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3" r:id="rId3"/>
    <p:sldId id="298" r:id="rId4"/>
    <p:sldId id="296" r:id="rId5"/>
    <p:sldId id="297" r:id="rId6"/>
    <p:sldId id="299" r:id="rId7"/>
    <p:sldId id="300" r:id="rId8"/>
    <p:sldId id="30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98400" autoAdjust="0"/>
  </p:normalViewPr>
  <p:slideViewPr>
    <p:cSldViewPr>
      <p:cViewPr>
        <p:scale>
          <a:sx n="70" d="100"/>
          <a:sy n="70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CF83-D714-4476-895B-09DA0D18B9B2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ECDF-5C10-4E1C-BDEA-D5850473C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6E0CE-BD1C-47ED-8FDC-6B62FCCF9ED6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1C9C5-8DEF-41A3-A09A-C53A23BA1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2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5216" indent="0" algn="ctr">
              <a:buNone/>
              <a:defRPr/>
            </a:lvl2pPr>
            <a:lvl3pPr marL="810433" indent="0" algn="ctr">
              <a:buNone/>
              <a:defRPr/>
            </a:lvl3pPr>
            <a:lvl4pPr marL="1215649" indent="0" algn="ctr">
              <a:buNone/>
              <a:defRPr/>
            </a:lvl4pPr>
            <a:lvl5pPr marL="1620865" indent="0" algn="ctr">
              <a:buNone/>
              <a:defRPr/>
            </a:lvl5pPr>
            <a:lvl6pPr marL="2026082" indent="0" algn="ctr">
              <a:buNone/>
              <a:defRPr/>
            </a:lvl6pPr>
            <a:lvl7pPr marL="2431298" indent="0" algn="ctr">
              <a:buNone/>
              <a:defRPr/>
            </a:lvl7pPr>
            <a:lvl8pPr marL="2836515" indent="0" algn="ctr">
              <a:buNone/>
              <a:defRPr/>
            </a:lvl8pPr>
            <a:lvl9pPr marL="3241731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8DD24FDA-067F-4B4F-98C5-C266A0017C99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206E278-CD04-4875-85CD-86F98EA5B617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8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6324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603023" cy="6324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B335A73-8A6C-4BD9-BED9-697A15B448DA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0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349262" cy="5181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143000"/>
            <a:ext cx="4349262" cy="5181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C2FFE2F-93A2-4B29-910A-E08E5192B145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7BB5E755-3F8E-4FF9-AA98-CFB4409C8C3E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216" indent="0">
              <a:buNone/>
              <a:defRPr sz="1600"/>
            </a:lvl2pPr>
            <a:lvl3pPr marL="810433" indent="0">
              <a:buNone/>
              <a:defRPr sz="1400"/>
            </a:lvl3pPr>
            <a:lvl4pPr marL="1215649" indent="0">
              <a:buNone/>
              <a:defRPr sz="1200"/>
            </a:lvl4pPr>
            <a:lvl5pPr marL="1620865" indent="0">
              <a:buNone/>
              <a:defRPr sz="1200"/>
            </a:lvl5pPr>
            <a:lvl6pPr marL="2026082" indent="0">
              <a:buNone/>
              <a:defRPr sz="1200"/>
            </a:lvl6pPr>
            <a:lvl7pPr marL="2431298" indent="0">
              <a:buNone/>
              <a:defRPr sz="1200"/>
            </a:lvl7pPr>
            <a:lvl8pPr marL="2836515" indent="0">
              <a:buNone/>
              <a:defRPr sz="1200"/>
            </a:lvl8pPr>
            <a:lvl9pPr marL="3241731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E88789C-19B3-4EFB-87D2-818AEF2F6AB2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9262" cy="51816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143000"/>
            <a:ext cx="4349262" cy="51816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CAB26D8-2173-475C-B9EB-8909E7285CCF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2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FE2930-17C7-47C6-8218-1A6D92603DC9}" type="datetime1">
              <a:rPr lang="fr-FR" smtClean="0"/>
              <a:t>27/09/2016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8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65C2F1-44D8-4205-BB23-0F0E25E0D910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462DDF3-0818-45AF-80A8-0B89826F131C}" type="datetime1">
              <a:rPr lang="fr-FR" smtClean="0"/>
              <a:t>27/09/2016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74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435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5ADDC35-5E2A-40E1-8CA1-F158843E9D26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9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9"/>
            <a:ext cx="5486400" cy="804861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6AEE73-D156-4B22-86FB-251FCE0EE5BC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2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4B8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1"/>
            <a:ext cx="518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4B84"/>
                </a:solidFill>
                <a:latin typeface="Arial" charset="0"/>
              </a:defRPr>
            </a:lvl1pPr>
          </a:lstStyle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2520" y="6453188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1100" dirty="0" smtClean="0">
                <a:solidFill>
                  <a:srgbClr val="004B84"/>
                </a:solidFill>
                <a:latin typeface="Arial" charset="0"/>
              </a:defRPr>
            </a:lvl1pPr>
          </a:lstStyle>
          <a:p>
            <a:fld id="{DD7A6608-F1FE-40A1-96C5-777958E8FC7D}" type="datetime1">
              <a:rPr lang="fr-FR" smtClean="0"/>
              <a:t>27/09/2016</a:t>
            </a:fld>
            <a:endParaRPr lang="fr-FR"/>
          </a:p>
        </p:txBody>
      </p:sp>
      <p:sp>
        <p:nvSpPr>
          <p:cNvPr id="1031" name="Oval 11"/>
          <p:cNvSpPr>
            <a:spLocks noChangeAspect="1" noChangeArrowheads="1"/>
          </p:cNvSpPr>
          <p:nvPr/>
        </p:nvSpPr>
        <p:spPr bwMode="auto">
          <a:xfrm rot="-1200000">
            <a:off x="7162802" y="-1438273"/>
            <a:ext cx="5688623" cy="2187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4B8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fr-FR"/>
          </a:p>
        </p:txBody>
      </p:sp>
      <p:pic>
        <p:nvPicPr>
          <p:cNvPr id="1032" name="Picture 12" descr="logo_LPSC_ss_cmjn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133" y="136526"/>
            <a:ext cx="1368669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Oval 23"/>
          <p:cNvSpPr>
            <a:spLocks noChangeAspect="1" noChangeArrowheads="1"/>
          </p:cNvSpPr>
          <p:nvPr/>
        </p:nvSpPr>
        <p:spPr bwMode="auto">
          <a:xfrm rot="-1200000">
            <a:off x="8458202" y="6400801"/>
            <a:ext cx="804497" cy="3095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4B8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4B84"/>
                </a:solidFill>
                <a:latin typeface="Arial" charset="0"/>
              </a:defRPr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5pPr>
      <a:lvl6pPr marL="405216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6pPr>
      <a:lvl7pPr marL="81043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7pPr>
      <a:lvl8pPr marL="121564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8pPr>
      <a:lvl9pPr marL="1620865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defRPr sz="2100">
          <a:solidFill>
            <a:srgbClr val="0093D3"/>
          </a:solidFill>
          <a:latin typeface="+mn-lt"/>
          <a:ea typeface="+mn-ea"/>
          <a:cs typeface="+mn-cs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1800">
          <a:solidFill>
            <a:srgbClr val="004B84"/>
          </a:solidFill>
          <a:latin typeface="+mn-lt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Char char="–"/>
        <a:defRPr>
          <a:solidFill>
            <a:srgbClr val="004B84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1400">
          <a:solidFill>
            <a:srgbClr val="004B84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9pPr>
    </p:bodyStyle>
    <p:otherStyle>
      <a:defPPr>
        <a:defRPr lang="fr-FR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z="28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Une salle de contrôle AUGER </a:t>
            </a:r>
            <a:br>
              <a:rPr lang="fr-FR" altLang="fr-FR" sz="28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</a:br>
            <a:r>
              <a:rPr lang="fr-FR" altLang="fr-FR" sz="28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au </a:t>
            </a:r>
            <a:r>
              <a:rPr lang="fr-FR" altLang="fr-FR" sz="28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LPSC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700736"/>
            <a:ext cx="6768752" cy="1752600"/>
          </a:xfrm>
        </p:spPr>
        <p:txBody>
          <a:bodyPr/>
          <a:lstStyle/>
          <a:p>
            <a:r>
              <a:rPr lang="fr-FR" dirty="0"/>
              <a:t>Journées </a:t>
            </a:r>
            <a:r>
              <a:rPr lang="fr-FR" dirty="0" smtClean="0"/>
              <a:t>Informatiques </a:t>
            </a:r>
            <a:r>
              <a:rPr lang="fr-FR" dirty="0"/>
              <a:t>de l’IN2P3 et de </a:t>
            </a:r>
            <a:r>
              <a:rPr lang="fr-FR" dirty="0" smtClean="0"/>
              <a:t>l’IRFU</a:t>
            </a:r>
          </a:p>
          <a:p>
            <a:r>
              <a:rPr lang="fr-FR" dirty="0" smtClean="0"/>
              <a:t>Le </a:t>
            </a:r>
            <a:r>
              <a:rPr lang="fr-FR" dirty="0"/>
              <a:t>grand Lioran – Septembre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9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826541"/>
            <a:ext cx="4968238" cy="4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L’observatoire Pierre Auger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Objectif : étudie des </a:t>
            </a:r>
            <a:r>
              <a:rPr lang="fr-FR" sz="1800" dirty="0"/>
              <a:t>rayons cosmiques aux plus hautes énergies (E &gt; 10</a:t>
            </a:r>
            <a:r>
              <a:rPr lang="fr-FR" sz="1800" baseline="30000" dirty="0"/>
              <a:t>19</a:t>
            </a:r>
            <a:r>
              <a:rPr lang="fr-FR" sz="1800" dirty="0"/>
              <a:t> </a:t>
            </a:r>
            <a:r>
              <a:rPr lang="fr-FR" sz="1800" dirty="0" smtClean="0"/>
              <a:t>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Le </a:t>
            </a:r>
            <a:r>
              <a:rPr lang="fr-FR" sz="1800" dirty="0"/>
              <a:t>plus grand détecteur de rayons cosmiques au monde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Un </a:t>
            </a:r>
            <a:r>
              <a:rPr lang="fr-FR" sz="1800" dirty="0"/>
              <a:t>ensemble de détecteurs  couvrant une </a:t>
            </a:r>
            <a:r>
              <a:rPr lang="fr-FR" sz="1800" dirty="0" smtClean="0"/>
              <a:t>surface </a:t>
            </a:r>
            <a:r>
              <a:rPr lang="fr-FR" sz="1800" dirty="0"/>
              <a:t>de 3000 km² </a:t>
            </a:r>
            <a:r>
              <a:rPr lang="fr-FR" sz="1800" dirty="0" smtClean="0"/>
              <a:t>installé </a:t>
            </a:r>
            <a:r>
              <a:rPr lang="fr-FR" sz="1800" dirty="0"/>
              <a:t>dans la pampa </a:t>
            </a:r>
            <a:r>
              <a:rPr lang="fr-FR" sz="1800" dirty="0" smtClean="0"/>
              <a:t>argentine (SD + FD)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Réseau </a:t>
            </a:r>
            <a:r>
              <a:rPr lang="fr-FR" sz="1800" dirty="0"/>
              <a:t>de détecteurs de </a:t>
            </a:r>
            <a:endParaRPr lang="fr-FR" sz="1800" dirty="0" smtClean="0"/>
          </a:p>
          <a:p>
            <a:pPr marL="0" indent="0"/>
            <a:r>
              <a:rPr lang="fr-FR" sz="1800" dirty="0" smtClean="0"/>
              <a:t>    surface SD : 1660 cuves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Télescopes </a:t>
            </a:r>
            <a:r>
              <a:rPr lang="fr-FR" sz="1800" dirty="0"/>
              <a:t>de fluorescence </a:t>
            </a:r>
            <a:r>
              <a:rPr lang="fr-FR" sz="1800" dirty="0" smtClean="0"/>
              <a:t>FD</a:t>
            </a:r>
          </a:p>
          <a:p>
            <a:pPr marL="0" indent="0"/>
            <a:r>
              <a:rPr lang="fr-FR" sz="1800" dirty="0"/>
              <a:t> </a:t>
            </a:r>
            <a:r>
              <a:rPr lang="fr-FR" sz="1800" dirty="0" smtClean="0"/>
              <a:t>   4 </a:t>
            </a:r>
            <a:r>
              <a:rPr lang="fr-FR" sz="1800" dirty="0"/>
              <a:t>sites au 4 coins du réseau</a:t>
            </a:r>
            <a:br>
              <a:rPr lang="fr-FR" sz="1800" dirty="0"/>
            </a:br>
            <a:r>
              <a:rPr lang="fr-FR" sz="1800" dirty="0" smtClean="0"/>
              <a:t>    6 </a:t>
            </a:r>
            <a:r>
              <a:rPr lang="fr-FR" sz="1800" dirty="0"/>
              <a:t>télescopes par </a:t>
            </a:r>
            <a:r>
              <a:rPr lang="fr-FR" sz="1800" dirty="0" smtClean="0"/>
              <a:t>site + lasers</a:t>
            </a:r>
          </a:p>
          <a:p>
            <a:pPr marL="0" indent="0"/>
            <a:r>
              <a:rPr lang="fr-FR" sz="1800" dirty="0"/>
              <a:t> </a:t>
            </a:r>
            <a:r>
              <a:rPr lang="fr-FR" sz="1800" dirty="0" smtClean="0"/>
              <a:t>   orientables, stations météo …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 d'AUGER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smtClean="0"/>
              <a:t>Fonctionnement actuel :</a:t>
            </a:r>
          </a:p>
          <a:p>
            <a:pPr lvl="1"/>
            <a:r>
              <a:rPr lang="fr-FR" sz="2000" dirty="0" smtClean="0"/>
              <a:t>Détecteur de surface «SD » : pas de shifts, un système de  monitoring efficace + des équipes techniques sur place pour la maintenance + un contrôle de qualité des données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Détecteur de fluorescence « FD » : opération les nuits sans lune et sans nuages, nécessité d'une équipe de </a:t>
            </a:r>
            <a:r>
              <a:rPr lang="fr-FR" sz="2000" dirty="0" err="1" smtClean="0"/>
              <a:t>shifters</a:t>
            </a:r>
            <a:r>
              <a:rPr lang="fr-FR" sz="2000" dirty="0" smtClean="0"/>
              <a:t> sur place + personnel technique pendant les périodes d'observation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Périodes de shifts « FD », typiquement 2 à 3 semaines, équipes de 4 à 6 </a:t>
            </a:r>
            <a:r>
              <a:rPr lang="fr-FR" sz="2000" dirty="0" err="1" smtClean="0"/>
              <a:t>shifters</a:t>
            </a:r>
            <a:r>
              <a:rPr lang="fr-FR" sz="2000" dirty="0" smtClean="0"/>
              <a:t> (suivant la longueur des nuits)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>
                <a:sym typeface="Symbol"/>
              </a:rPr>
              <a:t>Obligation de service (</a:t>
            </a:r>
            <a:r>
              <a:rPr lang="fr-FR" sz="2000" dirty="0" err="1" smtClean="0">
                <a:sym typeface="Symbol"/>
              </a:rPr>
              <a:t>MoU</a:t>
            </a:r>
            <a:r>
              <a:rPr lang="fr-FR" sz="2000" dirty="0" smtClean="0">
                <a:sym typeface="Symbol"/>
              </a:rPr>
              <a:t>) :  0.25 shifts par auteur et par an</a:t>
            </a:r>
          </a:p>
          <a:p>
            <a:pPr lvl="1"/>
            <a:endParaRPr lang="fr-FR" sz="2000" dirty="0" smtClean="0">
              <a:sym typeface="Symbol"/>
            </a:endParaRPr>
          </a:p>
          <a:p>
            <a:r>
              <a:rPr lang="fr-FR" sz="2400" dirty="0" smtClean="0">
                <a:sym typeface="Symbol"/>
              </a:rPr>
              <a:t>Nouveautés post 2014/2015 :  </a:t>
            </a:r>
          </a:p>
          <a:p>
            <a:pPr lvl="1"/>
            <a:r>
              <a:rPr lang="fr-FR" sz="2000" dirty="0" err="1" smtClean="0">
                <a:sym typeface="Symbol"/>
              </a:rPr>
              <a:t>Remote</a:t>
            </a:r>
            <a:r>
              <a:rPr lang="fr-FR" sz="2000" dirty="0" smtClean="0">
                <a:sym typeface="Symbol"/>
              </a:rPr>
              <a:t> shifts FD (depuis 2014)</a:t>
            </a:r>
          </a:p>
          <a:p>
            <a:pPr lvl="1"/>
            <a:endParaRPr lang="fr-FR" sz="2000" dirty="0" smtClean="0">
              <a:sym typeface="Symbol"/>
            </a:endParaRPr>
          </a:p>
          <a:p>
            <a:pPr lvl="1"/>
            <a:r>
              <a:rPr lang="fr-FR" sz="2000" dirty="0" smtClean="0"/>
              <a:t>Nouveau </a:t>
            </a:r>
            <a:r>
              <a:rPr lang="fr-FR" sz="2000" dirty="0"/>
              <a:t>mode de fonctionnement </a:t>
            </a:r>
            <a:r>
              <a:rPr lang="fr-FR" sz="2000" dirty="0" err="1"/>
              <a:t>AugerPrime</a:t>
            </a:r>
            <a:r>
              <a:rPr lang="fr-FR" sz="2000" dirty="0"/>
              <a:t> : on baisse les seuils et on fonctionne avec un peu de lune =&gt; périodes de shift plus </a:t>
            </a:r>
            <a:r>
              <a:rPr lang="fr-FR" sz="2000" dirty="0" smtClean="0"/>
              <a:t>longues</a:t>
            </a:r>
            <a:endParaRPr lang="fr-FR" sz="2000" dirty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445-1941-4134-ACA0-F8B885DE6BB3}" type="slidenum">
              <a:rPr lang="en-US" altLang="fr-FR" smtClean="0"/>
              <a:pPr/>
              <a:t>4</a:t>
            </a:fld>
            <a:endParaRPr lang="en-US" altLang="fr-FR" dirty="0"/>
          </a:p>
        </p:txBody>
      </p:sp>
      <p:pic>
        <p:nvPicPr>
          <p:cNvPr id="1307650" name="Picture 2"/>
          <p:cNvPicPr>
            <a:picLocks noChangeAspect="1" noChangeArrowheads="1"/>
          </p:cNvPicPr>
          <p:nvPr/>
        </p:nvPicPr>
        <p:blipFill>
          <a:blip r:embed="rId2" cstate="email"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-2880"/>
            <a:ext cx="9144000" cy="6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3227" cy="3352704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7936" y="188640"/>
            <a:ext cx="7772536" cy="718266"/>
          </a:xfrm>
        </p:spPr>
        <p:txBody>
          <a:bodyPr>
            <a:normAutofit fontScale="90000"/>
          </a:bodyPr>
          <a:lstStyle/>
          <a:p>
            <a:pPr marL="15308" defTabSz="539942"/>
            <a:r>
              <a:rPr lang="en-US" altLang="fr-FR" sz="2800" dirty="0" smtClean="0"/>
              <a:t>4 sites FD</a:t>
            </a:r>
            <a:r>
              <a:rPr lang="en-US" altLang="fr-FR" sz="2800" dirty="0"/>
              <a:t/>
            </a:r>
            <a:br>
              <a:rPr lang="en-US" altLang="fr-FR" sz="2800" dirty="0"/>
            </a:br>
            <a:r>
              <a:rPr lang="en-US" altLang="fr-FR" sz="2800" dirty="0" smtClean="0"/>
              <a:t>avec </a:t>
            </a:r>
            <a:r>
              <a:rPr lang="en-US" altLang="fr-FR" sz="2800" dirty="0" err="1" smtClean="0"/>
              <a:t>chacun</a:t>
            </a:r>
            <a:r>
              <a:rPr lang="en-US" altLang="fr-FR" sz="2800" dirty="0" smtClean="0"/>
              <a:t> </a:t>
            </a:r>
            <a:r>
              <a:rPr lang="en-US" altLang="fr-FR" sz="2800" dirty="0"/>
              <a:t>6 </a:t>
            </a:r>
            <a:r>
              <a:rPr lang="en-US" altLang="fr-FR" sz="2800" dirty="0" err="1" smtClean="0"/>
              <a:t>télescopes</a:t>
            </a:r>
            <a:endParaRPr lang="en-US" altLang="fr-FR" dirty="0"/>
          </a:p>
        </p:txBody>
      </p:sp>
      <p:pic>
        <p:nvPicPr>
          <p:cNvPr id="13076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5" t="5490" b="24419"/>
          <a:stretch>
            <a:fillRect/>
          </a:stretch>
        </p:blipFill>
        <p:spPr bwMode="auto">
          <a:xfrm>
            <a:off x="5412667" y="4671329"/>
            <a:ext cx="3962309" cy="218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7654" name="Group 6"/>
          <p:cNvGrpSpPr>
            <a:grpSpLocks/>
          </p:cNvGrpSpPr>
          <p:nvPr/>
        </p:nvGrpSpPr>
        <p:grpSpPr bwMode="auto">
          <a:xfrm>
            <a:off x="-72261" y="3006144"/>
            <a:ext cx="2974333" cy="3851856"/>
            <a:chOff x="1515" y="576"/>
            <a:chExt cx="2544" cy="3696"/>
          </a:xfrm>
        </p:grpSpPr>
        <p:sp>
          <p:nvSpPr>
            <p:cNvPr id="1307655" name="Rectangle 7"/>
            <p:cNvSpPr>
              <a:spLocks noChangeArrowheads="1"/>
            </p:cNvSpPr>
            <p:nvPr/>
          </p:nvSpPr>
          <p:spPr bwMode="auto">
            <a:xfrm>
              <a:off x="1515" y="2300"/>
              <a:ext cx="2544" cy="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1307656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" y="576"/>
              <a:ext cx="2477" cy="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251520" y="6453336"/>
            <a:ext cx="2645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440 </a:t>
            </a:r>
            <a:r>
              <a:rPr lang="fr-FR" dirty="0" err="1">
                <a:solidFill>
                  <a:schemeClr val="bg1"/>
                </a:solidFill>
              </a:rPr>
              <a:t>PMTs</a:t>
            </a:r>
            <a:r>
              <a:rPr lang="fr-FR" dirty="0">
                <a:solidFill>
                  <a:schemeClr val="bg1"/>
                </a:solidFill>
              </a:rPr>
              <a:t> / </a:t>
            </a:r>
            <a:r>
              <a:rPr lang="fr-FR" dirty="0" smtClean="0">
                <a:solidFill>
                  <a:schemeClr val="bg1"/>
                </a:solidFill>
              </a:rPr>
              <a:t>télescope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1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Picture 2" descr="Z:\_LPSC3134W\Documents\Auger\Current_FD_shift_Calenda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104"/>
            <a:ext cx="9144000" cy="64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2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Remote</a:t>
            </a:r>
            <a:r>
              <a:rPr lang="fr-FR" dirty="0" smtClean="0"/>
              <a:t> FD shifts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3823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Réduire la nécessité de </a:t>
            </a:r>
            <a:r>
              <a:rPr lang="fr-FR" sz="2400" dirty="0" err="1" smtClean="0"/>
              <a:t>shifters</a:t>
            </a:r>
            <a:r>
              <a:rPr lang="fr-FR" sz="2400" dirty="0" smtClean="0"/>
              <a:t> sur </a:t>
            </a:r>
            <a:r>
              <a:rPr lang="fr-FR" sz="2400" dirty="0" smtClean="0"/>
              <a:t>site : </a:t>
            </a:r>
            <a:r>
              <a:rPr lang="fr-FR" sz="2400" dirty="0" smtClean="0"/>
              <a:t>typiquement </a:t>
            </a:r>
            <a:r>
              <a:rPr lang="fr-FR" sz="2400" dirty="0" smtClean="0"/>
              <a:t>2 </a:t>
            </a:r>
            <a:r>
              <a:rPr lang="fr-FR" sz="2400" dirty="0" err="1" smtClean="0"/>
              <a:t>shifters</a:t>
            </a:r>
            <a:r>
              <a:rPr lang="fr-FR" sz="2400" dirty="0" smtClean="0"/>
              <a:t> par shift sur site au lieu de 4 à 6</a:t>
            </a:r>
          </a:p>
          <a:p>
            <a:pPr marL="405217" lvl="1" indent="0">
              <a:buNone/>
            </a:pP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Coût par </a:t>
            </a:r>
            <a:r>
              <a:rPr lang="fr-FR" sz="2400" dirty="0" err="1" smtClean="0"/>
              <a:t>shifter</a:t>
            </a:r>
            <a:r>
              <a:rPr lang="fr-FR" sz="2400" dirty="0" smtClean="0"/>
              <a:t> </a:t>
            </a:r>
            <a:r>
              <a:rPr lang="fr-FR" sz="2400" dirty="0" smtClean="0">
                <a:sym typeface="Symbol"/>
              </a:rPr>
              <a:t></a:t>
            </a:r>
            <a:r>
              <a:rPr lang="fr-FR" sz="2400" dirty="0" smtClean="0"/>
              <a:t> 3 k€</a:t>
            </a:r>
          </a:p>
          <a:p>
            <a:pPr marL="0" indent="0"/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    =&gt; Economie pour la collaboration </a:t>
            </a:r>
            <a:r>
              <a:rPr lang="fr-FR" sz="2000" dirty="0" smtClean="0">
                <a:solidFill>
                  <a:srgbClr val="002060"/>
                </a:solidFill>
                <a:sym typeface="Symbol"/>
              </a:rPr>
              <a:t>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110 </a:t>
            </a:r>
            <a:r>
              <a:rPr lang="fr-FR" sz="2000" dirty="0" smtClean="0">
                <a:solidFill>
                  <a:srgbClr val="002060"/>
                </a:solidFill>
              </a:rPr>
              <a:t>k€ par an</a:t>
            </a:r>
          </a:p>
          <a:p>
            <a:pPr marL="0" indent="0"/>
            <a:r>
              <a:rPr lang="fr-FR" sz="2000" dirty="0" smtClean="0">
                <a:solidFill>
                  <a:srgbClr val="002060"/>
                </a:solidFill>
              </a:rPr>
              <a:t>     =&gt; L'installation d'une salle de contrôle à distance </a:t>
            </a:r>
          </a:p>
          <a:p>
            <a:pPr marL="0" indent="0"/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        rentabilisée en 1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Bénéfices pour le groupe et le LPSC :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économie de ~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3 k€/an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visibilité d'une activité régulière sur le site, attractivité pour les autres groupes d'Auger pas équipés (Paris, Turin etc…)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0192" y="1988840"/>
            <a:ext cx="2900438" cy="2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Salle de contrôle à distance –prérequis matériels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Ordinateurs :</a:t>
            </a:r>
            <a:endParaRPr lang="fr-FR" sz="2400" dirty="0"/>
          </a:p>
          <a:p>
            <a:pPr lvl="1"/>
            <a:r>
              <a:rPr lang="en-US" sz="2000" dirty="0" smtClean="0"/>
              <a:t>Un </a:t>
            </a:r>
            <a:r>
              <a:rPr lang="en-US" sz="2000" dirty="0"/>
              <a:t>PC </a:t>
            </a:r>
            <a:r>
              <a:rPr lang="en-US" sz="2000" dirty="0" smtClean="0"/>
              <a:t>avec 6 </a:t>
            </a:r>
            <a:r>
              <a:rPr lang="en-US" sz="2000" dirty="0" err="1" smtClean="0"/>
              <a:t>écrans</a:t>
            </a:r>
            <a:r>
              <a:rPr lang="en-US" sz="2000" dirty="0" smtClean="0"/>
              <a:t> pour </a:t>
            </a:r>
            <a:r>
              <a:rPr lang="en-US" sz="2000" dirty="0" err="1" smtClean="0"/>
              <a:t>surveiller</a:t>
            </a:r>
            <a:r>
              <a:rPr lang="en-US" sz="2000" dirty="0" smtClean="0"/>
              <a:t> les sites FD</a:t>
            </a:r>
            <a:endParaRPr lang="en-US" sz="2000" dirty="0"/>
          </a:p>
          <a:p>
            <a:pPr lvl="1"/>
            <a:r>
              <a:rPr lang="en-US" sz="2000" dirty="0" smtClean="0"/>
              <a:t>Un </a:t>
            </a:r>
            <a:r>
              <a:rPr lang="en-US" sz="2000" dirty="0"/>
              <a:t>PC </a:t>
            </a:r>
            <a:r>
              <a:rPr lang="en-US" sz="2000" dirty="0" smtClean="0"/>
              <a:t>avec 2 </a:t>
            </a:r>
            <a:r>
              <a:rPr lang="en-US" sz="2000" dirty="0" err="1" smtClean="0"/>
              <a:t>écrans</a:t>
            </a:r>
            <a:r>
              <a:rPr lang="en-US" sz="2000" dirty="0" smtClean="0"/>
              <a:t> pour Lidar/CLF/Calibration</a:t>
            </a:r>
            <a:endParaRPr lang="en-US" sz="2000" dirty="0"/>
          </a:p>
          <a:p>
            <a:pPr lvl="1"/>
            <a:r>
              <a:rPr lang="en-US" sz="2000" dirty="0" smtClean="0"/>
              <a:t>Un </a:t>
            </a:r>
            <a:r>
              <a:rPr lang="en-US" sz="2000" dirty="0"/>
              <a:t>PC avec 2 </a:t>
            </a:r>
            <a:r>
              <a:rPr lang="en-US" sz="2000" dirty="0" err="1"/>
              <a:t>écrans</a:t>
            </a:r>
            <a:r>
              <a:rPr lang="en-US" sz="2000" dirty="0"/>
              <a:t> </a:t>
            </a:r>
            <a:r>
              <a:rPr lang="en-US" sz="2000" dirty="0" smtClean="0"/>
              <a:t>pour les </a:t>
            </a:r>
            <a:r>
              <a:rPr lang="en-US" sz="2000" dirty="0" err="1" smtClean="0"/>
              <a:t>détecteurs</a:t>
            </a:r>
            <a:r>
              <a:rPr lang="en-US" sz="2000" dirty="0" smtClean="0"/>
              <a:t> SD</a:t>
            </a:r>
          </a:p>
          <a:p>
            <a:pPr lvl="1"/>
            <a:r>
              <a:rPr lang="en-US" sz="2000" dirty="0" smtClean="0"/>
              <a:t>Alimentation </a:t>
            </a:r>
            <a:r>
              <a:rPr lang="en-US" sz="2000" dirty="0" err="1" smtClean="0"/>
              <a:t>secourue</a:t>
            </a:r>
            <a:endParaRPr lang="en-US" sz="2000" dirty="0"/>
          </a:p>
          <a:p>
            <a:endParaRPr lang="fr-FR" sz="2400" dirty="0" smtClean="0"/>
          </a:p>
          <a:p>
            <a:r>
              <a:rPr lang="fr-FR" sz="2400" dirty="0" smtClean="0"/>
              <a:t>Vidéo </a:t>
            </a:r>
            <a:r>
              <a:rPr lang="fr-FR" sz="2400" dirty="0"/>
              <a:t>/ Communication:</a:t>
            </a:r>
          </a:p>
          <a:p>
            <a:pPr lvl="1"/>
            <a:r>
              <a:rPr lang="en-US" sz="2000" dirty="0" err="1" smtClean="0"/>
              <a:t>Deux</a:t>
            </a:r>
            <a:r>
              <a:rPr lang="en-US" sz="2000" dirty="0" smtClean="0"/>
              <a:t> </a:t>
            </a:r>
            <a:r>
              <a:rPr lang="en-US" sz="2000" dirty="0" err="1" smtClean="0"/>
              <a:t>systèmes</a:t>
            </a:r>
            <a:r>
              <a:rPr lang="en-US" sz="2000" dirty="0" smtClean="0"/>
              <a:t> de haut </a:t>
            </a:r>
            <a:r>
              <a:rPr lang="en-US" sz="2000" dirty="0" err="1" smtClean="0"/>
              <a:t>parleurs</a:t>
            </a:r>
            <a:r>
              <a:rPr lang="en-US" sz="2000" dirty="0" smtClean="0"/>
              <a:t> (</a:t>
            </a:r>
            <a:r>
              <a:rPr lang="en-US" sz="2000" dirty="0" err="1" smtClean="0"/>
              <a:t>alarme</a:t>
            </a:r>
            <a:r>
              <a:rPr lang="en-US" sz="2000" dirty="0" smtClean="0"/>
              <a:t> et </a:t>
            </a:r>
            <a:r>
              <a:rPr lang="en-US" sz="2000" dirty="0" err="1" smtClean="0"/>
              <a:t>vidéo-conférence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fr-FR" sz="2000" dirty="0" smtClean="0"/>
              <a:t>Une webcam</a:t>
            </a:r>
            <a:r>
              <a:rPr lang="fr-FR" sz="2000" dirty="0"/>
              <a:t> </a:t>
            </a:r>
            <a:r>
              <a:rPr lang="fr-FR" sz="2000" dirty="0" smtClean="0"/>
              <a:t>et un microphone</a:t>
            </a:r>
            <a:endParaRPr lang="fr-FR" sz="2000" dirty="0"/>
          </a:p>
          <a:p>
            <a:pPr lvl="1"/>
            <a:r>
              <a:rPr lang="en-US" sz="2000" dirty="0" smtClean="0"/>
              <a:t>un </a:t>
            </a:r>
            <a:r>
              <a:rPr lang="en-US" sz="2000" dirty="0" err="1" smtClean="0"/>
              <a:t>téléphone</a:t>
            </a:r>
            <a:r>
              <a:rPr lang="en-US" sz="2000" dirty="0" smtClean="0"/>
              <a:t> avec la </a:t>
            </a:r>
            <a:r>
              <a:rPr lang="en-US" sz="2000" dirty="0" err="1" smtClean="0"/>
              <a:t>possibilité</a:t>
            </a:r>
            <a:r>
              <a:rPr lang="en-US" sz="2000" dirty="0" smtClean="0"/>
              <a:t> </a:t>
            </a:r>
            <a:r>
              <a:rPr lang="en-US" sz="2000" dirty="0" err="1" smtClean="0"/>
              <a:t>d’appeler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Argentine</a:t>
            </a:r>
          </a:p>
          <a:p>
            <a:pPr lvl="1"/>
            <a:r>
              <a:rPr lang="en-US" sz="2000" dirty="0" smtClean="0"/>
              <a:t>Un feu </a:t>
            </a:r>
            <a:r>
              <a:rPr lang="en-US" sz="2000" dirty="0" err="1" smtClean="0"/>
              <a:t>tricolore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2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résultat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Frédéric Melot - melot@lpsc.in2p3.fr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C:\Users\melot\Desktop\JI\Auger remote shift\DSC_62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196753"/>
            <a:ext cx="6480720" cy="51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LPSC">
  <a:themeElements>
    <a:clrScheme name="Modele-LP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LP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24" charset="-128"/>
          </a:defRPr>
        </a:defPPr>
      </a:lstStyle>
    </a:lnDef>
  </a:objectDefaults>
  <a:extraClrSchemeLst>
    <a:extraClrScheme>
      <a:clrScheme name="Modele-LP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2013-janvier-CCRI-LPSC</Template>
  <TotalTime>6775</TotalTime>
  <Words>310</Words>
  <Application>Microsoft Office PowerPoint</Application>
  <PresentationFormat>Affichage à l'écran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Modele-LPSC</vt:lpstr>
      <vt:lpstr>Une salle de contrôle AUGER  au LPSC</vt:lpstr>
      <vt:lpstr>L’observatoire Pierre Auger</vt:lpstr>
      <vt:lpstr>Fonctionnement d'AUGER </vt:lpstr>
      <vt:lpstr>4 sites FD avec chacun 6 télescopes</vt:lpstr>
      <vt:lpstr>Présentation PowerPoint</vt:lpstr>
      <vt:lpstr>Remote FD shifts</vt:lpstr>
      <vt:lpstr>Salle de contrôle à distance –prérequis matériels</vt:lpstr>
      <vt:lpstr>Le résultat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Boutherin</dc:creator>
  <cp:lastModifiedBy>Frederic Melot</cp:lastModifiedBy>
  <cp:revision>533</cp:revision>
  <dcterms:created xsi:type="dcterms:W3CDTF">2015-03-06T16:15:51Z</dcterms:created>
  <dcterms:modified xsi:type="dcterms:W3CDTF">2016-09-27T05:33:46Z</dcterms:modified>
</cp:coreProperties>
</file>