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92" r:id="rId3"/>
    <p:sldId id="293" r:id="rId4"/>
    <p:sldId id="294" r:id="rId5"/>
    <p:sldId id="295" r:id="rId6"/>
    <p:sldId id="296" r:id="rId7"/>
    <p:sldId id="297" r:id="rId8"/>
    <p:sldId id="301" r:id="rId9"/>
    <p:sldId id="305" r:id="rId10"/>
    <p:sldId id="302" r:id="rId11"/>
    <p:sldId id="304" r:id="rId12"/>
    <p:sldId id="303" r:id="rId13"/>
    <p:sldId id="307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14" autoAdjust="0"/>
    <p:restoredTop sz="98400" autoAdjust="0"/>
  </p:normalViewPr>
  <p:slideViewPr>
    <p:cSldViewPr>
      <p:cViewPr>
        <p:scale>
          <a:sx n="70" d="100"/>
          <a:sy n="70" d="100"/>
        </p:scale>
        <p:origin x="-156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5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5BCF83-D714-4476-895B-09DA0D18B9B2}" type="datetimeFigureOut">
              <a:rPr lang="fr-FR" smtClean="0"/>
              <a:t>27/09/2016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1BECDF-5C10-4E1C-BDEA-D5850473C0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963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6E0CE-BD1C-47ED-8FDC-6B62FCCF9ED6}" type="datetimeFigureOut">
              <a:rPr lang="fr-FR" smtClean="0"/>
              <a:t>27/09/2016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1C9C5-8DEF-41A3-A09A-C53A23BA12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1626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05216" indent="0" algn="ctr">
              <a:buNone/>
              <a:defRPr/>
            </a:lvl2pPr>
            <a:lvl3pPr marL="810433" indent="0" algn="ctr">
              <a:buNone/>
              <a:defRPr/>
            </a:lvl3pPr>
            <a:lvl4pPr marL="1215649" indent="0" algn="ctr">
              <a:buNone/>
              <a:defRPr/>
            </a:lvl4pPr>
            <a:lvl5pPr marL="1620865" indent="0" algn="ctr">
              <a:buNone/>
              <a:defRPr/>
            </a:lvl5pPr>
            <a:lvl6pPr marL="2026082" indent="0" algn="ctr">
              <a:buNone/>
              <a:defRPr/>
            </a:lvl6pPr>
            <a:lvl7pPr marL="2431298" indent="0" algn="ctr">
              <a:buNone/>
              <a:defRPr/>
            </a:lvl7pPr>
            <a:lvl8pPr marL="2836515" indent="0" algn="ctr">
              <a:buNone/>
              <a:defRPr/>
            </a:lvl8pPr>
            <a:lvl9pPr marL="3241731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fld id="{961EBB94-2C0B-4AA6-A58E-19226B891DB9}" type="datetime1">
              <a:rPr lang="fr-FR" smtClean="0"/>
              <a:t>27/09/2016</a:t>
            </a:fld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DF6F6-3D16-47C3-8BB0-A3E2F6BECA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3969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1A7CA0BB-AC37-431E-9171-2F72FAE403EB}" type="datetime1">
              <a:rPr lang="fr-FR" smtClean="0"/>
              <a:t>27/09/2016</a:t>
            </a:fld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DF6F6-3D16-47C3-8BB0-A3E2F6BECA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7882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43700" y="0"/>
            <a:ext cx="2247900" cy="63246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" y="0"/>
            <a:ext cx="6603023" cy="63246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AFF28FFD-CEF8-4FE0-8DBB-26EDA2C9C608}" type="datetime1">
              <a:rPr lang="fr-FR" smtClean="0"/>
              <a:t>27/09/2016</a:t>
            </a:fld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DF6F6-3D16-47C3-8BB0-A3E2F6BECA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5305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7391400" cy="9144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52400" y="1143000"/>
            <a:ext cx="4349262" cy="51816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2338" y="1143000"/>
            <a:ext cx="4349262" cy="51816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F53D3370-ADD2-423F-8F6D-BD620937458F}" type="datetime1">
              <a:rPr lang="fr-FR" smtClean="0"/>
              <a:t>27/09/2016</a:t>
            </a:fld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DF6F6-3D16-47C3-8BB0-A3E2F6BECA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292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fld id="{C31CF9DF-4B00-4121-90D8-11B9C92A1EA1}" type="datetime1">
              <a:rPr lang="fr-FR" smtClean="0"/>
              <a:t>27/09/2016</a:t>
            </a:fld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DF6F6-3D16-47C3-8BB0-A3E2F6BECA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2801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435" y="4406902"/>
            <a:ext cx="7772400" cy="1362076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1800"/>
            </a:lvl1pPr>
            <a:lvl2pPr marL="405216" indent="0">
              <a:buNone/>
              <a:defRPr sz="1600"/>
            </a:lvl2pPr>
            <a:lvl3pPr marL="810433" indent="0">
              <a:buNone/>
              <a:defRPr sz="1400"/>
            </a:lvl3pPr>
            <a:lvl4pPr marL="1215649" indent="0">
              <a:buNone/>
              <a:defRPr sz="1200"/>
            </a:lvl4pPr>
            <a:lvl5pPr marL="1620865" indent="0">
              <a:buNone/>
              <a:defRPr sz="1200"/>
            </a:lvl5pPr>
            <a:lvl6pPr marL="2026082" indent="0">
              <a:buNone/>
              <a:defRPr sz="1200"/>
            </a:lvl6pPr>
            <a:lvl7pPr marL="2431298" indent="0">
              <a:buNone/>
              <a:defRPr sz="1200"/>
            </a:lvl7pPr>
            <a:lvl8pPr marL="2836515" indent="0">
              <a:buNone/>
              <a:defRPr sz="1200"/>
            </a:lvl8pPr>
            <a:lvl9pPr marL="3241731" indent="0">
              <a:buNone/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9924175A-9604-415A-B835-024BDAE864CE}" type="datetime1">
              <a:rPr lang="fr-FR" smtClean="0"/>
              <a:t>27/09/2016</a:t>
            </a:fld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DF6F6-3D16-47C3-8BB0-A3E2F6BECA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6728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52400" y="1143000"/>
            <a:ext cx="4349262" cy="518160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2338" y="1143000"/>
            <a:ext cx="4349262" cy="518160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49234E34-24DE-4EB2-B0B8-5BA5DBE2C27E}" type="datetime1">
              <a:rPr lang="fr-FR" smtClean="0"/>
              <a:t>27/09/2016</a:t>
            </a:fld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DF6F6-3D16-47C3-8BB0-A3E2F6BECA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5923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5216" indent="0">
              <a:buNone/>
              <a:defRPr sz="1800" b="1"/>
            </a:lvl2pPr>
            <a:lvl3pPr marL="810433" indent="0">
              <a:buNone/>
              <a:defRPr sz="1600" b="1"/>
            </a:lvl3pPr>
            <a:lvl4pPr marL="1215649" indent="0">
              <a:buNone/>
              <a:defRPr sz="1400" b="1"/>
            </a:lvl4pPr>
            <a:lvl5pPr marL="1620865" indent="0">
              <a:buNone/>
              <a:defRPr sz="1400" b="1"/>
            </a:lvl5pPr>
            <a:lvl6pPr marL="2026082" indent="0">
              <a:buNone/>
              <a:defRPr sz="1400" b="1"/>
            </a:lvl6pPr>
            <a:lvl7pPr marL="2431298" indent="0">
              <a:buNone/>
              <a:defRPr sz="1400" b="1"/>
            </a:lvl7pPr>
            <a:lvl8pPr marL="2836515" indent="0">
              <a:buNone/>
              <a:defRPr sz="1400" b="1"/>
            </a:lvl8pPr>
            <a:lvl9pPr marL="3241731" indent="0">
              <a:buNone/>
              <a:defRPr sz="14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272" y="1535113"/>
            <a:ext cx="4041531" cy="63976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5216" indent="0">
              <a:buNone/>
              <a:defRPr sz="1800" b="1"/>
            </a:lvl2pPr>
            <a:lvl3pPr marL="810433" indent="0">
              <a:buNone/>
              <a:defRPr sz="1600" b="1"/>
            </a:lvl3pPr>
            <a:lvl4pPr marL="1215649" indent="0">
              <a:buNone/>
              <a:defRPr sz="1400" b="1"/>
            </a:lvl4pPr>
            <a:lvl5pPr marL="1620865" indent="0">
              <a:buNone/>
              <a:defRPr sz="1400" b="1"/>
            </a:lvl5pPr>
            <a:lvl6pPr marL="2026082" indent="0">
              <a:buNone/>
              <a:defRPr sz="1400" b="1"/>
            </a:lvl6pPr>
            <a:lvl7pPr marL="2431298" indent="0">
              <a:buNone/>
              <a:defRPr sz="1400" b="1"/>
            </a:lvl7pPr>
            <a:lvl8pPr marL="2836515" indent="0">
              <a:buNone/>
              <a:defRPr sz="1400" b="1"/>
            </a:lvl8pPr>
            <a:lvl9pPr marL="3241731" indent="0">
              <a:buNone/>
              <a:defRPr sz="14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272" y="2174875"/>
            <a:ext cx="4041531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DE2F5E2A-2A46-440A-B422-4D32B8AB8E71}" type="datetime1">
              <a:rPr lang="fr-FR" smtClean="0"/>
              <a:t>27/09/2016</a:t>
            </a:fld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DF6F6-3D16-47C3-8BB0-A3E2F6BECA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6881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B4117DD2-178E-4C84-B9DD-C69184A51738}" type="datetime1">
              <a:rPr lang="fr-FR" smtClean="0"/>
              <a:t>27/09/2016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DF6F6-3D16-47C3-8BB0-A3E2F6BECA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797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0EF693CA-D502-46AC-BDE7-B3B19707C55D}" type="datetime1">
              <a:rPr lang="fr-FR" smtClean="0"/>
              <a:t>27/09/2016</a:t>
            </a:fld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DF6F6-3D16-47C3-8BB0-A3E2F6BECA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8743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435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538" y="273052"/>
            <a:ext cx="5111262" cy="5853113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435" cy="4691063"/>
          </a:xfrm>
        </p:spPr>
        <p:txBody>
          <a:bodyPr/>
          <a:lstStyle>
            <a:lvl1pPr marL="0" indent="0">
              <a:buNone/>
              <a:defRPr sz="1200"/>
            </a:lvl1pPr>
            <a:lvl2pPr marL="405216" indent="0">
              <a:buNone/>
              <a:defRPr sz="1100"/>
            </a:lvl2pPr>
            <a:lvl3pPr marL="810433" indent="0">
              <a:buNone/>
              <a:defRPr sz="900"/>
            </a:lvl3pPr>
            <a:lvl4pPr marL="1215649" indent="0">
              <a:buNone/>
              <a:defRPr sz="800"/>
            </a:lvl4pPr>
            <a:lvl5pPr marL="1620865" indent="0">
              <a:buNone/>
              <a:defRPr sz="800"/>
            </a:lvl5pPr>
            <a:lvl6pPr marL="2026082" indent="0">
              <a:buNone/>
              <a:defRPr sz="800"/>
            </a:lvl6pPr>
            <a:lvl7pPr marL="2431298" indent="0">
              <a:buNone/>
              <a:defRPr sz="800"/>
            </a:lvl7pPr>
            <a:lvl8pPr marL="2836515" indent="0">
              <a:buNone/>
              <a:defRPr sz="800"/>
            </a:lvl8pPr>
            <a:lvl9pPr marL="3241731" indent="0">
              <a:buNone/>
              <a:defRPr sz="8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D859D32A-24B7-419B-A89B-05014F1021D8}" type="datetime1">
              <a:rPr lang="fr-FR" smtClean="0"/>
              <a:t>27/09/2016</a:t>
            </a:fld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DF6F6-3D16-47C3-8BB0-A3E2F6BECA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0790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2800"/>
            </a:lvl1pPr>
            <a:lvl2pPr marL="405216" indent="0">
              <a:buNone/>
              <a:defRPr sz="2500"/>
            </a:lvl2pPr>
            <a:lvl3pPr marL="810433" indent="0">
              <a:buNone/>
              <a:defRPr sz="2100"/>
            </a:lvl3pPr>
            <a:lvl4pPr marL="1215649" indent="0">
              <a:buNone/>
              <a:defRPr sz="1800"/>
            </a:lvl4pPr>
            <a:lvl5pPr marL="1620865" indent="0">
              <a:buNone/>
              <a:defRPr sz="1800"/>
            </a:lvl5pPr>
            <a:lvl6pPr marL="2026082" indent="0">
              <a:buNone/>
              <a:defRPr sz="1800"/>
            </a:lvl6pPr>
            <a:lvl7pPr marL="2431298" indent="0">
              <a:buNone/>
              <a:defRPr sz="1800"/>
            </a:lvl7pPr>
            <a:lvl8pPr marL="2836515" indent="0">
              <a:buNone/>
              <a:defRPr sz="1800"/>
            </a:lvl8pPr>
            <a:lvl9pPr marL="3241731" indent="0">
              <a:buNone/>
              <a:defRPr sz="18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166" y="5367339"/>
            <a:ext cx="5486400" cy="804861"/>
          </a:xfrm>
        </p:spPr>
        <p:txBody>
          <a:bodyPr/>
          <a:lstStyle>
            <a:lvl1pPr marL="0" indent="0">
              <a:buNone/>
              <a:defRPr sz="1200"/>
            </a:lvl1pPr>
            <a:lvl2pPr marL="405216" indent="0">
              <a:buNone/>
              <a:defRPr sz="1100"/>
            </a:lvl2pPr>
            <a:lvl3pPr marL="810433" indent="0">
              <a:buNone/>
              <a:defRPr sz="900"/>
            </a:lvl3pPr>
            <a:lvl4pPr marL="1215649" indent="0">
              <a:buNone/>
              <a:defRPr sz="800"/>
            </a:lvl4pPr>
            <a:lvl5pPr marL="1620865" indent="0">
              <a:buNone/>
              <a:defRPr sz="800"/>
            </a:lvl5pPr>
            <a:lvl6pPr marL="2026082" indent="0">
              <a:buNone/>
              <a:defRPr sz="800"/>
            </a:lvl6pPr>
            <a:lvl7pPr marL="2431298" indent="0">
              <a:buNone/>
              <a:defRPr sz="800"/>
            </a:lvl7pPr>
            <a:lvl8pPr marL="2836515" indent="0">
              <a:buNone/>
              <a:defRPr sz="800"/>
            </a:lvl8pPr>
            <a:lvl9pPr marL="3241731" indent="0">
              <a:buNone/>
              <a:defRPr sz="8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9A9A616F-C42B-433A-B076-C0C0530FFAF5}" type="datetime1">
              <a:rPr lang="fr-FR" smtClean="0"/>
              <a:t>27/09/2016</a:t>
            </a:fld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DF6F6-3D16-47C3-8BB0-A3E2F6BECA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6123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4B8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81043" tIns="40522" rIns="81043" bIns="40522" anchor="ctr"/>
          <a:lstStyle/>
          <a:p>
            <a:endParaRPr lang="fr-FR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143000"/>
            <a:ext cx="8839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1043" tIns="40522" rIns="81043" bIns="405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391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1043" tIns="40522" rIns="81043" bIns="4052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77001"/>
            <a:ext cx="5181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1043" tIns="40522" rIns="81043" bIns="4052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04B84"/>
                </a:solidFill>
                <a:latin typeface="Arial" charset="0"/>
              </a:defRPr>
            </a:lvl1pPr>
          </a:lstStyle>
          <a:p>
            <a:endParaRPr lang="fr-FR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502520" y="6453188"/>
            <a:ext cx="2895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043" tIns="40522" rIns="81043" bIns="40522" numCol="1" anchor="t" anchorCtr="0" compatLnSpc="1">
            <a:prstTxWarp prst="textNoShape">
              <a:avLst/>
            </a:prstTxWarp>
          </a:bodyPr>
          <a:lstStyle>
            <a:lvl1pPr algn="r">
              <a:defRPr sz="1100" dirty="0" smtClean="0">
                <a:solidFill>
                  <a:srgbClr val="004B84"/>
                </a:solidFill>
                <a:latin typeface="Arial" charset="0"/>
              </a:defRPr>
            </a:lvl1pPr>
          </a:lstStyle>
          <a:p>
            <a:fld id="{6E05D3B7-A32B-4F96-B59F-7F9E785D92A8}" type="datetime1">
              <a:rPr lang="fr-FR" smtClean="0"/>
              <a:t>27/09/2016</a:t>
            </a:fld>
            <a:endParaRPr lang="fr-FR"/>
          </a:p>
        </p:txBody>
      </p:sp>
      <p:sp>
        <p:nvSpPr>
          <p:cNvPr id="1031" name="Oval 11"/>
          <p:cNvSpPr>
            <a:spLocks noChangeAspect="1" noChangeArrowheads="1"/>
          </p:cNvSpPr>
          <p:nvPr/>
        </p:nvSpPr>
        <p:spPr bwMode="auto">
          <a:xfrm rot="-1200000">
            <a:off x="7162802" y="-1438273"/>
            <a:ext cx="5688623" cy="2187575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4B8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043" tIns="40522" rIns="81043" bIns="40522" anchor="ctr"/>
          <a:lstStyle/>
          <a:p>
            <a:endParaRPr lang="fr-FR"/>
          </a:p>
        </p:txBody>
      </p:sp>
      <p:pic>
        <p:nvPicPr>
          <p:cNvPr id="1032" name="Picture 12" descr="logo_LPSC_ss_cmj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133" y="136526"/>
            <a:ext cx="1368669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Oval 23"/>
          <p:cNvSpPr>
            <a:spLocks noChangeAspect="1" noChangeArrowheads="1"/>
          </p:cNvSpPr>
          <p:nvPr/>
        </p:nvSpPr>
        <p:spPr bwMode="auto">
          <a:xfrm rot="-1200000">
            <a:off x="8458202" y="6400801"/>
            <a:ext cx="804497" cy="309563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4B8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043" tIns="40522" rIns="81043" bIns="40522" anchor="ctr"/>
          <a:lstStyle/>
          <a:p>
            <a:endParaRPr lang="fr-FR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477001"/>
            <a:ext cx="533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1043" tIns="40522" rIns="81043" bIns="4052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004B84"/>
                </a:solidFill>
                <a:latin typeface="Arial" charset="0"/>
              </a:defRPr>
            </a:lvl1pPr>
          </a:lstStyle>
          <a:p>
            <a:fld id="{68EDF6F6-3D16-47C3-8BB0-A3E2F6BECA14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Verdana" pitchFamily="34" charset="0"/>
        </a:defRPr>
      </a:lvl5pPr>
      <a:lvl6pPr marL="405216" algn="ctr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Verdana" pitchFamily="34" charset="0"/>
        </a:defRPr>
      </a:lvl6pPr>
      <a:lvl7pPr marL="810433" algn="ctr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Verdana" pitchFamily="34" charset="0"/>
        </a:defRPr>
      </a:lvl7pPr>
      <a:lvl8pPr marL="1215649" algn="ctr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Verdana" pitchFamily="34" charset="0"/>
        </a:defRPr>
      </a:lvl8pPr>
      <a:lvl9pPr marL="1620865" algn="ctr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Verdana" pitchFamily="34" charset="0"/>
        </a:defRPr>
      </a:lvl9pPr>
    </p:titleStyle>
    <p:bodyStyle>
      <a:lvl1pPr marL="303912" indent="-303912" algn="l" rtl="0" eaLnBrk="1" fontAlgn="base" hangingPunct="1">
        <a:spcBef>
          <a:spcPct val="20000"/>
        </a:spcBef>
        <a:spcAft>
          <a:spcPct val="0"/>
        </a:spcAft>
        <a:buClr>
          <a:srgbClr val="333399"/>
        </a:buClr>
        <a:defRPr sz="2100">
          <a:solidFill>
            <a:srgbClr val="0093D3"/>
          </a:solidFill>
          <a:latin typeface="+mn-lt"/>
          <a:ea typeface="+mn-ea"/>
          <a:cs typeface="+mn-cs"/>
        </a:defRPr>
      </a:lvl1pPr>
      <a:lvl2pPr marL="658477" indent="-253260" algn="l" rtl="0" eaLnBrk="1" fontAlgn="base" hangingPunct="1">
        <a:spcBef>
          <a:spcPct val="20000"/>
        </a:spcBef>
        <a:spcAft>
          <a:spcPct val="0"/>
        </a:spcAft>
        <a:buClr>
          <a:srgbClr val="DC5A21"/>
        </a:buClr>
        <a:buFont typeface="Times" pitchFamily="18" charset="0"/>
        <a:buChar char="•"/>
        <a:defRPr sz="1800">
          <a:solidFill>
            <a:srgbClr val="004B84"/>
          </a:solidFill>
          <a:latin typeface="+mn-lt"/>
        </a:defRPr>
      </a:lvl2pPr>
      <a:lvl3pPr marL="1013041" indent="-202608" algn="l" rtl="0" eaLnBrk="1" fontAlgn="base" hangingPunct="1">
        <a:spcBef>
          <a:spcPct val="20000"/>
        </a:spcBef>
        <a:spcAft>
          <a:spcPct val="0"/>
        </a:spcAft>
        <a:buClr>
          <a:srgbClr val="DC5A21"/>
        </a:buClr>
        <a:buChar char="–"/>
        <a:defRPr>
          <a:solidFill>
            <a:srgbClr val="004B84"/>
          </a:solidFill>
          <a:latin typeface="+mn-lt"/>
        </a:defRPr>
      </a:lvl3pPr>
      <a:lvl4pPr marL="1418257" indent="-202608" algn="l" rtl="0" eaLnBrk="1" fontAlgn="base" hangingPunct="1">
        <a:spcBef>
          <a:spcPct val="20000"/>
        </a:spcBef>
        <a:spcAft>
          <a:spcPct val="0"/>
        </a:spcAft>
        <a:buClr>
          <a:srgbClr val="DC5A21"/>
        </a:buClr>
        <a:buFont typeface="Times" pitchFamily="18" charset="0"/>
        <a:buChar char="•"/>
        <a:defRPr sz="1400">
          <a:solidFill>
            <a:srgbClr val="004B84"/>
          </a:solidFill>
          <a:latin typeface="+mn-lt"/>
        </a:defRPr>
      </a:lvl4pPr>
      <a:lvl5pPr marL="1823474" indent="-202608" algn="l" rtl="0" eaLnBrk="1" fontAlgn="base" hangingPunct="1">
        <a:spcBef>
          <a:spcPct val="20000"/>
        </a:spcBef>
        <a:spcAft>
          <a:spcPct val="0"/>
        </a:spcAft>
        <a:buClr>
          <a:srgbClr val="DC5A21"/>
        </a:buClr>
        <a:buFont typeface="Times" pitchFamily="18" charset="0"/>
        <a:buChar char="–"/>
        <a:defRPr sz="1400">
          <a:solidFill>
            <a:srgbClr val="004B84"/>
          </a:solidFill>
          <a:latin typeface="+mn-lt"/>
        </a:defRPr>
      </a:lvl5pPr>
      <a:lvl6pPr marL="2228690" indent="-202608" algn="l" rtl="0" eaLnBrk="1" fontAlgn="base" hangingPunct="1">
        <a:spcBef>
          <a:spcPct val="20000"/>
        </a:spcBef>
        <a:spcAft>
          <a:spcPct val="0"/>
        </a:spcAft>
        <a:buClr>
          <a:srgbClr val="DC5A21"/>
        </a:buClr>
        <a:buFont typeface="Times" pitchFamily="18" charset="0"/>
        <a:buChar char="–"/>
        <a:defRPr sz="1400">
          <a:solidFill>
            <a:srgbClr val="004B84"/>
          </a:solidFill>
          <a:latin typeface="+mn-lt"/>
        </a:defRPr>
      </a:lvl6pPr>
      <a:lvl7pPr marL="2633906" indent="-202608" algn="l" rtl="0" eaLnBrk="1" fontAlgn="base" hangingPunct="1">
        <a:spcBef>
          <a:spcPct val="20000"/>
        </a:spcBef>
        <a:spcAft>
          <a:spcPct val="0"/>
        </a:spcAft>
        <a:buClr>
          <a:srgbClr val="DC5A21"/>
        </a:buClr>
        <a:buFont typeface="Times" pitchFamily="18" charset="0"/>
        <a:buChar char="–"/>
        <a:defRPr sz="1400">
          <a:solidFill>
            <a:srgbClr val="004B84"/>
          </a:solidFill>
          <a:latin typeface="+mn-lt"/>
        </a:defRPr>
      </a:lvl7pPr>
      <a:lvl8pPr marL="3039123" indent="-202608" algn="l" rtl="0" eaLnBrk="1" fontAlgn="base" hangingPunct="1">
        <a:spcBef>
          <a:spcPct val="20000"/>
        </a:spcBef>
        <a:spcAft>
          <a:spcPct val="0"/>
        </a:spcAft>
        <a:buClr>
          <a:srgbClr val="DC5A21"/>
        </a:buClr>
        <a:buFont typeface="Times" pitchFamily="18" charset="0"/>
        <a:buChar char="–"/>
        <a:defRPr sz="1400">
          <a:solidFill>
            <a:srgbClr val="004B84"/>
          </a:solidFill>
          <a:latin typeface="+mn-lt"/>
        </a:defRPr>
      </a:lvl8pPr>
      <a:lvl9pPr marL="3444339" indent="-202608" algn="l" rtl="0" eaLnBrk="1" fontAlgn="base" hangingPunct="1">
        <a:spcBef>
          <a:spcPct val="20000"/>
        </a:spcBef>
        <a:spcAft>
          <a:spcPct val="0"/>
        </a:spcAft>
        <a:buClr>
          <a:srgbClr val="DC5A21"/>
        </a:buClr>
        <a:buFont typeface="Times" pitchFamily="18" charset="0"/>
        <a:buChar char="–"/>
        <a:defRPr sz="1400">
          <a:solidFill>
            <a:srgbClr val="004B84"/>
          </a:solidFill>
          <a:latin typeface="+mn-lt"/>
        </a:defRPr>
      </a:lvl9pPr>
    </p:bodyStyle>
    <p:otherStyle>
      <a:defPPr>
        <a:defRPr lang="fr-FR"/>
      </a:defPPr>
      <a:lvl1pPr marL="0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5216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0433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5649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865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6082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1298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36515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41731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altLang="fr-FR" sz="2800" dirty="0">
                <a:solidFill>
                  <a:schemeClr val="bg2">
                    <a:lumMod val="75000"/>
                  </a:schemeClr>
                </a:solidFill>
                <a:latin typeface="Verdana" pitchFamily="34" charset="0"/>
              </a:rPr>
              <a:t>Interface Graphique Web de Contrôle Commande pour AERA / AUGER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4700736"/>
            <a:ext cx="6768752" cy="1752600"/>
          </a:xfrm>
        </p:spPr>
        <p:txBody>
          <a:bodyPr/>
          <a:lstStyle/>
          <a:p>
            <a:r>
              <a:rPr lang="fr-FR" dirty="0"/>
              <a:t>Journées </a:t>
            </a:r>
            <a:r>
              <a:rPr lang="fr-FR" dirty="0" smtClean="0"/>
              <a:t>Informatiques </a:t>
            </a:r>
            <a:r>
              <a:rPr lang="fr-FR" dirty="0"/>
              <a:t>de l’IN2P3 et de </a:t>
            </a:r>
            <a:r>
              <a:rPr lang="fr-FR" dirty="0" smtClean="0"/>
              <a:t>l’IRFU</a:t>
            </a:r>
          </a:p>
          <a:p>
            <a:r>
              <a:rPr lang="fr-FR" dirty="0" smtClean="0"/>
              <a:t>Le </a:t>
            </a:r>
            <a:r>
              <a:rPr lang="fr-FR" dirty="0"/>
              <a:t>grand Lioran – Septembre 2016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DF6F6-3D16-47C3-8BB0-A3E2F6BECA14}" type="slidenum">
              <a:rPr lang="fr-FR" smtClean="0"/>
              <a:t>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Frédéric </a:t>
            </a:r>
            <a:r>
              <a:rPr lang="fr-FR" dirty="0" err="1" smtClean="0"/>
              <a:t>Melot</a:t>
            </a:r>
            <a:r>
              <a:rPr lang="fr-FR" dirty="0" smtClean="0"/>
              <a:t>, melot@lpsc.in2p3.fr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495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Gestion des antennes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DF6F6-3D16-47C3-8BB0-A3E2F6BECA14}" type="slidenum">
              <a:rPr lang="fr-FR" smtClean="0"/>
              <a:t>10</a:t>
            </a:fld>
            <a:endParaRPr lang="fr-FR"/>
          </a:p>
        </p:txBody>
      </p:sp>
      <p:pic>
        <p:nvPicPr>
          <p:cNvPr id="8194" name="Picture 2" descr="C:\Users\melot\Desktop\JI\snapshots\Sans titre-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72" y="1340767"/>
            <a:ext cx="8695308" cy="451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84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Gestion des antennes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DF6F6-3D16-47C3-8BB0-A3E2F6BECA14}" type="slidenum">
              <a:rPr lang="fr-FR" smtClean="0"/>
              <a:t>11</a:t>
            </a:fld>
            <a:endParaRPr lang="fr-FR"/>
          </a:p>
        </p:txBody>
      </p:sp>
      <p:pic>
        <p:nvPicPr>
          <p:cNvPr id="10242" name="Picture 2" descr="C:\Users\melot\Desktop\JI\snapshots\Sans titre-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4720"/>
            <a:ext cx="6696744" cy="4862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54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Gestion des antennes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DF6F6-3D16-47C3-8BB0-A3E2F6BECA14}" type="slidenum">
              <a:rPr lang="fr-FR" smtClean="0"/>
              <a:t>12</a:t>
            </a:fld>
            <a:endParaRPr lang="fr-FR"/>
          </a:p>
        </p:txBody>
      </p:sp>
      <p:pic>
        <p:nvPicPr>
          <p:cNvPr id="9218" name="Picture 2" descr="C:\Users\melot\Desktop\JI\snapshots\Sans titre-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196751"/>
            <a:ext cx="6696744" cy="511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67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/>
              <a:t>La DAQ d’AERA est maintenant contrôlée et commandée via une interface web depuis plusieurs années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/>
              <a:t>Site web accessible via le firewall de l’expérience, ouverture par adresse 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/>
              <a:t>Quelques problèmes sur la gestion de la mémoire utilisée </a:t>
            </a:r>
          </a:p>
          <a:p>
            <a:pPr marL="697465" lvl="1" indent="-342900">
              <a:buFont typeface="Arial" panose="020B0604020202020204" pitchFamily="34" charset="0"/>
              <a:buChar char="•"/>
            </a:pPr>
            <a:r>
              <a:rPr lang="fr-FR" dirty="0" smtClean="0"/>
              <a:t>Au début chaque onglet était rafraichi</a:t>
            </a:r>
          </a:p>
          <a:p>
            <a:pPr marL="697465" lvl="1" indent="-342900">
              <a:buFont typeface="Arial" panose="020B0604020202020204" pitchFamily="34" charset="0"/>
              <a:buChar char="•"/>
            </a:pPr>
            <a:r>
              <a:rPr lang="fr-FR" dirty="0" smtClean="0"/>
              <a:t>Environ 10 000 objets dans le DOM pour chaque onglet</a:t>
            </a:r>
          </a:p>
          <a:p>
            <a:pPr marL="697465" lvl="1" indent="-342900">
              <a:buFont typeface="Arial" panose="020B0604020202020204" pitchFamily="34" charset="0"/>
              <a:buChar char="•"/>
            </a:pPr>
            <a:r>
              <a:rPr lang="fr-FR" dirty="0" smtClean="0"/>
              <a:t>Plantage du navigateur ou du pc au bout de 10 minutes …</a:t>
            </a:r>
          </a:p>
          <a:p>
            <a:pPr marL="697465" lvl="1" indent="-342900">
              <a:buFont typeface="Arial" panose="020B0604020202020204" pitchFamily="34" charset="0"/>
              <a:buChar char="•"/>
            </a:pPr>
            <a:r>
              <a:rPr lang="fr-FR" dirty="0" smtClean="0"/>
              <a:t>Nouvelle gestion </a:t>
            </a:r>
            <a:r>
              <a:rPr lang="fr-FR" smtClean="0"/>
              <a:t>du rafraichissement</a:t>
            </a:r>
            <a:endParaRPr lang="fr-FR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/>
              <a:t>N’hésitez pas à venir me voir si vous désirez en savoir plus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DF6F6-3D16-47C3-8BB0-A3E2F6BECA14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59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L’observatoire Pierre Auger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Objectif : étudie des </a:t>
            </a:r>
            <a:r>
              <a:rPr lang="fr-FR" sz="2000" dirty="0"/>
              <a:t>rayons cosmiques aux plus hautes énergies (E &gt; 10</a:t>
            </a:r>
            <a:r>
              <a:rPr lang="fr-FR" sz="2000" baseline="30000" dirty="0"/>
              <a:t>19</a:t>
            </a:r>
            <a:r>
              <a:rPr lang="fr-FR" sz="2000" dirty="0"/>
              <a:t> </a:t>
            </a:r>
            <a:r>
              <a:rPr lang="fr-FR" sz="2000" dirty="0" smtClean="0"/>
              <a:t>eV)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Le plus grand détecteur de rayons cosmiques au monde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Un </a:t>
            </a:r>
            <a:r>
              <a:rPr lang="fr-FR" sz="2000" dirty="0"/>
              <a:t>ensemble de détecteurs  couvrant une </a:t>
            </a:r>
            <a:r>
              <a:rPr lang="fr-FR" sz="2000" dirty="0" smtClean="0"/>
              <a:t>surface </a:t>
            </a:r>
            <a:r>
              <a:rPr lang="fr-FR" sz="2000" dirty="0"/>
              <a:t>de 3000 km² </a:t>
            </a:r>
            <a:r>
              <a:rPr lang="fr-FR" sz="2000" dirty="0" smtClean="0"/>
              <a:t>installé </a:t>
            </a:r>
            <a:r>
              <a:rPr lang="fr-FR" sz="2000" dirty="0"/>
              <a:t>dans la pampa </a:t>
            </a:r>
            <a:r>
              <a:rPr lang="fr-FR" sz="2000" dirty="0" smtClean="0"/>
              <a:t>argentine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Un réseau historique composé de 1600 Détecteurs de Surface (SD) et de 4 Détecteurs de Fluorescence (FD)</a:t>
            </a:r>
          </a:p>
          <a:p>
            <a:pPr marL="0" indent="0"/>
            <a:r>
              <a:rPr lang="fr-FR" sz="2000" dirty="0"/>
              <a:t>	</a:t>
            </a:r>
            <a:r>
              <a:rPr lang="fr-FR" sz="2000" dirty="0" smtClean="0"/>
              <a:t>+ des extensions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AERA - Auger Engineering Radio </a:t>
            </a:r>
            <a:r>
              <a:rPr lang="en-US" sz="2000" dirty="0" smtClean="0"/>
              <a:t>Array : </a:t>
            </a:r>
            <a:r>
              <a:rPr lang="en-US" sz="2000" dirty="0" err="1" smtClean="0"/>
              <a:t>réseau</a:t>
            </a:r>
            <a:r>
              <a:rPr lang="en-US" sz="2000" dirty="0" smtClean="0"/>
              <a:t> </a:t>
            </a:r>
            <a:r>
              <a:rPr lang="en-US" sz="2000" dirty="0" err="1" smtClean="0"/>
              <a:t>composé</a:t>
            </a:r>
            <a:r>
              <a:rPr lang="en-US" sz="2000" dirty="0" smtClean="0"/>
              <a:t> de 160 </a:t>
            </a:r>
            <a:r>
              <a:rPr lang="en-US" sz="2000" dirty="0" err="1" smtClean="0"/>
              <a:t>antennes</a:t>
            </a:r>
            <a:r>
              <a:rPr lang="en-US" sz="2000" dirty="0" smtClean="0"/>
              <a:t> </a:t>
            </a:r>
            <a:r>
              <a:rPr lang="en-US" sz="2000" dirty="0" err="1" smtClean="0"/>
              <a:t>mesurant</a:t>
            </a:r>
            <a:r>
              <a:rPr lang="en-US" sz="2000" dirty="0" smtClean="0"/>
              <a:t> les impulsions radio </a:t>
            </a:r>
            <a:r>
              <a:rPr lang="en-US" sz="2000" dirty="0" err="1" smtClean="0"/>
              <a:t>émises</a:t>
            </a:r>
            <a:r>
              <a:rPr lang="en-US" sz="2000" dirty="0" smtClean="0"/>
              <a:t> par les </a:t>
            </a:r>
            <a:r>
              <a:rPr lang="en-US" sz="2000" dirty="0" err="1" smtClean="0"/>
              <a:t>gerbes</a:t>
            </a:r>
            <a:r>
              <a:rPr lang="en-US" sz="2000" dirty="0" smtClean="0"/>
              <a:t> </a:t>
            </a:r>
            <a:r>
              <a:rPr lang="en-US" sz="2000" dirty="0" err="1" smtClean="0"/>
              <a:t>électromagnétiques</a:t>
            </a:r>
            <a:r>
              <a:rPr lang="en-US" sz="2000" dirty="0" smtClean="0"/>
              <a:t> </a:t>
            </a:r>
            <a:r>
              <a:rPr lang="en-US" sz="2000" dirty="0" err="1" smtClean="0"/>
              <a:t>provenant</a:t>
            </a:r>
            <a:r>
              <a:rPr lang="en-US" sz="2000" dirty="0" smtClean="0"/>
              <a:t> des </a:t>
            </a:r>
            <a:r>
              <a:rPr lang="en-US" sz="2000" dirty="0" err="1" smtClean="0"/>
              <a:t>rayons</a:t>
            </a:r>
            <a:r>
              <a:rPr lang="en-US" sz="2000" dirty="0" smtClean="0"/>
              <a:t> </a:t>
            </a:r>
            <a:r>
              <a:rPr lang="en-US" sz="2000" dirty="0" err="1" smtClean="0"/>
              <a:t>cosmiques</a:t>
            </a:r>
            <a:endParaRPr lang="en-US" sz="20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DF6F6-3D16-47C3-8BB0-A3E2F6BECA1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808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réseau AERA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DF6F6-3D16-47C3-8BB0-A3E2F6BECA14}" type="slidenum">
              <a:rPr lang="fr-FR" smtClean="0"/>
              <a:t>3</a:t>
            </a:fld>
            <a:endParaRPr lang="fr-FR"/>
          </a:p>
        </p:txBody>
      </p:sp>
      <p:pic>
        <p:nvPicPr>
          <p:cNvPr id="1026" name="Picture 2" descr="C:\Users\melot\Desktop\JI\AER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495363"/>
            <a:ext cx="4199935" cy="281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elot\Desktop\JI\AERA_panorama_w7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871751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elot\Desktop\JI\augerLayou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550" y="3495363"/>
            <a:ext cx="4248472" cy="281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56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DAQ d’AERA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/>
              <a:t>Le signal de toutes les antennes est géré par une DAQ centrale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/>
              <a:t>Elle est composée principalement de trois programmes communiquant entre eux via des sockets et est écrite par une équipe de physiciens de </a:t>
            </a:r>
            <a:r>
              <a:rPr lang="fr-FR" dirty="0" err="1" smtClean="0"/>
              <a:t>Subatech</a:t>
            </a:r>
            <a:r>
              <a:rPr lang="fr-FR" dirty="0" smtClean="0"/>
              <a:t> et du KIT à Karlsruhe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/>
              <a:t>Elle doit permettre de :</a:t>
            </a:r>
          </a:p>
          <a:p>
            <a:pPr marL="697465" lvl="1" indent="-342900">
              <a:buFont typeface="Arial" panose="020B0604020202020204" pitchFamily="34" charset="0"/>
              <a:buChar char="•"/>
            </a:pPr>
            <a:r>
              <a:rPr lang="fr-FR" dirty="0" smtClean="0"/>
              <a:t>Reconstruire les événements et ne garder que ceux nous intéressant</a:t>
            </a:r>
          </a:p>
          <a:p>
            <a:pPr marL="697465" lvl="1" indent="-342900">
              <a:buFont typeface="Arial" panose="020B0604020202020204" pitchFamily="34" charset="0"/>
              <a:buChar char="•"/>
            </a:pPr>
            <a:r>
              <a:rPr lang="fr-FR" dirty="0" smtClean="0"/>
              <a:t>Sauvegarder ces événements pour l’analyse</a:t>
            </a:r>
          </a:p>
          <a:p>
            <a:pPr marL="697465" lvl="1" indent="-342900">
              <a:buFont typeface="Arial" panose="020B0604020202020204" pitchFamily="34" charset="0"/>
              <a:buChar char="•"/>
            </a:pPr>
            <a:r>
              <a:rPr lang="fr-FR" dirty="0"/>
              <a:t>Démarrer et stopper les </a:t>
            </a:r>
            <a:r>
              <a:rPr lang="fr-FR" dirty="0" err="1" smtClean="0"/>
              <a:t>runs</a:t>
            </a:r>
            <a:endParaRPr lang="fr-FR" dirty="0" smtClean="0"/>
          </a:p>
          <a:p>
            <a:pPr marL="697465" lvl="1" indent="-342900">
              <a:buFont typeface="Arial" panose="020B0604020202020204" pitchFamily="34" charset="0"/>
              <a:buChar char="•"/>
            </a:pPr>
            <a:r>
              <a:rPr lang="fr-FR" dirty="0" smtClean="0"/>
              <a:t>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DF6F6-3D16-47C3-8BB0-A3E2F6BECA14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302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GUI de la DAQ d’AERA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dirty="0" smtClean="0"/>
              <a:t>Volonté de cette collaboration de contrôler la DAQ </a:t>
            </a:r>
            <a:r>
              <a:rPr lang="fr-FR" sz="1800" dirty="0"/>
              <a:t>depuis </a:t>
            </a:r>
            <a:r>
              <a:rPr lang="fr-FR" sz="1800" dirty="0" smtClean="0"/>
              <a:t>l’Europe de façon « légère », sur le web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1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dirty="0" smtClean="0"/>
              <a:t>Avec une contrainte de liaison assez lente entre l’Argentine et l’Europe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dirty="0" smtClean="0"/>
              <a:t>On avait déjà travaillé sur des interfaces web pour AUGER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dirty="0" smtClean="0"/>
              <a:t>Choix technologiques : AJAX / JQUERY / PHP </a:t>
            </a:r>
            <a:r>
              <a:rPr lang="fr-FR" sz="1800" smtClean="0"/>
              <a:t>/ MySQL avec </a:t>
            </a:r>
            <a:r>
              <a:rPr lang="fr-FR" sz="1800" dirty="0" smtClean="0"/>
              <a:t>rafraichissement automatiques des pages (périodicité choisie par l’utilisateur)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dirty="0" smtClean="0"/>
              <a:t>3 rôles : pas connecté / connecté comme </a:t>
            </a:r>
            <a:r>
              <a:rPr lang="fr-FR" sz="1800" dirty="0" err="1" smtClean="0"/>
              <a:t>shifter</a:t>
            </a:r>
            <a:r>
              <a:rPr lang="fr-FR" sz="1800" dirty="0" smtClean="0"/>
              <a:t> / comme expert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dirty="0" smtClean="0"/>
              <a:t>Navigation par onglet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dirty="0" smtClean="0"/>
              <a:t>Démo (copies d’écran)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DF6F6-3D16-47C3-8BB0-A3E2F6BECA14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928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Vue générale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DF6F6-3D16-47C3-8BB0-A3E2F6BECA14}" type="slidenum">
              <a:rPr lang="fr-FR" smtClean="0"/>
              <a:t>6</a:t>
            </a:fld>
            <a:endParaRPr lang="fr-FR"/>
          </a:p>
        </p:txBody>
      </p:sp>
      <p:pic>
        <p:nvPicPr>
          <p:cNvPr id="2050" name="Picture 2" descr="C:\Users\melot\Desktop\JI\snapshots\Sans titre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52737"/>
            <a:ext cx="6552727" cy="5603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70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Gestion des </a:t>
            </a:r>
            <a:r>
              <a:rPr lang="fr-FR" dirty="0" err="1" smtClean="0"/>
              <a:t>runs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DF6F6-3D16-47C3-8BB0-A3E2F6BECA14}" type="slidenum">
              <a:rPr lang="fr-FR" smtClean="0"/>
              <a:t>7</a:t>
            </a:fld>
            <a:endParaRPr lang="fr-FR"/>
          </a:p>
        </p:txBody>
      </p:sp>
      <p:pic>
        <p:nvPicPr>
          <p:cNvPr id="3074" name="Picture 2" descr="C:\Users\melot\Desktop\JI\snapshots\Sans titre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62" y="1412776"/>
            <a:ext cx="859411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51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Quelques visualisations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DF6F6-3D16-47C3-8BB0-A3E2F6BECA14}" type="slidenum">
              <a:rPr lang="fr-FR" smtClean="0"/>
              <a:t>8</a:t>
            </a:fld>
            <a:endParaRPr lang="fr-FR"/>
          </a:p>
        </p:txBody>
      </p:sp>
      <p:pic>
        <p:nvPicPr>
          <p:cNvPr id="7170" name="Picture 2" descr="C:\Users\melot\Desktop\JI\snapshots\Sans titre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8057475" cy="501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0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Quelques visualisations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DF6F6-3D16-47C3-8BB0-A3E2F6BECA14}" type="slidenum">
              <a:rPr lang="fr-FR" smtClean="0"/>
              <a:t>9</a:t>
            </a:fld>
            <a:endParaRPr lang="fr-FR"/>
          </a:p>
        </p:txBody>
      </p:sp>
      <p:pic>
        <p:nvPicPr>
          <p:cNvPr id="11266" name="Picture 2" descr="C:\Users\melot\Desktop\JI\snapshots\Sans titre-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140924" cy="458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56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e-LPSC">
  <a:themeElements>
    <a:clrScheme name="Modele-LPSC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e-LPSC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12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124" charset="-128"/>
          </a:defRPr>
        </a:defPPr>
      </a:lstStyle>
    </a:lnDef>
  </a:objectDefaults>
  <a:extraClrSchemeLst>
    <a:extraClrScheme>
      <a:clrScheme name="Modele-LPS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-LPS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-LPS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-LPS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-LPS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-LPS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-LPS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-LPS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-LPS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-LPS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-LPS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-LPS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2013-janvier-CCRI-LPSC</Template>
  <TotalTime>6712</TotalTime>
  <Words>293</Words>
  <Application>Microsoft Office PowerPoint</Application>
  <PresentationFormat>Affichage à l'écran (4:3)</PresentationFormat>
  <Paragraphs>72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Modele-LPSC</vt:lpstr>
      <vt:lpstr>Interface Graphique Web de Contrôle Commande pour AERA / AUGER </vt:lpstr>
      <vt:lpstr>L’observatoire Pierre Auger</vt:lpstr>
      <vt:lpstr>Le réseau AERA</vt:lpstr>
      <vt:lpstr>DAQ d’AERA</vt:lpstr>
      <vt:lpstr>GUI de la DAQ d’AERA</vt:lpstr>
      <vt:lpstr>Vue générale</vt:lpstr>
      <vt:lpstr>Gestion des runs</vt:lpstr>
      <vt:lpstr>Quelques visualisations</vt:lpstr>
      <vt:lpstr>Quelques visualisations</vt:lpstr>
      <vt:lpstr>Gestion des antennes</vt:lpstr>
      <vt:lpstr>Gestion des antennes</vt:lpstr>
      <vt:lpstr>Gestion des antennes</vt:lpstr>
      <vt:lpstr>Conclusion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Bernard Boutherin</dc:creator>
  <cp:lastModifiedBy>Frederic Melot</cp:lastModifiedBy>
  <cp:revision>506</cp:revision>
  <dcterms:created xsi:type="dcterms:W3CDTF">2015-03-06T16:15:51Z</dcterms:created>
  <dcterms:modified xsi:type="dcterms:W3CDTF">2016-09-27T05:32:05Z</dcterms:modified>
</cp:coreProperties>
</file>