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67" r:id="rId2"/>
    <p:sldId id="522" r:id="rId3"/>
    <p:sldId id="525" r:id="rId4"/>
    <p:sldId id="526" r:id="rId5"/>
    <p:sldId id="521" r:id="rId6"/>
    <p:sldId id="523" r:id="rId7"/>
    <p:sldId id="528" r:id="rId8"/>
    <p:sldId id="530" r:id="rId9"/>
    <p:sldId id="533" r:id="rId10"/>
    <p:sldId id="531" r:id="rId11"/>
    <p:sldId id="532" r:id="rId12"/>
    <p:sldId id="476" r:id="rId13"/>
  </p:sldIdLst>
  <p:sldSz cx="9144000" cy="6858000" type="screen4x3"/>
  <p:notesSz cx="7099300" cy="10234613"/>
  <p:defaultTextStyle>
    <a:defPPr>
      <a:defRPr lang="fr-FR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F5B47"/>
    <a:srgbClr val="CCCCCC"/>
    <a:srgbClr val="6699FF"/>
    <a:srgbClr val="66FFFF"/>
    <a:srgbClr val="99CC99"/>
    <a:srgbClr val="FFFF00"/>
    <a:srgbClr val="666666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68" autoAdjust="0"/>
    <p:restoredTop sz="94660"/>
  </p:normalViewPr>
  <p:slideViewPr>
    <p:cSldViewPr>
      <p:cViewPr varScale="1">
        <p:scale>
          <a:sx n="89" d="100"/>
          <a:sy n="89" d="100"/>
        </p:scale>
        <p:origin x="-16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154" y="-8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549" y="0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3128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549" y="9723128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3F3E8D75-3F01-0747-B285-2006AED0BB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1764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549" y="0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461" y="4860745"/>
            <a:ext cx="5204380" cy="46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128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549" y="9723128"/>
            <a:ext cx="3076751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60" tIns="47480" rIns="94960" bIns="4748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1F465B32-6AD9-9749-9002-7D4F55BDD39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719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A1D04-30BA-C044-AEB8-F60DA258DAE7}" type="slidenum">
              <a:rPr lang="fr-FR"/>
              <a:pPr/>
              <a:t>1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0444F-1B55-DE41-A468-2CE8E130BF16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CE050-39A1-5D4E-B17C-DDBAA1838886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1BD7C-7171-4F44-B424-8E5DA294E81E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F1E3-0924-504E-ABDF-8A573E5297C5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D210C-4ECD-6245-9328-D9263C1C563A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C6F4F-3030-EC46-A425-4DBBEF68AA36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DA17-C15D-EB48-9260-7AD767070649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2458C-4F6E-E44E-AECC-9D31613B5726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350E4-FAE3-254A-87F0-BAFD1AA421B8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973F4-FE54-CF4E-B8A0-8FF00252C551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8C326-FFD1-3F47-8E40-2FB0E9E6E4D1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600" smtClean="0">
                <a:effectLst/>
              </a:defRPr>
            </a:lvl1pPr>
          </a:lstStyle>
          <a:p>
            <a:pPr>
              <a:defRPr/>
            </a:pPr>
            <a:r>
              <a:rPr lang="fr-FR" smtClean="0"/>
              <a:t>Sophie Trincaz-Duvoid</a:t>
            </a: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600" smtClean="0">
                <a:effectLst/>
              </a:defRPr>
            </a:lvl1pPr>
          </a:lstStyle>
          <a:p>
            <a:pPr>
              <a:defRPr/>
            </a:pPr>
            <a:r>
              <a:rPr lang="fr-FR" smtClean="0"/>
              <a:t>Christophe Balland – LPNHE – 01/04/2014</a:t>
            </a: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>
              <a:defRPr/>
            </a:pPr>
            <a:fld id="{776B95F7-3401-4F4D-83C4-AED24978F448}" type="slidenum">
              <a:rPr lang="fr-FR"/>
              <a:pPr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  <p:sp>
        <p:nvSpPr>
          <p:cNvPr id="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828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pic>
        <p:nvPicPr>
          <p:cNvPr id="3" name="Espace réservé du contenu 4" descr="Tour12.jpg"/>
          <p:cNvPicPr>
            <a:picLocks noChangeAspect="1"/>
          </p:cNvPicPr>
          <p:nvPr userDrawn="1"/>
        </p:nvPicPr>
        <p:blipFill>
          <a:blip r:embed="rId13"/>
          <a:srcRect l="-1140" r="-1140"/>
          <a:stretch>
            <a:fillRect/>
          </a:stretch>
        </p:blipFill>
        <p:spPr bwMode="auto">
          <a:xfrm>
            <a:off x="7239000" y="0"/>
            <a:ext cx="1939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jpeg"/><Relationship Id="rId13" Type="http://schemas.openxmlformats.org/officeDocument/2006/relationships/image" Target="../media/image32.jpeg"/><Relationship Id="rId1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0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wmf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6781800" y="5616575"/>
            <a:ext cx="23622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364" name="Rectangle 31"/>
          <p:cNvSpPr>
            <a:spLocks noChangeArrowheads="1"/>
          </p:cNvSpPr>
          <p:nvPr/>
        </p:nvSpPr>
        <p:spPr bwMode="auto">
          <a:xfrm>
            <a:off x="-36512" y="-27384"/>
            <a:ext cx="9180512" cy="1728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r>
              <a:rPr lang="fr-FR" sz="2000" b="1" dirty="0">
                <a:solidFill>
                  <a:schemeClr val="accent2"/>
                </a:solidFill>
                <a:effectLst/>
              </a:rPr>
              <a:t>Laboratoire de Physique Nucléaire et </a:t>
            </a:r>
            <a:r>
              <a:rPr lang="fr-FR" sz="2000" b="1" dirty="0" smtClean="0">
                <a:solidFill>
                  <a:schemeClr val="accent2"/>
                </a:solidFill>
                <a:effectLst/>
              </a:rPr>
              <a:t>des </a:t>
            </a:r>
            <a:r>
              <a:rPr lang="fr-FR" sz="2000" b="1" dirty="0">
                <a:solidFill>
                  <a:schemeClr val="accent2"/>
                </a:solidFill>
                <a:effectLst/>
              </a:rPr>
              <a:t>Hautes Energies</a:t>
            </a:r>
            <a:br>
              <a:rPr lang="fr-FR" sz="2000" b="1" dirty="0">
                <a:solidFill>
                  <a:schemeClr val="accent2"/>
                </a:solidFill>
                <a:effectLst/>
              </a:rPr>
            </a:br>
            <a:r>
              <a:rPr lang="fr-FR" sz="2000" b="1" dirty="0">
                <a:solidFill>
                  <a:schemeClr val="accent2"/>
                </a:solidFill>
                <a:effectLst/>
              </a:rPr>
              <a:t>UMR 7585 - CNRS/IN2P3 </a:t>
            </a:r>
            <a:endParaRPr lang="fr-FR" sz="2000" b="1" dirty="0" smtClean="0">
              <a:solidFill>
                <a:schemeClr val="accent2"/>
              </a:solidFill>
              <a:effectLst/>
            </a:endParaRPr>
          </a:p>
          <a:p>
            <a:pPr eaLnBrk="1" hangingPunct="1"/>
            <a:r>
              <a:rPr lang="fr-FR" sz="2000" b="1" dirty="0" smtClean="0">
                <a:solidFill>
                  <a:schemeClr val="accent2"/>
                </a:solidFill>
                <a:effectLst/>
              </a:rPr>
              <a:t>Université Pierre et Marie Curie (P6) </a:t>
            </a:r>
            <a:r>
              <a:rPr lang="fr-FR" sz="2000" b="1" dirty="0">
                <a:solidFill>
                  <a:schemeClr val="accent2"/>
                </a:solidFill>
                <a:effectLst/>
              </a:rPr>
              <a:t>et </a:t>
            </a:r>
            <a:r>
              <a:rPr lang="fr-FR" sz="2000" b="1" dirty="0" smtClean="0">
                <a:solidFill>
                  <a:schemeClr val="accent2"/>
                </a:solidFill>
                <a:effectLst/>
              </a:rPr>
              <a:t>Université Paris Diderot (P7)</a:t>
            </a:r>
            <a:endParaRPr lang="fr-FR" sz="20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15365" name="Text Box 28"/>
          <p:cNvSpPr txBox="1">
            <a:spLocks noChangeArrowheads="1"/>
          </p:cNvSpPr>
          <p:nvPr/>
        </p:nvSpPr>
        <p:spPr bwMode="auto">
          <a:xfrm>
            <a:off x="4495800" y="5876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>
                <a:effectLst/>
              </a:rPr>
              <a:t>Total : 148 personnes + 28 stagiaires</a:t>
            </a: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2771775" y="6092825"/>
            <a:ext cx="40338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endParaRPr lang="fr-FR" sz="1600">
              <a:effectLst/>
            </a:endParaRPr>
          </a:p>
        </p:txBody>
      </p:sp>
      <p:sp>
        <p:nvSpPr>
          <p:cNvPr id="15367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Christophe Balland – LPNHE – 01/04/2014</a:t>
            </a:r>
            <a:endParaRPr lang="fr-FR"/>
          </a:p>
        </p:txBody>
      </p:sp>
      <p:pic>
        <p:nvPicPr>
          <p:cNvPr id="15368" name="Espace réservé du contenu 4" descr="Tour1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40" r="-1140"/>
          <a:stretch>
            <a:fillRect/>
          </a:stretch>
        </p:blipFill>
        <p:spPr bwMode="auto">
          <a:xfrm>
            <a:off x="-36512" y="1703784"/>
            <a:ext cx="9252520" cy="5181600"/>
          </a:xfrm>
          <a:noFill/>
          <a:ln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1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6660232" cy="810344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Comment devient-on chercheur au LPNHE ?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10</a:t>
            </a:fld>
            <a:endParaRPr lang="fr-FR">
              <a:latin typeface="Arial" charset="0"/>
            </a:endParaRPr>
          </a:p>
        </p:txBody>
      </p:sp>
      <p:sp>
        <p:nvSpPr>
          <p:cNvPr id="15" name="Pentagone 5"/>
          <p:cNvSpPr/>
          <p:nvPr/>
        </p:nvSpPr>
        <p:spPr bwMode="auto">
          <a:xfrm>
            <a:off x="304800" y="914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52401" y="1143000"/>
            <a:ext cx="6435824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>
                <a:solidFill>
                  <a:srgbClr val="800000"/>
                </a:solidFill>
                <a:effectLst/>
                <a:latin typeface="+mn-lt"/>
              </a:rPr>
              <a:t>Après un bac scientifique, formation par ou pour la recherche</a:t>
            </a:r>
          </a:p>
          <a:p>
            <a:pPr algn="l">
              <a:buFont typeface="Arial"/>
              <a:buChar char="•"/>
            </a:pPr>
            <a:endParaRPr lang="fr-FR" sz="1600" dirty="0" smtClean="0">
              <a:effectLst/>
              <a:latin typeface="+mn-lt"/>
            </a:endParaRP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Un cursus de Licence (L1,L2,L3) puis Master (M1) à l’Université</a:t>
            </a:r>
          </a:p>
          <a:p>
            <a:pPr algn="l"/>
            <a:r>
              <a:rPr lang="fr-FR" sz="1600" dirty="0" smtClean="0">
                <a:solidFill>
                  <a:srgbClr val="800000"/>
                </a:solidFill>
                <a:effectLst/>
                <a:latin typeface="+mn-lt"/>
              </a:rPr>
              <a:t>OU</a:t>
            </a: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Classes préparatoires et grandes écoles scientifiques</a:t>
            </a:r>
          </a:p>
          <a:p>
            <a:pPr algn="l"/>
            <a:r>
              <a:rPr lang="fr-FR" sz="1600" dirty="0" smtClean="0">
                <a:solidFill>
                  <a:srgbClr val="800000"/>
                </a:solidFill>
                <a:effectLst/>
                <a:latin typeface="+mn-lt"/>
              </a:rPr>
              <a:t>PUIS</a:t>
            </a: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Un M2 recherche</a:t>
            </a: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Un doctorat en trois ans dans un laboratoire</a:t>
            </a:r>
          </a:p>
          <a:p>
            <a:pPr algn="l">
              <a:buFont typeface="Arial"/>
              <a:buChar char="•"/>
            </a:pPr>
            <a:endParaRPr lang="fr-FR" sz="1600" dirty="0">
              <a:effectLst/>
              <a:latin typeface="+mn-lt"/>
            </a:endParaRP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Souvent, poste temporaire (CDD comme </a:t>
            </a:r>
            <a:r>
              <a:rPr lang="fr-FR" sz="1600" dirty="0" err="1" smtClean="0">
                <a:effectLst/>
                <a:latin typeface="+mn-lt"/>
              </a:rPr>
              <a:t>postdoc</a:t>
            </a:r>
            <a:r>
              <a:rPr lang="fr-FR" sz="1600" dirty="0" smtClean="0">
                <a:effectLst/>
                <a:latin typeface="+mn-lt"/>
              </a:rPr>
              <a:t> ou ATER) pendant quelques années après le doctorat</a:t>
            </a: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Concours de recrutement dans l’enseignement supérieur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et la recherche :</a:t>
            </a:r>
          </a:p>
          <a:p>
            <a:pPr lvl="1"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A l’université (postes d’enseignants-chercheurs)</a:t>
            </a:r>
          </a:p>
          <a:p>
            <a:pPr lvl="1"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Au CNRS (postes de chercheurs)</a:t>
            </a:r>
          </a:p>
          <a:p>
            <a:pPr algn="l">
              <a:buFont typeface="Arial"/>
              <a:buChar char="•"/>
            </a:pPr>
            <a:endParaRPr lang="fr-FR" sz="1600" dirty="0">
              <a:effectLst/>
              <a:latin typeface="+mn-lt"/>
            </a:endParaRPr>
          </a:p>
          <a:p>
            <a:pPr algn="l"/>
            <a:endParaRPr lang="fr-FR" sz="1600" dirty="0" smtClean="0">
              <a:effectLst/>
              <a:latin typeface="+mn-lt"/>
            </a:endParaRP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Les ingénieurs et techniciens ont suivi des études scientifiques et techniques (IUT, BTS, DUT, Maitrise, Licence, Ecole d’ingénieur)</a:t>
            </a:r>
          </a:p>
          <a:p>
            <a:pPr algn="l">
              <a:buFont typeface="Arial"/>
              <a:buChar char="•"/>
            </a:pPr>
            <a:r>
              <a:rPr lang="fr-FR" sz="1600" dirty="0" smtClean="0">
                <a:effectLst/>
                <a:latin typeface="+mn-lt"/>
              </a:rPr>
              <a:t> Certains ont en plus un doctorat de physique</a:t>
            </a:r>
          </a:p>
          <a:p>
            <a:pPr algn="l"/>
            <a:endParaRPr lang="fr-FR" sz="1600" dirty="0" smtClean="0">
              <a:effectLst/>
              <a:latin typeface="+mn-lt"/>
            </a:endParaRPr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619672" y="6477000"/>
            <a:ext cx="5904656" cy="3048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J. Bolmont – LPNHE – </a:t>
            </a:r>
            <a:r>
              <a:rPr lang="fr-FR" dirty="0" smtClean="0"/>
              <a:t>11/03/</a:t>
            </a:r>
            <a:r>
              <a:rPr lang="fr-FR" dirty="0" smtClean="0"/>
              <a:t>2016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4221088"/>
            <a:ext cx="1168324" cy="155679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156" y="2708920"/>
            <a:ext cx="1188132" cy="158417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1268760"/>
            <a:ext cx="1053776" cy="158417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268" y="2492896"/>
            <a:ext cx="1188132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0"/>
            <a:ext cx="6084168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La Recherche et Développement et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 la construction des expériences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11</a:t>
            </a:fld>
            <a:endParaRPr lang="fr-FR">
              <a:latin typeface="Arial" charset="0"/>
            </a:endParaRPr>
          </a:p>
        </p:txBody>
      </p:sp>
      <p:sp>
        <p:nvSpPr>
          <p:cNvPr id="8" name="Text Box 9"/>
          <p:cNvSpPr txBox="1">
            <a:spLocks noChangeAspect="1" noChangeArrowheads="1"/>
          </p:cNvSpPr>
          <p:nvPr/>
        </p:nvSpPr>
        <p:spPr bwMode="auto">
          <a:xfrm>
            <a:off x="2666314" y="3414667"/>
            <a:ext cx="1533926" cy="7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9" tIns="45709" rIns="91419" bIns="45709"/>
          <a:lstStyle/>
          <a:p>
            <a:pPr algn="ctr"/>
            <a:r>
              <a:rPr lang="fr-FR" sz="1400" i="1" dirty="0">
                <a:latin typeface="Helvetica" pitchFamily="34" charset="0"/>
              </a:rPr>
              <a:t>Fraiseuse à commande numérique </a:t>
            </a:r>
          </a:p>
          <a:p>
            <a:pPr algn="ctr"/>
            <a:r>
              <a:rPr lang="fr-FR" sz="1400" i="1" dirty="0">
                <a:latin typeface="Helvetica" pitchFamily="34" charset="0"/>
              </a:rPr>
              <a:t>Machine de mesure tridimensionnelle</a:t>
            </a:r>
          </a:p>
          <a:p>
            <a:pPr algn="ctr"/>
            <a:r>
              <a:rPr lang="fr-FR" sz="1400" i="1" dirty="0">
                <a:latin typeface="Helvetica" pitchFamily="34" charset="0"/>
              </a:rPr>
              <a:t>Tour à commande numérique</a:t>
            </a:r>
          </a:p>
          <a:p>
            <a:pPr algn="ctr"/>
            <a:endParaRPr lang="fr-FR" sz="1400" i="1" dirty="0">
              <a:latin typeface="Helvetica" pitchFamily="34" charset="0"/>
            </a:endParaRPr>
          </a:p>
          <a:p>
            <a:pPr algn="ctr"/>
            <a:endParaRPr lang="fr-FR" sz="1400" i="1" dirty="0">
              <a:latin typeface="Helvetica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127" y="2209800"/>
            <a:ext cx="5094441" cy="26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9815" tIns="9908" rIns="19815" bIns="9908">
            <a:spAutoFit/>
          </a:bodyPr>
          <a:lstStyle/>
          <a:p>
            <a:pPr defTabSz="198438"/>
            <a:r>
              <a:rPr lang="fr-FR" sz="1600" b="1" dirty="0">
                <a:latin typeface="Helvetica" pitchFamily="34" charset="0"/>
              </a:rPr>
              <a:t>bureau </a:t>
            </a:r>
            <a:r>
              <a:rPr lang="fr-FR" sz="1600" b="1" dirty="0" smtClean="0">
                <a:latin typeface="Helvetica" pitchFamily="34" charset="0"/>
              </a:rPr>
              <a:t>d'étude fabrication </a:t>
            </a:r>
            <a:r>
              <a:rPr lang="fr-FR" sz="1600" b="1" dirty="0">
                <a:latin typeface="Helvetica" pitchFamily="34" charset="0"/>
              </a:rPr>
              <a:t>de </a:t>
            </a:r>
            <a:r>
              <a:rPr lang="fr-FR" sz="1600" b="1" dirty="0" smtClean="0">
                <a:latin typeface="Helvetica" pitchFamily="34" charset="0"/>
              </a:rPr>
              <a:t>prototype métrologie</a:t>
            </a:r>
            <a:endParaRPr lang="fr-FR" sz="1600" b="1" dirty="0">
              <a:latin typeface="Helvetica" pitchFamily="34" charset="0"/>
            </a:endParaRPr>
          </a:p>
        </p:txBody>
      </p:sp>
      <p:sp>
        <p:nvSpPr>
          <p:cNvPr id="10" name="Text Box 11"/>
          <p:cNvSpPr txBox="1">
            <a:spLocks noChangeAspect="1" noChangeArrowheads="1"/>
          </p:cNvSpPr>
          <p:nvPr/>
        </p:nvSpPr>
        <p:spPr bwMode="auto">
          <a:xfrm>
            <a:off x="1546517" y="1844824"/>
            <a:ext cx="1865828" cy="36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9" tIns="45709" rIns="91419" bIns="45709"/>
          <a:lstStyle/>
          <a:p>
            <a:pPr algn="ctr"/>
            <a:r>
              <a:rPr lang="fr-FR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Mécanique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0704" y="1752600"/>
            <a:ext cx="5087671" cy="241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2" name="Picture 13" descr="calo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840" y="2540136"/>
            <a:ext cx="1016637" cy="819772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3" name="Picture 14" descr="bancinfrarou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249" y="2540136"/>
            <a:ext cx="560645" cy="803666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" name="Picture 15" descr="mecanique 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4232" y="2540136"/>
            <a:ext cx="1016637" cy="798834"/>
          </a:xfrm>
          <a:prstGeom prst="rect">
            <a:avLst/>
          </a:prstGeom>
          <a:noFill/>
        </p:spPr>
      </p:pic>
      <p:pic>
        <p:nvPicPr>
          <p:cNvPr id="15" name="Picture 16" descr="mecanique 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9641" y="2540136"/>
            <a:ext cx="949359" cy="818161"/>
          </a:xfrm>
          <a:prstGeom prst="rect">
            <a:avLst/>
          </a:prstGeom>
          <a:noFill/>
        </p:spPr>
      </p:pic>
      <p:pic>
        <p:nvPicPr>
          <p:cNvPr id="16" name="Picture 17" descr="mecanique 0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3555" y="2540136"/>
            <a:ext cx="1018133" cy="82460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" name="Text Box 18"/>
          <p:cNvSpPr txBox="1">
            <a:spLocks noChangeAspect="1" noChangeArrowheads="1"/>
          </p:cNvSpPr>
          <p:nvPr/>
        </p:nvSpPr>
        <p:spPr bwMode="auto">
          <a:xfrm>
            <a:off x="156117" y="3490363"/>
            <a:ext cx="1533926" cy="65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9" tIns="45709" rIns="91419" bIns="45709"/>
          <a:lstStyle/>
          <a:p>
            <a:pPr algn="ctr"/>
            <a:r>
              <a:rPr lang="fr-FR" sz="1400" i="1">
                <a:latin typeface="Helvetica" pitchFamily="34" charset="0"/>
              </a:rPr>
              <a:t>Intégration Atlas</a:t>
            </a:r>
          </a:p>
          <a:p>
            <a:pPr algn="ctr"/>
            <a:r>
              <a:rPr lang="fr-FR" sz="1400" i="1">
                <a:latin typeface="Helvetica" pitchFamily="34" charset="0"/>
              </a:rPr>
              <a:t>Banc de tests SN</a:t>
            </a:r>
          </a:p>
          <a:p>
            <a:pPr algn="ctr"/>
            <a:endParaRPr lang="fr-FR" sz="1400" i="1">
              <a:latin typeface="Helvetica" pitchFamily="34" charset="0"/>
            </a:endParaRPr>
          </a:p>
          <a:p>
            <a:pPr algn="ctr"/>
            <a:endParaRPr lang="fr-FR" sz="1400" i="1">
              <a:latin typeface="Helvetica" pitchFamily="34" charset="0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93104" y="4191000"/>
            <a:ext cx="6360372" cy="2410999"/>
            <a:chOff x="1986" y="2567"/>
            <a:chExt cx="4195" cy="1497"/>
          </a:xfrm>
        </p:grpSpPr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2008" y="2840"/>
              <a:ext cx="4173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9815" tIns="9908" rIns="19815" bIns="9908">
              <a:spAutoFit/>
            </a:bodyPr>
            <a:lstStyle/>
            <a:p>
              <a:pPr defTabSz="198438"/>
              <a:r>
                <a:rPr lang="fr-FR" sz="1600" b="1" dirty="0">
                  <a:latin typeface="Helvetica" pitchFamily="34" charset="0"/>
                </a:rPr>
                <a:t>micro électronique analogique	</a:t>
              </a:r>
              <a:r>
                <a:rPr lang="fr-FR" sz="1600" b="1" dirty="0" smtClean="0">
                  <a:latin typeface="Helvetica" pitchFamily="34" charset="0"/>
                </a:rPr>
                <a:t>numérique </a:t>
              </a:r>
              <a:r>
                <a:rPr lang="fr-FR" sz="1600" b="1" dirty="0">
                  <a:latin typeface="Helvetica" pitchFamily="34" charset="0"/>
                </a:rPr>
                <a:t>	traitement du signal</a:t>
              </a:r>
            </a:p>
          </p:txBody>
        </p:sp>
        <p:sp>
          <p:nvSpPr>
            <p:cNvPr id="33" name="Text Box 21"/>
            <p:cNvSpPr txBox="1">
              <a:spLocks noChangeAspect="1" noChangeArrowheads="1"/>
            </p:cNvSpPr>
            <p:nvPr/>
          </p:nvSpPr>
          <p:spPr bwMode="auto">
            <a:xfrm>
              <a:off x="3550" y="2613"/>
              <a:ext cx="1248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8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Electronique</a:t>
              </a: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2077" y="2567"/>
              <a:ext cx="4037" cy="1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Text Box 23"/>
            <p:cNvSpPr txBox="1">
              <a:spLocks noChangeAspect="1" noChangeArrowheads="1"/>
            </p:cNvSpPr>
            <p:nvPr/>
          </p:nvSpPr>
          <p:spPr bwMode="auto">
            <a:xfrm>
              <a:off x="1986" y="3566"/>
              <a:ext cx="1026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400" i="1">
                  <a:latin typeface="Helvetica" pitchFamily="34" charset="0"/>
                </a:rPr>
                <a:t>Banc de tests </a:t>
              </a:r>
            </a:p>
            <a:p>
              <a:pPr algn="ctr"/>
              <a:r>
                <a:rPr lang="fr-FR" sz="1400" i="1">
                  <a:latin typeface="Helvetica" pitchFamily="34" charset="0"/>
                </a:rPr>
                <a:t>à froid SN</a:t>
              </a:r>
            </a:p>
            <a:p>
              <a:pPr algn="ctr"/>
              <a:endParaRPr lang="fr-FR" sz="1400" i="1">
                <a:latin typeface="Helvetica" pitchFamily="34" charset="0"/>
              </a:endParaRPr>
            </a:p>
            <a:p>
              <a:pPr algn="ctr"/>
              <a:endParaRPr lang="fr-FR" sz="1400" i="1">
                <a:latin typeface="Helvetica" pitchFamily="34" charset="0"/>
              </a:endParaRPr>
            </a:p>
          </p:txBody>
        </p:sp>
        <p:pic>
          <p:nvPicPr>
            <p:cNvPr id="36" name="Picture 2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67" y="3022"/>
              <a:ext cx="67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2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938" y="3022"/>
              <a:ext cx="681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 Box 26"/>
            <p:cNvSpPr txBox="1">
              <a:spLocks noChangeAspect="1" noChangeArrowheads="1"/>
            </p:cNvSpPr>
            <p:nvPr/>
          </p:nvSpPr>
          <p:spPr bwMode="auto">
            <a:xfrm>
              <a:off x="2666" y="3566"/>
              <a:ext cx="1026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400" i="1">
                  <a:latin typeface="Helvetica" pitchFamily="34" charset="0"/>
                </a:rPr>
                <a:t>Machine à </a:t>
              </a:r>
            </a:p>
            <a:p>
              <a:pPr algn="ctr"/>
              <a:r>
                <a:rPr lang="fr-FR" sz="1400" i="1">
                  <a:latin typeface="Helvetica" pitchFamily="34" charset="0"/>
                </a:rPr>
                <a:t>pointes</a:t>
              </a:r>
            </a:p>
            <a:p>
              <a:pPr algn="ctr"/>
              <a:endParaRPr lang="fr-FR" sz="1400" i="1">
                <a:latin typeface="Helvetica" pitchFamily="34" charset="0"/>
              </a:endParaRPr>
            </a:p>
            <a:p>
              <a:pPr algn="ctr"/>
              <a:endParaRPr lang="fr-FR" sz="1400" i="1">
                <a:latin typeface="Helvetica" pitchFamily="34" charset="0"/>
              </a:endParaRPr>
            </a:p>
          </p:txBody>
        </p:sp>
        <p:pic>
          <p:nvPicPr>
            <p:cNvPr id="39" name="Picture 27" descr="llr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64" y="3028"/>
              <a:ext cx="1089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29" descr="controller_small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27" y="2976"/>
              <a:ext cx="351" cy="590"/>
            </a:xfrm>
            <a:prstGeom prst="rect">
              <a:avLst/>
            </a:prstGeom>
            <a:noFill/>
          </p:spPr>
        </p:pic>
        <p:pic>
          <p:nvPicPr>
            <p:cNvPr id="42" name="Picture 30" descr="tdcdirc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44" y="3022"/>
              <a:ext cx="635" cy="529"/>
            </a:xfrm>
            <a:prstGeom prst="rect">
              <a:avLst/>
            </a:prstGeom>
            <a:noFill/>
          </p:spPr>
        </p:pic>
        <p:sp>
          <p:nvSpPr>
            <p:cNvPr id="43" name="Text Box 31"/>
            <p:cNvSpPr txBox="1">
              <a:spLocks noChangeAspect="1" noChangeArrowheads="1"/>
            </p:cNvSpPr>
            <p:nvPr/>
          </p:nvSpPr>
          <p:spPr bwMode="auto">
            <a:xfrm>
              <a:off x="4889" y="3566"/>
              <a:ext cx="1026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400" i="1">
                  <a:latin typeface="Helvetica" pitchFamily="34" charset="0"/>
                </a:rPr>
                <a:t>circuits intégrés </a:t>
              </a:r>
            </a:p>
            <a:p>
              <a:pPr algn="ctr"/>
              <a:r>
                <a:rPr lang="fr-FR" sz="1400" i="1">
                  <a:latin typeface="Helvetica" pitchFamily="34" charset="0"/>
                </a:rPr>
                <a:t>sub-microniques</a:t>
              </a: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5175016" y="2322713"/>
            <a:ext cx="3933488" cy="1826367"/>
            <a:chOff x="3483" y="935"/>
            <a:chExt cx="2631" cy="1134"/>
          </a:xfrm>
        </p:grpSpPr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3483" y="935"/>
              <a:ext cx="2631" cy="113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Text Box 34"/>
            <p:cNvSpPr txBox="1">
              <a:spLocks noChangeAspect="1" noChangeArrowheads="1"/>
            </p:cNvSpPr>
            <p:nvPr/>
          </p:nvSpPr>
          <p:spPr bwMode="auto">
            <a:xfrm>
              <a:off x="4209" y="981"/>
              <a:ext cx="1248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19" tIns="45709" rIns="91419" bIns="45709"/>
            <a:lstStyle/>
            <a:p>
              <a:pPr algn="ctr"/>
              <a:r>
                <a:rPr lang="fr-FR" sz="18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Informatique</a:t>
              </a:r>
            </a:p>
          </p:txBody>
        </p:sp>
        <p:sp>
          <p:nvSpPr>
            <p:cNvPr id="28" name="Text Box 35"/>
            <p:cNvSpPr txBox="1">
              <a:spLocks noChangeArrowheads="1"/>
            </p:cNvSpPr>
            <p:nvPr/>
          </p:nvSpPr>
          <p:spPr bwMode="auto">
            <a:xfrm>
              <a:off x="3557" y="1133"/>
              <a:ext cx="2455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815" tIns="9908" rIns="19815" bIns="9908">
              <a:spAutoFit/>
            </a:bodyPr>
            <a:lstStyle/>
            <a:p>
              <a:pPr defTabSz="198438"/>
              <a:r>
                <a:rPr lang="fr-FR" sz="1600" b="1" dirty="0" smtClean="0">
                  <a:latin typeface="Helvetica" pitchFamily="34" charset="0"/>
                </a:rPr>
                <a:t>Local  	</a:t>
              </a:r>
              <a:r>
                <a:rPr lang="fr-FR" sz="1600" b="1" dirty="0">
                  <a:latin typeface="Helvetica" pitchFamily="34" charset="0"/>
                </a:rPr>
                <a:t>expériences	</a:t>
              </a:r>
              <a:r>
                <a:rPr lang="fr-FR" sz="1600" b="1" dirty="0" smtClean="0">
                  <a:latin typeface="Helvetica" pitchFamily="34" charset="0"/>
                </a:rPr>
                <a:t>	grille </a:t>
              </a:r>
              <a:r>
                <a:rPr lang="fr-FR" sz="1600" b="1" dirty="0">
                  <a:latin typeface="Helvetica" pitchFamily="34" charset="0"/>
                </a:rPr>
                <a:t>de calcul</a:t>
              </a:r>
            </a:p>
          </p:txBody>
        </p:sp>
        <p:pic>
          <p:nvPicPr>
            <p:cNvPr id="29" name="Picture 36" descr="fig1_Info_SalleMachineGRIF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661" y="1389"/>
              <a:ext cx="727" cy="545"/>
            </a:xfrm>
            <a:prstGeom prst="rect">
              <a:avLst/>
            </a:prstGeom>
            <a:noFill/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433" y="1389"/>
              <a:ext cx="635" cy="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8" descr="inf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664" y="1344"/>
              <a:ext cx="816" cy="592"/>
            </a:xfrm>
            <a:prstGeom prst="rect">
              <a:avLst/>
            </a:prstGeom>
            <a:noFill/>
          </p:spPr>
        </p:pic>
      </p:grpSp>
      <p:sp>
        <p:nvSpPr>
          <p:cNvPr id="45" name="ZoneTexte 44"/>
          <p:cNvSpPr txBox="1"/>
          <p:nvPr/>
        </p:nvSpPr>
        <p:spPr>
          <a:xfrm>
            <a:off x="0" y="12902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>
                <a:effectLst/>
                <a:latin typeface="+mn-lt"/>
              </a:rPr>
              <a:t>3 services au laboratoire avec des ingénieurs et des techniciens qui travaillent avec les chercheurs</a:t>
            </a:r>
          </a:p>
        </p:txBody>
      </p:sp>
      <p:sp>
        <p:nvSpPr>
          <p:cNvPr id="40" name="Pentagone 5"/>
          <p:cNvSpPr/>
          <p:nvPr/>
        </p:nvSpPr>
        <p:spPr bwMode="auto">
          <a:xfrm>
            <a:off x="304800" y="9906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L’organigramme du LPNHE</a:t>
            </a:r>
            <a:br>
              <a:rPr lang="fr-FR" dirty="0" smtClean="0">
                <a:solidFill>
                  <a:schemeClr val="accent2"/>
                </a:solidFill>
              </a:rPr>
            </a:b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1946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83768" y="6453336"/>
            <a:ext cx="3536032" cy="328464"/>
          </a:xfrm>
          <a:noFill/>
        </p:spPr>
        <p:txBody>
          <a:bodyPr/>
          <a:lstStyle/>
          <a:p>
            <a:r>
              <a:rPr lang="fr-FR" dirty="0" smtClean="0"/>
              <a:t>Christophe Balland – LPNHE – 31/03/2015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12</a:t>
            </a:fld>
            <a:endParaRPr lang="fr-FR">
              <a:latin typeface="Arial" charset="0"/>
            </a:endParaRPr>
          </a:p>
        </p:txBody>
      </p:sp>
      <p:pic>
        <p:nvPicPr>
          <p:cNvPr id="3" name="Image 2" descr="personnels-2015-octobre 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78302"/>
            <a:ext cx="9001000" cy="6360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sz="1600" dirty="0" smtClean="0"/>
              <a:t>… pour tenter de répondre à de grandes questions fondamentales:</a:t>
            </a:r>
          </a:p>
          <a:p>
            <a:pPr>
              <a:buNone/>
            </a:pPr>
            <a:endParaRPr lang="fr-FR" sz="1600" dirty="0" smtClean="0"/>
          </a:p>
          <a:p>
            <a:pPr>
              <a:buNone/>
            </a:pPr>
            <a:endParaRPr lang="fr-FR" sz="1600" dirty="0" smtClean="0"/>
          </a:p>
          <a:p>
            <a:r>
              <a:rPr lang="fr-FR" sz="1600" dirty="0" smtClean="0"/>
              <a:t>Quelle est la nature des constituants élémentaires de la matière ? Quelle est la nature des interactions fondamentales entre les particules ?</a:t>
            </a:r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sz="1600" dirty="0"/>
          </a:p>
          <a:p>
            <a:r>
              <a:rPr lang="fr-FR" sz="1600" dirty="0" smtClean="0"/>
              <a:t>Qu’est-ce que la mystérieuse énergie noire qui régit l’expansion accélérée de l’Univers ? Comment la caractériser ?</a:t>
            </a:r>
          </a:p>
          <a:p>
            <a:endParaRPr lang="fr-FR" sz="1600" dirty="0" smtClean="0"/>
          </a:p>
          <a:p>
            <a:r>
              <a:rPr lang="fr-FR" sz="1600" dirty="0" smtClean="0"/>
              <a:t>Quelle est la nature du rayonnement cosmique de haute énergie ? Quelle est son origine ? </a:t>
            </a: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051720" y="6477000"/>
            <a:ext cx="5040560" cy="3048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J. Bolmont – LPNHE – </a:t>
            </a:r>
            <a:r>
              <a:rPr lang="fr-FR" dirty="0" smtClean="0"/>
              <a:t>11/03/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2</a:t>
            </a:fld>
            <a:endParaRPr lang="fr-FR" dirty="0">
              <a:latin typeface="Arial" charset="0"/>
            </a:endParaRPr>
          </a:p>
        </p:txBody>
      </p:sp>
      <p:sp>
        <p:nvSpPr>
          <p:cNvPr id="6" name="Pentagone 5"/>
          <p:cNvSpPr/>
          <p:nvPr/>
        </p:nvSpPr>
        <p:spPr bwMode="auto">
          <a:xfrm>
            <a:off x="685800" y="1295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533400" y="152400"/>
            <a:ext cx="63367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 LPNHE: un laboratoire de recherche en </a:t>
            </a:r>
            <a:b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physique expérimentale …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67544" y="1916832"/>
            <a:ext cx="7788169" cy="1152128"/>
            <a:chOff x="467544" y="1916832"/>
            <a:chExt cx="7788169" cy="1152128"/>
          </a:xfrm>
        </p:grpSpPr>
        <p:sp>
          <p:nvSpPr>
            <p:cNvPr id="2" name="Rectangle 1"/>
            <p:cNvSpPr/>
            <p:nvPr/>
          </p:nvSpPr>
          <p:spPr bwMode="auto">
            <a:xfrm>
              <a:off x="467544" y="2492896"/>
              <a:ext cx="7776864" cy="576064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60032" y="1916832"/>
              <a:ext cx="339568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3200" b="1" dirty="0" smtClean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L’infiniment petit</a:t>
              </a:r>
              <a:endParaRPr lang="fr-F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467544" y="3284984"/>
            <a:ext cx="7856798" cy="2160240"/>
            <a:chOff x="467544" y="3284984"/>
            <a:chExt cx="7856798" cy="2160240"/>
          </a:xfrm>
        </p:grpSpPr>
        <p:sp>
          <p:nvSpPr>
            <p:cNvPr id="9" name="Rectangle 8"/>
            <p:cNvSpPr/>
            <p:nvPr/>
          </p:nvSpPr>
          <p:spPr bwMode="auto">
            <a:xfrm>
              <a:off x="467544" y="3861048"/>
              <a:ext cx="7776864" cy="1584176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91404" y="3284984"/>
              <a:ext cx="3532938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3200" b="1" dirty="0" smtClean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L’infiniment grand</a:t>
              </a:r>
              <a:endParaRPr lang="fr-F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627784" y="6453336"/>
            <a:ext cx="3968080" cy="381000"/>
          </a:xfrm>
        </p:spPr>
        <p:txBody>
          <a:bodyPr/>
          <a:lstStyle/>
          <a:p>
            <a:pPr>
              <a:defRPr/>
            </a:pPr>
            <a:r>
              <a:rPr lang="fr-FR" smtClean="0"/>
              <a:t>Christophe Balland – LPNHE – 01/04/2014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3</a:t>
            </a:fld>
            <a:endParaRPr lang="fr-FR"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1371600"/>
            <a:ext cx="8496300" cy="5260975"/>
          </a:xfrm>
          <a:prstGeom prst="rect">
            <a:avLst/>
          </a:prstGeom>
          <a:noFill/>
          <a:ln w="38100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Physique des particules : découverte et étude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 particules et de leurs interactions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600" kern="0" dirty="0" smtClean="0"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Utilise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 accélérateurs de particules et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 détecteurs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Cosmologie : recherche de matière noire et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énergie noire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600" kern="0" dirty="0" smtClean="0"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effectLst/>
                <a:latin typeface="+mn-lt"/>
                <a:ea typeface="+mn-ea"/>
                <a:cs typeface="+mn-cs"/>
              </a:rPr>
              <a:t>Utilise des télescopes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600" kern="0" dirty="0" smtClean="0"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Astroparticules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  <a:r>
              <a:rPr kumimoji="0" lang="fr-FR" sz="16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étude des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rayons cosmiques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haute énergie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600" kern="0" dirty="0" smtClean="0">
              <a:effectLst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effectLst/>
                <a:latin typeface="+mn-lt"/>
                <a:ea typeface="+mn-ea"/>
                <a:cs typeface="+mn-cs"/>
              </a:rPr>
              <a:t>Utilise des observatoires au sol (caméras,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effectLst/>
                <a:latin typeface="+mn-lt"/>
                <a:ea typeface="+mn-ea"/>
                <a:cs typeface="+mn-cs"/>
              </a:rPr>
              <a:t>réseau de détecteurs au sol…) 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 descr="fermila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1600200"/>
            <a:ext cx="13223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lh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556792"/>
            <a:ext cx="206375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cyrilonflav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4149080"/>
            <a:ext cx="14128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144016" y="6167045"/>
            <a:ext cx="867645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1800" dirty="0" smtClean="0">
                <a:effectLst/>
                <a:latin typeface="+mn-lt"/>
              </a:rPr>
              <a:t>Ces instruments sont complexes à concevoir, à fabriquer et très coûteux. Pour mettre de telles expériences en place, il faut des </a:t>
            </a:r>
            <a:r>
              <a:rPr lang="fr-FR" sz="1800" b="1" dirty="0" smtClean="0">
                <a:solidFill>
                  <a:srgbClr val="FF0000"/>
                </a:solidFill>
                <a:effectLst/>
                <a:latin typeface="+mn-lt"/>
              </a:rPr>
              <a:t>collaborations internationales</a:t>
            </a:r>
            <a:r>
              <a:rPr lang="fr-FR" sz="1800" dirty="0" smtClean="0">
                <a:effectLst/>
                <a:latin typeface="+mn-lt"/>
              </a:rPr>
              <a:t> </a:t>
            </a:r>
            <a:endParaRPr lang="fr-FR" sz="1800" dirty="0">
              <a:effectLst/>
              <a:latin typeface="+mn-lt"/>
            </a:endParaRPr>
          </a:p>
        </p:txBody>
      </p:sp>
      <p:sp>
        <p:nvSpPr>
          <p:cNvPr id="14" name="Pentagone 5"/>
          <p:cNvSpPr/>
          <p:nvPr/>
        </p:nvSpPr>
        <p:spPr bwMode="auto">
          <a:xfrm>
            <a:off x="685800" y="1295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533400" y="152400"/>
            <a:ext cx="63367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r-FR" sz="2400" b="1" kern="0" dirty="0" smtClean="0">
                <a:solidFill>
                  <a:schemeClr val="accent2"/>
                </a:solidFill>
                <a:effectLst/>
                <a:latin typeface="+mj-lt"/>
                <a:ea typeface="+mj-ea"/>
                <a:cs typeface="+mj-cs"/>
              </a:rPr>
              <a:t>La recherche au LPNHE: </a:t>
            </a:r>
          </a:p>
          <a:p>
            <a:r>
              <a:rPr lang="fr-FR" sz="2400" kern="0" dirty="0" smtClean="0">
                <a:solidFill>
                  <a:schemeClr val="accent2"/>
                </a:solidFill>
                <a:effectLst/>
              </a:rPr>
              <a:t>Physique des particules, </a:t>
            </a:r>
            <a:r>
              <a:rPr lang="fr-FR" sz="2400" kern="0" dirty="0" err="1" smtClean="0">
                <a:solidFill>
                  <a:schemeClr val="accent2"/>
                </a:solidFill>
                <a:effectLst/>
              </a:rPr>
              <a:t>Astroparticules</a:t>
            </a:r>
            <a:r>
              <a:rPr lang="fr-FR" sz="2400" kern="0" dirty="0" smtClean="0">
                <a:solidFill>
                  <a:schemeClr val="accent2"/>
                </a:solidFill>
                <a:effectLst/>
              </a:rPr>
              <a:t> et Cosmologie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Image 17" descr="cfht-photo-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124200"/>
            <a:ext cx="2286000" cy="1518047"/>
          </a:xfrm>
          <a:prstGeom prst="rect">
            <a:avLst/>
          </a:prstGeom>
        </p:spPr>
      </p:pic>
      <p:pic>
        <p:nvPicPr>
          <p:cNvPr id="2" name="Image 1" descr="HESS_arc_en_ciel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25144"/>
            <a:ext cx="2376719" cy="135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0"/>
            <a:ext cx="6624736" cy="980728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Des expériences partout dans le monde</a:t>
            </a:r>
            <a:br>
              <a:rPr lang="fr-FR" dirty="0" smtClean="0">
                <a:solidFill>
                  <a:schemeClr val="accent2"/>
                </a:solidFill>
              </a:rPr>
            </a:b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44" name="Picture 2" descr="5WAGNER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06" y="1277491"/>
            <a:ext cx="8779974" cy="534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5"/>
          <p:cNvSpPr txBox="1">
            <a:spLocks noChangeAspect="1" noChangeArrowheads="1"/>
          </p:cNvSpPr>
          <p:nvPr/>
        </p:nvSpPr>
        <p:spPr bwMode="auto">
          <a:xfrm>
            <a:off x="755973" y="6237312"/>
            <a:ext cx="998431" cy="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 dirty="0">
                <a:solidFill>
                  <a:schemeClr val="bg1"/>
                </a:solidFill>
                <a:latin typeface="Helvetica" pitchFamily="34" charset="0"/>
              </a:rPr>
              <a:t>AUGER</a:t>
            </a:r>
            <a:endParaRPr lang="fr-FR" sz="2900" b="1" dirty="0"/>
          </a:p>
        </p:txBody>
      </p:sp>
      <p:sp>
        <p:nvSpPr>
          <p:cNvPr id="47" name="Text Box 6"/>
          <p:cNvSpPr txBox="1">
            <a:spLocks noChangeAspect="1" noChangeArrowheads="1"/>
          </p:cNvSpPr>
          <p:nvPr/>
        </p:nvSpPr>
        <p:spPr bwMode="auto">
          <a:xfrm>
            <a:off x="3736160" y="5995037"/>
            <a:ext cx="802067" cy="34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 dirty="0">
                <a:solidFill>
                  <a:schemeClr val="bg1"/>
                </a:solidFill>
                <a:latin typeface="Helvetica" pitchFamily="34" charset="0"/>
              </a:rPr>
              <a:t>HESS</a:t>
            </a:r>
            <a:endParaRPr lang="fr-FR" sz="17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48" name="Text Box 7"/>
          <p:cNvSpPr txBox="1">
            <a:spLocks noChangeAspect="1" noChangeArrowheads="1"/>
          </p:cNvSpPr>
          <p:nvPr/>
        </p:nvSpPr>
        <p:spPr bwMode="auto">
          <a:xfrm>
            <a:off x="3209000" y="4333454"/>
            <a:ext cx="483355" cy="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CDF</a:t>
            </a:r>
          </a:p>
          <a:p>
            <a:pPr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D0</a:t>
            </a:r>
            <a:endParaRPr lang="fr-FR" sz="2900"/>
          </a:p>
        </p:txBody>
      </p:sp>
      <p:sp>
        <p:nvSpPr>
          <p:cNvPr id="50" name="Text Box 9"/>
          <p:cNvSpPr txBox="1">
            <a:spLocks noChangeAspect="1" noChangeArrowheads="1"/>
          </p:cNvSpPr>
          <p:nvPr/>
        </p:nvSpPr>
        <p:spPr bwMode="auto">
          <a:xfrm>
            <a:off x="5609161" y="3424343"/>
            <a:ext cx="934990" cy="59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ATLAS</a:t>
            </a:r>
          </a:p>
          <a:p>
            <a:pPr algn="ctr"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LHCb</a:t>
            </a:r>
            <a:endParaRPr lang="fr-FR" sz="2900" b="1">
              <a:solidFill>
                <a:schemeClr val="bg1"/>
              </a:solidFill>
            </a:endParaRPr>
          </a:p>
        </p:txBody>
      </p:sp>
      <p:sp>
        <p:nvSpPr>
          <p:cNvPr id="51" name="Text Box 10"/>
          <p:cNvSpPr txBox="1">
            <a:spLocks noChangeAspect="1" noChangeArrowheads="1"/>
          </p:cNvSpPr>
          <p:nvPr/>
        </p:nvSpPr>
        <p:spPr bwMode="auto">
          <a:xfrm>
            <a:off x="319689" y="4732725"/>
            <a:ext cx="1660023" cy="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 dirty="0">
                <a:solidFill>
                  <a:schemeClr val="bg1"/>
                </a:solidFill>
                <a:latin typeface="Helvetica" pitchFamily="34" charset="0"/>
              </a:rPr>
              <a:t>Groupe cosmologie</a:t>
            </a:r>
            <a:endParaRPr lang="fr-FR" sz="2900" dirty="0"/>
          </a:p>
        </p:txBody>
      </p:sp>
      <p:sp>
        <p:nvSpPr>
          <p:cNvPr id="52" name="Text Box 11"/>
          <p:cNvSpPr txBox="1">
            <a:spLocks noChangeAspect="1" noChangeArrowheads="1"/>
          </p:cNvSpPr>
          <p:nvPr/>
        </p:nvSpPr>
        <p:spPr bwMode="auto">
          <a:xfrm>
            <a:off x="8028384" y="6237312"/>
            <a:ext cx="629873" cy="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700" b="1" dirty="0">
                <a:solidFill>
                  <a:schemeClr val="bg1"/>
                </a:solidFill>
                <a:latin typeface="Helvetica" pitchFamily="34" charset="0"/>
              </a:rPr>
              <a:t>ILC</a:t>
            </a:r>
          </a:p>
          <a:p>
            <a:pPr algn="ctr" defTabSz="957263"/>
            <a:endParaRPr lang="fr-FR" sz="2900" b="1" dirty="0"/>
          </a:p>
        </p:txBody>
      </p:sp>
      <p:sp>
        <p:nvSpPr>
          <p:cNvPr id="53" name="Text Box 12"/>
          <p:cNvSpPr txBox="1">
            <a:spLocks noChangeAspect="1" noChangeArrowheads="1"/>
          </p:cNvSpPr>
          <p:nvPr/>
        </p:nvSpPr>
        <p:spPr bwMode="auto">
          <a:xfrm>
            <a:off x="1565593" y="5379238"/>
            <a:ext cx="1155521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rgbClr val="FFFF99"/>
                </a:solidFill>
                <a:latin typeface="Helvetica" pitchFamily="34" charset="0"/>
              </a:rPr>
              <a:t>Malargüe</a:t>
            </a:r>
          </a:p>
          <a:p>
            <a:pPr algn="ctr" defTabSz="957263"/>
            <a:r>
              <a:rPr lang="fr-FR" sz="1500" i="1">
                <a:solidFill>
                  <a:srgbClr val="FFFF99"/>
                </a:solidFill>
                <a:latin typeface="Helvetica" pitchFamily="34" charset="0"/>
              </a:rPr>
              <a:t>(Argentine)</a:t>
            </a:r>
            <a:endParaRPr lang="fr-FR" sz="2900">
              <a:solidFill>
                <a:srgbClr val="FFFF99"/>
              </a:solidFill>
            </a:endParaRPr>
          </a:p>
        </p:txBody>
      </p:sp>
      <p:sp>
        <p:nvSpPr>
          <p:cNvPr id="54" name="Line 13"/>
          <p:cNvSpPr>
            <a:spLocks noChangeAspect="1" noChangeShapeType="1"/>
          </p:cNvSpPr>
          <p:nvPr/>
        </p:nvSpPr>
        <p:spPr bwMode="auto">
          <a:xfrm flipH="1">
            <a:off x="4501975" y="2936003"/>
            <a:ext cx="942543" cy="30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7" name="Text Box 16"/>
          <p:cNvSpPr txBox="1">
            <a:spLocks noChangeAspect="1" noChangeArrowheads="1"/>
          </p:cNvSpPr>
          <p:nvPr/>
        </p:nvSpPr>
        <p:spPr bwMode="auto">
          <a:xfrm>
            <a:off x="4364521" y="2412344"/>
            <a:ext cx="1004472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CERN</a:t>
            </a:r>
          </a:p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(Genève)</a:t>
            </a:r>
            <a:endParaRPr lang="fr-FR" sz="2900">
              <a:solidFill>
                <a:schemeClr val="accent2"/>
              </a:solidFill>
            </a:endParaRPr>
          </a:p>
        </p:txBody>
      </p:sp>
      <p:sp>
        <p:nvSpPr>
          <p:cNvPr id="59" name="Text Box 18"/>
          <p:cNvSpPr txBox="1">
            <a:spLocks noChangeAspect="1" noChangeArrowheads="1"/>
          </p:cNvSpPr>
          <p:nvPr/>
        </p:nvSpPr>
        <p:spPr bwMode="auto">
          <a:xfrm>
            <a:off x="3459741" y="2575124"/>
            <a:ext cx="640446" cy="3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rgbClr val="FFFF66"/>
                </a:solidFill>
                <a:latin typeface="Helvetica" pitchFamily="34" charset="0"/>
              </a:rPr>
              <a:t>LPNHE</a:t>
            </a:r>
          </a:p>
          <a:p>
            <a:pPr algn="ctr" defTabSz="957263"/>
            <a:r>
              <a:rPr lang="fr-FR" sz="1500" i="1">
                <a:solidFill>
                  <a:srgbClr val="FFFF66"/>
                </a:solidFill>
                <a:latin typeface="Helvetica" pitchFamily="34" charset="0"/>
              </a:rPr>
              <a:t>(Paris)</a:t>
            </a:r>
            <a:endParaRPr lang="fr-FR" sz="2900">
              <a:solidFill>
                <a:srgbClr val="FFFF66"/>
              </a:solidFill>
            </a:endParaRPr>
          </a:p>
        </p:txBody>
      </p:sp>
      <p:pic>
        <p:nvPicPr>
          <p:cNvPr id="60" name="Picture 19" descr="CFHT-Dome-StarTrails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779" y="3802115"/>
            <a:ext cx="1244640" cy="938289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61" name="Text Box 21"/>
          <p:cNvSpPr txBox="1">
            <a:spLocks noChangeAspect="1" noChangeArrowheads="1"/>
          </p:cNvSpPr>
          <p:nvPr/>
        </p:nvSpPr>
        <p:spPr bwMode="auto">
          <a:xfrm>
            <a:off x="4147012" y="3832829"/>
            <a:ext cx="1826176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Khomas </a:t>
            </a:r>
          </a:p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Highlands</a:t>
            </a:r>
          </a:p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(Namibie)</a:t>
            </a:r>
            <a:endParaRPr lang="fr-FR" sz="2900">
              <a:solidFill>
                <a:schemeClr val="accent2"/>
              </a:solidFill>
            </a:endParaRPr>
          </a:p>
        </p:txBody>
      </p:sp>
      <p:sp>
        <p:nvSpPr>
          <p:cNvPr id="62" name="Text Box 22"/>
          <p:cNvSpPr txBox="1">
            <a:spLocks noChangeAspect="1" noChangeArrowheads="1"/>
          </p:cNvSpPr>
          <p:nvPr/>
        </p:nvSpPr>
        <p:spPr bwMode="auto">
          <a:xfrm>
            <a:off x="-180528" y="3249278"/>
            <a:ext cx="1563352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rgbClr val="FFFF99"/>
                </a:solidFill>
                <a:latin typeface="Helvetica" pitchFamily="34" charset="0"/>
              </a:rPr>
              <a:t>Hawaï</a:t>
            </a:r>
            <a:endParaRPr lang="fr-FR" sz="2900">
              <a:solidFill>
                <a:srgbClr val="FFFF99"/>
              </a:solidFill>
            </a:endParaRPr>
          </a:p>
        </p:txBody>
      </p:sp>
      <p:sp>
        <p:nvSpPr>
          <p:cNvPr id="63" name="Line 23"/>
          <p:cNvSpPr>
            <a:spLocks noChangeShapeType="1"/>
          </p:cNvSpPr>
          <p:nvPr/>
        </p:nvSpPr>
        <p:spPr bwMode="auto">
          <a:xfrm flipH="1" flipV="1">
            <a:off x="4079039" y="2318668"/>
            <a:ext cx="265845" cy="5436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4" name="Line 24"/>
          <p:cNvSpPr>
            <a:spLocks noChangeShapeType="1"/>
          </p:cNvSpPr>
          <p:nvPr/>
        </p:nvSpPr>
        <p:spPr bwMode="auto">
          <a:xfrm flipH="1">
            <a:off x="1517257" y="5073642"/>
            <a:ext cx="1178178" cy="44227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65" name="Picture 25" descr="l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0352" y="5085184"/>
            <a:ext cx="971242" cy="1203957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68" name="Line 28"/>
          <p:cNvSpPr>
            <a:spLocks noChangeShapeType="1"/>
          </p:cNvSpPr>
          <p:nvPr/>
        </p:nvSpPr>
        <p:spPr bwMode="auto">
          <a:xfrm>
            <a:off x="390435" y="3580980"/>
            <a:ext cx="380642" cy="2211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9" name="Text Box 29"/>
          <p:cNvSpPr txBox="1">
            <a:spLocks noChangeAspect="1" noChangeArrowheads="1"/>
          </p:cNvSpPr>
          <p:nvPr/>
        </p:nvSpPr>
        <p:spPr bwMode="auto">
          <a:xfrm>
            <a:off x="1919046" y="4662085"/>
            <a:ext cx="1563352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chemeClr val="accent2"/>
                </a:solidFill>
                <a:latin typeface="Helvetica" pitchFamily="34" charset="0"/>
              </a:rPr>
              <a:t>Chili</a:t>
            </a:r>
            <a:endParaRPr lang="fr-FR" sz="2900">
              <a:solidFill>
                <a:schemeClr val="accent2"/>
              </a:solidFill>
            </a:endParaRPr>
          </a:p>
        </p:txBody>
      </p:sp>
      <p:sp>
        <p:nvSpPr>
          <p:cNvPr id="70" name="Line 30"/>
          <p:cNvSpPr>
            <a:spLocks noChangeShapeType="1"/>
          </p:cNvSpPr>
          <p:nvPr/>
        </p:nvSpPr>
        <p:spPr bwMode="auto">
          <a:xfrm>
            <a:off x="1405481" y="4338061"/>
            <a:ext cx="1172136" cy="6465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1" name="Line 31"/>
          <p:cNvSpPr>
            <a:spLocks noChangeShapeType="1"/>
          </p:cNvSpPr>
          <p:nvPr/>
        </p:nvSpPr>
        <p:spPr bwMode="auto">
          <a:xfrm flipH="1">
            <a:off x="4085081" y="4637514"/>
            <a:ext cx="759774" cy="44227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72" name="Picture 32" descr="sat_map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5665" y="5157192"/>
            <a:ext cx="691802" cy="1108746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74" name="Picture 35" descr="tel_tree_sunset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2762" y="5095141"/>
            <a:ext cx="1255213" cy="938289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75" name="Text Box 36"/>
          <p:cNvSpPr txBox="1">
            <a:spLocks noChangeAspect="1" noChangeArrowheads="1"/>
          </p:cNvSpPr>
          <p:nvPr/>
        </p:nvSpPr>
        <p:spPr bwMode="auto">
          <a:xfrm>
            <a:off x="7683056" y="2869971"/>
            <a:ext cx="1155521" cy="52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>
                <a:solidFill>
                  <a:srgbClr val="FFFF99"/>
                </a:solidFill>
                <a:latin typeface="Helvetica" pitchFamily="34" charset="0"/>
              </a:rPr>
              <a:t>J-PARC</a:t>
            </a:r>
          </a:p>
          <a:p>
            <a:pPr algn="ctr" defTabSz="957263"/>
            <a:r>
              <a:rPr lang="fr-FR" sz="1500" i="1">
                <a:solidFill>
                  <a:srgbClr val="FFFF99"/>
                </a:solidFill>
                <a:latin typeface="Helvetica" pitchFamily="34" charset="0"/>
              </a:rPr>
              <a:t>(Tokai-Kamioka)</a:t>
            </a:r>
            <a:endParaRPr lang="fr-FR" sz="2900">
              <a:solidFill>
                <a:srgbClr val="FFFF99"/>
              </a:solidFill>
            </a:endParaRPr>
          </a:p>
        </p:txBody>
      </p:sp>
      <p:pic>
        <p:nvPicPr>
          <p:cNvPr id="76" name="Picture 3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6484" y="1360417"/>
            <a:ext cx="2774761" cy="916789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77" name="Text Box 38"/>
          <p:cNvSpPr txBox="1">
            <a:spLocks noChangeAspect="1" noChangeArrowheads="1"/>
          </p:cNvSpPr>
          <p:nvPr/>
        </p:nvSpPr>
        <p:spPr bwMode="auto">
          <a:xfrm>
            <a:off x="8066719" y="2490662"/>
            <a:ext cx="483355" cy="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defTabSz="957263"/>
            <a:r>
              <a:rPr lang="fr-FR" sz="1700" b="1">
                <a:solidFill>
                  <a:schemeClr val="bg1"/>
                </a:solidFill>
                <a:latin typeface="Helvetica" pitchFamily="34" charset="0"/>
              </a:rPr>
              <a:t>T2K</a:t>
            </a:r>
            <a:endParaRPr lang="fr-FR" sz="2900"/>
          </a:p>
        </p:txBody>
      </p:sp>
      <p:pic>
        <p:nvPicPr>
          <p:cNvPr id="78" name="Picture 3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51337" y="1360417"/>
            <a:ext cx="1261254" cy="961323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  <a:effectLst/>
        </p:spPr>
      </p:pic>
      <p:sp>
        <p:nvSpPr>
          <p:cNvPr id="79" name="Line 40"/>
          <p:cNvSpPr>
            <a:spLocks noChangeShapeType="1"/>
          </p:cNvSpPr>
          <p:nvPr/>
        </p:nvSpPr>
        <p:spPr bwMode="auto">
          <a:xfrm flipV="1">
            <a:off x="7683056" y="2349381"/>
            <a:ext cx="619299" cy="61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80" name="Picture 4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56602" y="2476842"/>
            <a:ext cx="1157031" cy="910646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86" name="Text Box 15"/>
          <p:cNvSpPr txBox="1">
            <a:spLocks noChangeAspect="1" noChangeArrowheads="1"/>
          </p:cNvSpPr>
          <p:nvPr/>
        </p:nvSpPr>
        <p:spPr bwMode="auto">
          <a:xfrm>
            <a:off x="4211960" y="3068960"/>
            <a:ext cx="1037704" cy="5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5772" tIns="47886" rIns="95772" bIns="47886"/>
          <a:lstStyle/>
          <a:p>
            <a:pPr algn="ctr" defTabSz="957263"/>
            <a:r>
              <a:rPr lang="fr-FR" sz="1500" i="1" dirty="0" smtClean="0">
                <a:solidFill>
                  <a:schemeClr val="accent2"/>
                </a:solidFill>
                <a:latin typeface="Helvetica" pitchFamily="34" charset="0"/>
              </a:rPr>
              <a:t>Frascati)</a:t>
            </a:r>
            <a:endParaRPr lang="fr-FR" sz="2900" dirty="0">
              <a:solidFill>
                <a:schemeClr val="accent2"/>
              </a:solidFill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0" y="836712"/>
            <a:ext cx="63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>
                <a:effectLst/>
                <a:latin typeface="+mn-lt"/>
              </a:rPr>
              <a:t>De tailles différentes, à différentes étapes de leur vie.</a:t>
            </a:r>
            <a:endParaRPr lang="fr-FR" sz="1600" dirty="0">
              <a:effectLst/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4</a:t>
            </a:fld>
            <a:endParaRPr lang="fr-FR">
              <a:latin typeface="Arial" charset="0"/>
            </a:endParaRPr>
          </a:p>
        </p:txBody>
      </p:sp>
      <p:sp>
        <p:nvSpPr>
          <p:cNvPr id="84" name="Pentagone 5"/>
          <p:cNvSpPr/>
          <p:nvPr/>
        </p:nvSpPr>
        <p:spPr bwMode="auto">
          <a:xfrm>
            <a:off x="609600" y="6858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267744" y="6477000"/>
            <a:ext cx="4608512" cy="3048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J. Bolmont – LPNHE – </a:t>
            </a:r>
            <a:r>
              <a:rPr lang="fr-FR" dirty="0" smtClean="0"/>
              <a:t>11/03/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350E4-FAE3-254A-87F0-BAFD1AA421B8}" type="slidenum">
              <a:rPr lang="fr-FR" smtClean="0"/>
              <a:pPr>
                <a:defRPr/>
              </a:pPr>
              <a:t>5</a:t>
            </a:fld>
            <a:endParaRPr lang="fr-FR" dirty="0">
              <a:latin typeface="Arial" charset="0"/>
            </a:endParaRPr>
          </a:p>
        </p:txBody>
      </p:sp>
      <p:pic>
        <p:nvPicPr>
          <p:cNvPr id="4" name="Picture 5" descr="col_gen_0306_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12428"/>
            <a:ext cx="7418388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63938" y="4955753"/>
            <a:ext cx="2895600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>
                <a:latin typeface="Comic Sans MS" pitchFamily="66" charset="0"/>
                <a:ea typeface="ＭＳ Ｐゴシック"/>
                <a:cs typeface="ＭＳ Ｐゴシック"/>
              </a:rPr>
              <a:t>38 pays</a:t>
            </a:r>
          </a:p>
          <a:p>
            <a:pPr algn="ctr">
              <a:spcBef>
                <a:spcPct val="50000"/>
              </a:spcBef>
            </a:pPr>
            <a:r>
              <a:rPr lang="fr-FR" sz="2000" b="1">
                <a:latin typeface="Comic Sans MS" pitchFamily="66" charset="0"/>
                <a:ea typeface="ＭＳ Ｐゴシック"/>
                <a:cs typeface="ＭＳ Ｐゴシック"/>
              </a:rPr>
              <a:t>174 laboratoires</a:t>
            </a:r>
          </a:p>
          <a:p>
            <a:pPr algn="ctr">
              <a:spcBef>
                <a:spcPct val="50000"/>
              </a:spcBef>
            </a:pPr>
            <a:r>
              <a:rPr lang="fr-FR" sz="2000" b="1">
                <a:latin typeface="Comic Sans MS" pitchFamily="66" charset="0"/>
                <a:ea typeface="ＭＳ Ｐゴシック"/>
                <a:cs typeface="ＭＳ Ｐゴシック"/>
              </a:rPr>
              <a:t>3000 auteurs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79512" y="0"/>
            <a:ext cx="6624736" cy="9807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 exemple de grosse collaboration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 détecteur ATLAS du CERN</a:t>
            </a:r>
            <a:b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Pentagone 6"/>
          <p:cNvSpPr/>
          <p:nvPr/>
        </p:nvSpPr>
        <p:spPr bwMode="auto">
          <a:xfrm>
            <a:off x="0" y="836712"/>
            <a:ext cx="6588224" cy="216024"/>
          </a:xfrm>
          <a:prstGeom prst="homePlate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1600" dirty="0" smtClean="0"/>
          </a:p>
          <a:p>
            <a:r>
              <a:rPr lang="fr-FR" sz="1600" dirty="0" smtClean="0"/>
              <a:t>Pour faire progresser notre connaissance de la nature dans les domaines de l’infiniment grand (Univers) et de l’infiniment petit (particules)</a:t>
            </a:r>
          </a:p>
          <a:p>
            <a:endParaRPr lang="fr-FR" sz="1600" dirty="0" smtClean="0"/>
          </a:p>
          <a:p>
            <a:r>
              <a:rPr lang="fr-FR" sz="1600" dirty="0" smtClean="0"/>
              <a:t>Pour comprendre le monde et pour mieux y vivre</a:t>
            </a:r>
            <a:endParaRPr lang="fr-FR" sz="1600" dirty="0"/>
          </a:p>
          <a:p>
            <a:endParaRPr lang="fr-FR" sz="1600" dirty="0" smtClean="0"/>
          </a:p>
          <a:p>
            <a:r>
              <a:rPr lang="fr-FR" sz="1600" dirty="0" smtClean="0"/>
              <a:t>Pour préparer les innovations de demain</a:t>
            </a:r>
          </a:p>
          <a:p>
            <a:endParaRPr lang="fr-FR" sz="1600" dirty="0" smtClean="0"/>
          </a:p>
          <a:p>
            <a:r>
              <a:rPr lang="fr-FR" sz="1600" dirty="0" smtClean="0"/>
              <a:t>Pour former et transmettre</a:t>
            </a:r>
          </a:p>
          <a:p>
            <a:endParaRPr lang="fr-FR" sz="1600" dirty="0"/>
          </a:p>
          <a:p>
            <a:r>
              <a:rPr lang="fr-FR" sz="1600" dirty="0" smtClean="0"/>
              <a:t>Pour satisfaire notre curiosité !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619672" y="6477000"/>
            <a:ext cx="5904656" cy="3048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J. Bolmont – LPNHE – </a:t>
            </a:r>
            <a:r>
              <a:rPr lang="fr-FR" dirty="0" smtClean="0"/>
              <a:t>11/03/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6</a:t>
            </a:fld>
            <a:endParaRPr lang="fr-FR">
              <a:latin typeface="Arial" charset="0"/>
            </a:endParaRPr>
          </a:p>
        </p:txBody>
      </p:sp>
      <p:sp>
        <p:nvSpPr>
          <p:cNvPr id="6" name="Pentagone 5"/>
          <p:cNvSpPr/>
          <p:nvPr/>
        </p:nvSpPr>
        <p:spPr bwMode="auto">
          <a:xfrm>
            <a:off x="685800" y="1295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533400" y="152400"/>
            <a:ext cx="63367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 smtClean="0">
                <a:solidFill>
                  <a:schemeClr val="accent2"/>
                </a:solidFill>
                <a:effectLst/>
                <a:latin typeface="+mj-lt"/>
                <a:ea typeface="+mj-ea"/>
                <a:cs typeface="+mj-cs"/>
              </a:rPr>
              <a:t>Pourquoi la recherche fondamentale ?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pPr>
              <a:buNone/>
            </a:pPr>
            <a:endParaRPr lang="fr-FR" sz="1600" dirty="0" smtClean="0"/>
          </a:p>
          <a:p>
            <a:pPr lvl="1"/>
            <a:r>
              <a:rPr lang="fr-FR" sz="1600" dirty="0" smtClean="0"/>
              <a:t>50 </a:t>
            </a:r>
            <a:r>
              <a:rPr lang="fr-FR" sz="1600" dirty="0" smtClean="0">
                <a:solidFill>
                  <a:srgbClr val="800000"/>
                </a:solidFill>
              </a:rPr>
              <a:t>chercheurs</a:t>
            </a:r>
            <a:r>
              <a:rPr lang="fr-FR" sz="1600" dirty="0" smtClean="0"/>
              <a:t> et </a:t>
            </a:r>
            <a:r>
              <a:rPr lang="fr-FR" sz="1600" dirty="0" err="1" smtClean="0">
                <a:solidFill>
                  <a:srgbClr val="800000"/>
                </a:solidFill>
              </a:rPr>
              <a:t>enseignant-chercheurs</a:t>
            </a:r>
            <a:r>
              <a:rPr lang="fr-FR" sz="1600" dirty="0" smtClean="0"/>
              <a:t> permanents + ~30 chercheurs temporaires répartis dans une douzaine d’équipes de recherche</a:t>
            </a:r>
          </a:p>
          <a:p>
            <a:pPr lvl="1"/>
            <a:endParaRPr lang="fr-FR" sz="1600" dirty="0" smtClean="0"/>
          </a:p>
          <a:p>
            <a:pPr lvl="1"/>
            <a:r>
              <a:rPr lang="fr-FR" sz="1600" dirty="0" smtClean="0"/>
              <a:t>50 Ingénieurs, Techniciens et Administratifs répartis sur 5 services assurant un </a:t>
            </a:r>
            <a:r>
              <a:rPr lang="fr-FR" sz="1600" dirty="0" smtClean="0">
                <a:solidFill>
                  <a:srgbClr val="800000"/>
                </a:solidFill>
              </a:rPr>
              <a:t>soutien</a:t>
            </a:r>
            <a:r>
              <a:rPr lang="fr-FR" sz="1600" dirty="0" smtClean="0"/>
              <a:t>:</a:t>
            </a:r>
          </a:p>
          <a:p>
            <a:pPr lvl="2"/>
            <a:r>
              <a:rPr lang="fr-FR" sz="1400" dirty="0" smtClean="0"/>
              <a:t>Electronique et instrumentation</a:t>
            </a:r>
          </a:p>
          <a:p>
            <a:pPr lvl="2"/>
            <a:r>
              <a:rPr lang="fr-FR" sz="1400" dirty="0" smtClean="0"/>
              <a:t>Mécanique</a:t>
            </a:r>
          </a:p>
          <a:p>
            <a:pPr lvl="2"/>
            <a:r>
              <a:rPr lang="fr-FR" sz="1400" dirty="0" smtClean="0"/>
              <a:t>Informatique</a:t>
            </a:r>
          </a:p>
          <a:p>
            <a:pPr lvl="1">
              <a:buNone/>
            </a:pPr>
            <a:r>
              <a:rPr lang="fr-FR" sz="1200" dirty="0" smtClean="0"/>
              <a:t>	</a:t>
            </a:r>
            <a:r>
              <a:rPr lang="fr-FR" sz="1600" dirty="0" smtClean="0"/>
              <a:t>ou un </a:t>
            </a:r>
            <a:r>
              <a:rPr lang="fr-FR" sz="1600" dirty="0" smtClean="0">
                <a:solidFill>
                  <a:srgbClr val="800000"/>
                </a:solidFill>
              </a:rPr>
              <a:t>support</a:t>
            </a:r>
            <a:r>
              <a:rPr lang="fr-FR" sz="1600" dirty="0" smtClean="0"/>
              <a:t> à la recherche:</a:t>
            </a:r>
          </a:p>
          <a:p>
            <a:pPr lvl="2">
              <a:buFont typeface="Arial"/>
              <a:buChar char="•"/>
            </a:pPr>
            <a:r>
              <a:rPr lang="fr-FR" sz="1400" dirty="0" smtClean="0"/>
              <a:t>Administration et communication</a:t>
            </a:r>
          </a:p>
          <a:p>
            <a:pPr lvl="2">
              <a:buFont typeface="Arial"/>
              <a:buChar char="•"/>
            </a:pPr>
            <a:r>
              <a:rPr lang="fr-FR" sz="1400" dirty="0" smtClean="0"/>
              <a:t>Services généraux</a:t>
            </a:r>
          </a:p>
          <a:p>
            <a:pPr lvl="1"/>
            <a:endParaRPr lang="fr-FR" sz="1600" dirty="0" smtClean="0"/>
          </a:p>
          <a:p>
            <a:pPr lvl="1"/>
            <a:r>
              <a:rPr lang="fr-FR" sz="1600" dirty="0" smtClean="0"/>
              <a:t>Des stagiaires, des chercheurs invités, des visiteurs …</a:t>
            </a:r>
          </a:p>
          <a:p>
            <a:endParaRPr lang="fr-FR" sz="1600" dirty="0" smtClean="0"/>
          </a:p>
          <a:p>
            <a:endParaRPr lang="fr-FR" sz="16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7</a:t>
            </a:fld>
            <a:endParaRPr lang="fr-FR">
              <a:latin typeface="Arial" charset="0"/>
            </a:endParaRPr>
          </a:p>
        </p:txBody>
      </p:sp>
      <p:sp>
        <p:nvSpPr>
          <p:cNvPr id="6" name="Pentagone 5"/>
          <p:cNvSpPr/>
          <p:nvPr/>
        </p:nvSpPr>
        <p:spPr bwMode="auto">
          <a:xfrm>
            <a:off x="685800" y="1295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533400" y="152400"/>
            <a:ext cx="63367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 smtClean="0">
                <a:solidFill>
                  <a:schemeClr val="accent2"/>
                </a:solidFill>
                <a:effectLst/>
                <a:latin typeface="+mj-lt"/>
                <a:ea typeface="+mj-ea"/>
                <a:cs typeface="+mj-cs"/>
              </a:rPr>
              <a:t>La recherche au LPNHE, c’est: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619672" y="6477000"/>
            <a:ext cx="5904656" cy="3048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J. Bolmont – LPNHE – </a:t>
            </a:r>
            <a:r>
              <a:rPr lang="fr-FR" dirty="0" smtClean="0"/>
              <a:t>11/03/</a:t>
            </a:r>
            <a:r>
              <a:rPr lang="fr-FR" dirty="0" smtClean="0"/>
              <a:t>2016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368"/>
            <a:ext cx="6660232" cy="810344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Qui sont les chercheurs ?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8</a:t>
            </a:fld>
            <a:endParaRPr lang="fr-FR">
              <a:latin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51720" y="1916832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>
                <a:solidFill>
                  <a:schemeClr val="accent2"/>
                </a:solidFill>
                <a:effectLst/>
                <a:latin typeface="+mn-lt"/>
              </a:rPr>
              <a:t>Oublions les clichés ! </a:t>
            </a:r>
          </a:p>
          <a:p>
            <a:pPr algn="l"/>
            <a:endParaRPr lang="fr-FR" sz="1600" dirty="0" smtClean="0">
              <a:effectLst/>
              <a:latin typeface="+mn-lt"/>
            </a:endParaRPr>
          </a:p>
          <a:p>
            <a:pPr algn="l"/>
            <a:r>
              <a:rPr lang="fr-FR" sz="1600" b="1" dirty="0" smtClean="0">
                <a:effectLst/>
                <a:latin typeface="+mn-lt"/>
              </a:rPr>
              <a:t>Ce sont des femmes et des hommes, </a:t>
            </a:r>
          </a:p>
          <a:p>
            <a:pPr algn="l"/>
            <a:r>
              <a:rPr lang="fr-FR" sz="1600" b="1" dirty="0" smtClean="0">
                <a:effectLst/>
                <a:latin typeface="+mn-lt"/>
              </a:rPr>
              <a:t>des jeunes et des moins jeunes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8032" y="3724577"/>
            <a:ext cx="70202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>
                <a:solidFill>
                  <a:schemeClr val="accent2"/>
                </a:solidFill>
                <a:effectLst/>
                <a:latin typeface="+mn-lt"/>
              </a:rPr>
              <a:t>Il y a des chercheurs permanents </a:t>
            </a:r>
            <a:r>
              <a:rPr lang="fr-FR" sz="1600" dirty="0" smtClean="0">
                <a:effectLst/>
                <a:latin typeface="+mn-lt"/>
              </a:rPr>
              <a:t>(~CDI) 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Ils sont employés par le CNRS ou les Universités 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(dans ce cas ils y enseignent et font de la recherche)</a:t>
            </a:r>
          </a:p>
          <a:p>
            <a:pPr algn="l"/>
            <a:endParaRPr lang="fr-FR" sz="1600" dirty="0" smtClean="0">
              <a:effectLst/>
              <a:latin typeface="+mn-lt"/>
            </a:endParaRPr>
          </a:p>
          <a:p>
            <a:pPr algn="l"/>
            <a:r>
              <a:rPr lang="fr-FR" sz="1600" dirty="0" smtClean="0">
                <a:effectLst/>
                <a:latin typeface="+mn-lt"/>
              </a:rPr>
              <a:t>Ils sont moteurs pour monter une expérience ou inciter le labo à rejoindre une collaboration</a:t>
            </a:r>
          </a:p>
          <a:p>
            <a:pPr algn="l"/>
            <a:endParaRPr lang="fr-FR" sz="1600" dirty="0" smtClean="0">
              <a:effectLst/>
              <a:latin typeface="+mn-lt"/>
            </a:endParaRPr>
          </a:p>
          <a:p>
            <a:pPr algn="l"/>
            <a:r>
              <a:rPr lang="fr-FR" sz="1600" b="1" dirty="0" smtClean="0">
                <a:solidFill>
                  <a:schemeClr val="accent2"/>
                </a:solidFill>
                <a:effectLst/>
                <a:latin typeface="+mn-lt"/>
              </a:rPr>
              <a:t>Et des non-permanents </a:t>
            </a:r>
            <a:r>
              <a:rPr lang="fr-FR" sz="1600" dirty="0" smtClean="0">
                <a:effectLst/>
                <a:latin typeface="+mn-lt"/>
              </a:rPr>
              <a:t>(~CDD)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Choisis par les permanents pour travailler et se former avec eux: 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post-docs, doctorants, stagiaires 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Et puis les bénévoles ou les émérites   </a:t>
            </a:r>
          </a:p>
        </p:txBody>
      </p:sp>
      <p:sp>
        <p:nvSpPr>
          <p:cNvPr id="15" name="Pentagone 5"/>
          <p:cNvSpPr/>
          <p:nvPr/>
        </p:nvSpPr>
        <p:spPr bwMode="auto">
          <a:xfrm>
            <a:off x="304800" y="914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1732693" cy="30243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4221088"/>
            <a:ext cx="1168324" cy="155679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124" y="2996952"/>
            <a:ext cx="1188132" cy="15841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1268760"/>
            <a:ext cx="1053776" cy="158417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252" y="2564904"/>
            <a:ext cx="1188132" cy="1584176"/>
          </a:xfrm>
          <a:prstGeom prst="rect">
            <a:avLst/>
          </a:prstGeom>
        </p:spPr>
      </p:pic>
      <p:sp>
        <p:nvSpPr>
          <p:cNvPr id="1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619672" y="6477000"/>
            <a:ext cx="5904656" cy="3048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J. Bolmont – LPNHE – </a:t>
            </a:r>
            <a:r>
              <a:rPr lang="fr-FR" dirty="0" smtClean="0"/>
              <a:t>11/03/</a:t>
            </a:r>
            <a:r>
              <a:rPr lang="fr-FR" dirty="0" smtClean="0"/>
              <a:t>2016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6660232" cy="908720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La vie du chercheur au quotidien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0F1E3-0924-504E-ABDF-8A573E5297C5}" type="slidenum">
              <a:rPr lang="fr-FR" smtClean="0"/>
              <a:pPr>
                <a:defRPr/>
              </a:pPr>
              <a:t>9</a:t>
            </a:fld>
            <a:endParaRPr lang="fr-FR">
              <a:latin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4800" y="1143000"/>
            <a:ext cx="788436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sz="1600" b="1" dirty="0" smtClean="0">
              <a:solidFill>
                <a:schemeClr val="accent2"/>
              </a:solidFill>
              <a:effectLst/>
              <a:latin typeface="+mn-lt"/>
            </a:endParaRPr>
          </a:p>
          <a:p>
            <a:pPr algn="l"/>
            <a:r>
              <a:rPr lang="fr-FR" sz="1600" b="1" dirty="0" smtClean="0">
                <a:solidFill>
                  <a:schemeClr val="accent2"/>
                </a:solidFill>
                <a:effectLst/>
                <a:latin typeface="+mn-lt"/>
              </a:rPr>
              <a:t>Au labo</a:t>
            </a:r>
            <a:r>
              <a:rPr lang="fr-FR" sz="1600" dirty="0" smtClean="0">
                <a:effectLst/>
                <a:latin typeface="+mn-lt"/>
              </a:rPr>
              <a:t>: </a:t>
            </a: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 Elabore des programmes informatiques pour traiter ou simuler des données, interprète les résultats, se tient informé des avancées dans son domaine par la lecture quotidienne d’articles</a:t>
            </a: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 Travaille avec les services techniques sur la conception et la construction des détecteurs futurs</a:t>
            </a: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 Réfléchi sur de futures expériences etc…. </a:t>
            </a:r>
          </a:p>
          <a:p>
            <a:pPr algn="l">
              <a:buFont typeface="Wingdings" charset="2"/>
              <a:buChar char="§"/>
            </a:pPr>
            <a:endParaRPr lang="fr-FR" sz="1600" dirty="0" smtClean="0">
              <a:effectLst/>
              <a:latin typeface="+mn-lt"/>
            </a:endParaRP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Dans les collaborations on communique par mail, téléphone et vidéo conférences</a:t>
            </a:r>
          </a:p>
          <a:p>
            <a:pPr algn="l"/>
            <a:endParaRPr lang="fr-FR" sz="1600" b="1" dirty="0" smtClean="0">
              <a:solidFill>
                <a:schemeClr val="accent2"/>
              </a:solidFill>
              <a:effectLst/>
              <a:latin typeface="+mn-lt"/>
            </a:endParaRPr>
          </a:p>
          <a:p>
            <a:pPr algn="l"/>
            <a:endParaRPr lang="fr-FR" sz="1600" b="1" dirty="0" smtClean="0">
              <a:solidFill>
                <a:schemeClr val="accent2"/>
              </a:solidFill>
              <a:effectLst/>
              <a:latin typeface="+mn-lt"/>
            </a:endParaRPr>
          </a:p>
          <a:p>
            <a:pPr algn="l"/>
            <a:r>
              <a:rPr lang="fr-FR" sz="1600" b="1" dirty="0" smtClean="0">
                <a:solidFill>
                  <a:schemeClr val="accent2"/>
                </a:solidFill>
                <a:effectLst/>
                <a:latin typeface="+mn-lt"/>
              </a:rPr>
              <a:t>En voyage </a:t>
            </a:r>
            <a:r>
              <a:rPr lang="fr-FR" sz="1600" dirty="0" smtClean="0">
                <a:effectLst/>
                <a:latin typeface="+mn-lt"/>
              </a:rPr>
              <a:t>: </a:t>
            </a: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 Parfois les chercheurs vont sur les lieux d’expériences (en mission)</a:t>
            </a:r>
          </a:p>
          <a:p>
            <a:pPr algn="l"/>
            <a:r>
              <a:rPr lang="fr-FR" sz="1600" dirty="0" smtClean="0">
                <a:effectLst/>
                <a:latin typeface="+mn-lt"/>
              </a:rPr>
              <a:t>pour la construction, des tests, surveiller le fonctionnement de leur détecteur…  </a:t>
            </a:r>
          </a:p>
          <a:p>
            <a:pPr algn="l">
              <a:buFont typeface="Wingdings" charset="2"/>
              <a:buChar char="§"/>
            </a:pPr>
            <a:r>
              <a:rPr lang="fr-FR" sz="1600" dirty="0" smtClean="0">
                <a:effectLst/>
                <a:latin typeface="+mn-lt"/>
              </a:rPr>
              <a:t> Ils vont aussi assister à des conférences ou travailler avec des collègues                d’autres laboratoires etc…</a:t>
            </a:r>
          </a:p>
          <a:p>
            <a:pPr algn="l"/>
            <a:endParaRPr lang="fr-FR" sz="1600" dirty="0" smtClean="0">
              <a:effectLst/>
              <a:latin typeface="+mn-lt"/>
            </a:endParaRPr>
          </a:p>
        </p:txBody>
      </p:sp>
      <p:sp>
        <p:nvSpPr>
          <p:cNvPr id="9" name="Pentagone 5"/>
          <p:cNvSpPr/>
          <p:nvPr/>
        </p:nvSpPr>
        <p:spPr bwMode="auto">
          <a:xfrm>
            <a:off x="304800" y="914400"/>
            <a:ext cx="6553200" cy="45719"/>
          </a:xfrm>
          <a:prstGeom prst="homePlate">
            <a:avLst>
              <a:gd name="adj" fmla="val 0"/>
            </a:avLst>
          </a:prstGeom>
          <a:solidFill>
            <a:srgbClr val="8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619672" y="6477000"/>
            <a:ext cx="5904656" cy="3048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J. Bolmont – LPNHE – </a:t>
            </a:r>
            <a:r>
              <a:rPr lang="fr-FR" dirty="0" smtClean="0"/>
              <a:t>11/03/2016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 New Roman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  <a:ea typeface="ＭＳ Ｐゴシック" charset="-128"/>
            <a:cs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smtClean="0">
            <a:effectLst/>
            <a:latin typeface="+mn-lt"/>
          </a:defRPr>
        </a:defPPr>
      </a:lstStyle>
    </a:tx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G5-HD:Applications:Microsoft Office 2004:Modèles:Présentations:Conceptions:En-tête grisée</Template>
  <TotalTime>20932</TotalTime>
  <Words>915</Words>
  <Application>Microsoft Macintosh PowerPoint</Application>
  <PresentationFormat>Présentation à l'écran (4:3)</PresentationFormat>
  <Paragraphs>184</Paragraphs>
  <Slides>12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Nouvelle présentation</vt:lpstr>
      <vt:lpstr>Présentation PowerPoint</vt:lpstr>
      <vt:lpstr>Présentation PowerPoint</vt:lpstr>
      <vt:lpstr>Présentation PowerPoint</vt:lpstr>
      <vt:lpstr>Des expériences partout dans le monde </vt:lpstr>
      <vt:lpstr>Présentation PowerPoint</vt:lpstr>
      <vt:lpstr>Présentation PowerPoint</vt:lpstr>
      <vt:lpstr>Présentation PowerPoint</vt:lpstr>
      <vt:lpstr>Qui sont les chercheurs ?</vt:lpstr>
      <vt:lpstr>La vie du chercheur au quotidien</vt:lpstr>
      <vt:lpstr>Comment devient-on chercheur au LPNHE ?</vt:lpstr>
      <vt:lpstr>La Recherche et Développement et  la construction des expériences</vt:lpstr>
      <vt:lpstr>L’organigramme du LPNHE </vt:lpstr>
    </vt:vector>
  </TitlesOfParts>
  <Company>Université Paris 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AERES</dc:title>
  <dc:creator>lacour</dc:creator>
  <cp:lastModifiedBy>Julien Bolmont</cp:lastModifiedBy>
  <cp:revision>1340</cp:revision>
  <cp:lastPrinted>2016-02-17T14:41:50Z</cp:lastPrinted>
  <dcterms:created xsi:type="dcterms:W3CDTF">2014-04-01T06:06:29Z</dcterms:created>
  <dcterms:modified xsi:type="dcterms:W3CDTF">2016-03-10T13:40:13Z</dcterms:modified>
</cp:coreProperties>
</file>