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7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2" r:id="rId3"/>
    <p:sldMasterId id="2147483714" r:id="rId4"/>
  </p:sldMasterIdLst>
  <p:notesMasterIdLst>
    <p:notesMasterId r:id="rId35"/>
  </p:notesMasterIdLst>
  <p:sldIdLst>
    <p:sldId id="257" r:id="rId5"/>
    <p:sldId id="258" r:id="rId6"/>
    <p:sldId id="259" r:id="rId7"/>
    <p:sldId id="260" r:id="rId8"/>
    <p:sldId id="262" r:id="rId9"/>
    <p:sldId id="261" r:id="rId10"/>
    <p:sldId id="270" r:id="rId11"/>
    <p:sldId id="263" r:id="rId12"/>
    <p:sldId id="264" r:id="rId13"/>
    <p:sldId id="271" r:id="rId14"/>
    <p:sldId id="272" r:id="rId15"/>
    <p:sldId id="273" r:id="rId16"/>
    <p:sldId id="274" r:id="rId17"/>
    <p:sldId id="275" r:id="rId18"/>
    <p:sldId id="276" r:id="rId19"/>
    <p:sldId id="265" r:id="rId20"/>
    <p:sldId id="266" r:id="rId21"/>
    <p:sldId id="277" r:id="rId22"/>
    <p:sldId id="278" r:id="rId23"/>
    <p:sldId id="288" r:id="rId24"/>
    <p:sldId id="287" r:id="rId25"/>
    <p:sldId id="289" r:id="rId26"/>
    <p:sldId id="267" r:id="rId27"/>
    <p:sldId id="291" r:id="rId28"/>
    <p:sldId id="292" r:id="rId29"/>
    <p:sldId id="293" r:id="rId30"/>
    <p:sldId id="269" r:id="rId31"/>
    <p:sldId id="283" r:id="rId32"/>
    <p:sldId id="282" r:id="rId33"/>
    <p:sldId id="285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55BE9-71AF-447C-A11D-174F918EB9AE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77A7E-4116-417F-BAFE-3A0E04C86A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1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990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048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01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968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383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431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106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19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491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981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58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07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43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732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484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008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38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8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91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38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49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9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99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33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7A7E-4116-417F-BAFE-3A0E04C86A5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09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4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7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37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30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31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59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7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8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55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7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7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0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89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9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51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88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86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11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03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50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3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91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74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56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90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36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847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062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953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974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749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22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12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575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915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748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577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907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49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200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704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178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7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4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67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0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2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8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B0263-3D53-4C58-B717-888069B042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0221-75C1-43EC-84C1-E52F174DEAB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2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6EBED3-DD6D-4C74-AB6C-689E99B81A11}" type="datetimeFigureOut">
              <a:rPr lang="fr-FR" smtClean="0"/>
              <a:pPr/>
              <a:t>25/04/2016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4E577FA-CA42-4236-8767-0CCC07DA1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176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4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3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36.xml"/><Relationship Id="rId10" Type="http://schemas.openxmlformats.org/officeDocument/2006/relationships/image" Target="../media/image39.png"/><Relationship Id="rId4" Type="http://schemas.openxmlformats.org/officeDocument/2006/relationships/tags" Target="../tags/tag35.xml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tags" Target="../tags/tag39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4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tags" Target="../tags/tag41.xml"/><Relationship Id="rId10" Type="http://schemas.openxmlformats.org/officeDocument/2006/relationships/image" Target="../media/image43.png"/><Relationship Id="rId4" Type="http://schemas.openxmlformats.org/officeDocument/2006/relationships/tags" Target="../tags/tag40.xml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tags" Target="../tags/tag44.xml"/><Relationship Id="rId21" Type="http://schemas.openxmlformats.org/officeDocument/2006/relationships/image" Target="../media/image56.png"/><Relationship Id="rId7" Type="http://schemas.openxmlformats.org/officeDocument/2006/relationships/tags" Target="../tags/tag48.xml"/><Relationship Id="rId12" Type="http://schemas.openxmlformats.org/officeDocument/2006/relationships/image" Target="../media/image41.png"/><Relationship Id="rId17" Type="http://schemas.openxmlformats.org/officeDocument/2006/relationships/image" Target="../media/image52.png"/><Relationship Id="rId2" Type="http://schemas.openxmlformats.org/officeDocument/2006/relationships/tags" Target="../tags/tag43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46.xml"/><Relationship Id="rId15" Type="http://schemas.openxmlformats.org/officeDocument/2006/relationships/image" Target="../media/image5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4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58.JPG"/><Relationship Id="rId18" Type="http://schemas.openxmlformats.org/officeDocument/2006/relationships/image" Target="../media/image31.png"/><Relationship Id="rId3" Type="http://schemas.openxmlformats.org/officeDocument/2006/relationships/tags" Target="../tags/tag53.xml"/><Relationship Id="rId21" Type="http://schemas.openxmlformats.org/officeDocument/2006/relationships/image" Target="../media/image44.png"/><Relationship Id="rId7" Type="http://schemas.openxmlformats.org/officeDocument/2006/relationships/tags" Target="../tags/tag57.xml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tags" Target="../tags/tag52.xml"/><Relationship Id="rId16" Type="http://schemas.openxmlformats.org/officeDocument/2006/relationships/image" Target="../media/image61.png"/><Relationship Id="rId20" Type="http://schemas.openxmlformats.org/officeDocument/2006/relationships/image" Target="../media/image64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55.xml"/><Relationship Id="rId15" Type="http://schemas.openxmlformats.org/officeDocument/2006/relationships/image" Target="../media/image6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3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66.JPG"/><Relationship Id="rId18" Type="http://schemas.openxmlformats.org/officeDocument/2006/relationships/image" Target="../media/image69.png"/><Relationship Id="rId3" Type="http://schemas.openxmlformats.org/officeDocument/2006/relationships/tags" Target="../tags/tag62.xml"/><Relationship Id="rId21" Type="http://schemas.openxmlformats.org/officeDocument/2006/relationships/image" Target="../media/image8.png"/><Relationship Id="rId7" Type="http://schemas.openxmlformats.org/officeDocument/2006/relationships/tags" Target="../tags/tag66.xml"/><Relationship Id="rId12" Type="http://schemas.openxmlformats.org/officeDocument/2006/relationships/image" Target="../media/image65.png"/><Relationship Id="rId17" Type="http://schemas.openxmlformats.org/officeDocument/2006/relationships/image" Target="../media/image52.png"/><Relationship Id="rId2" Type="http://schemas.openxmlformats.org/officeDocument/2006/relationships/tags" Target="../tags/tag61.xml"/><Relationship Id="rId16" Type="http://schemas.openxmlformats.org/officeDocument/2006/relationships/image" Target="../media/image51.png"/><Relationship Id="rId20" Type="http://schemas.openxmlformats.org/officeDocument/2006/relationships/image" Target="../media/image71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64.xml"/><Relationship Id="rId15" Type="http://schemas.openxmlformats.org/officeDocument/2006/relationships/image" Target="../media/image6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0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5.png"/><Relationship Id="rId26" Type="http://schemas.openxmlformats.org/officeDocument/2006/relationships/image" Target="../media/image82.png"/><Relationship Id="rId3" Type="http://schemas.openxmlformats.org/officeDocument/2006/relationships/tags" Target="../tags/tag71.xml"/><Relationship Id="rId21" Type="http://schemas.openxmlformats.org/officeDocument/2006/relationships/image" Target="../media/image77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74.png"/><Relationship Id="rId25" Type="http://schemas.openxmlformats.org/officeDocument/2006/relationships/image" Target="../media/image81.png"/><Relationship Id="rId2" Type="http://schemas.openxmlformats.org/officeDocument/2006/relationships/tags" Target="../tags/tag70.xml"/><Relationship Id="rId16" Type="http://schemas.openxmlformats.org/officeDocument/2006/relationships/image" Target="../media/image73.png"/><Relationship Id="rId20" Type="http://schemas.openxmlformats.org/officeDocument/2006/relationships/image" Target="../media/image76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80.png"/><Relationship Id="rId5" Type="http://schemas.openxmlformats.org/officeDocument/2006/relationships/tags" Target="../tags/tag73.xml"/><Relationship Id="rId15" Type="http://schemas.openxmlformats.org/officeDocument/2006/relationships/image" Target="../media/image72.png"/><Relationship Id="rId23" Type="http://schemas.openxmlformats.org/officeDocument/2006/relationships/image" Target="../media/image79.png"/><Relationship Id="rId10" Type="http://schemas.openxmlformats.org/officeDocument/2006/relationships/tags" Target="../tags/tag78.xml"/><Relationship Id="rId19" Type="http://schemas.openxmlformats.org/officeDocument/2006/relationships/image" Target="../media/image31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notesSlide" Target="../notesSlides/notesSlide15.xml"/><Relationship Id="rId22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83.xml"/><Relationship Id="rId7" Type="http://schemas.openxmlformats.org/officeDocument/2006/relationships/image" Target="../media/image83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8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6.png"/><Relationship Id="rId4" Type="http://schemas.openxmlformats.org/officeDocument/2006/relationships/tags" Target="../tags/tag84.xml"/><Relationship Id="rId9" Type="http://schemas.openxmlformats.org/officeDocument/2006/relationships/image" Target="../media/image8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92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1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90.png"/><Relationship Id="rId5" Type="http://schemas.openxmlformats.org/officeDocument/2006/relationships/tags" Target="../tags/tag89.xml"/><Relationship Id="rId10" Type="http://schemas.openxmlformats.org/officeDocument/2006/relationships/image" Target="../media/image89.png"/><Relationship Id="rId4" Type="http://schemas.openxmlformats.org/officeDocument/2006/relationships/tags" Target="../tags/tag88.xml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6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95.png"/><Relationship Id="rId5" Type="http://schemas.openxmlformats.org/officeDocument/2006/relationships/image" Target="../media/image94.JP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tags" Target="../tags/tag94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97.png"/><Relationship Id="rId5" Type="http://schemas.openxmlformats.org/officeDocument/2006/relationships/tags" Target="../tags/tag97.xml"/><Relationship Id="rId15" Type="http://schemas.openxmlformats.org/officeDocument/2006/relationships/image" Target="../media/image10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5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10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0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109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108.png"/><Relationship Id="rId5" Type="http://schemas.openxmlformats.org/officeDocument/2006/relationships/tags" Target="../tags/tag106.xml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tags" Target="../tags/tag105.xml"/><Relationship Id="rId9" Type="http://schemas.openxmlformats.org/officeDocument/2006/relationships/image" Target="../media/image99.png"/><Relationship Id="rId1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6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115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114.png"/><Relationship Id="rId5" Type="http://schemas.openxmlformats.org/officeDocument/2006/relationships/tags" Target="../tags/tag113.xml"/><Relationship Id="rId10" Type="http://schemas.openxmlformats.org/officeDocument/2006/relationships/image" Target="../media/image31.png"/><Relationship Id="rId4" Type="http://schemas.openxmlformats.org/officeDocument/2006/relationships/tags" Target="../tags/tag112.xml"/><Relationship Id="rId9" Type="http://schemas.openxmlformats.org/officeDocument/2006/relationships/image" Target="../media/image113.png"/><Relationship Id="rId14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image" Target="../media/image121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tags" Target="../tags/tag120.xml"/><Relationship Id="rId7" Type="http://schemas.openxmlformats.org/officeDocument/2006/relationships/image" Target="../media/image122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22.xml"/><Relationship Id="rId11" Type="http://schemas.openxmlformats.org/officeDocument/2006/relationships/image" Target="../media/image1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4.png"/><Relationship Id="rId4" Type="http://schemas.openxmlformats.org/officeDocument/2006/relationships/tags" Target="../tags/tag121.xml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4.xml"/><Relationship Id="rId7" Type="http://schemas.openxmlformats.org/officeDocument/2006/relationships/image" Target="../media/image8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6.png"/><Relationship Id="rId4" Type="http://schemas.openxmlformats.org/officeDocument/2006/relationships/tags" Target="../tags/tag125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8.xml"/><Relationship Id="rId16" Type="http://schemas.openxmlformats.org/officeDocument/2006/relationships/image" Target="../media/image19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4.JPG"/><Relationship Id="rId5" Type="http://schemas.openxmlformats.org/officeDocument/2006/relationships/tags" Target="../tags/tag11.xml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tags" Target="../tags/tag10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15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tags" Target="../tags/tag16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9.xml"/><Relationship Id="rId7" Type="http://schemas.openxmlformats.org/officeDocument/2006/relationships/image" Target="../media/image2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20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30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9.png"/><Relationship Id="rId17" Type="http://schemas.openxmlformats.org/officeDocument/2006/relationships/image" Target="../media/image10.png"/><Relationship Id="rId2" Type="http://schemas.openxmlformats.org/officeDocument/2006/relationships/tags" Target="../tags/tag22.xml"/><Relationship Id="rId16" Type="http://schemas.openxmlformats.org/officeDocument/2006/relationships/image" Target="../media/image33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8.png"/><Relationship Id="rId5" Type="http://schemas.openxmlformats.org/officeDocument/2006/relationships/tags" Target="../tags/tag25.xml"/><Relationship Id="rId15" Type="http://schemas.openxmlformats.org/officeDocument/2006/relationships/image" Target="../media/image32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tags" Target="../tags/tag31.xml"/><Relationship Id="rId7" Type="http://schemas.openxmlformats.org/officeDocument/2006/relationships/image" Target="../media/image3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3123" y="930032"/>
            <a:ext cx="7772400" cy="1576264"/>
          </a:xfrm>
        </p:spPr>
        <p:txBody>
          <a:bodyPr>
            <a:normAutofit/>
          </a:bodyPr>
          <a:lstStyle/>
          <a:p>
            <a:pPr algn="r"/>
            <a:r>
              <a:rPr lang="fr-FR" i="1" dirty="0" err="1" smtClean="0">
                <a:solidFill>
                  <a:srgbClr val="FFFF00"/>
                </a:solidFill>
              </a:rPr>
              <a:t>Dark</a:t>
            </a:r>
            <a:r>
              <a:rPr lang="fr-FR" i="1" dirty="0" smtClean="0">
                <a:solidFill>
                  <a:srgbClr val="FFFF00"/>
                </a:solidFill>
              </a:rPr>
              <a:t> </a:t>
            </a:r>
            <a:r>
              <a:rPr lang="fr-FR" i="1" dirty="0" err="1" smtClean="0">
                <a:solidFill>
                  <a:srgbClr val="FFFF00"/>
                </a:solidFill>
              </a:rPr>
              <a:t>Sectors</a:t>
            </a:r>
            <a:r>
              <a:rPr lang="fr-FR" i="1" dirty="0">
                <a:solidFill>
                  <a:srgbClr val="FFFF00"/>
                </a:solidFill>
              </a:rPr>
              <a:t> </a:t>
            </a:r>
            <a:r>
              <a:rPr lang="fr-FR" i="1" dirty="0" smtClean="0">
                <a:solidFill>
                  <a:srgbClr val="FFFF00"/>
                </a:solidFill>
              </a:rPr>
              <a:t/>
            </a:r>
            <a:br>
              <a:rPr lang="fr-FR" i="1" dirty="0" smtClean="0">
                <a:solidFill>
                  <a:srgbClr val="FFFF00"/>
                </a:solidFill>
              </a:rPr>
            </a:br>
            <a:r>
              <a:rPr lang="fr-FR" i="1" dirty="0" smtClean="0">
                <a:solidFill>
                  <a:srgbClr val="FFFF00"/>
                </a:solidFill>
              </a:rPr>
              <a:t>for     and       anomalies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24723" y="3471985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r-FR" i="1" dirty="0" smtClean="0">
                <a:solidFill>
                  <a:schemeClr val="bg1">
                    <a:lumMod val="95000"/>
                  </a:schemeClr>
                </a:solidFill>
              </a:rPr>
              <a:t>Cédric Delaunay</a:t>
            </a:r>
          </a:p>
          <a:p>
            <a:pPr algn="r"/>
            <a:r>
              <a:rPr lang="fr-FR" sz="2800" dirty="0" smtClean="0">
                <a:solidFill>
                  <a:schemeClr val="bg1">
                    <a:lumMod val="75000"/>
                  </a:schemeClr>
                </a:solidFill>
              </a:rPr>
              <a:t>CNRS/</a:t>
            </a:r>
            <a:r>
              <a:rPr lang="fr-FR" sz="2800" dirty="0" err="1" smtClean="0">
                <a:solidFill>
                  <a:schemeClr val="bg1">
                    <a:lumMod val="75000"/>
                  </a:schemeClr>
                </a:solidFill>
              </a:rPr>
              <a:t>LAPTh</a:t>
            </a:r>
            <a:endParaRPr lang="fr-FR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Annecy-le-Vieux</a:t>
            </a:r>
          </a:p>
          <a:p>
            <a:pPr algn="r"/>
            <a:r>
              <a:rPr lang="fr-FR" sz="2200" dirty="0" smtClean="0">
                <a:solidFill>
                  <a:schemeClr val="bg1">
                    <a:lumMod val="75000"/>
                  </a:schemeClr>
                </a:solidFill>
              </a:rPr>
              <a:t>France</a:t>
            </a:r>
            <a:endParaRPr lang="fr-FR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endParaRPr lang="fr-FR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424723" y="537503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LPNHE </a:t>
            </a:r>
            <a:r>
              <a:rPr lang="fr-FR" sz="2400" dirty="0" err="1" smtClean="0">
                <a:solidFill>
                  <a:schemeClr val="bg1">
                    <a:lumMod val="95000"/>
                  </a:schemeClr>
                </a:solidFill>
              </a:rPr>
              <a:t>seminar</a:t>
            </a: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r"/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25-04-2015 | Paris</a:t>
            </a:r>
            <a:endParaRPr lang="fr-F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endParaRPr lang="fr-FR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1558" y="5224585"/>
            <a:ext cx="34170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G. Bélanger, CD, S. </a:t>
            </a:r>
            <a:r>
              <a:rPr lang="fr-FR" sz="2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Westhoff</a:t>
            </a:r>
            <a:r>
              <a:rPr lang="fr-FR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</a:p>
          <a:p>
            <a:r>
              <a:rPr lang="en-US" sz="2000" i="1" dirty="0" err="1">
                <a:solidFill>
                  <a:srgbClr val="92D050"/>
                </a:solidFill>
              </a:rPr>
              <a:t>Phys.Rev</a:t>
            </a:r>
            <a:r>
              <a:rPr lang="en-US" sz="2000" i="1" dirty="0">
                <a:solidFill>
                  <a:srgbClr val="92D050"/>
                </a:solidFill>
              </a:rPr>
              <a:t>. D92 (2015) 5, </a:t>
            </a:r>
            <a:r>
              <a:rPr lang="en-US" sz="2000" i="1" dirty="0" smtClean="0">
                <a:solidFill>
                  <a:srgbClr val="92D050"/>
                </a:solidFill>
              </a:rPr>
              <a:t>055021</a:t>
            </a:r>
          </a:p>
          <a:p>
            <a:r>
              <a:rPr lang="fr-FR" sz="2000" i="1" dirty="0" err="1" smtClean="0">
                <a:solidFill>
                  <a:srgbClr val="8EB4E3"/>
                </a:solidFill>
              </a:rPr>
              <a:t>G.Bélanger</a:t>
            </a:r>
            <a:r>
              <a:rPr lang="fr-FR" sz="2000" i="1" dirty="0" smtClean="0">
                <a:solidFill>
                  <a:srgbClr val="8EB4E3"/>
                </a:solidFill>
              </a:rPr>
              <a:t>, CD:</a:t>
            </a:r>
          </a:p>
          <a:p>
            <a:r>
              <a:rPr lang="fr-FR" sz="2000" i="1" dirty="0" smtClean="0">
                <a:solidFill>
                  <a:srgbClr val="92D050"/>
                </a:solidFill>
              </a:rPr>
              <a:t>arXiv:1603.03333 </a:t>
            </a:r>
            <a:r>
              <a:rPr lang="fr-FR" sz="2000" i="1" dirty="0">
                <a:solidFill>
                  <a:srgbClr val="92D050"/>
                </a:solidFill>
              </a:rPr>
              <a:t>[hep-ph]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Phys.Rev. D92 (2015) 5, 055021</a:t>
            </a: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Phys.Rev. D92 (2015) 5, 055021</a:t>
            </a: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61" y="2006813"/>
            <a:ext cx="277333" cy="3321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48" y="1993750"/>
            <a:ext cx="563810" cy="3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18"/>
    </mc:Choice>
    <mc:Fallback xmlns="">
      <p:transition spd="slow" advTm="214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U(1)’ </a:t>
            </a:r>
            <a:r>
              <a:rPr lang="fr-FR" dirty="0" err="1" smtClean="0">
                <a:solidFill>
                  <a:srgbClr val="FFFF00"/>
                </a:solidFill>
              </a:rPr>
              <a:t>toy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models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33" y="1715555"/>
            <a:ext cx="5781333" cy="502857"/>
          </a:xfrm>
        </p:spPr>
      </p:pic>
      <p:sp>
        <p:nvSpPr>
          <p:cNvPr id="6" name="Rectangle à coins arrondis 5"/>
          <p:cNvSpPr/>
          <p:nvPr/>
        </p:nvSpPr>
        <p:spPr>
          <a:xfrm flipV="1">
            <a:off x="6003003" y="1618207"/>
            <a:ext cx="1539889" cy="650662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52801"/>
            <a:ext cx="8074089" cy="4529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00" y="4053575"/>
            <a:ext cx="4274286" cy="418286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1909014" y="3122888"/>
            <a:ext cx="1762986" cy="7128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96198" y="2596266"/>
            <a:ext cx="271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srgbClr val="FFC000"/>
                </a:solidFill>
              </a:rPr>
              <a:t>h</a:t>
            </a:r>
            <a:r>
              <a:rPr lang="fr-FR" sz="2400" i="1" dirty="0" smtClean="0">
                <a:solidFill>
                  <a:srgbClr val="FFC000"/>
                </a:solidFill>
              </a:rPr>
              <a:t>ypercharge portal </a:t>
            </a:r>
            <a:endParaRPr lang="fr-FR" i="1" dirty="0">
              <a:solidFill>
                <a:srgbClr val="FFC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983692" y="3122888"/>
            <a:ext cx="2150708" cy="7128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119237" y="2629489"/>
            <a:ext cx="187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>
                <a:solidFill>
                  <a:srgbClr val="FFC000"/>
                </a:solidFill>
              </a:rPr>
              <a:t>Higgs</a:t>
            </a:r>
            <a:r>
              <a:rPr lang="fr-FR" sz="2400" i="1" dirty="0" smtClean="0">
                <a:solidFill>
                  <a:srgbClr val="FFC000"/>
                </a:solidFill>
              </a:rPr>
              <a:t> portal </a:t>
            </a:r>
            <a:endParaRPr lang="fr-FR" i="1" dirty="0">
              <a:solidFill>
                <a:srgbClr val="FFC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 flipV="1">
            <a:off x="2132111" y="3965601"/>
            <a:ext cx="1539889" cy="650662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38364" y="4704237"/>
            <a:ext cx="2182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rgbClr val="FFFF00"/>
                </a:solidFill>
              </a:rPr>
              <a:t>‘</a:t>
            </a:r>
            <a:r>
              <a:rPr lang="fr-FR" sz="2400" i="1" dirty="0" err="1" smtClean="0">
                <a:solidFill>
                  <a:srgbClr val="FFFF00"/>
                </a:solidFill>
              </a:rPr>
              <a:t>Yukawa</a:t>
            </a:r>
            <a:r>
              <a:rPr lang="fr-FR" sz="2400" i="1" dirty="0" smtClean="0">
                <a:solidFill>
                  <a:srgbClr val="FFFF00"/>
                </a:solidFill>
              </a:rPr>
              <a:t>’ portal</a:t>
            </a:r>
          </a:p>
        </p:txBody>
      </p:sp>
      <p:sp>
        <p:nvSpPr>
          <p:cNvPr id="15" name="Rectangle à coins arrondis 14"/>
          <p:cNvSpPr/>
          <p:nvPr/>
        </p:nvSpPr>
        <p:spPr>
          <a:xfrm flipV="1">
            <a:off x="3914911" y="3965601"/>
            <a:ext cx="1539889" cy="650662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051564" y="4628673"/>
            <a:ext cx="450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rgbClr val="00B0F0"/>
                </a:solidFill>
              </a:rPr>
              <a:t>mass </a:t>
            </a:r>
            <a:r>
              <a:rPr lang="fr-FR" sz="2400" i="1" dirty="0" err="1" smtClean="0">
                <a:solidFill>
                  <a:srgbClr val="00B0F0"/>
                </a:solidFill>
              </a:rPr>
              <a:t>mixing</a:t>
            </a:r>
            <a:r>
              <a:rPr lang="fr-FR" sz="2400" i="1" dirty="0" smtClean="0">
                <a:solidFill>
                  <a:srgbClr val="00B0F0"/>
                </a:solidFill>
              </a:rPr>
              <a:t> = ‘‘partial </a:t>
            </a:r>
            <a:r>
              <a:rPr lang="fr-FR" sz="2400" i="1" dirty="0" err="1" smtClean="0">
                <a:solidFill>
                  <a:srgbClr val="00B0F0"/>
                </a:solidFill>
              </a:rPr>
              <a:t>darkness</a:t>
            </a:r>
            <a:r>
              <a:rPr lang="fr-FR" sz="2400" i="1" dirty="0" smtClean="0">
                <a:solidFill>
                  <a:srgbClr val="00B0F0"/>
                </a:solidFill>
              </a:rPr>
              <a:t>’’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11200" y="5659200"/>
            <a:ext cx="884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The      charge </a:t>
            </a:r>
            <a:r>
              <a:rPr lang="fr-FR" sz="2400" dirty="0" err="1" smtClean="0">
                <a:solidFill>
                  <a:schemeClr val="bg1"/>
                </a:solidFill>
              </a:rPr>
              <a:t>assignment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forbids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tree-level</a:t>
            </a:r>
            <a:r>
              <a:rPr lang="fr-FR" sz="2400" dirty="0" smtClean="0">
                <a:solidFill>
                  <a:schemeClr val="bg1"/>
                </a:solidFill>
              </a:rPr>
              <a:t>             </a:t>
            </a:r>
            <a:r>
              <a:rPr lang="fr-FR" sz="2400" dirty="0" err="1" smtClean="0">
                <a:solidFill>
                  <a:schemeClr val="bg1"/>
                </a:solidFill>
              </a:rPr>
              <a:t>coupling</a:t>
            </a:r>
            <a:r>
              <a:rPr lang="fr-FR" sz="24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fr-FR" sz="2400" dirty="0" err="1" smtClean="0">
                <a:solidFill>
                  <a:schemeClr val="bg1"/>
                </a:solidFill>
              </a:rPr>
              <a:t>makes</a:t>
            </a:r>
            <a:r>
              <a:rPr lang="fr-FR" sz="2400" dirty="0" smtClean="0">
                <a:solidFill>
                  <a:schemeClr val="bg1"/>
                </a:solidFill>
              </a:rPr>
              <a:t> DM </a:t>
            </a:r>
            <a:r>
              <a:rPr lang="fr-FR" sz="2400" dirty="0" err="1" smtClean="0">
                <a:solidFill>
                  <a:schemeClr val="bg1"/>
                </a:solidFill>
              </a:rPr>
              <a:t>leptophilic</a:t>
            </a:r>
            <a:r>
              <a:rPr lang="fr-FR" sz="2400" dirty="0" smtClean="0">
                <a:solidFill>
                  <a:schemeClr val="bg1"/>
                </a:solidFill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</a:rPr>
              <a:t>explaining</a:t>
            </a:r>
            <a:r>
              <a:rPr lang="fr-FR" sz="2400" dirty="0" smtClean="0">
                <a:solidFill>
                  <a:schemeClr val="bg1"/>
                </a:solidFill>
              </a:rPr>
              <a:t> direct </a:t>
            </a:r>
            <a:r>
              <a:rPr lang="fr-FR" sz="2400" dirty="0" err="1" smtClean="0">
                <a:solidFill>
                  <a:schemeClr val="bg1"/>
                </a:solidFill>
              </a:rPr>
              <a:t>detection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null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results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86" y="5674346"/>
            <a:ext cx="593459" cy="332178"/>
          </a:xfrm>
          <a:prstGeom prst="rect">
            <a:avLst/>
          </a:prstGeom>
        </p:spPr>
      </p:pic>
      <p:sp>
        <p:nvSpPr>
          <p:cNvPr id="20" name="Multiplier 19"/>
          <p:cNvSpPr/>
          <p:nvPr/>
        </p:nvSpPr>
        <p:spPr>
          <a:xfrm>
            <a:off x="2046325" y="2922664"/>
            <a:ext cx="1488364" cy="1138261"/>
          </a:xfrm>
          <a:prstGeom prst="mathMultiply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Multiplier 20"/>
          <p:cNvSpPr/>
          <p:nvPr/>
        </p:nvSpPr>
        <p:spPr>
          <a:xfrm>
            <a:off x="4548648" y="2915582"/>
            <a:ext cx="1488364" cy="1138261"/>
          </a:xfrm>
          <a:prstGeom prst="mathMultiply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98" y="5734764"/>
            <a:ext cx="315429" cy="25828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 rot="19303067">
            <a:off x="2290895" y="333471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</a:t>
            </a:r>
            <a:r>
              <a:rPr lang="fr-FR" dirty="0" err="1" smtClean="0"/>
              <a:t>closed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 rot="19303067">
            <a:off x="4796276" y="331586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</a:t>
            </a:r>
            <a:r>
              <a:rPr lang="fr-FR" dirty="0" err="1" smtClean="0"/>
              <a:t>closed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8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20" grpId="0" animBg="1"/>
      <p:bldP spid="21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   </a:t>
            </a:r>
            <a:r>
              <a:rPr lang="fr-FR" dirty="0" err="1" smtClean="0">
                <a:solidFill>
                  <a:srgbClr val="FFFF00"/>
                </a:solidFill>
              </a:rPr>
              <a:t>coupling</a:t>
            </a:r>
            <a:r>
              <a:rPr lang="fr-FR" dirty="0" smtClean="0">
                <a:solidFill>
                  <a:srgbClr val="FFFF00"/>
                </a:solidFill>
              </a:rPr>
              <a:t> to SM fermions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2" y="641947"/>
            <a:ext cx="460190" cy="408381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434800" cy="5058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Quarks:    partial </a:t>
            </a:r>
            <a:r>
              <a:rPr lang="fr-FR" dirty="0" err="1" smtClean="0">
                <a:solidFill>
                  <a:schemeClr val="bg1"/>
                </a:solidFill>
              </a:rPr>
              <a:t>darkness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			</a:t>
            </a:r>
            <a:r>
              <a:rPr lang="fr-FR" sz="2800" dirty="0" err="1" smtClean="0">
                <a:solidFill>
                  <a:schemeClr val="bg1"/>
                </a:solidFill>
              </a:rPr>
              <a:t>switching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on </a:t>
            </a:r>
            <a:r>
              <a:rPr lang="fr-FR" sz="2800" dirty="0" err="1" smtClean="0">
                <a:solidFill>
                  <a:schemeClr val="bg1"/>
                </a:solidFill>
              </a:rPr>
              <a:t>couplings</a:t>
            </a:r>
            <a:r>
              <a:rPr lang="fr-FR" sz="2800" dirty="0" smtClean="0">
                <a:solidFill>
                  <a:schemeClr val="bg1"/>
                </a:solidFill>
              </a:rPr>
              <a:t> to 2-3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		          </a:t>
            </a:r>
            <a:r>
              <a:rPr lang="fr-FR" sz="2800" dirty="0" err="1" smtClean="0">
                <a:solidFill>
                  <a:schemeClr val="bg1"/>
                </a:solidFill>
              </a:rPr>
              <a:t>generations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only</a:t>
            </a:r>
            <a:r>
              <a:rPr lang="fr-FR" sz="2800" dirty="0" smtClean="0">
                <a:solidFill>
                  <a:schemeClr val="bg1"/>
                </a:solidFill>
              </a:rPr>
              <a:t>:</a:t>
            </a:r>
            <a:r>
              <a:rPr lang="fr-FR" sz="2800" dirty="0">
                <a:solidFill>
                  <a:schemeClr val="bg1"/>
                </a:solidFill>
              </a:rPr>
              <a:t>	</a:t>
            </a:r>
            <a:r>
              <a:rPr lang="fr-FR" sz="2800" dirty="0" smtClean="0">
                <a:solidFill>
                  <a:schemeClr val="bg1"/>
                </a:solidFill>
              </a:rPr>
              <a:t>		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			</a:t>
            </a:r>
          </a:p>
          <a:p>
            <a:pPr marL="0" indent="0">
              <a:buNone/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fr-FR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		            </a:t>
            </a:r>
            <a:r>
              <a:rPr lang="fr-FR" dirty="0" err="1" smtClean="0">
                <a:solidFill>
                  <a:schemeClr val="bg1"/>
                </a:solidFill>
              </a:rPr>
              <a:t>mixing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constraint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3" y="2506117"/>
            <a:ext cx="2094248" cy="28158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14" y="1769599"/>
            <a:ext cx="2594286" cy="3817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4" y="5382840"/>
            <a:ext cx="1044571" cy="32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73" y="5819762"/>
            <a:ext cx="4675957" cy="91264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85814" y="6110813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*NP&lt;0.1SM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71" y="2228537"/>
            <a:ext cx="2523429" cy="4274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3952612"/>
            <a:ext cx="55340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   </a:t>
            </a:r>
            <a:r>
              <a:rPr lang="fr-FR" dirty="0" err="1" smtClean="0">
                <a:solidFill>
                  <a:srgbClr val="FFFF00"/>
                </a:solidFill>
              </a:rPr>
              <a:t>coupling</a:t>
            </a:r>
            <a:r>
              <a:rPr lang="fr-FR" dirty="0" smtClean="0">
                <a:solidFill>
                  <a:srgbClr val="FFFF00"/>
                </a:solidFill>
              </a:rPr>
              <a:t> to SM fermions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2" y="641947"/>
            <a:ext cx="460190" cy="408381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199" y="1600200"/>
            <a:ext cx="8421077" cy="533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Leptons:            not </a:t>
            </a:r>
            <a:r>
              <a:rPr lang="fr-FR" dirty="0" err="1">
                <a:solidFill>
                  <a:schemeClr val="bg1"/>
                </a:solidFill>
              </a:rPr>
              <a:t>allowed</a:t>
            </a:r>
            <a:r>
              <a:rPr lang="fr-FR" dirty="0" smtClean="0">
                <a:solidFill>
                  <a:schemeClr val="bg1"/>
                </a:solidFill>
              </a:rPr>
              <a:t>          one-</a:t>
            </a:r>
            <a:r>
              <a:rPr lang="fr-FR" dirty="0" err="1" smtClean="0">
                <a:solidFill>
                  <a:schemeClr val="bg1"/>
                </a:solidFill>
              </a:rPr>
              <a:t>loop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	</a:t>
            </a:r>
            <a:r>
              <a:rPr lang="fr-FR" sz="2800" dirty="0" smtClean="0">
                <a:solidFill>
                  <a:schemeClr val="bg1"/>
                </a:solidFill>
              </a:rPr>
              <a:t>			</a:t>
            </a:r>
            <a:r>
              <a:rPr lang="fr-FR" sz="2000" dirty="0" smtClean="0">
                <a:solidFill>
                  <a:schemeClr val="bg1"/>
                </a:solidFill>
              </a:rPr>
              <a:t>           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For           , 			        ,       -insertion </a:t>
            </a:r>
            <a:r>
              <a:rPr lang="fr-FR" sz="2800" dirty="0" err="1" smtClean="0">
                <a:solidFill>
                  <a:schemeClr val="bg1"/>
                </a:solidFill>
              </a:rPr>
              <a:t>needed</a:t>
            </a:r>
            <a:endParaRPr lang="fr-F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	</a:t>
            </a:r>
            <a:r>
              <a:rPr lang="fr-FR" sz="2000" dirty="0" smtClean="0">
                <a:solidFill>
                  <a:schemeClr val="bg1"/>
                </a:solidFill>
              </a:rPr>
              <a:t>    </a:t>
            </a:r>
            <a:r>
              <a:rPr lang="fr-FR" sz="2800" dirty="0" err="1" smtClean="0">
                <a:solidFill>
                  <a:schemeClr val="bg1"/>
                </a:solidFill>
              </a:rPr>
              <a:t>significant</a:t>
            </a:r>
            <a:r>
              <a:rPr lang="fr-FR" sz="2800" dirty="0" smtClean="0">
                <a:solidFill>
                  <a:schemeClr val="bg1"/>
                </a:solidFill>
              </a:rPr>
              <a:t> DM-DM’ </a:t>
            </a:r>
            <a:r>
              <a:rPr lang="fr-FR" sz="2800" dirty="0" err="1" smtClean="0">
                <a:solidFill>
                  <a:schemeClr val="bg1"/>
                </a:solidFill>
              </a:rPr>
              <a:t>splitting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88" y="1687635"/>
            <a:ext cx="857143" cy="4182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" y="2610338"/>
            <a:ext cx="3380276" cy="2253517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5858711" y="1840199"/>
            <a:ext cx="604885" cy="16835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39" y="2610338"/>
            <a:ext cx="3033143" cy="84342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10" y="3757673"/>
            <a:ext cx="1498696" cy="9842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45" y="3734815"/>
            <a:ext cx="2034286" cy="10285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61" y="5552345"/>
            <a:ext cx="779048" cy="23238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5422421"/>
            <a:ext cx="2591814" cy="4922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3" y="5955325"/>
            <a:ext cx="2205427" cy="332662"/>
          </a:xfrm>
          <a:prstGeom prst="rect">
            <a:avLst/>
          </a:prstGeom>
        </p:spPr>
      </p:pic>
      <p:sp>
        <p:nvSpPr>
          <p:cNvPr id="16" name="Flèche droite 15"/>
          <p:cNvSpPr/>
          <p:nvPr/>
        </p:nvSpPr>
        <p:spPr>
          <a:xfrm>
            <a:off x="894600" y="6404266"/>
            <a:ext cx="604885" cy="26572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65" y="5477677"/>
            <a:ext cx="441143" cy="3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3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 smtClean="0">
                <a:solidFill>
                  <a:srgbClr val="FFFF00"/>
                </a:solidFill>
              </a:rPr>
              <a:t>Explaining</a:t>
            </a:r>
            <a:r>
              <a:rPr lang="fr-FR" dirty="0" smtClean="0">
                <a:solidFill>
                  <a:srgbClr val="FFFF00"/>
                </a:solidFill>
              </a:rPr>
              <a:t> 			 anomalies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43" y="697919"/>
            <a:ext cx="1813333" cy="46019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1706436"/>
            <a:ext cx="3816929" cy="23030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78" y="2071317"/>
            <a:ext cx="4340952" cy="78666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48" y="3205267"/>
            <a:ext cx="3526327" cy="3063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09" y="4478216"/>
            <a:ext cx="3706928" cy="91264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96859" y="4241368"/>
            <a:ext cx="8402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Under 	      </a:t>
            </a:r>
            <a:r>
              <a:rPr lang="fr-FR" sz="2800" dirty="0" err="1" smtClean="0">
                <a:solidFill>
                  <a:schemeClr val="bg1"/>
                </a:solidFill>
              </a:rPr>
              <a:t>constraint</a:t>
            </a:r>
            <a:r>
              <a:rPr lang="fr-FR" sz="2800" dirty="0" smtClean="0">
                <a:solidFill>
                  <a:schemeClr val="bg1"/>
                </a:solidFill>
              </a:rPr>
              <a:t>,</a:t>
            </a:r>
          </a:p>
          <a:p>
            <a:r>
              <a:rPr lang="fr-FR" sz="2800" dirty="0" err="1" smtClean="0">
                <a:solidFill>
                  <a:schemeClr val="bg1"/>
                </a:solidFill>
              </a:rPr>
              <a:t>explaining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LHCb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requires</a:t>
            </a:r>
            <a:r>
              <a:rPr lang="fr-FR" sz="2800" dirty="0" smtClean="0">
                <a:solidFill>
                  <a:schemeClr val="bg1"/>
                </a:solidFill>
              </a:rPr>
              <a:t>: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6858" y="5781066"/>
            <a:ext cx="8402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In </a:t>
            </a:r>
            <a:r>
              <a:rPr lang="fr-FR" sz="2800" dirty="0" err="1" smtClean="0">
                <a:solidFill>
                  <a:schemeClr val="bg1"/>
                </a:solidFill>
              </a:rPr>
              <a:t>turns</a:t>
            </a:r>
            <a:r>
              <a:rPr lang="fr-FR" sz="2800" dirty="0" smtClean="0">
                <a:solidFill>
                  <a:schemeClr val="bg1"/>
                </a:solidFill>
              </a:rPr>
              <a:t>, one </a:t>
            </a:r>
            <a:r>
              <a:rPr lang="fr-FR" sz="2800" dirty="0" err="1" smtClean="0">
                <a:solidFill>
                  <a:schemeClr val="bg1"/>
                </a:solidFill>
              </a:rPr>
              <a:t>needs</a:t>
            </a:r>
            <a:r>
              <a:rPr lang="fr-FR" sz="2800" dirty="0" smtClean="0">
                <a:solidFill>
                  <a:schemeClr val="bg1"/>
                </a:solidFill>
              </a:rPr>
              <a:t>:			, a light </a:t>
            </a:r>
          </a:p>
          <a:p>
            <a:r>
              <a:rPr lang="fr-FR" sz="2800" dirty="0">
                <a:solidFill>
                  <a:schemeClr val="bg1"/>
                </a:solidFill>
              </a:rPr>
              <a:t>	</a:t>
            </a:r>
            <a:r>
              <a:rPr lang="fr-FR" sz="2800" dirty="0" smtClean="0">
                <a:solidFill>
                  <a:schemeClr val="bg1"/>
                </a:solidFill>
              </a:rPr>
              <a:t>	      and  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71" y="5892406"/>
            <a:ext cx="2198857" cy="3474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84" y="5888035"/>
            <a:ext cx="345143" cy="30628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23" y="3657796"/>
            <a:ext cx="1260952" cy="22476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8" y="6298932"/>
            <a:ext cx="1412571" cy="37714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63" y="4318216"/>
            <a:ext cx="1044571" cy="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 smtClean="0">
                <a:solidFill>
                  <a:srgbClr val="FFFF00"/>
                </a:solidFill>
              </a:rPr>
              <a:t>Accomodating</a:t>
            </a:r>
            <a:r>
              <a:rPr lang="fr-FR" dirty="0" smtClean="0">
                <a:solidFill>
                  <a:srgbClr val="FFFF00"/>
                </a:solidFill>
              </a:rPr>
              <a:t>		 sets DM mass 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04" y="682542"/>
            <a:ext cx="899048" cy="515048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199" y="1600200"/>
            <a:ext cx="8421077" cy="533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	    </a:t>
            </a:r>
            <a:r>
              <a:rPr lang="fr-FR" sz="2800" dirty="0" err="1" smtClean="0">
                <a:solidFill>
                  <a:schemeClr val="bg1"/>
                </a:solidFill>
              </a:rPr>
              <a:t>further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constrains</a:t>
            </a:r>
            <a:r>
              <a:rPr lang="fr-FR" sz="2800" dirty="0" smtClean="0">
                <a:solidFill>
                  <a:schemeClr val="bg1"/>
                </a:solidFill>
              </a:rPr>
              <a:t> the </a:t>
            </a:r>
            <a:r>
              <a:rPr lang="fr-FR" sz="2800" dirty="0" err="1" smtClean="0">
                <a:solidFill>
                  <a:schemeClr val="bg1"/>
                </a:solidFill>
              </a:rPr>
              <a:t>parameter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space</a:t>
            </a:r>
            <a:r>
              <a:rPr lang="fr-FR" sz="28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2 </a:t>
            </a:r>
            <a:r>
              <a:rPr lang="fr-FR" sz="2800" dirty="0" err="1" smtClean="0">
                <a:solidFill>
                  <a:schemeClr val="bg1"/>
                </a:solidFill>
              </a:rPr>
              <a:t>limiting</a:t>
            </a: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scenarios: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1" y="2289907"/>
            <a:ext cx="3325541" cy="22765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50" y="2441751"/>
            <a:ext cx="3719059" cy="10208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24" y="4997925"/>
            <a:ext cx="864000" cy="2582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08" y="3757673"/>
            <a:ext cx="998095" cy="6552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29" y="3734815"/>
            <a:ext cx="1356190" cy="6857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24" y="5995612"/>
            <a:ext cx="879155" cy="276700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3670885" y="5099370"/>
            <a:ext cx="604885" cy="1211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3666180" y="6091384"/>
            <a:ext cx="604885" cy="12112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21" y="4960617"/>
            <a:ext cx="4149919" cy="39862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15" y="5703235"/>
            <a:ext cx="2816258" cy="89742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0" y="1726001"/>
            <a:ext cx="1014857" cy="3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So, muon anomalies </a:t>
            </a:r>
            <a:r>
              <a:rPr lang="fr-FR" dirty="0" err="1" smtClean="0">
                <a:solidFill>
                  <a:srgbClr val="FFFF00"/>
                </a:solidFill>
              </a:rPr>
              <a:t>favors</a:t>
            </a:r>
            <a:r>
              <a:rPr lang="fr-FR" dirty="0" smtClean="0">
                <a:solidFill>
                  <a:srgbClr val="FFFF00"/>
                </a:solidFill>
              </a:rPr>
              <a:t>: 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05" y="1660408"/>
            <a:ext cx="371810" cy="344381"/>
          </a:xfrm>
        </p:spPr>
      </p:pic>
      <p:cxnSp>
        <p:nvCxnSpPr>
          <p:cNvPr id="5" name="Connecteur droit avec flèche 4"/>
          <p:cNvCxnSpPr/>
          <p:nvPr/>
        </p:nvCxnSpPr>
        <p:spPr>
          <a:xfrm flipV="1">
            <a:off x="2610334" y="1750644"/>
            <a:ext cx="0" cy="469704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323040" y="6088185"/>
            <a:ext cx="57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03" y="5965900"/>
            <a:ext cx="286476" cy="3260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8" y="5933900"/>
            <a:ext cx="1757714" cy="27657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602891" y="5951955"/>
            <a:ext cx="153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</a:rPr>
              <a:t>Dark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M</a:t>
            </a:r>
            <a:r>
              <a:rPr lang="fr-FR" sz="2000" dirty="0" err="1" smtClean="0">
                <a:solidFill>
                  <a:schemeClr val="bg1"/>
                </a:solidFill>
              </a:rPr>
              <a:t>atter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322099" y="3622431"/>
            <a:ext cx="57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322098" y="3235596"/>
            <a:ext cx="576469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322097" y="3423139"/>
            <a:ext cx="57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06" y="3074865"/>
            <a:ext cx="1067176" cy="42662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94" y="3116853"/>
            <a:ext cx="345143" cy="30628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94" y="3423139"/>
            <a:ext cx="306286" cy="38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28" y="2151635"/>
            <a:ext cx="2387639" cy="385688"/>
          </a:xfrm>
          <a:prstGeom prst="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>
            <a:off x="2322096" y="2343759"/>
            <a:ext cx="57646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3" y="3507855"/>
            <a:ext cx="1998095" cy="230476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>
            <a:off x="1473048" y="3995960"/>
            <a:ext cx="0" cy="169364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" y="4651923"/>
            <a:ext cx="475428" cy="3817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1" y="2210660"/>
            <a:ext cx="1103354" cy="224702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925591" y="2863544"/>
            <a:ext cx="4114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Large     </a:t>
            </a:r>
            <a:r>
              <a:rPr lang="fr-FR" sz="2800" dirty="0" err="1" smtClean="0">
                <a:solidFill>
                  <a:schemeClr val="bg1"/>
                </a:solidFill>
              </a:rPr>
              <a:t>needs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tuning</a:t>
            </a:r>
            <a:r>
              <a:rPr lang="fr-FR" sz="2800" dirty="0" smtClean="0">
                <a:solidFill>
                  <a:schemeClr val="bg1"/>
                </a:solidFill>
              </a:rPr>
              <a:t> in the </a:t>
            </a:r>
            <a:r>
              <a:rPr lang="fr-FR" sz="2800" dirty="0" err="1" smtClean="0">
                <a:solidFill>
                  <a:schemeClr val="bg1"/>
                </a:solidFill>
              </a:rPr>
              <a:t>dark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scalar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potential</a:t>
            </a:r>
            <a:r>
              <a:rPr lang="fr-FR" sz="2800" dirty="0" smtClean="0">
                <a:solidFill>
                  <a:schemeClr val="bg1"/>
                </a:solidFill>
              </a:rPr>
              <a:t>: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endParaRPr lang="fr-FR" sz="2800" dirty="0" smtClean="0">
              <a:solidFill>
                <a:schemeClr val="bg1"/>
              </a:solidFill>
            </a:endParaRPr>
          </a:p>
          <a:p>
            <a:r>
              <a:rPr lang="fr-FR" sz="2800" dirty="0" err="1" smtClean="0">
                <a:solidFill>
                  <a:schemeClr val="bg1"/>
                </a:solidFill>
              </a:rPr>
              <a:t>which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guarantees</a:t>
            </a:r>
            <a:r>
              <a:rPr lang="fr-FR" sz="2800" dirty="0" smtClean="0">
                <a:solidFill>
                  <a:schemeClr val="bg1"/>
                </a:solidFill>
              </a:rPr>
              <a:t> DM </a:t>
            </a:r>
            <a:r>
              <a:rPr lang="fr-FR" sz="2800" dirty="0" err="1" smtClean="0">
                <a:solidFill>
                  <a:schemeClr val="bg1"/>
                </a:solidFill>
              </a:rPr>
              <a:t>is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scalar</a:t>
            </a:r>
            <a:r>
              <a:rPr lang="fr-FR" sz="2800" dirty="0" smtClean="0">
                <a:solidFill>
                  <a:schemeClr val="bg1"/>
                </a:solidFill>
              </a:rPr>
              <a:t> (</a:t>
            </a:r>
            <a:r>
              <a:rPr lang="fr-FR" sz="2800" dirty="0" err="1" smtClean="0">
                <a:solidFill>
                  <a:schemeClr val="bg1"/>
                </a:solidFill>
              </a:rPr>
              <a:t>see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relic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later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74" y="2976958"/>
            <a:ext cx="157714" cy="27428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31" y="3931065"/>
            <a:ext cx="1625143" cy="3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49000" decel="51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3.61111E-6 0.35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3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27108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fr-FR" sz="4000" i="1" dirty="0" err="1" smtClean="0">
                <a:solidFill>
                  <a:schemeClr val="bg1"/>
                </a:solidFill>
              </a:rPr>
              <a:t>Predictions</a:t>
            </a:r>
            <a:r>
              <a:rPr lang="fr-FR" sz="4000" i="1" dirty="0" smtClean="0">
                <a:solidFill>
                  <a:schemeClr val="bg1"/>
                </a:solidFill>
              </a:rPr>
              <a:t> for </a:t>
            </a:r>
          </a:p>
          <a:p>
            <a:pPr marL="0" indent="0" algn="r">
              <a:buNone/>
            </a:pPr>
            <a:r>
              <a:rPr lang="fr-FR" sz="4000" i="1" dirty="0" smtClean="0">
                <a:solidFill>
                  <a:schemeClr val="bg1"/>
                </a:solidFill>
              </a:rPr>
              <a:t>DM </a:t>
            </a:r>
            <a:r>
              <a:rPr lang="fr-FR" sz="4000" i="1" dirty="0" err="1" smtClean="0">
                <a:solidFill>
                  <a:schemeClr val="bg1"/>
                </a:solidFill>
              </a:rPr>
              <a:t>relic</a:t>
            </a:r>
            <a:r>
              <a:rPr lang="fr-FR" sz="4000" i="1" dirty="0" smtClean="0">
                <a:solidFill>
                  <a:schemeClr val="bg1"/>
                </a:solidFill>
              </a:rPr>
              <a:t> </a:t>
            </a:r>
            <a:r>
              <a:rPr lang="fr-FR" sz="4000" i="1" dirty="0" err="1" smtClean="0">
                <a:solidFill>
                  <a:schemeClr val="bg1"/>
                </a:solidFill>
              </a:rPr>
              <a:t>density</a:t>
            </a:r>
            <a:endParaRPr lang="fr-FR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6"/>
    </mc:Choice>
    <mc:Fallback xmlns="">
      <p:transition spd="slow" advTm="809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 smtClean="0">
                <a:solidFill>
                  <a:srgbClr val="FFFF00"/>
                </a:solidFill>
              </a:rPr>
              <a:t>Scalar</a:t>
            </a:r>
            <a:r>
              <a:rPr lang="fr-FR" dirty="0" smtClean="0">
                <a:solidFill>
                  <a:srgbClr val="FFFF00"/>
                </a:solidFill>
              </a:rPr>
              <a:t> DM annihilation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7573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At </a:t>
            </a:r>
            <a:r>
              <a:rPr lang="fr-FR" dirty="0" err="1" smtClean="0">
                <a:solidFill>
                  <a:schemeClr val="bg1"/>
                </a:solidFill>
              </a:rPr>
              <a:t>freeze</a:t>
            </a:r>
            <a:r>
              <a:rPr lang="fr-FR" dirty="0" smtClean="0">
                <a:solidFill>
                  <a:schemeClr val="bg1"/>
                </a:solidFill>
              </a:rPr>
              <a:t>-out dominant </a:t>
            </a:r>
            <a:r>
              <a:rPr lang="fr-FR" dirty="0" err="1" smtClean="0">
                <a:solidFill>
                  <a:schemeClr val="bg1"/>
                </a:solidFill>
              </a:rPr>
              <a:t>process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is</a:t>
            </a:r>
            <a:r>
              <a:rPr lang="fr-FR" dirty="0" smtClean="0">
                <a:solidFill>
                  <a:schemeClr val="bg1"/>
                </a:solidFill>
              </a:rPr>
              <a:t> d-</a:t>
            </a:r>
            <a:r>
              <a:rPr lang="fr-FR" dirty="0" err="1" smtClean="0">
                <a:solidFill>
                  <a:schemeClr val="bg1"/>
                </a:solidFill>
              </a:rPr>
              <a:t>wave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sz="1050" dirty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Thus</a:t>
            </a:r>
            <a:r>
              <a:rPr lang="fr-FR" dirty="0" smtClean="0">
                <a:solidFill>
                  <a:schemeClr val="bg1"/>
                </a:solidFill>
              </a:rPr>
              <a:t> DM </a:t>
            </a:r>
            <a:r>
              <a:rPr lang="fr-FR" dirty="0" err="1" smtClean="0">
                <a:solidFill>
                  <a:schemeClr val="bg1"/>
                </a:solidFill>
              </a:rPr>
              <a:t>relic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also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favors</a:t>
            </a:r>
            <a:r>
              <a:rPr lang="fr-FR" dirty="0" smtClean="0">
                <a:solidFill>
                  <a:schemeClr val="bg1"/>
                </a:solidFill>
              </a:rPr>
              <a:t> large    ,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for </a:t>
            </a:r>
            <a:r>
              <a:rPr lang="fr-FR" dirty="0" err="1" smtClean="0">
                <a:solidFill>
                  <a:schemeClr val="bg1"/>
                </a:solidFill>
              </a:rPr>
              <a:t>weak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scale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22" y="2462713"/>
            <a:ext cx="3524571" cy="98514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46" y="4108314"/>
            <a:ext cx="3131429" cy="5695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4" y="2318334"/>
            <a:ext cx="3067050" cy="2638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23" y="5570361"/>
            <a:ext cx="178286" cy="2445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29" y="6148699"/>
            <a:ext cx="500571" cy="2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 smtClean="0">
                <a:solidFill>
                  <a:srgbClr val="FFFF00"/>
                </a:solidFill>
              </a:rPr>
              <a:t>Relic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density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prediction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44477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Note </a:t>
            </a:r>
            <a:r>
              <a:rPr lang="fr-FR" dirty="0" err="1" smtClean="0">
                <a:solidFill>
                  <a:schemeClr val="bg1"/>
                </a:solidFill>
              </a:rPr>
              <a:t>that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chemeClr val="bg1"/>
                </a:solidFill>
              </a:rPr>
              <a:t>Hence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   and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        </a:t>
            </a:r>
          </a:p>
          <a:p>
            <a:pPr marL="0" indent="0">
              <a:buNone/>
            </a:pPr>
            <a:endParaRPr lang="fr-FR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chemeClr val="bg1"/>
                </a:solidFill>
              </a:rPr>
              <a:t>with</a:t>
            </a: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7" y="1484924"/>
            <a:ext cx="2025964" cy="9842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61" y="1754197"/>
            <a:ext cx="2102857" cy="4457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17" y="2480826"/>
            <a:ext cx="5505522" cy="86858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00" y="3680375"/>
            <a:ext cx="6641713" cy="91459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77797"/>
            <a:ext cx="6572766" cy="43683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982115" y="5777509"/>
            <a:ext cx="53590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Muon anomalies </a:t>
            </a:r>
            <a:r>
              <a:rPr lang="fr-FR" sz="2800" dirty="0" err="1" smtClean="0">
                <a:solidFill>
                  <a:srgbClr val="FFFF00"/>
                </a:solidFill>
              </a:rPr>
              <a:t>yields</a:t>
            </a:r>
            <a:r>
              <a:rPr lang="fr-FR" sz="2800" dirty="0" smtClean="0">
                <a:solidFill>
                  <a:srgbClr val="FFFF00"/>
                </a:solidFill>
              </a:rPr>
              <a:t> DM </a:t>
            </a:r>
            <a:r>
              <a:rPr lang="fr-FR" sz="2800" dirty="0" err="1" smtClean="0">
                <a:solidFill>
                  <a:srgbClr val="FFFF00"/>
                </a:solidFill>
              </a:rPr>
              <a:t>relic</a:t>
            </a:r>
            <a:endParaRPr lang="fr-FR" sz="2800" dirty="0" smtClean="0">
              <a:solidFill>
                <a:srgbClr val="FFFF00"/>
              </a:solidFill>
            </a:endParaRPr>
          </a:p>
          <a:p>
            <a:r>
              <a:rPr lang="fr-FR" sz="2800" dirty="0" smtClean="0">
                <a:solidFill>
                  <a:srgbClr val="FFFF00"/>
                </a:solidFill>
              </a:rPr>
              <a:t>in the right </a:t>
            </a:r>
            <a:r>
              <a:rPr lang="fr-FR" sz="2800" dirty="0" err="1" smtClean="0">
                <a:solidFill>
                  <a:srgbClr val="FFFF00"/>
                </a:solidFill>
              </a:rPr>
              <a:t>ballpark</a:t>
            </a:r>
            <a:r>
              <a:rPr lang="fr-FR" sz="2800" dirty="0" smtClean="0">
                <a:solidFill>
                  <a:srgbClr val="FFFF00"/>
                </a:solidFill>
              </a:rPr>
              <a:t>!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85" y="6168453"/>
            <a:ext cx="2097143" cy="3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How </a:t>
            </a:r>
            <a:r>
              <a:rPr lang="fr-FR" dirty="0" err="1" smtClean="0">
                <a:solidFill>
                  <a:srgbClr val="FFFF00"/>
                </a:solidFill>
              </a:rPr>
              <a:t>robust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is</a:t>
            </a:r>
            <a:r>
              <a:rPr lang="fr-FR" dirty="0" smtClean="0">
                <a:solidFill>
                  <a:srgbClr val="FFFF00"/>
                </a:solidFill>
              </a:rPr>
              <a:t> the </a:t>
            </a:r>
            <a:r>
              <a:rPr lang="fr-FR" dirty="0" err="1">
                <a:solidFill>
                  <a:srgbClr val="FFFF00"/>
                </a:solidFill>
              </a:rPr>
              <a:t>r</a:t>
            </a:r>
            <a:r>
              <a:rPr lang="fr-FR" dirty="0" err="1" smtClean="0">
                <a:solidFill>
                  <a:srgbClr val="FFFF00"/>
                </a:solidFill>
              </a:rPr>
              <a:t>elic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prediction</a:t>
            </a:r>
            <a:r>
              <a:rPr lang="fr-FR" dirty="0" smtClean="0">
                <a:solidFill>
                  <a:srgbClr val="FFFF00"/>
                </a:solidFill>
              </a:rPr>
              <a:t>?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40" y="1441084"/>
            <a:ext cx="4669692" cy="30031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5600" y="4710304"/>
            <a:ext cx="77382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</a:rPr>
              <a:t>Relatively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robust</a:t>
            </a:r>
            <a:r>
              <a:rPr lang="fr-FR" sz="2800" dirty="0" smtClean="0">
                <a:solidFill>
                  <a:schemeClr val="bg1"/>
                </a:solidFill>
              </a:rPr>
              <a:t>, </a:t>
            </a:r>
            <a:r>
              <a:rPr lang="fr-FR" sz="2800" dirty="0" err="1" smtClean="0">
                <a:solidFill>
                  <a:schemeClr val="bg1"/>
                </a:solidFill>
              </a:rPr>
              <a:t>except</a:t>
            </a:r>
            <a:r>
              <a:rPr lang="fr-FR" sz="2800" dirty="0" smtClean="0">
                <a:solidFill>
                  <a:schemeClr val="bg1"/>
                </a:solidFill>
              </a:rPr>
              <a:t> in </a:t>
            </a:r>
            <a:r>
              <a:rPr lang="fr-FR" sz="2800" dirty="0" err="1" smtClean="0">
                <a:solidFill>
                  <a:schemeClr val="bg1"/>
                </a:solidFill>
              </a:rPr>
              <a:t>peculiar</a:t>
            </a:r>
            <a:r>
              <a:rPr lang="fr-FR" sz="2800" dirty="0" smtClean="0">
                <a:solidFill>
                  <a:schemeClr val="bg1"/>
                </a:solidFill>
              </a:rPr>
              <a:t> corners </a:t>
            </a:r>
            <a:r>
              <a:rPr lang="fr-FR" sz="2800" dirty="0" err="1" smtClean="0">
                <a:solidFill>
                  <a:schemeClr val="bg1"/>
                </a:solidFill>
              </a:rPr>
              <a:t>with</a:t>
            </a:r>
            <a:r>
              <a:rPr lang="fr-FR" sz="2800" dirty="0" smtClean="0">
                <a:solidFill>
                  <a:schemeClr val="bg1"/>
                </a:solidFill>
              </a:rPr>
              <a:t>:</a:t>
            </a:r>
          </a:p>
          <a:p>
            <a:endParaRPr lang="fr-FR" sz="1050" dirty="0" smtClean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	</a:t>
            </a:r>
            <a:r>
              <a:rPr lang="fr-FR" sz="2800" dirty="0" smtClean="0">
                <a:solidFill>
                  <a:schemeClr val="bg1"/>
                </a:solidFill>
              </a:rPr>
              <a:t>   1) </a:t>
            </a:r>
            <a:r>
              <a:rPr lang="fr-FR" sz="2800" dirty="0" err="1" smtClean="0">
                <a:solidFill>
                  <a:schemeClr val="bg1"/>
                </a:solidFill>
              </a:rPr>
              <a:t>strong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coannihilation</a:t>
            </a:r>
            <a:endParaRPr lang="fr-FR" sz="2800" dirty="0" smtClean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and/or</a:t>
            </a:r>
          </a:p>
          <a:p>
            <a:r>
              <a:rPr lang="fr-FR" sz="2800" dirty="0">
                <a:solidFill>
                  <a:schemeClr val="bg1"/>
                </a:solidFill>
              </a:rPr>
              <a:t>	</a:t>
            </a:r>
            <a:r>
              <a:rPr lang="fr-FR" sz="2800" dirty="0" smtClean="0">
                <a:solidFill>
                  <a:schemeClr val="bg1"/>
                </a:solidFill>
              </a:rPr>
              <a:t>   2) open Z’ </a:t>
            </a:r>
            <a:r>
              <a:rPr lang="fr-FR" sz="2800" dirty="0" err="1" smtClean="0">
                <a:solidFill>
                  <a:schemeClr val="bg1"/>
                </a:solidFill>
              </a:rPr>
              <a:t>channel</a:t>
            </a:r>
            <a:r>
              <a:rPr lang="fr-FR" sz="2800" dirty="0" smtClean="0">
                <a:solidFill>
                  <a:schemeClr val="bg1"/>
                </a:solidFill>
              </a:rPr>
              <a:t>  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5600" y="2102338"/>
            <a:ext cx="29987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</a:rPr>
              <a:t>Sniffing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around</a:t>
            </a:r>
            <a:r>
              <a:rPr lang="fr-FR" sz="2400" dirty="0" smtClean="0">
                <a:solidFill>
                  <a:schemeClr val="bg1"/>
                </a:solidFill>
              </a:rPr>
              <a:t> the </a:t>
            </a:r>
          </a:p>
          <a:p>
            <a:r>
              <a:rPr lang="fr-FR" sz="2400" dirty="0" err="1" smtClean="0">
                <a:solidFill>
                  <a:schemeClr val="bg1"/>
                </a:solidFill>
              </a:rPr>
              <a:t>parameter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space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with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 err="1" smtClean="0">
                <a:solidFill>
                  <a:schemeClr val="bg1"/>
                </a:solidFill>
              </a:rPr>
              <a:t>micrOMEGAs</a:t>
            </a:r>
            <a:r>
              <a:rPr lang="fr-FR" sz="24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fr-FR" sz="2400" dirty="0" err="1" smtClean="0">
                <a:solidFill>
                  <a:schemeClr val="bg1"/>
                </a:solidFill>
              </a:rPr>
              <a:t>under</a:t>
            </a:r>
            <a:r>
              <a:rPr lang="fr-FR" sz="2400" dirty="0" smtClean="0">
                <a:solidFill>
                  <a:schemeClr val="bg1"/>
                </a:solidFill>
              </a:rPr>
              <a:t> the anomalies</a:t>
            </a:r>
          </a:p>
          <a:p>
            <a:r>
              <a:rPr lang="fr-FR" sz="2400" dirty="0" err="1" smtClean="0">
                <a:solidFill>
                  <a:schemeClr val="bg1"/>
                </a:solidFill>
              </a:rPr>
              <a:t>constraints</a:t>
            </a:r>
            <a:r>
              <a:rPr lang="fr-FR" sz="2400" dirty="0" smtClean="0">
                <a:solidFill>
                  <a:schemeClr val="bg1"/>
                </a:solidFill>
              </a:rPr>
              <a:t> 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2164862" y="3751384"/>
            <a:ext cx="648677" cy="15630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61" y="5416062"/>
            <a:ext cx="1565714" cy="3908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38" y="6339332"/>
            <a:ext cx="1686857" cy="3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i="1" dirty="0" err="1" smtClean="0">
                <a:solidFill>
                  <a:srgbClr val="FFFF00"/>
                </a:solidFill>
              </a:rPr>
              <a:t>Outline</a:t>
            </a:r>
            <a:endParaRPr lang="fr-FR" i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50029"/>
            <a:ext cx="8632092" cy="27239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/>
                </a:solidFill>
              </a:rPr>
              <a:t> 	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  /		       </a:t>
            </a:r>
            <a:r>
              <a:rPr lang="fr-FR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→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 err="1" smtClean="0">
                <a:solidFill>
                  <a:schemeClr val="bg1"/>
                </a:solidFill>
              </a:rPr>
              <a:t>dark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matter</a:t>
            </a:r>
            <a:r>
              <a:rPr lang="fr-FR" dirty="0" smtClean="0">
                <a:solidFill>
                  <a:schemeClr val="bg1"/>
                </a:solidFill>
              </a:rPr>
              <a:t> +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solidFill>
                  <a:schemeClr val="bg1"/>
                </a:solidFill>
              </a:rPr>
              <a:t>Models</a:t>
            </a:r>
            <a:r>
              <a:rPr lang="fr-FR" dirty="0" smtClean="0">
                <a:solidFill>
                  <a:schemeClr val="bg1"/>
                </a:solidFill>
              </a:rPr>
              <a:t> for muon-</a:t>
            </a:r>
            <a:r>
              <a:rPr lang="fr-FR" dirty="0" err="1" smtClean="0">
                <a:solidFill>
                  <a:schemeClr val="bg1"/>
                </a:solidFill>
              </a:rPr>
              <a:t>philic</a:t>
            </a:r>
            <a:r>
              <a:rPr lang="fr-FR" dirty="0" smtClean="0">
                <a:solidFill>
                  <a:schemeClr val="bg1"/>
                </a:solidFill>
              </a:rPr>
              <a:t> DM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/>
                </a:solidFill>
              </a:rPr>
              <a:t>DM </a:t>
            </a:r>
            <a:r>
              <a:rPr lang="fr-FR" dirty="0" err="1" smtClean="0">
                <a:solidFill>
                  <a:schemeClr val="bg1"/>
                </a:solidFill>
              </a:rPr>
              <a:t>relic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density</a:t>
            </a:r>
            <a:endParaRPr lang="fr-FR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solidFill>
                  <a:schemeClr val="bg1"/>
                </a:solidFill>
              </a:rPr>
              <a:t>Collider</a:t>
            </a:r>
            <a:r>
              <a:rPr lang="fr-FR" dirty="0" smtClean="0">
                <a:solidFill>
                  <a:schemeClr val="bg1"/>
                </a:solidFill>
              </a:rPr>
              <a:t> signatures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3094895"/>
            <a:ext cx="1014857" cy="3657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20" y="3094893"/>
            <a:ext cx="1364471" cy="348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46" y="3191539"/>
            <a:ext cx="422857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41"/>
    </mc:Choice>
    <mc:Fallback xmlns="">
      <p:transition spd="slow" advTm="4824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27108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fr-FR" sz="4000" i="1" dirty="0" smtClean="0">
                <a:solidFill>
                  <a:schemeClr val="bg1"/>
                </a:solidFill>
              </a:rPr>
              <a:t>750GeV </a:t>
            </a:r>
            <a:r>
              <a:rPr lang="fr-FR" sz="4000" i="1" dirty="0" err="1" smtClean="0">
                <a:solidFill>
                  <a:schemeClr val="bg1"/>
                </a:solidFill>
              </a:rPr>
              <a:t>Diphoton</a:t>
            </a:r>
            <a:endParaRPr lang="fr-FR" sz="4000" i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fr-FR" sz="4000" i="1" dirty="0" smtClean="0">
                <a:solidFill>
                  <a:schemeClr val="bg1"/>
                </a:solidFill>
              </a:rPr>
              <a:t> </a:t>
            </a:r>
            <a:r>
              <a:rPr lang="fr-FR" sz="4000" i="1" dirty="0" err="1" smtClean="0">
                <a:solidFill>
                  <a:schemeClr val="bg1"/>
                </a:solidFill>
              </a:rPr>
              <a:t>excess</a:t>
            </a:r>
            <a:r>
              <a:rPr lang="fr-FR" sz="4000" i="1" dirty="0">
                <a:solidFill>
                  <a:schemeClr val="bg1"/>
                </a:solidFill>
              </a:rPr>
              <a:t> </a:t>
            </a:r>
            <a:r>
              <a:rPr lang="fr-FR" sz="4000" i="1" dirty="0" smtClean="0">
                <a:solidFill>
                  <a:schemeClr val="bg1"/>
                </a:solidFill>
              </a:rPr>
              <a:t>at ATLAS/CMS</a:t>
            </a:r>
            <a:endParaRPr lang="fr-FR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0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6"/>
    </mc:Choice>
    <mc:Fallback>
      <p:transition spd="slow" advTm="809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99231" cy="4525963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            </a:t>
            </a:r>
            <a:r>
              <a:rPr lang="fr-FR" dirty="0" err="1" smtClean="0">
                <a:solidFill>
                  <a:schemeClr val="bg1"/>
                </a:solidFill>
              </a:rPr>
              <a:t>breaking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scalar</a:t>
            </a:r>
            <a:r>
              <a:rPr lang="fr-FR" dirty="0" smtClean="0">
                <a:solidFill>
                  <a:schemeClr val="bg1"/>
                </a:solidFill>
              </a:rPr>
              <a:t>    = 750GeV </a:t>
            </a:r>
            <a:r>
              <a:rPr lang="fr-FR" dirty="0" err="1" smtClean="0">
                <a:solidFill>
                  <a:schemeClr val="bg1"/>
                </a:solidFill>
              </a:rPr>
              <a:t>resonance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Main production </a:t>
            </a:r>
            <a:r>
              <a:rPr lang="fr-FR" dirty="0" err="1" smtClean="0">
                <a:solidFill>
                  <a:schemeClr val="bg1"/>
                </a:solidFill>
              </a:rPr>
              <a:t>through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loops</a:t>
            </a:r>
            <a:r>
              <a:rPr lang="fr-FR" dirty="0" smtClean="0">
                <a:solidFill>
                  <a:schemeClr val="bg1"/>
                </a:solidFill>
              </a:rPr>
              <a:t> of     :        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750GeV </a:t>
            </a:r>
            <a:r>
              <a:rPr lang="fr-FR" dirty="0" err="1" smtClean="0">
                <a:solidFill>
                  <a:srgbClr val="FFFF00"/>
                </a:solidFill>
              </a:rPr>
              <a:t>scalar</a:t>
            </a:r>
            <a:r>
              <a:rPr lang="fr-FR" dirty="0" smtClean="0">
                <a:solidFill>
                  <a:srgbClr val="FFFF00"/>
                </a:solidFill>
              </a:rPr>
              <a:t> production at LHC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4" y="1688123"/>
            <a:ext cx="1010286" cy="3771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5" y="1876694"/>
            <a:ext cx="217143" cy="2491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73" y="2375878"/>
            <a:ext cx="262857" cy="3405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2" y="3058594"/>
            <a:ext cx="4145830" cy="250572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41" y="3844510"/>
            <a:ext cx="611830" cy="38394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75" y="4296367"/>
            <a:ext cx="632340" cy="3793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89" y="4389394"/>
            <a:ext cx="217880" cy="25141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98" y="3173388"/>
            <a:ext cx="2986294" cy="84409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62" y="4182080"/>
            <a:ext cx="3193143" cy="76342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760620"/>
            <a:ext cx="8488227" cy="10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546123" cy="516010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One </a:t>
            </a:r>
            <a:r>
              <a:rPr lang="fr-FR" dirty="0" err="1" smtClean="0">
                <a:solidFill>
                  <a:schemeClr val="bg1"/>
                </a:solidFill>
              </a:rPr>
              <a:t>needs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Diphoton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width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also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through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loops</a:t>
            </a:r>
            <a:r>
              <a:rPr lang="fr-FR" dirty="0" smtClean="0">
                <a:solidFill>
                  <a:schemeClr val="bg1"/>
                </a:solidFill>
              </a:rPr>
              <a:t> of    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Works if      </a:t>
            </a:r>
            <a:r>
              <a:rPr lang="fr-FR" dirty="0" err="1" smtClean="0">
                <a:solidFill>
                  <a:srgbClr val="FFFF00"/>
                </a:solidFill>
              </a:rPr>
              <a:t>width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dominated</a:t>
            </a:r>
            <a:r>
              <a:rPr lang="fr-FR" dirty="0" smtClean="0">
                <a:solidFill>
                  <a:srgbClr val="FFFF00"/>
                </a:solidFill>
              </a:rPr>
              <a:t> by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Implies</a:t>
            </a:r>
            <a:r>
              <a:rPr lang="fr-FR" dirty="0" smtClean="0">
                <a:solidFill>
                  <a:schemeClr val="bg1"/>
                </a:solidFill>
              </a:rPr>
              <a:t> 			            as </a:t>
            </a:r>
            <a:r>
              <a:rPr lang="fr-FR" dirty="0" err="1" smtClean="0">
                <a:solidFill>
                  <a:schemeClr val="bg1"/>
                </a:solidFill>
              </a:rPr>
              <a:t>well</a:t>
            </a:r>
            <a:r>
              <a:rPr lang="fr-FR" dirty="0" smtClean="0">
                <a:solidFill>
                  <a:schemeClr val="bg1"/>
                </a:solidFill>
              </a:rPr>
              <a:t> as 3-body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					 </a:t>
            </a:r>
            <a:r>
              <a:rPr lang="fr-FR" dirty="0" err="1" smtClean="0">
                <a:solidFill>
                  <a:schemeClr val="bg1"/>
                </a:solidFill>
              </a:rPr>
              <a:t>decays</a:t>
            </a:r>
            <a:r>
              <a:rPr lang="fr-FR" dirty="0" smtClean="0">
                <a:solidFill>
                  <a:schemeClr val="bg1"/>
                </a:solidFill>
              </a:rPr>
              <a:t> are </a:t>
            </a:r>
            <a:r>
              <a:rPr lang="fr-FR" dirty="0" err="1" smtClean="0">
                <a:solidFill>
                  <a:schemeClr val="bg1"/>
                </a:solidFill>
              </a:rPr>
              <a:t>forbidden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dirty="0" err="1" smtClean="0">
                <a:solidFill>
                  <a:srgbClr val="FFFF00"/>
                </a:solidFill>
              </a:rPr>
              <a:t>Diphoton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Branching</a:t>
            </a:r>
            <a:r>
              <a:rPr lang="fr-FR" dirty="0" smtClean="0">
                <a:solidFill>
                  <a:srgbClr val="FFFF00"/>
                </a:solidFill>
              </a:rPr>
              <a:t> Ratio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96" y="2360250"/>
            <a:ext cx="262857" cy="3405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9" y="3063626"/>
            <a:ext cx="7795842" cy="10053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25" y="1695641"/>
            <a:ext cx="3195429" cy="4502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87" y="4712677"/>
            <a:ext cx="2313143" cy="38171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8" y="4805465"/>
            <a:ext cx="217880" cy="2514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98" y="5250589"/>
            <a:ext cx="2885347" cy="39176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4" y="5824911"/>
            <a:ext cx="3928915" cy="3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27108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fr-FR" sz="4000" i="1" dirty="0" smtClean="0">
                <a:solidFill>
                  <a:schemeClr val="bg1"/>
                </a:solidFill>
              </a:rPr>
              <a:t>Signatures</a:t>
            </a:r>
          </a:p>
          <a:p>
            <a:pPr marL="0" indent="0" algn="r">
              <a:buNone/>
            </a:pPr>
            <a:r>
              <a:rPr lang="fr-FR" sz="4000" i="1" dirty="0" smtClean="0">
                <a:solidFill>
                  <a:schemeClr val="bg1"/>
                </a:solidFill>
              </a:rPr>
              <a:t>of the model at </a:t>
            </a:r>
            <a:r>
              <a:rPr lang="fr-FR" sz="4000" i="1" dirty="0" err="1" smtClean="0">
                <a:solidFill>
                  <a:schemeClr val="bg1"/>
                </a:solidFill>
              </a:rPr>
              <a:t>colliders</a:t>
            </a:r>
            <a:endParaRPr lang="fr-FR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6"/>
    </mc:Choice>
    <mc:Fallback xmlns="">
      <p:transition spd="slow" advTm="809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    has          </a:t>
            </a:r>
            <a:r>
              <a:rPr lang="fr-FR" dirty="0" err="1" smtClean="0">
                <a:solidFill>
                  <a:schemeClr val="bg1"/>
                </a:solidFill>
              </a:rPr>
              <a:t>coupling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heavy</a:t>
            </a:r>
            <a:r>
              <a:rPr lang="fr-FR" dirty="0" smtClean="0">
                <a:solidFill>
                  <a:schemeClr val="bg1"/>
                </a:solidFill>
              </a:rPr>
              <a:t> quarks:</a:t>
            </a:r>
          </a:p>
          <a:p>
            <a:endParaRPr lang="fr-FR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			(</a:t>
            </a:r>
            <a:r>
              <a:rPr lang="fr-FR" sz="2400" dirty="0" err="1" smtClean="0">
                <a:solidFill>
                  <a:schemeClr val="bg1"/>
                </a:solidFill>
              </a:rPr>
              <a:t>assuming</a:t>
            </a:r>
            <a:r>
              <a:rPr lang="fr-FR" sz="2400" dirty="0" smtClean="0">
                <a:solidFill>
                  <a:schemeClr val="bg1"/>
                </a:solidFill>
              </a:rPr>
              <a:t>		           )</a:t>
            </a: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			              large </a:t>
            </a:r>
            <a:r>
              <a:rPr lang="fr-FR" dirty="0" err="1" smtClean="0">
                <a:solidFill>
                  <a:schemeClr val="bg1"/>
                </a:solidFill>
              </a:rPr>
              <a:t>dijet</a:t>
            </a:r>
            <a:r>
              <a:rPr lang="fr-FR" dirty="0" smtClean="0">
                <a:solidFill>
                  <a:schemeClr val="bg1"/>
                </a:solidFill>
              </a:rPr>
              <a:t> signal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Yet</a:t>
            </a:r>
            <a:r>
              <a:rPr lang="fr-FR" dirty="0" smtClean="0">
                <a:solidFill>
                  <a:schemeClr val="bg1"/>
                </a:solidFill>
              </a:rPr>
              <a:t> the     </a:t>
            </a:r>
            <a:r>
              <a:rPr lang="fr-FR" dirty="0" err="1" smtClean="0">
                <a:solidFill>
                  <a:schemeClr val="bg1"/>
                </a:solidFill>
              </a:rPr>
              <a:t>is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rather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broad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			and </a:t>
            </a:r>
            <a:r>
              <a:rPr lang="fr-FR" dirty="0" err="1" smtClean="0">
                <a:solidFill>
                  <a:schemeClr val="bg1"/>
                </a:solidFill>
              </a:rPr>
              <a:t>difficult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dig</a:t>
            </a:r>
            <a:r>
              <a:rPr lang="fr-FR" dirty="0" smtClean="0">
                <a:solidFill>
                  <a:schemeClr val="bg1"/>
                </a:solidFill>
              </a:rPr>
              <a:t> out of the QCD </a:t>
            </a:r>
            <a:r>
              <a:rPr lang="fr-FR" dirty="0" err="1" smtClean="0">
                <a:solidFill>
                  <a:schemeClr val="bg1"/>
                </a:solidFill>
              </a:rPr>
              <a:t>bkg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dirty="0" err="1" smtClean="0">
                <a:solidFill>
                  <a:srgbClr val="FFFF00"/>
                </a:solidFill>
              </a:rPr>
              <a:t>Resonant</a:t>
            </a:r>
            <a:r>
              <a:rPr lang="fr-FR" dirty="0" smtClean="0">
                <a:solidFill>
                  <a:srgbClr val="FFFF00"/>
                </a:solidFill>
              </a:rPr>
              <a:t> Z’ production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8" y="2414955"/>
            <a:ext cx="7904107" cy="4844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9" y="1732552"/>
            <a:ext cx="345143" cy="3062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54" y="1757960"/>
            <a:ext cx="740571" cy="3771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8" y="3080458"/>
            <a:ext cx="2129524" cy="2704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62" y="4168850"/>
            <a:ext cx="2882286" cy="39542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46" y="4743939"/>
            <a:ext cx="2194286" cy="36571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67" y="4740040"/>
            <a:ext cx="345143" cy="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1" y="2440835"/>
            <a:ext cx="6324600" cy="4010025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Z’ to top pairs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8984" y="2653742"/>
            <a:ext cx="1711569" cy="3212123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Tension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</a:t>
            </a:r>
            <a:r>
              <a:rPr lang="fr-FR" dirty="0" err="1" smtClean="0">
                <a:solidFill>
                  <a:schemeClr val="bg1"/>
                </a:solidFill>
              </a:rPr>
              <a:t>orrelated</a:t>
            </a:r>
            <a:r>
              <a:rPr lang="fr-FR" dirty="0" smtClean="0">
                <a:solidFill>
                  <a:schemeClr val="bg1"/>
                </a:solidFill>
              </a:rPr>
              <a:t> signal in top pairs: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55" y="4695374"/>
            <a:ext cx="1662070" cy="4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Cleaner</a:t>
            </a:r>
            <a:r>
              <a:rPr lang="fr-FR" dirty="0" smtClean="0">
                <a:solidFill>
                  <a:schemeClr val="bg1"/>
                </a:solidFill>
              </a:rPr>
              <a:t> but </a:t>
            </a:r>
            <a:r>
              <a:rPr lang="fr-FR" dirty="0" err="1" smtClean="0">
                <a:solidFill>
                  <a:schemeClr val="bg1"/>
                </a:solidFill>
              </a:rPr>
              <a:t>loop-induced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Z’ to muon pairs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54" y="1711568"/>
            <a:ext cx="2816000" cy="4502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29" y="2446564"/>
            <a:ext cx="59912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Heavy </a:t>
            </a:r>
            <a:r>
              <a:rPr lang="fr-FR" dirty="0">
                <a:solidFill>
                  <a:srgbClr val="FFFF00"/>
                </a:solidFill>
              </a:rPr>
              <a:t>lepton </a:t>
            </a:r>
            <a:r>
              <a:rPr lang="fr-FR" dirty="0" err="1" smtClean="0">
                <a:solidFill>
                  <a:srgbClr val="FFFF00"/>
                </a:solidFill>
              </a:rPr>
              <a:t>searches</a:t>
            </a:r>
            <a:r>
              <a:rPr lang="fr-FR" dirty="0" smtClean="0">
                <a:solidFill>
                  <a:srgbClr val="FFFF00"/>
                </a:solidFill>
              </a:rPr>
              <a:t> at LHC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0692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Recasting</a:t>
            </a:r>
            <a:r>
              <a:rPr lang="fr-FR" dirty="0" smtClean="0">
                <a:solidFill>
                  <a:schemeClr val="bg1"/>
                </a:solidFill>
              </a:rPr>
              <a:t> SUSY </a:t>
            </a:r>
            <a:r>
              <a:rPr lang="fr-FR" dirty="0" err="1" smtClean="0">
                <a:solidFill>
                  <a:schemeClr val="bg1"/>
                </a:solidFill>
              </a:rPr>
              <a:t>searches</a:t>
            </a:r>
            <a:r>
              <a:rPr lang="fr-FR" dirty="0" smtClean="0">
                <a:solidFill>
                  <a:schemeClr val="bg1"/>
                </a:solidFill>
              </a:rPr>
              <a:t> for </a:t>
            </a:r>
            <a:r>
              <a:rPr lang="fr-FR" dirty="0" err="1" smtClean="0">
                <a:solidFill>
                  <a:schemeClr val="bg1"/>
                </a:solidFill>
              </a:rPr>
              <a:t>smuons</a:t>
            </a:r>
            <a:r>
              <a:rPr lang="fr-FR" dirty="0" smtClean="0">
                <a:solidFill>
                  <a:schemeClr val="bg1"/>
                </a:solidFill>
              </a:rPr>
              <a:t>: 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1664677"/>
            <a:ext cx="4576000" cy="40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5703622"/>
            <a:ext cx="2436269" cy="3687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90545" y="5290415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bg1"/>
                </a:solidFill>
              </a:rPr>
              <a:t>unless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30" y="5445336"/>
            <a:ext cx="864000" cy="2582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90545" y="5813635"/>
            <a:ext cx="473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w</a:t>
            </a:r>
            <a:r>
              <a:rPr lang="fr-FR" sz="2800" dirty="0" err="1" smtClean="0">
                <a:solidFill>
                  <a:schemeClr val="bg1"/>
                </a:solidFill>
              </a:rPr>
              <a:t>here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missing</a:t>
            </a:r>
            <a:r>
              <a:rPr lang="fr-FR" sz="2800" dirty="0" smtClean="0">
                <a:solidFill>
                  <a:schemeClr val="bg1"/>
                </a:solidFill>
              </a:rPr>
              <a:t>         </a:t>
            </a:r>
            <a:r>
              <a:rPr lang="fr-FR" sz="2800" dirty="0" err="1" smtClean="0">
                <a:solidFill>
                  <a:schemeClr val="bg1"/>
                </a:solidFill>
              </a:rPr>
              <a:t>is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missing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61" y="5953452"/>
            <a:ext cx="477714" cy="31542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66" y="2225745"/>
            <a:ext cx="4996149" cy="22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27108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fr-FR" sz="4000" i="1" dirty="0" smtClean="0">
                <a:solidFill>
                  <a:schemeClr val="bg1"/>
                </a:solidFill>
              </a:rPr>
              <a:t>Conclusions</a:t>
            </a:r>
            <a:endParaRPr lang="fr-FR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6"/>
    </mc:Choice>
    <mc:Fallback xmlns="">
      <p:transition spd="slow" advTm="809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Conclusions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324231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Loop-</a:t>
            </a:r>
            <a:r>
              <a:rPr lang="fr-FR" dirty="0" err="1" smtClean="0">
                <a:solidFill>
                  <a:schemeClr val="bg1"/>
                </a:solidFill>
              </a:rPr>
              <a:t>induced</a:t>
            </a:r>
            <a:r>
              <a:rPr lang="fr-FR" dirty="0" smtClean="0">
                <a:solidFill>
                  <a:schemeClr val="bg1"/>
                </a:solidFill>
              </a:rPr>
              <a:t>      </a:t>
            </a:r>
            <a:r>
              <a:rPr lang="fr-FR" dirty="0" err="1" smtClean="0">
                <a:solidFill>
                  <a:schemeClr val="bg1"/>
                </a:solidFill>
              </a:rPr>
              <a:t>couplings</a:t>
            </a:r>
            <a:r>
              <a:rPr lang="fr-FR" dirty="0" smtClean="0">
                <a:solidFill>
                  <a:schemeClr val="bg1"/>
                </a:solidFill>
              </a:rPr>
              <a:t> to SM </a:t>
            </a:r>
            <a:r>
              <a:rPr lang="fr-FR" dirty="0" err="1" smtClean="0">
                <a:solidFill>
                  <a:schemeClr val="bg1"/>
                </a:solidFill>
              </a:rPr>
              <a:t>allow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simultaneously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address</a:t>
            </a:r>
            <a:r>
              <a:rPr lang="fr-FR" dirty="0" smtClean="0">
                <a:solidFill>
                  <a:schemeClr val="bg1"/>
                </a:solidFill>
              </a:rPr>
              <a:t>		  and</a:t>
            </a: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The                     </a:t>
            </a:r>
            <a:r>
              <a:rPr lang="fr-FR" dirty="0" err="1" smtClean="0">
                <a:solidFill>
                  <a:schemeClr val="bg1"/>
                </a:solidFill>
              </a:rPr>
              <a:t>breaking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sector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generically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implies</a:t>
            </a:r>
            <a:r>
              <a:rPr lang="fr-FR" dirty="0" smtClean="0">
                <a:solidFill>
                  <a:schemeClr val="bg1"/>
                </a:solidFill>
              </a:rPr>
              <a:t> DM and </a:t>
            </a:r>
            <a:r>
              <a:rPr lang="fr-FR" dirty="0" err="1" smtClean="0">
                <a:solidFill>
                  <a:schemeClr val="bg1"/>
                </a:solidFill>
              </a:rPr>
              <a:t>diphoton</a:t>
            </a:r>
            <a:r>
              <a:rPr lang="fr-FR" dirty="0" smtClean="0">
                <a:solidFill>
                  <a:schemeClr val="bg1"/>
                </a:solidFill>
              </a:rPr>
              <a:t> candidates. 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750GeV </a:t>
            </a:r>
            <a:r>
              <a:rPr lang="fr-FR" dirty="0" err="1" smtClean="0">
                <a:solidFill>
                  <a:schemeClr val="bg1"/>
                </a:solidFill>
              </a:rPr>
              <a:t>resonance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can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further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explained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If </a:t>
            </a:r>
            <a:r>
              <a:rPr lang="fr-FR" dirty="0" err="1" smtClean="0">
                <a:solidFill>
                  <a:schemeClr val="bg1"/>
                </a:solidFill>
              </a:rPr>
              <a:t>diphoton</a:t>
            </a:r>
            <a:r>
              <a:rPr lang="fr-FR" dirty="0" smtClean="0">
                <a:solidFill>
                  <a:schemeClr val="bg1"/>
                </a:solidFill>
              </a:rPr>
              <a:t> signal </a:t>
            </a:r>
            <a:r>
              <a:rPr lang="fr-FR" dirty="0" err="1" smtClean="0">
                <a:solidFill>
                  <a:schemeClr val="bg1"/>
                </a:solidFill>
              </a:rPr>
              <a:t>is</a:t>
            </a:r>
            <a:r>
              <a:rPr lang="fr-FR" dirty="0" smtClean="0">
                <a:solidFill>
                  <a:schemeClr val="bg1"/>
                </a:solidFill>
              </a:rPr>
              <a:t> a (cruel) fluctuation, DM </a:t>
            </a:r>
            <a:r>
              <a:rPr lang="fr-FR" dirty="0" err="1" smtClean="0">
                <a:solidFill>
                  <a:schemeClr val="bg1"/>
                </a:solidFill>
              </a:rPr>
              <a:t>can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be</a:t>
            </a:r>
            <a:r>
              <a:rPr lang="fr-FR" dirty="0" smtClean="0">
                <a:solidFill>
                  <a:schemeClr val="bg1"/>
                </a:solidFill>
              </a:rPr>
              <a:t> a thermal </a:t>
            </a:r>
            <a:r>
              <a:rPr lang="fr-FR" dirty="0" err="1" smtClean="0">
                <a:solidFill>
                  <a:schemeClr val="bg1"/>
                </a:solidFill>
              </a:rPr>
              <a:t>relic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otherwise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it’s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underabundant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53" y="2274278"/>
            <a:ext cx="1014857" cy="3657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92" y="2274278"/>
            <a:ext cx="1364471" cy="348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69" y="1734724"/>
            <a:ext cx="345143" cy="3062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09" y="3176814"/>
            <a:ext cx="1855635" cy="4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27108" cy="4525963"/>
          </a:xfrm>
        </p:spPr>
        <p:txBody>
          <a:bodyPr/>
          <a:lstStyle/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fr-FR" sz="4000" i="1" dirty="0" smtClean="0">
                <a:solidFill>
                  <a:schemeClr val="bg1"/>
                </a:solidFill>
              </a:rPr>
              <a:t> </a:t>
            </a:r>
            <a:r>
              <a:rPr lang="fr-FR" sz="4000" i="1" dirty="0" err="1">
                <a:solidFill>
                  <a:schemeClr val="bg1"/>
                </a:solidFill>
              </a:rPr>
              <a:t>S</a:t>
            </a:r>
            <a:r>
              <a:rPr lang="fr-FR" sz="4000" i="1" dirty="0" err="1" smtClean="0">
                <a:solidFill>
                  <a:schemeClr val="bg1"/>
                </a:solidFill>
              </a:rPr>
              <a:t>igns</a:t>
            </a:r>
            <a:r>
              <a:rPr lang="fr-FR" sz="4000" i="1" dirty="0" smtClean="0">
                <a:solidFill>
                  <a:schemeClr val="bg1"/>
                </a:solidFill>
              </a:rPr>
              <a:t> </a:t>
            </a:r>
            <a:r>
              <a:rPr lang="fr-FR" sz="4000" i="1" dirty="0" smtClean="0">
                <a:solidFill>
                  <a:schemeClr val="bg1"/>
                </a:solidFill>
              </a:rPr>
              <a:t>of DM </a:t>
            </a:r>
          </a:p>
          <a:p>
            <a:pPr marL="0" indent="0" algn="r">
              <a:buNone/>
            </a:pPr>
            <a:r>
              <a:rPr lang="fr-FR" sz="4000" i="1" dirty="0" smtClean="0">
                <a:solidFill>
                  <a:schemeClr val="bg1"/>
                </a:solidFill>
              </a:rPr>
              <a:t>in </a:t>
            </a:r>
            <a:r>
              <a:rPr lang="fr-FR" sz="4000" i="1" dirty="0" smtClean="0">
                <a:solidFill>
                  <a:schemeClr val="bg1"/>
                </a:solidFill>
              </a:rPr>
              <a:t>B/   </a:t>
            </a:r>
            <a:r>
              <a:rPr lang="fr-FR" sz="4000" i="1" dirty="0" err="1" smtClean="0">
                <a:solidFill>
                  <a:schemeClr val="bg1"/>
                </a:solidFill>
              </a:rPr>
              <a:t>physics</a:t>
            </a:r>
            <a:r>
              <a:rPr lang="fr-FR" sz="4000" i="1" dirty="0" smtClean="0">
                <a:solidFill>
                  <a:schemeClr val="bg1"/>
                </a:solidFill>
              </a:rPr>
              <a:t>?</a:t>
            </a:r>
            <a:endParaRPr lang="fr-FR" sz="4000" i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5" y="4986217"/>
            <a:ext cx="277333" cy="33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6"/>
    </mc:Choice>
    <mc:Fallback xmlns="">
      <p:transition spd="slow" advTm="809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9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			                 anomalies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0" y="621796"/>
            <a:ext cx="4643562" cy="487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7" y="1774092"/>
            <a:ext cx="5244366" cy="26221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42" y="3751384"/>
            <a:ext cx="3088150" cy="297949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7" y="4713654"/>
            <a:ext cx="4059428" cy="6491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7" y="5680176"/>
            <a:ext cx="3180952" cy="3828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9" y="6082667"/>
            <a:ext cx="3613333" cy="382857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390769" y="4110890"/>
            <a:ext cx="5165969" cy="250092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390769" y="3126709"/>
            <a:ext cx="5165969" cy="25009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Connecteur 29"/>
          <p:cNvSpPr/>
          <p:nvPr/>
        </p:nvSpPr>
        <p:spPr>
          <a:xfrm>
            <a:off x="7225553" y="5024861"/>
            <a:ext cx="85970" cy="8924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Connecteur 30"/>
          <p:cNvSpPr/>
          <p:nvPr/>
        </p:nvSpPr>
        <p:spPr>
          <a:xfrm>
            <a:off x="7463922" y="4819099"/>
            <a:ext cx="85970" cy="8924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686181" y="1440299"/>
            <a:ext cx="2723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2 </a:t>
            </a:r>
            <a:r>
              <a:rPr lang="fr-FR" sz="2400" dirty="0" err="1">
                <a:solidFill>
                  <a:schemeClr val="bg1"/>
                </a:solidFill>
              </a:rPr>
              <a:t>f</a:t>
            </a:r>
            <a:r>
              <a:rPr lang="fr-FR" sz="2400" dirty="0" err="1" smtClean="0">
                <a:solidFill>
                  <a:schemeClr val="bg1"/>
                </a:solidFill>
              </a:rPr>
              <a:t>avored</a:t>
            </a:r>
            <a:r>
              <a:rPr lang="fr-FR" sz="2400" dirty="0" smtClean="0">
                <a:solidFill>
                  <a:schemeClr val="bg1"/>
                </a:solidFill>
              </a:rPr>
              <a:t> simple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      NP structure: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41" name="Image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52" y="2351617"/>
            <a:ext cx="2805505" cy="30747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96" y="3197084"/>
            <a:ext cx="3000799" cy="307478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002274" y="263138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or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 flipV="1">
            <a:off x="5853464" y="3083180"/>
            <a:ext cx="2059613" cy="482553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7633735" y="2713848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TH </a:t>
            </a:r>
            <a:r>
              <a:rPr lang="fr-FR" dirty="0" err="1" smtClean="0">
                <a:solidFill>
                  <a:srgbClr val="FFFF00"/>
                </a:solidFill>
              </a:rPr>
              <a:t>favored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327153" y="3565733"/>
            <a:ext cx="160751" cy="125336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3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9" grpId="0"/>
      <p:bldP spid="4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        </a:t>
            </a:r>
            <a:r>
              <a:rPr lang="fr-FR" dirty="0" err="1" smtClean="0">
                <a:solidFill>
                  <a:srgbClr val="FFFF00"/>
                </a:solidFill>
              </a:rPr>
              <a:t>anomaly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 err="1" smtClean="0">
                <a:solidFill>
                  <a:schemeClr val="bg1"/>
                </a:solidFill>
              </a:rPr>
              <a:t>Adding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electron</a:t>
            </a:r>
            <a:r>
              <a:rPr lang="fr-FR" sz="2800" dirty="0" smtClean="0">
                <a:solidFill>
                  <a:schemeClr val="bg1"/>
                </a:solidFill>
              </a:rPr>
              <a:t> data, in </a:t>
            </a:r>
            <a:r>
              <a:rPr lang="fr-FR" sz="2800" dirty="0" err="1" smtClean="0">
                <a:solidFill>
                  <a:schemeClr val="bg1"/>
                </a:solidFill>
              </a:rPr>
              <a:t>particular</a:t>
            </a: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global </a:t>
            </a:r>
            <a:r>
              <a:rPr lang="fr-FR" sz="2800" dirty="0" err="1" smtClean="0">
                <a:solidFill>
                  <a:schemeClr val="bg1"/>
                </a:solidFill>
              </a:rPr>
              <a:t>fits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indicate</a:t>
            </a:r>
            <a:r>
              <a:rPr lang="fr-FR" sz="2800" dirty="0" smtClean="0">
                <a:solidFill>
                  <a:schemeClr val="bg1"/>
                </a:solidFill>
              </a:rPr>
              <a:t> violation of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Lepton </a:t>
            </a:r>
            <a:r>
              <a:rPr lang="fr-FR" sz="2800" dirty="0" err="1" smtClean="0">
                <a:solidFill>
                  <a:schemeClr val="bg1"/>
                </a:solidFill>
              </a:rPr>
              <a:t>Flavor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Universality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Espace réservé du contenu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9" y="724658"/>
            <a:ext cx="624000" cy="36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88" y="3227802"/>
            <a:ext cx="3569432" cy="34388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9" y="2282095"/>
            <a:ext cx="3889524" cy="8171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90" y="2499006"/>
            <a:ext cx="3706868" cy="3842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5103447"/>
            <a:ext cx="2205714" cy="4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	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      </a:t>
            </a:r>
            <a:r>
              <a:rPr lang="fr-FR" dirty="0" err="1" smtClean="0">
                <a:solidFill>
                  <a:srgbClr val="FFFF00"/>
                </a:solidFill>
              </a:rPr>
              <a:t>anomaly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9" y="696108"/>
            <a:ext cx="1353143" cy="4876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8" y="3243385"/>
            <a:ext cx="6585143" cy="49600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199" y="1600200"/>
            <a:ext cx="8366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Long story </a:t>
            </a:r>
            <a:r>
              <a:rPr lang="fr-FR" sz="2800" dirty="0" err="1" smtClean="0">
                <a:solidFill>
                  <a:schemeClr val="bg1"/>
                </a:solidFill>
              </a:rPr>
              <a:t>with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many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bounces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between</a:t>
            </a:r>
            <a:r>
              <a:rPr lang="fr-FR" sz="2800" dirty="0" smtClean="0">
                <a:solidFill>
                  <a:schemeClr val="bg1"/>
                </a:solidFill>
              </a:rPr>
              <a:t> TH and EXP,</a:t>
            </a:r>
          </a:p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But </a:t>
            </a:r>
            <a:r>
              <a:rPr lang="fr-FR" sz="2800" dirty="0" err="1" smtClean="0">
                <a:solidFill>
                  <a:schemeClr val="bg1"/>
                </a:solidFill>
              </a:rPr>
              <a:t>current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status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still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anomalous</a:t>
            </a:r>
            <a:r>
              <a:rPr lang="fr-FR" sz="2800" dirty="0" smtClean="0">
                <a:solidFill>
                  <a:schemeClr val="bg1"/>
                </a:solidFill>
              </a:rPr>
              <a:t>:</a:t>
            </a: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sz="28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fr-FR" dirty="0" smtClean="0"/>
          </a:p>
          <a:p>
            <a:pPr marL="0" indent="0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If </a:t>
            </a:r>
            <a:r>
              <a:rPr lang="fr-FR" sz="2800" dirty="0" err="1" smtClean="0">
                <a:solidFill>
                  <a:schemeClr val="bg1"/>
                </a:solidFill>
              </a:rPr>
              <a:t>discrepancy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originates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from</a:t>
            </a:r>
            <a:r>
              <a:rPr lang="fr-FR" sz="2800" dirty="0" smtClean="0">
                <a:solidFill>
                  <a:schemeClr val="bg1"/>
                </a:solidFill>
              </a:rPr>
              <a:t> one-</a:t>
            </a:r>
            <a:r>
              <a:rPr lang="fr-FR" sz="2800" dirty="0" err="1" smtClean="0">
                <a:solidFill>
                  <a:schemeClr val="bg1"/>
                </a:solidFill>
              </a:rPr>
              <a:t>loop</a:t>
            </a:r>
            <a:r>
              <a:rPr lang="fr-FR" sz="2800" dirty="0" smtClean="0">
                <a:solidFill>
                  <a:schemeClr val="bg1"/>
                </a:solidFill>
              </a:rPr>
              <a:t> new </a:t>
            </a:r>
            <a:r>
              <a:rPr lang="fr-FR" sz="2800" dirty="0" err="1" smtClean="0">
                <a:solidFill>
                  <a:schemeClr val="bg1"/>
                </a:solidFill>
              </a:rPr>
              <a:t>physics</a:t>
            </a:r>
            <a:r>
              <a:rPr lang="fr-FR" sz="2800" dirty="0" smtClean="0">
                <a:solidFill>
                  <a:schemeClr val="bg1"/>
                </a:solidFill>
              </a:rPr>
              <a:t>, </a:t>
            </a:r>
            <a:r>
              <a:rPr lang="fr-FR" sz="2800" dirty="0" err="1" smtClean="0">
                <a:solidFill>
                  <a:schemeClr val="bg1"/>
                </a:solidFill>
              </a:rPr>
              <a:t>weak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</a:rPr>
              <a:t>scale</a:t>
            </a:r>
            <a:r>
              <a:rPr lang="fr-FR" sz="2800" dirty="0" smtClean="0">
                <a:solidFill>
                  <a:schemeClr val="bg1"/>
                </a:solidFill>
              </a:rPr>
              <a:t>/</a:t>
            </a:r>
            <a:r>
              <a:rPr lang="fr-FR" sz="2800" dirty="0" err="1" smtClean="0">
                <a:solidFill>
                  <a:schemeClr val="bg1"/>
                </a:solidFill>
              </a:rPr>
              <a:t>coupling</a:t>
            </a:r>
            <a:r>
              <a:rPr lang="fr-FR" sz="2800" dirty="0" smtClean="0">
                <a:solidFill>
                  <a:schemeClr val="bg1"/>
                </a:solidFill>
              </a:rPr>
              <a:t> are </a:t>
            </a:r>
            <a:r>
              <a:rPr lang="fr-FR" sz="2800" dirty="0" err="1" smtClean="0">
                <a:solidFill>
                  <a:schemeClr val="bg1"/>
                </a:solidFill>
              </a:rPr>
              <a:t>favored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67" y="2185664"/>
            <a:ext cx="1885855" cy="6461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7" y="5451642"/>
            <a:ext cx="8260571" cy="9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A </a:t>
            </a:r>
            <a:r>
              <a:rPr lang="fr-FR" dirty="0" err="1" smtClean="0">
                <a:solidFill>
                  <a:srgbClr val="FFFF00"/>
                </a:solidFill>
              </a:rPr>
              <a:t>hint</a:t>
            </a:r>
            <a:r>
              <a:rPr lang="fr-FR" dirty="0" smtClean="0">
                <a:solidFill>
                  <a:srgbClr val="FFFF00"/>
                </a:solidFill>
              </a:rPr>
              <a:t> for </a:t>
            </a:r>
            <a:r>
              <a:rPr lang="fr-FR" dirty="0" smtClean="0">
                <a:solidFill>
                  <a:srgbClr val="FFFF00"/>
                </a:solidFill>
              </a:rPr>
              <a:t>DM?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508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Tree-level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explanations</a:t>
            </a:r>
            <a:r>
              <a:rPr lang="fr-FR" dirty="0" smtClean="0">
                <a:solidFill>
                  <a:schemeClr val="bg1"/>
                </a:solidFill>
              </a:rPr>
              <a:t> of                </a:t>
            </a:r>
            <a:r>
              <a:rPr lang="fr-FR" dirty="0" err="1" smtClean="0">
                <a:solidFill>
                  <a:schemeClr val="bg1"/>
                </a:solidFill>
              </a:rPr>
              <a:t>typically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yields</a:t>
            </a:r>
            <a:r>
              <a:rPr lang="fr-FR" dirty="0" smtClean="0">
                <a:solidFill>
                  <a:schemeClr val="bg1"/>
                </a:solidFill>
              </a:rPr>
              <a:t> a </a:t>
            </a:r>
            <a:r>
              <a:rPr lang="fr-FR" dirty="0" err="1" smtClean="0">
                <a:solidFill>
                  <a:schemeClr val="bg1"/>
                </a:solidFill>
              </a:rPr>
              <a:t>too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small</a:t>
            </a:r>
            <a:r>
              <a:rPr lang="fr-FR" dirty="0" smtClean="0">
                <a:solidFill>
                  <a:schemeClr val="bg1"/>
                </a:solidFill>
              </a:rPr>
              <a:t> contribution to             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If            arises at one-</a:t>
            </a:r>
            <a:r>
              <a:rPr lang="fr-FR" dirty="0" err="1" smtClean="0">
                <a:solidFill>
                  <a:schemeClr val="bg1"/>
                </a:solidFill>
              </a:rPr>
              <a:t>loop</a:t>
            </a:r>
            <a:r>
              <a:rPr lang="fr-FR" dirty="0" smtClean="0">
                <a:solidFill>
                  <a:schemeClr val="bg1"/>
                </a:solidFill>
              </a:rPr>
              <a:t>,            in the right </a:t>
            </a:r>
            <a:r>
              <a:rPr lang="fr-FR" dirty="0" err="1" smtClean="0">
                <a:solidFill>
                  <a:schemeClr val="bg1"/>
                </a:solidFill>
              </a:rPr>
              <a:t>ballpark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A simple </a:t>
            </a:r>
            <a:r>
              <a:rPr lang="fr-FR" dirty="0" err="1" smtClean="0">
                <a:solidFill>
                  <a:schemeClr val="bg1"/>
                </a:solidFill>
              </a:rPr>
              <a:t>way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a     : </a:t>
            </a:r>
            <a:r>
              <a:rPr lang="fr-FR" dirty="0" err="1" smtClean="0">
                <a:solidFill>
                  <a:schemeClr val="bg1"/>
                </a:solidFill>
              </a:rPr>
              <a:t>seclude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from</a:t>
            </a:r>
            <a:r>
              <a:rPr lang="fr-FR" dirty="0" smtClean="0">
                <a:solidFill>
                  <a:schemeClr val="bg1"/>
                </a:solidFill>
              </a:rPr>
              <a:t> SM, break		                 DM +      candidates  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54" y="2297724"/>
            <a:ext cx="1014857" cy="3657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69" y="1805299"/>
            <a:ext cx="896000" cy="2674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29" y="4589701"/>
            <a:ext cx="1014857" cy="3657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62" y="4589701"/>
            <a:ext cx="896000" cy="267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4" y="6127256"/>
            <a:ext cx="2029714" cy="397714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4238931" y="6169806"/>
            <a:ext cx="604885" cy="26572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88" y="5626711"/>
            <a:ext cx="345143" cy="3062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62" y="2687764"/>
            <a:ext cx="1610188" cy="15726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86" y="2958067"/>
            <a:ext cx="4866285" cy="99657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8" y="6234466"/>
            <a:ext cx="422857" cy="2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27108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fr-FR" sz="4000" i="1" dirty="0" err="1" smtClean="0">
                <a:solidFill>
                  <a:schemeClr val="bg1"/>
                </a:solidFill>
              </a:rPr>
              <a:t>Dark</a:t>
            </a:r>
            <a:r>
              <a:rPr lang="fr-FR" sz="4000" i="1" dirty="0" smtClean="0">
                <a:solidFill>
                  <a:schemeClr val="bg1"/>
                </a:solidFill>
              </a:rPr>
              <a:t> </a:t>
            </a:r>
            <a:r>
              <a:rPr lang="fr-FR" sz="4000" i="1" dirty="0" err="1" smtClean="0">
                <a:solidFill>
                  <a:schemeClr val="bg1"/>
                </a:solidFill>
              </a:rPr>
              <a:t>Matter</a:t>
            </a:r>
            <a:r>
              <a:rPr lang="fr-FR" sz="4000" i="1" dirty="0" smtClean="0">
                <a:solidFill>
                  <a:schemeClr val="bg1"/>
                </a:solidFill>
              </a:rPr>
              <a:t> </a:t>
            </a:r>
            <a:r>
              <a:rPr lang="fr-FR" sz="4000" i="1" dirty="0" err="1" smtClean="0">
                <a:solidFill>
                  <a:schemeClr val="bg1"/>
                </a:solidFill>
              </a:rPr>
              <a:t>Models</a:t>
            </a:r>
            <a:endParaRPr lang="fr-FR" sz="4000" i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fr-FR" sz="4000" i="1" dirty="0" smtClean="0">
                <a:solidFill>
                  <a:schemeClr val="bg1"/>
                </a:solidFill>
              </a:rPr>
              <a:t>For Muon Anomalies</a:t>
            </a:r>
            <a:r>
              <a:rPr lang="fr-FR" sz="4000" i="1" dirty="0">
                <a:solidFill>
                  <a:schemeClr val="bg1"/>
                </a:solidFill>
              </a:rPr>
              <a:t>	</a:t>
            </a:r>
            <a:r>
              <a:rPr lang="fr-FR" sz="4000" i="1" dirty="0" smtClean="0">
                <a:solidFill>
                  <a:schemeClr val="bg1"/>
                </a:solidFill>
              </a:rPr>
              <a:t>  </a:t>
            </a:r>
          </a:p>
          <a:p>
            <a:pPr marL="0" indent="0" algn="r">
              <a:buNone/>
            </a:pPr>
            <a:endParaRPr lang="fr-FR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6"/>
    </mc:Choice>
    <mc:Fallback xmlns="">
      <p:transition spd="slow" advTm="80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rgbClr val="FFFF00"/>
                </a:solidFill>
              </a:rPr>
              <a:t>U(1)’ </a:t>
            </a:r>
            <a:r>
              <a:rPr lang="fr-FR" dirty="0" err="1" smtClean="0">
                <a:solidFill>
                  <a:srgbClr val="FFFF00"/>
                </a:solidFill>
              </a:rPr>
              <a:t>toy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models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33" y="1715555"/>
            <a:ext cx="5781333" cy="502857"/>
          </a:xfrm>
        </p:spPr>
      </p:pic>
      <p:sp>
        <p:nvSpPr>
          <p:cNvPr id="5" name="Rectangle à coins arrondis 4"/>
          <p:cNvSpPr/>
          <p:nvPr/>
        </p:nvSpPr>
        <p:spPr>
          <a:xfrm flipV="1">
            <a:off x="4095003" y="1618207"/>
            <a:ext cx="1539889" cy="650662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2566786"/>
            <a:ext cx="8229600" cy="409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 smtClean="0">
                <a:solidFill>
                  <a:schemeClr val="bg1"/>
                </a:solidFill>
              </a:rPr>
              <a:t>Dark</a:t>
            </a:r>
            <a:r>
              <a:rPr lang="fr-FR" dirty="0" smtClean="0">
                <a:solidFill>
                  <a:schemeClr val="bg1"/>
                </a:solidFill>
              </a:rPr>
              <a:t>             </a:t>
            </a:r>
            <a:r>
              <a:rPr lang="fr-FR" dirty="0" err="1" smtClean="0">
                <a:solidFill>
                  <a:schemeClr val="bg1"/>
                </a:solidFill>
              </a:rPr>
              <a:t>field</a:t>
            </a:r>
            <a:r>
              <a:rPr lang="fr-FR" dirty="0" smtClean="0">
                <a:solidFill>
                  <a:schemeClr val="bg1"/>
                </a:solidFill>
              </a:rPr>
              <a:t>, SM carry no     charge,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chemeClr val="bg1"/>
                </a:solidFill>
              </a:rPr>
              <a:t>Dark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sector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fields</a:t>
            </a:r>
            <a:r>
              <a:rPr lang="fr-FR" dirty="0" smtClean="0">
                <a:solidFill>
                  <a:schemeClr val="bg1"/>
                </a:solidFill>
              </a:rPr>
              <a:t>: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6" y="2719754"/>
            <a:ext cx="1008000" cy="3977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4045937"/>
            <a:ext cx="6135077" cy="2302529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649415" y="5314462"/>
            <a:ext cx="5509846" cy="50073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6937" y="5314462"/>
            <a:ext cx="2110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U(1) </a:t>
            </a:r>
            <a:r>
              <a:rPr lang="fr-FR" sz="2400" dirty="0" err="1" smtClean="0">
                <a:solidFill>
                  <a:srgbClr val="FF0000"/>
                </a:solidFill>
              </a:rPr>
              <a:t>breaking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0000"/>
                </a:solidFill>
              </a:rPr>
              <a:t>750GeV </a:t>
            </a:r>
            <a:r>
              <a:rPr lang="fr-FR" sz="2400" dirty="0" err="1" smtClean="0">
                <a:solidFill>
                  <a:srgbClr val="FF0000"/>
                </a:solidFill>
              </a:rPr>
              <a:t>scalar</a:t>
            </a:r>
            <a:r>
              <a:rPr lang="fr-FR" sz="2400" dirty="0" smtClean="0">
                <a:solidFill>
                  <a:srgbClr val="FF0000"/>
                </a:solidFill>
              </a:rPr>
              <a:t> 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449014" y="4612746"/>
            <a:ext cx="5802186" cy="83765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6221" y="4537856"/>
            <a:ext cx="1937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m</a:t>
            </a:r>
            <a:r>
              <a:rPr lang="fr-FR" sz="2400" dirty="0" err="1" smtClean="0">
                <a:solidFill>
                  <a:srgbClr val="FF0000"/>
                </a:solidFill>
              </a:rPr>
              <a:t>ediators</a:t>
            </a:r>
            <a:r>
              <a:rPr lang="fr-FR" sz="2400" dirty="0" smtClean="0">
                <a:solidFill>
                  <a:srgbClr val="FF0000"/>
                </a:solidFill>
              </a:rPr>
              <a:t> to 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SM fermions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649415" y="5704044"/>
            <a:ext cx="5509846" cy="50073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06742" y="5727005"/>
            <a:ext cx="181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Dark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Matter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01" y="2746046"/>
            <a:ext cx="315429" cy="2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1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68,24149"/>
  <p:tag name="LATEXADDIN" val="\documentclass{article}&#10;\usepackage{amsmath,amssymb}&#10;\usepackage[usenames,dvipsnames]{color}&#10;\pagestyle{empty}&#10;\begin{document}&#10;&#10;\begin{equation}&#10;{\color{yellow}\mu }&#10;\nonumber&#10;\end{equation}&#10;&#10;&#10;\end{document}"/>
  <p:tag name="IGUANATEXSIZE" val="40"/>
  <p:tag name="IGUANATEXCURSOR" val="1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7312"/>
  <p:tag name="ORIGINALWIDTH" val="1422,572"/>
  <p:tag name="LATEXADDIN" val="\documentclass{article}&#10;\usepackage{amsmath,amssymb}&#10;\usepackage[usenames,dvipsnames]{color}&#10;\pagestyle{empty}&#10;\begin{document}&#10;&#10;\begin{equation}&#10;{\color{white}\mathcal{O}_{10}^\ell \equiv \bar b \gamma_\rho(1-\gamma_5)s\ \bar \ell \gamma^\rho\gamma_5 \ell}&#10;\nonumber&#10;\end{equation}&#10;&#10;&#10;\end{document}"/>
  <p:tag name="IGUANATEXSIZE" val="25"/>
  <p:tag name="IGUANATEXCURSOR" val="17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0,4687"/>
  <p:tag name="ORIGINALWIDTH" val="1047,619"/>
  <p:tag name="LATEXADDIN" val="\documentclass{article}&#10;\usepackage{amsmath,amssymb}&#10;\usepackage[usenames,dvipsnames]{color}&#10;\pagestyle{empty}&#10;\begin{document}&#10;&#10;\begin{equation}&#10;{\color{white} = 2g_{Z'}\sin^2\theta_s\frac{m_{Q_{c,s}}}{m_{Z'}}}&#10;\nonumber&#10;\end{equation}&#10;&#10;&#10;\end{document}"/>
  <p:tag name="IGUANATEXSIZE" val="30"/>
  <p:tag name="IGUANATEXCURSOR" val="20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6,9591"/>
  <p:tag name="ORIGINALWIDTH" val="2782,902"/>
  <p:tag name="LATEXADDIN" val="\documentclass{article}&#10;\usepackage{amsmath,amssymb}&#10;\usepackage[usenames,dvipsnames]{color}&#10;\pagestyle{empty}&#10;\begin{document}&#10;&#10;\begin{equation}&#10;{\color{white}\sigma_{13}^{\rm LO}(pp\to\varphi)\approx {\color{yellow}0.4{\rm pb}}\left(\frac{650\,{\rm GeV}}{m_{Z'}/g_{Z'}}\right)^2 \sin^4\theta_b\left|1+I_{bs}\right|^2 }&#10;\nonumber&#10;\end{equation}&#10;&#10;&#10;\end{document}"/>
  <p:tag name="IGUANATEXSIZE" val="30"/>
  <p:tag name="IGUANATEXCURSOR" val="29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361"/>
  <p:tag name="ORIGINALWIDTH" val="86,23921"/>
  <p:tag name="LATEXADDIN" val="\documentclass{article}&#10;\usepackage{amsmath,amssymb}&#10;\usepackage[usenames,dvipsnames]{color}&#10;\pagestyle{empty}&#10;\begin{document}&#10;&#10;\begin{equation}&#10;{\color{white} Q}&#10;\nonumber&#10;\end{equation}&#10;&#10;&#10;\end{document}"/>
  <p:tag name="IGUANATEXSIZE" val="30"/>
  <p:tag name="IGUANATEXCURSOR" val="1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6,9591"/>
  <p:tag name="ORIGINALWIDTH" val="2556,43"/>
  <p:tag name="LATEXADDIN" val="\documentclass{article}&#10;\usepackage{amsmath,amssymb}&#10;\usepackage[usenames,dvipsnames]{color}&#10;\pagestyle{empty}&#10;\begin{document}&#10;&#10;\begin{equation}&#10;{\color{white}\Gamma_{\varphi\to \gamma\gamma}\approx {\color{yellow}0.8{\rm MeV}}\left(\frac{650\,{\rm GeV}}{m_{Z'}/g_{Z'}}\right)^2 \sin^4\theta_b\left|1+I_{bs}\right|^2}&#10;\nonumber&#10;\end{equation}&#10;&#10;&#10;\end{document}"/>
  <p:tag name="IGUANATEXSIZE" val="30"/>
  <p:tag name="IGUANATEXCURSOR" val="22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315"/>
  <p:tag name="ORIGINALWIDTH" val="1048,369"/>
  <p:tag name="LATEXADDIN" val="\documentclass{article}&#10;\usepackage{amsmath,amssymb}&#10;\usepackage[usenames,dvipsnames]{color}&#10;\pagestyle{empty}&#10;\begin{document}&#10;&#10;\begin{equation}&#10;{\color{white} {\rm BR}_{\gamma\gamma}\simeq {\rm few}\times 10^{-3}}&#10;\nonumber&#10;\end{equation}&#10;&#10;&#10;\end{document}"/>
  <p:tag name="IGUANATEXSIZE" val="30"/>
  <p:tag name="IGUANATEXCURSOR" val="20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758,9051"/>
  <p:tag name="LATEXADDIN" val="\documentclass{article}&#10;\usepackage{amsmath,amssymb}&#10;\usepackage[usenames,dvipsnames]{color}&#10;\pagestyle{empty}&#10;\begin{document}&#10;&#10;\begin{equation}&#10;{\color{white}\Gamma_{\varphi\to gg}\sim {\rm GeV} }&#10;\nonumber&#10;\end{equation}&#10;&#10;&#10;\end{document}"/>
  <p:tag name="IGUANATEXSIZE" val="30"/>
  <p:tag name="IGUANATEXCURSOR" val="19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71,2411"/>
  <p:tag name="LATEXADDIN" val="\documentclass{article}&#10;\usepackage{amsmath,amssymb}&#10;\usepackage[usenames,dvipsnames]{color}&#10;\pagestyle{empty}&#10;\begin{document}&#10;&#10;\begin{equation}&#10;{\color{yellow}\varphi }&#10;\nonumber&#10;\end{equation}&#10;&#10;&#10;\end{document}"/>
  <p:tag name="IGUANATEXSIZE" val="30"/>
  <p:tag name="IGUANATEXCURSOR" val="1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,4841"/>
  <p:tag name="ORIGINALWIDTH" val="945,6318"/>
  <p:tag name="LATEXADDIN" val="\documentclass{article}&#10;\usepackage{amsmath,amssymb}&#10;\usepackage[usenames,dvipsnames]{color}&#10;\pagestyle{empty}&#10;\begin{document}&#10;&#10;\begin{equation}&#10;{\color{white}\varphi\to\chi\chi,Z'Z',qQ }&#10;\nonumber&#10;\end{equation}&#10;&#10;&#10;\end{document}"/>
  <p:tag name="IGUANATEXSIZE" val="30"/>
  <p:tag name="IGUANATEXCURSOR" val="18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7,4841"/>
  <p:tag name="ORIGINALWIDTH" val="1287,589"/>
  <p:tag name="LATEXADDIN" val="\documentclass{article}&#10;\usepackage{amsmath,amssymb}&#10;\usepackage[usenames,dvipsnames]{color}&#10;\pagestyle{empty}&#10;\begin{document}&#10;&#10;\begin{equation}&#10;{\color{white} \varphi\to Z'Z^{\prime*},qQ^*\to Z'qq}&#10;\nonumber&#10;\end{equation}&#10;&#10;&#10;\end{document}"/>
  <p:tag name="IGUANATEXSIZE" val="30"/>
  <p:tag name="IGUANATEXCURSOR" val="18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7,4803"/>
  <p:tag name="ORIGINALWIDTH" val="2592,426"/>
  <p:tag name="LATEXADDIN" val="\documentclass{article}&#10;\usepackage{amsmath,amssymb}&#10;\usepackage[usenames,dvipsnames]{color}&#10;\pagestyle{empty}&#10;\begin{document}&#10;&#10;\begin{equation}&#10;{\color{white}\sigma_8^{\rm LO}(pp\to Z')\approx{\color{yellow} 60{\rm pb}}\ g_{Z'}^2\left(\sin^4\theta_s+0.13\sin^4\theta_b\right) }&#10;\nonumber&#10;\end{equation}&#10;&#10;&#10;\end{document}"/>
  <p:tag name="IGUANATEXSIZE" val="30"/>
  <p:tag name="IGUANATEXCURSOR" val="2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4814"/>
  <p:tag name="ORIGINALWIDTH" val="1376,828"/>
  <p:tag name="LATEXADDIN" val="\documentclass{article}&#10;\usepackage{amsmath,amssymb}&#10;\usepackage[usenames,dvipsnames]{color}&#10;\pagestyle{empty}&#10;\begin{document}&#10;&#10;\begin{equation}&#10;{\color{white} C_9\simeq-1}{\color{Gray}, C_{10}=C'_{9,10}=0 }&#10;\nonumber&#10;\end{equation}&#10;&#10;&#10;\end{document}"/>
  <p:tag name="IGUANATEXSIZE" val="20"/>
  <p:tag name="IGUANATEXCURSOR" val="18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,4874"/>
  <p:tag name="ORIGINALWIDTH" val="113,2358"/>
  <p:tag name="LATEXADDIN" val="\documentclass{article}&#10;\usepackage{amsmath,amssymb}&#10;\usepackage[usenames,dvipsnames]{color}&#10;\pagestyle{empty}&#10;\begin{document}&#10;&#10;\begin{equation}&#10;{\color{white}Z' }&#10;\nonumber&#10;\end{equation}&#10;&#10;&#10;\end{document}"/>
  <p:tag name="IGUANATEXSIZE" val="30"/>
  <p:tag name="IGUANATEXCURSOR" val="1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42,9696"/>
  <p:tag name="LATEXADDIN" val="\documentclass{article}&#10;\usepackage{amsmath,amssymb}&#10;\usepackage[usenames,dvipsnames]{color}&#10;\pagestyle{empty}&#10;\begin{document}&#10;&#10;\begin{equation}&#10;{\color{white} \mathcal{O}(1)}&#10;\nonumber&#10;\end{equation}&#10;&#10;&#10;\end{document}"/>
  <p:tag name="IGUANATEXSIZE" val="30"/>
  <p:tag name="IGUANATEXCURSOR" val="17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4867"/>
  <p:tag name="ORIGINALWIDTH" val="838,3952"/>
  <p:tag name="LATEXADDIN" val="\documentclass{article}&#10;\usepackage{amsmath,amssymb}&#10;\usepackage[usenames,dvipsnames]{color}&#10;\pagestyle{empty}&#10;\begin{document}&#10;&#10;\begin{equation}&#10;{\color{white}m_{Z'}=650\,{\rm GeV} }&#10;\nonumber&#10;\end{equation}&#10;&#10;&#10;\end{document}"/>
  <p:tag name="IGUANATEXSIZE" val="25"/>
  <p:tag name="IGUANATEXCURSOR" val="18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,7338"/>
  <p:tag name="ORIGINALWIDTH" val="945,6318"/>
  <p:tag name="LATEXADDIN" val="\documentclass{article}&#10;\usepackage{amsmath,amssymb}&#10;\usepackage[usenames,dvipsnames]{color}&#10;\pagestyle{empty}&#10;\begin{document}&#10;&#10;\begin{equation}&#10;{\color{white}BR_{Z'\to jj}\approx 100\% }&#10;\nonumber&#10;\end{equation}&#10;&#10;&#10;\end{document}"/>
  <p:tag name="IGUANATEXSIZE" val="30"/>
  <p:tag name="IGUANATEXCURSOR" val="18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985"/>
  <p:tag name="ORIGINALWIDTH" val="719,91"/>
  <p:tag name="LATEXADDIN" val="\documentclass{article}&#10;\usepackage{amsmath,amssymb}&#10;\usepackage[usenames,dvipsnames]{color}&#10;\pagestyle{empty}&#10;\begin{document}&#10;&#10;\begin{equation}&#10;{\color{white}\Gamma_{Z'}\gtrsim 0.3m_{Z'} }&#10;\nonumber&#10;\end{equation}&#10;&#10;&#10;\end{document}"/>
  <p:tag name="IGUANATEXSIZE" val="30"/>
  <p:tag name="IGUANATEXCURSOR" val="18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,4874"/>
  <p:tag name="ORIGINALWIDTH" val="113,2358"/>
  <p:tag name="LATEXADDIN" val="\documentclass{article}&#10;\usepackage{amsmath,amssymb}&#10;\usepackage[usenames,dvipsnames]{color}&#10;\pagestyle{empty}&#10;\begin{document}&#10;&#10;\begin{equation}&#10;{\color{white}Z' }&#10;\nonumber&#10;\end{equation}&#10;&#10;&#10;\end{document}"/>
  <p:tag name="IGUANATEXSIZE" val="30"/>
  <p:tag name="IGUANATEXCURSOR" val="1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,4833"/>
  <p:tag name="ORIGINALWIDTH" val="545,1818"/>
  <p:tag name="LATEXADDIN" val="\documentclass{article}&#10;\usepackage{amsmath,amssymb}&#10;\usepackage[usenames,dvipsnames]{color}&#10;\pagestyle{empty}&#10;\begin{document}&#10;&#10;\begin{equation}&#10;{\color{yellow} \sigma_{13}^{\gamma\gamma}\lesssim 4\,{\rm fb} }&#10;\nonumber&#10;\end{equation}&#10;&#10;&#10;\end{document}"/>
  <p:tag name="IGUANATEXSIZE" val="30"/>
  <p:tag name="IGUANATEXCURSOR" val="20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315"/>
  <p:tag name="ORIGINALWIDTH" val="923,8845"/>
  <p:tag name="LATEXADDIN" val="\documentclass{article}&#10;\usepackage{amsmath,amssymb}&#10;\usepackage[usenames,dvipsnames]{color}&#10;\pagestyle{empty}&#10;\begin{document}&#10;&#10;\begin{equation}&#10;{\color{white} {\rm BR}_{Z'\to \mu\mu}\sim 10^{-3}}&#10;\nonumber&#10;\end{equation}&#10;&#10;&#10;\end{document}"/>
  <p:tag name="IGUANATEXSIZE" val="30"/>
  <p:tag name="IGUANATEXCURSOR" val="1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501,312"/>
  <p:tag name="LATEXADDIN" val="\documentclass{article}&#10;\usepackage{amsmath,amssymb,slashed}&#10;\usepackage[usenames,dvipsnames]{color}&#10;\pagestyle{empty}&#10;\begin{document}&#10;&#10;\begin{equation}&#10;{\color{white} pp\to Z^*\to LL\to \mu\mu+\slashed E_T}&#10;\nonumber&#10;\end{equation}&#10;&#10;&#10;\end{document}"/>
  <p:tag name="IGUANATEXSIZE" val="30"/>
  <p:tag name="IGUANATEXCURSOR" val="20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985"/>
  <p:tag name="ORIGINALWIDTH" val="798,6501"/>
  <p:tag name="LATEXADDIN" val="\documentclass{article}&#10;\usepackage{amsmath,amssymb}&#10;\usepackage[usenames,dvipsnames]{color}&#10;\pagestyle{empty}&#10;\begin{document}&#10;&#10;\begin{equation}&#10;{\color{yellow} m_L\gtrsim 450\,{\rm GeV} }&#10;\nonumber&#10;\end{equation}&#10;&#10;&#10;\end{document}"/>
  <p:tag name="IGUANATEXSIZE" val="30"/>
  <p:tag name="IGUANATEXCURSOR" val="1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4814"/>
  <p:tag name="ORIGINALWIDTH" val="1473,566"/>
  <p:tag name="LATEXADDIN" val="\documentclass{article}&#10;\usepackage{amsmath,amssymb}&#10;\usepackage[usenames,dvipsnames]{color}&#10;\pagestyle{empty}&#10;\begin{document}&#10;&#10;\begin{equation}&#10;{\color{white} C_{10}=-C_9\simeq0.5}{\color{Gray}, C'_{9,10}=0 }&#10;\nonumber&#10;\end{equation}&#10;&#10;&#10;\end{document}"/>
  <p:tag name="IGUANATEXSIZE" val="20"/>
  <p:tag name="IGUANATEXCURSOR" val="19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3937"/>
  <p:tag name="ORIGINALWIDTH" val="283,4646"/>
  <p:tag name="LATEXADDIN" val="\documentclass{article}&#10;\usepackage{amsmath,amssymb}&#10;\usepackage[usenames,dvipsnames]{color}&#10;\pagestyle{empty}&#10;\begin{document}&#10;&#10;\begin{equation}&#10;{\color{white} \tau\simeq 1 }&#10;\nonumber&#10;\end{equation}&#10;&#10;&#10;\end{document}"/>
  <p:tag name="IGUANATEXSIZE" val="30"/>
  <p:tag name="IGUANATEXCURSOR" val="17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4871"/>
  <p:tag name="ORIGINALWIDTH" val="156,7304"/>
  <p:tag name="LATEXADDIN" val="\documentclass{article}&#10;\usepackage{amsmath,amssymb}&#10;\usepackage[usenames,dvipsnames]{color}&#10;\pagestyle{empty}&#10;\begin{document}&#10;&#10;\begin{equation}&#10;{\color{white} E_T}&#10;\nonumber&#10;\end{equation}&#10;&#10;&#10;\end{document}"/>
  <p:tag name="IGUANATEXSIZE" val="30"/>
  <p:tag name="IGUANATEXCURSOR" val="16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985"/>
  <p:tag name="ORIGINALWIDTH" val="332,9583"/>
  <p:tag name="LATEXADDIN" val="\documentclass{article}&#10;\usepackage{amsmath,amssymb}&#10;\usepackage[usenames,dvipsnames]{color}&#10;\pagestyle{empty}&#10;\begin{document}&#10;&#10;\begin{equation}&#10;{\color{white} g_\mu-2}&#10;\nonumber&#10;\end{equation}&#10;&#10;&#10;\end{document}"/>
  <p:tag name="IGUANATEXSIZE" val="30"/>
  <p:tag name="IGUANATEXCURSOR" val="1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358"/>
  <p:tag name="ORIGINALWIDTH" val="446,1942"/>
  <p:tag name="LATEXADDIN" val="\documentclass{article}&#10;\usepackage{amsmath,amssymb}&#10;\usepackage[usenames,dvipsnames]{color}&#10;\pagestyle{empty}&#10;\begin{document}&#10;&#10;\begin{equation}&#10;{\color{white} b\to s\mu\mu}&#10;\nonumber&#10;\end{equation}&#10;&#10;&#10;\end{document}"/>
  <p:tag name="IGUANATEXSIZE" val="30"/>
  <p:tag name="IGUANATEXCURSOR" val="17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,4874"/>
  <p:tag name="ORIGINALWIDTH" val="113,2358"/>
  <p:tag name="LATEXADDIN" val="\documentclass{article}&#10;\usepackage{amsmath,amssymb}&#10;\usepackage[usenames,dvipsnames]{color}&#10;\pagestyle{empty}&#10;\begin{document}&#10;&#10;\begin{equation}&#10;{\color{white}Z' }&#10;\nonumber&#10;\end{equation}&#10;&#10;&#10;\end{document}"/>
  <p:tag name="IGUANATEXSIZE" val="30"/>
  <p:tag name="IGUANATEXCURSOR" val="16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606,6742"/>
  <p:tag name="LATEXADDIN" val="\documentclass{article}&#10;\usepackage{amsmath,amssymb}&#10;\usepackage[usenames,dvipsnames]{color}&#10;\pagestyle{empty}&#10;\begin{document}&#10;&#10;\begin{equation}&#10;{\color{white}U(1)'\to Z_2 }&#10;\nonumber&#10;\end{equation}&#10;&#10;&#10;\end{document}"/>
  <p:tag name="IGUANATEXSIZE" val="30"/>
  <p:tag name="IGUANATEXCURSOR" val="1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4871"/>
  <p:tag name="ORIGINALWIDTH" val="175,478"/>
  <p:tag name="LATEXADDIN" val="\documentclass{article}&#10;\usepackage{amsmath,amssymb}&#10;\usepackage[usenames,dvipsnames]{color}&#10;\pagestyle{empty}&#10;\begin{document}&#10;&#10;\begin{equation}&#10;{\color{yellow}R_K }&#10;\nonumber&#10;\end{equation}&#10;&#10;&#10;\end{document}"/>
  <p:tag name="IGUANATEXSIZE" val="35"/>
  <p:tag name="IGUANATEXCURSOR" val="1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1,7098"/>
  <p:tag name="ORIGINALWIDTH" val="1531,309"/>
  <p:tag name="LATEXADDIN" val="\documentclass{article}&#10;\usepackage{amsmath,amssymb}&#10;\usepackage[usenames,dvipsnames]{color}&#10;\pagestyle{empty}&#10;\begin{document}&#10;&#10;\begin{equation}&#10;{\color{white}R_K \equiv \frac{\rm{BR}(B\to K\mu^+\mu^-)_{[1,6]}}{\rm{BR}(B\to Ke^+e^-)_{[1,6]}} }&#10;\nonumber&#10;\end{equation}&#10;&#10;&#10;\end{document}"/>
  <p:tag name="IGUANATEXSIZE" val="25"/>
  <p:tag name="IGUANATEXCURSOR" val="2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,9817"/>
  <p:tag name="ORIGINALWIDTH" val="1457,068"/>
  <p:tag name="LATEXADDIN" val="\documentclass{article}&#10;\usepackage{amsmath,amssymb}&#10;\usepackage[usenames,dvipsnames]{color}&#10;\pagestyle{empty}&#10;\begin{document}&#10;&#10;\begin{equation}&#10;{\color{white} =\ 0.745^{+0.090}_{-0.074}\pm0.036\ \lesssim 1}&#10;\nonumber&#10;\end{equation}&#10;&#10;&#10;\end{document}"/>
  <p:tag name="IGUANATEXSIZE" val="25"/>
  <p:tag name="IGUANATEXCURSOR" val="2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4814"/>
  <p:tag name="ORIGINALWIDTH" val="723,6595"/>
  <p:tag name="LATEXADDIN" val="\documentclass{article}&#10;\usepackage{amsmath,amssymb}&#10;\usepackage[usenames,dvipsnames]{color}&#10;\pagestyle{empty}&#10;\begin{document}&#10;&#10;\begin{equation}&#10;{\color{yellow}C_{9,10}^e \ll C_{9,10}^\mu }&#10;\nonumber&#10;\end{equation}&#10;&#10;&#10;\end{document}"/>
  <p:tag name="IGUANATEXSIZE" val="30"/>
  <p:tag name="IGUANATEXCURSOR" val="1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985"/>
  <p:tag name="ORIGINALWIDTH" val="332,9583"/>
  <p:tag name="LATEXADDIN" val="\documentclass{article}&#10;\usepackage{amsmath,amssymb}&#10;\usepackage[usenames,dvipsnames]{color}&#10;\pagestyle{empty}&#10;\begin{document}&#10;&#10;\begin{equation}&#10;{\color{yellow}g_\mu-2}&#10;\nonumber&#10;\end{equation}&#10;&#10;&#10;\end{document}"/>
  <p:tag name="IGUANATEXSIZE" val="40"/>
  <p:tag name="IGUANATEXCURSOR" val="1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,7297"/>
  <p:tag name="ORIGINALWIDTH" val="2160,48"/>
  <p:tag name="LATEXADDIN" val="\documentclass{article}&#10;\usepackage{amsmath,amssymb}&#10;\usepackage[usenames,dvipsnames]{color}&#10;\pagestyle{empty}&#10;\begin{document}&#10;&#10;\begin{equation}&#10;{\color{white} \Delta a_\mu \equiv a_\mu^{\rm exp} -a^{\rm SM}_\mu = (287\pm80)\times 10^{-11}}&#10;\nonumber&#10;\end{equation}&#10;&#10;&#10;\end{document}"/>
  <p:tag name="IGUANATEXSIZE" val="30"/>
  <p:tag name="IGUANATEXCURSOR" val="2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,7184"/>
  <p:tag name="ORIGINALWIDTH" val="741,6573"/>
  <p:tag name="LATEXADDIN" val="\documentclass{article}&#10;\usepackage{amsmath,amssymb}&#10;\usepackage[usenames,dvipsnames]{color}&#10;\pagestyle{empty}&#10;\begin{document}&#10;&#10;\begin{equation}&#10;{\color{Gray} (a_\mu\equiv \frac{g_\mu-2}{2}) }&#10;\nonumber&#10;\end{equation}&#10;&#10;&#10;\end{document}"/>
  <p:tag name="IGUANATEXSIZE" val="25"/>
  <p:tag name="IGUANATEXCURSOR" val="1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48969"/>
  <p:tag name="ORIGINALWIDTH" val="138,7327"/>
  <p:tag name="LATEXADDIN" val="\documentclass{article}&#10;\usepackage{amsmath,amssymb}&#10;\usepackage[usenames,dvipsnames]{color}&#10;\pagestyle{empty}&#10;\begin{document}&#10;&#10;\begin{equation}&#10;{\color{yellow}\gamma\gamma }&#10;\nonumber&#10;\end{equation}&#10;&#10;&#10;\end{document}"/>
  <p:tag name="IGUANATEXSIZE" val="40"/>
  <p:tag name="IGUANATEXCURSOR" val="17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6,9591"/>
  <p:tag name="ORIGINALWIDTH" val="2710,161"/>
  <p:tag name="LATEXADDIN" val="\documentclass{article}&#10;\usepackage{amsmath,amssymb}&#10;\usepackage[usenames,dvipsnames]{color}&#10;\pagestyle{empty}&#10;\begin{document}&#10;&#10;\begin{equation}&#10;{\color{white}a_\mu^{\rm BSM}\sim \frac{g^2 m_\mu^2}{16\pi^2M^2}\sim 3\times 10^{-9}\left(\frac{g}{0.6}\right)^2\left(\frac{100\,{\rm GeV}}{M}\right)^2}&#10;\nonumber&#10;\end{equation}&#10;&#10;&#10;\end{document}"/>
  <p:tag name="IGUANATEXSIZE" val="30"/>
  <p:tag name="IGUANATEXCURSOR" val="2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985"/>
  <p:tag name="ORIGINALWIDTH" val="332,9583"/>
  <p:tag name="LATEXADDIN" val="\documentclass{article}&#10;\usepackage{amsmath,amssymb}&#10;\usepackage[usenames,dvipsnames]{color}&#10;\pagestyle{empty}&#10;\begin{document}&#10;&#10;\begin{equation}&#10;{\color{white}g_\mu-2 }&#10;\nonumber&#10;\end{equation}&#10;&#10;&#10;\end{document}"/>
  <p:tag name="IGUANATEXSIZE" val="30"/>
  <p:tag name="IGUANATEXCURSOR" val="16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3905"/>
  <p:tag name="ORIGINALWIDTH" val="293,9632"/>
  <p:tag name="LATEXADDIN" val="\documentclass{article}&#10;\usepackage{amsmath,amssymb}&#10;\usepackage[usenames,dvipsnames]{color}&#10;\pagestyle{empty}&#10;\begin{document}&#10;&#10;\begin{equation}&#10;{\color{white}b\to s }&#10;\nonumber&#10;\end{equation}&#10;&#10;&#10;\end{document}"/>
  <p:tag name="IGUANATEXSIZE" val="30"/>
  <p:tag name="IGUANATEXCURSOR" val="1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985"/>
  <p:tag name="ORIGINALWIDTH" val="332,9583"/>
  <p:tag name="LATEXADDIN" val="\documentclass{article}&#10;\usepackage{amsmath,amssymb}&#10;\usepackage[usenames,dvipsnames]{color}&#10;\pagestyle{empty}&#10;\begin{document}&#10;&#10;\begin{equation}&#10;{\color{white}g_\mu-2 }&#10;\nonumber&#10;\end{equation}&#10;&#10;&#10;\end{document}"/>
  <p:tag name="IGUANATEXSIZE" val="30"/>
  <p:tag name="IGUANATEXCURSOR" val="1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3905"/>
  <p:tag name="ORIGINALWIDTH" val="293,9632"/>
  <p:tag name="LATEXADDIN" val="\documentclass{article}&#10;\usepackage{amsmath,amssymb}&#10;\usepackage[usenames,dvipsnames]{color}&#10;\pagestyle{empty}&#10;\begin{document}&#10;&#10;\begin{equation}&#10;{\color{white}b\to s }&#10;\nonumber&#10;\end{equation}&#10;&#10;&#10;\end{document}"/>
  <p:tag name="IGUANATEXSIZE" val="30"/>
  <p:tag name="IGUANATEXCURSOR" val="16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,4837"/>
  <p:tag name="ORIGINALWIDTH" val="665,9167"/>
  <p:tag name="LATEXADDIN" val="\documentclass{article}&#10;\usepackage{amsmath,amssymb}&#10;\usepackage[usenames,dvipsnames]{color}&#10;\pagestyle{empty}&#10;\begin{document}&#10;&#10;\begin{equation}&#10;{\color{white} {\rm U(1)}_{X}\to Z_2}&#10;\nonumber&#10;\end{equation}&#10;&#10;&#10;\end{document}"/>
  <p:tag name="IGUANATEXSIZE" val="30"/>
  <p:tag name="IGUANATEXCURSOR" val="1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,4874"/>
  <p:tag name="ORIGINALWIDTH" val="113,2358"/>
  <p:tag name="LATEXADDIN" val="\documentclass{article}&#10;\usepackage{amsmath,amssymb}&#10;\usepackage[usenames,dvipsnames]{color}&#10;\pagestyle{empty}&#10;\begin{document}&#10;&#10;\begin{equation}&#10;{\color{white} Z' }&#10;\nonumber&#10;\end{equation}&#10;&#10;&#10;\end{document}"/>
  <p:tag name="IGUANATEXSIZE" val="30"/>
  <p:tag name="IGUANATEXCURSOR" val="1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6,9591"/>
  <p:tag name="ORIGINALWIDTH" val="1596,55"/>
  <p:tag name="LATEXADDIN" val="\documentclass{article}&#10;\usepackage{amsmath,amssymb}&#10;\usepackage[usenames,dvipsnames]{color}&#10;\pagestyle{empty}&#10;\begin{document}&#10;&#10;\begin{equation}&#10;{\color{white} \rightarrow a_\mu^{Z'} \sim \mathcal{O}(10^{-11})\left(\frac{1\,{\rm TeV}}{m_{Z'}}\right)^2}&#10;\nonumber&#10;\end{equation}&#10;&#10;&#10;\end{document}"/>
  <p:tag name="IGUANATEXSIZE" val="30"/>
  <p:tag name="IGUANATEXCURSOR" val="2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48969"/>
  <p:tag name="ORIGINALWIDTH" val="138,7327"/>
  <p:tag name="LATEXADDIN" val="\documentclass{article}&#10;\usepackage{amsmath,amssymb}&#10;\usepackage[usenames,dvipsnames]{color}&#10;\pagestyle{empty}&#10;\begin{document}&#10;&#10;\begin{equation}&#10;{\color{white} \gamma\gamma}&#10;\nonumber&#10;\end{equation}&#10;&#10;&#10;\end{document}"/>
  <p:tag name="IGUANATEXSIZE" val="30"/>
  <p:tag name="IGUANATEXCURSOR" val="1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422,572"/>
  <p:tag name="LATEXADDIN" val="\documentclass{article}&#10;\usepackage{amsmath,amssymb}&#10;\usepackage[usenames,dvipsnames]{color}&#10;\pagestyle{empty}&#10;\begin{document}&#10;&#10;\begin{equation}&#10;{\color{white}\mathcal{L} = \mathcal{L}_{\rm SM} + \mathcal{L}_{\rm dark} +\mathcal{L}_{\rm portal} }&#10;\nonumber&#10;\end{equation}&#10;&#10;&#10;\end{document}"/>
  <p:tag name="IGUANATEXSIZE" val="40"/>
  <p:tag name="IGUANATEXCURSOR" val="2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985"/>
  <p:tag name="ORIGINALWIDTH" val="332,9583"/>
  <p:tag name="LATEXADDIN" val="\documentclass{article}&#10;\usepackage{amsmath,amssymb}&#10;\usepackage[usenames,dvipsnames]{color}&#10;\pagestyle{empty}&#10;\begin{document}&#10;&#10;\begin{equation}&#10;{\color{white} g_\mu-2}&#10;\nonumber&#10;\end{equation}&#10;&#10;&#10;\end{document}"/>
  <p:tag name="IGUANATEXSIZE" val="30"/>
  <p:tag name="IGUANATEXCURSOR" val="1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,4837"/>
  <p:tag name="ORIGINALWIDTH" val="330,7086"/>
  <p:tag name="LATEXADDIN" val="\documentclass{article}&#10;\usepackage{amsmath,amssymb}&#10;\usepackage[usenames,dvipsnames]{color}&#10;\pagestyle{empty}&#10;\begin{document}&#10;&#10;\begin{equation}&#10;{\color{white} {\rm U(1)}_X}&#10;\nonumber&#10;\end{equation}&#10;&#10;&#10;\end{document}"/>
  <p:tag name="IGUANATEXSIZE" val="30"/>
  <p:tag name="IGUANATEXCURSOR" val="1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3937"/>
  <p:tag name="ORIGINALWIDTH" val="103,4871"/>
  <p:tag name="LATEXADDIN" val="\documentclass{article}&#10;\usepackage{amsmath,amssymb}&#10;\usepackage[usenames,dvipsnames]{color}&#10;\pagestyle{empty}&#10;\begin{document}&#10;&#10;\begin{equation}&#10;{\color{white}X }&#10;\nonumber&#10;\end{equation}&#10;&#10;&#10;\end{document}"/>
  <p:tag name="IGUANATEXSIZE" val="30"/>
  <p:tag name="IGUANATEXCURSOR" val="1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422,572"/>
  <p:tag name="LATEXADDIN" val="\documentclass{article}&#10;\usepackage{amsmath,amssymb}&#10;\usepackage[usenames,dvipsnames]{color}&#10;\pagestyle{empty}&#10;\begin{document}&#10;&#10;\begin{equation}&#10;{\color{white}\mathcal{L} = \mathcal{L}_{\rm SM} + \mathcal{L}_{\rm dark} +\mathcal{L}_{\rm portal} }&#10;\nonumber&#10;\end{equation}&#10;&#10;&#10;\end{document}"/>
  <p:tag name="IGUANATEXSIZE" val="40"/>
  <p:tag name="IGUANATEXCURSOR" val="2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315"/>
  <p:tag name="ORIGINALWIDTH" val="2647,919"/>
  <p:tag name="LATEXADDIN" val="\documentclass{article}&#10;\usepackage{amsmath,amssymb}&#10;\usepackage[usenames,dvipsnames]{color}&#10;\pagestyle{empty}&#10;\begin{document}&#10;&#10;\begin{equation}&#10;{\color{white} \mathcal{L}_{\rm portal}= \epsilon B_{\mu\nu}X^{\mu\nu}-\lambda_{\chi H}|\chi|^2|H|^2-\lambda_{\phi H}|\phi|^2|H|^2}&#10;\nonumber&#10;\end{equation}&#10;&#10;&#10;\end{document}"/>
  <p:tag name="IGUANATEXSIZE" val="30"/>
  <p:tag name="IGUANATEXCURSOR" val="18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328"/>
  <p:tag name="ORIGINALWIDTH" val="1402,325"/>
  <p:tag name="LATEXADDIN" val="\documentclass{article}&#10;\usepackage{amsmath,amssymb}&#10;\usepackage[usenames,dvipsnames]{color}&#10;\pagestyle{empty}&#10;\begin{document}&#10;&#10;\begin{equation}&#10;{\color{white} -y\,(\bar l   L)\chi - w\,(\bar q  Q)\phi +{\rm h.c.}&#10;}&#10;\nonumber&#10;\end{equation}&#10;&#10;&#10;\end{document}"/>
  <p:tag name="IGUANATEXSIZE" val="30"/>
  <p:tag name="IGUANATEXCURSOR" val="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9865"/>
  <p:tag name="ORIGINALWIDTH" val="194,2258"/>
  <p:tag name="LATEXADDIN" val="\documentclass{article}&#10;\usepackage{amsmath,amssymb}&#10;\usepackage[usenames,dvipsnames]{color}&#10;\pagestyle{empty}&#10;\begin{document}&#10;&#10;\begin{equation}&#10;{\color{white}Z'\bar l l }&#10;\nonumber&#10;\end{equation}&#10;&#10;&#10;\end{document}"/>
  <p:tag name="IGUANATEXSIZE" val="30"/>
  <p:tag name="IGUANATEXCURSOR" val="16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3937"/>
  <p:tag name="ORIGINALWIDTH" val="103,4871"/>
  <p:tag name="LATEXADDIN" val="\documentclass{article}&#10;\usepackage{amsmath,amssymb}&#10;\usepackage[usenames,dvipsnames]{color}&#10;\pagestyle{empty}&#10;\begin{document}&#10;&#10;\begin{equation}&#10;{\color{white}X }&#10;\nonumber&#10;\end{equation}&#10;&#10;&#10;\end{document}"/>
  <p:tag name="IGUANATEXSIZE" val="30"/>
  <p:tag name="IGUANATEXCURSOR" val="1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,4874"/>
  <p:tag name="ORIGINALWIDTH" val="113,2358"/>
  <p:tag name="LATEXADDIN" val="\documentclass{article}&#10;\usepackage{amsmath,amssymb}&#10;\usepackage[usenames,dvipsnames]{color}&#10;\pagestyle{empty}&#10;\begin{document}&#10;&#10;\begin{equation}&#10;{\color{yellow}Z' }&#10;\nonumber&#10;\end{equation}&#10;&#10;&#10;\end{document}"/>
  <p:tag name="IGUANATEXSIZE" val="40"/>
  <p:tag name="IGUANATEXCURSOR" val="1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851,1436"/>
  <p:tag name="LATEXADDIN" val="\documentclass{article}&#10;\usepackage{amsmath,amssymb}&#10;\usepackage[usenames,dvipsnames]{color}&#10;\pagestyle{empty}&#10;\begin{document}&#10;&#10;\begin{equation}&#10;{\color{white} w (\bar q Q)\langle\phi\rangle+{\rm h.c.}}&#10;\nonumber&#10;\end{equation}&#10;&#10;&#10;\end{document}"/>
  <p:tag name="IGUANATEXSIZE" val="30"/>
  <p:tag name="IGUANATEXCURSOR" val="2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9868"/>
  <p:tag name="ORIGINALWIDTH" val="342,7072"/>
  <p:tag name="LATEXADDIN" val="\documentclass{article}&#10;\usepackage{amsmath,amssymb}&#10;\usepackage[usenames,dvipsnames]{color}&#10;\pagestyle{empty}&#10;\begin{document}&#10;&#10;\begin{equation}&#10;{\color{white} B-\bar B }&#10;\nonumber&#10;\end{equation}&#10;&#10;&#10;\end{document}"/>
  <p:tag name="IGUANATEXSIZE" val="30"/>
  <p:tag name="IGUANATEXCURSOR" val="1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358"/>
  <p:tag name="ORIGINALWIDTH" val="446,1942"/>
  <p:tag name="LATEXADDIN" val="\documentclass{article}&#10;\usepackage{amsmath,amssymb}&#10;\usepackage[usenames,dvipsnames]{color}&#10;\pagestyle{empty}&#10;\begin{document}&#10;&#10;\begin{equation}&#10;{\color{white} b\to s\mu\mu}&#10;\nonumber&#10;\end{equation}&#10;&#10;&#10;\end{document}"/>
  <p:tag name="IGUANATEXSIZE" val="30"/>
  <p:tag name="IGUANATEXCURSOR" val="17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126"/>
  <p:tag name="ORIGINALWIDTH" val="1533,558"/>
  <p:tag name="LATEXADDIN" val="\documentclass{article}&#10;\usepackage{amsmath,amssymb}&#10;\usepackage[usenames,dvipsnames]{color}&#10;\pagestyle{empty}&#10;\begin{document}&#10;&#10;\begin{equation}&#10;{\color{yellow} g_{bs}^L\lesssim 2.4\times 10^{-3}}{\color{white}\left(\frac{m_{Z'}/g_X}{300\,{\rm GeV}}\right)}&#10;\nonumber&#10;\end{equation}&#10;&#10;&#10;\end{document}"/>
  <p:tag name="IGUANATEXSIZE" val="30"/>
  <p:tag name="IGUANATEXCURSOR" val="2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,2324"/>
  <p:tag name="ORIGINALWIDTH" val="827,8965"/>
  <p:tag name="LATEXADDIN" val="\documentclass{article}&#10;\usepackage{amsmath,amssymb}&#10;\usepackage[usenames,dvipsnames]{color}&#10;\pagestyle{empty}&#10;\begin{document}&#10;&#10;\begin{equation}&#10;{\color{white}+M_Q \bar Q Q + {\rm h.c.} }&#10;\nonumber&#10;\end{equation}&#10;&#10;&#10;\end{document}"/>
  <p:tag name="IGUANATEXSIZE" val="30"/>
  <p:tag name="IGUANATEXCURSOR" val="1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,4874"/>
  <p:tag name="ORIGINALWIDTH" val="113,2358"/>
  <p:tag name="LATEXADDIN" val="\documentclass{article}&#10;\usepackage{amsmath,amssymb}&#10;\usepackage[usenames,dvipsnames]{color}&#10;\pagestyle{empty}&#10;\begin{document}&#10;&#10;\begin{equation}&#10;{\color{yellow}Z' }&#10;\nonumber&#10;\end{equation}&#10;&#10;&#10;\end{document}"/>
  <p:tag name="IGUANATEXSIZE" val="40"/>
  <p:tag name="IGUANATEXCURSOR" val="1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2328"/>
  <p:tag name="ORIGINALWIDTH" val="281,2149"/>
  <p:tag name="LATEXADDIN" val="\documentclass{article}&#10;\usepackage{amsmath,amssymb}&#10;\usepackage[usenames,dvipsnames]{color}&#10;\pagestyle{empty}&#10;\begin{document}&#10;&#10;\begin{equation}&#10;{\color{white}(\bar l L)\phi}&#10;\nonumber&#10;\end{equation}&#10;&#10;&#10;\end{document}"/>
  <p:tag name="IGUANATEXSIZE" val="30"/>
  <p:tag name="IGUANATEXCURSOR" val="17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,7154"/>
  <p:tag name="ORIGINALWIDTH" val="995,1256"/>
  <p:tag name="LATEXADDIN" val="\documentclass{article}&#10;\usepackage{amsmath,amssymb}&#10;\usepackage[usenames,dvipsnames]{color}&#10;\pagestyle{empty}&#10;\begin{document}&#10;&#10;\begin{equation}&#10;{\color{white} g_{\mu\mu}^L=\frac{|y|^2}{32\pi^2}F(\tau,\delta)}&#10;\nonumber&#10;\end{equation}&#10;&#10;&#10;\end{document}"/>
  <p:tag name="IGUANATEXSIZE" val="30"/>
  <p:tag name="IGUANATEXCURSOR" val="20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2,4597"/>
  <p:tag name="ORIGINALWIDTH" val="491,1886"/>
  <p:tag name="LATEXADDIN" val="\documentclass{article}&#10;\usepackage{amsmath,amssymb}&#10;\usepackage[usenames,dvipsnames]{color}&#10;\pagestyle{empty}&#10;\begin{document}&#10;&#10;\begin{equation}&#10;{\color{white}\tau \equiv \frac{m_L^2}{m_\chi^2}\,, }&#10;\nonumber&#10;\end{equation}&#10;&#10;&#10;\end{document}"/>
  <p:tag name="IGUANATEXSIZE" val="30"/>
  <p:tag name="IGUANATEXCURSOR" val="1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7,4578"/>
  <p:tag name="ORIGINALWIDTH" val="667,4166"/>
  <p:tag name="LATEXADDIN" val="\documentclass{article}&#10;\usepackage{amsmath,amssymb}&#10;\usepackage[usenames,dvipsnames]{color}&#10;\pagestyle{empty}&#10;\begin{document}&#10;&#10;\begin{equation}&#10;{\color{white}\delta\equiv \frac{m_{\chi'}^2}{m_\chi^2}-1 }&#10;\nonumber&#10;\end{equation}&#10;&#10;&#10;\end{document}"/>
  <p:tag name="IGUANATEXSIZE" val="30"/>
  <p:tag name="IGUANATEXCURSOR" val="20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,48859"/>
  <p:tag name="ORIGINALWIDTH" val="306,7116"/>
  <p:tag name="LATEXADDIN" val="\documentclass{article}&#10;\usepackage{amsmath,amssymb}&#10;\usepackage[usenames,dvipsnames]{color}&#10;\pagestyle{empty}&#10;\begin{document}&#10;&#10;\begin{equation}&#10;{\color{white} \delta\to0}&#10;\nonumber&#10;\end{equation}&#10;&#10;&#10;\end{document}"/>
  <p:tag name="IGUANATEXSIZE" val="25"/>
  <p:tag name="IGUANATEXCURSOR" val="1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,2298"/>
  <p:tag name="ORIGINALWIDTH" val="849,6438"/>
  <p:tag name="LATEXADDIN" val="\documentclass{article}&#10;\usepackage{amsmath,amssymb}&#10;\usepackage[usenames,dvipsnames]{color}&#10;\pagestyle{empty}&#10;\begin{document}&#10;&#10;\begin{equation}&#10;{\color{white} g_{\mu\mu}^L(q^2=0)=0 }&#10;\nonumber&#10;\end{equation}&#10;&#10;&#10;\end{document}"/>
  <p:tag name="IGUANATEXSIZE" val="30"/>
  <p:tag name="IGUANATEXCURSOR" val="17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,4837"/>
  <p:tag name="ORIGINALWIDTH" val="867,6415"/>
  <p:tag name="LATEXADDIN" val="\documentclass{article}&#10;\usepackage{amsmath,amssymb}&#10;\usepackage[usenames,dvipsnames]{color}&#10;\pagestyle{empty}&#10;\begin{document}&#10;&#10;\begin{equation}&#10;{\color{white}(\phi^* D_\rho \phi \bar\mu_L \gamma^\rho \mu_L) }&#10;\nonumber&#10;\end{equation}&#10;&#10;&#10;\end{document}"/>
  <p:tag name="IGUANATEXSIZE" val="25"/>
  <p:tag name="IGUANATEXCURSOR" val="1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48969"/>
  <p:tag name="ORIGINALWIDTH" val="138,7327"/>
  <p:tag name="LATEXADDIN" val="\documentclass{article}&#10;\usepackage{amsmath,amssymb}&#10;\usepackage[usenames,dvipsnames]{color}&#10;\pagestyle{empty}&#10;\begin{document}&#10;&#10;\begin{equation}&#10;{\color{white} \gamma\gamma}&#10;\nonumber&#10;\end{equation}&#10;&#10;&#10;\end{document}"/>
  <p:tag name="IGUANATEXSIZE" val="30"/>
  <p:tag name="IGUANATEXCURSOR" val="17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44,7319"/>
  <p:tag name="LATEXADDIN" val="\documentclass{article}&#10;\usepackage{amsmath,amssymb}&#10;\usepackage[usenames,dvipsnames]{color}&#10;\pagestyle{empty}&#10;\begin{document}&#10;&#10;\begin{equation}&#10;{\color{white} \langle \phi\rangle}&#10;\nonumber&#10;\end{equation}&#10;&#10;&#10;\end{document}"/>
  <p:tag name="IGUANATEXSIZE" val="30"/>
  <p:tag name="IGUANATEXCURSOR" val="18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358"/>
  <p:tag name="ORIGINALWIDTH" val="446,1942"/>
  <p:tag name="LATEXADDIN" val="\documentclass{article}&#10;\usepackage{amsmath,amssymb}&#10;\usepackage[usenames,dvipsnames]{color}&#10;\pagestyle{empty}&#10;\begin{document}&#10;&#10;\begin{equation}&#10;{\color{yellow}b\to s\mu\mu }&#10;\nonumber&#10;\end{equation}&#10;&#10;&#10;\end{document}"/>
  <p:tag name="IGUANATEXSIZE" val="40"/>
  <p:tag name="IGUANATEXCURSOR" val="16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,7113"/>
  <p:tag name="ORIGINALWIDTH" val="1709,036"/>
  <p:tag name="LATEXADDIN" val="\documentclass{article}&#10;\usepackage{amsmath,amssymb}&#10;\usepackage[usenames,dvipsnames]{color}&#10;\pagestyle{empty}&#10;\begin{document}&#10;&#10;\begin{equation}&#10;{\color{white}C_{10,-9}^{\mu} =\frac{g_X^2\Lambda_{\rm SM}^2}{m_{Z'}^2} \frac{|V_{ts}^* V_{tb}|}{V_{ts}^* V_{tb}}\,g_{bs}^L g_{\mu\mu}^L }&#10;\nonumber&#10;\end{equation}&#10;&#10;&#10;\end{document}"/>
  <p:tag name="IGUANATEXSIZE" val="25"/>
  <p:tag name="IGUANATEXCURSOR" val="21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4814"/>
  <p:tag name="ORIGINALWIDTH" val="1730,034"/>
  <p:tag name="LATEXADDIN" val="\documentclass{article}&#10;\usepackage{amsmath,amssymb}&#10;\usepackage[usenames,dvipsnames]{color}&#10;\pagestyle{empty}&#10;\begin{document}&#10;&#10;\begin{equation}&#10;{\color{Orange} \Lambda_{\rm SM}\equiv [2\sqrt{2}\pi/(\alpha G_F |V_{ts}^* V_{tb}|)]^{1/2}}&#10;\nonumber&#10;\end{equation}&#10;&#10;&#10;\end{document}"/>
  <p:tag name="IGUANATEXSIZE" val="20"/>
  <p:tag name="IGUANATEXCURSOR" val="1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126"/>
  <p:tag name="ORIGINALWIDTH" val="1215,598"/>
  <p:tag name="LATEXADDIN" val="\documentclass{article}&#10;\usepackage{amsmath,amssymb}&#10;\usepackage[usenames,dvipsnames]{color}&#10;\pagestyle{empty}&#10;\begin{document}&#10;&#10;\begin{equation}&#10;{\color{yellow}g_{\mu\mu}^L\gtrsim 0.03}{\color{white}\left(\frac{m_{Z'}/g_X}{300\,{\rm GeV}}\right) }&#10;\nonumber&#10;\end{equation}&#10;&#10;&#10;\end{document}"/>
  <p:tag name="IGUANATEXSIZE" val="30"/>
  <p:tag name="IGUANATEXCURSOR" val="16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9857"/>
  <p:tag name="ORIGINALWIDTH" val="721,4099"/>
  <p:tag name="LATEXADDIN" val="\documentclass{article}&#10;\usepackage{amsmath,amssymb}&#10;\usepackage[usenames,dvipsnames]{color}&#10;\pagestyle{empty}&#10;\begin{document}&#10;&#10;\begin{equation}&#10;{\color{yellow}y\gg 1,\ \delta\gg1 }&#10;\nonumber&#10;\end{equation}&#10;&#10;&#10;\end{document}"/>
  <p:tag name="IGUANATEXSIZE" val="30"/>
  <p:tag name="IGUANATEXCURSOR" val="16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,4874"/>
  <p:tag name="ORIGINALWIDTH" val="113,2358"/>
  <p:tag name="LATEXADDIN" val="\documentclass{article}&#10;\usepackage{amsmath,amssymb}&#10;\usepackage[usenames,dvipsnames]{color}&#10;\pagestyle{empty}&#10;\begin{document}&#10;&#10;\begin{equation}&#10;{\color{white}Z' }&#10;\nonumber&#10;\end{equation}&#10;&#10;&#10;\end{document}"/>
  <p:tag name="IGUANATEXSIZE" val="30"/>
  <p:tag name="IGUANATEXCURSOR" val="1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,48898"/>
  <p:tag name="ORIGINALWIDTH" val="496,438"/>
  <p:tag name="LATEXADDIN" val="\documentclass{article}&#10;\usepackage{amsmath,amssymb}&#10;\usepackage[usenames,dvipsnames]{color}&#10;\pagestyle{empty}&#10;\begin{document}&#10;&#10;\begin{equation}&#10;{\color{Orange} \simeq 50\,{\rm TeV} }&#10;\nonumber&#10;\end{equation}&#10;&#10;&#10;\end{document}"/>
  <p:tag name="IGUANATEXSIZE" val="25"/>
  <p:tag name="IGUANATEXCURSOR" val="18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463,442"/>
  <p:tag name="LATEXADDIN" val="\documentclass{article}&#10;\usepackage{amsmath,amssymb}&#10;\usepackage[usenames,dvipsnames]{color}&#10;\pagestyle{empty}&#10;\begin{document}&#10;&#10;\begin{equation}&#10;{\color{white} \tau\simeq [1,\delta]}&#10;\nonumber&#10;\end{equation}&#10;&#10;&#10;\end{document}"/>
  <p:tag name="IGUANATEXSIZE" val="30"/>
  <p:tag name="IGUANATEXCURSOR" val="15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9868"/>
  <p:tag name="ORIGINALWIDTH" val="342,7072"/>
  <p:tag name="LATEXADDIN" val="\documentclass{article}&#10;\usepackage{amsmath,amssymb}&#10;\usepackage[usenames,dvipsnames]{color}&#10;\pagestyle{empty}&#10;\begin{document}&#10;&#10;\begin{equation}&#10;{\color{white} B-\bar B }&#10;\nonumber&#10;\end{equation}&#10;&#10;&#10;\end{document}"/>
  <p:tag name="IGUANATEXSIZE" val="30"/>
  <p:tag name="IGUANATEXCURSOR" val="1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68,24149"/>
  <p:tag name="LATEXADDIN" val="\documentclass{article}&#10;\usepackage{amsmath,amssymb}&#10;\usepackage[usenames,dvipsnames]{color}&#10;\pagestyle{empty}&#10;\begin{document}&#10;&#10;\begin{equation}&#10;{\color{white}\mu }&#10;\nonumber&#10;\end{equation}&#10;&#10;&#10;\end{document}"/>
  <p:tag name="IGUANATEXSIZE" val="40"/>
  <p:tag name="IGUANATEXCURSOR" val="16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,7342"/>
  <p:tag name="ORIGINALWIDTH" val="221,2224"/>
  <p:tag name="LATEXADDIN" val="\documentclass{article}&#10;\usepackage{amsmath,amssymb}&#10;\usepackage[usenames,dvipsnames]{color}&#10;\pagestyle{empty}&#10;\begin{document}&#10;&#10;\begin{equation}&#10;{\color{yellow}\Delta a_\mu }&#10;\nonumber&#10;\end{equation}&#10;&#10;&#10;\end{document}"/>
  <p:tag name="IGUANATEXSIZE" val="40"/>
  <p:tag name="IGUANATEXCURSOR" val="17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4,4582"/>
  <p:tag name="ORIGINALWIDTH" val="1219,348"/>
  <p:tag name="LATEXADDIN" val="\documentclass{article}&#10;\usepackage{amsmath,amssymb}&#10;\usepackage[usenames,dvipsnames]{color}&#10;\pagestyle{empty}&#10;\begin{document}&#10;&#10;\begin{equation}&#10;{\color{white} \Delta a_\mu = \frac{|y|^2m_\mu^2}{32\pi^2m_\chi^2}G(\tau,\delta)}&#10;\nonumber&#10;\end{equation}&#10;&#10;&#10;\end{document}"/>
  <p:tag name="IGUANATEXSIZE" val="30"/>
  <p:tag name="IGUANATEXCURSOR" val="2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3937"/>
  <p:tag name="ORIGINALWIDTH" val="283,4646"/>
  <p:tag name="LATEXADDIN" val="\documentclass{article}&#10;\usepackage{amsmath,amssymb}&#10;\usepackage[usenames,dvipsnames]{color}&#10;\pagestyle{empty}&#10;\begin{document}&#10;&#10;\begin{equation}&#10;{\color{white}\tau\simeq 1 }&#10;\nonumber&#10;\end{equation}&#10;&#10;&#10;\end{document}"/>
  <p:tag name="IGUANATEXSIZE" val="30"/>
  <p:tag name="IGUANATEXCURSOR" val="17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2,4597"/>
  <p:tag name="ORIGINALWIDTH" val="491,1886"/>
  <p:tag name="LATEXADDIN" val="\documentclass{article}&#10;\usepackage{amsmath,amssymb}&#10;\usepackage[usenames,dvipsnames]{color}&#10;\pagestyle{empty}&#10;\begin{document}&#10;&#10;\begin{equation}&#10;{\color{white}\tau \equiv \frac{m_L^2}{m_\chi^2}\,, }&#10;\nonumber&#10;\end{equation}&#10;&#10;&#10;\end{document}"/>
  <p:tag name="IGUANATEXSIZE" val="20"/>
  <p:tag name="IGUANATEXCURSOR" val="19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7,4578"/>
  <p:tag name="ORIGINALWIDTH" val="667,4166"/>
  <p:tag name="LATEXADDIN" val="\documentclass{article}&#10;\usepackage{amsmath,amssymb}&#10;\usepackage[usenames,dvipsnames]{color}&#10;\pagestyle{empty}&#10;\begin{document}&#10;&#10;\begin{equation}&#10;{\color{white}\delta\equiv \frac{m_{\chi'}^2}{m_\chi^2}-1 }&#10;\nonumber&#10;\end{equation}&#10;&#10;&#10;\end{document}"/>
  <p:tag name="IGUANATEXSIZE" val="20"/>
  <p:tag name="IGUANATEXCURSOR" val="20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,98874"/>
  <p:tag name="ORIGINALWIDTH" val="287,964"/>
  <p:tag name="LATEXADDIN" val="\documentclass{article}&#10;\usepackage{amsmath,amssymb}&#10;\usepackage[usenames,dvipsnames]{color}&#10;\pagestyle{empty}&#10;\begin{document}&#10;&#10;\begin{equation}&#10;{\color{white}\tau\simeq \delta }&#10;\nonumber&#10;\end{equation}&#10;&#10;&#10;\end{document}"/>
  <p:tag name="IGUANATEXSIZE" val="30"/>
  <p:tag name="IGUANATEXCURSOR" val="17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,4837"/>
  <p:tag name="ORIGINALWIDTH" val="1361,08"/>
  <p:tag name="LATEXADDIN" val="\documentclass{article}&#10;\usepackage{amsmath,amssymb}&#10;\usepackage[usenames,dvipsnames]{color}&#10;\pagestyle{empty}&#10;\begin{document}&#10;&#10;\begin{equation}&#10;{\color{white} m_\chi\simeq 30|y|(1+2/\delta)\,{\rm GeV} }&#10;\nonumber&#10;\end{equation}&#10;&#10;&#10;\end{document}"/>
  <p:tag name="IGUANATEXSIZE" val="30"/>
  <p:tag name="IGUANATEXCURSOR" val="19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3,9632"/>
  <p:tag name="ORIGINALWIDTH" val="923,8845"/>
  <p:tag name="LATEXADDIN" val="\documentclass{article}&#10;\usepackage{amsmath,amssymb}&#10;\usepackage[usenames,dvipsnames]{color}&#10;\pagestyle{empty}&#10;\begin{document}&#10;&#10;\begin{equation}&#10;{\color{white} m_\chi\simeq 55\frac{|y|}{\sqrt{\delta}}\,{\rm GeV}}&#10;\nonumber&#10;\end{equation}&#10;&#10;&#10;\end{document}"/>
  <p:tag name="IGUANATEXSIZE" val="30"/>
  <p:tag name="IGUANATEXCURSOR" val="20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985"/>
  <p:tag name="ORIGINALWIDTH" val="332,9583"/>
  <p:tag name="LATEXADDIN" val="\documentclass{article}&#10;\usepackage{amsmath,amssymb}&#10;\usepackage[usenames,dvipsnames]{color}&#10;\pagestyle{empty}&#10;\begin{document}&#10;&#10;\begin{equation}&#10;{\color{white}g_\mu-2 }&#10;\nonumber&#10;\end{equation}&#10;&#10;&#10;\end{document}"/>
  <p:tag name="IGUANATEXSIZE" val="30"/>
  <p:tag name="IGUANATEXCURSOR" val="16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3937"/>
  <p:tag name="ORIGINALWIDTH" val="91,48859"/>
  <p:tag name="LATEXADDIN" val="\documentclass{article}&#10;\usepackage{amsmath,amssymb}&#10;\usepackage[usenames,dvipsnames]{color}&#10;\pagestyle{empty}&#10;\begin{document}&#10;&#10;\begin{equation}&#10;{\color{white}E }&#10;\nonumber&#10;\end{equation}&#10;&#10;&#10;\end{document}"/>
  <p:tag name="IGUANATEXSIZE" val="40"/>
  <p:tag name="IGUANATEXCURSOR" val="1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,4829"/>
  <p:tag name="ORIGINALWIDTH" val="1304,837"/>
  <p:tag name="LATEXADDIN" val="\documentclass{article}&#10;\usepackage{amsmath,amssymb}&#10;\usepackage[usenames,dvipsnames]{color}&#10;\pagestyle{empty}&#10;\begin{document}&#10;&#10;\begin{equation}&#10;{\color{yellow}B\to (K,K^*,\phi)+ \mu^+\mu^-}&#10;\nonumber&#10;\end{equation}&#10;&#10;&#10;\end{document}"/>
  <p:tag name="IGUANATEXSIZE" val="35"/>
  <p:tag name="IGUANATEXCURSOR" val="17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,24"/>
  <p:tag name="ORIGINALWIDTH" val="70,49118"/>
  <p:tag name="LATEXADDIN" val="\documentclass{article}&#10;\usepackage{amsmath,amssymb}&#10;\usepackage[usenames,dvipsnames]{color}&#10;\pagestyle{empty}&#10;\begin{document}&#10;&#10;\begin{equation}&#10;{\color{white}\chi }&#10;\nonumber&#10;\end{equation}&#10;&#10;&#10;\end{document}"/>
  <p:tag name="IGUANATEXSIZE" val="40"/>
  <p:tag name="IGUANATEXCURSOR" val="16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3866"/>
  <p:tag name="ORIGINALWIDTH" val="576,6779"/>
  <p:tag name="LATEXADDIN" val="\documentclass{article}&#10;\usepackage{amsmath,amssymb}&#10;\usepackage[usenames,dvipsnames]{color}&#10;\pagestyle{empty}&#10;\begin{document}&#10;&#10;\begin{equation}&#10;{\color{white}\sim100\,{\rm GeV} }&#10;\nonumber&#10;\end{equation}&#10;&#10;&#10;\end{document}"/>
  <p:tag name="IGUANATEXSIZE" val="30"/>
  <p:tag name="IGUANATEXCURSOR" val="17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,9828"/>
  <p:tag name="ORIGINALWIDTH" val="348,7064"/>
  <p:tag name="LATEXADDIN" val="\documentclass{article}&#10;\usepackage{amsmath,amssymb}&#10;\usepackage[usenames,dvipsnames]{color}&#10;\pagestyle{empty}&#10;\begin{document}&#10;&#10;\begin{equation}&#10;{\color{cyan}L^\pm,L^0 }&#10;\nonumber&#10;\end{equation}&#10;&#10;&#10;\end{document}"/>
  <p:tag name="IGUANATEXSIZE" val="30"/>
  <p:tag name="IGUANATEXCURSOR" val="15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,4874"/>
  <p:tag name="ORIGINALWIDTH" val="113,2358"/>
  <p:tag name="LATEXADDIN" val="\documentclass{article}&#10;\usepackage{amsmath,amssymb}&#10;\usepackage[usenames,dvipsnames]{color}&#10;\pagestyle{empty}&#10;\begin{document}&#10;&#10;\begin{equation}&#10;{\color{white} Z' }&#10;\nonumber&#10;\end{equation}&#10;&#10;&#10;\end{document}"/>
  <p:tag name="IGUANATEXSIZE" val="30"/>
  <p:tag name="IGUANATEXCURSOR" val="16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9843"/>
  <p:tag name="ORIGINALWIDTH" val="100,4874"/>
  <p:tag name="LATEXADDIN" val="\documentclass{article}&#10;\usepackage{amsmath,amssymb}&#10;\usepackage[usenames,dvipsnames]{color}&#10;\pagestyle{empty}&#10;\begin{document}&#10;&#10;\begin{equation}&#10;{\color{white}\chi' }&#10;\nonumber&#10;\end{equation}&#10;&#10;&#10;\end{document}"/>
  <p:tag name="IGUANATEXSIZE" val="30"/>
  <p:tag name="IGUANATEXCURSOR" val="16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779,9025"/>
  <p:tag name="LATEXADDIN" val="\documentclass{article}&#10;\usepackage{amsmath,amssymb}&#10;\usepackage[usenames,dvipsnames]{color}&#10;\pagestyle{empty}&#10;\begin{document}&#10;&#10;\begin{equation}&#10;{\color{white} Q,\varphi=\phi-\langle\phi\rangle}&#10;\nonumber&#10;\end{equation}&#10;&#10;&#10;\end{document}"/>
  <p:tag name="IGUANATEXSIZE" val="30"/>
  <p:tag name="IGUANATEXCURSOR" val="15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,73866"/>
  <p:tag name="ORIGINALWIDTH" val="786,6517"/>
  <p:tag name="LATEXADDIN" val="\documentclass{article}&#10;\usepackage{amsmath,amssymb}&#10;\usepackage[usenames,dvipsnames]{color}&#10;\pagestyle{empty}&#10;\begin{document}&#10;&#10;\begin{equation}&#10;{\color{white} 300-500\,{\rm GeV} }&#10;\nonumber&#10;\end{equation}&#10;&#10;&#10;\end{document}"/>
  <p:tag name="IGUANATEXSIZE" val="25"/>
  <p:tag name="IGUANATEXCURSOR" val="16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55,9805"/>
  <p:tag name="LATEXADDIN" val="\documentclass{article}&#10;\usepackage{amsmath,amssymb}&#10;\usepackage[usenames,dvipsnames]{color}&#10;\pagestyle{empty}&#10;\begin{document}&#10;&#10;\begin{equation}&#10;{\color{yellow}\sqrt{\delta} }&#10;\nonumber&#10;\end{equation}&#10;&#10;&#10;\end{document}"/>
  <p:tag name="IGUANATEXSIZE" val="30"/>
  <p:tag name="IGUANATEXCURSOR" val="17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3905"/>
  <p:tag name="ORIGINALWIDTH" val="434,1957"/>
  <p:tag name="LATEXADDIN" val="\documentclass{article}&#10;\usepackage{amsmath,amssymb}&#10;\usepackage[usenames,dvipsnames]{color}&#10;\pagestyle{empty}&#10;\begin{document}&#10;&#10;\begin{equation}&#10;{\color{white}\sim 1\,{\rm TeV} }&#10;\nonumber&#10;\end{equation}&#10;&#10;&#10;\end{document}"/>
  <p:tag name="IGUANATEXSIZE" val="25"/>
  <p:tag name="IGUANATEXCURSOR" val="16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,98874"/>
  <p:tag name="ORIGINALWIDTH" val="51,74354"/>
  <p:tag name="LATEXADDIN" val="\documentclass{article}&#10;\usepackage{amsmath,amssymb}&#10;\usepackage[usenames,dvipsnames]{color}&#10;\pagestyle{empty}&#10;\begin{document}&#10;&#10;\begin{equation}&#10;{\color{white}\delta }&#10;\nonumber&#10;\end{equation}&#10;&#10;&#10;\end{document}"/>
  <p:tag name="IGUANATEXSIZE" val="30"/>
  <p:tag name="IGUANATEXCURSOR" val="1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9,4601"/>
  <p:tag name="ORIGINALWIDTH" val="1997,75"/>
  <p:tag name="LATEXADDIN" val="\documentclass{article}&#10;\usepackage{amsmath,amssymb}&#10;\usepackage[usenames,dvipsnames]{color}&#10;\pagestyle{empty}&#10;\begin{document}&#10;&#10;\begin{equation}&#10;{\color{white}\mathcal{H}^{\rm NP}_{\rm eff} = -\frac{\alpha G_F}{2 \sqrt{2}\pi}V_{tb}V_{ts}^*\sum_i C_i \mathcal{O}_i+\rm{h.c.} }&#10;\nonumber&#10;\end{equation}&#10;&#10;&#10;\end{document}"/>
  <p:tag name="IGUANATEXSIZE" val="20"/>
  <p:tag name="IGUANATEXCURSOR" val="27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533,1833"/>
  <p:tag name="LATEXADDIN" val="\documentclass{article}&#10;\usepackage{amsmath,amssymb}&#10;\usepackage[usenames,dvipsnames]{color}&#10;\pagestyle{empty}&#10;\begin{document}&#10;&#10;\begin{equation}&#10;{\color{white}\delta \sim \mathcal{O}(10) }&#10;\nonumber&#10;\end{equation}&#10;&#10;&#10;\end{document}"/>
  <p:tag name="IGUANATEXSIZE" val="30"/>
  <p:tag name="IGUANATEXCURSOR" val="18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3,2096"/>
  <p:tag name="ORIGINALWIDTH" val="1156,355"/>
  <p:tag name="LATEXADDIN" val="\documentclass{article}&#10;\usepackage{amsmath,amssymb}&#10;\usepackage[usenames,dvipsnames]{color}&#10;\pagestyle{empty}&#10;\begin{document}&#10;&#10;\begin{equation}&#10;{\color{white}\langle \sigma v\rangle= \frac{|y|^4x^{-2}}{2\pi(1+\tau)^4m_\chi^2} }&#10;\nonumber&#10;\end{equation}&#10;&#10;&#10;\end{document}"/>
  <p:tag name="IGUANATEXSIZE" val="30"/>
  <p:tag name="IGUANATEXCURSOR" val="2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,222"/>
  <p:tag name="ORIGINALWIDTH" val="1232,846"/>
  <p:tag name="LATEXADDIN" val="\documentclass{article}&#10;\usepackage{amsmath,amssymb}&#10;\usepackage[usenames,dvipsnames]{color}&#10;\pagestyle{empty}&#10;\begin{document}&#10;&#10;\begin{equation}&#10;{\color{white} \langle v^2\rangle^{-1}\sim x\equiv \frac{m_\chi}{T}\simeq 25 }&#10;\nonumber&#10;\end{equation}&#10;&#10;&#10;\end{document}"/>
  <p:tag name="IGUANATEXSIZE" val="25"/>
  <p:tag name="IGUANATEXCURSOR" val="17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,24"/>
  <p:tag name="ORIGINALWIDTH" val="58,49268"/>
  <p:tag name="LATEXADDIN" val="\documentclass{article}&#10;\usepackage{amsmath,amssymb}&#10;\usepackage[usenames,dvipsnames]{color}&#10;\pagestyle{empty}&#10;\begin{document}&#10;&#10;\begin{equation}&#10;{\color{white}y }&#10;\nonumber&#10;\end{equation}&#10;&#10;&#10;\end{document}"/>
  <p:tag name="IGUANATEXSIZE" val="30"/>
  <p:tag name="IGUANATEXCURSOR" val="16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,48859"/>
  <p:tag name="ORIGINALWIDTH" val="164,2294"/>
  <p:tag name="LATEXADDIN" val="\documentclass{article}&#10;\usepackage{amsmath,amssymb}&#10;\usepackage[usenames,dvipsnames]{color}&#10;\pagestyle{empty}&#10;\begin{document}&#10;&#10;\begin{equation}&#10;{\color{white}m_\chi }&#10;\nonumber&#10;\end{equation}&#10;&#10;&#10;\end{document}"/>
  <p:tag name="IGUANATEXSIZE" val="30"/>
  <p:tag name="IGUANATEXCURSOR" val="16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2,4597"/>
  <p:tag name="ORIGINALWIDTH" val="663,667"/>
  <p:tag name="LATEXADDIN" val="\documentclass{article}&#10;\usepackage{amsmath,amssymb}&#10;\usepackage[usenames,dvipsnames]{color}&#10;\pagestyle{empty}&#10;\begin{document}&#10;&#10;\begin{equation}&#10;{\color{white}\Delta a_\mu \propto \frac{|y|^2}{m_\chi^2}\,, }&#10;\nonumber&#10;\end{equation}&#10;&#10;&#10;\end{document}"/>
  <p:tag name="IGUANATEXSIZE" val="30"/>
  <p:tag name="IGUANATEXCURSOR" val="20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,2317"/>
  <p:tag name="ORIGINALWIDTH" val="689,9138"/>
  <p:tag name="LATEXADDIN" val="\documentclass{article}&#10;\usepackage{amsmath,amssymb}&#10;\usepackage[usenames,dvipsnames]{color}&#10;\pagestyle{empty}&#10;\begin{document}&#10;&#10;\begin{equation}&#10;{\color{white} C_{9,-10}\propto |y|^2 }&#10;\nonumber&#10;\end{equation}&#10;&#10;&#10;\end{document}"/>
  <p:tag name="IGUANATEXSIZE" val="30"/>
  <p:tag name="IGUANATEXCURSOR" val="1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,4646"/>
  <p:tag name="ORIGINALWIDTH" val="1799,025"/>
  <p:tag name="LATEXADDIN" val="\documentclass{article}&#10;\usepackage{amsmath,amssymb}&#10;\usepackage[usenames,dvipsnames]{color}&#10;\pagestyle{empty}&#10;\begin{document}&#10;&#10;\begin{equation}&#10;{\color{white}\Omega_\chi \sim \int_T \langle\sigma v\rangle^{-1}\propto \Delta a_\mu^{-1}\times C_{9,-10}^{-1} }&#10;\nonumber&#10;\end{equation}&#10;&#10;&#10;\end{document}"/>
  <p:tag name="IGUANATEXSIZE" val="30"/>
  <p:tag name="IGUANATEXCURSOR" val="25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,2126"/>
  <p:tag name="ORIGINALWIDTH" val="2177,728"/>
  <p:tag name="LATEXADDIN" val="\documentclass{article}&#10;\usepackage{amsmath,amssymb}&#10;\usepackage[usenames,dvipsnames]{color}&#10;\pagestyle{empty}&#10;\begin{document}&#10;&#10;\begin{equation}&#10;{\color{yellow} \Omega_\chi h^2\simeq0.01 R(\tau,\delta)}{\color{white}\times\left(\frac{x}{25}\right)^3\left(\frac{100\,{\rm GeV}}{m_{Z'}/g_X}\right)  }&#10;\nonumber&#10;\end{equation}&#10;&#10;&#10;\end{document}"/>
  <p:tag name="IGUANATEXSIZE" val="30"/>
  <p:tag name="IGUANATEXCURSOR" val="22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323"/>
  <p:tag name="ORIGINALWIDTH" val="2152,231"/>
  <p:tag name="LATEXADDIN" val="\documentclass{article}&#10;\usepackage{amsmath,amssymb}&#10;\usepackage[usenames,dvipsnames]{color}&#10;\pagestyle{empty}&#10;\begin{document}&#10;&#10;\begin{equation}&#10;{\color{white} R(\tau,\delta)\equiv F(\tau,\delta)G(\tau,\delta)(1+\tau)^4 }{\color{yellow}\sim\mathcal{O}(10)}&#10;\nonumber&#10;\end{equation}&#10;&#10;&#10;\end{document}"/>
  <p:tag name="IGUANATEXSIZE" val="30"/>
  <p:tag name="IGUANATEXCURSOR" val="2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,7312"/>
  <p:tag name="ORIGINALWIDTH" val="1252,344"/>
  <p:tag name="LATEXADDIN" val="\documentclass{article}&#10;\usepackage{amsmath,amssymb}&#10;\usepackage[usenames,dvipsnames]{color}&#10;\pagestyle{empty}&#10;\begin{document}&#10;&#10;\begin{equation}&#10;{\color{white}\mathcal{O}_9^\ell \equiv \bar b \gamma_\rho(1-\gamma_5)s\ \bar \ell \gamma^\rho \ell}&#10;\nonumber&#10;\end{equation}&#10;&#10;&#10;\end{document}"/>
  <p:tag name="IGUANATEXSIZE" val="25"/>
  <p:tag name="IGUANATEXCURSOR" val="25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,7319"/>
  <p:tag name="ORIGINALWIDTH" val="825,6468"/>
  <p:tag name="LATEXADDIN" val="\documentclass{article}&#10;\usepackage{amsmath,amssymb}&#10;\usepackage[usenames,dvipsnames]{color}&#10;\pagestyle{empty}&#10;\begin{document}&#10;&#10;\begin{equation}&#10;{\color{cyan} \Omega_{\rm DM}^{\rm CMB}h^2\simeq 0.11}&#10;\nonumber&#10;\end{equation}&#10;&#10;&#10;\end{document}"/>
  <p:tag name="IGUANATEXSIZE" val="25"/>
  <p:tag name="IGUANATEXCURSOR" val="18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,2339"/>
  <p:tag name="ORIGINALWIDTH" val="513,6857"/>
  <p:tag name="LATEXADDIN" val="\documentclass{article}&#10;\usepackage{amsmath,amssymb}&#10;\usepackage[usenames,dvipsnames]{color}&#10;\pagestyle{empty}&#10;\begin{document}&#10;&#10;\begin{equation}&#10;{\color{white} m_L\gtrsim m_\chi }&#10;\nonumber&#10;\end{equation}&#10;&#10;&#10;\end{document}"/>
  <p:tag name="IGUANATEXSIZE" val="30"/>
  <p:tag name="IGUANATEXCURSOR" val="17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4871"/>
  <p:tag name="ORIGINALWIDTH" val="553,4308"/>
  <p:tag name="LATEXADDIN" val="\documentclass{article}&#10;\usepackage{amsmath,amssymb}&#10;\usepackage[usenames,dvipsnames]{color}&#10;\pagestyle{empty}&#10;\begin{document}&#10;&#10;\begin{equation}&#10;{\color{white} m_{Z'}&lt;m_\chi}&#10;\nonumber&#10;\end{equation}&#10;&#10;&#10;\end{document}"/>
  <p:tag name="IGUANATEXSIZE" val="30"/>
  <p:tag name="IGUANATEXCURSOR" val="17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331,4586"/>
  <p:tag name="LATEXADDIN" val="\documentclass{article}&#10;\usepackage{amsmath,amssymb}&#10;\usepackage[usenames,dvipsnames]{color}&#10;\pagestyle{empty}&#10;\begin{document}&#10;&#10;\begin{equation}&#10;{\color{white}U(1)_X }&#10;\nonumber&#10;\end{equation}&#10;&#10;&#10;\end{document}"/>
  <p:tag name="IGUANATEXSIZE" val="30"/>
  <p:tag name="IGUANATEXCURSOR" val="16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71,2411"/>
  <p:tag name="LATEXADDIN" val="\documentclass{article}&#10;\usepackage{amsmath,amssymb}&#10;\usepackage[usenames,dvipsnames]{color}&#10;\pagestyle{empty}&#10;\begin{document}&#10;&#10;\begin{equation}&#10;{\color{white}\varphi }&#10;\nonumber&#10;\end{equation}&#10;&#10;&#10;\end{document}"/>
  <p:tag name="IGUANATEXSIZE" val="30"/>
  <p:tag name="IGUANATEXCURSOR" val="16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7361"/>
  <p:tag name="ORIGINALWIDTH" val="86,23921"/>
  <p:tag name="LATEXADDIN" val="\documentclass{article}&#10;\usepackage{amsmath,amssymb}&#10;\usepackage[usenames,dvipsnames]{color}&#10;\pagestyle{empty}&#10;\begin{document}&#10;&#10;\begin{equation}&#10;{\color{white} Q}&#10;\nonumber&#10;\end{equation}&#10;&#10;&#10;\end{document}"/>
  <p:tag name="IGUANATEXSIZE" val="30"/>
  <p:tag name="IGUANATEXCURSOR" val="16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00,225"/>
  <p:tag name="LATEXADDIN" val="\documentclass{article}&#10;\usepackage{amsmath,amssymb}&#10;\usepackage[usenames,dvipsnames]{color}&#10;\pagestyle{empty}&#10;\begin{document}&#10;&#10;\begin{equation}&#10;{\color{black} Q_{t,b} }&#10;\nonumber&#10;\end{equation}&#10;&#10;&#10;\end{document}"/>
  <p:tag name="IGUANATEXSIZE" val="30"/>
  <p:tag name="IGUANATEXCURSOR" val="16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206,9741"/>
  <p:tag name="LATEXADDIN" val="\documentclass{article}&#10;\usepackage{amsmath,amssymb}&#10;\usepackage[usenames,dvipsnames]{color}&#10;\pagestyle{empty}&#10;\begin{document}&#10;&#10;\begin{equation}&#10;{\color{black} Q_{c,s} }&#10;\nonumber&#10;\end{equation}&#10;&#10;&#10;\end{document}"/>
  <p:tag name="IGUANATEXSIZE" val="30"/>
  <p:tag name="IGUANATEXCURSOR" val="16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,73976"/>
  <p:tag name="ORIGINALWIDTH" val="71,2411"/>
  <p:tag name="LATEXADDIN" val="\documentclass{article}&#10;\usepackage{amsmath,amssymb}&#10;\usepackage[usenames,dvipsnames]{color}&#10;\pagestyle{empty}&#10;\begin{document}&#10;&#10;\begin{equation}&#10;{\color{black}\varphi }&#10;\nonumber&#10;\end{equation}&#10;&#10;&#10;\end{document}"/>
  <p:tag name="IGUANATEXSIZE" val="30"/>
  <p:tag name="IGUANATEXCURSOR" val="16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,9655"/>
  <p:tag name="ORIGINALWIDTH" val="979,3776"/>
  <p:tag name="LATEXADDIN" val="\documentclass{article}&#10;\usepackage{amsmath,amssymb}&#10;\usepackage[usenames,dvipsnames]{color}&#10;\pagestyle{empty}&#10;\begin{document}&#10;&#10;\begin{equation}&#10;{\color{white} g_{Q_{c,s}}^\varphi = g_{Q_{t,b}}^\varphi \frac{\sin\theta_s}{\sin\theta_b}}&#10;\nonumber&#10;\end{equation}&#10;&#10;&#10;\end{document}"/>
  <p:tag name="IGUANATEXSIZE" val="30"/>
  <p:tag name="IGUANATEXCURSOR" val="192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_phys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hysics" id="{F7C9720B-1406-4860-A6B3-FBAAD1C4A727}" vid="{23922EFB-C9E4-4F81-88C5-7902FBF46CC8}"/>
    </a:ext>
  </a:extLst>
</a:theme>
</file>

<file path=ppt/theme/theme2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_physics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hysics" id="{0AE7227C-3104-4E59-9EFC-2F0053E7D64C}" vid="{1391FF06-EED2-4436-80D8-832E79934708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3930</TotalTime>
  <Words>493</Words>
  <Application>Microsoft Office PowerPoint</Application>
  <PresentationFormat>Affichage à l'écran (4:3)</PresentationFormat>
  <Paragraphs>237</Paragraphs>
  <Slides>30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Calisto MT</vt:lpstr>
      <vt:lpstr>Constantia</vt:lpstr>
      <vt:lpstr>Segoe Print</vt:lpstr>
      <vt:lpstr>Trebuchet MS</vt:lpstr>
      <vt:lpstr>Wingdings 2</vt:lpstr>
      <vt:lpstr>Theme_physics</vt:lpstr>
      <vt:lpstr>1_Default Theme</vt:lpstr>
      <vt:lpstr>2_Default Theme</vt:lpstr>
      <vt:lpstr>Theme_physics</vt:lpstr>
      <vt:lpstr>Dark Sectors  for     and       anomalies</vt:lpstr>
      <vt:lpstr>Outline</vt:lpstr>
      <vt:lpstr>Présentation PowerPoint</vt:lpstr>
      <vt:lpstr>                    anomalies</vt:lpstr>
      <vt:lpstr>        anomaly</vt:lpstr>
      <vt:lpstr>        anomaly</vt:lpstr>
      <vt:lpstr>A hint for DM?</vt:lpstr>
      <vt:lpstr>Présentation PowerPoint</vt:lpstr>
      <vt:lpstr>U(1)’ toy models</vt:lpstr>
      <vt:lpstr>U(1)’ toy models</vt:lpstr>
      <vt:lpstr>    coupling to SM fermions</vt:lpstr>
      <vt:lpstr>    coupling to SM fermions</vt:lpstr>
      <vt:lpstr>Explaining     anomalies</vt:lpstr>
      <vt:lpstr>Accomodating   sets DM mass </vt:lpstr>
      <vt:lpstr>So, muon anomalies favors: </vt:lpstr>
      <vt:lpstr>Présentation PowerPoint</vt:lpstr>
      <vt:lpstr>Scalar DM annihilation </vt:lpstr>
      <vt:lpstr>Relic density prediction</vt:lpstr>
      <vt:lpstr>How robust is the relic prediction?</vt:lpstr>
      <vt:lpstr>Présentation PowerPoint</vt:lpstr>
      <vt:lpstr>750GeV scalar production at LHC</vt:lpstr>
      <vt:lpstr>Diphoton Branching Ratio</vt:lpstr>
      <vt:lpstr>Présentation PowerPoint</vt:lpstr>
      <vt:lpstr>Resonant Z’ production</vt:lpstr>
      <vt:lpstr>Z’ to top pairs</vt:lpstr>
      <vt:lpstr>Z’ to muon pairs</vt:lpstr>
      <vt:lpstr>Heavy lepton searches at LHC</vt:lpstr>
      <vt:lpstr>Présentation PowerPoint</vt:lpstr>
      <vt:lpstr>Conclusions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matter relic  fro</dc:title>
  <dc:creator>Cedric DELAUNAY</dc:creator>
  <cp:lastModifiedBy>Cedric DELAUNAY</cp:lastModifiedBy>
  <cp:revision>103</cp:revision>
  <dcterms:created xsi:type="dcterms:W3CDTF">2015-10-01T14:03:47Z</dcterms:created>
  <dcterms:modified xsi:type="dcterms:W3CDTF">2016-04-25T13:52:45Z</dcterms:modified>
</cp:coreProperties>
</file>