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 id="2147483782" r:id="rId2"/>
    <p:sldMasterId id="2147483784" r:id="rId3"/>
  </p:sldMasterIdLst>
  <p:notesMasterIdLst>
    <p:notesMasterId r:id="rId10"/>
  </p:notesMasterIdLst>
  <p:handoutMasterIdLst>
    <p:handoutMasterId r:id="rId11"/>
  </p:handoutMasterIdLst>
  <p:sldIdLst>
    <p:sldId id="557" r:id="rId4"/>
    <p:sldId id="603" r:id="rId5"/>
    <p:sldId id="607" r:id="rId6"/>
    <p:sldId id="608" r:id="rId7"/>
    <p:sldId id="609" r:id="rId8"/>
    <p:sldId id="611" r:id="rId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4363" autoAdjust="0"/>
  </p:normalViewPr>
  <p:slideViewPr>
    <p:cSldViewPr>
      <p:cViewPr>
        <p:scale>
          <a:sx n="66" d="100"/>
          <a:sy n="66" d="100"/>
        </p:scale>
        <p:origin x="-216" y="-120"/>
      </p:cViewPr>
      <p:guideLst>
        <p:guide orient="horz" pos="2160"/>
        <p:guide pos="2880"/>
      </p:guideLst>
    </p:cSldViewPr>
  </p:slideViewPr>
  <p:outlineViewPr>
    <p:cViewPr>
      <p:scale>
        <a:sx n="50" d="100"/>
        <a:sy n="50" d="100"/>
      </p:scale>
      <p:origin x="0" y="0"/>
    </p:cViewPr>
  </p:outlineViewPr>
  <p:notesTextViewPr>
    <p:cViewPr>
      <p:scale>
        <a:sx n="150" d="100"/>
        <a:sy n="150" d="100"/>
      </p:scale>
      <p:origin x="0" y="0"/>
    </p:cViewPr>
  </p:notesTextViewPr>
  <p:sorterViewPr>
    <p:cViewPr>
      <p:scale>
        <a:sx n="100" d="100"/>
        <a:sy n="100" d="100"/>
      </p:scale>
      <p:origin x="0" y="7578"/>
    </p:cViewPr>
  </p:sorterViewPr>
  <p:notesViewPr>
    <p:cSldViewPr>
      <p:cViewPr varScale="1">
        <p:scale>
          <a:sx n="69" d="100"/>
          <a:sy n="69" d="100"/>
        </p:scale>
        <p:origin x="-33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F489A9-28E3-46DE-BF0C-A30ABC867221}" type="datetimeFigureOut">
              <a:rPr lang="fr-FR" smtClean="0"/>
              <a:pPr/>
              <a:t>21/01/2016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656994-DBEA-4051-BF64-F56BAC5A12D4}" type="slidenum">
              <a:rPr lang="fr-FR" smtClean="0"/>
              <a:pPr/>
              <a:t>‹#›</a:t>
            </a:fld>
            <a:endParaRPr lang="fr-FR"/>
          </a:p>
        </p:txBody>
      </p:sp>
    </p:spTree>
    <p:extLst>
      <p:ext uri="{BB962C8B-B14F-4D97-AF65-F5344CB8AC3E}">
        <p14:creationId xmlns:p14="http://schemas.microsoft.com/office/powerpoint/2010/main" val="146430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charset="-128"/>
                <a:cs typeface="+mn-cs"/>
              </a:defRPr>
            </a:lvl1pPr>
          </a:lstStyle>
          <a:p>
            <a:pPr>
              <a:defRPr/>
            </a:pPr>
            <a:fld id="{51E3743F-23DC-4248-B0D3-DCC3539A30CE}" type="datetimeFigureOut">
              <a:rPr lang="en-GB"/>
              <a:pPr>
                <a:defRPr/>
              </a:pPr>
              <a:t>21/01/2016</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ＭＳ Ｐゴシック" charset="-128"/>
                <a:cs typeface="+mn-cs"/>
              </a:defRPr>
            </a:lvl1pPr>
          </a:lstStyle>
          <a:p>
            <a:pPr>
              <a:defRPr/>
            </a:pPr>
            <a:fld id="{5F5C1692-A211-47BB-82C7-D9386D78C5A5}" type="slidenum">
              <a:rPr lang="en-GB"/>
              <a:pPr>
                <a:defRPr/>
              </a:pPr>
              <a:t>‹#›</a:t>
            </a:fld>
            <a:endParaRPr lang="en-GB"/>
          </a:p>
        </p:txBody>
      </p:sp>
    </p:spTree>
    <p:extLst>
      <p:ext uri="{BB962C8B-B14F-4D97-AF65-F5344CB8AC3E}">
        <p14:creationId xmlns:p14="http://schemas.microsoft.com/office/powerpoint/2010/main" val="19987163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baseline="0" dirty="0"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9544AD4-3BF8-495B-85BC-ECDFC16AB129}" type="slidenum">
              <a:rPr lang="en-GB"/>
              <a:pPr eaLnBrk="1" hangingPunct="1"/>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Le travail issu du séminaire de l’équipe d’animation de FG n’a pas été communiqué aux tutelles dans l’attente de l’avis du Haut Conseil des TGIR, de la décision du CD des TGIR et des recommandations du comité de pilotage des infrastructures et services numériques</a:t>
            </a:r>
          </a:p>
          <a:p>
            <a:r>
              <a:rPr lang="fr-FR" baseline="0" dirty="0" smtClean="0"/>
              <a:t>Nous avons aussi sollicité l’avis des communautés d’utilisateurs à travers le comité scientifique</a:t>
            </a:r>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Nous n’avons pas préparé de proposition pour aujourd’hui afin de d’abord entendre l’avis des tutelles. </a:t>
            </a:r>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La décision de renouvellement du GIS est de l’autorité des tutelles. </a:t>
            </a:r>
            <a:r>
              <a:rPr lang="fr-FR" dirty="0" smtClean="0"/>
              <a:t>Nous sommes au service des tutelles pour travailler</a:t>
            </a:r>
            <a:r>
              <a:rPr lang="fr-FR" baseline="0" dirty="0" smtClean="0"/>
              <a:t> sur une proposition selon le calendrier qui sera décidé aujourd’hui.</a:t>
            </a:r>
          </a:p>
          <a:p>
            <a:endParaRPr lang="fr-FR" dirty="0"/>
          </a:p>
        </p:txBody>
      </p:sp>
      <p:sp>
        <p:nvSpPr>
          <p:cNvPr id="4" name="Espace réservé du numéro de diapositive 3"/>
          <p:cNvSpPr>
            <a:spLocks noGrp="1"/>
          </p:cNvSpPr>
          <p:nvPr>
            <p:ph type="sldNum" sz="quarter" idx="10"/>
          </p:nvPr>
        </p:nvSpPr>
        <p:spPr/>
        <p:txBody>
          <a:bodyPr/>
          <a:lstStyle/>
          <a:p>
            <a:pPr>
              <a:defRPr/>
            </a:pPr>
            <a:fld id="{5F5C1692-A211-47BB-82C7-D9386D78C5A5}" type="slidenum">
              <a:rPr lang="en-GB" smtClean="0"/>
              <a:pPr>
                <a:defRPr/>
              </a:pPr>
              <a:t>2</a:t>
            </a:fld>
            <a:endParaRPr lang="en-GB"/>
          </a:p>
        </p:txBody>
      </p:sp>
    </p:spTree>
    <p:extLst>
      <p:ext uri="{BB962C8B-B14F-4D97-AF65-F5344CB8AC3E}">
        <p14:creationId xmlns:p14="http://schemas.microsoft.com/office/powerpoint/2010/main" val="36946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 de roue</a:t>
            </a:r>
            <a:r>
              <a:rPr lang="fr-FR" baseline="0" dirty="0" smtClean="0"/>
              <a:t> à réinventer, des technologies partagées, des relais dans les communautés scientifiques, une intégration européenne </a:t>
            </a:r>
            <a:endParaRPr lang="fr-FR" dirty="0"/>
          </a:p>
        </p:txBody>
      </p:sp>
      <p:sp>
        <p:nvSpPr>
          <p:cNvPr id="4" name="Espace réservé du numéro de diapositive 3"/>
          <p:cNvSpPr>
            <a:spLocks noGrp="1"/>
          </p:cNvSpPr>
          <p:nvPr>
            <p:ph type="sldNum" sz="quarter" idx="10"/>
          </p:nvPr>
        </p:nvSpPr>
        <p:spPr/>
        <p:txBody>
          <a:bodyPr/>
          <a:lstStyle/>
          <a:p>
            <a:pPr>
              <a:defRPr/>
            </a:pPr>
            <a:fld id="{5F5C1692-A211-47BB-82C7-D9386D78C5A5}" type="slidenum">
              <a:rPr lang="en-GB" smtClean="0"/>
              <a:pPr>
                <a:defRPr/>
              </a:pPr>
              <a:t>4</a:t>
            </a:fld>
            <a:endParaRPr lang="en-GB"/>
          </a:p>
        </p:txBody>
      </p:sp>
    </p:spTree>
    <p:extLst>
      <p:ext uri="{BB962C8B-B14F-4D97-AF65-F5344CB8AC3E}">
        <p14:creationId xmlns:p14="http://schemas.microsoft.com/office/powerpoint/2010/main" val="299004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politique de sécurité est nécessairement partagée par les organismes. FG a appris</a:t>
            </a:r>
            <a:r>
              <a:rPr lang="fr-FR" baseline="0" dirty="0" smtClean="0"/>
              <a:t> à travailler avec les établissements de recherche et avec l’ANSSI. </a:t>
            </a:r>
          </a:p>
          <a:p>
            <a:r>
              <a:rPr lang="fr-FR" baseline="0" dirty="0" smtClean="0"/>
              <a:t>FG peut servir de lien entre les instances internationales (EGI CSIRT) et les RSSI des établissements (EPST, universités).</a:t>
            </a:r>
            <a:endParaRPr lang="fr-FR" dirty="0"/>
          </a:p>
        </p:txBody>
      </p:sp>
      <p:sp>
        <p:nvSpPr>
          <p:cNvPr id="4" name="Espace réservé du numéro de diapositive 3"/>
          <p:cNvSpPr>
            <a:spLocks noGrp="1"/>
          </p:cNvSpPr>
          <p:nvPr>
            <p:ph type="sldNum" sz="quarter" idx="10"/>
          </p:nvPr>
        </p:nvSpPr>
        <p:spPr/>
        <p:txBody>
          <a:bodyPr/>
          <a:lstStyle/>
          <a:p>
            <a:pPr>
              <a:defRPr/>
            </a:pPr>
            <a:fld id="{5F5C1692-A211-47BB-82C7-D9386D78C5A5}" type="slidenum">
              <a:rPr lang="en-GB" smtClean="0"/>
              <a:pPr>
                <a:defRPr/>
              </a:pPr>
              <a:t>5</a:t>
            </a:fld>
            <a:endParaRPr lang="en-GB"/>
          </a:p>
        </p:txBody>
      </p:sp>
    </p:spTree>
    <p:extLst>
      <p:ext uri="{BB962C8B-B14F-4D97-AF65-F5344CB8AC3E}">
        <p14:creationId xmlns:p14="http://schemas.microsoft.com/office/powerpoint/2010/main" val="325820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F5C1692-A211-47BB-82C7-D9386D78C5A5}" type="slidenum">
              <a:rPr lang="en-GB" smtClean="0"/>
              <a:pPr>
                <a:defRPr/>
              </a:pPr>
              <a:t>6</a:t>
            </a:fld>
            <a:endParaRPr lang="en-GB"/>
          </a:p>
        </p:txBody>
      </p:sp>
    </p:spTree>
    <p:extLst>
      <p:ext uri="{BB962C8B-B14F-4D97-AF65-F5344CB8AC3E}">
        <p14:creationId xmlns:p14="http://schemas.microsoft.com/office/powerpoint/2010/main" val="1890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3717032"/>
            <a:ext cx="8640960" cy="2836168"/>
          </a:xfrm>
        </p:spPr>
        <p:txBody>
          <a:bodyPr/>
          <a:lstStyle>
            <a:lvl1pPr algn="ctr">
              <a:defRPr sz="32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51520" y="6604992"/>
            <a:ext cx="8640960" cy="253008"/>
          </a:xfrm>
        </p:spPr>
        <p:txBody>
          <a:bodyPr>
            <a:noAutofit/>
          </a:bodyPr>
          <a:lstStyle>
            <a:lvl1pPr marL="0" indent="0" algn="ctr">
              <a:buNone/>
              <a:defRPr sz="120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2314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lvl1pPr>
              <a:defRPr>
                <a:solidFill>
                  <a:srgbClr val="01ADF0"/>
                </a:solidFill>
                <a:latin typeface="Arial" pitchFamily="34" charset="0"/>
                <a:cs typeface="Arial" pitchFamily="34" charset="0"/>
              </a:defRPr>
            </a:lvl1pPr>
            <a:lvl2pPr>
              <a:defRPr>
                <a:solidFill>
                  <a:schemeClr val="tx1">
                    <a:lumMod val="75000"/>
                    <a:lumOff val="25000"/>
                  </a:schemeClr>
                </a:solidFill>
                <a:latin typeface="Arial" pitchFamily="34" charset="0"/>
                <a:cs typeface="Arial" pitchFamily="34" charset="0"/>
              </a:defRPr>
            </a:lvl2pPr>
            <a:lvl3pPr>
              <a:defRPr>
                <a:solidFill>
                  <a:schemeClr val="tx1">
                    <a:lumMod val="75000"/>
                    <a:lumOff val="25000"/>
                  </a:schemeClr>
                </a:solidFill>
                <a:latin typeface="Arial" pitchFamily="34" charset="0"/>
                <a:cs typeface="Arial" pitchFamily="34" charset="0"/>
              </a:defRPr>
            </a:lvl3pPr>
            <a:lvl4pPr>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60303816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844824"/>
            <a:ext cx="2407096" cy="4608512"/>
          </a:xfrm>
        </p:spPr>
        <p:txBody>
          <a:bodyPr vert="eaVert"/>
          <a:lstStyle>
            <a:lvl1pPr>
              <a:defRPr>
                <a:solidFill>
                  <a:schemeClr val="tx1">
                    <a:lumMod val="75000"/>
                    <a:lumOff val="25000"/>
                  </a:schemeClr>
                </a:solidFill>
                <a:latin typeface="Arial" pitchFamily="34" charset="0"/>
                <a:cs typeface="Arial" pitchFamily="34" charset="0"/>
              </a:defRPr>
            </a:lvl1p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457200" y="1844824"/>
            <a:ext cx="6019800" cy="4608512"/>
          </a:xfrm>
        </p:spPr>
        <p:txBody>
          <a:bodyPr vert="eaVert"/>
          <a:lstStyle>
            <a:lvl1pPr>
              <a:defRPr>
                <a:solidFill>
                  <a:srgbClr val="01ADF0"/>
                </a:solidFill>
                <a:latin typeface="Arial" pitchFamily="34" charset="0"/>
                <a:cs typeface="Arial" pitchFamily="34" charset="0"/>
              </a:defRPr>
            </a:lvl1pPr>
            <a:lvl2pPr>
              <a:defRPr>
                <a:solidFill>
                  <a:schemeClr val="tx1">
                    <a:lumMod val="75000"/>
                    <a:lumOff val="25000"/>
                  </a:schemeClr>
                </a:solidFill>
                <a:latin typeface="Arial" pitchFamily="34" charset="0"/>
                <a:cs typeface="Arial" pitchFamily="34" charset="0"/>
              </a:defRPr>
            </a:lvl2pPr>
            <a:lvl3pPr>
              <a:defRPr>
                <a:solidFill>
                  <a:schemeClr val="tx1">
                    <a:lumMod val="75000"/>
                    <a:lumOff val="25000"/>
                  </a:schemeClr>
                </a:solidFill>
                <a:latin typeface="Arial" pitchFamily="34" charset="0"/>
                <a:cs typeface="Arial" pitchFamily="34" charset="0"/>
              </a:defRPr>
            </a:lvl3pPr>
            <a:lvl4pPr>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235691488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4070606708"/>
      </p:ext>
    </p:extLst>
  </p:cSld>
  <p:clrMapOvr>
    <a:masterClrMapping/>
  </p:clrMapOvr>
  <p:timing>
    <p:tnLst>
      <p:par>
        <p:cTn xmlns:p14="http://schemas.microsoft.com/office/powerpoint/2010/mai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48559738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157839735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371423327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316236352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269721584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1695939798"/>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90356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3459117672"/>
      </p:ext>
    </p:extLst>
  </p:cSld>
  <p:clrMapOvr>
    <a:masterClrMapping/>
  </p:clrMapOvr>
  <p:timing>
    <p:tnLst>
      <p:par>
        <p:cTn xmlns:p14="http://schemas.microsoft.com/office/powerpoint/2010/mai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57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107950" y="1844675"/>
            <a:ext cx="89281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07950" y="6592888"/>
            <a:ext cx="2133600" cy="265112"/>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6" name="Espace réservé du numéro de diapositive 5"/>
          <p:cNvSpPr>
            <a:spLocks noGrp="1"/>
          </p:cNvSpPr>
          <p:nvPr>
            <p:ph type="sldNum" sz="quarter" idx="12"/>
          </p:nvPr>
        </p:nvSpPr>
        <p:spPr>
          <a:xfrm>
            <a:off x="5219700" y="6597650"/>
            <a:ext cx="1296988" cy="260350"/>
          </a:xfrm>
          <a:prstGeom prst="rect">
            <a:avLst/>
          </a:prstGeom>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696174016"/>
      </p:ext>
    </p:extLst>
  </p:cSld>
  <p:clrMapOvr>
    <a:masterClrMapping/>
  </p:clrMapOvr>
  <p:timing>
    <p:tnLst>
      <p:par>
        <p:cTn xmlns:p14="http://schemas.microsoft.com/office/powerpoint/2010/mai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005064"/>
            <a:ext cx="7772400" cy="1763911"/>
          </a:xfrm>
        </p:spPr>
        <p:txBody>
          <a:bodyPr anchor="t"/>
          <a:lstStyle>
            <a:lvl1pPr algn="l">
              <a:defRPr sz="4000" b="1" cap="all">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348881"/>
            <a:ext cx="7772400" cy="1656183"/>
          </a:xfrm>
        </p:spPr>
        <p:txBody>
          <a:bodyPr anchor="b"/>
          <a:lstStyle>
            <a:lvl1pPr marL="0" indent="0">
              <a:buNone/>
              <a:defRPr sz="2000">
                <a:solidFill>
                  <a:schemeClr val="tx1">
                    <a:lumMod val="75000"/>
                    <a:lumOff val="25000"/>
                  </a:schemeClr>
                </a:solidFill>
                <a:effectLst/>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119200640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7504" y="1916832"/>
            <a:ext cx="4248472" cy="4525963"/>
          </a:xfrm>
        </p:spPr>
        <p:txBody>
          <a:bodyPr/>
          <a:lstStyle>
            <a:lvl1pPr>
              <a:defRPr sz="2800">
                <a:solidFill>
                  <a:srgbClr val="01ADF0"/>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572000" y="1916832"/>
            <a:ext cx="4464496" cy="4525963"/>
          </a:xfrm>
        </p:spPr>
        <p:txBody>
          <a:bodyPr/>
          <a:lstStyle>
            <a:lvl1pPr>
              <a:defRPr sz="2800">
                <a:solidFill>
                  <a:srgbClr val="01ADF0"/>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D070DD07-2C1C-4E98-BDAC-E9219E5F2D2D}" type="slidenum">
              <a:rPr lang="fr-FR" smtClean="0"/>
              <a:pPr>
                <a:defRPr/>
              </a:pPr>
              <a:t>‹#›</a:t>
            </a:fld>
            <a:endParaRPr lang="fr-FR"/>
          </a:p>
        </p:txBody>
      </p:sp>
    </p:spTree>
    <p:extLst>
      <p:ext uri="{BB962C8B-B14F-4D97-AF65-F5344CB8AC3E}">
        <p14:creationId xmlns:p14="http://schemas.microsoft.com/office/powerpoint/2010/main" val="290352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07504" y="1844824"/>
            <a:ext cx="4176464" cy="639762"/>
          </a:xfrm>
        </p:spPr>
        <p:txBody>
          <a:bodyPr anchor="b">
            <a:no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07504" y="2484586"/>
            <a:ext cx="4176464"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427984" y="1844824"/>
            <a:ext cx="4589969" cy="639762"/>
          </a:xfrm>
        </p:spPr>
        <p:txBody>
          <a:bodyPr anchor="b">
            <a:no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427984" y="2484586"/>
            <a:ext cx="4589969"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102908374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BC775C4F-72C9-4C3A-AED8-74F11D37076B}" type="slidenum">
              <a:rPr lang="fr-FR" smtClean="0"/>
              <a:pPr>
                <a:defRPr/>
              </a:pPr>
              <a:t>‹#›</a:t>
            </a:fld>
            <a:endParaRPr lang="fr-FR"/>
          </a:p>
        </p:txBody>
      </p:sp>
    </p:spTree>
    <p:extLst>
      <p:ext uri="{BB962C8B-B14F-4D97-AF65-F5344CB8AC3E}">
        <p14:creationId xmlns:p14="http://schemas.microsoft.com/office/powerpoint/2010/main" val="54216878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383819944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1844824"/>
            <a:ext cx="3286001" cy="1162050"/>
          </a:xfrm>
        </p:spPr>
        <p:txBody>
          <a:bodyPr anchor="b"/>
          <a:lstStyle>
            <a:lvl1pPr algn="l">
              <a:defRPr sz="2000" b="1">
                <a:solidFill>
                  <a:schemeClr val="tx1">
                    <a:lumMod val="75000"/>
                    <a:lumOff val="25000"/>
                  </a:schemeClr>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75050" y="1844825"/>
            <a:ext cx="5389438" cy="4608512"/>
          </a:xfrm>
        </p:spPr>
        <p:txBody>
          <a:bodyPr/>
          <a:lstStyle>
            <a:lvl1pPr>
              <a:defRPr sz="3200">
                <a:solidFill>
                  <a:srgbClr val="01ADF0"/>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179512" y="3006875"/>
            <a:ext cx="3286001" cy="34464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338179967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4800600"/>
            <a:ext cx="8784976" cy="566738"/>
          </a:xfrm>
        </p:spPr>
        <p:txBody>
          <a:bodyPr anchor="b"/>
          <a:lstStyle>
            <a:lvl1pPr algn="l">
              <a:defRPr sz="2000" b="1">
                <a:solidFill>
                  <a:schemeClr val="tx1">
                    <a:lumMod val="75000"/>
                    <a:lumOff val="25000"/>
                  </a:schemeClr>
                </a:solidFill>
              </a:defRPr>
            </a:lvl1pPr>
          </a:lstStyle>
          <a:p>
            <a:r>
              <a:rPr lang="fr-FR" smtClean="0"/>
              <a:t>Modifiez le style du titre</a:t>
            </a:r>
            <a:endParaRPr lang="fr-FR" dirty="0"/>
          </a:p>
        </p:txBody>
      </p:sp>
      <p:sp>
        <p:nvSpPr>
          <p:cNvPr id="3" name="Espace réservé pour une image  2"/>
          <p:cNvSpPr>
            <a:spLocks noGrp="1"/>
          </p:cNvSpPr>
          <p:nvPr>
            <p:ph type="pic" idx="1"/>
          </p:nvPr>
        </p:nvSpPr>
        <p:spPr>
          <a:xfrm>
            <a:off x="179512" y="1916831"/>
            <a:ext cx="8784976" cy="2810743"/>
          </a:xfrm>
        </p:spPr>
        <p:txBody>
          <a:bodyPr rtlCol="0">
            <a:normAutofit/>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512" y="5367338"/>
            <a:ext cx="8784976"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dirty="0" smtClean="0"/>
              <a:t>France Grilles     </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8D6C6605-D007-4D8C-9E2B-311A77486A66}" type="slidenum">
              <a:rPr lang="fr-FR" smtClean="0"/>
              <a:pPr>
                <a:defRPr/>
              </a:pPr>
              <a:t>‹#›</a:t>
            </a:fld>
            <a:endParaRPr lang="fr-FR"/>
          </a:p>
        </p:txBody>
      </p:sp>
    </p:spTree>
    <p:extLst>
      <p:ext uri="{BB962C8B-B14F-4D97-AF65-F5344CB8AC3E}">
        <p14:creationId xmlns:p14="http://schemas.microsoft.com/office/powerpoint/2010/main" val="2102763521"/>
      </p:ext>
    </p:extLst>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theme" Target="../theme/theme3.xml"/><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950" y="1268413"/>
            <a:ext cx="8928100" cy="431800"/>
          </a:xfrm>
          <a:prstGeom prst="rect">
            <a:avLst/>
          </a:prstGeom>
        </p:spPr>
        <p:txBody>
          <a:bodyPr vert="horz" wrap="square" lIns="91440" tIns="45720" rIns="91440" bIns="45720" numCol="1" anchor="ctr" anchorCtr="0" compatLnSpc="1">
            <a:prstTxWarp prst="textNoShape">
              <a:avLst/>
            </a:prstTxWarp>
            <a:noAutofit/>
          </a:bodyPr>
          <a:lstStyle/>
          <a:p>
            <a:pPr lvl="0"/>
            <a:r>
              <a:rPr lang="fr-FR" smtClean="0"/>
              <a:t>Modifiez le style du titre</a:t>
            </a:r>
          </a:p>
        </p:txBody>
      </p:sp>
      <p:sp>
        <p:nvSpPr>
          <p:cNvPr id="1027" name="Espace réservé du texte 2"/>
          <p:cNvSpPr>
            <a:spLocks noGrp="1"/>
          </p:cNvSpPr>
          <p:nvPr>
            <p:ph type="body" idx="1"/>
          </p:nvPr>
        </p:nvSpPr>
        <p:spPr bwMode="auto">
          <a:xfrm>
            <a:off x="107950" y="1844675"/>
            <a:ext cx="8928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107950" y="6592888"/>
            <a:ext cx="2133600" cy="265112"/>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effectLst>
                  <a:outerShdw blurRad="38100" dist="38100" dir="2700000" algn="tl">
                    <a:srgbClr val="C0C0C0"/>
                  </a:outerShdw>
                </a:effectLst>
                <a:latin typeface="Arial" charset="0"/>
                <a:ea typeface="ＭＳ Ｐゴシック" charset="-128"/>
                <a:cs typeface="Arial" charset="0"/>
              </a:defRPr>
            </a:lvl1pPr>
          </a:lstStyle>
          <a:p>
            <a:pPr>
              <a:defRPr/>
            </a:pPr>
            <a:endParaRPr lang="fr-FR"/>
          </a:p>
        </p:txBody>
      </p:sp>
      <p:sp>
        <p:nvSpPr>
          <p:cNvPr id="5" name="Espace réservé du pied de page 4"/>
          <p:cNvSpPr>
            <a:spLocks noGrp="1"/>
          </p:cNvSpPr>
          <p:nvPr>
            <p:ph type="ftr" sz="quarter" idx="3"/>
          </p:nvPr>
        </p:nvSpPr>
        <p:spPr>
          <a:xfrm>
            <a:off x="2339975" y="6597650"/>
            <a:ext cx="2808288" cy="260350"/>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bg1"/>
                </a:solidFill>
                <a:effectLst>
                  <a:outerShdw blurRad="38100" dist="38100" dir="2700000" algn="tl">
                    <a:srgbClr val="C0C0C0"/>
                  </a:outerShdw>
                </a:effectLst>
                <a:latin typeface="Arial" charset="0"/>
                <a:ea typeface="ＭＳ Ｐゴシック" charset="-128"/>
                <a:cs typeface="Arial" charset="0"/>
              </a:defRPr>
            </a:lvl1pPr>
          </a:lstStyle>
          <a:p>
            <a:pPr>
              <a:defRPr/>
            </a:pPr>
            <a:r>
              <a:rPr lang="fr-FR" dirty="0" smtClean="0"/>
              <a:t>France Grilles</a:t>
            </a:r>
            <a:endParaRPr lang="fr-FR" dirty="0"/>
          </a:p>
        </p:txBody>
      </p:sp>
      <p:sp>
        <p:nvSpPr>
          <p:cNvPr id="6" name="Espace réservé du numéro de diapositive 5"/>
          <p:cNvSpPr>
            <a:spLocks noGrp="1"/>
          </p:cNvSpPr>
          <p:nvPr>
            <p:ph type="sldNum" sz="quarter" idx="4"/>
          </p:nvPr>
        </p:nvSpPr>
        <p:spPr>
          <a:xfrm>
            <a:off x="5219700" y="6597650"/>
            <a:ext cx="1296988" cy="26035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effectLst>
                  <a:outerShdw blurRad="38100" dist="38100" dir="2700000" algn="tl">
                    <a:srgbClr val="C0C0C0"/>
                  </a:outerShdw>
                </a:effectLst>
                <a:latin typeface="Arial" charset="0"/>
                <a:ea typeface="ＭＳ Ｐゴシック" charset="-128"/>
                <a:cs typeface="Arial" charset="0"/>
              </a:defRPr>
            </a:lvl1pPr>
          </a:lstStyle>
          <a:p>
            <a:pPr>
              <a:defRPr/>
            </a:pPr>
            <a:fld id="{8D6C6605-D007-4D8C-9E2B-311A77486A66}" type="slidenum">
              <a:rPr lang="fr-FR" smtClean="0"/>
              <a:pPr>
                <a:defRPr/>
              </a:pPr>
              <a:t>‹#›</a:t>
            </a:fld>
            <a:endParaRPr lang="fr-F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9" r:id="rId12"/>
    <p:sldLayoutId id="2147483780" r:id="rId13"/>
    <p:sldLayoutId id="2147483781" r:id="rId14"/>
  </p:sldLayoutIdLst>
  <p:timing>
    <p:tnLst>
      <p:par>
        <p:cTn xmlns:p14="http://schemas.microsoft.com/office/powerpoint/2010/main" id="1" dur="indefinite" restart="never" nodeType="tmRoot"/>
      </p:par>
    </p:tnLst>
  </p:timing>
  <p:hf hdr="0" dt="0"/>
  <p:txStyles>
    <p:titleStyle>
      <a:lvl1pPr algn="l" rtl="0" eaLnBrk="1" fontAlgn="base" hangingPunct="1">
        <a:spcBef>
          <a:spcPct val="0"/>
        </a:spcBef>
        <a:spcAft>
          <a:spcPct val="0"/>
        </a:spcAft>
        <a:defRPr sz="2400" b="1" kern="1200">
          <a:solidFill>
            <a:schemeClr val="bg1"/>
          </a:solidFill>
          <a:effectLst>
            <a:outerShdw blurRad="38100" dist="38100" dir="2700000" algn="tl">
              <a:srgbClr val="000000">
                <a:alpha val="43137"/>
              </a:srgbClr>
            </a:outerShdw>
          </a:effectLst>
          <a:latin typeface="Arial"/>
          <a:ea typeface="ＭＳ Ｐゴシック" charset="-128"/>
          <a:cs typeface="Arial"/>
        </a:defRPr>
      </a:lvl1pPr>
      <a:lvl2pPr algn="l" rtl="0" eaLnBrk="1" fontAlgn="base" hangingPunct="1">
        <a:spcBef>
          <a:spcPct val="0"/>
        </a:spcBef>
        <a:spcAft>
          <a:spcPct val="0"/>
        </a:spcAft>
        <a:defRPr sz="2400" b="1">
          <a:solidFill>
            <a:schemeClr val="bg1"/>
          </a:solidFill>
          <a:latin typeface="Arial" charset="0"/>
          <a:ea typeface="ＭＳ Ｐゴシック" charset="-128"/>
          <a:cs typeface="Arial" charset="0"/>
        </a:defRPr>
      </a:lvl2pPr>
      <a:lvl3pPr algn="l" rtl="0" eaLnBrk="1" fontAlgn="base" hangingPunct="1">
        <a:spcBef>
          <a:spcPct val="0"/>
        </a:spcBef>
        <a:spcAft>
          <a:spcPct val="0"/>
        </a:spcAft>
        <a:defRPr sz="2400" b="1">
          <a:solidFill>
            <a:schemeClr val="bg1"/>
          </a:solidFill>
          <a:latin typeface="Arial" charset="0"/>
          <a:ea typeface="ＭＳ Ｐゴシック" charset="-128"/>
          <a:cs typeface="Arial" charset="0"/>
        </a:defRPr>
      </a:lvl3pPr>
      <a:lvl4pPr algn="l" rtl="0" eaLnBrk="1" fontAlgn="base" hangingPunct="1">
        <a:spcBef>
          <a:spcPct val="0"/>
        </a:spcBef>
        <a:spcAft>
          <a:spcPct val="0"/>
        </a:spcAft>
        <a:defRPr sz="2400" b="1">
          <a:solidFill>
            <a:schemeClr val="bg1"/>
          </a:solidFill>
          <a:latin typeface="Arial" charset="0"/>
          <a:ea typeface="ＭＳ Ｐゴシック" charset="-128"/>
          <a:cs typeface="Arial" charset="0"/>
        </a:defRPr>
      </a:lvl4pPr>
      <a:lvl5pPr algn="l" rtl="0" eaLnBrk="1" fontAlgn="base" hangingPunct="1">
        <a:spcBef>
          <a:spcPct val="0"/>
        </a:spcBef>
        <a:spcAft>
          <a:spcPct val="0"/>
        </a:spcAft>
        <a:defRPr sz="2400" b="1">
          <a:solidFill>
            <a:schemeClr val="bg1"/>
          </a:solidFill>
          <a:latin typeface="Arial" charset="0"/>
          <a:ea typeface="ＭＳ Ｐゴシック" charset="-128"/>
          <a:cs typeface="Arial" charset="0"/>
        </a:defRPr>
      </a:lvl5pPr>
      <a:lvl6pPr marL="457200" algn="l" rtl="0" eaLnBrk="1" fontAlgn="base" hangingPunct="1">
        <a:spcBef>
          <a:spcPct val="0"/>
        </a:spcBef>
        <a:spcAft>
          <a:spcPct val="0"/>
        </a:spcAft>
        <a:defRPr sz="2400" b="1">
          <a:solidFill>
            <a:schemeClr val="bg1"/>
          </a:solidFill>
          <a:latin typeface="Arial" charset="0"/>
          <a:ea typeface="ＭＳ Ｐゴシック" charset="-128"/>
        </a:defRPr>
      </a:lvl6pPr>
      <a:lvl7pPr marL="914400" algn="l" rtl="0" eaLnBrk="1" fontAlgn="base" hangingPunct="1">
        <a:spcBef>
          <a:spcPct val="0"/>
        </a:spcBef>
        <a:spcAft>
          <a:spcPct val="0"/>
        </a:spcAft>
        <a:defRPr sz="2400" b="1">
          <a:solidFill>
            <a:schemeClr val="bg1"/>
          </a:solidFill>
          <a:latin typeface="Arial" charset="0"/>
          <a:ea typeface="ＭＳ Ｐゴシック" charset="-128"/>
        </a:defRPr>
      </a:lvl7pPr>
      <a:lvl8pPr marL="1371600" algn="l" rtl="0" eaLnBrk="1" fontAlgn="base" hangingPunct="1">
        <a:spcBef>
          <a:spcPct val="0"/>
        </a:spcBef>
        <a:spcAft>
          <a:spcPct val="0"/>
        </a:spcAft>
        <a:defRPr sz="2400" b="1">
          <a:solidFill>
            <a:schemeClr val="bg1"/>
          </a:solidFill>
          <a:latin typeface="Arial" charset="0"/>
          <a:ea typeface="ＭＳ Ｐゴシック" charset="-128"/>
        </a:defRPr>
      </a:lvl8pPr>
      <a:lvl9pPr marL="1828800" algn="l" rtl="0" eaLnBrk="1" fontAlgn="base" hangingPunct="1">
        <a:spcBef>
          <a:spcPct val="0"/>
        </a:spcBef>
        <a:spcAft>
          <a:spcPct val="0"/>
        </a:spcAft>
        <a:defRPr sz="2400" b="1">
          <a:solidFill>
            <a:schemeClr val="bg1"/>
          </a:solidFill>
          <a:latin typeface="Arial" charset="0"/>
          <a:ea typeface="ＭＳ Ｐゴシック"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rgbClr val="01ADF0"/>
          </a:solidFill>
          <a:latin typeface="+mn-lt"/>
          <a:ea typeface="ＭＳ Ｐゴシック" charset="-128"/>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686403737"/>
      </p:ext>
    </p:extLst>
  </p:cSld>
  <p:clrMap bg1="lt1" tx1="dk1" bg2="lt2" tx2="dk2" accent1="accent1" accent2="accent2" accent3="accent3" accent4="accent4" accent5="accent5" accent6="accent6" hlink="hlink" folHlink="folHlink"/>
  <p:sldLayoutIdLst>
    <p:sldLayoutId id="21474837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Insert footer here</a:t>
            </a:r>
            <a:endParaRPr lang="en-GB" dirty="0"/>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21/01/2016</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305936852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3933056"/>
            <a:ext cx="8640960" cy="1083568"/>
          </a:xfrm>
        </p:spPr>
        <p:txBody>
          <a:bodyPr>
            <a:normAutofit/>
          </a:bodyPr>
          <a:lstStyle/>
          <a:p>
            <a:pPr>
              <a:defRPr/>
            </a:pPr>
            <a:r>
              <a:rPr lang="en-GB" dirty="0" smtClean="0">
                <a:effectLst/>
              </a:rPr>
              <a:t>Introduction </a:t>
            </a:r>
            <a:r>
              <a:rPr lang="en-GB" dirty="0" err="1" smtClean="0">
                <a:effectLst/>
              </a:rPr>
              <a:t>à</a:t>
            </a:r>
            <a:r>
              <a:rPr lang="en-GB" dirty="0" smtClean="0">
                <a:effectLst/>
              </a:rPr>
              <a:t> la discussion </a:t>
            </a:r>
            <a:r>
              <a:rPr lang="en-GB" dirty="0" err="1" smtClean="0">
                <a:effectLst/>
              </a:rPr>
              <a:t>sur</a:t>
            </a:r>
            <a:r>
              <a:rPr lang="en-GB" dirty="0" smtClean="0">
                <a:effectLst/>
              </a:rPr>
              <a:t> le </a:t>
            </a:r>
            <a:r>
              <a:rPr lang="en-GB" dirty="0" err="1" smtClean="0">
                <a:effectLst/>
              </a:rPr>
              <a:t>renouvellement</a:t>
            </a:r>
            <a:r>
              <a:rPr lang="en-GB" dirty="0" smtClean="0">
                <a:effectLst/>
              </a:rPr>
              <a:t> du GIS</a:t>
            </a:r>
            <a:endParaRPr lang="en-GB" dirty="0" smtClean="0">
              <a:effectLst>
                <a:outerShdw blurRad="38100" dist="38100" dir="2700000" algn="tl">
                  <a:srgbClr val="C0C0C0"/>
                </a:outerShdw>
              </a:effectLst>
              <a:latin typeface="Arial" charset="0"/>
            </a:endParaRPr>
          </a:p>
        </p:txBody>
      </p:sp>
      <p:sp>
        <p:nvSpPr>
          <p:cNvPr id="4" name="Sous-titre 3"/>
          <p:cNvSpPr>
            <a:spLocks noGrp="1"/>
          </p:cNvSpPr>
          <p:nvPr>
            <p:ph type="subTitle" idx="1"/>
          </p:nvPr>
        </p:nvSpPr>
        <p:spPr/>
        <p:txBody>
          <a:bodyPr/>
          <a:lstStyle/>
          <a:p>
            <a:endParaRPr lang="fr-FR"/>
          </a:p>
        </p:txBody>
      </p:sp>
      <p:pic>
        <p:nvPicPr>
          <p:cNvPr id="6" name="Image 5"/>
          <p:cNvPicPr>
            <a:picLocks noChangeAspect="1"/>
          </p:cNvPicPr>
          <p:nvPr/>
        </p:nvPicPr>
        <p:blipFill>
          <a:blip r:embed="rId3"/>
          <a:stretch>
            <a:fillRect/>
          </a:stretch>
        </p:blipFill>
        <p:spPr>
          <a:xfrm>
            <a:off x="-11938" y="-152400"/>
            <a:ext cx="9155938" cy="3886200"/>
          </a:xfrm>
          <a:prstGeom prst="rect">
            <a:avLst/>
          </a:prstGeom>
          <a:solidFill>
            <a:schemeClr val="bg2"/>
          </a:solidFill>
        </p:spPr>
      </p:pic>
      <p:pic>
        <p:nvPicPr>
          <p:cNvPr id="7" name="Image 6" descr="BandeauBasPPT.jpg"/>
          <p:cNvPicPr>
            <a:picLocks noChangeAspect="1"/>
          </p:cNvPicPr>
          <p:nvPr/>
        </p:nvPicPr>
        <p:blipFill>
          <a:blip r:embed="rId4"/>
          <a:stretch>
            <a:fillRect/>
          </a:stretch>
        </p:blipFill>
        <p:spPr>
          <a:xfrm>
            <a:off x="0" y="6467475"/>
            <a:ext cx="9144000" cy="390525"/>
          </a:xfrm>
          <a:prstGeom prst="rect">
            <a:avLst/>
          </a:prstGeom>
        </p:spPr>
      </p:pic>
      <p:sp>
        <p:nvSpPr>
          <p:cNvPr id="3" name="ZoneTexte 2"/>
          <p:cNvSpPr txBox="1"/>
          <p:nvPr/>
        </p:nvSpPr>
        <p:spPr>
          <a:xfrm>
            <a:off x="2601616" y="5373216"/>
            <a:ext cx="4477758" cy="830997"/>
          </a:xfrm>
          <a:prstGeom prst="rect">
            <a:avLst/>
          </a:prstGeom>
          <a:noFill/>
        </p:spPr>
        <p:txBody>
          <a:bodyPr wrap="none" rtlCol="0">
            <a:spAutoFit/>
          </a:bodyPr>
          <a:lstStyle/>
          <a:p>
            <a:pPr algn="ctr"/>
            <a:r>
              <a:rPr lang="fr-FR" sz="2400" dirty="0" smtClean="0">
                <a:solidFill>
                  <a:schemeClr val="bg1"/>
                </a:solidFill>
              </a:rPr>
              <a:t>V. Breton</a:t>
            </a:r>
          </a:p>
          <a:p>
            <a:pPr algn="ctr"/>
            <a:r>
              <a:rPr lang="fr-FR" sz="2400" dirty="0" smtClean="0">
                <a:solidFill>
                  <a:schemeClr val="bg1"/>
                </a:solidFill>
              </a:rPr>
              <a:t>Directeur du GIS France Grilles</a:t>
            </a:r>
            <a:endParaRPr lang="fr-FR" sz="2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Renouvellement du GIS </a:t>
            </a:r>
            <a:endParaRPr lang="fr-FR" dirty="0"/>
          </a:p>
        </p:txBody>
      </p:sp>
      <p:sp>
        <p:nvSpPr>
          <p:cNvPr id="3" name="Espace réservé du contenu 2"/>
          <p:cNvSpPr>
            <a:spLocks noGrp="1"/>
          </p:cNvSpPr>
          <p:nvPr>
            <p:ph idx="1"/>
          </p:nvPr>
        </p:nvSpPr>
        <p:spPr/>
        <p:txBody>
          <a:bodyPr/>
          <a:lstStyle/>
          <a:p>
            <a:r>
              <a:rPr lang="fr-FR" dirty="0" smtClean="0"/>
              <a:t>Rappel: expiration de l’avenant fin juin 2016</a:t>
            </a:r>
          </a:p>
          <a:p>
            <a:r>
              <a:rPr lang="fr-FR" dirty="0" smtClean="0"/>
              <a:t>Quel </a:t>
            </a:r>
            <a:r>
              <a:rPr lang="fr-FR" dirty="0" smtClean="0"/>
              <a:t>rôle pour France Grilles dans le futur écosystème ?</a:t>
            </a:r>
          </a:p>
          <a:p>
            <a:r>
              <a:rPr lang="fr-FR" dirty="0" smtClean="0"/>
              <a:t>Jalons passés</a:t>
            </a:r>
          </a:p>
          <a:p>
            <a:pPr lvl="1"/>
            <a:r>
              <a:rPr lang="fr-FR" dirty="0" smtClean="0"/>
              <a:t>Septembre 2015: séminaire équipe animation FG</a:t>
            </a:r>
          </a:p>
          <a:p>
            <a:pPr lvl="1"/>
            <a:r>
              <a:rPr lang="fr-FR" dirty="0" smtClean="0"/>
              <a:t>Décembre 2015: statut d’IR renouvelé</a:t>
            </a:r>
          </a:p>
          <a:p>
            <a:pPr lvl="1"/>
            <a:r>
              <a:rPr lang="fr-FR" dirty="0" smtClean="0"/>
              <a:t>Décembre 2015: rapport du comité de pilotage des infrastructures et services numériques</a:t>
            </a:r>
          </a:p>
          <a:p>
            <a:pPr lvl="1"/>
            <a:r>
              <a:rPr lang="fr-FR" dirty="0" smtClean="0"/>
              <a:t>Janvier 2016: réunion comité scientifique FG</a:t>
            </a:r>
          </a:p>
        </p:txBody>
      </p:sp>
      <p:sp>
        <p:nvSpPr>
          <p:cNvPr id="4" name="Espace réservé du pied de page 3"/>
          <p:cNvSpPr>
            <a:spLocks noGrp="1"/>
          </p:cNvSpPr>
          <p:nvPr>
            <p:ph type="ftr" sz="quarter" idx="11"/>
          </p:nvPr>
        </p:nvSpPr>
        <p:spPr/>
        <p:txBody>
          <a:bodyPr/>
          <a:lstStyle/>
          <a:p>
            <a:pPr>
              <a:defRPr/>
            </a:pPr>
            <a:r>
              <a:rPr lang="fr-FR" smtClean="0"/>
              <a:t>France Grilles     </a:t>
            </a:r>
            <a:endParaRPr lang="fr-FR" dirty="0"/>
          </a:p>
        </p:txBody>
      </p:sp>
      <p:sp>
        <p:nvSpPr>
          <p:cNvPr id="5" name="Espace réservé du numéro de diapositive 4"/>
          <p:cNvSpPr>
            <a:spLocks noGrp="1"/>
          </p:cNvSpPr>
          <p:nvPr>
            <p:ph type="sldNum" sz="quarter" idx="12"/>
          </p:nvPr>
        </p:nvSpPr>
        <p:spPr/>
        <p:txBody>
          <a:bodyPr/>
          <a:lstStyle/>
          <a:p>
            <a:pPr>
              <a:defRPr/>
            </a:pPr>
            <a:fld id="{8D6C6605-D007-4D8C-9E2B-311A77486A66}" type="slidenum">
              <a:rPr lang="fr-FR" smtClean="0"/>
              <a:pPr>
                <a:defRPr/>
              </a:pPr>
              <a:t>2</a:t>
            </a:fld>
            <a:endParaRPr lang="fr-FR"/>
          </a:p>
        </p:txBody>
      </p:sp>
    </p:spTree>
    <p:extLst>
      <p:ext uri="{BB962C8B-B14F-4D97-AF65-F5344CB8AC3E}">
        <p14:creationId xmlns:p14="http://schemas.microsoft.com/office/powerpoint/2010/main" val="9506002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t>
            </a:r>
            <a:r>
              <a:rPr lang="fr-FR" dirty="0" smtClean="0"/>
              <a:t>ecommandations du comité de pilotage</a:t>
            </a:r>
            <a:endParaRPr lang="fr-FR" dirty="0"/>
          </a:p>
        </p:txBody>
      </p:sp>
      <p:sp>
        <p:nvSpPr>
          <p:cNvPr id="4" name="Espace réservé du pied de page 3"/>
          <p:cNvSpPr>
            <a:spLocks noGrp="1"/>
          </p:cNvSpPr>
          <p:nvPr>
            <p:ph type="ftr" sz="quarter" idx="11"/>
          </p:nvPr>
        </p:nvSpPr>
        <p:spPr/>
        <p:txBody>
          <a:bodyPr/>
          <a:lstStyle/>
          <a:p>
            <a:pPr>
              <a:defRPr/>
            </a:pPr>
            <a:r>
              <a:rPr lang="fr-FR" smtClean="0"/>
              <a:t>France Grilles     </a:t>
            </a:r>
            <a:endParaRPr lang="fr-FR" dirty="0"/>
          </a:p>
        </p:txBody>
      </p:sp>
      <p:sp>
        <p:nvSpPr>
          <p:cNvPr id="5" name="Espace réservé du numéro de diapositive 4"/>
          <p:cNvSpPr>
            <a:spLocks noGrp="1"/>
          </p:cNvSpPr>
          <p:nvPr>
            <p:ph type="sldNum" sz="quarter" idx="12"/>
          </p:nvPr>
        </p:nvSpPr>
        <p:spPr/>
        <p:txBody>
          <a:bodyPr/>
          <a:lstStyle/>
          <a:p>
            <a:pPr>
              <a:defRPr/>
            </a:pPr>
            <a:fld id="{8D6C6605-D007-4D8C-9E2B-311A77486A66}" type="slidenum">
              <a:rPr lang="fr-FR" smtClean="0"/>
              <a:pPr>
                <a:defRPr/>
              </a:pPr>
              <a:t>3</a:t>
            </a:fld>
            <a:endParaRPr lang="fr-FR"/>
          </a:p>
        </p:txBody>
      </p:sp>
      <p:pic>
        <p:nvPicPr>
          <p:cNvPr id="6" name="Image 5"/>
          <p:cNvPicPr>
            <a:picLocks noChangeAspect="1"/>
          </p:cNvPicPr>
          <p:nvPr/>
        </p:nvPicPr>
        <p:blipFill>
          <a:blip r:embed="rId2"/>
          <a:stretch>
            <a:fillRect/>
          </a:stretch>
        </p:blipFill>
        <p:spPr>
          <a:xfrm>
            <a:off x="0" y="1700808"/>
            <a:ext cx="9144000" cy="5224426"/>
          </a:xfrm>
          <a:prstGeom prst="rect">
            <a:avLst/>
          </a:prstGeom>
        </p:spPr>
      </p:pic>
    </p:spTree>
    <p:extLst>
      <p:ext uri="{BB962C8B-B14F-4D97-AF65-F5344CB8AC3E}">
        <p14:creationId xmlns:p14="http://schemas.microsoft.com/office/powerpoint/2010/main" val="21049073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smtClean="0"/>
              <a:t>France Grilles     </a:t>
            </a:r>
            <a:endParaRPr lang="fr-FR" dirty="0"/>
          </a:p>
        </p:txBody>
      </p:sp>
      <p:sp>
        <p:nvSpPr>
          <p:cNvPr id="5" name="Espace réservé du numéro de diapositive 4"/>
          <p:cNvSpPr>
            <a:spLocks noGrp="1"/>
          </p:cNvSpPr>
          <p:nvPr>
            <p:ph type="sldNum" sz="quarter" idx="12"/>
          </p:nvPr>
        </p:nvSpPr>
        <p:spPr/>
        <p:txBody>
          <a:bodyPr/>
          <a:lstStyle/>
          <a:p>
            <a:pPr>
              <a:defRPr/>
            </a:pPr>
            <a:fld id="{8D6C6605-D007-4D8C-9E2B-311A77486A66}" type="slidenum">
              <a:rPr lang="fr-FR" smtClean="0"/>
              <a:pPr>
                <a:defRPr/>
              </a:pPr>
              <a:t>4</a:t>
            </a:fld>
            <a:endParaRPr lang="fr-FR"/>
          </a:p>
        </p:txBody>
      </p:sp>
      <p:sp>
        <p:nvSpPr>
          <p:cNvPr id="6" name="Titre 5"/>
          <p:cNvSpPr>
            <a:spLocks noGrp="1"/>
          </p:cNvSpPr>
          <p:nvPr>
            <p:ph type="title"/>
          </p:nvPr>
        </p:nvSpPr>
        <p:spPr/>
        <p:txBody>
          <a:bodyPr/>
          <a:lstStyle/>
          <a:p>
            <a:r>
              <a:rPr lang="fr-FR" dirty="0" smtClean="0"/>
              <a:t>Suite des recommandations</a:t>
            </a:r>
            <a:endParaRPr lang="fr-FR" dirty="0"/>
          </a:p>
        </p:txBody>
      </p:sp>
      <p:pic>
        <p:nvPicPr>
          <p:cNvPr id="7" name="Image 6"/>
          <p:cNvPicPr>
            <a:picLocks noChangeAspect="1"/>
          </p:cNvPicPr>
          <p:nvPr/>
        </p:nvPicPr>
        <p:blipFill>
          <a:blip r:embed="rId3"/>
          <a:stretch>
            <a:fillRect/>
          </a:stretch>
        </p:blipFill>
        <p:spPr>
          <a:xfrm>
            <a:off x="10244" y="1772816"/>
            <a:ext cx="7658100" cy="1638300"/>
          </a:xfrm>
          <a:prstGeom prst="rect">
            <a:avLst/>
          </a:prstGeom>
        </p:spPr>
      </p:pic>
      <p:pic>
        <p:nvPicPr>
          <p:cNvPr id="8" name="Image 7"/>
          <p:cNvPicPr>
            <a:picLocks noChangeAspect="1"/>
          </p:cNvPicPr>
          <p:nvPr/>
        </p:nvPicPr>
        <p:blipFill>
          <a:blip r:embed="rId4"/>
          <a:stretch>
            <a:fillRect/>
          </a:stretch>
        </p:blipFill>
        <p:spPr>
          <a:xfrm>
            <a:off x="-15156" y="3490044"/>
            <a:ext cx="7683500" cy="3035300"/>
          </a:xfrm>
          <a:prstGeom prst="rect">
            <a:avLst/>
          </a:prstGeom>
        </p:spPr>
      </p:pic>
      <p:sp>
        <p:nvSpPr>
          <p:cNvPr id="9" name="Flèche vers la gauche 8"/>
          <p:cNvSpPr/>
          <p:nvPr/>
        </p:nvSpPr>
        <p:spPr>
          <a:xfrm>
            <a:off x="7812360" y="2132856"/>
            <a:ext cx="1368152" cy="165618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lèche vers la gauche 9"/>
          <p:cNvSpPr/>
          <p:nvPr/>
        </p:nvSpPr>
        <p:spPr>
          <a:xfrm>
            <a:off x="7884368" y="3789040"/>
            <a:ext cx="1259632" cy="165618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vers la gauche 10"/>
          <p:cNvSpPr/>
          <p:nvPr/>
        </p:nvSpPr>
        <p:spPr>
          <a:xfrm>
            <a:off x="7884368" y="5517232"/>
            <a:ext cx="1259632" cy="115212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xplosion 1 11"/>
          <p:cNvSpPr/>
          <p:nvPr/>
        </p:nvSpPr>
        <p:spPr>
          <a:xfrm>
            <a:off x="0" y="1052736"/>
            <a:ext cx="8388424" cy="5976664"/>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Apports de France Grilles:</a:t>
            </a:r>
          </a:p>
          <a:p>
            <a:pPr algn="ctr"/>
            <a:r>
              <a:rPr lang="fr-FR" dirty="0" smtClean="0"/>
              <a:t>- Un réseau humain de compétences qui irrigue les communautés</a:t>
            </a:r>
          </a:p>
          <a:p>
            <a:pPr algn="ctr"/>
            <a:r>
              <a:rPr lang="fr-FR" dirty="0" smtClean="0"/>
              <a:t>- Une offre de services sur des infrastructures distribuées (grille, </a:t>
            </a:r>
            <a:r>
              <a:rPr lang="fr-FR" dirty="0" err="1" smtClean="0"/>
              <a:t>cloud</a:t>
            </a:r>
            <a:r>
              <a:rPr lang="fr-FR" dirty="0" smtClean="0"/>
              <a:t> et stockage)</a:t>
            </a:r>
          </a:p>
          <a:p>
            <a:pPr algn="ctr"/>
            <a:r>
              <a:rPr lang="fr-FR" dirty="0"/>
              <a:t>	</a:t>
            </a:r>
            <a:r>
              <a:rPr lang="fr-FR" dirty="0" smtClean="0"/>
              <a:t>- des outils open source mutualisés</a:t>
            </a:r>
          </a:p>
          <a:p>
            <a:pPr algn="ctr"/>
            <a:r>
              <a:rPr lang="fr-FR" dirty="0" smtClean="0"/>
              <a:t>- une intégration européenne</a:t>
            </a:r>
            <a:endParaRPr lang="fr-FR" dirty="0"/>
          </a:p>
        </p:txBody>
      </p:sp>
    </p:spTree>
    <p:extLst>
      <p:ext uri="{BB962C8B-B14F-4D97-AF65-F5344CB8AC3E}">
        <p14:creationId xmlns:p14="http://schemas.microsoft.com/office/powerpoint/2010/main" val="2748197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Suite des recommandations…</a:t>
            </a:r>
            <a:endParaRPr lang="fr-FR" dirty="0"/>
          </a:p>
        </p:txBody>
      </p:sp>
      <p:sp>
        <p:nvSpPr>
          <p:cNvPr id="4" name="Espace réservé du pied de page 3"/>
          <p:cNvSpPr>
            <a:spLocks noGrp="1"/>
          </p:cNvSpPr>
          <p:nvPr>
            <p:ph type="ftr" sz="quarter" idx="11"/>
          </p:nvPr>
        </p:nvSpPr>
        <p:spPr/>
        <p:txBody>
          <a:bodyPr/>
          <a:lstStyle/>
          <a:p>
            <a:pPr>
              <a:defRPr/>
            </a:pPr>
            <a:r>
              <a:rPr lang="fr-FR" smtClean="0"/>
              <a:t>France Grilles     </a:t>
            </a:r>
            <a:endParaRPr lang="fr-FR" dirty="0"/>
          </a:p>
        </p:txBody>
      </p:sp>
      <p:sp>
        <p:nvSpPr>
          <p:cNvPr id="5" name="Espace réservé du numéro de diapositive 4"/>
          <p:cNvSpPr>
            <a:spLocks noGrp="1"/>
          </p:cNvSpPr>
          <p:nvPr>
            <p:ph type="sldNum" sz="quarter" idx="12"/>
          </p:nvPr>
        </p:nvSpPr>
        <p:spPr/>
        <p:txBody>
          <a:bodyPr/>
          <a:lstStyle/>
          <a:p>
            <a:pPr>
              <a:defRPr/>
            </a:pPr>
            <a:fld id="{8D6C6605-D007-4D8C-9E2B-311A77486A66}" type="slidenum">
              <a:rPr lang="fr-FR" smtClean="0"/>
              <a:pPr>
                <a:defRPr/>
              </a:pPr>
              <a:t>5</a:t>
            </a:fld>
            <a:endParaRPr lang="fr-FR"/>
          </a:p>
        </p:txBody>
      </p:sp>
      <p:pic>
        <p:nvPicPr>
          <p:cNvPr id="6" name="Image 5"/>
          <p:cNvPicPr>
            <a:picLocks noChangeAspect="1"/>
          </p:cNvPicPr>
          <p:nvPr/>
        </p:nvPicPr>
        <p:blipFill>
          <a:blip r:embed="rId3"/>
          <a:stretch>
            <a:fillRect/>
          </a:stretch>
        </p:blipFill>
        <p:spPr>
          <a:xfrm>
            <a:off x="35496" y="4581128"/>
            <a:ext cx="7645400" cy="1955800"/>
          </a:xfrm>
          <a:prstGeom prst="rect">
            <a:avLst/>
          </a:prstGeom>
        </p:spPr>
      </p:pic>
      <p:pic>
        <p:nvPicPr>
          <p:cNvPr id="7" name="Image 6"/>
          <p:cNvPicPr>
            <a:picLocks noChangeAspect="1"/>
          </p:cNvPicPr>
          <p:nvPr/>
        </p:nvPicPr>
        <p:blipFill>
          <a:blip r:embed="rId4"/>
          <a:stretch>
            <a:fillRect/>
          </a:stretch>
        </p:blipFill>
        <p:spPr>
          <a:xfrm>
            <a:off x="23654" y="1772816"/>
            <a:ext cx="7658100" cy="2857500"/>
          </a:xfrm>
          <a:prstGeom prst="rect">
            <a:avLst/>
          </a:prstGeom>
        </p:spPr>
      </p:pic>
      <p:sp>
        <p:nvSpPr>
          <p:cNvPr id="8" name="Flèche vers la gauche 7"/>
          <p:cNvSpPr/>
          <p:nvPr/>
        </p:nvSpPr>
        <p:spPr>
          <a:xfrm>
            <a:off x="7790318" y="1916832"/>
            <a:ext cx="1368152" cy="165618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lèche vers la gauche 9"/>
          <p:cNvSpPr/>
          <p:nvPr/>
        </p:nvSpPr>
        <p:spPr>
          <a:xfrm>
            <a:off x="7775848" y="3501008"/>
            <a:ext cx="1368152" cy="165618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xplosion 1 10"/>
          <p:cNvSpPr/>
          <p:nvPr/>
        </p:nvSpPr>
        <p:spPr>
          <a:xfrm>
            <a:off x="0" y="2060848"/>
            <a:ext cx="8172400" cy="4392488"/>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Apports de France Grilles:</a:t>
            </a:r>
          </a:p>
          <a:p>
            <a:pPr marL="285750" indent="-285750" algn="ctr">
              <a:buFontTx/>
              <a:buChar char="-"/>
            </a:pPr>
            <a:r>
              <a:rPr lang="fr-FR" dirty="0" smtClean="0"/>
              <a:t>Collaboration active avec l’ANSSI et les RSSI des établissements</a:t>
            </a:r>
          </a:p>
          <a:p>
            <a:pPr marL="285750" indent="-285750" algn="ctr">
              <a:buFontTx/>
              <a:buChar char="-"/>
            </a:pPr>
            <a:r>
              <a:rPr lang="fr-FR" dirty="0" smtClean="0"/>
              <a:t>Participation à des instances internationales (EGI CSIRT) </a:t>
            </a:r>
          </a:p>
          <a:p>
            <a:pPr marL="285750" indent="-285750" algn="ctr">
              <a:buFontTx/>
              <a:buChar char="-"/>
            </a:pPr>
            <a:r>
              <a:rPr lang="fr-FR" dirty="0" smtClean="0"/>
              <a:t>- offres de formation à des outils open source (</a:t>
            </a:r>
            <a:r>
              <a:rPr lang="fr-FR" dirty="0" err="1"/>
              <a:t>O</a:t>
            </a:r>
            <a:r>
              <a:rPr lang="fr-FR" dirty="0" err="1" smtClean="0"/>
              <a:t>penstack</a:t>
            </a:r>
            <a:r>
              <a:rPr lang="fr-FR" dirty="0" smtClean="0"/>
              <a:t>, </a:t>
            </a:r>
            <a:r>
              <a:rPr lang="fr-FR" dirty="0" err="1" smtClean="0"/>
              <a:t>iRODS</a:t>
            </a:r>
            <a:r>
              <a:rPr lang="fr-FR" dirty="0" smtClean="0"/>
              <a:t>)</a:t>
            </a:r>
          </a:p>
          <a:p>
            <a:pPr marL="285750" indent="-285750" algn="ctr">
              <a:buFontTx/>
              <a:buChar char="-"/>
            </a:pPr>
            <a:endParaRPr lang="fr-FR" dirty="0" smtClean="0"/>
          </a:p>
        </p:txBody>
      </p:sp>
      <p:sp>
        <p:nvSpPr>
          <p:cNvPr id="12" name="Flèche vers la gauche 11"/>
          <p:cNvSpPr/>
          <p:nvPr/>
        </p:nvSpPr>
        <p:spPr>
          <a:xfrm>
            <a:off x="7775848" y="5229200"/>
            <a:ext cx="1368152" cy="165618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8740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du comité scientifique</a:t>
            </a:r>
            <a:endParaRPr lang="fr-FR" dirty="0"/>
          </a:p>
        </p:txBody>
      </p:sp>
      <p:sp>
        <p:nvSpPr>
          <p:cNvPr id="3" name="Espace réservé du contenu 2"/>
          <p:cNvSpPr>
            <a:spLocks noGrp="1"/>
          </p:cNvSpPr>
          <p:nvPr>
            <p:ph idx="1"/>
          </p:nvPr>
        </p:nvSpPr>
        <p:spPr/>
        <p:txBody>
          <a:bodyPr/>
          <a:lstStyle/>
          <a:p>
            <a:r>
              <a:rPr lang="fr-FR" sz="2400" dirty="0"/>
              <a:t>La grille est un middleware qui ne crée pas ses propres ressources mais exploite </a:t>
            </a:r>
            <a:r>
              <a:rPr lang="fr-FR" sz="2400" dirty="0" smtClean="0"/>
              <a:t>les ressources </a:t>
            </a:r>
            <a:r>
              <a:rPr lang="fr-FR" sz="2400" dirty="0"/>
              <a:t>existantes.</a:t>
            </a:r>
          </a:p>
          <a:p>
            <a:r>
              <a:rPr lang="fr-FR" sz="2400" dirty="0" smtClean="0"/>
              <a:t>Elle </a:t>
            </a:r>
            <a:r>
              <a:rPr lang="fr-FR" sz="2400" dirty="0"/>
              <a:t>ajoute un lien entre les centres de ressources existants. Ce lien entre centres </a:t>
            </a:r>
            <a:r>
              <a:rPr lang="fr-FR" sz="2400" dirty="0" smtClean="0"/>
              <a:t>de ressource </a:t>
            </a:r>
            <a:r>
              <a:rPr lang="fr-FR" sz="2400" dirty="0"/>
              <a:t>existe aujourd’hui au niveau du calcul. Il faut l’élargir aux données.</a:t>
            </a:r>
          </a:p>
          <a:p>
            <a:r>
              <a:rPr lang="fr-FR" sz="2400" dirty="0" smtClean="0"/>
              <a:t>Elle </a:t>
            </a:r>
            <a:r>
              <a:rPr lang="fr-FR" sz="2400" dirty="0"/>
              <a:t>est un outil de démocratisation du calcul dans des communautés qui n’ont pas </a:t>
            </a:r>
            <a:r>
              <a:rPr lang="fr-FR" sz="2400" dirty="0" smtClean="0"/>
              <a:t>une culture </a:t>
            </a:r>
            <a:r>
              <a:rPr lang="fr-FR" sz="2400" dirty="0"/>
              <a:t>du calcul intensif.</a:t>
            </a:r>
          </a:p>
          <a:p>
            <a:r>
              <a:rPr lang="fr-FR" sz="2400" dirty="0" smtClean="0"/>
              <a:t>Il </a:t>
            </a:r>
            <a:r>
              <a:rPr lang="fr-FR" sz="2400" dirty="0"/>
              <a:t>est important de construire un partenariat avec l’ensemble des acteurs nationaux </a:t>
            </a:r>
            <a:r>
              <a:rPr lang="fr-FR" sz="2400" dirty="0" smtClean="0"/>
              <a:t>pour définir </a:t>
            </a:r>
            <a:r>
              <a:rPr lang="fr-FR" sz="2400" dirty="0"/>
              <a:t>quel lien mettre avec leurs ressources.</a:t>
            </a:r>
          </a:p>
          <a:p>
            <a:r>
              <a:rPr lang="fr-FR" sz="2400" dirty="0" smtClean="0"/>
              <a:t>Ce </a:t>
            </a:r>
            <a:r>
              <a:rPr lang="fr-FR" sz="2400" dirty="0"/>
              <a:t>partenariat doit permettre à la France de parler d’une seule voix dans le </a:t>
            </a:r>
            <a:r>
              <a:rPr lang="fr-FR" sz="2400" dirty="0" smtClean="0"/>
              <a:t>concert européen</a:t>
            </a:r>
            <a:r>
              <a:rPr lang="fr-FR" sz="2400" dirty="0"/>
              <a:t>.</a:t>
            </a:r>
          </a:p>
        </p:txBody>
      </p:sp>
      <p:sp>
        <p:nvSpPr>
          <p:cNvPr id="4" name="Espace réservé du pied de page 3"/>
          <p:cNvSpPr>
            <a:spLocks noGrp="1"/>
          </p:cNvSpPr>
          <p:nvPr>
            <p:ph type="ftr" sz="quarter" idx="11"/>
          </p:nvPr>
        </p:nvSpPr>
        <p:spPr/>
        <p:txBody>
          <a:bodyPr/>
          <a:lstStyle/>
          <a:p>
            <a:pPr>
              <a:defRPr/>
            </a:pPr>
            <a:r>
              <a:rPr lang="fr-FR" smtClean="0"/>
              <a:t>France Grilles     </a:t>
            </a:r>
            <a:endParaRPr lang="fr-FR" dirty="0"/>
          </a:p>
        </p:txBody>
      </p:sp>
      <p:sp>
        <p:nvSpPr>
          <p:cNvPr id="5" name="Espace réservé du numéro de diapositive 4"/>
          <p:cNvSpPr>
            <a:spLocks noGrp="1"/>
          </p:cNvSpPr>
          <p:nvPr>
            <p:ph type="sldNum" sz="quarter" idx="12"/>
          </p:nvPr>
        </p:nvSpPr>
        <p:spPr/>
        <p:txBody>
          <a:bodyPr/>
          <a:lstStyle/>
          <a:p>
            <a:pPr>
              <a:defRPr/>
            </a:pPr>
            <a:fld id="{8D6C6605-D007-4D8C-9E2B-311A77486A66}" type="slidenum">
              <a:rPr lang="fr-FR" smtClean="0"/>
              <a:pPr>
                <a:defRPr/>
              </a:pPr>
              <a:t>6</a:t>
            </a:fld>
            <a:endParaRPr lang="fr-FR"/>
          </a:p>
        </p:txBody>
      </p:sp>
    </p:spTree>
    <p:extLst>
      <p:ext uri="{BB962C8B-B14F-4D97-AF65-F5344CB8AC3E}">
        <p14:creationId xmlns:p14="http://schemas.microsoft.com/office/powerpoint/2010/main" val="11739893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rancegrilles_utilisateurs-copi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I Engage powerpoint presentation v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3.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EGI-InSPIRE-May2011-V4</Template>
  <TotalTime>5768</TotalTime>
  <Words>457</Words>
  <Application>Microsoft Macintosh PowerPoint</Application>
  <PresentationFormat>Présentation à l'écran (4:3)</PresentationFormat>
  <Paragraphs>51</Paragraphs>
  <Slides>6</Slides>
  <Notes>5</Notes>
  <HiddenSlides>0</HiddenSlides>
  <MMClips>0</MMClips>
  <ScaleCrop>false</ScaleCrop>
  <HeadingPairs>
    <vt:vector size="4" baseType="variant">
      <vt:variant>
        <vt:lpstr>Thème</vt:lpstr>
      </vt:variant>
      <vt:variant>
        <vt:i4>3</vt:i4>
      </vt:variant>
      <vt:variant>
        <vt:lpstr>Titres des diapositives</vt:lpstr>
      </vt:variant>
      <vt:variant>
        <vt:i4>6</vt:i4>
      </vt:variant>
    </vt:vector>
  </HeadingPairs>
  <TitlesOfParts>
    <vt:vector size="9" baseType="lpstr">
      <vt:lpstr>francegrilles_utilisateurs-copie2</vt:lpstr>
      <vt:lpstr>EGI Engage powerpoint presentation v3</vt:lpstr>
      <vt:lpstr>EGI Powerpoint Presentation (body)</vt:lpstr>
      <vt:lpstr>Introduction à la discussion sur le renouvellement du GIS</vt:lpstr>
      <vt:lpstr>Renouvellement du GIS </vt:lpstr>
      <vt:lpstr>Recommandations du comité de pilotage</vt:lpstr>
      <vt:lpstr>Suite des recommandations</vt:lpstr>
      <vt:lpstr>Suite des recommandations…</vt:lpstr>
      <vt:lpstr>Conclusions du comité scientifique</vt:lpstr>
    </vt:vector>
  </TitlesOfParts>
  <Company>CNRS IdGC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France Grilles, journées scientifiques 2012</dc:title>
  <dc:creator>Romier</dc:creator>
  <cp:lastModifiedBy>Vincent Breton</cp:lastModifiedBy>
  <cp:revision>655</cp:revision>
  <dcterms:created xsi:type="dcterms:W3CDTF">2015-09-09T07:45:38Z</dcterms:created>
  <dcterms:modified xsi:type="dcterms:W3CDTF">2016-01-21T11:52:39Z</dcterms:modified>
</cp:coreProperties>
</file>