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  <p:sldMasterId id="2147483782" r:id="rId2"/>
    <p:sldMasterId id="2147483784" r:id="rId3"/>
  </p:sldMasterIdLst>
  <p:notesMasterIdLst>
    <p:notesMasterId r:id="rId15"/>
  </p:notesMasterIdLst>
  <p:handoutMasterIdLst>
    <p:handoutMasterId r:id="rId16"/>
  </p:handoutMasterIdLst>
  <p:sldIdLst>
    <p:sldId id="557" r:id="rId4"/>
    <p:sldId id="599" r:id="rId5"/>
    <p:sldId id="600" r:id="rId6"/>
    <p:sldId id="597" r:id="rId7"/>
    <p:sldId id="598" r:id="rId8"/>
    <p:sldId id="583" r:id="rId9"/>
    <p:sldId id="601" r:id="rId10"/>
    <p:sldId id="602" r:id="rId11"/>
    <p:sldId id="605" r:id="rId12"/>
    <p:sldId id="610" r:id="rId13"/>
    <p:sldId id="606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74363" autoAdjust="0"/>
  </p:normalViewPr>
  <p:slideViewPr>
    <p:cSldViewPr>
      <p:cViewPr>
        <p:scale>
          <a:sx n="66" d="100"/>
          <a:sy n="66" d="100"/>
        </p:scale>
        <p:origin x="-216" y="-12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7578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489A9-28E3-46DE-BF0C-A30ABC867221}" type="datetimeFigureOut">
              <a:rPr lang="fr-FR" smtClean="0"/>
              <a:pPr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6994-DBEA-4051-BF64-F56BAC5A12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30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E3743F-23DC-4248-B0D3-DCC3539A30CE}" type="datetimeFigureOut">
              <a:rPr lang="en-GB"/>
              <a:pPr>
                <a:defRPr/>
              </a:pPr>
              <a:t>21/01/2016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F5C1692-A211-47BB-82C7-D9386D78C5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16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aseline="0" dirty="0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9544AD4-3BF8-495B-85BC-ECDFC16AB129}" type="slidenum">
              <a:rPr lang="en-GB"/>
              <a:pPr eaLnBrk="1" hangingPunct="1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Workshop </a:t>
            </a:r>
            <a:r>
              <a:rPr lang="fr-FR" dirty="0" err="1" smtClean="0"/>
              <a:t>TutoJRES</a:t>
            </a:r>
            <a:r>
              <a:rPr lang="fr-FR" dirty="0" smtClean="0"/>
              <a:t>: laisser la parole à </a:t>
            </a:r>
            <a:r>
              <a:rPr lang="fr-FR" dirty="0" err="1" smtClean="0"/>
              <a:t>Jérome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C1692-A211-47BB-82C7-D9386D78C5A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09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EINFRA-12-2017: Data and Distributed Computing e-infrastructures for Open Science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C1692-A211-47BB-82C7-D9386D78C5A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</a:t>
            </a:r>
            <a:r>
              <a:rPr lang="fr-FR" baseline="0" dirty="0" smtClean="0"/>
              <a:t> de possibilité de financement incitatif pour accompagner les sites</a:t>
            </a:r>
          </a:p>
          <a:p>
            <a:r>
              <a:rPr lang="fr-FR" baseline="0" dirty="0" smtClean="0"/>
              <a:t>Pas de financement pour un projet de MOOC (HPC-HTC) avec le groupe calcul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C1692-A211-47BB-82C7-D9386D78C5A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2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640960" cy="283616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04992"/>
            <a:ext cx="8640960" cy="253008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95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03816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407096" cy="460851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608512"/>
          </a:xfrm>
        </p:spPr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91488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559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39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1423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36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1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93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56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11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573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844675"/>
            <a:ext cx="89281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950" y="6592888"/>
            <a:ext cx="2133600" cy="265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19700" y="6597650"/>
            <a:ext cx="12969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17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65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0640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DD07-2C1C-4E98-BDAC-E9219E5F2D2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2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84586"/>
            <a:ext cx="4176464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8996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27984" y="2484586"/>
            <a:ext cx="4589969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8374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5C4F-72C9-4C3A-AED8-74F11D37076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6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19944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286001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5"/>
            <a:ext cx="5389438" cy="4608512"/>
          </a:xfrm>
        </p:spPr>
        <p:txBody>
          <a:bodyPr/>
          <a:lstStyle>
            <a:lvl1pPr>
              <a:defRPr sz="3200">
                <a:solidFill>
                  <a:srgbClr val="01ADF0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3006875"/>
            <a:ext cx="3286001" cy="3446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79967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784976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512" y="1916831"/>
            <a:ext cx="8784976" cy="28107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76352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950" y="1268413"/>
            <a:ext cx="8928100" cy="431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950" y="1844675"/>
            <a:ext cx="8928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950" y="6592888"/>
            <a:ext cx="2133600" cy="265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975" y="6597650"/>
            <a:ext cx="28082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/>
              <a:t>France Grilles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19700" y="6597650"/>
            <a:ext cx="12969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9" r:id="rId12"/>
    <p:sldLayoutId id="2147483780" r:id="rId13"/>
    <p:sldLayoutId id="214748378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1ADF0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0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Insert footer here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21/01/2016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in2p3.fr/event/1268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419600"/>
            <a:ext cx="8640960" cy="10835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err="1" smtClean="0">
                <a:effectLst/>
              </a:rPr>
              <a:t>Informations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38" y="-152400"/>
            <a:ext cx="9155938" cy="38862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" name="Image 6" descr="BandeauBasP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67475"/>
            <a:ext cx="9144000" cy="3905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50587" y="5301208"/>
            <a:ext cx="3862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FFFF"/>
                </a:solidFill>
              </a:rPr>
              <a:t>V. Breton</a:t>
            </a:r>
          </a:p>
          <a:p>
            <a:pPr algn="ctr"/>
            <a:r>
              <a:rPr lang="fr-FR" sz="2400" dirty="0" smtClean="0">
                <a:solidFill>
                  <a:srgbClr val="FFFFFF"/>
                </a:solidFill>
              </a:rPr>
              <a:t>Directeur de France Grilles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financier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Exécution du budget 2015</a:t>
            </a:r>
          </a:p>
          <a:p>
            <a:r>
              <a:rPr lang="fr-FR" dirty="0" smtClean="0"/>
              <a:t>Proposition de budget 2016</a:t>
            </a:r>
          </a:p>
          <a:p>
            <a:pPr lvl="1"/>
            <a:r>
              <a:rPr lang="fr-FR" dirty="0" smtClean="0"/>
              <a:t>Base de recettes: subvention IR de 200 </a:t>
            </a:r>
            <a:r>
              <a:rPr lang="fr-FR" dirty="0" err="1" smtClean="0"/>
              <a:t>Keuros</a:t>
            </a:r>
            <a:r>
              <a:rPr lang="fr-FR" dirty="0" smtClean="0"/>
              <a:t> versée par le CNRS-IN2P3 + 50625 euros de cotisations des membres du GIS + excédent RP (24782 euros)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8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financier: cotisations 2016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416050" y="2238216"/>
          <a:ext cx="6311900" cy="3738880"/>
        </p:xfrm>
        <a:graphic>
          <a:graphicData uri="http://schemas.openxmlformats.org/drawingml/2006/table">
            <a:tbl>
              <a:tblPr/>
              <a:tblGrid>
                <a:gridCol w="1308100"/>
                <a:gridCol w="1409700"/>
                <a:gridCol w="1689100"/>
                <a:gridCol w="1905000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Contributions 2016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montant des factures émises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Budget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90 000,00 €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TOTAL des cotisations à charge des partenaires de France Grilles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90 000,00 €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sng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répartition 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Pondération des voix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Ministère de l’Enseignement Supérieur et de la Recherche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18,75%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16 875,00 €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-   €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CEA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12,50%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11 250,00 €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11 250,00 €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CNRS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25,00%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22 500,00 €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                       -   €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Conférence des Présidents d’Universités (CPU)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12,50%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11 250,00 €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11 250,00 €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GIP RENATER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6,25%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5 625,00 €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5 625,00 €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INRA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6,25%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5 625,00 €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5 625,00 €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INRIA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12,50%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11 250,00 €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11 250,00 €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INSERM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6,25%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5 625,00 €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5 625,00 €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sous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100,00%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90 000,00 €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50 625,00 €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06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Lien vers l’agenda électronique de notre réunion aujourd’hui: </a:t>
            </a:r>
            <a:r>
              <a:rPr lang="fr-FR" u="sng" dirty="0">
                <a:hlinkClick r:id="rId2"/>
              </a:rPr>
              <a:t>https://indico.in2p3.fr/event/12682/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3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3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 sur la 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Complète refonte du site web</a:t>
            </a:r>
          </a:p>
          <a:p>
            <a:pPr lvl="1"/>
            <a:r>
              <a:rPr lang="fr-FR" dirty="0" smtClean="0"/>
              <a:t>Nouvelle charte graphique</a:t>
            </a:r>
          </a:p>
          <a:p>
            <a:pPr lvl="1"/>
            <a:r>
              <a:rPr lang="fr-FR" dirty="0" smtClean="0"/>
              <a:t>Réorganisation du contenu</a:t>
            </a:r>
          </a:p>
          <a:p>
            <a:r>
              <a:rPr lang="fr-FR" dirty="0" smtClean="0"/>
              <a:t>Départ de la chargée de communication au 30 Avril 2016</a:t>
            </a:r>
          </a:p>
          <a:p>
            <a:pPr lvl="1"/>
            <a:r>
              <a:rPr lang="fr-FR" dirty="0" smtClean="0"/>
              <a:t>La communication fait partie des clefs pour promouvoir l’offre de services aux communautés d’utilisateurs </a:t>
            </a:r>
          </a:p>
          <a:p>
            <a:pPr lvl="1"/>
            <a:r>
              <a:rPr lang="fr-FR" dirty="0" smtClean="0"/>
              <a:t>Besoin identifié après le renouvellement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53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de formation et d’animation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Actions d’animation</a:t>
            </a:r>
          </a:p>
          <a:p>
            <a:pPr lvl="1"/>
            <a:r>
              <a:rPr lang="fr-FR" sz="2400" dirty="0" smtClean="0"/>
              <a:t>Demande forte pour organiser des journées SUCCES en 2016</a:t>
            </a:r>
          </a:p>
          <a:p>
            <a:pPr lvl="2"/>
            <a:r>
              <a:rPr lang="fr-FR" dirty="0" smtClean="0"/>
              <a:t>Participants aux journées 2015</a:t>
            </a:r>
          </a:p>
          <a:p>
            <a:pPr lvl="2"/>
            <a:r>
              <a:rPr lang="fr-FR" dirty="0" smtClean="0"/>
              <a:t>Groupe Calcul</a:t>
            </a:r>
          </a:p>
          <a:p>
            <a:pPr lvl="1"/>
            <a:r>
              <a:rPr lang="fr-FR" sz="2400" dirty="0" smtClean="0"/>
              <a:t>Workshop sur le stockage distribué fin Mars 2016 à Lyon</a:t>
            </a:r>
          </a:p>
          <a:p>
            <a:r>
              <a:rPr lang="fr-FR" sz="2800" dirty="0" smtClean="0"/>
              <a:t>Actions de formation </a:t>
            </a:r>
          </a:p>
          <a:p>
            <a:pPr lvl="1"/>
            <a:r>
              <a:rPr lang="fr-FR" sz="2400" dirty="0"/>
              <a:t>DIRAC et </a:t>
            </a:r>
            <a:r>
              <a:rPr lang="fr-FR" sz="2400" dirty="0" err="1"/>
              <a:t>iRODS</a:t>
            </a:r>
            <a:r>
              <a:rPr lang="fr-FR" sz="2400" dirty="0"/>
              <a:t> : 7-9 mars 2016 à Villeurbanne</a:t>
            </a:r>
          </a:p>
          <a:p>
            <a:pPr lvl="1"/>
            <a:r>
              <a:rPr lang="fr-FR" sz="2400" dirty="0"/>
              <a:t> Cloud utilisateur 3 jours : sans doute 27 - 29 avril 2016</a:t>
            </a:r>
          </a:p>
          <a:p>
            <a:pPr lvl="2"/>
            <a:r>
              <a:rPr lang="en-GB" dirty="0"/>
              <a:t> </a:t>
            </a:r>
            <a:r>
              <a:rPr lang="en-GB" dirty="0" err="1"/>
              <a:t>Openstack</a:t>
            </a:r>
            <a:r>
              <a:rPr lang="en-GB" dirty="0"/>
              <a:t>, </a:t>
            </a:r>
            <a:r>
              <a:rPr lang="en-GB" dirty="0" err="1"/>
              <a:t>SlipStream</a:t>
            </a:r>
            <a:r>
              <a:rPr lang="en-GB" dirty="0"/>
              <a:t>, </a:t>
            </a:r>
            <a:r>
              <a:rPr lang="en-GB" dirty="0" err="1"/>
              <a:t>Stratuslab</a:t>
            </a:r>
            <a:r>
              <a:rPr lang="en-GB" dirty="0"/>
              <a:t>, </a:t>
            </a:r>
            <a:r>
              <a:rPr lang="en-GB" dirty="0" err="1"/>
              <a:t>Fedcloud</a:t>
            </a:r>
            <a:r>
              <a:rPr lang="en-GB" dirty="0"/>
              <a:t> EGI... </a:t>
            </a:r>
            <a:endParaRPr lang="fr-FR" dirty="0"/>
          </a:p>
          <a:p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4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portefeuille de services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6" name="Image 5" descr="2016-01-OffreDeServi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3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 sur les ressources humaines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Géraldine </a:t>
            </a:r>
            <a:r>
              <a:rPr lang="fr-FR" sz="2800" dirty="0" err="1" smtClean="0"/>
              <a:t>Fettahi</a:t>
            </a:r>
            <a:r>
              <a:rPr lang="fr-FR" sz="2800" dirty="0" smtClean="0"/>
              <a:t> (responsable administrative </a:t>
            </a:r>
            <a:r>
              <a:rPr lang="fr-FR" sz="2800" dirty="0" err="1" smtClean="0"/>
              <a:t>IdGC</a:t>
            </a:r>
            <a:r>
              <a:rPr lang="fr-FR" sz="2800" dirty="0" smtClean="0"/>
              <a:t>, gestionnaire France Grilles) titularisée sur poste ITA CNRS </a:t>
            </a:r>
          </a:p>
          <a:p>
            <a:r>
              <a:rPr lang="fr-FR" sz="2800" dirty="0" smtClean="0"/>
              <a:t>Départ de Silvia </a:t>
            </a:r>
            <a:r>
              <a:rPr lang="fr-FR" sz="2800" dirty="0" err="1" smtClean="0"/>
              <a:t>Gervois</a:t>
            </a:r>
            <a:r>
              <a:rPr lang="fr-FR" sz="2800" dirty="0" smtClean="0"/>
              <a:t> le 30/4/2016 (chargée de communication) après 3 années de CDD</a:t>
            </a:r>
          </a:p>
          <a:p>
            <a:r>
              <a:rPr lang="fr-FR" sz="2800" dirty="0" smtClean="0"/>
              <a:t>Coordination technique</a:t>
            </a:r>
          </a:p>
          <a:p>
            <a:pPr lvl="1"/>
            <a:r>
              <a:rPr lang="fr-FR" sz="2400" dirty="0" smtClean="0"/>
              <a:t>Vincent </a:t>
            </a:r>
            <a:r>
              <a:rPr lang="fr-FR" sz="2400" dirty="0" err="1" smtClean="0"/>
              <a:t>Legoll</a:t>
            </a:r>
            <a:r>
              <a:rPr lang="fr-FR" sz="2400" dirty="0" smtClean="0"/>
              <a:t> (soutien J. </a:t>
            </a:r>
            <a:r>
              <a:rPr lang="fr-FR" sz="2400" dirty="0" err="1" smtClean="0"/>
              <a:t>Pansanel</a:t>
            </a:r>
            <a:r>
              <a:rPr lang="fr-FR" sz="2400" dirty="0" smtClean="0"/>
              <a:t>):</a:t>
            </a:r>
          </a:p>
          <a:p>
            <a:pPr lvl="2"/>
            <a:r>
              <a:rPr lang="fr-FR" dirty="0" smtClean="0"/>
              <a:t>CDD de 18 mois à expiration fin Mars 2016</a:t>
            </a:r>
          </a:p>
          <a:p>
            <a:pPr lvl="2"/>
            <a:r>
              <a:rPr lang="fr-FR" dirty="0" smtClean="0"/>
              <a:t>Extension 6 mois sur EGI-ENGAGE (</a:t>
            </a:r>
            <a:r>
              <a:rPr lang="fr-FR" dirty="0" err="1" smtClean="0"/>
              <a:t>competence</a:t>
            </a:r>
            <a:r>
              <a:rPr lang="fr-FR" dirty="0" smtClean="0"/>
              <a:t> center EPOS)</a:t>
            </a:r>
            <a:endParaRPr lang="fr-FR" dirty="0"/>
          </a:p>
          <a:p>
            <a:pPr lvl="1"/>
            <a:r>
              <a:rPr lang="fr-FR" sz="2400" dirty="0" smtClean="0"/>
              <a:t>Vincent </a:t>
            </a:r>
            <a:r>
              <a:rPr lang="fr-FR" sz="2400" dirty="0" err="1" smtClean="0"/>
              <a:t>Gatignol</a:t>
            </a:r>
            <a:r>
              <a:rPr lang="fr-FR" sz="2400" dirty="0" smtClean="0"/>
              <a:t> (monitoring </a:t>
            </a:r>
            <a:r>
              <a:rPr lang="fr-FR" sz="2400" dirty="0" err="1" smtClean="0"/>
              <a:t>operations</a:t>
            </a:r>
            <a:r>
              <a:rPr lang="fr-FR" sz="2400" dirty="0" smtClean="0"/>
              <a:t>): CDD de 24 mois jusqu’en Avril 2017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58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Préparation de projets européens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Rappel: présence française dans EGI-ENGAGE dans trois </a:t>
            </a:r>
            <a:r>
              <a:rPr lang="fr-FR" sz="2400" dirty="0" err="1" smtClean="0"/>
              <a:t>competence</a:t>
            </a:r>
            <a:r>
              <a:rPr lang="fr-FR" sz="2400" dirty="0" smtClean="0"/>
              <a:t> </a:t>
            </a:r>
            <a:r>
              <a:rPr lang="fr-FR" sz="2400" dirty="0" err="1" smtClean="0"/>
              <a:t>centers</a:t>
            </a:r>
            <a:endParaRPr lang="fr-FR" sz="2400" dirty="0" smtClean="0"/>
          </a:p>
          <a:p>
            <a:pPr lvl="1"/>
            <a:r>
              <a:rPr lang="fr-FR" sz="2000" dirty="0"/>
              <a:t>ELIXIR (IFB)</a:t>
            </a:r>
          </a:p>
          <a:p>
            <a:pPr lvl="1"/>
            <a:r>
              <a:rPr lang="fr-FR" sz="2000" dirty="0" smtClean="0"/>
              <a:t>EPOS (CNRS-IPGP)</a:t>
            </a:r>
          </a:p>
          <a:p>
            <a:pPr lvl="1"/>
            <a:r>
              <a:rPr lang="fr-FR" sz="2000" dirty="0" smtClean="0"/>
              <a:t>LIFEWATCH (INRA centre de </a:t>
            </a:r>
            <a:r>
              <a:rPr lang="fr-FR" sz="2000" dirty="0" err="1" smtClean="0"/>
              <a:t>Pierroton</a:t>
            </a:r>
            <a:r>
              <a:rPr lang="fr-FR" sz="2000" dirty="0" smtClean="0"/>
              <a:t>)</a:t>
            </a:r>
          </a:p>
          <a:p>
            <a:r>
              <a:rPr lang="fr-FR" sz="2400" dirty="0" smtClean="0"/>
              <a:t>Grands projets en préparation</a:t>
            </a:r>
          </a:p>
          <a:p>
            <a:pPr lvl="1"/>
            <a:r>
              <a:rPr lang="fr-FR" sz="2000" dirty="0"/>
              <a:t>INFRADEV-04-2016 (</a:t>
            </a:r>
            <a:r>
              <a:rPr lang="fr-FR" sz="2000" dirty="0" err="1"/>
              <a:t>European</a:t>
            </a:r>
            <a:r>
              <a:rPr lang="fr-FR" sz="2000" dirty="0"/>
              <a:t> Open Science Cloud</a:t>
            </a:r>
            <a:r>
              <a:rPr lang="fr-FR" sz="2000" dirty="0" smtClean="0"/>
              <a:t>)</a:t>
            </a:r>
          </a:p>
          <a:p>
            <a:pPr lvl="2"/>
            <a:r>
              <a:rPr lang="fr-FR" sz="2000" dirty="0" smtClean="0"/>
              <a:t>Workshops à EMBL et Rome</a:t>
            </a:r>
            <a:endParaRPr lang="fr-FR" sz="2000" dirty="0"/>
          </a:p>
          <a:p>
            <a:pPr lvl="1"/>
            <a:r>
              <a:rPr lang="fr-FR" sz="2000" dirty="0"/>
              <a:t>E</a:t>
            </a:r>
            <a:r>
              <a:rPr lang="fr-FR" sz="2000" dirty="0" smtClean="0"/>
              <a:t>INFRA-12-2017 : soutien aux opérations EGI</a:t>
            </a:r>
          </a:p>
          <a:p>
            <a:r>
              <a:rPr lang="fr-FR" sz="2400" dirty="0" smtClean="0"/>
              <a:t>Autres</a:t>
            </a:r>
          </a:p>
          <a:p>
            <a:pPr lvl="1"/>
            <a:r>
              <a:rPr lang="fr-FR" sz="2000" dirty="0" smtClean="0"/>
              <a:t>EINFRA-22-2016 (user </a:t>
            </a:r>
            <a:r>
              <a:rPr lang="fr-FR" sz="2000" dirty="0" err="1" smtClean="0"/>
              <a:t>driven</a:t>
            </a:r>
            <a:r>
              <a:rPr lang="fr-FR" sz="2000" dirty="0" smtClean="0"/>
              <a:t> e-infrastructure innovation): software </a:t>
            </a:r>
            <a:r>
              <a:rPr lang="fr-FR" sz="2000" dirty="0" err="1" smtClean="0"/>
              <a:t>preservation</a:t>
            </a:r>
            <a:r>
              <a:rPr lang="fr-FR" sz="2000" dirty="0" smtClean="0"/>
              <a:t> (CNRS lead </a:t>
            </a:r>
            <a:r>
              <a:rPr lang="fr-FR" sz="2000" dirty="0" err="1" smtClean="0"/>
              <a:t>partner</a:t>
            </a:r>
            <a:r>
              <a:rPr lang="fr-FR" sz="2000" dirty="0" smtClean="0"/>
              <a:t>)</a:t>
            </a:r>
          </a:p>
          <a:p>
            <a:endParaRPr lang="fr-FR" sz="24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6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Représentation de la France dans EGI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Situation actuelle: </a:t>
            </a:r>
          </a:p>
          <a:p>
            <a:pPr lvl="1"/>
            <a:r>
              <a:rPr lang="fr-FR" dirty="0" smtClean="0"/>
              <a:t>Représentant français: Ursula </a:t>
            </a:r>
            <a:r>
              <a:rPr lang="fr-FR" dirty="0" err="1" smtClean="0"/>
              <a:t>Bassler</a:t>
            </a:r>
            <a:r>
              <a:rPr lang="fr-FR" dirty="0" smtClean="0"/>
              <a:t> (CNRS)</a:t>
            </a:r>
          </a:p>
          <a:p>
            <a:pPr lvl="1"/>
            <a:r>
              <a:rPr lang="fr-FR" dirty="0" smtClean="0"/>
              <a:t>Suppléant : Laurent </a:t>
            </a:r>
            <a:r>
              <a:rPr lang="fr-FR" dirty="0" err="1" smtClean="0"/>
              <a:t>Crouzet</a:t>
            </a:r>
            <a:r>
              <a:rPr lang="fr-FR" dirty="0" smtClean="0"/>
              <a:t> (CEA)</a:t>
            </a:r>
          </a:p>
          <a:p>
            <a:r>
              <a:rPr lang="fr-FR" dirty="0" smtClean="0"/>
              <a:t>Proposition soumise à approbation:</a:t>
            </a:r>
          </a:p>
          <a:p>
            <a:pPr lvl="1"/>
            <a:r>
              <a:rPr lang="fr-FR" dirty="0"/>
              <a:t>Représentant français: Ursula </a:t>
            </a:r>
            <a:r>
              <a:rPr lang="fr-FR" dirty="0" err="1"/>
              <a:t>Bassler</a:t>
            </a:r>
            <a:r>
              <a:rPr lang="fr-FR" dirty="0"/>
              <a:t> (CNRS)</a:t>
            </a:r>
          </a:p>
          <a:p>
            <a:pPr lvl="1"/>
            <a:r>
              <a:rPr lang="fr-FR" dirty="0"/>
              <a:t>Suppléant : </a:t>
            </a:r>
            <a:r>
              <a:rPr lang="fr-FR" dirty="0" smtClean="0"/>
              <a:t>Christophe Calvin (</a:t>
            </a:r>
            <a:r>
              <a:rPr lang="fr-FR" dirty="0"/>
              <a:t>CEA)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7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rancegrilles_utilisateurs-copi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I Engage powerpoint presentation v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EGI-InSPIRE-May2011-V4</Template>
  <TotalTime>5767</TotalTime>
  <Words>586</Words>
  <Application>Microsoft Macintosh PowerPoint</Application>
  <PresentationFormat>Présentation à l'écran (4:3)</PresentationFormat>
  <Paragraphs>132</Paragraphs>
  <Slides>11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francegrilles_utilisateurs-copie2</vt:lpstr>
      <vt:lpstr>EGI Engage powerpoint presentation v3</vt:lpstr>
      <vt:lpstr>EGI Powerpoint Presentation (body)</vt:lpstr>
      <vt:lpstr>Informations </vt:lpstr>
      <vt:lpstr>Présentation PowerPoint</vt:lpstr>
      <vt:lpstr>Informations</vt:lpstr>
      <vt:lpstr>Informations sur la communication</vt:lpstr>
      <vt:lpstr>Actions de formation et d’animation</vt:lpstr>
      <vt:lpstr>Un portefeuille de services</vt:lpstr>
      <vt:lpstr>Point sur les ressources humaines</vt:lpstr>
      <vt:lpstr>Préparation de projets européens</vt:lpstr>
      <vt:lpstr>Représentation de la France dans EGI</vt:lpstr>
      <vt:lpstr>Bilan financier</vt:lpstr>
      <vt:lpstr>Bilan financier: cotisations 2016</vt:lpstr>
    </vt:vector>
  </TitlesOfParts>
  <Company>CNRS IdGC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Grilles, journées scientifiques 2012</dc:title>
  <dc:creator>Romier</dc:creator>
  <cp:lastModifiedBy>Vincent Breton</cp:lastModifiedBy>
  <cp:revision>654</cp:revision>
  <dcterms:created xsi:type="dcterms:W3CDTF">2015-09-09T07:45:38Z</dcterms:created>
  <dcterms:modified xsi:type="dcterms:W3CDTF">2016-01-21T11:59:21Z</dcterms:modified>
</cp:coreProperties>
</file>