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2"/>
  </p:notesMasterIdLst>
  <p:handoutMasterIdLst>
    <p:handoutMasterId r:id="rId93"/>
  </p:handoutMasterIdLst>
  <p:sldIdLst>
    <p:sldId id="256" r:id="rId2"/>
    <p:sldId id="576" r:id="rId3"/>
    <p:sldId id="577" r:id="rId4"/>
    <p:sldId id="578" r:id="rId5"/>
    <p:sldId id="584" r:id="rId6"/>
    <p:sldId id="479" r:id="rId7"/>
    <p:sldId id="481" r:id="rId8"/>
    <p:sldId id="484" r:id="rId9"/>
    <p:sldId id="487" r:id="rId10"/>
    <p:sldId id="289" r:id="rId11"/>
    <p:sldId id="529" r:id="rId12"/>
    <p:sldId id="530" r:id="rId13"/>
    <p:sldId id="500" r:id="rId14"/>
    <p:sldId id="501" r:id="rId15"/>
    <p:sldId id="292" r:id="rId16"/>
    <p:sldId id="293" r:id="rId17"/>
    <p:sldId id="646" r:id="rId18"/>
    <p:sldId id="295" r:id="rId19"/>
    <p:sldId id="599" r:id="rId20"/>
    <p:sldId id="600" r:id="rId21"/>
    <p:sldId id="300" r:id="rId22"/>
    <p:sldId id="536" r:id="rId23"/>
    <p:sldId id="401" r:id="rId24"/>
    <p:sldId id="402" r:id="rId25"/>
    <p:sldId id="403" r:id="rId26"/>
    <p:sldId id="404" r:id="rId27"/>
    <p:sldId id="405" r:id="rId28"/>
    <p:sldId id="406" r:id="rId29"/>
    <p:sldId id="539" r:id="rId30"/>
    <p:sldId id="586" r:id="rId31"/>
    <p:sldId id="542" r:id="rId32"/>
    <p:sldId id="543" r:id="rId33"/>
    <p:sldId id="544" r:id="rId34"/>
    <p:sldId id="545" r:id="rId35"/>
    <p:sldId id="587" r:id="rId36"/>
    <p:sldId id="591" r:id="rId37"/>
    <p:sldId id="588" r:id="rId38"/>
    <p:sldId id="422" r:id="rId39"/>
    <p:sldId id="423" r:id="rId40"/>
    <p:sldId id="546" r:id="rId41"/>
    <p:sldId id="547" r:id="rId42"/>
    <p:sldId id="446" r:id="rId43"/>
    <p:sldId id="447" r:id="rId44"/>
    <p:sldId id="445" r:id="rId45"/>
    <p:sldId id="607" r:id="rId46"/>
    <p:sldId id="648" r:id="rId47"/>
    <p:sldId id="581" r:id="rId48"/>
    <p:sldId id="494" r:id="rId49"/>
    <p:sldId id="495" r:id="rId50"/>
    <p:sldId id="496" r:id="rId51"/>
    <p:sldId id="497" r:id="rId52"/>
    <p:sldId id="498" r:id="rId53"/>
    <p:sldId id="608" r:id="rId54"/>
    <p:sldId id="609" r:id="rId55"/>
    <p:sldId id="610" r:id="rId56"/>
    <p:sldId id="611" r:id="rId57"/>
    <p:sldId id="551" r:id="rId58"/>
    <p:sldId id="553" r:id="rId59"/>
    <p:sldId id="575" r:id="rId60"/>
    <p:sldId id="554" r:id="rId61"/>
    <p:sldId id="555" r:id="rId62"/>
    <p:sldId id="614" r:id="rId63"/>
    <p:sldId id="629" r:id="rId64"/>
    <p:sldId id="633" r:id="rId65"/>
    <p:sldId id="634" r:id="rId66"/>
    <p:sldId id="635" r:id="rId67"/>
    <p:sldId id="636" r:id="rId68"/>
    <p:sldId id="637" r:id="rId69"/>
    <p:sldId id="638" r:id="rId70"/>
    <p:sldId id="639" r:id="rId71"/>
    <p:sldId id="640" r:id="rId72"/>
    <p:sldId id="630" r:id="rId73"/>
    <p:sldId id="631" r:id="rId74"/>
    <p:sldId id="632" r:id="rId75"/>
    <p:sldId id="612" r:id="rId76"/>
    <p:sldId id="613" r:id="rId77"/>
    <p:sldId id="615" r:id="rId78"/>
    <p:sldId id="616" r:id="rId79"/>
    <p:sldId id="617" r:id="rId80"/>
    <p:sldId id="618" r:id="rId81"/>
    <p:sldId id="619" r:id="rId82"/>
    <p:sldId id="620" r:id="rId83"/>
    <p:sldId id="621" r:id="rId84"/>
    <p:sldId id="622" r:id="rId85"/>
    <p:sldId id="623" r:id="rId86"/>
    <p:sldId id="624" r:id="rId87"/>
    <p:sldId id="625" r:id="rId88"/>
    <p:sldId id="626" r:id="rId89"/>
    <p:sldId id="627" r:id="rId90"/>
    <p:sldId id="628" r:id="rId91"/>
  </p:sldIdLst>
  <p:sldSz cx="9144000" cy="6858000" type="screen4x3"/>
  <p:notesSz cx="6662738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7033"/>
    <a:srgbClr val="D1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23" autoAdjust="0"/>
    <p:restoredTop sz="90838" autoAdjust="0"/>
  </p:normalViewPr>
  <p:slideViewPr>
    <p:cSldViewPr snapToGrid="0">
      <p:cViewPr varScale="1">
        <p:scale>
          <a:sx n="86" d="100"/>
          <a:sy n="86" d="100"/>
        </p:scale>
        <p:origin x="-1689" y="-1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0"/>
    </p:cViewPr>
  </p:sorterViewPr>
  <p:notesViewPr>
    <p:cSldViewPr snapToGrid="0">
      <p:cViewPr varScale="1">
        <p:scale>
          <a:sx n="66" d="100"/>
          <a:sy n="66" d="100"/>
        </p:scale>
        <p:origin x="-3396" y="-54"/>
      </p:cViewPr>
      <p:guideLst>
        <p:guide orient="horz" pos="3120"/>
        <p:guide pos="209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wmf"/><Relationship Id="rId1" Type="http://schemas.openxmlformats.org/officeDocument/2006/relationships/image" Target="../media/image1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82BB1-B236-4FAA-8B67-15346DAE297A}" type="datetimeFigureOut">
              <a:rPr lang="en-GB" smtClean="0"/>
              <a:t>01/06/2016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08981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E975D-9137-4FB2-B0D7-D6736CA25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7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3336D-9A93-4D6F-A0A6-5133006AE388}" type="datetimeFigureOut">
              <a:rPr lang="en-GB" smtClean="0"/>
              <a:t>01/06/2016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05350"/>
            <a:ext cx="533019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08981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3C4B0-7E41-404B-B8ED-9CD8484F2E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713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106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7B758D"/>
            </a:gs>
            <a:gs pos="0">
              <a:srgbClr val="0C0030"/>
            </a:gs>
            <a:gs pos="100000">
              <a:schemeClr val="accent4">
                <a:lumMod val="58000"/>
                <a:lumOff val="42000"/>
              </a:schemeClr>
            </a:gs>
            <a:gs pos="2000">
              <a:srgbClr val="BDBAC6"/>
            </a:gs>
            <a:gs pos="100000">
              <a:srgbClr val="0C0030"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362" y="26904"/>
            <a:ext cx="7946334" cy="82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29038" y="6597352"/>
            <a:ext cx="1086578" cy="2606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712" y="6597352"/>
            <a:ext cx="6552728" cy="2606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 sz="1000" dirty="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2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440" y="6597352"/>
            <a:ext cx="611560" cy="26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defRPr>
            </a:lvl1pPr>
          </a:lstStyle>
          <a:p>
            <a:fld id="{2A4DA105-8408-472E-ADC5-7BB4EB4EDB5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18" descr="mpiktextbig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3" y="12092"/>
            <a:ext cx="992187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baseline="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buChar char="q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Tx/>
        <a:buBlip>
          <a:blip r:embed="rId4"/>
        </a:buBlip>
        <a:defRPr sz="2000" b="1">
          <a:solidFill>
            <a:schemeClr val="hlink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§"/>
        <a:defRPr sz="2000">
          <a:solidFill>
            <a:schemeClr val="hlink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pn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pn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0.png"/><Relationship Id="rId4" Type="http://schemas.openxmlformats.org/officeDocument/2006/relationships/image" Target="../media/image3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0.png"/><Relationship Id="rId4" Type="http://schemas.openxmlformats.org/officeDocument/2006/relationships/image" Target="../media/image3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4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51.pn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6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86.w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92.w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4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13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3.png"/><Relationship Id="rId5" Type="http://schemas.openxmlformats.org/officeDocument/2006/relationships/image" Target="../media/image330.png"/><Relationship Id="rId4" Type="http://schemas.openxmlformats.org/officeDocument/2006/relationships/image" Target="../media/image1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0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11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18.png"/><Relationship Id="rId4" Type="http://schemas.openxmlformats.org/officeDocument/2006/relationships/image" Target="../media/image116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0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01563" y="98824"/>
            <a:ext cx="8156618" cy="190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endParaRPr lang="en-US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433499" y="4664752"/>
            <a:ext cx="31868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4400" b="1" dirty="0" smtClean="0">
                <a:solidFill>
                  <a:schemeClr val="bg2"/>
                </a:solidFill>
                <a:latin typeface="+mj-lt"/>
              </a:rPr>
              <a:t>Helge Voss</a:t>
            </a:r>
            <a:endParaRPr lang="en-GB" sz="4400" b="1" dirty="0" smtClean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563" y="5339714"/>
            <a:ext cx="747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de-DE" sz="2000" dirty="0">
                <a:solidFill>
                  <a:schemeClr val="bg2"/>
                </a:solidFill>
                <a:latin typeface="+mn-lt"/>
              </a:rPr>
              <a:t>MAX-PLANCK-INSTITUT FÜR KERNPHYSIK IN HEIDELBERG</a:t>
            </a:r>
            <a:endParaRPr lang="en-GB" sz="20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0987" y="808200"/>
            <a:ext cx="7946334" cy="8265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Multivariate Analysis (Machine Learning) … in HEP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9038" y="6597352"/>
            <a:ext cx="1086578" cy="260647"/>
          </a:xfrm>
        </p:spPr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6552728" cy="260648"/>
          </a:xfrm>
        </p:spPr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532440" y="6597352"/>
            <a:ext cx="611560" cy="260648"/>
          </a:xfrm>
        </p:spPr>
        <p:txBody>
          <a:bodyPr/>
          <a:lstStyle/>
          <a:p>
            <a:fld id="{2A4DA105-8408-472E-ADC5-7BB4EB4EDB54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63" y="2767739"/>
            <a:ext cx="3047328" cy="127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1563" y="1920240"/>
            <a:ext cx="4750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b="1" dirty="0" smtClean="0">
                <a:solidFill>
                  <a:schemeClr val="bg2"/>
                </a:solidFill>
                <a:latin typeface="+mn-lt"/>
              </a:rPr>
              <a:t>IN2P3 School of Statistics 2016</a:t>
            </a:r>
            <a:endParaRPr lang="en-GB" b="1" dirty="0" smtClean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872" y="2767739"/>
            <a:ext cx="3775414" cy="2087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570" name="Rectangle 3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Event Classification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038" y="6597352"/>
            <a:ext cx="1086578" cy="260647"/>
          </a:xfrm>
        </p:spPr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6552728" cy="260648"/>
          </a:xfrm>
        </p:spPr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2440" y="6597352"/>
            <a:ext cx="611560" cy="260648"/>
          </a:xfrm>
        </p:spPr>
        <p:txBody>
          <a:bodyPr/>
          <a:lstStyle/>
          <a:p>
            <a:fld id="{2A4DA105-8408-472E-ADC5-7BB4EB4EDB54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2015234" name="Picture 2" descr="a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7F99CC"/>
              </a:clrFrom>
              <a:clrTo>
                <a:srgbClr val="7F99CC">
                  <a:alpha val="0"/>
                </a:srgbClr>
              </a:clrTo>
            </a:clrChange>
            <a:lum brigh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605213"/>
            <a:ext cx="2447925" cy="158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5235" name="Line 3"/>
          <p:cNvSpPr>
            <a:spLocks noChangeShapeType="1"/>
          </p:cNvSpPr>
          <p:nvPr/>
        </p:nvSpPr>
        <p:spPr bwMode="auto">
          <a:xfrm>
            <a:off x="3995738" y="3175000"/>
            <a:ext cx="1655762" cy="20875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15236" name="Arc 4"/>
          <p:cNvSpPr>
            <a:spLocks/>
          </p:cNvSpPr>
          <p:nvPr/>
        </p:nvSpPr>
        <p:spPr bwMode="auto">
          <a:xfrm rot="-595912">
            <a:off x="6985000" y="3989388"/>
            <a:ext cx="1284288" cy="1270000"/>
          </a:xfrm>
          <a:custGeom>
            <a:avLst/>
            <a:gdLst>
              <a:gd name="G0" fmla="+- 5907 0 0"/>
              <a:gd name="G1" fmla="+- 21600 0 0"/>
              <a:gd name="G2" fmla="+- 21600 0 0"/>
              <a:gd name="T0" fmla="*/ 0 w 27507"/>
              <a:gd name="T1" fmla="*/ 823 h 27201"/>
              <a:gd name="T2" fmla="*/ 26768 w 27507"/>
              <a:gd name="T3" fmla="*/ 27201 h 27201"/>
              <a:gd name="T4" fmla="*/ 5907 w 27507"/>
              <a:gd name="T5" fmla="*/ 21600 h 27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507" h="27201" fill="none" extrusionOk="0">
                <a:moveTo>
                  <a:pt x="0" y="823"/>
                </a:moveTo>
                <a:cubicBezTo>
                  <a:pt x="1921" y="277"/>
                  <a:pt x="3909" y="-1"/>
                  <a:pt x="5907" y="0"/>
                </a:cubicBezTo>
                <a:cubicBezTo>
                  <a:pt x="17836" y="0"/>
                  <a:pt x="27507" y="9670"/>
                  <a:pt x="27507" y="21600"/>
                </a:cubicBezTo>
                <a:cubicBezTo>
                  <a:pt x="27507" y="23491"/>
                  <a:pt x="27258" y="25374"/>
                  <a:pt x="26768" y="27201"/>
                </a:cubicBezTo>
              </a:path>
              <a:path w="27507" h="27201" stroke="0" extrusionOk="0">
                <a:moveTo>
                  <a:pt x="0" y="823"/>
                </a:moveTo>
                <a:cubicBezTo>
                  <a:pt x="1921" y="277"/>
                  <a:pt x="3909" y="-1"/>
                  <a:pt x="5907" y="0"/>
                </a:cubicBezTo>
                <a:cubicBezTo>
                  <a:pt x="17836" y="0"/>
                  <a:pt x="27507" y="9670"/>
                  <a:pt x="27507" y="21600"/>
                </a:cubicBezTo>
                <a:cubicBezTo>
                  <a:pt x="27507" y="23491"/>
                  <a:pt x="27258" y="25374"/>
                  <a:pt x="26768" y="27201"/>
                </a:cubicBezTo>
                <a:lnTo>
                  <a:pt x="5907" y="2160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15237" name="Text Box 5"/>
          <p:cNvSpPr txBox="1">
            <a:spLocks noChangeArrowheads="1"/>
          </p:cNvSpPr>
          <p:nvPr/>
        </p:nvSpPr>
        <p:spPr bwMode="auto">
          <a:xfrm>
            <a:off x="3922713" y="2670175"/>
            <a:ext cx="1873250" cy="339725"/>
          </a:xfrm>
          <a:prstGeom prst="rect">
            <a:avLst/>
          </a:prstGeom>
          <a:solidFill>
            <a:srgbClr val="CCFF66"/>
          </a:solidFill>
          <a:ln w="3175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spAutoFit/>
          </a:bodyPr>
          <a:lstStyle/>
          <a:p>
            <a:pPr algn="ctr" eaLnBrk="1" hangingPunct="1"/>
            <a:r>
              <a:rPr lang="en-GB" sz="1600" smtClean="0">
                <a:solidFill>
                  <a:srgbClr val="99CC00"/>
                </a:solidFill>
                <a:latin typeface="Arial" charset="0"/>
              </a:rPr>
              <a:t>A linear boundary? </a:t>
            </a:r>
          </a:p>
        </p:txBody>
      </p:sp>
      <p:sp>
        <p:nvSpPr>
          <p:cNvPr id="2015238" name="Text Box 6"/>
          <p:cNvSpPr txBox="1">
            <a:spLocks noChangeArrowheads="1"/>
          </p:cNvSpPr>
          <p:nvPr/>
        </p:nvSpPr>
        <p:spPr bwMode="auto">
          <a:xfrm>
            <a:off x="6802438" y="2670175"/>
            <a:ext cx="1873250" cy="339725"/>
          </a:xfrm>
          <a:prstGeom prst="rect">
            <a:avLst/>
          </a:prstGeom>
          <a:solidFill>
            <a:srgbClr val="CCFF66"/>
          </a:solidFill>
          <a:ln w="3175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1" hangingPunct="1"/>
            <a:r>
              <a:rPr lang="en-GB" sz="1600" smtClean="0">
                <a:solidFill>
                  <a:srgbClr val="99CC00"/>
                </a:solidFill>
                <a:latin typeface="Arial" charset="0"/>
              </a:rPr>
              <a:t>A nonlinear one?</a:t>
            </a:r>
          </a:p>
        </p:txBody>
      </p:sp>
      <p:sp>
        <p:nvSpPr>
          <p:cNvPr id="2015239" name="Line 7"/>
          <p:cNvSpPr>
            <a:spLocks noChangeShapeType="1"/>
          </p:cNvSpPr>
          <p:nvPr/>
        </p:nvSpPr>
        <p:spPr bwMode="auto">
          <a:xfrm>
            <a:off x="539750" y="3965575"/>
            <a:ext cx="2305050" cy="15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15240" name="Line 8"/>
          <p:cNvSpPr>
            <a:spLocks noChangeShapeType="1"/>
          </p:cNvSpPr>
          <p:nvPr/>
        </p:nvSpPr>
        <p:spPr bwMode="auto">
          <a:xfrm flipV="1">
            <a:off x="2195513" y="3173413"/>
            <a:ext cx="0" cy="21621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15241" name="Text Box 9"/>
          <p:cNvSpPr txBox="1">
            <a:spLocks noChangeArrowheads="1"/>
          </p:cNvSpPr>
          <p:nvPr/>
        </p:nvSpPr>
        <p:spPr bwMode="auto">
          <a:xfrm>
            <a:off x="827088" y="2670175"/>
            <a:ext cx="1873250" cy="339725"/>
          </a:xfrm>
          <a:prstGeom prst="rect">
            <a:avLst/>
          </a:prstGeom>
          <a:solidFill>
            <a:srgbClr val="CCFF66"/>
          </a:solidFill>
          <a:ln w="3175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1" hangingPunct="1"/>
            <a:r>
              <a:rPr lang="en-GB" sz="1600" smtClean="0">
                <a:solidFill>
                  <a:srgbClr val="99CC00"/>
                </a:solidFill>
                <a:latin typeface="Arial" charset="0"/>
              </a:rPr>
              <a:t>Rectangular cuts?</a:t>
            </a:r>
          </a:p>
        </p:txBody>
      </p:sp>
      <p:grpSp>
        <p:nvGrpSpPr>
          <p:cNvPr id="2015242" name="Group 10"/>
          <p:cNvGrpSpPr>
            <a:grpSpLocks/>
          </p:cNvGrpSpPr>
          <p:nvPr/>
        </p:nvGrpSpPr>
        <p:grpSpPr bwMode="auto">
          <a:xfrm>
            <a:off x="179388" y="3173413"/>
            <a:ext cx="2736850" cy="2497137"/>
            <a:chOff x="113" y="1933"/>
            <a:chExt cx="1724" cy="1573"/>
          </a:xfrm>
        </p:grpSpPr>
        <p:sp>
          <p:nvSpPr>
            <p:cNvPr id="2015243" name="Line 11"/>
            <p:cNvSpPr>
              <a:spLocks noChangeShapeType="1"/>
            </p:cNvSpPr>
            <p:nvPr/>
          </p:nvSpPr>
          <p:spPr bwMode="auto">
            <a:xfrm>
              <a:off x="204" y="3295"/>
              <a:ext cx="1633" cy="0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44" name="Line 12"/>
            <p:cNvSpPr>
              <a:spLocks noChangeShapeType="1"/>
            </p:cNvSpPr>
            <p:nvPr/>
          </p:nvSpPr>
          <p:spPr bwMode="auto">
            <a:xfrm rot="-5400000">
              <a:off x="-408" y="2682"/>
              <a:ext cx="1496" cy="0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45" name="Oval 13"/>
            <p:cNvSpPr>
              <a:spLocks noChangeArrowheads="1"/>
            </p:cNvSpPr>
            <p:nvPr/>
          </p:nvSpPr>
          <p:spPr bwMode="auto">
            <a:xfrm>
              <a:off x="1066" y="225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46" name="Oval 14"/>
            <p:cNvSpPr>
              <a:spLocks noChangeArrowheads="1"/>
            </p:cNvSpPr>
            <p:nvPr/>
          </p:nvSpPr>
          <p:spPr bwMode="auto">
            <a:xfrm>
              <a:off x="1202" y="238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47" name="Oval 15"/>
            <p:cNvSpPr>
              <a:spLocks noChangeArrowheads="1"/>
            </p:cNvSpPr>
            <p:nvPr/>
          </p:nvSpPr>
          <p:spPr bwMode="auto">
            <a:xfrm>
              <a:off x="1066" y="234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48" name="Oval 16"/>
            <p:cNvSpPr>
              <a:spLocks noChangeArrowheads="1"/>
            </p:cNvSpPr>
            <p:nvPr/>
          </p:nvSpPr>
          <p:spPr bwMode="auto">
            <a:xfrm>
              <a:off x="1157" y="2432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49" name="Oval 17"/>
            <p:cNvSpPr>
              <a:spLocks noChangeArrowheads="1"/>
            </p:cNvSpPr>
            <p:nvPr/>
          </p:nvSpPr>
          <p:spPr bwMode="auto">
            <a:xfrm>
              <a:off x="1247" y="2477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50" name="Oval 18"/>
            <p:cNvSpPr>
              <a:spLocks noChangeArrowheads="1"/>
            </p:cNvSpPr>
            <p:nvPr/>
          </p:nvSpPr>
          <p:spPr bwMode="auto">
            <a:xfrm>
              <a:off x="1293" y="2568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51" name="Oval 19"/>
            <p:cNvSpPr>
              <a:spLocks noChangeArrowheads="1"/>
            </p:cNvSpPr>
            <p:nvPr/>
          </p:nvSpPr>
          <p:spPr bwMode="auto">
            <a:xfrm>
              <a:off x="1338" y="2477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52" name="Oval 20"/>
            <p:cNvSpPr>
              <a:spLocks noChangeArrowheads="1"/>
            </p:cNvSpPr>
            <p:nvPr/>
          </p:nvSpPr>
          <p:spPr bwMode="auto">
            <a:xfrm>
              <a:off x="1066" y="2477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53" name="Oval 21"/>
            <p:cNvSpPr>
              <a:spLocks noChangeArrowheads="1"/>
            </p:cNvSpPr>
            <p:nvPr/>
          </p:nvSpPr>
          <p:spPr bwMode="auto">
            <a:xfrm>
              <a:off x="1202" y="2477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54" name="Oval 22"/>
            <p:cNvSpPr>
              <a:spLocks noChangeArrowheads="1"/>
            </p:cNvSpPr>
            <p:nvPr/>
          </p:nvSpPr>
          <p:spPr bwMode="auto">
            <a:xfrm>
              <a:off x="1202" y="229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55" name="Oval 23"/>
            <p:cNvSpPr>
              <a:spLocks noChangeArrowheads="1"/>
            </p:cNvSpPr>
            <p:nvPr/>
          </p:nvSpPr>
          <p:spPr bwMode="auto">
            <a:xfrm>
              <a:off x="1339" y="2205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56" name="Oval 24"/>
            <p:cNvSpPr>
              <a:spLocks noChangeArrowheads="1"/>
            </p:cNvSpPr>
            <p:nvPr/>
          </p:nvSpPr>
          <p:spPr bwMode="auto">
            <a:xfrm>
              <a:off x="1475" y="234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57" name="Oval 25"/>
            <p:cNvSpPr>
              <a:spLocks noChangeArrowheads="1"/>
            </p:cNvSpPr>
            <p:nvPr/>
          </p:nvSpPr>
          <p:spPr bwMode="auto">
            <a:xfrm>
              <a:off x="1339" y="229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58" name="Oval 26"/>
            <p:cNvSpPr>
              <a:spLocks noChangeArrowheads="1"/>
            </p:cNvSpPr>
            <p:nvPr/>
          </p:nvSpPr>
          <p:spPr bwMode="auto">
            <a:xfrm>
              <a:off x="1430" y="2387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59" name="Oval 27"/>
            <p:cNvSpPr>
              <a:spLocks noChangeArrowheads="1"/>
            </p:cNvSpPr>
            <p:nvPr/>
          </p:nvSpPr>
          <p:spPr bwMode="auto">
            <a:xfrm>
              <a:off x="1520" y="2432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60" name="Oval 28"/>
            <p:cNvSpPr>
              <a:spLocks noChangeArrowheads="1"/>
            </p:cNvSpPr>
            <p:nvPr/>
          </p:nvSpPr>
          <p:spPr bwMode="auto">
            <a:xfrm>
              <a:off x="1566" y="2523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61" name="Oval 29"/>
            <p:cNvSpPr>
              <a:spLocks noChangeArrowheads="1"/>
            </p:cNvSpPr>
            <p:nvPr/>
          </p:nvSpPr>
          <p:spPr bwMode="auto">
            <a:xfrm>
              <a:off x="1611" y="2432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62" name="Oval 30"/>
            <p:cNvSpPr>
              <a:spLocks noChangeArrowheads="1"/>
            </p:cNvSpPr>
            <p:nvPr/>
          </p:nvSpPr>
          <p:spPr bwMode="auto">
            <a:xfrm>
              <a:off x="1566" y="234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63" name="Oval 31"/>
            <p:cNvSpPr>
              <a:spLocks noChangeArrowheads="1"/>
            </p:cNvSpPr>
            <p:nvPr/>
          </p:nvSpPr>
          <p:spPr bwMode="auto">
            <a:xfrm>
              <a:off x="1440" y="2453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64" name="Oval 32"/>
            <p:cNvSpPr>
              <a:spLocks noChangeArrowheads="1"/>
            </p:cNvSpPr>
            <p:nvPr/>
          </p:nvSpPr>
          <p:spPr bwMode="auto">
            <a:xfrm>
              <a:off x="1475" y="225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65" name="Oval 33"/>
            <p:cNvSpPr>
              <a:spLocks noChangeArrowheads="1"/>
            </p:cNvSpPr>
            <p:nvPr/>
          </p:nvSpPr>
          <p:spPr bwMode="auto">
            <a:xfrm>
              <a:off x="1429" y="2612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66" name="Oval 34"/>
            <p:cNvSpPr>
              <a:spLocks noChangeArrowheads="1"/>
            </p:cNvSpPr>
            <p:nvPr/>
          </p:nvSpPr>
          <p:spPr bwMode="auto">
            <a:xfrm>
              <a:off x="1565" y="2748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67" name="Oval 35"/>
            <p:cNvSpPr>
              <a:spLocks noChangeArrowheads="1"/>
            </p:cNvSpPr>
            <p:nvPr/>
          </p:nvSpPr>
          <p:spPr bwMode="auto">
            <a:xfrm>
              <a:off x="1429" y="2703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68" name="Oval 36"/>
            <p:cNvSpPr>
              <a:spLocks noChangeArrowheads="1"/>
            </p:cNvSpPr>
            <p:nvPr/>
          </p:nvSpPr>
          <p:spPr bwMode="auto">
            <a:xfrm>
              <a:off x="1520" y="2794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69" name="Oval 37"/>
            <p:cNvSpPr>
              <a:spLocks noChangeArrowheads="1"/>
            </p:cNvSpPr>
            <p:nvPr/>
          </p:nvSpPr>
          <p:spPr bwMode="auto">
            <a:xfrm>
              <a:off x="1610" y="2839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70" name="Oval 38"/>
            <p:cNvSpPr>
              <a:spLocks noChangeArrowheads="1"/>
            </p:cNvSpPr>
            <p:nvPr/>
          </p:nvSpPr>
          <p:spPr bwMode="auto">
            <a:xfrm>
              <a:off x="1656" y="293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71" name="Oval 39"/>
            <p:cNvSpPr>
              <a:spLocks noChangeArrowheads="1"/>
            </p:cNvSpPr>
            <p:nvPr/>
          </p:nvSpPr>
          <p:spPr bwMode="auto">
            <a:xfrm>
              <a:off x="1701" y="2839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72" name="Oval 40"/>
            <p:cNvSpPr>
              <a:spLocks noChangeArrowheads="1"/>
            </p:cNvSpPr>
            <p:nvPr/>
          </p:nvSpPr>
          <p:spPr bwMode="auto">
            <a:xfrm>
              <a:off x="1656" y="2748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73" name="Oval 41"/>
            <p:cNvSpPr>
              <a:spLocks noChangeArrowheads="1"/>
            </p:cNvSpPr>
            <p:nvPr/>
          </p:nvSpPr>
          <p:spPr bwMode="auto">
            <a:xfrm>
              <a:off x="1565" y="2839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74" name="Oval 42"/>
            <p:cNvSpPr>
              <a:spLocks noChangeArrowheads="1"/>
            </p:cNvSpPr>
            <p:nvPr/>
          </p:nvSpPr>
          <p:spPr bwMode="auto">
            <a:xfrm>
              <a:off x="1565" y="2658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75" name="Oval 43"/>
            <p:cNvSpPr>
              <a:spLocks noChangeArrowheads="1"/>
            </p:cNvSpPr>
            <p:nvPr/>
          </p:nvSpPr>
          <p:spPr bwMode="auto">
            <a:xfrm>
              <a:off x="1384" y="2885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76" name="Oval 44"/>
            <p:cNvSpPr>
              <a:spLocks noChangeArrowheads="1"/>
            </p:cNvSpPr>
            <p:nvPr/>
          </p:nvSpPr>
          <p:spPr bwMode="auto">
            <a:xfrm>
              <a:off x="1430" y="297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77" name="Oval 45"/>
            <p:cNvSpPr>
              <a:spLocks noChangeArrowheads="1"/>
            </p:cNvSpPr>
            <p:nvPr/>
          </p:nvSpPr>
          <p:spPr bwMode="auto">
            <a:xfrm>
              <a:off x="1475" y="2885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78" name="Oval 46"/>
            <p:cNvSpPr>
              <a:spLocks noChangeArrowheads="1"/>
            </p:cNvSpPr>
            <p:nvPr/>
          </p:nvSpPr>
          <p:spPr bwMode="auto">
            <a:xfrm>
              <a:off x="1430" y="2794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79" name="Oval 47"/>
            <p:cNvSpPr>
              <a:spLocks noChangeArrowheads="1"/>
            </p:cNvSpPr>
            <p:nvPr/>
          </p:nvSpPr>
          <p:spPr bwMode="auto">
            <a:xfrm>
              <a:off x="885" y="225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80" name="Oval 48"/>
            <p:cNvSpPr>
              <a:spLocks noChangeArrowheads="1"/>
            </p:cNvSpPr>
            <p:nvPr/>
          </p:nvSpPr>
          <p:spPr bwMode="auto">
            <a:xfrm>
              <a:off x="931" y="234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81" name="Oval 49"/>
            <p:cNvSpPr>
              <a:spLocks noChangeArrowheads="1"/>
            </p:cNvSpPr>
            <p:nvPr/>
          </p:nvSpPr>
          <p:spPr bwMode="auto">
            <a:xfrm>
              <a:off x="976" y="225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82" name="Oval 50"/>
            <p:cNvSpPr>
              <a:spLocks noChangeArrowheads="1"/>
            </p:cNvSpPr>
            <p:nvPr/>
          </p:nvSpPr>
          <p:spPr bwMode="auto">
            <a:xfrm>
              <a:off x="931" y="2159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83" name="Oval 51"/>
            <p:cNvSpPr>
              <a:spLocks noChangeArrowheads="1"/>
            </p:cNvSpPr>
            <p:nvPr/>
          </p:nvSpPr>
          <p:spPr bwMode="auto">
            <a:xfrm>
              <a:off x="1066" y="216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84" name="Oval 52"/>
            <p:cNvSpPr>
              <a:spLocks noChangeArrowheads="1"/>
            </p:cNvSpPr>
            <p:nvPr/>
          </p:nvSpPr>
          <p:spPr bwMode="auto">
            <a:xfrm>
              <a:off x="1203" y="2069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85" name="Oval 53"/>
            <p:cNvSpPr>
              <a:spLocks noChangeArrowheads="1"/>
            </p:cNvSpPr>
            <p:nvPr/>
          </p:nvSpPr>
          <p:spPr bwMode="auto">
            <a:xfrm>
              <a:off x="1203" y="216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86" name="Oval 54"/>
            <p:cNvSpPr>
              <a:spLocks noChangeArrowheads="1"/>
            </p:cNvSpPr>
            <p:nvPr/>
          </p:nvSpPr>
          <p:spPr bwMode="auto">
            <a:xfrm>
              <a:off x="1339" y="2115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87" name="Oval 55"/>
            <p:cNvSpPr>
              <a:spLocks noChangeArrowheads="1"/>
            </p:cNvSpPr>
            <p:nvPr/>
          </p:nvSpPr>
          <p:spPr bwMode="auto">
            <a:xfrm>
              <a:off x="1610" y="2613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88" name="Oval 56"/>
            <p:cNvSpPr>
              <a:spLocks noChangeArrowheads="1"/>
            </p:cNvSpPr>
            <p:nvPr/>
          </p:nvSpPr>
          <p:spPr bwMode="auto">
            <a:xfrm>
              <a:off x="1366" y="2549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89" name="Oval 57"/>
            <p:cNvSpPr>
              <a:spLocks noChangeArrowheads="1"/>
            </p:cNvSpPr>
            <p:nvPr/>
          </p:nvSpPr>
          <p:spPr bwMode="auto">
            <a:xfrm>
              <a:off x="1366" y="264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90" name="Oval 58"/>
            <p:cNvSpPr>
              <a:spLocks noChangeArrowheads="1"/>
            </p:cNvSpPr>
            <p:nvPr/>
          </p:nvSpPr>
          <p:spPr bwMode="auto">
            <a:xfrm>
              <a:off x="1502" y="2522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91" name="Oval 59"/>
            <p:cNvSpPr>
              <a:spLocks noChangeArrowheads="1"/>
            </p:cNvSpPr>
            <p:nvPr/>
          </p:nvSpPr>
          <p:spPr bwMode="auto">
            <a:xfrm>
              <a:off x="1502" y="2613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92" name="Oval 60"/>
            <p:cNvSpPr>
              <a:spLocks noChangeArrowheads="1"/>
            </p:cNvSpPr>
            <p:nvPr/>
          </p:nvSpPr>
          <p:spPr bwMode="auto">
            <a:xfrm>
              <a:off x="1610" y="297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93" name="Oval 61"/>
            <p:cNvSpPr>
              <a:spLocks noChangeArrowheads="1"/>
            </p:cNvSpPr>
            <p:nvPr/>
          </p:nvSpPr>
          <p:spPr bwMode="auto">
            <a:xfrm>
              <a:off x="1700" y="302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94" name="Oval 62"/>
            <p:cNvSpPr>
              <a:spLocks noChangeArrowheads="1"/>
            </p:cNvSpPr>
            <p:nvPr/>
          </p:nvSpPr>
          <p:spPr bwMode="auto">
            <a:xfrm>
              <a:off x="1655" y="302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95" name="Oval 63"/>
            <p:cNvSpPr>
              <a:spLocks noChangeArrowheads="1"/>
            </p:cNvSpPr>
            <p:nvPr/>
          </p:nvSpPr>
          <p:spPr bwMode="auto">
            <a:xfrm>
              <a:off x="1383" y="3067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96" name="Oval 64"/>
            <p:cNvSpPr>
              <a:spLocks noChangeArrowheads="1"/>
            </p:cNvSpPr>
            <p:nvPr/>
          </p:nvSpPr>
          <p:spPr bwMode="auto">
            <a:xfrm>
              <a:off x="1565" y="3067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97" name="Oval 65"/>
            <p:cNvSpPr>
              <a:spLocks noChangeArrowheads="1"/>
            </p:cNvSpPr>
            <p:nvPr/>
          </p:nvSpPr>
          <p:spPr bwMode="auto">
            <a:xfrm>
              <a:off x="1520" y="297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98" name="Oval 66"/>
            <p:cNvSpPr>
              <a:spLocks noChangeArrowheads="1"/>
            </p:cNvSpPr>
            <p:nvPr/>
          </p:nvSpPr>
          <p:spPr bwMode="auto">
            <a:xfrm>
              <a:off x="839" y="2704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299" name="Oval 67"/>
            <p:cNvSpPr>
              <a:spLocks noChangeArrowheads="1"/>
            </p:cNvSpPr>
            <p:nvPr/>
          </p:nvSpPr>
          <p:spPr bwMode="auto">
            <a:xfrm>
              <a:off x="931" y="2477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00" name="Oval 68"/>
            <p:cNvSpPr>
              <a:spLocks noChangeArrowheads="1"/>
            </p:cNvSpPr>
            <p:nvPr/>
          </p:nvSpPr>
          <p:spPr bwMode="auto">
            <a:xfrm>
              <a:off x="1202" y="2568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01" name="Oval 69"/>
            <p:cNvSpPr>
              <a:spLocks noChangeArrowheads="1"/>
            </p:cNvSpPr>
            <p:nvPr/>
          </p:nvSpPr>
          <p:spPr bwMode="auto">
            <a:xfrm>
              <a:off x="1021" y="2432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02" name="Oval 70"/>
            <p:cNvSpPr>
              <a:spLocks noChangeArrowheads="1"/>
            </p:cNvSpPr>
            <p:nvPr/>
          </p:nvSpPr>
          <p:spPr bwMode="auto">
            <a:xfrm>
              <a:off x="1111" y="2568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03" name="Oval 71"/>
            <p:cNvSpPr>
              <a:spLocks noChangeArrowheads="1"/>
            </p:cNvSpPr>
            <p:nvPr/>
          </p:nvSpPr>
          <p:spPr bwMode="auto">
            <a:xfrm>
              <a:off x="1157" y="2658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04" name="Oval 72"/>
            <p:cNvSpPr>
              <a:spLocks noChangeArrowheads="1"/>
            </p:cNvSpPr>
            <p:nvPr/>
          </p:nvSpPr>
          <p:spPr bwMode="auto">
            <a:xfrm>
              <a:off x="1338" y="2749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05" name="Oval 73"/>
            <p:cNvSpPr>
              <a:spLocks noChangeArrowheads="1"/>
            </p:cNvSpPr>
            <p:nvPr/>
          </p:nvSpPr>
          <p:spPr bwMode="auto">
            <a:xfrm>
              <a:off x="1247" y="2658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06" name="Oval 74"/>
            <p:cNvSpPr>
              <a:spLocks noChangeArrowheads="1"/>
            </p:cNvSpPr>
            <p:nvPr/>
          </p:nvSpPr>
          <p:spPr bwMode="auto">
            <a:xfrm>
              <a:off x="1247" y="2386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07" name="Oval 75"/>
            <p:cNvSpPr>
              <a:spLocks noChangeArrowheads="1"/>
            </p:cNvSpPr>
            <p:nvPr/>
          </p:nvSpPr>
          <p:spPr bwMode="auto">
            <a:xfrm>
              <a:off x="1202" y="2728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08" name="Oval 76"/>
            <p:cNvSpPr>
              <a:spLocks noChangeArrowheads="1"/>
            </p:cNvSpPr>
            <p:nvPr/>
          </p:nvSpPr>
          <p:spPr bwMode="auto">
            <a:xfrm>
              <a:off x="1111" y="2341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09" name="Oval 77"/>
            <p:cNvSpPr>
              <a:spLocks noChangeArrowheads="1"/>
            </p:cNvSpPr>
            <p:nvPr/>
          </p:nvSpPr>
          <p:spPr bwMode="auto">
            <a:xfrm>
              <a:off x="1021" y="2884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10" name="Oval 78"/>
            <p:cNvSpPr>
              <a:spLocks noChangeArrowheads="1"/>
            </p:cNvSpPr>
            <p:nvPr/>
          </p:nvSpPr>
          <p:spPr bwMode="auto">
            <a:xfrm>
              <a:off x="1202" y="2885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11" name="Oval 79"/>
            <p:cNvSpPr>
              <a:spLocks noChangeArrowheads="1"/>
            </p:cNvSpPr>
            <p:nvPr/>
          </p:nvSpPr>
          <p:spPr bwMode="auto">
            <a:xfrm>
              <a:off x="1383" y="2749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12" name="Oval 80"/>
            <p:cNvSpPr>
              <a:spLocks noChangeArrowheads="1"/>
            </p:cNvSpPr>
            <p:nvPr/>
          </p:nvSpPr>
          <p:spPr bwMode="auto">
            <a:xfrm>
              <a:off x="1429" y="2931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13" name="Oval 81"/>
            <p:cNvSpPr>
              <a:spLocks noChangeArrowheads="1"/>
            </p:cNvSpPr>
            <p:nvPr/>
          </p:nvSpPr>
          <p:spPr bwMode="auto">
            <a:xfrm>
              <a:off x="958" y="2821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14" name="Oval 82"/>
            <p:cNvSpPr>
              <a:spLocks noChangeArrowheads="1"/>
            </p:cNvSpPr>
            <p:nvPr/>
          </p:nvSpPr>
          <p:spPr bwMode="auto">
            <a:xfrm>
              <a:off x="1247" y="2794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15" name="Oval 83"/>
            <p:cNvSpPr>
              <a:spLocks noChangeArrowheads="1"/>
            </p:cNvSpPr>
            <p:nvPr/>
          </p:nvSpPr>
          <p:spPr bwMode="auto">
            <a:xfrm>
              <a:off x="1094" y="2885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16" name="Oval 84"/>
            <p:cNvSpPr>
              <a:spLocks noChangeArrowheads="1"/>
            </p:cNvSpPr>
            <p:nvPr/>
          </p:nvSpPr>
          <p:spPr bwMode="auto">
            <a:xfrm>
              <a:off x="1059" y="2781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17" name="Oval 85"/>
            <p:cNvSpPr>
              <a:spLocks noChangeArrowheads="1"/>
            </p:cNvSpPr>
            <p:nvPr/>
          </p:nvSpPr>
          <p:spPr bwMode="auto">
            <a:xfrm>
              <a:off x="1066" y="2658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18" name="Oval 86"/>
            <p:cNvSpPr>
              <a:spLocks noChangeArrowheads="1"/>
            </p:cNvSpPr>
            <p:nvPr/>
          </p:nvSpPr>
          <p:spPr bwMode="auto">
            <a:xfrm>
              <a:off x="1132" y="2782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19" name="Oval 87"/>
            <p:cNvSpPr>
              <a:spLocks noChangeArrowheads="1"/>
            </p:cNvSpPr>
            <p:nvPr/>
          </p:nvSpPr>
          <p:spPr bwMode="auto">
            <a:xfrm>
              <a:off x="993" y="2522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20" name="Oval 88"/>
            <p:cNvSpPr>
              <a:spLocks noChangeArrowheads="1"/>
            </p:cNvSpPr>
            <p:nvPr/>
          </p:nvSpPr>
          <p:spPr bwMode="auto">
            <a:xfrm>
              <a:off x="1021" y="2594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21" name="Oval 89"/>
            <p:cNvSpPr>
              <a:spLocks noChangeArrowheads="1"/>
            </p:cNvSpPr>
            <p:nvPr/>
          </p:nvSpPr>
          <p:spPr bwMode="auto">
            <a:xfrm>
              <a:off x="885" y="2522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22" name="Oval 90"/>
            <p:cNvSpPr>
              <a:spLocks noChangeArrowheads="1"/>
            </p:cNvSpPr>
            <p:nvPr/>
          </p:nvSpPr>
          <p:spPr bwMode="auto">
            <a:xfrm>
              <a:off x="1021" y="2748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23" name="Oval 91"/>
            <p:cNvSpPr>
              <a:spLocks noChangeArrowheads="1"/>
            </p:cNvSpPr>
            <p:nvPr/>
          </p:nvSpPr>
          <p:spPr bwMode="auto">
            <a:xfrm>
              <a:off x="930" y="2658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24" name="Oval 92"/>
            <p:cNvSpPr>
              <a:spLocks noChangeArrowheads="1"/>
            </p:cNvSpPr>
            <p:nvPr/>
          </p:nvSpPr>
          <p:spPr bwMode="auto">
            <a:xfrm>
              <a:off x="1248" y="3080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25" name="Oval 93"/>
            <p:cNvSpPr>
              <a:spLocks noChangeArrowheads="1"/>
            </p:cNvSpPr>
            <p:nvPr/>
          </p:nvSpPr>
          <p:spPr bwMode="auto">
            <a:xfrm>
              <a:off x="1293" y="2989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26" name="Oval 94"/>
            <p:cNvSpPr>
              <a:spLocks noChangeArrowheads="1"/>
            </p:cNvSpPr>
            <p:nvPr/>
          </p:nvSpPr>
          <p:spPr bwMode="auto">
            <a:xfrm>
              <a:off x="1140" y="3080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27" name="Oval 95"/>
            <p:cNvSpPr>
              <a:spLocks noChangeArrowheads="1"/>
            </p:cNvSpPr>
            <p:nvPr/>
          </p:nvSpPr>
          <p:spPr bwMode="auto">
            <a:xfrm>
              <a:off x="1105" y="2976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28" name="Oval 96"/>
            <p:cNvSpPr>
              <a:spLocks noChangeArrowheads="1"/>
            </p:cNvSpPr>
            <p:nvPr/>
          </p:nvSpPr>
          <p:spPr bwMode="auto">
            <a:xfrm>
              <a:off x="1178" y="2977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29" name="Oval 97"/>
            <p:cNvSpPr>
              <a:spLocks noChangeArrowheads="1"/>
            </p:cNvSpPr>
            <p:nvPr/>
          </p:nvSpPr>
          <p:spPr bwMode="auto">
            <a:xfrm>
              <a:off x="794" y="238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30" name="Oval 98"/>
            <p:cNvSpPr>
              <a:spLocks noChangeArrowheads="1"/>
            </p:cNvSpPr>
            <p:nvPr/>
          </p:nvSpPr>
          <p:spPr bwMode="auto">
            <a:xfrm>
              <a:off x="794" y="2477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31" name="Oval 99"/>
            <p:cNvSpPr>
              <a:spLocks noChangeArrowheads="1"/>
            </p:cNvSpPr>
            <p:nvPr/>
          </p:nvSpPr>
          <p:spPr bwMode="auto">
            <a:xfrm>
              <a:off x="613" y="238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32" name="Oval 100"/>
            <p:cNvSpPr>
              <a:spLocks noChangeArrowheads="1"/>
            </p:cNvSpPr>
            <p:nvPr/>
          </p:nvSpPr>
          <p:spPr bwMode="auto">
            <a:xfrm>
              <a:off x="659" y="2477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33" name="Oval 101"/>
            <p:cNvSpPr>
              <a:spLocks noChangeArrowheads="1"/>
            </p:cNvSpPr>
            <p:nvPr/>
          </p:nvSpPr>
          <p:spPr bwMode="auto">
            <a:xfrm>
              <a:off x="704" y="238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34" name="Oval 102"/>
            <p:cNvSpPr>
              <a:spLocks noChangeArrowheads="1"/>
            </p:cNvSpPr>
            <p:nvPr/>
          </p:nvSpPr>
          <p:spPr bwMode="auto">
            <a:xfrm>
              <a:off x="659" y="2295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35" name="Oval 103"/>
            <p:cNvSpPr>
              <a:spLocks noChangeArrowheads="1"/>
            </p:cNvSpPr>
            <p:nvPr/>
          </p:nvSpPr>
          <p:spPr bwMode="auto">
            <a:xfrm>
              <a:off x="794" y="229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36" name="Oval 104"/>
            <p:cNvSpPr>
              <a:spLocks noChangeArrowheads="1"/>
            </p:cNvSpPr>
            <p:nvPr/>
          </p:nvSpPr>
          <p:spPr bwMode="auto">
            <a:xfrm>
              <a:off x="804" y="2113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37" name="Oval 105"/>
            <p:cNvSpPr>
              <a:spLocks noChangeArrowheads="1"/>
            </p:cNvSpPr>
            <p:nvPr/>
          </p:nvSpPr>
          <p:spPr bwMode="auto">
            <a:xfrm>
              <a:off x="804" y="2204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38" name="Oval 106"/>
            <p:cNvSpPr>
              <a:spLocks noChangeArrowheads="1"/>
            </p:cNvSpPr>
            <p:nvPr/>
          </p:nvSpPr>
          <p:spPr bwMode="auto">
            <a:xfrm>
              <a:off x="623" y="2113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39" name="Oval 107"/>
            <p:cNvSpPr>
              <a:spLocks noChangeArrowheads="1"/>
            </p:cNvSpPr>
            <p:nvPr/>
          </p:nvSpPr>
          <p:spPr bwMode="auto">
            <a:xfrm>
              <a:off x="669" y="2204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40" name="Oval 108"/>
            <p:cNvSpPr>
              <a:spLocks noChangeArrowheads="1"/>
            </p:cNvSpPr>
            <p:nvPr/>
          </p:nvSpPr>
          <p:spPr bwMode="auto">
            <a:xfrm>
              <a:off x="714" y="2113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41" name="Oval 109"/>
            <p:cNvSpPr>
              <a:spLocks noChangeArrowheads="1"/>
            </p:cNvSpPr>
            <p:nvPr/>
          </p:nvSpPr>
          <p:spPr bwMode="auto">
            <a:xfrm>
              <a:off x="669" y="2022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42" name="Oval 110"/>
            <p:cNvSpPr>
              <a:spLocks noChangeArrowheads="1"/>
            </p:cNvSpPr>
            <p:nvPr/>
          </p:nvSpPr>
          <p:spPr bwMode="auto">
            <a:xfrm>
              <a:off x="1021" y="2069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43" name="Oval 111"/>
            <p:cNvSpPr>
              <a:spLocks noChangeArrowheads="1"/>
            </p:cNvSpPr>
            <p:nvPr/>
          </p:nvSpPr>
          <p:spPr bwMode="auto">
            <a:xfrm>
              <a:off x="567" y="2522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44" name="Oval 112"/>
            <p:cNvSpPr>
              <a:spLocks noChangeArrowheads="1"/>
            </p:cNvSpPr>
            <p:nvPr/>
          </p:nvSpPr>
          <p:spPr bwMode="auto">
            <a:xfrm>
              <a:off x="748" y="2568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45" name="Oval 113"/>
            <p:cNvSpPr>
              <a:spLocks noChangeArrowheads="1"/>
            </p:cNvSpPr>
            <p:nvPr/>
          </p:nvSpPr>
          <p:spPr bwMode="auto">
            <a:xfrm>
              <a:off x="522" y="243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46" name="Text Box 114"/>
            <p:cNvSpPr txBox="1">
              <a:spLocks noChangeArrowheads="1"/>
            </p:cNvSpPr>
            <p:nvPr/>
          </p:nvSpPr>
          <p:spPr bwMode="auto">
            <a:xfrm>
              <a:off x="1491" y="1993"/>
              <a:ext cx="2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1" hangingPunct="1"/>
              <a:r>
                <a:rPr lang="en-GB" sz="2000" b="1" i="1" smtClean="0">
                  <a:solidFill>
                    <a:srgbClr val="0000FF"/>
                  </a:solidFill>
                  <a:latin typeface="Arial" charset="0"/>
                </a:rPr>
                <a:t>S</a:t>
              </a:r>
              <a:endParaRPr lang="en-GB" sz="2000" b="1" baseline="-25000" smtClean="0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2015347" name="Text Box 115"/>
            <p:cNvSpPr txBox="1">
              <a:spLocks noChangeArrowheads="1"/>
            </p:cNvSpPr>
            <p:nvPr/>
          </p:nvSpPr>
          <p:spPr bwMode="auto">
            <a:xfrm>
              <a:off x="674" y="2855"/>
              <a:ext cx="2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1" hangingPunct="1"/>
              <a:r>
                <a:rPr lang="en-GB" sz="2000" b="1" i="1" smtClean="0">
                  <a:solidFill>
                    <a:srgbClr val="FF0000"/>
                  </a:solidFill>
                  <a:latin typeface="Arial" charset="0"/>
                </a:rPr>
                <a:t>B</a:t>
              </a:r>
              <a:endParaRPr lang="en-GB" sz="2000" b="1" baseline="-25000" smtClean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015348" name="Text Box 116"/>
            <p:cNvSpPr txBox="1">
              <a:spLocks noChangeArrowheads="1"/>
            </p:cNvSpPr>
            <p:nvPr/>
          </p:nvSpPr>
          <p:spPr bwMode="auto">
            <a:xfrm>
              <a:off x="1598" y="3294"/>
              <a:ext cx="2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1" hangingPunct="1"/>
              <a:r>
                <a:rPr lang="en-GB" sz="1600" i="1" smtClean="0">
                  <a:solidFill>
                    <a:srgbClr val="000000"/>
                  </a:solidFill>
                  <a:latin typeface="Arial" charset="0"/>
                </a:rPr>
                <a:t>x</a:t>
              </a:r>
              <a:r>
                <a:rPr lang="en-GB" sz="1600" baseline="-25000" smtClean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015349" name="Text Box 117"/>
            <p:cNvSpPr txBox="1">
              <a:spLocks noChangeArrowheads="1"/>
            </p:cNvSpPr>
            <p:nvPr/>
          </p:nvSpPr>
          <p:spPr bwMode="auto">
            <a:xfrm>
              <a:off x="113" y="1933"/>
              <a:ext cx="2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1" hangingPunct="1"/>
              <a:r>
                <a:rPr lang="en-GB" sz="1600" i="1" smtClean="0">
                  <a:solidFill>
                    <a:srgbClr val="000000"/>
                  </a:solidFill>
                  <a:latin typeface="Arial" charset="0"/>
                </a:rPr>
                <a:t>x</a:t>
              </a:r>
              <a:r>
                <a:rPr lang="en-GB" sz="1600" baseline="-25000" smtClean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2015350" name="Group 118"/>
          <p:cNvGrpSpPr>
            <a:grpSpLocks/>
          </p:cNvGrpSpPr>
          <p:nvPr/>
        </p:nvGrpSpPr>
        <p:grpSpPr bwMode="auto">
          <a:xfrm>
            <a:off x="3132138" y="3173413"/>
            <a:ext cx="2736850" cy="2497137"/>
            <a:chOff x="1973" y="1933"/>
            <a:chExt cx="1724" cy="1573"/>
          </a:xfrm>
        </p:grpSpPr>
        <p:sp>
          <p:nvSpPr>
            <p:cNvPr id="2015351" name="Line 119"/>
            <p:cNvSpPr>
              <a:spLocks noChangeShapeType="1"/>
            </p:cNvSpPr>
            <p:nvPr/>
          </p:nvSpPr>
          <p:spPr bwMode="auto">
            <a:xfrm>
              <a:off x="2064" y="3295"/>
              <a:ext cx="1633" cy="0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52" name="Line 120"/>
            <p:cNvSpPr>
              <a:spLocks noChangeShapeType="1"/>
            </p:cNvSpPr>
            <p:nvPr/>
          </p:nvSpPr>
          <p:spPr bwMode="auto">
            <a:xfrm rot="-5400000">
              <a:off x="1452" y="2682"/>
              <a:ext cx="1496" cy="0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53" name="Oval 121"/>
            <p:cNvSpPr>
              <a:spLocks noChangeArrowheads="1"/>
            </p:cNvSpPr>
            <p:nvPr/>
          </p:nvSpPr>
          <p:spPr bwMode="auto">
            <a:xfrm>
              <a:off x="2926" y="225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54" name="Oval 122"/>
            <p:cNvSpPr>
              <a:spLocks noChangeArrowheads="1"/>
            </p:cNvSpPr>
            <p:nvPr/>
          </p:nvSpPr>
          <p:spPr bwMode="auto">
            <a:xfrm>
              <a:off x="3062" y="238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55" name="Oval 123"/>
            <p:cNvSpPr>
              <a:spLocks noChangeArrowheads="1"/>
            </p:cNvSpPr>
            <p:nvPr/>
          </p:nvSpPr>
          <p:spPr bwMode="auto">
            <a:xfrm>
              <a:off x="2926" y="234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56" name="Oval 124"/>
            <p:cNvSpPr>
              <a:spLocks noChangeArrowheads="1"/>
            </p:cNvSpPr>
            <p:nvPr/>
          </p:nvSpPr>
          <p:spPr bwMode="auto">
            <a:xfrm>
              <a:off x="3017" y="2432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57" name="Oval 125"/>
            <p:cNvSpPr>
              <a:spLocks noChangeArrowheads="1"/>
            </p:cNvSpPr>
            <p:nvPr/>
          </p:nvSpPr>
          <p:spPr bwMode="auto">
            <a:xfrm>
              <a:off x="3107" y="2477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58" name="Oval 126"/>
            <p:cNvSpPr>
              <a:spLocks noChangeArrowheads="1"/>
            </p:cNvSpPr>
            <p:nvPr/>
          </p:nvSpPr>
          <p:spPr bwMode="auto">
            <a:xfrm>
              <a:off x="3153" y="2568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59" name="Oval 127"/>
            <p:cNvSpPr>
              <a:spLocks noChangeArrowheads="1"/>
            </p:cNvSpPr>
            <p:nvPr/>
          </p:nvSpPr>
          <p:spPr bwMode="auto">
            <a:xfrm>
              <a:off x="3198" y="2477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60" name="Oval 128"/>
            <p:cNvSpPr>
              <a:spLocks noChangeArrowheads="1"/>
            </p:cNvSpPr>
            <p:nvPr/>
          </p:nvSpPr>
          <p:spPr bwMode="auto">
            <a:xfrm>
              <a:off x="2926" y="2477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61" name="Oval 129"/>
            <p:cNvSpPr>
              <a:spLocks noChangeArrowheads="1"/>
            </p:cNvSpPr>
            <p:nvPr/>
          </p:nvSpPr>
          <p:spPr bwMode="auto">
            <a:xfrm>
              <a:off x="3062" y="2477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62" name="Oval 130"/>
            <p:cNvSpPr>
              <a:spLocks noChangeArrowheads="1"/>
            </p:cNvSpPr>
            <p:nvPr/>
          </p:nvSpPr>
          <p:spPr bwMode="auto">
            <a:xfrm>
              <a:off x="3062" y="229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63" name="Oval 131"/>
            <p:cNvSpPr>
              <a:spLocks noChangeArrowheads="1"/>
            </p:cNvSpPr>
            <p:nvPr/>
          </p:nvSpPr>
          <p:spPr bwMode="auto">
            <a:xfrm>
              <a:off x="3199" y="2205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64" name="Oval 132"/>
            <p:cNvSpPr>
              <a:spLocks noChangeArrowheads="1"/>
            </p:cNvSpPr>
            <p:nvPr/>
          </p:nvSpPr>
          <p:spPr bwMode="auto">
            <a:xfrm>
              <a:off x="3335" y="234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65" name="Oval 133"/>
            <p:cNvSpPr>
              <a:spLocks noChangeArrowheads="1"/>
            </p:cNvSpPr>
            <p:nvPr/>
          </p:nvSpPr>
          <p:spPr bwMode="auto">
            <a:xfrm>
              <a:off x="3199" y="229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66" name="Oval 134"/>
            <p:cNvSpPr>
              <a:spLocks noChangeArrowheads="1"/>
            </p:cNvSpPr>
            <p:nvPr/>
          </p:nvSpPr>
          <p:spPr bwMode="auto">
            <a:xfrm>
              <a:off x="3290" y="2387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67" name="Oval 135"/>
            <p:cNvSpPr>
              <a:spLocks noChangeArrowheads="1"/>
            </p:cNvSpPr>
            <p:nvPr/>
          </p:nvSpPr>
          <p:spPr bwMode="auto">
            <a:xfrm>
              <a:off x="3380" y="2432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68" name="Oval 136"/>
            <p:cNvSpPr>
              <a:spLocks noChangeArrowheads="1"/>
            </p:cNvSpPr>
            <p:nvPr/>
          </p:nvSpPr>
          <p:spPr bwMode="auto">
            <a:xfrm>
              <a:off x="3426" y="2523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69" name="Oval 137"/>
            <p:cNvSpPr>
              <a:spLocks noChangeArrowheads="1"/>
            </p:cNvSpPr>
            <p:nvPr/>
          </p:nvSpPr>
          <p:spPr bwMode="auto">
            <a:xfrm>
              <a:off x="3471" y="2432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70" name="Oval 138"/>
            <p:cNvSpPr>
              <a:spLocks noChangeArrowheads="1"/>
            </p:cNvSpPr>
            <p:nvPr/>
          </p:nvSpPr>
          <p:spPr bwMode="auto">
            <a:xfrm>
              <a:off x="3426" y="234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71" name="Oval 139"/>
            <p:cNvSpPr>
              <a:spLocks noChangeArrowheads="1"/>
            </p:cNvSpPr>
            <p:nvPr/>
          </p:nvSpPr>
          <p:spPr bwMode="auto">
            <a:xfrm>
              <a:off x="3300" y="2453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72" name="Oval 140"/>
            <p:cNvSpPr>
              <a:spLocks noChangeArrowheads="1"/>
            </p:cNvSpPr>
            <p:nvPr/>
          </p:nvSpPr>
          <p:spPr bwMode="auto">
            <a:xfrm>
              <a:off x="3335" y="225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73" name="Oval 141"/>
            <p:cNvSpPr>
              <a:spLocks noChangeArrowheads="1"/>
            </p:cNvSpPr>
            <p:nvPr/>
          </p:nvSpPr>
          <p:spPr bwMode="auto">
            <a:xfrm>
              <a:off x="3289" y="2612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74" name="Oval 142"/>
            <p:cNvSpPr>
              <a:spLocks noChangeArrowheads="1"/>
            </p:cNvSpPr>
            <p:nvPr/>
          </p:nvSpPr>
          <p:spPr bwMode="auto">
            <a:xfrm>
              <a:off x="3425" y="2748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75" name="Oval 143"/>
            <p:cNvSpPr>
              <a:spLocks noChangeArrowheads="1"/>
            </p:cNvSpPr>
            <p:nvPr/>
          </p:nvSpPr>
          <p:spPr bwMode="auto">
            <a:xfrm>
              <a:off x="3289" y="2703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76" name="Oval 144"/>
            <p:cNvSpPr>
              <a:spLocks noChangeArrowheads="1"/>
            </p:cNvSpPr>
            <p:nvPr/>
          </p:nvSpPr>
          <p:spPr bwMode="auto">
            <a:xfrm>
              <a:off x="3380" y="2794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77" name="Oval 145"/>
            <p:cNvSpPr>
              <a:spLocks noChangeArrowheads="1"/>
            </p:cNvSpPr>
            <p:nvPr/>
          </p:nvSpPr>
          <p:spPr bwMode="auto">
            <a:xfrm>
              <a:off x="3470" y="2839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78" name="Oval 146"/>
            <p:cNvSpPr>
              <a:spLocks noChangeArrowheads="1"/>
            </p:cNvSpPr>
            <p:nvPr/>
          </p:nvSpPr>
          <p:spPr bwMode="auto">
            <a:xfrm>
              <a:off x="3516" y="293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79" name="Oval 147"/>
            <p:cNvSpPr>
              <a:spLocks noChangeArrowheads="1"/>
            </p:cNvSpPr>
            <p:nvPr/>
          </p:nvSpPr>
          <p:spPr bwMode="auto">
            <a:xfrm>
              <a:off x="3561" y="2839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80" name="Oval 148"/>
            <p:cNvSpPr>
              <a:spLocks noChangeArrowheads="1"/>
            </p:cNvSpPr>
            <p:nvPr/>
          </p:nvSpPr>
          <p:spPr bwMode="auto">
            <a:xfrm>
              <a:off x="3516" y="2748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81" name="Oval 149"/>
            <p:cNvSpPr>
              <a:spLocks noChangeArrowheads="1"/>
            </p:cNvSpPr>
            <p:nvPr/>
          </p:nvSpPr>
          <p:spPr bwMode="auto">
            <a:xfrm>
              <a:off x="3425" y="2839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82" name="Oval 150"/>
            <p:cNvSpPr>
              <a:spLocks noChangeArrowheads="1"/>
            </p:cNvSpPr>
            <p:nvPr/>
          </p:nvSpPr>
          <p:spPr bwMode="auto">
            <a:xfrm>
              <a:off x="3425" y="2658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83" name="Oval 151"/>
            <p:cNvSpPr>
              <a:spLocks noChangeArrowheads="1"/>
            </p:cNvSpPr>
            <p:nvPr/>
          </p:nvSpPr>
          <p:spPr bwMode="auto">
            <a:xfrm>
              <a:off x="3244" y="2885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84" name="Oval 152"/>
            <p:cNvSpPr>
              <a:spLocks noChangeArrowheads="1"/>
            </p:cNvSpPr>
            <p:nvPr/>
          </p:nvSpPr>
          <p:spPr bwMode="auto">
            <a:xfrm>
              <a:off x="3290" y="297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85" name="Oval 153"/>
            <p:cNvSpPr>
              <a:spLocks noChangeArrowheads="1"/>
            </p:cNvSpPr>
            <p:nvPr/>
          </p:nvSpPr>
          <p:spPr bwMode="auto">
            <a:xfrm>
              <a:off x="3335" y="2885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86" name="Oval 154"/>
            <p:cNvSpPr>
              <a:spLocks noChangeArrowheads="1"/>
            </p:cNvSpPr>
            <p:nvPr/>
          </p:nvSpPr>
          <p:spPr bwMode="auto">
            <a:xfrm>
              <a:off x="3290" y="2794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87" name="Oval 155"/>
            <p:cNvSpPr>
              <a:spLocks noChangeArrowheads="1"/>
            </p:cNvSpPr>
            <p:nvPr/>
          </p:nvSpPr>
          <p:spPr bwMode="auto">
            <a:xfrm>
              <a:off x="2745" y="225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88" name="Oval 156"/>
            <p:cNvSpPr>
              <a:spLocks noChangeArrowheads="1"/>
            </p:cNvSpPr>
            <p:nvPr/>
          </p:nvSpPr>
          <p:spPr bwMode="auto">
            <a:xfrm>
              <a:off x="2791" y="234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89" name="Oval 157"/>
            <p:cNvSpPr>
              <a:spLocks noChangeArrowheads="1"/>
            </p:cNvSpPr>
            <p:nvPr/>
          </p:nvSpPr>
          <p:spPr bwMode="auto">
            <a:xfrm>
              <a:off x="2836" y="225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90" name="Oval 158"/>
            <p:cNvSpPr>
              <a:spLocks noChangeArrowheads="1"/>
            </p:cNvSpPr>
            <p:nvPr/>
          </p:nvSpPr>
          <p:spPr bwMode="auto">
            <a:xfrm>
              <a:off x="2791" y="2159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91" name="Oval 159"/>
            <p:cNvSpPr>
              <a:spLocks noChangeArrowheads="1"/>
            </p:cNvSpPr>
            <p:nvPr/>
          </p:nvSpPr>
          <p:spPr bwMode="auto">
            <a:xfrm>
              <a:off x="2926" y="216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92" name="Oval 160"/>
            <p:cNvSpPr>
              <a:spLocks noChangeArrowheads="1"/>
            </p:cNvSpPr>
            <p:nvPr/>
          </p:nvSpPr>
          <p:spPr bwMode="auto">
            <a:xfrm>
              <a:off x="3063" y="2069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93" name="Oval 161"/>
            <p:cNvSpPr>
              <a:spLocks noChangeArrowheads="1"/>
            </p:cNvSpPr>
            <p:nvPr/>
          </p:nvSpPr>
          <p:spPr bwMode="auto">
            <a:xfrm>
              <a:off x="3063" y="216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94" name="Oval 162"/>
            <p:cNvSpPr>
              <a:spLocks noChangeArrowheads="1"/>
            </p:cNvSpPr>
            <p:nvPr/>
          </p:nvSpPr>
          <p:spPr bwMode="auto">
            <a:xfrm>
              <a:off x="3199" y="2115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95" name="Oval 163"/>
            <p:cNvSpPr>
              <a:spLocks noChangeArrowheads="1"/>
            </p:cNvSpPr>
            <p:nvPr/>
          </p:nvSpPr>
          <p:spPr bwMode="auto">
            <a:xfrm>
              <a:off x="3470" y="2613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96" name="Oval 164"/>
            <p:cNvSpPr>
              <a:spLocks noChangeArrowheads="1"/>
            </p:cNvSpPr>
            <p:nvPr/>
          </p:nvSpPr>
          <p:spPr bwMode="auto">
            <a:xfrm>
              <a:off x="3226" y="2549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97" name="Oval 165"/>
            <p:cNvSpPr>
              <a:spLocks noChangeArrowheads="1"/>
            </p:cNvSpPr>
            <p:nvPr/>
          </p:nvSpPr>
          <p:spPr bwMode="auto">
            <a:xfrm>
              <a:off x="3226" y="264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98" name="Oval 166"/>
            <p:cNvSpPr>
              <a:spLocks noChangeArrowheads="1"/>
            </p:cNvSpPr>
            <p:nvPr/>
          </p:nvSpPr>
          <p:spPr bwMode="auto">
            <a:xfrm>
              <a:off x="3362" y="2522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399" name="Oval 167"/>
            <p:cNvSpPr>
              <a:spLocks noChangeArrowheads="1"/>
            </p:cNvSpPr>
            <p:nvPr/>
          </p:nvSpPr>
          <p:spPr bwMode="auto">
            <a:xfrm>
              <a:off x="3362" y="2613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00" name="Oval 168"/>
            <p:cNvSpPr>
              <a:spLocks noChangeArrowheads="1"/>
            </p:cNvSpPr>
            <p:nvPr/>
          </p:nvSpPr>
          <p:spPr bwMode="auto">
            <a:xfrm>
              <a:off x="3470" y="297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01" name="Oval 169"/>
            <p:cNvSpPr>
              <a:spLocks noChangeArrowheads="1"/>
            </p:cNvSpPr>
            <p:nvPr/>
          </p:nvSpPr>
          <p:spPr bwMode="auto">
            <a:xfrm>
              <a:off x="3560" y="302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02" name="Oval 170"/>
            <p:cNvSpPr>
              <a:spLocks noChangeArrowheads="1"/>
            </p:cNvSpPr>
            <p:nvPr/>
          </p:nvSpPr>
          <p:spPr bwMode="auto">
            <a:xfrm>
              <a:off x="3515" y="302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03" name="Oval 171"/>
            <p:cNvSpPr>
              <a:spLocks noChangeArrowheads="1"/>
            </p:cNvSpPr>
            <p:nvPr/>
          </p:nvSpPr>
          <p:spPr bwMode="auto">
            <a:xfrm>
              <a:off x="3243" y="3067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04" name="Oval 172"/>
            <p:cNvSpPr>
              <a:spLocks noChangeArrowheads="1"/>
            </p:cNvSpPr>
            <p:nvPr/>
          </p:nvSpPr>
          <p:spPr bwMode="auto">
            <a:xfrm>
              <a:off x="3425" y="3067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05" name="Oval 173"/>
            <p:cNvSpPr>
              <a:spLocks noChangeArrowheads="1"/>
            </p:cNvSpPr>
            <p:nvPr/>
          </p:nvSpPr>
          <p:spPr bwMode="auto">
            <a:xfrm>
              <a:off x="3380" y="297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06" name="Oval 174"/>
            <p:cNvSpPr>
              <a:spLocks noChangeArrowheads="1"/>
            </p:cNvSpPr>
            <p:nvPr/>
          </p:nvSpPr>
          <p:spPr bwMode="auto">
            <a:xfrm>
              <a:off x="2699" y="2704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07" name="Oval 175"/>
            <p:cNvSpPr>
              <a:spLocks noChangeArrowheads="1"/>
            </p:cNvSpPr>
            <p:nvPr/>
          </p:nvSpPr>
          <p:spPr bwMode="auto">
            <a:xfrm>
              <a:off x="2791" y="2477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08" name="Oval 176"/>
            <p:cNvSpPr>
              <a:spLocks noChangeArrowheads="1"/>
            </p:cNvSpPr>
            <p:nvPr/>
          </p:nvSpPr>
          <p:spPr bwMode="auto">
            <a:xfrm>
              <a:off x="3062" y="2568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09" name="Oval 177"/>
            <p:cNvSpPr>
              <a:spLocks noChangeArrowheads="1"/>
            </p:cNvSpPr>
            <p:nvPr/>
          </p:nvSpPr>
          <p:spPr bwMode="auto">
            <a:xfrm>
              <a:off x="2881" y="2432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10" name="Oval 178"/>
            <p:cNvSpPr>
              <a:spLocks noChangeArrowheads="1"/>
            </p:cNvSpPr>
            <p:nvPr/>
          </p:nvSpPr>
          <p:spPr bwMode="auto">
            <a:xfrm>
              <a:off x="2971" y="2568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11" name="Oval 179"/>
            <p:cNvSpPr>
              <a:spLocks noChangeArrowheads="1"/>
            </p:cNvSpPr>
            <p:nvPr/>
          </p:nvSpPr>
          <p:spPr bwMode="auto">
            <a:xfrm>
              <a:off x="3017" y="2658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12" name="Oval 180"/>
            <p:cNvSpPr>
              <a:spLocks noChangeArrowheads="1"/>
            </p:cNvSpPr>
            <p:nvPr/>
          </p:nvSpPr>
          <p:spPr bwMode="auto">
            <a:xfrm>
              <a:off x="3198" y="2749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13" name="Oval 181"/>
            <p:cNvSpPr>
              <a:spLocks noChangeArrowheads="1"/>
            </p:cNvSpPr>
            <p:nvPr/>
          </p:nvSpPr>
          <p:spPr bwMode="auto">
            <a:xfrm>
              <a:off x="3107" y="2658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14" name="Oval 182"/>
            <p:cNvSpPr>
              <a:spLocks noChangeArrowheads="1"/>
            </p:cNvSpPr>
            <p:nvPr/>
          </p:nvSpPr>
          <p:spPr bwMode="auto">
            <a:xfrm>
              <a:off x="3107" y="2386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15" name="Oval 183"/>
            <p:cNvSpPr>
              <a:spLocks noChangeArrowheads="1"/>
            </p:cNvSpPr>
            <p:nvPr/>
          </p:nvSpPr>
          <p:spPr bwMode="auto">
            <a:xfrm>
              <a:off x="3062" y="2728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16" name="Oval 184"/>
            <p:cNvSpPr>
              <a:spLocks noChangeArrowheads="1"/>
            </p:cNvSpPr>
            <p:nvPr/>
          </p:nvSpPr>
          <p:spPr bwMode="auto">
            <a:xfrm>
              <a:off x="2971" y="2341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17" name="Oval 185"/>
            <p:cNvSpPr>
              <a:spLocks noChangeArrowheads="1"/>
            </p:cNvSpPr>
            <p:nvPr/>
          </p:nvSpPr>
          <p:spPr bwMode="auto">
            <a:xfrm>
              <a:off x="2881" y="2884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18" name="Oval 186"/>
            <p:cNvSpPr>
              <a:spLocks noChangeArrowheads="1"/>
            </p:cNvSpPr>
            <p:nvPr/>
          </p:nvSpPr>
          <p:spPr bwMode="auto">
            <a:xfrm>
              <a:off x="3062" y="2885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19" name="Oval 187"/>
            <p:cNvSpPr>
              <a:spLocks noChangeArrowheads="1"/>
            </p:cNvSpPr>
            <p:nvPr/>
          </p:nvSpPr>
          <p:spPr bwMode="auto">
            <a:xfrm>
              <a:off x="3243" y="2749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20" name="Oval 188"/>
            <p:cNvSpPr>
              <a:spLocks noChangeArrowheads="1"/>
            </p:cNvSpPr>
            <p:nvPr/>
          </p:nvSpPr>
          <p:spPr bwMode="auto">
            <a:xfrm>
              <a:off x="3289" y="2931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21" name="Oval 189"/>
            <p:cNvSpPr>
              <a:spLocks noChangeArrowheads="1"/>
            </p:cNvSpPr>
            <p:nvPr/>
          </p:nvSpPr>
          <p:spPr bwMode="auto">
            <a:xfrm>
              <a:off x="2818" y="2821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22" name="Oval 190"/>
            <p:cNvSpPr>
              <a:spLocks noChangeArrowheads="1"/>
            </p:cNvSpPr>
            <p:nvPr/>
          </p:nvSpPr>
          <p:spPr bwMode="auto">
            <a:xfrm>
              <a:off x="3107" y="2794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23" name="Oval 191"/>
            <p:cNvSpPr>
              <a:spLocks noChangeArrowheads="1"/>
            </p:cNvSpPr>
            <p:nvPr/>
          </p:nvSpPr>
          <p:spPr bwMode="auto">
            <a:xfrm>
              <a:off x="2954" y="2885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24" name="Oval 192"/>
            <p:cNvSpPr>
              <a:spLocks noChangeArrowheads="1"/>
            </p:cNvSpPr>
            <p:nvPr/>
          </p:nvSpPr>
          <p:spPr bwMode="auto">
            <a:xfrm>
              <a:off x="2919" y="2781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25" name="Oval 193"/>
            <p:cNvSpPr>
              <a:spLocks noChangeArrowheads="1"/>
            </p:cNvSpPr>
            <p:nvPr/>
          </p:nvSpPr>
          <p:spPr bwMode="auto">
            <a:xfrm>
              <a:off x="2926" y="2658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26" name="Oval 194"/>
            <p:cNvSpPr>
              <a:spLocks noChangeArrowheads="1"/>
            </p:cNvSpPr>
            <p:nvPr/>
          </p:nvSpPr>
          <p:spPr bwMode="auto">
            <a:xfrm>
              <a:off x="2992" y="2782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27" name="Oval 195"/>
            <p:cNvSpPr>
              <a:spLocks noChangeArrowheads="1"/>
            </p:cNvSpPr>
            <p:nvPr/>
          </p:nvSpPr>
          <p:spPr bwMode="auto">
            <a:xfrm>
              <a:off x="2853" y="2522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28" name="Oval 196"/>
            <p:cNvSpPr>
              <a:spLocks noChangeArrowheads="1"/>
            </p:cNvSpPr>
            <p:nvPr/>
          </p:nvSpPr>
          <p:spPr bwMode="auto">
            <a:xfrm>
              <a:off x="2881" y="2594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29" name="Oval 197"/>
            <p:cNvSpPr>
              <a:spLocks noChangeArrowheads="1"/>
            </p:cNvSpPr>
            <p:nvPr/>
          </p:nvSpPr>
          <p:spPr bwMode="auto">
            <a:xfrm>
              <a:off x="2745" y="2522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30" name="Oval 198"/>
            <p:cNvSpPr>
              <a:spLocks noChangeArrowheads="1"/>
            </p:cNvSpPr>
            <p:nvPr/>
          </p:nvSpPr>
          <p:spPr bwMode="auto">
            <a:xfrm>
              <a:off x="2881" y="2748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31" name="Oval 199"/>
            <p:cNvSpPr>
              <a:spLocks noChangeArrowheads="1"/>
            </p:cNvSpPr>
            <p:nvPr/>
          </p:nvSpPr>
          <p:spPr bwMode="auto">
            <a:xfrm>
              <a:off x="2790" y="2658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32" name="Oval 200"/>
            <p:cNvSpPr>
              <a:spLocks noChangeArrowheads="1"/>
            </p:cNvSpPr>
            <p:nvPr/>
          </p:nvSpPr>
          <p:spPr bwMode="auto">
            <a:xfrm>
              <a:off x="3108" y="3080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33" name="Oval 201"/>
            <p:cNvSpPr>
              <a:spLocks noChangeArrowheads="1"/>
            </p:cNvSpPr>
            <p:nvPr/>
          </p:nvSpPr>
          <p:spPr bwMode="auto">
            <a:xfrm>
              <a:off x="3153" y="2989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34" name="Oval 202"/>
            <p:cNvSpPr>
              <a:spLocks noChangeArrowheads="1"/>
            </p:cNvSpPr>
            <p:nvPr/>
          </p:nvSpPr>
          <p:spPr bwMode="auto">
            <a:xfrm>
              <a:off x="3000" y="3080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35" name="Oval 203"/>
            <p:cNvSpPr>
              <a:spLocks noChangeArrowheads="1"/>
            </p:cNvSpPr>
            <p:nvPr/>
          </p:nvSpPr>
          <p:spPr bwMode="auto">
            <a:xfrm>
              <a:off x="2965" y="2976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36" name="Oval 204"/>
            <p:cNvSpPr>
              <a:spLocks noChangeArrowheads="1"/>
            </p:cNvSpPr>
            <p:nvPr/>
          </p:nvSpPr>
          <p:spPr bwMode="auto">
            <a:xfrm>
              <a:off x="3038" y="2977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37" name="Oval 205"/>
            <p:cNvSpPr>
              <a:spLocks noChangeArrowheads="1"/>
            </p:cNvSpPr>
            <p:nvPr/>
          </p:nvSpPr>
          <p:spPr bwMode="auto">
            <a:xfrm>
              <a:off x="2654" y="238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38" name="Oval 206"/>
            <p:cNvSpPr>
              <a:spLocks noChangeArrowheads="1"/>
            </p:cNvSpPr>
            <p:nvPr/>
          </p:nvSpPr>
          <p:spPr bwMode="auto">
            <a:xfrm>
              <a:off x="2654" y="2477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39" name="Oval 207"/>
            <p:cNvSpPr>
              <a:spLocks noChangeArrowheads="1"/>
            </p:cNvSpPr>
            <p:nvPr/>
          </p:nvSpPr>
          <p:spPr bwMode="auto">
            <a:xfrm>
              <a:off x="2473" y="238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40" name="Oval 208"/>
            <p:cNvSpPr>
              <a:spLocks noChangeArrowheads="1"/>
            </p:cNvSpPr>
            <p:nvPr/>
          </p:nvSpPr>
          <p:spPr bwMode="auto">
            <a:xfrm>
              <a:off x="2519" y="2477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41" name="Oval 209"/>
            <p:cNvSpPr>
              <a:spLocks noChangeArrowheads="1"/>
            </p:cNvSpPr>
            <p:nvPr/>
          </p:nvSpPr>
          <p:spPr bwMode="auto">
            <a:xfrm>
              <a:off x="2564" y="238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42" name="Oval 210"/>
            <p:cNvSpPr>
              <a:spLocks noChangeArrowheads="1"/>
            </p:cNvSpPr>
            <p:nvPr/>
          </p:nvSpPr>
          <p:spPr bwMode="auto">
            <a:xfrm>
              <a:off x="2519" y="2295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43" name="Oval 211"/>
            <p:cNvSpPr>
              <a:spLocks noChangeArrowheads="1"/>
            </p:cNvSpPr>
            <p:nvPr/>
          </p:nvSpPr>
          <p:spPr bwMode="auto">
            <a:xfrm>
              <a:off x="2654" y="229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44" name="Oval 212"/>
            <p:cNvSpPr>
              <a:spLocks noChangeArrowheads="1"/>
            </p:cNvSpPr>
            <p:nvPr/>
          </p:nvSpPr>
          <p:spPr bwMode="auto">
            <a:xfrm>
              <a:off x="2664" y="2113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45" name="Oval 213"/>
            <p:cNvSpPr>
              <a:spLocks noChangeArrowheads="1"/>
            </p:cNvSpPr>
            <p:nvPr/>
          </p:nvSpPr>
          <p:spPr bwMode="auto">
            <a:xfrm>
              <a:off x="2664" y="2204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46" name="Oval 214"/>
            <p:cNvSpPr>
              <a:spLocks noChangeArrowheads="1"/>
            </p:cNvSpPr>
            <p:nvPr/>
          </p:nvSpPr>
          <p:spPr bwMode="auto">
            <a:xfrm>
              <a:off x="2483" y="2113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47" name="Oval 215"/>
            <p:cNvSpPr>
              <a:spLocks noChangeArrowheads="1"/>
            </p:cNvSpPr>
            <p:nvPr/>
          </p:nvSpPr>
          <p:spPr bwMode="auto">
            <a:xfrm>
              <a:off x="2529" y="2204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48" name="Oval 216"/>
            <p:cNvSpPr>
              <a:spLocks noChangeArrowheads="1"/>
            </p:cNvSpPr>
            <p:nvPr/>
          </p:nvSpPr>
          <p:spPr bwMode="auto">
            <a:xfrm>
              <a:off x="2574" y="2113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49" name="Oval 217"/>
            <p:cNvSpPr>
              <a:spLocks noChangeArrowheads="1"/>
            </p:cNvSpPr>
            <p:nvPr/>
          </p:nvSpPr>
          <p:spPr bwMode="auto">
            <a:xfrm>
              <a:off x="2529" y="2022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50" name="Oval 218"/>
            <p:cNvSpPr>
              <a:spLocks noChangeArrowheads="1"/>
            </p:cNvSpPr>
            <p:nvPr/>
          </p:nvSpPr>
          <p:spPr bwMode="auto">
            <a:xfrm>
              <a:off x="2881" y="2069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51" name="Oval 219"/>
            <p:cNvSpPr>
              <a:spLocks noChangeArrowheads="1"/>
            </p:cNvSpPr>
            <p:nvPr/>
          </p:nvSpPr>
          <p:spPr bwMode="auto">
            <a:xfrm>
              <a:off x="2427" y="2522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52" name="Oval 220"/>
            <p:cNvSpPr>
              <a:spLocks noChangeArrowheads="1"/>
            </p:cNvSpPr>
            <p:nvPr/>
          </p:nvSpPr>
          <p:spPr bwMode="auto">
            <a:xfrm>
              <a:off x="2608" y="2568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53" name="Oval 221"/>
            <p:cNvSpPr>
              <a:spLocks noChangeArrowheads="1"/>
            </p:cNvSpPr>
            <p:nvPr/>
          </p:nvSpPr>
          <p:spPr bwMode="auto">
            <a:xfrm>
              <a:off x="2382" y="243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54" name="Text Box 222"/>
            <p:cNvSpPr txBox="1">
              <a:spLocks noChangeArrowheads="1"/>
            </p:cNvSpPr>
            <p:nvPr/>
          </p:nvSpPr>
          <p:spPr bwMode="auto">
            <a:xfrm>
              <a:off x="3351" y="1993"/>
              <a:ext cx="22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1" hangingPunct="1"/>
              <a:r>
                <a:rPr lang="en-GB" sz="2000" b="1" i="1" smtClean="0">
                  <a:solidFill>
                    <a:srgbClr val="0000FF"/>
                  </a:solidFill>
                  <a:latin typeface="Arial" charset="0"/>
                </a:rPr>
                <a:t>S</a:t>
              </a:r>
              <a:endParaRPr lang="en-GB" sz="2000" b="1" baseline="-25000" smtClean="0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2015455" name="Text Box 223"/>
            <p:cNvSpPr txBox="1">
              <a:spLocks noChangeArrowheads="1"/>
            </p:cNvSpPr>
            <p:nvPr/>
          </p:nvSpPr>
          <p:spPr bwMode="auto">
            <a:xfrm>
              <a:off x="2534" y="2855"/>
              <a:ext cx="2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1" hangingPunct="1"/>
              <a:r>
                <a:rPr lang="en-GB" sz="2000" b="1" i="1" smtClean="0">
                  <a:solidFill>
                    <a:srgbClr val="FF0000"/>
                  </a:solidFill>
                  <a:latin typeface="Arial" charset="0"/>
                </a:rPr>
                <a:t>B</a:t>
              </a:r>
              <a:endParaRPr lang="en-GB" sz="2000" b="1" baseline="-25000" smtClean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015456" name="Text Box 224"/>
            <p:cNvSpPr txBox="1">
              <a:spLocks noChangeArrowheads="1"/>
            </p:cNvSpPr>
            <p:nvPr/>
          </p:nvSpPr>
          <p:spPr bwMode="auto">
            <a:xfrm>
              <a:off x="3458" y="3294"/>
              <a:ext cx="2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1" hangingPunct="1"/>
              <a:r>
                <a:rPr lang="en-GB" sz="1600" i="1" smtClean="0">
                  <a:solidFill>
                    <a:srgbClr val="000000"/>
                  </a:solidFill>
                  <a:latin typeface="Arial" charset="0"/>
                </a:rPr>
                <a:t>x</a:t>
              </a:r>
              <a:r>
                <a:rPr lang="en-GB" sz="1600" baseline="-25000" smtClean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015457" name="Text Box 225"/>
            <p:cNvSpPr txBox="1">
              <a:spLocks noChangeArrowheads="1"/>
            </p:cNvSpPr>
            <p:nvPr/>
          </p:nvSpPr>
          <p:spPr bwMode="auto">
            <a:xfrm>
              <a:off x="1973" y="1933"/>
              <a:ext cx="2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1" hangingPunct="1"/>
              <a:r>
                <a:rPr lang="en-GB" sz="1600" i="1" smtClean="0">
                  <a:solidFill>
                    <a:srgbClr val="000000"/>
                  </a:solidFill>
                  <a:latin typeface="Arial" charset="0"/>
                </a:rPr>
                <a:t>x</a:t>
              </a:r>
              <a:r>
                <a:rPr lang="en-GB" sz="1600" baseline="-25000" smtClean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2015458" name="Group 226"/>
          <p:cNvGrpSpPr>
            <a:grpSpLocks/>
          </p:cNvGrpSpPr>
          <p:nvPr/>
        </p:nvGrpSpPr>
        <p:grpSpPr bwMode="auto">
          <a:xfrm>
            <a:off x="6084888" y="3173413"/>
            <a:ext cx="2735262" cy="2497137"/>
            <a:chOff x="3833" y="1933"/>
            <a:chExt cx="1723" cy="1573"/>
          </a:xfrm>
        </p:grpSpPr>
        <p:sp>
          <p:nvSpPr>
            <p:cNvPr id="2015459" name="Line 227"/>
            <p:cNvSpPr>
              <a:spLocks noChangeShapeType="1"/>
            </p:cNvSpPr>
            <p:nvPr/>
          </p:nvSpPr>
          <p:spPr bwMode="auto">
            <a:xfrm>
              <a:off x="3923" y="3295"/>
              <a:ext cx="1633" cy="0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60" name="Line 228"/>
            <p:cNvSpPr>
              <a:spLocks noChangeShapeType="1"/>
            </p:cNvSpPr>
            <p:nvPr/>
          </p:nvSpPr>
          <p:spPr bwMode="auto">
            <a:xfrm rot="-5400000">
              <a:off x="3311" y="2682"/>
              <a:ext cx="1496" cy="0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61" name="Oval 229"/>
            <p:cNvSpPr>
              <a:spLocks noChangeArrowheads="1"/>
            </p:cNvSpPr>
            <p:nvPr/>
          </p:nvSpPr>
          <p:spPr bwMode="auto">
            <a:xfrm>
              <a:off x="4785" y="225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62" name="Oval 230"/>
            <p:cNvSpPr>
              <a:spLocks noChangeArrowheads="1"/>
            </p:cNvSpPr>
            <p:nvPr/>
          </p:nvSpPr>
          <p:spPr bwMode="auto">
            <a:xfrm>
              <a:off x="4921" y="238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63" name="Oval 231"/>
            <p:cNvSpPr>
              <a:spLocks noChangeArrowheads="1"/>
            </p:cNvSpPr>
            <p:nvPr/>
          </p:nvSpPr>
          <p:spPr bwMode="auto">
            <a:xfrm>
              <a:off x="4785" y="234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64" name="Oval 232"/>
            <p:cNvSpPr>
              <a:spLocks noChangeArrowheads="1"/>
            </p:cNvSpPr>
            <p:nvPr/>
          </p:nvSpPr>
          <p:spPr bwMode="auto">
            <a:xfrm>
              <a:off x="4876" y="2432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65" name="Oval 233"/>
            <p:cNvSpPr>
              <a:spLocks noChangeArrowheads="1"/>
            </p:cNvSpPr>
            <p:nvPr/>
          </p:nvSpPr>
          <p:spPr bwMode="auto">
            <a:xfrm>
              <a:off x="4966" y="2477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66" name="Oval 234"/>
            <p:cNvSpPr>
              <a:spLocks noChangeArrowheads="1"/>
            </p:cNvSpPr>
            <p:nvPr/>
          </p:nvSpPr>
          <p:spPr bwMode="auto">
            <a:xfrm>
              <a:off x="5012" y="2568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67" name="Oval 235"/>
            <p:cNvSpPr>
              <a:spLocks noChangeArrowheads="1"/>
            </p:cNvSpPr>
            <p:nvPr/>
          </p:nvSpPr>
          <p:spPr bwMode="auto">
            <a:xfrm>
              <a:off x="5057" y="2477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68" name="Oval 236"/>
            <p:cNvSpPr>
              <a:spLocks noChangeArrowheads="1"/>
            </p:cNvSpPr>
            <p:nvPr/>
          </p:nvSpPr>
          <p:spPr bwMode="auto">
            <a:xfrm>
              <a:off x="4785" y="2477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69" name="Oval 237"/>
            <p:cNvSpPr>
              <a:spLocks noChangeArrowheads="1"/>
            </p:cNvSpPr>
            <p:nvPr/>
          </p:nvSpPr>
          <p:spPr bwMode="auto">
            <a:xfrm>
              <a:off x="4921" y="2477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70" name="Oval 238"/>
            <p:cNvSpPr>
              <a:spLocks noChangeArrowheads="1"/>
            </p:cNvSpPr>
            <p:nvPr/>
          </p:nvSpPr>
          <p:spPr bwMode="auto">
            <a:xfrm>
              <a:off x="4921" y="229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71" name="Oval 239"/>
            <p:cNvSpPr>
              <a:spLocks noChangeArrowheads="1"/>
            </p:cNvSpPr>
            <p:nvPr/>
          </p:nvSpPr>
          <p:spPr bwMode="auto">
            <a:xfrm>
              <a:off x="5058" y="2205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72" name="Oval 240"/>
            <p:cNvSpPr>
              <a:spLocks noChangeArrowheads="1"/>
            </p:cNvSpPr>
            <p:nvPr/>
          </p:nvSpPr>
          <p:spPr bwMode="auto">
            <a:xfrm>
              <a:off x="5194" y="234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73" name="Oval 241"/>
            <p:cNvSpPr>
              <a:spLocks noChangeArrowheads="1"/>
            </p:cNvSpPr>
            <p:nvPr/>
          </p:nvSpPr>
          <p:spPr bwMode="auto">
            <a:xfrm>
              <a:off x="5058" y="229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74" name="Oval 242"/>
            <p:cNvSpPr>
              <a:spLocks noChangeArrowheads="1"/>
            </p:cNvSpPr>
            <p:nvPr/>
          </p:nvSpPr>
          <p:spPr bwMode="auto">
            <a:xfrm>
              <a:off x="5149" y="2387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75" name="Oval 243"/>
            <p:cNvSpPr>
              <a:spLocks noChangeArrowheads="1"/>
            </p:cNvSpPr>
            <p:nvPr/>
          </p:nvSpPr>
          <p:spPr bwMode="auto">
            <a:xfrm>
              <a:off x="5239" y="2432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76" name="Oval 244"/>
            <p:cNvSpPr>
              <a:spLocks noChangeArrowheads="1"/>
            </p:cNvSpPr>
            <p:nvPr/>
          </p:nvSpPr>
          <p:spPr bwMode="auto">
            <a:xfrm>
              <a:off x="5285" y="2523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77" name="Oval 245"/>
            <p:cNvSpPr>
              <a:spLocks noChangeArrowheads="1"/>
            </p:cNvSpPr>
            <p:nvPr/>
          </p:nvSpPr>
          <p:spPr bwMode="auto">
            <a:xfrm>
              <a:off x="5330" y="2432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78" name="Oval 246"/>
            <p:cNvSpPr>
              <a:spLocks noChangeArrowheads="1"/>
            </p:cNvSpPr>
            <p:nvPr/>
          </p:nvSpPr>
          <p:spPr bwMode="auto">
            <a:xfrm>
              <a:off x="5285" y="234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79" name="Oval 247"/>
            <p:cNvSpPr>
              <a:spLocks noChangeArrowheads="1"/>
            </p:cNvSpPr>
            <p:nvPr/>
          </p:nvSpPr>
          <p:spPr bwMode="auto">
            <a:xfrm>
              <a:off x="5159" y="2453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80" name="Oval 248"/>
            <p:cNvSpPr>
              <a:spLocks noChangeArrowheads="1"/>
            </p:cNvSpPr>
            <p:nvPr/>
          </p:nvSpPr>
          <p:spPr bwMode="auto">
            <a:xfrm>
              <a:off x="5194" y="225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81" name="Oval 249"/>
            <p:cNvSpPr>
              <a:spLocks noChangeArrowheads="1"/>
            </p:cNvSpPr>
            <p:nvPr/>
          </p:nvSpPr>
          <p:spPr bwMode="auto">
            <a:xfrm>
              <a:off x="5148" y="2612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82" name="Oval 250"/>
            <p:cNvSpPr>
              <a:spLocks noChangeArrowheads="1"/>
            </p:cNvSpPr>
            <p:nvPr/>
          </p:nvSpPr>
          <p:spPr bwMode="auto">
            <a:xfrm>
              <a:off x="5284" y="2748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83" name="Oval 251"/>
            <p:cNvSpPr>
              <a:spLocks noChangeArrowheads="1"/>
            </p:cNvSpPr>
            <p:nvPr/>
          </p:nvSpPr>
          <p:spPr bwMode="auto">
            <a:xfrm>
              <a:off x="5148" y="2703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84" name="Oval 252"/>
            <p:cNvSpPr>
              <a:spLocks noChangeArrowheads="1"/>
            </p:cNvSpPr>
            <p:nvPr/>
          </p:nvSpPr>
          <p:spPr bwMode="auto">
            <a:xfrm>
              <a:off x="5239" y="2794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85" name="Oval 253"/>
            <p:cNvSpPr>
              <a:spLocks noChangeArrowheads="1"/>
            </p:cNvSpPr>
            <p:nvPr/>
          </p:nvSpPr>
          <p:spPr bwMode="auto">
            <a:xfrm>
              <a:off x="5329" y="2839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86" name="Oval 254"/>
            <p:cNvSpPr>
              <a:spLocks noChangeArrowheads="1"/>
            </p:cNvSpPr>
            <p:nvPr/>
          </p:nvSpPr>
          <p:spPr bwMode="auto">
            <a:xfrm>
              <a:off x="5375" y="293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87" name="Oval 255"/>
            <p:cNvSpPr>
              <a:spLocks noChangeArrowheads="1"/>
            </p:cNvSpPr>
            <p:nvPr/>
          </p:nvSpPr>
          <p:spPr bwMode="auto">
            <a:xfrm>
              <a:off x="5420" y="2839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88" name="Oval 256"/>
            <p:cNvSpPr>
              <a:spLocks noChangeArrowheads="1"/>
            </p:cNvSpPr>
            <p:nvPr/>
          </p:nvSpPr>
          <p:spPr bwMode="auto">
            <a:xfrm>
              <a:off x="5375" y="2748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89" name="Oval 257"/>
            <p:cNvSpPr>
              <a:spLocks noChangeArrowheads="1"/>
            </p:cNvSpPr>
            <p:nvPr/>
          </p:nvSpPr>
          <p:spPr bwMode="auto">
            <a:xfrm>
              <a:off x="5284" y="2839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90" name="Oval 258"/>
            <p:cNvSpPr>
              <a:spLocks noChangeArrowheads="1"/>
            </p:cNvSpPr>
            <p:nvPr/>
          </p:nvSpPr>
          <p:spPr bwMode="auto">
            <a:xfrm>
              <a:off x="5284" y="2658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91" name="Oval 259"/>
            <p:cNvSpPr>
              <a:spLocks noChangeArrowheads="1"/>
            </p:cNvSpPr>
            <p:nvPr/>
          </p:nvSpPr>
          <p:spPr bwMode="auto">
            <a:xfrm>
              <a:off x="5103" y="2885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92" name="Oval 260"/>
            <p:cNvSpPr>
              <a:spLocks noChangeArrowheads="1"/>
            </p:cNvSpPr>
            <p:nvPr/>
          </p:nvSpPr>
          <p:spPr bwMode="auto">
            <a:xfrm>
              <a:off x="5149" y="297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93" name="Oval 261"/>
            <p:cNvSpPr>
              <a:spLocks noChangeArrowheads="1"/>
            </p:cNvSpPr>
            <p:nvPr/>
          </p:nvSpPr>
          <p:spPr bwMode="auto">
            <a:xfrm>
              <a:off x="5194" y="2885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94" name="Oval 262"/>
            <p:cNvSpPr>
              <a:spLocks noChangeArrowheads="1"/>
            </p:cNvSpPr>
            <p:nvPr/>
          </p:nvSpPr>
          <p:spPr bwMode="auto">
            <a:xfrm>
              <a:off x="5149" y="2794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95" name="Oval 263"/>
            <p:cNvSpPr>
              <a:spLocks noChangeArrowheads="1"/>
            </p:cNvSpPr>
            <p:nvPr/>
          </p:nvSpPr>
          <p:spPr bwMode="auto">
            <a:xfrm>
              <a:off x="4604" y="225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96" name="Oval 264"/>
            <p:cNvSpPr>
              <a:spLocks noChangeArrowheads="1"/>
            </p:cNvSpPr>
            <p:nvPr/>
          </p:nvSpPr>
          <p:spPr bwMode="auto">
            <a:xfrm>
              <a:off x="4650" y="234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97" name="Oval 265"/>
            <p:cNvSpPr>
              <a:spLocks noChangeArrowheads="1"/>
            </p:cNvSpPr>
            <p:nvPr/>
          </p:nvSpPr>
          <p:spPr bwMode="auto">
            <a:xfrm>
              <a:off x="4695" y="225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98" name="Oval 266"/>
            <p:cNvSpPr>
              <a:spLocks noChangeArrowheads="1"/>
            </p:cNvSpPr>
            <p:nvPr/>
          </p:nvSpPr>
          <p:spPr bwMode="auto">
            <a:xfrm>
              <a:off x="4650" y="2159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499" name="Oval 267"/>
            <p:cNvSpPr>
              <a:spLocks noChangeArrowheads="1"/>
            </p:cNvSpPr>
            <p:nvPr/>
          </p:nvSpPr>
          <p:spPr bwMode="auto">
            <a:xfrm>
              <a:off x="4785" y="216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00" name="Oval 268"/>
            <p:cNvSpPr>
              <a:spLocks noChangeArrowheads="1"/>
            </p:cNvSpPr>
            <p:nvPr/>
          </p:nvSpPr>
          <p:spPr bwMode="auto">
            <a:xfrm>
              <a:off x="4922" y="2069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01" name="Oval 269"/>
            <p:cNvSpPr>
              <a:spLocks noChangeArrowheads="1"/>
            </p:cNvSpPr>
            <p:nvPr/>
          </p:nvSpPr>
          <p:spPr bwMode="auto">
            <a:xfrm>
              <a:off x="4922" y="216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02" name="Oval 270"/>
            <p:cNvSpPr>
              <a:spLocks noChangeArrowheads="1"/>
            </p:cNvSpPr>
            <p:nvPr/>
          </p:nvSpPr>
          <p:spPr bwMode="auto">
            <a:xfrm>
              <a:off x="5058" y="2115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03" name="Oval 271"/>
            <p:cNvSpPr>
              <a:spLocks noChangeArrowheads="1"/>
            </p:cNvSpPr>
            <p:nvPr/>
          </p:nvSpPr>
          <p:spPr bwMode="auto">
            <a:xfrm>
              <a:off x="5329" y="2613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04" name="Oval 272"/>
            <p:cNvSpPr>
              <a:spLocks noChangeArrowheads="1"/>
            </p:cNvSpPr>
            <p:nvPr/>
          </p:nvSpPr>
          <p:spPr bwMode="auto">
            <a:xfrm>
              <a:off x="5085" y="2549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05" name="Oval 273"/>
            <p:cNvSpPr>
              <a:spLocks noChangeArrowheads="1"/>
            </p:cNvSpPr>
            <p:nvPr/>
          </p:nvSpPr>
          <p:spPr bwMode="auto">
            <a:xfrm>
              <a:off x="5085" y="264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06" name="Oval 274"/>
            <p:cNvSpPr>
              <a:spLocks noChangeArrowheads="1"/>
            </p:cNvSpPr>
            <p:nvPr/>
          </p:nvSpPr>
          <p:spPr bwMode="auto">
            <a:xfrm>
              <a:off x="5221" y="2522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07" name="Oval 275"/>
            <p:cNvSpPr>
              <a:spLocks noChangeArrowheads="1"/>
            </p:cNvSpPr>
            <p:nvPr/>
          </p:nvSpPr>
          <p:spPr bwMode="auto">
            <a:xfrm>
              <a:off x="5221" y="2613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08" name="Oval 276"/>
            <p:cNvSpPr>
              <a:spLocks noChangeArrowheads="1"/>
            </p:cNvSpPr>
            <p:nvPr/>
          </p:nvSpPr>
          <p:spPr bwMode="auto">
            <a:xfrm>
              <a:off x="5329" y="297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09" name="Oval 277"/>
            <p:cNvSpPr>
              <a:spLocks noChangeArrowheads="1"/>
            </p:cNvSpPr>
            <p:nvPr/>
          </p:nvSpPr>
          <p:spPr bwMode="auto">
            <a:xfrm>
              <a:off x="5419" y="302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10" name="Oval 278"/>
            <p:cNvSpPr>
              <a:spLocks noChangeArrowheads="1"/>
            </p:cNvSpPr>
            <p:nvPr/>
          </p:nvSpPr>
          <p:spPr bwMode="auto">
            <a:xfrm>
              <a:off x="5374" y="302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11" name="Oval 279"/>
            <p:cNvSpPr>
              <a:spLocks noChangeArrowheads="1"/>
            </p:cNvSpPr>
            <p:nvPr/>
          </p:nvSpPr>
          <p:spPr bwMode="auto">
            <a:xfrm>
              <a:off x="5102" y="3067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12" name="Oval 280"/>
            <p:cNvSpPr>
              <a:spLocks noChangeArrowheads="1"/>
            </p:cNvSpPr>
            <p:nvPr/>
          </p:nvSpPr>
          <p:spPr bwMode="auto">
            <a:xfrm>
              <a:off x="5284" y="3067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13" name="Oval 281"/>
            <p:cNvSpPr>
              <a:spLocks noChangeArrowheads="1"/>
            </p:cNvSpPr>
            <p:nvPr/>
          </p:nvSpPr>
          <p:spPr bwMode="auto">
            <a:xfrm>
              <a:off x="5239" y="297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14" name="Oval 282"/>
            <p:cNvSpPr>
              <a:spLocks noChangeArrowheads="1"/>
            </p:cNvSpPr>
            <p:nvPr/>
          </p:nvSpPr>
          <p:spPr bwMode="auto">
            <a:xfrm>
              <a:off x="4558" y="2704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15" name="Oval 283"/>
            <p:cNvSpPr>
              <a:spLocks noChangeArrowheads="1"/>
            </p:cNvSpPr>
            <p:nvPr/>
          </p:nvSpPr>
          <p:spPr bwMode="auto">
            <a:xfrm>
              <a:off x="4650" y="2477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16" name="Oval 284"/>
            <p:cNvSpPr>
              <a:spLocks noChangeArrowheads="1"/>
            </p:cNvSpPr>
            <p:nvPr/>
          </p:nvSpPr>
          <p:spPr bwMode="auto">
            <a:xfrm>
              <a:off x="4921" y="2568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17" name="Oval 285"/>
            <p:cNvSpPr>
              <a:spLocks noChangeArrowheads="1"/>
            </p:cNvSpPr>
            <p:nvPr/>
          </p:nvSpPr>
          <p:spPr bwMode="auto">
            <a:xfrm>
              <a:off x="4740" y="2432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18" name="Oval 286"/>
            <p:cNvSpPr>
              <a:spLocks noChangeArrowheads="1"/>
            </p:cNvSpPr>
            <p:nvPr/>
          </p:nvSpPr>
          <p:spPr bwMode="auto">
            <a:xfrm>
              <a:off x="4830" y="2568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19" name="Oval 287"/>
            <p:cNvSpPr>
              <a:spLocks noChangeArrowheads="1"/>
            </p:cNvSpPr>
            <p:nvPr/>
          </p:nvSpPr>
          <p:spPr bwMode="auto">
            <a:xfrm>
              <a:off x="4876" y="2658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20" name="Oval 288"/>
            <p:cNvSpPr>
              <a:spLocks noChangeArrowheads="1"/>
            </p:cNvSpPr>
            <p:nvPr/>
          </p:nvSpPr>
          <p:spPr bwMode="auto">
            <a:xfrm>
              <a:off x="5057" y="2749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21" name="Oval 289"/>
            <p:cNvSpPr>
              <a:spLocks noChangeArrowheads="1"/>
            </p:cNvSpPr>
            <p:nvPr/>
          </p:nvSpPr>
          <p:spPr bwMode="auto">
            <a:xfrm>
              <a:off x="4966" y="2658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22" name="Oval 290"/>
            <p:cNvSpPr>
              <a:spLocks noChangeArrowheads="1"/>
            </p:cNvSpPr>
            <p:nvPr/>
          </p:nvSpPr>
          <p:spPr bwMode="auto">
            <a:xfrm>
              <a:off x="4966" y="2386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23" name="Oval 291"/>
            <p:cNvSpPr>
              <a:spLocks noChangeArrowheads="1"/>
            </p:cNvSpPr>
            <p:nvPr/>
          </p:nvSpPr>
          <p:spPr bwMode="auto">
            <a:xfrm>
              <a:off x="4921" y="2728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24" name="Oval 292"/>
            <p:cNvSpPr>
              <a:spLocks noChangeArrowheads="1"/>
            </p:cNvSpPr>
            <p:nvPr/>
          </p:nvSpPr>
          <p:spPr bwMode="auto">
            <a:xfrm>
              <a:off x="4830" y="2341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25" name="Oval 293"/>
            <p:cNvSpPr>
              <a:spLocks noChangeArrowheads="1"/>
            </p:cNvSpPr>
            <p:nvPr/>
          </p:nvSpPr>
          <p:spPr bwMode="auto">
            <a:xfrm>
              <a:off x="4740" y="2884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26" name="Oval 294"/>
            <p:cNvSpPr>
              <a:spLocks noChangeArrowheads="1"/>
            </p:cNvSpPr>
            <p:nvPr/>
          </p:nvSpPr>
          <p:spPr bwMode="auto">
            <a:xfrm>
              <a:off x="4921" y="2885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27" name="Oval 295"/>
            <p:cNvSpPr>
              <a:spLocks noChangeArrowheads="1"/>
            </p:cNvSpPr>
            <p:nvPr/>
          </p:nvSpPr>
          <p:spPr bwMode="auto">
            <a:xfrm>
              <a:off x="5102" y="2749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28" name="Oval 296"/>
            <p:cNvSpPr>
              <a:spLocks noChangeArrowheads="1"/>
            </p:cNvSpPr>
            <p:nvPr/>
          </p:nvSpPr>
          <p:spPr bwMode="auto">
            <a:xfrm>
              <a:off x="5148" y="2931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29" name="Oval 297"/>
            <p:cNvSpPr>
              <a:spLocks noChangeArrowheads="1"/>
            </p:cNvSpPr>
            <p:nvPr/>
          </p:nvSpPr>
          <p:spPr bwMode="auto">
            <a:xfrm>
              <a:off x="4677" y="2821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30" name="Oval 298"/>
            <p:cNvSpPr>
              <a:spLocks noChangeArrowheads="1"/>
            </p:cNvSpPr>
            <p:nvPr/>
          </p:nvSpPr>
          <p:spPr bwMode="auto">
            <a:xfrm>
              <a:off x="4966" y="2794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31" name="Oval 299"/>
            <p:cNvSpPr>
              <a:spLocks noChangeArrowheads="1"/>
            </p:cNvSpPr>
            <p:nvPr/>
          </p:nvSpPr>
          <p:spPr bwMode="auto">
            <a:xfrm>
              <a:off x="4813" y="2885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32" name="Oval 300"/>
            <p:cNvSpPr>
              <a:spLocks noChangeArrowheads="1"/>
            </p:cNvSpPr>
            <p:nvPr/>
          </p:nvSpPr>
          <p:spPr bwMode="auto">
            <a:xfrm>
              <a:off x="4778" y="2781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33" name="Oval 301"/>
            <p:cNvSpPr>
              <a:spLocks noChangeArrowheads="1"/>
            </p:cNvSpPr>
            <p:nvPr/>
          </p:nvSpPr>
          <p:spPr bwMode="auto">
            <a:xfrm>
              <a:off x="4785" y="2658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34" name="Oval 302"/>
            <p:cNvSpPr>
              <a:spLocks noChangeArrowheads="1"/>
            </p:cNvSpPr>
            <p:nvPr/>
          </p:nvSpPr>
          <p:spPr bwMode="auto">
            <a:xfrm>
              <a:off x="4851" y="2782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35" name="Oval 303"/>
            <p:cNvSpPr>
              <a:spLocks noChangeArrowheads="1"/>
            </p:cNvSpPr>
            <p:nvPr/>
          </p:nvSpPr>
          <p:spPr bwMode="auto">
            <a:xfrm>
              <a:off x="4712" y="2522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36" name="Oval 304"/>
            <p:cNvSpPr>
              <a:spLocks noChangeArrowheads="1"/>
            </p:cNvSpPr>
            <p:nvPr/>
          </p:nvSpPr>
          <p:spPr bwMode="auto">
            <a:xfrm>
              <a:off x="4740" y="2594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37" name="Oval 305"/>
            <p:cNvSpPr>
              <a:spLocks noChangeArrowheads="1"/>
            </p:cNvSpPr>
            <p:nvPr/>
          </p:nvSpPr>
          <p:spPr bwMode="auto">
            <a:xfrm>
              <a:off x="4604" y="2522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38" name="Oval 306"/>
            <p:cNvSpPr>
              <a:spLocks noChangeArrowheads="1"/>
            </p:cNvSpPr>
            <p:nvPr/>
          </p:nvSpPr>
          <p:spPr bwMode="auto">
            <a:xfrm>
              <a:off x="4740" y="2748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39" name="Oval 307"/>
            <p:cNvSpPr>
              <a:spLocks noChangeArrowheads="1"/>
            </p:cNvSpPr>
            <p:nvPr/>
          </p:nvSpPr>
          <p:spPr bwMode="auto">
            <a:xfrm>
              <a:off x="4649" y="2658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40" name="Oval 308"/>
            <p:cNvSpPr>
              <a:spLocks noChangeArrowheads="1"/>
            </p:cNvSpPr>
            <p:nvPr/>
          </p:nvSpPr>
          <p:spPr bwMode="auto">
            <a:xfrm>
              <a:off x="4967" y="3080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41" name="Oval 309"/>
            <p:cNvSpPr>
              <a:spLocks noChangeArrowheads="1"/>
            </p:cNvSpPr>
            <p:nvPr/>
          </p:nvSpPr>
          <p:spPr bwMode="auto">
            <a:xfrm>
              <a:off x="5012" y="2989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42" name="Oval 310"/>
            <p:cNvSpPr>
              <a:spLocks noChangeArrowheads="1"/>
            </p:cNvSpPr>
            <p:nvPr/>
          </p:nvSpPr>
          <p:spPr bwMode="auto">
            <a:xfrm>
              <a:off x="4859" y="3080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43" name="Oval 311"/>
            <p:cNvSpPr>
              <a:spLocks noChangeArrowheads="1"/>
            </p:cNvSpPr>
            <p:nvPr/>
          </p:nvSpPr>
          <p:spPr bwMode="auto">
            <a:xfrm>
              <a:off x="4824" y="2976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44" name="Oval 312"/>
            <p:cNvSpPr>
              <a:spLocks noChangeArrowheads="1"/>
            </p:cNvSpPr>
            <p:nvPr/>
          </p:nvSpPr>
          <p:spPr bwMode="auto">
            <a:xfrm>
              <a:off x="4897" y="2977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45" name="Oval 313"/>
            <p:cNvSpPr>
              <a:spLocks noChangeArrowheads="1"/>
            </p:cNvSpPr>
            <p:nvPr/>
          </p:nvSpPr>
          <p:spPr bwMode="auto">
            <a:xfrm>
              <a:off x="4513" y="238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46" name="Oval 314"/>
            <p:cNvSpPr>
              <a:spLocks noChangeArrowheads="1"/>
            </p:cNvSpPr>
            <p:nvPr/>
          </p:nvSpPr>
          <p:spPr bwMode="auto">
            <a:xfrm>
              <a:off x="4513" y="2477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47" name="Oval 315"/>
            <p:cNvSpPr>
              <a:spLocks noChangeArrowheads="1"/>
            </p:cNvSpPr>
            <p:nvPr/>
          </p:nvSpPr>
          <p:spPr bwMode="auto">
            <a:xfrm>
              <a:off x="4332" y="238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48" name="Oval 316"/>
            <p:cNvSpPr>
              <a:spLocks noChangeArrowheads="1"/>
            </p:cNvSpPr>
            <p:nvPr/>
          </p:nvSpPr>
          <p:spPr bwMode="auto">
            <a:xfrm>
              <a:off x="4378" y="2477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49" name="Oval 317"/>
            <p:cNvSpPr>
              <a:spLocks noChangeArrowheads="1"/>
            </p:cNvSpPr>
            <p:nvPr/>
          </p:nvSpPr>
          <p:spPr bwMode="auto">
            <a:xfrm>
              <a:off x="4423" y="238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50" name="Oval 318"/>
            <p:cNvSpPr>
              <a:spLocks noChangeArrowheads="1"/>
            </p:cNvSpPr>
            <p:nvPr/>
          </p:nvSpPr>
          <p:spPr bwMode="auto">
            <a:xfrm>
              <a:off x="4378" y="2295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51" name="Oval 319"/>
            <p:cNvSpPr>
              <a:spLocks noChangeArrowheads="1"/>
            </p:cNvSpPr>
            <p:nvPr/>
          </p:nvSpPr>
          <p:spPr bwMode="auto">
            <a:xfrm>
              <a:off x="4513" y="229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52" name="Oval 320"/>
            <p:cNvSpPr>
              <a:spLocks noChangeArrowheads="1"/>
            </p:cNvSpPr>
            <p:nvPr/>
          </p:nvSpPr>
          <p:spPr bwMode="auto">
            <a:xfrm>
              <a:off x="4523" y="2113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53" name="Oval 321"/>
            <p:cNvSpPr>
              <a:spLocks noChangeArrowheads="1"/>
            </p:cNvSpPr>
            <p:nvPr/>
          </p:nvSpPr>
          <p:spPr bwMode="auto">
            <a:xfrm>
              <a:off x="4523" y="2204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54" name="Oval 322"/>
            <p:cNvSpPr>
              <a:spLocks noChangeArrowheads="1"/>
            </p:cNvSpPr>
            <p:nvPr/>
          </p:nvSpPr>
          <p:spPr bwMode="auto">
            <a:xfrm>
              <a:off x="4342" y="2113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55" name="Oval 323"/>
            <p:cNvSpPr>
              <a:spLocks noChangeArrowheads="1"/>
            </p:cNvSpPr>
            <p:nvPr/>
          </p:nvSpPr>
          <p:spPr bwMode="auto">
            <a:xfrm>
              <a:off x="4388" y="2204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56" name="Oval 324"/>
            <p:cNvSpPr>
              <a:spLocks noChangeArrowheads="1"/>
            </p:cNvSpPr>
            <p:nvPr/>
          </p:nvSpPr>
          <p:spPr bwMode="auto">
            <a:xfrm>
              <a:off x="4433" y="2113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57" name="Oval 325"/>
            <p:cNvSpPr>
              <a:spLocks noChangeArrowheads="1"/>
            </p:cNvSpPr>
            <p:nvPr/>
          </p:nvSpPr>
          <p:spPr bwMode="auto">
            <a:xfrm>
              <a:off x="4388" y="2022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58" name="Oval 326"/>
            <p:cNvSpPr>
              <a:spLocks noChangeArrowheads="1"/>
            </p:cNvSpPr>
            <p:nvPr/>
          </p:nvSpPr>
          <p:spPr bwMode="auto">
            <a:xfrm>
              <a:off x="4740" y="2069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59" name="Oval 327"/>
            <p:cNvSpPr>
              <a:spLocks noChangeArrowheads="1"/>
            </p:cNvSpPr>
            <p:nvPr/>
          </p:nvSpPr>
          <p:spPr bwMode="auto">
            <a:xfrm>
              <a:off x="4286" y="2522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60" name="Oval 328"/>
            <p:cNvSpPr>
              <a:spLocks noChangeArrowheads="1"/>
            </p:cNvSpPr>
            <p:nvPr/>
          </p:nvSpPr>
          <p:spPr bwMode="auto">
            <a:xfrm>
              <a:off x="4467" y="2568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61" name="Oval 329"/>
            <p:cNvSpPr>
              <a:spLocks noChangeArrowheads="1"/>
            </p:cNvSpPr>
            <p:nvPr/>
          </p:nvSpPr>
          <p:spPr bwMode="auto">
            <a:xfrm>
              <a:off x="4241" y="243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5562" name="Text Box 330"/>
            <p:cNvSpPr txBox="1">
              <a:spLocks noChangeArrowheads="1"/>
            </p:cNvSpPr>
            <p:nvPr/>
          </p:nvSpPr>
          <p:spPr bwMode="auto">
            <a:xfrm>
              <a:off x="5210" y="1993"/>
              <a:ext cx="22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1" hangingPunct="1"/>
              <a:r>
                <a:rPr lang="en-GB" sz="2000" b="1" i="1" smtClean="0">
                  <a:solidFill>
                    <a:srgbClr val="0000FF"/>
                  </a:solidFill>
                  <a:latin typeface="Arial" charset="0"/>
                </a:rPr>
                <a:t>S</a:t>
              </a:r>
              <a:endParaRPr lang="en-GB" sz="2000" b="1" baseline="-25000" smtClean="0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2015563" name="Text Box 331"/>
            <p:cNvSpPr txBox="1">
              <a:spLocks noChangeArrowheads="1"/>
            </p:cNvSpPr>
            <p:nvPr/>
          </p:nvSpPr>
          <p:spPr bwMode="auto">
            <a:xfrm>
              <a:off x="4393" y="2886"/>
              <a:ext cx="20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1" hangingPunct="1"/>
              <a:r>
                <a:rPr lang="en-GB" sz="1600" b="1" i="1" smtClean="0">
                  <a:solidFill>
                    <a:srgbClr val="FF0000"/>
                  </a:solidFill>
                  <a:latin typeface="Arial" charset="0"/>
                </a:rPr>
                <a:t>B</a:t>
              </a:r>
              <a:endParaRPr lang="en-GB" sz="1600" b="1" baseline="-25000" smtClean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015564" name="Text Box 332"/>
            <p:cNvSpPr txBox="1">
              <a:spLocks noChangeArrowheads="1"/>
            </p:cNvSpPr>
            <p:nvPr/>
          </p:nvSpPr>
          <p:spPr bwMode="auto">
            <a:xfrm>
              <a:off x="5318" y="3294"/>
              <a:ext cx="2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1" hangingPunct="1"/>
              <a:r>
                <a:rPr lang="en-GB" sz="1600" i="1" smtClean="0">
                  <a:solidFill>
                    <a:srgbClr val="000000"/>
                  </a:solidFill>
                  <a:latin typeface="Arial" charset="0"/>
                </a:rPr>
                <a:t>x</a:t>
              </a:r>
              <a:r>
                <a:rPr lang="en-GB" sz="1600" baseline="-25000" smtClean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015565" name="Text Box 333"/>
            <p:cNvSpPr txBox="1">
              <a:spLocks noChangeArrowheads="1"/>
            </p:cNvSpPr>
            <p:nvPr/>
          </p:nvSpPr>
          <p:spPr bwMode="auto">
            <a:xfrm>
              <a:off x="3833" y="1933"/>
              <a:ext cx="2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1" hangingPunct="1"/>
              <a:r>
                <a:rPr lang="en-GB" sz="1600" i="1" smtClean="0">
                  <a:solidFill>
                    <a:srgbClr val="000000"/>
                  </a:solidFill>
                  <a:latin typeface="Arial" charset="0"/>
                </a:rPr>
                <a:t>x</a:t>
              </a:r>
              <a:r>
                <a:rPr lang="en-GB" sz="1600" baseline="-25000" smtClean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2015567" name="Group 335"/>
          <p:cNvGrpSpPr>
            <a:grpSpLocks/>
          </p:cNvGrpSpPr>
          <p:nvPr/>
        </p:nvGrpSpPr>
        <p:grpSpPr bwMode="auto">
          <a:xfrm>
            <a:off x="6915150" y="914400"/>
            <a:ext cx="2103438" cy="1541463"/>
            <a:chOff x="4513" y="618"/>
            <a:chExt cx="1043" cy="771"/>
          </a:xfrm>
          <a:solidFill>
            <a:schemeClr val="tx1">
              <a:lumMod val="65000"/>
            </a:schemeClr>
          </a:solidFill>
        </p:grpSpPr>
        <p:sp>
          <p:nvSpPr>
            <p:cNvPr id="2015568" name="Rectangle 336"/>
            <p:cNvSpPr>
              <a:spLocks noChangeArrowheads="1"/>
            </p:cNvSpPr>
            <p:nvPr/>
          </p:nvSpPr>
          <p:spPr bwMode="auto">
            <a:xfrm>
              <a:off x="4513" y="618"/>
              <a:ext cx="1043" cy="771"/>
            </a:xfrm>
            <a:prstGeom prst="rect">
              <a:avLst/>
            </a:prstGeom>
            <a:grpFill/>
            <a:ln w="3175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015569" name="Picture 337"/>
            <p:cNvPicPr>
              <a:picLocks noChangeAspect="1" noChangeArrowheads="1"/>
            </p:cNvPicPr>
            <p:nvPr/>
          </p:nvPicPr>
          <p:blipFill>
            <a:blip r:embed="rId3" cstate="print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663"/>
              <a:ext cx="952" cy="67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15571" name="Text Box 339"/>
          <p:cNvSpPr txBox="1">
            <a:spLocks noChangeArrowheads="1"/>
          </p:cNvSpPr>
          <p:nvPr/>
        </p:nvSpPr>
        <p:spPr bwMode="auto">
          <a:xfrm>
            <a:off x="172132" y="920750"/>
            <a:ext cx="6805612" cy="1381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2000" b="1" i="1" dirty="0" smtClean="0">
                <a:solidFill>
                  <a:srgbClr val="0000FF"/>
                </a:solidFill>
                <a:latin typeface="Arial" charset="0"/>
              </a:rPr>
              <a:t>Signal  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and </a:t>
            </a:r>
            <a:r>
              <a:rPr lang="en-GB" sz="2000" b="1" i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GB" sz="2000" b="1" i="1" dirty="0" smtClean="0">
                <a:solidFill>
                  <a:srgbClr val="FF0000"/>
                </a:solidFill>
                <a:latin typeface="Arial" charset="0"/>
              </a:rPr>
              <a:t>Background</a:t>
            </a:r>
            <a:endParaRPr lang="en-US" sz="2000" b="1" dirty="0" smtClean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lnSpc>
                <a:spcPct val="110000"/>
              </a:lnSpc>
              <a:buClr>
                <a:srgbClr val="FFCC00"/>
              </a:buClr>
              <a:buSzPct val="135000"/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 discriminating observed variables </a:t>
            </a:r>
            <a:r>
              <a:rPr lang="en-GB" sz="2000" b="1" i="1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x</a:t>
            </a:r>
            <a:r>
              <a:rPr lang="en-GB" sz="2000" b="1" baseline="-25000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1</a:t>
            </a:r>
            <a:r>
              <a:rPr lang="en-GB" sz="2000" b="1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, </a:t>
            </a:r>
            <a:r>
              <a:rPr lang="en-GB" sz="2000" b="1" i="1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x</a:t>
            </a:r>
            <a:r>
              <a:rPr lang="en-GB" sz="2000" b="1" baseline="-25000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2</a:t>
            </a:r>
            <a:r>
              <a:rPr lang="en-GB" sz="2000" b="1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, …  </a:t>
            </a:r>
          </a:p>
          <a:p>
            <a:pPr lvl="1" eaLnBrk="1" hangingPunct="1">
              <a:lnSpc>
                <a:spcPct val="110000"/>
              </a:lnSpc>
              <a:buClr>
                <a:srgbClr val="FFCC00"/>
              </a:buClr>
              <a:buSzPct val="135000"/>
            </a:pPr>
            <a:r>
              <a:rPr lang="en-GB" sz="2000" b="1" dirty="0" smtClean="0">
                <a:solidFill>
                  <a:srgbClr val="000000"/>
                </a:solidFill>
                <a:latin typeface="Arial" charset="0"/>
                <a:sym typeface="Wingdings" panose="05000000000000000000" pitchFamily="2" charset="2"/>
              </a:rPr>
              <a:t> decision boundary 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?</a:t>
            </a:r>
            <a:endParaRPr lang="en-GB" sz="2000" b="1" dirty="0" smtClean="0">
              <a:solidFill>
                <a:srgbClr val="000000"/>
              </a:solidFill>
              <a:latin typeface="Arial" charset="0"/>
              <a:sym typeface="Wingdings" pitchFamily="2" charset="2"/>
            </a:endParaRPr>
          </a:p>
          <a:p>
            <a:pPr lvl="1"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US" sz="16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04923" name="Text Box 347"/>
          <p:cNvSpPr txBox="1">
            <a:spLocks noChangeArrowheads="1"/>
          </p:cNvSpPr>
          <p:nvPr/>
        </p:nvSpPr>
        <p:spPr bwMode="auto">
          <a:xfrm>
            <a:off x="1476375" y="5975350"/>
            <a:ext cx="3402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>
                <a:solidFill>
                  <a:srgbClr val="4D4D4D"/>
                </a:solidFill>
                <a:latin typeface="Arial" charset="0"/>
                <a:ea typeface="ＭＳ Ｐゴシック" charset="-128"/>
              </a:rPr>
              <a:t>Low variance (stable), high bias methods</a:t>
            </a:r>
          </a:p>
        </p:txBody>
      </p:sp>
      <p:sp>
        <p:nvSpPr>
          <p:cNvPr id="1304925" name="Text Box 349"/>
          <p:cNvSpPr txBox="1">
            <a:spLocks noChangeArrowheads="1"/>
          </p:cNvSpPr>
          <p:nvPr/>
        </p:nvSpPr>
        <p:spPr bwMode="auto">
          <a:xfrm>
            <a:off x="6084888" y="5975350"/>
            <a:ext cx="28813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>
                <a:solidFill>
                  <a:srgbClr val="4D4D4D"/>
                </a:solidFill>
                <a:latin typeface="Arial" charset="0"/>
                <a:ea typeface="ＭＳ Ｐゴシック" charset="-128"/>
              </a:rPr>
              <a:t>High variance, small bias methods</a:t>
            </a:r>
          </a:p>
        </p:txBody>
      </p:sp>
      <p:sp>
        <p:nvSpPr>
          <p:cNvPr id="1304928" name="Freeform 352"/>
          <p:cNvSpPr>
            <a:spLocks/>
          </p:cNvSpPr>
          <p:nvPr/>
        </p:nvSpPr>
        <p:spPr bwMode="auto">
          <a:xfrm>
            <a:off x="7607300" y="3660775"/>
            <a:ext cx="212725" cy="398463"/>
          </a:xfrm>
          <a:custGeom>
            <a:avLst/>
            <a:gdLst>
              <a:gd name="T0" fmla="*/ 0 w 91"/>
              <a:gd name="T1" fmla="*/ 229335013 h 136"/>
              <a:gd name="T2" fmla="*/ 0 w 91"/>
              <a:gd name="T3" fmla="*/ 0 h 136"/>
              <a:gd name="T4" fmla="*/ 229335806 w 91"/>
              <a:gd name="T5" fmla="*/ 113407825 h 136"/>
              <a:gd name="T6" fmla="*/ 115927589 w 91"/>
              <a:gd name="T7" fmla="*/ 342741250 h 136"/>
              <a:gd name="T8" fmla="*/ 0 w 91"/>
              <a:gd name="T9" fmla="*/ 229335013 h 1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136"/>
              <a:gd name="T17" fmla="*/ 91 w 91"/>
              <a:gd name="T18" fmla="*/ 136 h 1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136">
                <a:moveTo>
                  <a:pt x="0" y="91"/>
                </a:moveTo>
                <a:lnTo>
                  <a:pt x="0" y="0"/>
                </a:lnTo>
                <a:lnTo>
                  <a:pt x="91" y="45"/>
                </a:lnTo>
                <a:lnTo>
                  <a:pt x="46" y="136"/>
                </a:lnTo>
                <a:lnTo>
                  <a:pt x="0" y="91"/>
                </a:lnTo>
                <a:close/>
              </a:path>
            </a:pathLst>
          </a:custGeom>
          <a:noFill/>
          <a:ln w="317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 eaLnBrk="1" hangingPunct="1"/>
            <a:endParaRPr lang="en-GB" sz="1800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304929" name="Freeform 353"/>
          <p:cNvSpPr>
            <a:spLocks/>
          </p:cNvSpPr>
          <p:nvPr/>
        </p:nvSpPr>
        <p:spPr bwMode="auto">
          <a:xfrm>
            <a:off x="7823200" y="3732213"/>
            <a:ext cx="212725" cy="398462"/>
          </a:xfrm>
          <a:custGeom>
            <a:avLst/>
            <a:gdLst>
              <a:gd name="T0" fmla="*/ 0 w 91"/>
              <a:gd name="T1" fmla="*/ 229335013 h 136"/>
              <a:gd name="T2" fmla="*/ 0 w 91"/>
              <a:gd name="T3" fmla="*/ 0 h 136"/>
              <a:gd name="T4" fmla="*/ 229335806 w 91"/>
              <a:gd name="T5" fmla="*/ 113407825 h 136"/>
              <a:gd name="T6" fmla="*/ 115927589 w 91"/>
              <a:gd name="T7" fmla="*/ 342741250 h 136"/>
              <a:gd name="T8" fmla="*/ 0 w 91"/>
              <a:gd name="T9" fmla="*/ 229335013 h 1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136"/>
              <a:gd name="T17" fmla="*/ 91 w 91"/>
              <a:gd name="T18" fmla="*/ 136 h 1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136">
                <a:moveTo>
                  <a:pt x="0" y="91"/>
                </a:moveTo>
                <a:lnTo>
                  <a:pt x="0" y="0"/>
                </a:lnTo>
                <a:lnTo>
                  <a:pt x="91" y="45"/>
                </a:lnTo>
                <a:lnTo>
                  <a:pt x="46" y="136"/>
                </a:lnTo>
                <a:lnTo>
                  <a:pt x="0" y="91"/>
                </a:lnTo>
                <a:close/>
              </a:path>
            </a:pathLst>
          </a:custGeom>
          <a:noFill/>
          <a:ln w="317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 eaLnBrk="1" hangingPunct="1"/>
            <a:endParaRPr lang="en-GB" sz="1800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015576" name="AutoShape 344"/>
          <p:cNvSpPr>
            <a:spLocks/>
          </p:cNvSpPr>
          <p:nvPr/>
        </p:nvSpPr>
        <p:spPr bwMode="auto">
          <a:xfrm rot="5400000">
            <a:off x="3025776" y="3021012"/>
            <a:ext cx="342900" cy="5356225"/>
          </a:xfrm>
          <a:prstGeom prst="rightBrace">
            <a:avLst>
              <a:gd name="adj1" fmla="val 130170"/>
              <a:gd name="adj2" fmla="val 500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15577" name="AutoShape 345"/>
          <p:cNvSpPr>
            <a:spLocks/>
          </p:cNvSpPr>
          <p:nvPr/>
        </p:nvSpPr>
        <p:spPr bwMode="auto">
          <a:xfrm rot="5400000">
            <a:off x="7436644" y="4383881"/>
            <a:ext cx="263525" cy="2551113"/>
          </a:xfrm>
          <a:prstGeom prst="rightBrace">
            <a:avLst>
              <a:gd name="adj1" fmla="val 80673"/>
              <a:gd name="adj2" fmla="val 500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15578" name="Freeform 346"/>
          <p:cNvSpPr>
            <a:spLocks/>
          </p:cNvSpPr>
          <p:nvPr/>
        </p:nvSpPr>
        <p:spPr bwMode="auto">
          <a:xfrm>
            <a:off x="6823075" y="3903663"/>
            <a:ext cx="1441450" cy="1344612"/>
          </a:xfrm>
          <a:custGeom>
            <a:avLst/>
            <a:gdLst>
              <a:gd name="T0" fmla="*/ 0 w 908"/>
              <a:gd name="T1" fmla="*/ 299 h 847"/>
              <a:gd name="T2" fmla="*/ 232 w 908"/>
              <a:gd name="T3" fmla="*/ 249 h 847"/>
              <a:gd name="T4" fmla="*/ 310 w 908"/>
              <a:gd name="T5" fmla="*/ 67 h 847"/>
              <a:gd name="T6" fmla="*/ 460 w 908"/>
              <a:gd name="T7" fmla="*/ 0 h 847"/>
              <a:gd name="T8" fmla="*/ 498 w 908"/>
              <a:gd name="T9" fmla="*/ 166 h 847"/>
              <a:gd name="T10" fmla="*/ 664 w 908"/>
              <a:gd name="T11" fmla="*/ 166 h 847"/>
              <a:gd name="T12" fmla="*/ 748 w 908"/>
              <a:gd name="T13" fmla="*/ 371 h 847"/>
              <a:gd name="T14" fmla="*/ 825 w 908"/>
              <a:gd name="T15" fmla="*/ 305 h 847"/>
              <a:gd name="T16" fmla="*/ 903 w 908"/>
              <a:gd name="T17" fmla="*/ 404 h 847"/>
              <a:gd name="T18" fmla="*/ 692 w 908"/>
              <a:gd name="T19" fmla="*/ 526 h 847"/>
              <a:gd name="T20" fmla="*/ 908 w 908"/>
              <a:gd name="T21" fmla="*/ 548 h 847"/>
              <a:gd name="T22" fmla="*/ 753 w 908"/>
              <a:gd name="T23" fmla="*/ 676 h 847"/>
              <a:gd name="T24" fmla="*/ 709 w 908"/>
              <a:gd name="T25" fmla="*/ 847 h 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08" h="847">
                <a:moveTo>
                  <a:pt x="0" y="299"/>
                </a:moveTo>
                <a:lnTo>
                  <a:pt x="232" y="249"/>
                </a:lnTo>
                <a:lnTo>
                  <a:pt x="310" y="67"/>
                </a:lnTo>
                <a:lnTo>
                  <a:pt x="460" y="0"/>
                </a:lnTo>
                <a:lnTo>
                  <a:pt x="498" y="166"/>
                </a:lnTo>
                <a:lnTo>
                  <a:pt x="664" y="166"/>
                </a:lnTo>
                <a:lnTo>
                  <a:pt x="748" y="371"/>
                </a:lnTo>
                <a:lnTo>
                  <a:pt x="825" y="305"/>
                </a:lnTo>
                <a:lnTo>
                  <a:pt x="903" y="404"/>
                </a:lnTo>
                <a:lnTo>
                  <a:pt x="692" y="526"/>
                </a:lnTo>
                <a:lnTo>
                  <a:pt x="908" y="548"/>
                </a:lnTo>
                <a:lnTo>
                  <a:pt x="753" y="676"/>
                </a:lnTo>
                <a:lnTo>
                  <a:pt x="709" y="847"/>
                </a:lnTo>
              </a:path>
            </a:pathLst>
          </a:custGeom>
          <a:noFill/>
          <a:ln w="28575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171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01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201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1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1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201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201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1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201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201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1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1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15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304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015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304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"/>
                                        <p:tgtEl>
                                          <p:spTgt spid="1304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"/>
                                        <p:tgtEl>
                                          <p:spTgt spid="1304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5235" grpId="0" animBg="1"/>
      <p:bldP spid="2015236" grpId="0" animBg="1"/>
      <p:bldP spid="2015237" grpId="0" animBg="1"/>
      <p:bldP spid="2015238" grpId="0" animBg="1"/>
      <p:bldP spid="2015239" grpId="0" animBg="1"/>
      <p:bldP spid="2015240" grpId="0" animBg="1"/>
      <p:bldP spid="2015241" grpId="0" animBg="1"/>
      <p:bldP spid="1304923" grpId="0"/>
      <p:bldP spid="1304925" grpId="0"/>
      <p:bldP spid="1304928" grpId="0" animBg="1"/>
      <p:bldP spid="1304929" grpId="0" animBg="1"/>
      <p:bldP spid="2015576" grpId="0" animBg="1"/>
      <p:bldP spid="2015577" grpId="0" animBg="1"/>
      <p:bldP spid="20155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Regression</a:t>
            </a:r>
            <a:endParaRPr lang="en-US" dirty="0"/>
          </a:p>
        </p:txBody>
      </p:sp>
      <p:sp>
        <p:nvSpPr>
          <p:cNvPr id="2016259" name="Line 3"/>
          <p:cNvSpPr>
            <a:spLocks noChangeShapeType="1"/>
          </p:cNvSpPr>
          <p:nvPr/>
        </p:nvSpPr>
        <p:spPr bwMode="auto">
          <a:xfrm flipV="1">
            <a:off x="557213" y="3294063"/>
            <a:ext cx="2473325" cy="158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16260" name="Text Box 4"/>
          <p:cNvSpPr txBox="1">
            <a:spLocks noChangeArrowheads="1"/>
          </p:cNvSpPr>
          <p:nvPr/>
        </p:nvSpPr>
        <p:spPr bwMode="auto">
          <a:xfrm>
            <a:off x="3897313" y="1841500"/>
            <a:ext cx="1873250" cy="339725"/>
          </a:xfrm>
          <a:prstGeom prst="rect">
            <a:avLst/>
          </a:prstGeom>
          <a:solidFill>
            <a:srgbClr val="CCFF66"/>
          </a:solidFill>
          <a:ln w="3175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spAutoFit/>
          </a:bodyPr>
          <a:lstStyle/>
          <a:p>
            <a:pPr algn="ctr" eaLnBrk="1" hangingPunct="1"/>
            <a:r>
              <a:rPr lang="en-GB" sz="1600" smtClean="0">
                <a:solidFill>
                  <a:srgbClr val="99CC00"/>
                </a:solidFill>
                <a:latin typeface="Arial" charset="0"/>
              </a:rPr>
              <a:t>linear? </a:t>
            </a:r>
          </a:p>
        </p:txBody>
      </p:sp>
      <p:grpSp>
        <p:nvGrpSpPr>
          <p:cNvPr id="2016261" name="Group 5"/>
          <p:cNvGrpSpPr>
            <a:grpSpLocks/>
          </p:cNvGrpSpPr>
          <p:nvPr/>
        </p:nvGrpSpPr>
        <p:grpSpPr bwMode="auto">
          <a:xfrm>
            <a:off x="3341688" y="2205038"/>
            <a:ext cx="2592387" cy="2495550"/>
            <a:chOff x="2141" y="2079"/>
            <a:chExt cx="1633" cy="1572"/>
          </a:xfrm>
        </p:grpSpPr>
        <p:sp>
          <p:nvSpPr>
            <p:cNvPr id="2016262" name="Line 6"/>
            <p:cNvSpPr>
              <a:spLocks noChangeShapeType="1"/>
            </p:cNvSpPr>
            <p:nvPr/>
          </p:nvSpPr>
          <p:spPr bwMode="auto">
            <a:xfrm>
              <a:off x="2141" y="3440"/>
              <a:ext cx="1633" cy="0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263" name="Line 7"/>
            <p:cNvSpPr>
              <a:spLocks noChangeShapeType="1"/>
            </p:cNvSpPr>
            <p:nvPr/>
          </p:nvSpPr>
          <p:spPr bwMode="auto">
            <a:xfrm rot="-5400000">
              <a:off x="1529" y="2827"/>
              <a:ext cx="1496" cy="0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264" name="Oval 8"/>
            <p:cNvSpPr>
              <a:spLocks noChangeArrowheads="1"/>
            </p:cNvSpPr>
            <p:nvPr/>
          </p:nvSpPr>
          <p:spPr bwMode="auto">
            <a:xfrm>
              <a:off x="3037" y="2827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265" name="Oval 9"/>
            <p:cNvSpPr>
              <a:spLocks noChangeArrowheads="1"/>
            </p:cNvSpPr>
            <p:nvPr/>
          </p:nvSpPr>
          <p:spPr bwMode="auto">
            <a:xfrm>
              <a:off x="3431" y="2423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266" name="Oval 10"/>
            <p:cNvSpPr>
              <a:spLocks noChangeArrowheads="1"/>
            </p:cNvSpPr>
            <p:nvPr/>
          </p:nvSpPr>
          <p:spPr bwMode="auto">
            <a:xfrm>
              <a:off x="3254" y="2825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267" name="Oval 11"/>
            <p:cNvSpPr>
              <a:spLocks noChangeArrowheads="1"/>
            </p:cNvSpPr>
            <p:nvPr/>
          </p:nvSpPr>
          <p:spPr bwMode="auto">
            <a:xfrm>
              <a:off x="3021" y="2665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268" name="Oval 12"/>
            <p:cNvSpPr>
              <a:spLocks noChangeArrowheads="1"/>
            </p:cNvSpPr>
            <p:nvPr/>
          </p:nvSpPr>
          <p:spPr bwMode="auto">
            <a:xfrm>
              <a:off x="3373" y="2268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269" name="Oval 13"/>
            <p:cNvSpPr>
              <a:spLocks noChangeArrowheads="1"/>
            </p:cNvSpPr>
            <p:nvPr/>
          </p:nvSpPr>
          <p:spPr bwMode="auto">
            <a:xfrm>
              <a:off x="3343" y="2619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270" name="Oval 14"/>
            <p:cNvSpPr>
              <a:spLocks noChangeArrowheads="1"/>
            </p:cNvSpPr>
            <p:nvPr/>
          </p:nvSpPr>
          <p:spPr bwMode="auto">
            <a:xfrm>
              <a:off x="3172" y="281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271" name="Oval 15"/>
            <p:cNvSpPr>
              <a:spLocks noChangeArrowheads="1"/>
            </p:cNvSpPr>
            <p:nvPr/>
          </p:nvSpPr>
          <p:spPr bwMode="auto">
            <a:xfrm>
              <a:off x="3284" y="2492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272" name="Oval 16"/>
            <p:cNvSpPr>
              <a:spLocks noChangeArrowheads="1"/>
            </p:cNvSpPr>
            <p:nvPr/>
          </p:nvSpPr>
          <p:spPr bwMode="auto">
            <a:xfrm>
              <a:off x="3377" y="276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273" name="Oval 17"/>
            <p:cNvSpPr>
              <a:spLocks noChangeArrowheads="1"/>
            </p:cNvSpPr>
            <p:nvPr/>
          </p:nvSpPr>
          <p:spPr bwMode="auto">
            <a:xfrm>
              <a:off x="3412" y="2564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274" name="Oval 18"/>
            <p:cNvSpPr>
              <a:spLocks noChangeArrowheads="1"/>
            </p:cNvSpPr>
            <p:nvPr/>
          </p:nvSpPr>
          <p:spPr bwMode="auto">
            <a:xfrm>
              <a:off x="2830" y="2709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275" name="Oval 19"/>
            <p:cNvSpPr>
              <a:spLocks noChangeArrowheads="1"/>
            </p:cNvSpPr>
            <p:nvPr/>
          </p:nvSpPr>
          <p:spPr bwMode="auto">
            <a:xfrm>
              <a:off x="3508" y="225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276" name="Oval 20"/>
            <p:cNvSpPr>
              <a:spLocks noChangeArrowheads="1"/>
            </p:cNvSpPr>
            <p:nvPr/>
          </p:nvSpPr>
          <p:spPr bwMode="auto">
            <a:xfrm>
              <a:off x="3161" y="2619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277" name="Oval 21"/>
            <p:cNvSpPr>
              <a:spLocks noChangeArrowheads="1"/>
            </p:cNvSpPr>
            <p:nvPr/>
          </p:nvSpPr>
          <p:spPr bwMode="auto">
            <a:xfrm>
              <a:off x="3477" y="208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278" name="Oval 22"/>
            <p:cNvSpPr>
              <a:spLocks noChangeArrowheads="1"/>
            </p:cNvSpPr>
            <p:nvPr/>
          </p:nvSpPr>
          <p:spPr bwMode="auto">
            <a:xfrm>
              <a:off x="3275" y="2738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279" name="Oval 23"/>
            <p:cNvSpPr>
              <a:spLocks noChangeArrowheads="1"/>
            </p:cNvSpPr>
            <p:nvPr/>
          </p:nvSpPr>
          <p:spPr bwMode="auto">
            <a:xfrm>
              <a:off x="2849" y="2845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280" name="Oval 24"/>
            <p:cNvSpPr>
              <a:spLocks noChangeArrowheads="1"/>
            </p:cNvSpPr>
            <p:nvPr/>
          </p:nvSpPr>
          <p:spPr bwMode="auto">
            <a:xfrm>
              <a:off x="2682" y="306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281" name="Oval 25"/>
            <p:cNvSpPr>
              <a:spLocks noChangeArrowheads="1"/>
            </p:cNvSpPr>
            <p:nvPr/>
          </p:nvSpPr>
          <p:spPr bwMode="auto">
            <a:xfrm>
              <a:off x="2433" y="2894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282" name="Oval 26"/>
            <p:cNvSpPr>
              <a:spLocks noChangeArrowheads="1"/>
            </p:cNvSpPr>
            <p:nvPr/>
          </p:nvSpPr>
          <p:spPr bwMode="auto">
            <a:xfrm>
              <a:off x="2596" y="279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283" name="Oval 27"/>
            <p:cNvSpPr>
              <a:spLocks noChangeArrowheads="1"/>
            </p:cNvSpPr>
            <p:nvPr/>
          </p:nvSpPr>
          <p:spPr bwMode="auto">
            <a:xfrm>
              <a:off x="2711" y="288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284" name="Oval 28"/>
            <p:cNvSpPr>
              <a:spLocks noChangeArrowheads="1"/>
            </p:cNvSpPr>
            <p:nvPr/>
          </p:nvSpPr>
          <p:spPr bwMode="auto">
            <a:xfrm>
              <a:off x="2596" y="292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285" name="Oval 29"/>
            <p:cNvSpPr>
              <a:spLocks noChangeArrowheads="1"/>
            </p:cNvSpPr>
            <p:nvPr/>
          </p:nvSpPr>
          <p:spPr bwMode="auto">
            <a:xfrm>
              <a:off x="2724" y="274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286" name="Oval 30"/>
            <p:cNvSpPr>
              <a:spLocks noChangeArrowheads="1"/>
            </p:cNvSpPr>
            <p:nvPr/>
          </p:nvSpPr>
          <p:spPr bwMode="auto">
            <a:xfrm>
              <a:off x="2516" y="3162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287" name="Oval 31"/>
            <p:cNvSpPr>
              <a:spLocks noChangeArrowheads="1"/>
            </p:cNvSpPr>
            <p:nvPr/>
          </p:nvSpPr>
          <p:spPr bwMode="auto">
            <a:xfrm>
              <a:off x="2358" y="3203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288" name="Oval 32"/>
            <p:cNvSpPr>
              <a:spLocks noChangeArrowheads="1"/>
            </p:cNvSpPr>
            <p:nvPr/>
          </p:nvSpPr>
          <p:spPr bwMode="auto">
            <a:xfrm>
              <a:off x="2539" y="331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289" name="Oval 33"/>
            <p:cNvSpPr>
              <a:spLocks noChangeArrowheads="1"/>
            </p:cNvSpPr>
            <p:nvPr/>
          </p:nvSpPr>
          <p:spPr bwMode="auto">
            <a:xfrm>
              <a:off x="2487" y="303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290" name="Text Box 34"/>
            <p:cNvSpPr txBox="1">
              <a:spLocks noChangeArrowheads="1"/>
            </p:cNvSpPr>
            <p:nvPr/>
          </p:nvSpPr>
          <p:spPr bwMode="auto">
            <a:xfrm>
              <a:off x="3535" y="3439"/>
              <a:ext cx="1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1" hangingPunct="1"/>
              <a:r>
                <a:rPr lang="en-GB" sz="1600" i="1" smtClean="0">
                  <a:solidFill>
                    <a:srgbClr val="000000"/>
                  </a:solidFill>
                  <a:latin typeface="Arial" charset="0"/>
                </a:rPr>
                <a:t>x</a:t>
              </a:r>
              <a:endParaRPr lang="en-GB" sz="1600" baseline="-250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016291" name="Text Box 35"/>
          <p:cNvSpPr txBox="1">
            <a:spLocks noChangeArrowheads="1"/>
          </p:cNvSpPr>
          <p:nvPr/>
        </p:nvSpPr>
        <p:spPr bwMode="auto">
          <a:xfrm>
            <a:off x="3141663" y="2203450"/>
            <a:ext cx="476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/>
            <a:r>
              <a:rPr lang="en-GB" sz="1600" i="1" smtClean="0">
                <a:solidFill>
                  <a:srgbClr val="000000"/>
                </a:solidFill>
                <a:latin typeface="Arial" charset="0"/>
              </a:rPr>
              <a:t>f(x)</a:t>
            </a:r>
            <a:endParaRPr lang="en-GB" sz="1600" baseline="-25000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016292" name="Group 36"/>
          <p:cNvGrpSpPr>
            <a:grpSpLocks/>
          </p:cNvGrpSpPr>
          <p:nvPr/>
        </p:nvGrpSpPr>
        <p:grpSpPr bwMode="auto">
          <a:xfrm>
            <a:off x="6257925" y="2179638"/>
            <a:ext cx="2592388" cy="2495550"/>
            <a:chOff x="3942" y="2063"/>
            <a:chExt cx="1633" cy="1572"/>
          </a:xfrm>
        </p:grpSpPr>
        <p:sp>
          <p:nvSpPr>
            <p:cNvPr id="2016293" name="Line 37"/>
            <p:cNvSpPr>
              <a:spLocks noChangeShapeType="1"/>
            </p:cNvSpPr>
            <p:nvPr/>
          </p:nvSpPr>
          <p:spPr bwMode="auto">
            <a:xfrm>
              <a:off x="3942" y="3424"/>
              <a:ext cx="1633" cy="0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294" name="Line 38"/>
            <p:cNvSpPr>
              <a:spLocks noChangeShapeType="1"/>
            </p:cNvSpPr>
            <p:nvPr/>
          </p:nvSpPr>
          <p:spPr bwMode="auto">
            <a:xfrm rot="-5400000">
              <a:off x="3330" y="2811"/>
              <a:ext cx="1496" cy="0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295" name="Oval 39"/>
            <p:cNvSpPr>
              <a:spLocks noChangeArrowheads="1"/>
            </p:cNvSpPr>
            <p:nvPr/>
          </p:nvSpPr>
          <p:spPr bwMode="auto">
            <a:xfrm>
              <a:off x="4838" y="281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296" name="Oval 40"/>
            <p:cNvSpPr>
              <a:spLocks noChangeArrowheads="1"/>
            </p:cNvSpPr>
            <p:nvPr/>
          </p:nvSpPr>
          <p:spPr bwMode="auto">
            <a:xfrm>
              <a:off x="5232" y="2407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297" name="Oval 41"/>
            <p:cNvSpPr>
              <a:spLocks noChangeArrowheads="1"/>
            </p:cNvSpPr>
            <p:nvPr/>
          </p:nvSpPr>
          <p:spPr bwMode="auto">
            <a:xfrm>
              <a:off x="5055" y="2809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298" name="Oval 42"/>
            <p:cNvSpPr>
              <a:spLocks noChangeArrowheads="1"/>
            </p:cNvSpPr>
            <p:nvPr/>
          </p:nvSpPr>
          <p:spPr bwMode="auto">
            <a:xfrm>
              <a:off x="4822" y="2649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299" name="Oval 43"/>
            <p:cNvSpPr>
              <a:spLocks noChangeArrowheads="1"/>
            </p:cNvSpPr>
            <p:nvPr/>
          </p:nvSpPr>
          <p:spPr bwMode="auto">
            <a:xfrm>
              <a:off x="5174" y="2252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300" name="Oval 44"/>
            <p:cNvSpPr>
              <a:spLocks noChangeArrowheads="1"/>
            </p:cNvSpPr>
            <p:nvPr/>
          </p:nvSpPr>
          <p:spPr bwMode="auto">
            <a:xfrm>
              <a:off x="5144" y="2603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301" name="Oval 45"/>
            <p:cNvSpPr>
              <a:spLocks noChangeArrowheads="1"/>
            </p:cNvSpPr>
            <p:nvPr/>
          </p:nvSpPr>
          <p:spPr bwMode="auto">
            <a:xfrm>
              <a:off x="4973" y="280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302" name="Oval 46"/>
            <p:cNvSpPr>
              <a:spLocks noChangeArrowheads="1"/>
            </p:cNvSpPr>
            <p:nvPr/>
          </p:nvSpPr>
          <p:spPr bwMode="auto">
            <a:xfrm>
              <a:off x="5085" y="247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303" name="Oval 47"/>
            <p:cNvSpPr>
              <a:spLocks noChangeArrowheads="1"/>
            </p:cNvSpPr>
            <p:nvPr/>
          </p:nvSpPr>
          <p:spPr bwMode="auto">
            <a:xfrm>
              <a:off x="5178" y="275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304" name="Oval 48"/>
            <p:cNvSpPr>
              <a:spLocks noChangeArrowheads="1"/>
            </p:cNvSpPr>
            <p:nvPr/>
          </p:nvSpPr>
          <p:spPr bwMode="auto">
            <a:xfrm>
              <a:off x="5213" y="2548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305" name="Oval 49"/>
            <p:cNvSpPr>
              <a:spLocks noChangeArrowheads="1"/>
            </p:cNvSpPr>
            <p:nvPr/>
          </p:nvSpPr>
          <p:spPr bwMode="auto">
            <a:xfrm>
              <a:off x="4631" y="2693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306" name="Oval 50"/>
            <p:cNvSpPr>
              <a:spLocks noChangeArrowheads="1"/>
            </p:cNvSpPr>
            <p:nvPr/>
          </p:nvSpPr>
          <p:spPr bwMode="auto">
            <a:xfrm>
              <a:off x="5309" y="2234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307" name="Oval 51"/>
            <p:cNvSpPr>
              <a:spLocks noChangeArrowheads="1"/>
            </p:cNvSpPr>
            <p:nvPr/>
          </p:nvSpPr>
          <p:spPr bwMode="auto">
            <a:xfrm>
              <a:off x="4962" y="2603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308" name="Oval 52"/>
            <p:cNvSpPr>
              <a:spLocks noChangeArrowheads="1"/>
            </p:cNvSpPr>
            <p:nvPr/>
          </p:nvSpPr>
          <p:spPr bwMode="auto">
            <a:xfrm>
              <a:off x="5278" y="2065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309" name="Oval 53"/>
            <p:cNvSpPr>
              <a:spLocks noChangeArrowheads="1"/>
            </p:cNvSpPr>
            <p:nvPr/>
          </p:nvSpPr>
          <p:spPr bwMode="auto">
            <a:xfrm>
              <a:off x="5076" y="2722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310" name="Oval 54"/>
            <p:cNvSpPr>
              <a:spLocks noChangeArrowheads="1"/>
            </p:cNvSpPr>
            <p:nvPr/>
          </p:nvSpPr>
          <p:spPr bwMode="auto">
            <a:xfrm>
              <a:off x="4650" y="2829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311" name="Oval 55"/>
            <p:cNvSpPr>
              <a:spLocks noChangeArrowheads="1"/>
            </p:cNvSpPr>
            <p:nvPr/>
          </p:nvSpPr>
          <p:spPr bwMode="auto">
            <a:xfrm>
              <a:off x="4483" y="3044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312" name="Oval 56"/>
            <p:cNvSpPr>
              <a:spLocks noChangeArrowheads="1"/>
            </p:cNvSpPr>
            <p:nvPr/>
          </p:nvSpPr>
          <p:spPr bwMode="auto">
            <a:xfrm>
              <a:off x="4234" y="2878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313" name="Oval 57"/>
            <p:cNvSpPr>
              <a:spLocks noChangeArrowheads="1"/>
            </p:cNvSpPr>
            <p:nvPr/>
          </p:nvSpPr>
          <p:spPr bwMode="auto">
            <a:xfrm>
              <a:off x="4397" y="2774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314" name="Oval 58"/>
            <p:cNvSpPr>
              <a:spLocks noChangeArrowheads="1"/>
            </p:cNvSpPr>
            <p:nvPr/>
          </p:nvSpPr>
          <p:spPr bwMode="auto">
            <a:xfrm>
              <a:off x="4512" y="2864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315" name="Oval 59"/>
            <p:cNvSpPr>
              <a:spLocks noChangeArrowheads="1"/>
            </p:cNvSpPr>
            <p:nvPr/>
          </p:nvSpPr>
          <p:spPr bwMode="auto">
            <a:xfrm>
              <a:off x="4397" y="2904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316" name="Oval 60"/>
            <p:cNvSpPr>
              <a:spLocks noChangeArrowheads="1"/>
            </p:cNvSpPr>
            <p:nvPr/>
          </p:nvSpPr>
          <p:spPr bwMode="auto">
            <a:xfrm>
              <a:off x="4525" y="2725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317" name="Oval 61"/>
            <p:cNvSpPr>
              <a:spLocks noChangeArrowheads="1"/>
            </p:cNvSpPr>
            <p:nvPr/>
          </p:nvSpPr>
          <p:spPr bwMode="auto">
            <a:xfrm>
              <a:off x="4317" y="314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318" name="Oval 62"/>
            <p:cNvSpPr>
              <a:spLocks noChangeArrowheads="1"/>
            </p:cNvSpPr>
            <p:nvPr/>
          </p:nvSpPr>
          <p:spPr bwMode="auto">
            <a:xfrm>
              <a:off x="4159" y="3187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319" name="Oval 63"/>
            <p:cNvSpPr>
              <a:spLocks noChangeArrowheads="1"/>
            </p:cNvSpPr>
            <p:nvPr/>
          </p:nvSpPr>
          <p:spPr bwMode="auto">
            <a:xfrm>
              <a:off x="4340" y="3295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320" name="Oval 64"/>
            <p:cNvSpPr>
              <a:spLocks noChangeArrowheads="1"/>
            </p:cNvSpPr>
            <p:nvPr/>
          </p:nvSpPr>
          <p:spPr bwMode="auto">
            <a:xfrm>
              <a:off x="4288" y="302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321" name="Text Box 65"/>
            <p:cNvSpPr txBox="1">
              <a:spLocks noChangeArrowheads="1"/>
            </p:cNvSpPr>
            <p:nvPr/>
          </p:nvSpPr>
          <p:spPr bwMode="auto">
            <a:xfrm>
              <a:off x="5336" y="3423"/>
              <a:ext cx="1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1" hangingPunct="1"/>
              <a:r>
                <a:rPr lang="en-GB" sz="1600" i="1" smtClean="0">
                  <a:solidFill>
                    <a:srgbClr val="000000"/>
                  </a:solidFill>
                  <a:latin typeface="Arial" charset="0"/>
                </a:rPr>
                <a:t>x</a:t>
              </a:r>
              <a:endParaRPr lang="en-GB" sz="1600" baseline="-250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016322" name="Text Box 66"/>
          <p:cNvSpPr txBox="1">
            <a:spLocks noChangeArrowheads="1"/>
          </p:cNvSpPr>
          <p:nvPr/>
        </p:nvSpPr>
        <p:spPr bwMode="auto">
          <a:xfrm>
            <a:off x="6057900" y="2178050"/>
            <a:ext cx="476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/>
            <a:r>
              <a:rPr lang="en-GB" sz="1600" i="1" smtClean="0">
                <a:solidFill>
                  <a:srgbClr val="000000"/>
                </a:solidFill>
                <a:latin typeface="Arial" charset="0"/>
              </a:rPr>
              <a:t>f(x)</a:t>
            </a:r>
            <a:endParaRPr lang="en-GB" sz="1600" baseline="-25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16323" name="Freeform 67"/>
          <p:cNvSpPr>
            <a:spLocks/>
          </p:cNvSpPr>
          <p:nvPr/>
        </p:nvSpPr>
        <p:spPr bwMode="auto">
          <a:xfrm>
            <a:off x="6484938" y="2339975"/>
            <a:ext cx="1960562" cy="2016125"/>
          </a:xfrm>
          <a:custGeom>
            <a:avLst/>
            <a:gdLst>
              <a:gd name="T0" fmla="*/ 0 w 1235"/>
              <a:gd name="T1" fmla="*/ 1270 h 1270"/>
              <a:gd name="T2" fmla="*/ 270 w 1235"/>
              <a:gd name="T3" fmla="*/ 784 h 1270"/>
              <a:gd name="T4" fmla="*/ 853 w 1235"/>
              <a:gd name="T5" fmla="*/ 576 h 1270"/>
              <a:gd name="T6" fmla="*/ 1103 w 1235"/>
              <a:gd name="T7" fmla="*/ 354 h 1270"/>
              <a:gd name="T8" fmla="*/ 1166 w 1235"/>
              <a:gd name="T9" fmla="*/ 83 h 1270"/>
              <a:gd name="T10" fmla="*/ 1235 w 1235"/>
              <a:gd name="T11" fmla="*/ 0 h 1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5" h="1270">
                <a:moveTo>
                  <a:pt x="0" y="1270"/>
                </a:moveTo>
                <a:cubicBezTo>
                  <a:pt x="64" y="1085"/>
                  <a:pt x="128" y="900"/>
                  <a:pt x="270" y="784"/>
                </a:cubicBezTo>
                <a:cubicBezTo>
                  <a:pt x="412" y="668"/>
                  <a:pt x="714" y="648"/>
                  <a:pt x="853" y="576"/>
                </a:cubicBezTo>
                <a:cubicBezTo>
                  <a:pt x="992" y="504"/>
                  <a:pt x="1051" y="436"/>
                  <a:pt x="1103" y="354"/>
                </a:cubicBezTo>
                <a:cubicBezTo>
                  <a:pt x="1155" y="272"/>
                  <a:pt x="1144" y="142"/>
                  <a:pt x="1166" y="83"/>
                </a:cubicBezTo>
                <a:cubicBezTo>
                  <a:pt x="1188" y="24"/>
                  <a:pt x="1224" y="14"/>
                  <a:pt x="1235" y="0"/>
                </a:cubicBezTo>
              </a:path>
            </a:pathLst>
          </a:custGeom>
          <a:noFill/>
          <a:ln w="34925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016324" name="Group 68"/>
          <p:cNvGrpSpPr>
            <a:grpSpLocks/>
          </p:cNvGrpSpPr>
          <p:nvPr/>
        </p:nvGrpSpPr>
        <p:grpSpPr bwMode="auto">
          <a:xfrm>
            <a:off x="254000" y="2211388"/>
            <a:ext cx="2792413" cy="2497137"/>
            <a:chOff x="160" y="2083"/>
            <a:chExt cx="1759" cy="1573"/>
          </a:xfrm>
        </p:grpSpPr>
        <p:sp>
          <p:nvSpPr>
            <p:cNvPr id="2016325" name="Line 69"/>
            <p:cNvSpPr>
              <a:spLocks noChangeShapeType="1"/>
            </p:cNvSpPr>
            <p:nvPr/>
          </p:nvSpPr>
          <p:spPr bwMode="auto">
            <a:xfrm>
              <a:off x="286" y="3445"/>
              <a:ext cx="1633" cy="0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326" name="Line 70"/>
            <p:cNvSpPr>
              <a:spLocks noChangeShapeType="1"/>
            </p:cNvSpPr>
            <p:nvPr/>
          </p:nvSpPr>
          <p:spPr bwMode="auto">
            <a:xfrm rot="-5400000">
              <a:off x="-326" y="2832"/>
              <a:ext cx="1496" cy="0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327" name="Oval 71"/>
            <p:cNvSpPr>
              <a:spLocks noChangeArrowheads="1"/>
            </p:cNvSpPr>
            <p:nvPr/>
          </p:nvSpPr>
          <p:spPr bwMode="auto">
            <a:xfrm>
              <a:off x="1182" y="2832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328" name="Oval 72"/>
            <p:cNvSpPr>
              <a:spLocks noChangeArrowheads="1"/>
            </p:cNvSpPr>
            <p:nvPr/>
          </p:nvSpPr>
          <p:spPr bwMode="auto">
            <a:xfrm>
              <a:off x="1576" y="2428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329" name="Oval 73"/>
            <p:cNvSpPr>
              <a:spLocks noChangeArrowheads="1"/>
            </p:cNvSpPr>
            <p:nvPr/>
          </p:nvSpPr>
          <p:spPr bwMode="auto">
            <a:xfrm>
              <a:off x="1399" y="283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330" name="Oval 74"/>
            <p:cNvSpPr>
              <a:spLocks noChangeArrowheads="1"/>
            </p:cNvSpPr>
            <p:nvPr/>
          </p:nvSpPr>
          <p:spPr bwMode="auto">
            <a:xfrm>
              <a:off x="1166" y="267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331" name="Oval 75"/>
            <p:cNvSpPr>
              <a:spLocks noChangeArrowheads="1"/>
            </p:cNvSpPr>
            <p:nvPr/>
          </p:nvSpPr>
          <p:spPr bwMode="auto">
            <a:xfrm>
              <a:off x="1518" y="2273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332" name="Oval 76"/>
            <p:cNvSpPr>
              <a:spLocks noChangeArrowheads="1"/>
            </p:cNvSpPr>
            <p:nvPr/>
          </p:nvSpPr>
          <p:spPr bwMode="auto">
            <a:xfrm>
              <a:off x="1488" y="2624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333" name="Oval 77"/>
            <p:cNvSpPr>
              <a:spLocks noChangeArrowheads="1"/>
            </p:cNvSpPr>
            <p:nvPr/>
          </p:nvSpPr>
          <p:spPr bwMode="auto">
            <a:xfrm>
              <a:off x="1317" y="282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334" name="Oval 78"/>
            <p:cNvSpPr>
              <a:spLocks noChangeArrowheads="1"/>
            </p:cNvSpPr>
            <p:nvPr/>
          </p:nvSpPr>
          <p:spPr bwMode="auto">
            <a:xfrm>
              <a:off x="1429" y="2497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335" name="Oval 79"/>
            <p:cNvSpPr>
              <a:spLocks noChangeArrowheads="1"/>
            </p:cNvSpPr>
            <p:nvPr/>
          </p:nvSpPr>
          <p:spPr bwMode="auto">
            <a:xfrm>
              <a:off x="1522" y="277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336" name="Oval 80"/>
            <p:cNvSpPr>
              <a:spLocks noChangeArrowheads="1"/>
            </p:cNvSpPr>
            <p:nvPr/>
          </p:nvSpPr>
          <p:spPr bwMode="auto">
            <a:xfrm>
              <a:off x="1557" y="2569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337" name="Oval 81"/>
            <p:cNvSpPr>
              <a:spLocks noChangeArrowheads="1"/>
            </p:cNvSpPr>
            <p:nvPr/>
          </p:nvSpPr>
          <p:spPr bwMode="auto">
            <a:xfrm>
              <a:off x="975" y="2714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338" name="Oval 82"/>
            <p:cNvSpPr>
              <a:spLocks noChangeArrowheads="1"/>
            </p:cNvSpPr>
            <p:nvPr/>
          </p:nvSpPr>
          <p:spPr bwMode="auto">
            <a:xfrm>
              <a:off x="1653" y="2255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339" name="Oval 83"/>
            <p:cNvSpPr>
              <a:spLocks noChangeArrowheads="1"/>
            </p:cNvSpPr>
            <p:nvPr/>
          </p:nvSpPr>
          <p:spPr bwMode="auto">
            <a:xfrm>
              <a:off x="1306" y="2624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340" name="Oval 84"/>
            <p:cNvSpPr>
              <a:spLocks noChangeArrowheads="1"/>
            </p:cNvSpPr>
            <p:nvPr/>
          </p:nvSpPr>
          <p:spPr bwMode="auto">
            <a:xfrm>
              <a:off x="1622" y="208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341" name="Oval 85"/>
            <p:cNvSpPr>
              <a:spLocks noChangeArrowheads="1"/>
            </p:cNvSpPr>
            <p:nvPr/>
          </p:nvSpPr>
          <p:spPr bwMode="auto">
            <a:xfrm>
              <a:off x="1420" y="2743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342" name="Oval 86"/>
            <p:cNvSpPr>
              <a:spLocks noChangeArrowheads="1"/>
            </p:cNvSpPr>
            <p:nvPr/>
          </p:nvSpPr>
          <p:spPr bwMode="auto">
            <a:xfrm>
              <a:off x="994" y="285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343" name="Oval 87"/>
            <p:cNvSpPr>
              <a:spLocks noChangeArrowheads="1"/>
            </p:cNvSpPr>
            <p:nvPr/>
          </p:nvSpPr>
          <p:spPr bwMode="auto">
            <a:xfrm>
              <a:off x="827" y="3065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344" name="Oval 88"/>
            <p:cNvSpPr>
              <a:spLocks noChangeArrowheads="1"/>
            </p:cNvSpPr>
            <p:nvPr/>
          </p:nvSpPr>
          <p:spPr bwMode="auto">
            <a:xfrm>
              <a:off x="578" y="2899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345" name="Oval 89"/>
            <p:cNvSpPr>
              <a:spLocks noChangeArrowheads="1"/>
            </p:cNvSpPr>
            <p:nvPr/>
          </p:nvSpPr>
          <p:spPr bwMode="auto">
            <a:xfrm>
              <a:off x="741" y="2795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346" name="Oval 90"/>
            <p:cNvSpPr>
              <a:spLocks noChangeArrowheads="1"/>
            </p:cNvSpPr>
            <p:nvPr/>
          </p:nvSpPr>
          <p:spPr bwMode="auto">
            <a:xfrm>
              <a:off x="856" y="2885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347" name="Oval 91"/>
            <p:cNvSpPr>
              <a:spLocks noChangeArrowheads="1"/>
            </p:cNvSpPr>
            <p:nvPr/>
          </p:nvSpPr>
          <p:spPr bwMode="auto">
            <a:xfrm>
              <a:off x="741" y="2925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348" name="Oval 92"/>
            <p:cNvSpPr>
              <a:spLocks noChangeArrowheads="1"/>
            </p:cNvSpPr>
            <p:nvPr/>
          </p:nvSpPr>
          <p:spPr bwMode="auto">
            <a:xfrm>
              <a:off x="869" y="274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349" name="Oval 93"/>
            <p:cNvSpPr>
              <a:spLocks noChangeArrowheads="1"/>
            </p:cNvSpPr>
            <p:nvPr/>
          </p:nvSpPr>
          <p:spPr bwMode="auto">
            <a:xfrm>
              <a:off x="661" y="3167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350" name="Oval 94"/>
            <p:cNvSpPr>
              <a:spLocks noChangeArrowheads="1"/>
            </p:cNvSpPr>
            <p:nvPr/>
          </p:nvSpPr>
          <p:spPr bwMode="auto">
            <a:xfrm>
              <a:off x="503" y="3208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351" name="Oval 95"/>
            <p:cNvSpPr>
              <a:spLocks noChangeArrowheads="1"/>
            </p:cNvSpPr>
            <p:nvPr/>
          </p:nvSpPr>
          <p:spPr bwMode="auto">
            <a:xfrm>
              <a:off x="684" y="331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352" name="Oval 96"/>
            <p:cNvSpPr>
              <a:spLocks noChangeArrowheads="1"/>
            </p:cNvSpPr>
            <p:nvPr/>
          </p:nvSpPr>
          <p:spPr bwMode="auto">
            <a:xfrm>
              <a:off x="632" y="304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353" name="Text Box 97"/>
            <p:cNvSpPr txBox="1">
              <a:spLocks noChangeArrowheads="1"/>
            </p:cNvSpPr>
            <p:nvPr/>
          </p:nvSpPr>
          <p:spPr bwMode="auto">
            <a:xfrm>
              <a:off x="1680" y="3444"/>
              <a:ext cx="1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1" hangingPunct="1"/>
              <a:r>
                <a:rPr lang="en-GB" sz="1600" i="1" smtClean="0">
                  <a:solidFill>
                    <a:srgbClr val="000000"/>
                  </a:solidFill>
                  <a:latin typeface="Arial" charset="0"/>
                </a:rPr>
                <a:t>x</a:t>
              </a:r>
              <a:endParaRPr lang="en-GB" sz="1600" baseline="-250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6354" name="Text Box 98"/>
            <p:cNvSpPr txBox="1">
              <a:spLocks noChangeArrowheads="1"/>
            </p:cNvSpPr>
            <p:nvPr/>
          </p:nvSpPr>
          <p:spPr bwMode="auto">
            <a:xfrm>
              <a:off x="160" y="2083"/>
              <a:ext cx="3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1" hangingPunct="1"/>
              <a:r>
                <a:rPr lang="en-GB" sz="1600" i="1" smtClean="0">
                  <a:solidFill>
                    <a:srgbClr val="000000"/>
                  </a:solidFill>
                  <a:latin typeface="Arial" charset="0"/>
                </a:rPr>
                <a:t>f(x)</a:t>
              </a:r>
              <a:endParaRPr lang="en-GB" sz="1600" baseline="-250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016355" name="Line 99"/>
          <p:cNvSpPr>
            <a:spLocks noChangeShapeType="1"/>
          </p:cNvSpPr>
          <p:nvPr/>
        </p:nvSpPr>
        <p:spPr bwMode="auto">
          <a:xfrm flipV="1">
            <a:off x="3405188" y="2273300"/>
            <a:ext cx="2451100" cy="21875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16356" name="Text Box 100"/>
          <p:cNvSpPr txBox="1">
            <a:spLocks noChangeArrowheads="1"/>
          </p:cNvSpPr>
          <p:nvPr/>
        </p:nvSpPr>
        <p:spPr bwMode="auto">
          <a:xfrm>
            <a:off x="1030288" y="1833563"/>
            <a:ext cx="1873250" cy="339725"/>
          </a:xfrm>
          <a:prstGeom prst="rect">
            <a:avLst/>
          </a:prstGeom>
          <a:solidFill>
            <a:srgbClr val="CCFF66"/>
          </a:solidFill>
          <a:ln w="3175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spAutoFit/>
          </a:bodyPr>
          <a:lstStyle/>
          <a:p>
            <a:pPr algn="ctr" eaLnBrk="1" hangingPunct="1"/>
            <a:r>
              <a:rPr lang="en-GB" sz="1600" smtClean="0">
                <a:solidFill>
                  <a:srgbClr val="99CC00"/>
                </a:solidFill>
                <a:latin typeface="Arial" charset="0"/>
              </a:rPr>
              <a:t> constant ? </a:t>
            </a:r>
          </a:p>
        </p:txBody>
      </p:sp>
      <p:sp>
        <p:nvSpPr>
          <p:cNvPr id="2016357" name="Text Box 101"/>
          <p:cNvSpPr txBox="1">
            <a:spLocks noChangeArrowheads="1"/>
          </p:cNvSpPr>
          <p:nvPr/>
        </p:nvSpPr>
        <p:spPr bwMode="auto">
          <a:xfrm>
            <a:off x="6756400" y="1841500"/>
            <a:ext cx="1873250" cy="339725"/>
          </a:xfrm>
          <a:prstGeom prst="rect">
            <a:avLst/>
          </a:prstGeom>
          <a:solidFill>
            <a:srgbClr val="CCFF66"/>
          </a:solidFill>
          <a:ln w="3175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spAutoFit/>
          </a:bodyPr>
          <a:lstStyle/>
          <a:p>
            <a:pPr algn="ctr" eaLnBrk="1" hangingPunct="1"/>
            <a:r>
              <a:rPr lang="en-GB" sz="1600" smtClean="0">
                <a:solidFill>
                  <a:srgbClr val="99CC00"/>
                </a:solidFill>
                <a:latin typeface="Arial" charset="0"/>
              </a:rPr>
              <a:t>non - linear? </a:t>
            </a:r>
          </a:p>
        </p:txBody>
      </p:sp>
      <p:sp>
        <p:nvSpPr>
          <p:cNvPr id="2016358" name="Text Box 102"/>
          <p:cNvSpPr txBox="1">
            <a:spLocks noChangeArrowheads="1"/>
          </p:cNvSpPr>
          <p:nvPr/>
        </p:nvSpPr>
        <p:spPr bwMode="auto">
          <a:xfrm>
            <a:off x="141289" y="798513"/>
            <a:ext cx="9002712" cy="77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‘known measurements”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model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“functional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behaviour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” </a:t>
            </a:r>
          </a:p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Arial" charset="0"/>
              </a:rPr>
              <a:t>e.g. : photon </a:t>
            </a:r>
            <a:r>
              <a:rPr lang="en-US" sz="1800" dirty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energy as function 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“D”-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variables:  </a:t>
            </a:r>
            <a:r>
              <a:rPr lang="en-US" sz="1800" dirty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ECAL shower parameters + …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16359" name="Text Box 103"/>
          <p:cNvSpPr txBox="1">
            <a:spLocks noChangeArrowheads="1"/>
          </p:cNvSpPr>
          <p:nvPr/>
        </p:nvSpPr>
        <p:spPr bwMode="auto">
          <a:xfrm>
            <a:off x="158750" y="5746750"/>
            <a:ext cx="2073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seems trivial ?    </a:t>
            </a:r>
          </a:p>
        </p:txBody>
      </p:sp>
      <p:sp>
        <p:nvSpPr>
          <p:cNvPr id="2016360" name="Text Box 104"/>
          <p:cNvSpPr txBox="1">
            <a:spLocks noChangeArrowheads="1"/>
          </p:cNvSpPr>
          <p:nvPr/>
        </p:nvSpPr>
        <p:spPr bwMode="auto">
          <a:xfrm>
            <a:off x="149225" y="6284913"/>
            <a:ext cx="4333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what if you have 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</a:rPr>
              <a:t>many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input variables?</a:t>
            </a:r>
          </a:p>
        </p:txBody>
      </p:sp>
      <p:sp>
        <p:nvSpPr>
          <p:cNvPr id="2016361" name="Text Box 105"/>
          <p:cNvSpPr txBox="1">
            <a:spLocks noChangeArrowheads="1"/>
          </p:cNvSpPr>
          <p:nvPr/>
        </p:nvSpPr>
        <p:spPr bwMode="auto">
          <a:xfrm>
            <a:off x="2259013" y="4476750"/>
            <a:ext cx="1116012" cy="274638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</a:rPr>
              <a:t>Cluster Size</a:t>
            </a:r>
          </a:p>
        </p:txBody>
      </p:sp>
      <p:sp>
        <p:nvSpPr>
          <p:cNvPr id="2016362" name="Text Box 106"/>
          <p:cNvSpPr txBox="1">
            <a:spLocks noChangeArrowheads="1"/>
          </p:cNvSpPr>
          <p:nvPr/>
        </p:nvSpPr>
        <p:spPr bwMode="auto">
          <a:xfrm rot="16200000">
            <a:off x="26194" y="2359819"/>
            <a:ext cx="844550" cy="274638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</a:rPr>
              <a:t>Energy</a:t>
            </a:r>
          </a:p>
        </p:txBody>
      </p:sp>
      <p:sp>
        <p:nvSpPr>
          <p:cNvPr id="2016363" name="Text Box 107"/>
          <p:cNvSpPr txBox="1">
            <a:spLocks noChangeArrowheads="1"/>
          </p:cNvSpPr>
          <p:nvPr/>
        </p:nvSpPr>
        <p:spPr bwMode="auto">
          <a:xfrm>
            <a:off x="157162" y="5748338"/>
            <a:ext cx="7831288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seems trivial ?   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 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uman brain has very good pattern recognition capabilities!</a:t>
            </a:r>
            <a:endParaRPr lang="en-US" sz="18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307" y="4850368"/>
            <a:ext cx="889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bg2"/>
                </a:solidFill>
                <a:latin typeface="+mn-lt"/>
              </a:rPr>
              <a:t>known analytic model (i.e. nth -order polynomial) </a:t>
            </a: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</a:t>
            </a: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  </a:t>
            </a:r>
            <a:r>
              <a:rPr lang="en-US" sz="1800" dirty="0">
                <a:solidFill>
                  <a:schemeClr val="bg2"/>
                </a:solidFill>
                <a:latin typeface="+mn-lt"/>
              </a:rPr>
              <a:t>Maximum Likelihood Fit) </a:t>
            </a:r>
          </a:p>
          <a:p>
            <a:pPr marL="179388" indent="-179388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bg2"/>
                </a:solidFill>
                <a:latin typeface="+mn-lt"/>
              </a:rPr>
              <a:t>no model ? </a:t>
            </a:r>
          </a:p>
          <a:p>
            <a:pPr marL="742950" lvl="1" indent="-285750">
              <a:buClr>
                <a:srgbClr val="FF0000"/>
              </a:buClr>
              <a:buFont typeface="Wingdings"/>
              <a:buChar char="à"/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	</a:t>
            </a:r>
            <a:r>
              <a:rPr lang="en-US" sz="1800" dirty="0">
                <a:solidFill>
                  <a:schemeClr val="accent6"/>
                </a:solidFill>
              </a:rPr>
              <a:t> </a:t>
            </a:r>
            <a:r>
              <a:rPr lang="en-US" sz="1800" dirty="0">
                <a:solidFill>
                  <a:schemeClr val="accent6"/>
                </a:solidFill>
                <a:latin typeface="+mn-lt"/>
              </a:rPr>
              <a:t>“draw any kind of curve” and parameterize it? </a:t>
            </a:r>
            <a:endParaRPr lang="en-GB" sz="18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11</a:t>
            </a:fld>
            <a:endParaRPr lang="en-GB" dirty="0"/>
          </a:p>
        </p:txBody>
      </p:sp>
      <p:cxnSp>
        <p:nvCxnSpPr>
          <p:cNvPr id="112" name="Straight Arrow Connector 111"/>
          <p:cNvCxnSpPr/>
          <p:nvPr/>
        </p:nvCxnSpPr>
        <p:spPr bwMode="auto">
          <a:xfrm flipV="1">
            <a:off x="669924" y="2274094"/>
            <a:ext cx="0" cy="23320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Straight Arrow Connector 112"/>
          <p:cNvCxnSpPr/>
          <p:nvPr/>
        </p:nvCxnSpPr>
        <p:spPr bwMode="auto">
          <a:xfrm>
            <a:off x="460033" y="4397943"/>
            <a:ext cx="264795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6977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016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016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1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16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1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6259" grpId="0" animBg="1"/>
      <p:bldP spid="2016260" grpId="0" animBg="1"/>
      <p:bldP spid="2016291" grpId="0"/>
      <p:bldP spid="2016322" grpId="0"/>
      <p:bldP spid="2016323" grpId="0" animBg="1"/>
      <p:bldP spid="2016355" grpId="0" animBg="1"/>
      <p:bldP spid="2016356" grpId="0" animBg="1"/>
      <p:bldP spid="2016357" grpId="0" animBg="1"/>
      <p:bldP spid="2016359" grpId="0" build="allAtOnce"/>
      <p:bldP spid="2016360" grpId="0"/>
      <p:bldP spid="2016361" grpId="0" animBg="1"/>
      <p:bldP spid="2016361" grpId="1" animBg="1"/>
      <p:bldP spid="2016362" grpId="0" animBg="1"/>
      <p:bldP spid="2016362" grpId="1" animBg="1"/>
      <p:bldP spid="2016363" grpId="0" build="allAtOnce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Regression </a:t>
            </a:r>
            <a:r>
              <a:rPr lang="en-US" sz="2800" dirty="0" smtClean="0">
                <a:sym typeface="Wingdings" pitchFamily="2" charset="2"/>
              </a:rPr>
              <a:t> model functional </a:t>
            </a:r>
            <a:r>
              <a:rPr lang="en-US" sz="2800" dirty="0" err="1" smtClean="0">
                <a:sym typeface="Wingdings" pitchFamily="2" charset="2"/>
              </a:rPr>
              <a:t>behaviour</a:t>
            </a:r>
            <a:endParaRPr lang="en-US" sz="2800" dirty="0"/>
          </a:p>
        </p:txBody>
      </p:sp>
      <p:pic>
        <p:nvPicPr>
          <p:cNvPr id="2017316" name="Picture 36" descr="RegresssionTrainingData_Parabo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85" y="1264652"/>
            <a:ext cx="3749998" cy="254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7320" name="Text Box 40"/>
          <p:cNvSpPr txBox="1">
            <a:spLocks noChangeArrowheads="1"/>
          </p:cNvSpPr>
          <p:nvPr/>
        </p:nvSpPr>
        <p:spPr bwMode="auto">
          <a:xfrm>
            <a:off x="160337" y="4274058"/>
            <a:ext cx="9032875" cy="133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23888" indent="-1666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“standard” regression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fit a known analytic function </a:t>
            </a:r>
          </a:p>
          <a:p>
            <a:pPr lvl="1"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e.g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.     f(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) =  ax</a:t>
            </a:r>
            <a:r>
              <a:rPr lang="en-US" sz="1600" baseline="-25000" dirty="0" smtClean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sz="1600" baseline="30000" dirty="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+bx</a:t>
            </a:r>
            <a:r>
              <a:rPr lang="en-US" sz="1600" baseline="-25000" dirty="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1600" baseline="30000" dirty="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+c </a:t>
            </a:r>
          </a:p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BUT most times: don’t have a reasonable “model”  ?  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need something more general: </a:t>
            </a:r>
          </a:p>
          <a:p>
            <a:pPr lvl="1"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e.g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.  piecewise defined splines, kernel estimators, decision trees to approximate  f(x) </a:t>
            </a:r>
          </a:p>
        </p:txBody>
      </p:sp>
      <p:grpSp>
        <p:nvGrpSpPr>
          <p:cNvPr id="2017321" name="Group 41"/>
          <p:cNvGrpSpPr>
            <a:grpSpLocks/>
          </p:cNvGrpSpPr>
          <p:nvPr/>
        </p:nvGrpSpPr>
        <p:grpSpPr bwMode="auto">
          <a:xfrm>
            <a:off x="305312" y="1430989"/>
            <a:ext cx="3829392" cy="2234245"/>
            <a:chOff x="2579" y="1973"/>
            <a:chExt cx="2359" cy="1285"/>
          </a:xfrm>
        </p:grpSpPr>
        <p:sp>
          <p:nvSpPr>
            <p:cNvPr id="2017322" name="Text Box 42"/>
            <p:cNvSpPr txBox="1">
              <a:spLocks noChangeArrowheads="1"/>
            </p:cNvSpPr>
            <p:nvPr/>
          </p:nvSpPr>
          <p:spPr bwMode="auto">
            <a:xfrm>
              <a:off x="4716" y="3062"/>
              <a:ext cx="222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</a:rPr>
                <a:t>x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017323" name="Text Box 43"/>
            <p:cNvSpPr txBox="1">
              <a:spLocks noChangeArrowheads="1"/>
            </p:cNvSpPr>
            <p:nvPr/>
          </p:nvSpPr>
          <p:spPr bwMode="auto">
            <a:xfrm>
              <a:off x="2689" y="2953"/>
              <a:ext cx="222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</a:rPr>
                <a:t>x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017324" name="Text Box 44"/>
            <p:cNvSpPr txBox="1">
              <a:spLocks noChangeArrowheads="1"/>
            </p:cNvSpPr>
            <p:nvPr/>
          </p:nvSpPr>
          <p:spPr bwMode="auto">
            <a:xfrm>
              <a:off x="2579" y="1973"/>
              <a:ext cx="922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</a:rPr>
                <a:t>f(x</a:t>
              </a:r>
              <a:r>
                <a:rPr lang="en-US" sz="1600" baseline="-25000" dirty="0">
                  <a:solidFill>
                    <a:srgbClr val="000000"/>
                  </a:solidFill>
                  <a:latin typeface="Arial" charset="0"/>
                </a:rPr>
                <a:t>1</a:t>
              </a:r>
              <a:r>
                <a:rPr lang="en-US" sz="1600" dirty="0" smtClean="0">
                  <a:solidFill>
                    <a:srgbClr val="000000"/>
                  </a:solidFill>
                  <a:latin typeface="Arial" charset="0"/>
                </a:rPr>
                <a:t>, x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1600" dirty="0" smtClean="0">
                  <a:solidFill>
                    <a:srgbClr val="000000"/>
                  </a:solidFill>
                  <a:latin typeface="Arial" charset="0"/>
                </a:rPr>
                <a:t>)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60337" y="5881878"/>
            <a:ext cx="8708986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defTabSz="714375">
              <a:buClr>
                <a:srgbClr val="FF0000"/>
              </a:buClr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Note:  we are not interested in the ‘fitted parameter(s)’, </a:t>
            </a:r>
            <a:r>
              <a:rPr lang="en-US" sz="1600" u="sng" dirty="0" smtClean="0">
                <a:solidFill>
                  <a:schemeClr val="bg2"/>
                </a:solidFill>
                <a:latin typeface="+mn-lt"/>
              </a:rPr>
              <a:t>it </a:t>
            </a:r>
            <a:r>
              <a:rPr lang="en-US" sz="1600" u="sng" dirty="0">
                <a:solidFill>
                  <a:schemeClr val="bg2"/>
                </a:solidFill>
                <a:latin typeface="+mn-lt"/>
              </a:rPr>
              <a:t>i</a:t>
            </a:r>
            <a:r>
              <a:rPr lang="en-US" sz="1600" u="sng" dirty="0" smtClean="0">
                <a:solidFill>
                  <a:schemeClr val="bg2"/>
                </a:solidFill>
                <a:latin typeface="+mn-lt"/>
              </a:rPr>
              <a:t>s not: </a:t>
            </a: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“Newton deriving F=</a:t>
            </a:r>
            <a:r>
              <a:rPr lang="en-US" sz="1600" dirty="0" err="1" smtClean="0">
                <a:solidFill>
                  <a:schemeClr val="bg2"/>
                </a:solidFill>
                <a:latin typeface="+mn-lt"/>
              </a:rPr>
              <a:t>m</a:t>
            </a:r>
            <a:r>
              <a:rPr lang="en-US" sz="1600" dirty="0" err="1" smtClean="0">
                <a:solidFill>
                  <a:schemeClr val="bg2"/>
                </a:solidFill>
                <a:latin typeface="Franklin Gothic Medium Cond"/>
              </a:rPr>
              <a:t>·</a:t>
            </a:r>
            <a:r>
              <a:rPr lang="en-US" sz="1600" dirty="0" err="1" smtClean="0">
                <a:solidFill>
                  <a:schemeClr val="bg2"/>
                </a:solidFill>
                <a:latin typeface="+mn-lt"/>
              </a:rPr>
              <a:t>a</a:t>
            </a: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”    </a:t>
            </a:r>
          </a:p>
          <a:p>
            <a:pPr defTabSz="714375">
              <a:buClr>
                <a:srgbClr val="FF0000"/>
              </a:buClr>
            </a:pPr>
            <a:r>
              <a:rPr lang="en-US" sz="1600" dirty="0" smtClean="0">
                <a:solidFill>
                  <a:schemeClr val="bg2"/>
                </a:solidFill>
                <a:latin typeface="+mn-lt"/>
                <a:sym typeface="Wingdings" pitchFamily="2" charset="2"/>
              </a:rPr>
              <a:t> just </a:t>
            </a: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provide prediction of function values f(x) for new measurements x </a:t>
            </a:r>
            <a:endParaRPr lang="en-GB" sz="1600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56" name="Straight Arrow Connector 55"/>
          <p:cNvCxnSpPr/>
          <p:nvPr/>
        </p:nvCxnSpPr>
        <p:spPr bwMode="auto">
          <a:xfrm flipV="1">
            <a:off x="824770" y="1848207"/>
            <a:ext cx="0" cy="107211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/>
          <p:cNvCxnSpPr/>
          <p:nvPr/>
        </p:nvCxnSpPr>
        <p:spPr bwMode="auto">
          <a:xfrm flipV="1">
            <a:off x="2082209" y="3182972"/>
            <a:ext cx="1873117" cy="3804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/>
          <p:nvPr/>
        </p:nvCxnSpPr>
        <p:spPr bwMode="auto">
          <a:xfrm flipH="1" flipV="1">
            <a:off x="824770" y="2920320"/>
            <a:ext cx="1228487" cy="61830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5"/>
          <a:stretch/>
        </p:blipFill>
        <p:spPr bwMode="auto">
          <a:xfrm>
            <a:off x="5270211" y="1264652"/>
            <a:ext cx="3279071" cy="276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14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20" grpId="0" build="allAtOnce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HEP: </a:t>
            </a:r>
            <a:r>
              <a:rPr lang="en-GB" dirty="0" err="1" smtClean="0"/>
              <a:t>Everying</a:t>
            </a:r>
            <a:r>
              <a:rPr lang="en-GB" dirty="0" smtClean="0"/>
              <a:t> </a:t>
            </a:r>
            <a:r>
              <a:rPr lang="en-GB" dirty="0" err="1" smtClean="0"/>
              <a:t>startet</a:t>
            </a:r>
            <a:r>
              <a:rPr lang="en-GB" dirty="0" smtClean="0"/>
              <a:t> Multivariate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9038" y="6597352"/>
            <a:ext cx="1086578" cy="260647"/>
          </a:xfrm>
        </p:spPr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6552728" cy="260648"/>
          </a:xfrm>
        </p:spPr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532440" y="6597352"/>
            <a:ext cx="611560" cy="260648"/>
          </a:xfrm>
        </p:spPr>
        <p:txBody>
          <a:bodyPr/>
          <a:lstStyle/>
          <a:p>
            <a:fld id="{2A4DA105-8408-472E-ADC5-7BB4EB4EDB54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37508" y="1005548"/>
            <a:ext cx="89064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intelligent “Multivariate Pattern Recognition” used to identify particles</a:t>
            </a:r>
            <a:endParaRPr lang="en-GB" sz="2000" b="1" dirty="0" smtClean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83" y="1603880"/>
            <a:ext cx="6595554" cy="489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38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in HEP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9038" y="6597352"/>
            <a:ext cx="1086578" cy="260647"/>
          </a:xfrm>
        </p:spPr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6552728" cy="260648"/>
          </a:xfrm>
        </p:spPr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2440" y="6597352"/>
            <a:ext cx="611560" cy="260648"/>
          </a:xfrm>
        </p:spPr>
        <p:txBody>
          <a:bodyPr/>
          <a:lstStyle/>
          <a:p>
            <a:fld id="{2A4DA105-8408-472E-ADC5-7BB4EB4EDB54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59920" y="794868"/>
            <a:ext cx="878773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Later:  ‘MVAs got out of fashion’  </a:t>
            </a:r>
            <a:r>
              <a:rPr lang="en-US" sz="2000" b="1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 replaced by</a:t>
            </a: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  </a:t>
            </a:r>
          </a:p>
          <a:p>
            <a:pPr marL="636588" lvl="1" indent="-1793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 if (..) then … ;  </a:t>
            </a:r>
            <a:r>
              <a:rPr lang="en-US" sz="2000" b="1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 ‘cuts on individual variables’</a:t>
            </a:r>
          </a:p>
          <a:p>
            <a:pPr marL="1093788" lvl="2" indent="-1793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Fear of “black box fears”  or because it is easier to program?</a:t>
            </a:r>
          </a:p>
          <a:p>
            <a:pPr marL="1093788" lvl="2" indent="-1793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2000" b="1" dirty="0" smtClean="0">
              <a:solidFill>
                <a:schemeClr val="bg2"/>
              </a:solidFill>
              <a:latin typeface="+mn-lt"/>
            </a:endParaRPr>
          </a:p>
          <a:p>
            <a:pPr marL="636588" lvl="1" indent="-1793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Some ‘Fisher discriminants’, Naïve Bayesian (Likelihood) even NNs…. have always been around before  becoming mainstream again </a:t>
            </a:r>
            <a:r>
              <a:rPr lang="en-US" sz="2000" b="1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</a:t>
            </a:r>
            <a:endParaRPr lang="en-US" sz="2000" b="1" dirty="0" smtClean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637" y="3528886"/>
            <a:ext cx="5940799" cy="191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20" y="5067783"/>
            <a:ext cx="7791796" cy="149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819878" y="5439435"/>
            <a:ext cx="5536586" cy="284067"/>
          </a:xfrm>
          <a:prstGeom prst="roundRect">
            <a:avLst/>
          </a:prstGeom>
          <a:ln w="22225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51738" y="5672907"/>
            <a:ext cx="1015118" cy="284067"/>
          </a:xfrm>
          <a:prstGeom prst="roundRect">
            <a:avLst/>
          </a:prstGeom>
          <a:ln w="22225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91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Classification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038" y="6597352"/>
            <a:ext cx="1086578" cy="260647"/>
          </a:xfrm>
        </p:spPr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6552728" cy="260648"/>
          </a:xfrm>
        </p:spPr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2440" y="6597352"/>
            <a:ext cx="611560" cy="260648"/>
          </a:xfrm>
        </p:spPr>
        <p:txBody>
          <a:bodyPr/>
          <a:lstStyle/>
          <a:p>
            <a:fld id="{2A4DA105-8408-472E-ADC5-7BB4EB4EDB54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2018307" name="Text Box 3"/>
          <p:cNvSpPr txBox="1">
            <a:spLocks noChangeArrowheads="1"/>
          </p:cNvSpPr>
          <p:nvPr/>
        </p:nvSpPr>
        <p:spPr bwMode="auto">
          <a:xfrm>
            <a:off x="2452688" y="1141413"/>
            <a:ext cx="63785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Each event, if </a:t>
            </a:r>
            <a:r>
              <a:rPr lang="en-US" sz="1600" smtClean="0">
                <a:solidFill>
                  <a:srgbClr val="3333CC"/>
                </a:solidFill>
                <a:latin typeface="Arial" charset="0"/>
              </a:rPr>
              <a:t>Signal</a:t>
            </a: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 or </a:t>
            </a:r>
            <a:r>
              <a:rPr lang="en-US" sz="1600" smtClean="0">
                <a:solidFill>
                  <a:srgbClr val="FF3300"/>
                </a:solidFill>
                <a:latin typeface="Arial" charset="0"/>
              </a:rPr>
              <a:t>Background</a:t>
            </a: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, has “D” measured variables. </a:t>
            </a:r>
          </a:p>
        </p:txBody>
      </p:sp>
      <p:pic>
        <p:nvPicPr>
          <p:cNvPr id="20183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5" t="54604" r="37917" b="22810"/>
          <a:stretch>
            <a:fillRect/>
          </a:stretch>
        </p:blipFill>
        <p:spPr bwMode="auto">
          <a:xfrm>
            <a:off x="158750" y="566738"/>
            <a:ext cx="1331913" cy="141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62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83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6" t="77412" r="6000"/>
          <a:stretch>
            <a:fillRect/>
          </a:stretch>
        </p:blipFill>
        <p:spPr bwMode="auto">
          <a:xfrm>
            <a:off x="123825" y="2068513"/>
            <a:ext cx="1354138" cy="141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62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83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12" r="69327"/>
          <a:stretch>
            <a:fillRect/>
          </a:stretch>
        </p:blipFill>
        <p:spPr bwMode="auto">
          <a:xfrm>
            <a:off x="128588" y="5070475"/>
            <a:ext cx="1354137" cy="141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62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8311" name="AutoShape 7"/>
          <p:cNvSpPr>
            <a:spLocks/>
          </p:cNvSpPr>
          <p:nvPr/>
        </p:nvSpPr>
        <p:spPr bwMode="auto">
          <a:xfrm>
            <a:off x="2068513" y="568325"/>
            <a:ext cx="596900" cy="5851525"/>
          </a:xfrm>
          <a:prstGeom prst="rightBrace">
            <a:avLst>
              <a:gd name="adj1" fmla="val 81693"/>
              <a:gd name="adj2" fmla="val 50000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18312" name="Text Box 8"/>
          <p:cNvSpPr txBox="1">
            <a:spLocks noChangeArrowheads="1"/>
          </p:cNvSpPr>
          <p:nvPr/>
        </p:nvSpPr>
        <p:spPr bwMode="auto">
          <a:xfrm>
            <a:off x="1433513" y="2874963"/>
            <a:ext cx="968375" cy="130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3600" smtClean="0">
                <a:solidFill>
                  <a:srgbClr val="000000"/>
                </a:solidFill>
                <a:latin typeface="Arial" charset="0"/>
                <a:sym typeface="Euclid Math Two" pitchFamily="18" charset="2"/>
              </a:rPr>
              <a:t></a:t>
            </a:r>
            <a:r>
              <a:rPr lang="en-US" sz="3600" baseline="30000" smtClean="0">
                <a:solidFill>
                  <a:srgbClr val="000000"/>
                </a:solidFill>
                <a:latin typeface="Arial" charset="0"/>
                <a:sym typeface="Euclid Math Two" pitchFamily="18" charset="2"/>
              </a:rPr>
              <a:t>D</a:t>
            </a:r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800" smtClean="0">
                <a:solidFill>
                  <a:srgbClr val="000000"/>
                </a:solidFill>
                <a:latin typeface="Arial" charset="0"/>
                <a:sym typeface="Euclid Math Two" pitchFamily="18" charset="2"/>
              </a:rPr>
              <a:t>“feature</a:t>
            </a:r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800" smtClean="0">
                <a:solidFill>
                  <a:srgbClr val="000000"/>
                </a:solidFill>
                <a:latin typeface="Arial" charset="0"/>
                <a:sym typeface="Euclid Math Two" pitchFamily="18" charset="2"/>
              </a:rPr>
              <a:t> space”</a:t>
            </a:r>
          </a:p>
        </p:txBody>
      </p:sp>
      <p:graphicFrame>
        <p:nvGraphicFramePr>
          <p:cNvPr id="2018313" name="Object 9"/>
          <p:cNvGraphicFramePr>
            <a:graphicFrameLocks noChangeAspect="1"/>
          </p:cNvGraphicFramePr>
          <p:nvPr/>
        </p:nvGraphicFramePr>
        <p:xfrm>
          <a:off x="394335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26670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8314" name="Line 10"/>
          <p:cNvSpPr>
            <a:spLocks noChangeShapeType="1"/>
          </p:cNvSpPr>
          <p:nvPr/>
        </p:nvSpPr>
        <p:spPr bwMode="auto">
          <a:xfrm>
            <a:off x="3038475" y="3504392"/>
            <a:ext cx="896938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018315" name="Group 11"/>
          <p:cNvGrpSpPr>
            <a:grpSpLocks/>
          </p:cNvGrpSpPr>
          <p:nvPr/>
        </p:nvGrpSpPr>
        <p:grpSpPr bwMode="auto">
          <a:xfrm>
            <a:off x="5451475" y="4065588"/>
            <a:ext cx="3355975" cy="2370137"/>
            <a:chOff x="3434" y="930"/>
            <a:chExt cx="2114" cy="1493"/>
          </a:xfrm>
        </p:grpSpPr>
        <p:pic>
          <p:nvPicPr>
            <p:cNvPr id="2018316" name="Picture 12" descr="mva_ML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4"/>
            <a:stretch>
              <a:fillRect/>
            </a:stretch>
          </p:blipFill>
          <p:spPr bwMode="auto">
            <a:xfrm>
              <a:off x="3434" y="930"/>
              <a:ext cx="2114" cy="1448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18317" name="Rectangle 13"/>
            <p:cNvSpPr>
              <a:spLocks noChangeArrowheads="1"/>
            </p:cNvSpPr>
            <p:nvPr/>
          </p:nvSpPr>
          <p:spPr bwMode="auto">
            <a:xfrm>
              <a:off x="5219" y="2269"/>
              <a:ext cx="312" cy="106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8318" name="Text Box 14"/>
            <p:cNvSpPr txBox="1">
              <a:spLocks noChangeArrowheads="1"/>
            </p:cNvSpPr>
            <p:nvPr/>
          </p:nvSpPr>
          <p:spPr bwMode="auto">
            <a:xfrm>
              <a:off x="5122" y="2196"/>
              <a:ext cx="328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y(x)</a:t>
              </a:r>
            </a:p>
          </p:txBody>
        </p:sp>
      </p:grpSp>
      <p:sp>
        <p:nvSpPr>
          <p:cNvPr id="2018319" name="Text Box 15"/>
          <p:cNvSpPr txBox="1">
            <a:spLocks noChangeArrowheads="1"/>
          </p:cNvSpPr>
          <p:nvPr/>
        </p:nvSpPr>
        <p:spPr bwMode="auto">
          <a:xfrm>
            <a:off x="4124325" y="3134217"/>
            <a:ext cx="511175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3600" smtClean="0">
                <a:solidFill>
                  <a:srgbClr val="000000"/>
                </a:solidFill>
                <a:latin typeface="Arial" charset="0"/>
                <a:sym typeface="Euclid Math Two" pitchFamily="18" charset="2"/>
              </a:rPr>
              <a:t></a:t>
            </a:r>
            <a:endParaRPr lang="en-US" sz="3600" baseline="30000" smtClean="0">
              <a:solidFill>
                <a:srgbClr val="000000"/>
              </a:solidFill>
              <a:latin typeface="Arial" charset="0"/>
              <a:sym typeface="Euclid Math Two" pitchFamily="18" charset="2"/>
            </a:endParaRPr>
          </a:p>
        </p:txBody>
      </p:sp>
      <p:sp>
        <p:nvSpPr>
          <p:cNvPr id="2018320" name="Text Box 16"/>
          <p:cNvSpPr txBox="1">
            <a:spLocks noChangeArrowheads="1"/>
          </p:cNvSpPr>
          <p:nvPr/>
        </p:nvSpPr>
        <p:spPr bwMode="auto">
          <a:xfrm>
            <a:off x="5461000" y="2943225"/>
            <a:ext cx="2728913" cy="8969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most general form</a:t>
            </a:r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y  = y(</a:t>
            </a:r>
            <a:r>
              <a:rPr lang="en-US" sz="1600" b="1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);  </a:t>
            </a:r>
            <a:r>
              <a:rPr lang="en-US" sz="1600" b="1" smtClean="0">
                <a:solidFill>
                  <a:srgbClr val="000000"/>
                </a:solidFill>
                <a:latin typeface="Arial" charset="0"/>
              </a:rPr>
              <a:t>x </a:t>
            </a:r>
            <a:r>
              <a:rPr lang="en-US" sz="1600" b="1" smtClean="0">
                <a:solidFill>
                  <a:srgbClr val="000000"/>
                </a:solidFill>
                <a:latin typeface="Arial" charset="0"/>
                <a:sym typeface="Euclid Symbol" pitchFamily="18" charset="2"/>
              </a:rPr>
              <a:t></a:t>
            </a:r>
            <a:r>
              <a:rPr lang="en-US" sz="1600" b="1" smtClean="0">
                <a:solidFill>
                  <a:srgbClr val="000000"/>
                </a:solidFill>
                <a:latin typeface="Arial" charset="0"/>
                <a:sym typeface="Euclid Math Two" pitchFamily="18" charset="2"/>
              </a:rPr>
              <a:t></a:t>
            </a:r>
            <a:r>
              <a:rPr lang="en-US" sz="1600" baseline="30000" smtClean="0">
                <a:solidFill>
                  <a:srgbClr val="000000"/>
                </a:solidFill>
                <a:latin typeface="Arial" charset="0"/>
                <a:sym typeface="Euclid Math Two" pitchFamily="18" charset="2"/>
              </a:rPr>
              <a:t>D</a:t>
            </a:r>
            <a:r>
              <a:rPr lang="en-US" sz="1600" smtClean="0">
                <a:solidFill>
                  <a:srgbClr val="009999"/>
                </a:solidFill>
                <a:latin typeface="Arial" charset="0"/>
              </a:rPr>
              <a:t> </a:t>
            </a:r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b="1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={x</a:t>
            </a:r>
            <a:r>
              <a:rPr lang="en-US" sz="1600" baseline="-25000" smtClean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,….,x</a:t>
            </a:r>
            <a:r>
              <a:rPr lang="en-US" sz="1600" baseline="-25000" smtClean="0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}: input variables</a:t>
            </a:r>
          </a:p>
        </p:txBody>
      </p:sp>
      <p:sp>
        <p:nvSpPr>
          <p:cNvPr id="2018321" name="Text Box 17"/>
          <p:cNvSpPr txBox="1">
            <a:spLocks noChangeArrowheads="1"/>
          </p:cNvSpPr>
          <p:nvPr/>
        </p:nvSpPr>
        <p:spPr bwMode="auto">
          <a:xfrm>
            <a:off x="2676122" y="2750965"/>
            <a:ext cx="1358042" cy="63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Test statistic:</a:t>
            </a:r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y(x): R</a:t>
            </a:r>
            <a:r>
              <a:rPr lang="en-US" sz="1600" baseline="30000" dirty="0" smtClean="0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R:</a:t>
            </a:r>
            <a:endParaRPr lang="en-US" sz="16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18322" name="Oval 18"/>
          <p:cNvSpPr>
            <a:spLocks noChangeArrowheads="1"/>
          </p:cNvSpPr>
          <p:nvPr/>
        </p:nvSpPr>
        <p:spPr bwMode="auto">
          <a:xfrm>
            <a:off x="693738" y="3671888"/>
            <a:ext cx="150812" cy="15875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18323" name="Oval 19"/>
          <p:cNvSpPr>
            <a:spLocks noChangeArrowheads="1"/>
          </p:cNvSpPr>
          <p:nvPr/>
        </p:nvSpPr>
        <p:spPr bwMode="auto">
          <a:xfrm>
            <a:off x="693738" y="3887788"/>
            <a:ext cx="150812" cy="15875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18324" name="Oval 20"/>
          <p:cNvSpPr>
            <a:spLocks noChangeArrowheads="1"/>
          </p:cNvSpPr>
          <p:nvPr/>
        </p:nvSpPr>
        <p:spPr bwMode="auto">
          <a:xfrm>
            <a:off x="693738" y="4103688"/>
            <a:ext cx="150812" cy="15875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18325" name="Oval 21"/>
          <p:cNvSpPr>
            <a:spLocks noChangeArrowheads="1"/>
          </p:cNvSpPr>
          <p:nvPr/>
        </p:nvSpPr>
        <p:spPr bwMode="auto">
          <a:xfrm>
            <a:off x="693738" y="4319588"/>
            <a:ext cx="150812" cy="15875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18326" name="Oval 22"/>
          <p:cNvSpPr>
            <a:spLocks noChangeArrowheads="1"/>
          </p:cNvSpPr>
          <p:nvPr/>
        </p:nvSpPr>
        <p:spPr bwMode="auto">
          <a:xfrm>
            <a:off x="693738" y="4535488"/>
            <a:ext cx="150812" cy="15875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18327" name="Oval 23"/>
          <p:cNvSpPr>
            <a:spLocks noChangeArrowheads="1"/>
          </p:cNvSpPr>
          <p:nvPr/>
        </p:nvSpPr>
        <p:spPr bwMode="auto">
          <a:xfrm>
            <a:off x="693738" y="4751388"/>
            <a:ext cx="150812" cy="15875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18328" name="Text Box 24"/>
          <p:cNvSpPr txBox="1">
            <a:spLocks noChangeArrowheads="1"/>
          </p:cNvSpPr>
          <p:nvPr/>
        </p:nvSpPr>
        <p:spPr bwMode="auto">
          <a:xfrm>
            <a:off x="2586038" y="4106863"/>
            <a:ext cx="2641600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plotting (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histogramming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) the resulting y(x) values:</a:t>
            </a:r>
          </a:p>
        </p:txBody>
      </p:sp>
      <p:grpSp>
        <p:nvGrpSpPr>
          <p:cNvPr id="2018329" name="Group 25"/>
          <p:cNvGrpSpPr>
            <a:grpSpLocks/>
          </p:cNvGrpSpPr>
          <p:nvPr/>
        </p:nvGrpSpPr>
        <p:grpSpPr bwMode="auto">
          <a:xfrm>
            <a:off x="2452688" y="2744008"/>
            <a:ext cx="6759575" cy="1019175"/>
            <a:chOff x="1629" y="1799"/>
            <a:chExt cx="4131" cy="642"/>
          </a:xfrm>
        </p:grpSpPr>
        <p:sp>
          <p:nvSpPr>
            <p:cNvPr id="2018330" name="Text Box 26"/>
            <p:cNvSpPr txBox="1">
              <a:spLocks noChangeArrowheads="1"/>
            </p:cNvSpPr>
            <p:nvPr/>
          </p:nvSpPr>
          <p:spPr bwMode="auto">
            <a:xfrm>
              <a:off x="1629" y="1799"/>
              <a:ext cx="4131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>
                      <a:alpha val="8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</a:rPr>
                <a:t>Find a mapping from D-dimensional input-observable (”feature” space)</a:t>
              </a:r>
            </a:p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</a:rPr>
                <a:t>   to one dimensional output  </a:t>
              </a:r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sym typeface="Wingdings" pitchFamily="2" charset="2"/>
                </a:rPr>
                <a:t> class label</a:t>
              </a:r>
              <a:endParaRPr lang="en-US" sz="160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18331" name="Text Box 27"/>
            <p:cNvSpPr txBox="1">
              <a:spLocks noChangeArrowheads="1"/>
            </p:cNvSpPr>
            <p:nvPr/>
          </p:nvSpPr>
          <p:spPr bwMode="auto">
            <a:xfrm>
              <a:off x="1734" y="2021"/>
              <a:ext cx="1747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>
                      <a:alpha val="8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endParaRPr lang="en-US" sz="1600" smtClean="0">
                <a:solidFill>
                  <a:srgbClr val="000000"/>
                </a:solidFill>
                <a:latin typeface="Arial" charset="0"/>
              </a:endParaRPr>
            </a:p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US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323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44737E-6 L 0.00121 -0.18529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2018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92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8311" grpId="0" animBg="1"/>
      <p:bldP spid="2018312" grpId="0"/>
      <p:bldP spid="2018314" grpId="0" animBg="1"/>
      <p:bldP spid="2018319" grpId="0"/>
      <p:bldP spid="2018320" grpId="0" animBg="1"/>
      <p:bldP spid="2018321" grpId="0"/>
      <p:bldP spid="2018322" grpId="0" animBg="1"/>
      <p:bldP spid="2018323" grpId="0" animBg="1"/>
      <p:bldP spid="2018324" grpId="0" animBg="1"/>
      <p:bldP spid="2018325" grpId="0" animBg="1"/>
      <p:bldP spid="2018326" grpId="0" animBg="1"/>
      <p:bldP spid="2018327" grpId="0" animBg="1"/>
      <p:bldP spid="20183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11"/>
          <p:cNvGrpSpPr>
            <a:grpSpLocks/>
          </p:cNvGrpSpPr>
          <p:nvPr/>
        </p:nvGrpSpPr>
        <p:grpSpPr bwMode="auto">
          <a:xfrm>
            <a:off x="5451475" y="1511318"/>
            <a:ext cx="3355975" cy="2370137"/>
            <a:chOff x="3434" y="930"/>
            <a:chExt cx="2114" cy="1493"/>
          </a:xfrm>
        </p:grpSpPr>
        <p:pic>
          <p:nvPicPr>
            <p:cNvPr id="37" name="Picture 12" descr="mva_ML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4"/>
            <a:stretch>
              <a:fillRect/>
            </a:stretch>
          </p:blipFill>
          <p:spPr bwMode="auto">
            <a:xfrm>
              <a:off x="3434" y="930"/>
              <a:ext cx="2114" cy="1448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13"/>
            <p:cNvSpPr>
              <a:spLocks noChangeArrowheads="1"/>
            </p:cNvSpPr>
            <p:nvPr/>
          </p:nvSpPr>
          <p:spPr bwMode="auto">
            <a:xfrm>
              <a:off x="5219" y="2269"/>
              <a:ext cx="312" cy="106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" name="Text Box 14"/>
            <p:cNvSpPr txBox="1">
              <a:spLocks noChangeArrowheads="1"/>
            </p:cNvSpPr>
            <p:nvPr/>
          </p:nvSpPr>
          <p:spPr bwMode="auto">
            <a:xfrm>
              <a:off x="5122" y="2196"/>
              <a:ext cx="328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y(x)</a:t>
              </a:r>
            </a:p>
          </p:txBody>
        </p:sp>
      </p:grpSp>
      <p:sp>
        <p:nvSpPr>
          <p:cNvPr id="20193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Event Classification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9038" y="6597352"/>
            <a:ext cx="1086578" cy="260647"/>
          </a:xfrm>
        </p:spPr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6552728" cy="260648"/>
          </a:xfrm>
        </p:spPr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2440" y="6597352"/>
            <a:ext cx="611560" cy="260648"/>
          </a:xfrm>
        </p:spPr>
        <p:txBody>
          <a:bodyPr/>
          <a:lstStyle/>
          <a:p>
            <a:fld id="{2A4DA105-8408-472E-ADC5-7BB4EB4EDB54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2019335" name="Text Box 7"/>
          <p:cNvSpPr txBox="1">
            <a:spLocks noChangeArrowheads="1"/>
          </p:cNvSpPr>
          <p:nvPr/>
        </p:nvSpPr>
        <p:spPr bwMode="auto">
          <a:xfrm>
            <a:off x="2401888" y="762781"/>
            <a:ext cx="63785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Each event, if </a:t>
            </a:r>
            <a:r>
              <a:rPr lang="en-US" sz="1600" dirty="0" smtClean="0">
                <a:solidFill>
                  <a:srgbClr val="3333CC"/>
                </a:solidFill>
                <a:latin typeface="Arial" charset="0"/>
              </a:rPr>
              <a:t>Signal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or </a:t>
            </a:r>
            <a:r>
              <a:rPr lang="en-US" sz="1600" dirty="0" smtClean="0">
                <a:solidFill>
                  <a:srgbClr val="FF3300"/>
                </a:solidFill>
                <a:latin typeface="Arial" charset="0"/>
              </a:rPr>
              <a:t>Background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, has “D” measured variables. </a:t>
            </a:r>
          </a:p>
        </p:txBody>
      </p:sp>
      <p:pic>
        <p:nvPicPr>
          <p:cNvPr id="201933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5" t="54604" r="37917" b="22810"/>
          <a:stretch>
            <a:fillRect/>
          </a:stretch>
        </p:blipFill>
        <p:spPr bwMode="auto">
          <a:xfrm>
            <a:off x="158750" y="566738"/>
            <a:ext cx="1331913" cy="141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62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933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6" t="77412" r="6000"/>
          <a:stretch>
            <a:fillRect/>
          </a:stretch>
        </p:blipFill>
        <p:spPr bwMode="auto">
          <a:xfrm>
            <a:off x="123825" y="2068513"/>
            <a:ext cx="1354138" cy="141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62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933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12" r="69327"/>
          <a:stretch>
            <a:fillRect/>
          </a:stretch>
        </p:blipFill>
        <p:spPr bwMode="auto">
          <a:xfrm>
            <a:off x="128588" y="5070475"/>
            <a:ext cx="1354137" cy="141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62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9339" name="AutoShape 11"/>
          <p:cNvSpPr>
            <a:spLocks/>
          </p:cNvSpPr>
          <p:nvPr/>
        </p:nvSpPr>
        <p:spPr bwMode="auto">
          <a:xfrm>
            <a:off x="2068513" y="568325"/>
            <a:ext cx="596900" cy="5851525"/>
          </a:xfrm>
          <a:prstGeom prst="rightBrace">
            <a:avLst>
              <a:gd name="adj1" fmla="val 81693"/>
              <a:gd name="adj2" fmla="val 50000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19340" name="Text Box 12"/>
          <p:cNvSpPr txBox="1">
            <a:spLocks noChangeArrowheads="1"/>
          </p:cNvSpPr>
          <p:nvPr/>
        </p:nvSpPr>
        <p:spPr bwMode="auto">
          <a:xfrm>
            <a:off x="1423988" y="2874963"/>
            <a:ext cx="968375" cy="130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3600" smtClean="0">
                <a:solidFill>
                  <a:srgbClr val="000000"/>
                </a:solidFill>
                <a:latin typeface="Arial" charset="0"/>
                <a:sym typeface="Euclid Math Two" pitchFamily="18" charset="2"/>
              </a:rPr>
              <a:t></a:t>
            </a:r>
            <a:r>
              <a:rPr lang="en-US" sz="3600" baseline="30000" smtClean="0">
                <a:solidFill>
                  <a:srgbClr val="000000"/>
                </a:solidFill>
                <a:latin typeface="Arial" charset="0"/>
                <a:sym typeface="Euclid Math Two" pitchFamily="18" charset="2"/>
              </a:rPr>
              <a:t>D</a:t>
            </a:r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800" smtClean="0">
                <a:solidFill>
                  <a:srgbClr val="000000"/>
                </a:solidFill>
                <a:latin typeface="Arial" charset="0"/>
                <a:sym typeface="Euclid Math Two" pitchFamily="18" charset="2"/>
              </a:rPr>
              <a:t>“feature</a:t>
            </a:r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800" smtClean="0">
                <a:solidFill>
                  <a:srgbClr val="000000"/>
                </a:solidFill>
                <a:latin typeface="Arial" charset="0"/>
                <a:sym typeface="Euclid Math Two" pitchFamily="18" charset="2"/>
              </a:rPr>
              <a:t> space”</a:t>
            </a:r>
          </a:p>
        </p:txBody>
      </p:sp>
      <p:graphicFrame>
        <p:nvGraphicFramePr>
          <p:cNvPr id="2019341" name="Object 13"/>
          <p:cNvGraphicFramePr>
            <a:graphicFrameLocks noChangeAspect="1"/>
          </p:cNvGraphicFramePr>
          <p:nvPr/>
        </p:nvGraphicFramePr>
        <p:xfrm>
          <a:off x="40767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7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700" y="26670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9342" name="Line 14"/>
          <p:cNvSpPr>
            <a:spLocks noChangeShapeType="1"/>
          </p:cNvSpPr>
          <p:nvPr/>
        </p:nvSpPr>
        <p:spPr bwMode="auto">
          <a:xfrm>
            <a:off x="3038475" y="3498850"/>
            <a:ext cx="896938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19343" name="Rectangle 15"/>
          <p:cNvSpPr>
            <a:spLocks noChangeArrowheads="1"/>
          </p:cNvSpPr>
          <p:nvPr/>
        </p:nvSpPr>
        <p:spPr bwMode="auto">
          <a:xfrm>
            <a:off x="6213475" y="1785938"/>
            <a:ext cx="2157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1" hangingPunct="1"/>
            <a:r>
              <a:rPr lang="en-US" sz="1600" i="1" smtClean="0">
                <a:solidFill>
                  <a:srgbClr val="009999"/>
                </a:solidFill>
                <a:latin typeface="Arial" charset="0"/>
                <a:cs typeface="Arial" charset="0"/>
              </a:rPr>
              <a:t>y</a:t>
            </a:r>
            <a:r>
              <a:rPr lang="en-US" sz="1600" smtClean="0">
                <a:solidFill>
                  <a:srgbClr val="009999"/>
                </a:solidFill>
                <a:latin typeface="Arial" charset="0"/>
                <a:cs typeface="Arial" charset="0"/>
              </a:rPr>
              <a:t>(</a:t>
            </a:r>
            <a:r>
              <a:rPr lang="en-GB" sz="1600" i="1" smtClean="0">
                <a:solidFill>
                  <a:srgbClr val="FF0000"/>
                </a:solidFill>
                <a:latin typeface="Arial" charset="0"/>
                <a:cs typeface="Arial" charset="0"/>
              </a:rPr>
              <a:t>B</a:t>
            </a:r>
            <a:r>
              <a:rPr lang="en-US" sz="1600" smtClean="0">
                <a:solidFill>
                  <a:srgbClr val="009999"/>
                </a:solidFill>
                <a:latin typeface="Arial" charset="0"/>
                <a:cs typeface="Arial" charset="0"/>
              </a:rPr>
              <a:t>) </a:t>
            </a:r>
            <a:r>
              <a:rPr lang="en-US" sz="1600" smtClean="0">
                <a:solidFill>
                  <a:srgbClr val="009999"/>
                </a:solidFill>
                <a:latin typeface="Arial" charset="0"/>
                <a:cs typeface="Arial" charset="0"/>
                <a:sym typeface="Symbol" pitchFamily="18" charset="2"/>
              </a:rPr>
              <a:t> 0</a:t>
            </a:r>
            <a:r>
              <a:rPr lang="en-GB" sz="1600" smtClean="0">
                <a:solidFill>
                  <a:srgbClr val="009999"/>
                </a:solidFill>
                <a:latin typeface="Arial" charset="0"/>
                <a:cs typeface="Arial" charset="0"/>
              </a:rPr>
              <a:t>, </a:t>
            </a:r>
            <a:r>
              <a:rPr lang="en-GB" sz="1600" i="1" smtClean="0">
                <a:solidFill>
                  <a:srgbClr val="009999"/>
                </a:solidFill>
                <a:latin typeface="Arial" charset="0"/>
                <a:cs typeface="Arial" charset="0"/>
              </a:rPr>
              <a:t>y</a:t>
            </a:r>
            <a:r>
              <a:rPr lang="en-GB" sz="1600" smtClean="0">
                <a:solidFill>
                  <a:srgbClr val="009999"/>
                </a:solidFill>
                <a:latin typeface="Arial" charset="0"/>
                <a:cs typeface="Arial" charset="0"/>
              </a:rPr>
              <a:t>(</a:t>
            </a:r>
            <a:r>
              <a:rPr lang="en-GB" sz="1600" i="1" smtClean="0">
                <a:solidFill>
                  <a:srgbClr val="0000FF"/>
                </a:solidFill>
                <a:latin typeface="Arial" charset="0"/>
                <a:cs typeface="Arial" charset="0"/>
              </a:rPr>
              <a:t>S</a:t>
            </a:r>
            <a:r>
              <a:rPr lang="en-US" sz="1600" smtClean="0">
                <a:solidFill>
                  <a:srgbClr val="009999"/>
                </a:solidFill>
                <a:latin typeface="Arial" charset="0"/>
                <a:cs typeface="Arial" charset="0"/>
              </a:rPr>
              <a:t>) </a:t>
            </a:r>
            <a:r>
              <a:rPr lang="en-US" sz="1600" smtClean="0">
                <a:solidFill>
                  <a:srgbClr val="009999"/>
                </a:solidFill>
                <a:latin typeface="Arial" charset="0"/>
                <a:cs typeface="Arial" charset="0"/>
                <a:sym typeface="Symbol" pitchFamily="18" charset="2"/>
              </a:rPr>
              <a:t> 1</a:t>
            </a:r>
            <a:endParaRPr lang="en-GB" sz="1600" smtClean="0">
              <a:solidFill>
                <a:srgbClr val="009999"/>
              </a:solidFill>
              <a:latin typeface="Arial" charset="0"/>
              <a:cs typeface="Arial" charset="0"/>
              <a:sym typeface="Symbol" pitchFamily="18" charset="2"/>
            </a:endParaRPr>
          </a:p>
        </p:txBody>
      </p:sp>
      <p:sp>
        <p:nvSpPr>
          <p:cNvPr id="2019344" name="Text Box 16"/>
          <p:cNvSpPr txBox="1">
            <a:spLocks noChangeArrowheads="1"/>
          </p:cNvSpPr>
          <p:nvPr/>
        </p:nvSpPr>
        <p:spPr bwMode="auto">
          <a:xfrm>
            <a:off x="4139406" y="3109135"/>
            <a:ext cx="511175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3600" dirty="0" smtClean="0">
                <a:solidFill>
                  <a:srgbClr val="000000"/>
                </a:solidFill>
                <a:latin typeface="Arial" charset="0"/>
                <a:sym typeface="Euclid Math Two" pitchFamily="18" charset="2"/>
              </a:rPr>
              <a:t></a:t>
            </a:r>
            <a:endParaRPr lang="en-US" sz="3600" baseline="30000" dirty="0" smtClean="0">
              <a:solidFill>
                <a:srgbClr val="000000"/>
              </a:solidFill>
              <a:latin typeface="Arial" charset="0"/>
              <a:sym typeface="Euclid Math Two" pitchFamily="18" charset="2"/>
            </a:endParaRPr>
          </a:p>
        </p:txBody>
      </p:sp>
      <p:sp>
        <p:nvSpPr>
          <p:cNvPr id="2019349" name="Text Box 21"/>
          <p:cNvSpPr txBox="1">
            <a:spLocks noChangeArrowheads="1"/>
          </p:cNvSpPr>
          <p:nvPr/>
        </p:nvSpPr>
        <p:spPr bwMode="auto">
          <a:xfrm>
            <a:off x="2586038" y="3929857"/>
            <a:ext cx="6378575" cy="36036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distributions of y(x):  PDF</a:t>
            </a:r>
            <a:r>
              <a:rPr lang="en-US" sz="1600" baseline="-25000" smtClean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(y) and PDF</a:t>
            </a:r>
            <a:r>
              <a:rPr lang="en-US" sz="1600" baseline="-25000" smtClean="0">
                <a:solidFill>
                  <a:srgbClr val="000000"/>
                </a:solidFill>
                <a:latin typeface="Arial" charset="0"/>
              </a:rPr>
              <a:t>B</a:t>
            </a: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(y)</a:t>
            </a:r>
          </a:p>
        </p:txBody>
      </p:sp>
      <p:sp>
        <p:nvSpPr>
          <p:cNvPr id="2019350" name="Text Box 22"/>
          <p:cNvSpPr txBox="1">
            <a:spLocks noChangeArrowheads="1"/>
          </p:cNvSpPr>
          <p:nvPr/>
        </p:nvSpPr>
        <p:spPr bwMode="auto">
          <a:xfrm>
            <a:off x="2589816" y="5646191"/>
            <a:ext cx="6378575" cy="36036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overlap of PDF</a:t>
            </a:r>
            <a:r>
              <a:rPr lang="en-US" sz="1600" baseline="-25000" dirty="0" smtClean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(y) and PDF</a:t>
            </a:r>
            <a:r>
              <a:rPr lang="en-US" sz="1600" baseline="-25000" dirty="0" smtClean="0">
                <a:solidFill>
                  <a:srgbClr val="000000"/>
                </a:solidFill>
                <a:latin typeface="Arial" charset="0"/>
              </a:rPr>
              <a:t>B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(y)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 separation power , purity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2019351" name="Text Box 23"/>
          <p:cNvSpPr txBox="1">
            <a:spLocks noChangeArrowheads="1"/>
          </p:cNvSpPr>
          <p:nvPr/>
        </p:nvSpPr>
        <p:spPr bwMode="auto">
          <a:xfrm>
            <a:off x="2598738" y="4492824"/>
            <a:ext cx="3173412" cy="3603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used to set the selection cut! </a:t>
            </a:r>
          </a:p>
        </p:txBody>
      </p:sp>
      <p:sp>
        <p:nvSpPr>
          <p:cNvPr id="2019352" name="Oval 24"/>
          <p:cNvSpPr>
            <a:spLocks noChangeArrowheads="1"/>
          </p:cNvSpPr>
          <p:nvPr/>
        </p:nvSpPr>
        <p:spPr bwMode="auto">
          <a:xfrm>
            <a:off x="693738" y="3678238"/>
            <a:ext cx="141287" cy="13335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19353" name="Oval 25"/>
          <p:cNvSpPr>
            <a:spLocks noChangeArrowheads="1"/>
          </p:cNvSpPr>
          <p:nvPr/>
        </p:nvSpPr>
        <p:spPr bwMode="auto">
          <a:xfrm>
            <a:off x="693738" y="3894138"/>
            <a:ext cx="141287" cy="13335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19354" name="Oval 26"/>
          <p:cNvSpPr>
            <a:spLocks noChangeArrowheads="1"/>
          </p:cNvSpPr>
          <p:nvPr/>
        </p:nvSpPr>
        <p:spPr bwMode="auto">
          <a:xfrm>
            <a:off x="693738" y="4110038"/>
            <a:ext cx="141287" cy="13335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19355" name="Oval 27"/>
          <p:cNvSpPr>
            <a:spLocks noChangeArrowheads="1"/>
          </p:cNvSpPr>
          <p:nvPr/>
        </p:nvSpPr>
        <p:spPr bwMode="auto">
          <a:xfrm>
            <a:off x="693738" y="4325938"/>
            <a:ext cx="141287" cy="13335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19356" name="Oval 28"/>
          <p:cNvSpPr>
            <a:spLocks noChangeArrowheads="1"/>
          </p:cNvSpPr>
          <p:nvPr/>
        </p:nvSpPr>
        <p:spPr bwMode="auto">
          <a:xfrm>
            <a:off x="693738" y="4541838"/>
            <a:ext cx="141287" cy="13335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19357" name="Oval 29"/>
          <p:cNvSpPr>
            <a:spLocks noChangeArrowheads="1"/>
          </p:cNvSpPr>
          <p:nvPr/>
        </p:nvSpPr>
        <p:spPr bwMode="auto">
          <a:xfrm>
            <a:off x="693738" y="4757738"/>
            <a:ext cx="141287" cy="13335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19358" name="Text Box 30"/>
          <p:cNvSpPr txBox="1">
            <a:spLocks noChangeArrowheads="1"/>
          </p:cNvSpPr>
          <p:nvPr/>
        </p:nvSpPr>
        <p:spPr bwMode="auto">
          <a:xfrm>
            <a:off x="2401888" y="1161243"/>
            <a:ext cx="6557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Find a mapping from D-dimensional input/observable/”feature” space</a:t>
            </a:r>
          </a:p>
        </p:txBody>
      </p:sp>
      <p:sp>
        <p:nvSpPr>
          <p:cNvPr id="2019359" name="Text Box 31"/>
          <p:cNvSpPr txBox="1">
            <a:spLocks noChangeArrowheads="1"/>
          </p:cNvSpPr>
          <p:nvPr/>
        </p:nvSpPr>
        <p:spPr bwMode="auto">
          <a:xfrm>
            <a:off x="2589816" y="6251575"/>
            <a:ext cx="6351587" cy="336550"/>
          </a:xfrm>
          <a:prstGeom prst="rect">
            <a:avLst/>
          </a:prstGeom>
          <a:solidFill>
            <a:srgbClr val="FFFF99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y(x)=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const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: surface defining the decision boundary.</a:t>
            </a:r>
          </a:p>
        </p:txBody>
      </p:sp>
      <p:sp>
        <p:nvSpPr>
          <p:cNvPr id="2019360" name="Text Box 32"/>
          <p:cNvSpPr txBox="1">
            <a:spLocks noChangeArrowheads="1"/>
          </p:cNvSpPr>
          <p:nvPr/>
        </p:nvSpPr>
        <p:spPr bwMode="auto">
          <a:xfrm>
            <a:off x="2598738" y="5055792"/>
            <a:ext cx="3176587" cy="360362"/>
          </a:xfrm>
          <a:prstGeom prst="rect">
            <a:avLst/>
          </a:prstGeom>
          <a:solidFill>
            <a:srgbClr val="FFFF99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35000"/>
              <a:buFont typeface="Wingdings" pitchFamily="2" charset="2"/>
              <a:buChar char="à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efficiency and purity</a:t>
            </a:r>
          </a:p>
        </p:txBody>
      </p:sp>
      <p:sp>
        <p:nvSpPr>
          <p:cNvPr id="2019361" name="Text Box 33"/>
          <p:cNvSpPr txBox="1">
            <a:spLocks noChangeArrowheads="1"/>
          </p:cNvSpPr>
          <p:nvPr/>
        </p:nvSpPr>
        <p:spPr bwMode="auto">
          <a:xfrm>
            <a:off x="2548731" y="1511318"/>
            <a:ext cx="2773363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to one dimensional output  </a:t>
            </a:r>
          </a:p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 class labels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US" sz="1600" dirty="0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5942786" y="4492824"/>
            <a:ext cx="3034527" cy="1038226"/>
            <a:chOff x="3488" y="2304"/>
            <a:chExt cx="2473" cy="654"/>
          </a:xfrm>
          <a:solidFill>
            <a:srgbClr val="E9E6DA"/>
          </a:solidFill>
        </p:grpSpPr>
        <p:sp>
          <p:nvSpPr>
            <p:cNvPr id="43" name="AutoShape 25"/>
            <p:cNvSpPr>
              <a:spLocks/>
            </p:cNvSpPr>
            <p:nvPr/>
          </p:nvSpPr>
          <p:spPr bwMode="auto">
            <a:xfrm>
              <a:off x="3937" y="2326"/>
              <a:ext cx="226" cy="480"/>
            </a:xfrm>
            <a:prstGeom prst="leftBrace">
              <a:avLst>
                <a:gd name="adj1" fmla="val 68155"/>
                <a:gd name="adj2" fmla="val 50000"/>
              </a:avLst>
            </a:prstGeom>
            <a:noFill/>
            <a:ln w="63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defRPr/>
              </a:pPr>
              <a:endParaRPr lang="en-GB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" name="Text Box 26"/>
            <p:cNvSpPr txBox="1">
              <a:spLocks noChangeArrowheads="1"/>
            </p:cNvSpPr>
            <p:nvPr/>
          </p:nvSpPr>
          <p:spPr bwMode="auto">
            <a:xfrm>
              <a:off x="4115" y="2304"/>
              <a:ext cx="1846" cy="654"/>
            </a:xfrm>
            <a:prstGeom prst="rect">
              <a:avLst/>
            </a:prstGeom>
            <a:noFill/>
            <a:ln w="63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marL="177800" indent="-177800" eaLnBrk="1" hangingPunct="1">
                <a:lnSpc>
                  <a:spcPct val="110000"/>
                </a:lnSpc>
                <a:buFont typeface="Wingdings" charset="2"/>
                <a:buNone/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&gt; cut: signal</a:t>
              </a:r>
            </a:p>
            <a:p>
              <a:pPr marL="177800" indent="-177800" eaLnBrk="1" hangingPunct="1">
                <a:lnSpc>
                  <a:spcPct val="110000"/>
                </a:lnSpc>
                <a:buFont typeface="Wingdings" charset="2"/>
                <a:buNone/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= cut: decision boundary</a:t>
              </a:r>
            </a:p>
            <a:p>
              <a:pPr marL="177800" indent="-177800" eaLnBrk="1" hangingPunct="1">
                <a:lnSpc>
                  <a:spcPct val="110000"/>
                </a:lnSpc>
                <a:buFont typeface="Wingdings" charset="2"/>
                <a:buNone/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&lt; cut: background</a:t>
              </a:r>
            </a:p>
            <a:p>
              <a:pPr marL="177800" indent="-177800" eaLnBrk="1" hangingPunct="1">
                <a:lnSpc>
                  <a:spcPct val="110000"/>
                </a:lnSpc>
                <a:buFont typeface="Wingdings" charset="2"/>
                <a:buChar char="Ø"/>
                <a:defRPr/>
              </a:pPr>
              <a:endParaRPr 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" name="Text Box 27"/>
            <p:cNvSpPr txBox="1">
              <a:spLocks noChangeArrowheads="1"/>
            </p:cNvSpPr>
            <p:nvPr/>
          </p:nvSpPr>
          <p:spPr bwMode="auto">
            <a:xfrm>
              <a:off x="3488" y="2428"/>
              <a:ext cx="582" cy="228"/>
            </a:xfrm>
            <a:prstGeom prst="rect">
              <a:avLst/>
            </a:prstGeom>
            <a:noFill/>
            <a:ln w="63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marL="177800" indent="-177800" eaLnBrk="1" hangingPunct="1">
                <a:lnSpc>
                  <a:spcPct val="110000"/>
                </a:lnSpc>
                <a:buFont typeface="Wingdings" charset="2"/>
                <a:buNone/>
                <a:defRPr/>
              </a:pPr>
              <a:r>
                <a:rPr lang="en-US" sz="1600" dirty="0" err="1">
                  <a:solidFill>
                    <a:srgbClr val="000000"/>
                  </a:solidFill>
                  <a:latin typeface="Arial" charset="0"/>
                </a:rPr>
                <a:t>y(x</a:t>
              </a:r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):</a:t>
              </a:r>
            </a:p>
          </p:txBody>
        </p:sp>
      </p:grpSp>
      <p:sp>
        <p:nvSpPr>
          <p:cNvPr id="39" name="Line 10"/>
          <p:cNvSpPr>
            <a:spLocks noChangeShapeType="1"/>
          </p:cNvSpPr>
          <p:nvPr/>
        </p:nvSpPr>
        <p:spPr bwMode="auto">
          <a:xfrm>
            <a:off x="3038475" y="3504392"/>
            <a:ext cx="896938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2676122" y="2750965"/>
            <a:ext cx="1358042" cy="63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Test statistic:</a:t>
            </a:r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y(x): R</a:t>
            </a:r>
            <a:r>
              <a:rPr lang="en-US" sz="1600" baseline="30000" dirty="0" smtClean="0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R:</a:t>
            </a:r>
            <a:endParaRPr lang="en-US" sz="1600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12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9343" grpId="0"/>
      <p:bldP spid="2019349" grpId="0" animBg="1"/>
      <p:bldP spid="2019350" grpId="0" animBg="1"/>
      <p:bldP spid="2019359" grpId="0" animBg="1"/>
      <p:bldP spid="201936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499" name="Text Box 27"/>
          <p:cNvSpPr txBox="1">
            <a:spLocks noChangeArrowheads="1"/>
          </p:cNvSpPr>
          <p:nvPr/>
        </p:nvSpPr>
        <p:spPr bwMode="auto">
          <a:xfrm>
            <a:off x="112713" y="3350165"/>
            <a:ext cx="5589587" cy="3163046"/>
          </a:xfrm>
          <a:prstGeom prst="rect">
            <a:avLst/>
          </a:prstGeom>
          <a:solidFill>
            <a:srgbClr val="FFFF99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u="sng" dirty="0" smtClean="0">
                <a:solidFill>
                  <a:srgbClr val="000000"/>
                </a:solidFill>
                <a:latin typeface="Arial" charset="0"/>
              </a:rPr>
              <a:t>Regression:</a:t>
            </a:r>
          </a:p>
          <a:p>
            <a:pPr eaLnBrk="1" hangingPunct="1">
              <a:lnSpc>
                <a:spcPct val="110000"/>
              </a:lnSpc>
              <a:spcAft>
                <a:spcPts val="0"/>
              </a:spcAft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“D” measured variables + one function value </a:t>
            </a:r>
          </a:p>
          <a:p>
            <a:pPr eaLnBrk="1" hangingPunct="1">
              <a:lnSpc>
                <a:spcPct val="110000"/>
              </a:lnSpc>
              <a:spcAft>
                <a:spcPts val="0"/>
              </a:spcAft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dirty="0" smtClean="0">
                <a:solidFill>
                  <a:srgbClr val="333399"/>
                </a:solidFill>
                <a:latin typeface="Arial" charset="0"/>
              </a:rPr>
              <a:t>	(</a:t>
            </a:r>
            <a:r>
              <a:rPr lang="en-US" sz="1600" i="1" dirty="0" smtClean="0">
                <a:solidFill>
                  <a:srgbClr val="333399"/>
                </a:solidFill>
                <a:latin typeface="Arial" charset="0"/>
              </a:rPr>
              <a:t>e.g.</a:t>
            </a:r>
            <a:r>
              <a:rPr lang="en-US" sz="1600" dirty="0" smtClean="0">
                <a:solidFill>
                  <a:srgbClr val="333399"/>
                </a:solidFill>
                <a:latin typeface="Arial" charset="0"/>
              </a:rPr>
              <a:t>  cluster shape variables in the ECAL + particles energy)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y(x): R</a:t>
            </a:r>
            <a:r>
              <a:rPr lang="en-US" sz="1600" baseline="30000" dirty="0" smtClean="0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R   “regression function”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y(x)=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const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 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hyperplanes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 where the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	target function is constant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dirty="0" smtClean="0">
                <a:solidFill>
                  <a:srgbClr val="333399"/>
                </a:solidFill>
                <a:latin typeface="Arial" charset="0"/>
              </a:rPr>
              <a:t>Now, y(x) needs to be build such that it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dirty="0" smtClean="0">
                <a:solidFill>
                  <a:srgbClr val="333399"/>
                </a:solidFill>
                <a:latin typeface="Arial" charset="0"/>
              </a:rPr>
              <a:t>best approximates the target, not such 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dirty="0" smtClean="0">
                <a:solidFill>
                  <a:srgbClr val="333399"/>
                </a:solidFill>
                <a:latin typeface="Arial" charset="0"/>
              </a:rPr>
              <a:t>that it best separates signal from </a:t>
            </a:r>
            <a:r>
              <a:rPr lang="en-US" sz="1600" dirty="0" err="1" smtClean="0">
                <a:solidFill>
                  <a:srgbClr val="333399"/>
                </a:solidFill>
                <a:latin typeface="Arial" charset="0"/>
              </a:rPr>
              <a:t>bkgr</a:t>
            </a:r>
            <a:r>
              <a:rPr lang="en-US" sz="1600" dirty="0" smtClean="0">
                <a:solidFill>
                  <a:srgbClr val="333399"/>
                </a:solidFill>
                <a:latin typeface="Arial" charset="0"/>
              </a:rPr>
              <a:t>.</a:t>
            </a:r>
          </a:p>
        </p:txBody>
      </p:sp>
      <p:sp>
        <p:nvSpPr>
          <p:cNvPr id="20254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Classification ↔</a:t>
            </a:r>
            <a:r>
              <a:rPr lang="en-US" smtClean="0">
                <a:sym typeface="Wingdings" pitchFamily="2" charset="2"/>
              </a:rPr>
              <a:t> Regression</a:t>
            </a:r>
            <a:endParaRPr lang="en-US" dirty="0"/>
          </a:p>
        </p:txBody>
      </p:sp>
      <p:pic>
        <p:nvPicPr>
          <p:cNvPr id="36" name="Picture 36" descr="RegresssionTrainingData_Parabo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375" y="3964034"/>
            <a:ext cx="3732899" cy="253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2548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887432"/>
              </p:ext>
            </p:extLst>
          </p:nvPr>
        </p:nvGraphicFramePr>
        <p:xfrm>
          <a:off x="7736630" y="3949103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0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6630" y="3949103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5486" name="Line 14"/>
          <p:cNvSpPr>
            <a:spLocks noChangeShapeType="1"/>
          </p:cNvSpPr>
          <p:nvPr/>
        </p:nvSpPr>
        <p:spPr bwMode="auto">
          <a:xfrm>
            <a:off x="4552949" y="1752670"/>
            <a:ext cx="896938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25489" name="Text Box 17"/>
          <p:cNvSpPr txBox="1">
            <a:spLocks noChangeArrowheads="1"/>
          </p:cNvSpPr>
          <p:nvPr/>
        </p:nvSpPr>
        <p:spPr bwMode="auto">
          <a:xfrm>
            <a:off x="87629" y="864978"/>
            <a:ext cx="4301808" cy="16087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35000"/>
            </a:pPr>
            <a:r>
              <a:rPr lang="en-US" sz="1600" u="sng" dirty="0" smtClean="0">
                <a:solidFill>
                  <a:srgbClr val="000000"/>
                </a:solidFill>
                <a:latin typeface="Arial" charset="0"/>
              </a:rPr>
              <a:t>Classification: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y(x): R</a:t>
            </a:r>
            <a:r>
              <a:rPr lang="en-US" sz="1600" baseline="30000" dirty="0" smtClean="0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R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:  “test statistic” in D-dimensional space of input variables</a:t>
            </a:r>
          </a:p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y(x)=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const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: surface defining the decision boundary.</a:t>
            </a:r>
          </a:p>
        </p:txBody>
      </p:sp>
      <p:sp>
        <p:nvSpPr>
          <p:cNvPr id="2025490" name="Text Box 18"/>
          <p:cNvSpPr txBox="1">
            <a:spLocks noChangeArrowheads="1"/>
          </p:cNvSpPr>
          <p:nvPr/>
        </p:nvSpPr>
        <p:spPr bwMode="auto">
          <a:xfrm>
            <a:off x="4389437" y="1304995"/>
            <a:ext cx="128428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y(x): R</a:t>
            </a:r>
            <a:r>
              <a:rPr lang="en-US" sz="1600" baseline="30000" smtClean="0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160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R:</a:t>
            </a:r>
            <a:endParaRPr lang="en-US" sz="16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25500" name="Picture 28" descr="Regresssion_Parabol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247" y="3981111"/>
            <a:ext cx="3731402" cy="253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Freeform 12"/>
          <p:cNvSpPr>
            <a:spLocks/>
          </p:cNvSpPr>
          <p:nvPr/>
        </p:nvSpPr>
        <p:spPr bwMode="auto">
          <a:xfrm>
            <a:off x="6092025" y="5306408"/>
            <a:ext cx="1874691" cy="564319"/>
          </a:xfrm>
          <a:custGeom>
            <a:avLst/>
            <a:gdLst>
              <a:gd name="T0" fmla="*/ 0 w 927"/>
              <a:gd name="T1" fmla="*/ 74 h 161"/>
              <a:gd name="T2" fmla="*/ 253 w 927"/>
              <a:gd name="T3" fmla="*/ 11 h 161"/>
              <a:gd name="T4" fmla="*/ 466 w 927"/>
              <a:gd name="T5" fmla="*/ 11 h 161"/>
              <a:gd name="T6" fmla="*/ 674 w 927"/>
              <a:gd name="T7" fmla="*/ 40 h 161"/>
              <a:gd name="T8" fmla="*/ 927 w 927"/>
              <a:gd name="T9" fmla="*/ 161 h 161"/>
              <a:gd name="connsiteX0" fmla="*/ 0 w 10000"/>
              <a:gd name="connsiteY0" fmla="*/ 3960 h 9364"/>
              <a:gd name="connsiteX1" fmla="*/ 3447 w 10000"/>
              <a:gd name="connsiteY1" fmla="*/ 850 h 9364"/>
              <a:gd name="connsiteX2" fmla="*/ 5027 w 10000"/>
              <a:gd name="connsiteY2" fmla="*/ 47 h 9364"/>
              <a:gd name="connsiteX3" fmla="*/ 7271 w 10000"/>
              <a:gd name="connsiteY3" fmla="*/ 1848 h 9364"/>
              <a:gd name="connsiteX4" fmla="*/ 10000 w 10000"/>
              <a:gd name="connsiteY4" fmla="*/ 9364 h 9364"/>
              <a:gd name="connsiteX0" fmla="*/ 0 w 10000"/>
              <a:gd name="connsiteY0" fmla="*/ 3823 h 9594"/>
              <a:gd name="connsiteX1" fmla="*/ 3447 w 10000"/>
              <a:gd name="connsiteY1" fmla="*/ 502 h 9594"/>
              <a:gd name="connsiteX2" fmla="*/ 5446 w 10000"/>
              <a:gd name="connsiteY2" fmla="*/ 120 h 9594"/>
              <a:gd name="connsiteX3" fmla="*/ 7271 w 10000"/>
              <a:gd name="connsiteY3" fmla="*/ 1568 h 9594"/>
              <a:gd name="connsiteX4" fmla="*/ 10000 w 10000"/>
              <a:gd name="connsiteY4" fmla="*/ 9594 h 9594"/>
              <a:gd name="connsiteX0" fmla="*/ 0 w 10000"/>
              <a:gd name="connsiteY0" fmla="*/ 4094 h 10109"/>
              <a:gd name="connsiteX1" fmla="*/ 3447 w 10000"/>
              <a:gd name="connsiteY1" fmla="*/ 632 h 10109"/>
              <a:gd name="connsiteX2" fmla="*/ 5446 w 10000"/>
              <a:gd name="connsiteY2" fmla="*/ 234 h 10109"/>
              <a:gd name="connsiteX3" fmla="*/ 7780 w 10000"/>
              <a:gd name="connsiteY3" fmla="*/ 3232 h 10109"/>
              <a:gd name="connsiteX4" fmla="*/ 10000 w 10000"/>
              <a:gd name="connsiteY4" fmla="*/ 10109 h 10109"/>
              <a:gd name="connsiteX0" fmla="*/ 0 w 10072"/>
              <a:gd name="connsiteY0" fmla="*/ 4094 h 10109"/>
              <a:gd name="connsiteX1" fmla="*/ 3447 w 10072"/>
              <a:gd name="connsiteY1" fmla="*/ 632 h 10109"/>
              <a:gd name="connsiteX2" fmla="*/ 5446 w 10072"/>
              <a:gd name="connsiteY2" fmla="*/ 234 h 10109"/>
              <a:gd name="connsiteX3" fmla="*/ 7780 w 10072"/>
              <a:gd name="connsiteY3" fmla="*/ 3232 h 10109"/>
              <a:gd name="connsiteX4" fmla="*/ 9880 w 10072"/>
              <a:gd name="connsiteY4" fmla="*/ 9017 h 10109"/>
              <a:gd name="connsiteX5" fmla="*/ 10000 w 10072"/>
              <a:gd name="connsiteY5" fmla="*/ 10109 h 10109"/>
              <a:gd name="connsiteX0" fmla="*/ 0 w 10124"/>
              <a:gd name="connsiteY0" fmla="*/ 4094 h 10109"/>
              <a:gd name="connsiteX1" fmla="*/ 3447 w 10124"/>
              <a:gd name="connsiteY1" fmla="*/ 632 h 10109"/>
              <a:gd name="connsiteX2" fmla="*/ 5446 w 10124"/>
              <a:gd name="connsiteY2" fmla="*/ 234 h 10109"/>
              <a:gd name="connsiteX3" fmla="*/ 7780 w 10124"/>
              <a:gd name="connsiteY3" fmla="*/ 3232 h 10109"/>
              <a:gd name="connsiteX4" fmla="*/ 9880 w 10124"/>
              <a:gd name="connsiteY4" fmla="*/ 9017 h 10109"/>
              <a:gd name="connsiteX5" fmla="*/ 10000 w 10124"/>
              <a:gd name="connsiteY5" fmla="*/ 10109 h 1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24" h="10109">
                <a:moveTo>
                  <a:pt x="0" y="4094"/>
                </a:moveTo>
                <a:cubicBezTo>
                  <a:pt x="939" y="2296"/>
                  <a:pt x="2540" y="1275"/>
                  <a:pt x="3447" y="632"/>
                </a:cubicBezTo>
                <a:cubicBezTo>
                  <a:pt x="4354" y="-11"/>
                  <a:pt x="4724" y="-199"/>
                  <a:pt x="5446" y="234"/>
                </a:cubicBezTo>
                <a:cubicBezTo>
                  <a:pt x="6168" y="667"/>
                  <a:pt x="7056" y="1752"/>
                  <a:pt x="7780" y="3232"/>
                </a:cubicBezTo>
                <a:cubicBezTo>
                  <a:pt x="8504" y="4712"/>
                  <a:pt x="9510" y="7871"/>
                  <a:pt x="9880" y="9017"/>
                </a:cubicBezTo>
                <a:cubicBezTo>
                  <a:pt x="10370" y="9865"/>
                  <a:pt x="9965" y="9944"/>
                  <a:pt x="10000" y="1010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17</a:t>
            </a:fld>
            <a:endParaRPr lang="en-GB" dirty="0"/>
          </a:p>
        </p:txBody>
      </p:sp>
      <p:grpSp>
        <p:nvGrpSpPr>
          <p:cNvPr id="30" name="Group 11"/>
          <p:cNvGrpSpPr>
            <a:grpSpLocks/>
          </p:cNvGrpSpPr>
          <p:nvPr/>
        </p:nvGrpSpPr>
        <p:grpSpPr bwMode="auto">
          <a:xfrm>
            <a:off x="5702300" y="866776"/>
            <a:ext cx="3355975" cy="2370137"/>
            <a:chOff x="3434" y="930"/>
            <a:chExt cx="2114" cy="1493"/>
          </a:xfrm>
        </p:grpSpPr>
        <p:pic>
          <p:nvPicPr>
            <p:cNvPr id="31" name="Picture 12" descr="mva_ML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4"/>
            <a:stretch>
              <a:fillRect/>
            </a:stretch>
          </p:blipFill>
          <p:spPr bwMode="auto">
            <a:xfrm>
              <a:off x="3434" y="930"/>
              <a:ext cx="2114" cy="1448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5219" y="2269"/>
              <a:ext cx="312" cy="106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5122" y="2196"/>
              <a:ext cx="328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y(x)</a:t>
              </a:r>
            </a:p>
          </p:txBody>
        </p:sp>
      </p:grp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6464300" y="1141396"/>
            <a:ext cx="2157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1" hangingPunct="1"/>
            <a:r>
              <a:rPr lang="en-US" sz="1600" i="1" dirty="0" smtClean="0">
                <a:solidFill>
                  <a:srgbClr val="009999"/>
                </a:solidFill>
                <a:latin typeface="Arial" charset="0"/>
                <a:cs typeface="Arial" charset="0"/>
              </a:rPr>
              <a:t>y</a:t>
            </a:r>
            <a:r>
              <a:rPr lang="en-US" sz="1600" dirty="0" smtClean="0">
                <a:solidFill>
                  <a:srgbClr val="009999"/>
                </a:solidFill>
                <a:latin typeface="Arial" charset="0"/>
                <a:cs typeface="Arial" charset="0"/>
              </a:rPr>
              <a:t>(</a:t>
            </a:r>
            <a:r>
              <a:rPr lang="en-GB" sz="16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B</a:t>
            </a:r>
            <a:r>
              <a:rPr lang="en-US" sz="1600" dirty="0" smtClean="0">
                <a:solidFill>
                  <a:srgbClr val="009999"/>
                </a:solidFill>
                <a:latin typeface="Arial" charset="0"/>
                <a:cs typeface="Arial" charset="0"/>
              </a:rPr>
              <a:t>) </a:t>
            </a:r>
            <a:r>
              <a:rPr lang="en-US" sz="1600" dirty="0" smtClean="0">
                <a:solidFill>
                  <a:srgbClr val="009999"/>
                </a:solidFill>
                <a:latin typeface="Arial" charset="0"/>
                <a:cs typeface="Arial" charset="0"/>
                <a:sym typeface="Symbol" pitchFamily="18" charset="2"/>
              </a:rPr>
              <a:t> 0</a:t>
            </a:r>
            <a:r>
              <a:rPr lang="en-GB" sz="1600" dirty="0" smtClean="0">
                <a:solidFill>
                  <a:srgbClr val="009999"/>
                </a:solidFill>
                <a:latin typeface="Arial" charset="0"/>
                <a:cs typeface="Arial" charset="0"/>
              </a:rPr>
              <a:t>, </a:t>
            </a:r>
            <a:r>
              <a:rPr lang="en-GB" sz="1600" i="1" dirty="0" smtClean="0">
                <a:solidFill>
                  <a:srgbClr val="009999"/>
                </a:solidFill>
                <a:latin typeface="Arial" charset="0"/>
                <a:cs typeface="Arial" charset="0"/>
              </a:rPr>
              <a:t>y</a:t>
            </a:r>
            <a:r>
              <a:rPr lang="en-GB" sz="1600" dirty="0" smtClean="0">
                <a:solidFill>
                  <a:srgbClr val="009999"/>
                </a:solidFill>
                <a:latin typeface="Arial" charset="0"/>
                <a:cs typeface="Arial" charset="0"/>
              </a:rPr>
              <a:t>(</a:t>
            </a:r>
            <a:r>
              <a:rPr lang="en-GB" sz="1600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S</a:t>
            </a:r>
            <a:r>
              <a:rPr lang="en-US" sz="1600" dirty="0" smtClean="0">
                <a:solidFill>
                  <a:srgbClr val="009999"/>
                </a:solidFill>
                <a:latin typeface="Arial" charset="0"/>
                <a:cs typeface="Arial" charset="0"/>
              </a:rPr>
              <a:t>) </a:t>
            </a:r>
            <a:r>
              <a:rPr lang="en-US" sz="1600" dirty="0" smtClean="0">
                <a:solidFill>
                  <a:srgbClr val="009999"/>
                </a:solidFill>
                <a:latin typeface="Arial" charset="0"/>
                <a:cs typeface="Arial" charset="0"/>
                <a:sym typeface="Symbol" pitchFamily="18" charset="2"/>
              </a:rPr>
              <a:t> 1</a:t>
            </a:r>
            <a:endParaRPr lang="en-GB" sz="1600" dirty="0" smtClean="0">
              <a:solidFill>
                <a:srgbClr val="009999"/>
              </a:solidFill>
              <a:latin typeface="Arial" charset="0"/>
              <a:cs typeface="Arial" charset="0"/>
              <a:sym typeface="Symbol" pitchFamily="18" charset="2"/>
            </a:endParaRPr>
          </a:p>
        </p:txBody>
      </p:sp>
      <p:sp>
        <p:nvSpPr>
          <p:cNvPr id="2025501" name="Text Box 29"/>
          <p:cNvSpPr txBox="1">
            <a:spLocks noChangeArrowheads="1"/>
          </p:cNvSpPr>
          <p:nvPr/>
        </p:nvSpPr>
        <p:spPr bwMode="auto">
          <a:xfrm>
            <a:off x="8690880" y="6074825"/>
            <a:ext cx="367394" cy="50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2025502" name="Text Box 30"/>
          <p:cNvSpPr txBox="1">
            <a:spLocks noChangeArrowheads="1"/>
          </p:cNvSpPr>
          <p:nvPr/>
        </p:nvSpPr>
        <p:spPr bwMode="auto">
          <a:xfrm>
            <a:off x="5371854" y="5851305"/>
            <a:ext cx="1022186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	</a:t>
            </a:r>
          </a:p>
        </p:txBody>
      </p:sp>
      <p:sp>
        <p:nvSpPr>
          <p:cNvPr id="2025503" name="Text Box 31"/>
          <p:cNvSpPr txBox="1">
            <a:spLocks noChangeArrowheads="1"/>
          </p:cNvSpPr>
          <p:nvPr/>
        </p:nvSpPr>
        <p:spPr bwMode="auto">
          <a:xfrm>
            <a:off x="5381719" y="3965729"/>
            <a:ext cx="1002456" cy="340735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f(x</a:t>
            </a:r>
            <a:r>
              <a:rPr lang="en-US" sz="1600" baseline="-25000" dirty="0" smtClean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,x</a:t>
            </a:r>
            <a:r>
              <a:rPr lang="en-US" sz="1600" baseline="-25000" dirty="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8895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5499" grpId="0" animBg="1"/>
      <p:bldP spid="35" grpId="0" animBg="1"/>
      <p:bldP spid="2025501" grpId="0"/>
      <p:bldP spid="2025502" grpId="0"/>
      <p:bldP spid="202550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10706" y="1587971"/>
            <a:ext cx="3355975" cy="2370137"/>
            <a:chOff x="2831725" y="2513159"/>
            <a:chExt cx="3355975" cy="2370137"/>
          </a:xfrm>
        </p:grpSpPr>
        <p:grpSp>
          <p:nvGrpSpPr>
            <p:cNvPr id="2021380" name="Group 4"/>
            <p:cNvGrpSpPr>
              <a:grpSpLocks/>
            </p:cNvGrpSpPr>
            <p:nvPr/>
          </p:nvGrpSpPr>
          <p:grpSpPr bwMode="auto">
            <a:xfrm>
              <a:off x="2831725" y="2513159"/>
              <a:ext cx="3355975" cy="2370137"/>
              <a:chOff x="3434" y="930"/>
              <a:chExt cx="2114" cy="1493"/>
            </a:xfrm>
          </p:grpSpPr>
          <p:pic>
            <p:nvPicPr>
              <p:cNvPr id="2021381" name="Picture 5" descr="mva_MLP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254"/>
              <a:stretch>
                <a:fillRect/>
              </a:stretch>
            </p:blipFill>
            <p:spPr bwMode="auto">
              <a:xfrm>
                <a:off x="3434" y="930"/>
                <a:ext cx="2114" cy="1448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21382" name="Rectangle 6"/>
              <p:cNvSpPr>
                <a:spLocks noChangeArrowheads="1"/>
              </p:cNvSpPr>
              <p:nvPr/>
            </p:nvSpPr>
            <p:spPr bwMode="auto">
              <a:xfrm>
                <a:off x="5219" y="2269"/>
                <a:ext cx="312" cy="106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0" algn="ctr">
                    <a:solidFill>
                      <a:srgbClr val="FF3B3B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pPr eaLnBrk="1" hangingPunct="1">
                  <a:spcBef>
                    <a:spcPct val="35000"/>
                  </a:spcBef>
                  <a:buClr>
                    <a:srgbClr val="FF0000"/>
                  </a:buClr>
                  <a:buSzPct val="135000"/>
                  <a:buFont typeface="Wingdings" pitchFamily="2" charset="2"/>
                  <a:buChar char="§"/>
                </a:pPr>
                <a:endParaRPr lang="en-GB" sz="16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21383" name="Text Box 7"/>
              <p:cNvSpPr txBox="1">
                <a:spLocks noChangeArrowheads="1"/>
              </p:cNvSpPr>
              <p:nvPr/>
            </p:nvSpPr>
            <p:spPr bwMode="auto">
              <a:xfrm>
                <a:off x="5122" y="2196"/>
                <a:ext cx="328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31750" algn="ctr">
                    <a:solidFill>
                      <a:srgbClr val="FF3B3B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marL="177800" indent="-1778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  <a:buClr>
                    <a:srgbClr val="FF0000"/>
                  </a:buClr>
                  <a:buSzPct val="135000"/>
                  <a:buFont typeface="Wingdings" pitchFamily="2" charset="2"/>
                  <a:buNone/>
                </a:pPr>
                <a:r>
                  <a:rPr lang="en-US" sz="1600" smtClean="0">
                    <a:solidFill>
                      <a:srgbClr val="000000"/>
                    </a:solidFill>
                    <a:latin typeface="Arial" charset="0"/>
                  </a:rPr>
                  <a:t>y(x)</a:t>
                </a:r>
              </a:p>
            </p:txBody>
          </p:sp>
        </p:grpSp>
        <p:sp>
          <p:nvSpPr>
            <p:cNvPr id="2021394" name="Line 18"/>
            <p:cNvSpPr>
              <a:spLocks noChangeShapeType="1"/>
            </p:cNvSpPr>
            <p:nvPr/>
          </p:nvSpPr>
          <p:spPr bwMode="auto">
            <a:xfrm flipV="1">
              <a:off x="3806450" y="4308621"/>
              <a:ext cx="0" cy="2413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021396" name="Group 20"/>
            <p:cNvGrpSpPr>
              <a:grpSpLocks/>
            </p:cNvGrpSpPr>
            <p:nvPr/>
          </p:nvGrpSpPr>
          <p:grpSpPr bwMode="auto">
            <a:xfrm>
              <a:off x="3160338" y="3719659"/>
              <a:ext cx="619125" cy="803275"/>
              <a:chOff x="353" y="1749"/>
              <a:chExt cx="390" cy="506"/>
            </a:xfrm>
          </p:grpSpPr>
          <p:sp>
            <p:nvSpPr>
              <p:cNvPr id="2021397" name="Line 21"/>
              <p:cNvSpPr>
                <a:spLocks noChangeShapeType="1"/>
              </p:cNvSpPr>
              <p:nvPr/>
            </p:nvSpPr>
            <p:spPr bwMode="auto">
              <a:xfrm flipV="1">
                <a:off x="743" y="1756"/>
                <a:ext cx="0" cy="49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 eaLnBrk="1" hangingPunct="1">
                  <a:spcBef>
                    <a:spcPct val="35000"/>
                  </a:spcBef>
                  <a:buClr>
                    <a:srgbClr val="FF0000"/>
                  </a:buClr>
                  <a:buSzPct val="135000"/>
                  <a:buFont typeface="Wingdings" pitchFamily="2" charset="2"/>
                  <a:buChar char="§"/>
                </a:pPr>
                <a:endParaRPr lang="en-GB" sz="16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21398" name="AutoShape 22"/>
              <p:cNvSpPr>
                <a:spLocks/>
              </p:cNvSpPr>
              <p:nvPr/>
            </p:nvSpPr>
            <p:spPr bwMode="auto">
              <a:xfrm>
                <a:off x="611" y="1749"/>
                <a:ext cx="83" cy="493"/>
              </a:xfrm>
              <a:prstGeom prst="leftBrace">
                <a:avLst>
                  <a:gd name="adj1" fmla="val 49498"/>
                  <a:gd name="adj2" fmla="val 50000"/>
                </a:avLst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>
                        <a:alpha val="80000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pPr eaLnBrk="1" hangingPunct="1">
                  <a:spcBef>
                    <a:spcPct val="35000"/>
                  </a:spcBef>
                  <a:buClr>
                    <a:srgbClr val="FF0000"/>
                  </a:buClr>
                  <a:buSzPct val="135000"/>
                  <a:buFont typeface="Wingdings" pitchFamily="2" charset="2"/>
                  <a:buChar char="§"/>
                </a:pPr>
                <a:endParaRPr lang="en-GB" sz="16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21399" name="Text Box 23"/>
              <p:cNvSpPr txBox="1">
                <a:spLocks noChangeArrowheads="1"/>
              </p:cNvSpPr>
              <p:nvPr/>
            </p:nvSpPr>
            <p:spPr bwMode="auto">
              <a:xfrm>
                <a:off x="353" y="1886"/>
                <a:ext cx="2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>
                        <a:alpha val="80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marL="177800" indent="-1778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35000"/>
                  </a:spcBef>
                  <a:buClr>
                    <a:srgbClr val="FF0000"/>
                  </a:buClr>
                  <a:buSzPct val="135000"/>
                  <a:buFont typeface="Wingdings" pitchFamily="2" charset="2"/>
                  <a:buNone/>
                </a:pPr>
                <a:r>
                  <a:rPr lang="en-US" sz="1600" smtClean="0">
                    <a:solidFill>
                      <a:srgbClr val="FF0000"/>
                    </a:solidFill>
                    <a:latin typeface="Arial" charset="0"/>
                  </a:rPr>
                  <a:t>1.5</a:t>
                </a:r>
              </a:p>
            </p:txBody>
          </p:sp>
        </p:grpSp>
        <p:sp>
          <p:nvSpPr>
            <p:cNvPr id="2021400" name="AutoShape 24"/>
            <p:cNvSpPr>
              <a:spLocks/>
            </p:cNvSpPr>
            <p:nvPr/>
          </p:nvSpPr>
          <p:spPr bwMode="auto">
            <a:xfrm>
              <a:off x="3811213" y="4281634"/>
              <a:ext cx="88900" cy="230187"/>
            </a:xfrm>
            <a:prstGeom prst="rightBrace">
              <a:avLst>
                <a:gd name="adj1" fmla="val 21577"/>
                <a:gd name="adj2" fmla="val 500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>
                      <a:alpha val="8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3300"/>
                  </a:solidFill>
                  <a:round/>
                  <a:headEnd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021401" name="Group 25"/>
            <p:cNvGrpSpPr>
              <a:grpSpLocks/>
            </p:cNvGrpSpPr>
            <p:nvPr/>
          </p:nvGrpSpPr>
          <p:grpSpPr bwMode="auto">
            <a:xfrm>
              <a:off x="3822325" y="4213371"/>
              <a:ext cx="741363" cy="336550"/>
              <a:chOff x="770" y="2060"/>
              <a:chExt cx="467" cy="212"/>
            </a:xfrm>
          </p:grpSpPr>
          <p:sp>
            <p:nvSpPr>
              <p:cNvPr id="2021402" name="AutoShape 26"/>
              <p:cNvSpPr>
                <a:spLocks/>
              </p:cNvSpPr>
              <p:nvPr/>
            </p:nvSpPr>
            <p:spPr bwMode="auto">
              <a:xfrm>
                <a:off x="770" y="2110"/>
                <a:ext cx="56" cy="145"/>
              </a:xfrm>
              <a:prstGeom prst="rightBrace">
                <a:avLst>
                  <a:gd name="adj1" fmla="val 21577"/>
                  <a:gd name="adj2" fmla="val 50000"/>
                </a:avLst>
              </a:prstGeom>
              <a:noFill/>
              <a:ln w="254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>
                        <a:alpha val="80000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pPr marL="177800" indent="-177800" algn="ctr" eaLnBrk="1" hangingPunct="1">
                  <a:spcBef>
                    <a:spcPct val="35000"/>
                  </a:spcBef>
                  <a:buClr>
                    <a:srgbClr val="FF0000"/>
                  </a:buClr>
                  <a:buSzPct val="135000"/>
                  <a:buFont typeface="Wingdings" pitchFamily="2" charset="2"/>
                  <a:buChar char="§"/>
                </a:pPr>
                <a:endParaRPr lang="en-US" sz="16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21403" name="Text Box 27"/>
              <p:cNvSpPr txBox="1">
                <a:spLocks noChangeArrowheads="1"/>
              </p:cNvSpPr>
              <p:nvPr/>
            </p:nvSpPr>
            <p:spPr bwMode="auto">
              <a:xfrm>
                <a:off x="838" y="2060"/>
                <a:ext cx="39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>
                        <a:alpha val="80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marL="177800" indent="-1778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35000"/>
                  </a:spcBef>
                  <a:buClr>
                    <a:srgbClr val="FF0000"/>
                  </a:buClr>
                  <a:buSzPct val="135000"/>
                  <a:buFont typeface="Wingdings" pitchFamily="2" charset="2"/>
                  <a:buNone/>
                </a:pPr>
                <a:r>
                  <a:rPr lang="en-US" sz="1600" smtClean="0">
                    <a:solidFill>
                      <a:srgbClr val="0000FF"/>
                    </a:solidFill>
                    <a:latin typeface="Arial" charset="0"/>
                  </a:rPr>
                  <a:t> 0.45</a:t>
                </a:r>
              </a:p>
            </p:txBody>
          </p:sp>
        </p:grpSp>
      </p:grpSp>
      <p:sp>
        <p:nvSpPr>
          <p:cNvPr id="202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Event Classification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038" y="6597352"/>
            <a:ext cx="1086578" cy="260647"/>
          </a:xfrm>
        </p:spPr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6552728" cy="260648"/>
          </a:xfrm>
        </p:spPr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2440" y="6597352"/>
            <a:ext cx="611560" cy="260648"/>
          </a:xfrm>
        </p:spPr>
        <p:txBody>
          <a:bodyPr/>
          <a:lstStyle/>
          <a:p>
            <a:fld id="{2A4DA105-8408-472E-ADC5-7BB4EB4EDB54}" type="slidenum">
              <a:rPr lang="en-GB" smtClean="0"/>
              <a:pPr/>
              <a:t>18</a:t>
            </a:fld>
            <a:endParaRPr lang="en-GB" dirty="0"/>
          </a:p>
        </p:txBody>
      </p:sp>
      <p:graphicFrame>
        <p:nvGraphicFramePr>
          <p:cNvPr id="20213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658231"/>
              </p:ext>
            </p:extLst>
          </p:nvPr>
        </p:nvGraphicFramePr>
        <p:xfrm>
          <a:off x="211519" y="5179378"/>
          <a:ext cx="5340350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0" name="Equation" r:id="rId4" imgW="2958840" imgH="444240" progId="Equation.DSMT4">
                  <p:embed/>
                </p:oleObj>
              </mc:Choice>
              <mc:Fallback>
                <p:oleObj name="Equation" r:id="rId4" imgW="29588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519" y="5179378"/>
                        <a:ext cx="5340350" cy="8016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1384" name="Text Box 8"/>
          <p:cNvSpPr txBox="1">
            <a:spLocks noChangeArrowheads="1"/>
          </p:cNvSpPr>
          <p:nvPr/>
        </p:nvSpPr>
        <p:spPr bwMode="auto">
          <a:xfrm>
            <a:off x="840456" y="1146896"/>
            <a:ext cx="3067887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PDF</a:t>
            </a:r>
            <a:r>
              <a:rPr lang="en-US" sz="2000" baseline="-25000" dirty="0" smtClean="0">
                <a:solidFill>
                  <a:srgbClr val="FF0000"/>
                </a:solidFill>
                <a:latin typeface="Arial" charset="0"/>
              </a:rPr>
              <a:t>B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(y).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PDF</a:t>
            </a:r>
            <a:r>
              <a:rPr lang="en-US" sz="2000" baseline="-25000" dirty="0" smtClean="0">
                <a:solidFill>
                  <a:srgbClr val="0000FF"/>
                </a:solidFill>
                <a:latin typeface="Arial" charset="0"/>
              </a:rPr>
              <a:t>S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(y):</a:t>
            </a: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21386" name="Line 10"/>
          <p:cNvSpPr>
            <a:spLocks noChangeShapeType="1"/>
          </p:cNvSpPr>
          <p:nvPr/>
        </p:nvSpPr>
        <p:spPr bwMode="auto">
          <a:xfrm>
            <a:off x="2374398" y="1579964"/>
            <a:ext cx="769995" cy="908257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21388" name="Text Box 12"/>
          <p:cNvSpPr txBox="1">
            <a:spLocks noChangeArrowheads="1"/>
          </p:cNvSpPr>
          <p:nvPr/>
        </p:nvSpPr>
        <p:spPr bwMode="auto">
          <a:xfrm>
            <a:off x="4344291" y="1587840"/>
            <a:ext cx="3402705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Probability densities for y given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background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or 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signal</a:t>
            </a:r>
          </a:p>
        </p:txBody>
      </p:sp>
      <p:sp>
        <p:nvSpPr>
          <p:cNvPr id="2021389" name="Text Box 13"/>
          <p:cNvSpPr txBox="1">
            <a:spLocks noChangeArrowheads="1"/>
          </p:cNvSpPr>
          <p:nvPr/>
        </p:nvSpPr>
        <p:spPr bwMode="auto">
          <a:xfrm>
            <a:off x="749969" y="3666871"/>
            <a:ext cx="1809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endParaRPr lang="en-US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21390" name="Text Box 14"/>
          <p:cNvSpPr txBox="1">
            <a:spLocks noChangeArrowheads="1"/>
          </p:cNvSpPr>
          <p:nvPr/>
        </p:nvSpPr>
        <p:spPr bwMode="auto">
          <a:xfrm>
            <a:off x="3834321" y="2914901"/>
            <a:ext cx="4002978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e.g.: for an event with  y(x) = 0.2</a:t>
            </a:r>
          </a:p>
        </p:txBody>
      </p:sp>
      <p:sp>
        <p:nvSpPr>
          <p:cNvPr id="2021391" name="Text Box 15"/>
          <p:cNvSpPr txBox="1">
            <a:spLocks noChangeArrowheads="1"/>
          </p:cNvSpPr>
          <p:nvPr/>
        </p:nvSpPr>
        <p:spPr bwMode="auto">
          <a:xfrm>
            <a:off x="5620131" y="5152390"/>
            <a:ext cx="3690938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is the probability of an event with measured </a:t>
            </a:r>
            <a:r>
              <a:rPr lang="en-US" sz="1600" b="1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={x</a:t>
            </a:r>
            <a:r>
              <a:rPr lang="en-US" sz="1600" baseline="-25000" smtClean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,….,x</a:t>
            </a:r>
            <a:r>
              <a:rPr lang="en-US" sz="1600" baseline="-25000" smtClean="0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} that gives y(x) to be of type signal</a:t>
            </a:r>
          </a:p>
        </p:txBody>
      </p:sp>
      <p:sp>
        <p:nvSpPr>
          <p:cNvPr id="2021392" name="Text Box 16"/>
          <p:cNvSpPr txBox="1">
            <a:spLocks noChangeArrowheads="1"/>
          </p:cNvSpPr>
          <p:nvPr/>
        </p:nvSpPr>
        <p:spPr bwMode="auto">
          <a:xfrm>
            <a:off x="4344291" y="1207767"/>
            <a:ext cx="1566752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y(x): R</a:t>
            </a:r>
            <a:r>
              <a:rPr lang="en-US" sz="2000" baseline="30000" dirty="0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R:</a:t>
            </a: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21393" name="Text Box 17"/>
          <p:cNvSpPr txBox="1">
            <a:spLocks noChangeArrowheads="1"/>
          </p:cNvSpPr>
          <p:nvPr/>
        </p:nvSpPr>
        <p:spPr bwMode="auto">
          <a:xfrm>
            <a:off x="338138" y="4369623"/>
            <a:ext cx="3793324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sz="1600" baseline="-25000" dirty="0" err="1" smtClean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,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sz="1600" baseline="-25000" dirty="0" err="1" smtClean="0">
                <a:solidFill>
                  <a:srgbClr val="000000"/>
                </a:solidFill>
                <a:latin typeface="Arial" charset="0"/>
              </a:rPr>
              <a:t>B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: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fraction of </a:t>
            </a: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S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and </a:t>
            </a:r>
            <a:r>
              <a:rPr lang="en-US" sz="1600" b="1" dirty="0">
                <a:solidFill>
                  <a:srgbClr val="FF0000"/>
                </a:solidFill>
                <a:latin typeface="Arial" charset="0"/>
              </a:rPr>
              <a:t>B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in the sample:</a:t>
            </a:r>
          </a:p>
        </p:txBody>
      </p:sp>
      <p:sp>
        <p:nvSpPr>
          <p:cNvPr id="2021395" name="Text Box 19"/>
          <p:cNvSpPr txBox="1">
            <a:spLocks noChangeArrowheads="1"/>
          </p:cNvSpPr>
          <p:nvPr/>
        </p:nvSpPr>
        <p:spPr bwMode="auto">
          <a:xfrm>
            <a:off x="3831146" y="3278439"/>
            <a:ext cx="5098168" cy="76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PDF</a:t>
            </a:r>
            <a:r>
              <a:rPr lang="en-US" sz="2000" baseline="-25000" dirty="0" smtClean="0">
                <a:solidFill>
                  <a:srgbClr val="FF0000"/>
                </a:solidFill>
                <a:latin typeface="Arial" charset="0"/>
              </a:rPr>
              <a:t>B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y(x)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) = 1.5  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and 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PDF</a:t>
            </a:r>
            <a:r>
              <a:rPr lang="en-US" sz="2000" baseline="-25000" dirty="0" smtClean="0">
                <a:solidFill>
                  <a:srgbClr val="0000FF"/>
                </a:solidFill>
                <a:latin typeface="Arial" charset="0"/>
              </a:rPr>
              <a:t>S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(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y(x)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) = 0.45</a:t>
            </a: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 eaLnBrk="1" hangingPunct="1">
              <a:spcBef>
                <a:spcPct val="35000"/>
              </a:spcBef>
              <a:buClr>
                <a:srgbClr val="FF0000"/>
              </a:buClr>
              <a:buSzPct val="135000"/>
            </a:pPr>
            <a:endParaRPr lang="en-US" sz="16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21385" name="Line 9"/>
          <p:cNvSpPr>
            <a:spLocks noChangeShapeType="1"/>
          </p:cNvSpPr>
          <p:nvPr/>
        </p:nvSpPr>
        <p:spPr bwMode="auto">
          <a:xfrm flipH="1">
            <a:off x="1185418" y="1508760"/>
            <a:ext cx="115887" cy="1033367"/>
          </a:xfrm>
          <a:prstGeom prst="line">
            <a:avLst/>
          </a:prstGeom>
          <a:noFill/>
          <a:ln w="31750">
            <a:solidFill>
              <a:srgbClr val="FF3B3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202140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02384"/>
              </p:ext>
            </p:extLst>
          </p:nvPr>
        </p:nvGraphicFramePr>
        <p:xfrm>
          <a:off x="282956" y="5185728"/>
          <a:ext cx="5268913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1" name="Equation" r:id="rId6" imgW="2412720" imgH="444240" progId="Equation.DSMT4">
                  <p:embed/>
                </p:oleObj>
              </mc:Choice>
              <mc:Fallback>
                <p:oleObj name="Equation" r:id="rId6" imgW="24127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956" y="5185728"/>
                        <a:ext cx="5268913" cy="8016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690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1390" grpId="0"/>
      <p:bldP spid="2021391" grpId="0"/>
      <p:bldP spid="2021393" grpId="0"/>
      <p:bldP spid="202139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5105551" y="1896659"/>
            <a:ext cx="2805874" cy="63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1600" dirty="0">
                <a:solidFill>
                  <a:srgbClr val="FF0000"/>
                </a:solidFill>
                <a:latin typeface="Arial" charset="0"/>
              </a:rPr>
              <a:t>which one of those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1600" dirty="0">
                <a:solidFill>
                  <a:srgbClr val="FF0000"/>
                </a:solidFill>
                <a:latin typeface="Arial" charset="0"/>
              </a:rPr>
              <a:t>two </a:t>
            </a:r>
            <a:r>
              <a:rPr lang="en-US" sz="1600" dirty="0" smtClean="0">
                <a:solidFill>
                  <a:srgbClr val="FF0000"/>
                </a:solidFill>
                <a:latin typeface="Arial" charset="0"/>
              </a:rPr>
              <a:t>blue ones is </a:t>
            </a:r>
            <a:r>
              <a:rPr lang="en-US" sz="1600" dirty="0">
                <a:solidFill>
                  <a:srgbClr val="FF0000"/>
                </a:solidFill>
                <a:latin typeface="Arial" charset="0"/>
              </a:rPr>
              <a:t>the better??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Receiver Operation Charactersic (ROC) curve </a:t>
            </a:r>
            <a:endParaRPr lang="de-D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9038" y="6597352"/>
            <a:ext cx="1086578" cy="260647"/>
          </a:xfrm>
        </p:spPr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6552728" cy="260648"/>
          </a:xfrm>
        </p:spPr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532440" y="6597352"/>
            <a:ext cx="611560" cy="260648"/>
          </a:xfrm>
        </p:spPr>
        <p:txBody>
          <a:bodyPr/>
          <a:lstStyle/>
          <a:p>
            <a:fld id="{2A4DA105-8408-472E-ADC5-7BB4EB4EDB54}" type="slidenum">
              <a:rPr lang="en-GB" smtClean="0"/>
              <a:pPr/>
              <a:t>19</a:t>
            </a:fld>
            <a:endParaRPr lang="en-GB" dirty="0"/>
          </a:p>
        </p:txBody>
      </p:sp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279522" y="2778656"/>
            <a:ext cx="3355975" cy="2370138"/>
            <a:chOff x="3434" y="930"/>
            <a:chExt cx="2114" cy="1493"/>
          </a:xfrm>
        </p:grpSpPr>
        <p:pic>
          <p:nvPicPr>
            <p:cNvPr id="14" name="Picture 3" descr="mva_ML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4"/>
            <a:stretch>
              <a:fillRect/>
            </a:stretch>
          </p:blipFill>
          <p:spPr bwMode="auto">
            <a:xfrm>
              <a:off x="3434" y="930"/>
              <a:ext cx="2114" cy="1448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5219" y="2269"/>
              <a:ext cx="312" cy="106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5122" y="2196"/>
              <a:ext cx="328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177800" marR="0" lvl="0" indent="-177800" defTabSz="91440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y(x)</a:t>
              </a:r>
            </a:p>
          </p:txBody>
        </p:sp>
      </p:grp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928809" y="3065994"/>
            <a:ext cx="2157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cs typeface="Arial" charset="0"/>
              </a:rPr>
              <a:t>y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cs typeface="Arial" charset="0"/>
              </a:rPr>
              <a:t>(</a:t>
            </a:r>
            <a:r>
              <a:rPr kumimoji="0" lang="en-GB" sz="1800" b="0" i="1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charset="0"/>
              </a:rPr>
              <a:t>B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cs typeface="Arial" charset="0"/>
              </a:rPr>
              <a:t>)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cs typeface="Arial" charset="0"/>
                <a:sym typeface="Symbol" pitchFamily="18" charset="2"/>
              </a:rPr>
              <a:t> 0</a:t>
            </a: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cs typeface="Arial" charset="0"/>
              </a:rPr>
              <a:t>, </a:t>
            </a:r>
            <a:r>
              <a:rPr kumimoji="0" lang="en-GB" sz="1800" b="0" i="1" u="none" strike="noStrike" kern="0" cap="none" spc="0" normalizeH="0" baseline="0" noProof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cs typeface="Arial" charset="0"/>
              </a:rPr>
              <a:t>y</a:t>
            </a: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cs typeface="Arial" charset="0"/>
              </a:rPr>
              <a:t>(</a:t>
            </a:r>
            <a:r>
              <a:rPr kumimoji="0" lang="en-GB" sz="1800" b="0" i="1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Arial" charset="0"/>
              </a:rPr>
              <a:t>S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cs typeface="Arial" charset="0"/>
              </a:rPr>
              <a:t>)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cs typeface="Arial" charset="0"/>
                <a:sym typeface="Symbol" pitchFamily="18" charset="2"/>
              </a:rPr>
              <a:t> 1</a:t>
            </a: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9999"/>
              </a:solidFill>
              <a:effectLst/>
              <a:uLnTx/>
              <a:uFillTx/>
              <a:cs typeface="Arial" charset="0"/>
              <a:sym typeface="Symbol" pitchFamily="18" charset="2"/>
            </a:endParaRP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763762" y="2842156"/>
            <a:ext cx="0" cy="1949450"/>
          </a:xfrm>
          <a:prstGeom prst="line">
            <a:avLst/>
          </a:prstGeom>
          <a:noFill/>
          <a:ln w="31750">
            <a:solidFill>
              <a:srgbClr val="FF3B3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758999" y="3393019"/>
            <a:ext cx="428625" cy="0"/>
          </a:xfrm>
          <a:prstGeom prst="line">
            <a:avLst/>
          </a:prstGeom>
          <a:noFill/>
          <a:ln w="31750">
            <a:solidFill>
              <a:srgbClr val="FF3B3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2021" y="1926754"/>
            <a:ext cx="3565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rgbClr val="FF0000"/>
              </a:buClr>
            </a:pPr>
            <a:r>
              <a:rPr lang="en-US" sz="2000" b="1" dirty="0">
                <a:solidFill>
                  <a:srgbClr val="500093"/>
                </a:solidFill>
                <a:latin typeface="Arial"/>
              </a:rPr>
              <a:t>Signal(H</a:t>
            </a:r>
            <a:r>
              <a:rPr lang="en-US" sz="2000" b="1" baseline="-25000" dirty="0">
                <a:solidFill>
                  <a:srgbClr val="500093"/>
                </a:solidFill>
                <a:latin typeface="Arial"/>
              </a:rPr>
              <a:t>1</a:t>
            </a:r>
            <a:r>
              <a:rPr lang="en-US" sz="2000" b="1" dirty="0">
                <a:solidFill>
                  <a:srgbClr val="500093"/>
                </a:solidFill>
                <a:latin typeface="Arial"/>
              </a:rPr>
              <a:t>)</a:t>
            </a:r>
            <a:r>
              <a:rPr lang="en-US" sz="2000" b="1" dirty="0">
                <a:solidFill>
                  <a:srgbClr val="2A004E"/>
                </a:solidFill>
                <a:latin typeface="Arial"/>
              </a:rPr>
              <a:t> /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</a:rPr>
              <a:t>Background(H</a:t>
            </a:r>
            <a:r>
              <a:rPr lang="en-US" sz="2000" b="1" baseline="-25000" dirty="0" smtClean="0">
                <a:solidFill>
                  <a:srgbClr val="FF0000"/>
                </a:solidFill>
                <a:latin typeface="Arial"/>
              </a:rPr>
              <a:t>0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</a:rPr>
              <a:t>) </a:t>
            </a:r>
          </a:p>
          <a:p>
            <a:pPr lvl="0">
              <a:buClr>
                <a:srgbClr val="FF0000"/>
              </a:buClr>
            </a:pPr>
            <a:r>
              <a:rPr lang="en-US" sz="2000" b="1" dirty="0" smtClean="0">
                <a:solidFill>
                  <a:schemeClr val="bg2"/>
                </a:solidFill>
                <a:latin typeface="Arial"/>
              </a:rPr>
              <a:t>discrimination:</a:t>
            </a: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 </a:t>
            </a:r>
            <a:endParaRPr lang="en-GB" sz="2000" b="1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1" name="Line 3"/>
          <p:cNvSpPr>
            <a:spLocks noChangeShapeType="1"/>
          </p:cNvSpPr>
          <p:nvPr/>
        </p:nvSpPr>
        <p:spPr bwMode="auto">
          <a:xfrm>
            <a:off x="5115394" y="5079278"/>
            <a:ext cx="3582987" cy="0"/>
          </a:xfrm>
          <a:prstGeom prst="line">
            <a:avLst/>
          </a:prstGeom>
          <a:noFill/>
          <a:ln w="222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22" name="Line 4"/>
          <p:cNvSpPr>
            <a:spLocks noChangeShapeType="1"/>
          </p:cNvSpPr>
          <p:nvPr/>
        </p:nvSpPr>
        <p:spPr bwMode="auto">
          <a:xfrm flipV="1">
            <a:off x="5105869" y="2234478"/>
            <a:ext cx="0" cy="2844800"/>
          </a:xfrm>
          <a:prstGeom prst="line">
            <a:avLst/>
          </a:prstGeom>
          <a:noFill/>
          <a:ln w="222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996331" y="5184053"/>
            <a:ext cx="295572" cy="34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1600" dirty="0">
                <a:solidFill>
                  <a:schemeClr val="bg2"/>
                </a:solidFill>
                <a:latin typeface="Arial" charset="0"/>
              </a:rPr>
              <a:t>0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8152281" y="5203103"/>
            <a:ext cx="295572" cy="34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1600" dirty="0">
                <a:solidFill>
                  <a:schemeClr val="bg2"/>
                </a:solidFill>
                <a:latin typeface="Arial" charset="0"/>
              </a:rPr>
              <a:t>1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4748681" y="2571028"/>
            <a:ext cx="295572" cy="34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1600" dirty="0">
                <a:solidFill>
                  <a:schemeClr val="bg2"/>
                </a:solidFill>
                <a:latin typeface="Arial" charset="0"/>
              </a:rPr>
              <a:t>1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4689944" y="4855440"/>
            <a:ext cx="295572" cy="34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1600" dirty="0">
                <a:solidFill>
                  <a:schemeClr val="bg2"/>
                </a:solidFill>
                <a:latin typeface="Arial" charset="0"/>
              </a:rPr>
              <a:t>0</a:t>
            </a:r>
          </a:p>
        </p:txBody>
      </p:sp>
      <p:sp>
        <p:nvSpPr>
          <p:cNvPr id="27" name="Freeform 9"/>
          <p:cNvSpPr>
            <a:spLocks/>
          </p:cNvSpPr>
          <p:nvPr/>
        </p:nvSpPr>
        <p:spPr bwMode="auto">
          <a:xfrm>
            <a:off x="5096344" y="2718665"/>
            <a:ext cx="3200400" cy="2360613"/>
          </a:xfrm>
          <a:custGeom>
            <a:avLst/>
            <a:gdLst>
              <a:gd name="T0" fmla="*/ 0 w 2016"/>
              <a:gd name="T1" fmla="*/ 18 h 1487"/>
              <a:gd name="T2" fmla="*/ 1222 w 2016"/>
              <a:gd name="T3" fmla="*/ 245 h 1487"/>
              <a:gd name="T4" fmla="*/ 2016 w 2016"/>
              <a:gd name="T5" fmla="*/ 1487 h 1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16" h="1487">
                <a:moveTo>
                  <a:pt x="0" y="18"/>
                </a:moveTo>
                <a:cubicBezTo>
                  <a:pt x="203" y="56"/>
                  <a:pt x="886" y="0"/>
                  <a:pt x="1222" y="245"/>
                </a:cubicBezTo>
                <a:cubicBezTo>
                  <a:pt x="1558" y="490"/>
                  <a:pt x="1851" y="1228"/>
                  <a:pt x="2016" y="1487"/>
                </a:cubicBezTo>
              </a:path>
            </a:pathLst>
          </a:custGeom>
          <a:noFill/>
          <a:ln w="317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>
            <a:off x="5012206" y="2747240"/>
            <a:ext cx="841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>
            <a:off x="4996331" y="5071340"/>
            <a:ext cx="841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 flipV="1">
            <a:off x="5107456" y="5063403"/>
            <a:ext cx="0" cy="84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 flipV="1">
            <a:off x="8290394" y="5064990"/>
            <a:ext cx="0" cy="84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 rot="16200000">
            <a:off x="4132085" y="3533820"/>
            <a:ext cx="1329508" cy="50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1- </a:t>
            </a:r>
            <a:r>
              <a:rPr lang="en-US" dirty="0" err="1">
                <a:solidFill>
                  <a:schemeClr val="bg2"/>
                </a:solidFill>
                <a:latin typeface="Symbol" pitchFamily="18" charset="2"/>
              </a:rPr>
              <a:t>e</a:t>
            </a:r>
            <a:r>
              <a:rPr lang="en-US" baseline="-25000" dirty="0" err="1">
                <a:solidFill>
                  <a:schemeClr val="bg2"/>
                </a:solidFill>
                <a:latin typeface="Arial" charset="0"/>
              </a:rPr>
              <a:t>backgr</a:t>
            </a:r>
            <a:r>
              <a:rPr lang="en-US" sz="1600" baseline="-25000" dirty="0">
                <a:latin typeface="Arial" charset="0"/>
              </a:rPr>
              <a:t>.</a:t>
            </a: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5922960" y="5107059"/>
            <a:ext cx="1101881" cy="50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1600" dirty="0" smtClean="0">
                <a:latin typeface="Arial" charset="0"/>
              </a:rPr>
              <a:t> </a:t>
            </a:r>
            <a:r>
              <a:rPr lang="en-US" b="1" dirty="0" smtClean="0">
                <a:solidFill>
                  <a:schemeClr val="bg2"/>
                </a:solidFill>
                <a:latin typeface="Symbol" pitchFamily="18" charset="2"/>
              </a:rPr>
              <a:t> e</a:t>
            </a:r>
            <a:r>
              <a:rPr lang="en-US" b="1" baseline="-25000" dirty="0" smtClean="0">
                <a:solidFill>
                  <a:schemeClr val="bg2"/>
                </a:solidFill>
                <a:latin typeface="Arial" charset="0"/>
              </a:rPr>
              <a:t>signal </a:t>
            </a:r>
            <a:endParaRPr lang="en-US" b="1" baseline="-250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4" name="Freeform 16"/>
          <p:cNvSpPr>
            <a:spLocks/>
          </p:cNvSpPr>
          <p:nvPr/>
        </p:nvSpPr>
        <p:spPr bwMode="auto">
          <a:xfrm>
            <a:off x="5116981" y="2645640"/>
            <a:ext cx="3241675" cy="2413000"/>
          </a:xfrm>
          <a:custGeom>
            <a:avLst/>
            <a:gdLst>
              <a:gd name="T0" fmla="*/ 0 w 2042"/>
              <a:gd name="T1" fmla="*/ 54 h 1520"/>
              <a:gd name="T2" fmla="*/ 1708 w 2042"/>
              <a:gd name="T3" fmla="*/ 244 h 1520"/>
              <a:gd name="T4" fmla="*/ 2002 w 2042"/>
              <a:gd name="T5" fmla="*/ 1520 h 1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42" h="1520">
                <a:moveTo>
                  <a:pt x="0" y="54"/>
                </a:moveTo>
                <a:cubicBezTo>
                  <a:pt x="285" y="86"/>
                  <a:pt x="1374" y="0"/>
                  <a:pt x="1708" y="244"/>
                </a:cubicBezTo>
                <a:cubicBezTo>
                  <a:pt x="2042" y="488"/>
                  <a:pt x="1941" y="1254"/>
                  <a:pt x="2002" y="1520"/>
                </a:cubicBezTo>
              </a:path>
            </a:pathLst>
          </a:custGeom>
          <a:noFill/>
          <a:ln w="31750" cap="flat" cmpd="sng">
            <a:solidFill>
              <a:srgbClr val="FF3B3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17"/>
              <p:cNvSpPr txBox="1">
                <a:spLocks noChangeArrowheads="1"/>
              </p:cNvSpPr>
              <p:nvPr/>
            </p:nvSpPr>
            <p:spPr bwMode="auto">
              <a:xfrm rot="1482951">
                <a:off x="6204479" y="1467470"/>
                <a:ext cx="3334878" cy="141994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  <a:extLst/>
            </p:spPr>
            <p:txBody>
              <a:bodyPr wrap="square" lIns="90000" tIns="46800" rIns="90000" bIns="46800">
                <a:spAutoFit/>
              </a:bodyPr>
              <a:lstStyle>
                <a:lvl1pPr marL="177800" indent="-1778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sz="1400" dirty="0" smtClean="0">
                    <a:latin typeface="Arial" charset="0"/>
                  </a:rPr>
                  <a:t>“</a:t>
                </a:r>
                <a:r>
                  <a:rPr lang="en-US" sz="1400" b="1" dirty="0" err="1">
                    <a:solidFill>
                      <a:schemeClr val="bg2"/>
                    </a:solidFill>
                    <a:latin typeface="Arial" charset="0"/>
                  </a:rPr>
                  <a:t>Neyman</a:t>
                </a:r>
                <a:r>
                  <a:rPr lang="en-US" sz="1400" b="1" dirty="0">
                    <a:solidFill>
                      <a:schemeClr val="bg2"/>
                    </a:solidFill>
                    <a:latin typeface="Arial" charset="0"/>
                  </a:rPr>
                  <a:t>-Pearson </a:t>
                </a:r>
                <a:r>
                  <a:rPr lang="en-US" sz="1400" b="1" dirty="0" smtClean="0">
                    <a:solidFill>
                      <a:schemeClr val="bg2"/>
                    </a:solidFill>
                    <a:latin typeface="Arial" charset="0"/>
                  </a:rPr>
                  <a:t>Lemma:</a:t>
                </a:r>
                <a:endParaRPr lang="en-US" sz="1400" b="1" dirty="0">
                  <a:solidFill>
                    <a:schemeClr val="bg2"/>
                  </a:solidFill>
                  <a:latin typeface="Arial" charset="0"/>
                </a:endParaRPr>
              </a:p>
              <a:p>
                <a:pPr>
                  <a:lnSpc>
                    <a:spcPct val="110000"/>
                  </a:lnSpc>
                  <a:buFont typeface="Wingdings" pitchFamily="2" charset="2"/>
                  <a:buNone/>
                </a:pPr>
                <a:r>
                  <a:rPr lang="en-US" sz="1400" b="1" dirty="0" smtClean="0">
                    <a:solidFill>
                      <a:schemeClr val="bg2"/>
                    </a:solidFill>
                    <a:latin typeface="Arial" charset="0"/>
                  </a:rPr>
                  <a:t>“limit</a:t>
                </a:r>
                <a:r>
                  <a:rPr lang="en-US" sz="1400" b="1" dirty="0">
                    <a:solidFill>
                      <a:schemeClr val="bg2"/>
                    </a:solidFill>
                    <a:latin typeface="Arial" charset="0"/>
                  </a:rPr>
                  <a:t>” in ROC </a:t>
                </a:r>
                <a:r>
                  <a:rPr lang="en-US" sz="1400" b="1" dirty="0" smtClean="0">
                    <a:solidFill>
                      <a:schemeClr val="bg2"/>
                    </a:solidFill>
                    <a:latin typeface="Arial" charset="0"/>
                  </a:rPr>
                  <a:t>curve is given </a:t>
                </a:r>
                <a:r>
                  <a:rPr lang="en-US" sz="1400" b="1" dirty="0">
                    <a:solidFill>
                      <a:schemeClr val="bg2"/>
                    </a:solidFill>
                    <a:latin typeface="Arial" charset="0"/>
                  </a:rPr>
                  <a:t>by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d>
                      <m:dPr>
                        <m:ctrlP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𝑷𝑫𝑭</m:t>
                        </m:r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𝑺</m:t>
                        </m:r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𝑷𝑫𝑭</m:t>
                        </m:r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𝑩</m:t>
                        </m:r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/>
                      </a:rPr>
                      <m:t>,  </m:t>
                    </m:r>
                  </m:oMath>
                </a14:m>
                <a:r>
                  <a:rPr lang="en-US" sz="1400" b="1" dirty="0" smtClean="0">
                    <a:solidFill>
                      <a:schemeClr val="bg2"/>
                    </a:solidFill>
                    <a:latin typeface="Arial" charset="0"/>
                  </a:rPr>
                  <a:t>   Bayes’ optimal</a:t>
                </a:r>
              </a:p>
              <a:p>
                <a:pPr>
                  <a:lnSpc>
                    <a:spcPct val="110000"/>
                  </a:lnSpc>
                  <a:buFont typeface="Wingdings" pitchFamily="2" charset="2"/>
                  <a:buNone/>
                </a:pPr>
                <a:r>
                  <a:rPr lang="en-US" sz="1400" b="1" dirty="0" smtClean="0">
                    <a:solidFill>
                      <a:schemeClr val="bg2"/>
                    </a:solidFill>
                    <a:latin typeface="Arial" charset="0"/>
                  </a:rPr>
                  <a:t>the likelihood ratio (or any monotonous function thereof)</a:t>
                </a:r>
              </a:p>
            </p:txBody>
          </p:sp>
        </mc:Choice>
        <mc:Fallback xmlns="">
          <p:sp>
            <p:nvSpPr>
              <p:cNvPr id="35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482951">
                <a:off x="6204479" y="1467470"/>
                <a:ext cx="3334878" cy="1419942"/>
              </a:xfrm>
              <a:prstGeom prst="rect">
                <a:avLst/>
              </a:prstGeom>
              <a:blipFill rotWithShape="1">
                <a:blip r:embed="rId3"/>
                <a:stretch>
                  <a:fillRect t="-227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Line 18"/>
          <p:cNvSpPr>
            <a:spLocks noChangeShapeType="1"/>
          </p:cNvSpPr>
          <p:nvPr/>
        </p:nvSpPr>
        <p:spPr bwMode="auto">
          <a:xfrm>
            <a:off x="7064844" y="2585315"/>
            <a:ext cx="7937" cy="19685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7" name="Freeform 19"/>
          <p:cNvSpPr>
            <a:spLocks/>
          </p:cNvSpPr>
          <p:nvPr/>
        </p:nvSpPr>
        <p:spPr bwMode="auto">
          <a:xfrm>
            <a:off x="5078881" y="2756765"/>
            <a:ext cx="3200400" cy="2332038"/>
          </a:xfrm>
          <a:custGeom>
            <a:avLst/>
            <a:gdLst>
              <a:gd name="T0" fmla="*/ 0 w 2016"/>
              <a:gd name="T1" fmla="*/ 0 h 1469"/>
              <a:gd name="T2" fmla="*/ 1668 w 2016"/>
              <a:gd name="T3" fmla="*/ 539 h 1469"/>
              <a:gd name="T4" fmla="*/ 2016 w 2016"/>
              <a:gd name="T5" fmla="*/ 1469 h 1469"/>
              <a:gd name="connsiteX0" fmla="*/ 0 w 10000"/>
              <a:gd name="connsiteY0" fmla="*/ 0 h 10000"/>
              <a:gd name="connsiteX1" fmla="*/ 7024 w 10000"/>
              <a:gd name="connsiteY1" fmla="*/ 2730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7481 w 10000"/>
              <a:gd name="connsiteY1" fmla="*/ 3122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7710 w 10000"/>
              <a:gd name="connsiteY1" fmla="*/ 3083 h 10000"/>
              <a:gd name="connsiteX2" fmla="*/ 10000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1379" y="613"/>
                  <a:pt x="6043" y="1415"/>
                  <a:pt x="7710" y="3083"/>
                </a:cubicBezTo>
                <a:cubicBezTo>
                  <a:pt x="9376" y="4751"/>
                  <a:pt x="9643" y="8679"/>
                  <a:pt x="10000" y="10000"/>
                </a:cubicBezTo>
              </a:path>
            </a:pathLst>
          </a:custGeom>
          <a:noFill/>
          <a:ln w="31750" cap="flat" cmpd="sng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9" name="Line 21"/>
          <p:cNvSpPr>
            <a:spLocks noChangeShapeType="1"/>
          </p:cNvSpPr>
          <p:nvPr/>
        </p:nvSpPr>
        <p:spPr bwMode="auto">
          <a:xfrm flipV="1">
            <a:off x="6336181" y="2931390"/>
            <a:ext cx="261938" cy="839788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40" name="Line 22"/>
          <p:cNvSpPr>
            <a:spLocks noChangeShapeType="1"/>
          </p:cNvSpPr>
          <p:nvPr/>
        </p:nvSpPr>
        <p:spPr bwMode="auto">
          <a:xfrm flipV="1">
            <a:off x="6356819" y="3239365"/>
            <a:ext cx="484187" cy="560388"/>
          </a:xfrm>
          <a:prstGeom prst="line">
            <a:avLst/>
          </a:prstGeom>
          <a:noFill/>
          <a:ln w="31750">
            <a:solidFill>
              <a:schemeClr val="bg1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5825006" y="3206028"/>
            <a:ext cx="6000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1600" b="1">
                <a:solidFill>
                  <a:srgbClr val="3333CC"/>
                </a:solidFill>
                <a:latin typeface="Arial" charset="0"/>
              </a:rPr>
              <a:t>y’(x)</a:t>
            </a:r>
          </a:p>
        </p:txBody>
      </p:sp>
      <p:sp>
        <p:nvSpPr>
          <p:cNvPr id="42" name="Text Box 24"/>
          <p:cNvSpPr txBox="1">
            <a:spLocks noChangeArrowheads="1"/>
          </p:cNvSpPr>
          <p:nvPr/>
        </p:nvSpPr>
        <p:spPr bwMode="auto">
          <a:xfrm>
            <a:off x="6413969" y="3506065"/>
            <a:ext cx="655029" cy="34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16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</a:rPr>
              <a:t>y’’(x)</a:t>
            </a:r>
          </a:p>
        </p:txBody>
      </p:sp>
      <p:sp>
        <p:nvSpPr>
          <p:cNvPr id="43" name="Oval 42"/>
          <p:cNvSpPr/>
          <p:nvPr/>
        </p:nvSpPr>
        <p:spPr bwMode="auto">
          <a:xfrm>
            <a:off x="5123331" y="2566265"/>
            <a:ext cx="457200" cy="457200"/>
          </a:xfrm>
          <a:prstGeom prst="ellipse">
            <a:avLst/>
          </a:prstGeom>
          <a:solidFill>
            <a:schemeClr val="bg1">
              <a:lumMod val="50000"/>
              <a:alpha val="30000"/>
            </a:schemeClr>
          </a:solidFill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GB" sz="1800"/>
          </a:p>
        </p:txBody>
      </p:sp>
      <p:cxnSp>
        <p:nvCxnSpPr>
          <p:cNvPr id="44" name="Straight Arrow Connector 43"/>
          <p:cNvCxnSpPr>
            <a:cxnSpLocks noChangeShapeType="1"/>
            <a:endCxn id="43" idx="4"/>
          </p:cNvCxnSpPr>
          <p:nvPr/>
        </p:nvCxnSpPr>
        <p:spPr bwMode="auto">
          <a:xfrm rot="5400000" flipH="1" flipV="1">
            <a:off x="5047132" y="3328265"/>
            <a:ext cx="609600" cy="3175"/>
          </a:xfrm>
          <a:prstGeom prst="straightConnector1">
            <a:avLst/>
          </a:prstGeom>
          <a:noFill/>
          <a:ln w="12700">
            <a:solidFill>
              <a:schemeClr val="bg2"/>
            </a:solidFill>
            <a:round/>
            <a:headEnd/>
            <a:tailEnd type="arrow" w="med" len="med"/>
          </a:ln>
        </p:spPr>
      </p:cxnSp>
      <p:sp>
        <p:nvSpPr>
          <p:cNvPr id="45" name="TextBox 44"/>
          <p:cNvSpPr txBox="1"/>
          <p:nvPr/>
        </p:nvSpPr>
        <p:spPr>
          <a:xfrm>
            <a:off x="5167781" y="3794990"/>
            <a:ext cx="151676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32946A"/>
                </a:solidFill>
                <a:latin typeface="Arial" charset="0"/>
                <a:ea typeface="ＭＳ Ｐゴシック" charset="-128"/>
              </a:rPr>
              <a:t>large purity</a:t>
            </a:r>
          </a:p>
          <a:p>
            <a:pPr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small efficiency</a:t>
            </a:r>
            <a:endParaRPr lang="en-GB" sz="1400" b="1" dirty="0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8018931" y="4623665"/>
            <a:ext cx="457200" cy="457200"/>
          </a:xfrm>
          <a:prstGeom prst="ellipse">
            <a:avLst/>
          </a:prstGeom>
          <a:solidFill>
            <a:schemeClr val="bg1">
              <a:lumMod val="50000"/>
              <a:alpha val="30000"/>
            </a:schemeClr>
          </a:solidFill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GB" sz="1800"/>
          </a:p>
        </p:txBody>
      </p:sp>
      <p:cxnSp>
        <p:nvCxnSpPr>
          <p:cNvPr id="47" name="Straight Arrow Connector 46"/>
          <p:cNvCxnSpPr>
            <a:cxnSpLocks noChangeShapeType="1"/>
            <a:endCxn id="46" idx="2"/>
          </p:cNvCxnSpPr>
          <p:nvPr/>
        </p:nvCxnSpPr>
        <p:spPr bwMode="auto">
          <a:xfrm>
            <a:off x="7333131" y="4852265"/>
            <a:ext cx="685800" cy="1588"/>
          </a:xfrm>
          <a:prstGeom prst="straightConnector1">
            <a:avLst/>
          </a:prstGeom>
          <a:noFill/>
          <a:ln w="12700">
            <a:solidFill>
              <a:schemeClr val="bg2"/>
            </a:solidFill>
            <a:round/>
            <a:headEnd/>
            <a:tailEnd type="arrow" w="med" len="med"/>
          </a:ln>
        </p:spPr>
      </p:cxn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580531" y="4528415"/>
            <a:ext cx="15359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large efficiency </a:t>
            </a:r>
            <a:endParaRPr lang="en-GB" sz="1400" b="1" dirty="0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  <a:p>
            <a:pPr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32946A"/>
                </a:solidFill>
                <a:latin typeface="Arial" charset="0"/>
                <a:ea typeface="ＭＳ Ｐゴシック" charset="-128"/>
              </a:rPr>
              <a:t>small purity</a:t>
            </a:r>
            <a:endParaRPr lang="en-GB" sz="1400" b="1" dirty="0">
              <a:solidFill>
                <a:srgbClr val="32946A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576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0.29045 -0.004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14" y="-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55112E-17 L 0.29115 -0.005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49" y="-2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17" grpId="0"/>
      <p:bldP spid="18" grpId="0" animBg="1"/>
      <p:bldP spid="18" grpId="1" animBg="1"/>
      <p:bldP spid="19" grpId="0" animBg="1"/>
      <p:bldP spid="19" grpId="1" animBg="1"/>
      <p:bldP spid="27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/>
      <p:bldP spid="42" grpId="0"/>
      <p:bldP spid="43" grpId="0" animBg="1"/>
      <p:bldP spid="45" grpId="0"/>
      <p:bldP spid="46" grpId="0" animBg="1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HEP Experiments: Simulated Higgs Event in CMS</a:t>
            </a:r>
          </a:p>
        </p:txBody>
      </p:sp>
      <p:pic>
        <p:nvPicPr>
          <p:cNvPr id="2092035" name="Picture 3" descr="CMS_HiggsEv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790575"/>
            <a:ext cx="3963987" cy="364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03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7" r="16466"/>
          <a:stretch>
            <a:fillRect/>
          </a:stretch>
        </p:blipFill>
        <p:spPr bwMode="auto">
          <a:xfrm>
            <a:off x="0" y="1627188"/>
            <a:ext cx="3106738" cy="488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2037" name="Line 5"/>
          <p:cNvSpPr>
            <a:spLocks noChangeShapeType="1"/>
          </p:cNvSpPr>
          <p:nvPr/>
        </p:nvSpPr>
        <p:spPr bwMode="auto">
          <a:xfrm flipH="1">
            <a:off x="2787650" y="4351338"/>
            <a:ext cx="2049463" cy="539750"/>
          </a:xfrm>
          <a:prstGeom prst="line">
            <a:avLst/>
          </a:prstGeom>
          <a:noFill/>
          <a:ln w="317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2092038" name="Text Box 6"/>
          <p:cNvSpPr txBox="1">
            <a:spLocks noChangeArrowheads="1"/>
          </p:cNvSpPr>
          <p:nvPr/>
        </p:nvSpPr>
        <p:spPr bwMode="auto">
          <a:xfrm>
            <a:off x="130175" y="1119288"/>
            <a:ext cx="4821238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7800" indent="-1778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That’s how a “typical” </a:t>
            </a:r>
            <a:r>
              <a:rPr lang="en-US" altLang="en-US" sz="18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higgs</a:t>
            </a:r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event looks like: (underlying ~23 ‘minimum </a:t>
            </a:r>
            <a:r>
              <a:rPr lang="en-US" altLang="en-US" sz="18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bias’</a:t>
            </a:r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events)</a:t>
            </a:r>
          </a:p>
        </p:txBody>
      </p:sp>
      <p:sp>
        <p:nvSpPr>
          <p:cNvPr id="2092039" name="Text Box 7"/>
          <p:cNvSpPr txBox="1">
            <a:spLocks noChangeArrowheads="1"/>
          </p:cNvSpPr>
          <p:nvPr/>
        </p:nvSpPr>
        <p:spPr bwMode="auto">
          <a:xfrm>
            <a:off x="3268663" y="4867275"/>
            <a:ext cx="5875337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7800" indent="-1778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And not only this: These event happen only in a tiny fraction of  the collisions O(10</a:t>
            </a:r>
            <a:r>
              <a:rPr lang="en-US" altLang="en-US" sz="1800" baseline="30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-11</a:t>
            </a:r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)</a:t>
            </a:r>
          </a:p>
        </p:txBody>
      </p:sp>
      <p:grpSp>
        <p:nvGrpSpPr>
          <p:cNvPr id="2092040" name="Group 8"/>
          <p:cNvGrpSpPr>
            <a:grpSpLocks/>
          </p:cNvGrpSpPr>
          <p:nvPr/>
        </p:nvGrpSpPr>
        <p:grpSpPr bwMode="auto">
          <a:xfrm>
            <a:off x="1173114" y="1443544"/>
            <a:ext cx="6851650" cy="4605338"/>
            <a:chOff x="4513" y="618"/>
            <a:chExt cx="1043" cy="771"/>
          </a:xfrm>
        </p:grpSpPr>
        <p:sp>
          <p:nvSpPr>
            <p:cNvPr id="2092041" name="Rectangle 9"/>
            <p:cNvSpPr>
              <a:spLocks noChangeArrowheads="1"/>
            </p:cNvSpPr>
            <p:nvPr/>
          </p:nvSpPr>
          <p:spPr bwMode="auto">
            <a:xfrm>
              <a:off x="4513" y="618"/>
              <a:ext cx="1043" cy="771"/>
            </a:xfrm>
            <a:prstGeom prst="rect">
              <a:avLst/>
            </a:prstGeom>
            <a:solidFill>
              <a:schemeClr val="bg1"/>
            </a:solidFill>
            <a:ln w="3175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GB"/>
            </a:p>
          </p:txBody>
        </p:sp>
        <p:pic>
          <p:nvPicPr>
            <p:cNvPr id="2092042" name="Picture 10"/>
            <p:cNvPicPr>
              <a:picLocks noChangeAspect="1" noChangeArrowheads="1"/>
            </p:cNvPicPr>
            <p:nvPr/>
          </p:nvPicPr>
          <p:blipFill>
            <a:blip r:embed="rId4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663"/>
              <a:ext cx="952" cy="6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81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9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2037" grpId="0" animBg="1"/>
      <p:bldP spid="20920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Receiver Operation Charactersic (ROC) curve </a:t>
            </a:r>
            <a:endParaRPr lang="de-D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9038" y="6597352"/>
            <a:ext cx="1086578" cy="260647"/>
          </a:xfrm>
        </p:spPr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6552728" cy="260648"/>
          </a:xfrm>
        </p:spPr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532440" y="6597352"/>
            <a:ext cx="611560" cy="260648"/>
          </a:xfrm>
        </p:spPr>
        <p:txBody>
          <a:bodyPr/>
          <a:lstStyle/>
          <a:p>
            <a:fld id="{2A4DA105-8408-472E-ADC5-7BB4EB4EDB54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232021" y="1496549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rgbClr val="FF0000"/>
              </a:buClr>
            </a:pPr>
            <a:r>
              <a:rPr lang="en-US" sz="2000" b="1" dirty="0">
                <a:solidFill>
                  <a:srgbClr val="500093"/>
                </a:solidFill>
                <a:latin typeface="Arial"/>
              </a:rPr>
              <a:t>Signal(H</a:t>
            </a:r>
            <a:r>
              <a:rPr lang="en-US" sz="2000" b="1" baseline="-25000" dirty="0">
                <a:solidFill>
                  <a:srgbClr val="500093"/>
                </a:solidFill>
                <a:latin typeface="Arial"/>
              </a:rPr>
              <a:t>1</a:t>
            </a:r>
            <a:r>
              <a:rPr lang="en-US" sz="2000" b="1" dirty="0">
                <a:solidFill>
                  <a:srgbClr val="500093"/>
                </a:solidFill>
                <a:latin typeface="Arial"/>
              </a:rPr>
              <a:t>)</a:t>
            </a:r>
            <a:r>
              <a:rPr lang="en-US" sz="2000" b="1" dirty="0">
                <a:solidFill>
                  <a:srgbClr val="2A004E"/>
                </a:solidFill>
                <a:latin typeface="Arial"/>
              </a:rPr>
              <a:t> /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</a:rPr>
              <a:t>Background(H</a:t>
            </a:r>
            <a:r>
              <a:rPr lang="en-US" sz="2000" b="1" baseline="-25000" dirty="0" smtClean="0">
                <a:solidFill>
                  <a:srgbClr val="FF0000"/>
                </a:solidFill>
                <a:latin typeface="Arial"/>
              </a:rPr>
              <a:t>0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</a:rPr>
              <a:t>) </a:t>
            </a:r>
          </a:p>
        </p:txBody>
      </p:sp>
      <p:sp>
        <p:nvSpPr>
          <p:cNvPr id="21" name="Line 3"/>
          <p:cNvSpPr>
            <a:spLocks noChangeShapeType="1"/>
          </p:cNvSpPr>
          <p:nvPr/>
        </p:nvSpPr>
        <p:spPr bwMode="auto">
          <a:xfrm>
            <a:off x="5115394" y="5079278"/>
            <a:ext cx="3582987" cy="0"/>
          </a:xfrm>
          <a:prstGeom prst="line">
            <a:avLst/>
          </a:prstGeom>
          <a:noFill/>
          <a:ln w="222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22" name="Line 4"/>
          <p:cNvSpPr>
            <a:spLocks noChangeShapeType="1"/>
          </p:cNvSpPr>
          <p:nvPr/>
        </p:nvSpPr>
        <p:spPr bwMode="auto">
          <a:xfrm flipV="1">
            <a:off x="5105869" y="2234478"/>
            <a:ext cx="0" cy="2844800"/>
          </a:xfrm>
          <a:prstGeom prst="line">
            <a:avLst/>
          </a:prstGeom>
          <a:noFill/>
          <a:ln w="222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996331" y="5184053"/>
            <a:ext cx="295572" cy="34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1600" dirty="0">
                <a:solidFill>
                  <a:schemeClr val="bg2"/>
                </a:solidFill>
                <a:latin typeface="Arial" charset="0"/>
              </a:rPr>
              <a:t>0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8152281" y="5203103"/>
            <a:ext cx="295572" cy="34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1600" dirty="0">
                <a:solidFill>
                  <a:schemeClr val="bg2"/>
                </a:solidFill>
                <a:latin typeface="Arial" charset="0"/>
              </a:rPr>
              <a:t>1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4748681" y="2571028"/>
            <a:ext cx="295572" cy="34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1600" dirty="0">
                <a:solidFill>
                  <a:schemeClr val="bg2"/>
                </a:solidFill>
                <a:latin typeface="Arial" charset="0"/>
              </a:rPr>
              <a:t>1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4689944" y="4855440"/>
            <a:ext cx="295572" cy="34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1600" dirty="0">
                <a:solidFill>
                  <a:schemeClr val="bg2"/>
                </a:solidFill>
                <a:latin typeface="Arial" charset="0"/>
              </a:rPr>
              <a:t>0</a:t>
            </a:r>
          </a:p>
        </p:txBody>
      </p:sp>
      <p:sp>
        <p:nvSpPr>
          <p:cNvPr id="27" name="Freeform 9"/>
          <p:cNvSpPr>
            <a:spLocks/>
          </p:cNvSpPr>
          <p:nvPr/>
        </p:nvSpPr>
        <p:spPr bwMode="auto">
          <a:xfrm>
            <a:off x="5096344" y="2718665"/>
            <a:ext cx="3200400" cy="2360613"/>
          </a:xfrm>
          <a:custGeom>
            <a:avLst/>
            <a:gdLst>
              <a:gd name="T0" fmla="*/ 0 w 2016"/>
              <a:gd name="T1" fmla="*/ 18 h 1487"/>
              <a:gd name="T2" fmla="*/ 1222 w 2016"/>
              <a:gd name="T3" fmla="*/ 245 h 1487"/>
              <a:gd name="T4" fmla="*/ 2016 w 2016"/>
              <a:gd name="T5" fmla="*/ 1487 h 1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16" h="1487">
                <a:moveTo>
                  <a:pt x="0" y="18"/>
                </a:moveTo>
                <a:cubicBezTo>
                  <a:pt x="203" y="56"/>
                  <a:pt x="886" y="0"/>
                  <a:pt x="1222" y="245"/>
                </a:cubicBezTo>
                <a:cubicBezTo>
                  <a:pt x="1558" y="490"/>
                  <a:pt x="1851" y="1228"/>
                  <a:pt x="2016" y="1487"/>
                </a:cubicBezTo>
              </a:path>
            </a:pathLst>
          </a:custGeom>
          <a:noFill/>
          <a:ln w="317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>
            <a:off x="5012206" y="2747240"/>
            <a:ext cx="841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>
            <a:off x="4996331" y="5071340"/>
            <a:ext cx="841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 flipV="1">
            <a:off x="5107456" y="5063403"/>
            <a:ext cx="0" cy="84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 flipV="1">
            <a:off x="8290394" y="5064990"/>
            <a:ext cx="0" cy="84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4" name="Freeform 16"/>
          <p:cNvSpPr>
            <a:spLocks/>
          </p:cNvSpPr>
          <p:nvPr/>
        </p:nvSpPr>
        <p:spPr bwMode="auto">
          <a:xfrm>
            <a:off x="5116981" y="2645640"/>
            <a:ext cx="3241675" cy="2413000"/>
          </a:xfrm>
          <a:custGeom>
            <a:avLst/>
            <a:gdLst>
              <a:gd name="T0" fmla="*/ 0 w 2042"/>
              <a:gd name="T1" fmla="*/ 54 h 1520"/>
              <a:gd name="T2" fmla="*/ 1708 w 2042"/>
              <a:gd name="T3" fmla="*/ 244 h 1520"/>
              <a:gd name="T4" fmla="*/ 2002 w 2042"/>
              <a:gd name="T5" fmla="*/ 1520 h 1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42" h="1520">
                <a:moveTo>
                  <a:pt x="0" y="54"/>
                </a:moveTo>
                <a:cubicBezTo>
                  <a:pt x="285" y="86"/>
                  <a:pt x="1374" y="0"/>
                  <a:pt x="1708" y="244"/>
                </a:cubicBezTo>
                <a:cubicBezTo>
                  <a:pt x="2042" y="488"/>
                  <a:pt x="1941" y="1254"/>
                  <a:pt x="2002" y="1520"/>
                </a:cubicBezTo>
              </a:path>
            </a:pathLst>
          </a:custGeom>
          <a:noFill/>
          <a:ln w="31750" cap="flat" cmpd="sng">
            <a:solidFill>
              <a:srgbClr val="FF3B3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17"/>
              <p:cNvSpPr txBox="1">
                <a:spLocks noChangeArrowheads="1"/>
              </p:cNvSpPr>
              <p:nvPr/>
            </p:nvSpPr>
            <p:spPr bwMode="auto">
              <a:xfrm rot="1482951">
                <a:off x="6204479" y="1467470"/>
                <a:ext cx="3334878" cy="141994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  <a:extLst/>
            </p:spPr>
            <p:txBody>
              <a:bodyPr wrap="square" lIns="90000" tIns="46800" rIns="90000" bIns="46800">
                <a:spAutoFit/>
              </a:bodyPr>
              <a:lstStyle>
                <a:lvl1pPr marL="177800" indent="-1778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sz="1400" dirty="0" smtClean="0">
                    <a:latin typeface="Arial" charset="0"/>
                  </a:rPr>
                  <a:t>“</a:t>
                </a:r>
                <a:r>
                  <a:rPr lang="en-US" sz="1400" b="1" dirty="0" err="1">
                    <a:solidFill>
                      <a:schemeClr val="bg2"/>
                    </a:solidFill>
                    <a:latin typeface="Arial" charset="0"/>
                  </a:rPr>
                  <a:t>Neyman</a:t>
                </a:r>
                <a:r>
                  <a:rPr lang="en-US" sz="1400" b="1" dirty="0">
                    <a:solidFill>
                      <a:schemeClr val="bg2"/>
                    </a:solidFill>
                    <a:latin typeface="Arial" charset="0"/>
                  </a:rPr>
                  <a:t>-Pearson </a:t>
                </a:r>
                <a:r>
                  <a:rPr lang="en-US" sz="1400" b="1" dirty="0" smtClean="0">
                    <a:solidFill>
                      <a:schemeClr val="bg2"/>
                    </a:solidFill>
                    <a:latin typeface="Arial" charset="0"/>
                  </a:rPr>
                  <a:t>Lemma:</a:t>
                </a:r>
                <a:endParaRPr lang="en-US" sz="1400" b="1" dirty="0">
                  <a:solidFill>
                    <a:schemeClr val="bg2"/>
                  </a:solidFill>
                  <a:latin typeface="Arial" charset="0"/>
                </a:endParaRPr>
              </a:p>
              <a:p>
                <a:pPr>
                  <a:lnSpc>
                    <a:spcPct val="110000"/>
                  </a:lnSpc>
                  <a:buFont typeface="Wingdings" pitchFamily="2" charset="2"/>
                  <a:buNone/>
                </a:pPr>
                <a:r>
                  <a:rPr lang="en-US" sz="1400" b="1" dirty="0" smtClean="0">
                    <a:solidFill>
                      <a:schemeClr val="bg2"/>
                    </a:solidFill>
                    <a:latin typeface="Arial" charset="0"/>
                  </a:rPr>
                  <a:t>“limit</a:t>
                </a:r>
                <a:r>
                  <a:rPr lang="en-US" sz="1400" b="1" dirty="0">
                    <a:solidFill>
                      <a:schemeClr val="bg2"/>
                    </a:solidFill>
                    <a:latin typeface="Arial" charset="0"/>
                  </a:rPr>
                  <a:t>” in ROC </a:t>
                </a:r>
                <a:r>
                  <a:rPr lang="en-US" sz="1400" b="1" dirty="0" smtClean="0">
                    <a:solidFill>
                      <a:schemeClr val="bg2"/>
                    </a:solidFill>
                    <a:latin typeface="Arial" charset="0"/>
                  </a:rPr>
                  <a:t>curve is given </a:t>
                </a:r>
                <a:r>
                  <a:rPr lang="en-US" sz="1400" b="1" dirty="0">
                    <a:solidFill>
                      <a:schemeClr val="bg2"/>
                    </a:solidFill>
                    <a:latin typeface="Arial" charset="0"/>
                  </a:rPr>
                  <a:t>by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d>
                      <m:dPr>
                        <m:ctrlP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𝑷𝑫𝑭</m:t>
                        </m:r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𝑺</m:t>
                        </m:r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𝑷𝑫𝑭</m:t>
                        </m:r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𝑩</m:t>
                        </m:r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/>
                      </a:rPr>
                      <m:t>,  </m:t>
                    </m:r>
                  </m:oMath>
                </a14:m>
                <a:r>
                  <a:rPr lang="en-US" sz="1400" b="1" dirty="0" smtClean="0">
                    <a:solidFill>
                      <a:schemeClr val="bg2"/>
                    </a:solidFill>
                    <a:latin typeface="Arial" charset="0"/>
                  </a:rPr>
                  <a:t>   Bayes’ optimal</a:t>
                </a:r>
              </a:p>
              <a:p>
                <a:pPr>
                  <a:lnSpc>
                    <a:spcPct val="110000"/>
                  </a:lnSpc>
                  <a:buFont typeface="Wingdings" pitchFamily="2" charset="2"/>
                  <a:buNone/>
                </a:pPr>
                <a:r>
                  <a:rPr lang="en-US" sz="1400" b="1" dirty="0" smtClean="0">
                    <a:solidFill>
                      <a:schemeClr val="bg2"/>
                    </a:solidFill>
                    <a:latin typeface="Arial" charset="0"/>
                  </a:rPr>
                  <a:t>the likelihood ratio (or any monotonous function thereof)</a:t>
                </a:r>
              </a:p>
            </p:txBody>
          </p:sp>
        </mc:Choice>
        <mc:Fallback xmlns="">
          <p:sp>
            <p:nvSpPr>
              <p:cNvPr id="35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482951">
                <a:off x="6204479" y="1467470"/>
                <a:ext cx="3334878" cy="1419942"/>
              </a:xfrm>
              <a:prstGeom prst="rect">
                <a:avLst/>
              </a:prstGeom>
              <a:blipFill rotWithShape="1">
                <a:blip r:embed="rId2"/>
                <a:stretch>
                  <a:fillRect t="-227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Line 18"/>
          <p:cNvSpPr>
            <a:spLocks noChangeShapeType="1"/>
          </p:cNvSpPr>
          <p:nvPr/>
        </p:nvSpPr>
        <p:spPr bwMode="auto">
          <a:xfrm>
            <a:off x="7064844" y="2585315"/>
            <a:ext cx="7937" cy="19685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7" name="Freeform 19"/>
          <p:cNvSpPr>
            <a:spLocks/>
          </p:cNvSpPr>
          <p:nvPr/>
        </p:nvSpPr>
        <p:spPr bwMode="auto">
          <a:xfrm>
            <a:off x="5078881" y="2756765"/>
            <a:ext cx="3200400" cy="2332038"/>
          </a:xfrm>
          <a:custGeom>
            <a:avLst/>
            <a:gdLst>
              <a:gd name="T0" fmla="*/ 0 w 2016"/>
              <a:gd name="T1" fmla="*/ 0 h 1469"/>
              <a:gd name="T2" fmla="*/ 1668 w 2016"/>
              <a:gd name="T3" fmla="*/ 539 h 1469"/>
              <a:gd name="T4" fmla="*/ 2016 w 2016"/>
              <a:gd name="T5" fmla="*/ 1469 h 1469"/>
              <a:gd name="connsiteX0" fmla="*/ 0 w 10000"/>
              <a:gd name="connsiteY0" fmla="*/ 0 h 10000"/>
              <a:gd name="connsiteX1" fmla="*/ 7024 w 10000"/>
              <a:gd name="connsiteY1" fmla="*/ 2730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7481 w 10000"/>
              <a:gd name="connsiteY1" fmla="*/ 3122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7710 w 10000"/>
              <a:gd name="connsiteY1" fmla="*/ 3083 h 10000"/>
              <a:gd name="connsiteX2" fmla="*/ 10000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1379" y="613"/>
                  <a:pt x="6043" y="1415"/>
                  <a:pt x="7710" y="3083"/>
                </a:cubicBezTo>
                <a:cubicBezTo>
                  <a:pt x="9376" y="4751"/>
                  <a:pt x="9643" y="8679"/>
                  <a:pt x="10000" y="10000"/>
                </a:cubicBezTo>
              </a:path>
            </a:pathLst>
          </a:custGeom>
          <a:noFill/>
          <a:ln w="31750" cap="flat" cmpd="sng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9" name="Line 21"/>
          <p:cNvSpPr>
            <a:spLocks noChangeShapeType="1"/>
          </p:cNvSpPr>
          <p:nvPr/>
        </p:nvSpPr>
        <p:spPr bwMode="auto">
          <a:xfrm flipV="1">
            <a:off x="6336181" y="2931390"/>
            <a:ext cx="261938" cy="839788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40" name="Line 22"/>
          <p:cNvSpPr>
            <a:spLocks noChangeShapeType="1"/>
          </p:cNvSpPr>
          <p:nvPr/>
        </p:nvSpPr>
        <p:spPr bwMode="auto">
          <a:xfrm flipV="1">
            <a:off x="6356819" y="3239365"/>
            <a:ext cx="484187" cy="560388"/>
          </a:xfrm>
          <a:prstGeom prst="line">
            <a:avLst/>
          </a:prstGeom>
          <a:noFill/>
          <a:ln w="31750">
            <a:solidFill>
              <a:schemeClr val="bg1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5825006" y="3206028"/>
            <a:ext cx="6000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1600" b="1">
                <a:solidFill>
                  <a:srgbClr val="3333CC"/>
                </a:solidFill>
                <a:latin typeface="Arial" charset="0"/>
              </a:rPr>
              <a:t>y’(x)</a:t>
            </a:r>
          </a:p>
        </p:txBody>
      </p:sp>
      <p:sp>
        <p:nvSpPr>
          <p:cNvPr id="42" name="Text Box 24"/>
          <p:cNvSpPr txBox="1">
            <a:spLocks noChangeArrowheads="1"/>
          </p:cNvSpPr>
          <p:nvPr/>
        </p:nvSpPr>
        <p:spPr bwMode="auto">
          <a:xfrm>
            <a:off x="6413969" y="3506065"/>
            <a:ext cx="655029" cy="34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16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</a:rPr>
              <a:t>y’’(x)</a:t>
            </a:r>
          </a:p>
        </p:txBody>
      </p:sp>
      <p:sp>
        <p:nvSpPr>
          <p:cNvPr id="43" name="Oval 42"/>
          <p:cNvSpPr/>
          <p:nvPr/>
        </p:nvSpPr>
        <p:spPr bwMode="auto">
          <a:xfrm>
            <a:off x="5123331" y="2566265"/>
            <a:ext cx="457200" cy="457200"/>
          </a:xfrm>
          <a:prstGeom prst="ellipse">
            <a:avLst/>
          </a:prstGeom>
          <a:solidFill>
            <a:schemeClr val="bg1">
              <a:lumMod val="50000"/>
              <a:alpha val="30000"/>
            </a:schemeClr>
          </a:solidFill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GB" sz="1800"/>
          </a:p>
        </p:txBody>
      </p:sp>
      <p:cxnSp>
        <p:nvCxnSpPr>
          <p:cNvPr id="44" name="Straight Arrow Connector 43"/>
          <p:cNvCxnSpPr>
            <a:cxnSpLocks noChangeShapeType="1"/>
            <a:endCxn id="43" idx="4"/>
          </p:cNvCxnSpPr>
          <p:nvPr/>
        </p:nvCxnSpPr>
        <p:spPr bwMode="auto">
          <a:xfrm rot="5400000" flipH="1" flipV="1">
            <a:off x="5047132" y="3328265"/>
            <a:ext cx="609600" cy="3175"/>
          </a:xfrm>
          <a:prstGeom prst="straightConnector1">
            <a:avLst/>
          </a:prstGeom>
          <a:noFill/>
          <a:ln w="12700">
            <a:solidFill>
              <a:schemeClr val="bg2"/>
            </a:solidFill>
            <a:round/>
            <a:headEnd/>
            <a:tailEnd type="arrow" w="med" len="med"/>
          </a:ln>
        </p:spPr>
      </p:cxnSp>
      <p:sp>
        <p:nvSpPr>
          <p:cNvPr id="46" name="Oval 45"/>
          <p:cNvSpPr/>
          <p:nvPr/>
        </p:nvSpPr>
        <p:spPr bwMode="auto">
          <a:xfrm>
            <a:off x="8018931" y="4623665"/>
            <a:ext cx="457200" cy="457200"/>
          </a:xfrm>
          <a:prstGeom prst="ellipse">
            <a:avLst/>
          </a:prstGeom>
          <a:solidFill>
            <a:schemeClr val="bg1">
              <a:lumMod val="50000"/>
              <a:alpha val="30000"/>
            </a:schemeClr>
          </a:solidFill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GB" sz="1800"/>
          </a:p>
        </p:txBody>
      </p:sp>
      <p:cxnSp>
        <p:nvCxnSpPr>
          <p:cNvPr id="47" name="Straight Arrow Connector 46"/>
          <p:cNvCxnSpPr>
            <a:cxnSpLocks noChangeShapeType="1"/>
            <a:endCxn id="46" idx="2"/>
          </p:cNvCxnSpPr>
          <p:nvPr/>
        </p:nvCxnSpPr>
        <p:spPr bwMode="auto">
          <a:xfrm>
            <a:off x="7333131" y="4852265"/>
            <a:ext cx="685800" cy="1588"/>
          </a:xfrm>
          <a:prstGeom prst="straightConnector1">
            <a:avLst/>
          </a:prstGeom>
          <a:noFill/>
          <a:ln w="12700">
            <a:solidFill>
              <a:schemeClr val="bg2"/>
            </a:solidFill>
            <a:round/>
            <a:headEnd/>
            <a:tailEnd type="arrow" w="med" len="med"/>
          </a:ln>
        </p:spPr>
      </p:cxn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2" y="1989583"/>
            <a:ext cx="4640442" cy="33345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14"/>
              <p:cNvSpPr txBox="1">
                <a:spLocks noChangeArrowheads="1"/>
              </p:cNvSpPr>
              <p:nvPr/>
            </p:nvSpPr>
            <p:spPr bwMode="auto">
              <a:xfrm rot="16200000">
                <a:off x="3694846" y="3464351"/>
                <a:ext cx="2277140" cy="5007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w="31750" algn="ctr">
                    <a:solidFill>
                      <a:srgbClr val="FF3B3B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marL="177800" indent="-1778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lnSpc>
                    <a:spcPct val="110000"/>
                  </a:lnSpc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1−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/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1- </a:t>
                </a:r>
                <a:r>
                  <a:rPr lang="en-US" dirty="0" err="1">
                    <a:solidFill>
                      <a:schemeClr val="bg2"/>
                    </a:solidFill>
                    <a:latin typeface="Symbol" pitchFamily="18" charset="2"/>
                  </a:rPr>
                  <a:t>e</a:t>
                </a:r>
                <a:r>
                  <a:rPr lang="en-US" baseline="-25000" dirty="0" err="1">
                    <a:solidFill>
                      <a:schemeClr val="bg2"/>
                    </a:solidFill>
                    <a:latin typeface="Arial" charset="0"/>
                  </a:rPr>
                  <a:t>backgr</a:t>
                </a:r>
                <a:r>
                  <a:rPr lang="en-US" sz="1600" baseline="-25000" dirty="0">
                    <a:latin typeface="Arial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6200000">
                <a:off x="3694846" y="3464351"/>
                <a:ext cx="2277140" cy="500779"/>
              </a:xfrm>
              <a:prstGeom prst="rect">
                <a:avLst/>
              </a:prstGeom>
              <a:blipFill rotWithShape="1">
                <a:blip r:embed="rId4"/>
                <a:stretch>
                  <a:fillRect l="-8537" r="-21951" b="-8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31750" algn="ctr">
                    <a:solidFill>
                      <a:srgbClr val="FF3B3B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15"/>
              <p:cNvSpPr txBox="1">
                <a:spLocks noChangeArrowheads="1"/>
              </p:cNvSpPr>
              <p:nvPr/>
            </p:nvSpPr>
            <p:spPr bwMode="auto">
              <a:xfrm>
                <a:off x="5959536" y="5097915"/>
                <a:ext cx="1739685" cy="5007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w="31750" algn="ctr">
                    <a:solidFill>
                      <a:srgbClr val="FF3B3B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marL="177800" indent="-1778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lnSpc>
                    <a:spcPct val="110000"/>
                  </a:lnSpc>
                  <a:buFont typeface="Wingdings" pitchFamily="2" charset="2"/>
                  <a:buNone/>
                </a:pPr>
                <a:r>
                  <a:rPr lang="en-US" sz="1600" dirty="0" smtClean="0"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/>
                      </a:rPr>
                      <m:t>𝜷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chemeClr val="bg2"/>
                    </a:solidFill>
                    <a:latin typeface="Symbol" pitchFamily="18" charset="2"/>
                  </a:rPr>
                  <a:t>/ e</a:t>
                </a:r>
                <a:r>
                  <a:rPr lang="en-US" b="1" baseline="-25000" dirty="0" smtClean="0">
                    <a:solidFill>
                      <a:schemeClr val="bg2"/>
                    </a:solidFill>
                    <a:latin typeface="Arial" charset="0"/>
                  </a:rPr>
                  <a:t>signal </a:t>
                </a:r>
                <a:endParaRPr lang="en-US" b="1" baseline="-25000" dirty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54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59536" y="5097915"/>
                <a:ext cx="1739685" cy="500779"/>
              </a:xfrm>
              <a:prstGeom prst="rect">
                <a:avLst/>
              </a:prstGeom>
              <a:blipFill rotWithShape="1">
                <a:blip r:embed="rId5"/>
                <a:stretch>
                  <a:fillRect t="-8537" r="-1053" b="-207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31750" algn="ctr">
                    <a:solidFill>
                      <a:srgbClr val="FF3B3B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5204357" y="3785846"/>
            <a:ext cx="1722438" cy="5175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GB" sz="1400" b="1" dirty="0">
                <a:solidFill>
                  <a:srgbClr val="32946A"/>
                </a:solidFill>
                <a:latin typeface="Arial" charset="0"/>
                <a:ea typeface="ＭＳ Ｐゴシック" charset="-128"/>
              </a:rPr>
              <a:t>Type-1 error small</a:t>
            </a:r>
          </a:p>
          <a:p>
            <a:pPr>
              <a:buClrTx/>
              <a:buSzTx/>
              <a:buFontTx/>
              <a:buNone/>
            </a:pPr>
            <a:r>
              <a:rPr lang="en-GB" sz="1400" b="1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Type-2 error large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5617107" y="4519271"/>
            <a:ext cx="17414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GB" sz="1400" b="1">
                <a:solidFill>
                  <a:srgbClr val="FF0000"/>
                </a:solidFill>
                <a:latin typeface="Arial" charset="0"/>
                <a:ea typeface="ＭＳ Ｐゴシック" charset="-128"/>
              </a:rPr>
              <a:t>Type-1 error large </a:t>
            </a:r>
          </a:p>
          <a:p>
            <a:pPr>
              <a:buClrTx/>
              <a:buSzTx/>
              <a:buFontTx/>
              <a:buNone/>
            </a:pPr>
            <a:r>
              <a:rPr lang="en-GB" sz="1400" b="1">
                <a:solidFill>
                  <a:srgbClr val="32946A"/>
                </a:solidFill>
                <a:latin typeface="Arial" charset="0"/>
                <a:ea typeface="ＭＳ Ｐゴシック" charset="-128"/>
              </a:rPr>
              <a:t>Type-2 error small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-1" y="5316085"/>
            <a:ext cx="75241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rgbClr val="FF0000"/>
              </a:buClr>
            </a:pPr>
            <a:endParaRPr lang="en-US" sz="2000" b="1" dirty="0">
              <a:solidFill>
                <a:srgbClr val="FF0000"/>
              </a:solidFill>
              <a:latin typeface="Arial"/>
            </a:endParaRPr>
          </a:p>
          <a:p>
            <a:pPr marL="179388" indent="-179388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500093"/>
                </a:solidFill>
                <a:latin typeface="Arial"/>
                <a:sym typeface="Wingdings" pitchFamily="2" charset="2"/>
              </a:rPr>
              <a:t>Type 1 error:  reject </a:t>
            </a:r>
            <a:r>
              <a:rPr lang="en-US" sz="1600" dirty="0" smtClean="0">
                <a:solidFill>
                  <a:srgbClr val="FF0000"/>
                </a:solidFill>
                <a:latin typeface="Arial"/>
              </a:rPr>
              <a:t>H</a:t>
            </a:r>
            <a:r>
              <a:rPr lang="en-US" sz="1600" baseline="-25000" dirty="0" smtClean="0">
                <a:solidFill>
                  <a:srgbClr val="FF0000"/>
                </a:solidFill>
                <a:latin typeface="Arial"/>
              </a:rPr>
              <a:t>0 </a:t>
            </a:r>
            <a:r>
              <a:rPr lang="en-US" sz="1200" dirty="0" smtClean="0">
                <a:solidFill>
                  <a:srgbClr val="FF0000"/>
                </a:solidFill>
                <a:latin typeface="Arial"/>
              </a:rPr>
              <a:t>(i.e. the ‘is </a:t>
            </a:r>
            <a:r>
              <a:rPr lang="en-US" sz="1200" dirty="0" err="1" smtClean="0">
                <a:solidFill>
                  <a:srgbClr val="FF0000"/>
                </a:solidFill>
                <a:latin typeface="Arial"/>
              </a:rPr>
              <a:t>bkg</a:t>
            </a:r>
            <a:r>
              <a:rPr lang="en-US" sz="1200" dirty="0" smtClean="0">
                <a:solidFill>
                  <a:srgbClr val="FF0000"/>
                </a:solidFill>
                <a:latin typeface="Arial"/>
              </a:rPr>
              <a:t>’ hypothesis</a:t>
            </a:r>
            <a:r>
              <a:rPr lang="en-US" sz="1600" dirty="0" smtClean="0">
                <a:solidFill>
                  <a:srgbClr val="FF0000"/>
                </a:solidFill>
                <a:latin typeface="Arial"/>
              </a:rPr>
              <a:t>)</a:t>
            </a:r>
            <a:r>
              <a:rPr lang="en-US" sz="1600" dirty="0" smtClean="0">
                <a:solidFill>
                  <a:srgbClr val="500093"/>
                </a:solidFill>
                <a:latin typeface="Arial"/>
                <a:sym typeface="Wingdings" pitchFamily="2" charset="2"/>
              </a:rPr>
              <a:t> although it would haven been true </a:t>
            </a:r>
          </a:p>
          <a:p>
            <a:pPr marL="636588" lvl="1" indent="-179388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500093"/>
                </a:solidFill>
                <a:latin typeface="Arial"/>
                <a:sym typeface="Wingdings" pitchFamily="2" charset="2"/>
              </a:rPr>
              <a:t> background contamination</a:t>
            </a:r>
          </a:p>
          <a:p>
            <a:pPr marL="179388" indent="-179388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500093"/>
                </a:solidFill>
                <a:latin typeface="Arial"/>
                <a:sym typeface="Wingdings" pitchFamily="2" charset="2"/>
              </a:rPr>
              <a:t>Type 2 error:  accept </a:t>
            </a:r>
            <a:r>
              <a:rPr lang="en-US" sz="1600" dirty="0" smtClean="0">
                <a:solidFill>
                  <a:srgbClr val="FF0000"/>
                </a:solidFill>
                <a:latin typeface="Arial"/>
              </a:rPr>
              <a:t>H</a:t>
            </a:r>
            <a:r>
              <a:rPr lang="en-US" sz="1600" baseline="-25000" dirty="0" smtClean="0">
                <a:solidFill>
                  <a:srgbClr val="FF0000"/>
                </a:solidFill>
                <a:latin typeface="Arial"/>
              </a:rPr>
              <a:t>0 </a:t>
            </a:r>
            <a:r>
              <a:rPr lang="en-US" sz="1600" dirty="0">
                <a:solidFill>
                  <a:srgbClr val="500093"/>
                </a:solidFill>
                <a:latin typeface="Arial"/>
                <a:sym typeface="Wingdings" pitchFamily="2" charset="2"/>
              </a:rPr>
              <a:t> </a:t>
            </a:r>
            <a:r>
              <a:rPr lang="en-US" sz="1600" dirty="0" smtClean="0">
                <a:solidFill>
                  <a:srgbClr val="500093"/>
                </a:solidFill>
                <a:latin typeface="Arial"/>
                <a:sym typeface="Wingdings" pitchFamily="2" charset="2"/>
              </a:rPr>
              <a:t>although false </a:t>
            </a:r>
          </a:p>
          <a:p>
            <a:pPr marL="636588" lvl="1" indent="-179388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500093"/>
                </a:solidFill>
                <a:latin typeface="Arial"/>
                <a:sym typeface="Wingdings" pitchFamily="2" charset="2"/>
              </a:rPr>
              <a:t> loss of efficiency</a:t>
            </a:r>
          </a:p>
        </p:txBody>
      </p:sp>
    </p:spTree>
    <p:extLst>
      <p:ext uri="{BB962C8B-B14F-4D97-AF65-F5344CB8AC3E}">
        <p14:creationId xmlns:p14="http://schemas.microsoft.com/office/powerpoint/2010/main" val="364090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 animBg="1"/>
      <p:bldP spid="55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Classification </a:t>
            </a:r>
            <a:r>
              <a:rPr lang="en-US" dirty="0" smtClean="0">
                <a:sym typeface="Wingdings" panose="05000000000000000000" pitchFamily="2" charset="2"/>
              </a:rPr>
              <a:t> finding the mapping function y(x)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9038" y="6597352"/>
            <a:ext cx="1086578" cy="260647"/>
          </a:xfrm>
        </p:spPr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6552728" cy="260648"/>
          </a:xfrm>
        </p:spPr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532440" y="6597352"/>
            <a:ext cx="611560" cy="260648"/>
          </a:xfrm>
        </p:spPr>
        <p:txBody>
          <a:bodyPr/>
          <a:lstStyle/>
          <a:p>
            <a:fld id="{2A4DA105-8408-472E-ADC5-7BB4EB4EDB54}" type="slidenum">
              <a:rPr lang="en-GB" smtClean="0"/>
              <a:pPr/>
              <a:t>21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26499" name="Text Box 3"/>
              <p:cNvSpPr txBox="1">
                <a:spLocks noChangeArrowheads="1"/>
              </p:cNvSpPr>
              <p:nvPr/>
            </p:nvSpPr>
            <p:spPr bwMode="auto">
              <a:xfrm>
                <a:off x="221875" y="1050210"/>
                <a:ext cx="8869680" cy="15818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w="31750" algn="ctr">
                    <a:solidFill>
                      <a:srgbClr val="FF3B3B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marL="177800" indent="-1778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41338" indent="-18415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  <a:buClr>
                    <a:srgbClr val="FF0000"/>
                  </a:buClr>
                  <a:buSzPct val="135000"/>
                  <a:buFont typeface="Wingdings" pitchFamily="2" charset="2"/>
                  <a:buChar char="§"/>
                </a:pPr>
                <a:r>
                  <a:rPr lang="en-US" sz="2000" dirty="0" smtClean="0">
                    <a:solidFill>
                      <a:schemeClr val="bg2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2"/>
                        </a:solidFill>
                        <a:latin typeface="Cambria Math"/>
                      </a:rPr>
                      <m:t>𝒚</m:t>
                    </m:r>
                    <m:d>
                      <m:dPr>
                        <m:ctrlPr>
                          <a:rPr lang="en-US" sz="2000" b="1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000" b="1" i="1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𝑷𝑫𝑭</m:t>
                        </m:r>
                        <m:r>
                          <a:rPr lang="en-US" sz="2000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000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𝑺</m:t>
                        </m:r>
                        <m:r>
                          <a:rPr lang="en-US" sz="2000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𝑷𝑫𝑭</m:t>
                        </m:r>
                        <m:r>
                          <a:rPr lang="en-US" sz="2000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000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𝑩</m:t>
                        </m:r>
                        <m:r>
                          <a:rPr lang="en-US" sz="2000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000000"/>
                    </a:solidFill>
                    <a:latin typeface="Arial" charset="0"/>
                  </a:rPr>
                  <a:t> 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charset="0"/>
                    <a:sym typeface="Wingdings" panose="05000000000000000000" pitchFamily="2" charset="2"/>
                  </a:rPr>
                  <a:t> best possible classifier</a:t>
                </a:r>
                <a:endParaRPr lang="en-US" sz="2000" dirty="0" smtClean="0">
                  <a:solidFill>
                    <a:srgbClr val="000000"/>
                  </a:solidFill>
                  <a:latin typeface="Arial" charset="0"/>
                </a:endParaRPr>
              </a:p>
              <a:p>
                <a:pPr marL="342900" indent="-342900" eaLnBrk="1" hangingPunct="1">
                  <a:lnSpc>
                    <a:spcPct val="110000"/>
                  </a:lnSpc>
                  <a:buClr>
                    <a:srgbClr val="FF0000"/>
                  </a:buClr>
                  <a:buSzPct val="135000"/>
                  <a:buFont typeface="Wingdings"/>
                  <a:buChar char="à"/>
                </a:pPr>
                <a:r>
                  <a:rPr lang="en-GB" sz="2000" dirty="0" smtClean="0">
                    <a:solidFill>
                      <a:srgbClr val="3333CC"/>
                    </a:solidFill>
                    <a:latin typeface="Arial" charset="0"/>
                    <a:sym typeface="Wingdings" pitchFamily="2" charset="2"/>
                  </a:rPr>
                  <a:t>but </a:t>
                </a:r>
                <a:r>
                  <a:rPr lang="en-GB" sz="2000" dirty="0">
                    <a:solidFill>
                      <a:srgbClr val="3333CC"/>
                    </a:solidFill>
                    <a:latin typeface="Arial" charset="0"/>
                    <a:sym typeface="Wingdings" pitchFamily="2" charset="2"/>
                  </a:rPr>
                  <a:t>p(</a:t>
                </a:r>
                <a:r>
                  <a:rPr lang="en-GB" sz="2000" dirty="0" err="1">
                    <a:solidFill>
                      <a:srgbClr val="3333CC"/>
                    </a:solidFill>
                    <a:latin typeface="Arial" charset="0"/>
                    <a:sym typeface="Wingdings" pitchFamily="2" charset="2"/>
                  </a:rPr>
                  <a:t>x|S</a:t>
                </a:r>
                <a:r>
                  <a:rPr lang="en-GB" sz="2000" dirty="0">
                    <a:solidFill>
                      <a:srgbClr val="3333CC"/>
                    </a:solidFill>
                    <a:latin typeface="Arial" charset="0"/>
                    <a:sym typeface="Wingdings" pitchFamily="2" charset="2"/>
                  </a:rPr>
                  <a:t>), p(</a:t>
                </a:r>
                <a:r>
                  <a:rPr lang="en-GB" sz="2000" dirty="0" err="1">
                    <a:solidFill>
                      <a:srgbClr val="3333CC"/>
                    </a:solidFill>
                    <a:latin typeface="Arial" charset="0"/>
                    <a:sym typeface="Wingdings" pitchFamily="2" charset="2"/>
                  </a:rPr>
                  <a:t>x|B</a:t>
                </a:r>
                <a:r>
                  <a:rPr lang="en-GB" sz="2000" dirty="0">
                    <a:solidFill>
                      <a:srgbClr val="3333CC"/>
                    </a:solidFill>
                    <a:latin typeface="Arial" charset="0"/>
                    <a:sym typeface="Wingdings" pitchFamily="2" charset="2"/>
                  </a:rPr>
                  <a:t>) are typically </a:t>
                </a:r>
                <a:r>
                  <a:rPr lang="en-GB" sz="2000" dirty="0" smtClean="0">
                    <a:solidFill>
                      <a:srgbClr val="3333CC"/>
                    </a:solidFill>
                    <a:latin typeface="Arial" charset="0"/>
                    <a:sym typeface="Wingdings" pitchFamily="2" charset="2"/>
                  </a:rPr>
                  <a:t>unknown</a:t>
                </a:r>
              </a:p>
              <a:p>
                <a:pPr marL="342900" indent="-342900" eaLnBrk="1" hangingPunct="1">
                  <a:lnSpc>
                    <a:spcPct val="110000"/>
                  </a:lnSpc>
                  <a:buClr>
                    <a:srgbClr val="FF0000"/>
                  </a:buClr>
                  <a:buSzPct val="135000"/>
                  <a:buFont typeface="Wingdings"/>
                  <a:buChar char="à"/>
                </a:pPr>
                <a:r>
                  <a:rPr lang="en-GB" sz="2000" dirty="0">
                    <a:solidFill>
                      <a:srgbClr val="3333CC"/>
                    </a:solidFill>
                    <a:latin typeface="Arial" charset="0"/>
                    <a:sym typeface="Wingdings" pitchFamily="2" charset="2"/>
                  </a:rPr>
                  <a:t>N</a:t>
                </a:r>
                <a:r>
                  <a:rPr lang="en-US" sz="2000" dirty="0" err="1" smtClean="0">
                    <a:solidFill>
                      <a:srgbClr val="3333CC"/>
                    </a:solidFill>
                    <a:latin typeface="Arial" charset="0"/>
                    <a:sym typeface="Wingdings" pitchFamily="2" charset="2"/>
                  </a:rPr>
                  <a:t>eyman-Pearsons</a:t>
                </a:r>
                <a:r>
                  <a:rPr lang="en-US" sz="2000" dirty="0" smtClean="0">
                    <a:solidFill>
                      <a:srgbClr val="3333CC"/>
                    </a:solidFill>
                    <a:latin typeface="Arial" charset="0"/>
                    <a:sym typeface="Wingdings" pitchFamily="2" charset="2"/>
                  </a:rPr>
                  <a:t> lemma doesn’t really help us directly</a:t>
                </a:r>
                <a:endParaRPr lang="en-US" sz="2000" dirty="0" smtClean="0">
                  <a:solidFill>
                    <a:srgbClr val="3333CC"/>
                  </a:solidFill>
                  <a:latin typeface="Arial" charset="0"/>
                </a:endParaRPr>
              </a:p>
              <a:p>
                <a:pPr eaLnBrk="1" hangingPunct="1">
                  <a:lnSpc>
                    <a:spcPct val="110000"/>
                  </a:lnSpc>
                  <a:buClr>
                    <a:srgbClr val="FF0000"/>
                  </a:buClr>
                  <a:buSzPct val="135000"/>
                  <a:buFont typeface="Wingdings" pitchFamily="2" charset="2"/>
                  <a:buNone/>
                </a:pPr>
                <a:endParaRPr lang="en-US" sz="1600" dirty="0" smtClean="0">
                  <a:solidFill>
                    <a:srgbClr val="3333CC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202649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1875" y="1050210"/>
                <a:ext cx="8869680" cy="1581844"/>
              </a:xfrm>
              <a:prstGeom prst="rect">
                <a:avLst/>
              </a:prstGeom>
              <a:blipFill rotWithShape="1">
                <a:blip r:embed="rId2"/>
                <a:stretch>
                  <a:fillRect l="-11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31750" algn="ctr">
                    <a:solidFill>
                      <a:srgbClr val="FF3B3B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26501" name="Text Box 5"/>
          <p:cNvSpPr txBox="1">
            <a:spLocks noChangeArrowheads="1"/>
          </p:cNvSpPr>
          <p:nvPr/>
        </p:nvSpPr>
        <p:spPr bwMode="auto">
          <a:xfrm>
            <a:off x="0" y="6442638"/>
            <a:ext cx="645160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200" smtClean="0">
                <a:solidFill>
                  <a:srgbClr val="000000"/>
                </a:solidFill>
                <a:latin typeface="Arial" charset="0"/>
              </a:rPr>
              <a:t>* hyperplane in the strict sense goes through the origin. Here I mean “affine set” to be precise</a:t>
            </a:r>
          </a:p>
        </p:txBody>
      </p:sp>
      <p:sp>
        <p:nvSpPr>
          <p:cNvPr id="2026502" name="Text Box 6"/>
          <p:cNvSpPr txBox="1">
            <a:spLocks noChangeArrowheads="1"/>
          </p:cNvSpPr>
          <p:nvPr/>
        </p:nvSpPr>
        <p:spPr bwMode="auto">
          <a:xfrm>
            <a:off x="152400" y="2004667"/>
            <a:ext cx="8991600" cy="127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41338" indent="-1841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endParaRPr lang="en-US" sz="160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endParaRPr lang="en-US" sz="160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use already classified</a:t>
            </a:r>
            <a:r>
              <a:rPr lang="en-US" sz="2000" dirty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 “events”  (e.g.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MonteCarlo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)  to:</a:t>
            </a:r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US" sz="1800" dirty="0" smtClean="0">
              <a:solidFill>
                <a:srgbClr val="000000"/>
              </a:solidFill>
              <a:latin typeface="Arial" charset="0"/>
              <a:sym typeface="Wingdings" pitchFamily="2" charset="2"/>
            </a:endParaRPr>
          </a:p>
        </p:txBody>
      </p:sp>
      <p:sp>
        <p:nvSpPr>
          <p:cNvPr id="2026503" name="Text Box 7"/>
          <p:cNvSpPr txBox="1">
            <a:spLocks noChangeArrowheads="1"/>
          </p:cNvSpPr>
          <p:nvPr/>
        </p:nvSpPr>
        <p:spPr bwMode="auto">
          <a:xfrm>
            <a:off x="221875" y="2508972"/>
            <a:ext cx="8612188" cy="425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41338" indent="-1841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ct val="110000"/>
              </a:lnSpc>
              <a:buClr>
                <a:srgbClr val="FF0000"/>
              </a:buClr>
              <a:buSzPct val="135000"/>
            </a:pPr>
            <a:endParaRPr lang="en-US" sz="1800" dirty="0" smtClean="0">
              <a:solidFill>
                <a:srgbClr val="000000"/>
              </a:solidFill>
              <a:latin typeface="Arial" charset="0"/>
              <a:sym typeface="Wingdings" pitchFamily="2" charset="2"/>
            </a:endParaRP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35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estimate p(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x|S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) and p(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x|B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):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(e.g. the differential cross section folded with the detector influences)   and use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the likelihood ratio </a:t>
            </a:r>
          </a:p>
          <a:p>
            <a:pPr lvl="2" eaLnBrk="1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35000"/>
              <a:buFont typeface="Wingdings" pitchFamily="2" charset="2"/>
              <a:buChar char="à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e.g. D-dimensional histogram, Kernel density estimators, …</a:t>
            </a:r>
          </a:p>
          <a:p>
            <a:pPr lvl="2" eaLnBrk="1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35000"/>
              <a:buFont typeface="Wingdings" pitchFamily="2" charset="2"/>
              <a:buChar char="à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(</a:t>
            </a:r>
            <a:r>
              <a:rPr lang="en-US" sz="1800" dirty="0" smtClean="0">
                <a:solidFill>
                  <a:schemeClr val="accent6"/>
                </a:solidFill>
                <a:latin typeface="Arial" charset="0"/>
                <a:sym typeface="Wingdings" pitchFamily="2" charset="2"/>
              </a:rPr>
              <a:t>generative algorithms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)</a:t>
            </a:r>
          </a:p>
          <a:p>
            <a:pPr marL="357188" lvl="1" indent="0" eaLnBrk="1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35000"/>
            </a:pPr>
            <a:r>
              <a:rPr lang="en-US" sz="2000" u="sng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OR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35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approximate the “likelihood ratio”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(or a monotonic transformation thereof)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.  </a:t>
            </a:r>
          </a:p>
          <a:p>
            <a:pPr lvl="2" eaLnBrk="1" hangingPunct="1"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35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find a  y(x)  whose hyperplanes* in the “feature space”: </a:t>
            </a:r>
          </a:p>
          <a:p>
            <a:pPr lvl="2" eaLnBrk="1" hangingPunct="1"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35000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(y(x) =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const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)   optimally separate signal from background </a:t>
            </a:r>
          </a:p>
          <a:p>
            <a:pPr lvl="2" eaLnBrk="1" hangingPunct="1"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35000"/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e.g. Linear Discriminator, Neural Networks, …</a:t>
            </a:r>
          </a:p>
          <a:p>
            <a:pPr lvl="2" eaLnBrk="1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35000"/>
              <a:buFont typeface="Wingdings" pitchFamily="2" charset="2"/>
              <a:buChar char="à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(</a:t>
            </a:r>
            <a:r>
              <a:rPr lang="en-US" sz="1800" dirty="0" smtClean="0">
                <a:solidFill>
                  <a:schemeClr val="accent6"/>
                </a:solidFill>
                <a:latin typeface="Arial" charset="0"/>
                <a:sym typeface="Wingdings" pitchFamily="2" charset="2"/>
              </a:rPr>
              <a:t>discriminative algorithms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)</a:t>
            </a:r>
          </a:p>
          <a:p>
            <a:pPr lvl="2"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35000"/>
              <a:buFont typeface="Wingdings" pitchFamily="2" charset="2"/>
              <a:buNone/>
            </a:pPr>
            <a:endParaRPr lang="en-US" sz="1600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50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6501" grpId="0"/>
      <p:bldP spid="202650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Machine Learning Categories</a:t>
            </a:r>
            <a:endParaRPr lang="en-US" dirty="0"/>
          </a:p>
        </p:txBody>
      </p:sp>
      <p:sp>
        <p:nvSpPr>
          <p:cNvPr id="1833988" name="Text Box 4"/>
          <p:cNvSpPr txBox="1">
            <a:spLocks noChangeArrowheads="1"/>
          </p:cNvSpPr>
          <p:nvPr/>
        </p:nvSpPr>
        <p:spPr bwMode="auto">
          <a:xfrm>
            <a:off x="154015" y="1044240"/>
            <a:ext cx="8837613" cy="5340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7800" indent="-177800" defTabSz="606425">
              <a:spcBef>
                <a:spcPct val="0"/>
              </a:spcBef>
              <a:tabLst>
                <a:tab pos="15208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606425">
              <a:spcBef>
                <a:spcPct val="0"/>
              </a:spcBef>
              <a:tabLst>
                <a:tab pos="15208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606425">
              <a:spcBef>
                <a:spcPct val="0"/>
              </a:spcBef>
              <a:tabLst>
                <a:tab pos="15208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606425">
              <a:spcBef>
                <a:spcPct val="0"/>
              </a:spcBef>
              <a:tabLst>
                <a:tab pos="15208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606425">
              <a:spcBef>
                <a:spcPct val="0"/>
              </a:spcBef>
              <a:tabLst>
                <a:tab pos="15208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606425" fontAlgn="base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606425" fontAlgn="base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606425" fontAlgn="base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606425" fontAlgn="base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endParaRPr lang="en-US" sz="1600" dirty="0" smtClean="0">
              <a:solidFill>
                <a:srgbClr val="000000"/>
              </a:solidFill>
              <a:latin typeface="Arial" charset="0"/>
              <a:sym typeface="Wingdings" pitchFamily="2" charset="2"/>
            </a:endParaRPr>
          </a:p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800" u="sng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supervised: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  	- training “events” with known type (i.e. Signal or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Backgr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, target value)</a:t>
            </a:r>
          </a:p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endParaRPr lang="en-US" sz="1800" dirty="0" smtClean="0">
              <a:solidFill>
                <a:srgbClr val="000000"/>
              </a:solidFill>
              <a:latin typeface="Arial" charset="0"/>
              <a:sym typeface="Wingdings" pitchFamily="2" charset="2"/>
            </a:endParaRPr>
          </a:p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800" u="sng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un-supervised:	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- no prior notion of “Signal” or “Background” </a:t>
            </a:r>
          </a:p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			- </a:t>
            </a:r>
            <a:r>
              <a:rPr lang="en-US" sz="1800" dirty="0" smtClean="0">
                <a:solidFill>
                  <a:srgbClr val="333399"/>
                </a:solidFill>
                <a:latin typeface="Arial" charset="0"/>
                <a:sym typeface="Wingdings" pitchFamily="2" charset="2"/>
              </a:rPr>
              <a:t>cluster analysis:  if different “groups” are found  class labels</a:t>
            </a:r>
          </a:p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800" dirty="0" smtClean="0">
                <a:solidFill>
                  <a:srgbClr val="333399"/>
                </a:solidFill>
                <a:latin typeface="Arial" charset="0"/>
                <a:sym typeface="Wingdings" pitchFamily="2" charset="2"/>
              </a:rPr>
              <a:t>		- principal component analysis: </a:t>
            </a:r>
          </a:p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800" dirty="0">
                <a:solidFill>
                  <a:srgbClr val="333399"/>
                </a:solidFill>
                <a:latin typeface="Arial" charset="0"/>
                <a:sym typeface="Wingdings" pitchFamily="2" charset="2"/>
              </a:rPr>
              <a:t>	</a:t>
            </a:r>
            <a:r>
              <a:rPr lang="en-US" sz="1800" dirty="0" smtClean="0">
                <a:solidFill>
                  <a:srgbClr val="333399"/>
                </a:solidFill>
                <a:latin typeface="Arial" charset="0"/>
                <a:sym typeface="Wingdings" pitchFamily="2" charset="2"/>
              </a:rPr>
              <a:t>		find basis in observable space with biggest 						hierarchical differences in the variance</a:t>
            </a:r>
          </a:p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800" dirty="0" smtClean="0">
                <a:solidFill>
                  <a:srgbClr val="333399"/>
                </a:solidFill>
                <a:latin typeface="Arial" charset="0"/>
                <a:sym typeface="Wingdings" pitchFamily="2" charset="2"/>
              </a:rPr>
              <a:t>				 infer something about underlying substructure</a:t>
            </a:r>
          </a:p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800" u="sng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  <a:sym typeface="Wingdings" pitchFamily="2" charset="2"/>
              </a:rPr>
              <a:t>reinforcement-learning:</a:t>
            </a:r>
            <a:endParaRPr lang="en-US" sz="1800" u="sng" dirty="0" smtClean="0">
              <a:solidFill>
                <a:schemeClr val="bg1">
                  <a:lumMod val="50000"/>
                </a:schemeClr>
              </a:solidFill>
              <a:latin typeface="Arial" charset="0"/>
              <a:sym typeface="Wingdings" pitchFamily="2" charset="2"/>
            </a:endParaRPr>
          </a:p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		- learn from “success” or “failure” of some “action policy”</a:t>
            </a:r>
          </a:p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800" dirty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	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	(i.e. a robot achieves his goal or does not / falls or does not fall/ wins 	or looses the game)</a:t>
            </a:r>
          </a:p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800" dirty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	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			</a:t>
            </a:r>
          </a:p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dirty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				</a:t>
            </a:r>
            <a:endParaRPr lang="en-US" sz="16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662545" y="5972339"/>
            <a:ext cx="5004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b="1" dirty="0" smtClean="0">
                <a:solidFill>
                  <a:schemeClr val="bg2"/>
                </a:solidFill>
                <a:latin typeface="+mn-lt"/>
              </a:rPr>
              <a:t>This lecture: supervised learning</a:t>
            </a:r>
          </a:p>
        </p:txBody>
      </p:sp>
    </p:spTree>
    <p:extLst>
      <p:ext uri="{BB962C8B-B14F-4D97-AF65-F5344CB8AC3E}">
        <p14:creationId xmlns:p14="http://schemas.microsoft.com/office/powerpoint/2010/main" val="253422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9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9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9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9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9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9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Density Estimator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038" y="6597352"/>
            <a:ext cx="1086578" cy="260647"/>
          </a:xfrm>
        </p:spPr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6552728" cy="260648"/>
          </a:xfrm>
        </p:spPr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2440" y="6597352"/>
            <a:ext cx="611560" cy="260648"/>
          </a:xfrm>
        </p:spPr>
        <p:txBody>
          <a:bodyPr/>
          <a:lstStyle/>
          <a:p>
            <a:fld id="{2A4DA105-8408-472E-ADC5-7BB4EB4EDB54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2027524" name="Text Box 4"/>
          <p:cNvSpPr txBox="1">
            <a:spLocks noChangeArrowheads="1"/>
          </p:cNvSpPr>
          <p:nvPr/>
        </p:nvSpPr>
        <p:spPr bwMode="auto">
          <a:xfrm>
            <a:off x="133350" y="846138"/>
            <a:ext cx="5646738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estimate probability density P(x) in  D-dimensional space: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endParaRPr lang="en-US" sz="160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The only thing at our disposal is our “training data”</a:t>
            </a:r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endParaRPr lang="en-US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27525" name="Text Box 5"/>
          <p:cNvSpPr txBox="1">
            <a:spLocks noChangeArrowheads="1"/>
          </p:cNvSpPr>
          <p:nvPr/>
        </p:nvSpPr>
        <p:spPr bwMode="auto">
          <a:xfrm>
            <a:off x="8235950" y="3217863"/>
            <a:ext cx="360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/>
            <a:r>
              <a:rPr lang="en-GB" sz="1600" i="1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GB" sz="1600" baseline="-25000" smtClean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2027526" name="Rectangle 6"/>
          <p:cNvSpPr>
            <a:spLocks noChangeArrowheads="1"/>
          </p:cNvSpPr>
          <p:nvPr/>
        </p:nvSpPr>
        <p:spPr bwMode="auto">
          <a:xfrm>
            <a:off x="7618413" y="1779588"/>
            <a:ext cx="746125" cy="709612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027527" name="Group 7"/>
          <p:cNvGrpSpPr>
            <a:grpSpLocks/>
          </p:cNvGrpSpPr>
          <p:nvPr/>
        </p:nvGrpSpPr>
        <p:grpSpPr bwMode="auto">
          <a:xfrm>
            <a:off x="5878513" y="1057275"/>
            <a:ext cx="2736850" cy="2376488"/>
            <a:chOff x="3703" y="666"/>
            <a:chExt cx="1724" cy="1497"/>
          </a:xfrm>
        </p:grpSpPr>
        <p:sp>
          <p:nvSpPr>
            <p:cNvPr id="2027528" name="Line 8"/>
            <p:cNvSpPr>
              <a:spLocks noChangeShapeType="1"/>
            </p:cNvSpPr>
            <p:nvPr/>
          </p:nvSpPr>
          <p:spPr bwMode="auto">
            <a:xfrm>
              <a:off x="3794" y="2028"/>
              <a:ext cx="1633" cy="0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29" name="Line 9"/>
            <p:cNvSpPr>
              <a:spLocks noChangeShapeType="1"/>
            </p:cNvSpPr>
            <p:nvPr/>
          </p:nvSpPr>
          <p:spPr bwMode="auto">
            <a:xfrm rot="-5400000">
              <a:off x="3182" y="1415"/>
              <a:ext cx="1496" cy="0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30" name="Text Box 10"/>
            <p:cNvSpPr txBox="1">
              <a:spLocks noChangeArrowheads="1"/>
            </p:cNvSpPr>
            <p:nvPr/>
          </p:nvSpPr>
          <p:spPr bwMode="auto">
            <a:xfrm>
              <a:off x="3703" y="666"/>
              <a:ext cx="2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1" hangingPunct="1"/>
              <a:r>
                <a:rPr lang="en-GB" sz="1600" i="1" dirty="0" smtClean="0">
                  <a:solidFill>
                    <a:srgbClr val="000000"/>
                  </a:solidFill>
                  <a:latin typeface="Arial" charset="0"/>
                </a:rPr>
                <a:t>x</a:t>
              </a:r>
              <a:r>
                <a:rPr lang="en-GB" sz="1600" baseline="-25000" dirty="0" smtClean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2027531" name="Group 11"/>
          <p:cNvGrpSpPr>
            <a:grpSpLocks/>
          </p:cNvGrpSpPr>
          <p:nvPr/>
        </p:nvGrpSpPr>
        <p:grpSpPr bwMode="auto">
          <a:xfrm>
            <a:off x="6356350" y="1255713"/>
            <a:ext cx="2365375" cy="1752600"/>
            <a:chOff x="4004" y="791"/>
            <a:chExt cx="1490" cy="1104"/>
          </a:xfrm>
        </p:grpSpPr>
        <p:sp>
          <p:nvSpPr>
            <p:cNvPr id="2027532" name="Oval 12"/>
            <p:cNvSpPr>
              <a:spLocks noChangeArrowheads="1"/>
            </p:cNvSpPr>
            <p:nvPr/>
          </p:nvSpPr>
          <p:spPr bwMode="auto">
            <a:xfrm>
              <a:off x="4548" y="1019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33" name="Oval 13"/>
            <p:cNvSpPr>
              <a:spLocks noChangeArrowheads="1"/>
            </p:cNvSpPr>
            <p:nvPr/>
          </p:nvSpPr>
          <p:spPr bwMode="auto">
            <a:xfrm>
              <a:off x="4548" y="1110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34" name="Oval 14"/>
            <p:cNvSpPr>
              <a:spLocks noChangeArrowheads="1"/>
            </p:cNvSpPr>
            <p:nvPr/>
          </p:nvSpPr>
          <p:spPr bwMode="auto">
            <a:xfrm>
              <a:off x="4639" y="1201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35" name="Oval 15"/>
            <p:cNvSpPr>
              <a:spLocks noChangeArrowheads="1"/>
            </p:cNvSpPr>
            <p:nvPr/>
          </p:nvSpPr>
          <p:spPr bwMode="auto">
            <a:xfrm>
              <a:off x="4729" y="1246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36" name="Oval 16"/>
            <p:cNvSpPr>
              <a:spLocks noChangeArrowheads="1"/>
            </p:cNvSpPr>
            <p:nvPr/>
          </p:nvSpPr>
          <p:spPr bwMode="auto">
            <a:xfrm>
              <a:off x="4684" y="1065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37" name="Oval 17"/>
            <p:cNvSpPr>
              <a:spLocks noChangeArrowheads="1"/>
            </p:cNvSpPr>
            <p:nvPr/>
          </p:nvSpPr>
          <p:spPr bwMode="auto">
            <a:xfrm>
              <a:off x="4821" y="1065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38" name="Oval 18"/>
            <p:cNvSpPr>
              <a:spLocks noChangeArrowheads="1"/>
            </p:cNvSpPr>
            <p:nvPr/>
          </p:nvSpPr>
          <p:spPr bwMode="auto">
            <a:xfrm>
              <a:off x="5048" y="1292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39" name="Oval 19"/>
            <p:cNvSpPr>
              <a:spLocks noChangeArrowheads="1"/>
            </p:cNvSpPr>
            <p:nvPr/>
          </p:nvSpPr>
          <p:spPr bwMode="auto">
            <a:xfrm>
              <a:off x="5093" y="1201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40" name="Oval 20"/>
            <p:cNvSpPr>
              <a:spLocks noChangeArrowheads="1"/>
            </p:cNvSpPr>
            <p:nvPr/>
          </p:nvSpPr>
          <p:spPr bwMode="auto">
            <a:xfrm>
              <a:off x="4922" y="1222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41" name="Oval 21"/>
            <p:cNvSpPr>
              <a:spLocks noChangeArrowheads="1"/>
            </p:cNvSpPr>
            <p:nvPr/>
          </p:nvSpPr>
          <p:spPr bwMode="auto">
            <a:xfrm>
              <a:off x="4957" y="1020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42" name="Oval 22"/>
            <p:cNvSpPr>
              <a:spLocks noChangeArrowheads="1"/>
            </p:cNvSpPr>
            <p:nvPr/>
          </p:nvSpPr>
          <p:spPr bwMode="auto">
            <a:xfrm>
              <a:off x="4911" y="1381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43" name="Oval 23"/>
            <p:cNvSpPr>
              <a:spLocks noChangeArrowheads="1"/>
            </p:cNvSpPr>
            <p:nvPr/>
          </p:nvSpPr>
          <p:spPr bwMode="auto">
            <a:xfrm>
              <a:off x="5002" y="1563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44" name="Oval 24"/>
            <p:cNvSpPr>
              <a:spLocks noChangeArrowheads="1"/>
            </p:cNvSpPr>
            <p:nvPr/>
          </p:nvSpPr>
          <p:spPr bwMode="auto">
            <a:xfrm>
              <a:off x="5092" y="1608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45" name="Oval 25"/>
            <p:cNvSpPr>
              <a:spLocks noChangeArrowheads="1"/>
            </p:cNvSpPr>
            <p:nvPr/>
          </p:nvSpPr>
          <p:spPr bwMode="auto">
            <a:xfrm>
              <a:off x="5138" y="1699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46" name="Oval 26"/>
            <p:cNvSpPr>
              <a:spLocks noChangeArrowheads="1"/>
            </p:cNvSpPr>
            <p:nvPr/>
          </p:nvSpPr>
          <p:spPr bwMode="auto">
            <a:xfrm>
              <a:off x="5183" y="1608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47" name="Oval 27"/>
            <p:cNvSpPr>
              <a:spLocks noChangeArrowheads="1"/>
            </p:cNvSpPr>
            <p:nvPr/>
          </p:nvSpPr>
          <p:spPr bwMode="auto">
            <a:xfrm>
              <a:off x="5109" y="1452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48" name="Oval 28"/>
            <p:cNvSpPr>
              <a:spLocks noChangeArrowheads="1"/>
            </p:cNvSpPr>
            <p:nvPr/>
          </p:nvSpPr>
          <p:spPr bwMode="auto">
            <a:xfrm>
              <a:off x="4866" y="1654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49" name="Oval 29"/>
            <p:cNvSpPr>
              <a:spLocks noChangeArrowheads="1"/>
            </p:cNvSpPr>
            <p:nvPr/>
          </p:nvSpPr>
          <p:spPr bwMode="auto">
            <a:xfrm>
              <a:off x="4912" y="1745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50" name="Oval 30"/>
            <p:cNvSpPr>
              <a:spLocks noChangeArrowheads="1"/>
            </p:cNvSpPr>
            <p:nvPr/>
          </p:nvSpPr>
          <p:spPr bwMode="auto">
            <a:xfrm>
              <a:off x="4957" y="1654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51" name="Oval 31"/>
            <p:cNvSpPr>
              <a:spLocks noChangeArrowheads="1"/>
            </p:cNvSpPr>
            <p:nvPr/>
          </p:nvSpPr>
          <p:spPr bwMode="auto">
            <a:xfrm>
              <a:off x="4367" y="1019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52" name="Oval 32"/>
            <p:cNvSpPr>
              <a:spLocks noChangeArrowheads="1"/>
            </p:cNvSpPr>
            <p:nvPr/>
          </p:nvSpPr>
          <p:spPr bwMode="auto">
            <a:xfrm>
              <a:off x="4413" y="1110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53" name="Oval 33"/>
            <p:cNvSpPr>
              <a:spLocks noChangeArrowheads="1"/>
            </p:cNvSpPr>
            <p:nvPr/>
          </p:nvSpPr>
          <p:spPr bwMode="auto">
            <a:xfrm>
              <a:off x="4413" y="928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54" name="Oval 34"/>
            <p:cNvSpPr>
              <a:spLocks noChangeArrowheads="1"/>
            </p:cNvSpPr>
            <p:nvPr/>
          </p:nvSpPr>
          <p:spPr bwMode="auto">
            <a:xfrm>
              <a:off x="4548" y="929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55" name="Oval 35"/>
            <p:cNvSpPr>
              <a:spLocks noChangeArrowheads="1"/>
            </p:cNvSpPr>
            <p:nvPr/>
          </p:nvSpPr>
          <p:spPr bwMode="auto">
            <a:xfrm>
              <a:off x="4685" y="838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56" name="Oval 36"/>
            <p:cNvSpPr>
              <a:spLocks noChangeArrowheads="1"/>
            </p:cNvSpPr>
            <p:nvPr/>
          </p:nvSpPr>
          <p:spPr bwMode="auto">
            <a:xfrm>
              <a:off x="4685" y="929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57" name="Oval 37"/>
            <p:cNvSpPr>
              <a:spLocks noChangeArrowheads="1"/>
            </p:cNvSpPr>
            <p:nvPr/>
          </p:nvSpPr>
          <p:spPr bwMode="auto">
            <a:xfrm>
              <a:off x="4821" y="884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58" name="Oval 38"/>
            <p:cNvSpPr>
              <a:spLocks noChangeArrowheads="1"/>
            </p:cNvSpPr>
            <p:nvPr/>
          </p:nvSpPr>
          <p:spPr bwMode="auto">
            <a:xfrm>
              <a:off x="4848" y="1339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59" name="Oval 39"/>
            <p:cNvSpPr>
              <a:spLocks noChangeArrowheads="1"/>
            </p:cNvSpPr>
            <p:nvPr/>
          </p:nvSpPr>
          <p:spPr bwMode="auto">
            <a:xfrm>
              <a:off x="4984" y="1382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60" name="Oval 40"/>
            <p:cNvSpPr>
              <a:spLocks noChangeArrowheads="1"/>
            </p:cNvSpPr>
            <p:nvPr/>
          </p:nvSpPr>
          <p:spPr bwMode="auto">
            <a:xfrm>
              <a:off x="5092" y="1745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61" name="Oval 41"/>
            <p:cNvSpPr>
              <a:spLocks noChangeArrowheads="1"/>
            </p:cNvSpPr>
            <p:nvPr/>
          </p:nvSpPr>
          <p:spPr bwMode="auto">
            <a:xfrm>
              <a:off x="5182" y="1790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62" name="Oval 42"/>
            <p:cNvSpPr>
              <a:spLocks noChangeArrowheads="1"/>
            </p:cNvSpPr>
            <p:nvPr/>
          </p:nvSpPr>
          <p:spPr bwMode="auto">
            <a:xfrm>
              <a:off x="5137" y="1790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63" name="Oval 43"/>
            <p:cNvSpPr>
              <a:spLocks noChangeArrowheads="1"/>
            </p:cNvSpPr>
            <p:nvPr/>
          </p:nvSpPr>
          <p:spPr bwMode="auto">
            <a:xfrm>
              <a:off x="4865" y="1836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64" name="Oval 44"/>
            <p:cNvSpPr>
              <a:spLocks noChangeArrowheads="1"/>
            </p:cNvSpPr>
            <p:nvPr/>
          </p:nvSpPr>
          <p:spPr bwMode="auto">
            <a:xfrm>
              <a:off x="5047" y="1836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65" name="Oval 45"/>
            <p:cNvSpPr>
              <a:spLocks noChangeArrowheads="1"/>
            </p:cNvSpPr>
            <p:nvPr/>
          </p:nvSpPr>
          <p:spPr bwMode="auto">
            <a:xfrm>
              <a:off x="5002" y="1745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66" name="Oval 46"/>
            <p:cNvSpPr>
              <a:spLocks noChangeArrowheads="1"/>
            </p:cNvSpPr>
            <p:nvPr/>
          </p:nvSpPr>
          <p:spPr bwMode="auto">
            <a:xfrm>
              <a:off x="4321" y="1473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67" name="Oval 47"/>
            <p:cNvSpPr>
              <a:spLocks noChangeArrowheads="1"/>
            </p:cNvSpPr>
            <p:nvPr/>
          </p:nvSpPr>
          <p:spPr bwMode="auto">
            <a:xfrm>
              <a:off x="4413" y="1246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68" name="Oval 48"/>
            <p:cNvSpPr>
              <a:spLocks noChangeArrowheads="1"/>
            </p:cNvSpPr>
            <p:nvPr/>
          </p:nvSpPr>
          <p:spPr bwMode="auto">
            <a:xfrm>
              <a:off x="4684" y="1337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69" name="Oval 49"/>
            <p:cNvSpPr>
              <a:spLocks noChangeArrowheads="1"/>
            </p:cNvSpPr>
            <p:nvPr/>
          </p:nvSpPr>
          <p:spPr bwMode="auto">
            <a:xfrm>
              <a:off x="4593" y="1337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70" name="Oval 50"/>
            <p:cNvSpPr>
              <a:spLocks noChangeArrowheads="1"/>
            </p:cNvSpPr>
            <p:nvPr/>
          </p:nvSpPr>
          <p:spPr bwMode="auto">
            <a:xfrm>
              <a:off x="4729" y="1427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71" name="Oval 51"/>
            <p:cNvSpPr>
              <a:spLocks noChangeArrowheads="1"/>
            </p:cNvSpPr>
            <p:nvPr/>
          </p:nvSpPr>
          <p:spPr bwMode="auto">
            <a:xfrm>
              <a:off x="4684" y="1497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72" name="Oval 52"/>
            <p:cNvSpPr>
              <a:spLocks noChangeArrowheads="1"/>
            </p:cNvSpPr>
            <p:nvPr/>
          </p:nvSpPr>
          <p:spPr bwMode="auto">
            <a:xfrm>
              <a:off x="4344" y="1683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73" name="Oval 53"/>
            <p:cNvSpPr>
              <a:spLocks noChangeArrowheads="1"/>
            </p:cNvSpPr>
            <p:nvPr/>
          </p:nvSpPr>
          <p:spPr bwMode="auto">
            <a:xfrm>
              <a:off x="4684" y="1654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74" name="Oval 54"/>
            <p:cNvSpPr>
              <a:spLocks noChangeArrowheads="1"/>
            </p:cNvSpPr>
            <p:nvPr/>
          </p:nvSpPr>
          <p:spPr bwMode="auto">
            <a:xfrm>
              <a:off x="4440" y="1590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75" name="Oval 55"/>
            <p:cNvSpPr>
              <a:spLocks noChangeArrowheads="1"/>
            </p:cNvSpPr>
            <p:nvPr/>
          </p:nvSpPr>
          <p:spPr bwMode="auto">
            <a:xfrm>
              <a:off x="4729" y="1563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76" name="Oval 56"/>
            <p:cNvSpPr>
              <a:spLocks noChangeArrowheads="1"/>
            </p:cNvSpPr>
            <p:nvPr/>
          </p:nvSpPr>
          <p:spPr bwMode="auto">
            <a:xfrm>
              <a:off x="4576" y="1654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77" name="Oval 57"/>
            <p:cNvSpPr>
              <a:spLocks noChangeArrowheads="1"/>
            </p:cNvSpPr>
            <p:nvPr/>
          </p:nvSpPr>
          <p:spPr bwMode="auto">
            <a:xfrm>
              <a:off x="4541" y="1550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78" name="Oval 58"/>
            <p:cNvSpPr>
              <a:spLocks noChangeArrowheads="1"/>
            </p:cNvSpPr>
            <p:nvPr/>
          </p:nvSpPr>
          <p:spPr bwMode="auto">
            <a:xfrm>
              <a:off x="4548" y="1427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79" name="Oval 59"/>
            <p:cNvSpPr>
              <a:spLocks noChangeArrowheads="1"/>
            </p:cNvSpPr>
            <p:nvPr/>
          </p:nvSpPr>
          <p:spPr bwMode="auto">
            <a:xfrm>
              <a:off x="4614" y="1551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80" name="Oval 60"/>
            <p:cNvSpPr>
              <a:spLocks noChangeArrowheads="1"/>
            </p:cNvSpPr>
            <p:nvPr/>
          </p:nvSpPr>
          <p:spPr bwMode="auto">
            <a:xfrm>
              <a:off x="4475" y="1291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81" name="Oval 61"/>
            <p:cNvSpPr>
              <a:spLocks noChangeArrowheads="1"/>
            </p:cNvSpPr>
            <p:nvPr/>
          </p:nvSpPr>
          <p:spPr bwMode="auto">
            <a:xfrm>
              <a:off x="4503" y="1363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82" name="Oval 62"/>
            <p:cNvSpPr>
              <a:spLocks noChangeArrowheads="1"/>
            </p:cNvSpPr>
            <p:nvPr/>
          </p:nvSpPr>
          <p:spPr bwMode="auto">
            <a:xfrm>
              <a:off x="4367" y="1291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83" name="Oval 63"/>
            <p:cNvSpPr>
              <a:spLocks noChangeArrowheads="1"/>
            </p:cNvSpPr>
            <p:nvPr/>
          </p:nvSpPr>
          <p:spPr bwMode="auto">
            <a:xfrm>
              <a:off x="4503" y="1517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84" name="Oval 64"/>
            <p:cNvSpPr>
              <a:spLocks noChangeArrowheads="1"/>
            </p:cNvSpPr>
            <p:nvPr/>
          </p:nvSpPr>
          <p:spPr bwMode="auto">
            <a:xfrm>
              <a:off x="4412" y="1427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85" name="Oval 65"/>
            <p:cNvSpPr>
              <a:spLocks noChangeArrowheads="1"/>
            </p:cNvSpPr>
            <p:nvPr/>
          </p:nvSpPr>
          <p:spPr bwMode="auto">
            <a:xfrm>
              <a:off x="4730" y="1849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86" name="Oval 66"/>
            <p:cNvSpPr>
              <a:spLocks noChangeArrowheads="1"/>
            </p:cNvSpPr>
            <p:nvPr/>
          </p:nvSpPr>
          <p:spPr bwMode="auto">
            <a:xfrm>
              <a:off x="4775" y="1758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87" name="Oval 67"/>
            <p:cNvSpPr>
              <a:spLocks noChangeArrowheads="1"/>
            </p:cNvSpPr>
            <p:nvPr/>
          </p:nvSpPr>
          <p:spPr bwMode="auto">
            <a:xfrm>
              <a:off x="4622" y="1849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88" name="Oval 68"/>
            <p:cNvSpPr>
              <a:spLocks noChangeArrowheads="1"/>
            </p:cNvSpPr>
            <p:nvPr/>
          </p:nvSpPr>
          <p:spPr bwMode="auto">
            <a:xfrm>
              <a:off x="4587" y="1745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89" name="Oval 69"/>
            <p:cNvSpPr>
              <a:spLocks noChangeArrowheads="1"/>
            </p:cNvSpPr>
            <p:nvPr/>
          </p:nvSpPr>
          <p:spPr bwMode="auto">
            <a:xfrm>
              <a:off x="4660" y="1746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90" name="Oval 70"/>
            <p:cNvSpPr>
              <a:spLocks noChangeArrowheads="1"/>
            </p:cNvSpPr>
            <p:nvPr/>
          </p:nvSpPr>
          <p:spPr bwMode="auto">
            <a:xfrm>
              <a:off x="4276" y="1155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91" name="Oval 71"/>
            <p:cNvSpPr>
              <a:spLocks noChangeArrowheads="1"/>
            </p:cNvSpPr>
            <p:nvPr/>
          </p:nvSpPr>
          <p:spPr bwMode="auto">
            <a:xfrm>
              <a:off x="4276" y="1246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92" name="Oval 72"/>
            <p:cNvSpPr>
              <a:spLocks noChangeArrowheads="1"/>
            </p:cNvSpPr>
            <p:nvPr/>
          </p:nvSpPr>
          <p:spPr bwMode="auto">
            <a:xfrm>
              <a:off x="4095" y="1155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93" name="Oval 73"/>
            <p:cNvSpPr>
              <a:spLocks noChangeArrowheads="1"/>
            </p:cNvSpPr>
            <p:nvPr/>
          </p:nvSpPr>
          <p:spPr bwMode="auto">
            <a:xfrm>
              <a:off x="4141" y="1246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94" name="Oval 74"/>
            <p:cNvSpPr>
              <a:spLocks noChangeArrowheads="1"/>
            </p:cNvSpPr>
            <p:nvPr/>
          </p:nvSpPr>
          <p:spPr bwMode="auto">
            <a:xfrm>
              <a:off x="4186" y="1155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95" name="Oval 75"/>
            <p:cNvSpPr>
              <a:spLocks noChangeArrowheads="1"/>
            </p:cNvSpPr>
            <p:nvPr/>
          </p:nvSpPr>
          <p:spPr bwMode="auto">
            <a:xfrm>
              <a:off x="4141" y="1064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96" name="Oval 76"/>
            <p:cNvSpPr>
              <a:spLocks noChangeArrowheads="1"/>
            </p:cNvSpPr>
            <p:nvPr/>
          </p:nvSpPr>
          <p:spPr bwMode="auto">
            <a:xfrm>
              <a:off x="4276" y="1065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97" name="Oval 77"/>
            <p:cNvSpPr>
              <a:spLocks noChangeArrowheads="1"/>
            </p:cNvSpPr>
            <p:nvPr/>
          </p:nvSpPr>
          <p:spPr bwMode="auto">
            <a:xfrm>
              <a:off x="4286" y="882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98" name="Oval 78"/>
            <p:cNvSpPr>
              <a:spLocks noChangeArrowheads="1"/>
            </p:cNvSpPr>
            <p:nvPr/>
          </p:nvSpPr>
          <p:spPr bwMode="auto">
            <a:xfrm>
              <a:off x="4286" y="973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599" name="Oval 79"/>
            <p:cNvSpPr>
              <a:spLocks noChangeArrowheads="1"/>
            </p:cNvSpPr>
            <p:nvPr/>
          </p:nvSpPr>
          <p:spPr bwMode="auto">
            <a:xfrm>
              <a:off x="4105" y="882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600" name="Oval 80"/>
            <p:cNvSpPr>
              <a:spLocks noChangeArrowheads="1"/>
            </p:cNvSpPr>
            <p:nvPr/>
          </p:nvSpPr>
          <p:spPr bwMode="auto">
            <a:xfrm>
              <a:off x="4151" y="973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601" name="Oval 81"/>
            <p:cNvSpPr>
              <a:spLocks noChangeArrowheads="1"/>
            </p:cNvSpPr>
            <p:nvPr/>
          </p:nvSpPr>
          <p:spPr bwMode="auto">
            <a:xfrm>
              <a:off x="4196" y="882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602" name="Oval 82"/>
            <p:cNvSpPr>
              <a:spLocks noChangeArrowheads="1"/>
            </p:cNvSpPr>
            <p:nvPr/>
          </p:nvSpPr>
          <p:spPr bwMode="auto">
            <a:xfrm>
              <a:off x="4151" y="791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603" name="Oval 83"/>
            <p:cNvSpPr>
              <a:spLocks noChangeArrowheads="1"/>
            </p:cNvSpPr>
            <p:nvPr/>
          </p:nvSpPr>
          <p:spPr bwMode="auto">
            <a:xfrm>
              <a:off x="4503" y="838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604" name="Oval 84"/>
            <p:cNvSpPr>
              <a:spLocks noChangeArrowheads="1"/>
            </p:cNvSpPr>
            <p:nvPr/>
          </p:nvSpPr>
          <p:spPr bwMode="auto">
            <a:xfrm>
              <a:off x="4049" y="1291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605" name="Oval 85"/>
            <p:cNvSpPr>
              <a:spLocks noChangeArrowheads="1"/>
            </p:cNvSpPr>
            <p:nvPr/>
          </p:nvSpPr>
          <p:spPr bwMode="auto">
            <a:xfrm>
              <a:off x="4230" y="1337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606" name="Oval 86"/>
            <p:cNvSpPr>
              <a:spLocks noChangeArrowheads="1"/>
            </p:cNvSpPr>
            <p:nvPr/>
          </p:nvSpPr>
          <p:spPr bwMode="auto">
            <a:xfrm>
              <a:off x="4004" y="1200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607" name="Oval 87"/>
            <p:cNvSpPr>
              <a:spLocks noChangeArrowheads="1"/>
            </p:cNvSpPr>
            <p:nvPr/>
          </p:nvSpPr>
          <p:spPr bwMode="auto">
            <a:xfrm>
              <a:off x="4052" y="1486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608" name="Oval 88"/>
            <p:cNvSpPr>
              <a:spLocks noChangeArrowheads="1"/>
            </p:cNvSpPr>
            <p:nvPr/>
          </p:nvSpPr>
          <p:spPr bwMode="auto">
            <a:xfrm>
              <a:off x="4198" y="1609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609" name="Oval 89"/>
            <p:cNvSpPr>
              <a:spLocks noChangeArrowheads="1"/>
            </p:cNvSpPr>
            <p:nvPr/>
          </p:nvSpPr>
          <p:spPr bwMode="auto">
            <a:xfrm>
              <a:off x="4393" y="1803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610" name="Oval 90"/>
            <p:cNvSpPr>
              <a:spLocks noChangeArrowheads="1"/>
            </p:cNvSpPr>
            <p:nvPr/>
          </p:nvSpPr>
          <p:spPr bwMode="auto">
            <a:xfrm>
              <a:off x="4157" y="1785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611" name="Oval 91"/>
            <p:cNvSpPr>
              <a:spLocks noChangeArrowheads="1"/>
            </p:cNvSpPr>
            <p:nvPr/>
          </p:nvSpPr>
          <p:spPr bwMode="auto">
            <a:xfrm>
              <a:off x="5184" y="1209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612" name="Oval 92"/>
            <p:cNvSpPr>
              <a:spLocks noChangeArrowheads="1"/>
            </p:cNvSpPr>
            <p:nvPr/>
          </p:nvSpPr>
          <p:spPr bwMode="auto">
            <a:xfrm>
              <a:off x="5320" y="1368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613" name="Oval 93"/>
            <p:cNvSpPr>
              <a:spLocks noChangeArrowheads="1"/>
            </p:cNvSpPr>
            <p:nvPr/>
          </p:nvSpPr>
          <p:spPr bwMode="auto">
            <a:xfrm>
              <a:off x="5314" y="1175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614" name="Oval 94"/>
            <p:cNvSpPr>
              <a:spLocks noChangeArrowheads="1"/>
            </p:cNvSpPr>
            <p:nvPr/>
          </p:nvSpPr>
          <p:spPr bwMode="auto">
            <a:xfrm>
              <a:off x="5179" y="1033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615" name="Oval 95"/>
            <p:cNvSpPr>
              <a:spLocks noChangeArrowheads="1"/>
            </p:cNvSpPr>
            <p:nvPr/>
          </p:nvSpPr>
          <p:spPr bwMode="auto">
            <a:xfrm>
              <a:off x="5062" y="903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616" name="Oval 96"/>
            <p:cNvSpPr>
              <a:spLocks noChangeArrowheads="1"/>
            </p:cNvSpPr>
            <p:nvPr/>
          </p:nvSpPr>
          <p:spPr bwMode="auto">
            <a:xfrm>
              <a:off x="5337" y="921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617" name="Oval 97"/>
            <p:cNvSpPr>
              <a:spLocks noChangeArrowheads="1"/>
            </p:cNvSpPr>
            <p:nvPr/>
          </p:nvSpPr>
          <p:spPr bwMode="auto">
            <a:xfrm>
              <a:off x="5449" y="1197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027618" name="Text Box 98"/>
          <p:cNvSpPr txBox="1">
            <a:spLocks noChangeArrowheads="1"/>
          </p:cNvSpPr>
          <p:nvPr/>
        </p:nvSpPr>
        <p:spPr bwMode="auto">
          <a:xfrm>
            <a:off x="5662613" y="698500"/>
            <a:ext cx="35036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smtClean="0">
                <a:solidFill>
                  <a:srgbClr val="333399"/>
                </a:solidFill>
                <a:latin typeface="Arial" charset="0"/>
              </a:rPr>
              <a:t>“events” distributed according to P(x)</a:t>
            </a:r>
          </a:p>
        </p:txBody>
      </p:sp>
      <p:sp>
        <p:nvSpPr>
          <p:cNvPr id="2027619" name="Text Box 99"/>
          <p:cNvSpPr txBox="1">
            <a:spLocks noChangeArrowheads="1"/>
          </p:cNvSpPr>
          <p:nvPr/>
        </p:nvSpPr>
        <p:spPr bwMode="auto">
          <a:xfrm>
            <a:off x="8624888" y="2611438"/>
            <a:ext cx="43021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sz="1600" b="1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”</a:t>
            </a:r>
          </a:p>
        </p:txBody>
      </p:sp>
      <p:sp>
        <p:nvSpPr>
          <p:cNvPr id="2027620" name="Line 100"/>
          <p:cNvSpPr>
            <a:spLocks noChangeShapeType="1"/>
          </p:cNvSpPr>
          <p:nvPr/>
        </p:nvSpPr>
        <p:spPr bwMode="auto">
          <a:xfrm flipH="1" flipV="1">
            <a:off x="8027988" y="2152650"/>
            <a:ext cx="714375" cy="52387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27621" name="AutoShape 101"/>
          <p:cNvSpPr>
            <a:spLocks noChangeArrowheads="1"/>
          </p:cNvSpPr>
          <p:nvPr/>
        </p:nvSpPr>
        <p:spPr bwMode="auto">
          <a:xfrm>
            <a:off x="7870825" y="2005013"/>
            <a:ext cx="215900" cy="215900"/>
          </a:xfrm>
          <a:prstGeom prst="star5">
            <a:avLst/>
          </a:prstGeom>
          <a:solidFill>
            <a:srgbClr val="00FF00"/>
          </a:solidFill>
          <a:ln w="3175" algn="ctr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027622" name="Group 102"/>
          <p:cNvGrpSpPr>
            <a:grpSpLocks/>
          </p:cNvGrpSpPr>
          <p:nvPr/>
        </p:nvGrpSpPr>
        <p:grpSpPr bwMode="auto">
          <a:xfrm>
            <a:off x="7654925" y="1906588"/>
            <a:ext cx="649288" cy="463550"/>
            <a:chOff x="4750" y="1201"/>
            <a:chExt cx="409" cy="292"/>
          </a:xfrm>
        </p:grpSpPr>
        <p:sp>
          <p:nvSpPr>
            <p:cNvPr id="2027623" name="Oval 103"/>
            <p:cNvSpPr>
              <a:spLocks noChangeArrowheads="1"/>
            </p:cNvSpPr>
            <p:nvPr/>
          </p:nvSpPr>
          <p:spPr bwMode="auto">
            <a:xfrm>
              <a:off x="4750" y="1246"/>
              <a:ext cx="45" cy="4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624" name="Oval 104"/>
            <p:cNvSpPr>
              <a:spLocks noChangeArrowheads="1"/>
            </p:cNvSpPr>
            <p:nvPr/>
          </p:nvSpPr>
          <p:spPr bwMode="auto">
            <a:xfrm>
              <a:off x="4978" y="1292"/>
              <a:ext cx="45" cy="4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625" name="Oval 105"/>
            <p:cNvSpPr>
              <a:spLocks noChangeArrowheads="1"/>
            </p:cNvSpPr>
            <p:nvPr/>
          </p:nvSpPr>
          <p:spPr bwMode="auto">
            <a:xfrm>
              <a:off x="5023" y="1201"/>
              <a:ext cx="45" cy="4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626" name="Oval 106"/>
            <p:cNvSpPr>
              <a:spLocks noChangeArrowheads="1"/>
            </p:cNvSpPr>
            <p:nvPr/>
          </p:nvSpPr>
          <p:spPr bwMode="auto">
            <a:xfrm>
              <a:off x="4841" y="1381"/>
              <a:ext cx="45" cy="4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627" name="Oval 107"/>
            <p:cNvSpPr>
              <a:spLocks noChangeArrowheads="1"/>
            </p:cNvSpPr>
            <p:nvPr/>
          </p:nvSpPr>
          <p:spPr bwMode="auto">
            <a:xfrm>
              <a:off x="5027" y="1447"/>
              <a:ext cx="45" cy="4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628" name="Oval 108"/>
            <p:cNvSpPr>
              <a:spLocks noChangeArrowheads="1"/>
            </p:cNvSpPr>
            <p:nvPr/>
          </p:nvSpPr>
          <p:spPr bwMode="auto">
            <a:xfrm>
              <a:off x="4778" y="1339"/>
              <a:ext cx="45" cy="4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629" name="Oval 109"/>
            <p:cNvSpPr>
              <a:spLocks noChangeArrowheads="1"/>
            </p:cNvSpPr>
            <p:nvPr/>
          </p:nvSpPr>
          <p:spPr bwMode="auto">
            <a:xfrm>
              <a:off x="4914" y="1382"/>
              <a:ext cx="45" cy="4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630" name="Oval 110"/>
            <p:cNvSpPr>
              <a:spLocks noChangeArrowheads="1"/>
            </p:cNvSpPr>
            <p:nvPr/>
          </p:nvSpPr>
          <p:spPr bwMode="auto">
            <a:xfrm>
              <a:off x="5114" y="1209"/>
              <a:ext cx="45" cy="4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631" name="Oval 111"/>
            <p:cNvSpPr>
              <a:spLocks noChangeArrowheads="1"/>
            </p:cNvSpPr>
            <p:nvPr/>
          </p:nvSpPr>
          <p:spPr bwMode="auto">
            <a:xfrm>
              <a:off x="4846" y="1216"/>
              <a:ext cx="45" cy="4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027635" name="Group 115"/>
          <p:cNvGrpSpPr>
            <a:grpSpLocks/>
          </p:cNvGrpSpPr>
          <p:nvPr/>
        </p:nvGrpSpPr>
        <p:grpSpPr bwMode="auto">
          <a:xfrm>
            <a:off x="7596188" y="1190625"/>
            <a:ext cx="742950" cy="473075"/>
            <a:chOff x="1323" y="3025"/>
            <a:chExt cx="468" cy="298"/>
          </a:xfrm>
        </p:grpSpPr>
        <p:sp>
          <p:nvSpPr>
            <p:cNvPr id="2027636" name="Text Box 116"/>
            <p:cNvSpPr txBox="1">
              <a:spLocks noChangeArrowheads="1"/>
            </p:cNvSpPr>
            <p:nvPr/>
          </p:nvSpPr>
          <p:spPr bwMode="auto">
            <a:xfrm>
              <a:off x="1471" y="3025"/>
              <a:ext cx="185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i="1" smtClean="0">
                  <a:solidFill>
                    <a:srgbClr val="000000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2027637" name="AutoShape 117"/>
            <p:cNvSpPr>
              <a:spLocks/>
            </p:cNvSpPr>
            <p:nvPr/>
          </p:nvSpPr>
          <p:spPr bwMode="auto">
            <a:xfrm rot="5400000">
              <a:off x="1499" y="3032"/>
              <a:ext cx="115" cy="468"/>
            </a:xfrm>
            <a:prstGeom prst="leftBrace">
              <a:avLst>
                <a:gd name="adj1" fmla="val 3391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027638" name="Text Box 118"/>
          <p:cNvSpPr txBox="1">
            <a:spLocks noChangeArrowheads="1"/>
          </p:cNvSpPr>
          <p:nvPr/>
        </p:nvSpPr>
        <p:spPr bwMode="auto">
          <a:xfrm>
            <a:off x="133350" y="1790700"/>
            <a:ext cx="4283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 Say we want to know P(x) at “this” point “x”</a:t>
            </a:r>
          </a:p>
        </p:txBody>
      </p:sp>
      <p:grpSp>
        <p:nvGrpSpPr>
          <p:cNvPr id="2027639" name="Group 119"/>
          <p:cNvGrpSpPr>
            <a:grpSpLocks/>
          </p:cNvGrpSpPr>
          <p:nvPr/>
        </p:nvGrpSpPr>
        <p:grpSpPr bwMode="auto">
          <a:xfrm>
            <a:off x="133350" y="2182813"/>
            <a:ext cx="5503863" cy="896937"/>
            <a:chOff x="84" y="1237"/>
            <a:chExt cx="3467" cy="565"/>
          </a:xfrm>
        </p:grpSpPr>
        <p:sp>
          <p:nvSpPr>
            <p:cNvPr id="2027640" name="Text Box 120"/>
            <p:cNvSpPr txBox="1">
              <a:spLocks noChangeArrowheads="1"/>
            </p:cNvSpPr>
            <p:nvPr/>
          </p:nvSpPr>
          <p:spPr bwMode="auto">
            <a:xfrm>
              <a:off x="84" y="1237"/>
              <a:ext cx="3467" cy="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</a:rPr>
                <a:t>One expects to find in a volume V around point “</a:t>
              </a:r>
              <a:r>
                <a:rPr lang="en-US" sz="1600" b="1" dirty="0" smtClean="0">
                  <a:solidFill>
                    <a:srgbClr val="000000"/>
                  </a:solidFill>
                  <a:latin typeface="Arial" charset="0"/>
                </a:rPr>
                <a:t>x</a:t>
              </a:r>
              <a:r>
                <a:rPr lang="en-US" sz="1600" dirty="0" smtClean="0">
                  <a:solidFill>
                    <a:srgbClr val="000000"/>
                  </a:solidFill>
                  <a:latin typeface="Arial" charset="0"/>
                </a:rPr>
                <a:t>”  N*∫P(x)dx  events from a dataset with N events</a:t>
              </a:r>
            </a:p>
            <a:p>
              <a:pPr eaLnBrk="1" hangingPunct="1">
                <a:lnSpc>
                  <a:spcPct val="110000"/>
                </a:lnSpc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endParaRPr lang="en-US" sz="160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7641" name="Text Box 121"/>
            <p:cNvSpPr txBox="1">
              <a:spLocks noChangeArrowheads="1"/>
            </p:cNvSpPr>
            <p:nvPr/>
          </p:nvSpPr>
          <p:spPr bwMode="auto">
            <a:xfrm>
              <a:off x="327" y="1575"/>
              <a:ext cx="15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800" smtClean="0">
                  <a:solidFill>
                    <a:srgbClr val="000000"/>
                  </a:solidFill>
                  <a:latin typeface="Arial" charset="0"/>
                </a:rPr>
                <a:t>V</a:t>
              </a:r>
            </a:p>
          </p:txBody>
        </p:sp>
      </p:grpSp>
      <p:sp>
        <p:nvSpPr>
          <p:cNvPr id="2027642" name="Text Box 122"/>
          <p:cNvSpPr txBox="1">
            <a:spLocks noChangeArrowheads="1"/>
          </p:cNvSpPr>
          <p:nvPr/>
        </p:nvSpPr>
        <p:spPr bwMode="auto">
          <a:xfrm>
            <a:off x="149225" y="4633913"/>
            <a:ext cx="8691563" cy="63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ct val="110000"/>
              </a:lnSpc>
              <a:buClr>
                <a:srgbClr val="FF0000"/>
              </a:buClr>
              <a:buSzPct val="135000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sym typeface="Wingdings" panose="05000000000000000000" pitchFamily="2" charset="2"/>
              </a:rPr>
              <a:t>K(x)/N: 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estimate of average  P(x) in the volume V</a:t>
            </a:r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	</a:t>
            </a:r>
          </a:p>
        </p:txBody>
      </p:sp>
      <p:sp>
        <p:nvSpPr>
          <p:cNvPr id="2027644" name="Text Box 124"/>
          <p:cNvSpPr txBox="1">
            <a:spLocks noChangeArrowheads="1"/>
          </p:cNvSpPr>
          <p:nvPr/>
        </p:nvSpPr>
        <p:spPr bwMode="auto">
          <a:xfrm>
            <a:off x="144463" y="5300663"/>
            <a:ext cx="8731250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600" u="sng" smtClean="0">
                <a:solidFill>
                  <a:srgbClr val="000000"/>
                </a:solidFill>
                <a:latin typeface="Arial" charset="0"/>
              </a:rPr>
              <a:t>Classification:</a:t>
            </a: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  Determine </a:t>
            </a:r>
          </a:p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1600" smtClean="0">
                <a:solidFill>
                  <a:srgbClr val="333399"/>
                </a:solidFill>
                <a:latin typeface="Arial" charset="0"/>
                <a:sym typeface="Wingdings" pitchFamily="2" charset="2"/>
              </a:rPr>
              <a:t>PDF</a:t>
            </a:r>
            <a:r>
              <a:rPr lang="en-US" sz="1600" baseline="-25000" smtClean="0">
                <a:solidFill>
                  <a:srgbClr val="333399"/>
                </a:solidFill>
                <a:latin typeface="Arial" charset="0"/>
                <a:sym typeface="Wingdings" pitchFamily="2" charset="2"/>
              </a:rPr>
              <a:t>S</a:t>
            </a:r>
            <a:r>
              <a:rPr lang="en-US" sz="1600" smtClean="0">
                <a:solidFill>
                  <a:srgbClr val="333399"/>
                </a:solidFill>
                <a:latin typeface="Arial" charset="0"/>
                <a:sym typeface="Wingdings" pitchFamily="2" charset="2"/>
              </a:rPr>
              <a:t>(x)</a:t>
            </a:r>
            <a:r>
              <a:rPr lang="en-US" sz="160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 and </a:t>
            </a:r>
            <a:r>
              <a:rPr lang="en-US" sz="1600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PDF</a:t>
            </a:r>
            <a:r>
              <a:rPr lang="en-US" sz="1600" baseline="-25000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B</a:t>
            </a:r>
            <a:r>
              <a:rPr lang="en-US" sz="1600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(x)</a:t>
            </a:r>
            <a:r>
              <a:rPr lang="en-US" sz="160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 </a:t>
            </a:r>
          </a:p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à"/>
            </a:pPr>
            <a:r>
              <a:rPr lang="en-US" sz="160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likelihood ratio as classifier! </a:t>
            </a:r>
          </a:p>
        </p:txBody>
      </p:sp>
      <p:sp>
        <p:nvSpPr>
          <p:cNvPr id="2027645" name="Text Box 125"/>
          <p:cNvSpPr txBox="1">
            <a:spLocks noChangeArrowheads="1"/>
          </p:cNvSpPr>
          <p:nvPr/>
        </p:nvSpPr>
        <p:spPr bwMode="auto">
          <a:xfrm>
            <a:off x="153556" y="3035676"/>
            <a:ext cx="1643696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K-events:</a:t>
            </a:r>
          </a:p>
        </p:txBody>
      </p:sp>
      <p:grpSp>
        <p:nvGrpSpPr>
          <p:cNvPr id="2027646" name="Group 126"/>
          <p:cNvGrpSpPr>
            <a:grpSpLocks/>
          </p:cNvGrpSpPr>
          <p:nvPr/>
        </p:nvGrpSpPr>
        <p:grpSpPr bwMode="auto">
          <a:xfrm>
            <a:off x="3881438" y="5043488"/>
            <a:ext cx="5138737" cy="1433512"/>
            <a:chOff x="177" y="3160"/>
            <a:chExt cx="2286" cy="903"/>
          </a:xfrm>
        </p:grpSpPr>
        <p:sp>
          <p:nvSpPr>
            <p:cNvPr id="2027647" name="Text Box 127"/>
            <p:cNvSpPr txBox="1">
              <a:spLocks noChangeArrowheads="1"/>
            </p:cNvSpPr>
            <p:nvPr/>
          </p:nvSpPr>
          <p:spPr bwMode="auto">
            <a:xfrm>
              <a:off x="212" y="3160"/>
              <a:ext cx="2251" cy="90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endParaRPr lang="en-US" sz="1600" smtClean="0">
                <a:solidFill>
                  <a:srgbClr val="000000"/>
                </a:solidFill>
                <a:latin typeface="Arial" charset="0"/>
                <a:sym typeface="Wingdings" pitchFamily="2" charset="2"/>
              </a:endParaRPr>
            </a:p>
            <a:p>
              <a:pPr eaLnBrk="1" hangingPunct="1">
                <a:lnSpc>
                  <a:spcPct val="110000"/>
                </a:lnSpc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endParaRPr lang="en-US" sz="1600" smtClean="0">
                <a:solidFill>
                  <a:srgbClr val="000000"/>
                </a:solidFill>
                <a:latin typeface="Arial" charset="0"/>
                <a:sym typeface="Wingdings" pitchFamily="2" charset="2"/>
              </a:endParaRPr>
            </a:p>
            <a:p>
              <a:pPr eaLnBrk="1" hangingPunct="1">
                <a:lnSpc>
                  <a:spcPct val="110000"/>
                </a:lnSpc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endParaRPr lang="en-US" sz="1600" smtClean="0">
                <a:solidFill>
                  <a:srgbClr val="000000"/>
                </a:solidFill>
                <a:latin typeface="Arial" charset="0"/>
                <a:sym typeface="Wingdings" pitchFamily="2" charset="2"/>
              </a:endParaRPr>
            </a:p>
            <a:p>
              <a:pPr eaLnBrk="1" hangingPunct="1">
                <a:lnSpc>
                  <a:spcPct val="110000"/>
                </a:lnSpc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endParaRPr lang="en-US" sz="1600" smtClean="0">
                <a:solidFill>
                  <a:srgbClr val="000000"/>
                </a:solidFill>
                <a:latin typeface="Arial" charset="0"/>
                <a:sym typeface="Wingdings" pitchFamily="2" charset="2"/>
              </a:endParaRPr>
            </a:p>
            <a:p>
              <a:pPr eaLnBrk="1" hangingPunct="1">
                <a:lnSpc>
                  <a:spcPct val="110000"/>
                </a:lnSpc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  <a:sym typeface="Wingdings" pitchFamily="2" charset="2"/>
                </a:rPr>
                <a:t> Kernel Density estimator of the probability density</a:t>
              </a:r>
              <a:endParaRPr lang="en-US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graphicFrame>
          <p:nvGraphicFramePr>
            <p:cNvPr id="2027648" name="Object 128"/>
            <p:cNvGraphicFramePr>
              <a:graphicFrameLocks noChangeAspect="1"/>
            </p:cNvGraphicFramePr>
            <p:nvPr/>
          </p:nvGraphicFramePr>
          <p:xfrm>
            <a:off x="177" y="3163"/>
            <a:ext cx="2181" cy="5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2" name="Equation" r:id="rId3" imgW="1676160" imgH="431640" progId="Equation.DSMT4">
                    <p:embed/>
                  </p:oleObj>
                </mc:Choice>
                <mc:Fallback>
                  <p:oleObj name="Equation" r:id="rId3" imgW="167616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" y="3163"/>
                          <a:ext cx="2181" cy="5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3" name="Text Box 113"/>
          <p:cNvSpPr txBox="1">
            <a:spLocks noChangeArrowheads="1"/>
          </p:cNvSpPr>
          <p:nvPr/>
        </p:nvSpPr>
        <p:spPr bwMode="auto">
          <a:xfrm>
            <a:off x="7075315" y="3748088"/>
            <a:ext cx="1886123" cy="63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(u): </a:t>
            </a: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is called </a:t>
            </a:r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a</a:t>
            </a: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Kernel function: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3984" y="3667433"/>
                <a:ext cx="7065890" cy="789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𝐾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grow m:val="on"/>
                        <m:ctrlP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sup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𝑘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h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+mn-lt"/>
                  </a:rPr>
                  <a:t>,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𝑘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, 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0,</m:t>
                              </m:r>
                            </m:e>
                          </m:mr>
                        </m:m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mPr>
                      <m:m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brk m:alnAt="7"/>
                            </m:r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≤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brk m:alnAt="7"/>
                            </m:r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=1…</m:t>
                          </m:r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</m:mr>
                      <m:mr>
                        <m:e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𝑜𝑡h𝑒𝑟𝑤𝑖𝑠𝑒</m:t>
                          </m:r>
                        </m:e>
                      </m:mr>
                    </m:m>
                  </m:oMath>
                </a14:m>
                <a:endParaRPr lang="en-US" sz="2000" dirty="0" smtClean="0">
                  <a:solidFill>
                    <a:schemeClr val="bg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" y="3667433"/>
                <a:ext cx="7065890" cy="7899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788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202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26" grpId="0" animBg="1"/>
      <p:bldP spid="2027618" grpId="0"/>
      <p:bldP spid="2027619" grpId="0"/>
      <p:bldP spid="2027620" grpId="0" animBg="1"/>
      <p:bldP spid="2027621" grpId="0" animBg="1"/>
      <p:bldP spid="2027638" grpId="0"/>
      <p:bldP spid="2027642" grpId="0"/>
      <p:bldP spid="2027644" grpId="0"/>
      <p:bldP spid="2027645" grpId="0"/>
      <p:bldP spid="133" grpId="0"/>
      <p:bldP spid="1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5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Density Estimator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038" y="6597352"/>
            <a:ext cx="1086578" cy="260647"/>
          </a:xfrm>
        </p:spPr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6552728" cy="260648"/>
          </a:xfrm>
        </p:spPr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2440" y="6597352"/>
            <a:ext cx="611560" cy="260648"/>
          </a:xfrm>
        </p:spPr>
        <p:txBody>
          <a:bodyPr/>
          <a:lstStyle/>
          <a:p>
            <a:fld id="{2A4DA105-8408-472E-ADC5-7BB4EB4EDB54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2028546" name="Text Box 2"/>
          <p:cNvSpPr txBox="1">
            <a:spLocks noChangeArrowheads="1"/>
          </p:cNvSpPr>
          <p:nvPr/>
        </p:nvSpPr>
        <p:spPr bwMode="auto">
          <a:xfrm>
            <a:off x="114300" y="5445125"/>
            <a:ext cx="9029700" cy="12414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600" u="sng" smtClean="0">
                <a:solidFill>
                  <a:srgbClr val="000000"/>
                </a:solidFill>
                <a:latin typeface="Arial" charset="0"/>
              </a:rPr>
              <a:t>Regression:</a:t>
            </a: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  If each events with (x</a:t>
            </a:r>
            <a:r>
              <a:rPr lang="en-US" sz="1600" baseline="-25000" smtClean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,x</a:t>
            </a:r>
            <a:r>
              <a:rPr lang="en-US" sz="1600" baseline="-2500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) carries a “function value” f(x</a:t>
            </a:r>
            <a:r>
              <a:rPr lang="en-US" sz="1600" baseline="-25000" smtClean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,x</a:t>
            </a:r>
            <a:r>
              <a:rPr lang="en-US" sz="1600" baseline="-2500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) (e.g. energy of incident particle)  </a:t>
            </a:r>
            <a:r>
              <a:rPr lang="en-US" sz="160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  </a:t>
            </a:r>
          </a:p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US" sz="1600" smtClean="0">
              <a:solidFill>
                <a:srgbClr val="000000"/>
              </a:solidFill>
              <a:latin typeface="Arial" charset="0"/>
              <a:sym typeface="Wingdings" pitchFamily="2" charset="2"/>
            </a:endParaRPr>
          </a:p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US" sz="1600" smtClean="0">
              <a:solidFill>
                <a:srgbClr val="000000"/>
              </a:solidFill>
              <a:latin typeface="Arial" charset="0"/>
              <a:sym typeface="Wingdings" pitchFamily="2" charset="2"/>
            </a:endParaRPr>
          </a:p>
        </p:txBody>
      </p:sp>
      <p:sp>
        <p:nvSpPr>
          <p:cNvPr id="2028547" name="Rectangle 3"/>
          <p:cNvSpPr>
            <a:spLocks noChangeArrowheads="1"/>
          </p:cNvSpPr>
          <p:nvPr/>
        </p:nvSpPr>
        <p:spPr bwMode="auto">
          <a:xfrm>
            <a:off x="6011863" y="5880100"/>
            <a:ext cx="2949575" cy="336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177800" indent="-177800" algn="ctr"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i.e.: the average function value</a:t>
            </a:r>
          </a:p>
        </p:txBody>
      </p:sp>
      <p:sp>
        <p:nvSpPr>
          <p:cNvPr id="2028549" name="Text Box 5"/>
          <p:cNvSpPr txBox="1">
            <a:spLocks noChangeArrowheads="1"/>
          </p:cNvSpPr>
          <p:nvPr/>
        </p:nvSpPr>
        <p:spPr bwMode="auto">
          <a:xfrm>
            <a:off x="8235950" y="3217863"/>
            <a:ext cx="360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/>
            <a:r>
              <a:rPr lang="en-GB" sz="1600" i="1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GB" sz="1600" baseline="-25000" smtClean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2028550" name="Rectangle 6"/>
          <p:cNvSpPr>
            <a:spLocks noChangeArrowheads="1"/>
          </p:cNvSpPr>
          <p:nvPr/>
        </p:nvSpPr>
        <p:spPr bwMode="auto">
          <a:xfrm>
            <a:off x="7618413" y="1779588"/>
            <a:ext cx="746125" cy="709612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028551" name="Group 7"/>
          <p:cNvGrpSpPr>
            <a:grpSpLocks/>
          </p:cNvGrpSpPr>
          <p:nvPr/>
        </p:nvGrpSpPr>
        <p:grpSpPr bwMode="auto">
          <a:xfrm>
            <a:off x="5878513" y="1057275"/>
            <a:ext cx="2736850" cy="2376488"/>
            <a:chOff x="3703" y="666"/>
            <a:chExt cx="1724" cy="1497"/>
          </a:xfrm>
        </p:grpSpPr>
        <p:sp>
          <p:nvSpPr>
            <p:cNvPr id="2028552" name="Line 8"/>
            <p:cNvSpPr>
              <a:spLocks noChangeShapeType="1"/>
            </p:cNvSpPr>
            <p:nvPr/>
          </p:nvSpPr>
          <p:spPr bwMode="auto">
            <a:xfrm>
              <a:off x="3794" y="2028"/>
              <a:ext cx="1633" cy="0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553" name="Line 9"/>
            <p:cNvSpPr>
              <a:spLocks noChangeShapeType="1"/>
            </p:cNvSpPr>
            <p:nvPr/>
          </p:nvSpPr>
          <p:spPr bwMode="auto">
            <a:xfrm rot="-5400000">
              <a:off x="3182" y="1415"/>
              <a:ext cx="1496" cy="0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554" name="Text Box 10"/>
            <p:cNvSpPr txBox="1">
              <a:spLocks noChangeArrowheads="1"/>
            </p:cNvSpPr>
            <p:nvPr/>
          </p:nvSpPr>
          <p:spPr bwMode="auto">
            <a:xfrm>
              <a:off x="3703" y="666"/>
              <a:ext cx="2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1" hangingPunct="1"/>
              <a:r>
                <a:rPr lang="en-GB" sz="1600" i="1" smtClean="0">
                  <a:solidFill>
                    <a:srgbClr val="000000"/>
                  </a:solidFill>
                  <a:latin typeface="Arial" charset="0"/>
                </a:rPr>
                <a:t>x</a:t>
              </a:r>
              <a:r>
                <a:rPr lang="en-GB" sz="1600" baseline="-25000" smtClean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2028555" name="Group 11"/>
          <p:cNvGrpSpPr>
            <a:grpSpLocks/>
          </p:cNvGrpSpPr>
          <p:nvPr/>
        </p:nvGrpSpPr>
        <p:grpSpPr bwMode="auto">
          <a:xfrm>
            <a:off x="6356350" y="1255713"/>
            <a:ext cx="2365375" cy="1752600"/>
            <a:chOff x="4004" y="791"/>
            <a:chExt cx="1490" cy="1104"/>
          </a:xfrm>
        </p:grpSpPr>
        <p:sp>
          <p:nvSpPr>
            <p:cNvPr id="2028556" name="Oval 12"/>
            <p:cNvSpPr>
              <a:spLocks noChangeArrowheads="1"/>
            </p:cNvSpPr>
            <p:nvPr/>
          </p:nvSpPr>
          <p:spPr bwMode="auto">
            <a:xfrm>
              <a:off x="4548" y="1019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557" name="Oval 13"/>
            <p:cNvSpPr>
              <a:spLocks noChangeArrowheads="1"/>
            </p:cNvSpPr>
            <p:nvPr/>
          </p:nvSpPr>
          <p:spPr bwMode="auto">
            <a:xfrm>
              <a:off x="4548" y="1110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558" name="Oval 14"/>
            <p:cNvSpPr>
              <a:spLocks noChangeArrowheads="1"/>
            </p:cNvSpPr>
            <p:nvPr/>
          </p:nvSpPr>
          <p:spPr bwMode="auto">
            <a:xfrm>
              <a:off x="4639" y="1201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559" name="Oval 15"/>
            <p:cNvSpPr>
              <a:spLocks noChangeArrowheads="1"/>
            </p:cNvSpPr>
            <p:nvPr/>
          </p:nvSpPr>
          <p:spPr bwMode="auto">
            <a:xfrm>
              <a:off x="4729" y="1246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560" name="Oval 16"/>
            <p:cNvSpPr>
              <a:spLocks noChangeArrowheads="1"/>
            </p:cNvSpPr>
            <p:nvPr/>
          </p:nvSpPr>
          <p:spPr bwMode="auto">
            <a:xfrm>
              <a:off x="4684" y="1065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561" name="Oval 17"/>
            <p:cNvSpPr>
              <a:spLocks noChangeArrowheads="1"/>
            </p:cNvSpPr>
            <p:nvPr/>
          </p:nvSpPr>
          <p:spPr bwMode="auto">
            <a:xfrm>
              <a:off x="4821" y="1065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562" name="Oval 18"/>
            <p:cNvSpPr>
              <a:spLocks noChangeArrowheads="1"/>
            </p:cNvSpPr>
            <p:nvPr/>
          </p:nvSpPr>
          <p:spPr bwMode="auto">
            <a:xfrm>
              <a:off x="5048" y="1292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563" name="Oval 19"/>
            <p:cNvSpPr>
              <a:spLocks noChangeArrowheads="1"/>
            </p:cNvSpPr>
            <p:nvPr/>
          </p:nvSpPr>
          <p:spPr bwMode="auto">
            <a:xfrm>
              <a:off x="5093" y="1201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564" name="Oval 20"/>
            <p:cNvSpPr>
              <a:spLocks noChangeArrowheads="1"/>
            </p:cNvSpPr>
            <p:nvPr/>
          </p:nvSpPr>
          <p:spPr bwMode="auto">
            <a:xfrm>
              <a:off x="4922" y="1222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565" name="Oval 21"/>
            <p:cNvSpPr>
              <a:spLocks noChangeArrowheads="1"/>
            </p:cNvSpPr>
            <p:nvPr/>
          </p:nvSpPr>
          <p:spPr bwMode="auto">
            <a:xfrm>
              <a:off x="4957" y="1020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566" name="Oval 22"/>
            <p:cNvSpPr>
              <a:spLocks noChangeArrowheads="1"/>
            </p:cNvSpPr>
            <p:nvPr/>
          </p:nvSpPr>
          <p:spPr bwMode="auto">
            <a:xfrm>
              <a:off x="4911" y="1381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567" name="Oval 23"/>
            <p:cNvSpPr>
              <a:spLocks noChangeArrowheads="1"/>
            </p:cNvSpPr>
            <p:nvPr/>
          </p:nvSpPr>
          <p:spPr bwMode="auto">
            <a:xfrm>
              <a:off x="5002" y="1563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568" name="Oval 24"/>
            <p:cNvSpPr>
              <a:spLocks noChangeArrowheads="1"/>
            </p:cNvSpPr>
            <p:nvPr/>
          </p:nvSpPr>
          <p:spPr bwMode="auto">
            <a:xfrm>
              <a:off x="5092" y="1608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569" name="Oval 25"/>
            <p:cNvSpPr>
              <a:spLocks noChangeArrowheads="1"/>
            </p:cNvSpPr>
            <p:nvPr/>
          </p:nvSpPr>
          <p:spPr bwMode="auto">
            <a:xfrm>
              <a:off x="5138" y="1699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570" name="Oval 26"/>
            <p:cNvSpPr>
              <a:spLocks noChangeArrowheads="1"/>
            </p:cNvSpPr>
            <p:nvPr/>
          </p:nvSpPr>
          <p:spPr bwMode="auto">
            <a:xfrm>
              <a:off x="5183" y="1608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571" name="Oval 27"/>
            <p:cNvSpPr>
              <a:spLocks noChangeArrowheads="1"/>
            </p:cNvSpPr>
            <p:nvPr/>
          </p:nvSpPr>
          <p:spPr bwMode="auto">
            <a:xfrm>
              <a:off x="5109" y="1452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572" name="Oval 28"/>
            <p:cNvSpPr>
              <a:spLocks noChangeArrowheads="1"/>
            </p:cNvSpPr>
            <p:nvPr/>
          </p:nvSpPr>
          <p:spPr bwMode="auto">
            <a:xfrm>
              <a:off x="4866" y="1654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573" name="Oval 29"/>
            <p:cNvSpPr>
              <a:spLocks noChangeArrowheads="1"/>
            </p:cNvSpPr>
            <p:nvPr/>
          </p:nvSpPr>
          <p:spPr bwMode="auto">
            <a:xfrm>
              <a:off x="4912" y="1745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574" name="Oval 30"/>
            <p:cNvSpPr>
              <a:spLocks noChangeArrowheads="1"/>
            </p:cNvSpPr>
            <p:nvPr/>
          </p:nvSpPr>
          <p:spPr bwMode="auto">
            <a:xfrm>
              <a:off x="4957" y="1654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575" name="Oval 31"/>
            <p:cNvSpPr>
              <a:spLocks noChangeArrowheads="1"/>
            </p:cNvSpPr>
            <p:nvPr/>
          </p:nvSpPr>
          <p:spPr bwMode="auto">
            <a:xfrm>
              <a:off x="4367" y="1019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576" name="Oval 32"/>
            <p:cNvSpPr>
              <a:spLocks noChangeArrowheads="1"/>
            </p:cNvSpPr>
            <p:nvPr/>
          </p:nvSpPr>
          <p:spPr bwMode="auto">
            <a:xfrm>
              <a:off x="4413" y="1110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577" name="Oval 33"/>
            <p:cNvSpPr>
              <a:spLocks noChangeArrowheads="1"/>
            </p:cNvSpPr>
            <p:nvPr/>
          </p:nvSpPr>
          <p:spPr bwMode="auto">
            <a:xfrm>
              <a:off x="4413" y="928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578" name="Oval 34"/>
            <p:cNvSpPr>
              <a:spLocks noChangeArrowheads="1"/>
            </p:cNvSpPr>
            <p:nvPr/>
          </p:nvSpPr>
          <p:spPr bwMode="auto">
            <a:xfrm>
              <a:off x="4548" y="929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579" name="Oval 35"/>
            <p:cNvSpPr>
              <a:spLocks noChangeArrowheads="1"/>
            </p:cNvSpPr>
            <p:nvPr/>
          </p:nvSpPr>
          <p:spPr bwMode="auto">
            <a:xfrm>
              <a:off x="4685" y="838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580" name="Oval 36"/>
            <p:cNvSpPr>
              <a:spLocks noChangeArrowheads="1"/>
            </p:cNvSpPr>
            <p:nvPr/>
          </p:nvSpPr>
          <p:spPr bwMode="auto">
            <a:xfrm>
              <a:off x="4685" y="929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581" name="Oval 37"/>
            <p:cNvSpPr>
              <a:spLocks noChangeArrowheads="1"/>
            </p:cNvSpPr>
            <p:nvPr/>
          </p:nvSpPr>
          <p:spPr bwMode="auto">
            <a:xfrm>
              <a:off x="4821" y="884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582" name="Oval 38"/>
            <p:cNvSpPr>
              <a:spLocks noChangeArrowheads="1"/>
            </p:cNvSpPr>
            <p:nvPr/>
          </p:nvSpPr>
          <p:spPr bwMode="auto">
            <a:xfrm>
              <a:off x="4848" y="1339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583" name="Oval 39"/>
            <p:cNvSpPr>
              <a:spLocks noChangeArrowheads="1"/>
            </p:cNvSpPr>
            <p:nvPr/>
          </p:nvSpPr>
          <p:spPr bwMode="auto">
            <a:xfrm>
              <a:off x="4984" y="1382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584" name="Oval 40"/>
            <p:cNvSpPr>
              <a:spLocks noChangeArrowheads="1"/>
            </p:cNvSpPr>
            <p:nvPr/>
          </p:nvSpPr>
          <p:spPr bwMode="auto">
            <a:xfrm>
              <a:off x="5092" y="1745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585" name="Oval 41"/>
            <p:cNvSpPr>
              <a:spLocks noChangeArrowheads="1"/>
            </p:cNvSpPr>
            <p:nvPr/>
          </p:nvSpPr>
          <p:spPr bwMode="auto">
            <a:xfrm>
              <a:off x="5182" y="1790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586" name="Oval 42"/>
            <p:cNvSpPr>
              <a:spLocks noChangeArrowheads="1"/>
            </p:cNvSpPr>
            <p:nvPr/>
          </p:nvSpPr>
          <p:spPr bwMode="auto">
            <a:xfrm>
              <a:off x="5137" y="1790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587" name="Oval 43"/>
            <p:cNvSpPr>
              <a:spLocks noChangeArrowheads="1"/>
            </p:cNvSpPr>
            <p:nvPr/>
          </p:nvSpPr>
          <p:spPr bwMode="auto">
            <a:xfrm>
              <a:off x="4865" y="1836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588" name="Oval 44"/>
            <p:cNvSpPr>
              <a:spLocks noChangeArrowheads="1"/>
            </p:cNvSpPr>
            <p:nvPr/>
          </p:nvSpPr>
          <p:spPr bwMode="auto">
            <a:xfrm>
              <a:off x="5047" y="1836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589" name="Oval 45"/>
            <p:cNvSpPr>
              <a:spLocks noChangeArrowheads="1"/>
            </p:cNvSpPr>
            <p:nvPr/>
          </p:nvSpPr>
          <p:spPr bwMode="auto">
            <a:xfrm>
              <a:off x="5002" y="1745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590" name="Oval 46"/>
            <p:cNvSpPr>
              <a:spLocks noChangeArrowheads="1"/>
            </p:cNvSpPr>
            <p:nvPr/>
          </p:nvSpPr>
          <p:spPr bwMode="auto">
            <a:xfrm>
              <a:off x="4321" y="1473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591" name="Oval 47"/>
            <p:cNvSpPr>
              <a:spLocks noChangeArrowheads="1"/>
            </p:cNvSpPr>
            <p:nvPr/>
          </p:nvSpPr>
          <p:spPr bwMode="auto">
            <a:xfrm>
              <a:off x="4413" y="1246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592" name="Oval 48"/>
            <p:cNvSpPr>
              <a:spLocks noChangeArrowheads="1"/>
            </p:cNvSpPr>
            <p:nvPr/>
          </p:nvSpPr>
          <p:spPr bwMode="auto">
            <a:xfrm>
              <a:off x="4684" y="1337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593" name="Oval 49"/>
            <p:cNvSpPr>
              <a:spLocks noChangeArrowheads="1"/>
            </p:cNvSpPr>
            <p:nvPr/>
          </p:nvSpPr>
          <p:spPr bwMode="auto">
            <a:xfrm>
              <a:off x="4593" y="1337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594" name="Oval 50"/>
            <p:cNvSpPr>
              <a:spLocks noChangeArrowheads="1"/>
            </p:cNvSpPr>
            <p:nvPr/>
          </p:nvSpPr>
          <p:spPr bwMode="auto">
            <a:xfrm>
              <a:off x="4729" y="1427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595" name="Oval 51"/>
            <p:cNvSpPr>
              <a:spLocks noChangeArrowheads="1"/>
            </p:cNvSpPr>
            <p:nvPr/>
          </p:nvSpPr>
          <p:spPr bwMode="auto">
            <a:xfrm>
              <a:off x="4684" y="1497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596" name="Oval 52"/>
            <p:cNvSpPr>
              <a:spLocks noChangeArrowheads="1"/>
            </p:cNvSpPr>
            <p:nvPr/>
          </p:nvSpPr>
          <p:spPr bwMode="auto">
            <a:xfrm>
              <a:off x="4344" y="1683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597" name="Oval 53"/>
            <p:cNvSpPr>
              <a:spLocks noChangeArrowheads="1"/>
            </p:cNvSpPr>
            <p:nvPr/>
          </p:nvSpPr>
          <p:spPr bwMode="auto">
            <a:xfrm>
              <a:off x="4684" y="1654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598" name="Oval 54"/>
            <p:cNvSpPr>
              <a:spLocks noChangeArrowheads="1"/>
            </p:cNvSpPr>
            <p:nvPr/>
          </p:nvSpPr>
          <p:spPr bwMode="auto">
            <a:xfrm>
              <a:off x="4440" y="1590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599" name="Oval 55"/>
            <p:cNvSpPr>
              <a:spLocks noChangeArrowheads="1"/>
            </p:cNvSpPr>
            <p:nvPr/>
          </p:nvSpPr>
          <p:spPr bwMode="auto">
            <a:xfrm>
              <a:off x="4729" y="1563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600" name="Oval 56"/>
            <p:cNvSpPr>
              <a:spLocks noChangeArrowheads="1"/>
            </p:cNvSpPr>
            <p:nvPr/>
          </p:nvSpPr>
          <p:spPr bwMode="auto">
            <a:xfrm>
              <a:off x="4576" y="1654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601" name="Oval 57"/>
            <p:cNvSpPr>
              <a:spLocks noChangeArrowheads="1"/>
            </p:cNvSpPr>
            <p:nvPr/>
          </p:nvSpPr>
          <p:spPr bwMode="auto">
            <a:xfrm>
              <a:off x="4541" y="1550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602" name="Oval 58"/>
            <p:cNvSpPr>
              <a:spLocks noChangeArrowheads="1"/>
            </p:cNvSpPr>
            <p:nvPr/>
          </p:nvSpPr>
          <p:spPr bwMode="auto">
            <a:xfrm>
              <a:off x="4548" y="1427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603" name="Oval 59"/>
            <p:cNvSpPr>
              <a:spLocks noChangeArrowheads="1"/>
            </p:cNvSpPr>
            <p:nvPr/>
          </p:nvSpPr>
          <p:spPr bwMode="auto">
            <a:xfrm>
              <a:off x="4614" y="1551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604" name="Oval 60"/>
            <p:cNvSpPr>
              <a:spLocks noChangeArrowheads="1"/>
            </p:cNvSpPr>
            <p:nvPr/>
          </p:nvSpPr>
          <p:spPr bwMode="auto">
            <a:xfrm>
              <a:off x="4475" y="1291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605" name="Oval 61"/>
            <p:cNvSpPr>
              <a:spLocks noChangeArrowheads="1"/>
            </p:cNvSpPr>
            <p:nvPr/>
          </p:nvSpPr>
          <p:spPr bwMode="auto">
            <a:xfrm>
              <a:off x="4503" y="1363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606" name="Oval 62"/>
            <p:cNvSpPr>
              <a:spLocks noChangeArrowheads="1"/>
            </p:cNvSpPr>
            <p:nvPr/>
          </p:nvSpPr>
          <p:spPr bwMode="auto">
            <a:xfrm>
              <a:off x="4367" y="1291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607" name="Oval 63"/>
            <p:cNvSpPr>
              <a:spLocks noChangeArrowheads="1"/>
            </p:cNvSpPr>
            <p:nvPr/>
          </p:nvSpPr>
          <p:spPr bwMode="auto">
            <a:xfrm>
              <a:off x="4503" y="1517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608" name="Oval 64"/>
            <p:cNvSpPr>
              <a:spLocks noChangeArrowheads="1"/>
            </p:cNvSpPr>
            <p:nvPr/>
          </p:nvSpPr>
          <p:spPr bwMode="auto">
            <a:xfrm>
              <a:off x="4412" y="1427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609" name="Oval 65"/>
            <p:cNvSpPr>
              <a:spLocks noChangeArrowheads="1"/>
            </p:cNvSpPr>
            <p:nvPr/>
          </p:nvSpPr>
          <p:spPr bwMode="auto">
            <a:xfrm>
              <a:off x="4730" y="1849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610" name="Oval 66"/>
            <p:cNvSpPr>
              <a:spLocks noChangeArrowheads="1"/>
            </p:cNvSpPr>
            <p:nvPr/>
          </p:nvSpPr>
          <p:spPr bwMode="auto">
            <a:xfrm>
              <a:off x="4775" y="1758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611" name="Oval 67"/>
            <p:cNvSpPr>
              <a:spLocks noChangeArrowheads="1"/>
            </p:cNvSpPr>
            <p:nvPr/>
          </p:nvSpPr>
          <p:spPr bwMode="auto">
            <a:xfrm>
              <a:off x="4622" y="1849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612" name="Oval 68"/>
            <p:cNvSpPr>
              <a:spLocks noChangeArrowheads="1"/>
            </p:cNvSpPr>
            <p:nvPr/>
          </p:nvSpPr>
          <p:spPr bwMode="auto">
            <a:xfrm>
              <a:off x="4587" y="1745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613" name="Oval 69"/>
            <p:cNvSpPr>
              <a:spLocks noChangeArrowheads="1"/>
            </p:cNvSpPr>
            <p:nvPr/>
          </p:nvSpPr>
          <p:spPr bwMode="auto">
            <a:xfrm>
              <a:off x="4660" y="1746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614" name="Oval 70"/>
            <p:cNvSpPr>
              <a:spLocks noChangeArrowheads="1"/>
            </p:cNvSpPr>
            <p:nvPr/>
          </p:nvSpPr>
          <p:spPr bwMode="auto">
            <a:xfrm>
              <a:off x="4276" y="1155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615" name="Oval 71"/>
            <p:cNvSpPr>
              <a:spLocks noChangeArrowheads="1"/>
            </p:cNvSpPr>
            <p:nvPr/>
          </p:nvSpPr>
          <p:spPr bwMode="auto">
            <a:xfrm>
              <a:off x="4276" y="1246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616" name="Oval 72"/>
            <p:cNvSpPr>
              <a:spLocks noChangeArrowheads="1"/>
            </p:cNvSpPr>
            <p:nvPr/>
          </p:nvSpPr>
          <p:spPr bwMode="auto">
            <a:xfrm>
              <a:off x="4095" y="1155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617" name="Oval 73"/>
            <p:cNvSpPr>
              <a:spLocks noChangeArrowheads="1"/>
            </p:cNvSpPr>
            <p:nvPr/>
          </p:nvSpPr>
          <p:spPr bwMode="auto">
            <a:xfrm>
              <a:off x="4141" y="1246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618" name="Oval 74"/>
            <p:cNvSpPr>
              <a:spLocks noChangeArrowheads="1"/>
            </p:cNvSpPr>
            <p:nvPr/>
          </p:nvSpPr>
          <p:spPr bwMode="auto">
            <a:xfrm>
              <a:off x="4186" y="1155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619" name="Oval 75"/>
            <p:cNvSpPr>
              <a:spLocks noChangeArrowheads="1"/>
            </p:cNvSpPr>
            <p:nvPr/>
          </p:nvSpPr>
          <p:spPr bwMode="auto">
            <a:xfrm>
              <a:off x="4141" y="1064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620" name="Oval 76"/>
            <p:cNvSpPr>
              <a:spLocks noChangeArrowheads="1"/>
            </p:cNvSpPr>
            <p:nvPr/>
          </p:nvSpPr>
          <p:spPr bwMode="auto">
            <a:xfrm>
              <a:off x="4276" y="1065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621" name="Oval 77"/>
            <p:cNvSpPr>
              <a:spLocks noChangeArrowheads="1"/>
            </p:cNvSpPr>
            <p:nvPr/>
          </p:nvSpPr>
          <p:spPr bwMode="auto">
            <a:xfrm>
              <a:off x="4286" y="882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622" name="Oval 78"/>
            <p:cNvSpPr>
              <a:spLocks noChangeArrowheads="1"/>
            </p:cNvSpPr>
            <p:nvPr/>
          </p:nvSpPr>
          <p:spPr bwMode="auto">
            <a:xfrm>
              <a:off x="4286" y="973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623" name="Oval 79"/>
            <p:cNvSpPr>
              <a:spLocks noChangeArrowheads="1"/>
            </p:cNvSpPr>
            <p:nvPr/>
          </p:nvSpPr>
          <p:spPr bwMode="auto">
            <a:xfrm>
              <a:off x="4105" y="882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624" name="Oval 80"/>
            <p:cNvSpPr>
              <a:spLocks noChangeArrowheads="1"/>
            </p:cNvSpPr>
            <p:nvPr/>
          </p:nvSpPr>
          <p:spPr bwMode="auto">
            <a:xfrm>
              <a:off x="4151" y="973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625" name="Oval 81"/>
            <p:cNvSpPr>
              <a:spLocks noChangeArrowheads="1"/>
            </p:cNvSpPr>
            <p:nvPr/>
          </p:nvSpPr>
          <p:spPr bwMode="auto">
            <a:xfrm>
              <a:off x="4196" y="882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626" name="Oval 82"/>
            <p:cNvSpPr>
              <a:spLocks noChangeArrowheads="1"/>
            </p:cNvSpPr>
            <p:nvPr/>
          </p:nvSpPr>
          <p:spPr bwMode="auto">
            <a:xfrm>
              <a:off x="4151" y="791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627" name="Oval 83"/>
            <p:cNvSpPr>
              <a:spLocks noChangeArrowheads="1"/>
            </p:cNvSpPr>
            <p:nvPr/>
          </p:nvSpPr>
          <p:spPr bwMode="auto">
            <a:xfrm>
              <a:off x="4503" y="838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628" name="Oval 84"/>
            <p:cNvSpPr>
              <a:spLocks noChangeArrowheads="1"/>
            </p:cNvSpPr>
            <p:nvPr/>
          </p:nvSpPr>
          <p:spPr bwMode="auto">
            <a:xfrm>
              <a:off x="4049" y="1291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629" name="Oval 85"/>
            <p:cNvSpPr>
              <a:spLocks noChangeArrowheads="1"/>
            </p:cNvSpPr>
            <p:nvPr/>
          </p:nvSpPr>
          <p:spPr bwMode="auto">
            <a:xfrm>
              <a:off x="4230" y="1337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630" name="Oval 86"/>
            <p:cNvSpPr>
              <a:spLocks noChangeArrowheads="1"/>
            </p:cNvSpPr>
            <p:nvPr/>
          </p:nvSpPr>
          <p:spPr bwMode="auto">
            <a:xfrm>
              <a:off x="4004" y="1200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631" name="Oval 87"/>
            <p:cNvSpPr>
              <a:spLocks noChangeArrowheads="1"/>
            </p:cNvSpPr>
            <p:nvPr/>
          </p:nvSpPr>
          <p:spPr bwMode="auto">
            <a:xfrm>
              <a:off x="4052" y="1486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632" name="Oval 88"/>
            <p:cNvSpPr>
              <a:spLocks noChangeArrowheads="1"/>
            </p:cNvSpPr>
            <p:nvPr/>
          </p:nvSpPr>
          <p:spPr bwMode="auto">
            <a:xfrm>
              <a:off x="4198" y="1609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633" name="Oval 89"/>
            <p:cNvSpPr>
              <a:spLocks noChangeArrowheads="1"/>
            </p:cNvSpPr>
            <p:nvPr/>
          </p:nvSpPr>
          <p:spPr bwMode="auto">
            <a:xfrm>
              <a:off x="4393" y="1803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634" name="Oval 90"/>
            <p:cNvSpPr>
              <a:spLocks noChangeArrowheads="1"/>
            </p:cNvSpPr>
            <p:nvPr/>
          </p:nvSpPr>
          <p:spPr bwMode="auto">
            <a:xfrm>
              <a:off x="4157" y="1785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635" name="Oval 91"/>
            <p:cNvSpPr>
              <a:spLocks noChangeArrowheads="1"/>
            </p:cNvSpPr>
            <p:nvPr/>
          </p:nvSpPr>
          <p:spPr bwMode="auto">
            <a:xfrm>
              <a:off x="5184" y="1209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636" name="Oval 92"/>
            <p:cNvSpPr>
              <a:spLocks noChangeArrowheads="1"/>
            </p:cNvSpPr>
            <p:nvPr/>
          </p:nvSpPr>
          <p:spPr bwMode="auto">
            <a:xfrm>
              <a:off x="5320" y="1368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637" name="Oval 93"/>
            <p:cNvSpPr>
              <a:spLocks noChangeArrowheads="1"/>
            </p:cNvSpPr>
            <p:nvPr/>
          </p:nvSpPr>
          <p:spPr bwMode="auto">
            <a:xfrm>
              <a:off x="5314" y="1175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638" name="Oval 94"/>
            <p:cNvSpPr>
              <a:spLocks noChangeArrowheads="1"/>
            </p:cNvSpPr>
            <p:nvPr/>
          </p:nvSpPr>
          <p:spPr bwMode="auto">
            <a:xfrm>
              <a:off x="5179" y="1033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639" name="Oval 95"/>
            <p:cNvSpPr>
              <a:spLocks noChangeArrowheads="1"/>
            </p:cNvSpPr>
            <p:nvPr/>
          </p:nvSpPr>
          <p:spPr bwMode="auto">
            <a:xfrm>
              <a:off x="5062" y="903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640" name="Oval 96"/>
            <p:cNvSpPr>
              <a:spLocks noChangeArrowheads="1"/>
            </p:cNvSpPr>
            <p:nvPr/>
          </p:nvSpPr>
          <p:spPr bwMode="auto">
            <a:xfrm>
              <a:off x="5337" y="921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641" name="Oval 97"/>
            <p:cNvSpPr>
              <a:spLocks noChangeArrowheads="1"/>
            </p:cNvSpPr>
            <p:nvPr/>
          </p:nvSpPr>
          <p:spPr bwMode="auto">
            <a:xfrm>
              <a:off x="5449" y="1197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028642" name="Text Box 98"/>
          <p:cNvSpPr txBox="1">
            <a:spLocks noChangeArrowheads="1"/>
          </p:cNvSpPr>
          <p:nvPr/>
        </p:nvSpPr>
        <p:spPr bwMode="auto">
          <a:xfrm>
            <a:off x="5662613" y="821191"/>
            <a:ext cx="35036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“events” distributed according to P(x)</a:t>
            </a:r>
          </a:p>
        </p:txBody>
      </p:sp>
      <p:sp>
        <p:nvSpPr>
          <p:cNvPr id="2028643" name="Text Box 99"/>
          <p:cNvSpPr txBox="1">
            <a:spLocks noChangeArrowheads="1"/>
          </p:cNvSpPr>
          <p:nvPr/>
        </p:nvSpPr>
        <p:spPr bwMode="auto">
          <a:xfrm>
            <a:off x="8624888" y="2611438"/>
            <a:ext cx="43021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sz="1600" b="1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”</a:t>
            </a:r>
          </a:p>
        </p:txBody>
      </p:sp>
      <p:sp>
        <p:nvSpPr>
          <p:cNvPr id="2028644" name="Line 100"/>
          <p:cNvSpPr>
            <a:spLocks noChangeShapeType="1"/>
          </p:cNvSpPr>
          <p:nvPr/>
        </p:nvSpPr>
        <p:spPr bwMode="auto">
          <a:xfrm flipH="1" flipV="1">
            <a:off x="8027988" y="2152650"/>
            <a:ext cx="714375" cy="52387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28645" name="AutoShape 101"/>
          <p:cNvSpPr>
            <a:spLocks noChangeArrowheads="1"/>
          </p:cNvSpPr>
          <p:nvPr/>
        </p:nvSpPr>
        <p:spPr bwMode="auto">
          <a:xfrm>
            <a:off x="7870825" y="2005013"/>
            <a:ext cx="215900" cy="215900"/>
          </a:xfrm>
          <a:prstGeom prst="star5">
            <a:avLst/>
          </a:prstGeom>
          <a:solidFill>
            <a:srgbClr val="00FF00"/>
          </a:solidFill>
          <a:ln w="3175" algn="ctr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028646" name="Group 102"/>
          <p:cNvGrpSpPr>
            <a:grpSpLocks/>
          </p:cNvGrpSpPr>
          <p:nvPr/>
        </p:nvGrpSpPr>
        <p:grpSpPr bwMode="auto">
          <a:xfrm>
            <a:off x="7654925" y="1906588"/>
            <a:ext cx="649288" cy="463550"/>
            <a:chOff x="4750" y="1201"/>
            <a:chExt cx="409" cy="292"/>
          </a:xfrm>
        </p:grpSpPr>
        <p:sp>
          <p:nvSpPr>
            <p:cNvPr id="2028647" name="Oval 103"/>
            <p:cNvSpPr>
              <a:spLocks noChangeArrowheads="1"/>
            </p:cNvSpPr>
            <p:nvPr/>
          </p:nvSpPr>
          <p:spPr bwMode="auto">
            <a:xfrm>
              <a:off x="4750" y="1246"/>
              <a:ext cx="45" cy="4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648" name="Oval 104"/>
            <p:cNvSpPr>
              <a:spLocks noChangeArrowheads="1"/>
            </p:cNvSpPr>
            <p:nvPr/>
          </p:nvSpPr>
          <p:spPr bwMode="auto">
            <a:xfrm>
              <a:off x="4978" y="1292"/>
              <a:ext cx="45" cy="4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649" name="Oval 105"/>
            <p:cNvSpPr>
              <a:spLocks noChangeArrowheads="1"/>
            </p:cNvSpPr>
            <p:nvPr/>
          </p:nvSpPr>
          <p:spPr bwMode="auto">
            <a:xfrm>
              <a:off x="5023" y="1201"/>
              <a:ext cx="45" cy="4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650" name="Oval 106"/>
            <p:cNvSpPr>
              <a:spLocks noChangeArrowheads="1"/>
            </p:cNvSpPr>
            <p:nvPr/>
          </p:nvSpPr>
          <p:spPr bwMode="auto">
            <a:xfrm>
              <a:off x="4841" y="1381"/>
              <a:ext cx="45" cy="4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651" name="Oval 107"/>
            <p:cNvSpPr>
              <a:spLocks noChangeArrowheads="1"/>
            </p:cNvSpPr>
            <p:nvPr/>
          </p:nvSpPr>
          <p:spPr bwMode="auto">
            <a:xfrm>
              <a:off x="5027" y="1447"/>
              <a:ext cx="45" cy="4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652" name="Oval 108"/>
            <p:cNvSpPr>
              <a:spLocks noChangeArrowheads="1"/>
            </p:cNvSpPr>
            <p:nvPr/>
          </p:nvSpPr>
          <p:spPr bwMode="auto">
            <a:xfrm>
              <a:off x="4778" y="1339"/>
              <a:ext cx="45" cy="4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653" name="Oval 109"/>
            <p:cNvSpPr>
              <a:spLocks noChangeArrowheads="1"/>
            </p:cNvSpPr>
            <p:nvPr/>
          </p:nvSpPr>
          <p:spPr bwMode="auto">
            <a:xfrm>
              <a:off x="4914" y="1382"/>
              <a:ext cx="45" cy="4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654" name="Oval 110"/>
            <p:cNvSpPr>
              <a:spLocks noChangeArrowheads="1"/>
            </p:cNvSpPr>
            <p:nvPr/>
          </p:nvSpPr>
          <p:spPr bwMode="auto">
            <a:xfrm>
              <a:off x="5114" y="1209"/>
              <a:ext cx="45" cy="4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8655" name="Oval 111"/>
            <p:cNvSpPr>
              <a:spLocks noChangeArrowheads="1"/>
            </p:cNvSpPr>
            <p:nvPr/>
          </p:nvSpPr>
          <p:spPr bwMode="auto">
            <a:xfrm>
              <a:off x="4846" y="1216"/>
              <a:ext cx="45" cy="4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028657" name="Text Box 113"/>
          <p:cNvSpPr txBox="1">
            <a:spLocks noChangeArrowheads="1"/>
          </p:cNvSpPr>
          <p:nvPr/>
        </p:nvSpPr>
        <p:spPr bwMode="auto">
          <a:xfrm>
            <a:off x="7075315" y="3742546"/>
            <a:ext cx="1886123" cy="63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(u): </a:t>
            </a: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is called </a:t>
            </a:r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a</a:t>
            </a: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Kernel function: </a:t>
            </a:r>
          </a:p>
        </p:txBody>
      </p:sp>
      <p:grpSp>
        <p:nvGrpSpPr>
          <p:cNvPr id="2028658" name="Group 114"/>
          <p:cNvGrpSpPr>
            <a:grpSpLocks/>
          </p:cNvGrpSpPr>
          <p:nvPr/>
        </p:nvGrpSpPr>
        <p:grpSpPr bwMode="auto">
          <a:xfrm>
            <a:off x="7596188" y="1190625"/>
            <a:ext cx="742950" cy="473075"/>
            <a:chOff x="1323" y="3025"/>
            <a:chExt cx="468" cy="298"/>
          </a:xfrm>
        </p:grpSpPr>
        <p:sp>
          <p:nvSpPr>
            <p:cNvPr id="2028659" name="Text Box 115"/>
            <p:cNvSpPr txBox="1">
              <a:spLocks noChangeArrowheads="1"/>
            </p:cNvSpPr>
            <p:nvPr/>
          </p:nvSpPr>
          <p:spPr bwMode="auto">
            <a:xfrm>
              <a:off x="1471" y="3025"/>
              <a:ext cx="185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i="1" smtClean="0">
                  <a:solidFill>
                    <a:srgbClr val="000000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2028660" name="AutoShape 116"/>
            <p:cNvSpPr>
              <a:spLocks/>
            </p:cNvSpPr>
            <p:nvPr/>
          </p:nvSpPr>
          <p:spPr bwMode="auto">
            <a:xfrm rot="5400000">
              <a:off x="1499" y="3032"/>
              <a:ext cx="115" cy="468"/>
            </a:xfrm>
            <a:prstGeom prst="leftBrace">
              <a:avLst>
                <a:gd name="adj1" fmla="val 3391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aphicFrame>
        <p:nvGraphicFramePr>
          <p:cNvPr id="2028661" name="Object 1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999232"/>
              </p:ext>
            </p:extLst>
          </p:nvPr>
        </p:nvGraphicFramePr>
        <p:xfrm>
          <a:off x="2382838" y="5734050"/>
          <a:ext cx="3300412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" name="Equation" r:id="rId3" imgW="2095200" imgH="444240" progId="Equation.DSMT4">
                  <p:embed/>
                </p:oleObj>
              </mc:Choice>
              <mc:Fallback>
                <p:oleObj name="Equation" r:id="rId3" imgW="20952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2838" y="5734050"/>
                        <a:ext cx="3300412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8670" name="Text Box 126"/>
          <p:cNvSpPr txBox="1">
            <a:spLocks noChangeArrowheads="1"/>
          </p:cNvSpPr>
          <p:nvPr/>
        </p:nvSpPr>
        <p:spPr bwMode="auto">
          <a:xfrm>
            <a:off x="139700" y="4633913"/>
            <a:ext cx="8691563" cy="34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	</a:t>
            </a:r>
          </a:p>
        </p:txBody>
      </p:sp>
      <p:sp>
        <p:nvSpPr>
          <p:cNvPr id="131" name="Text Box 4"/>
          <p:cNvSpPr txBox="1">
            <a:spLocks noChangeArrowheads="1"/>
          </p:cNvSpPr>
          <p:nvPr/>
        </p:nvSpPr>
        <p:spPr bwMode="auto">
          <a:xfrm>
            <a:off x="133350" y="846138"/>
            <a:ext cx="5646738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estimate probability density P(x) in  D-dimensional space: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endParaRPr lang="en-US" sz="160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The only thing at our disposal is our “training data”</a:t>
            </a:r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endParaRPr lang="en-US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" name="Text Box 118"/>
          <p:cNvSpPr txBox="1">
            <a:spLocks noChangeArrowheads="1"/>
          </p:cNvSpPr>
          <p:nvPr/>
        </p:nvSpPr>
        <p:spPr bwMode="auto">
          <a:xfrm>
            <a:off x="133350" y="1790700"/>
            <a:ext cx="4283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 Say we want to know P(x) at “this” point “x”</a:t>
            </a:r>
          </a:p>
        </p:txBody>
      </p:sp>
      <p:grpSp>
        <p:nvGrpSpPr>
          <p:cNvPr id="134" name="Group 119"/>
          <p:cNvGrpSpPr>
            <a:grpSpLocks/>
          </p:cNvGrpSpPr>
          <p:nvPr/>
        </p:nvGrpSpPr>
        <p:grpSpPr bwMode="auto">
          <a:xfrm>
            <a:off x="133350" y="2182813"/>
            <a:ext cx="5503863" cy="896937"/>
            <a:chOff x="84" y="1237"/>
            <a:chExt cx="3467" cy="565"/>
          </a:xfrm>
        </p:grpSpPr>
        <p:sp>
          <p:nvSpPr>
            <p:cNvPr id="135" name="Text Box 120"/>
            <p:cNvSpPr txBox="1">
              <a:spLocks noChangeArrowheads="1"/>
            </p:cNvSpPr>
            <p:nvPr/>
          </p:nvSpPr>
          <p:spPr bwMode="auto">
            <a:xfrm>
              <a:off x="84" y="1237"/>
              <a:ext cx="3467" cy="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</a:rPr>
                <a:t>One expects to find in a volume V around point “</a:t>
              </a:r>
              <a:r>
                <a:rPr lang="en-US" sz="1600" b="1" dirty="0" smtClean="0">
                  <a:solidFill>
                    <a:srgbClr val="000000"/>
                  </a:solidFill>
                  <a:latin typeface="Arial" charset="0"/>
                </a:rPr>
                <a:t>x</a:t>
              </a:r>
              <a:r>
                <a:rPr lang="en-US" sz="1600" dirty="0" smtClean="0">
                  <a:solidFill>
                    <a:srgbClr val="000000"/>
                  </a:solidFill>
                  <a:latin typeface="Arial" charset="0"/>
                </a:rPr>
                <a:t>”  N*∫P(x)dx  events from a dataset with N events</a:t>
              </a:r>
            </a:p>
            <a:p>
              <a:pPr eaLnBrk="1" hangingPunct="1">
                <a:lnSpc>
                  <a:spcPct val="110000"/>
                </a:lnSpc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endParaRPr lang="en-US" sz="160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6" name="Text Box 121"/>
            <p:cNvSpPr txBox="1">
              <a:spLocks noChangeArrowheads="1"/>
            </p:cNvSpPr>
            <p:nvPr/>
          </p:nvSpPr>
          <p:spPr bwMode="auto">
            <a:xfrm>
              <a:off x="327" y="1575"/>
              <a:ext cx="15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800" smtClean="0">
                  <a:solidFill>
                    <a:srgbClr val="000000"/>
                  </a:solidFill>
                  <a:latin typeface="Arial" charset="0"/>
                </a:rPr>
                <a:t>V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/>
              <p:cNvSpPr txBox="1"/>
              <p:nvPr/>
            </p:nvSpPr>
            <p:spPr>
              <a:xfrm>
                <a:off x="3984" y="3667433"/>
                <a:ext cx="7065890" cy="789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𝐾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grow m:val="on"/>
                        <m:ctrlP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sup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𝑘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h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+mn-lt"/>
                  </a:rPr>
                  <a:t>,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𝑘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, 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0,</m:t>
                              </m:r>
                            </m:e>
                          </m:mr>
                        </m:m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mPr>
                      <m:m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brk m:alnAt="7"/>
                            </m:r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≤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brk m:alnAt="7"/>
                            </m:r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=1…</m:t>
                          </m:r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</m:mr>
                      <m:mr>
                        <m:e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𝑜𝑡h𝑒𝑟𝑤𝑖𝑠𝑒</m:t>
                          </m:r>
                        </m:e>
                      </m:mr>
                    </m:m>
                  </m:oMath>
                </a14:m>
                <a:endParaRPr lang="en-US" sz="2000" dirty="0" smtClean="0">
                  <a:solidFill>
                    <a:schemeClr val="bg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" y="3667433"/>
                <a:ext cx="7065890" cy="7899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 Box 122"/>
          <p:cNvSpPr txBox="1">
            <a:spLocks noChangeArrowheads="1"/>
          </p:cNvSpPr>
          <p:nvPr/>
        </p:nvSpPr>
        <p:spPr bwMode="auto">
          <a:xfrm>
            <a:off x="149225" y="4633913"/>
            <a:ext cx="8691563" cy="63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ct val="110000"/>
              </a:lnSpc>
              <a:buClr>
                <a:srgbClr val="FF0000"/>
              </a:buClr>
              <a:buSzPct val="135000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sym typeface="Wingdings" panose="05000000000000000000" pitchFamily="2" charset="2"/>
              </a:rPr>
              <a:t>K(x)/N: 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estimate of average  P(x) in the volume V</a:t>
            </a:r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	</a:t>
            </a:r>
          </a:p>
        </p:txBody>
      </p:sp>
      <p:sp>
        <p:nvSpPr>
          <p:cNvPr id="130" name="Text Box 125"/>
          <p:cNvSpPr txBox="1">
            <a:spLocks noChangeArrowheads="1"/>
          </p:cNvSpPr>
          <p:nvPr/>
        </p:nvSpPr>
        <p:spPr bwMode="auto">
          <a:xfrm>
            <a:off x="153556" y="3035676"/>
            <a:ext cx="1643696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K-events:</a:t>
            </a:r>
          </a:p>
        </p:txBody>
      </p:sp>
    </p:spTree>
    <p:extLst>
      <p:ext uri="{BB962C8B-B14F-4D97-AF65-F5344CB8AC3E}">
        <p14:creationId xmlns:p14="http://schemas.microsoft.com/office/powerpoint/2010/main" val="380897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85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-Nearest </a:t>
            </a:r>
            <a:r>
              <a:rPr lang="en-US" dirty="0" err="1" smtClean="0"/>
              <a:t>Neighbour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038" y="6597352"/>
            <a:ext cx="1086578" cy="260647"/>
          </a:xfrm>
        </p:spPr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6552728" cy="260648"/>
          </a:xfrm>
        </p:spPr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2440" y="6597352"/>
            <a:ext cx="611560" cy="260648"/>
          </a:xfrm>
        </p:spPr>
        <p:txBody>
          <a:bodyPr/>
          <a:lstStyle/>
          <a:p>
            <a:fld id="{2A4DA105-8408-472E-ADC5-7BB4EB4EDB54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2029665" name="Text Box 97"/>
          <p:cNvSpPr txBox="1">
            <a:spLocks noChangeArrowheads="1"/>
          </p:cNvSpPr>
          <p:nvPr/>
        </p:nvSpPr>
        <p:spPr bwMode="auto">
          <a:xfrm>
            <a:off x="8562976" y="3151442"/>
            <a:ext cx="43021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”</a:t>
            </a:r>
          </a:p>
        </p:txBody>
      </p:sp>
      <p:sp>
        <p:nvSpPr>
          <p:cNvPr id="2029666" name="Line 98"/>
          <p:cNvSpPr>
            <a:spLocks noChangeShapeType="1"/>
          </p:cNvSpPr>
          <p:nvPr/>
        </p:nvSpPr>
        <p:spPr bwMode="auto">
          <a:xfrm flipH="1" flipV="1">
            <a:off x="7956551" y="2634488"/>
            <a:ext cx="714375" cy="52387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029683" name="Group 115"/>
          <p:cNvGrpSpPr>
            <a:grpSpLocks/>
          </p:cNvGrpSpPr>
          <p:nvPr/>
        </p:nvGrpSpPr>
        <p:grpSpPr bwMode="auto">
          <a:xfrm>
            <a:off x="5815013" y="1504188"/>
            <a:ext cx="2736850" cy="2497138"/>
            <a:chOff x="3710" y="2412"/>
            <a:chExt cx="1724" cy="1573"/>
          </a:xfrm>
        </p:grpSpPr>
        <p:sp>
          <p:nvSpPr>
            <p:cNvPr id="2029684" name="Text Box 116"/>
            <p:cNvSpPr txBox="1">
              <a:spLocks noChangeArrowheads="1"/>
            </p:cNvSpPr>
            <p:nvPr/>
          </p:nvSpPr>
          <p:spPr bwMode="auto">
            <a:xfrm>
              <a:off x="5195" y="3773"/>
              <a:ext cx="2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1" hangingPunct="1"/>
              <a:r>
                <a:rPr lang="en-GB" sz="1600" i="1" smtClean="0">
                  <a:solidFill>
                    <a:srgbClr val="000000"/>
                  </a:solidFill>
                  <a:latin typeface="Arial" charset="0"/>
                </a:rPr>
                <a:t>x</a:t>
              </a:r>
              <a:r>
                <a:rPr lang="en-GB" sz="1600" baseline="-25000" smtClean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029685" name="Line 117"/>
            <p:cNvSpPr>
              <a:spLocks noChangeShapeType="1"/>
            </p:cNvSpPr>
            <p:nvPr/>
          </p:nvSpPr>
          <p:spPr bwMode="auto">
            <a:xfrm>
              <a:off x="3801" y="3774"/>
              <a:ext cx="1633" cy="0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686" name="Line 118"/>
            <p:cNvSpPr>
              <a:spLocks noChangeShapeType="1"/>
            </p:cNvSpPr>
            <p:nvPr/>
          </p:nvSpPr>
          <p:spPr bwMode="auto">
            <a:xfrm rot="-5400000">
              <a:off x="3189" y="3161"/>
              <a:ext cx="1496" cy="0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687" name="Text Box 119"/>
            <p:cNvSpPr txBox="1">
              <a:spLocks noChangeArrowheads="1"/>
            </p:cNvSpPr>
            <p:nvPr/>
          </p:nvSpPr>
          <p:spPr bwMode="auto">
            <a:xfrm>
              <a:off x="3710" y="2412"/>
              <a:ext cx="2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1" hangingPunct="1"/>
              <a:r>
                <a:rPr lang="en-GB" sz="1600" i="1" smtClean="0">
                  <a:solidFill>
                    <a:srgbClr val="000000"/>
                  </a:solidFill>
                  <a:latin typeface="Arial" charset="0"/>
                </a:rPr>
                <a:t>x</a:t>
              </a:r>
              <a:r>
                <a:rPr lang="en-GB" sz="1600" baseline="-25000" smtClean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2029688" name="Group 120"/>
          <p:cNvGrpSpPr>
            <a:grpSpLocks/>
          </p:cNvGrpSpPr>
          <p:nvPr/>
        </p:nvGrpSpPr>
        <p:grpSpPr bwMode="auto">
          <a:xfrm>
            <a:off x="6292851" y="1702626"/>
            <a:ext cx="2365375" cy="1752600"/>
            <a:chOff x="4004" y="791"/>
            <a:chExt cx="1490" cy="1104"/>
          </a:xfrm>
        </p:grpSpPr>
        <p:sp>
          <p:nvSpPr>
            <p:cNvPr id="2029689" name="Oval 121"/>
            <p:cNvSpPr>
              <a:spLocks noChangeArrowheads="1"/>
            </p:cNvSpPr>
            <p:nvPr/>
          </p:nvSpPr>
          <p:spPr bwMode="auto">
            <a:xfrm>
              <a:off x="4548" y="1019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690" name="Oval 122"/>
            <p:cNvSpPr>
              <a:spLocks noChangeArrowheads="1"/>
            </p:cNvSpPr>
            <p:nvPr/>
          </p:nvSpPr>
          <p:spPr bwMode="auto">
            <a:xfrm>
              <a:off x="4548" y="1110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691" name="Oval 123"/>
            <p:cNvSpPr>
              <a:spLocks noChangeArrowheads="1"/>
            </p:cNvSpPr>
            <p:nvPr/>
          </p:nvSpPr>
          <p:spPr bwMode="auto">
            <a:xfrm>
              <a:off x="4639" y="1201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692" name="Oval 124"/>
            <p:cNvSpPr>
              <a:spLocks noChangeArrowheads="1"/>
            </p:cNvSpPr>
            <p:nvPr/>
          </p:nvSpPr>
          <p:spPr bwMode="auto">
            <a:xfrm>
              <a:off x="4729" y="1246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693" name="Oval 125"/>
            <p:cNvSpPr>
              <a:spLocks noChangeArrowheads="1"/>
            </p:cNvSpPr>
            <p:nvPr/>
          </p:nvSpPr>
          <p:spPr bwMode="auto">
            <a:xfrm>
              <a:off x="4684" y="1065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694" name="Oval 126"/>
            <p:cNvSpPr>
              <a:spLocks noChangeArrowheads="1"/>
            </p:cNvSpPr>
            <p:nvPr/>
          </p:nvSpPr>
          <p:spPr bwMode="auto">
            <a:xfrm>
              <a:off x="4821" y="1065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695" name="Oval 127"/>
            <p:cNvSpPr>
              <a:spLocks noChangeArrowheads="1"/>
            </p:cNvSpPr>
            <p:nvPr/>
          </p:nvSpPr>
          <p:spPr bwMode="auto">
            <a:xfrm>
              <a:off x="5048" y="1292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696" name="Oval 128"/>
            <p:cNvSpPr>
              <a:spLocks noChangeArrowheads="1"/>
            </p:cNvSpPr>
            <p:nvPr/>
          </p:nvSpPr>
          <p:spPr bwMode="auto">
            <a:xfrm>
              <a:off x="5093" y="1201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697" name="Oval 129"/>
            <p:cNvSpPr>
              <a:spLocks noChangeArrowheads="1"/>
            </p:cNvSpPr>
            <p:nvPr/>
          </p:nvSpPr>
          <p:spPr bwMode="auto">
            <a:xfrm>
              <a:off x="4922" y="1222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698" name="Oval 130"/>
            <p:cNvSpPr>
              <a:spLocks noChangeArrowheads="1"/>
            </p:cNvSpPr>
            <p:nvPr/>
          </p:nvSpPr>
          <p:spPr bwMode="auto">
            <a:xfrm>
              <a:off x="4957" y="1020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699" name="Oval 131"/>
            <p:cNvSpPr>
              <a:spLocks noChangeArrowheads="1"/>
            </p:cNvSpPr>
            <p:nvPr/>
          </p:nvSpPr>
          <p:spPr bwMode="auto">
            <a:xfrm>
              <a:off x="4911" y="1381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00" name="Oval 132"/>
            <p:cNvSpPr>
              <a:spLocks noChangeArrowheads="1"/>
            </p:cNvSpPr>
            <p:nvPr/>
          </p:nvSpPr>
          <p:spPr bwMode="auto">
            <a:xfrm>
              <a:off x="5002" y="1563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01" name="Oval 133"/>
            <p:cNvSpPr>
              <a:spLocks noChangeArrowheads="1"/>
            </p:cNvSpPr>
            <p:nvPr/>
          </p:nvSpPr>
          <p:spPr bwMode="auto">
            <a:xfrm>
              <a:off x="5092" y="1608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02" name="Oval 134"/>
            <p:cNvSpPr>
              <a:spLocks noChangeArrowheads="1"/>
            </p:cNvSpPr>
            <p:nvPr/>
          </p:nvSpPr>
          <p:spPr bwMode="auto">
            <a:xfrm>
              <a:off x="5138" y="1699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03" name="Oval 135"/>
            <p:cNvSpPr>
              <a:spLocks noChangeArrowheads="1"/>
            </p:cNvSpPr>
            <p:nvPr/>
          </p:nvSpPr>
          <p:spPr bwMode="auto">
            <a:xfrm>
              <a:off x="5183" y="1608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04" name="Oval 136"/>
            <p:cNvSpPr>
              <a:spLocks noChangeArrowheads="1"/>
            </p:cNvSpPr>
            <p:nvPr/>
          </p:nvSpPr>
          <p:spPr bwMode="auto">
            <a:xfrm>
              <a:off x="5109" y="1452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05" name="Oval 137"/>
            <p:cNvSpPr>
              <a:spLocks noChangeArrowheads="1"/>
            </p:cNvSpPr>
            <p:nvPr/>
          </p:nvSpPr>
          <p:spPr bwMode="auto">
            <a:xfrm>
              <a:off x="4866" y="1654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06" name="Oval 138"/>
            <p:cNvSpPr>
              <a:spLocks noChangeArrowheads="1"/>
            </p:cNvSpPr>
            <p:nvPr/>
          </p:nvSpPr>
          <p:spPr bwMode="auto">
            <a:xfrm>
              <a:off x="4912" y="1745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07" name="Oval 139"/>
            <p:cNvSpPr>
              <a:spLocks noChangeArrowheads="1"/>
            </p:cNvSpPr>
            <p:nvPr/>
          </p:nvSpPr>
          <p:spPr bwMode="auto">
            <a:xfrm>
              <a:off x="4957" y="1654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08" name="Oval 140"/>
            <p:cNvSpPr>
              <a:spLocks noChangeArrowheads="1"/>
            </p:cNvSpPr>
            <p:nvPr/>
          </p:nvSpPr>
          <p:spPr bwMode="auto">
            <a:xfrm>
              <a:off x="4367" y="1019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09" name="Oval 141"/>
            <p:cNvSpPr>
              <a:spLocks noChangeArrowheads="1"/>
            </p:cNvSpPr>
            <p:nvPr/>
          </p:nvSpPr>
          <p:spPr bwMode="auto">
            <a:xfrm>
              <a:off x="4413" y="1110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10" name="Oval 142"/>
            <p:cNvSpPr>
              <a:spLocks noChangeArrowheads="1"/>
            </p:cNvSpPr>
            <p:nvPr/>
          </p:nvSpPr>
          <p:spPr bwMode="auto">
            <a:xfrm>
              <a:off x="4413" y="928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11" name="Oval 143"/>
            <p:cNvSpPr>
              <a:spLocks noChangeArrowheads="1"/>
            </p:cNvSpPr>
            <p:nvPr/>
          </p:nvSpPr>
          <p:spPr bwMode="auto">
            <a:xfrm>
              <a:off x="4548" y="929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12" name="Oval 144"/>
            <p:cNvSpPr>
              <a:spLocks noChangeArrowheads="1"/>
            </p:cNvSpPr>
            <p:nvPr/>
          </p:nvSpPr>
          <p:spPr bwMode="auto">
            <a:xfrm>
              <a:off x="4685" y="838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13" name="Oval 145"/>
            <p:cNvSpPr>
              <a:spLocks noChangeArrowheads="1"/>
            </p:cNvSpPr>
            <p:nvPr/>
          </p:nvSpPr>
          <p:spPr bwMode="auto">
            <a:xfrm>
              <a:off x="4685" y="929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14" name="Oval 146"/>
            <p:cNvSpPr>
              <a:spLocks noChangeArrowheads="1"/>
            </p:cNvSpPr>
            <p:nvPr/>
          </p:nvSpPr>
          <p:spPr bwMode="auto">
            <a:xfrm>
              <a:off x="4821" y="884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15" name="Oval 147"/>
            <p:cNvSpPr>
              <a:spLocks noChangeArrowheads="1"/>
            </p:cNvSpPr>
            <p:nvPr/>
          </p:nvSpPr>
          <p:spPr bwMode="auto">
            <a:xfrm>
              <a:off x="4848" y="1339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16" name="Oval 148"/>
            <p:cNvSpPr>
              <a:spLocks noChangeArrowheads="1"/>
            </p:cNvSpPr>
            <p:nvPr/>
          </p:nvSpPr>
          <p:spPr bwMode="auto">
            <a:xfrm>
              <a:off x="4984" y="1382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17" name="Oval 149"/>
            <p:cNvSpPr>
              <a:spLocks noChangeArrowheads="1"/>
            </p:cNvSpPr>
            <p:nvPr/>
          </p:nvSpPr>
          <p:spPr bwMode="auto">
            <a:xfrm>
              <a:off x="5092" y="1745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18" name="Oval 150"/>
            <p:cNvSpPr>
              <a:spLocks noChangeArrowheads="1"/>
            </p:cNvSpPr>
            <p:nvPr/>
          </p:nvSpPr>
          <p:spPr bwMode="auto">
            <a:xfrm>
              <a:off x="5182" y="1790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19" name="Oval 151"/>
            <p:cNvSpPr>
              <a:spLocks noChangeArrowheads="1"/>
            </p:cNvSpPr>
            <p:nvPr/>
          </p:nvSpPr>
          <p:spPr bwMode="auto">
            <a:xfrm>
              <a:off x="5137" y="1790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20" name="Oval 152"/>
            <p:cNvSpPr>
              <a:spLocks noChangeArrowheads="1"/>
            </p:cNvSpPr>
            <p:nvPr/>
          </p:nvSpPr>
          <p:spPr bwMode="auto">
            <a:xfrm>
              <a:off x="4865" y="1836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21" name="Oval 153"/>
            <p:cNvSpPr>
              <a:spLocks noChangeArrowheads="1"/>
            </p:cNvSpPr>
            <p:nvPr/>
          </p:nvSpPr>
          <p:spPr bwMode="auto">
            <a:xfrm>
              <a:off x="5047" y="1836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22" name="Oval 154"/>
            <p:cNvSpPr>
              <a:spLocks noChangeArrowheads="1"/>
            </p:cNvSpPr>
            <p:nvPr/>
          </p:nvSpPr>
          <p:spPr bwMode="auto">
            <a:xfrm>
              <a:off x="5002" y="1745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23" name="Oval 155"/>
            <p:cNvSpPr>
              <a:spLocks noChangeArrowheads="1"/>
            </p:cNvSpPr>
            <p:nvPr/>
          </p:nvSpPr>
          <p:spPr bwMode="auto">
            <a:xfrm>
              <a:off x="4321" y="1473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24" name="Oval 156"/>
            <p:cNvSpPr>
              <a:spLocks noChangeArrowheads="1"/>
            </p:cNvSpPr>
            <p:nvPr/>
          </p:nvSpPr>
          <p:spPr bwMode="auto">
            <a:xfrm>
              <a:off x="4413" y="1246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25" name="Oval 157"/>
            <p:cNvSpPr>
              <a:spLocks noChangeArrowheads="1"/>
            </p:cNvSpPr>
            <p:nvPr/>
          </p:nvSpPr>
          <p:spPr bwMode="auto">
            <a:xfrm>
              <a:off x="4684" y="1337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26" name="Oval 158"/>
            <p:cNvSpPr>
              <a:spLocks noChangeArrowheads="1"/>
            </p:cNvSpPr>
            <p:nvPr/>
          </p:nvSpPr>
          <p:spPr bwMode="auto">
            <a:xfrm>
              <a:off x="4593" y="1337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27" name="Oval 159"/>
            <p:cNvSpPr>
              <a:spLocks noChangeArrowheads="1"/>
            </p:cNvSpPr>
            <p:nvPr/>
          </p:nvSpPr>
          <p:spPr bwMode="auto">
            <a:xfrm>
              <a:off x="4729" y="1427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28" name="Oval 160"/>
            <p:cNvSpPr>
              <a:spLocks noChangeArrowheads="1"/>
            </p:cNvSpPr>
            <p:nvPr/>
          </p:nvSpPr>
          <p:spPr bwMode="auto">
            <a:xfrm>
              <a:off x="4684" y="1497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29" name="Oval 161"/>
            <p:cNvSpPr>
              <a:spLocks noChangeArrowheads="1"/>
            </p:cNvSpPr>
            <p:nvPr/>
          </p:nvSpPr>
          <p:spPr bwMode="auto">
            <a:xfrm>
              <a:off x="4344" y="1683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30" name="Oval 162"/>
            <p:cNvSpPr>
              <a:spLocks noChangeArrowheads="1"/>
            </p:cNvSpPr>
            <p:nvPr/>
          </p:nvSpPr>
          <p:spPr bwMode="auto">
            <a:xfrm>
              <a:off x="4684" y="1654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31" name="Oval 163"/>
            <p:cNvSpPr>
              <a:spLocks noChangeArrowheads="1"/>
            </p:cNvSpPr>
            <p:nvPr/>
          </p:nvSpPr>
          <p:spPr bwMode="auto">
            <a:xfrm>
              <a:off x="4440" y="1590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32" name="Oval 164"/>
            <p:cNvSpPr>
              <a:spLocks noChangeArrowheads="1"/>
            </p:cNvSpPr>
            <p:nvPr/>
          </p:nvSpPr>
          <p:spPr bwMode="auto">
            <a:xfrm>
              <a:off x="4729" y="1563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33" name="Oval 165"/>
            <p:cNvSpPr>
              <a:spLocks noChangeArrowheads="1"/>
            </p:cNvSpPr>
            <p:nvPr/>
          </p:nvSpPr>
          <p:spPr bwMode="auto">
            <a:xfrm>
              <a:off x="4576" y="1654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34" name="Oval 166"/>
            <p:cNvSpPr>
              <a:spLocks noChangeArrowheads="1"/>
            </p:cNvSpPr>
            <p:nvPr/>
          </p:nvSpPr>
          <p:spPr bwMode="auto">
            <a:xfrm>
              <a:off x="4541" y="1550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35" name="Oval 167"/>
            <p:cNvSpPr>
              <a:spLocks noChangeArrowheads="1"/>
            </p:cNvSpPr>
            <p:nvPr/>
          </p:nvSpPr>
          <p:spPr bwMode="auto">
            <a:xfrm>
              <a:off x="4548" y="1427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36" name="Oval 168"/>
            <p:cNvSpPr>
              <a:spLocks noChangeArrowheads="1"/>
            </p:cNvSpPr>
            <p:nvPr/>
          </p:nvSpPr>
          <p:spPr bwMode="auto">
            <a:xfrm>
              <a:off x="4614" y="1551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37" name="Oval 169"/>
            <p:cNvSpPr>
              <a:spLocks noChangeArrowheads="1"/>
            </p:cNvSpPr>
            <p:nvPr/>
          </p:nvSpPr>
          <p:spPr bwMode="auto">
            <a:xfrm>
              <a:off x="4475" y="1291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38" name="Oval 170"/>
            <p:cNvSpPr>
              <a:spLocks noChangeArrowheads="1"/>
            </p:cNvSpPr>
            <p:nvPr/>
          </p:nvSpPr>
          <p:spPr bwMode="auto">
            <a:xfrm>
              <a:off x="4503" y="1363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39" name="Oval 171"/>
            <p:cNvSpPr>
              <a:spLocks noChangeArrowheads="1"/>
            </p:cNvSpPr>
            <p:nvPr/>
          </p:nvSpPr>
          <p:spPr bwMode="auto">
            <a:xfrm>
              <a:off x="4367" y="1291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40" name="Oval 172"/>
            <p:cNvSpPr>
              <a:spLocks noChangeArrowheads="1"/>
            </p:cNvSpPr>
            <p:nvPr/>
          </p:nvSpPr>
          <p:spPr bwMode="auto">
            <a:xfrm>
              <a:off x="4503" y="1517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41" name="Oval 173"/>
            <p:cNvSpPr>
              <a:spLocks noChangeArrowheads="1"/>
            </p:cNvSpPr>
            <p:nvPr/>
          </p:nvSpPr>
          <p:spPr bwMode="auto">
            <a:xfrm>
              <a:off x="4412" y="1427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42" name="Oval 174"/>
            <p:cNvSpPr>
              <a:spLocks noChangeArrowheads="1"/>
            </p:cNvSpPr>
            <p:nvPr/>
          </p:nvSpPr>
          <p:spPr bwMode="auto">
            <a:xfrm>
              <a:off x="4730" y="1849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43" name="Oval 175"/>
            <p:cNvSpPr>
              <a:spLocks noChangeArrowheads="1"/>
            </p:cNvSpPr>
            <p:nvPr/>
          </p:nvSpPr>
          <p:spPr bwMode="auto">
            <a:xfrm>
              <a:off x="4775" y="1758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44" name="Oval 176"/>
            <p:cNvSpPr>
              <a:spLocks noChangeArrowheads="1"/>
            </p:cNvSpPr>
            <p:nvPr/>
          </p:nvSpPr>
          <p:spPr bwMode="auto">
            <a:xfrm>
              <a:off x="4622" y="1849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45" name="Oval 177"/>
            <p:cNvSpPr>
              <a:spLocks noChangeArrowheads="1"/>
            </p:cNvSpPr>
            <p:nvPr/>
          </p:nvSpPr>
          <p:spPr bwMode="auto">
            <a:xfrm>
              <a:off x="4587" y="1745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46" name="Oval 178"/>
            <p:cNvSpPr>
              <a:spLocks noChangeArrowheads="1"/>
            </p:cNvSpPr>
            <p:nvPr/>
          </p:nvSpPr>
          <p:spPr bwMode="auto">
            <a:xfrm>
              <a:off x="4660" y="1746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47" name="Oval 179"/>
            <p:cNvSpPr>
              <a:spLocks noChangeArrowheads="1"/>
            </p:cNvSpPr>
            <p:nvPr/>
          </p:nvSpPr>
          <p:spPr bwMode="auto">
            <a:xfrm>
              <a:off x="4276" y="1155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48" name="Oval 180"/>
            <p:cNvSpPr>
              <a:spLocks noChangeArrowheads="1"/>
            </p:cNvSpPr>
            <p:nvPr/>
          </p:nvSpPr>
          <p:spPr bwMode="auto">
            <a:xfrm>
              <a:off x="4276" y="1246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49" name="Oval 181"/>
            <p:cNvSpPr>
              <a:spLocks noChangeArrowheads="1"/>
            </p:cNvSpPr>
            <p:nvPr/>
          </p:nvSpPr>
          <p:spPr bwMode="auto">
            <a:xfrm>
              <a:off x="4095" y="1155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50" name="Oval 182"/>
            <p:cNvSpPr>
              <a:spLocks noChangeArrowheads="1"/>
            </p:cNvSpPr>
            <p:nvPr/>
          </p:nvSpPr>
          <p:spPr bwMode="auto">
            <a:xfrm>
              <a:off x="4141" y="1246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51" name="Oval 183"/>
            <p:cNvSpPr>
              <a:spLocks noChangeArrowheads="1"/>
            </p:cNvSpPr>
            <p:nvPr/>
          </p:nvSpPr>
          <p:spPr bwMode="auto">
            <a:xfrm>
              <a:off x="4186" y="1155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52" name="Oval 184"/>
            <p:cNvSpPr>
              <a:spLocks noChangeArrowheads="1"/>
            </p:cNvSpPr>
            <p:nvPr/>
          </p:nvSpPr>
          <p:spPr bwMode="auto">
            <a:xfrm>
              <a:off x="4141" y="1064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53" name="Oval 185"/>
            <p:cNvSpPr>
              <a:spLocks noChangeArrowheads="1"/>
            </p:cNvSpPr>
            <p:nvPr/>
          </p:nvSpPr>
          <p:spPr bwMode="auto">
            <a:xfrm>
              <a:off x="4276" y="1065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54" name="Oval 186"/>
            <p:cNvSpPr>
              <a:spLocks noChangeArrowheads="1"/>
            </p:cNvSpPr>
            <p:nvPr/>
          </p:nvSpPr>
          <p:spPr bwMode="auto">
            <a:xfrm>
              <a:off x="4286" y="882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55" name="Oval 187"/>
            <p:cNvSpPr>
              <a:spLocks noChangeArrowheads="1"/>
            </p:cNvSpPr>
            <p:nvPr/>
          </p:nvSpPr>
          <p:spPr bwMode="auto">
            <a:xfrm>
              <a:off x="4286" y="973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56" name="Oval 188"/>
            <p:cNvSpPr>
              <a:spLocks noChangeArrowheads="1"/>
            </p:cNvSpPr>
            <p:nvPr/>
          </p:nvSpPr>
          <p:spPr bwMode="auto">
            <a:xfrm>
              <a:off x="4105" y="882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57" name="Oval 189"/>
            <p:cNvSpPr>
              <a:spLocks noChangeArrowheads="1"/>
            </p:cNvSpPr>
            <p:nvPr/>
          </p:nvSpPr>
          <p:spPr bwMode="auto">
            <a:xfrm>
              <a:off x="4151" y="973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58" name="Oval 190"/>
            <p:cNvSpPr>
              <a:spLocks noChangeArrowheads="1"/>
            </p:cNvSpPr>
            <p:nvPr/>
          </p:nvSpPr>
          <p:spPr bwMode="auto">
            <a:xfrm>
              <a:off x="4196" y="882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59" name="Oval 191"/>
            <p:cNvSpPr>
              <a:spLocks noChangeArrowheads="1"/>
            </p:cNvSpPr>
            <p:nvPr/>
          </p:nvSpPr>
          <p:spPr bwMode="auto">
            <a:xfrm>
              <a:off x="4151" y="791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60" name="Oval 192"/>
            <p:cNvSpPr>
              <a:spLocks noChangeArrowheads="1"/>
            </p:cNvSpPr>
            <p:nvPr/>
          </p:nvSpPr>
          <p:spPr bwMode="auto">
            <a:xfrm>
              <a:off x="4503" y="838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61" name="Oval 193"/>
            <p:cNvSpPr>
              <a:spLocks noChangeArrowheads="1"/>
            </p:cNvSpPr>
            <p:nvPr/>
          </p:nvSpPr>
          <p:spPr bwMode="auto">
            <a:xfrm>
              <a:off x="4049" y="1291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62" name="Oval 194"/>
            <p:cNvSpPr>
              <a:spLocks noChangeArrowheads="1"/>
            </p:cNvSpPr>
            <p:nvPr/>
          </p:nvSpPr>
          <p:spPr bwMode="auto">
            <a:xfrm>
              <a:off x="4230" y="1337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63" name="Oval 195"/>
            <p:cNvSpPr>
              <a:spLocks noChangeArrowheads="1"/>
            </p:cNvSpPr>
            <p:nvPr/>
          </p:nvSpPr>
          <p:spPr bwMode="auto">
            <a:xfrm>
              <a:off x="4004" y="1200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64" name="Oval 196"/>
            <p:cNvSpPr>
              <a:spLocks noChangeArrowheads="1"/>
            </p:cNvSpPr>
            <p:nvPr/>
          </p:nvSpPr>
          <p:spPr bwMode="auto">
            <a:xfrm>
              <a:off x="4052" y="1486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65" name="Oval 197"/>
            <p:cNvSpPr>
              <a:spLocks noChangeArrowheads="1"/>
            </p:cNvSpPr>
            <p:nvPr/>
          </p:nvSpPr>
          <p:spPr bwMode="auto">
            <a:xfrm>
              <a:off x="4198" y="1609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66" name="Oval 198"/>
            <p:cNvSpPr>
              <a:spLocks noChangeArrowheads="1"/>
            </p:cNvSpPr>
            <p:nvPr/>
          </p:nvSpPr>
          <p:spPr bwMode="auto">
            <a:xfrm>
              <a:off x="4393" y="1803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67" name="Oval 199"/>
            <p:cNvSpPr>
              <a:spLocks noChangeArrowheads="1"/>
            </p:cNvSpPr>
            <p:nvPr/>
          </p:nvSpPr>
          <p:spPr bwMode="auto">
            <a:xfrm>
              <a:off x="4157" y="1785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68" name="Oval 200"/>
            <p:cNvSpPr>
              <a:spLocks noChangeArrowheads="1"/>
            </p:cNvSpPr>
            <p:nvPr/>
          </p:nvSpPr>
          <p:spPr bwMode="auto">
            <a:xfrm>
              <a:off x="5184" y="1209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69" name="Oval 201"/>
            <p:cNvSpPr>
              <a:spLocks noChangeArrowheads="1"/>
            </p:cNvSpPr>
            <p:nvPr/>
          </p:nvSpPr>
          <p:spPr bwMode="auto">
            <a:xfrm>
              <a:off x="5320" y="1368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70" name="Oval 202"/>
            <p:cNvSpPr>
              <a:spLocks noChangeArrowheads="1"/>
            </p:cNvSpPr>
            <p:nvPr/>
          </p:nvSpPr>
          <p:spPr bwMode="auto">
            <a:xfrm>
              <a:off x="5314" y="1175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71" name="Oval 203"/>
            <p:cNvSpPr>
              <a:spLocks noChangeArrowheads="1"/>
            </p:cNvSpPr>
            <p:nvPr/>
          </p:nvSpPr>
          <p:spPr bwMode="auto">
            <a:xfrm>
              <a:off x="5179" y="1033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72" name="Oval 204"/>
            <p:cNvSpPr>
              <a:spLocks noChangeArrowheads="1"/>
            </p:cNvSpPr>
            <p:nvPr/>
          </p:nvSpPr>
          <p:spPr bwMode="auto">
            <a:xfrm>
              <a:off x="5062" y="903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73" name="Oval 205"/>
            <p:cNvSpPr>
              <a:spLocks noChangeArrowheads="1"/>
            </p:cNvSpPr>
            <p:nvPr/>
          </p:nvSpPr>
          <p:spPr bwMode="auto">
            <a:xfrm>
              <a:off x="5337" y="921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74" name="Oval 206"/>
            <p:cNvSpPr>
              <a:spLocks noChangeArrowheads="1"/>
            </p:cNvSpPr>
            <p:nvPr/>
          </p:nvSpPr>
          <p:spPr bwMode="auto">
            <a:xfrm>
              <a:off x="5449" y="1197"/>
              <a:ext cx="45" cy="4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029775" name="Group 207"/>
          <p:cNvGrpSpPr>
            <a:grpSpLocks/>
          </p:cNvGrpSpPr>
          <p:nvPr/>
        </p:nvGrpSpPr>
        <p:grpSpPr bwMode="auto">
          <a:xfrm>
            <a:off x="7539038" y="1556576"/>
            <a:ext cx="1238250" cy="1222375"/>
            <a:chOff x="4796" y="2445"/>
            <a:chExt cx="780" cy="770"/>
          </a:xfrm>
        </p:grpSpPr>
        <p:sp>
          <p:nvSpPr>
            <p:cNvPr id="2029776" name="Oval 208"/>
            <p:cNvSpPr>
              <a:spLocks noChangeArrowheads="1"/>
            </p:cNvSpPr>
            <p:nvPr/>
          </p:nvSpPr>
          <p:spPr bwMode="auto">
            <a:xfrm>
              <a:off x="4962" y="2507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77" name="Oval 209"/>
            <p:cNvSpPr>
              <a:spLocks noChangeArrowheads="1"/>
            </p:cNvSpPr>
            <p:nvPr/>
          </p:nvSpPr>
          <p:spPr bwMode="auto">
            <a:xfrm>
              <a:off x="5098" y="2643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78" name="Oval 210"/>
            <p:cNvSpPr>
              <a:spLocks noChangeArrowheads="1"/>
            </p:cNvSpPr>
            <p:nvPr/>
          </p:nvSpPr>
          <p:spPr bwMode="auto">
            <a:xfrm>
              <a:off x="5234" y="2779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79" name="Oval 211"/>
            <p:cNvSpPr>
              <a:spLocks noChangeArrowheads="1"/>
            </p:cNvSpPr>
            <p:nvPr/>
          </p:nvSpPr>
          <p:spPr bwMode="auto">
            <a:xfrm>
              <a:off x="5258" y="2639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80" name="Oval 212"/>
            <p:cNvSpPr>
              <a:spLocks noChangeArrowheads="1"/>
            </p:cNvSpPr>
            <p:nvPr/>
          </p:nvSpPr>
          <p:spPr bwMode="auto">
            <a:xfrm>
              <a:off x="5441" y="2839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81" name="Oval 213"/>
            <p:cNvSpPr>
              <a:spLocks noChangeArrowheads="1"/>
            </p:cNvSpPr>
            <p:nvPr/>
          </p:nvSpPr>
          <p:spPr bwMode="auto">
            <a:xfrm>
              <a:off x="5234" y="3169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82" name="Oval 214"/>
            <p:cNvSpPr>
              <a:spLocks noChangeArrowheads="1"/>
            </p:cNvSpPr>
            <p:nvPr/>
          </p:nvSpPr>
          <p:spPr bwMode="auto">
            <a:xfrm>
              <a:off x="5524" y="2658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83" name="Oval 215"/>
            <p:cNvSpPr>
              <a:spLocks noChangeArrowheads="1"/>
            </p:cNvSpPr>
            <p:nvPr/>
          </p:nvSpPr>
          <p:spPr bwMode="auto">
            <a:xfrm>
              <a:off x="5059" y="2827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84" name="Oval 216"/>
            <p:cNvSpPr>
              <a:spLocks noChangeArrowheads="1"/>
            </p:cNvSpPr>
            <p:nvPr/>
          </p:nvSpPr>
          <p:spPr bwMode="auto">
            <a:xfrm>
              <a:off x="5147" y="3051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85" name="Oval 217"/>
            <p:cNvSpPr>
              <a:spLocks noChangeArrowheads="1"/>
            </p:cNvSpPr>
            <p:nvPr/>
          </p:nvSpPr>
          <p:spPr bwMode="auto">
            <a:xfrm>
              <a:off x="5241" y="2445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86" name="Oval 218"/>
            <p:cNvSpPr>
              <a:spLocks noChangeArrowheads="1"/>
            </p:cNvSpPr>
            <p:nvPr/>
          </p:nvSpPr>
          <p:spPr bwMode="auto">
            <a:xfrm>
              <a:off x="5370" y="2915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87" name="Oval 219"/>
            <p:cNvSpPr>
              <a:spLocks noChangeArrowheads="1"/>
            </p:cNvSpPr>
            <p:nvPr/>
          </p:nvSpPr>
          <p:spPr bwMode="auto">
            <a:xfrm>
              <a:off x="5329" y="2791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88" name="Oval 220"/>
            <p:cNvSpPr>
              <a:spLocks noChangeArrowheads="1"/>
            </p:cNvSpPr>
            <p:nvPr/>
          </p:nvSpPr>
          <p:spPr bwMode="auto">
            <a:xfrm>
              <a:off x="5506" y="3051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89" name="Oval 221"/>
            <p:cNvSpPr>
              <a:spLocks noChangeArrowheads="1"/>
            </p:cNvSpPr>
            <p:nvPr/>
          </p:nvSpPr>
          <p:spPr bwMode="auto">
            <a:xfrm>
              <a:off x="4930" y="2675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90" name="Oval 222"/>
            <p:cNvSpPr>
              <a:spLocks noChangeArrowheads="1"/>
            </p:cNvSpPr>
            <p:nvPr/>
          </p:nvSpPr>
          <p:spPr bwMode="auto">
            <a:xfrm>
              <a:off x="4796" y="2746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91" name="Oval 223"/>
            <p:cNvSpPr>
              <a:spLocks noChangeArrowheads="1"/>
            </p:cNvSpPr>
            <p:nvPr/>
          </p:nvSpPr>
          <p:spPr bwMode="auto">
            <a:xfrm>
              <a:off x="5142" y="2587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92" name="Oval 224"/>
            <p:cNvSpPr>
              <a:spLocks noChangeArrowheads="1"/>
            </p:cNvSpPr>
            <p:nvPr/>
          </p:nvSpPr>
          <p:spPr bwMode="auto">
            <a:xfrm>
              <a:off x="5418" y="2746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93" name="Oval 225"/>
            <p:cNvSpPr>
              <a:spLocks noChangeArrowheads="1"/>
            </p:cNvSpPr>
            <p:nvPr/>
          </p:nvSpPr>
          <p:spPr bwMode="auto">
            <a:xfrm>
              <a:off x="5190" y="2688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94" name="Oval 226"/>
            <p:cNvSpPr>
              <a:spLocks noChangeArrowheads="1"/>
            </p:cNvSpPr>
            <p:nvPr/>
          </p:nvSpPr>
          <p:spPr bwMode="auto">
            <a:xfrm>
              <a:off x="5001" y="2740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95" name="Oval 227"/>
            <p:cNvSpPr>
              <a:spLocks noChangeArrowheads="1"/>
            </p:cNvSpPr>
            <p:nvPr/>
          </p:nvSpPr>
          <p:spPr bwMode="auto">
            <a:xfrm>
              <a:off x="5389" y="2629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96" name="Oval 228"/>
            <p:cNvSpPr>
              <a:spLocks noChangeArrowheads="1"/>
            </p:cNvSpPr>
            <p:nvPr/>
          </p:nvSpPr>
          <p:spPr bwMode="auto">
            <a:xfrm>
              <a:off x="5284" y="2876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29797" name="Oval 229"/>
            <p:cNvSpPr>
              <a:spLocks noChangeArrowheads="1"/>
            </p:cNvSpPr>
            <p:nvPr/>
          </p:nvSpPr>
          <p:spPr bwMode="auto">
            <a:xfrm>
              <a:off x="5531" y="2782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029798" name="Rectangle 230"/>
          <p:cNvSpPr>
            <a:spLocks noChangeArrowheads="1"/>
          </p:cNvSpPr>
          <p:nvPr/>
        </p:nvSpPr>
        <p:spPr bwMode="auto">
          <a:xfrm>
            <a:off x="7545388" y="2216976"/>
            <a:ext cx="746125" cy="709612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29799" name="AutoShape 231"/>
          <p:cNvSpPr>
            <a:spLocks noChangeArrowheads="1"/>
          </p:cNvSpPr>
          <p:nvPr/>
        </p:nvSpPr>
        <p:spPr bwMode="auto">
          <a:xfrm>
            <a:off x="7816851" y="2470976"/>
            <a:ext cx="215900" cy="215900"/>
          </a:xfrm>
          <a:prstGeom prst="star5">
            <a:avLst/>
          </a:prstGeom>
          <a:solidFill>
            <a:srgbClr val="00FF00"/>
          </a:solidFill>
          <a:ln w="3175" algn="ctr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29800" name="Rectangle 232"/>
          <p:cNvSpPr>
            <a:spLocks noChangeArrowheads="1"/>
          </p:cNvSpPr>
          <p:nvPr/>
        </p:nvSpPr>
        <p:spPr bwMode="auto">
          <a:xfrm>
            <a:off x="4351334" y="1277021"/>
            <a:ext cx="1555754" cy="974499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29801" name="Text Box 233"/>
          <p:cNvSpPr txBox="1">
            <a:spLocks noChangeArrowheads="1"/>
          </p:cNvSpPr>
          <p:nvPr/>
        </p:nvSpPr>
        <p:spPr bwMode="auto">
          <a:xfrm>
            <a:off x="128586" y="1284732"/>
            <a:ext cx="4222750" cy="97475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571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Char char="à"/>
            </a:pPr>
            <a:r>
              <a:rPr lang="en-US" sz="2000" dirty="0" err="1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kNN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  : k-Nearest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Neighbours</a:t>
            </a:r>
            <a:endParaRPr lang="en-US" sz="2000" dirty="0" smtClean="0">
              <a:solidFill>
                <a:srgbClr val="000000"/>
              </a:solidFill>
              <a:latin typeface="Arial" charset="0"/>
              <a:sym typeface="Wingdings" pitchFamily="2" charset="2"/>
            </a:endParaRPr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	relative number events of the various classes amongst the k-nearest 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neighbours</a:t>
            </a:r>
            <a:endParaRPr lang="en-US" sz="1600" dirty="0" smtClean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2029802" name="Object 2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353557"/>
              </p:ext>
            </p:extLst>
          </p:nvPr>
        </p:nvGraphicFramePr>
        <p:xfrm>
          <a:off x="4529136" y="1489520"/>
          <a:ext cx="11557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5" name="Equation" r:id="rId3" imgW="660240" imgH="406080" progId="Equation.DSMT4">
                  <p:embed/>
                </p:oleObj>
              </mc:Choice>
              <mc:Fallback>
                <p:oleObj name="Equation" r:id="rId3" imgW="6602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136" y="1489520"/>
                        <a:ext cx="11557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9809" name="Oval 241"/>
          <p:cNvSpPr>
            <a:spLocks noChangeArrowheads="1"/>
          </p:cNvSpPr>
          <p:nvPr/>
        </p:nvSpPr>
        <p:spPr bwMode="auto">
          <a:xfrm>
            <a:off x="7534276" y="2226501"/>
            <a:ext cx="747712" cy="695325"/>
          </a:xfrm>
          <a:prstGeom prst="ellipse">
            <a:avLst/>
          </a:prstGeom>
          <a:noFill/>
          <a:ln w="22225" algn="ctr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29810" name="Oval 242"/>
          <p:cNvSpPr>
            <a:spLocks noChangeArrowheads="1"/>
          </p:cNvSpPr>
          <p:nvPr/>
        </p:nvSpPr>
        <p:spPr bwMode="auto">
          <a:xfrm>
            <a:off x="7467601" y="2163001"/>
            <a:ext cx="889000" cy="809625"/>
          </a:xfrm>
          <a:prstGeom prst="ellipse">
            <a:avLst/>
          </a:prstGeom>
          <a:noFill/>
          <a:ln w="22225" algn="ctr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29811" name="Oval 243"/>
          <p:cNvSpPr>
            <a:spLocks noChangeArrowheads="1"/>
          </p:cNvSpPr>
          <p:nvPr/>
        </p:nvSpPr>
        <p:spPr bwMode="auto">
          <a:xfrm>
            <a:off x="7283451" y="1994726"/>
            <a:ext cx="1214437" cy="1143000"/>
          </a:xfrm>
          <a:prstGeom prst="ellipse">
            <a:avLst/>
          </a:prstGeom>
          <a:noFill/>
          <a:ln w="22225" algn="ctr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29812" name="Oval 244"/>
          <p:cNvSpPr>
            <a:spLocks noChangeArrowheads="1"/>
          </p:cNvSpPr>
          <p:nvPr/>
        </p:nvSpPr>
        <p:spPr bwMode="auto">
          <a:xfrm>
            <a:off x="7161213" y="1828038"/>
            <a:ext cx="1468438" cy="1433513"/>
          </a:xfrm>
          <a:prstGeom prst="ellipse">
            <a:avLst/>
          </a:prstGeom>
          <a:noFill/>
          <a:ln w="22225" algn="ctr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9" name="Text Box 98"/>
          <p:cNvSpPr txBox="1">
            <a:spLocks noChangeArrowheads="1"/>
          </p:cNvSpPr>
          <p:nvPr/>
        </p:nvSpPr>
        <p:spPr bwMode="auto">
          <a:xfrm>
            <a:off x="5653883" y="1083405"/>
            <a:ext cx="35036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“events” distributed according to P(x)</a:t>
            </a:r>
          </a:p>
        </p:txBody>
      </p:sp>
      <p:sp>
        <p:nvSpPr>
          <p:cNvPr id="257" name="Text Box 114"/>
          <p:cNvSpPr txBox="1">
            <a:spLocks noChangeArrowheads="1"/>
          </p:cNvSpPr>
          <p:nvPr/>
        </p:nvSpPr>
        <p:spPr bwMode="auto">
          <a:xfrm>
            <a:off x="128586" y="4694519"/>
            <a:ext cx="8722806" cy="111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ct val="110000"/>
              </a:lnSpc>
              <a:buClr>
                <a:srgbClr val="FF0000"/>
              </a:buClr>
              <a:buSzPct val="135000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may replace “window” by “smooth” kernel function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(i.e. weight events by distance via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G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aussian)</a:t>
            </a: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8587" y="2918270"/>
            <a:ext cx="57785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keep K fixed   variable window size</a:t>
            </a:r>
          </a:p>
          <a:p>
            <a:pPr lvl="0"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Char char="à"/>
            </a:pPr>
            <a:r>
              <a:rPr lang="en-US" sz="2000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automatically ‘adapt’ resolution to the available data</a:t>
            </a:r>
            <a:endParaRPr lang="en-GB" sz="2000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402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29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29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2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29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2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29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9798" grpId="1" animBg="1"/>
      <p:bldP spid="2029809" grpId="0" animBg="1"/>
      <p:bldP spid="2029809" grpId="1" animBg="1"/>
      <p:bldP spid="2029810" grpId="0" animBg="1"/>
      <p:bldP spid="2029810" grpId="1" animBg="1"/>
      <p:bldP spid="2029811" grpId="0" animBg="1"/>
      <p:bldP spid="2029811" grpId="1" animBg="1"/>
      <p:bldP spid="2029812" grpId="0" animBg="1"/>
      <p:bldP spid="257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Kernel Density Estimator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9038" y="6597352"/>
            <a:ext cx="1086578" cy="260647"/>
          </a:xfrm>
        </p:spPr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6552728" cy="260648"/>
          </a:xfrm>
        </p:spPr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532440" y="6597352"/>
            <a:ext cx="611560" cy="260648"/>
          </a:xfrm>
        </p:spPr>
        <p:txBody>
          <a:bodyPr/>
          <a:lstStyle/>
          <a:p>
            <a:fld id="{2A4DA105-8408-472E-ADC5-7BB4EB4EDB54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2031620" name="Text Box 4"/>
          <p:cNvSpPr txBox="1">
            <a:spLocks noChangeArrowheads="1"/>
          </p:cNvSpPr>
          <p:nvPr/>
        </p:nvSpPr>
        <p:spPr bwMode="auto">
          <a:xfrm>
            <a:off x="303213" y="1739900"/>
            <a:ext cx="5704118" cy="1611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K or h: “size” of the Kernel     “smoothing”</a:t>
            </a:r>
          </a:p>
          <a:p>
            <a:pPr lvl="1" eaLnBrk="1" hangingPunct="1">
              <a:lnSpc>
                <a:spcPct val="150000"/>
              </a:lnSpc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too small:  overtraining/overfitting</a:t>
            </a:r>
          </a:p>
          <a:p>
            <a:pPr lvl="1" eaLnBrk="1" hangingPunct="1">
              <a:lnSpc>
                <a:spcPct val="150000"/>
              </a:lnSpc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too 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large:  not sensitive to features in P(x) </a:t>
            </a:r>
            <a:endParaRPr lang="en-US" sz="1800" dirty="0" smtClean="0">
              <a:solidFill>
                <a:srgbClr val="000000"/>
              </a:solidFill>
              <a:latin typeface="Arial" charset="0"/>
              <a:sym typeface="Wingdings" pitchFamily="2" charset="2"/>
            </a:endParaRPr>
          </a:p>
          <a:p>
            <a:pPr marL="0" indent="0" eaLnBrk="1" hangingPunct="1">
              <a:lnSpc>
                <a:spcPct val="110000"/>
              </a:lnSpc>
              <a:buClr>
                <a:srgbClr val="FF0000"/>
              </a:buClr>
              <a:buSzPct val="135000"/>
            </a:pPr>
            <a:endParaRPr lang="en-US" sz="1600" dirty="0" smtClean="0">
              <a:solidFill>
                <a:srgbClr val="000000"/>
              </a:solidFill>
              <a:latin typeface="Arial" charset="0"/>
              <a:sym typeface="Wingdings" pitchFamily="2" charset="2"/>
            </a:endParaRPr>
          </a:p>
        </p:txBody>
      </p:sp>
      <p:sp>
        <p:nvSpPr>
          <p:cNvPr id="2031621" name="Text Box 5"/>
          <p:cNvSpPr txBox="1">
            <a:spLocks noChangeArrowheads="1"/>
          </p:cNvSpPr>
          <p:nvPr/>
        </p:nvSpPr>
        <p:spPr bwMode="auto">
          <a:xfrm rot="16200000">
            <a:off x="7956107" y="3611308"/>
            <a:ext cx="2109024" cy="26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(Elements of statistical learning)</a:t>
            </a:r>
          </a:p>
        </p:txBody>
      </p:sp>
      <p:sp>
        <p:nvSpPr>
          <p:cNvPr id="2031623" name="Text Box 7"/>
          <p:cNvSpPr txBox="1">
            <a:spLocks noChangeArrowheads="1"/>
          </p:cNvSpPr>
          <p:nvPr/>
        </p:nvSpPr>
        <p:spPr bwMode="auto">
          <a:xfrm>
            <a:off x="290513" y="5346701"/>
            <a:ext cx="5506783" cy="11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a drawback of Kernel density estimators:</a:t>
            </a:r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Evaluation for any test events involves ALL TRAINING DATA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 typically very time consuming</a:t>
            </a:r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endParaRPr lang="en-US" sz="1600" dirty="0" smtClean="0">
              <a:solidFill>
                <a:srgbClr val="000000"/>
              </a:solidFill>
              <a:latin typeface="Arial" charset="0"/>
              <a:sym typeface="Wingdings" pitchFamily="2" charset="2"/>
            </a:endParaRPr>
          </a:p>
        </p:txBody>
      </p:sp>
      <p:graphicFrame>
        <p:nvGraphicFramePr>
          <p:cNvPr id="2031624" name="Object 8"/>
          <p:cNvGraphicFramePr>
            <a:graphicFrameLocks noChangeAspect="1"/>
          </p:cNvGraphicFramePr>
          <p:nvPr/>
        </p:nvGraphicFramePr>
        <p:xfrm>
          <a:off x="327025" y="779463"/>
          <a:ext cx="3309938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8" name="Equation" r:id="rId3" imgW="1460160" imgH="431640" progId="Equation.DSMT4">
                  <p:embed/>
                </p:oleObj>
              </mc:Choice>
              <mc:Fallback>
                <p:oleObj name="Equation" r:id="rId3" imgW="1460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779463"/>
                        <a:ext cx="3309938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1625" name="Text Box 9"/>
          <p:cNvSpPr txBox="1">
            <a:spLocks noChangeArrowheads="1"/>
          </p:cNvSpPr>
          <p:nvPr/>
        </p:nvSpPr>
        <p:spPr bwMode="auto">
          <a:xfrm>
            <a:off x="3865563" y="979488"/>
            <a:ext cx="511651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:  a general probability density estimator using kernel K</a:t>
            </a:r>
          </a:p>
        </p:txBody>
      </p:sp>
      <p:sp>
        <p:nvSpPr>
          <p:cNvPr id="2031626" name="Text Box 10"/>
          <p:cNvSpPr txBox="1">
            <a:spLocks noChangeArrowheads="1"/>
          </p:cNvSpPr>
          <p:nvPr/>
        </p:nvSpPr>
        <p:spPr bwMode="auto">
          <a:xfrm>
            <a:off x="330200" y="4268788"/>
            <a:ext cx="1809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endParaRPr lang="en-US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513" y="3423285"/>
            <a:ext cx="52879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131000"/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Kernel types: window/</a:t>
            </a:r>
            <a:r>
              <a:rPr lang="en-US" sz="1800" dirty="0">
                <a:solidFill>
                  <a:schemeClr val="bg2"/>
                </a:solidFill>
                <a:latin typeface="+mn-lt"/>
              </a:rPr>
              <a:t>G</a:t>
            </a: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aussian …</a:t>
            </a:r>
          </a:p>
          <a:p>
            <a:pPr marL="285750" indent="-285750">
              <a:buClr>
                <a:srgbClr val="FF0000"/>
              </a:buClr>
              <a:buSzPct val="131000"/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which metric for the Kernel ?</a:t>
            </a:r>
          </a:p>
          <a:p>
            <a:pPr marL="742950" lvl="1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chemeClr val="bg2"/>
                </a:solidFill>
                <a:latin typeface="+mn-lt"/>
              </a:rPr>
              <a:t>normalise</a:t>
            </a: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 all variables to same range</a:t>
            </a:r>
          </a:p>
          <a:p>
            <a:pPr marL="742950" lvl="1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include correlations ? </a:t>
            </a:r>
          </a:p>
          <a:p>
            <a:pPr marL="1200150" lvl="2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chemeClr val="bg2"/>
                </a:solidFill>
                <a:latin typeface="+mn-lt"/>
                <a:sym typeface="Wingdings" pitchFamily="2" charset="2"/>
              </a:rPr>
              <a:t>Mahalanobis</a:t>
            </a:r>
            <a:r>
              <a:rPr lang="en-US" sz="1800" dirty="0" smtClean="0">
                <a:solidFill>
                  <a:schemeClr val="bg2"/>
                </a:solidFill>
                <a:latin typeface="+mn-lt"/>
                <a:sym typeface="Wingdings" pitchFamily="2" charset="2"/>
              </a:rPr>
              <a:t> Metric:  </a:t>
            </a: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 x*x </a:t>
            </a:r>
            <a:r>
              <a:rPr lang="en-US" sz="1800" dirty="0" smtClean="0">
                <a:solidFill>
                  <a:schemeClr val="bg2"/>
                </a:solidFill>
                <a:latin typeface="+mn-lt"/>
                <a:sym typeface="Wingdings" pitchFamily="2" charset="2"/>
              </a:rPr>
              <a:t> xV</a:t>
            </a:r>
            <a:r>
              <a:rPr lang="en-US" sz="1800" baseline="30000" dirty="0" smtClean="0">
                <a:solidFill>
                  <a:schemeClr val="bg2"/>
                </a:solidFill>
                <a:latin typeface="+mn-lt"/>
                <a:sym typeface="Wingdings" pitchFamily="2" charset="2"/>
              </a:rPr>
              <a:t>-1</a:t>
            </a:r>
            <a:r>
              <a:rPr lang="en-US" sz="1800" dirty="0" smtClean="0">
                <a:solidFill>
                  <a:schemeClr val="bg2"/>
                </a:solidFill>
                <a:latin typeface="+mn-lt"/>
                <a:sym typeface="Wingdings" pitchFamily="2" charset="2"/>
              </a:rPr>
              <a:t>x</a:t>
            </a:r>
          </a:p>
          <a:p>
            <a:pPr marL="1200150" lvl="2" indent="-285750">
              <a:buClr>
                <a:srgbClr val="FF0000"/>
              </a:buClr>
              <a:buFont typeface="Wingdings" pitchFamily="2" charset="2"/>
              <a:buChar char="§"/>
            </a:pPr>
            <a:endParaRPr lang="en-GB" sz="1800" dirty="0" smtClean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326451"/>
            <a:ext cx="2667000" cy="2486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75" y="3812476"/>
            <a:ext cx="2676525" cy="248602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flipH="1" flipV="1">
            <a:off x="6423820" y="5477257"/>
            <a:ext cx="580484" cy="82124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6335335" y="6317355"/>
            <a:ext cx="2675284" cy="335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1200" b="1" dirty="0" smtClean="0">
                <a:solidFill>
                  <a:schemeClr val="bg2"/>
                </a:solidFill>
                <a:latin typeface="+mn-lt"/>
              </a:rPr>
              <a:t>Bayes’ optimal decision boundary</a:t>
            </a:r>
            <a:endParaRPr lang="en-GB" sz="1200" b="1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73568" y="3216338"/>
            <a:ext cx="758541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b="1" dirty="0" smtClean="0">
                <a:solidFill>
                  <a:schemeClr val="bg2"/>
                </a:solidFill>
                <a:latin typeface="+mn-lt"/>
              </a:rPr>
              <a:t>K=1</a:t>
            </a:r>
            <a:endParaRPr lang="en-GB" b="1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34537" y="5642448"/>
            <a:ext cx="930063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b="1" dirty="0" smtClean="0">
                <a:solidFill>
                  <a:schemeClr val="bg2"/>
                </a:solidFill>
                <a:latin typeface="+mn-lt"/>
              </a:rPr>
              <a:t>K=15</a:t>
            </a:r>
            <a:endParaRPr lang="en-GB" b="1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674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1623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“Curse of Dimensionality”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038" y="6597352"/>
            <a:ext cx="1086578" cy="260647"/>
          </a:xfrm>
        </p:spPr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6552728" cy="260648"/>
          </a:xfrm>
        </p:spPr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2440" y="6597352"/>
            <a:ext cx="611560" cy="260648"/>
          </a:xfrm>
        </p:spPr>
        <p:txBody>
          <a:bodyPr/>
          <a:lstStyle/>
          <a:p>
            <a:fld id="{2A4DA105-8408-472E-ADC5-7BB4EB4EDB54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2032643" name="Text Box 3"/>
          <p:cNvSpPr txBox="1">
            <a:spLocks noChangeArrowheads="1"/>
          </p:cNvSpPr>
          <p:nvPr/>
        </p:nvSpPr>
        <p:spPr bwMode="auto">
          <a:xfrm>
            <a:off x="0" y="60960"/>
            <a:ext cx="2272145" cy="65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93663" indent="-936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050" dirty="0" smtClean="0">
                <a:solidFill>
                  <a:srgbClr val="000000"/>
                </a:solidFill>
                <a:latin typeface="Arial" charset="0"/>
              </a:rPr>
              <a:t>Bellman, R. (1961), Adaptive Control Processes: A Guided Tour, Princeton University Press.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pic>
        <p:nvPicPr>
          <p:cNvPr id="2032644" name="Picture 4" descr="CurseOfDImensiona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4" r="7158"/>
          <a:stretch>
            <a:fillRect/>
          </a:stretch>
        </p:blipFill>
        <p:spPr bwMode="auto">
          <a:xfrm>
            <a:off x="5527675" y="1779588"/>
            <a:ext cx="3500438" cy="24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2645" name="Text Box 5"/>
          <p:cNvSpPr txBox="1">
            <a:spLocks noChangeArrowheads="1"/>
          </p:cNvSpPr>
          <p:nvPr/>
        </p:nvSpPr>
        <p:spPr bwMode="auto">
          <a:xfrm>
            <a:off x="171450" y="1782763"/>
            <a:ext cx="460851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b="1" smtClean="0">
                <a:solidFill>
                  <a:srgbClr val="000000"/>
                </a:solidFill>
                <a:latin typeface="Arial" charset="0"/>
              </a:rPr>
              <a:t>Shortcoming of nearest-neighbour strategies:</a:t>
            </a:r>
          </a:p>
        </p:txBody>
      </p:sp>
      <p:sp>
        <p:nvSpPr>
          <p:cNvPr id="2032646" name="Text Box 6"/>
          <p:cNvSpPr txBox="1">
            <a:spLocks noChangeArrowheads="1"/>
          </p:cNvSpPr>
          <p:nvPr/>
        </p:nvSpPr>
        <p:spPr bwMode="auto">
          <a:xfrm>
            <a:off x="133350" y="2530475"/>
            <a:ext cx="5200650" cy="615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higher dimensional cases   K-events often are not in a small “vicinity” of the space point anymore:</a:t>
            </a:r>
          </a:p>
        </p:txBody>
      </p:sp>
      <p:graphicFrame>
        <p:nvGraphicFramePr>
          <p:cNvPr id="20326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765620"/>
              </p:ext>
            </p:extLst>
          </p:nvPr>
        </p:nvGraphicFramePr>
        <p:xfrm>
          <a:off x="534987" y="4643496"/>
          <a:ext cx="499268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9" name="Equation" r:id="rId4" imgW="2171520" imgH="228600" progId="Equation.DSMT4">
                  <p:embed/>
                </p:oleObj>
              </mc:Choice>
              <mc:Fallback>
                <p:oleObj name="Equation" r:id="rId4" imgW="2171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7" y="4643496"/>
                        <a:ext cx="4992688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2648" name="Text Box 8"/>
          <p:cNvSpPr txBox="1">
            <a:spLocks noChangeArrowheads="1"/>
          </p:cNvSpPr>
          <p:nvPr/>
        </p:nvSpPr>
        <p:spPr bwMode="auto">
          <a:xfrm>
            <a:off x="171450" y="3883025"/>
            <a:ext cx="529113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consider: total phase space volume V=1</a:t>
            </a:r>
            <a:r>
              <a:rPr lang="en-US" sz="1600" baseline="30000" smtClean="0">
                <a:solidFill>
                  <a:srgbClr val="000000"/>
                </a:solidFill>
                <a:latin typeface="Arial" charset="0"/>
              </a:rPr>
              <a:t>D</a:t>
            </a:r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               for a cube of a particular fraction of the volume:</a:t>
            </a:r>
          </a:p>
        </p:txBody>
      </p:sp>
      <p:sp>
        <p:nvSpPr>
          <p:cNvPr id="2032649" name="Text Box 9"/>
          <p:cNvSpPr txBox="1">
            <a:spLocks noChangeArrowheads="1"/>
          </p:cNvSpPr>
          <p:nvPr/>
        </p:nvSpPr>
        <p:spPr bwMode="auto">
          <a:xfrm>
            <a:off x="171450" y="5310188"/>
            <a:ext cx="9071499" cy="90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10 dimensions:  capture 1% of the phase space</a:t>
            </a:r>
          </a:p>
          <a:p>
            <a:pPr marL="0" indent="0" eaLnBrk="1" hangingPunct="1">
              <a:lnSpc>
                <a:spcPct val="110000"/>
              </a:lnSpc>
              <a:buClr>
                <a:srgbClr val="FF0000"/>
              </a:buClr>
              <a:buSzPct val="135000"/>
            </a:pPr>
            <a:r>
              <a:rPr lang="en-US" sz="1600" dirty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	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63% of range in each variable necessary  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 that’s not “local” anymore..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endParaRPr lang="en-US" sz="16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32650" name="Text Box 10"/>
          <p:cNvSpPr txBox="1">
            <a:spLocks noChangeArrowheads="1"/>
          </p:cNvSpPr>
          <p:nvPr/>
        </p:nvSpPr>
        <p:spPr bwMode="auto">
          <a:xfrm>
            <a:off x="204788" y="727075"/>
            <a:ext cx="8564562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We all know: </a:t>
            </a:r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	Filling a D-dimensional histogram to get a mapping of the PDF is typically unfeasable due to lack of Monte Carlo events.</a:t>
            </a:r>
          </a:p>
        </p:txBody>
      </p:sp>
      <p:sp>
        <p:nvSpPr>
          <p:cNvPr id="2032651" name="Text Box 11"/>
          <p:cNvSpPr txBox="1">
            <a:spLocks noChangeArrowheads="1"/>
          </p:cNvSpPr>
          <p:nvPr/>
        </p:nvSpPr>
        <p:spPr bwMode="auto">
          <a:xfrm>
            <a:off x="200025" y="6086475"/>
            <a:ext cx="6354923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à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develop all the alternative classification/regression techniques</a:t>
            </a:r>
          </a:p>
        </p:txBody>
      </p:sp>
    </p:spTree>
    <p:extLst>
      <p:ext uri="{BB962C8B-B14F-4D97-AF65-F5344CB8AC3E}">
        <p14:creationId xmlns:p14="http://schemas.microsoft.com/office/powerpoint/2010/main" val="249605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2645" grpId="0"/>
      <p:bldP spid="2032646" grpId="0"/>
      <p:bldP spid="2032648" grpId="0"/>
      <p:bldP spid="2032649" grpId="0"/>
      <p:bldP spid="203265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Naïve Bayesian Classifier </a:t>
            </a:r>
            <a:br>
              <a:rPr lang="en-US" sz="2800" dirty="0" smtClean="0"/>
            </a:br>
            <a:r>
              <a:rPr lang="en-US" sz="2800" dirty="0" smtClean="0"/>
              <a:t>(projective Likelihood Classifier)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038" y="6597352"/>
            <a:ext cx="1086578" cy="260647"/>
          </a:xfrm>
        </p:spPr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6552728" cy="260648"/>
          </a:xfrm>
        </p:spPr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2440" y="6597352"/>
            <a:ext cx="611560" cy="260648"/>
          </a:xfrm>
        </p:spPr>
        <p:txBody>
          <a:bodyPr/>
          <a:lstStyle/>
          <a:p>
            <a:fld id="{2A4DA105-8408-472E-ADC5-7BB4EB4EDB54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2033667" name="Text Box 3"/>
          <p:cNvSpPr txBox="1">
            <a:spLocks noChangeArrowheads="1"/>
          </p:cNvSpPr>
          <p:nvPr/>
        </p:nvSpPr>
        <p:spPr bwMode="auto">
          <a:xfrm>
            <a:off x="292100" y="1019175"/>
            <a:ext cx="8591550" cy="161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Multivariate Likelihood (k-Nearest </a:t>
            </a:r>
            <a:r>
              <a:rPr lang="en-GB" sz="1800" dirty="0" smtClean="0">
                <a:solidFill>
                  <a:srgbClr val="000000"/>
                </a:solidFill>
                <a:latin typeface="Arial" charset="0"/>
              </a:rPr>
              <a:t>Neighbour) </a:t>
            </a:r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GB" sz="1800" dirty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	</a:t>
            </a:r>
            <a:r>
              <a:rPr lang="en-GB" sz="18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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estimate the full D-dimensional joint probability density</a:t>
            </a:r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Naïve Bayesian</a:t>
            </a:r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sym typeface="Wingdings" panose="05000000000000000000" pitchFamily="2" charset="2"/>
              </a:rPr>
              <a:t> ignore correlations</a:t>
            </a:r>
            <a:endParaRPr lang="en-US" sz="1800" dirty="0" smtClean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20336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219938"/>
              </p:ext>
            </p:extLst>
          </p:nvPr>
        </p:nvGraphicFramePr>
        <p:xfrm>
          <a:off x="3623120" y="2002183"/>
          <a:ext cx="147478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1" name="Equation" r:id="rId3" imgW="1002960" imgH="431640" progId="Equation.DSMT4">
                  <p:embed/>
                </p:oleObj>
              </mc:Choice>
              <mc:Fallback>
                <p:oleObj name="Equation" r:id="rId3" imgW="10029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3120" y="2002183"/>
                        <a:ext cx="1474787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3681" name="Text Box 17"/>
          <p:cNvSpPr txBox="1">
            <a:spLocks noChangeArrowheads="1"/>
          </p:cNvSpPr>
          <p:nvPr/>
        </p:nvSpPr>
        <p:spPr bwMode="auto">
          <a:xfrm>
            <a:off x="3623120" y="3434000"/>
            <a:ext cx="5398294" cy="2989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No hard cuts  on individual variables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sym typeface="Wingdings" panose="05000000000000000000" pitchFamily="2" charset="2"/>
              </a:rPr>
              <a:t> “fuzzy”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, </a:t>
            </a:r>
          </a:p>
          <a:p>
            <a:pPr marL="0" indent="0" eaLnBrk="1" hangingPunct="1">
              <a:spcBef>
                <a:spcPct val="35000"/>
              </a:spcBef>
              <a:buClr>
                <a:srgbClr val="FF0000"/>
              </a:buClr>
              <a:buSzPct val="135000"/>
            </a:pPr>
            <a:endParaRPr lang="en-US" sz="1800" dirty="0">
              <a:solidFill>
                <a:schemeClr val="accent6"/>
              </a:solidFill>
              <a:latin typeface="Arial" charset="0"/>
            </a:endParaRPr>
          </a:p>
          <a:p>
            <a:pPr marL="0" indent="0" eaLnBrk="1" hangingPunct="1">
              <a:spcBef>
                <a:spcPct val="35000"/>
              </a:spcBef>
              <a:buClr>
                <a:srgbClr val="FF0000"/>
              </a:buClr>
              <a:buSzPct val="135000"/>
            </a:pPr>
            <a:endParaRPr lang="en-US" sz="1800" dirty="0" smtClean="0">
              <a:solidFill>
                <a:schemeClr val="accent6"/>
              </a:solidFill>
              <a:latin typeface="Arial" charset="0"/>
            </a:endParaRPr>
          </a:p>
          <a:p>
            <a:pPr marL="0" indent="0" eaLnBrk="1" hangingPunct="1">
              <a:spcBef>
                <a:spcPct val="35000"/>
              </a:spcBef>
              <a:buClr>
                <a:srgbClr val="FF0000"/>
              </a:buClr>
              <a:buSzPct val="135000"/>
            </a:pPr>
            <a:endParaRPr lang="en-US" sz="1800" dirty="0">
              <a:solidFill>
                <a:schemeClr val="accent6"/>
              </a:solidFill>
              <a:latin typeface="Arial" charset="0"/>
            </a:endParaRPr>
          </a:p>
          <a:p>
            <a:pPr marL="0" indent="0" eaLnBrk="1" hangingPunct="1">
              <a:spcBef>
                <a:spcPct val="35000"/>
              </a:spcBef>
              <a:buClr>
                <a:srgbClr val="FF0000"/>
              </a:buClr>
              <a:buSzPct val="135000"/>
            </a:pPr>
            <a:endParaRPr lang="en-US" sz="1800" dirty="0" smtClean="0">
              <a:solidFill>
                <a:schemeClr val="accent6"/>
              </a:solidFill>
              <a:latin typeface="Arial" charset="0"/>
            </a:endParaRPr>
          </a:p>
          <a:p>
            <a:pPr marL="0" indent="0" eaLnBrk="1" hangingPunct="1">
              <a:spcBef>
                <a:spcPct val="35000"/>
              </a:spcBef>
              <a:buClr>
                <a:srgbClr val="FF0000"/>
              </a:buClr>
              <a:buSzPct val="135000"/>
            </a:pPr>
            <a:endParaRPr lang="en-US" sz="1800" dirty="0" smtClean="0">
              <a:solidFill>
                <a:schemeClr val="accent6"/>
              </a:solidFill>
              <a:latin typeface="Arial" charset="0"/>
            </a:endParaRPr>
          </a:p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optimal method if correlations == 0</a:t>
            </a:r>
          </a:p>
          <a:p>
            <a:pPr lvl="1"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try to “eliminate” correlations</a:t>
            </a:r>
          </a:p>
        </p:txBody>
      </p:sp>
      <p:pic>
        <p:nvPicPr>
          <p:cNvPr id="2033682" name="Picture 18" descr="cu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214" y="3949415"/>
            <a:ext cx="1727200" cy="1577975"/>
          </a:xfrm>
          <a:prstGeom prst="rect">
            <a:avLst/>
          </a:prstGeom>
          <a:noFill/>
          <a:ln w="9525">
            <a:solidFill>
              <a:srgbClr val="EAEAEA"/>
            </a:solidFill>
            <a:miter lim="800000"/>
            <a:headEnd/>
            <a:tailEnd/>
          </a:ln>
          <a:effectLst>
            <a:outerShdw dist="107763" dir="2700000" algn="ctr" rotWithShape="0">
              <a:srgbClr val="DDDDDD">
                <a:alpha val="50000"/>
              </a:srgbClr>
            </a:outerShdw>
          </a:effectLst>
        </p:spPr>
      </p:pic>
      <p:sp>
        <p:nvSpPr>
          <p:cNvPr id="2033683" name="Rectangle 19"/>
          <p:cNvSpPr>
            <a:spLocks noChangeArrowheads="1"/>
          </p:cNvSpPr>
          <p:nvPr/>
        </p:nvSpPr>
        <p:spPr bwMode="auto">
          <a:xfrm>
            <a:off x="7541864" y="4332002"/>
            <a:ext cx="1408112" cy="242888"/>
          </a:xfrm>
          <a:prstGeom prst="rect">
            <a:avLst/>
          </a:prstGeom>
          <a:pattFill prst="wdUpDiag">
            <a:fgClr>
              <a:schemeClr val="hlink">
                <a:alpha val="58000"/>
              </a:schemeClr>
            </a:fgClr>
            <a:bgClr>
              <a:schemeClr val="bg1">
                <a:alpha val="58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33684" name="Rectangle 20"/>
          <p:cNvSpPr>
            <a:spLocks noChangeArrowheads="1"/>
          </p:cNvSpPr>
          <p:nvPr/>
        </p:nvSpPr>
        <p:spPr bwMode="auto">
          <a:xfrm rot="16200000">
            <a:off x="7900638" y="4557428"/>
            <a:ext cx="1298575" cy="222250"/>
          </a:xfrm>
          <a:prstGeom prst="rect">
            <a:avLst/>
          </a:prstGeom>
          <a:pattFill prst="wdUpDiag">
            <a:fgClr>
              <a:schemeClr val="hlink">
                <a:alpha val="58000"/>
              </a:schemeClr>
            </a:fgClr>
            <a:bgClr>
              <a:schemeClr val="bg1">
                <a:alpha val="58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33685" name="Text Box 21"/>
          <p:cNvSpPr txBox="1">
            <a:spLocks noChangeArrowheads="1"/>
          </p:cNvSpPr>
          <p:nvPr/>
        </p:nvSpPr>
        <p:spPr bwMode="auto">
          <a:xfrm>
            <a:off x="7497544" y="5322573"/>
            <a:ext cx="1058601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/>
            <a:r>
              <a:rPr lang="en-GB" sz="1200" dirty="0" smtClean="0">
                <a:solidFill>
                  <a:srgbClr val="000000"/>
                </a:solidFill>
                <a:latin typeface="Arial" charset="0"/>
              </a:rPr>
              <a:t> “fuzzy cuts” </a:t>
            </a:r>
          </a:p>
        </p:txBody>
      </p:sp>
      <p:sp>
        <p:nvSpPr>
          <p:cNvPr id="2033686" name="Text Box 22"/>
          <p:cNvSpPr txBox="1">
            <a:spLocks noChangeArrowheads="1"/>
          </p:cNvSpPr>
          <p:nvPr/>
        </p:nvSpPr>
        <p:spPr bwMode="auto">
          <a:xfrm>
            <a:off x="5394643" y="1997865"/>
            <a:ext cx="2484437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dirty="0" smtClean="0">
                <a:solidFill>
                  <a:srgbClr val="333399"/>
                </a:solidFill>
                <a:latin typeface="Arial" charset="0"/>
              </a:rPr>
              <a:t>product of marginal PDFs</a:t>
            </a:r>
          </a:p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dirty="0" smtClean="0">
                <a:solidFill>
                  <a:srgbClr val="333399"/>
                </a:solidFill>
                <a:latin typeface="Arial" charset="0"/>
              </a:rPr>
              <a:t>(1-dim “histograms”)</a:t>
            </a:r>
          </a:p>
        </p:txBody>
      </p:sp>
      <p:pic>
        <p:nvPicPr>
          <p:cNvPr id="27" name="Picture 6" descr="likelihoodrefs_c3_nopd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" t="7031" r="49982" b="4497"/>
          <a:stretch>
            <a:fillRect/>
          </a:stretch>
        </p:blipFill>
        <p:spPr bwMode="auto">
          <a:xfrm>
            <a:off x="252412" y="3469961"/>
            <a:ext cx="3240088" cy="30797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DDDDD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likelihoodrefs_c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" t="7031" r="49982" b="4497"/>
          <a:stretch>
            <a:fillRect/>
          </a:stretch>
        </p:blipFill>
        <p:spPr bwMode="auto">
          <a:xfrm>
            <a:off x="252412" y="3469961"/>
            <a:ext cx="3240088" cy="30797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157" y="2966732"/>
            <a:ext cx="3350597" cy="49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pdf: histogram + smoothing </a:t>
            </a:r>
            <a:endParaRPr lang="en-GB" sz="20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3120" y="3929889"/>
            <a:ext cx="3584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800" dirty="0" smtClean="0">
                <a:solidFill>
                  <a:schemeClr val="accent6"/>
                </a:solidFill>
                <a:latin typeface="Arial" charset="0"/>
              </a:rPr>
              <a:t>(a very </a:t>
            </a:r>
            <a:r>
              <a:rPr lang="en-US" sz="1800" dirty="0">
                <a:solidFill>
                  <a:schemeClr val="accent6"/>
                </a:solidFill>
                <a:latin typeface="Arial" charset="0"/>
              </a:rPr>
              <a:t>signal like variable may counterweigh </a:t>
            </a:r>
            <a:r>
              <a:rPr lang="en-US" sz="1800" dirty="0" smtClean="0">
                <a:solidFill>
                  <a:schemeClr val="accent6"/>
                </a:solidFill>
                <a:latin typeface="Arial" charset="0"/>
              </a:rPr>
              <a:t>another, </a:t>
            </a:r>
            <a:r>
              <a:rPr lang="en-US" sz="1800" dirty="0">
                <a:solidFill>
                  <a:schemeClr val="accent6"/>
                </a:solidFill>
                <a:latin typeface="Arial" charset="0"/>
              </a:rPr>
              <a:t>less signal like variable</a:t>
            </a:r>
            <a:r>
              <a:rPr lang="en-US" sz="1800" dirty="0" smtClean="0">
                <a:solidFill>
                  <a:schemeClr val="accent6"/>
                </a:solidFill>
                <a:latin typeface="Arial" charset="0"/>
              </a:rPr>
              <a:t>)</a:t>
            </a:r>
            <a:endParaRPr lang="en-US" sz="1800" dirty="0">
              <a:solidFill>
                <a:schemeClr val="accent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25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203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2033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203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2033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6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6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3683" grpId="0" animBg="1"/>
      <p:bldP spid="2033684" grpId="0" animBg="1"/>
      <p:bldP spid="2033685" grpId="0"/>
      <p:bldP spid="2033686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De-Correlation</a:t>
            </a:r>
            <a:endParaRPr lang="en-US" dirty="0"/>
          </a:p>
        </p:txBody>
      </p:sp>
      <p:sp>
        <p:nvSpPr>
          <p:cNvPr id="2036739" name="Rectangle 3"/>
          <p:cNvSpPr>
            <a:spLocks noChangeArrowheads="1"/>
          </p:cNvSpPr>
          <p:nvPr/>
        </p:nvSpPr>
        <p:spPr bwMode="auto">
          <a:xfrm>
            <a:off x="304800" y="2441575"/>
            <a:ext cx="8208963" cy="3232150"/>
          </a:xfrm>
          <a:prstGeom prst="rect">
            <a:avLst/>
          </a:prstGeom>
          <a:solidFill>
            <a:srgbClr val="EAEAEA"/>
          </a:solidFill>
          <a:ln w="317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B7E7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36740" name="AutoShape 4"/>
          <p:cNvSpPr>
            <a:spLocks noChangeArrowheads="1"/>
          </p:cNvSpPr>
          <p:nvPr/>
        </p:nvSpPr>
        <p:spPr bwMode="auto">
          <a:xfrm>
            <a:off x="3851275" y="2622550"/>
            <a:ext cx="576263" cy="2808288"/>
          </a:xfrm>
          <a:prstGeom prst="rightArrowCallout">
            <a:avLst>
              <a:gd name="adj1" fmla="val 127292"/>
              <a:gd name="adj2" fmla="val 121832"/>
              <a:gd name="adj3" fmla="val 45389"/>
              <a:gd name="adj4" fmla="val 33046"/>
            </a:avLst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gamma/>
                  <a:shade val="3176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B7E7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36741" name="Picture 5" descr="correlationscatter__NoTransform_c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9E6DA"/>
              </a:clrFrom>
              <a:clrTo>
                <a:srgbClr val="E9E6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2970213"/>
            <a:ext cx="4135438" cy="214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6742" name="Picture 6" descr="correlationscatter__DecorrTransform_c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9E6DA"/>
              </a:clrFrom>
              <a:clrTo>
                <a:srgbClr val="E9E6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970213"/>
            <a:ext cx="4135437" cy="214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6743" name="Picture 7" descr="variables_c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9E6DA"/>
              </a:clrFrom>
              <a:clrTo>
                <a:srgbClr val="E9E6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39988"/>
            <a:ext cx="338455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6744" name="Picture 8" descr="variables_pca_c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9E6DA"/>
              </a:clrFrom>
              <a:clrTo>
                <a:srgbClr val="E9E6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39988"/>
            <a:ext cx="338455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6745" name="Text Box 9"/>
          <p:cNvSpPr txBox="1">
            <a:spLocks noChangeArrowheads="1"/>
          </p:cNvSpPr>
          <p:nvPr/>
        </p:nvSpPr>
        <p:spPr bwMode="auto">
          <a:xfrm>
            <a:off x="2344739" y="6107113"/>
            <a:ext cx="4760912" cy="36535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Attention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: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 eliminates only </a:t>
            </a:r>
            <a:r>
              <a:rPr lang="en-US" sz="1600" b="1" dirty="0" smtClean="0">
                <a:solidFill>
                  <a:schemeClr val="accent6"/>
                </a:solidFill>
                <a:latin typeface="Arial" charset="0"/>
              </a:rPr>
              <a:t>linear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 correlations!!</a:t>
            </a:r>
          </a:p>
        </p:txBody>
      </p:sp>
      <p:sp>
        <p:nvSpPr>
          <p:cNvPr id="2036746" name="Text Box 10"/>
          <p:cNvSpPr txBox="1">
            <a:spLocks noChangeArrowheads="1"/>
          </p:cNvSpPr>
          <p:nvPr/>
        </p:nvSpPr>
        <p:spPr bwMode="auto">
          <a:xfrm>
            <a:off x="772318" y="1212848"/>
            <a:ext cx="8081963" cy="13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10001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30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GB" sz="1600" dirty="0" smtClean="0">
                <a:solidFill>
                  <a:srgbClr val="000000"/>
                </a:solidFill>
                <a:latin typeface="Arial" charset="0"/>
              </a:rPr>
              <a:t>Determine</a:t>
            </a:r>
            <a:r>
              <a:rPr lang="en-GB" sz="1600" dirty="0" smtClean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GB" sz="1600" i="1" dirty="0" smtClean="0">
                <a:solidFill>
                  <a:srgbClr val="333399"/>
                </a:solidFill>
                <a:latin typeface="Arial" charset="0"/>
              </a:rPr>
              <a:t>square-root</a:t>
            </a:r>
            <a:r>
              <a:rPr lang="en-GB" sz="1600" dirty="0" smtClean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GB" sz="1600" i="1" dirty="0" smtClean="0">
                <a:solidFill>
                  <a:srgbClr val="FF0000"/>
                </a:solidFill>
                <a:latin typeface="Arial" charset="0"/>
              </a:rPr>
              <a:t>C </a:t>
            </a:r>
            <a:r>
              <a:rPr lang="en-GB" sz="1600" dirty="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</a:t>
            </a:r>
            <a:r>
              <a:rPr lang="en-GB" sz="1600" dirty="0" smtClean="0">
                <a:solidFill>
                  <a:srgbClr val="333399"/>
                </a:solidFill>
                <a:latin typeface="Arial" charset="0"/>
              </a:rPr>
              <a:t> of correlation matrix </a:t>
            </a:r>
            <a:r>
              <a:rPr lang="en-GB" sz="1600" i="1" dirty="0" smtClean="0">
                <a:solidFill>
                  <a:srgbClr val="FF0000"/>
                </a:solidFill>
                <a:latin typeface="Arial" charset="0"/>
              </a:rPr>
              <a:t>C</a:t>
            </a:r>
            <a:r>
              <a:rPr lang="en-GB" sz="1600" dirty="0" smtClean="0">
                <a:solidFill>
                  <a:srgbClr val="333399"/>
                </a:solidFill>
                <a:latin typeface="Arial" charset="0"/>
              </a:rPr>
              <a:t>, </a:t>
            </a:r>
            <a:r>
              <a:rPr lang="en-GB" sz="1600" i="1" dirty="0" smtClean="0">
                <a:solidFill>
                  <a:srgbClr val="333399"/>
                </a:solidFill>
                <a:latin typeface="Arial" charset="0"/>
              </a:rPr>
              <a:t>i</a:t>
            </a:r>
            <a:r>
              <a:rPr lang="en-GB" sz="1600" dirty="0" smtClean="0">
                <a:solidFill>
                  <a:srgbClr val="333399"/>
                </a:solidFill>
                <a:latin typeface="Arial" charset="0"/>
              </a:rPr>
              <a:t>.</a:t>
            </a:r>
            <a:r>
              <a:rPr lang="en-GB" sz="1600" i="1" dirty="0" smtClean="0">
                <a:solidFill>
                  <a:srgbClr val="333399"/>
                </a:solidFill>
                <a:latin typeface="Arial" charset="0"/>
              </a:rPr>
              <a:t>e</a:t>
            </a:r>
            <a:r>
              <a:rPr lang="en-GB" sz="1600" dirty="0" smtClean="0">
                <a:solidFill>
                  <a:srgbClr val="333399"/>
                </a:solidFill>
                <a:latin typeface="Arial" charset="0"/>
              </a:rPr>
              <a:t>., </a:t>
            </a:r>
            <a:r>
              <a:rPr lang="en-GB" sz="1600" i="1" dirty="0" smtClean="0">
                <a:solidFill>
                  <a:srgbClr val="FF0000"/>
                </a:solidFill>
                <a:latin typeface="Arial" charset="0"/>
              </a:rPr>
              <a:t>C</a:t>
            </a:r>
            <a:r>
              <a:rPr lang="en-GB" sz="1600" dirty="0" smtClean="0">
                <a:solidFill>
                  <a:srgbClr val="FF0000"/>
                </a:solidFill>
                <a:latin typeface="Arial" charset="0"/>
              </a:rPr>
              <a:t> = </a:t>
            </a:r>
            <a:r>
              <a:rPr lang="en-GB" sz="1600" i="1" dirty="0" smtClean="0">
                <a:solidFill>
                  <a:srgbClr val="FF0000"/>
                </a:solidFill>
                <a:latin typeface="Arial" charset="0"/>
              </a:rPr>
              <a:t>C </a:t>
            </a:r>
            <a:r>
              <a:rPr lang="en-GB" sz="1600" dirty="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</a:t>
            </a:r>
            <a:r>
              <a:rPr lang="en-GB" sz="1600" i="1" dirty="0" smtClean="0">
                <a:solidFill>
                  <a:srgbClr val="FF0000"/>
                </a:solidFill>
                <a:latin typeface="Arial" charset="0"/>
              </a:rPr>
              <a:t>C </a:t>
            </a:r>
            <a:r>
              <a:rPr lang="en-GB" sz="1600" dirty="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</a:t>
            </a: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GB" sz="1600" dirty="0" smtClean="0">
                <a:solidFill>
                  <a:srgbClr val="000000"/>
                </a:solidFill>
                <a:latin typeface="Arial" charset="0"/>
              </a:rPr>
              <a:t>compute </a:t>
            </a:r>
            <a:r>
              <a:rPr lang="en-GB" sz="1600" i="1" dirty="0" smtClean="0">
                <a:solidFill>
                  <a:srgbClr val="FF0000"/>
                </a:solidFill>
                <a:latin typeface="Arial" charset="0"/>
              </a:rPr>
              <a:t>C </a:t>
            </a:r>
            <a:r>
              <a:rPr lang="en-GB" sz="1600" dirty="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 </a:t>
            </a:r>
            <a:r>
              <a:rPr lang="en-GB" sz="1600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by </a:t>
            </a:r>
            <a:r>
              <a:rPr lang="en-GB" sz="1600" dirty="0" err="1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diagonalising</a:t>
            </a:r>
            <a:r>
              <a:rPr lang="en-GB" sz="1600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GB" sz="1600" i="1" dirty="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C</a:t>
            </a:r>
            <a:r>
              <a:rPr lang="en-GB" sz="1600" dirty="0" smtClean="0">
                <a:solidFill>
                  <a:srgbClr val="333399"/>
                </a:solidFill>
                <a:latin typeface="Arial" charset="0"/>
              </a:rPr>
              <a:t>:</a:t>
            </a: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GB" sz="1600" dirty="0" smtClean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Arial" charset="0"/>
              </a:rPr>
              <a:t>transformation from original</a:t>
            </a:r>
            <a:r>
              <a:rPr lang="en-GB" sz="1600" dirty="0" smtClean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GB" sz="1600" dirty="0" smtClean="0">
                <a:solidFill>
                  <a:srgbClr val="FF0000"/>
                </a:solidFill>
                <a:latin typeface="Arial" charset="0"/>
              </a:rPr>
              <a:t>(x)</a:t>
            </a:r>
            <a:r>
              <a:rPr lang="en-GB" sz="1600" dirty="0" smtClean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Arial" charset="0"/>
              </a:rPr>
              <a:t>in de-correlated variable space</a:t>
            </a:r>
            <a:r>
              <a:rPr lang="en-GB" sz="1600" dirty="0" smtClean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GB" sz="1600" dirty="0" smtClean="0">
                <a:solidFill>
                  <a:srgbClr val="FF0000"/>
                </a:solidFill>
                <a:latin typeface="Arial" charset="0"/>
              </a:rPr>
              <a:t>(x</a:t>
            </a:r>
            <a:r>
              <a:rPr lang="en-GB" sz="1600" dirty="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</a:t>
            </a:r>
            <a:r>
              <a:rPr lang="en-GB" sz="1600" dirty="0" smtClean="0">
                <a:solidFill>
                  <a:srgbClr val="FF0000"/>
                </a:solidFill>
                <a:latin typeface="Arial" charset="0"/>
              </a:rPr>
              <a:t>)</a:t>
            </a:r>
            <a:r>
              <a:rPr lang="en-GB" sz="1600" dirty="0" smtClean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Arial" charset="0"/>
              </a:rPr>
              <a:t>by:</a:t>
            </a:r>
            <a:r>
              <a:rPr lang="en-GB" sz="1600" dirty="0" smtClean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GB" sz="1600" dirty="0" smtClean="0">
                <a:solidFill>
                  <a:srgbClr val="FF0000"/>
                </a:solidFill>
                <a:latin typeface="Arial" charset="0"/>
              </a:rPr>
              <a:t>x</a:t>
            </a:r>
            <a:r>
              <a:rPr lang="en-GB" sz="1600" dirty="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 = </a:t>
            </a:r>
            <a:r>
              <a:rPr lang="en-GB" sz="1600" i="1" dirty="0" smtClean="0">
                <a:solidFill>
                  <a:srgbClr val="FF0000"/>
                </a:solidFill>
                <a:latin typeface="Arial" charset="0"/>
              </a:rPr>
              <a:t>C </a:t>
            </a:r>
            <a:r>
              <a:rPr lang="en-GB" sz="1600" dirty="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1x </a:t>
            </a:r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endParaRPr lang="en-US" sz="1600" dirty="0" smtClean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203674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693601"/>
              </p:ext>
            </p:extLst>
          </p:nvPr>
        </p:nvGraphicFramePr>
        <p:xfrm>
          <a:off x="4387850" y="1593849"/>
          <a:ext cx="255905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1" name="Equation" r:id="rId7" imgW="1904760" imgH="215640" progId="Equation.DSMT4">
                  <p:embed/>
                </p:oleObj>
              </mc:Choice>
              <mc:Fallback>
                <p:oleObj name="Equation" r:id="rId7" imgW="19047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850" y="1593849"/>
                        <a:ext cx="255905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3098" y="866745"/>
            <a:ext cx="8693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Find variable transformation that </a:t>
            </a:r>
            <a:r>
              <a:rPr lang="en-US" sz="2000" b="1" dirty="0" err="1" smtClean="0">
                <a:solidFill>
                  <a:schemeClr val="bg2"/>
                </a:solidFill>
                <a:latin typeface="+mn-lt"/>
              </a:rPr>
              <a:t>diagonalises</a:t>
            </a: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 the covariance matrix</a:t>
            </a:r>
            <a:endParaRPr lang="en-GB" sz="2000" b="1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37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03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203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03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3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"/>
                                        <p:tgtEl>
                                          <p:spTgt spid="2036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03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203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"/>
                                        <p:tgtEl>
                                          <p:spTgt spid="2036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3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6739" grpId="0" animBg="1"/>
      <p:bldP spid="2036740" grpId="0" animBg="1"/>
      <p:bldP spid="2036745" grpId="0" animBg="1"/>
      <p:bldP spid="20367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HEP Experiments: Event Signatures in the Detector</a:t>
            </a:r>
          </a:p>
        </p:txBody>
      </p:sp>
      <p:grpSp>
        <p:nvGrpSpPr>
          <p:cNvPr id="2093059" name="Group 3"/>
          <p:cNvGrpSpPr>
            <a:grpSpLocks/>
          </p:cNvGrpSpPr>
          <p:nvPr/>
        </p:nvGrpSpPr>
        <p:grpSpPr bwMode="auto">
          <a:xfrm>
            <a:off x="2632266" y="2477600"/>
            <a:ext cx="6224587" cy="4046538"/>
            <a:chOff x="499" y="682"/>
            <a:chExt cx="4649" cy="3236"/>
          </a:xfrm>
        </p:grpSpPr>
        <p:pic>
          <p:nvPicPr>
            <p:cNvPr id="2093060" name="Picture 4" descr="Slice_black_hire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" y="682"/>
              <a:ext cx="4649" cy="3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3061" name="Picture 5" descr="cm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3" y="684"/>
              <a:ext cx="384" cy="384"/>
            </a:xfrm>
            <a:prstGeom prst="rect">
              <a:avLst/>
            </a:prstGeom>
            <a:noFill/>
            <a:ln w="9525">
              <a:solidFill>
                <a:srgbClr val="1C1C1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93062" name="Text Box 6"/>
          <p:cNvSpPr txBox="1">
            <a:spLocks noChangeArrowheads="1"/>
          </p:cNvSpPr>
          <p:nvPr/>
        </p:nvSpPr>
        <p:spPr bwMode="auto">
          <a:xfrm>
            <a:off x="82423" y="1099270"/>
            <a:ext cx="7582823" cy="1493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the needle in the hay-stack </a:t>
            </a:r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is already  “one piece” …  but:</a:t>
            </a:r>
            <a:endParaRPr lang="en-US" altLang="en-US" sz="18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pPr lvl="1">
              <a:spcBef>
                <a:spcPct val="35000"/>
              </a:spcBef>
              <a:buClr>
                <a:srgbClr val="FFCC00"/>
              </a:buClr>
              <a:buSzPct val="135000"/>
              <a:buFont typeface="Wingdings" pitchFamily="2" charset="2"/>
              <a:buChar char="§"/>
            </a:pPr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(Higgs-) </a:t>
            </a:r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particles need to be reconstructed from decay products</a:t>
            </a:r>
          </a:p>
          <a:p>
            <a:pPr lvl="1">
              <a:spcBef>
                <a:spcPct val="35000"/>
              </a:spcBef>
              <a:buClr>
                <a:srgbClr val="FFCC00"/>
              </a:buClr>
              <a:buSzPct val="135000"/>
              <a:buFont typeface="Wingdings" pitchFamily="2" charset="2"/>
              <a:buChar char="§"/>
            </a:pPr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decay products need to be reconstructed from detector signatures</a:t>
            </a:r>
          </a:p>
          <a:p>
            <a:pPr lvl="1">
              <a:spcBef>
                <a:spcPct val="35000"/>
              </a:spcBef>
              <a:buClr>
                <a:srgbClr val="FFCC00"/>
              </a:buClr>
              <a:buSzPct val="135000"/>
              <a:buFont typeface="Wingdings" pitchFamily="2" charset="2"/>
              <a:buChar char="§"/>
            </a:pPr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etc..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700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De-Correlation</a:t>
            </a:r>
            <a:r>
              <a:rPr lang="en-US" sz="2800" dirty="0"/>
              <a:t> </a:t>
            </a:r>
            <a:r>
              <a:rPr lang="en-US" sz="2800" dirty="0" smtClean="0"/>
              <a:t>via PCA</a:t>
            </a:r>
            <a:br>
              <a:rPr lang="en-US" sz="2800" dirty="0" smtClean="0"/>
            </a:br>
            <a:r>
              <a:rPr lang="en-US" sz="2800" dirty="0"/>
              <a:t>(</a:t>
            </a:r>
            <a:r>
              <a:rPr lang="en-US" sz="2800" dirty="0" smtClean="0"/>
              <a:t>Principal Component Analysis)</a:t>
            </a:r>
            <a:endParaRPr lang="en-US" sz="2800" dirty="0"/>
          </a:p>
        </p:txBody>
      </p:sp>
      <p:sp>
        <p:nvSpPr>
          <p:cNvPr id="2037775" name="Text Box 15"/>
          <p:cNvSpPr txBox="1">
            <a:spLocks noChangeArrowheads="1"/>
          </p:cNvSpPr>
          <p:nvPr/>
        </p:nvSpPr>
        <p:spPr bwMode="auto">
          <a:xfrm>
            <a:off x="357188" y="5928526"/>
            <a:ext cx="30035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spcBef>
                <a:spcPct val="35000"/>
              </a:spcBef>
              <a:buClr>
                <a:srgbClr val="FF0000"/>
              </a:buClr>
              <a:buSzPct val="135000"/>
            </a:pPr>
            <a:r>
              <a:rPr lang="en-US" sz="1600" dirty="0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 PCA eliminates correlations!</a:t>
            </a:r>
            <a:endParaRPr lang="en-US" sz="1600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037780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408" y="2927920"/>
            <a:ext cx="4099560" cy="334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1021" y="971550"/>
            <a:ext cx="87491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2"/>
                </a:solidFill>
                <a:latin typeface="+mn-lt"/>
              </a:rPr>
              <a:t>PCA    </a:t>
            </a: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(unsupervised learning algorithm)</a:t>
            </a:r>
          </a:p>
          <a:p>
            <a:pPr marL="636588" lvl="1" indent="-179388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reduce dimensionality of a problem</a:t>
            </a:r>
          </a:p>
          <a:p>
            <a:pPr marL="636588" lvl="1" indent="-179388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find most dominant features in a distribution</a:t>
            </a:r>
          </a:p>
          <a:p>
            <a:pPr lvl="1">
              <a:buClr>
                <a:srgbClr val="FF0000"/>
              </a:buClr>
            </a:pPr>
            <a:endParaRPr lang="en-US" sz="1800" b="1" dirty="0" smtClean="0">
              <a:solidFill>
                <a:schemeClr val="bg2"/>
              </a:solidFill>
              <a:latin typeface="+mn-lt"/>
            </a:endParaRPr>
          </a:p>
          <a:p>
            <a:pPr marL="179388" indent="-179388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2"/>
                </a:solidFill>
                <a:latin typeface="+mn-lt"/>
              </a:rPr>
              <a:t>Eigenvectors of covariance matrix </a:t>
            </a:r>
            <a:r>
              <a:rPr lang="en-US" sz="1800" b="1" dirty="0" smtClean="0">
                <a:solidFill>
                  <a:schemeClr val="bg2"/>
                </a:solidFill>
                <a:latin typeface="+mn-lt"/>
                <a:sym typeface="Wingdings" pitchFamily="2" charset="2"/>
              </a:rPr>
              <a:t> “axes” in transformed variable space</a:t>
            </a:r>
          </a:p>
          <a:p>
            <a:pPr marL="636588" lvl="1" indent="-179388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2"/>
                </a:solidFill>
                <a:latin typeface="+mn-lt"/>
                <a:sym typeface="Wingdings" pitchFamily="2" charset="2"/>
              </a:rPr>
              <a:t>large eigenvalue  large variance along the axis  </a:t>
            </a:r>
            <a:r>
              <a:rPr lang="en-US" sz="180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(principal component)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028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Decorrelation at Work</a:t>
            </a:r>
            <a:endParaRPr lang="en-US"/>
          </a:p>
        </p:txBody>
      </p:sp>
      <p:sp>
        <p:nvSpPr>
          <p:cNvPr id="2039813" name="Text Box 5"/>
          <p:cNvSpPr txBox="1">
            <a:spLocks noChangeArrowheads="1"/>
          </p:cNvSpPr>
          <p:nvPr/>
        </p:nvSpPr>
        <p:spPr bwMode="auto">
          <a:xfrm>
            <a:off x="190500" y="854075"/>
            <a:ext cx="7770374" cy="1119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Example: linear correlated Gaussians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 de-correlation works to 100%</a:t>
            </a:r>
            <a:endParaRPr lang="en-US" sz="180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à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1-D Likelihood on de-correlated sample give best possible performance</a:t>
            </a:r>
          </a:p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à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compare also the effect on the MVA-output variable!</a:t>
            </a:r>
          </a:p>
        </p:txBody>
      </p:sp>
      <p:sp>
        <p:nvSpPr>
          <p:cNvPr id="2039814" name="Text Box 6"/>
          <p:cNvSpPr txBox="1">
            <a:spLocks noChangeArrowheads="1"/>
          </p:cNvSpPr>
          <p:nvPr/>
        </p:nvSpPr>
        <p:spPr bwMode="auto">
          <a:xfrm>
            <a:off x="1016000" y="2187575"/>
            <a:ext cx="6334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correlated variables:                                               after decorrelation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826925"/>
            <a:ext cx="4325874" cy="3208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870" y="2826925"/>
            <a:ext cx="4325874" cy="32081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970" y="6017624"/>
            <a:ext cx="8859774" cy="40011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W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atch out! Things might look very different for non-linear correlations!</a:t>
            </a:r>
            <a:endParaRPr lang="en-GB" sz="20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91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Limitations of the Decorrelation</a:t>
            </a:r>
            <a:endParaRPr lang="en-US"/>
          </a:p>
        </p:txBody>
      </p:sp>
      <p:sp>
        <p:nvSpPr>
          <p:cNvPr id="2040835" name="Text Box 3"/>
          <p:cNvSpPr txBox="1">
            <a:spLocks noChangeArrowheads="1"/>
          </p:cNvSpPr>
          <p:nvPr/>
        </p:nvSpPr>
        <p:spPr bwMode="auto">
          <a:xfrm>
            <a:off x="261938" y="892175"/>
            <a:ext cx="7921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in cases with non-Gaussian distributions and/or nonlinear correlations, the 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decorrelation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 needs to be treated with care</a:t>
            </a:r>
          </a:p>
        </p:txBody>
      </p:sp>
      <p:sp>
        <p:nvSpPr>
          <p:cNvPr id="2040836" name="Rectangle 4"/>
          <p:cNvSpPr>
            <a:spLocks noChangeArrowheads="1"/>
          </p:cNvSpPr>
          <p:nvPr/>
        </p:nvSpPr>
        <p:spPr bwMode="auto">
          <a:xfrm>
            <a:off x="2900363" y="1960563"/>
            <a:ext cx="5943600" cy="3314700"/>
          </a:xfrm>
          <a:prstGeom prst="rect">
            <a:avLst/>
          </a:prstGeom>
          <a:solidFill>
            <a:srgbClr val="EAEAEA"/>
          </a:solidFill>
          <a:ln w="317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40837" name="Text Box 5"/>
          <p:cNvSpPr txBox="1">
            <a:spLocks noChangeArrowheads="1"/>
          </p:cNvSpPr>
          <p:nvPr/>
        </p:nvSpPr>
        <p:spPr bwMode="auto">
          <a:xfrm>
            <a:off x="247650" y="1825625"/>
            <a:ext cx="259238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§"/>
            </a:pPr>
            <a:r>
              <a:rPr lang="en-US" sz="1800" smtClean="0">
                <a:solidFill>
                  <a:srgbClr val="000000"/>
                </a:solidFill>
                <a:latin typeface="Arial" charset="0"/>
              </a:rPr>
              <a:t>How does linear decorrelation affect  cases where correlations between signal and background differ?</a:t>
            </a:r>
          </a:p>
        </p:txBody>
      </p:sp>
      <p:pic>
        <p:nvPicPr>
          <p:cNvPr id="2040838" name="Picture 6" descr="correlationscatter__NoTransform_c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9E6DA"/>
              </a:clrFrom>
              <a:clrTo>
                <a:srgbClr val="E9E6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2166938"/>
            <a:ext cx="5691187" cy="291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0839" name="Text Box 7"/>
          <p:cNvSpPr txBox="1">
            <a:spLocks noChangeArrowheads="1"/>
          </p:cNvSpPr>
          <p:nvPr/>
        </p:nvSpPr>
        <p:spPr bwMode="auto">
          <a:xfrm>
            <a:off x="492125" y="3717925"/>
            <a:ext cx="2016125" cy="339725"/>
          </a:xfrm>
          <a:prstGeom prst="rect">
            <a:avLst/>
          </a:prstGeom>
          <a:noFill/>
          <a:ln w="317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 eaLnBrk="1" hangingPunct="1"/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Original correlations</a:t>
            </a:r>
            <a:endParaRPr lang="fr-FR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40840" name="Text Box 8"/>
          <p:cNvSpPr txBox="1">
            <a:spLocks noChangeArrowheads="1"/>
          </p:cNvSpPr>
          <p:nvPr/>
        </p:nvSpPr>
        <p:spPr bwMode="auto">
          <a:xfrm>
            <a:off x="4065588" y="5376863"/>
            <a:ext cx="742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Signal</a:t>
            </a:r>
          </a:p>
        </p:txBody>
      </p:sp>
      <p:sp>
        <p:nvSpPr>
          <p:cNvPr id="2040841" name="Text Box 9"/>
          <p:cNvSpPr txBox="1">
            <a:spLocks noChangeArrowheads="1"/>
          </p:cNvSpPr>
          <p:nvPr/>
        </p:nvSpPr>
        <p:spPr bwMode="auto">
          <a:xfrm>
            <a:off x="6961188" y="5410200"/>
            <a:ext cx="1263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Background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05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Limitations of the Decorrelation</a:t>
            </a:r>
            <a:endParaRPr lang="en-US"/>
          </a:p>
        </p:txBody>
      </p:sp>
      <p:sp>
        <p:nvSpPr>
          <p:cNvPr id="2041859" name="Text Box 3"/>
          <p:cNvSpPr txBox="1">
            <a:spLocks noChangeArrowheads="1"/>
          </p:cNvSpPr>
          <p:nvPr/>
        </p:nvSpPr>
        <p:spPr bwMode="auto">
          <a:xfrm>
            <a:off x="261938" y="892175"/>
            <a:ext cx="7921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180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in cases with non-Gaussian distributions and/or nonlinear correlations, the  decorrelation needs to be treated with care</a:t>
            </a:r>
          </a:p>
        </p:txBody>
      </p:sp>
      <p:sp>
        <p:nvSpPr>
          <p:cNvPr id="2041860" name="Rectangle 4"/>
          <p:cNvSpPr>
            <a:spLocks noChangeArrowheads="1"/>
          </p:cNvSpPr>
          <p:nvPr/>
        </p:nvSpPr>
        <p:spPr bwMode="auto">
          <a:xfrm>
            <a:off x="2900363" y="1960563"/>
            <a:ext cx="5943600" cy="3314700"/>
          </a:xfrm>
          <a:prstGeom prst="rect">
            <a:avLst/>
          </a:prstGeom>
          <a:solidFill>
            <a:srgbClr val="EAEAEA"/>
          </a:solidFill>
          <a:ln w="317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41861" name="Text Box 5"/>
          <p:cNvSpPr txBox="1">
            <a:spLocks noChangeArrowheads="1"/>
          </p:cNvSpPr>
          <p:nvPr/>
        </p:nvSpPr>
        <p:spPr bwMode="auto">
          <a:xfrm>
            <a:off x="247650" y="1825625"/>
            <a:ext cx="259238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§"/>
            </a:pPr>
            <a:r>
              <a:rPr lang="en-US" sz="1800" smtClean="0">
                <a:solidFill>
                  <a:srgbClr val="000000"/>
                </a:solidFill>
                <a:latin typeface="Arial" charset="0"/>
              </a:rPr>
              <a:t>How does linear decorrelation affect  cases where correlations between signal and background differ?</a:t>
            </a:r>
          </a:p>
        </p:txBody>
      </p:sp>
      <p:pic>
        <p:nvPicPr>
          <p:cNvPr id="2041862" name="Picture 6" descr="correlationscatter__NoTransform_c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9E6DA"/>
              </a:clrFrom>
              <a:clrTo>
                <a:srgbClr val="E9E6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2166938"/>
            <a:ext cx="5691187" cy="291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1863" name="Picture 7" descr="correlationscatter__DecorrTransform_c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9E6DA"/>
              </a:clrFrom>
              <a:clrTo>
                <a:srgbClr val="E9E6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2166938"/>
            <a:ext cx="5691187" cy="2919412"/>
          </a:xfrm>
          <a:prstGeom prst="rect">
            <a:avLst/>
          </a:prstGeom>
          <a:solidFill>
            <a:srgbClr val="EAEAEA"/>
          </a:solidFill>
        </p:spPr>
      </p:pic>
      <p:sp>
        <p:nvSpPr>
          <p:cNvPr id="2041864" name="Text Box 8"/>
          <p:cNvSpPr txBox="1">
            <a:spLocks noChangeArrowheads="1"/>
          </p:cNvSpPr>
          <p:nvPr/>
        </p:nvSpPr>
        <p:spPr bwMode="auto">
          <a:xfrm>
            <a:off x="492125" y="4149725"/>
            <a:ext cx="2016125" cy="339725"/>
          </a:xfrm>
          <a:prstGeom prst="rect">
            <a:avLst/>
          </a:prstGeom>
          <a:noFill/>
          <a:ln w="317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 eaLnBrk="1" hangingPunct="1"/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SQRT decorrelation</a:t>
            </a:r>
            <a:endParaRPr lang="fr-FR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41865" name="Text Box 9"/>
          <p:cNvSpPr txBox="1">
            <a:spLocks noChangeArrowheads="1"/>
          </p:cNvSpPr>
          <p:nvPr/>
        </p:nvSpPr>
        <p:spPr bwMode="auto">
          <a:xfrm>
            <a:off x="4065588" y="5376863"/>
            <a:ext cx="742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Signal</a:t>
            </a:r>
          </a:p>
        </p:txBody>
      </p:sp>
      <p:sp>
        <p:nvSpPr>
          <p:cNvPr id="2041866" name="Text Box 10"/>
          <p:cNvSpPr txBox="1">
            <a:spLocks noChangeArrowheads="1"/>
          </p:cNvSpPr>
          <p:nvPr/>
        </p:nvSpPr>
        <p:spPr bwMode="auto">
          <a:xfrm>
            <a:off x="6961188" y="5410200"/>
            <a:ext cx="1263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Background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559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Limitations of the Decorrelation</a:t>
            </a:r>
            <a:endParaRPr lang="en-US"/>
          </a:p>
        </p:txBody>
      </p:sp>
      <p:sp>
        <p:nvSpPr>
          <p:cNvPr id="2042883" name="Text Box 3"/>
          <p:cNvSpPr txBox="1">
            <a:spLocks noChangeArrowheads="1"/>
          </p:cNvSpPr>
          <p:nvPr/>
        </p:nvSpPr>
        <p:spPr bwMode="auto">
          <a:xfrm>
            <a:off x="261938" y="892175"/>
            <a:ext cx="7921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180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in cases with non-Gaussian distributions and/or nonlinear correlations, the  decorrelation needs to be treated with care</a:t>
            </a:r>
          </a:p>
        </p:txBody>
      </p:sp>
      <p:sp>
        <p:nvSpPr>
          <p:cNvPr id="2042884" name="Rectangle 4"/>
          <p:cNvSpPr>
            <a:spLocks noChangeArrowheads="1"/>
          </p:cNvSpPr>
          <p:nvPr/>
        </p:nvSpPr>
        <p:spPr bwMode="auto">
          <a:xfrm>
            <a:off x="2900363" y="1960563"/>
            <a:ext cx="5943600" cy="3314700"/>
          </a:xfrm>
          <a:prstGeom prst="rect">
            <a:avLst/>
          </a:prstGeom>
          <a:solidFill>
            <a:srgbClr val="EAEAEA"/>
          </a:solidFill>
          <a:ln w="317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42885" name="Text Box 5"/>
          <p:cNvSpPr txBox="1">
            <a:spLocks noChangeArrowheads="1"/>
          </p:cNvSpPr>
          <p:nvPr/>
        </p:nvSpPr>
        <p:spPr bwMode="auto">
          <a:xfrm>
            <a:off x="247650" y="1825625"/>
            <a:ext cx="25923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§"/>
            </a:pPr>
            <a:r>
              <a:rPr lang="en-US" sz="1800" smtClean="0">
                <a:solidFill>
                  <a:srgbClr val="000000"/>
                </a:solidFill>
                <a:latin typeface="Arial" charset="0"/>
              </a:rPr>
              <a:t>How does linear decorrelation affect strongly nonlinear cases ?</a:t>
            </a:r>
          </a:p>
        </p:txBody>
      </p:sp>
      <p:sp>
        <p:nvSpPr>
          <p:cNvPr id="2042886" name="Text Box 6"/>
          <p:cNvSpPr txBox="1">
            <a:spLocks noChangeArrowheads="1"/>
          </p:cNvSpPr>
          <p:nvPr/>
        </p:nvSpPr>
        <p:spPr bwMode="auto">
          <a:xfrm>
            <a:off x="492125" y="3717925"/>
            <a:ext cx="2016125" cy="339725"/>
          </a:xfrm>
          <a:prstGeom prst="rect">
            <a:avLst/>
          </a:prstGeom>
          <a:noFill/>
          <a:ln w="317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 eaLnBrk="1" hangingPunct="1"/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Original correlations</a:t>
            </a:r>
            <a:endParaRPr lang="fr-FR" sz="16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42887" name="Picture 7" descr="correlationscatter__NoTransform_c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9E6DA"/>
              </a:clrFrom>
              <a:clrTo>
                <a:srgbClr val="E9E6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2225675"/>
            <a:ext cx="5583237" cy="286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2888" name="Text Box 8"/>
          <p:cNvSpPr txBox="1">
            <a:spLocks noChangeArrowheads="1"/>
          </p:cNvSpPr>
          <p:nvPr/>
        </p:nvSpPr>
        <p:spPr bwMode="auto">
          <a:xfrm>
            <a:off x="6899275" y="4945063"/>
            <a:ext cx="1263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Background</a:t>
            </a:r>
          </a:p>
        </p:txBody>
      </p:sp>
      <p:sp>
        <p:nvSpPr>
          <p:cNvPr id="2042889" name="Text Box 9"/>
          <p:cNvSpPr txBox="1">
            <a:spLocks noChangeArrowheads="1"/>
          </p:cNvSpPr>
          <p:nvPr/>
        </p:nvSpPr>
        <p:spPr bwMode="auto">
          <a:xfrm>
            <a:off x="4073525" y="4919663"/>
            <a:ext cx="742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Signal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219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Limitations of the Decorrelation</a:t>
            </a:r>
            <a:endParaRPr lang="en-US"/>
          </a:p>
        </p:txBody>
      </p:sp>
      <p:sp>
        <p:nvSpPr>
          <p:cNvPr id="2043907" name="Text Box 3"/>
          <p:cNvSpPr txBox="1">
            <a:spLocks noChangeArrowheads="1"/>
          </p:cNvSpPr>
          <p:nvPr/>
        </p:nvSpPr>
        <p:spPr bwMode="auto">
          <a:xfrm>
            <a:off x="261938" y="892175"/>
            <a:ext cx="7921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180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in cases with non-Gaussian distributions and/or nonlinear correlations, the  decorrelation needs to be treated with care</a:t>
            </a:r>
          </a:p>
        </p:txBody>
      </p:sp>
      <p:sp>
        <p:nvSpPr>
          <p:cNvPr id="2043908" name="Rectangle 4"/>
          <p:cNvSpPr>
            <a:spLocks noChangeArrowheads="1"/>
          </p:cNvSpPr>
          <p:nvPr/>
        </p:nvSpPr>
        <p:spPr bwMode="auto">
          <a:xfrm>
            <a:off x="2900363" y="1960563"/>
            <a:ext cx="5943600" cy="3314700"/>
          </a:xfrm>
          <a:prstGeom prst="rect">
            <a:avLst/>
          </a:prstGeom>
          <a:solidFill>
            <a:srgbClr val="EAEAEA"/>
          </a:solidFill>
          <a:ln w="317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43909" name="Text Box 5"/>
          <p:cNvSpPr txBox="1">
            <a:spLocks noChangeArrowheads="1"/>
          </p:cNvSpPr>
          <p:nvPr/>
        </p:nvSpPr>
        <p:spPr bwMode="auto">
          <a:xfrm>
            <a:off x="247650" y="1825625"/>
            <a:ext cx="25923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§"/>
            </a:pPr>
            <a:r>
              <a:rPr lang="en-US" sz="1800" smtClean="0">
                <a:solidFill>
                  <a:srgbClr val="000000"/>
                </a:solidFill>
                <a:latin typeface="Arial" charset="0"/>
              </a:rPr>
              <a:t>How does linear decorrelation affect strongly nonlinear cases ?</a:t>
            </a:r>
          </a:p>
        </p:txBody>
      </p:sp>
      <p:sp>
        <p:nvSpPr>
          <p:cNvPr id="2043910" name="Text Box 6"/>
          <p:cNvSpPr txBox="1">
            <a:spLocks noChangeArrowheads="1"/>
          </p:cNvSpPr>
          <p:nvPr/>
        </p:nvSpPr>
        <p:spPr bwMode="auto">
          <a:xfrm>
            <a:off x="492125" y="4149725"/>
            <a:ext cx="2016125" cy="339725"/>
          </a:xfrm>
          <a:prstGeom prst="rect">
            <a:avLst/>
          </a:prstGeom>
          <a:noFill/>
          <a:ln w="317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 eaLnBrk="1" hangingPunct="1"/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SQRT decorrelation</a:t>
            </a:r>
            <a:endParaRPr lang="fr-FR" sz="16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43911" name="Picture 7" descr="correlationscatter__NoTransform_c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9E6DA"/>
              </a:clrFrom>
              <a:clrTo>
                <a:srgbClr val="E9E6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2225675"/>
            <a:ext cx="5583237" cy="286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3912" name="Picture 8" descr="correlationscatter__DecorrTransform_c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9E6DA"/>
              </a:clrFrom>
              <a:clrTo>
                <a:srgbClr val="E9E6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2233613"/>
            <a:ext cx="5583237" cy="2862262"/>
          </a:xfrm>
          <a:prstGeom prst="rect">
            <a:avLst/>
          </a:prstGeom>
          <a:solidFill>
            <a:srgbClr val="EAEAEA"/>
          </a:solidFill>
        </p:spPr>
      </p:pic>
      <p:sp>
        <p:nvSpPr>
          <p:cNvPr id="2043913" name="Text Box 9"/>
          <p:cNvSpPr txBox="1">
            <a:spLocks noChangeArrowheads="1"/>
          </p:cNvSpPr>
          <p:nvPr/>
        </p:nvSpPr>
        <p:spPr bwMode="auto">
          <a:xfrm>
            <a:off x="349250" y="5619750"/>
            <a:ext cx="5938270" cy="817789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à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Watch out before using decorrelation “blindly”!!</a:t>
            </a:r>
          </a:p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à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Perhaps “de-correlate” only a subspace!</a:t>
            </a:r>
          </a:p>
        </p:txBody>
      </p:sp>
      <p:sp>
        <p:nvSpPr>
          <p:cNvPr id="2043914" name="Text Box 10"/>
          <p:cNvSpPr txBox="1">
            <a:spLocks noChangeArrowheads="1"/>
          </p:cNvSpPr>
          <p:nvPr/>
        </p:nvSpPr>
        <p:spPr bwMode="auto">
          <a:xfrm>
            <a:off x="6899275" y="4945063"/>
            <a:ext cx="1263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Background</a:t>
            </a:r>
          </a:p>
        </p:txBody>
      </p:sp>
      <p:sp>
        <p:nvSpPr>
          <p:cNvPr id="2043915" name="Text Box 11"/>
          <p:cNvSpPr txBox="1">
            <a:spLocks noChangeArrowheads="1"/>
          </p:cNvSpPr>
          <p:nvPr/>
        </p:nvSpPr>
        <p:spPr bwMode="auto">
          <a:xfrm>
            <a:off x="4073525" y="4919663"/>
            <a:ext cx="742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Signal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53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39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3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3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3913" grpId="0" build="allAtOnce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Correlation Coefficients</a:t>
            </a:r>
            <a:endParaRPr lang="en-US" dirty="0"/>
          </a:p>
        </p:txBody>
      </p:sp>
      <p:pic>
        <p:nvPicPr>
          <p:cNvPr id="4098" name="Picture 2" descr="http://upload.wikimedia.org/wikipedia/commons/thumb/d/d4/Correlation_examples2.svg/1000px-Correlation_examples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64" y="1732288"/>
            <a:ext cx="7196215" cy="328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51083" y="4734979"/>
            <a:ext cx="4363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Clr>
                <a:srgbClr val="FF0000"/>
              </a:buClr>
            </a:pP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http://en.wikipedia.org/wiki/Correlation_and_dependence</a:t>
            </a:r>
            <a:endParaRPr lang="en-US" sz="1200" b="1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688" y="5020959"/>
            <a:ext cx="7562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to capture “non-linear correlations”    </a:t>
            </a:r>
            <a:r>
              <a:rPr lang="en-US" sz="2000" b="1" dirty="0" smtClean="0">
                <a:solidFill>
                  <a:schemeClr val="bg2"/>
                </a:solidFill>
                <a:latin typeface="+mn-lt"/>
                <a:sym typeface="Wingdings" pitchFamily="2" charset="2"/>
              </a:rPr>
              <a:t> mutual information</a:t>
            </a:r>
            <a:endParaRPr lang="en-US" sz="2000" b="1" dirty="0" smtClean="0">
              <a:solidFill>
                <a:schemeClr val="bg2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6688" y="5562826"/>
                <a:ext cx="7308091" cy="1041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79388" indent="-179388">
                  <a:spcAft>
                    <a:spcPts val="6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bg2"/>
                        </a:solidFill>
                        <a:latin typeface="Cambria Math"/>
                      </a:rPr>
                      <m:t>𝑰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000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𝒚</m:t>
                        </m:r>
                      </m:e>
                    </m:d>
                    <m:r>
                      <a:rPr lang="en-US" sz="2000" b="1" i="1" smtClean="0">
                        <a:solidFill>
                          <a:schemeClr val="bg2"/>
                        </a:solidFill>
                        <a:latin typeface="Cambria Math"/>
                      </a:rPr>
                      <m:t>=∫∫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𝒙𝒚</m:t>
                        </m:r>
                      </m:sub>
                    </m:sSub>
                    <m:d>
                      <m:dPr>
                        <m:ctrlPr>
                          <a:rPr lang="en-US" sz="2000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000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𝒚</m:t>
                        </m:r>
                      </m:e>
                    </m:d>
                    <m:r>
                      <a:rPr lang="en-US" sz="2000" b="1" i="1" smtClean="0">
                        <a:solidFill>
                          <a:schemeClr val="bg2"/>
                        </a:solidFill>
                        <a:latin typeface="Cambria Math"/>
                      </a:rPr>
                      <m:t>𝒍𝒐𝒈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𝒙𝒚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en-US" sz="2000" b="1" i="1" smtClean="0">
                        <a:solidFill>
                          <a:schemeClr val="bg2"/>
                        </a:solidFill>
                        <a:latin typeface="Cambria Math"/>
                      </a:rPr>
                      <m:t>𝒅𝒙𝒅𝒚</m:t>
                    </m:r>
                  </m:oMath>
                </a14:m>
                <a:endParaRPr lang="en-US" sz="2000" b="1" dirty="0" smtClean="0">
                  <a:solidFill>
                    <a:schemeClr val="bg2"/>
                  </a:solidFill>
                  <a:latin typeface="+mn-lt"/>
                </a:endParaRPr>
              </a:p>
              <a:p>
                <a:pPr marL="179388" indent="-179388">
                  <a:spcAft>
                    <a:spcPts val="6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2"/>
                        </a:solidFill>
                        <a:latin typeface="Cambria Math"/>
                      </a:rPr>
                      <m:t>𝑰</m:t>
                    </m:r>
                    <m:d>
                      <m:dPr>
                        <m:ctrlPr>
                          <a:rPr lang="en-US" sz="2000" b="1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𝒚</m:t>
                        </m:r>
                      </m:e>
                    </m:d>
                    <m:r>
                      <a:rPr lang="en-US" sz="2000" b="1" i="1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b="1" dirty="0" smtClean="0">
                    <a:solidFill>
                      <a:schemeClr val="bg2"/>
                    </a:solidFill>
                    <a:latin typeface="+mn-lt"/>
                  </a:rPr>
                  <a:t>0  only if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bg2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solidFill>
                          <a:schemeClr val="bg2"/>
                        </a:solidFill>
                        <a:latin typeface="Cambria Math"/>
                      </a:rPr>
                      <m:t>, </m:t>
                    </m:r>
                    <m:r>
                      <a:rPr lang="en-US" sz="2000" b="1" i="1" smtClean="0">
                        <a:solidFill>
                          <a:schemeClr val="bg2"/>
                        </a:solidFill>
                        <a:latin typeface="Cambria Math"/>
                      </a:rPr>
                      <m:t>𝒚</m:t>
                    </m:r>
                    <m:r>
                      <a:rPr lang="en-US" sz="2000" b="1" i="1" smtClean="0">
                        <a:solidFill>
                          <a:schemeClr val="bg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b="1" dirty="0" smtClean="0">
                    <a:solidFill>
                      <a:schemeClr val="bg2"/>
                    </a:solidFill>
                    <a:latin typeface="+mn-lt"/>
                  </a:rPr>
                  <a:t>are really statistically independent !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88" y="5562826"/>
                <a:ext cx="7308091" cy="1041311"/>
              </a:xfrm>
              <a:prstGeom prst="rect">
                <a:avLst/>
              </a:prstGeom>
              <a:blipFill rotWithShape="1">
                <a:blip r:embed="rId3"/>
                <a:stretch>
                  <a:fillRect l="-751" b="-105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06688" y="793349"/>
            <a:ext cx="8618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‘correlations’ , ‘linear-correlations’, ‘interaction/dependence</a:t>
            </a:r>
            <a:r>
              <a:rPr lang="en-GB" sz="2000" dirty="0" smtClean="0">
                <a:solidFill>
                  <a:schemeClr val="bg2"/>
                </a:solidFill>
                <a:latin typeface="+mn-lt"/>
              </a:rPr>
              <a:t>’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/>
              <a:buChar char="à"/>
            </a:pPr>
            <a:r>
              <a:rPr lang="en-US" sz="2000" dirty="0" err="1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phsicist’s</a:t>
            </a:r>
            <a:r>
              <a:rPr lang="en-US" sz="2000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 slang often different from </a:t>
            </a:r>
            <a:r>
              <a:rPr lang="en-US" sz="2000" dirty="0" err="1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statistitans</a:t>
            </a:r>
            <a:r>
              <a:rPr lang="en-US" sz="2000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’</a:t>
            </a:r>
            <a:r>
              <a:rPr lang="en-US" sz="2000" dirty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!</a:t>
            </a:r>
            <a:endParaRPr lang="en-US" sz="2000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54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Discriminative Classifiers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92024" y="1344168"/>
            <a:ext cx="8839279" cy="2446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bg2"/>
                </a:solidFill>
                <a:latin typeface="+mn-lt"/>
              </a:rPr>
              <a:t>KNN and Naïve Bayesian </a:t>
            </a: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(Multi-dimensional and Projective Likelihood)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generative methods  - estimate the pdf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discriminative  methods 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impose model-specific restrictions (i.e. linear decision boundaries)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fit directly the decision boundaries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17"/>
              <p:cNvSpPr txBox="1">
                <a:spLocks noChangeArrowheads="1"/>
              </p:cNvSpPr>
              <p:nvPr/>
            </p:nvSpPr>
            <p:spPr bwMode="auto">
              <a:xfrm>
                <a:off x="45038" y="4180492"/>
                <a:ext cx="3970422" cy="210333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  <a:extLst/>
            </p:spPr>
            <p:txBody>
              <a:bodyPr wrap="square" lIns="90000" tIns="46800" rIns="90000" bIns="46800">
                <a:spAutoFit/>
              </a:bodyPr>
              <a:lstStyle>
                <a:lvl1pPr marL="177800" indent="-1778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sz="1800" dirty="0" smtClean="0">
                    <a:latin typeface="Arial" charset="0"/>
                  </a:rPr>
                  <a:t>“</a:t>
                </a:r>
                <a:r>
                  <a:rPr lang="en-US" sz="1800" b="1" dirty="0" err="1">
                    <a:solidFill>
                      <a:schemeClr val="bg2"/>
                    </a:solidFill>
                    <a:latin typeface="Arial" charset="0"/>
                  </a:rPr>
                  <a:t>Neyman</a:t>
                </a:r>
                <a:r>
                  <a:rPr lang="en-US" sz="1800" b="1" dirty="0">
                    <a:solidFill>
                      <a:schemeClr val="bg2"/>
                    </a:solidFill>
                    <a:latin typeface="Arial" charset="0"/>
                  </a:rPr>
                  <a:t>-Pearson </a:t>
                </a:r>
                <a:r>
                  <a:rPr lang="en-US" sz="1800" b="1" dirty="0" smtClean="0">
                    <a:solidFill>
                      <a:schemeClr val="bg2"/>
                    </a:solidFill>
                    <a:latin typeface="Arial" charset="0"/>
                  </a:rPr>
                  <a:t>Lemma:</a:t>
                </a:r>
                <a:endParaRPr lang="en-US" sz="1800" b="1" dirty="0">
                  <a:solidFill>
                    <a:schemeClr val="bg2"/>
                  </a:solidFill>
                  <a:latin typeface="Arial" charset="0"/>
                </a:endParaRPr>
              </a:p>
              <a:p>
                <a:pPr>
                  <a:lnSpc>
                    <a:spcPct val="110000"/>
                  </a:lnSpc>
                  <a:buFont typeface="Wingdings" pitchFamily="2" charset="2"/>
                  <a:buNone/>
                </a:pPr>
                <a:r>
                  <a:rPr lang="en-US" sz="1800" b="1" dirty="0" smtClean="0">
                    <a:solidFill>
                      <a:schemeClr val="bg2"/>
                    </a:solidFill>
                    <a:latin typeface="Arial" charset="0"/>
                  </a:rPr>
                  <a:t>“limit</a:t>
                </a:r>
                <a:r>
                  <a:rPr lang="en-US" sz="1800" b="1" dirty="0">
                    <a:solidFill>
                      <a:schemeClr val="bg2"/>
                    </a:solidFill>
                    <a:latin typeface="Arial" charset="0"/>
                  </a:rPr>
                  <a:t>” in ROC </a:t>
                </a:r>
                <a:r>
                  <a:rPr lang="en-US" sz="1800" b="1" dirty="0" smtClean="0">
                    <a:solidFill>
                      <a:schemeClr val="bg2"/>
                    </a:solidFill>
                    <a:latin typeface="Arial" charset="0"/>
                  </a:rPr>
                  <a:t>curve is given </a:t>
                </a:r>
                <a:r>
                  <a:rPr lang="en-US" sz="1800" b="1" dirty="0">
                    <a:solidFill>
                      <a:schemeClr val="bg2"/>
                    </a:solidFill>
                    <a:latin typeface="Arial" charset="0"/>
                  </a:rPr>
                  <a:t>by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𝑷𝑫𝑭</m:t>
                        </m:r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𝑺</m:t>
                        </m:r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𝑷𝑫𝑭</m:t>
                        </m:r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𝑩</m:t>
                        </m:r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/>
                      </a:rPr>
                      <m:t>,  </m:t>
                    </m:r>
                  </m:oMath>
                </a14:m>
                <a:r>
                  <a:rPr lang="en-US" sz="1800" b="1" dirty="0" smtClean="0">
                    <a:solidFill>
                      <a:schemeClr val="bg2"/>
                    </a:solidFill>
                    <a:latin typeface="Arial" charset="0"/>
                  </a:rPr>
                  <a:t>   </a:t>
                </a:r>
              </a:p>
              <a:p>
                <a:pPr>
                  <a:lnSpc>
                    <a:spcPct val="110000"/>
                  </a:lnSpc>
                  <a:buFont typeface="Wingdings" pitchFamily="2" charset="2"/>
                  <a:buNone/>
                </a:pPr>
                <a:r>
                  <a:rPr lang="en-US" sz="1800" b="1" dirty="0" smtClean="0">
                    <a:solidFill>
                      <a:schemeClr val="bg2"/>
                    </a:solidFill>
                    <a:latin typeface="Arial" charset="0"/>
                  </a:rPr>
                  <a:t>Bayes’ optimal the likelihood ratio (or any monotonous function thereof)</a:t>
                </a:r>
              </a:p>
            </p:txBody>
          </p:sp>
        </mc:Choice>
        <mc:Fallback xmlns="">
          <p:sp>
            <p:nvSpPr>
              <p:cNvPr id="7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38" y="4180492"/>
                <a:ext cx="3970422" cy="2103334"/>
              </a:xfrm>
              <a:prstGeom prst="rect">
                <a:avLst/>
              </a:prstGeom>
              <a:blipFill rotWithShape="1">
                <a:blip r:embed="rId2"/>
                <a:stretch>
                  <a:fillRect l="-1227" t="-1159" r="-613" b="-2609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 bwMode="auto">
          <a:xfrm>
            <a:off x="3929975" y="5042929"/>
            <a:ext cx="85039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4727446" y="4124164"/>
            <a:ext cx="43038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in the limit, a ‘perfect’ discriminative classifier y(x) parametrizes the </a:t>
            </a:r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likeihood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 ratio </a:t>
            </a:r>
            <a:r>
              <a:rPr lang="en-US" sz="1200" dirty="0" smtClean="0">
                <a:solidFill>
                  <a:schemeClr val="bg2"/>
                </a:solidFill>
                <a:latin typeface="+mn-lt"/>
              </a:rPr>
              <a:t>(or a monotonic function thereof)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/>
              <a:buChar char="à"/>
            </a:pPr>
            <a:r>
              <a:rPr lang="en-US" sz="2000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use as ‘event weights’ 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arXiv:1506.02169 for a ‘more theoretical’ analysis</a:t>
            </a:r>
          </a:p>
        </p:txBody>
      </p:sp>
    </p:spTree>
    <p:extLst>
      <p:ext uri="{BB962C8B-B14F-4D97-AF65-F5344CB8AC3E}">
        <p14:creationId xmlns:p14="http://schemas.microsoft.com/office/powerpoint/2010/main" val="72126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Linear Discriminant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9038" y="6597352"/>
            <a:ext cx="1086578" cy="260647"/>
          </a:xfrm>
        </p:spPr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6552728" cy="260648"/>
          </a:xfrm>
        </p:spPr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2440" y="6597352"/>
            <a:ext cx="611560" cy="260648"/>
          </a:xfrm>
        </p:spPr>
        <p:txBody>
          <a:bodyPr/>
          <a:lstStyle/>
          <a:p>
            <a:fld id="{2A4DA105-8408-472E-ADC5-7BB4EB4EDB54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2050052" name="Text Box 4"/>
          <p:cNvSpPr txBox="1">
            <a:spLocks noChangeArrowheads="1"/>
          </p:cNvSpPr>
          <p:nvPr/>
        </p:nvSpPr>
        <p:spPr bwMode="auto">
          <a:xfrm>
            <a:off x="244474" y="3311525"/>
            <a:ext cx="8899525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i.e.  any </a:t>
            </a:r>
            <a:r>
              <a:rPr lang="en-US" sz="2000" u="sng" dirty="0" smtClean="0">
                <a:solidFill>
                  <a:srgbClr val="000000"/>
                </a:solidFill>
                <a:latin typeface="Arial" charset="0"/>
              </a:rPr>
              <a:t>linear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function of the input variables: 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u="sng" dirty="0" smtClean="0">
                <a:solidFill>
                  <a:srgbClr val="000000"/>
                </a:solidFill>
                <a:latin typeface="Arial" charset="0"/>
              </a:rPr>
              <a:t>linear decision boundaries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grpSp>
        <p:nvGrpSpPr>
          <p:cNvPr id="2050054" name="Group 6"/>
          <p:cNvGrpSpPr>
            <a:grpSpLocks/>
          </p:cNvGrpSpPr>
          <p:nvPr/>
        </p:nvGrpSpPr>
        <p:grpSpPr bwMode="auto">
          <a:xfrm>
            <a:off x="228600" y="4059238"/>
            <a:ext cx="2736850" cy="2497137"/>
            <a:chOff x="144" y="2557"/>
            <a:chExt cx="1724" cy="1573"/>
          </a:xfrm>
        </p:grpSpPr>
        <p:sp>
          <p:nvSpPr>
            <p:cNvPr id="2050055" name="Line 7"/>
            <p:cNvSpPr>
              <a:spLocks noChangeShapeType="1"/>
            </p:cNvSpPr>
            <p:nvPr/>
          </p:nvSpPr>
          <p:spPr bwMode="auto">
            <a:xfrm>
              <a:off x="235" y="3919"/>
              <a:ext cx="1633" cy="0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056" name="Line 8"/>
            <p:cNvSpPr>
              <a:spLocks noChangeShapeType="1"/>
            </p:cNvSpPr>
            <p:nvPr/>
          </p:nvSpPr>
          <p:spPr bwMode="auto">
            <a:xfrm rot="-5400000">
              <a:off x="-377" y="3306"/>
              <a:ext cx="1496" cy="0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057" name="Oval 9"/>
            <p:cNvSpPr>
              <a:spLocks noChangeArrowheads="1"/>
            </p:cNvSpPr>
            <p:nvPr/>
          </p:nvSpPr>
          <p:spPr bwMode="auto">
            <a:xfrm>
              <a:off x="1097" y="2874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058" name="Oval 10"/>
            <p:cNvSpPr>
              <a:spLocks noChangeArrowheads="1"/>
            </p:cNvSpPr>
            <p:nvPr/>
          </p:nvSpPr>
          <p:spPr bwMode="auto">
            <a:xfrm>
              <a:off x="1233" y="301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059" name="Oval 11"/>
            <p:cNvSpPr>
              <a:spLocks noChangeArrowheads="1"/>
            </p:cNvSpPr>
            <p:nvPr/>
          </p:nvSpPr>
          <p:spPr bwMode="auto">
            <a:xfrm>
              <a:off x="1097" y="2965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060" name="Oval 12"/>
            <p:cNvSpPr>
              <a:spLocks noChangeArrowheads="1"/>
            </p:cNvSpPr>
            <p:nvPr/>
          </p:nvSpPr>
          <p:spPr bwMode="auto">
            <a:xfrm>
              <a:off x="1188" y="305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061" name="Oval 13"/>
            <p:cNvSpPr>
              <a:spLocks noChangeArrowheads="1"/>
            </p:cNvSpPr>
            <p:nvPr/>
          </p:nvSpPr>
          <p:spPr bwMode="auto">
            <a:xfrm>
              <a:off x="1278" y="310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062" name="Oval 14"/>
            <p:cNvSpPr>
              <a:spLocks noChangeArrowheads="1"/>
            </p:cNvSpPr>
            <p:nvPr/>
          </p:nvSpPr>
          <p:spPr bwMode="auto">
            <a:xfrm>
              <a:off x="1324" y="3192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063" name="Oval 15"/>
            <p:cNvSpPr>
              <a:spLocks noChangeArrowheads="1"/>
            </p:cNvSpPr>
            <p:nvPr/>
          </p:nvSpPr>
          <p:spPr bwMode="auto">
            <a:xfrm>
              <a:off x="1369" y="310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064" name="Oval 16"/>
            <p:cNvSpPr>
              <a:spLocks noChangeArrowheads="1"/>
            </p:cNvSpPr>
            <p:nvPr/>
          </p:nvSpPr>
          <p:spPr bwMode="auto">
            <a:xfrm>
              <a:off x="1097" y="310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065" name="Oval 17"/>
            <p:cNvSpPr>
              <a:spLocks noChangeArrowheads="1"/>
            </p:cNvSpPr>
            <p:nvPr/>
          </p:nvSpPr>
          <p:spPr bwMode="auto">
            <a:xfrm>
              <a:off x="1233" y="310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066" name="Oval 18"/>
            <p:cNvSpPr>
              <a:spLocks noChangeArrowheads="1"/>
            </p:cNvSpPr>
            <p:nvPr/>
          </p:nvSpPr>
          <p:spPr bwMode="auto">
            <a:xfrm>
              <a:off x="1233" y="292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067" name="Oval 19"/>
            <p:cNvSpPr>
              <a:spLocks noChangeArrowheads="1"/>
            </p:cNvSpPr>
            <p:nvPr/>
          </p:nvSpPr>
          <p:spPr bwMode="auto">
            <a:xfrm>
              <a:off x="1370" y="2829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068" name="Oval 20"/>
            <p:cNvSpPr>
              <a:spLocks noChangeArrowheads="1"/>
            </p:cNvSpPr>
            <p:nvPr/>
          </p:nvSpPr>
          <p:spPr bwMode="auto">
            <a:xfrm>
              <a:off x="1506" y="2965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069" name="Oval 21"/>
            <p:cNvSpPr>
              <a:spLocks noChangeArrowheads="1"/>
            </p:cNvSpPr>
            <p:nvPr/>
          </p:nvSpPr>
          <p:spPr bwMode="auto">
            <a:xfrm>
              <a:off x="1370" y="292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070" name="Oval 22"/>
            <p:cNvSpPr>
              <a:spLocks noChangeArrowheads="1"/>
            </p:cNvSpPr>
            <p:nvPr/>
          </p:nvSpPr>
          <p:spPr bwMode="auto">
            <a:xfrm>
              <a:off x="1461" y="301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071" name="Oval 23"/>
            <p:cNvSpPr>
              <a:spLocks noChangeArrowheads="1"/>
            </p:cNvSpPr>
            <p:nvPr/>
          </p:nvSpPr>
          <p:spPr bwMode="auto">
            <a:xfrm>
              <a:off x="1551" y="305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072" name="Oval 24"/>
            <p:cNvSpPr>
              <a:spLocks noChangeArrowheads="1"/>
            </p:cNvSpPr>
            <p:nvPr/>
          </p:nvSpPr>
          <p:spPr bwMode="auto">
            <a:xfrm>
              <a:off x="1597" y="3147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073" name="Oval 25"/>
            <p:cNvSpPr>
              <a:spLocks noChangeArrowheads="1"/>
            </p:cNvSpPr>
            <p:nvPr/>
          </p:nvSpPr>
          <p:spPr bwMode="auto">
            <a:xfrm>
              <a:off x="1642" y="305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074" name="Oval 26"/>
            <p:cNvSpPr>
              <a:spLocks noChangeArrowheads="1"/>
            </p:cNvSpPr>
            <p:nvPr/>
          </p:nvSpPr>
          <p:spPr bwMode="auto">
            <a:xfrm>
              <a:off x="1597" y="2965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075" name="Oval 27"/>
            <p:cNvSpPr>
              <a:spLocks noChangeArrowheads="1"/>
            </p:cNvSpPr>
            <p:nvPr/>
          </p:nvSpPr>
          <p:spPr bwMode="auto">
            <a:xfrm>
              <a:off x="1471" y="3077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076" name="Oval 28"/>
            <p:cNvSpPr>
              <a:spLocks noChangeArrowheads="1"/>
            </p:cNvSpPr>
            <p:nvPr/>
          </p:nvSpPr>
          <p:spPr bwMode="auto">
            <a:xfrm>
              <a:off x="1506" y="2875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077" name="Oval 29"/>
            <p:cNvSpPr>
              <a:spLocks noChangeArrowheads="1"/>
            </p:cNvSpPr>
            <p:nvPr/>
          </p:nvSpPr>
          <p:spPr bwMode="auto">
            <a:xfrm>
              <a:off x="1460" y="323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078" name="Oval 30"/>
            <p:cNvSpPr>
              <a:spLocks noChangeArrowheads="1"/>
            </p:cNvSpPr>
            <p:nvPr/>
          </p:nvSpPr>
          <p:spPr bwMode="auto">
            <a:xfrm>
              <a:off x="1596" y="3372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079" name="Oval 31"/>
            <p:cNvSpPr>
              <a:spLocks noChangeArrowheads="1"/>
            </p:cNvSpPr>
            <p:nvPr/>
          </p:nvSpPr>
          <p:spPr bwMode="auto">
            <a:xfrm>
              <a:off x="1460" y="3327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080" name="Oval 32"/>
            <p:cNvSpPr>
              <a:spLocks noChangeArrowheads="1"/>
            </p:cNvSpPr>
            <p:nvPr/>
          </p:nvSpPr>
          <p:spPr bwMode="auto">
            <a:xfrm>
              <a:off x="1551" y="3418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081" name="Oval 33"/>
            <p:cNvSpPr>
              <a:spLocks noChangeArrowheads="1"/>
            </p:cNvSpPr>
            <p:nvPr/>
          </p:nvSpPr>
          <p:spPr bwMode="auto">
            <a:xfrm>
              <a:off x="1641" y="3463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082" name="Oval 34"/>
            <p:cNvSpPr>
              <a:spLocks noChangeArrowheads="1"/>
            </p:cNvSpPr>
            <p:nvPr/>
          </p:nvSpPr>
          <p:spPr bwMode="auto">
            <a:xfrm>
              <a:off x="1687" y="3554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083" name="Oval 35"/>
            <p:cNvSpPr>
              <a:spLocks noChangeArrowheads="1"/>
            </p:cNvSpPr>
            <p:nvPr/>
          </p:nvSpPr>
          <p:spPr bwMode="auto">
            <a:xfrm>
              <a:off x="1732" y="3463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084" name="Oval 36"/>
            <p:cNvSpPr>
              <a:spLocks noChangeArrowheads="1"/>
            </p:cNvSpPr>
            <p:nvPr/>
          </p:nvSpPr>
          <p:spPr bwMode="auto">
            <a:xfrm>
              <a:off x="1687" y="3372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085" name="Oval 37"/>
            <p:cNvSpPr>
              <a:spLocks noChangeArrowheads="1"/>
            </p:cNvSpPr>
            <p:nvPr/>
          </p:nvSpPr>
          <p:spPr bwMode="auto">
            <a:xfrm>
              <a:off x="1596" y="3463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086" name="Oval 38"/>
            <p:cNvSpPr>
              <a:spLocks noChangeArrowheads="1"/>
            </p:cNvSpPr>
            <p:nvPr/>
          </p:nvSpPr>
          <p:spPr bwMode="auto">
            <a:xfrm>
              <a:off x="1596" y="3282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087" name="Oval 39"/>
            <p:cNvSpPr>
              <a:spLocks noChangeArrowheads="1"/>
            </p:cNvSpPr>
            <p:nvPr/>
          </p:nvSpPr>
          <p:spPr bwMode="auto">
            <a:xfrm>
              <a:off x="1415" y="3509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088" name="Oval 40"/>
            <p:cNvSpPr>
              <a:spLocks noChangeArrowheads="1"/>
            </p:cNvSpPr>
            <p:nvPr/>
          </p:nvSpPr>
          <p:spPr bwMode="auto">
            <a:xfrm>
              <a:off x="1461" y="360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089" name="Oval 41"/>
            <p:cNvSpPr>
              <a:spLocks noChangeArrowheads="1"/>
            </p:cNvSpPr>
            <p:nvPr/>
          </p:nvSpPr>
          <p:spPr bwMode="auto">
            <a:xfrm>
              <a:off x="1506" y="3509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090" name="Oval 42"/>
            <p:cNvSpPr>
              <a:spLocks noChangeArrowheads="1"/>
            </p:cNvSpPr>
            <p:nvPr/>
          </p:nvSpPr>
          <p:spPr bwMode="auto">
            <a:xfrm>
              <a:off x="1461" y="3418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091" name="Oval 43"/>
            <p:cNvSpPr>
              <a:spLocks noChangeArrowheads="1"/>
            </p:cNvSpPr>
            <p:nvPr/>
          </p:nvSpPr>
          <p:spPr bwMode="auto">
            <a:xfrm>
              <a:off x="916" y="2874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092" name="Oval 44"/>
            <p:cNvSpPr>
              <a:spLocks noChangeArrowheads="1"/>
            </p:cNvSpPr>
            <p:nvPr/>
          </p:nvSpPr>
          <p:spPr bwMode="auto">
            <a:xfrm>
              <a:off x="962" y="2965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093" name="Oval 45"/>
            <p:cNvSpPr>
              <a:spLocks noChangeArrowheads="1"/>
            </p:cNvSpPr>
            <p:nvPr/>
          </p:nvSpPr>
          <p:spPr bwMode="auto">
            <a:xfrm>
              <a:off x="1007" y="2874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094" name="Oval 46"/>
            <p:cNvSpPr>
              <a:spLocks noChangeArrowheads="1"/>
            </p:cNvSpPr>
            <p:nvPr/>
          </p:nvSpPr>
          <p:spPr bwMode="auto">
            <a:xfrm>
              <a:off x="962" y="2783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095" name="Oval 47"/>
            <p:cNvSpPr>
              <a:spLocks noChangeArrowheads="1"/>
            </p:cNvSpPr>
            <p:nvPr/>
          </p:nvSpPr>
          <p:spPr bwMode="auto">
            <a:xfrm>
              <a:off x="1097" y="2784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096" name="Oval 48"/>
            <p:cNvSpPr>
              <a:spLocks noChangeArrowheads="1"/>
            </p:cNvSpPr>
            <p:nvPr/>
          </p:nvSpPr>
          <p:spPr bwMode="auto">
            <a:xfrm>
              <a:off x="1234" y="2693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097" name="Oval 49"/>
            <p:cNvSpPr>
              <a:spLocks noChangeArrowheads="1"/>
            </p:cNvSpPr>
            <p:nvPr/>
          </p:nvSpPr>
          <p:spPr bwMode="auto">
            <a:xfrm>
              <a:off x="1234" y="2784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098" name="Oval 50"/>
            <p:cNvSpPr>
              <a:spLocks noChangeArrowheads="1"/>
            </p:cNvSpPr>
            <p:nvPr/>
          </p:nvSpPr>
          <p:spPr bwMode="auto">
            <a:xfrm>
              <a:off x="1370" y="2739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099" name="Oval 51"/>
            <p:cNvSpPr>
              <a:spLocks noChangeArrowheads="1"/>
            </p:cNvSpPr>
            <p:nvPr/>
          </p:nvSpPr>
          <p:spPr bwMode="auto">
            <a:xfrm>
              <a:off x="1641" y="3237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00" name="Oval 52"/>
            <p:cNvSpPr>
              <a:spLocks noChangeArrowheads="1"/>
            </p:cNvSpPr>
            <p:nvPr/>
          </p:nvSpPr>
          <p:spPr bwMode="auto">
            <a:xfrm>
              <a:off x="1397" y="3173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01" name="Oval 53"/>
            <p:cNvSpPr>
              <a:spLocks noChangeArrowheads="1"/>
            </p:cNvSpPr>
            <p:nvPr/>
          </p:nvSpPr>
          <p:spPr bwMode="auto">
            <a:xfrm>
              <a:off x="1397" y="3264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02" name="Oval 54"/>
            <p:cNvSpPr>
              <a:spLocks noChangeArrowheads="1"/>
            </p:cNvSpPr>
            <p:nvPr/>
          </p:nvSpPr>
          <p:spPr bwMode="auto">
            <a:xfrm>
              <a:off x="1533" y="314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03" name="Oval 55"/>
            <p:cNvSpPr>
              <a:spLocks noChangeArrowheads="1"/>
            </p:cNvSpPr>
            <p:nvPr/>
          </p:nvSpPr>
          <p:spPr bwMode="auto">
            <a:xfrm>
              <a:off x="1533" y="3237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04" name="Oval 56"/>
            <p:cNvSpPr>
              <a:spLocks noChangeArrowheads="1"/>
            </p:cNvSpPr>
            <p:nvPr/>
          </p:nvSpPr>
          <p:spPr bwMode="auto">
            <a:xfrm>
              <a:off x="1641" y="360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05" name="Oval 57"/>
            <p:cNvSpPr>
              <a:spLocks noChangeArrowheads="1"/>
            </p:cNvSpPr>
            <p:nvPr/>
          </p:nvSpPr>
          <p:spPr bwMode="auto">
            <a:xfrm>
              <a:off x="1731" y="3645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06" name="Oval 58"/>
            <p:cNvSpPr>
              <a:spLocks noChangeArrowheads="1"/>
            </p:cNvSpPr>
            <p:nvPr/>
          </p:nvSpPr>
          <p:spPr bwMode="auto">
            <a:xfrm>
              <a:off x="1686" y="3645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07" name="Oval 59"/>
            <p:cNvSpPr>
              <a:spLocks noChangeArrowheads="1"/>
            </p:cNvSpPr>
            <p:nvPr/>
          </p:nvSpPr>
          <p:spPr bwMode="auto">
            <a:xfrm>
              <a:off x="1414" y="369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08" name="Oval 60"/>
            <p:cNvSpPr>
              <a:spLocks noChangeArrowheads="1"/>
            </p:cNvSpPr>
            <p:nvPr/>
          </p:nvSpPr>
          <p:spPr bwMode="auto">
            <a:xfrm>
              <a:off x="1596" y="369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09" name="Oval 61"/>
            <p:cNvSpPr>
              <a:spLocks noChangeArrowheads="1"/>
            </p:cNvSpPr>
            <p:nvPr/>
          </p:nvSpPr>
          <p:spPr bwMode="auto">
            <a:xfrm>
              <a:off x="1551" y="360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10" name="Oval 62"/>
            <p:cNvSpPr>
              <a:spLocks noChangeArrowheads="1"/>
            </p:cNvSpPr>
            <p:nvPr/>
          </p:nvSpPr>
          <p:spPr bwMode="auto">
            <a:xfrm>
              <a:off x="870" y="3328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11" name="Oval 63"/>
            <p:cNvSpPr>
              <a:spLocks noChangeArrowheads="1"/>
            </p:cNvSpPr>
            <p:nvPr/>
          </p:nvSpPr>
          <p:spPr bwMode="auto">
            <a:xfrm>
              <a:off x="962" y="3101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12" name="Oval 64"/>
            <p:cNvSpPr>
              <a:spLocks noChangeArrowheads="1"/>
            </p:cNvSpPr>
            <p:nvPr/>
          </p:nvSpPr>
          <p:spPr bwMode="auto">
            <a:xfrm>
              <a:off x="1233" y="3192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13" name="Oval 65"/>
            <p:cNvSpPr>
              <a:spLocks noChangeArrowheads="1"/>
            </p:cNvSpPr>
            <p:nvPr/>
          </p:nvSpPr>
          <p:spPr bwMode="auto">
            <a:xfrm>
              <a:off x="1052" y="3056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14" name="Oval 66"/>
            <p:cNvSpPr>
              <a:spLocks noChangeArrowheads="1"/>
            </p:cNvSpPr>
            <p:nvPr/>
          </p:nvSpPr>
          <p:spPr bwMode="auto">
            <a:xfrm>
              <a:off x="1142" y="3192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15" name="Oval 67"/>
            <p:cNvSpPr>
              <a:spLocks noChangeArrowheads="1"/>
            </p:cNvSpPr>
            <p:nvPr/>
          </p:nvSpPr>
          <p:spPr bwMode="auto">
            <a:xfrm>
              <a:off x="1188" y="3282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16" name="Oval 68"/>
            <p:cNvSpPr>
              <a:spLocks noChangeArrowheads="1"/>
            </p:cNvSpPr>
            <p:nvPr/>
          </p:nvSpPr>
          <p:spPr bwMode="auto">
            <a:xfrm>
              <a:off x="1369" y="3373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17" name="Oval 69"/>
            <p:cNvSpPr>
              <a:spLocks noChangeArrowheads="1"/>
            </p:cNvSpPr>
            <p:nvPr/>
          </p:nvSpPr>
          <p:spPr bwMode="auto">
            <a:xfrm>
              <a:off x="1278" y="3282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18" name="Oval 70"/>
            <p:cNvSpPr>
              <a:spLocks noChangeArrowheads="1"/>
            </p:cNvSpPr>
            <p:nvPr/>
          </p:nvSpPr>
          <p:spPr bwMode="auto">
            <a:xfrm>
              <a:off x="1278" y="3010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19" name="Oval 71"/>
            <p:cNvSpPr>
              <a:spLocks noChangeArrowheads="1"/>
            </p:cNvSpPr>
            <p:nvPr/>
          </p:nvSpPr>
          <p:spPr bwMode="auto">
            <a:xfrm>
              <a:off x="1233" y="3352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20" name="Oval 72"/>
            <p:cNvSpPr>
              <a:spLocks noChangeArrowheads="1"/>
            </p:cNvSpPr>
            <p:nvPr/>
          </p:nvSpPr>
          <p:spPr bwMode="auto">
            <a:xfrm>
              <a:off x="1142" y="2965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21" name="Oval 73"/>
            <p:cNvSpPr>
              <a:spLocks noChangeArrowheads="1"/>
            </p:cNvSpPr>
            <p:nvPr/>
          </p:nvSpPr>
          <p:spPr bwMode="auto">
            <a:xfrm>
              <a:off x="1052" y="3508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22" name="Oval 74"/>
            <p:cNvSpPr>
              <a:spLocks noChangeArrowheads="1"/>
            </p:cNvSpPr>
            <p:nvPr/>
          </p:nvSpPr>
          <p:spPr bwMode="auto">
            <a:xfrm>
              <a:off x="1233" y="3509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23" name="Oval 75"/>
            <p:cNvSpPr>
              <a:spLocks noChangeArrowheads="1"/>
            </p:cNvSpPr>
            <p:nvPr/>
          </p:nvSpPr>
          <p:spPr bwMode="auto">
            <a:xfrm>
              <a:off x="1414" y="3373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24" name="Oval 76"/>
            <p:cNvSpPr>
              <a:spLocks noChangeArrowheads="1"/>
            </p:cNvSpPr>
            <p:nvPr/>
          </p:nvSpPr>
          <p:spPr bwMode="auto">
            <a:xfrm>
              <a:off x="1460" y="3555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25" name="Oval 77"/>
            <p:cNvSpPr>
              <a:spLocks noChangeArrowheads="1"/>
            </p:cNvSpPr>
            <p:nvPr/>
          </p:nvSpPr>
          <p:spPr bwMode="auto">
            <a:xfrm>
              <a:off x="989" y="3445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26" name="Oval 78"/>
            <p:cNvSpPr>
              <a:spLocks noChangeArrowheads="1"/>
            </p:cNvSpPr>
            <p:nvPr/>
          </p:nvSpPr>
          <p:spPr bwMode="auto">
            <a:xfrm>
              <a:off x="1278" y="3418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27" name="Oval 79"/>
            <p:cNvSpPr>
              <a:spLocks noChangeArrowheads="1"/>
            </p:cNvSpPr>
            <p:nvPr/>
          </p:nvSpPr>
          <p:spPr bwMode="auto">
            <a:xfrm>
              <a:off x="1125" y="3509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28" name="Oval 80"/>
            <p:cNvSpPr>
              <a:spLocks noChangeArrowheads="1"/>
            </p:cNvSpPr>
            <p:nvPr/>
          </p:nvSpPr>
          <p:spPr bwMode="auto">
            <a:xfrm>
              <a:off x="1090" y="3405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29" name="Oval 81"/>
            <p:cNvSpPr>
              <a:spLocks noChangeArrowheads="1"/>
            </p:cNvSpPr>
            <p:nvPr/>
          </p:nvSpPr>
          <p:spPr bwMode="auto">
            <a:xfrm>
              <a:off x="1097" y="3282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30" name="Oval 82"/>
            <p:cNvSpPr>
              <a:spLocks noChangeArrowheads="1"/>
            </p:cNvSpPr>
            <p:nvPr/>
          </p:nvSpPr>
          <p:spPr bwMode="auto">
            <a:xfrm>
              <a:off x="1163" y="3406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31" name="Oval 83"/>
            <p:cNvSpPr>
              <a:spLocks noChangeArrowheads="1"/>
            </p:cNvSpPr>
            <p:nvPr/>
          </p:nvSpPr>
          <p:spPr bwMode="auto">
            <a:xfrm>
              <a:off x="1024" y="3146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32" name="Oval 84"/>
            <p:cNvSpPr>
              <a:spLocks noChangeArrowheads="1"/>
            </p:cNvSpPr>
            <p:nvPr/>
          </p:nvSpPr>
          <p:spPr bwMode="auto">
            <a:xfrm>
              <a:off x="1052" y="3218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33" name="Oval 85"/>
            <p:cNvSpPr>
              <a:spLocks noChangeArrowheads="1"/>
            </p:cNvSpPr>
            <p:nvPr/>
          </p:nvSpPr>
          <p:spPr bwMode="auto">
            <a:xfrm>
              <a:off x="916" y="3146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34" name="Oval 86"/>
            <p:cNvSpPr>
              <a:spLocks noChangeArrowheads="1"/>
            </p:cNvSpPr>
            <p:nvPr/>
          </p:nvSpPr>
          <p:spPr bwMode="auto">
            <a:xfrm>
              <a:off x="1052" y="3372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35" name="Oval 87"/>
            <p:cNvSpPr>
              <a:spLocks noChangeArrowheads="1"/>
            </p:cNvSpPr>
            <p:nvPr/>
          </p:nvSpPr>
          <p:spPr bwMode="auto">
            <a:xfrm>
              <a:off x="961" y="3282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36" name="Oval 88"/>
            <p:cNvSpPr>
              <a:spLocks noChangeArrowheads="1"/>
            </p:cNvSpPr>
            <p:nvPr/>
          </p:nvSpPr>
          <p:spPr bwMode="auto">
            <a:xfrm>
              <a:off x="1279" y="3704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37" name="Oval 89"/>
            <p:cNvSpPr>
              <a:spLocks noChangeArrowheads="1"/>
            </p:cNvSpPr>
            <p:nvPr/>
          </p:nvSpPr>
          <p:spPr bwMode="auto">
            <a:xfrm>
              <a:off x="1324" y="3613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38" name="Oval 90"/>
            <p:cNvSpPr>
              <a:spLocks noChangeArrowheads="1"/>
            </p:cNvSpPr>
            <p:nvPr/>
          </p:nvSpPr>
          <p:spPr bwMode="auto">
            <a:xfrm>
              <a:off x="1171" y="3704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39" name="Oval 91"/>
            <p:cNvSpPr>
              <a:spLocks noChangeArrowheads="1"/>
            </p:cNvSpPr>
            <p:nvPr/>
          </p:nvSpPr>
          <p:spPr bwMode="auto">
            <a:xfrm>
              <a:off x="1136" y="3600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40" name="Oval 92"/>
            <p:cNvSpPr>
              <a:spLocks noChangeArrowheads="1"/>
            </p:cNvSpPr>
            <p:nvPr/>
          </p:nvSpPr>
          <p:spPr bwMode="auto">
            <a:xfrm>
              <a:off x="1209" y="3601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41" name="Oval 93"/>
            <p:cNvSpPr>
              <a:spLocks noChangeArrowheads="1"/>
            </p:cNvSpPr>
            <p:nvPr/>
          </p:nvSpPr>
          <p:spPr bwMode="auto">
            <a:xfrm>
              <a:off x="825" y="301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42" name="Oval 94"/>
            <p:cNvSpPr>
              <a:spLocks noChangeArrowheads="1"/>
            </p:cNvSpPr>
            <p:nvPr/>
          </p:nvSpPr>
          <p:spPr bwMode="auto">
            <a:xfrm>
              <a:off x="825" y="310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43" name="Oval 95"/>
            <p:cNvSpPr>
              <a:spLocks noChangeArrowheads="1"/>
            </p:cNvSpPr>
            <p:nvPr/>
          </p:nvSpPr>
          <p:spPr bwMode="auto">
            <a:xfrm>
              <a:off x="644" y="301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44" name="Oval 96"/>
            <p:cNvSpPr>
              <a:spLocks noChangeArrowheads="1"/>
            </p:cNvSpPr>
            <p:nvPr/>
          </p:nvSpPr>
          <p:spPr bwMode="auto">
            <a:xfrm>
              <a:off x="690" y="310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45" name="Oval 97"/>
            <p:cNvSpPr>
              <a:spLocks noChangeArrowheads="1"/>
            </p:cNvSpPr>
            <p:nvPr/>
          </p:nvSpPr>
          <p:spPr bwMode="auto">
            <a:xfrm>
              <a:off x="735" y="301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46" name="Oval 98"/>
            <p:cNvSpPr>
              <a:spLocks noChangeArrowheads="1"/>
            </p:cNvSpPr>
            <p:nvPr/>
          </p:nvSpPr>
          <p:spPr bwMode="auto">
            <a:xfrm>
              <a:off x="690" y="2919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47" name="Oval 99"/>
            <p:cNvSpPr>
              <a:spLocks noChangeArrowheads="1"/>
            </p:cNvSpPr>
            <p:nvPr/>
          </p:nvSpPr>
          <p:spPr bwMode="auto">
            <a:xfrm>
              <a:off x="825" y="292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48" name="Oval 100"/>
            <p:cNvSpPr>
              <a:spLocks noChangeArrowheads="1"/>
            </p:cNvSpPr>
            <p:nvPr/>
          </p:nvSpPr>
          <p:spPr bwMode="auto">
            <a:xfrm>
              <a:off x="835" y="2737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49" name="Oval 101"/>
            <p:cNvSpPr>
              <a:spLocks noChangeArrowheads="1"/>
            </p:cNvSpPr>
            <p:nvPr/>
          </p:nvSpPr>
          <p:spPr bwMode="auto">
            <a:xfrm>
              <a:off x="835" y="2828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50" name="Oval 102"/>
            <p:cNvSpPr>
              <a:spLocks noChangeArrowheads="1"/>
            </p:cNvSpPr>
            <p:nvPr/>
          </p:nvSpPr>
          <p:spPr bwMode="auto">
            <a:xfrm>
              <a:off x="654" y="2737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51" name="Oval 103"/>
            <p:cNvSpPr>
              <a:spLocks noChangeArrowheads="1"/>
            </p:cNvSpPr>
            <p:nvPr/>
          </p:nvSpPr>
          <p:spPr bwMode="auto">
            <a:xfrm>
              <a:off x="700" y="2828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52" name="Oval 104"/>
            <p:cNvSpPr>
              <a:spLocks noChangeArrowheads="1"/>
            </p:cNvSpPr>
            <p:nvPr/>
          </p:nvSpPr>
          <p:spPr bwMode="auto">
            <a:xfrm>
              <a:off x="745" y="2737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53" name="Oval 105"/>
            <p:cNvSpPr>
              <a:spLocks noChangeArrowheads="1"/>
            </p:cNvSpPr>
            <p:nvPr/>
          </p:nvSpPr>
          <p:spPr bwMode="auto">
            <a:xfrm>
              <a:off x="700" y="264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54" name="Oval 106"/>
            <p:cNvSpPr>
              <a:spLocks noChangeArrowheads="1"/>
            </p:cNvSpPr>
            <p:nvPr/>
          </p:nvSpPr>
          <p:spPr bwMode="auto">
            <a:xfrm>
              <a:off x="1052" y="2693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55" name="Oval 107"/>
            <p:cNvSpPr>
              <a:spLocks noChangeArrowheads="1"/>
            </p:cNvSpPr>
            <p:nvPr/>
          </p:nvSpPr>
          <p:spPr bwMode="auto">
            <a:xfrm>
              <a:off x="598" y="314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56" name="Oval 108"/>
            <p:cNvSpPr>
              <a:spLocks noChangeArrowheads="1"/>
            </p:cNvSpPr>
            <p:nvPr/>
          </p:nvSpPr>
          <p:spPr bwMode="auto">
            <a:xfrm>
              <a:off x="779" y="3192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57" name="Oval 109"/>
            <p:cNvSpPr>
              <a:spLocks noChangeArrowheads="1"/>
            </p:cNvSpPr>
            <p:nvPr/>
          </p:nvSpPr>
          <p:spPr bwMode="auto">
            <a:xfrm>
              <a:off x="553" y="3055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0158" name="Text Box 110"/>
            <p:cNvSpPr txBox="1">
              <a:spLocks noChangeArrowheads="1"/>
            </p:cNvSpPr>
            <p:nvPr/>
          </p:nvSpPr>
          <p:spPr bwMode="auto">
            <a:xfrm>
              <a:off x="1522" y="2648"/>
              <a:ext cx="25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1" hangingPunct="1"/>
              <a:r>
                <a:rPr lang="en-GB" sz="1600" b="1" i="1" smtClean="0">
                  <a:solidFill>
                    <a:srgbClr val="0000FF"/>
                  </a:solidFill>
                  <a:latin typeface="Arial" charset="0"/>
                </a:rPr>
                <a:t>H</a:t>
              </a:r>
              <a:r>
                <a:rPr lang="en-GB" sz="1600" b="1" baseline="-25000" smtClean="0">
                  <a:solidFill>
                    <a:srgbClr val="0000FF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050159" name="Text Box 111"/>
            <p:cNvSpPr txBox="1">
              <a:spLocks noChangeArrowheads="1"/>
            </p:cNvSpPr>
            <p:nvPr/>
          </p:nvSpPr>
          <p:spPr bwMode="auto">
            <a:xfrm>
              <a:off x="705" y="3510"/>
              <a:ext cx="25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1" hangingPunct="1"/>
              <a:r>
                <a:rPr lang="en-GB" sz="1600" b="1" i="1" smtClean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GB" sz="1600" b="1" baseline="-25000" smtClean="0">
                  <a:solidFill>
                    <a:srgbClr val="FF000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2050160" name="Text Box 112"/>
            <p:cNvSpPr txBox="1">
              <a:spLocks noChangeArrowheads="1"/>
            </p:cNvSpPr>
            <p:nvPr/>
          </p:nvSpPr>
          <p:spPr bwMode="auto">
            <a:xfrm>
              <a:off x="1629" y="3918"/>
              <a:ext cx="2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1" hangingPunct="1"/>
              <a:r>
                <a:rPr lang="en-GB" sz="1600" i="1" smtClean="0">
                  <a:solidFill>
                    <a:srgbClr val="000000"/>
                  </a:solidFill>
                  <a:latin typeface="Arial" charset="0"/>
                </a:rPr>
                <a:t>x</a:t>
              </a:r>
              <a:r>
                <a:rPr lang="en-GB" sz="1600" baseline="-25000" smtClean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050161" name="Text Box 113"/>
            <p:cNvSpPr txBox="1">
              <a:spLocks noChangeArrowheads="1"/>
            </p:cNvSpPr>
            <p:nvPr/>
          </p:nvSpPr>
          <p:spPr bwMode="auto">
            <a:xfrm>
              <a:off x="144" y="2557"/>
              <a:ext cx="2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1" hangingPunct="1"/>
              <a:r>
                <a:rPr lang="en-GB" sz="1600" i="1" smtClean="0">
                  <a:solidFill>
                    <a:srgbClr val="000000"/>
                  </a:solidFill>
                  <a:latin typeface="Arial" charset="0"/>
                </a:rPr>
                <a:t>x</a:t>
              </a:r>
              <a:r>
                <a:rPr lang="en-GB" sz="1600" baseline="-25000" smtClean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2050162" name="Line 114"/>
          <p:cNvSpPr>
            <a:spLocks noChangeShapeType="1"/>
          </p:cNvSpPr>
          <p:nvPr/>
        </p:nvSpPr>
        <p:spPr bwMode="auto">
          <a:xfrm>
            <a:off x="582613" y="5303838"/>
            <a:ext cx="2552700" cy="25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0163" name="Line 115"/>
          <p:cNvSpPr>
            <a:spLocks noChangeShapeType="1"/>
          </p:cNvSpPr>
          <p:nvPr/>
        </p:nvSpPr>
        <p:spPr bwMode="auto">
          <a:xfrm>
            <a:off x="606425" y="4799013"/>
            <a:ext cx="2497138" cy="63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0164" name="Line 116"/>
          <p:cNvSpPr>
            <a:spLocks noChangeShapeType="1"/>
          </p:cNvSpPr>
          <p:nvPr/>
        </p:nvSpPr>
        <p:spPr bwMode="auto">
          <a:xfrm flipH="1">
            <a:off x="2308225" y="4135438"/>
            <a:ext cx="33338" cy="20970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0165" name="Line 117"/>
          <p:cNvSpPr>
            <a:spLocks noChangeShapeType="1"/>
          </p:cNvSpPr>
          <p:nvPr/>
        </p:nvSpPr>
        <p:spPr bwMode="auto">
          <a:xfrm>
            <a:off x="1296988" y="3995738"/>
            <a:ext cx="1655762" cy="208756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0169" name="Text Box 121"/>
          <p:cNvSpPr txBox="1">
            <a:spLocks noChangeArrowheads="1"/>
          </p:cNvSpPr>
          <p:nvPr/>
        </p:nvSpPr>
        <p:spPr bwMode="auto">
          <a:xfrm>
            <a:off x="195263" y="2459945"/>
            <a:ext cx="219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800" u="sng" dirty="0" smtClean="0">
                <a:solidFill>
                  <a:srgbClr val="000000"/>
                </a:solidFill>
                <a:latin typeface="Arial" charset="0"/>
              </a:rPr>
              <a:t>Linear Discriminant</a:t>
            </a:r>
            <a:r>
              <a:rPr lang="en-US" sz="1600" u="sng" dirty="0" smtClean="0">
                <a:solidFill>
                  <a:srgbClr val="000000"/>
                </a:solidFill>
                <a:latin typeface="Arial" charset="0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0" y="4021135"/>
            <a:ext cx="3348430" cy="25352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475" y="1251856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u="sng" dirty="0" smtClean="0">
                <a:solidFill>
                  <a:schemeClr val="bg2"/>
                </a:solidFill>
                <a:latin typeface="+mn-lt"/>
              </a:rPr>
              <a:t>General:</a:t>
            </a:r>
            <a:endParaRPr lang="en-GB" sz="2000" u="sng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6" name="Text Box 118"/>
          <p:cNvSpPr txBox="1">
            <a:spLocks noChangeArrowheads="1"/>
          </p:cNvSpPr>
          <p:nvPr/>
        </p:nvSpPr>
        <p:spPr bwMode="auto">
          <a:xfrm>
            <a:off x="3752850" y="4705122"/>
            <a:ext cx="5280314" cy="100861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PDF of the test statistic y(x)</a:t>
            </a:r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determine the “weights” w that separate “best” </a:t>
            </a:r>
            <a:r>
              <a:rPr lang="en-US" sz="1800" dirty="0" smtClean="0">
                <a:solidFill>
                  <a:schemeClr val="accent6"/>
                </a:solidFill>
                <a:latin typeface="Arial" charset="0"/>
              </a:rPr>
              <a:t>PDF</a:t>
            </a:r>
            <a:r>
              <a:rPr lang="en-US" sz="1800" baseline="-25000" dirty="0" smtClean="0">
                <a:solidFill>
                  <a:schemeClr val="accent6"/>
                </a:solidFill>
                <a:latin typeface="Arial" charset="0"/>
              </a:rPr>
              <a:t>S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from 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PDF</a:t>
            </a:r>
            <a:r>
              <a:rPr lang="en-US" sz="1800" baseline="-25000" dirty="0" smtClean="0">
                <a:solidFill>
                  <a:srgbClr val="FF0000"/>
                </a:solidFill>
                <a:latin typeface="Arial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09291" y="1017767"/>
                <a:ext cx="3813801" cy="990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=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b="0" dirty="0" smtClean="0">
                  <a:solidFill>
                    <a:schemeClr val="bg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291" y="1017767"/>
                <a:ext cx="3813801" cy="9902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3103563" y="2148197"/>
                <a:ext cx="4112023" cy="9640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=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+ 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D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b="0" dirty="0" smtClean="0">
                  <a:solidFill>
                    <a:schemeClr val="bg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563" y="2148197"/>
                <a:ext cx="4112023" cy="9640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199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0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50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5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052" grpId="0"/>
      <p:bldP spid="2050162" grpId="0" animBg="1"/>
      <p:bldP spid="2050162" grpId="1" animBg="1"/>
      <p:bldP spid="2050163" grpId="0" animBg="1"/>
      <p:bldP spid="2050163" grpId="1" animBg="1"/>
      <p:bldP spid="2050164" grpId="0" animBg="1"/>
      <p:bldP spid="2050164" grpId="1" animBg="1"/>
      <p:bldP spid="2050165" grpId="0" animBg="1"/>
      <p:bldP spid="2050169" grpId="0"/>
      <p:bldP spid="12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Fisher’s Linear Discriminant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9038" y="6597352"/>
            <a:ext cx="1086578" cy="260647"/>
          </a:xfrm>
        </p:spPr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6552728" cy="260648"/>
          </a:xfrm>
        </p:spPr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532440" y="6597352"/>
            <a:ext cx="611560" cy="260648"/>
          </a:xfrm>
        </p:spPr>
        <p:txBody>
          <a:bodyPr/>
          <a:lstStyle/>
          <a:p>
            <a:fld id="{2A4DA105-8408-472E-ADC5-7BB4EB4EDB54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2051076" name="Text Box 4"/>
          <p:cNvSpPr txBox="1">
            <a:spLocks noChangeArrowheads="1"/>
          </p:cNvSpPr>
          <p:nvPr/>
        </p:nvSpPr>
        <p:spPr bwMode="auto">
          <a:xfrm>
            <a:off x="3764402" y="1538706"/>
            <a:ext cx="5344233" cy="37561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determine the “weights” w that do “best”</a:t>
            </a:r>
          </a:p>
        </p:txBody>
      </p:sp>
      <p:grpSp>
        <p:nvGrpSpPr>
          <p:cNvPr id="2051077" name="Group 5"/>
          <p:cNvGrpSpPr>
            <a:grpSpLocks/>
          </p:cNvGrpSpPr>
          <p:nvPr/>
        </p:nvGrpSpPr>
        <p:grpSpPr bwMode="auto">
          <a:xfrm>
            <a:off x="242888" y="1466850"/>
            <a:ext cx="3358797" cy="2590112"/>
            <a:chOff x="2724" y="1144"/>
            <a:chExt cx="2529" cy="1830"/>
          </a:xfrm>
        </p:grpSpPr>
        <p:pic>
          <p:nvPicPr>
            <p:cNvPr id="2051078" name="Picture 6" descr="mva_Fish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4" r="3886"/>
            <a:stretch>
              <a:fillRect/>
            </a:stretch>
          </p:blipFill>
          <p:spPr bwMode="auto">
            <a:xfrm>
              <a:off x="2724" y="1144"/>
              <a:ext cx="2529" cy="1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1079" name="Rectangle 7"/>
            <p:cNvSpPr>
              <a:spLocks noChangeArrowheads="1"/>
            </p:cNvSpPr>
            <p:nvPr/>
          </p:nvSpPr>
          <p:spPr bwMode="auto">
            <a:xfrm>
              <a:off x="4573" y="2780"/>
              <a:ext cx="676" cy="124"/>
            </a:xfrm>
            <a:prstGeom prst="rect">
              <a:avLst/>
            </a:prstGeom>
            <a:solidFill>
              <a:srgbClr val="E0E2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1080" name="Text Box 8"/>
            <p:cNvSpPr txBox="1">
              <a:spLocks noChangeArrowheads="1"/>
            </p:cNvSpPr>
            <p:nvPr/>
          </p:nvSpPr>
          <p:spPr bwMode="auto">
            <a:xfrm>
              <a:off x="4911" y="2668"/>
              <a:ext cx="233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2000" dirty="0" smtClean="0">
                  <a:solidFill>
                    <a:srgbClr val="000000"/>
                  </a:solidFill>
                  <a:latin typeface="Arial" charset="0"/>
                </a:rPr>
                <a:t>y</a:t>
              </a:r>
            </a:p>
          </p:txBody>
        </p:sp>
      </p:grpSp>
      <p:sp>
        <p:nvSpPr>
          <p:cNvPr id="2051081" name="Text Box 9"/>
          <p:cNvSpPr txBox="1">
            <a:spLocks noChangeArrowheads="1"/>
          </p:cNvSpPr>
          <p:nvPr/>
        </p:nvSpPr>
        <p:spPr bwMode="auto">
          <a:xfrm>
            <a:off x="3703638" y="2097383"/>
            <a:ext cx="5414962" cy="192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41338" indent="-1841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Maximise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“separation” between the S and B </a:t>
            </a:r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US" sz="180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minimise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overlap of the distributions of </a:t>
            </a:r>
            <a:r>
              <a:rPr lang="en-US" sz="1800" dirty="0" smtClean="0">
                <a:solidFill>
                  <a:srgbClr val="0000FF"/>
                </a:solidFill>
                <a:latin typeface="Arial" charset="0"/>
              </a:rPr>
              <a:t>y</a:t>
            </a:r>
            <a:r>
              <a:rPr lang="en-US" sz="1800" baseline="-25000" dirty="0" smtClean="0">
                <a:solidFill>
                  <a:srgbClr val="0000FF"/>
                </a:solidFill>
                <a:latin typeface="Arial" charset="0"/>
              </a:rPr>
              <a:t>S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and 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y</a:t>
            </a:r>
            <a:r>
              <a:rPr lang="en-US" sz="1800" baseline="-25000" dirty="0" smtClean="0">
                <a:solidFill>
                  <a:srgbClr val="FF0000"/>
                </a:solidFill>
                <a:latin typeface="Arial" charset="0"/>
              </a:rPr>
              <a:t>B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lvl="1"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maximise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the distance between the two mean values of the classes</a:t>
            </a:r>
          </a:p>
          <a:p>
            <a:pPr lvl="1"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minimise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the variance within each class</a:t>
            </a:r>
          </a:p>
        </p:txBody>
      </p:sp>
      <p:sp>
        <p:nvSpPr>
          <p:cNvPr id="2051082" name="Rectangle 10"/>
          <p:cNvSpPr>
            <a:spLocks noChangeArrowheads="1"/>
          </p:cNvSpPr>
          <p:nvPr/>
        </p:nvSpPr>
        <p:spPr bwMode="auto">
          <a:xfrm>
            <a:off x="2438626" y="3049105"/>
            <a:ext cx="542434" cy="53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177800" indent="-177800"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y</a:t>
            </a:r>
            <a:r>
              <a:rPr lang="en-US" sz="2800" b="1" baseline="-250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S</a:t>
            </a:r>
          </a:p>
        </p:txBody>
      </p:sp>
      <p:sp>
        <p:nvSpPr>
          <p:cNvPr id="2051083" name="Rectangle 11"/>
          <p:cNvSpPr>
            <a:spLocks noChangeArrowheads="1"/>
          </p:cNvSpPr>
          <p:nvPr/>
        </p:nvSpPr>
        <p:spPr bwMode="auto">
          <a:xfrm>
            <a:off x="1265237" y="2959101"/>
            <a:ext cx="555258" cy="53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177800" indent="-177800"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y</a:t>
            </a:r>
            <a:r>
              <a:rPr lang="en-US" sz="2800" b="1" baseline="-25000" dirty="0" smtClean="0">
                <a:solidFill>
                  <a:srgbClr val="FF0000"/>
                </a:solidFill>
                <a:latin typeface="Arial" charset="0"/>
              </a:rPr>
              <a:t>B</a:t>
            </a:r>
            <a:endParaRPr lang="en-US" sz="28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51084" name="Text Box 12"/>
          <p:cNvSpPr txBox="1">
            <a:spLocks noChangeArrowheads="1"/>
          </p:cNvSpPr>
          <p:nvPr/>
        </p:nvSpPr>
        <p:spPr bwMode="auto">
          <a:xfrm>
            <a:off x="58646" y="4393738"/>
            <a:ext cx="1510648" cy="375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maximise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 </a:t>
            </a:r>
            <a:endParaRPr lang="en-US" sz="18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1086" name="Text Box 14"/>
          <p:cNvSpPr txBox="1">
            <a:spLocks noChangeArrowheads="1"/>
          </p:cNvSpPr>
          <p:nvPr/>
        </p:nvSpPr>
        <p:spPr bwMode="auto">
          <a:xfrm>
            <a:off x="1646238" y="5969000"/>
            <a:ext cx="6478353" cy="37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note: these quantities can be calculated from the training data</a:t>
            </a:r>
            <a:endParaRPr lang="en-US" sz="1800" baseline="-250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1088" name="Line 16"/>
          <p:cNvSpPr>
            <a:spLocks noChangeShapeType="1"/>
          </p:cNvSpPr>
          <p:nvPr/>
        </p:nvSpPr>
        <p:spPr bwMode="auto">
          <a:xfrm flipV="1">
            <a:off x="3433763" y="5607050"/>
            <a:ext cx="269875" cy="3270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1089" name="Line 17"/>
          <p:cNvSpPr>
            <a:spLocks noChangeShapeType="1"/>
          </p:cNvSpPr>
          <p:nvPr/>
        </p:nvSpPr>
        <p:spPr bwMode="auto">
          <a:xfrm flipV="1">
            <a:off x="3425825" y="5608638"/>
            <a:ext cx="763588" cy="33655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1090" name="Line 18"/>
          <p:cNvSpPr>
            <a:spLocks noChangeShapeType="1"/>
          </p:cNvSpPr>
          <p:nvPr/>
        </p:nvSpPr>
        <p:spPr bwMode="auto">
          <a:xfrm flipV="1">
            <a:off x="3425825" y="5700713"/>
            <a:ext cx="1296988" cy="24447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1091" name="Text Box 19"/>
          <p:cNvSpPr txBox="1">
            <a:spLocks noChangeArrowheads="1"/>
          </p:cNvSpPr>
          <p:nvPr/>
        </p:nvSpPr>
        <p:spPr bwMode="auto">
          <a:xfrm>
            <a:off x="5823643" y="5238687"/>
            <a:ext cx="2631146" cy="37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Arial" charset="0"/>
              </a:rPr>
              <a:t>the Fisher coefficients</a:t>
            </a:r>
          </a:p>
        </p:txBody>
      </p:sp>
      <p:sp>
        <p:nvSpPr>
          <p:cNvPr id="2051092" name="Line 20"/>
          <p:cNvSpPr>
            <a:spLocks noChangeShapeType="1"/>
          </p:cNvSpPr>
          <p:nvPr/>
        </p:nvSpPr>
        <p:spPr bwMode="auto">
          <a:xfrm>
            <a:off x="2090738" y="1738313"/>
            <a:ext cx="32702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1093" name="Line 21"/>
          <p:cNvSpPr>
            <a:spLocks noChangeShapeType="1"/>
          </p:cNvSpPr>
          <p:nvPr/>
        </p:nvSpPr>
        <p:spPr bwMode="auto">
          <a:xfrm flipH="1" flipV="1">
            <a:off x="1798638" y="1736725"/>
            <a:ext cx="28892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1094" name="Line 22"/>
          <p:cNvSpPr>
            <a:spLocks noChangeShapeType="1"/>
          </p:cNvSpPr>
          <p:nvPr/>
        </p:nvSpPr>
        <p:spPr bwMode="auto">
          <a:xfrm>
            <a:off x="1101725" y="2832100"/>
            <a:ext cx="32702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1095" name="Line 23"/>
          <p:cNvSpPr>
            <a:spLocks noChangeShapeType="1"/>
          </p:cNvSpPr>
          <p:nvPr/>
        </p:nvSpPr>
        <p:spPr bwMode="auto">
          <a:xfrm flipH="1">
            <a:off x="2171700" y="2855913"/>
            <a:ext cx="37782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1096" name="Line 24"/>
          <p:cNvSpPr>
            <a:spLocks noChangeShapeType="1"/>
          </p:cNvSpPr>
          <p:nvPr/>
        </p:nvSpPr>
        <p:spPr bwMode="auto">
          <a:xfrm>
            <a:off x="1635125" y="2967038"/>
            <a:ext cx="327025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1097" name="Line 25"/>
          <p:cNvSpPr>
            <a:spLocks noChangeShapeType="1"/>
          </p:cNvSpPr>
          <p:nvPr/>
        </p:nvSpPr>
        <p:spPr bwMode="auto">
          <a:xfrm flipH="1">
            <a:off x="2803525" y="2973388"/>
            <a:ext cx="377825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12869" y="674485"/>
                <a:ext cx="2912849" cy="9640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1" i="0" baseline="0" smtClean="0">
                          <a:solidFill>
                            <a:schemeClr val="bg2"/>
                          </a:solidFill>
                          <a:latin typeface="Cambria Math"/>
                        </a:rPr>
                        <m:t>𝐱</m:t>
                      </m:r>
                      <m:r>
                        <a:rPr lang="en-US" sz="2000" b="1" i="0" baseline="0" smtClean="0">
                          <a:solidFill>
                            <a:schemeClr val="bg2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000" b="1" i="0" baseline="0" smtClean="0">
                          <a:solidFill>
                            <a:schemeClr val="bg2"/>
                          </a:solidFill>
                          <a:latin typeface="Cambria Math"/>
                        </a:rPr>
                        <m:t>𝐰</m:t>
                      </m:r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+ 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D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b="0" dirty="0" smtClean="0">
                  <a:solidFill>
                    <a:schemeClr val="bg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69" y="674485"/>
                <a:ext cx="2912849" cy="9640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69022" y="4289367"/>
                <a:ext cx="6255569" cy="686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𝐽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]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𝐵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sub>
                            </m:sSub>
                          </m:sub>
                          <m:sup>
                            <m: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sub>
                            </m:sSub>
                          </m:sub>
                          <m:sup>
                            <m: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𝑤</m:t>
                                </m:r>
                              </m:e>
                            </m:acc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𝐵</m:t>
                        </m:r>
                        <m:acc>
                          <m:accPr>
                            <m:chr m:val="⃗"/>
                            <m:ctrlP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</m:acc>
                      </m:num>
                      <m:den>
                        <m:sSup>
                          <m:sSupPr>
                            <m:ctrlP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𝑤</m:t>
                                </m:r>
                              </m:e>
                            </m:acc>
                          </m:e>
                          <m:sup>
                            <m: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𝑊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</m:acc>
                      </m:den>
                    </m:f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"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chemeClr val="bg2"/>
                            </a:solidFill>
                            <a:latin typeface="Arial" panose="020B0604020202020204" pitchFamily="34" charset="0"/>
                          </a:rPr>
                          <m:t>between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chemeClr val="bg2"/>
                            </a:solidFill>
                            <a:latin typeface="Arial" panose="020B0604020202020204" pitchFamily="34" charset="0"/>
                          </a:rPr>
                          <m:t>"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variance</m:t>
                        </m:r>
                      </m:num>
                      <m:den>
                        <m:r>
                          <a:rPr lang="en-US" sz="2000" b="0" i="0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"</m:t>
                        </m:r>
                        <m:r>
                          <m:rPr>
                            <m:sty m:val="p"/>
                          </m:rPr>
                          <a:rPr lang="en-US" sz="2000" b="0" i="0" baseline="0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within</m:t>
                        </m:r>
                        <m:r>
                          <a:rPr lang="en-US" sz="2000" b="0" i="0" baseline="0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" </m:t>
                        </m:r>
                        <m:r>
                          <m:rPr>
                            <m:sty m:val="p"/>
                          </m:rPr>
                          <a:rPr lang="en-US" sz="2000" b="0" i="0" baseline="0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variance</m:t>
                        </m:r>
                        <m:r>
                          <a:rPr lang="en-US" sz="2000" b="0" i="0" baseline="0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022" y="4289367"/>
                <a:ext cx="6255569" cy="68640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52224" y="5176812"/>
                <a:ext cx="4942379" cy="437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>
                    <a:srgbClr val="FF0000"/>
                  </a:buClr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𝛻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𝑤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</a:rPr>
                      <m:t>𝐽</m:t>
                    </m:r>
                    <m:d>
                      <m:d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</m:acc>
                      </m:e>
                    </m:d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0" smtClean="0">
                        <a:solidFill>
                          <a:schemeClr val="bg2"/>
                        </a:solidFill>
                        <a:latin typeface="Cambria Math"/>
                      </a:rPr>
                      <m:t>0⇒ 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en-US" sz="20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∝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𝑊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𝑆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+mn-lt"/>
                  </a:rPr>
                  <a:t>	 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224" y="5176812"/>
                <a:ext cx="4942379" cy="437492"/>
              </a:xfrm>
              <a:prstGeom prst="rect">
                <a:avLst/>
              </a:prstGeom>
              <a:blipFill rotWithShape="1">
                <a:blip r:embed="rId5"/>
                <a:stretch>
                  <a:fillRect t="-8333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93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205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205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100"/>
                                        <p:tgtEl>
                                          <p:spTgt spid="205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200"/>
                                        <p:tgtEl>
                                          <p:spTgt spid="205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"/>
                            </p:stCondLst>
                            <p:childTnLst>
                              <p:par>
                                <p:cTn id="32" presetID="18" presetClass="entr" presetSubtype="3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2900"/>
                                        <p:tgtEl>
                                          <p:spTgt spid="205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3100"/>
                                        <p:tgtEl>
                                          <p:spTgt spid="205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084" grpId="0"/>
      <p:bldP spid="2051086" grpId="0"/>
      <p:bldP spid="2051088" grpId="0" animBg="1"/>
      <p:bldP spid="2051089" grpId="0" animBg="1"/>
      <p:bldP spid="2051090" grpId="0" animBg="1"/>
      <p:bldP spid="2051091" grpId="0"/>
      <p:bldP spid="2051092" grpId="0" animBg="1"/>
      <p:bldP spid="2051093" grpId="0" animBg="1"/>
      <p:bldP spid="2051094" grpId="0" animBg="1"/>
      <p:bldP spid="2051095" grpId="0" animBg="1"/>
      <p:bldP spid="2051096" grpId="0" animBg="1"/>
      <p:bldP spid="2051097" grpId="0" animBg="1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</a:t>
            </a:r>
            <a:r>
              <a:rPr lang="en-US" dirty="0" err="1" smtClean="0">
                <a:latin typeface="Symbol" panose="05050102010706020507" pitchFamily="18" charset="2"/>
              </a:rPr>
              <a:t>n</a:t>
            </a:r>
            <a:r>
              <a:rPr lang="en-US" dirty="0" err="1" smtClean="0"/>
              <a:t>A</a:t>
            </a:r>
            <a:r>
              <a:rPr lang="en-US" dirty="0" smtClean="0"/>
              <a:t> long baseline oscillation exp.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latin typeface="Symbol" panose="05050102010706020507" pitchFamily="18" charset="2"/>
              </a:rPr>
              <a:t>n</a:t>
            </a:r>
            <a:r>
              <a:rPr lang="en-US" baseline="-25000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)/</a:t>
            </a:r>
            <a:r>
              <a:rPr lang="en-US" dirty="0" smtClean="0">
                <a:latin typeface="Symbol" panose="05050102010706020507" pitchFamily="18" charset="2"/>
              </a:rPr>
              <a:t>n</a:t>
            </a:r>
            <a:r>
              <a:rPr lang="en-US" baseline="-25000" dirty="0" smtClean="0"/>
              <a:t>e</a:t>
            </a:r>
            <a:r>
              <a:rPr lang="en-US" dirty="0" smtClean="0"/>
              <a:t> (dis-)/appearance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3" y="1146810"/>
            <a:ext cx="5531514" cy="332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9768" y="5733288"/>
            <a:ext cx="7481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b="1" dirty="0" smtClean="0">
                <a:solidFill>
                  <a:schemeClr val="bg2"/>
                </a:solidFill>
                <a:latin typeface="+mn-lt"/>
              </a:rPr>
              <a:t>O(100k) background, O(100) </a:t>
            </a:r>
            <a:r>
              <a:rPr lang="en-US" b="1" dirty="0" smtClean="0">
                <a:solidFill>
                  <a:schemeClr val="bg2"/>
                </a:solidFill>
                <a:latin typeface="Symbol" panose="05050102010706020507" pitchFamily="18" charset="2"/>
              </a:rPr>
              <a:t>n</a:t>
            </a:r>
            <a:r>
              <a:rPr lang="en-US" b="1" baseline="-25000" dirty="0" smtClean="0">
                <a:solidFill>
                  <a:schemeClr val="bg2"/>
                </a:solidFill>
                <a:latin typeface="Symbol" panose="05050102010706020507" pitchFamily="18" charset="2"/>
              </a:rPr>
              <a:t>m</a:t>
            </a:r>
            <a:r>
              <a:rPr lang="en-US" b="1" dirty="0" smtClean="0">
                <a:solidFill>
                  <a:schemeClr val="bg2"/>
                </a:solidFill>
                <a:latin typeface="+mn-lt"/>
              </a:rPr>
              <a:t> , O(10) </a:t>
            </a:r>
            <a:r>
              <a:rPr lang="en-US" b="1" dirty="0" smtClean="0">
                <a:solidFill>
                  <a:schemeClr val="bg2"/>
                </a:solidFill>
                <a:latin typeface="Symbol" panose="05050102010706020507" pitchFamily="18" charset="2"/>
              </a:rPr>
              <a:t>n</a:t>
            </a:r>
            <a:r>
              <a:rPr lang="en-US" b="1" baseline="-25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</a:t>
            </a:r>
            <a:r>
              <a:rPr lang="en-US" b="1" dirty="0" smtClean="0">
                <a:solidFill>
                  <a:schemeClr val="bg2"/>
                </a:solidFill>
                <a:latin typeface="+mn-lt"/>
              </a:rPr>
              <a:t>  per year</a:t>
            </a:r>
            <a:endParaRPr lang="en-GB" b="1" dirty="0" smtClean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145" y="2290191"/>
            <a:ext cx="5570791" cy="331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87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Linear Discriminant and non linear correlations</a:t>
            </a:r>
            <a:endParaRPr lang="en-US" sz="2800" dirty="0"/>
          </a:p>
        </p:txBody>
      </p:sp>
      <p:pic>
        <p:nvPicPr>
          <p:cNvPr id="2052099" name="Picture 3" descr="circu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3287713"/>
            <a:ext cx="3154362" cy="301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100" name="Picture 4" descr="circular_transform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3232150"/>
            <a:ext cx="3411538" cy="326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101" name="Line 5"/>
          <p:cNvSpPr>
            <a:spLocks noChangeShapeType="1"/>
          </p:cNvSpPr>
          <p:nvPr/>
        </p:nvSpPr>
        <p:spPr bwMode="auto">
          <a:xfrm>
            <a:off x="842963" y="4192588"/>
            <a:ext cx="2633662" cy="142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2102" name="Line 6"/>
          <p:cNvSpPr>
            <a:spLocks noChangeShapeType="1"/>
          </p:cNvSpPr>
          <p:nvPr/>
        </p:nvSpPr>
        <p:spPr bwMode="auto">
          <a:xfrm flipH="1">
            <a:off x="2817813" y="3700463"/>
            <a:ext cx="41275" cy="22510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2103" name="Line 7"/>
          <p:cNvSpPr>
            <a:spLocks noChangeShapeType="1"/>
          </p:cNvSpPr>
          <p:nvPr/>
        </p:nvSpPr>
        <p:spPr bwMode="auto">
          <a:xfrm>
            <a:off x="1779588" y="3622675"/>
            <a:ext cx="1655762" cy="20875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2104" name="Line 8"/>
          <p:cNvSpPr>
            <a:spLocks noChangeShapeType="1"/>
          </p:cNvSpPr>
          <p:nvPr/>
        </p:nvSpPr>
        <p:spPr bwMode="auto">
          <a:xfrm flipV="1">
            <a:off x="6056313" y="4511675"/>
            <a:ext cx="2768600" cy="31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2105" name="Text Box 9"/>
          <p:cNvSpPr txBox="1">
            <a:spLocks noChangeArrowheads="1"/>
          </p:cNvSpPr>
          <p:nvPr/>
        </p:nvSpPr>
        <p:spPr bwMode="auto">
          <a:xfrm>
            <a:off x="280988" y="935038"/>
            <a:ext cx="8475662" cy="680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Arial" charset="0"/>
              </a:rPr>
              <a:t>assume the following non-linear correlated data:</a:t>
            </a:r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000000"/>
                </a:solidFill>
                <a:latin typeface="Arial" charset="0"/>
              </a:rPr>
              <a:t>the Linear discriminant obviously doesn’t do a very good job here:</a:t>
            </a:r>
          </a:p>
        </p:txBody>
      </p:sp>
      <p:sp>
        <p:nvSpPr>
          <p:cNvPr id="2052106" name="Text Box 10"/>
          <p:cNvSpPr txBox="1">
            <a:spLocks noChangeArrowheads="1"/>
          </p:cNvSpPr>
          <p:nvPr/>
        </p:nvSpPr>
        <p:spPr bwMode="auto">
          <a:xfrm>
            <a:off x="280988" y="1784350"/>
            <a:ext cx="4589462" cy="129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000000"/>
                </a:solidFill>
                <a:latin typeface="Arial" charset="0"/>
              </a:rPr>
              <a:t>Of course, these can easily be de-correlated:</a:t>
            </a:r>
          </a:p>
          <a:p>
            <a:pPr lvl="1"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à"/>
            </a:pPr>
            <a:r>
              <a:rPr lang="en-US" sz="1800" b="1" dirty="0" smtClean="0">
                <a:solidFill>
                  <a:srgbClr val="000000"/>
                </a:solidFill>
                <a:latin typeface="Arial" charset="0"/>
              </a:rPr>
              <a:t>here: linear discriminator works perfectly on de-correlated data</a:t>
            </a:r>
          </a:p>
        </p:txBody>
      </p:sp>
      <p:graphicFrame>
        <p:nvGraphicFramePr>
          <p:cNvPr id="2052107" name="Object 11"/>
          <p:cNvGraphicFramePr>
            <a:graphicFrameLocks noChangeAspect="1"/>
          </p:cNvGraphicFramePr>
          <p:nvPr/>
        </p:nvGraphicFramePr>
        <p:xfrm>
          <a:off x="5778500" y="1658938"/>
          <a:ext cx="2368550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3" name="Equation" r:id="rId5" imgW="1587240" imgH="711000" progId="Equation.DSMT4">
                  <p:embed/>
                </p:oleObj>
              </mc:Choice>
              <mc:Fallback>
                <p:oleObj name="Equation" r:id="rId5" imgW="158724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1658938"/>
                        <a:ext cx="2368550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40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5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5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5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101" grpId="0" animBg="1"/>
      <p:bldP spid="2052101" grpId="1" animBg="1"/>
      <p:bldP spid="2052102" grpId="0" animBg="1"/>
      <p:bldP spid="2052102" grpId="1" animBg="1"/>
      <p:bldP spid="2052103" grpId="0" animBg="1"/>
      <p:bldP spid="2052104" grpId="0" animBg="1"/>
      <p:bldP spid="205210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Linear Discriminant with Quadratic input:</a:t>
            </a:r>
            <a:endParaRPr lang="en-US" sz="2800" dirty="0"/>
          </a:p>
        </p:txBody>
      </p:sp>
      <p:pic>
        <p:nvPicPr>
          <p:cNvPr id="2053123" name="Picture 3" descr="circu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3333750"/>
            <a:ext cx="3154362" cy="301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124" name="Text Box 4"/>
          <p:cNvSpPr txBox="1">
            <a:spLocks noChangeArrowheads="1"/>
          </p:cNvSpPr>
          <p:nvPr/>
        </p:nvSpPr>
        <p:spPr bwMode="auto">
          <a:xfrm>
            <a:off x="300038" y="961803"/>
            <a:ext cx="8475662" cy="40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A simple to “quadratic” decision boundary:</a:t>
            </a:r>
          </a:p>
        </p:txBody>
      </p:sp>
      <p:sp>
        <p:nvSpPr>
          <p:cNvPr id="2053125" name="Text Box 5"/>
          <p:cNvSpPr txBox="1">
            <a:spLocks noChangeArrowheads="1"/>
          </p:cNvSpPr>
          <p:nvPr/>
        </p:nvSpPr>
        <p:spPr bwMode="auto">
          <a:xfrm>
            <a:off x="1131888" y="2049463"/>
            <a:ext cx="1965901" cy="100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var0 * var0</a:t>
            </a:r>
            <a:endParaRPr lang="en-US" sz="1800" baseline="30000" dirty="0" smtClean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var1 * var1</a:t>
            </a:r>
            <a:endParaRPr lang="en-US" sz="1800" baseline="30000" dirty="0" smtClean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var0 * var1</a:t>
            </a:r>
          </a:p>
        </p:txBody>
      </p:sp>
      <p:pic>
        <p:nvPicPr>
          <p:cNvPr id="2053126" name="Picture 6" descr="mvaweights_Fis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3313113"/>
            <a:ext cx="3165475" cy="301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127" name="Picture 7" descr="mvaweights_Fis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28988"/>
            <a:ext cx="3113088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128" name="Text Box 8"/>
          <p:cNvSpPr txBox="1">
            <a:spLocks noChangeArrowheads="1"/>
          </p:cNvSpPr>
          <p:nvPr/>
        </p:nvSpPr>
        <p:spPr bwMode="auto">
          <a:xfrm>
            <a:off x="2605088" y="2320925"/>
            <a:ext cx="5410753" cy="77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Char char="à"/>
            </a:pPr>
            <a:r>
              <a:rPr lang="en-US" sz="1800" smtClean="0">
                <a:solidFill>
                  <a:srgbClr val="000000"/>
                </a:solidFill>
                <a:latin typeface="Arial" charset="0"/>
              </a:rPr>
              <a:t> quadratic decision boundaries in  var0,var1</a:t>
            </a:r>
          </a:p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endParaRPr lang="en-US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3129" name="Text Box 9"/>
          <p:cNvSpPr txBox="1">
            <a:spLocks noChangeArrowheads="1"/>
          </p:cNvSpPr>
          <p:nvPr/>
        </p:nvSpPr>
        <p:spPr bwMode="auto">
          <a:xfrm>
            <a:off x="5445125" y="2667000"/>
            <a:ext cx="3862253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800" smtClean="0">
                <a:solidFill>
                  <a:srgbClr val="000000"/>
                </a:solidFill>
                <a:latin typeface="Arial" charset="0"/>
              </a:rPr>
              <a:t>Performance of Fisher Discriminant:</a:t>
            </a:r>
          </a:p>
        </p:txBody>
      </p:sp>
      <p:sp>
        <p:nvSpPr>
          <p:cNvPr id="2053130" name="Text Box 10"/>
          <p:cNvSpPr txBox="1">
            <a:spLocks noChangeArrowheads="1"/>
          </p:cNvSpPr>
          <p:nvPr/>
        </p:nvSpPr>
        <p:spPr bwMode="auto">
          <a:xfrm>
            <a:off x="2633663" y="1506538"/>
            <a:ext cx="5026033" cy="77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Char char="à"/>
            </a:pPr>
            <a:r>
              <a:rPr lang="en-US" sz="1800" smtClean="0">
                <a:solidFill>
                  <a:srgbClr val="000000"/>
                </a:solidFill>
                <a:latin typeface="Arial" charset="0"/>
              </a:rPr>
              <a:t> linear decision boundaries in  var0,var1</a:t>
            </a:r>
          </a:p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endParaRPr lang="en-US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3131" name="Text Box 11"/>
          <p:cNvSpPr txBox="1">
            <a:spLocks noChangeArrowheads="1"/>
          </p:cNvSpPr>
          <p:nvPr/>
        </p:nvSpPr>
        <p:spPr bwMode="auto">
          <a:xfrm>
            <a:off x="985838" y="1477963"/>
            <a:ext cx="778075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while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:</a:t>
            </a:r>
          </a:p>
        </p:txBody>
      </p:sp>
      <p:sp>
        <p:nvSpPr>
          <p:cNvPr id="2053132" name="Text Box 12"/>
          <p:cNvSpPr txBox="1">
            <a:spLocks noChangeArrowheads="1"/>
          </p:cNvSpPr>
          <p:nvPr/>
        </p:nvSpPr>
        <p:spPr bwMode="auto">
          <a:xfrm>
            <a:off x="1519237" y="1069975"/>
            <a:ext cx="6688137" cy="105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US" sz="1800" dirty="0" smtClean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var0</a:t>
            </a: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var1</a:t>
            </a:r>
          </a:p>
        </p:txBody>
      </p:sp>
      <p:sp>
        <p:nvSpPr>
          <p:cNvPr id="2053133" name="Text Box 13"/>
          <p:cNvSpPr txBox="1">
            <a:spLocks noChangeArrowheads="1"/>
          </p:cNvSpPr>
          <p:nvPr/>
        </p:nvSpPr>
        <p:spPr bwMode="auto">
          <a:xfrm>
            <a:off x="5445125" y="2670175"/>
            <a:ext cx="3798132" cy="74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Performance of Fisher Discriminant</a:t>
            </a:r>
          </a:p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with quadratic input:</a:t>
            </a:r>
          </a:p>
        </p:txBody>
      </p:sp>
      <p:grpSp>
        <p:nvGrpSpPr>
          <p:cNvPr id="2053134" name="Group 14"/>
          <p:cNvGrpSpPr>
            <a:grpSpLocks/>
          </p:cNvGrpSpPr>
          <p:nvPr/>
        </p:nvGrpSpPr>
        <p:grpSpPr bwMode="auto">
          <a:xfrm>
            <a:off x="2600325" y="4111625"/>
            <a:ext cx="4014788" cy="2554288"/>
            <a:chOff x="3266" y="2301"/>
            <a:chExt cx="2529" cy="1609"/>
          </a:xfrm>
        </p:grpSpPr>
        <p:pic>
          <p:nvPicPr>
            <p:cNvPr id="2053135" name="Picture 15" descr="FisherPerformances_quad_cy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" y="2301"/>
              <a:ext cx="2373" cy="1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3136" name="Text Box 16"/>
            <p:cNvSpPr txBox="1">
              <a:spLocks noChangeArrowheads="1"/>
            </p:cNvSpPr>
            <p:nvPr/>
          </p:nvSpPr>
          <p:spPr bwMode="auto">
            <a:xfrm>
              <a:off x="3588" y="2960"/>
              <a:ext cx="2207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b="1" dirty="0" smtClean="0">
                  <a:solidFill>
                    <a:srgbClr val="000000"/>
                  </a:solidFill>
                  <a:latin typeface="Arial" charset="0"/>
                </a:rPr>
                <a:t>Fisher</a:t>
              </a:r>
            </a:p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b="1" dirty="0" smtClean="0">
                  <a:solidFill>
                    <a:srgbClr val="FF3300"/>
                  </a:solidFill>
                  <a:latin typeface="Arial" charset="0"/>
                </a:rPr>
                <a:t>Fisher with </a:t>
              </a:r>
              <a:r>
                <a:rPr lang="en-US" sz="1600" b="1" dirty="0" err="1" smtClean="0">
                  <a:solidFill>
                    <a:srgbClr val="FF3300"/>
                  </a:solidFill>
                  <a:latin typeface="Arial" charset="0"/>
                </a:rPr>
                <a:t>decorrelated</a:t>
              </a:r>
              <a:r>
                <a:rPr lang="en-US" sz="1600" b="1" dirty="0" smtClean="0">
                  <a:solidFill>
                    <a:srgbClr val="FF3300"/>
                  </a:solidFill>
                  <a:latin typeface="Arial" charset="0"/>
                </a:rPr>
                <a:t> variables</a:t>
              </a:r>
            </a:p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b="1" dirty="0" smtClean="0">
                  <a:solidFill>
                    <a:srgbClr val="0066FF"/>
                  </a:solidFill>
                  <a:latin typeface="Arial" charset="0"/>
                </a:rPr>
                <a:t>Fisher with quadratic input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41</a:t>
            </a:fld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0" y="2116369"/>
            <a:ext cx="1599155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1800" b="1" dirty="0" smtClean="0">
                <a:solidFill>
                  <a:schemeClr val="bg2"/>
                </a:solidFill>
                <a:latin typeface="+mn-lt"/>
              </a:rPr>
              <a:t>‘feature engineering’</a:t>
            </a:r>
            <a:endParaRPr lang="en-GB" sz="1800" b="1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284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125" grpId="0"/>
      <p:bldP spid="2053128" grpId="0"/>
      <p:bldP spid="2053129" grpId="0"/>
      <p:bldP spid="2053129" grpId="1"/>
      <p:bldP spid="2053130" grpId="0"/>
      <p:bldP spid="2053130" grpId="1"/>
      <p:bldP spid="2053131" grpId="0"/>
      <p:bldP spid="2053131" grpId="1"/>
      <p:bldP spid="2053132" grpId="0"/>
      <p:bldP spid="2053133" grpId="0"/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Classifier Training and Loss-Function</a:t>
            </a: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038" y="6597352"/>
            <a:ext cx="1086578" cy="260647"/>
          </a:xfrm>
        </p:spPr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6552728" cy="260648"/>
          </a:xfrm>
        </p:spPr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2440" y="6597352"/>
            <a:ext cx="611560" cy="260648"/>
          </a:xfrm>
        </p:spPr>
        <p:txBody>
          <a:bodyPr/>
          <a:lstStyle/>
          <a:p>
            <a:fld id="{2A4DA105-8408-472E-ADC5-7BB4EB4EDB54}" type="slidenum">
              <a:rPr lang="en-GB" smtClean="0"/>
              <a:pPr/>
              <a:t>42</a:t>
            </a:fld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17590" y="727932"/>
                <a:ext cx="8954366" cy="4228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  <a:buClr>
                    <a:srgbClr val="FF0000"/>
                  </a:buClr>
                </a:pPr>
                <a:r>
                  <a:rPr lang="en-US" sz="2000" kern="0" dirty="0" smtClean="0">
                    <a:solidFill>
                      <a:srgbClr val="500093">
                        <a:lumMod val="50000"/>
                      </a:srgbClr>
                    </a:solidFill>
                    <a:latin typeface="Arial"/>
                    <a:sym typeface="Wingdings" pitchFamily="2" charset="2"/>
                  </a:rPr>
                  <a:t>What about a more ‘general approach’  than ‘constructing </a:t>
                </a: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srgbClr val="500093">
                            <a:lumMod val="50000"/>
                          </a:srgbClr>
                        </a:solidFill>
                        <a:latin typeface="Cambria Math"/>
                        <a:sym typeface="Wingdings" pitchFamily="2" charset="2"/>
                      </a:rPr>
                      <m:t>𝐽</m:t>
                    </m:r>
                    <m:d>
                      <m:dPr>
                        <m:ctrlPr>
                          <a:rPr lang="en-US" sz="2000" i="1" ker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 kern="0">
                                <a:solidFill>
                                  <a:srgbClr val="500093">
                                    <a:lumMod val="50000"/>
                                  </a:srgbClr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accPr>
                          <m:e>
                            <m:r>
                              <a:rPr lang="en-US" sz="2000" i="1" kern="0">
                                <a:solidFill>
                                  <a:srgbClr val="500093">
                                    <a:lumMod val="50000"/>
                                  </a:srgbClr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𝑤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000" kern="0" dirty="0" smtClean="0">
                    <a:solidFill>
                      <a:srgbClr val="500093">
                        <a:lumMod val="50000"/>
                      </a:srgbClr>
                    </a:solidFill>
                    <a:latin typeface="Arial"/>
                    <a:sym typeface="Wingdings" pitchFamily="2" charset="2"/>
                  </a:rPr>
                  <a:t>’ ?</a:t>
                </a:r>
              </a:p>
              <a:p>
                <a:pPr lvl="0" eaLnBrk="1" hangingPunct="1">
                  <a:lnSpc>
                    <a:spcPct val="150000"/>
                  </a:lnSpc>
                  <a:spcBef>
                    <a:spcPct val="20000"/>
                  </a:spcBef>
                  <a:buClr>
                    <a:srgbClr val="FF0000"/>
                  </a:buClr>
                  <a:buSzPct val="135000"/>
                </a:pPr>
                <a:r>
                  <a:rPr lang="en-US" sz="2000" kern="0" dirty="0" smtClean="0">
                    <a:solidFill>
                      <a:srgbClr val="FF0000"/>
                    </a:solidFill>
                    <a:latin typeface="Arial"/>
                    <a:sym typeface="Wingdings" pitchFamily="2" charset="2"/>
                  </a:rPr>
                  <a:t> minimize the expectation value of a “Loss function” </a:t>
                </a:r>
                <a:r>
                  <a:rPr lang="en-US" sz="1800" kern="0" dirty="0" smtClean="0">
                    <a:solidFill>
                      <a:srgbClr val="FF0000"/>
                    </a:solidFill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kern="0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𝐿</m:t>
                    </m:r>
                    <m:r>
                      <a:rPr lang="en-US" i="1" kern="0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(</m:t>
                    </m:r>
                    <m:sSup>
                      <m:sSupPr>
                        <m:ctrlPr>
                          <a:rPr lang="en-US" i="1" kern="0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𝑦</m:t>
                        </m:r>
                      </m:e>
                      <m:sup>
                        <m: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𝑡𝑟𝑎𝑖𝑛</m:t>
                        </m:r>
                      </m:sup>
                    </m:sSup>
                    <m:r>
                      <a:rPr lang="en-US" i="1" kern="0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,</m:t>
                    </m:r>
                    <m:r>
                      <a:rPr lang="en-US" i="1" kern="0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𝑦</m:t>
                    </m:r>
                    <m:d>
                      <m:d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</m:d>
                    <m:r>
                      <a:rPr lang="en-US" i="1" kern="0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)</m:t>
                    </m:r>
                  </m:oMath>
                </a14:m>
                <a:endParaRPr lang="en-US" sz="2000" kern="0" dirty="0">
                  <a:solidFill>
                    <a:srgbClr val="500093">
                      <a:lumMod val="50000"/>
                    </a:srgbClr>
                  </a:solidFill>
                  <a:latin typeface="Arial"/>
                  <a:sym typeface="Wingdings" pitchFamily="2" charset="2"/>
                </a:endParaRPr>
              </a:p>
              <a:p>
                <a:pPr eaLnBrk="1" hangingPunct="1">
                  <a:lnSpc>
                    <a:spcPct val="150000"/>
                  </a:lnSpc>
                  <a:spcBef>
                    <a:spcPct val="20000"/>
                  </a:spcBef>
                  <a:buClr>
                    <a:srgbClr val="FF0000"/>
                  </a:buClr>
                  <a:buSzPct val="135000"/>
                </a:pPr>
                <a:r>
                  <a:rPr lang="en-US" sz="1800" kern="0" dirty="0" smtClean="0">
                    <a:solidFill>
                      <a:srgbClr val="500093">
                        <a:lumMod val="50000"/>
                      </a:srgbClr>
                    </a:solidFill>
                    <a:latin typeface="Arial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solidFill>
                          <a:srgbClr val="500093">
                            <a:lumMod val="50000"/>
                          </a:srgbClr>
                        </a:solidFill>
                        <a:latin typeface="Cambria Math"/>
                        <a:sym typeface="Wingdings" pitchFamily="2" charset="2"/>
                      </a:rPr>
                      <m:t>𝐿</m:t>
                    </m:r>
                    <m:r>
                      <a:rPr lang="en-US" b="0" i="1" kern="0" smtClean="0">
                        <a:solidFill>
                          <a:srgbClr val="500093">
                            <a:lumMod val="50000"/>
                          </a:srgbClr>
                        </a:solidFill>
                        <a:latin typeface="Cambria Math"/>
                        <a:sym typeface="Wingdings" pitchFamily="2" charset="2"/>
                      </a:rPr>
                      <m:t>(</m:t>
                    </m:r>
                    <m:sSup>
                      <m:sSupPr>
                        <m:ctrlPr>
                          <a:rPr lang="en-US" b="0" i="1" kern="0" smtClea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kern="0" smtClea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  <m:t>𝑦</m:t>
                        </m:r>
                      </m:e>
                      <m:sup>
                        <m:r>
                          <a:rPr lang="en-US" b="0" i="1" kern="0" smtClea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  <m:t>𝑡𝑟𝑎𝑖𝑛</m:t>
                        </m:r>
                      </m:sup>
                    </m:sSup>
                    <m:r>
                      <a:rPr lang="en-US" b="0" i="1" kern="0" smtClean="0">
                        <a:solidFill>
                          <a:srgbClr val="500093">
                            <a:lumMod val="50000"/>
                          </a:srgbClr>
                        </a:solidFill>
                        <a:latin typeface="Cambria Math"/>
                        <a:sym typeface="Wingdings" pitchFamily="2" charset="2"/>
                      </a:rPr>
                      <m:t>,</m:t>
                    </m:r>
                    <m:r>
                      <a:rPr lang="en-US" b="0" i="1" kern="0" smtClean="0">
                        <a:solidFill>
                          <a:srgbClr val="500093">
                            <a:lumMod val="50000"/>
                          </a:srgbClr>
                        </a:solidFill>
                        <a:latin typeface="Cambria Math"/>
                        <a:sym typeface="Wingdings" pitchFamily="2" charset="2"/>
                      </a:rPr>
                      <m:t>𝑦</m:t>
                    </m:r>
                    <m:d>
                      <m:dPr>
                        <m:ctrlPr>
                          <a:rPr lang="en-US" b="0" i="1" kern="0" smtClea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kern="0" smtClea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</m:d>
                    <m:r>
                      <a:rPr lang="en-US" b="0" i="1" kern="0" smtClean="0">
                        <a:solidFill>
                          <a:srgbClr val="500093">
                            <a:lumMod val="50000"/>
                          </a:srgbClr>
                        </a:solidFill>
                        <a:latin typeface="Cambria Math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1800" kern="0" dirty="0" smtClean="0">
                    <a:solidFill>
                      <a:srgbClr val="500093">
                        <a:lumMod val="50000"/>
                      </a:srgbClr>
                    </a:solidFill>
                    <a:latin typeface="Arial"/>
                    <a:sym typeface="Wingdings" pitchFamily="2" charset="2"/>
                  </a:rPr>
                  <a:t>  :  penalizing prediction errors for training events</a:t>
                </a:r>
              </a:p>
              <a:p>
                <a:pPr marL="285750" indent="-285750" eaLnBrk="1" hangingPunct="1">
                  <a:lnSpc>
                    <a:spcPct val="150000"/>
                  </a:lnSpc>
                  <a:spcBef>
                    <a:spcPct val="20000"/>
                  </a:spcBef>
                  <a:buClr>
                    <a:srgbClr val="FF0000"/>
                  </a:buClr>
                  <a:buSzPct val="135000"/>
                  <a:buFont typeface="Arial" panose="020B0604020202020204" pitchFamily="34" charset="0"/>
                  <a:buChar char="•"/>
                </a:pPr>
                <a:r>
                  <a:rPr lang="en-US" sz="1800" kern="0" dirty="0" smtClean="0">
                    <a:solidFill>
                      <a:srgbClr val="500093">
                        <a:lumMod val="50000"/>
                      </a:srgbClr>
                    </a:solidFill>
                    <a:latin typeface="Arial"/>
                    <a:sym typeface="Wingdings" pitchFamily="2" charset="2"/>
                  </a:rPr>
                  <a:t>Regression:</a:t>
                </a:r>
                <a:endParaRPr lang="en-US" sz="1800" kern="0" dirty="0">
                  <a:solidFill>
                    <a:srgbClr val="500093">
                      <a:lumMod val="50000"/>
                    </a:srgbClr>
                  </a:solidFill>
                  <a:latin typeface="Arial"/>
                  <a:sym typeface="Wingdings" pitchFamily="2" charset="2"/>
                </a:endParaRPr>
              </a:p>
              <a:p>
                <a:pPr marL="800100" lvl="1" indent="-342900" eaLnBrk="1" hangingPunct="1">
                  <a:lnSpc>
                    <a:spcPct val="150000"/>
                  </a:lnSpc>
                  <a:spcBef>
                    <a:spcPct val="20000"/>
                  </a:spcBef>
                  <a:buClr>
                    <a:srgbClr val="00CCCC"/>
                  </a:buClr>
                  <a:buSzPct val="130000"/>
                  <a:buFont typeface="Wingdings"/>
                  <a:buChar char="à"/>
                </a:pP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500093">
                            <a:lumMod val="50000"/>
                          </a:srgbClr>
                        </a:solidFill>
                        <a:latin typeface="Cambria Math"/>
                        <a:sym typeface="Wingdings" pitchFamily="2" charset="2"/>
                      </a:rPr>
                      <m:t>𝐸</m:t>
                    </m:r>
                    <m:r>
                      <a:rPr lang="en-US" sz="2000" b="0" i="1" kern="0" smtClean="0">
                        <a:solidFill>
                          <a:srgbClr val="500093">
                            <a:lumMod val="50000"/>
                          </a:srgbClr>
                        </a:solidFill>
                        <a:latin typeface="Cambria Math"/>
                        <a:sym typeface="Wingdings" pitchFamily="2" charset="2"/>
                      </a:rPr>
                      <m:t>[</m:t>
                    </m:r>
                    <m:r>
                      <a:rPr lang="en-US" sz="2000" b="0" i="1" kern="0" smtClean="0">
                        <a:solidFill>
                          <a:srgbClr val="500093">
                            <a:lumMod val="50000"/>
                          </a:srgbClr>
                        </a:solidFill>
                        <a:latin typeface="Cambria Math"/>
                        <a:sym typeface="Wingdings" pitchFamily="2" charset="2"/>
                      </a:rPr>
                      <m:t>𝐿</m:t>
                    </m:r>
                    <m:r>
                      <a:rPr lang="en-US" sz="2000" b="0" i="1" kern="0" smtClean="0">
                        <a:solidFill>
                          <a:srgbClr val="500093">
                            <a:lumMod val="50000"/>
                          </a:srgbClr>
                        </a:solidFill>
                        <a:latin typeface="Cambria Math"/>
                        <a:sym typeface="Wingdings" pitchFamily="2" charset="2"/>
                      </a:rPr>
                      <m:t>]=</m:t>
                    </m:r>
                    <m:r>
                      <a:rPr lang="en-US" sz="2000" b="0" i="1" kern="0">
                        <a:solidFill>
                          <a:srgbClr val="500093">
                            <a:lumMod val="50000"/>
                          </a:srgbClr>
                        </a:solidFill>
                        <a:latin typeface="Cambria Math"/>
                        <a:sym typeface="Wingdings" pitchFamily="2" charset="2"/>
                      </a:rPr>
                      <m:t>𝐸</m:t>
                    </m:r>
                    <m:sSup>
                      <m:sSupPr>
                        <m:ctrlPr>
                          <a:rPr lang="en-US" sz="2000" b="0" i="1" kern="0" smtClea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ctrlPr>
                              <a:rPr lang="en-US" sz="2000" b="0" i="1" kern="0">
                                <a:solidFill>
                                  <a:srgbClr val="500093">
                                    <a:lumMod val="50000"/>
                                  </a:srgbClr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kern="0" smtClean="0">
                                    <a:solidFill>
                                      <a:srgbClr val="500093">
                                        <a:lumMod val="50000"/>
                                      </a:srgbClr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</m:ctrlPr>
                              </m:sSupPr>
                              <m:e>
                                <m:f>
                                  <m:fPr>
                                    <m:ctrlPr>
                                      <a:rPr lang="en-US" sz="2000" b="0" i="1" kern="0" smtClean="0">
                                        <a:solidFill>
                                          <a:srgbClr val="500093">
                                            <a:lumMod val="50000"/>
                                          </a:srgbClr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kern="0" smtClean="0">
                                        <a:solidFill>
                                          <a:srgbClr val="500093">
                                            <a:lumMod val="50000"/>
                                          </a:srgbClr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kern="0" smtClean="0">
                                        <a:solidFill>
                                          <a:srgbClr val="500093">
                                            <a:lumMod val="50000"/>
                                          </a:srgbClr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000" b="0" i="1" kern="0" smtClean="0">
                                    <a:solidFill>
                                      <a:srgbClr val="500093">
                                        <a:lumMod val="50000"/>
                                      </a:srgbClr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  <m:t>(</m:t>
                                </m:r>
                                <m:r>
                                  <a:rPr lang="en-US" sz="2000" b="0" i="1" kern="0" smtClean="0">
                                    <a:solidFill>
                                      <a:srgbClr val="500093">
                                        <a:lumMod val="50000"/>
                                      </a:srgbClr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000" b="0" i="1" kern="0">
                                    <a:solidFill>
                                      <a:srgbClr val="500093">
                                        <a:lumMod val="50000"/>
                                      </a:srgbClr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  <m:t>𝑡𝑟</m:t>
                                </m:r>
                                <m:r>
                                  <a:rPr lang="en-US" sz="2000" b="0" i="1" kern="0" smtClean="0">
                                    <a:solidFill>
                                      <a:srgbClr val="500093">
                                        <a:lumMod val="50000"/>
                                      </a:srgbClr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  <m:t>𝑎𝑖𝑛</m:t>
                                </m:r>
                              </m:sup>
                            </m:sSup>
                            <m:r>
                              <a:rPr lang="en-US" sz="2000" b="0" i="1" kern="0">
                                <a:solidFill>
                                  <a:srgbClr val="500093">
                                    <a:lumMod val="50000"/>
                                  </a:srgbClr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−</m:t>
                            </m:r>
                            <m:r>
                              <a:rPr lang="en-US" sz="2000" b="0" i="1" kern="0">
                                <a:solidFill>
                                  <a:srgbClr val="500093">
                                    <a:lumMod val="50000"/>
                                  </a:srgbClr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en-US" sz="2000" b="0" i="1" kern="0">
                                    <a:solidFill>
                                      <a:srgbClr val="500093">
                                        <a:lumMod val="50000"/>
                                      </a:srgbClr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kern="0">
                                    <a:solidFill>
                                      <a:srgbClr val="500093">
                                        <a:lumMod val="50000"/>
                                      </a:srgbClr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  <m:t>𝑥</m:t>
                                </m:r>
                                <m:r>
                                  <a:rPr lang="en-US" sz="2000" b="0" i="1" kern="0" smtClean="0">
                                    <a:solidFill>
                                      <a:srgbClr val="500093">
                                        <a:lumMod val="50000"/>
                                      </a:srgbClr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  <m:t> 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000" b="0" i="1" kern="0" smtClea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  <m:t>2</m:t>
                        </m:r>
                      </m:sup>
                    </m:sSup>
                    <m:r>
                      <a:rPr lang="en-US" sz="2000" b="0" i="1" kern="0">
                        <a:solidFill>
                          <a:srgbClr val="500093">
                            <a:lumMod val="50000"/>
                          </a:srgbClr>
                        </a:solidFill>
                        <a:latin typeface="Cambria Math"/>
                        <a:sym typeface="Wingdings" pitchFamily="2" charset="2"/>
                      </a:rPr>
                      <m:t>]</m:t>
                    </m:r>
                  </m:oMath>
                </a14:m>
                <a:r>
                  <a:rPr lang="en-US" sz="2000" kern="0" dirty="0">
                    <a:solidFill>
                      <a:srgbClr val="500093">
                        <a:lumMod val="50000"/>
                      </a:srgbClr>
                    </a:solidFill>
                    <a:latin typeface="Arial"/>
                    <a:sym typeface="Wingdings" pitchFamily="2" charset="2"/>
                  </a:rPr>
                  <a:t>     </a:t>
                </a:r>
                <a:r>
                  <a:rPr lang="en-US" sz="1800" kern="0" dirty="0">
                    <a:solidFill>
                      <a:srgbClr val="500093">
                        <a:lumMod val="50000"/>
                      </a:srgbClr>
                    </a:solidFill>
                    <a:latin typeface="Arial"/>
                    <a:sym typeface="Wingdings" pitchFamily="2" charset="2"/>
                  </a:rPr>
                  <a:t>squared error loss </a:t>
                </a:r>
                <a:endParaRPr lang="en-US" sz="1800" kern="0" dirty="0" smtClean="0">
                  <a:solidFill>
                    <a:srgbClr val="500093">
                      <a:lumMod val="50000"/>
                    </a:srgbClr>
                  </a:solidFill>
                  <a:latin typeface="Arial"/>
                  <a:sym typeface="Wingdings" pitchFamily="2" charset="2"/>
                </a:endParaRPr>
              </a:p>
              <a:p>
                <a:pPr marL="285750" indent="-285750" eaLnBrk="1" hangingPunct="1">
                  <a:lnSpc>
                    <a:spcPct val="150000"/>
                  </a:lnSpc>
                  <a:spcBef>
                    <a:spcPct val="20000"/>
                  </a:spcBef>
                  <a:buClr>
                    <a:srgbClr val="FF0000"/>
                  </a:buClr>
                  <a:buSzPct val="130000"/>
                  <a:buFont typeface="Arial" panose="020B0604020202020204" pitchFamily="34" charset="0"/>
                  <a:buChar char="•"/>
                </a:pPr>
                <a:r>
                  <a:rPr lang="en-US" sz="1800" kern="0" dirty="0" smtClean="0">
                    <a:solidFill>
                      <a:srgbClr val="500093">
                        <a:lumMod val="50000"/>
                      </a:srgbClr>
                    </a:solidFill>
                    <a:latin typeface="Arial"/>
                    <a:sym typeface="Wingdings" pitchFamily="2" charset="2"/>
                  </a:rPr>
                  <a:t>Classification:</a:t>
                </a:r>
                <a:endParaRPr lang="en-US" sz="1800" kern="0" dirty="0">
                  <a:solidFill>
                    <a:srgbClr val="500093">
                      <a:lumMod val="50000"/>
                    </a:srgbClr>
                  </a:solidFill>
                  <a:latin typeface="Arial"/>
                  <a:sym typeface="Wingdings" pitchFamily="2" charset="2"/>
                </a:endParaRPr>
              </a:p>
              <a:p>
                <a:pPr marL="742950" lvl="1" indent="-285750" eaLnBrk="1" hangingPunct="1">
                  <a:lnSpc>
                    <a:spcPct val="150000"/>
                  </a:lnSpc>
                  <a:spcBef>
                    <a:spcPct val="20000"/>
                  </a:spcBef>
                  <a:buClr>
                    <a:srgbClr val="00CCCC"/>
                  </a:buClr>
                  <a:buSzPct val="130000"/>
                  <a:buFont typeface="Wingdings"/>
                  <a:buChar char="à"/>
                </a:pP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500093">
                            <a:lumMod val="50000"/>
                          </a:srgbClr>
                        </a:solidFill>
                        <a:latin typeface="Cambria Math"/>
                        <a:sym typeface="Wingdings" pitchFamily="2" charset="2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kern="0" smtClea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000" b="0" i="1" kern="0" smtClea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  <m:t>𝐿</m:t>
                        </m:r>
                      </m:e>
                    </m:d>
                    <m:r>
                      <a:rPr lang="en-US" sz="2000" b="0" i="1" kern="0" smtClean="0">
                        <a:solidFill>
                          <a:srgbClr val="500093">
                            <a:lumMod val="50000"/>
                          </a:srgbClr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sz="2000" b="0" i="1" kern="0">
                        <a:solidFill>
                          <a:srgbClr val="500093">
                            <a:lumMod val="50000"/>
                          </a:srgbClr>
                        </a:solidFill>
                        <a:latin typeface="Cambria Math"/>
                        <a:sym typeface="Wingdings" pitchFamily="2" charset="2"/>
                      </a:rPr>
                      <m:t>𝐸</m:t>
                    </m:r>
                    <m:r>
                      <a:rPr lang="en-US" sz="2000" b="0" i="1" kern="0" smtClean="0">
                        <a:solidFill>
                          <a:srgbClr val="500093">
                            <a:lumMod val="50000"/>
                          </a:srgbClr>
                        </a:solidFill>
                        <a:latin typeface="Cambria Math"/>
                        <a:sym typeface="Wingdings" pitchFamily="2" charset="2"/>
                      </a:rPr>
                      <m:t>[</m:t>
                    </m:r>
                    <m:sSubSup>
                      <m:sSubSupPr>
                        <m:ctrlPr>
                          <a:rPr lang="en-US" sz="2000" b="0" i="1" kern="0" smtClea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sz="2000" b="0" i="1" ker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  <m:t>𝑦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</m:sub>
                      <m:sup>
                        <m:r>
                          <a:rPr lang="en-US" sz="2000" b="0" i="1" kern="0" smtClea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  <m:t>𝑡𝑟𝑎𝑖𝑛</m:t>
                        </m:r>
                      </m:sup>
                    </m:sSubSup>
                    <m:func>
                      <m:funcPr>
                        <m:ctrlPr>
                          <a:rPr lang="en-US" sz="2000" b="0" i="1" kern="0" smtClea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kern="0" smtClea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000" b="0" i="1" kern="0" smtClean="0">
                                <a:solidFill>
                                  <a:srgbClr val="500093">
                                    <a:lumMod val="50000"/>
                                  </a:srgbClr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sz="2000" b="0" i="1" kern="0">
                                <a:solidFill>
                                  <a:srgbClr val="500093">
                                    <a:lumMod val="50000"/>
                                  </a:srgbClr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en-US" sz="2000" b="0" i="1" kern="0">
                                    <a:solidFill>
                                      <a:srgbClr val="500093">
                                        <a:lumMod val="50000"/>
                                      </a:srgbClr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kern="0" smtClean="0">
                                        <a:solidFill>
                                          <a:srgbClr val="500093">
                                            <a:lumMod val="50000"/>
                                          </a:srgbClr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kern="0">
                                        <a:solidFill>
                                          <a:srgbClr val="500093">
                                            <a:lumMod val="50000"/>
                                          </a:srgbClr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kern="0" smtClean="0">
                                        <a:solidFill>
                                          <a:srgbClr val="500093">
                                            <a:lumMod val="50000"/>
                                          </a:srgbClr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  <m:r>
                      <a:rPr lang="en-US" sz="2000" b="0" i="1" kern="0" smtClean="0">
                        <a:solidFill>
                          <a:srgbClr val="500093">
                            <a:lumMod val="50000"/>
                          </a:srgbClr>
                        </a:solidFill>
                        <a:latin typeface="Cambria Math"/>
                        <a:sym typeface="Wingdings" pitchFamily="2" charset="2"/>
                      </a:rPr>
                      <m:t>+</m:t>
                    </m:r>
                    <m:d>
                      <m:dPr>
                        <m:ctrlPr>
                          <a:rPr lang="en-US" sz="2000" b="0" i="1" kern="0" smtClea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000" b="0" i="1" kern="0" smtClea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  <m:t>1−</m:t>
                        </m:r>
                        <m:sSubSup>
                          <m:sSubSupPr>
                            <m:ctrlPr>
                              <a:rPr lang="en-US" sz="2000" b="0" i="1" kern="0" smtClean="0">
                                <a:solidFill>
                                  <a:srgbClr val="500093">
                                    <a:lumMod val="50000"/>
                                  </a:srgbClr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sSubSupPr>
                          <m:e>
                            <m:r>
                              <a:rPr lang="en-US" sz="2000" b="0" i="1" kern="0" smtClean="0">
                                <a:solidFill>
                                  <a:srgbClr val="500093">
                                    <a:lumMod val="50000"/>
                                  </a:srgbClr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kern="0" smtClean="0">
                                <a:solidFill>
                                  <a:srgbClr val="500093">
                                    <a:lumMod val="50000"/>
                                  </a:srgbClr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000" b="0" i="1" kern="0" smtClean="0">
                                <a:solidFill>
                                  <a:srgbClr val="500093">
                                    <a:lumMod val="50000"/>
                                  </a:srgbClr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𝑡𝑟𝑎𝑖𝑛</m:t>
                            </m:r>
                          </m:sup>
                        </m:sSubSup>
                      </m:e>
                    </m:d>
                    <m:func>
                      <m:funcPr>
                        <m:ctrlPr>
                          <a:rPr lang="en-US" sz="2000" b="0" i="1" kern="0" smtClea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kern="0" smtClea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  <m:t>log</m:t>
                        </m:r>
                      </m:fName>
                      <m:e>
                        <m:d>
                          <m:dPr>
                            <m:endChr m:val="]"/>
                            <m:ctrlPr>
                              <a:rPr lang="en-US" sz="2000" b="0" i="1" kern="0" smtClean="0">
                                <a:solidFill>
                                  <a:srgbClr val="500093">
                                    <a:lumMod val="50000"/>
                                  </a:srgbClr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sz="2000" b="0" i="1" kern="0" smtClean="0">
                                <a:solidFill>
                                  <a:srgbClr val="500093">
                                    <a:lumMod val="50000"/>
                                  </a:srgbClr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1−</m:t>
                            </m:r>
                            <m:r>
                              <a:rPr lang="en-US" sz="2000" b="0" i="1" kern="0" smtClean="0">
                                <a:solidFill>
                                  <a:srgbClr val="500093">
                                    <a:lumMod val="50000"/>
                                  </a:srgbClr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en-US" sz="2000" b="0" i="1" kern="0" smtClean="0">
                                    <a:solidFill>
                                      <a:srgbClr val="500093">
                                        <a:lumMod val="50000"/>
                                      </a:srgbClr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kern="0" smtClean="0">
                                        <a:solidFill>
                                          <a:srgbClr val="500093">
                                            <a:lumMod val="50000"/>
                                          </a:srgbClr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kern="0" smtClean="0">
                                        <a:solidFill>
                                          <a:srgbClr val="500093">
                                            <a:lumMod val="50000"/>
                                          </a:srgbClr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kern="0" smtClean="0">
                                        <a:solidFill>
                                          <a:srgbClr val="500093">
                                            <a:lumMod val="50000"/>
                                          </a:srgbClr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b="0" i="1" kern="0" smtClean="0">
                                <a:solidFill>
                                  <a:srgbClr val="500093">
                                    <a:lumMod val="50000"/>
                                  </a:srgbClr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kern="0" dirty="0">
                    <a:solidFill>
                      <a:srgbClr val="500093">
                        <a:lumMod val="50000"/>
                      </a:srgbClr>
                    </a:solidFill>
                    <a:latin typeface="Arial"/>
                    <a:sym typeface="Wingdings" pitchFamily="2" charset="2"/>
                  </a:rPr>
                  <a:t> </a:t>
                </a:r>
                <a:r>
                  <a:rPr lang="en-US" sz="1600" kern="0" dirty="0">
                    <a:solidFill>
                      <a:srgbClr val="500093">
                        <a:lumMod val="50000"/>
                      </a:srgbClr>
                    </a:solidFill>
                    <a:latin typeface="Arial"/>
                    <a:sym typeface="Wingdings" pitchFamily="2" charset="2"/>
                  </a:rPr>
                  <a:t>   </a:t>
                </a:r>
                <a:r>
                  <a:rPr lang="en-US" sz="1800" kern="0" dirty="0" smtClean="0">
                    <a:solidFill>
                      <a:srgbClr val="500093">
                        <a:lumMod val="50000"/>
                      </a:srgbClr>
                    </a:solidFill>
                    <a:latin typeface="Arial"/>
                    <a:sym typeface="Wingdings" pitchFamily="2" charset="2"/>
                  </a:rPr>
                  <a:t>binomial loss</a:t>
                </a:r>
                <a:endParaRPr lang="en-US" sz="1200" kern="0" dirty="0">
                  <a:solidFill>
                    <a:srgbClr val="500093">
                      <a:lumMod val="50000"/>
                    </a:srgbClr>
                  </a:solidFill>
                  <a:latin typeface="Arial"/>
                  <a:sym typeface="Wingdings" pitchFamily="2" charset="2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90" y="727932"/>
                <a:ext cx="8954366" cy="4228530"/>
              </a:xfrm>
              <a:prstGeom prst="rect">
                <a:avLst/>
              </a:prstGeom>
              <a:blipFill rotWithShape="1">
                <a:blip r:embed="rId2"/>
                <a:stretch>
                  <a:fillRect l="-885" b="-2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7590" y="5510786"/>
                <a:ext cx="7439445" cy="901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eaLnBrk="1" hangingPunct="1">
                  <a:spcBef>
                    <a:spcPct val="20000"/>
                  </a:spcBef>
                  <a:buClr>
                    <a:srgbClr val="FF0000"/>
                  </a:buClr>
                  <a:buSzPct val="135000"/>
                </a:pPr>
                <a:r>
                  <a:rPr lang="en-US" sz="1400" u="sng" kern="0" dirty="0" smtClean="0">
                    <a:solidFill>
                      <a:srgbClr val="500093">
                        <a:lumMod val="50000"/>
                      </a:srgbClr>
                    </a:solidFill>
                    <a:latin typeface="Arial"/>
                    <a:sym typeface="Wingdings" pitchFamily="2" charset="2"/>
                  </a:rPr>
                  <a:t>regression</a:t>
                </a:r>
                <a:r>
                  <a:rPr lang="en-US" sz="1400" u="sng" kern="0" dirty="0">
                    <a:solidFill>
                      <a:srgbClr val="500093">
                        <a:lumMod val="50000"/>
                      </a:srgbClr>
                    </a:solidFill>
                    <a:latin typeface="Arial"/>
                    <a:sym typeface="Wingdings" pitchFamily="2" charset="2"/>
                  </a:rPr>
                  <a:t>:</a:t>
                </a:r>
                <a:r>
                  <a:rPr lang="en-US" sz="1400" u="sng" kern="0" dirty="0" smtClean="0">
                    <a:solidFill>
                      <a:srgbClr val="500093">
                        <a:lumMod val="50000"/>
                      </a:srgbClr>
                    </a:solidFill>
                    <a:latin typeface="Arial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0" kern="0" smtClean="0">
                        <a:solidFill>
                          <a:srgbClr val="500093">
                            <a:lumMod val="50000"/>
                          </a:srgbClr>
                        </a:solidFill>
                        <a:latin typeface="Cambria Math"/>
                        <a:sym typeface="Wingdings" pitchFamily="2" charset="2"/>
                      </a:rPr>
                      <m:t>         </m:t>
                    </m:r>
                    <m:sSubSup>
                      <m:sSubSupPr>
                        <m:ctrlPr>
                          <a:rPr lang="en-US" sz="1400" i="1" ker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sz="1400" i="1" ker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  <m:t>𝑦</m:t>
                        </m:r>
                      </m:e>
                      <m:sub>
                        <m:r>
                          <a:rPr lang="en-US" sz="1400" i="1" ker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</m:sub>
                      <m:sup>
                        <m:r>
                          <a:rPr lang="en-US" sz="1400" i="1" ker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  <m:t>𝑡𝑟𝑎𝑖𝑛</m:t>
                        </m:r>
                      </m:sup>
                    </m:sSubSup>
                  </m:oMath>
                </a14:m>
                <a:r>
                  <a:rPr lang="en-US" sz="1400" kern="0" dirty="0">
                    <a:solidFill>
                      <a:srgbClr val="500093">
                        <a:lumMod val="50000"/>
                      </a:srgbClr>
                    </a:solidFill>
                    <a:latin typeface="Arial"/>
                    <a:sym typeface="Wingdings" pitchFamily="2" charset="2"/>
                  </a:rPr>
                  <a:t> = the functional value of training event </a:t>
                </a:r>
                <a14:m>
                  <m:oMath xmlns:m="http://schemas.openxmlformats.org/officeDocument/2006/math">
                    <m:r>
                      <a:rPr lang="en-US" sz="1400" i="1" kern="0">
                        <a:solidFill>
                          <a:srgbClr val="500093">
                            <a:lumMod val="50000"/>
                          </a:srgbClr>
                        </a:solidFill>
                        <a:latin typeface="Cambria Math"/>
                        <a:sym typeface="Wingdings" pitchFamily="2" charset="2"/>
                      </a:rPr>
                      <m:t>𝑖</m:t>
                    </m:r>
                  </m:oMath>
                </a14:m>
                <a:r>
                  <a:rPr lang="en-US" sz="1400" kern="0" dirty="0">
                    <a:solidFill>
                      <a:srgbClr val="500093">
                        <a:lumMod val="50000"/>
                      </a:srgbClr>
                    </a:solidFill>
                    <a:latin typeface="Arial"/>
                    <a:sym typeface="Wingdings" pitchFamily="2" charset="2"/>
                  </a:rPr>
                  <a:t> which				happens to have the measured observables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ker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1400" i="1" ker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sz="1400" i="1" ker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</m:sub>
                    </m:sSub>
                  </m:oMath>
                </a14:m>
                <a:endParaRPr lang="en-US" sz="1400" kern="0" dirty="0">
                  <a:solidFill>
                    <a:srgbClr val="500093">
                      <a:lumMod val="50000"/>
                    </a:srgbClr>
                  </a:solidFill>
                  <a:latin typeface="Arial"/>
                  <a:sym typeface="Wingdings" pitchFamily="2" charset="2"/>
                </a:endParaRPr>
              </a:p>
              <a:p>
                <a:pPr lvl="0" eaLnBrk="1" hangingPunct="1">
                  <a:lnSpc>
                    <a:spcPct val="150000"/>
                  </a:lnSpc>
                  <a:spcBef>
                    <a:spcPct val="20000"/>
                  </a:spcBef>
                  <a:buClr>
                    <a:srgbClr val="FF0000"/>
                  </a:buClr>
                  <a:buSzPct val="135000"/>
                </a:pPr>
                <a:r>
                  <a:rPr lang="en-US" sz="1400" u="sng" kern="0" dirty="0">
                    <a:solidFill>
                      <a:srgbClr val="500093">
                        <a:lumMod val="50000"/>
                      </a:srgbClr>
                    </a:solidFill>
                    <a:latin typeface="Arial"/>
                    <a:sym typeface="Wingdings" pitchFamily="2" charset="2"/>
                  </a:rPr>
                  <a:t>classification:</a:t>
                </a:r>
                <a:r>
                  <a:rPr lang="en-US" sz="1400" kern="0" dirty="0">
                    <a:solidFill>
                      <a:srgbClr val="500093">
                        <a:lumMod val="50000"/>
                      </a:srgbClr>
                    </a:solidFill>
                    <a:latin typeface="Arial"/>
                    <a:sym typeface="Wingdings" pitchFamily="2" charset="2"/>
                  </a:rPr>
                  <a:t>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ker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sz="1400" i="1" ker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  <m:t>𝑦</m:t>
                        </m:r>
                      </m:e>
                      <m:sub>
                        <m:r>
                          <a:rPr lang="en-US" sz="1400" i="1" ker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</m:sub>
                      <m:sup>
                        <m:r>
                          <a:rPr lang="en-US" sz="1400" i="1" ker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  <m:t>𝑡𝑟𝑎𝑖𝑛</m:t>
                        </m:r>
                      </m:sup>
                    </m:sSubSup>
                    <m:r>
                      <a:rPr lang="en-US" sz="1400" i="1" kern="0">
                        <a:solidFill>
                          <a:srgbClr val="500093">
                            <a:lumMod val="50000"/>
                          </a:srgbClr>
                        </a:solidFill>
                        <a:latin typeface="Cambria Math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en-US" sz="1400" kern="0" dirty="0">
                    <a:solidFill>
                      <a:srgbClr val="500093">
                        <a:lumMod val="50000"/>
                      </a:srgbClr>
                    </a:solidFill>
                    <a:latin typeface="Arial"/>
                    <a:sym typeface="Wingdings" pitchFamily="2" charset="2"/>
                  </a:rPr>
                  <a:t>=1 for signal, =0 (-1) background</a:t>
                </a:r>
                <a:endParaRPr lang="en-GB" sz="1400" b="1" dirty="0" smtClean="0">
                  <a:solidFill>
                    <a:schemeClr val="bg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90" y="5510786"/>
                <a:ext cx="7439445" cy="901722"/>
              </a:xfrm>
              <a:prstGeom prst="rect">
                <a:avLst/>
              </a:prstGeom>
              <a:blipFill rotWithShape="1">
                <a:blip r:embed="rId3"/>
                <a:stretch>
                  <a:fillRect l="-164" b="-5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11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Classifier Training and Loss-Function</a:t>
            </a: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038" y="6597352"/>
            <a:ext cx="1086578" cy="260647"/>
          </a:xfrm>
        </p:spPr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6552728" cy="260648"/>
          </a:xfrm>
        </p:spPr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2440" y="6597352"/>
            <a:ext cx="611560" cy="260648"/>
          </a:xfrm>
        </p:spPr>
        <p:txBody>
          <a:bodyPr/>
          <a:lstStyle/>
          <a:p>
            <a:fld id="{2A4DA105-8408-472E-ADC5-7BB4EB4EDB54}" type="slidenum">
              <a:rPr lang="en-GB" smtClean="0"/>
              <a:pPr/>
              <a:t>43</a:t>
            </a:fld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17590" y="727932"/>
                <a:ext cx="8954366" cy="6238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eaLnBrk="1" hangingPunct="1">
                  <a:lnSpc>
                    <a:spcPct val="150000"/>
                  </a:lnSpc>
                  <a:spcBef>
                    <a:spcPct val="20000"/>
                  </a:spcBef>
                  <a:buClr>
                    <a:srgbClr val="FF0000"/>
                  </a:buClr>
                  <a:buSzPct val="135000"/>
                  <a:buFont typeface="Arial" panose="020B0604020202020204" pitchFamily="34" charset="0"/>
                  <a:buChar char="•"/>
                </a:pPr>
                <a:r>
                  <a:rPr lang="en-US" sz="1800" kern="0" dirty="0" smtClean="0">
                    <a:solidFill>
                      <a:srgbClr val="500093">
                        <a:lumMod val="50000"/>
                      </a:srgbClr>
                    </a:solidFill>
                    <a:latin typeface="Arial"/>
                    <a:sym typeface="Wingdings" pitchFamily="2" charset="2"/>
                  </a:rPr>
                  <a:t>Regression</a:t>
                </a:r>
                <a:r>
                  <a:rPr lang="en-US" sz="1800" kern="0" dirty="0">
                    <a:solidFill>
                      <a:srgbClr val="500093">
                        <a:lumMod val="50000"/>
                      </a:srgbClr>
                    </a:solidFill>
                    <a:latin typeface="Arial"/>
                    <a:sym typeface="Wingdings" pitchFamily="2" charset="2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kern="0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sz="1800" i="1" ker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𝑦</m:t>
                        </m:r>
                      </m:e>
                      <m:sub>
                        <m:r>
                          <a:rPr lang="en-US" sz="1800" i="1" ker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</m:sub>
                      <m:sup>
                        <m:r>
                          <a:rPr lang="en-US" sz="1800" i="1" ker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𝑡𝑟</m:t>
                        </m:r>
                        <m:r>
                          <a:rPr lang="en-US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𝑎𝑖𝑛</m:t>
                        </m:r>
                      </m:sup>
                    </m:sSubSup>
                  </m:oMath>
                </a14:m>
                <a:r>
                  <a:rPr lang="en-US" sz="1800" kern="0" dirty="0">
                    <a:solidFill>
                      <a:srgbClr val="FF0000"/>
                    </a:solidFill>
                    <a:latin typeface="Arial"/>
                    <a:sym typeface="Wingdings" pitchFamily="2" charset="2"/>
                  </a:rPr>
                  <a:t> : Gaussian distributed around a mean </a:t>
                </a:r>
                <a:r>
                  <a:rPr lang="en-US" sz="1800" kern="0" dirty="0" smtClean="0">
                    <a:solidFill>
                      <a:srgbClr val="FF0000"/>
                    </a:solidFill>
                    <a:latin typeface="Arial"/>
                    <a:sym typeface="Wingdings" pitchFamily="2" charset="2"/>
                  </a:rPr>
                  <a:t>value</a:t>
                </a:r>
              </a:p>
              <a:p>
                <a:pPr marL="742950" lvl="1" indent="-285750" eaLnBrk="1" hangingPunct="1">
                  <a:lnSpc>
                    <a:spcPct val="150000"/>
                  </a:lnSpc>
                  <a:spcBef>
                    <a:spcPct val="20000"/>
                  </a:spcBef>
                  <a:buClr>
                    <a:srgbClr val="FF0000"/>
                  </a:buClr>
                  <a:buSzPct val="135000"/>
                  <a:buFont typeface="Arial" panose="020B0604020202020204" pitchFamily="34" charset="0"/>
                  <a:buChar char="•"/>
                </a:pPr>
                <a:r>
                  <a:rPr lang="en-US" sz="1800" kern="0" dirty="0" smtClean="0">
                    <a:solidFill>
                      <a:schemeClr val="bg2"/>
                    </a:solidFill>
                    <a:latin typeface="Arial"/>
                    <a:sym typeface="Wingdings" pitchFamily="2" charset="2"/>
                  </a:rPr>
                  <a:t>Remember: Maximum Likelihood </a:t>
                </a:r>
                <a:r>
                  <a:rPr lang="en-US" sz="1800" kern="0" dirty="0" err="1" smtClean="0">
                    <a:solidFill>
                      <a:schemeClr val="bg2"/>
                    </a:solidFill>
                    <a:latin typeface="Arial"/>
                    <a:sym typeface="Wingdings" pitchFamily="2" charset="2"/>
                  </a:rPr>
                  <a:t>estimatior</a:t>
                </a:r>
                <a:r>
                  <a:rPr lang="en-US" sz="1800" kern="0" dirty="0" smtClean="0">
                    <a:solidFill>
                      <a:schemeClr val="bg2"/>
                    </a:solidFill>
                    <a:latin typeface="Arial"/>
                    <a:sym typeface="Wingdings" pitchFamily="2" charset="2"/>
                  </a:rPr>
                  <a:t> </a:t>
                </a:r>
              </a:p>
              <a:p>
                <a:pPr marL="742950" lvl="1" indent="-285750" eaLnBrk="1" hangingPunct="1">
                  <a:lnSpc>
                    <a:spcPct val="150000"/>
                  </a:lnSpc>
                  <a:spcBef>
                    <a:spcPct val="20000"/>
                  </a:spcBef>
                  <a:buClr>
                    <a:srgbClr val="FF0000"/>
                  </a:buClr>
                  <a:buSzPct val="135000"/>
                  <a:buFont typeface="Arial" panose="020B0604020202020204" pitchFamily="34" charset="0"/>
                  <a:buChar char="•"/>
                </a:pPr>
                <a:r>
                  <a:rPr lang="en-US" sz="1800" kern="0" dirty="0" err="1" smtClean="0">
                    <a:solidFill>
                      <a:schemeClr val="bg2"/>
                    </a:solidFill>
                    <a:latin typeface="Arial"/>
                    <a:sym typeface="Wingdings" panose="05000000000000000000" pitchFamily="2" charset="2"/>
                  </a:rPr>
                  <a:t>Maximise</a:t>
                </a:r>
                <a:r>
                  <a:rPr lang="en-US" sz="1800" kern="0" dirty="0" smtClean="0">
                    <a:solidFill>
                      <a:schemeClr val="bg2"/>
                    </a:solidFill>
                    <a:latin typeface="Arial"/>
                    <a:sym typeface="Wingdings" panose="05000000000000000000" pitchFamily="2" charset="2"/>
                  </a:rPr>
                  <a:t>: log probability of the observed training data:  	</a:t>
                </a:r>
              </a:p>
              <a:p>
                <a:pPr eaLnBrk="1" hangingPunct="1">
                  <a:lnSpc>
                    <a:spcPct val="150000"/>
                  </a:lnSpc>
                  <a:spcBef>
                    <a:spcPct val="20000"/>
                  </a:spcBef>
                  <a:buClr>
                    <a:srgbClr val="FF0000"/>
                  </a:buClr>
                  <a:buSzPct val="13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kern="0" smtClean="0">
                          <a:solidFill>
                            <a:schemeClr val="bg2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𝐿</m:t>
                      </m:r>
                      <m:r>
                        <a:rPr lang="en-US" sz="1800" b="0" i="1" kern="0" smtClean="0">
                          <a:solidFill>
                            <a:schemeClr val="bg2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=−</m:t>
                      </m:r>
                      <m:func>
                        <m:funcPr>
                          <m:ctrlPr>
                            <a:rPr lang="en-US" sz="1800" b="0" i="1" kern="0" smtClean="0">
                              <a:solidFill>
                                <a:schemeClr val="bg2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kern="0" smtClean="0">
                              <a:solidFill>
                                <a:schemeClr val="bg2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log</m:t>
                          </m:r>
                        </m:fName>
                        <m:e>
                          <m:nary>
                            <m:naryPr>
                              <m:chr m:val="∏"/>
                              <m:ctrlPr>
                                <a:rPr lang="en-US" sz="1800" b="0" i="1" kern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sym typeface="Wingdings" panose="05000000000000000000" pitchFamily="2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b="0" i="1" kern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sym typeface="Wingdings" panose="05000000000000000000" pitchFamily="2" charset="2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800" b="0" i="1" kern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sym typeface="Wingdings" panose="05000000000000000000" pitchFamily="2" charset="2"/>
                                </a:rPr>
                                <m:t>𝑒𝑣𝑒𝑛𝑡𝑠</m:t>
                              </m:r>
                            </m:sup>
                            <m:e>
                              <m:r>
                                <a:rPr lang="en-US" sz="1800" b="0" i="1" kern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sym typeface="Wingdings" panose="05000000000000000000" pitchFamily="2" charset="2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1800" b="0" i="1" kern="0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sym typeface="Wingdings" panose="05000000000000000000" pitchFamily="2" charset="2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800" b="0" i="1" kern="0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sym typeface="Wingdings" panose="05000000000000000000" pitchFamily="2" charset="2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b="0" i="1" kern="0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sym typeface="Wingdings" panose="05000000000000000000" pitchFamily="2" charset="2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800" b="0" i="1" kern="0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sym typeface="Wingdings" panose="05000000000000000000" pitchFamily="2" charset="2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1800" b="0" i="1" kern="0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sym typeface="Wingdings" panose="05000000000000000000" pitchFamily="2" charset="2"/>
                                        </a:rPr>
                                        <m:t>𝑡𝑟𝑎𝑖𝑛</m:t>
                                      </m:r>
                                    </m:sup>
                                  </m:sSubSup>
                                  <m:r>
                                    <a:rPr lang="en-US" sz="1800" b="0" i="1" kern="0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sym typeface="Wingdings" panose="05000000000000000000" pitchFamily="2" charset="2"/>
                                    </a:rPr>
                                    <m:t>|</m:t>
                                  </m:r>
                                  <m:r>
                                    <a:rPr lang="en-US" sz="1800" b="0" i="1" kern="0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sym typeface="Wingdings" panose="05000000000000000000" pitchFamily="2" charset="2"/>
                                    </a:rPr>
                                    <m:t>𝑦</m:t>
                                  </m:r>
                                  <m:r>
                                    <a:rPr lang="en-US" sz="1800" b="0" i="1" kern="0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sym typeface="Wingdings" panose="05000000000000000000" pitchFamily="2" charset="2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800" b="0" i="1" kern="0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sym typeface="Wingdings" panose="05000000000000000000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kern="0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sym typeface="Wingdings" panose="05000000000000000000" pitchFamily="2" charset="2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b="0" i="1" kern="0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sym typeface="Wingdings" panose="05000000000000000000" pitchFamily="2" charset="2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800" b="0" i="1" kern="0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sym typeface="Wingdings" panose="05000000000000000000" pitchFamily="2" charset="2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nary>
                          <m:r>
                            <a:rPr lang="en-US" sz="1800" b="0" i="1" kern="0" smtClean="0">
                              <a:solidFill>
                                <a:schemeClr val="bg2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 </m:t>
                          </m:r>
                        </m:e>
                      </m:func>
                      <m:r>
                        <a:rPr lang="en-US" sz="1800" b="0" i="1" kern="0" smtClean="0">
                          <a:solidFill>
                            <a:schemeClr val="bg2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sz="1800" b="0" i="1" kern="0" smtClean="0">
                              <a:solidFill>
                                <a:schemeClr val="bg2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kern="0" smtClean="0">
                              <a:solidFill>
                                <a:schemeClr val="bg2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𝑖</m:t>
                          </m:r>
                        </m:sub>
                        <m:sup>
                          <m:r>
                            <a:rPr lang="en-US" sz="1800" b="0" i="1" kern="0" smtClean="0">
                              <a:solidFill>
                                <a:schemeClr val="bg2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𝑒𝑣𝑒𝑛𝑡𝑠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1800" b="0" i="0" kern="0" smtClean="0">
                              <a:solidFill>
                                <a:schemeClr val="bg2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log</m:t>
                          </m:r>
                          <m:r>
                            <a:rPr lang="en-US" sz="1800" b="0" i="1" kern="0" smtClean="0">
                              <a:solidFill>
                                <a:schemeClr val="bg2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⁡(</m:t>
                          </m:r>
                          <m:r>
                            <a:rPr lang="en-US" sz="1800" b="0" i="1" kern="0" smtClean="0">
                              <a:solidFill>
                                <a:schemeClr val="bg2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𝑃</m:t>
                          </m:r>
                          <m:r>
                            <a:rPr lang="en-US" sz="1800" b="0" i="1" kern="0" smtClean="0">
                              <a:solidFill>
                                <a:schemeClr val="bg2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1800" b="0" i="1" kern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sym typeface="Wingdings" panose="05000000000000000000" pitchFamily="2" charset="2"/>
                                </a:rPr>
                              </m:ctrlPr>
                            </m:sSubSupPr>
                            <m:e>
                              <m:r>
                                <a:rPr lang="en-US" sz="1800" b="0" i="1" kern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sym typeface="Wingdings" panose="05000000000000000000" pitchFamily="2" charset="2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800" b="0" i="1" kern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sym typeface="Wingdings" panose="05000000000000000000" pitchFamily="2" charset="2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800" b="0" i="1" kern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sym typeface="Wingdings" panose="05000000000000000000" pitchFamily="2" charset="2"/>
                                </a:rPr>
                                <m:t>𝑡𝑟𝑎𝑖𝑛</m:t>
                              </m:r>
                            </m:sup>
                          </m:sSubSup>
                          <m:r>
                            <a:rPr lang="en-US" sz="1800" b="0" i="1" kern="0" smtClean="0">
                              <a:solidFill>
                                <a:schemeClr val="bg2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|</m:t>
                          </m:r>
                          <m:r>
                            <a:rPr lang="en-US" sz="1800" b="0" i="1" kern="0" smtClean="0">
                              <a:solidFill>
                                <a:schemeClr val="bg2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1800" b="0" i="1" kern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kern="0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kern="0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kern="0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b="0" i="1" kern="0" smtClean="0">
                              <a:solidFill>
                                <a:schemeClr val="bg2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)</m:t>
                          </m:r>
                        </m:e>
                      </m:nary>
                      <m:r>
                        <a:rPr lang="en-US" sz="1800" b="0" i="1" kern="0" smtClean="0">
                          <a:solidFill>
                            <a:schemeClr val="bg2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1800" b="0" i="1" kern="0" smtClean="0">
                              <a:solidFill>
                                <a:schemeClr val="bg2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kern="0" smtClean="0">
                              <a:solidFill>
                                <a:schemeClr val="bg2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𝑖</m:t>
                          </m:r>
                        </m:sub>
                        <m:sup>
                          <m:r>
                            <a:rPr lang="en-US" sz="1800" b="0" i="1" kern="0" smtClean="0">
                              <a:solidFill>
                                <a:schemeClr val="bg2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𝑒𝑣𝑒𝑛𝑡𝑠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b="0" i="1" kern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0" i="1" kern="0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sym typeface="Wingdings" panose="05000000000000000000" pitchFamily="2" charset="2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800" b="0" i="1" kern="0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sym typeface="Wingdings" panose="05000000000000000000" pitchFamily="2" charset="2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b="0" i="1" kern="0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sym typeface="Wingdings" panose="05000000000000000000" pitchFamily="2" charset="2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800" b="0" i="1" kern="0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sym typeface="Wingdings" panose="05000000000000000000" pitchFamily="2" charset="2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1800" b="0" i="1" kern="0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sym typeface="Wingdings" panose="05000000000000000000" pitchFamily="2" charset="2"/>
                                        </a:rPr>
                                        <m:t>𝑡𝑟𝑎𝑖𝑛</m:t>
                                      </m:r>
                                    </m:sup>
                                  </m:sSubSup>
                                  <m:r>
                                    <a:rPr lang="en-US" sz="1800" b="0" i="1" kern="0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sym typeface="Wingdings" panose="05000000000000000000" pitchFamily="2" charset="2"/>
                                    </a:rPr>
                                    <m:t>−</m:t>
                                  </m:r>
                                  <m:r>
                                    <a:rPr lang="en-US" sz="1800" b="0" i="1" kern="0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sym typeface="Wingdings" panose="05000000000000000000" pitchFamily="2" charset="2"/>
                                    </a:rPr>
                                    <m:t>𝑦</m:t>
                                  </m:r>
                                  <m:d>
                                    <m:dPr>
                                      <m:ctrlPr>
                                        <a:rPr lang="en-US" sz="1800" b="0" i="1" kern="0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sym typeface="Wingdings" panose="05000000000000000000" pitchFamily="2" charset="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b="0" i="1" kern="0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sym typeface="Wingdings" panose="05000000000000000000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kern="0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sym typeface="Wingdings" panose="05000000000000000000" pitchFamily="2" charset="2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kern="0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sym typeface="Wingdings" panose="05000000000000000000" pitchFamily="2" charset="2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1800" b="0" i="1" kern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kern="0" dirty="0">
                  <a:solidFill>
                    <a:srgbClr val="500093">
                      <a:lumMod val="50000"/>
                    </a:srgbClr>
                  </a:solidFill>
                  <a:latin typeface="Arial"/>
                  <a:sym typeface="Wingdings" pitchFamily="2" charset="2"/>
                </a:endParaRPr>
              </a:p>
              <a:p>
                <a:pPr marL="800100" lvl="1" indent="-342900" eaLnBrk="1" hangingPunct="1">
                  <a:lnSpc>
                    <a:spcPct val="150000"/>
                  </a:lnSpc>
                  <a:spcBef>
                    <a:spcPct val="20000"/>
                  </a:spcBef>
                  <a:buClr>
                    <a:srgbClr val="00CCCC"/>
                  </a:buClr>
                  <a:buSzPct val="130000"/>
                  <a:buFont typeface="Wingdings"/>
                  <a:buChar char="à"/>
                </a:pP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500093">
                            <a:lumMod val="50000"/>
                          </a:srgbClr>
                        </a:solidFill>
                        <a:latin typeface="Cambria Math"/>
                        <a:sym typeface="Wingdings" pitchFamily="2" charset="2"/>
                      </a:rPr>
                      <m:t>𝐸</m:t>
                    </m:r>
                    <m:r>
                      <a:rPr lang="en-US" sz="2000" b="0" i="1" kern="0" smtClean="0">
                        <a:solidFill>
                          <a:srgbClr val="500093">
                            <a:lumMod val="50000"/>
                          </a:srgbClr>
                        </a:solidFill>
                        <a:latin typeface="Cambria Math"/>
                        <a:sym typeface="Wingdings" pitchFamily="2" charset="2"/>
                      </a:rPr>
                      <m:t>[</m:t>
                    </m:r>
                    <m:r>
                      <a:rPr lang="en-US" sz="2000" b="0" i="1" kern="0" smtClean="0">
                        <a:solidFill>
                          <a:srgbClr val="500093">
                            <a:lumMod val="50000"/>
                          </a:srgbClr>
                        </a:solidFill>
                        <a:latin typeface="Cambria Math"/>
                        <a:sym typeface="Wingdings" pitchFamily="2" charset="2"/>
                      </a:rPr>
                      <m:t>𝐿</m:t>
                    </m:r>
                    <m:r>
                      <a:rPr lang="en-US" sz="2000" b="0" i="1" kern="0" smtClean="0">
                        <a:solidFill>
                          <a:srgbClr val="500093">
                            <a:lumMod val="50000"/>
                          </a:srgbClr>
                        </a:solidFill>
                        <a:latin typeface="Cambria Math"/>
                        <a:sym typeface="Wingdings" pitchFamily="2" charset="2"/>
                      </a:rPr>
                      <m:t>]=</m:t>
                    </m:r>
                    <m:r>
                      <a:rPr lang="en-US" sz="2000" b="0" i="1" kern="0">
                        <a:solidFill>
                          <a:srgbClr val="500093">
                            <a:lumMod val="50000"/>
                          </a:srgbClr>
                        </a:solidFill>
                        <a:latin typeface="Cambria Math"/>
                        <a:sym typeface="Wingdings" pitchFamily="2" charset="2"/>
                      </a:rPr>
                      <m:t>𝐸</m:t>
                    </m:r>
                    <m:sSup>
                      <m:sSupPr>
                        <m:ctrlPr>
                          <a:rPr lang="en-US" sz="2000" b="0" i="1" kern="0" smtClea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ctrlPr>
                              <a:rPr lang="en-US" sz="2000" b="0" i="1" kern="0">
                                <a:solidFill>
                                  <a:srgbClr val="500093">
                                    <a:lumMod val="50000"/>
                                  </a:srgbClr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kern="0" smtClean="0">
                                    <a:solidFill>
                                      <a:srgbClr val="500093">
                                        <a:lumMod val="50000"/>
                                      </a:srgbClr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kern="0" smtClean="0">
                                    <a:solidFill>
                                      <a:srgbClr val="500093">
                                        <a:lumMod val="50000"/>
                                      </a:srgbClr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kern="0" smtClean="0">
                                    <a:solidFill>
                                      <a:srgbClr val="500093">
                                        <a:lumMod val="50000"/>
                                      </a:srgbClr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2000" b="0" i="1" kern="0" smtClean="0">
                                    <a:solidFill>
                                      <a:srgbClr val="500093">
                                        <a:lumMod val="50000"/>
                                      </a:srgbClr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kern="0" smtClean="0">
                                    <a:solidFill>
                                      <a:srgbClr val="500093">
                                        <a:lumMod val="50000"/>
                                      </a:srgbClr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  <m:t>(</m:t>
                                </m:r>
                                <m:r>
                                  <a:rPr lang="en-US" sz="2000" b="0" i="1" kern="0" smtClean="0">
                                    <a:solidFill>
                                      <a:srgbClr val="500093">
                                        <a:lumMod val="50000"/>
                                      </a:srgbClr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000" b="0" i="1" kern="0">
                                    <a:solidFill>
                                      <a:srgbClr val="500093">
                                        <a:lumMod val="50000"/>
                                      </a:srgbClr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  <m:t>𝑡𝑟</m:t>
                                </m:r>
                                <m:r>
                                  <a:rPr lang="en-US" sz="2000" b="0" i="1" kern="0" smtClean="0">
                                    <a:solidFill>
                                      <a:srgbClr val="500093">
                                        <a:lumMod val="50000"/>
                                      </a:srgbClr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  <m:t>𝑎𝑖𝑛</m:t>
                                </m:r>
                              </m:sup>
                            </m:sSup>
                            <m:r>
                              <a:rPr lang="en-US" sz="2000" b="0" i="1" kern="0">
                                <a:solidFill>
                                  <a:srgbClr val="500093">
                                    <a:lumMod val="50000"/>
                                  </a:srgbClr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−</m:t>
                            </m:r>
                            <m:r>
                              <a:rPr lang="en-US" sz="2000" b="0" i="1" kern="0">
                                <a:solidFill>
                                  <a:srgbClr val="500093">
                                    <a:lumMod val="50000"/>
                                  </a:srgbClr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en-US" sz="2000" b="0" i="1" kern="0">
                                    <a:solidFill>
                                      <a:srgbClr val="500093">
                                        <a:lumMod val="50000"/>
                                      </a:srgbClr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kern="0">
                                    <a:solidFill>
                                      <a:srgbClr val="500093">
                                        <a:lumMod val="50000"/>
                                      </a:srgbClr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  <m:t>𝑥</m:t>
                                </m:r>
                                <m:r>
                                  <a:rPr lang="en-US" sz="2000" b="0" i="1" kern="0" smtClean="0">
                                    <a:solidFill>
                                      <a:srgbClr val="500093">
                                        <a:lumMod val="50000"/>
                                      </a:srgbClr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  <m:t> 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000" b="0" i="1" kern="0" smtClea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  <m:t>2</m:t>
                        </m:r>
                      </m:sup>
                    </m:sSup>
                    <m:r>
                      <a:rPr lang="en-US" sz="2000" b="0" i="1" kern="0">
                        <a:solidFill>
                          <a:srgbClr val="500093">
                            <a:lumMod val="50000"/>
                          </a:srgbClr>
                        </a:solidFill>
                        <a:latin typeface="Cambria Math"/>
                        <a:sym typeface="Wingdings" pitchFamily="2" charset="2"/>
                      </a:rPr>
                      <m:t>]</m:t>
                    </m:r>
                  </m:oMath>
                </a14:m>
                <a:r>
                  <a:rPr lang="en-US" sz="2000" kern="0" dirty="0">
                    <a:solidFill>
                      <a:srgbClr val="500093">
                        <a:lumMod val="50000"/>
                      </a:srgbClr>
                    </a:solidFill>
                    <a:latin typeface="Arial"/>
                    <a:sym typeface="Wingdings" pitchFamily="2" charset="2"/>
                  </a:rPr>
                  <a:t>     </a:t>
                </a:r>
                <a:r>
                  <a:rPr lang="en-US" sz="1800" kern="0" dirty="0">
                    <a:solidFill>
                      <a:srgbClr val="500093">
                        <a:lumMod val="50000"/>
                      </a:srgbClr>
                    </a:solidFill>
                    <a:latin typeface="Arial"/>
                    <a:sym typeface="Wingdings" pitchFamily="2" charset="2"/>
                  </a:rPr>
                  <a:t>squared error loss (</a:t>
                </a:r>
                <a:r>
                  <a:rPr lang="en-US" sz="1800" kern="0" dirty="0" smtClean="0">
                    <a:solidFill>
                      <a:srgbClr val="500093">
                        <a:lumMod val="50000"/>
                      </a:srgbClr>
                    </a:solidFill>
                    <a:latin typeface="Arial"/>
                    <a:sym typeface="Wingdings" pitchFamily="2" charset="2"/>
                  </a:rPr>
                  <a:t>regression)</a:t>
                </a:r>
              </a:p>
              <a:p>
                <a:pPr marL="285750" indent="-285750" eaLnBrk="1" hangingPunct="1">
                  <a:lnSpc>
                    <a:spcPct val="150000"/>
                  </a:lnSpc>
                  <a:spcBef>
                    <a:spcPct val="20000"/>
                  </a:spcBef>
                  <a:buClr>
                    <a:srgbClr val="FF0000"/>
                  </a:buClr>
                  <a:buSzPct val="130000"/>
                  <a:buFont typeface="Arial" panose="020B0604020202020204" pitchFamily="34" charset="0"/>
                  <a:buChar char="•"/>
                </a:pPr>
                <a:r>
                  <a:rPr lang="en-US" sz="1800" kern="0" dirty="0" smtClean="0">
                    <a:solidFill>
                      <a:srgbClr val="500093">
                        <a:lumMod val="50000"/>
                      </a:srgbClr>
                    </a:solidFill>
                    <a:latin typeface="Arial"/>
                    <a:sym typeface="Wingdings" pitchFamily="2" charset="2"/>
                  </a:rPr>
                  <a:t>Classification: </a:t>
                </a:r>
                <a:r>
                  <a:rPr lang="en-US" sz="1800" u="sng" kern="0" dirty="0" smtClean="0">
                    <a:solidFill>
                      <a:srgbClr val="FF0000"/>
                    </a:solidFill>
                    <a:latin typeface="Arial"/>
                    <a:sym typeface="Wingdings" pitchFamily="2" charset="2"/>
                  </a:rPr>
                  <a:t>now:</a:t>
                </a:r>
                <a:r>
                  <a:rPr lang="en-US" sz="1800" kern="0" dirty="0" smtClean="0">
                    <a:solidFill>
                      <a:srgbClr val="FF0000"/>
                    </a:solidFill>
                    <a:latin typeface="Arial"/>
                    <a:sym typeface="Wingdings" pitchFamily="2" charset="2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ker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sz="1800" i="1" ker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𝑦</m:t>
                        </m:r>
                      </m:e>
                      <m:sub>
                        <m:r>
                          <a:rPr lang="en-US" sz="1800" i="1" ker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</m:sub>
                      <m:sup>
                        <m:r>
                          <a:rPr lang="en-US" sz="1800" i="1" ker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𝑡𝑟</m:t>
                        </m:r>
                        <m:r>
                          <a:rPr lang="en-US" sz="1800" b="0" i="1" kern="0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𝑎𝑖𝑛</m:t>
                        </m:r>
                      </m:sup>
                    </m:sSubSup>
                  </m:oMath>
                </a14:m>
                <a:r>
                  <a:rPr lang="en-US" sz="1800" kern="0" dirty="0">
                    <a:solidFill>
                      <a:srgbClr val="FF0000"/>
                    </a:solidFill>
                    <a:latin typeface="Arial"/>
                    <a:sym typeface="Wingdings" pitchFamily="2" charset="2"/>
                  </a:rPr>
                  <a:t> </a:t>
                </a:r>
                <a:r>
                  <a:rPr lang="en-US" sz="1800" kern="0" dirty="0" smtClean="0">
                    <a:solidFill>
                      <a:srgbClr val="FF0000"/>
                    </a:solidFill>
                    <a:latin typeface="Arial"/>
                    <a:sym typeface="Wingdings" pitchFamily="2" charset="2"/>
                  </a:rPr>
                  <a:t>(i.e. is it ‘signal’ or ‘background’) is  Bernoulli distributed</a:t>
                </a:r>
              </a:p>
              <a:p>
                <a:pPr eaLnBrk="1" hangingPunct="1">
                  <a:lnSpc>
                    <a:spcPct val="150000"/>
                  </a:lnSpc>
                  <a:spcBef>
                    <a:spcPct val="20000"/>
                  </a:spcBef>
                  <a:buClr>
                    <a:srgbClr val="FF0000"/>
                  </a:buClr>
                  <a:buSzPct val="13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kern="0" smtClean="0">
                          <a:solidFill>
                            <a:schemeClr val="bg2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𝐿</m:t>
                      </m:r>
                      <m:r>
                        <a:rPr lang="en-US" sz="1800" i="1" kern="0">
                          <a:solidFill>
                            <a:schemeClr val="bg2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800" b="0" i="1" kern="0" smtClean="0">
                          <a:solidFill>
                            <a:schemeClr val="bg2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1800" i="1" kern="0">
                              <a:solidFill>
                                <a:schemeClr val="bg2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 kern="0">
                              <a:solidFill>
                                <a:schemeClr val="bg2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𝑖</m:t>
                          </m:r>
                        </m:sub>
                        <m:sup>
                          <m:r>
                            <a:rPr lang="en-US" sz="1800" i="1" kern="0">
                              <a:solidFill>
                                <a:schemeClr val="bg2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𝑒𝑣𝑒𝑛𝑡𝑠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1800" kern="0">
                              <a:solidFill>
                                <a:schemeClr val="bg2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log</m:t>
                          </m:r>
                          <m:r>
                            <a:rPr lang="en-US" sz="1800" i="1" kern="0">
                              <a:solidFill>
                                <a:schemeClr val="bg2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⁡(</m:t>
                          </m:r>
                          <m:r>
                            <a:rPr lang="en-US" sz="1800" b="0" i="1" kern="0" smtClean="0">
                              <a:solidFill>
                                <a:schemeClr val="bg2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𝑃</m:t>
                          </m:r>
                          <m:r>
                            <a:rPr lang="en-US" sz="1800" i="1" kern="0">
                              <a:solidFill>
                                <a:schemeClr val="bg2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1800" i="1" kern="0">
                                  <a:solidFill>
                                    <a:schemeClr val="bg2"/>
                                  </a:solidFill>
                                  <a:latin typeface="Cambria Math"/>
                                  <a:sym typeface="Wingdings" panose="05000000000000000000" pitchFamily="2" charset="2"/>
                                </a:rPr>
                              </m:ctrlPr>
                            </m:sSubSupPr>
                            <m:e>
                              <m:r>
                                <a:rPr lang="en-US" sz="1800" i="1" kern="0">
                                  <a:solidFill>
                                    <a:schemeClr val="bg2"/>
                                  </a:solidFill>
                                  <a:latin typeface="Cambria Math"/>
                                  <a:sym typeface="Wingdings" panose="05000000000000000000" pitchFamily="2" charset="2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800" i="1" kern="0">
                                  <a:solidFill>
                                    <a:schemeClr val="bg2"/>
                                  </a:solidFill>
                                  <a:latin typeface="Cambria Math"/>
                                  <a:sym typeface="Wingdings" panose="05000000000000000000" pitchFamily="2" charset="2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800" i="1" kern="0">
                                  <a:solidFill>
                                    <a:schemeClr val="bg2"/>
                                  </a:solidFill>
                                  <a:latin typeface="Cambria Math"/>
                                  <a:sym typeface="Wingdings" panose="05000000000000000000" pitchFamily="2" charset="2"/>
                                </a:rPr>
                                <m:t>𝑡𝑟𝑎𝑖𝑛</m:t>
                              </m:r>
                            </m:sup>
                          </m:sSubSup>
                          <m:r>
                            <a:rPr lang="en-US" sz="1800" i="1" kern="0">
                              <a:solidFill>
                                <a:schemeClr val="bg2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|</m:t>
                          </m:r>
                          <m:r>
                            <a:rPr lang="en-US" sz="1800" i="1" kern="0">
                              <a:solidFill>
                                <a:schemeClr val="bg2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1800" i="1" kern="0">
                                  <a:solidFill>
                                    <a:schemeClr val="bg2"/>
                                  </a:solidFill>
                                  <a:latin typeface="Cambria Math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 ker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i="1" ker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i="1" kern="0">
                              <a:solidFill>
                                <a:schemeClr val="bg2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)</m:t>
                          </m:r>
                        </m:e>
                      </m:nary>
                      <m:r>
                        <a:rPr lang="en-US" sz="1800" i="1" kern="0">
                          <a:solidFill>
                            <a:schemeClr val="bg2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800" b="0" i="1" kern="0" smtClean="0">
                          <a:solidFill>
                            <a:schemeClr val="bg2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0" i="1" kern="0" smtClean="0">
                              <a:solidFill>
                                <a:schemeClr val="bg2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a:rPr lang="en-US" sz="1800" b="0" i="1" kern="0" smtClean="0">
                              <a:solidFill>
                                <a:schemeClr val="bg2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𝑖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1800" b="0" i="0" kern="0" smtClean="0">
                              <a:solidFill>
                                <a:schemeClr val="bg2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log</m:t>
                          </m:r>
                          <m:r>
                            <a:rPr lang="en-US" sz="1800" b="0" i="1" kern="0" smtClean="0">
                              <a:solidFill>
                                <a:schemeClr val="bg2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⁡(</m:t>
                          </m:r>
                          <m:r>
                            <a:rPr lang="en-US" sz="1800" b="0" i="1" kern="0" smtClean="0">
                              <a:solidFill>
                                <a:schemeClr val="bg2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𝑃</m:t>
                          </m:r>
                          <m:sSup>
                            <m:sSupPr>
                              <m:ctrlPr>
                                <a:rPr lang="en-US" sz="1800" b="0" i="1" kern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0" i="1" kern="0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sym typeface="Wingdings" panose="05000000000000000000" pitchFamily="2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kern="0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sym typeface="Wingdings" panose="05000000000000000000" pitchFamily="2" charset="2"/>
                                    </a:rPr>
                                    <m:t>𝑆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800" b="0" i="1" kern="0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sym typeface="Wingdings" panose="05000000000000000000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kern="0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sym typeface="Wingdings" panose="05000000000000000000" pitchFamily="2" charset="2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b="0" i="1" kern="0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sym typeface="Wingdings" panose="05000000000000000000" pitchFamily="2" charset="2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sSubSup>
                                <m:sSubSupPr>
                                  <m:ctrlPr>
                                    <a:rPr lang="en-US" sz="1800" b="0" i="1" kern="0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sym typeface="Wingdings" panose="05000000000000000000" pitchFamily="2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0" i="1" kern="0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sym typeface="Wingdings" panose="05000000000000000000" pitchFamily="2" charset="2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b="0" i="1" kern="0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1800" b="0" i="1" kern="0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sym typeface="Wingdings" panose="05000000000000000000" pitchFamily="2" charset="2"/>
                                    </a:rPr>
                                    <m:t>𝑡𝑟𝑎𝑖𝑛</m:t>
                                  </m:r>
                                </m:sup>
                              </m:sSubSup>
                            </m:sup>
                          </m:sSup>
                          <m:r>
                            <a:rPr lang="en-US" sz="1800" b="0" i="1" kern="0" smtClean="0">
                              <a:solidFill>
                                <a:schemeClr val="bg2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𝑃</m:t>
                          </m:r>
                          <m:sSup>
                            <m:sSupPr>
                              <m:ctrlPr>
                                <a:rPr lang="en-US" sz="1800" b="0" i="1" kern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0" i="1" kern="0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sym typeface="Wingdings" panose="05000000000000000000" pitchFamily="2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kern="0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sym typeface="Wingdings" panose="05000000000000000000" pitchFamily="2" charset="2"/>
                                    </a:rPr>
                                    <m:t>𝐵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800" b="0" i="1" kern="0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sym typeface="Wingdings" panose="05000000000000000000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kern="0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sym typeface="Wingdings" panose="05000000000000000000" pitchFamily="2" charset="2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b="0" i="1" kern="0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sym typeface="Wingdings" panose="05000000000000000000" pitchFamily="2" charset="2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800" b="0" i="1" kern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sym typeface="Wingdings" panose="05000000000000000000" pitchFamily="2" charset="2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en-US" sz="1800" b="0" i="1" kern="0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sym typeface="Wingdings" panose="05000000000000000000" pitchFamily="2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0" i="1" kern="0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sym typeface="Wingdings" panose="05000000000000000000" pitchFamily="2" charset="2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b="0" i="1" kern="0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1800" b="0" i="1" kern="0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sym typeface="Wingdings" panose="05000000000000000000" pitchFamily="2" charset="2"/>
                                    </a:rPr>
                                    <m:t>𝑡𝑟𝑎𝑖𝑛</m:t>
                                  </m:r>
                                </m:sup>
                              </m:sSubSup>
                              <m:r>
                                <a:rPr lang="en-US" sz="1800" b="0" i="1" kern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sym typeface="Wingdings" panose="05000000000000000000" pitchFamily="2" charset="2"/>
                                </a:rPr>
                                <m:t> </m:t>
                              </m:r>
                            </m:sup>
                          </m:sSup>
                          <m:r>
                            <a:rPr lang="en-US" sz="1800" b="0" i="1" kern="0" smtClean="0">
                              <a:solidFill>
                                <a:schemeClr val="bg2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800" kern="0" dirty="0" smtClean="0">
                  <a:solidFill>
                    <a:srgbClr val="500093">
                      <a:lumMod val="50000"/>
                    </a:srgbClr>
                  </a:solidFill>
                  <a:latin typeface="Arial"/>
                  <a:sym typeface="Wingdings" pitchFamily="2" charset="2"/>
                </a:endParaRPr>
              </a:p>
              <a:p>
                <a:pPr eaLnBrk="1" hangingPunct="1">
                  <a:lnSpc>
                    <a:spcPct val="150000"/>
                  </a:lnSpc>
                  <a:spcBef>
                    <a:spcPct val="20000"/>
                  </a:spcBef>
                  <a:buClr>
                    <a:srgbClr val="FF0000"/>
                  </a:buClr>
                  <a:buSzPct val="130000"/>
                </a:pPr>
                <a:r>
                  <a:rPr lang="en-US" sz="1800" kern="0" dirty="0" smtClean="0">
                    <a:solidFill>
                      <a:srgbClr val="500093">
                        <a:lumMod val="50000"/>
                      </a:srgbClr>
                    </a:solidFill>
                    <a:latin typeface="Arial"/>
                    <a:sym typeface="Wingdings" pitchFamily="2" charset="2"/>
                  </a:rPr>
                  <a:t>If we now say y(x) should simply </a:t>
                </a:r>
                <a:r>
                  <a:rPr lang="en-US" sz="1800" kern="0" dirty="0" err="1" smtClean="0">
                    <a:solidFill>
                      <a:srgbClr val="500093">
                        <a:lumMod val="50000"/>
                      </a:srgbClr>
                    </a:solidFill>
                    <a:latin typeface="Arial"/>
                    <a:sym typeface="Wingdings" pitchFamily="2" charset="2"/>
                  </a:rPr>
                  <a:t>parametrize</a:t>
                </a:r>
                <a:r>
                  <a:rPr lang="en-US" sz="1800" kern="0" dirty="0" smtClean="0">
                    <a:solidFill>
                      <a:srgbClr val="500093">
                        <a:lumMod val="50000"/>
                      </a:srgbClr>
                    </a:solidFill>
                    <a:latin typeface="Arial"/>
                    <a:sym typeface="Wingdings" pitchFamily="2" charset="2"/>
                  </a:rPr>
                  <a:t> P(</a:t>
                </a:r>
                <a:r>
                  <a:rPr lang="en-US" sz="1800" kern="0" dirty="0" err="1" smtClean="0">
                    <a:solidFill>
                      <a:srgbClr val="500093">
                        <a:lumMod val="50000"/>
                      </a:srgbClr>
                    </a:solidFill>
                    <a:latin typeface="Arial"/>
                    <a:sym typeface="Wingdings" pitchFamily="2" charset="2"/>
                  </a:rPr>
                  <a:t>S|x</a:t>
                </a:r>
                <a:r>
                  <a:rPr lang="en-US" sz="1800" kern="0" dirty="0" smtClean="0">
                    <a:solidFill>
                      <a:srgbClr val="500093">
                        <a:lumMod val="50000"/>
                      </a:srgbClr>
                    </a:solidFill>
                    <a:latin typeface="Arial"/>
                    <a:sym typeface="Wingdings" pitchFamily="2" charset="2"/>
                  </a:rPr>
                  <a:t>); P(</a:t>
                </a:r>
                <a:r>
                  <a:rPr lang="en-US" sz="1800" kern="0" dirty="0" err="1" smtClean="0">
                    <a:solidFill>
                      <a:srgbClr val="500093">
                        <a:lumMod val="50000"/>
                      </a:srgbClr>
                    </a:solidFill>
                    <a:latin typeface="Arial"/>
                    <a:sym typeface="Wingdings" pitchFamily="2" charset="2"/>
                  </a:rPr>
                  <a:t>B|x</a:t>
                </a:r>
                <a:r>
                  <a:rPr lang="en-US" sz="1800" kern="0" dirty="0" smtClean="0">
                    <a:solidFill>
                      <a:srgbClr val="500093">
                        <a:lumMod val="50000"/>
                      </a:srgbClr>
                    </a:solidFill>
                    <a:latin typeface="Arial"/>
                    <a:sym typeface="Wingdings" pitchFamily="2" charset="2"/>
                  </a:rPr>
                  <a:t>)=1-P(</a:t>
                </a:r>
                <a:r>
                  <a:rPr lang="en-US" sz="1800" kern="0" dirty="0" err="1" smtClean="0">
                    <a:solidFill>
                      <a:srgbClr val="500093">
                        <a:lumMod val="50000"/>
                      </a:srgbClr>
                    </a:solidFill>
                    <a:latin typeface="Arial"/>
                    <a:sym typeface="Wingdings" pitchFamily="2" charset="2"/>
                  </a:rPr>
                  <a:t>B|x</a:t>
                </a:r>
                <a:r>
                  <a:rPr lang="en-US" sz="1800" kern="0" dirty="0" smtClean="0">
                    <a:solidFill>
                      <a:srgbClr val="500093">
                        <a:lumMod val="50000"/>
                      </a:srgbClr>
                    </a:solidFill>
                    <a:latin typeface="Arial"/>
                    <a:sym typeface="Wingdings" pitchFamily="2" charset="2"/>
                  </a:rPr>
                  <a:t>)  </a:t>
                </a:r>
                <a:endParaRPr lang="en-US" sz="1800" kern="0" dirty="0">
                  <a:solidFill>
                    <a:srgbClr val="500093">
                      <a:lumMod val="50000"/>
                    </a:srgbClr>
                  </a:solidFill>
                  <a:latin typeface="Arial"/>
                  <a:sym typeface="Wingdings" pitchFamily="2" charset="2"/>
                </a:endParaRPr>
              </a:p>
              <a:p>
                <a:pPr marL="742950" lvl="1" indent="-285750" eaLnBrk="1" hangingPunct="1">
                  <a:lnSpc>
                    <a:spcPct val="150000"/>
                  </a:lnSpc>
                  <a:spcBef>
                    <a:spcPct val="20000"/>
                  </a:spcBef>
                  <a:buClr>
                    <a:srgbClr val="00CCCC"/>
                  </a:buClr>
                  <a:buSzPct val="130000"/>
                  <a:buFont typeface="Wingdings"/>
                  <a:buChar char="à"/>
                </a:pP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500093">
                            <a:lumMod val="50000"/>
                          </a:srgbClr>
                        </a:solidFill>
                        <a:latin typeface="Cambria Math"/>
                        <a:sym typeface="Wingdings" pitchFamily="2" charset="2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kern="0" smtClea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000" b="0" i="1" kern="0" smtClea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  <m:t>𝐿</m:t>
                        </m:r>
                      </m:e>
                    </m:d>
                    <m:r>
                      <a:rPr lang="en-US" sz="2000" b="0" i="1" kern="0" smtClean="0">
                        <a:solidFill>
                          <a:srgbClr val="500093">
                            <a:lumMod val="50000"/>
                          </a:srgbClr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sz="2000" b="0" i="1" kern="0">
                        <a:solidFill>
                          <a:srgbClr val="500093">
                            <a:lumMod val="50000"/>
                          </a:srgbClr>
                        </a:solidFill>
                        <a:latin typeface="Cambria Math"/>
                        <a:sym typeface="Wingdings" pitchFamily="2" charset="2"/>
                      </a:rPr>
                      <m:t>𝐸</m:t>
                    </m:r>
                    <m:r>
                      <a:rPr lang="en-US" sz="2000" b="0" i="1" kern="0" smtClean="0">
                        <a:solidFill>
                          <a:srgbClr val="500093">
                            <a:lumMod val="50000"/>
                          </a:srgbClr>
                        </a:solidFill>
                        <a:latin typeface="Cambria Math"/>
                        <a:sym typeface="Wingdings" pitchFamily="2" charset="2"/>
                      </a:rPr>
                      <m:t>[</m:t>
                    </m:r>
                    <m:sSubSup>
                      <m:sSubSupPr>
                        <m:ctrlPr>
                          <a:rPr lang="en-US" sz="2000" b="0" i="1" kern="0" smtClea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sz="2000" b="0" i="1" ker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  <m:t>𝑦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</m:sub>
                      <m:sup>
                        <m:r>
                          <a:rPr lang="en-US" sz="2000" b="0" i="1" kern="0" smtClea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  <m:t>𝑡𝑟𝑎𝑖𝑛</m:t>
                        </m:r>
                      </m:sup>
                    </m:sSubSup>
                    <m:func>
                      <m:funcPr>
                        <m:ctrlPr>
                          <a:rPr lang="en-US" sz="2000" b="0" i="1" kern="0" smtClea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kern="0" smtClea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000" b="0" i="1" kern="0" smtClean="0">
                                <a:solidFill>
                                  <a:srgbClr val="500093">
                                    <a:lumMod val="50000"/>
                                  </a:srgbClr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sz="2000" b="0" i="1" kern="0">
                                <a:solidFill>
                                  <a:srgbClr val="500093">
                                    <a:lumMod val="50000"/>
                                  </a:srgbClr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en-US" sz="2000" b="0" i="1" kern="0">
                                    <a:solidFill>
                                      <a:srgbClr val="500093">
                                        <a:lumMod val="50000"/>
                                      </a:srgbClr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kern="0" smtClean="0">
                                        <a:solidFill>
                                          <a:srgbClr val="500093">
                                            <a:lumMod val="50000"/>
                                          </a:srgbClr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kern="0">
                                        <a:solidFill>
                                          <a:srgbClr val="500093">
                                            <a:lumMod val="50000"/>
                                          </a:srgbClr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kern="0" smtClean="0">
                                        <a:solidFill>
                                          <a:srgbClr val="500093">
                                            <a:lumMod val="50000"/>
                                          </a:srgbClr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  <m:r>
                      <a:rPr lang="en-US" sz="2000" b="0" i="1" kern="0" smtClean="0">
                        <a:solidFill>
                          <a:srgbClr val="500093">
                            <a:lumMod val="50000"/>
                          </a:srgbClr>
                        </a:solidFill>
                        <a:latin typeface="Cambria Math"/>
                        <a:sym typeface="Wingdings" pitchFamily="2" charset="2"/>
                      </a:rPr>
                      <m:t>+</m:t>
                    </m:r>
                    <m:d>
                      <m:dPr>
                        <m:ctrlPr>
                          <a:rPr lang="en-US" sz="2000" b="0" i="1" kern="0" smtClea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000" b="0" i="1" kern="0" smtClea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  <m:t>1−</m:t>
                        </m:r>
                        <m:sSubSup>
                          <m:sSubSupPr>
                            <m:ctrlPr>
                              <a:rPr lang="en-US" sz="2000" b="0" i="1" kern="0" smtClean="0">
                                <a:solidFill>
                                  <a:srgbClr val="500093">
                                    <a:lumMod val="50000"/>
                                  </a:srgbClr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sSubSupPr>
                          <m:e>
                            <m:r>
                              <a:rPr lang="en-US" sz="2000" b="0" i="1" kern="0" smtClean="0">
                                <a:solidFill>
                                  <a:srgbClr val="500093">
                                    <a:lumMod val="50000"/>
                                  </a:srgbClr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kern="0" smtClean="0">
                                <a:solidFill>
                                  <a:srgbClr val="500093">
                                    <a:lumMod val="50000"/>
                                  </a:srgbClr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000" b="0" i="1" kern="0" smtClean="0">
                                <a:solidFill>
                                  <a:srgbClr val="500093">
                                    <a:lumMod val="50000"/>
                                  </a:srgbClr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𝑡𝑟𝑎𝑖𝑛</m:t>
                            </m:r>
                          </m:sup>
                        </m:sSubSup>
                      </m:e>
                    </m:d>
                    <m:func>
                      <m:funcPr>
                        <m:ctrlPr>
                          <a:rPr lang="en-US" sz="2000" b="0" i="1" kern="0" smtClea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kern="0" smtClea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  <m:t>log</m:t>
                        </m:r>
                      </m:fName>
                      <m:e>
                        <m:d>
                          <m:dPr>
                            <m:endChr m:val="]"/>
                            <m:ctrlPr>
                              <a:rPr lang="en-US" sz="2000" b="0" i="1" kern="0" smtClean="0">
                                <a:solidFill>
                                  <a:srgbClr val="500093">
                                    <a:lumMod val="50000"/>
                                  </a:srgbClr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sz="2000" b="0" i="1" kern="0" smtClean="0">
                                <a:solidFill>
                                  <a:srgbClr val="500093">
                                    <a:lumMod val="50000"/>
                                  </a:srgbClr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1−</m:t>
                            </m:r>
                            <m:r>
                              <a:rPr lang="en-US" sz="2000" b="0" i="1" kern="0" smtClean="0">
                                <a:solidFill>
                                  <a:srgbClr val="500093">
                                    <a:lumMod val="50000"/>
                                  </a:srgbClr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en-US" sz="2000" b="0" i="1" kern="0" smtClean="0">
                                    <a:solidFill>
                                      <a:srgbClr val="500093">
                                        <a:lumMod val="50000"/>
                                      </a:srgbClr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kern="0" smtClean="0">
                                        <a:solidFill>
                                          <a:srgbClr val="500093">
                                            <a:lumMod val="50000"/>
                                          </a:srgbClr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kern="0" smtClean="0">
                                        <a:solidFill>
                                          <a:srgbClr val="500093">
                                            <a:lumMod val="50000"/>
                                          </a:srgbClr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kern="0" smtClean="0">
                                        <a:solidFill>
                                          <a:srgbClr val="500093">
                                            <a:lumMod val="50000"/>
                                          </a:srgbClr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b="0" i="1" kern="0" smtClean="0">
                                <a:solidFill>
                                  <a:srgbClr val="500093">
                                    <a:lumMod val="50000"/>
                                  </a:srgbClr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kern="0" dirty="0">
                    <a:solidFill>
                      <a:srgbClr val="500093">
                        <a:lumMod val="50000"/>
                      </a:srgbClr>
                    </a:solidFill>
                    <a:latin typeface="Arial"/>
                    <a:sym typeface="Wingdings" pitchFamily="2" charset="2"/>
                  </a:rPr>
                  <a:t> </a:t>
                </a:r>
                <a:r>
                  <a:rPr lang="en-US" sz="1600" kern="0" dirty="0">
                    <a:solidFill>
                      <a:srgbClr val="500093">
                        <a:lumMod val="50000"/>
                      </a:srgbClr>
                    </a:solidFill>
                    <a:latin typeface="Arial"/>
                    <a:sym typeface="Wingdings" pitchFamily="2" charset="2"/>
                  </a:rPr>
                  <a:t>   </a:t>
                </a:r>
                <a:r>
                  <a:rPr lang="en-US" sz="1800" kern="0" dirty="0" smtClean="0">
                    <a:solidFill>
                      <a:srgbClr val="500093">
                        <a:lumMod val="50000"/>
                      </a:srgbClr>
                    </a:solidFill>
                    <a:latin typeface="Arial"/>
                    <a:sym typeface="Wingdings" pitchFamily="2" charset="2"/>
                  </a:rPr>
                  <a:t>binomial loss</a:t>
                </a:r>
                <a:endParaRPr lang="en-US" sz="1200" kern="0" dirty="0">
                  <a:solidFill>
                    <a:srgbClr val="500093">
                      <a:lumMod val="50000"/>
                    </a:srgbClr>
                  </a:solidFill>
                  <a:latin typeface="Arial"/>
                  <a:sym typeface="Wingdings" pitchFamily="2" charset="2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90" y="727932"/>
                <a:ext cx="8954366" cy="6238311"/>
              </a:xfrm>
              <a:prstGeom prst="rect">
                <a:avLst/>
              </a:prstGeom>
              <a:blipFill rotWithShape="1">
                <a:blip r:embed="rId2"/>
                <a:stretch>
                  <a:fillRect l="-885" b="-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5"/>
          <p:cNvSpPr/>
          <p:nvPr/>
        </p:nvSpPr>
        <p:spPr>
          <a:xfrm>
            <a:off x="6417425" y="986444"/>
            <a:ext cx="2025378" cy="1817716"/>
          </a:xfrm>
          <a:custGeom>
            <a:avLst/>
            <a:gdLst>
              <a:gd name="connsiteX0" fmla="*/ 570808 w 2025378"/>
              <a:gd name="connsiteY0" fmla="*/ 0 h 1817716"/>
              <a:gd name="connsiteX1" fmla="*/ 1479666 w 2025378"/>
              <a:gd name="connsiteY1" fmla="*/ 94211 h 1817716"/>
              <a:gd name="connsiteX2" fmla="*/ 2017222 w 2025378"/>
              <a:gd name="connsiteY2" fmla="*/ 493221 h 1817716"/>
              <a:gd name="connsiteX3" fmla="*/ 1717964 w 2025378"/>
              <a:gd name="connsiteY3" fmla="*/ 914400 h 1817716"/>
              <a:gd name="connsiteX4" fmla="*/ 620684 w 2025378"/>
              <a:gd name="connsiteY4" fmla="*/ 1285701 h 1817716"/>
              <a:gd name="connsiteX5" fmla="*/ 133004 w 2025378"/>
              <a:gd name="connsiteY5" fmla="*/ 1540625 h 1817716"/>
              <a:gd name="connsiteX6" fmla="*/ 0 w 2025378"/>
              <a:gd name="connsiteY6" fmla="*/ 1817716 h 1817716"/>
              <a:gd name="connsiteX7" fmla="*/ 0 w 2025378"/>
              <a:gd name="connsiteY7" fmla="*/ 1817716 h 181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5378" h="1817716">
                <a:moveTo>
                  <a:pt x="570808" y="0"/>
                </a:moveTo>
                <a:cubicBezTo>
                  <a:pt x="904702" y="6004"/>
                  <a:pt x="1238597" y="12008"/>
                  <a:pt x="1479666" y="94211"/>
                </a:cubicBezTo>
                <a:cubicBezTo>
                  <a:pt x="1720735" y="176414"/>
                  <a:pt x="1977506" y="356523"/>
                  <a:pt x="2017222" y="493221"/>
                </a:cubicBezTo>
                <a:cubicBezTo>
                  <a:pt x="2056938" y="629919"/>
                  <a:pt x="1950720" y="782320"/>
                  <a:pt x="1717964" y="914400"/>
                </a:cubicBezTo>
                <a:cubicBezTo>
                  <a:pt x="1485208" y="1046480"/>
                  <a:pt x="884844" y="1181330"/>
                  <a:pt x="620684" y="1285701"/>
                </a:cubicBezTo>
                <a:cubicBezTo>
                  <a:pt x="356524" y="1390072"/>
                  <a:pt x="236451" y="1451956"/>
                  <a:pt x="133004" y="1540625"/>
                </a:cubicBezTo>
                <a:cubicBezTo>
                  <a:pt x="29557" y="1629294"/>
                  <a:pt x="0" y="1817716"/>
                  <a:pt x="0" y="1817716"/>
                </a:cubicBezTo>
                <a:lnTo>
                  <a:pt x="0" y="1817716"/>
                </a:lnTo>
              </a:path>
            </a:pathLst>
          </a:custGeom>
          <a:noFill/>
          <a:ln w="22225">
            <a:solidFill>
              <a:srgbClr val="FF0000"/>
            </a:solidFill>
            <a:tailEnd type="triangle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389120" y="4466705"/>
            <a:ext cx="3153680" cy="698270"/>
          </a:xfrm>
          <a:custGeom>
            <a:avLst/>
            <a:gdLst>
              <a:gd name="connsiteX0" fmla="*/ 3103418 w 3153680"/>
              <a:gd name="connsiteY0" fmla="*/ 0 h 698270"/>
              <a:gd name="connsiteX1" fmla="*/ 3075709 w 3153680"/>
              <a:gd name="connsiteY1" fmla="*/ 105295 h 698270"/>
              <a:gd name="connsiteX2" fmla="*/ 2366356 w 3153680"/>
              <a:gd name="connsiteY2" fmla="*/ 266008 h 698270"/>
              <a:gd name="connsiteX3" fmla="*/ 770313 w 3153680"/>
              <a:gd name="connsiteY3" fmla="*/ 182880 h 698270"/>
              <a:gd name="connsiteX4" fmla="*/ 160713 w 3153680"/>
              <a:gd name="connsiteY4" fmla="*/ 332510 h 698270"/>
              <a:gd name="connsiteX5" fmla="*/ 0 w 3153680"/>
              <a:gd name="connsiteY5" fmla="*/ 698270 h 69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3680" h="698270">
                <a:moveTo>
                  <a:pt x="3103418" y="0"/>
                </a:moveTo>
                <a:cubicBezTo>
                  <a:pt x="3150985" y="30480"/>
                  <a:pt x="3198553" y="60960"/>
                  <a:pt x="3075709" y="105295"/>
                </a:cubicBezTo>
                <a:cubicBezTo>
                  <a:pt x="2952865" y="149630"/>
                  <a:pt x="2750589" y="253077"/>
                  <a:pt x="2366356" y="266008"/>
                </a:cubicBezTo>
                <a:cubicBezTo>
                  <a:pt x="1982123" y="278939"/>
                  <a:pt x="1137920" y="171796"/>
                  <a:pt x="770313" y="182880"/>
                </a:cubicBezTo>
                <a:cubicBezTo>
                  <a:pt x="402706" y="193964"/>
                  <a:pt x="289098" y="246612"/>
                  <a:pt x="160713" y="332510"/>
                </a:cubicBezTo>
                <a:cubicBezTo>
                  <a:pt x="32328" y="418408"/>
                  <a:pt x="16164" y="558339"/>
                  <a:pt x="0" y="698270"/>
                </a:cubicBezTo>
              </a:path>
            </a:pathLst>
          </a:custGeom>
          <a:noFill/>
          <a:ln w="19050">
            <a:solidFill>
              <a:srgbClr val="FF0000"/>
            </a:solidFill>
            <a:tailEnd type="triangle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161502" y="2430226"/>
            <a:ext cx="2762596" cy="103327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GB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161502" y="853913"/>
            <a:ext cx="2982498" cy="1696534"/>
            <a:chOff x="6161502" y="853913"/>
            <a:chExt cx="2982498" cy="1696534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549" t="22791" r="51533"/>
            <a:stretch/>
          </p:blipFill>
          <p:spPr bwMode="auto">
            <a:xfrm>
              <a:off x="6161502" y="853913"/>
              <a:ext cx="2982498" cy="1696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reeform 4"/>
            <p:cNvSpPr/>
            <p:nvPr/>
          </p:nvSpPr>
          <p:spPr>
            <a:xfrm>
              <a:off x="7579628" y="1130080"/>
              <a:ext cx="654596" cy="885653"/>
            </a:xfrm>
            <a:custGeom>
              <a:avLst/>
              <a:gdLst>
                <a:gd name="connsiteX0" fmla="*/ 0 w 654596"/>
                <a:gd name="connsiteY0" fmla="*/ 0 h 1273580"/>
                <a:gd name="connsiteX1" fmla="*/ 133004 w 654596"/>
                <a:gd name="connsiteY1" fmla="*/ 404553 h 1273580"/>
                <a:gd name="connsiteX2" fmla="*/ 504306 w 654596"/>
                <a:gd name="connsiteY2" fmla="*/ 493222 h 1273580"/>
                <a:gd name="connsiteX3" fmla="*/ 653935 w 654596"/>
                <a:gd name="connsiteY3" fmla="*/ 631767 h 1273580"/>
                <a:gd name="connsiteX4" fmla="*/ 454429 w 654596"/>
                <a:gd name="connsiteY4" fmla="*/ 775855 h 1273580"/>
                <a:gd name="connsiteX5" fmla="*/ 193964 w 654596"/>
                <a:gd name="connsiteY5" fmla="*/ 864524 h 1273580"/>
                <a:gd name="connsiteX6" fmla="*/ 49877 w 654596"/>
                <a:gd name="connsiteY6" fmla="*/ 1230284 h 1273580"/>
                <a:gd name="connsiteX7" fmla="*/ 49877 w 654596"/>
                <a:gd name="connsiteY7" fmla="*/ 1252451 h 127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4596" h="1273580">
                  <a:moveTo>
                    <a:pt x="0" y="0"/>
                  </a:moveTo>
                  <a:cubicBezTo>
                    <a:pt x="24476" y="161174"/>
                    <a:pt x="48953" y="322349"/>
                    <a:pt x="133004" y="404553"/>
                  </a:cubicBezTo>
                  <a:cubicBezTo>
                    <a:pt x="217055" y="486757"/>
                    <a:pt x="417484" y="455353"/>
                    <a:pt x="504306" y="493222"/>
                  </a:cubicBezTo>
                  <a:cubicBezTo>
                    <a:pt x="591128" y="531091"/>
                    <a:pt x="662248" y="584662"/>
                    <a:pt x="653935" y="631767"/>
                  </a:cubicBezTo>
                  <a:cubicBezTo>
                    <a:pt x="645622" y="678872"/>
                    <a:pt x="531091" y="737062"/>
                    <a:pt x="454429" y="775855"/>
                  </a:cubicBezTo>
                  <a:cubicBezTo>
                    <a:pt x="377767" y="814648"/>
                    <a:pt x="261389" y="788786"/>
                    <a:pt x="193964" y="864524"/>
                  </a:cubicBezTo>
                  <a:cubicBezTo>
                    <a:pt x="126539" y="940262"/>
                    <a:pt x="73892" y="1165630"/>
                    <a:pt x="49877" y="1230284"/>
                  </a:cubicBezTo>
                  <a:cubicBezTo>
                    <a:pt x="25863" y="1294939"/>
                    <a:pt x="37870" y="1273695"/>
                    <a:pt x="49877" y="1252451"/>
                  </a:cubicBezTo>
                </a:path>
              </a:pathLst>
            </a:custGeom>
            <a:noFill/>
            <a:ln>
              <a:solidFill>
                <a:schemeClr val="accent6"/>
              </a:solidFill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553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25980" y="4268644"/>
            <a:ext cx="5353396" cy="146858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Regression*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44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49382" y="731521"/>
            <a:ext cx="5553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*</a:t>
            </a:r>
            <a:r>
              <a:rPr lang="en-US" sz="1600" dirty="0" smtClean="0">
                <a:solidFill>
                  <a:srgbClr val="FFFF00"/>
                </a:solidFill>
                <a:latin typeface="+mn-lt"/>
              </a:rPr>
              <a:t>although called ‘regression’ it is a ‘classification’ algorithm!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9382" y="1144159"/>
                <a:ext cx="8728363" cy="4649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FF0000"/>
                  </a:buClr>
                </a:pPr>
                <a:r>
                  <a:rPr lang="en-US" sz="2000" dirty="0" smtClean="0">
                    <a:solidFill>
                      <a:schemeClr val="bg2"/>
                    </a:solidFill>
                    <a:latin typeface="+mn-lt"/>
                  </a:rPr>
                  <a:t>Fisher Discriminant: </a:t>
                </a:r>
              </a:p>
              <a:p>
                <a:pPr marL="342900" indent="-342900">
                  <a:buClr>
                    <a:srgbClr val="FF0000"/>
                  </a:buClr>
                  <a:buFont typeface="Wingdings"/>
                  <a:buChar char="à"/>
                </a:pPr>
                <a:r>
                  <a:rPr lang="en-US" sz="1800" dirty="0" smtClean="0">
                    <a:solidFill>
                      <a:schemeClr val="bg2"/>
                    </a:solidFill>
                    <a:latin typeface="+mn-lt"/>
                    <a:sym typeface="Wingdings" panose="05000000000000000000" pitchFamily="2" charset="2"/>
                  </a:rPr>
                  <a:t>equivalent to Linear Discriminant with ‘squared loss function’</a:t>
                </a:r>
              </a:p>
              <a:p>
                <a:pPr marL="342900" indent="-342900">
                  <a:buClr>
                    <a:srgbClr val="FF0000"/>
                  </a:buClr>
                  <a:buFont typeface="Wingdings"/>
                  <a:buChar char="à"/>
                </a:pPr>
                <a:r>
                  <a:rPr lang="en-US" sz="1800" dirty="0" smtClean="0">
                    <a:solidFill>
                      <a:schemeClr val="bg2"/>
                    </a:solidFill>
                    <a:latin typeface="+mn-lt"/>
                    <a:sym typeface="Wingdings" panose="05000000000000000000" pitchFamily="2" charset="2"/>
                  </a:rPr>
                  <a:t>Ups: didn’t we just show that “classification” would naturally use ‘binomial loss’ ?</a:t>
                </a:r>
              </a:p>
              <a:p>
                <a:pPr marL="342900" indent="-342900">
                  <a:buClr>
                    <a:srgbClr val="FF0000"/>
                  </a:buClr>
                  <a:buFont typeface="Wingdings"/>
                  <a:buChar char="à"/>
                </a:pPr>
                <a:endParaRPr lang="en-US" sz="2000" dirty="0">
                  <a:solidFill>
                    <a:schemeClr val="bg2"/>
                  </a:solidFill>
                  <a:latin typeface="+mn-lt"/>
                  <a:sym typeface="Wingdings" panose="05000000000000000000" pitchFamily="2" charset="2"/>
                </a:endParaRPr>
              </a:p>
              <a:p>
                <a:pPr marL="342900" indent="-342900">
                  <a:buClr>
                    <a:srgbClr val="FF0000"/>
                  </a:buClr>
                  <a:buFont typeface="Wingdings"/>
                  <a:buChar char="à"/>
                </a:pPr>
                <a:r>
                  <a:rPr lang="en-US" sz="2000" dirty="0" smtClean="0">
                    <a:solidFill>
                      <a:schemeClr val="bg2"/>
                    </a:solidFill>
                    <a:latin typeface="+mn-lt"/>
                    <a:sym typeface="Wingdings" panose="05000000000000000000" pitchFamily="2" charset="2"/>
                  </a:rPr>
                  <a:t>build a linear classifier that maximizes ‘binomial loss’:</a:t>
                </a:r>
              </a:p>
              <a:p>
                <a:pPr marL="800100" lvl="1" indent="-342900">
                  <a:buClr>
                    <a:srgbClr val="FF0000"/>
                  </a:buClr>
                  <a:buFont typeface="Wingdings"/>
                  <a:buChar char="à"/>
                </a:pPr>
                <a:r>
                  <a:rPr lang="en-US" sz="1800" dirty="0" smtClean="0">
                    <a:solidFill>
                      <a:schemeClr val="bg2"/>
                    </a:solidFill>
                    <a:latin typeface="+mn-lt"/>
                  </a:rPr>
                  <a:t>y(x) to parameterize P(</a:t>
                </a:r>
                <a:r>
                  <a:rPr lang="en-US" sz="1800" dirty="0" err="1" smtClean="0">
                    <a:solidFill>
                      <a:schemeClr val="bg2"/>
                    </a:solidFill>
                    <a:latin typeface="+mn-lt"/>
                  </a:rPr>
                  <a:t>S|x</a:t>
                </a:r>
                <a:r>
                  <a:rPr lang="en-US" sz="1800" dirty="0" smtClean="0">
                    <a:solidFill>
                      <a:schemeClr val="bg2"/>
                    </a:solidFill>
                    <a:latin typeface="+mn-lt"/>
                  </a:rPr>
                  <a:t>), we clearly cannot ‘use a linear function for ‘y(x)’</a:t>
                </a:r>
              </a:p>
              <a:p>
                <a:pPr marL="800100" lvl="1" indent="-342900">
                  <a:buClr>
                    <a:srgbClr val="FF0000"/>
                  </a:buClr>
                  <a:buFont typeface="Wingdings"/>
                  <a:buChar char="à"/>
                </a:pPr>
                <a:r>
                  <a:rPr lang="en-US" sz="1800" dirty="0" smtClean="0">
                    <a:solidFill>
                      <a:schemeClr val="bg2"/>
                    </a:solidFill>
                    <a:latin typeface="+mn-lt"/>
                  </a:rPr>
                  <a:t>‘squeeze’ any linear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+∑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sSup>
                      <m:sSupPr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sz="1800" dirty="0" smtClean="0">
                    <a:solidFill>
                      <a:schemeClr val="bg2"/>
                    </a:solidFill>
                    <a:latin typeface="+mn-lt"/>
                  </a:rPr>
                  <a:t> = </a:t>
                </a:r>
                <a:r>
                  <a:rPr lang="en-US" sz="1800" dirty="0" err="1" smtClean="0">
                    <a:solidFill>
                      <a:schemeClr val="bg2"/>
                    </a:solidFill>
                    <a:latin typeface="+mn-lt"/>
                  </a:rPr>
                  <a:t>Wx</a:t>
                </a:r>
                <a:r>
                  <a:rPr lang="en-US" sz="1800" dirty="0" smtClean="0">
                    <a:solidFill>
                      <a:schemeClr val="bg2"/>
                    </a:solidFill>
                    <a:latin typeface="+mn-lt"/>
                  </a:rPr>
                  <a:t>  into the</a:t>
                </a:r>
                <a:r>
                  <a:rPr lang="en-US" sz="1800" dirty="0">
                    <a:solidFill>
                      <a:schemeClr val="bg2"/>
                    </a:solidFill>
                    <a:latin typeface="+mn-lt"/>
                  </a:rPr>
                  <a:t> </a:t>
                </a:r>
                <a:r>
                  <a:rPr lang="en-US" sz="1800" dirty="0" smtClean="0">
                    <a:solidFill>
                      <a:schemeClr val="bg2"/>
                    </a:solidFill>
                    <a:latin typeface="+mn-lt"/>
                  </a:rPr>
                  <a:t>proper interval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)≤1</m:t>
                    </m:r>
                  </m:oMath>
                </a14:m>
                <a:r>
                  <a:rPr lang="en-US" sz="1800" dirty="0" smtClean="0">
                    <a:solidFill>
                      <a:schemeClr val="bg2"/>
                    </a:solidFill>
                    <a:latin typeface="+mn-lt"/>
                  </a:rPr>
                  <a:t> using the ‘logistic function’ (i.e. sigmoid function)</a:t>
                </a:r>
              </a:p>
              <a:p>
                <a:pPr marL="800100" lvl="1" indent="-342900">
                  <a:buClr>
                    <a:srgbClr val="FF0000"/>
                  </a:buClr>
                  <a:buFont typeface="Wingdings"/>
                  <a:buChar char="à"/>
                </a:pPr>
                <a:endParaRPr lang="en-US" sz="2000" dirty="0" smtClean="0">
                  <a:solidFill>
                    <a:schemeClr val="bg2"/>
                  </a:solidFill>
                  <a:latin typeface="+mn-lt"/>
                </a:endParaRPr>
              </a:p>
              <a:p>
                <a:pPr marL="800100" lvl="1" indent="-342900">
                  <a:buClr>
                    <a:srgbClr val="FF0000"/>
                  </a:buClr>
                  <a:buFont typeface="Wingdings"/>
                  <a:buChar char="à"/>
                </a:pPr>
                <a:endParaRPr lang="en-US" sz="2000" dirty="0" smtClean="0">
                  <a:solidFill>
                    <a:schemeClr val="bg2"/>
                  </a:solidFill>
                  <a:latin typeface="+mn-lt"/>
                </a:endParaRPr>
              </a:p>
              <a:p>
                <a:pPr marL="800100" lvl="1" indent="-342900">
                  <a:buClr>
                    <a:srgbClr val="FF0000"/>
                  </a:buClr>
                  <a:buFont typeface="Wingdings"/>
                  <a:buChar char="à"/>
                </a:pPr>
                <a:endParaRPr lang="en-US" sz="2000" dirty="0" smtClean="0">
                  <a:solidFill>
                    <a:schemeClr val="bg2"/>
                  </a:solidFill>
                  <a:latin typeface="+mn-lt"/>
                </a:endParaRPr>
              </a:p>
              <a:p>
                <a:pPr lvl="1">
                  <a:buClr>
                    <a:srgbClr val="FF0000"/>
                  </a:buClr>
                </a:pPr>
                <a:endParaRPr lang="en-US" sz="2000" dirty="0" smtClean="0">
                  <a:solidFill>
                    <a:schemeClr val="bg2"/>
                  </a:solidFill>
                  <a:latin typeface="+mn-lt"/>
                </a:endParaRPr>
              </a:p>
              <a:p>
                <a:pPr lvl="1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𝑆</m:t>
                        </m:r>
                      </m:e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𝑠𝑖𝑔𝑚𝑜𝑖𝑑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𝑊𝑥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𝑊𝑥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+mn-lt"/>
                  </a:rPr>
                  <a:t> </a:t>
                </a:r>
              </a:p>
              <a:p>
                <a:pPr marL="800100" lvl="1" indent="-342900">
                  <a:buClr>
                    <a:srgbClr val="FF0000"/>
                  </a:buClr>
                  <a:buFont typeface="Wingdings"/>
                  <a:buChar char="à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𝐿𝑜𝑔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𝑂𝑑𝑑𝑠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𝐿𝑜𝑔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𝐵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𝑊𝑥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+mn-lt"/>
                  </a:rPr>
                  <a:t> is linear!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82" y="1144159"/>
                <a:ext cx="8728363" cy="4649799"/>
              </a:xfrm>
              <a:prstGeom prst="rect">
                <a:avLst/>
              </a:prstGeom>
              <a:blipFill rotWithShape="1">
                <a:blip r:embed="rId2"/>
                <a:stretch>
                  <a:fillRect l="-768" t="-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12" descr="sigmo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953" y="4221869"/>
            <a:ext cx="2127250" cy="157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5980" y="4268644"/>
            <a:ext cx="2424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Logistic Regression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875" y="6050567"/>
            <a:ext cx="8719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Note: Now y(x) has a ‘probability’ interpretation. y(x) of the Fisher discriminant was ‘just’ a discriminator.</a:t>
            </a:r>
          </a:p>
        </p:txBody>
      </p:sp>
    </p:spTree>
    <p:extLst>
      <p:ext uri="{BB962C8B-B14F-4D97-AF65-F5344CB8AC3E}">
        <p14:creationId xmlns:p14="http://schemas.microsoft.com/office/powerpoint/2010/main" val="307226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45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3002" y="842007"/>
                <a:ext cx="5821680" cy="528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𝑆</m:t>
                        </m:r>
                      </m:e>
                      <m:e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</a:rPr>
                      <m:t>𝑠𝑖𝑔𝑚𝑜𝑖𝑑</m:t>
                    </m:r>
                    <m:d>
                      <m:d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𝑊𝑥</m:t>
                        </m:r>
                      </m:e>
                    </m:d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𝑊𝑥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02" y="842007"/>
                <a:ext cx="5821680" cy="528543"/>
              </a:xfrm>
              <a:prstGeom prst="rect">
                <a:avLst/>
              </a:prstGeom>
              <a:blipFill rotWithShape="1">
                <a:blip r:embed="rId2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188422" y="1495250"/>
            <a:ext cx="5951913" cy="3587635"/>
            <a:chOff x="964276" y="2349038"/>
            <a:chExt cx="5951913" cy="358763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050"/>
            <a:stretch/>
          </p:blipFill>
          <p:spPr>
            <a:xfrm>
              <a:off x="964277" y="2349038"/>
              <a:ext cx="5951912" cy="358763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64276" y="2349038"/>
              <a:ext cx="1999265" cy="577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en-US" b="1" dirty="0" smtClean="0">
                  <a:solidFill>
                    <a:schemeClr val="bg2"/>
                  </a:solidFill>
                  <a:latin typeface="+mn-lt"/>
                </a:rPr>
                <a:t>1D example:</a:t>
              </a:r>
            </a:p>
          </p:txBody>
        </p:sp>
      </p:grpSp>
      <p:cxnSp>
        <p:nvCxnSpPr>
          <p:cNvPr id="11" name="Straight Connector 10"/>
          <p:cNvCxnSpPr/>
          <p:nvPr/>
        </p:nvCxnSpPr>
        <p:spPr bwMode="auto">
          <a:xfrm>
            <a:off x="6229004" y="2554777"/>
            <a:ext cx="825730" cy="1108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sm" len="sm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7102760" y="2231611"/>
            <a:ext cx="2194832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i="1" dirty="0">
                <a:solidFill>
                  <a:schemeClr val="bg2"/>
                </a:solidFill>
                <a:latin typeface="+mn-lt"/>
              </a:rPr>
              <a:t>y</a:t>
            </a:r>
            <a:r>
              <a:rPr lang="en-US" i="1" dirty="0" smtClean="0">
                <a:solidFill>
                  <a:schemeClr val="bg2"/>
                </a:solidFill>
                <a:latin typeface="+mn-lt"/>
              </a:rPr>
              <a:t>(x)</a:t>
            </a:r>
            <a:r>
              <a:rPr lang="en-US" b="1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i="1" dirty="0" smtClean="0">
                <a:solidFill>
                  <a:schemeClr val="bg2"/>
                </a:solidFill>
                <a:latin typeface="+mn-lt"/>
              </a:rPr>
              <a:t>=</a:t>
            </a:r>
            <a:r>
              <a:rPr lang="en-US" i="1" dirty="0" err="1" smtClean="0">
                <a:solidFill>
                  <a:schemeClr val="bg2"/>
                </a:solidFill>
                <a:latin typeface="+mn-lt"/>
              </a:rPr>
              <a:t>sigm</a:t>
            </a:r>
            <a:r>
              <a:rPr lang="en-US" i="1" dirty="0" smtClean="0">
                <a:solidFill>
                  <a:schemeClr val="bg2"/>
                </a:solidFill>
                <a:latin typeface="+mn-lt"/>
              </a:rPr>
              <a:t>(</a:t>
            </a:r>
            <a:r>
              <a:rPr lang="en-US" i="1" dirty="0" err="1" smtClean="0">
                <a:solidFill>
                  <a:schemeClr val="bg2"/>
                </a:solidFill>
                <a:latin typeface="+mn-lt"/>
              </a:rPr>
              <a:t>wx</a:t>
            </a:r>
            <a:r>
              <a:rPr lang="en-US" i="1" dirty="0" smtClean="0">
                <a:solidFill>
                  <a:schemeClr val="bg2"/>
                </a:solidFill>
                <a:latin typeface="+mn-lt"/>
              </a:rPr>
              <a:t>)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6262255" y="3283526"/>
            <a:ext cx="825730" cy="1108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dash"/>
            <a:round/>
            <a:headEnd type="none" w="sm" len="sm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7087985" y="2940501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i="1" dirty="0">
                <a:solidFill>
                  <a:schemeClr val="bg2"/>
                </a:solidFill>
                <a:latin typeface="+mn-lt"/>
              </a:rPr>
              <a:t>y</a:t>
            </a:r>
            <a:r>
              <a:rPr lang="en-US" i="1" dirty="0" smtClean="0">
                <a:solidFill>
                  <a:schemeClr val="bg2"/>
                </a:solidFill>
                <a:latin typeface="+mn-lt"/>
              </a:rPr>
              <a:t>(x)</a:t>
            </a:r>
            <a:r>
              <a:rPr lang="en-US" b="1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i="1" dirty="0" smtClean="0">
                <a:solidFill>
                  <a:schemeClr val="bg2"/>
                </a:solidFill>
                <a:latin typeface="+mn-lt"/>
              </a:rPr>
              <a:t>=</a:t>
            </a:r>
            <a:r>
              <a:rPr lang="en-US" i="1" dirty="0" err="1" smtClean="0">
                <a:solidFill>
                  <a:schemeClr val="bg2"/>
                </a:solidFill>
                <a:latin typeface="+mn-lt"/>
              </a:rPr>
              <a:t>wx</a:t>
            </a:r>
            <a:endParaRPr lang="en-US" i="1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96145" y="4408844"/>
            <a:ext cx="356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b="1" dirty="0" smtClean="0">
                <a:solidFill>
                  <a:schemeClr val="bg2"/>
                </a:solidFill>
                <a:latin typeface="+mn-lt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8423" y="5082885"/>
            <a:ext cx="8866908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Note: decision boundaries are still ‘linear’, just the ‘contour lines’ (y(x)=</a:t>
            </a:r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const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) are non-linear, parametrizing the probability of the event being y=0 or y=1 as ‘distance’ from the boundary….</a:t>
            </a:r>
          </a:p>
        </p:txBody>
      </p:sp>
    </p:spTree>
    <p:extLst>
      <p:ext uri="{BB962C8B-B14F-4D97-AF65-F5344CB8AC3E}">
        <p14:creationId xmlns:p14="http://schemas.microsoft.com/office/powerpoint/2010/main" val="128559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dirty="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46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3" y="2287929"/>
            <a:ext cx="4797341" cy="363227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3132" y="2287929"/>
            <a:ext cx="4813688" cy="2753040"/>
            <a:chOff x="1667190" y="1610441"/>
            <a:chExt cx="5711741" cy="3341174"/>
          </a:xfrm>
        </p:grpSpPr>
        <p:cxnSp>
          <p:nvCxnSpPr>
            <p:cNvPr id="7" name="Straight Connector 6"/>
            <p:cNvCxnSpPr/>
            <p:nvPr/>
          </p:nvCxnSpPr>
          <p:spPr bwMode="auto">
            <a:xfrm flipV="1">
              <a:off x="1667190" y="1610441"/>
              <a:ext cx="4035341" cy="16647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C000"/>
              </a:solidFill>
              <a:prstDash val="dash"/>
              <a:round/>
              <a:headEnd type="none" w="sm" len="sm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1819590" y="1762841"/>
              <a:ext cx="4035341" cy="16647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C000"/>
              </a:solidFill>
              <a:prstDash val="dash"/>
              <a:round/>
              <a:headEnd type="none" w="sm" len="sm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/>
          </p:nvCxnSpPr>
          <p:spPr bwMode="auto">
            <a:xfrm flipV="1">
              <a:off x="1971990" y="1915241"/>
              <a:ext cx="4035341" cy="16647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C000"/>
              </a:solidFill>
              <a:prstDash val="dash"/>
              <a:round/>
              <a:headEnd type="none" w="sm" len="sm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2124390" y="2067641"/>
              <a:ext cx="4035341" cy="16647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C000"/>
              </a:solidFill>
              <a:prstDash val="dash"/>
              <a:round/>
              <a:headEnd type="none" w="sm" len="sm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 flipV="1">
              <a:off x="2276790" y="2220041"/>
              <a:ext cx="4035341" cy="16647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C000"/>
              </a:solidFill>
              <a:prstDash val="dash"/>
              <a:round/>
              <a:headEnd type="none" w="sm" len="sm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 flipV="1">
              <a:off x="2429190" y="2372441"/>
              <a:ext cx="4035341" cy="16647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C000"/>
              </a:solidFill>
              <a:prstDash val="dash"/>
              <a:round/>
              <a:headEnd type="none" w="sm" len="sm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 flipV="1">
              <a:off x="2581590" y="2524841"/>
              <a:ext cx="4035341" cy="16647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C000"/>
              </a:solidFill>
              <a:prstDash val="dash"/>
              <a:round/>
              <a:headEnd type="none" w="sm" len="sm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 flipV="1">
              <a:off x="2733990" y="2677241"/>
              <a:ext cx="4035341" cy="16647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C000"/>
              </a:solidFill>
              <a:prstDash val="dash"/>
              <a:round/>
              <a:headEnd type="none" w="sm" len="sm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 flipV="1">
              <a:off x="2886390" y="2829641"/>
              <a:ext cx="4035341" cy="16647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C000"/>
              </a:solidFill>
              <a:prstDash val="dash"/>
              <a:round/>
              <a:headEnd type="none" w="sm" len="sm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 flipV="1">
              <a:off x="3038790" y="2982041"/>
              <a:ext cx="4035341" cy="16647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C000"/>
              </a:solidFill>
              <a:prstDash val="dash"/>
              <a:round/>
              <a:headEnd type="none" w="sm" len="sm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 flipV="1">
              <a:off x="3191190" y="3134441"/>
              <a:ext cx="4035341" cy="16647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C000"/>
              </a:solidFill>
              <a:prstDash val="dash"/>
              <a:round/>
              <a:headEnd type="none" w="sm" len="sm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3343590" y="3286841"/>
              <a:ext cx="4035341" cy="16647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C000"/>
              </a:solidFill>
              <a:prstDash val="dash"/>
              <a:round/>
              <a:headEnd type="none" w="sm" len="sm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4" name="Group 53"/>
          <p:cNvGrpSpPr/>
          <p:nvPr/>
        </p:nvGrpSpPr>
        <p:grpSpPr>
          <a:xfrm>
            <a:off x="-398211" y="1873089"/>
            <a:ext cx="5169024" cy="3062688"/>
            <a:chOff x="2550659" y="2015428"/>
            <a:chExt cx="6133369" cy="3716972"/>
          </a:xfrm>
        </p:grpSpPr>
        <p:cxnSp>
          <p:nvCxnSpPr>
            <p:cNvPr id="37" name="Straight Connector 36"/>
            <p:cNvCxnSpPr/>
            <p:nvPr/>
          </p:nvCxnSpPr>
          <p:spPr bwMode="auto">
            <a:xfrm flipV="1">
              <a:off x="3277087" y="2696026"/>
              <a:ext cx="4035341" cy="16647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92D050"/>
              </a:solidFill>
              <a:prstDash val="solid"/>
              <a:round/>
              <a:headEnd type="none" w="sm" len="sm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 flipV="1">
              <a:off x="3429487" y="2848426"/>
              <a:ext cx="4035341" cy="16647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92D050"/>
              </a:solidFill>
              <a:prstDash val="solid"/>
              <a:round/>
              <a:headEnd type="none" w="sm" len="sm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/>
            <p:cNvCxnSpPr/>
            <p:nvPr/>
          </p:nvCxnSpPr>
          <p:spPr bwMode="auto">
            <a:xfrm flipV="1">
              <a:off x="3581887" y="3000826"/>
              <a:ext cx="4035341" cy="16647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92D050"/>
              </a:solidFill>
              <a:prstDash val="solid"/>
              <a:round/>
              <a:headEnd type="none" w="sm" len="sm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/>
            <p:cNvCxnSpPr/>
            <p:nvPr/>
          </p:nvCxnSpPr>
          <p:spPr bwMode="auto">
            <a:xfrm flipV="1">
              <a:off x="3734287" y="3153226"/>
              <a:ext cx="4035341" cy="16647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92D050"/>
              </a:solidFill>
              <a:prstDash val="solid"/>
              <a:round/>
              <a:headEnd type="none" w="sm" len="sm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/>
            <p:cNvCxnSpPr/>
            <p:nvPr/>
          </p:nvCxnSpPr>
          <p:spPr bwMode="auto">
            <a:xfrm flipV="1">
              <a:off x="3886687" y="3305626"/>
              <a:ext cx="4035341" cy="16647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92D050"/>
              </a:solidFill>
              <a:prstDash val="solid"/>
              <a:round/>
              <a:headEnd type="none" w="sm" len="sm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/>
            <p:cNvCxnSpPr/>
            <p:nvPr/>
          </p:nvCxnSpPr>
          <p:spPr bwMode="auto">
            <a:xfrm flipV="1">
              <a:off x="4039087" y="3458026"/>
              <a:ext cx="4035341" cy="16647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92D050"/>
              </a:solidFill>
              <a:prstDash val="solid"/>
              <a:round/>
              <a:headEnd type="none" w="sm" len="sm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/>
            <p:cNvCxnSpPr/>
            <p:nvPr/>
          </p:nvCxnSpPr>
          <p:spPr bwMode="auto">
            <a:xfrm flipV="1">
              <a:off x="4260760" y="3680202"/>
              <a:ext cx="4035341" cy="16647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92D050"/>
              </a:solidFill>
              <a:prstDash val="solid"/>
              <a:round/>
              <a:headEnd type="none" w="sm" len="sm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/>
            <p:nvPr/>
          </p:nvCxnSpPr>
          <p:spPr bwMode="auto">
            <a:xfrm flipV="1">
              <a:off x="2550659" y="2015428"/>
              <a:ext cx="4035341" cy="16647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92D050"/>
              </a:solidFill>
              <a:prstDash val="solid"/>
              <a:round/>
              <a:headEnd type="none" w="sm" len="sm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 flipV="1">
              <a:off x="4648687" y="4067626"/>
              <a:ext cx="4035341" cy="16647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92D050"/>
              </a:solidFill>
              <a:prstDash val="solid"/>
              <a:round/>
              <a:headEnd type="none" w="sm" len="sm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Connector 46"/>
            <p:cNvCxnSpPr/>
            <p:nvPr/>
          </p:nvCxnSpPr>
          <p:spPr bwMode="auto">
            <a:xfrm flipV="1">
              <a:off x="2980150" y="2419981"/>
              <a:ext cx="4035341" cy="16647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92D050"/>
              </a:solidFill>
              <a:prstDash val="solid"/>
              <a:round/>
              <a:headEnd type="none" w="sm" len="sm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/>
            <p:cNvCxnSpPr/>
            <p:nvPr/>
          </p:nvCxnSpPr>
          <p:spPr bwMode="auto">
            <a:xfrm flipV="1">
              <a:off x="3670107" y="3067594"/>
              <a:ext cx="4035341" cy="16647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92D050"/>
              </a:solidFill>
              <a:prstDash val="solid"/>
              <a:round/>
              <a:headEnd type="none" w="sm" len="sm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 bwMode="auto">
            <a:xfrm flipV="1">
              <a:off x="3626220" y="3034886"/>
              <a:ext cx="4035341" cy="16647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92D050"/>
              </a:solidFill>
              <a:prstDash val="solid"/>
              <a:round/>
              <a:headEnd type="none" w="sm" len="sm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Connector 49"/>
            <p:cNvCxnSpPr/>
            <p:nvPr/>
          </p:nvCxnSpPr>
          <p:spPr bwMode="auto">
            <a:xfrm flipV="1">
              <a:off x="3715337" y="3105007"/>
              <a:ext cx="4035341" cy="16647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92D050"/>
              </a:solidFill>
              <a:prstDash val="solid"/>
              <a:round/>
              <a:headEnd type="none" w="sm" len="sm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Connector 50"/>
            <p:cNvCxnSpPr/>
            <p:nvPr/>
          </p:nvCxnSpPr>
          <p:spPr bwMode="auto">
            <a:xfrm flipV="1">
              <a:off x="3815093" y="3229155"/>
              <a:ext cx="4035341" cy="16647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92D050"/>
              </a:solidFill>
              <a:prstDash val="solid"/>
              <a:round/>
              <a:headEnd type="none" w="sm" len="sm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Connector 51"/>
            <p:cNvCxnSpPr/>
            <p:nvPr/>
          </p:nvCxnSpPr>
          <p:spPr bwMode="auto">
            <a:xfrm flipV="1">
              <a:off x="3526919" y="2924355"/>
              <a:ext cx="4035341" cy="16647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92D050"/>
              </a:solidFill>
              <a:prstDash val="solid"/>
              <a:round/>
              <a:headEnd type="none" w="sm" len="sm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" name="TextBox 21"/>
          <p:cNvSpPr txBox="1"/>
          <p:nvPr/>
        </p:nvSpPr>
        <p:spPr>
          <a:xfrm>
            <a:off x="56869" y="836815"/>
            <a:ext cx="8384859" cy="1131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dirty="0" smtClean="0">
                <a:solidFill>
                  <a:schemeClr val="bg2"/>
                </a:solidFill>
                <a:latin typeface="+mn-lt"/>
              </a:rPr>
              <a:t>Difference between ‘linear classifier’ and ‘logistic regression’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  distribution of decision boundaries </a:t>
            </a:r>
            <a:endParaRPr lang="en-US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810556" y="3966281"/>
            <a:ext cx="44969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a ‘monotonous’ transformation of y(x) 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/>
              <a:buChar char="à"/>
            </a:pPr>
            <a:r>
              <a:rPr lang="en-US" sz="2000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does not change ‘relative overlap’ for pdfs of y</a:t>
            </a:r>
            <a:r>
              <a:rPr lang="en-US" sz="2000" baseline="-25000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S</a:t>
            </a:r>
            <a:r>
              <a:rPr lang="en-US" sz="2000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 and y</a:t>
            </a:r>
            <a:r>
              <a:rPr lang="en-US" sz="2000" baseline="-25000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B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/>
              <a:buChar char="à"/>
            </a:pPr>
            <a:r>
              <a:rPr lang="en-US" sz="2000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Does not change performance</a:t>
            </a:r>
            <a:endParaRPr lang="en-US" sz="2000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524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 smtClean="0"/>
              <a:t>Stochastic) Gradient Decent  SDG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47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24" y="3284274"/>
            <a:ext cx="3019692" cy="32284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1876" y="869717"/>
                <a:ext cx="8807860" cy="2067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F0000"/>
                  </a:buClr>
                </a:pPr>
                <a:r>
                  <a:rPr lang="en-US" b="1" dirty="0" smtClean="0">
                    <a:solidFill>
                      <a:schemeClr val="bg2"/>
                    </a:solidFill>
                    <a:latin typeface="+mn-lt"/>
                  </a:rPr>
                  <a:t>minimize the “loss function” </a:t>
                </a:r>
                <a:r>
                  <a:rPr lang="en-US" b="1" dirty="0">
                    <a:solidFill>
                      <a:schemeClr val="bg2"/>
                    </a:solidFill>
                    <a:latin typeface="+mn-lt"/>
                  </a:rPr>
                  <a:t> </a:t>
                </a:r>
                <a:r>
                  <a:rPr lang="en-US" b="1" dirty="0" smtClean="0">
                    <a:solidFill>
                      <a:schemeClr val="bg2"/>
                    </a:solidFill>
                    <a:latin typeface="+mn-lt"/>
                    <a:sym typeface="Wingdings" panose="05000000000000000000" pitchFamily="2" charset="2"/>
                  </a:rPr>
                  <a:t>  </a:t>
                </a:r>
                <a:r>
                  <a:rPr lang="en-US" b="1" dirty="0" smtClean="0">
                    <a:solidFill>
                      <a:schemeClr val="bg2"/>
                    </a:solidFill>
                    <a:latin typeface="+mn-lt"/>
                  </a:rPr>
                  <a:t>“</a:t>
                </a:r>
                <a:r>
                  <a:rPr lang="en-US" b="1" i="1" dirty="0" smtClean="0">
                    <a:solidFill>
                      <a:schemeClr val="bg2"/>
                    </a:solidFill>
                    <a:latin typeface="+mn-lt"/>
                  </a:rPr>
                  <a:t>W</a:t>
                </a:r>
                <a:r>
                  <a:rPr lang="en-US" b="1" dirty="0" smtClean="0">
                    <a:solidFill>
                      <a:schemeClr val="bg2"/>
                    </a:solidFill>
                    <a:latin typeface="+mn-lt"/>
                  </a:rPr>
                  <a:t>” ?</a:t>
                </a:r>
                <a:endParaRPr lang="en-US" kern="0" dirty="0" smtClean="0">
                  <a:solidFill>
                    <a:srgbClr val="500093">
                      <a:lumMod val="50000"/>
                    </a:srgbClr>
                  </a:solidFill>
                  <a:sym typeface="Wingdings" pitchFamily="2" charset="2"/>
                </a:endParaRPr>
              </a:p>
              <a:p>
                <a:pPr>
                  <a:lnSpc>
                    <a:spcPct val="150000"/>
                  </a:lnSpc>
                  <a:buClr>
                    <a:srgbClr val="FF0000"/>
                  </a:buClr>
                </a:pPr>
                <a:r>
                  <a:rPr lang="en-US" kern="0" dirty="0">
                    <a:solidFill>
                      <a:srgbClr val="500093">
                        <a:lumMod val="50000"/>
                      </a:srgbClr>
                    </a:solidFill>
                    <a:sym typeface="Wingdings" pitchFamily="2" charset="2"/>
                  </a:rPr>
                  <a:t>e</a:t>
                </a:r>
                <a:r>
                  <a:rPr lang="en-US" kern="0" dirty="0" smtClean="0">
                    <a:solidFill>
                      <a:srgbClr val="500093">
                        <a:lumMod val="50000"/>
                      </a:srgbClr>
                    </a:solidFill>
                    <a:sym typeface="Wingdings" pitchFamily="2" charset="2"/>
                  </a:rPr>
                  <a:t>.g. </a:t>
                </a:r>
                <a14:m>
                  <m:oMath xmlns:m="http://schemas.openxmlformats.org/officeDocument/2006/math">
                    <m:r>
                      <a:rPr lang="en-US" i="1" kern="0">
                        <a:solidFill>
                          <a:srgbClr val="500093">
                            <a:lumMod val="50000"/>
                          </a:srgbClr>
                        </a:solidFill>
                        <a:latin typeface="Cambria Math"/>
                        <a:sym typeface="Wingdings" pitchFamily="2" charset="2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ker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  <m:t>𝐿</m:t>
                        </m:r>
                        <m:r>
                          <a:rPr lang="en-US" b="0" i="1" kern="0" smtClea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  <m:t>(</m:t>
                        </m:r>
                        <m:r>
                          <a:rPr lang="en-US" b="1" i="1" kern="0" smtClea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  <m:t>𝑾</m:t>
                        </m:r>
                        <m:r>
                          <a:rPr lang="en-US" b="0" i="1" kern="0" smtClea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  <m:t>)</m:t>
                        </m:r>
                      </m:e>
                    </m:d>
                    <m:r>
                      <a:rPr lang="en-US" i="1" kern="0">
                        <a:solidFill>
                          <a:srgbClr val="500093">
                            <a:lumMod val="50000"/>
                          </a:srgbClr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i="1" kern="0">
                        <a:solidFill>
                          <a:srgbClr val="500093">
                            <a:lumMod val="50000"/>
                          </a:srgbClr>
                        </a:solidFill>
                        <a:latin typeface="Cambria Math"/>
                        <a:sym typeface="Wingdings" pitchFamily="2" charset="2"/>
                      </a:rPr>
                      <m:t>𝐸</m:t>
                    </m:r>
                    <m:r>
                      <a:rPr lang="en-US" i="1" kern="0">
                        <a:solidFill>
                          <a:srgbClr val="500093">
                            <a:lumMod val="50000"/>
                          </a:srgbClr>
                        </a:solidFill>
                        <a:latin typeface="Cambria Math"/>
                        <a:sym typeface="Wingdings" pitchFamily="2" charset="2"/>
                      </a:rPr>
                      <m:t>[</m:t>
                    </m:r>
                    <m:sSubSup>
                      <m:sSubSupPr>
                        <m:ctrlPr>
                          <a:rPr lang="en-US" i="1" ker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i="1" ker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  <m:t>𝑦</m:t>
                        </m:r>
                      </m:e>
                      <m:sub>
                        <m:r>
                          <a:rPr lang="en-US" i="1" ker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</m:sub>
                      <m:sup>
                        <m:r>
                          <a:rPr lang="en-US" i="1" ker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  <m:t>𝑡𝑟𝑎𝑖𝑛</m:t>
                        </m:r>
                      </m:sup>
                    </m:sSubSup>
                    <m:func>
                      <m:funcPr>
                        <m:ctrlPr>
                          <a:rPr lang="en-US" i="1" ker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ker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 kern="0">
                                <a:solidFill>
                                  <a:srgbClr val="500093">
                                    <a:lumMod val="50000"/>
                                  </a:srgbClr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i="1" kern="0">
                                <a:solidFill>
                                  <a:srgbClr val="500093">
                                    <a:lumMod val="50000"/>
                                  </a:srgbClr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en-US" i="1" kern="0">
                                    <a:solidFill>
                                      <a:srgbClr val="500093">
                                        <a:lumMod val="50000"/>
                                      </a:srgbClr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kern="0">
                                        <a:solidFill>
                                          <a:srgbClr val="500093">
                                            <a:lumMod val="50000"/>
                                          </a:srgbClr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kern="0">
                                        <a:solidFill>
                                          <a:srgbClr val="500093">
                                            <a:lumMod val="50000"/>
                                          </a:srgbClr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 kern="0">
                                        <a:solidFill>
                                          <a:srgbClr val="500093">
                                            <a:lumMod val="50000"/>
                                          </a:srgbClr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  <m:r>
                      <a:rPr lang="en-US" i="1" kern="0">
                        <a:solidFill>
                          <a:srgbClr val="500093">
                            <a:lumMod val="50000"/>
                          </a:srgbClr>
                        </a:solidFill>
                        <a:latin typeface="Cambria Math"/>
                        <a:sym typeface="Wingdings" pitchFamily="2" charset="2"/>
                      </a:rPr>
                      <m:t>+</m:t>
                    </m:r>
                    <m:d>
                      <m:dPr>
                        <m:ctrlPr>
                          <a:rPr lang="en-US" i="1" ker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  <m:t>1−</m:t>
                        </m:r>
                        <m:sSubSup>
                          <m:sSubSupPr>
                            <m:ctrlPr>
                              <a:rPr lang="en-US" i="1" kern="0">
                                <a:solidFill>
                                  <a:srgbClr val="500093">
                                    <a:lumMod val="50000"/>
                                  </a:srgbClr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sSubSupPr>
                          <m:e>
                            <m:r>
                              <a:rPr lang="en-US" i="1" kern="0">
                                <a:solidFill>
                                  <a:srgbClr val="500093">
                                    <a:lumMod val="50000"/>
                                  </a:srgbClr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kern="0">
                                <a:solidFill>
                                  <a:srgbClr val="500093">
                                    <a:lumMod val="50000"/>
                                  </a:srgbClr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 kern="0">
                                <a:solidFill>
                                  <a:srgbClr val="500093">
                                    <a:lumMod val="50000"/>
                                  </a:srgbClr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𝑡𝑟𝑎𝑖𝑛</m:t>
                            </m:r>
                          </m:sup>
                        </m:sSubSup>
                      </m:e>
                    </m:d>
                    <m:func>
                      <m:funcPr>
                        <m:ctrlPr>
                          <a:rPr lang="en-US" i="1" ker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kern="0">
                            <a:solidFill>
                              <a:srgbClr val="500093">
                                <a:lumMod val="50000"/>
                              </a:srgbClr>
                            </a:solidFill>
                            <a:latin typeface="Cambria Math"/>
                            <a:sym typeface="Wingdings" pitchFamily="2" charset="2"/>
                          </a:rPr>
                          <m:t>log</m:t>
                        </m:r>
                      </m:fName>
                      <m:e>
                        <m:d>
                          <m:dPr>
                            <m:endChr m:val="]"/>
                            <m:ctrlPr>
                              <a:rPr lang="en-US" i="1" kern="0">
                                <a:solidFill>
                                  <a:srgbClr val="500093">
                                    <a:lumMod val="50000"/>
                                  </a:srgbClr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i="1" kern="0">
                                <a:solidFill>
                                  <a:srgbClr val="500093">
                                    <a:lumMod val="50000"/>
                                  </a:srgbClr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1−</m:t>
                            </m:r>
                            <m:r>
                              <a:rPr lang="en-US" i="1" kern="0">
                                <a:solidFill>
                                  <a:srgbClr val="500093">
                                    <a:lumMod val="50000"/>
                                  </a:srgbClr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en-US" i="1" kern="0">
                                    <a:solidFill>
                                      <a:srgbClr val="500093">
                                        <a:lumMod val="50000"/>
                                      </a:srgbClr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kern="0">
                                        <a:solidFill>
                                          <a:srgbClr val="500093">
                                            <a:lumMod val="50000"/>
                                          </a:srgbClr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kern="0">
                                        <a:solidFill>
                                          <a:srgbClr val="500093">
                                            <a:lumMod val="50000"/>
                                          </a:srgbClr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 kern="0">
                                        <a:solidFill>
                                          <a:srgbClr val="500093">
                                            <a:lumMod val="50000"/>
                                          </a:srgbClr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 kern="0">
                                <a:solidFill>
                                  <a:srgbClr val="500093">
                                    <a:lumMod val="50000"/>
                                  </a:srgbClr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endParaRPr lang="en-US" b="1" dirty="0" smtClean="0">
                  <a:solidFill>
                    <a:schemeClr val="bg2"/>
                  </a:solidFill>
                  <a:latin typeface="+mn-lt"/>
                </a:endParaRPr>
              </a:p>
              <a:p>
                <a:pPr>
                  <a:lnSpc>
                    <a:spcPct val="150000"/>
                  </a:lnSpc>
                  <a:buClr>
                    <a:srgbClr val="FF0000"/>
                  </a:buClr>
                </a:pPr>
                <a:r>
                  <a:rPr lang="en-US" dirty="0" smtClean="0">
                    <a:solidFill>
                      <a:schemeClr val="bg2"/>
                    </a:solidFill>
                    <a:latin typeface="+mn-lt"/>
                  </a:rPr>
                  <a:t>with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𝑾𝒙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  ; </m:t>
                    </m:r>
                  </m:oMath>
                </a14:m>
                <a:r>
                  <a:rPr lang="en-US" b="1" dirty="0" smtClean="0">
                    <a:solidFill>
                      <a:schemeClr val="bg2"/>
                    </a:solidFill>
                    <a:latin typeface="+mn-lt"/>
                  </a:rPr>
                  <a:t> </a:t>
                </a:r>
                <a:endParaRPr lang="en-GB" b="1" dirty="0" smtClean="0">
                  <a:solidFill>
                    <a:schemeClr val="bg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76" y="869717"/>
                <a:ext cx="8807860" cy="2067938"/>
              </a:xfrm>
              <a:prstGeom prst="rect">
                <a:avLst/>
              </a:prstGeom>
              <a:blipFill rotWithShape="1">
                <a:blip r:embed="rId3"/>
                <a:stretch>
                  <a:fillRect l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94488" y="3139469"/>
                <a:ext cx="5313842" cy="3051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2"/>
                        </a:solidFill>
                        <a:latin typeface="Cambria Math"/>
                      </a:rPr>
                      <m:t>𝑾</m:t>
                    </m:r>
                    <m:r>
                      <a:rPr lang="en-US" b="1" i="1" smtClean="0">
                        <a:solidFill>
                          <a:schemeClr val="bg2"/>
                        </a:solidFill>
                        <a:latin typeface="Cambria Math"/>
                      </a:rPr>
                      <m:t> →  </m:t>
                    </m:r>
                    <m:r>
                      <a:rPr lang="en-US" b="1" i="1" smtClean="0">
                        <a:solidFill>
                          <a:schemeClr val="bg2"/>
                        </a:solidFill>
                        <a:latin typeface="Cambria Math"/>
                      </a:rPr>
                      <m:t>𝑾</m:t>
                    </m:r>
                    <m:r>
                      <a:rPr lang="en-US" b="1" i="1" smtClean="0">
                        <a:solidFill>
                          <a:schemeClr val="bg2"/>
                        </a:solidFill>
                        <a:latin typeface="Cambria Math"/>
                      </a:rPr>
                      <m:t>−</m:t>
                    </m:r>
                    <m:r>
                      <a:rPr lang="en-US" b="1" i="1" smtClean="0">
                        <a:solidFill>
                          <a:schemeClr val="bg2"/>
                        </a:solidFill>
                        <a:latin typeface="Cambria Math"/>
                      </a:rPr>
                      <m:t>𝜼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𝝏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𝑬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𝑳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𝝏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𝒘</m:t>
                        </m:r>
                      </m:den>
                    </m:f>
                  </m:oMath>
                </a14:m>
                <a:r>
                  <a:rPr lang="en-GB" b="1" dirty="0" smtClean="0">
                    <a:solidFill>
                      <a:schemeClr val="bg2"/>
                    </a:solidFill>
                    <a:latin typeface="+mn-lt"/>
                  </a:rPr>
                  <a:t>  </a:t>
                </a:r>
                <a:r>
                  <a:rPr lang="en-GB" sz="1800" dirty="0" smtClean="0">
                    <a:solidFill>
                      <a:schemeClr val="bg2"/>
                    </a:solidFill>
                    <a:latin typeface="+mn-lt"/>
                  </a:rPr>
                  <a:t>: gradient decent</a:t>
                </a:r>
              </a:p>
              <a:p>
                <a:pPr>
                  <a:buClr>
                    <a:srgbClr val="FF0000"/>
                  </a:buClr>
                </a:pPr>
                <a:r>
                  <a:rPr lang="en-US" sz="2000" dirty="0" smtClean="0">
                    <a:solidFill>
                      <a:schemeClr val="bg2"/>
                    </a:solidFill>
                    <a:latin typeface="+mn-lt"/>
                  </a:rPr>
                  <a:t>and if you don’t want to evaluate the expectation value every time for the whole sample:</a:t>
                </a:r>
              </a:p>
              <a:p>
                <a:pPr>
                  <a:lnSpc>
                    <a:spcPct val="150000"/>
                  </a:lnSpc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2"/>
                        </a:solidFill>
                        <a:latin typeface="Cambria Math"/>
                      </a:rPr>
                      <m:t>𝑾</m:t>
                    </m:r>
                    <m:r>
                      <a:rPr lang="en-US" b="1" i="1" smtClean="0">
                        <a:solidFill>
                          <a:schemeClr val="bg2"/>
                        </a:solidFill>
                        <a:latin typeface="Cambria Math"/>
                      </a:rPr>
                      <m:t> →  </m:t>
                    </m:r>
                    <m:r>
                      <a:rPr lang="en-US" b="1" i="1" smtClean="0">
                        <a:solidFill>
                          <a:schemeClr val="bg2"/>
                        </a:solidFill>
                        <a:latin typeface="Cambria Math"/>
                      </a:rPr>
                      <m:t>𝑾</m:t>
                    </m:r>
                    <m:r>
                      <a:rPr lang="en-US" b="1" i="1" smtClean="0">
                        <a:solidFill>
                          <a:schemeClr val="bg2"/>
                        </a:solidFill>
                        <a:latin typeface="Cambria Math"/>
                      </a:rPr>
                      <m:t>−</m:t>
                    </m:r>
                    <m:r>
                      <a:rPr lang="en-US" b="1" i="1" smtClean="0">
                        <a:solidFill>
                          <a:schemeClr val="bg2"/>
                        </a:solidFill>
                        <a:latin typeface="Cambria Math"/>
                      </a:rPr>
                      <m:t>𝜼</m:t>
                    </m:r>
                    <m:f>
                      <m:fPr>
                        <m:ctrlP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𝝏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𝑳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𝝏</m:t>
                        </m:r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𝒘</m:t>
                        </m:r>
                      </m:den>
                    </m:f>
                  </m:oMath>
                </a14:m>
                <a:r>
                  <a:rPr lang="en-GB" sz="1800" dirty="0">
                    <a:solidFill>
                      <a:schemeClr val="bg2"/>
                    </a:solidFill>
                    <a:latin typeface="+mn-lt"/>
                  </a:rPr>
                  <a:t>: </a:t>
                </a:r>
                <a:r>
                  <a:rPr lang="en-GB" sz="1800" dirty="0" smtClean="0">
                    <a:solidFill>
                      <a:schemeClr val="bg2"/>
                    </a:solidFill>
                    <a:latin typeface="+mn-lt"/>
                  </a:rPr>
                  <a:t>stochastic gradient decent</a:t>
                </a:r>
                <a:endParaRPr lang="en-GB" dirty="0">
                  <a:solidFill>
                    <a:schemeClr val="bg2"/>
                  </a:solidFill>
                  <a:latin typeface="+mn-lt"/>
                </a:endParaRPr>
              </a:p>
              <a:p>
                <a:pPr>
                  <a:lnSpc>
                    <a:spcPct val="150000"/>
                  </a:lnSpc>
                  <a:buClr>
                    <a:srgbClr val="FF0000"/>
                  </a:buClr>
                </a:pPr>
                <a:r>
                  <a:rPr lang="en-US" sz="1800" dirty="0" smtClean="0">
                    <a:solidFill>
                      <a:schemeClr val="bg2"/>
                    </a:solidFill>
                    <a:latin typeface="+mn-lt"/>
                  </a:rPr>
                  <a:t>mostly: something in between </a:t>
                </a:r>
                <a:r>
                  <a:rPr lang="en-US" sz="1800" dirty="0" smtClean="0">
                    <a:solidFill>
                      <a:schemeClr val="bg2"/>
                    </a:solidFill>
                    <a:latin typeface="+mn-lt"/>
                    <a:sym typeface="Wingdings" panose="05000000000000000000" pitchFamily="2" charset="2"/>
                  </a:rPr>
                  <a:t> mini-batches</a:t>
                </a:r>
                <a:endParaRPr lang="en-US" sz="1800" dirty="0" smtClean="0">
                  <a:solidFill>
                    <a:schemeClr val="bg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488" y="3139469"/>
                <a:ext cx="5313842" cy="3051348"/>
              </a:xfrm>
              <a:prstGeom prst="rect">
                <a:avLst/>
              </a:prstGeom>
              <a:blipFill rotWithShape="1">
                <a:blip r:embed="rId4"/>
                <a:stretch>
                  <a:fillRect l="-1263" b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665508" y="2369232"/>
            <a:ext cx="2031325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b="1" i="1" dirty="0" smtClean="0">
                <a:solidFill>
                  <a:schemeClr val="bg2"/>
                </a:solidFill>
                <a:latin typeface="+mn-lt"/>
              </a:rPr>
              <a:t>learning rate</a:t>
            </a:r>
            <a:endParaRPr lang="en-GB" b="1" i="1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5401559" y="2947082"/>
            <a:ext cx="386499" cy="60682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751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Support Vector Machine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9038" y="6597352"/>
            <a:ext cx="1086578" cy="260647"/>
          </a:xfrm>
          <a:prstGeom prst="rect">
            <a:avLst/>
          </a:prstGeom>
        </p:spPr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6552728" cy="260648"/>
          </a:xfrm>
          <a:prstGeom prst="rect">
            <a:avLst/>
          </a:prstGeom>
        </p:spPr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2440" y="6597352"/>
            <a:ext cx="611560" cy="260648"/>
          </a:xfrm>
          <a:prstGeom prst="rect">
            <a:avLst/>
          </a:prstGeom>
        </p:spPr>
        <p:txBody>
          <a:bodyPr/>
          <a:lstStyle/>
          <a:p>
            <a:fld id="{2A4DA105-8408-472E-ADC5-7BB4EB4EDB54}" type="slidenum">
              <a:rPr lang="en-GB" smtClean="0"/>
              <a:pPr/>
              <a:t>48</a:t>
            </a:fld>
            <a:endParaRPr lang="en-GB" dirty="0"/>
          </a:p>
        </p:txBody>
      </p:sp>
      <p:sp>
        <p:nvSpPr>
          <p:cNvPr id="1894403" name="Rectangle 3"/>
          <p:cNvSpPr>
            <a:spLocks noChangeArrowheads="1"/>
          </p:cNvSpPr>
          <p:nvPr/>
        </p:nvSpPr>
        <p:spPr bwMode="auto">
          <a:xfrm>
            <a:off x="290513" y="1112838"/>
            <a:ext cx="8686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 eaLnBrk="1" hangingPunct="1">
              <a:spcBef>
                <a:spcPct val="75000"/>
              </a:spcBef>
              <a:spcAft>
                <a:spcPct val="250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There are methods to create linear decision boundaries using only measures of distances  (= inner (scalar) products)</a:t>
            </a:r>
          </a:p>
          <a:p>
            <a:pPr marL="742950" lvl="1" indent="-285750" eaLnBrk="1" hangingPunct="1">
              <a:spcBef>
                <a:spcPct val="75000"/>
              </a:spcBef>
              <a:spcAft>
                <a:spcPct val="250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 leads to quadratic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optimisation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 problem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285750" indent="-285750" eaLnBrk="1" hangingPunct="1">
              <a:spcBef>
                <a:spcPct val="75000"/>
              </a:spcBef>
              <a:spcAft>
                <a:spcPct val="250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The decision boundary in the end is defined only by training events that are closest to the boundary</a:t>
            </a:r>
          </a:p>
          <a:p>
            <a:pPr marL="285750" indent="-285750" eaLnBrk="1" hangingPunct="1">
              <a:spcBef>
                <a:spcPct val="75000"/>
              </a:spcBef>
              <a:spcAft>
                <a:spcPct val="250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suitable variable transformations into a higher dimensional space may allow   separation with linear decision boundaries non linear problems</a:t>
            </a:r>
          </a:p>
          <a:p>
            <a:pPr marL="285750" indent="-285750" eaLnBrk="1" hangingPunct="1">
              <a:spcBef>
                <a:spcPct val="75000"/>
              </a:spcBef>
              <a:spcAft>
                <a:spcPct val="25000"/>
              </a:spcAft>
              <a:buClr>
                <a:srgbClr val="FF0000"/>
              </a:buClr>
              <a:buFont typeface="Wingdings" pitchFamily="2" charset="2"/>
              <a:buChar char="§"/>
            </a:pPr>
            <a:endParaRPr lang="en-US" sz="1800" dirty="0" smtClean="0">
              <a:solidFill>
                <a:srgbClr val="000000"/>
              </a:solidFill>
              <a:latin typeface="Arial" charset="0"/>
              <a:sym typeface="Wingdings" pitchFamily="2" charset="2"/>
            </a:endParaRPr>
          </a:p>
          <a:p>
            <a:pPr marL="285750" indent="-285750" eaLnBrk="1" hangingPunct="1">
              <a:spcBef>
                <a:spcPct val="75000"/>
              </a:spcBef>
              <a:spcAft>
                <a:spcPct val="250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Support Vector Machine</a:t>
            </a:r>
            <a:endParaRPr lang="en-US" sz="1800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68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Support Vector Machines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9038" y="6597352"/>
            <a:ext cx="1086578" cy="260647"/>
          </a:xfrm>
          <a:prstGeom prst="rect">
            <a:avLst/>
          </a:prstGeom>
        </p:spPr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6552728" cy="260648"/>
          </a:xfrm>
          <a:prstGeom prst="rect">
            <a:avLst/>
          </a:prstGeom>
        </p:spPr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2440" y="6597352"/>
            <a:ext cx="611560" cy="260648"/>
          </a:xfrm>
          <a:prstGeom prst="rect">
            <a:avLst/>
          </a:prstGeom>
        </p:spPr>
        <p:txBody>
          <a:bodyPr/>
          <a:lstStyle/>
          <a:p>
            <a:fld id="{2A4DA105-8408-472E-ADC5-7BB4EB4EDB54}" type="slidenum">
              <a:rPr lang="en-GB" smtClean="0"/>
              <a:pPr/>
              <a:t>49</a:t>
            </a:fld>
            <a:endParaRPr lang="en-GB" dirty="0"/>
          </a:p>
        </p:txBody>
      </p:sp>
      <p:sp>
        <p:nvSpPr>
          <p:cNvPr id="1895427" name="Rectangle 3"/>
          <p:cNvSpPr>
            <a:spLocks noChangeArrowheads="1"/>
          </p:cNvSpPr>
          <p:nvPr/>
        </p:nvSpPr>
        <p:spPr bwMode="auto">
          <a:xfrm>
            <a:off x="5710238" y="963613"/>
            <a:ext cx="3255962" cy="2825750"/>
          </a:xfrm>
          <a:prstGeom prst="rect">
            <a:avLst/>
          </a:prstGeom>
          <a:solidFill>
            <a:schemeClr val="accent4">
              <a:alpha val="88000"/>
            </a:schemeClr>
          </a:solidFill>
          <a:ln w="3175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95428" name="Line 4"/>
          <p:cNvSpPr>
            <a:spLocks noChangeShapeType="1"/>
          </p:cNvSpPr>
          <p:nvPr/>
        </p:nvSpPr>
        <p:spPr bwMode="auto">
          <a:xfrm>
            <a:off x="5845175" y="3422650"/>
            <a:ext cx="3014663" cy="1588"/>
          </a:xfrm>
          <a:prstGeom prst="line">
            <a:avLst/>
          </a:prstGeom>
          <a:noFill/>
          <a:ln w="12700">
            <a:solidFill>
              <a:srgbClr val="5F5F5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95429" name="Line 5"/>
          <p:cNvSpPr>
            <a:spLocks noChangeShapeType="1"/>
          </p:cNvSpPr>
          <p:nvPr/>
        </p:nvSpPr>
        <p:spPr bwMode="auto">
          <a:xfrm rot="-5400000">
            <a:off x="5094288" y="2420938"/>
            <a:ext cx="2522537" cy="1587"/>
          </a:xfrm>
          <a:prstGeom prst="line">
            <a:avLst/>
          </a:prstGeom>
          <a:noFill/>
          <a:ln w="12700">
            <a:solidFill>
              <a:srgbClr val="5F5F5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95430" name="Text Box 6"/>
          <p:cNvSpPr txBox="1">
            <a:spLocks noChangeArrowheads="1"/>
          </p:cNvSpPr>
          <p:nvPr/>
        </p:nvSpPr>
        <p:spPr bwMode="auto">
          <a:xfrm>
            <a:off x="8577263" y="3440113"/>
            <a:ext cx="420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/>
            <a:r>
              <a:rPr lang="en-GB" sz="1600" i="1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GB" sz="1600" baseline="-25000" smtClean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895431" name="Text Box 7"/>
          <p:cNvSpPr txBox="1">
            <a:spLocks noChangeArrowheads="1"/>
          </p:cNvSpPr>
          <p:nvPr/>
        </p:nvSpPr>
        <p:spPr bwMode="auto">
          <a:xfrm>
            <a:off x="5940425" y="981075"/>
            <a:ext cx="420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/>
            <a:r>
              <a:rPr lang="en-GB" sz="1600" i="1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GB" sz="1600" baseline="-25000" smtClean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grpSp>
        <p:nvGrpSpPr>
          <p:cNvPr id="1895432" name="Group 8"/>
          <p:cNvGrpSpPr>
            <a:grpSpLocks/>
          </p:cNvGrpSpPr>
          <p:nvPr/>
        </p:nvGrpSpPr>
        <p:grpSpPr bwMode="auto">
          <a:xfrm>
            <a:off x="6456363" y="1127125"/>
            <a:ext cx="2060575" cy="2174875"/>
            <a:chOff x="4067" y="664"/>
            <a:chExt cx="1298" cy="1370"/>
          </a:xfrm>
        </p:grpSpPr>
        <p:sp>
          <p:nvSpPr>
            <p:cNvPr id="1895433" name="Oval 9"/>
            <p:cNvSpPr>
              <a:spLocks noChangeArrowheads="1"/>
            </p:cNvSpPr>
            <p:nvPr/>
          </p:nvSpPr>
          <p:spPr bwMode="auto">
            <a:xfrm>
              <a:off x="4239" y="1553"/>
              <a:ext cx="52" cy="49"/>
            </a:xfrm>
            <a:prstGeom prst="ellipse">
              <a:avLst/>
            </a:prstGeom>
            <a:solidFill>
              <a:srgbClr val="FF9B9B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5434" name="Oval 10"/>
            <p:cNvSpPr>
              <a:spLocks noChangeArrowheads="1"/>
            </p:cNvSpPr>
            <p:nvPr/>
          </p:nvSpPr>
          <p:spPr bwMode="auto">
            <a:xfrm>
              <a:off x="5229" y="1438"/>
              <a:ext cx="52" cy="49"/>
            </a:xfrm>
            <a:prstGeom prst="ellipse">
              <a:avLst/>
            </a:prstGeom>
            <a:solidFill>
              <a:srgbClr val="99CC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5435" name="Oval 11"/>
            <p:cNvSpPr>
              <a:spLocks noChangeArrowheads="1"/>
            </p:cNvSpPr>
            <p:nvPr/>
          </p:nvSpPr>
          <p:spPr bwMode="auto">
            <a:xfrm>
              <a:off x="4879" y="794"/>
              <a:ext cx="52" cy="49"/>
            </a:xfrm>
            <a:prstGeom prst="ellipse">
              <a:avLst/>
            </a:prstGeom>
            <a:solidFill>
              <a:srgbClr val="99CC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5436" name="Oval 12"/>
            <p:cNvSpPr>
              <a:spLocks noChangeArrowheads="1"/>
            </p:cNvSpPr>
            <p:nvPr/>
          </p:nvSpPr>
          <p:spPr bwMode="auto">
            <a:xfrm>
              <a:off x="5089" y="860"/>
              <a:ext cx="52" cy="49"/>
            </a:xfrm>
            <a:prstGeom prst="ellipse">
              <a:avLst/>
            </a:prstGeom>
            <a:solidFill>
              <a:srgbClr val="99CC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5437" name="Oval 13"/>
            <p:cNvSpPr>
              <a:spLocks noChangeArrowheads="1"/>
            </p:cNvSpPr>
            <p:nvPr/>
          </p:nvSpPr>
          <p:spPr bwMode="auto">
            <a:xfrm>
              <a:off x="4661" y="1068"/>
              <a:ext cx="52" cy="49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5438" name="Oval 14"/>
            <p:cNvSpPr>
              <a:spLocks noChangeArrowheads="1"/>
            </p:cNvSpPr>
            <p:nvPr/>
          </p:nvSpPr>
          <p:spPr bwMode="auto">
            <a:xfrm>
              <a:off x="4785" y="664"/>
              <a:ext cx="52" cy="49"/>
            </a:xfrm>
            <a:prstGeom prst="ellipse">
              <a:avLst/>
            </a:prstGeom>
            <a:solidFill>
              <a:srgbClr val="99CC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5439" name="Oval 15"/>
            <p:cNvSpPr>
              <a:spLocks noChangeArrowheads="1"/>
            </p:cNvSpPr>
            <p:nvPr/>
          </p:nvSpPr>
          <p:spPr bwMode="auto">
            <a:xfrm>
              <a:off x="5197" y="1064"/>
              <a:ext cx="52" cy="49"/>
            </a:xfrm>
            <a:prstGeom prst="ellipse">
              <a:avLst/>
            </a:prstGeom>
            <a:solidFill>
              <a:srgbClr val="99CC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5440" name="Oval 16"/>
            <p:cNvSpPr>
              <a:spLocks noChangeArrowheads="1"/>
            </p:cNvSpPr>
            <p:nvPr/>
          </p:nvSpPr>
          <p:spPr bwMode="auto">
            <a:xfrm>
              <a:off x="4619" y="738"/>
              <a:ext cx="52" cy="49"/>
            </a:xfrm>
            <a:prstGeom prst="ellipse">
              <a:avLst/>
            </a:prstGeom>
            <a:solidFill>
              <a:srgbClr val="99CC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5441" name="Oval 17"/>
            <p:cNvSpPr>
              <a:spLocks noChangeArrowheads="1"/>
            </p:cNvSpPr>
            <p:nvPr/>
          </p:nvSpPr>
          <p:spPr bwMode="auto">
            <a:xfrm>
              <a:off x="4267" y="1923"/>
              <a:ext cx="52" cy="49"/>
            </a:xfrm>
            <a:prstGeom prst="ellipse">
              <a:avLst/>
            </a:prstGeom>
            <a:solidFill>
              <a:srgbClr val="FF9B9B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5442" name="Oval 18"/>
            <p:cNvSpPr>
              <a:spLocks noChangeArrowheads="1"/>
            </p:cNvSpPr>
            <p:nvPr/>
          </p:nvSpPr>
          <p:spPr bwMode="auto">
            <a:xfrm>
              <a:off x="4559" y="1735"/>
              <a:ext cx="52" cy="49"/>
            </a:xfrm>
            <a:prstGeom prst="ellipse">
              <a:avLst/>
            </a:prstGeom>
            <a:solidFill>
              <a:srgbClr val="FF9B9B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5443" name="Oval 19"/>
            <p:cNvSpPr>
              <a:spLocks noChangeArrowheads="1"/>
            </p:cNvSpPr>
            <p:nvPr/>
          </p:nvSpPr>
          <p:spPr bwMode="auto">
            <a:xfrm>
              <a:off x="4707" y="1913"/>
              <a:ext cx="52" cy="49"/>
            </a:xfrm>
            <a:prstGeom prst="ellipse">
              <a:avLst/>
            </a:prstGeom>
            <a:solidFill>
              <a:srgbClr val="FF9B9B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5444" name="Oval 20"/>
            <p:cNvSpPr>
              <a:spLocks noChangeArrowheads="1"/>
            </p:cNvSpPr>
            <p:nvPr/>
          </p:nvSpPr>
          <p:spPr bwMode="auto">
            <a:xfrm>
              <a:off x="4117" y="1359"/>
              <a:ext cx="52" cy="49"/>
            </a:xfrm>
            <a:prstGeom prst="ellipse">
              <a:avLst/>
            </a:prstGeom>
            <a:solidFill>
              <a:srgbClr val="FF9B9B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5445" name="Oval 21"/>
            <p:cNvSpPr>
              <a:spLocks noChangeArrowheads="1"/>
            </p:cNvSpPr>
            <p:nvPr/>
          </p:nvSpPr>
          <p:spPr bwMode="auto">
            <a:xfrm>
              <a:off x="4067" y="1087"/>
              <a:ext cx="52" cy="49"/>
            </a:xfrm>
            <a:prstGeom prst="ellipse">
              <a:avLst/>
            </a:prstGeom>
            <a:solidFill>
              <a:srgbClr val="FF9B9B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5446" name="Oval 22"/>
            <p:cNvSpPr>
              <a:spLocks noChangeArrowheads="1"/>
            </p:cNvSpPr>
            <p:nvPr/>
          </p:nvSpPr>
          <p:spPr bwMode="auto">
            <a:xfrm>
              <a:off x="4191" y="1181"/>
              <a:ext cx="52" cy="49"/>
            </a:xfrm>
            <a:prstGeom prst="ellipse">
              <a:avLst/>
            </a:prstGeom>
            <a:solidFill>
              <a:srgbClr val="FF9B9B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5447" name="Oval 23"/>
            <p:cNvSpPr>
              <a:spLocks noChangeArrowheads="1"/>
            </p:cNvSpPr>
            <p:nvPr/>
          </p:nvSpPr>
          <p:spPr bwMode="auto">
            <a:xfrm>
              <a:off x="4387" y="1521"/>
              <a:ext cx="52" cy="49"/>
            </a:xfrm>
            <a:prstGeom prst="ellipse">
              <a:avLst/>
            </a:prstGeom>
            <a:solidFill>
              <a:srgbClr val="FF9B9B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5448" name="Oval 24"/>
            <p:cNvSpPr>
              <a:spLocks noChangeArrowheads="1"/>
            </p:cNvSpPr>
            <p:nvPr/>
          </p:nvSpPr>
          <p:spPr bwMode="auto">
            <a:xfrm>
              <a:off x="4155" y="1763"/>
              <a:ext cx="52" cy="49"/>
            </a:xfrm>
            <a:prstGeom prst="ellipse">
              <a:avLst/>
            </a:prstGeom>
            <a:solidFill>
              <a:srgbClr val="FF9B9B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5449" name="Oval 25"/>
            <p:cNvSpPr>
              <a:spLocks noChangeArrowheads="1"/>
            </p:cNvSpPr>
            <p:nvPr/>
          </p:nvSpPr>
          <p:spPr bwMode="auto">
            <a:xfrm>
              <a:off x="4735" y="1613"/>
              <a:ext cx="52" cy="49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5450" name="Oval 26"/>
            <p:cNvSpPr>
              <a:spLocks noChangeArrowheads="1"/>
            </p:cNvSpPr>
            <p:nvPr/>
          </p:nvSpPr>
          <p:spPr bwMode="auto">
            <a:xfrm>
              <a:off x="4841" y="1939"/>
              <a:ext cx="52" cy="49"/>
            </a:xfrm>
            <a:prstGeom prst="ellipse">
              <a:avLst/>
            </a:prstGeom>
            <a:solidFill>
              <a:srgbClr val="FF9B9B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5451" name="Oval 27"/>
            <p:cNvSpPr>
              <a:spLocks noChangeArrowheads="1"/>
            </p:cNvSpPr>
            <p:nvPr/>
          </p:nvSpPr>
          <p:spPr bwMode="auto">
            <a:xfrm>
              <a:off x="5007" y="1985"/>
              <a:ext cx="52" cy="49"/>
            </a:xfrm>
            <a:prstGeom prst="ellipse">
              <a:avLst/>
            </a:prstGeom>
            <a:solidFill>
              <a:srgbClr val="FF9B9B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5452" name="Oval 28"/>
            <p:cNvSpPr>
              <a:spLocks noChangeArrowheads="1"/>
            </p:cNvSpPr>
            <p:nvPr/>
          </p:nvSpPr>
          <p:spPr bwMode="auto">
            <a:xfrm>
              <a:off x="4801" y="1791"/>
              <a:ext cx="52" cy="49"/>
            </a:xfrm>
            <a:prstGeom prst="ellipse">
              <a:avLst/>
            </a:prstGeom>
            <a:solidFill>
              <a:srgbClr val="FF9B9B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5453" name="Oval 29"/>
            <p:cNvSpPr>
              <a:spLocks noChangeArrowheads="1"/>
            </p:cNvSpPr>
            <p:nvPr/>
          </p:nvSpPr>
          <p:spPr bwMode="auto">
            <a:xfrm>
              <a:off x="4353" y="1255"/>
              <a:ext cx="52" cy="49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5454" name="Oval 30"/>
            <p:cNvSpPr>
              <a:spLocks noChangeArrowheads="1"/>
            </p:cNvSpPr>
            <p:nvPr/>
          </p:nvSpPr>
          <p:spPr bwMode="auto">
            <a:xfrm>
              <a:off x="4511" y="1957"/>
              <a:ext cx="52" cy="49"/>
            </a:xfrm>
            <a:prstGeom prst="ellipse">
              <a:avLst/>
            </a:prstGeom>
            <a:solidFill>
              <a:srgbClr val="FF9B9B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5455" name="Oval 31"/>
            <p:cNvSpPr>
              <a:spLocks noChangeArrowheads="1"/>
            </p:cNvSpPr>
            <p:nvPr/>
          </p:nvSpPr>
          <p:spPr bwMode="auto">
            <a:xfrm>
              <a:off x="4365" y="1787"/>
              <a:ext cx="52" cy="49"/>
            </a:xfrm>
            <a:prstGeom prst="ellipse">
              <a:avLst/>
            </a:prstGeom>
            <a:solidFill>
              <a:srgbClr val="FF9B9B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5456" name="Oval 32"/>
            <p:cNvSpPr>
              <a:spLocks noChangeArrowheads="1"/>
            </p:cNvSpPr>
            <p:nvPr/>
          </p:nvSpPr>
          <p:spPr bwMode="auto">
            <a:xfrm>
              <a:off x="5289" y="1324"/>
              <a:ext cx="52" cy="49"/>
            </a:xfrm>
            <a:prstGeom prst="ellipse">
              <a:avLst/>
            </a:prstGeom>
            <a:solidFill>
              <a:srgbClr val="99CC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5457" name="Oval 33"/>
            <p:cNvSpPr>
              <a:spLocks noChangeArrowheads="1"/>
            </p:cNvSpPr>
            <p:nvPr/>
          </p:nvSpPr>
          <p:spPr bwMode="auto">
            <a:xfrm>
              <a:off x="4809" y="1024"/>
              <a:ext cx="52" cy="49"/>
            </a:xfrm>
            <a:prstGeom prst="ellipse">
              <a:avLst/>
            </a:prstGeom>
            <a:solidFill>
              <a:srgbClr val="99CC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5458" name="Oval 34"/>
            <p:cNvSpPr>
              <a:spLocks noChangeArrowheads="1"/>
            </p:cNvSpPr>
            <p:nvPr/>
          </p:nvSpPr>
          <p:spPr bwMode="auto">
            <a:xfrm>
              <a:off x="4983" y="1246"/>
              <a:ext cx="52" cy="49"/>
            </a:xfrm>
            <a:prstGeom prst="ellipse">
              <a:avLst/>
            </a:prstGeom>
            <a:solidFill>
              <a:srgbClr val="99CC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5459" name="Oval 35"/>
            <p:cNvSpPr>
              <a:spLocks noChangeArrowheads="1"/>
            </p:cNvSpPr>
            <p:nvPr/>
          </p:nvSpPr>
          <p:spPr bwMode="auto">
            <a:xfrm>
              <a:off x="4761" y="862"/>
              <a:ext cx="52" cy="49"/>
            </a:xfrm>
            <a:prstGeom prst="ellipse">
              <a:avLst/>
            </a:prstGeom>
            <a:solidFill>
              <a:srgbClr val="99CC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5460" name="Oval 36"/>
            <p:cNvSpPr>
              <a:spLocks noChangeArrowheads="1"/>
            </p:cNvSpPr>
            <p:nvPr/>
          </p:nvSpPr>
          <p:spPr bwMode="auto">
            <a:xfrm>
              <a:off x="4993" y="1064"/>
              <a:ext cx="52" cy="49"/>
            </a:xfrm>
            <a:prstGeom prst="ellipse">
              <a:avLst/>
            </a:prstGeom>
            <a:solidFill>
              <a:srgbClr val="99CC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5461" name="Oval 37"/>
            <p:cNvSpPr>
              <a:spLocks noChangeArrowheads="1"/>
            </p:cNvSpPr>
            <p:nvPr/>
          </p:nvSpPr>
          <p:spPr bwMode="auto">
            <a:xfrm>
              <a:off x="5129" y="1218"/>
              <a:ext cx="52" cy="49"/>
            </a:xfrm>
            <a:prstGeom prst="ellipse">
              <a:avLst/>
            </a:prstGeom>
            <a:solidFill>
              <a:srgbClr val="99CC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5462" name="Oval 38"/>
            <p:cNvSpPr>
              <a:spLocks noChangeArrowheads="1"/>
            </p:cNvSpPr>
            <p:nvPr/>
          </p:nvSpPr>
          <p:spPr bwMode="auto">
            <a:xfrm>
              <a:off x="5313" y="1150"/>
              <a:ext cx="52" cy="49"/>
            </a:xfrm>
            <a:prstGeom prst="ellipse">
              <a:avLst/>
            </a:prstGeom>
            <a:solidFill>
              <a:srgbClr val="99CC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895463" name="Line 39"/>
          <p:cNvSpPr>
            <a:spLocks noChangeShapeType="1"/>
          </p:cNvSpPr>
          <p:nvPr/>
        </p:nvSpPr>
        <p:spPr bwMode="auto">
          <a:xfrm>
            <a:off x="6361113" y="1568450"/>
            <a:ext cx="2116137" cy="19462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95464" name="Line 40"/>
          <p:cNvSpPr>
            <a:spLocks noChangeShapeType="1"/>
          </p:cNvSpPr>
          <p:nvPr/>
        </p:nvSpPr>
        <p:spPr bwMode="auto">
          <a:xfrm>
            <a:off x="6405563" y="1220788"/>
            <a:ext cx="2271712" cy="2109787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95465" name="Line 41"/>
          <p:cNvSpPr>
            <a:spLocks noChangeShapeType="1"/>
          </p:cNvSpPr>
          <p:nvPr/>
        </p:nvSpPr>
        <p:spPr bwMode="auto">
          <a:xfrm>
            <a:off x="6567488" y="1019175"/>
            <a:ext cx="2325687" cy="21351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95466" name="Line 42"/>
          <p:cNvSpPr>
            <a:spLocks noChangeShapeType="1"/>
          </p:cNvSpPr>
          <p:nvPr/>
        </p:nvSpPr>
        <p:spPr bwMode="auto">
          <a:xfrm flipH="1">
            <a:off x="8102600" y="2965450"/>
            <a:ext cx="188913" cy="203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95467" name="Text Box 43"/>
          <p:cNvSpPr txBox="1">
            <a:spLocks noChangeArrowheads="1"/>
          </p:cNvSpPr>
          <p:nvPr/>
        </p:nvSpPr>
        <p:spPr bwMode="auto">
          <a:xfrm>
            <a:off x="8242300" y="3108325"/>
            <a:ext cx="560388" cy="201613"/>
          </a:xfrm>
          <a:prstGeom prst="rect">
            <a:avLst/>
          </a:prstGeom>
          <a:solidFill>
            <a:schemeClr val="accent4">
              <a:alpha val="88000"/>
            </a:schemeClr>
          </a:solidFill>
          <a:ln>
            <a:noFill/>
          </a:ln>
          <a:effectLst/>
          <a:extLst/>
        </p:spPr>
        <p:txBody>
          <a:bodyPr wrap="none" lIns="27432" tIns="9144" rIns="27432" bIns="9144">
            <a:spAutoFit/>
          </a:bodyPr>
          <a:lstStyle/>
          <a:p>
            <a:pPr algn="ctr" eaLnBrk="1" hangingPunct="1"/>
            <a:r>
              <a:rPr lang="en-GB" sz="1200" dirty="0" smtClean="0">
                <a:solidFill>
                  <a:srgbClr val="000000"/>
                </a:solidFill>
                <a:latin typeface="Arial" charset="0"/>
              </a:rPr>
              <a:t>margin </a:t>
            </a:r>
            <a:endParaRPr lang="en-GB" sz="1200" i="1" dirty="0" smtClean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895468" name="Text Box 44"/>
          <p:cNvSpPr txBox="1">
            <a:spLocks noChangeArrowheads="1"/>
          </p:cNvSpPr>
          <p:nvPr/>
        </p:nvSpPr>
        <p:spPr bwMode="auto">
          <a:xfrm>
            <a:off x="6588125" y="1270000"/>
            <a:ext cx="576263" cy="384175"/>
          </a:xfrm>
          <a:prstGeom prst="rect">
            <a:avLst/>
          </a:prstGeom>
          <a:solidFill>
            <a:schemeClr val="accent4">
              <a:alpha val="88000"/>
            </a:schemeClr>
          </a:solidFill>
          <a:ln>
            <a:noFill/>
          </a:ln>
          <a:effectLst/>
          <a:extLst/>
        </p:spPr>
        <p:txBody>
          <a:bodyPr lIns="9144" tIns="9144" rIns="9144" bIns="9144">
            <a:spAutoFit/>
          </a:bodyPr>
          <a:lstStyle/>
          <a:p>
            <a:pPr algn="ctr" eaLnBrk="1" hangingPunct="1"/>
            <a:r>
              <a:rPr lang="en-GB" sz="1200" dirty="0" smtClean="0">
                <a:solidFill>
                  <a:srgbClr val="000000"/>
                </a:solidFill>
                <a:latin typeface="Arial" charset="0"/>
              </a:rPr>
              <a:t>support vectors</a:t>
            </a:r>
          </a:p>
        </p:txBody>
      </p:sp>
      <p:sp>
        <p:nvSpPr>
          <p:cNvPr id="1895469" name="Text Box 45"/>
          <p:cNvSpPr txBox="1">
            <a:spLocks noChangeArrowheads="1"/>
          </p:cNvSpPr>
          <p:nvPr/>
        </p:nvSpPr>
        <p:spPr bwMode="auto">
          <a:xfrm rot="16200000">
            <a:off x="5185569" y="2255044"/>
            <a:ext cx="1557338" cy="33655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/>
          <a:extLst/>
        </p:spPr>
        <p:txBody>
          <a:bodyPr wrap="none" lIns="90000" tIns="46800" rIns="90000" bIns="46800">
            <a:spAutoFit/>
          </a:bodyPr>
          <a:lstStyle/>
          <a:p>
            <a:pPr algn="ctr" eaLnBrk="1" hangingPunct="1"/>
            <a:r>
              <a:rPr lang="en-GB" sz="1600" smtClean="0">
                <a:solidFill>
                  <a:srgbClr val="000000"/>
                </a:solidFill>
                <a:latin typeface="Arial" charset="0"/>
              </a:rPr>
              <a:t>Separable data</a:t>
            </a:r>
          </a:p>
        </p:txBody>
      </p:sp>
      <p:sp>
        <p:nvSpPr>
          <p:cNvPr id="1895470" name="Line 46"/>
          <p:cNvSpPr>
            <a:spLocks noChangeShapeType="1"/>
          </p:cNvSpPr>
          <p:nvPr/>
        </p:nvSpPr>
        <p:spPr bwMode="auto">
          <a:xfrm flipH="1">
            <a:off x="6975475" y="1701800"/>
            <a:ext cx="44450" cy="277813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95471" name="Line 47"/>
          <p:cNvSpPr>
            <a:spLocks noChangeShapeType="1"/>
          </p:cNvSpPr>
          <p:nvPr/>
        </p:nvSpPr>
        <p:spPr bwMode="auto">
          <a:xfrm>
            <a:off x="7019925" y="1701800"/>
            <a:ext cx="295275" cy="8255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95472" name="Line 48"/>
          <p:cNvSpPr>
            <a:spLocks noChangeShapeType="1"/>
          </p:cNvSpPr>
          <p:nvPr/>
        </p:nvSpPr>
        <p:spPr bwMode="auto">
          <a:xfrm>
            <a:off x="7019925" y="1701800"/>
            <a:ext cx="490538" cy="887413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95473" name="Text Box 49"/>
          <p:cNvSpPr txBox="1">
            <a:spLocks noChangeArrowheads="1"/>
          </p:cNvSpPr>
          <p:nvPr/>
        </p:nvSpPr>
        <p:spPr bwMode="auto">
          <a:xfrm>
            <a:off x="203200" y="933450"/>
            <a:ext cx="51943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3300"/>
              </a:buClr>
              <a:buSzPct val="135000"/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hyperplane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that  separates </a:t>
            </a:r>
            <a:r>
              <a:rPr lang="en-US" sz="1800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S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from </a:t>
            </a:r>
            <a:r>
              <a:rPr lang="en-US" sz="1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B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895474" name="Text Box 50"/>
          <p:cNvSpPr txBox="1">
            <a:spLocks noChangeArrowheads="1"/>
          </p:cNvSpPr>
          <p:nvPr/>
        </p:nvSpPr>
        <p:spPr bwMode="auto">
          <a:xfrm rot="2492555">
            <a:off x="7145338" y="2268538"/>
            <a:ext cx="1300162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8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" tIns="9144" rIns="9144" bIns="9144">
            <a:spAutoFit/>
          </a:bodyPr>
          <a:lstStyle/>
          <a:p>
            <a:pPr algn="ctr" eaLnBrk="1" hangingPunct="1"/>
            <a:r>
              <a:rPr lang="en-GB" sz="1200" smtClean="0">
                <a:solidFill>
                  <a:srgbClr val="006600"/>
                </a:solidFill>
                <a:latin typeface="Arial" charset="0"/>
              </a:rPr>
              <a:t>optimal hyperplane</a:t>
            </a:r>
          </a:p>
        </p:txBody>
      </p:sp>
      <p:sp>
        <p:nvSpPr>
          <p:cNvPr id="1895475" name="Text Box 51"/>
          <p:cNvSpPr txBox="1">
            <a:spLocks noChangeArrowheads="1"/>
          </p:cNvSpPr>
          <p:nvPr/>
        </p:nvSpPr>
        <p:spPr bwMode="auto">
          <a:xfrm>
            <a:off x="539750" y="1523471"/>
            <a:ext cx="4968875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66700" indent="-266700" eaLnBrk="1" hangingPunct="1">
              <a:spcBef>
                <a:spcPct val="50000"/>
              </a:spcBef>
              <a:buClr>
                <a:srgbClr val="FF3300"/>
              </a:buClr>
              <a:buSzPct val="135000"/>
              <a:buFont typeface="Wingdings" pitchFamily="2" charset="2"/>
              <a:buChar char="§"/>
              <a:tabLst>
                <a:tab pos="266700" algn="l"/>
              </a:tabLst>
            </a:pPr>
            <a:r>
              <a:rPr lang="en-US" sz="1600" dirty="0" smtClean="0">
                <a:solidFill>
                  <a:srgbClr val="292929"/>
                </a:solidFill>
                <a:latin typeface="Arial" charset="0"/>
              </a:rPr>
              <a:t>Linear decision boundary</a:t>
            </a:r>
          </a:p>
          <a:p>
            <a:pPr marL="266700" indent="-266700" eaLnBrk="1" hangingPunct="1">
              <a:spcBef>
                <a:spcPct val="50000"/>
              </a:spcBef>
              <a:buClr>
                <a:srgbClr val="FF3300"/>
              </a:buClr>
              <a:buSzPct val="135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292929"/>
                </a:solidFill>
                <a:latin typeface="Arial" charset="0"/>
              </a:rPr>
              <a:t>Best separation: maximum distance (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margin</a:t>
            </a:r>
            <a:r>
              <a:rPr lang="en-US" sz="1600" dirty="0" smtClean="0">
                <a:solidFill>
                  <a:srgbClr val="292929"/>
                </a:solidFill>
                <a:latin typeface="Arial" charset="0"/>
              </a:rPr>
              <a:t>) between closest events (</a:t>
            </a:r>
            <a:r>
              <a:rPr lang="en-US" sz="1600" i="1" dirty="0" smtClean="0">
                <a:solidFill>
                  <a:srgbClr val="292929"/>
                </a:solidFill>
                <a:latin typeface="Arial" charset="0"/>
              </a:rPr>
              <a:t>support</a:t>
            </a:r>
            <a:r>
              <a:rPr lang="en-US" sz="1600" dirty="0" smtClean="0">
                <a:solidFill>
                  <a:srgbClr val="292929"/>
                </a:solidFill>
                <a:latin typeface="Arial" charset="0"/>
              </a:rPr>
              <a:t>) to </a:t>
            </a:r>
            <a:r>
              <a:rPr lang="en-US" sz="1600" dirty="0" err="1" smtClean="0">
                <a:solidFill>
                  <a:srgbClr val="292929"/>
                </a:solidFill>
                <a:latin typeface="Arial" charset="0"/>
              </a:rPr>
              <a:t>hyperplane</a:t>
            </a:r>
            <a:endParaRPr lang="en-US" sz="1600" dirty="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95476" name="Line 52"/>
          <p:cNvSpPr>
            <a:spLocks noChangeShapeType="1"/>
          </p:cNvSpPr>
          <p:nvPr/>
        </p:nvSpPr>
        <p:spPr bwMode="auto">
          <a:xfrm flipH="1">
            <a:off x="8369300" y="2847975"/>
            <a:ext cx="188913" cy="203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95477" name="Text Box 53"/>
          <p:cNvSpPr txBox="1">
            <a:spLocks noChangeArrowheads="1"/>
          </p:cNvSpPr>
          <p:nvPr/>
        </p:nvSpPr>
        <p:spPr bwMode="auto">
          <a:xfrm rot="16200000">
            <a:off x="5020469" y="2062957"/>
            <a:ext cx="1963737" cy="3365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/>
            <a:r>
              <a:rPr lang="en-GB" sz="1600" dirty="0" smtClean="0">
                <a:solidFill>
                  <a:srgbClr val="000000"/>
                </a:solidFill>
                <a:latin typeface="Arial" charset="0"/>
              </a:rPr>
              <a:t>Non-separable data</a:t>
            </a:r>
          </a:p>
        </p:txBody>
      </p:sp>
      <p:sp>
        <p:nvSpPr>
          <p:cNvPr id="1895478" name="Oval 54"/>
          <p:cNvSpPr>
            <a:spLocks noChangeArrowheads="1"/>
          </p:cNvSpPr>
          <p:nvPr/>
        </p:nvSpPr>
        <p:spPr bwMode="auto">
          <a:xfrm>
            <a:off x="7451725" y="2133600"/>
            <a:ext cx="82550" cy="77788"/>
          </a:xfrm>
          <a:prstGeom prst="ellipse">
            <a:avLst/>
          </a:prstGeom>
          <a:solidFill>
            <a:srgbClr val="0000FF"/>
          </a:solidFill>
          <a:ln w="31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95479" name="Rectangle 55"/>
          <p:cNvSpPr>
            <a:spLocks noChangeArrowheads="1"/>
          </p:cNvSpPr>
          <p:nvPr/>
        </p:nvSpPr>
        <p:spPr bwMode="auto">
          <a:xfrm>
            <a:off x="552450" y="2946400"/>
            <a:ext cx="51466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180975" indent="-180975" defTabSz="204788" eaLnBrk="1" hangingPunct="1">
              <a:spcBef>
                <a:spcPct val="50000"/>
              </a:spcBef>
              <a:buClr>
                <a:srgbClr val="FF3300"/>
              </a:buClr>
              <a:buSzPct val="135000"/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292929"/>
                </a:solidFill>
                <a:latin typeface="Arial" charset="0"/>
              </a:rPr>
              <a:t>Solution of largest margin depends only on  inner product of support vectors (distances) </a:t>
            </a:r>
          </a:p>
          <a:p>
            <a:pPr defTabSz="204788" eaLnBrk="1" hangingPunct="1">
              <a:spcBef>
                <a:spcPct val="50000"/>
              </a:spcBef>
              <a:buClr>
                <a:srgbClr val="FF3300"/>
              </a:buClr>
              <a:buSzPct val="135000"/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</a:t>
            </a:r>
            <a:r>
              <a:rPr lang="en-US" sz="1600" b="1" dirty="0" smtClean="0">
                <a:solidFill>
                  <a:srgbClr val="292929"/>
                </a:solidFill>
                <a:latin typeface="Arial" charset="0"/>
                <a:sym typeface="Wingdings" pitchFamily="2" charset="2"/>
              </a:rPr>
              <a:t> quadratic </a:t>
            </a:r>
            <a:r>
              <a:rPr lang="en-US" sz="1600" b="1" dirty="0" err="1" smtClean="0">
                <a:solidFill>
                  <a:srgbClr val="292929"/>
                </a:solidFill>
                <a:latin typeface="Arial" charset="0"/>
                <a:sym typeface="Wingdings" pitchFamily="2" charset="2"/>
              </a:rPr>
              <a:t>minimisation</a:t>
            </a:r>
            <a:r>
              <a:rPr lang="en-US" sz="1600" b="1" dirty="0" smtClean="0">
                <a:solidFill>
                  <a:srgbClr val="292929"/>
                </a:solidFill>
                <a:latin typeface="Arial" charset="0"/>
                <a:sym typeface="Wingdings" pitchFamily="2" charset="2"/>
              </a:rPr>
              <a:t> problem</a:t>
            </a:r>
            <a:endParaRPr lang="en-US" sz="1600" dirty="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95480" name="Oval 56"/>
          <p:cNvSpPr>
            <a:spLocks noChangeArrowheads="1"/>
          </p:cNvSpPr>
          <p:nvPr/>
        </p:nvSpPr>
        <p:spPr bwMode="auto">
          <a:xfrm>
            <a:off x="7297738" y="2636838"/>
            <a:ext cx="82550" cy="77787"/>
          </a:xfrm>
          <a:prstGeom prst="ellipse">
            <a:avLst/>
          </a:prstGeom>
          <a:solidFill>
            <a:srgbClr val="0000FF"/>
          </a:solidFill>
          <a:ln w="317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95481" name="Oval 57"/>
          <p:cNvSpPr>
            <a:spLocks noChangeArrowheads="1"/>
          </p:cNvSpPr>
          <p:nvPr/>
        </p:nvSpPr>
        <p:spPr bwMode="auto">
          <a:xfrm>
            <a:off x="7740650" y="2565400"/>
            <a:ext cx="82550" cy="77788"/>
          </a:xfrm>
          <a:prstGeom prst="ellipse">
            <a:avLst/>
          </a:prstGeom>
          <a:solidFill>
            <a:srgbClr val="FF0000"/>
          </a:solidFill>
          <a:ln w="31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95482" name="Oval 58"/>
          <p:cNvSpPr>
            <a:spLocks noChangeArrowheads="1"/>
          </p:cNvSpPr>
          <p:nvPr/>
        </p:nvSpPr>
        <p:spPr bwMode="auto">
          <a:xfrm>
            <a:off x="8172450" y="2349500"/>
            <a:ext cx="82550" cy="77788"/>
          </a:xfrm>
          <a:prstGeom prst="ellipse">
            <a:avLst/>
          </a:prstGeom>
          <a:solidFill>
            <a:srgbClr val="FF0000"/>
          </a:solidFill>
          <a:ln w="31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95483" name="Line 59"/>
          <p:cNvSpPr>
            <a:spLocks noChangeShapeType="1"/>
          </p:cNvSpPr>
          <p:nvPr/>
        </p:nvSpPr>
        <p:spPr bwMode="auto">
          <a:xfrm flipV="1">
            <a:off x="7785100" y="2420938"/>
            <a:ext cx="393700" cy="457200"/>
          </a:xfrm>
          <a:prstGeom prst="line">
            <a:avLst/>
          </a:prstGeom>
          <a:noFill/>
          <a:ln w="19050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95484" name="Line 60"/>
          <p:cNvSpPr>
            <a:spLocks noChangeShapeType="1"/>
          </p:cNvSpPr>
          <p:nvPr/>
        </p:nvSpPr>
        <p:spPr bwMode="auto">
          <a:xfrm flipV="1">
            <a:off x="7650163" y="2636838"/>
            <a:ext cx="96837" cy="119062"/>
          </a:xfrm>
          <a:prstGeom prst="line">
            <a:avLst/>
          </a:prstGeom>
          <a:noFill/>
          <a:ln w="19050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95485" name="Line 61"/>
          <p:cNvSpPr>
            <a:spLocks noChangeShapeType="1"/>
          </p:cNvSpPr>
          <p:nvPr/>
        </p:nvSpPr>
        <p:spPr bwMode="auto">
          <a:xfrm flipH="1">
            <a:off x="7500938" y="2014538"/>
            <a:ext cx="142875" cy="142875"/>
          </a:xfrm>
          <a:prstGeom prst="line">
            <a:avLst/>
          </a:prstGeom>
          <a:noFill/>
          <a:ln w="19050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95486" name="Line 62"/>
          <p:cNvSpPr>
            <a:spLocks noChangeShapeType="1"/>
          </p:cNvSpPr>
          <p:nvPr/>
        </p:nvSpPr>
        <p:spPr bwMode="auto">
          <a:xfrm flipH="1">
            <a:off x="7380288" y="2179638"/>
            <a:ext cx="430212" cy="457200"/>
          </a:xfrm>
          <a:prstGeom prst="line">
            <a:avLst/>
          </a:prstGeom>
          <a:noFill/>
          <a:ln w="19050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95487" name="Text Box 63"/>
          <p:cNvSpPr txBox="1">
            <a:spLocks noChangeArrowheads="1"/>
          </p:cNvSpPr>
          <p:nvPr/>
        </p:nvSpPr>
        <p:spPr bwMode="auto">
          <a:xfrm>
            <a:off x="7545388" y="1760538"/>
            <a:ext cx="331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/>
            <a:r>
              <a:rPr lang="en-GB" sz="1400" b="1" smtClean="0">
                <a:solidFill>
                  <a:srgbClr val="CC0066"/>
                </a:solidFill>
                <a:latin typeface="Arial" charset="0"/>
                <a:sym typeface="Symbol" pitchFamily="18" charset="2"/>
              </a:rPr>
              <a:t></a:t>
            </a:r>
            <a:r>
              <a:rPr lang="en-GB" sz="1400" b="1" baseline="-25000" smtClean="0">
                <a:solidFill>
                  <a:srgbClr val="CC0066"/>
                </a:solidFill>
                <a:latin typeface="Arial" charset="0"/>
                <a:sym typeface="Symbol" pitchFamily="18" charset="2"/>
              </a:rPr>
              <a:t>1</a:t>
            </a:r>
            <a:endParaRPr lang="en-GB" sz="1400" b="1" smtClean="0">
              <a:solidFill>
                <a:srgbClr val="CC0066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895488" name="Text Box 64"/>
          <p:cNvSpPr txBox="1">
            <a:spLocks noChangeArrowheads="1"/>
          </p:cNvSpPr>
          <p:nvPr/>
        </p:nvSpPr>
        <p:spPr bwMode="auto">
          <a:xfrm>
            <a:off x="7304088" y="2154238"/>
            <a:ext cx="331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/>
            <a:r>
              <a:rPr lang="en-GB" sz="1400" b="1" smtClean="0">
                <a:solidFill>
                  <a:srgbClr val="CC0066"/>
                </a:solidFill>
                <a:latin typeface="Arial" charset="0"/>
                <a:sym typeface="Symbol" pitchFamily="18" charset="2"/>
              </a:rPr>
              <a:t></a:t>
            </a:r>
            <a:r>
              <a:rPr lang="en-GB" sz="1400" b="1" baseline="-25000" smtClean="0">
                <a:solidFill>
                  <a:srgbClr val="CC0066"/>
                </a:solidFill>
                <a:latin typeface="Arial" charset="0"/>
                <a:sym typeface="Symbol" pitchFamily="18" charset="2"/>
              </a:rPr>
              <a:t>2</a:t>
            </a:r>
            <a:endParaRPr lang="en-GB" sz="1400" b="1" smtClean="0">
              <a:solidFill>
                <a:srgbClr val="CC0066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895489" name="Text Box 65"/>
          <p:cNvSpPr txBox="1">
            <a:spLocks noChangeArrowheads="1"/>
          </p:cNvSpPr>
          <p:nvPr/>
        </p:nvSpPr>
        <p:spPr bwMode="auto">
          <a:xfrm>
            <a:off x="7813675" y="267970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/>
            <a:r>
              <a:rPr lang="en-GB" sz="1400" b="1" smtClean="0">
                <a:solidFill>
                  <a:srgbClr val="CC0066"/>
                </a:solidFill>
                <a:latin typeface="Arial" charset="0"/>
                <a:sym typeface="Symbol" pitchFamily="18" charset="2"/>
              </a:rPr>
              <a:t></a:t>
            </a:r>
            <a:r>
              <a:rPr lang="en-GB" sz="1400" b="1" baseline="-25000" smtClean="0">
                <a:solidFill>
                  <a:srgbClr val="CC0066"/>
                </a:solidFill>
                <a:latin typeface="Arial" charset="0"/>
                <a:sym typeface="Symbol" pitchFamily="18" charset="2"/>
              </a:rPr>
              <a:t>4</a:t>
            </a:r>
            <a:endParaRPr lang="en-GB" sz="1400" b="1" smtClean="0">
              <a:solidFill>
                <a:srgbClr val="CC0066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895490" name="Text Box 66"/>
          <p:cNvSpPr txBox="1">
            <a:spLocks noChangeArrowheads="1"/>
          </p:cNvSpPr>
          <p:nvPr/>
        </p:nvSpPr>
        <p:spPr bwMode="auto">
          <a:xfrm>
            <a:off x="7718425" y="2332038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/>
            <a:r>
              <a:rPr lang="en-GB" sz="1400" b="1" smtClean="0">
                <a:solidFill>
                  <a:srgbClr val="CC0066"/>
                </a:solidFill>
                <a:latin typeface="Arial" charset="0"/>
                <a:sym typeface="Symbol" pitchFamily="18" charset="2"/>
              </a:rPr>
              <a:t></a:t>
            </a:r>
            <a:r>
              <a:rPr lang="en-GB" sz="1400" b="1" baseline="-25000" smtClean="0">
                <a:solidFill>
                  <a:srgbClr val="CC0066"/>
                </a:solidFill>
                <a:latin typeface="Arial" charset="0"/>
                <a:sym typeface="Symbol" pitchFamily="18" charset="2"/>
              </a:rPr>
              <a:t>3</a:t>
            </a:r>
            <a:endParaRPr lang="en-GB" sz="1400" b="1" smtClean="0">
              <a:solidFill>
                <a:srgbClr val="CC0066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895491" name="Text Box 67"/>
          <p:cNvSpPr txBox="1">
            <a:spLocks noChangeArrowheads="1"/>
          </p:cNvSpPr>
          <p:nvPr/>
        </p:nvSpPr>
        <p:spPr bwMode="auto">
          <a:xfrm>
            <a:off x="552450" y="2381780"/>
            <a:ext cx="498792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66700" indent="-266700" eaLnBrk="1" hangingPunct="1">
              <a:spcBef>
                <a:spcPct val="50000"/>
              </a:spcBef>
              <a:buClr>
                <a:srgbClr val="FF3300"/>
              </a:buClr>
              <a:buSzPct val="130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292929"/>
                </a:solidFill>
                <a:latin typeface="Arial" charset="0"/>
              </a:rPr>
              <a:t>If data non-separable add </a:t>
            </a:r>
            <a:r>
              <a:rPr lang="en-US" sz="1600" i="1" dirty="0" smtClean="0">
                <a:solidFill>
                  <a:srgbClr val="CC0066"/>
                </a:solidFill>
                <a:latin typeface="Arial" charset="0"/>
              </a:rPr>
              <a:t>misclassification cost</a:t>
            </a:r>
            <a:r>
              <a:rPr lang="en-US" sz="1600" i="1" dirty="0" smtClean="0">
                <a:solidFill>
                  <a:srgbClr val="292929"/>
                </a:solidFill>
                <a:latin typeface="Arial" charset="0"/>
              </a:rPr>
              <a:t> </a:t>
            </a:r>
            <a:r>
              <a:rPr lang="en-US" sz="1600" dirty="0" smtClean="0">
                <a:solidFill>
                  <a:srgbClr val="292929"/>
                </a:solidFill>
                <a:latin typeface="Arial" charset="0"/>
              </a:rPr>
              <a:t>parameter </a:t>
            </a:r>
            <a:r>
              <a:rPr lang="en-US" sz="1600" i="1" dirty="0" smtClean="0">
                <a:solidFill>
                  <a:srgbClr val="008000"/>
                </a:solidFill>
                <a:latin typeface="Arial" charset="0"/>
              </a:rPr>
              <a:t>C</a:t>
            </a:r>
            <a:r>
              <a:rPr lang="en-US" sz="1600" dirty="0" smtClean="0">
                <a:solidFill>
                  <a:srgbClr val="CC0066"/>
                </a:solidFill>
                <a:latin typeface="Arial" charset="0"/>
                <a:cs typeface="Arial" charset="0"/>
              </a:rPr>
              <a:t>·</a:t>
            </a:r>
            <a:r>
              <a:rPr lang="en-US" sz="1600" dirty="0" smtClean="0">
                <a:solidFill>
                  <a:srgbClr val="CC0066"/>
                </a:solidFill>
                <a:latin typeface="Arial" charset="0"/>
                <a:sym typeface="Symbol" pitchFamily="18" charset="2"/>
              </a:rPr>
              <a:t></a:t>
            </a:r>
            <a:r>
              <a:rPr lang="en-US" sz="1600" i="1" baseline="-25000" dirty="0" err="1" smtClean="0">
                <a:solidFill>
                  <a:srgbClr val="CC0066"/>
                </a:solidFill>
                <a:latin typeface="Arial" charset="0"/>
                <a:sym typeface="Symbol" pitchFamily="18" charset="2"/>
              </a:rPr>
              <a:t>i</a:t>
            </a:r>
            <a:r>
              <a:rPr lang="en-US" sz="1600" dirty="0" err="1" smtClean="0">
                <a:solidFill>
                  <a:srgbClr val="CC0066"/>
                </a:solidFill>
                <a:latin typeface="Arial" charset="0"/>
                <a:sym typeface="Symbol" pitchFamily="18" charset="2"/>
              </a:rPr>
              <a:t></a:t>
            </a:r>
            <a:r>
              <a:rPr lang="en-US" sz="1600" i="1" baseline="-25000" dirty="0" err="1" smtClean="0">
                <a:solidFill>
                  <a:srgbClr val="CC0066"/>
                </a:solidFill>
                <a:latin typeface="Arial" charset="0"/>
                <a:sym typeface="Symbol" pitchFamily="18" charset="2"/>
              </a:rPr>
              <a:t>i</a:t>
            </a:r>
            <a:r>
              <a:rPr lang="en-US" sz="1600" dirty="0" smtClean="0">
                <a:solidFill>
                  <a:srgbClr val="292929"/>
                </a:solidFill>
                <a:latin typeface="Arial" charset="0"/>
                <a:sym typeface="Symbol" pitchFamily="18" charset="2"/>
              </a:rPr>
              <a:t> to </a:t>
            </a:r>
            <a:r>
              <a:rPr lang="en-US" sz="1600" dirty="0" err="1" smtClean="0">
                <a:solidFill>
                  <a:srgbClr val="292929"/>
                </a:solidFill>
                <a:latin typeface="Arial" charset="0"/>
              </a:rPr>
              <a:t>minimisation</a:t>
            </a:r>
            <a:r>
              <a:rPr lang="en-US" sz="1600" dirty="0" smtClean="0">
                <a:solidFill>
                  <a:srgbClr val="292929"/>
                </a:solidFill>
                <a:latin typeface="Arial" charset="0"/>
              </a:rPr>
              <a:t> function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US" sz="16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95492" name="Line 68"/>
          <p:cNvSpPr>
            <a:spLocks noChangeShapeType="1"/>
          </p:cNvSpPr>
          <p:nvPr/>
        </p:nvSpPr>
        <p:spPr bwMode="auto">
          <a:xfrm>
            <a:off x="6630988" y="962025"/>
            <a:ext cx="1752600" cy="2655888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95493" name="Line 69"/>
          <p:cNvSpPr>
            <a:spLocks noChangeShapeType="1"/>
          </p:cNvSpPr>
          <p:nvPr/>
        </p:nvSpPr>
        <p:spPr bwMode="auto">
          <a:xfrm>
            <a:off x="6207125" y="1508125"/>
            <a:ext cx="2746375" cy="167005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80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895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895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895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"/>
                                        <p:tgtEl>
                                          <p:spTgt spid="189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895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"/>
                                        <p:tgtEl>
                                          <p:spTgt spid="189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1895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895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9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895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89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895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"/>
                                        <p:tgtEl>
                                          <p:spTgt spid="1895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895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89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1895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"/>
                                        <p:tgtEl>
                                          <p:spTgt spid="189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189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"/>
                                        <p:tgtEl>
                                          <p:spTgt spid="1895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"/>
                                        <p:tgtEl>
                                          <p:spTgt spid="189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1895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"/>
                                        <p:tgtEl>
                                          <p:spTgt spid="1895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"/>
                                        <p:tgtEl>
                                          <p:spTgt spid="1895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895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9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9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9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"/>
                                        <p:tgtEl>
                                          <p:spTgt spid="189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"/>
                                        <p:tgtEl>
                                          <p:spTgt spid="189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89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189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89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89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"/>
                                        <p:tgtEl>
                                          <p:spTgt spid="189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"/>
                                        <p:tgtEl>
                                          <p:spTgt spid="189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"/>
                                        <p:tgtEl>
                                          <p:spTgt spid="1895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"/>
                                        <p:tgtEl>
                                          <p:spTgt spid="189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89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5427" grpId="0" animBg="1"/>
      <p:bldP spid="1895428" grpId="0" animBg="1"/>
      <p:bldP spid="1895429" grpId="0" animBg="1"/>
      <p:bldP spid="1895430" grpId="0"/>
      <p:bldP spid="1895431" grpId="0"/>
      <p:bldP spid="1895463" grpId="0" animBg="1"/>
      <p:bldP spid="1895464" grpId="0" animBg="1"/>
      <p:bldP spid="1895465" grpId="0" animBg="1"/>
      <p:bldP spid="1895466" grpId="0" animBg="1"/>
      <p:bldP spid="1895467" grpId="0" animBg="1"/>
      <p:bldP spid="1895469" grpId="0" animBg="1"/>
      <p:bldP spid="1895470" grpId="0" animBg="1"/>
      <p:bldP spid="1895471" grpId="0" animBg="1"/>
      <p:bldP spid="1895472" grpId="0" animBg="1"/>
      <p:bldP spid="1895473" grpId="0"/>
      <p:bldP spid="1895474" grpId="0"/>
      <p:bldP spid="1895474" grpId="1"/>
      <p:bldP spid="1895476" grpId="0" animBg="1"/>
      <p:bldP spid="1895477" grpId="0" animBg="1"/>
      <p:bldP spid="1895478" grpId="0" animBg="1"/>
      <p:bldP spid="1895479" grpId="0"/>
      <p:bldP spid="1895480" grpId="0" animBg="1"/>
      <p:bldP spid="1895481" grpId="0" animBg="1"/>
      <p:bldP spid="1895482" grpId="0" animBg="1"/>
      <p:bldP spid="1895483" grpId="0" animBg="1"/>
      <p:bldP spid="1895484" grpId="0" animBg="1"/>
      <p:bldP spid="1895485" grpId="0" animBg="1"/>
      <p:bldP spid="1895486" grpId="0" animBg="1"/>
      <p:bldP spid="1895487" grpId="0"/>
      <p:bldP spid="1895488" grpId="0"/>
      <p:bldP spid="1895489" grpId="0"/>
      <p:bldP spid="1895490" grpId="0"/>
      <p:bldP spid="1895491" grpId="0"/>
      <p:bldP spid="1895492" grpId="0" animBg="1"/>
      <p:bldP spid="1895492" grpId="1" animBg="1"/>
      <p:bldP spid="1895493" grpId="0" animBg="1"/>
      <p:bldP spid="189549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Bildschirmfoto 2014-10-19 um 14.38.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" y="869728"/>
            <a:ext cx="3727753" cy="207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2" t="-8085" r="-7922" b="35458"/>
          <a:stretch/>
        </p:blipFill>
        <p:spPr>
          <a:xfrm>
            <a:off x="704215" y="4867914"/>
            <a:ext cx="3924350" cy="14908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‘elsewhere’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AutoShape 4" descr="Bildergebnis für Si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Bildergebnis für Sir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657" y="942880"/>
            <a:ext cx="3139440" cy="20815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3" y="2879665"/>
            <a:ext cx="3327613" cy="19882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573" y="2654949"/>
            <a:ext cx="3063113" cy="19843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1"/>
          <a:stretch/>
        </p:blipFill>
        <p:spPr>
          <a:xfrm>
            <a:off x="5286248" y="4142231"/>
            <a:ext cx="3556000" cy="19879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04584" y="6108734"/>
            <a:ext cx="2937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b="1" dirty="0" smtClean="0">
                <a:solidFill>
                  <a:schemeClr val="bg2"/>
                </a:solidFill>
                <a:latin typeface="+mn-lt"/>
              </a:rPr>
              <a:t>…. is ‘everywhere’ </a:t>
            </a:r>
            <a:endParaRPr lang="en-GB" b="1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398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Support Vector Machines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9038" y="6597352"/>
            <a:ext cx="1086578" cy="260647"/>
          </a:xfrm>
          <a:prstGeom prst="rect">
            <a:avLst/>
          </a:prstGeom>
        </p:spPr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6552728" cy="260648"/>
          </a:xfrm>
          <a:prstGeom prst="rect">
            <a:avLst/>
          </a:prstGeom>
        </p:spPr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2440" y="6597352"/>
            <a:ext cx="611560" cy="260648"/>
          </a:xfrm>
          <a:prstGeom prst="rect">
            <a:avLst/>
          </a:prstGeom>
        </p:spPr>
        <p:txBody>
          <a:bodyPr/>
          <a:lstStyle/>
          <a:p>
            <a:fld id="{2A4DA105-8408-472E-ADC5-7BB4EB4EDB54}" type="slidenum">
              <a:rPr lang="en-GB" smtClean="0"/>
              <a:pPr/>
              <a:t>50</a:t>
            </a:fld>
            <a:endParaRPr lang="en-GB" dirty="0"/>
          </a:p>
        </p:txBody>
      </p:sp>
      <p:sp>
        <p:nvSpPr>
          <p:cNvPr id="1901571" name="Rectangle 3"/>
          <p:cNvSpPr>
            <a:spLocks noChangeArrowheads="1"/>
          </p:cNvSpPr>
          <p:nvPr/>
        </p:nvSpPr>
        <p:spPr bwMode="auto">
          <a:xfrm>
            <a:off x="5719763" y="708025"/>
            <a:ext cx="3255962" cy="2825750"/>
          </a:xfrm>
          <a:prstGeom prst="rect">
            <a:avLst/>
          </a:prstGeom>
          <a:solidFill>
            <a:schemeClr val="accent4">
              <a:alpha val="88000"/>
            </a:schemeClr>
          </a:solidFill>
          <a:ln w="3175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01660" name="Text Box 92"/>
          <p:cNvSpPr txBox="1">
            <a:spLocks noChangeArrowheads="1"/>
          </p:cNvSpPr>
          <p:nvPr/>
        </p:nvSpPr>
        <p:spPr bwMode="auto">
          <a:xfrm>
            <a:off x="192088" y="3589338"/>
            <a:ext cx="5532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3300"/>
              </a:buClr>
              <a:buSzPct val="135000"/>
              <a:buFont typeface="Wingdings" pitchFamily="2" charset="2"/>
              <a:buChar char="§"/>
            </a:pPr>
            <a:r>
              <a:rPr lang="en-US" sz="1800" smtClean="0">
                <a:solidFill>
                  <a:srgbClr val="000000"/>
                </a:solidFill>
                <a:latin typeface="Arial" charset="0"/>
                <a:cs typeface="Arial" charset="0"/>
              </a:rPr>
              <a:t>Non-linear cases:</a:t>
            </a:r>
          </a:p>
        </p:txBody>
      </p:sp>
      <p:sp>
        <p:nvSpPr>
          <p:cNvPr id="1901662" name="Text Box 94"/>
          <p:cNvSpPr txBox="1">
            <a:spLocks noChangeArrowheads="1"/>
          </p:cNvSpPr>
          <p:nvPr/>
        </p:nvSpPr>
        <p:spPr bwMode="auto">
          <a:xfrm>
            <a:off x="469900" y="3867150"/>
            <a:ext cx="83534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3300"/>
              </a:buClr>
              <a:buSzPct val="135000"/>
              <a:buFont typeface="Wingdings" pitchFamily="2" charset="2"/>
              <a:buChar char="§"/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Transform variables into higher dimensional feature space where again a linear boundary (hyperplane) can separate the data</a:t>
            </a:r>
          </a:p>
        </p:txBody>
      </p:sp>
      <p:sp>
        <p:nvSpPr>
          <p:cNvPr id="1901663" name="Line 95"/>
          <p:cNvSpPr>
            <a:spLocks noChangeShapeType="1"/>
          </p:cNvSpPr>
          <p:nvPr/>
        </p:nvSpPr>
        <p:spPr bwMode="auto">
          <a:xfrm flipV="1">
            <a:off x="6318250" y="2381250"/>
            <a:ext cx="0" cy="576263"/>
          </a:xfrm>
          <a:prstGeom prst="line">
            <a:avLst/>
          </a:prstGeom>
          <a:noFill/>
          <a:ln w="31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01664" name="Text Box 96"/>
          <p:cNvSpPr txBox="1">
            <a:spLocks noChangeArrowheads="1"/>
          </p:cNvSpPr>
          <p:nvPr/>
        </p:nvSpPr>
        <p:spPr bwMode="auto">
          <a:xfrm>
            <a:off x="6357938" y="2525713"/>
            <a:ext cx="536575" cy="254000"/>
          </a:xfrm>
          <a:prstGeom prst="rect">
            <a:avLst/>
          </a:prstGeom>
          <a:solidFill>
            <a:schemeClr val="accent4">
              <a:alpha val="87000"/>
            </a:schemeClr>
          </a:solidFill>
          <a:ln>
            <a:noFill/>
          </a:ln>
          <a:effectLst/>
          <a:extLst/>
        </p:spPr>
        <p:txBody>
          <a:bodyPr wrap="none" lIns="9144" tIns="0" rIns="9144" bIns="9144">
            <a:spAutoFit/>
          </a:bodyPr>
          <a:lstStyle/>
          <a:p>
            <a:pPr algn="ctr" eaLnBrk="1" hangingPunct="1"/>
            <a:r>
              <a:rPr lang="en-GB" sz="1600" dirty="0" smtClean="0">
                <a:solidFill>
                  <a:srgbClr val="008000"/>
                </a:solidFill>
                <a:latin typeface="Arial" charset="0"/>
                <a:sym typeface="Symbol" pitchFamily="18" charset="2"/>
              </a:rPr>
              <a:t></a:t>
            </a:r>
            <a:r>
              <a:rPr lang="en-GB" sz="1200" dirty="0" smtClean="0">
                <a:solidFill>
                  <a:srgbClr val="008000"/>
                </a:solidFill>
                <a:latin typeface="Arial" charset="0"/>
                <a:sym typeface="Symbol" pitchFamily="18" charset="2"/>
              </a:rPr>
              <a:t>(x</a:t>
            </a:r>
            <a:r>
              <a:rPr lang="en-GB" sz="1200" baseline="-25000" dirty="0" smtClean="0">
                <a:solidFill>
                  <a:srgbClr val="008000"/>
                </a:solidFill>
                <a:latin typeface="Arial" charset="0"/>
                <a:sym typeface="Symbol" pitchFamily="18" charset="2"/>
              </a:rPr>
              <a:t>1</a:t>
            </a:r>
            <a:r>
              <a:rPr lang="en-GB" sz="1200" dirty="0" smtClean="0">
                <a:solidFill>
                  <a:srgbClr val="008000"/>
                </a:solidFill>
                <a:latin typeface="Arial" charset="0"/>
                <a:sym typeface="Symbol" pitchFamily="18" charset="2"/>
              </a:rPr>
              <a:t>,x</a:t>
            </a:r>
            <a:r>
              <a:rPr lang="en-GB" sz="1200" baseline="-25000" dirty="0" smtClean="0">
                <a:solidFill>
                  <a:srgbClr val="008000"/>
                </a:solidFill>
                <a:latin typeface="Arial" charset="0"/>
                <a:sym typeface="Symbol" pitchFamily="18" charset="2"/>
              </a:rPr>
              <a:t>2</a:t>
            </a:r>
            <a:r>
              <a:rPr lang="en-GB" sz="1200" dirty="0" smtClean="0">
                <a:solidFill>
                  <a:srgbClr val="008000"/>
                </a:solidFill>
                <a:latin typeface="Arial" charset="0"/>
                <a:sym typeface="Symbol" pitchFamily="18" charset="2"/>
              </a:rPr>
              <a:t>)</a:t>
            </a:r>
          </a:p>
        </p:txBody>
      </p:sp>
      <p:sp>
        <p:nvSpPr>
          <p:cNvPr id="1901665" name="Text Box 97"/>
          <p:cNvSpPr txBox="1">
            <a:spLocks noChangeArrowheads="1"/>
          </p:cNvSpPr>
          <p:nvPr/>
        </p:nvSpPr>
        <p:spPr bwMode="auto">
          <a:xfrm rot="16200000">
            <a:off x="5195094" y="1999457"/>
            <a:ext cx="1557337" cy="3365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lIns="90000" tIns="46800" rIns="90000" bIns="46800">
            <a:spAutoFit/>
          </a:bodyPr>
          <a:lstStyle/>
          <a:p>
            <a:pPr algn="ctr" eaLnBrk="1" hangingPunct="1"/>
            <a:r>
              <a:rPr lang="en-GB" sz="1600" smtClean="0">
                <a:solidFill>
                  <a:srgbClr val="000000"/>
                </a:solidFill>
                <a:latin typeface="Arial" charset="0"/>
              </a:rPr>
              <a:t>Separable data</a:t>
            </a:r>
          </a:p>
        </p:txBody>
      </p:sp>
      <p:sp>
        <p:nvSpPr>
          <p:cNvPr id="1901666" name="Text Box 98"/>
          <p:cNvSpPr txBox="1">
            <a:spLocks noChangeArrowheads="1"/>
          </p:cNvSpPr>
          <p:nvPr/>
        </p:nvSpPr>
        <p:spPr bwMode="auto">
          <a:xfrm rot="16200000">
            <a:off x="4991894" y="1807369"/>
            <a:ext cx="1963738" cy="3365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/>
            <a:r>
              <a:rPr lang="en-GB" sz="1600" dirty="0" smtClean="0">
                <a:solidFill>
                  <a:srgbClr val="000000"/>
                </a:solidFill>
                <a:latin typeface="Arial" charset="0"/>
              </a:rPr>
              <a:t>Non-separable data</a:t>
            </a:r>
          </a:p>
        </p:txBody>
      </p:sp>
      <p:sp>
        <p:nvSpPr>
          <p:cNvPr id="1901671" name="Line 103"/>
          <p:cNvSpPr>
            <a:spLocks noChangeShapeType="1"/>
          </p:cNvSpPr>
          <p:nvPr/>
        </p:nvSpPr>
        <p:spPr bwMode="auto">
          <a:xfrm flipV="1">
            <a:off x="6005513" y="2936875"/>
            <a:ext cx="2795587" cy="95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901672" name="Group 104"/>
          <p:cNvGrpSpPr>
            <a:grpSpLocks/>
          </p:cNvGrpSpPr>
          <p:nvPr/>
        </p:nvGrpSpPr>
        <p:grpSpPr bwMode="auto">
          <a:xfrm>
            <a:off x="6103938" y="2903538"/>
            <a:ext cx="2386012" cy="74612"/>
            <a:chOff x="3845" y="1829"/>
            <a:chExt cx="1503" cy="47"/>
          </a:xfrm>
        </p:grpSpPr>
        <p:sp>
          <p:nvSpPr>
            <p:cNvPr id="1901673" name="Oval 105"/>
            <p:cNvSpPr>
              <a:spLocks noChangeArrowheads="1"/>
            </p:cNvSpPr>
            <p:nvPr/>
          </p:nvSpPr>
          <p:spPr bwMode="auto">
            <a:xfrm>
              <a:off x="4060" y="183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01674" name="Oval 106"/>
            <p:cNvSpPr>
              <a:spLocks noChangeArrowheads="1"/>
            </p:cNvSpPr>
            <p:nvPr/>
          </p:nvSpPr>
          <p:spPr bwMode="auto">
            <a:xfrm>
              <a:off x="3845" y="183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01675" name="Oval 107"/>
            <p:cNvSpPr>
              <a:spLocks noChangeArrowheads="1"/>
            </p:cNvSpPr>
            <p:nvPr/>
          </p:nvSpPr>
          <p:spPr bwMode="auto">
            <a:xfrm>
              <a:off x="5303" y="1829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01676" name="Oval 108"/>
            <p:cNvSpPr>
              <a:spLocks noChangeArrowheads="1"/>
            </p:cNvSpPr>
            <p:nvPr/>
          </p:nvSpPr>
          <p:spPr bwMode="auto">
            <a:xfrm>
              <a:off x="4900" y="1830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01677" name="Oval 109"/>
            <p:cNvSpPr>
              <a:spLocks noChangeArrowheads="1"/>
            </p:cNvSpPr>
            <p:nvPr/>
          </p:nvSpPr>
          <p:spPr bwMode="auto">
            <a:xfrm>
              <a:off x="5049" y="1829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01678" name="Oval 110"/>
            <p:cNvSpPr>
              <a:spLocks noChangeArrowheads="1"/>
            </p:cNvSpPr>
            <p:nvPr/>
          </p:nvSpPr>
          <p:spPr bwMode="auto">
            <a:xfrm>
              <a:off x="4241" y="1829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901679" name="Group 111"/>
          <p:cNvGrpSpPr>
            <a:grpSpLocks/>
          </p:cNvGrpSpPr>
          <p:nvPr/>
        </p:nvGrpSpPr>
        <p:grpSpPr bwMode="auto">
          <a:xfrm>
            <a:off x="6821488" y="2533650"/>
            <a:ext cx="941387" cy="839788"/>
            <a:chOff x="4297" y="1596"/>
            <a:chExt cx="593" cy="529"/>
          </a:xfrm>
        </p:grpSpPr>
        <p:sp>
          <p:nvSpPr>
            <p:cNvPr id="1901680" name="Line 112"/>
            <p:cNvSpPr>
              <a:spLocks noChangeShapeType="1"/>
            </p:cNvSpPr>
            <p:nvPr/>
          </p:nvSpPr>
          <p:spPr bwMode="auto">
            <a:xfrm>
              <a:off x="4297" y="1601"/>
              <a:ext cx="0" cy="52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01681" name="Line 113"/>
            <p:cNvSpPr>
              <a:spLocks noChangeShapeType="1"/>
            </p:cNvSpPr>
            <p:nvPr/>
          </p:nvSpPr>
          <p:spPr bwMode="auto">
            <a:xfrm>
              <a:off x="4589" y="1604"/>
              <a:ext cx="0" cy="521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01682" name="Line 114"/>
            <p:cNvSpPr>
              <a:spLocks noChangeShapeType="1"/>
            </p:cNvSpPr>
            <p:nvPr/>
          </p:nvSpPr>
          <p:spPr bwMode="auto">
            <a:xfrm>
              <a:off x="4890" y="1596"/>
              <a:ext cx="0" cy="52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901683" name="Group 115"/>
          <p:cNvGrpSpPr>
            <a:grpSpLocks/>
          </p:cNvGrpSpPr>
          <p:nvPr/>
        </p:nvGrpSpPr>
        <p:grpSpPr bwMode="auto">
          <a:xfrm>
            <a:off x="6057900" y="2900363"/>
            <a:ext cx="2428875" cy="80962"/>
            <a:chOff x="3822" y="1965"/>
            <a:chExt cx="1530" cy="51"/>
          </a:xfrm>
        </p:grpSpPr>
        <p:sp>
          <p:nvSpPr>
            <p:cNvPr id="1901684" name="Oval 116"/>
            <p:cNvSpPr>
              <a:spLocks noChangeArrowheads="1"/>
            </p:cNvSpPr>
            <p:nvPr/>
          </p:nvSpPr>
          <p:spPr bwMode="auto">
            <a:xfrm>
              <a:off x="4562" y="196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01685" name="Oval 117"/>
            <p:cNvSpPr>
              <a:spLocks noChangeArrowheads="1"/>
            </p:cNvSpPr>
            <p:nvPr/>
          </p:nvSpPr>
          <p:spPr bwMode="auto">
            <a:xfrm>
              <a:off x="4347" y="196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01686" name="Oval 118"/>
            <p:cNvSpPr>
              <a:spLocks noChangeArrowheads="1"/>
            </p:cNvSpPr>
            <p:nvPr/>
          </p:nvSpPr>
          <p:spPr bwMode="auto">
            <a:xfrm>
              <a:off x="5307" y="1965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01687" name="Oval 119"/>
            <p:cNvSpPr>
              <a:spLocks noChangeArrowheads="1"/>
            </p:cNvSpPr>
            <p:nvPr/>
          </p:nvSpPr>
          <p:spPr bwMode="auto">
            <a:xfrm>
              <a:off x="4904" y="1966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01688" name="Oval 120"/>
            <p:cNvSpPr>
              <a:spLocks noChangeArrowheads="1"/>
            </p:cNvSpPr>
            <p:nvPr/>
          </p:nvSpPr>
          <p:spPr bwMode="auto">
            <a:xfrm>
              <a:off x="5053" y="1965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01689" name="Oval 121"/>
            <p:cNvSpPr>
              <a:spLocks noChangeArrowheads="1"/>
            </p:cNvSpPr>
            <p:nvPr/>
          </p:nvSpPr>
          <p:spPr bwMode="auto">
            <a:xfrm>
              <a:off x="4743" y="1965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01690" name="Oval 122"/>
            <p:cNvSpPr>
              <a:spLocks noChangeArrowheads="1"/>
            </p:cNvSpPr>
            <p:nvPr/>
          </p:nvSpPr>
          <p:spPr bwMode="auto">
            <a:xfrm>
              <a:off x="4225" y="1969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01691" name="Oval 123"/>
            <p:cNvSpPr>
              <a:spLocks noChangeArrowheads="1"/>
            </p:cNvSpPr>
            <p:nvPr/>
          </p:nvSpPr>
          <p:spPr bwMode="auto">
            <a:xfrm>
              <a:off x="3822" y="1970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01692" name="Oval 124"/>
            <p:cNvSpPr>
              <a:spLocks noChangeArrowheads="1"/>
            </p:cNvSpPr>
            <p:nvPr/>
          </p:nvSpPr>
          <p:spPr bwMode="auto">
            <a:xfrm>
              <a:off x="3971" y="1969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901693" name="Freeform 125"/>
          <p:cNvSpPr>
            <a:spLocks/>
          </p:cNvSpPr>
          <p:nvPr/>
        </p:nvSpPr>
        <p:spPr bwMode="auto">
          <a:xfrm>
            <a:off x="6048375" y="900113"/>
            <a:ext cx="2427288" cy="2151062"/>
          </a:xfrm>
          <a:custGeom>
            <a:avLst/>
            <a:gdLst>
              <a:gd name="T0" fmla="*/ 0 w 1529"/>
              <a:gd name="T1" fmla="*/ 1283 h 1355"/>
              <a:gd name="T2" fmla="*/ 892 w 1529"/>
              <a:gd name="T3" fmla="*/ 1141 h 1355"/>
              <a:gd name="T4" fmla="*/ 1529 w 1529"/>
              <a:gd name="T5" fmla="*/ 0 h 1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29" h="1355">
                <a:moveTo>
                  <a:pt x="0" y="1283"/>
                </a:moveTo>
                <a:cubicBezTo>
                  <a:pt x="149" y="1259"/>
                  <a:pt x="637" y="1355"/>
                  <a:pt x="892" y="1141"/>
                </a:cubicBezTo>
                <a:cubicBezTo>
                  <a:pt x="1147" y="927"/>
                  <a:pt x="1396" y="238"/>
                  <a:pt x="1529" y="0"/>
                </a:cubicBezTo>
              </a:path>
            </a:pathLst>
          </a:custGeom>
          <a:noFill/>
          <a:ln w="12700" cap="flat" cmpd="sng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901694" name="Group 126"/>
          <p:cNvGrpSpPr>
            <a:grpSpLocks/>
          </p:cNvGrpSpPr>
          <p:nvPr/>
        </p:nvGrpSpPr>
        <p:grpSpPr bwMode="auto">
          <a:xfrm>
            <a:off x="6064250" y="898525"/>
            <a:ext cx="2428875" cy="2100263"/>
            <a:chOff x="3820" y="392"/>
            <a:chExt cx="1530" cy="1323"/>
          </a:xfrm>
        </p:grpSpPr>
        <p:sp>
          <p:nvSpPr>
            <p:cNvPr id="1901695" name="Oval 127"/>
            <p:cNvSpPr>
              <a:spLocks noChangeArrowheads="1"/>
            </p:cNvSpPr>
            <p:nvPr/>
          </p:nvSpPr>
          <p:spPr bwMode="auto">
            <a:xfrm>
              <a:off x="4560" y="158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01696" name="Oval 128"/>
            <p:cNvSpPr>
              <a:spLocks noChangeArrowheads="1"/>
            </p:cNvSpPr>
            <p:nvPr/>
          </p:nvSpPr>
          <p:spPr bwMode="auto">
            <a:xfrm>
              <a:off x="4345" y="1665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01697" name="Oval 129"/>
            <p:cNvSpPr>
              <a:spLocks noChangeArrowheads="1"/>
            </p:cNvSpPr>
            <p:nvPr/>
          </p:nvSpPr>
          <p:spPr bwMode="auto">
            <a:xfrm>
              <a:off x="5305" y="392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01698" name="Oval 130"/>
            <p:cNvSpPr>
              <a:spLocks noChangeArrowheads="1"/>
            </p:cNvSpPr>
            <p:nvPr/>
          </p:nvSpPr>
          <p:spPr bwMode="auto">
            <a:xfrm>
              <a:off x="4902" y="1221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01699" name="Oval 131"/>
            <p:cNvSpPr>
              <a:spLocks noChangeArrowheads="1"/>
            </p:cNvSpPr>
            <p:nvPr/>
          </p:nvSpPr>
          <p:spPr bwMode="auto">
            <a:xfrm>
              <a:off x="5051" y="938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01700" name="Oval 132"/>
            <p:cNvSpPr>
              <a:spLocks noChangeArrowheads="1"/>
            </p:cNvSpPr>
            <p:nvPr/>
          </p:nvSpPr>
          <p:spPr bwMode="auto">
            <a:xfrm>
              <a:off x="4741" y="1454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01701" name="Oval 133"/>
            <p:cNvSpPr>
              <a:spLocks noChangeArrowheads="1"/>
            </p:cNvSpPr>
            <p:nvPr/>
          </p:nvSpPr>
          <p:spPr bwMode="auto">
            <a:xfrm>
              <a:off x="4223" y="1668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01702" name="Oval 134"/>
            <p:cNvSpPr>
              <a:spLocks noChangeArrowheads="1"/>
            </p:cNvSpPr>
            <p:nvPr/>
          </p:nvSpPr>
          <p:spPr bwMode="auto">
            <a:xfrm>
              <a:off x="3820" y="1669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01703" name="Oval 135"/>
            <p:cNvSpPr>
              <a:spLocks noChangeArrowheads="1"/>
            </p:cNvSpPr>
            <p:nvPr/>
          </p:nvSpPr>
          <p:spPr bwMode="auto">
            <a:xfrm>
              <a:off x="3969" y="1668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901704" name="Line 136"/>
          <p:cNvSpPr>
            <a:spLocks noChangeShapeType="1"/>
          </p:cNvSpPr>
          <p:nvPr/>
        </p:nvSpPr>
        <p:spPr bwMode="auto">
          <a:xfrm flipH="1">
            <a:off x="6278563" y="1976438"/>
            <a:ext cx="2120900" cy="1336675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" name="Text Box 49"/>
          <p:cNvSpPr txBox="1">
            <a:spLocks noChangeArrowheads="1"/>
          </p:cNvSpPr>
          <p:nvPr/>
        </p:nvSpPr>
        <p:spPr bwMode="auto">
          <a:xfrm>
            <a:off x="203200" y="933450"/>
            <a:ext cx="51943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3300"/>
              </a:buClr>
              <a:buSzPct val="135000"/>
              <a:buFont typeface="Wingdings" pitchFamily="2" charset="2"/>
              <a:buChar char="§"/>
            </a:pPr>
            <a:r>
              <a:rPr lang="en-US" sz="1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hyperplane</a:t>
            </a: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 that  separates </a:t>
            </a:r>
            <a:r>
              <a:rPr lang="en-US" sz="1800" b="1" dirty="0">
                <a:solidFill>
                  <a:schemeClr val="accent6"/>
                </a:solidFill>
                <a:latin typeface="Arial" charset="0"/>
                <a:cs typeface="Arial" charset="0"/>
              </a:rPr>
              <a:t>S</a:t>
            </a: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 from </a:t>
            </a:r>
            <a:r>
              <a:rPr lang="en-US" sz="1800" b="1" dirty="0">
                <a:solidFill>
                  <a:srgbClr val="FF0000"/>
                </a:solidFill>
                <a:latin typeface="Arial" charset="0"/>
                <a:cs typeface="Arial" charset="0"/>
              </a:rPr>
              <a:t>B</a:t>
            </a: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52" name="Text Box 51"/>
          <p:cNvSpPr txBox="1">
            <a:spLocks noChangeArrowheads="1"/>
          </p:cNvSpPr>
          <p:nvPr/>
        </p:nvSpPr>
        <p:spPr bwMode="auto">
          <a:xfrm>
            <a:off x="539750" y="1523471"/>
            <a:ext cx="4968875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66700" indent="-266700" eaLnBrk="1" hangingPunct="1">
              <a:spcBef>
                <a:spcPct val="50000"/>
              </a:spcBef>
              <a:buClr>
                <a:srgbClr val="FF3300"/>
              </a:buClr>
              <a:buSzPct val="135000"/>
              <a:buFont typeface="Wingdings" pitchFamily="2" charset="2"/>
              <a:buChar char="§"/>
              <a:tabLst>
                <a:tab pos="266700" algn="l"/>
              </a:tabLst>
            </a:pPr>
            <a:r>
              <a:rPr lang="en-US" sz="1600" dirty="0" smtClean="0">
                <a:solidFill>
                  <a:srgbClr val="292929"/>
                </a:solidFill>
                <a:latin typeface="Arial" charset="0"/>
              </a:rPr>
              <a:t>Linear decision boundary</a:t>
            </a:r>
          </a:p>
          <a:p>
            <a:pPr marL="266700" indent="-266700" eaLnBrk="1" hangingPunct="1">
              <a:spcBef>
                <a:spcPct val="50000"/>
              </a:spcBef>
              <a:buClr>
                <a:srgbClr val="FF3300"/>
              </a:buClr>
              <a:buSzPct val="135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292929"/>
                </a:solidFill>
                <a:latin typeface="Arial" charset="0"/>
              </a:rPr>
              <a:t>Best separation: maximum distance (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margin</a:t>
            </a:r>
            <a:r>
              <a:rPr lang="en-US" sz="1600" dirty="0" smtClean="0">
                <a:solidFill>
                  <a:srgbClr val="292929"/>
                </a:solidFill>
                <a:latin typeface="Arial" charset="0"/>
              </a:rPr>
              <a:t>) between closest events (</a:t>
            </a:r>
            <a:r>
              <a:rPr lang="en-US" sz="1600" i="1" dirty="0" smtClean="0">
                <a:solidFill>
                  <a:srgbClr val="292929"/>
                </a:solidFill>
                <a:latin typeface="Arial" charset="0"/>
              </a:rPr>
              <a:t>support</a:t>
            </a:r>
            <a:r>
              <a:rPr lang="en-US" sz="1600" dirty="0" smtClean="0">
                <a:solidFill>
                  <a:srgbClr val="292929"/>
                </a:solidFill>
                <a:latin typeface="Arial" charset="0"/>
              </a:rPr>
              <a:t>) to </a:t>
            </a:r>
            <a:r>
              <a:rPr lang="en-US" sz="1600" dirty="0" err="1" smtClean="0">
                <a:solidFill>
                  <a:srgbClr val="292929"/>
                </a:solidFill>
                <a:latin typeface="Arial" charset="0"/>
              </a:rPr>
              <a:t>hyperplane</a:t>
            </a:r>
            <a:endParaRPr lang="en-US" sz="1600" dirty="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53" name="Rectangle 55"/>
          <p:cNvSpPr>
            <a:spLocks noChangeArrowheads="1"/>
          </p:cNvSpPr>
          <p:nvPr/>
        </p:nvSpPr>
        <p:spPr bwMode="auto">
          <a:xfrm>
            <a:off x="552450" y="2946400"/>
            <a:ext cx="51466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180975" indent="-180975" defTabSz="204788" eaLnBrk="1" hangingPunct="1">
              <a:spcBef>
                <a:spcPct val="50000"/>
              </a:spcBef>
              <a:buClr>
                <a:srgbClr val="FF3300"/>
              </a:buClr>
              <a:buSzPct val="135000"/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292929"/>
                </a:solidFill>
                <a:latin typeface="Arial" charset="0"/>
              </a:rPr>
              <a:t>largest margin - inner product of support vectors (distances) </a:t>
            </a:r>
            <a:r>
              <a:rPr lang="en-US" sz="1600" b="1" dirty="0" smtClean="0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</a:t>
            </a:r>
            <a:r>
              <a:rPr lang="en-US" sz="1600" b="1" dirty="0" smtClean="0">
                <a:solidFill>
                  <a:srgbClr val="292929"/>
                </a:solidFill>
                <a:latin typeface="Arial" charset="0"/>
                <a:sym typeface="Wingdings" pitchFamily="2" charset="2"/>
              </a:rPr>
              <a:t> quadratic </a:t>
            </a:r>
            <a:r>
              <a:rPr lang="en-US" sz="1600" b="1" dirty="0" err="1" smtClean="0">
                <a:solidFill>
                  <a:srgbClr val="292929"/>
                </a:solidFill>
                <a:latin typeface="Arial" charset="0"/>
                <a:sym typeface="Wingdings" pitchFamily="2" charset="2"/>
              </a:rPr>
              <a:t>minimisation</a:t>
            </a:r>
            <a:r>
              <a:rPr lang="en-US" sz="1600" b="1" dirty="0" smtClean="0">
                <a:solidFill>
                  <a:srgbClr val="292929"/>
                </a:solidFill>
                <a:latin typeface="Arial" charset="0"/>
                <a:sym typeface="Wingdings" pitchFamily="2" charset="2"/>
              </a:rPr>
              <a:t> problem</a:t>
            </a:r>
            <a:endParaRPr lang="en-US" sz="1600" dirty="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54" name="Text Box 67"/>
          <p:cNvSpPr txBox="1">
            <a:spLocks noChangeArrowheads="1"/>
          </p:cNvSpPr>
          <p:nvPr/>
        </p:nvSpPr>
        <p:spPr bwMode="auto">
          <a:xfrm>
            <a:off x="552450" y="2381780"/>
            <a:ext cx="498792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66700" indent="-266700" eaLnBrk="1" hangingPunct="1">
              <a:spcBef>
                <a:spcPct val="50000"/>
              </a:spcBef>
              <a:buClr>
                <a:srgbClr val="FF3300"/>
              </a:buClr>
              <a:buSzPct val="130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292929"/>
                </a:solidFill>
                <a:latin typeface="Arial" charset="0"/>
              </a:rPr>
              <a:t>If data non-separable add </a:t>
            </a:r>
            <a:r>
              <a:rPr lang="en-US" sz="1600" i="1" dirty="0" smtClean="0">
                <a:solidFill>
                  <a:srgbClr val="CC0066"/>
                </a:solidFill>
                <a:latin typeface="Arial" charset="0"/>
              </a:rPr>
              <a:t>misclassification cost</a:t>
            </a:r>
            <a:r>
              <a:rPr lang="en-US" sz="1600" i="1" dirty="0" smtClean="0">
                <a:solidFill>
                  <a:srgbClr val="292929"/>
                </a:solidFill>
                <a:latin typeface="Arial" charset="0"/>
              </a:rPr>
              <a:t> </a:t>
            </a:r>
            <a:r>
              <a:rPr lang="en-US" sz="1600" dirty="0" smtClean="0">
                <a:solidFill>
                  <a:srgbClr val="292929"/>
                </a:solidFill>
                <a:latin typeface="Arial" charset="0"/>
              </a:rPr>
              <a:t>parameter </a:t>
            </a:r>
            <a:r>
              <a:rPr lang="en-US" sz="1600" i="1" dirty="0" smtClean="0">
                <a:solidFill>
                  <a:srgbClr val="008000"/>
                </a:solidFill>
                <a:latin typeface="Arial" charset="0"/>
              </a:rPr>
              <a:t>C</a:t>
            </a:r>
            <a:r>
              <a:rPr lang="en-US" sz="1600" dirty="0" smtClean="0">
                <a:solidFill>
                  <a:srgbClr val="CC0066"/>
                </a:solidFill>
                <a:latin typeface="Arial" charset="0"/>
                <a:cs typeface="Arial" charset="0"/>
              </a:rPr>
              <a:t>·</a:t>
            </a:r>
            <a:r>
              <a:rPr lang="en-US" sz="1600" dirty="0" smtClean="0">
                <a:solidFill>
                  <a:srgbClr val="CC0066"/>
                </a:solidFill>
                <a:latin typeface="Arial" charset="0"/>
                <a:sym typeface="Symbol" pitchFamily="18" charset="2"/>
              </a:rPr>
              <a:t></a:t>
            </a:r>
            <a:r>
              <a:rPr lang="en-US" sz="1600" i="1" baseline="-25000" dirty="0" err="1" smtClean="0">
                <a:solidFill>
                  <a:srgbClr val="CC0066"/>
                </a:solidFill>
                <a:latin typeface="Arial" charset="0"/>
                <a:sym typeface="Symbol" pitchFamily="18" charset="2"/>
              </a:rPr>
              <a:t>i</a:t>
            </a:r>
            <a:r>
              <a:rPr lang="en-US" sz="1600" dirty="0" err="1" smtClean="0">
                <a:solidFill>
                  <a:srgbClr val="CC0066"/>
                </a:solidFill>
                <a:latin typeface="Arial" charset="0"/>
                <a:sym typeface="Symbol" pitchFamily="18" charset="2"/>
              </a:rPr>
              <a:t></a:t>
            </a:r>
            <a:r>
              <a:rPr lang="en-US" sz="1600" i="1" baseline="-25000" dirty="0" err="1" smtClean="0">
                <a:solidFill>
                  <a:srgbClr val="CC0066"/>
                </a:solidFill>
                <a:latin typeface="Arial" charset="0"/>
                <a:sym typeface="Symbol" pitchFamily="18" charset="2"/>
              </a:rPr>
              <a:t>i</a:t>
            </a:r>
            <a:r>
              <a:rPr lang="en-US" sz="1600" dirty="0" smtClean="0">
                <a:solidFill>
                  <a:srgbClr val="292929"/>
                </a:solidFill>
                <a:latin typeface="Arial" charset="0"/>
                <a:sym typeface="Symbol" pitchFamily="18" charset="2"/>
              </a:rPr>
              <a:t> to </a:t>
            </a:r>
            <a:r>
              <a:rPr lang="en-US" sz="1600" dirty="0" err="1" smtClean="0">
                <a:solidFill>
                  <a:srgbClr val="292929"/>
                </a:solidFill>
                <a:latin typeface="Arial" charset="0"/>
              </a:rPr>
              <a:t>minimisation</a:t>
            </a:r>
            <a:r>
              <a:rPr lang="en-US" sz="1600" dirty="0" smtClean="0">
                <a:solidFill>
                  <a:srgbClr val="292929"/>
                </a:solidFill>
                <a:latin typeface="Arial" charset="0"/>
              </a:rPr>
              <a:t> function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0" indent="0" eaLnBrk="1" hangingPunct="1">
              <a:spcBef>
                <a:spcPct val="35000"/>
              </a:spcBef>
              <a:buClr>
                <a:srgbClr val="FF0000"/>
              </a:buClr>
              <a:buSzPct val="135000"/>
            </a:pPr>
            <a:endParaRPr lang="en-US" sz="1600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81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901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901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0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901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1663" grpId="0" animBg="1"/>
      <p:bldP spid="1901664" grpId="0" animBg="1"/>
      <p:bldP spid="1901666" grpId="0" animBg="1"/>
      <p:bldP spid="1901671" grpId="0" animBg="1"/>
      <p:bldP spid="1901693" grpId="0" animBg="1"/>
      <p:bldP spid="190170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Support Vector Machines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9038" y="6597352"/>
            <a:ext cx="1086578" cy="260647"/>
          </a:xfrm>
          <a:prstGeom prst="rect">
            <a:avLst/>
          </a:prstGeom>
        </p:spPr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6552728" cy="260648"/>
          </a:xfrm>
          <a:prstGeom prst="rect">
            <a:avLst/>
          </a:prstGeom>
        </p:spPr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2440" y="6597352"/>
            <a:ext cx="611560" cy="260648"/>
          </a:xfrm>
          <a:prstGeom prst="rect">
            <a:avLst/>
          </a:prstGeom>
        </p:spPr>
        <p:txBody>
          <a:bodyPr/>
          <a:lstStyle/>
          <a:p>
            <a:fld id="{2A4DA105-8408-472E-ADC5-7BB4EB4EDB54}" type="slidenum">
              <a:rPr lang="en-GB" smtClean="0"/>
              <a:pPr/>
              <a:t>51</a:t>
            </a:fld>
            <a:endParaRPr lang="en-GB" dirty="0"/>
          </a:p>
        </p:txBody>
      </p:sp>
      <p:grpSp>
        <p:nvGrpSpPr>
          <p:cNvPr id="1896454" name="Group 6"/>
          <p:cNvGrpSpPr>
            <a:grpSpLocks/>
          </p:cNvGrpSpPr>
          <p:nvPr/>
        </p:nvGrpSpPr>
        <p:grpSpPr bwMode="auto">
          <a:xfrm>
            <a:off x="5754688" y="1282703"/>
            <a:ext cx="3133725" cy="2039938"/>
            <a:chOff x="3115" y="2586"/>
            <a:chExt cx="1974" cy="1285"/>
          </a:xfrm>
        </p:grpSpPr>
        <p:sp>
          <p:nvSpPr>
            <p:cNvPr id="1896455" name="Line 7"/>
            <p:cNvSpPr>
              <a:spLocks noChangeShapeType="1"/>
            </p:cNvSpPr>
            <p:nvPr/>
          </p:nvSpPr>
          <p:spPr bwMode="auto">
            <a:xfrm>
              <a:off x="3115" y="3660"/>
              <a:ext cx="1633" cy="1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456" name="Line 8"/>
            <p:cNvSpPr>
              <a:spLocks noChangeShapeType="1"/>
            </p:cNvSpPr>
            <p:nvPr/>
          </p:nvSpPr>
          <p:spPr bwMode="auto">
            <a:xfrm rot="-5400000">
              <a:off x="3304" y="2718"/>
              <a:ext cx="1008" cy="1145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457" name="Oval 9"/>
            <p:cNvSpPr>
              <a:spLocks noChangeArrowheads="1"/>
            </p:cNvSpPr>
            <p:nvPr/>
          </p:nvSpPr>
          <p:spPr bwMode="auto">
            <a:xfrm>
              <a:off x="3860" y="3561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458" name="Oval 10"/>
            <p:cNvSpPr>
              <a:spLocks noChangeArrowheads="1"/>
            </p:cNvSpPr>
            <p:nvPr/>
          </p:nvSpPr>
          <p:spPr bwMode="auto">
            <a:xfrm>
              <a:off x="4386" y="2952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459" name="Text Box 11"/>
            <p:cNvSpPr txBox="1">
              <a:spLocks noChangeArrowheads="1"/>
            </p:cNvSpPr>
            <p:nvPr/>
          </p:nvSpPr>
          <p:spPr bwMode="auto">
            <a:xfrm>
              <a:off x="4509" y="3659"/>
              <a:ext cx="2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1" hangingPunct="1"/>
              <a:r>
                <a:rPr lang="en-GB" sz="1600" i="1" smtClean="0">
                  <a:solidFill>
                    <a:srgbClr val="000000"/>
                  </a:solidFill>
                  <a:latin typeface="Arial" charset="0"/>
                </a:rPr>
                <a:t>x</a:t>
              </a:r>
              <a:r>
                <a:rPr lang="en-GB" sz="1600" baseline="-25000" smtClean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896460" name="Text Box 12"/>
            <p:cNvSpPr txBox="1">
              <a:spLocks noChangeArrowheads="1"/>
            </p:cNvSpPr>
            <p:nvPr/>
          </p:nvSpPr>
          <p:spPr bwMode="auto">
            <a:xfrm>
              <a:off x="4256" y="2586"/>
              <a:ext cx="2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1" hangingPunct="1"/>
              <a:r>
                <a:rPr lang="en-GB" sz="1600" i="1" smtClean="0">
                  <a:solidFill>
                    <a:srgbClr val="000000"/>
                  </a:solidFill>
                  <a:latin typeface="Arial" charset="0"/>
                </a:rPr>
                <a:t>x</a:t>
              </a:r>
              <a:r>
                <a:rPr lang="en-GB" sz="1600" baseline="-25000" smtClean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896461" name="Oval 13"/>
            <p:cNvSpPr>
              <a:spLocks noChangeArrowheads="1"/>
            </p:cNvSpPr>
            <p:nvPr/>
          </p:nvSpPr>
          <p:spPr bwMode="auto">
            <a:xfrm>
              <a:off x="4462" y="301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462" name="Oval 14"/>
            <p:cNvSpPr>
              <a:spLocks noChangeArrowheads="1"/>
            </p:cNvSpPr>
            <p:nvPr/>
          </p:nvSpPr>
          <p:spPr bwMode="auto">
            <a:xfrm>
              <a:off x="4198" y="310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463" name="Oval 15"/>
            <p:cNvSpPr>
              <a:spLocks noChangeArrowheads="1"/>
            </p:cNvSpPr>
            <p:nvPr/>
          </p:nvSpPr>
          <p:spPr bwMode="auto">
            <a:xfrm>
              <a:off x="4270" y="3214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464" name="Oval 16"/>
            <p:cNvSpPr>
              <a:spLocks noChangeArrowheads="1"/>
            </p:cNvSpPr>
            <p:nvPr/>
          </p:nvSpPr>
          <p:spPr bwMode="auto">
            <a:xfrm>
              <a:off x="4116" y="3294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465" name="Oval 17"/>
            <p:cNvSpPr>
              <a:spLocks noChangeArrowheads="1"/>
            </p:cNvSpPr>
            <p:nvPr/>
          </p:nvSpPr>
          <p:spPr bwMode="auto">
            <a:xfrm>
              <a:off x="4456" y="3124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466" name="Oval 18"/>
            <p:cNvSpPr>
              <a:spLocks noChangeArrowheads="1"/>
            </p:cNvSpPr>
            <p:nvPr/>
          </p:nvSpPr>
          <p:spPr bwMode="auto">
            <a:xfrm>
              <a:off x="4274" y="3102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467" name="Oval 19"/>
            <p:cNvSpPr>
              <a:spLocks noChangeArrowheads="1"/>
            </p:cNvSpPr>
            <p:nvPr/>
          </p:nvSpPr>
          <p:spPr bwMode="auto">
            <a:xfrm>
              <a:off x="4004" y="3445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468" name="Oval 20"/>
            <p:cNvSpPr>
              <a:spLocks noChangeArrowheads="1"/>
            </p:cNvSpPr>
            <p:nvPr/>
          </p:nvSpPr>
          <p:spPr bwMode="auto">
            <a:xfrm>
              <a:off x="4196" y="3351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469" name="Oval 21"/>
            <p:cNvSpPr>
              <a:spLocks noChangeArrowheads="1"/>
            </p:cNvSpPr>
            <p:nvPr/>
          </p:nvSpPr>
          <p:spPr bwMode="auto">
            <a:xfrm>
              <a:off x="4410" y="3385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470" name="Oval 22"/>
            <p:cNvSpPr>
              <a:spLocks noChangeArrowheads="1"/>
            </p:cNvSpPr>
            <p:nvPr/>
          </p:nvSpPr>
          <p:spPr bwMode="auto">
            <a:xfrm>
              <a:off x="3968" y="3159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471" name="Oval 23"/>
            <p:cNvSpPr>
              <a:spLocks noChangeArrowheads="1"/>
            </p:cNvSpPr>
            <p:nvPr/>
          </p:nvSpPr>
          <p:spPr bwMode="auto">
            <a:xfrm>
              <a:off x="4194" y="3029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472" name="Oval 24"/>
            <p:cNvSpPr>
              <a:spLocks noChangeArrowheads="1"/>
            </p:cNvSpPr>
            <p:nvPr/>
          </p:nvSpPr>
          <p:spPr bwMode="auto">
            <a:xfrm>
              <a:off x="4210" y="3423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473" name="Oval 25"/>
            <p:cNvSpPr>
              <a:spLocks noChangeArrowheads="1"/>
            </p:cNvSpPr>
            <p:nvPr/>
          </p:nvSpPr>
          <p:spPr bwMode="auto">
            <a:xfrm>
              <a:off x="4472" y="3489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474" name="Oval 26"/>
            <p:cNvSpPr>
              <a:spLocks noChangeArrowheads="1"/>
            </p:cNvSpPr>
            <p:nvPr/>
          </p:nvSpPr>
          <p:spPr bwMode="auto">
            <a:xfrm>
              <a:off x="4708" y="2949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475" name="Oval 27"/>
            <p:cNvSpPr>
              <a:spLocks noChangeArrowheads="1"/>
            </p:cNvSpPr>
            <p:nvPr/>
          </p:nvSpPr>
          <p:spPr bwMode="auto">
            <a:xfrm>
              <a:off x="4614" y="2887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476" name="Oval 28"/>
            <p:cNvSpPr>
              <a:spLocks noChangeArrowheads="1"/>
            </p:cNvSpPr>
            <p:nvPr/>
          </p:nvSpPr>
          <p:spPr bwMode="auto">
            <a:xfrm>
              <a:off x="4776" y="3197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477" name="Oval 29"/>
            <p:cNvSpPr>
              <a:spLocks noChangeArrowheads="1"/>
            </p:cNvSpPr>
            <p:nvPr/>
          </p:nvSpPr>
          <p:spPr bwMode="auto">
            <a:xfrm>
              <a:off x="4888" y="3067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478" name="Oval 30"/>
            <p:cNvSpPr>
              <a:spLocks noChangeArrowheads="1"/>
            </p:cNvSpPr>
            <p:nvPr/>
          </p:nvSpPr>
          <p:spPr bwMode="auto">
            <a:xfrm>
              <a:off x="4420" y="2881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479" name="Oval 31"/>
            <p:cNvSpPr>
              <a:spLocks noChangeArrowheads="1"/>
            </p:cNvSpPr>
            <p:nvPr/>
          </p:nvSpPr>
          <p:spPr bwMode="auto">
            <a:xfrm>
              <a:off x="4562" y="3267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480" name="Oval 32"/>
            <p:cNvSpPr>
              <a:spLocks noChangeArrowheads="1"/>
            </p:cNvSpPr>
            <p:nvPr/>
          </p:nvSpPr>
          <p:spPr bwMode="auto">
            <a:xfrm>
              <a:off x="4992" y="3467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481" name="Oval 33"/>
            <p:cNvSpPr>
              <a:spLocks noChangeArrowheads="1"/>
            </p:cNvSpPr>
            <p:nvPr/>
          </p:nvSpPr>
          <p:spPr bwMode="auto">
            <a:xfrm>
              <a:off x="5044" y="3235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482" name="Oval 34"/>
            <p:cNvSpPr>
              <a:spLocks noChangeArrowheads="1"/>
            </p:cNvSpPr>
            <p:nvPr/>
          </p:nvSpPr>
          <p:spPr bwMode="auto">
            <a:xfrm>
              <a:off x="3820" y="3303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483" name="Oval 35"/>
            <p:cNvSpPr>
              <a:spLocks noChangeArrowheads="1"/>
            </p:cNvSpPr>
            <p:nvPr/>
          </p:nvSpPr>
          <p:spPr bwMode="auto">
            <a:xfrm>
              <a:off x="3870" y="3369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484" name="Oval 36"/>
            <p:cNvSpPr>
              <a:spLocks noChangeArrowheads="1"/>
            </p:cNvSpPr>
            <p:nvPr/>
          </p:nvSpPr>
          <p:spPr bwMode="auto">
            <a:xfrm>
              <a:off x="4022" y="3295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485" name="Oval 37"/>
            <p:cNvSpPr>
              <a:spLocks noChangeArrowheads="1"/>
            </p:cNvSpPr>
            <p:nvPr/>
          </p:nvSpPr>
          <p:spPr bwMode="auto">
            <a:xfrm>
              <a:off x="4078" y="3109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486" name="Oval 38"/>
            <p:cNvSpPr>
              <a:spLocks noChangeArrowheads="1"/>
            </p:cNvSpPr>
            <p:nvPr/>
          </p:nvSpPr>
          <p:spPr bwMode="auto">
            <a:xfrm>
              <a:off x="4666" y="3393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487" name="Oval 39"/>
            <p:cNvSpPr>
              <a:spLocks noChangeArrowheads="1"/>
            </p:cNvSpPr>
            <p:nvPr/>
          </p:nvSpPr>
          <p:spPr bwMode="auto">
            <a:xfrm>
              <a:off x="4148" y="3509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488" name="Oval 40"/>
            <p:cNvSpPr>
              <a:spLocks noChangeArrowheads="1"/>
            </p:cNvSpPr>
            <p:nvPr/>
          </p:nvSpPr>
          <p:spPr bwMode="auto">
            <a:xfrm>
              <a:off x="4330" y="2911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489" name="Oval 41"/>
            <p:cNvSpPr>
              <a:spLocks noChangeArrowheads="1"/>
            </p:cNvSpPr>
            <p:nvPr/>
          </p:nvSpPr>
          <p:spPr bwMode="auto">
            <a:xfrm>
              <a:off x="4468" y="292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490" name="Oval 42"/>
            <p:cNvSpPr>
              <a:spLocks noChangeArrowheads="1"/>
            </p:cNvSpPr>
            <p:nvPr/>
          </p:nvSpPr>
          <p:spPr bwMode="auto">
            <a:xfrm>
              <a:off x="4534" y="3124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491" name="Oval 43"/>
            <p:cNvSpPr>
              <a:spLocks noChangeArrowheads="1"/>
            </p:cNvSpPr>
            <p:nvPr/>
          </p:nvSpPr>
          <p:spPr bwMode="auto">
            <a:xfrm>
              <a:off x="4368" y="3174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492" name="Oval 44"/>
            <p:cNvSpPr>
              <a:spLocks noChangeArrowheads="1"/>
            </p:cNvSpPr>
            <p:nvPr/>
          </p:nvSpPr>
          <p:spPr bwMode="auto">
            <a:xfrm>
              <a:off x="4314" y="3018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896493" name="Group 45"/>
          <p:cNvGrpSpPr>
            <a:grpSpLocks/>
          </p:cNvGrpSpPr>
          <p:nvPr/>
        </p:nvGrpSpPr>
        <p:grpSpPr bwMode="auto">
          <a:xfrm>
            <a:off x="5659438" y="720728"/>
            <a:ext cx="3260725" cy="2838450"/>
            <a:chOff x="3593" y="2368"/>
            <a:chExt cx="2054" cy="1788"/>
          </a:xfrm>
          <a:solidFill>
            <a:schemeClr val="accent4"/>
          </a:solidFill>
        </p:grpSpPr>
        <p:sp>
          <p:nvSpPr>
            <p:cNvPr id="1896494" name="Text Box 46"/>
            <p:cNvSpPr txBox="1">
              <a:spLocks noChangeArrowheads="1"/>
            </p:cNvSpPr>
            <p:nvPr/>
          </p:nvSpPr>
          <p:spPr bwMode="auto">
            <a:xfrm>
              <a:off x="5285" y="3840"/>
              <a:ext cx="227" cy="21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1" hangingPunct="1"/>
              <a:r>
                <a:rPr lang="en-GB" sz="1600" i="1" smtClean="0">
                  <a:solidFill>
                    <a:srgbClr val="000000"/>
                  </a:solidFill>
                  <a:latin typeface="Arial" charset="0"/>
                </a:rPr>
                <a:t>x</a:t>
              </a:r>
              <a:r>
                <a:rPr lang="en-GB" sz="1600" baseline="-25000" smtClean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896495" name="Rectangle 47"/>
            <p:cNvSpPr>
              <a:spLocks noChangeArrowheads="1"/>
            </p:cNvSpPr>
            <p:nvPr/>
          </p:nvSpPr>
          <p:spPr bwMode="auto">
            <a:xfrm>
              <a:off x="3595" y="2368"/>
              <a:ext cx="2052" cy="1788"/>
            </a:xfrm>
            <a:prstGeom prst="rect">
              <a:avLst/>
            </a:prstGeom>
            <a:grpFill/>
            <a:ln w="3175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496" name="Line 48"/>
            <p:cNvSpPr>
              <a:spLocks noChangeShapeType="1"/>
            </p:cNvSpPr>
            <p:nvPr/>
          </p:nvSpPr>
          <p:spPr bwMode="auto">
            <a:xfrm rot="5400000" flipH="1">
              <a:off x="3098" y="3270"/>
              <a:ext cx="1584" cy="31"/>
            </a:xfrm>
            <a:prstGeom prst="line">
              <a:avLst/>
            </a:prstGeom>
            <a:grpFill/>
            <a:ln w="12700">
              <a:solidFill>
                <a:srgbClr val="5F5F5F"/>
              </a:solidFill>
              <a:round/>
              <a:headEnd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497" name="Oval 49"/>
            <p:cNvSpPr>
              <a:spLocks noChangeArrowheads="1"/>
            </p:cNvSpPr>
            <p:nvPr/>
          </p:nvSpPr>
          <p:spPr bwMode="auto">
            <a:xfrm>
              <a:off x="4896" y="2731"/>
              <a:ext cx="45" cy="46"/>
            </a:xfrm>
            <a:prstGeom prst="ellipse">
              <a:avLst/>
            </a:prstGeom>
            <a:grpFill/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498" name="Oval 50"/>
            <p:cNvSpPr>
              <a:spLocks noChangeArrowheads="1"/>
            </p:cNvSpPr>
            <p:nvPr/>
          </p:nvSpPr>
          <p:spPr bwMode="auto">
            <a:xfrm>
              <a:off x="4972" y="2739"/>
              <a:ext cx="45" cy="46"/>
            </a:xfrm>
            <a:prstGeom prst="ellipse">
              <a:avLst/>
            </a:prstGeom>
            <a:grpFill/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499" name="Oval 51"/>
            <p:cNvSpPr>
              <a:spLocks noChangeArrowheads="1"/>
            </p:cNvSpPr>
            <p:nvPr/>
          </p:nvSpPr>
          <p:spPr bwMode="auto">
            <a:xfrm>
              <a:off x="4708" y="2741"/>
              <a:ext cx="45" cy="46"/>
            </a:xfrm>
            <a:prstGeom prst="ellipse">
              <a:avLst/>
            </a:prstGeom>
            <a:grpFill/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500" name="Oval 52"/>
            <p:cNvSpPr>
              <a:spLocks noChangeArrowheads="1"/>
            </p:cNvSpPr>
            <p:nvPr/>
          </p:nvSpPr>
          <p:spPr bwMode="auto">
            <a:xfrm>
              <a:off x="4780" y="2937"/>
              <a:ext cx="45" cy="46"/>
            </a:xfrm>
            <a:prstGeom prst="ellipse">
              <a:avLst/>
            </a:prstGeom>
            <a:grpFill/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501" name="Oval 53"/>
            <p:cNvSpPr>
              <a:spLocks noChangeArrowheads="1"/>
            </p:cNvSpPr>
            <p:nvPr/>
          </p:nvSpPr>
          <p:spPr bwMode="auto">
            <a:xfrm>
              <a:off x="4626" y="3017"/>
              <a:ext cx="45" cy="46"/>
            </a:xfrm>
            <a:prstGeom prst="ellipse">
              <a:avLst/>
            </a:prstGeom>
            <a:grpFill/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502" name="Oval 54"/>
            <p:cNvSpPr>
              <a:spLocks noChangeArrowheads="1"/>
            </p:cNvSpPr>
            <p:nvPr/>
          </p:nvSpPr>
          <p:spPr bwMode="auto">
            <a:xfrm>
              <a:off x="4966" y="2871"/>
              <a:ext cx="45" cy="46"/>
            </a:xfrm>
            <a:prstGeom prst="ellipse">
              <a:avLst/>
            </a:prstGeom>
            <a:grpFill/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503" name="Oval 55"/>
            <p:cNvSpPr>
              <a:spLocks noChangeArrowheads="1"/>
            </p:cNvSpPr>
            <p:nvPr/>
          </p:nvSpPr>
          <p:spPr bwMode="auto">
            <a:xfrm>
              <a:off x="4784" y="2809"/>
              <a:ext cx="45" cy="46"/>
            </a:xfrm>
            <a:prstGeom prst="ellipse">
              <a:avLst/>
            </a:prstGeom>
            <a:grpFill/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504" name="Oval 56"/>
            <p:cNvSpPr>
              <a:spLocks noChangeArrowheads="1"/>
            </p:cNvSpPr>
            <p:nvPr/>
          </p:nvSpPr>
          <p:spPr bwMode="auto">
            <a:xfrm>
              <a:off x="4978" y="2625"/>
              <a:ext cx="45" cy="46"/>
            </a:xfrm>
            <a:prstGeom prst="ellipse">
              <a:avLst/>
            </a:prstGeom>
            <a:grpFill/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505" name="Oval 57"/>
            <p:cNvSpPr>
              <a:spLocks noChangeArrowheads="1"/>
            </p:cNvSpPr>
            <p:nvPr/>
          </p:nvSpPr>
          <p:spPr bwMode="auto">
            <a:xfrm>
              <a:off x="5044" y="2847"/>
              <a:ext cx="45" cy="46"/>
            </a:xfrm>
            <a:prstGeom prst="ellipse">
              <a:avLst/>
            </a:prstGeom>
            <a:grpFill/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506" name="Oval 58"/>
            <p:cNvSpPr>
              <a:spLocks noChangeArrowheads="1"/>
            </p:cNvSpPr>
            <p:nvPr/>
          </p:nvSpPr>
          <p:spPr bwMode="auto">
            <a:xfrm>
              <a:off x="4822" y="2921"/>
              <a:ext cx="45" cy="46"/>
            </a:xfrm>
            <a:prstGeom prst="ellipse">
              <a:avLst/>
            </a:prstGeom>
            <a:grpFill/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507" name="Oval 59"/>
            <p:cNvSpPr>
              <a:spLocks noChangeArrowheads="1"/>
            </p:cNvSpPr>
            <p:nvPr/>
          </p:nvSpPr>
          <p:spPr bwMode="auto">
            <a:xfrm>
              <a:off x="4824" y="2733"/>
              <a:ext cx="45" cy="46"/>
            </a:xfrm>
            <a:prstGeom prst="ellipse">
              <a:avLst/>
            </a:prstGeom>
            <a:grpFill/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508" name="Line 60"/>
            <p:cNvSpPr>
              <a:spLocks noChangeShapeType="1"/>
            </p:cNvSpPr>
            <p:nvPr/>
          </p:nvSpPr>
          <p:spPr bwMode="auto">
            <a:xfrm flipV="1">
              <a:off x="3593" y="2415"/>
              <a:ext cx="917" cy="792"/>
            </a:xfrm>
            <a:prstGeom prst="line">
              <a:avLst/>
            </a:prstGeom>
            <a:grpFill/>
            <a:ln w="12700">
              <a:solidFill>
                <a:srgbClr val="5F5F5F"/>
              </a:solidFill>
              <a:prstDash val="dash"/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509" name="Line 61"/>
            <p:cNvSpPr>
              <a:spLocks noChangeShapeType="1"/>
            </p:cNvSpPr>
            <p:nvPr/>
          </p:nvSpPr>
          <p:spPr bwMode="auto">
            <a:xfrm flipV="1">
              <a:off x="4513" y="2432"/>
              <a:ext cx="1089" cy="0"/>
            </a:xfrm>
            <a:prstGeom prst="line">
              <a:avLst/>
            </a:prstGeom>
            <a:grpFill/>
            <a:ln w="12700">
              <a:solidFill>
                <a:srgbClr val="5F5F5F"/>
              </a:solidFill>
              <a:prstDash val="dash"/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510" name="Line 62"/>
            <p:cNvSpPr>
              <a:spLocks noChangeShapeType="1"/>
            </p:cNvSpPr>
            <p:nvPr/>
          </p:nvSpPr>
          <p:spPr bwMode="auto">
            <a:xfrm>
              <a:off x="3609" y="3399"/>
              <a:ext cx="1449" cy="41"/>
            </a:xfrm>
            <a:prstGeom prst="line">
              <a:avLst/>
            </a:prstGeom>
            <a:grpFill/>
            <a:ln w="12700">
              <a:solidFill>
                <a:srgbClr val="5F5F5F"/>
              </a:solidFill>
              <a:prstDash val="dash"/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511" name="Line 63"/>
            <p:cNvSpPr>
              <a:spLocks noChangeShapeType="1"/>
            </p:cNvSpPr>
            <p:nvPr/>
          </p:nvSpPr>
          <p:spPr bwMode="auto">
            <a:xfrm flipV="1">
              <a:off x="5041" y="2904"/>
              <a:ext cx="593" cy="527"/>
            </a:xfrm>
            <a:prstGeom prst="line">
              <a:avLst/>
            </a:prstGeom>
            <a:grpFill/>
            <a:ln w="12700">
              <a:solidFill>
                <a:srgbClr val="5F5F5F"/>
              </a:solidFill>
              <a:prstDash val="dash"/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512" name="Text Box 64"/>
            <p:cNvSpPr txBox="1">
              <a:spLocks noChangeArrowheads="1"/>
            </p:cNvSpPr>
            <p:nvPr/>
          </p:nvSpPr>
          <p:spPr bwMode="auto">
            <a:xfrm>
              <a:off x="3907" y="2393"/>
              <a:ext cx="227" cy="21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1" hangingPunct="1"/>
              <a:r>
                <a:rPr lang="en-GB" sz="1600" i="1" smtClean="0">
                  <a:solidFill>
                    <a:srgbClr val="000000"/>
                  </a:solidFill>
                  <a:latin typeface="Arial" charset="0"/>
                </a:rPr>
                <a:t>x</a:t>
              </a:r>
              <a:r>
                <a:rPr lang="en-GB" sz="1600" baseline="-25000" smtClean="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896513" name="Oval 65"/>
            <p:cNvSpPr>
              <a:spLocks noChangeArrowheads="1"/>
            </p:cNvSpPr>
            <p:nvPr/>
          </p:nvSpPr>
          <p:spPr bwMode="auto">
            <a:xfrm>
              <a:off x="4370" y="3707"/>
              <a:ext cx="45" cy="46"/>
            </a:xfrm>
            <a:prstGeom prst="ellipse">
              <a:avLst/>
            </a:prstGeom>
            <a:grpFill/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514" name="Oval 66"/>
            <p:cNvSpPr>
              <a:spLocks noChangeArrowheads="1"/>
            </p:cNvSpPr>
            <p:nvPr/>
          </p:nvSpPr>
          <p:spPr bwMode="auto">
            <a:xfrm>
              <a:off x="4514" y="3591"/>
              <a:ext cx="45" cy="46"/>
            </a:xfrm>
            <a:prstGeom prst="ellipse">
              <a:avLst/>
            </a:prstGeom>
            <a:grpFill/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515" name="Oval 67"/>
            <p:cNvSpPr>
              <a:spLocks noChangeArrowheads="1"/>
            </p:cNvSpPr>
            <p:nvPr/>
          </p:nvSpPr>
          <p:spPr bwMode="auto">
            <a:xfrm>
              <a:off x="4706" y="3497"/>
              <a:ext cx="45" cy="46"/>
            </a:xfrm>
            <a:prstGeom prst="ellipse">
              <a:avLst/>
            </a:prstGeom>
            <a:grpFill/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516" name="Oval 68"/>
            <p:cNvSpPr>
              <a:spLocks noChangeArrowheads="1"/>
            </p:cNvSpPr>
            <p:nvPr/>
          </p:nvSpPr>
          <p:spPr bwMode="auto">
            <a:xfrm>
              <a:off x="4920" y="3531"/>
              <a:ext cx="45" cy="46"/>
            </a:xfrm>
            <a:prstGeom prst="ellipse">
              <a:avLst/>
            </a:prstGeom>
            <a:grpFill/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517" name="Oval 69"/>
            <p:cNvSpPr>
              <a:spLocks noChangeArrowheads="1"/>
            </p:cNvSpPr>
            <p:nvPr/>
          </p:nvSpPr>
          <p:spPr bwMode="auto">
            <a:xfrm>
              <a:off x="4478" y="3305"/>
              <a:ext cx="45" cy="46"/>
            </a:xfrm>
            <a:prstGeom prst="ellipse">
              <a:avLst/>
            </a:prstGeom>
            <a:grpFill/>
            <a:ln w="3175" algn="ctr">
              <a:solidFill>
                <a:srgbClr val="FF9B9B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518" name="Oval 70"/>
            <p:cNvSpPr>
              <a:spLocks noChangeArrowheads="1"/>
            </p:cNvSpPr>
            <p:nvPr/>
          </p:nvSpPr>
          <p:spPr bwMode="auto">
            <a:xfrm>
              <a:off x="4704" y="3175"/>
              <a:ext cx="45" cy="46"/>
            </a:xfrm>
            <a:prstGeom prst="ellipse">
              <a:avLst/>
            </a:prstGeom>
            <a:grpFill/>
            <a:ln w="3175" algn="ctr">
              <a:solidFill>
                <a:srgbClr val="FF9B9B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519" name="Oval 71"/>
            <p:cNvSpPr>
              <a:spLocks noChangeArrowheads="1"/>
            </p:cNvSpPr>
            <p:nvPr/>
          </p:nvSpPr>
          <p:spPr bwMode="auto">
            <a:xfrm>
              <a:off x="4720" y="3569"/>
              <a:ext cx="45" cy="46"/>
            </a:xfrm>
            <a:prstGeom prst="ellipse">
              <a:avLst/>
            </a:prstGeom>
            <a:grpFill/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520" name="Oval 72"/>
            <p:cNvSpPr>
              <a:spLocks noChangeArrowheads="1"/>
            </p:cNvSpPr>
            <p:nvPr/>
          </p:nvSpPr>
          <p:spPr bwMode="auto">
            <a:xfrm>
              <a:off x="4982" y="3635"/>
              <a:ext cx="45" cy="46"/>
            </a:xfrm>
            <a:prstGeom prst="ellipse">
              <a:avLst/>
            </a:prstGeom>
            <a:grpFill/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521" name="Oval 73"/>
            <p:cNvSpPr>
              <a:spLocks noChangeArrowheads="1"/>
            </p:cNvSpPr>
            <p:nvPr/>
          </p:nvSpPr>
          <p:spPr bwMode="auto">
            <a:xfrm>
              <a:off x="5218" y="3095"/>
              <a:ext cx="45" cy="46"/>
            </a:xfrm>
            <a:prstGeom prst="ellipse">
              <a:avLst/>
            </a:prstGeom>
            <a:grpFill/>
            <a:ln w="3175" algn="ctr">
              <a:solidFill>
                <a:srgbClr val="FF9B9B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522" name="Oval 74"/>
            <p:cNvSpPr>
              <a:spLocks noChangeArrowheads="1"/>
            </p:cNvSpPr>
            <p:nvPr/>
          </p:nvSpPr>
          <p:spPr bwMode="auto">
            <a:xfrm>
              <a:off x="5124" y="3033"/>
              <a:ext cx="45" cy="46"/>
            </a:xfrm>
            <a:prstGeom prst="ellipse">
              <a:avLst/>
            </a:prstGeom>
            <a:grpFill/>
            <a:ln w="3175" algn="ctr">
              <a:solidFill>
                <a:srgbClr val="FF9B9B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523" name="Oval 75"/>
            <p:cNvSpPr>
              <a:spLocks noChangeArrowheads="1"/>
            </p:cNvSpPr>
            <p:nvPr/>
          </p:nvSpPr>
          <p:spPr bwMode="auto">
            <a:xfrm>
              <a:off x="5286" y="3343"/>
              <a:ext cx="45" cy="46"/>
            </a:xfrm>
            <a:prstGeom prst="ellipse">
              <a:avLst/>
            </a:prstGeom>
            <a:grpFill/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524" name="Oval 76"/>
            <p:cNvSpPr>
              <a:spLocks noChangeArrowheads="1"/>
            </p:cNvSpPr>
            <p:nvPr/>
          </p:nvSpPr>
          <p:spPr bwMode="auto">
            <a:xfrm>
              <a:off x="5398" y="3213"/>
              <a:ext cx="45" cy="46"/>
            </a:xfrm>
            <a:prstGeom prst="ellipse">
              <a:avLst/>
            </a:prstGeom>
            <a:grpFill/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525" name="Oval 77"/>
            <p:cNvSpPr>
              <a:spLocks noChangeArrowheads="1"/>
            </p:cNvSpPr>
            <p:nvPr/>
          </p:nvSpPr>
          <p:spPr bwMode="auto">
            <a:xfrm>
              <a:off x="4930" y="3027"/>
              <a:ext cx="45" cy="46"/>
            </a:xfrm>
            <a:prstGeom prst="ellipse">
              <a:avLst/>
            </a:prstGeom>
            <a:grpFill/>
            <a:ln w="3175" algn="ctr">
              <a:solidFill>
                <a:srgbClr val="FF9B9B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526" name="Oval 78"/>
            <p:cNvSpPr>
              <a:spLocks noChangeArrowheads="1"/>
            </p:cNvSpPr>
            <p:nvPr/>
          </p:nvSpPr>
          <p:spPr bwMode="auto">
            <a:xfrm>
              <a:off x="5072" y="3413"/>
              <a:ext cx="45" cy="46"/>
            </a:xfrm>
            <a:prstGeom prst="ellipse">
              <a:avLst/>
            </a:prstGeom>
            <a:grpFill/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527" name="Oval 79"/>
            <p:cNvSpPr>
              <a:spLocks noChangeArrowheads="1"/>
            </p:cNvSpPr>
            <p:nvPr/>
          </p:nvSpPr>
          <p:spPr bwMode="auto">
            <a:xfrm>
              <a:off x="5502" y="3613"/>
              <a:ext cx="45" cy="46"/>
            </a:xfrm>
            <a:prstGeom prst="ellipse">
              <a:avLst/>
            </a:prstGeom>
            <a:grpFill/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528" name="Oval 80"/>
            <p:cNvSpPr>
              <a:spLocks noChangeArrowheads="1"/>
            </p:cNvSpPr>
            <p:nvPr/>
          </p:nvSpPr>
          <p:spPr bwMode="auto">
            <a:xfrm>
              <a:off x="5554" y="3381"/>
              <a:ext cx="45" cy="46"/>
            </a:xfrm>
            <a:prstGeom prst="ellipse">
              <a:avLst/>
            </a:prstGeom>
            <a:grpFill/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529" name="Oval 81"/>
            <p:cNvSpPr>
              <a:spLocks noChangeArrowheads="1"/>
            </p:cNvSpPr>
            <p:nvPr/>
          </p:nvSpPr>
          <p:spPr bwMode="auto">
            <a:xfrm>
              <a:off x="4330" y="3449"/>
              <a:ext cx="45" cy="46"/>
            </a:xfrm>
            <a:prstGeom prst="ellipse">
              <a:avLst/>
            </a:prstGeom>
            <a:grpFill/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530" name="Oval 82"/>
            <p:cNvSpPr>
              <a:spLocks noChangeArrowheads="1"/>
            </p:cNvSpPr>
            <p:nvPr/>
          </p:nvSpPr>
          <p:spPr bwMode="auto">
            <a:xfrm>
              <a:off x="4380" y="3515"/>
              <a:ext cx="45" cy="46"/>
            </a:xfrm>
            <a:prstGeom prst="ellipse">
              <a:avLst/>
            </a:prstGeom>
            <a:grpFill/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531" name="Oval 83"/>
            <p:cNvSpPr>
              <a:spLocks noChangeArrowheads="1"/>
            </p:cNvSpPr>
            <p:nvPr/>
          </p:nvSpPr>
          <p:spPr bwMode="auto">
            <a:xfrm>
              <a:off x="4532" y="3441"/>
              <a:ext cx="45" cy="46"/>
            </a:xfrm>
            <a:prstGeom prst="ellipse">
              <a:avLst/>
            </a:prstGeom>
            <a:grpFill/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532" name="Oval 84"/>
            <p:cNvSpPr>
              <a:spLocks noChangeArrowheads="1"/>
            </p:cNvSpPr>
            <p:nvPr/>
          </p:nvSpPr>
          <p:spPr bwMode="auto">
            <a:xfrm>
              <a:off x="4588" y="3255"/>
              <a:ext cx="45" cy="46"/>
            </a:xfrm>
            <a:prstGeom prst="ellipse">
              <a:avLst/>
            </a:prstGeom>
            <a:grpFill/>
            <a:ln w="3175" algn="ctr">
              <a:solidFill>
                <a:srgbClr val="FF9B9B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533" name="Oval 85"/>
            <p:cNvSpPr>
              <a:spLocks noChangeArrowheads="1"/>
            </p:cNvSpPr>
            <p:nvPr/>
          </p:nvSpPr>
          <p:spPr bwMode="auto">
            <a:xfrm>
              <a:off x="5176" y="3539"/>
              <a:ext cx="45" cy="46"/>
            </a:xfrm>
            <a:prstGeom prst="ellipse">
              <a:avLst/>
            </a:prstGeom>
            <a:grpFill/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534" name="Oval 86"/>
            <p:cNvSpPr>
              <a:spLocks noChangeArrowheads="1"/>
            </p:cNvSpPr>
            <p:nvPr/>
          </p:nvSpPr>
          <p:spPr bwMode="auto">
            <a:xfrm>
              <a:off x="4658" y="3655"/>
              <a:ext cx="45" cy="46"/>
            </a:xfrm>
            <a:prstGeom prst="ellipse">
              <a:avLst/>
            </a:prstGeom>
            <a:grpFill/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535" name="Oval 87"/>
            <p:cNvSpPr>
              <a:spLocks noChangeArrowheads="1"/>
            </p:cNvSpPr>
            <p:nvPr/>
          </p:nvSpPr>
          <p:spPr bwMode="auto">
            <a:xfrm>
              <a:off x="4840" y="3057"/>
              <a:ext cx="45" cy="46"/>
            </a:xfrm>
            <a:prstGeom prst="ellipse">
              <a:avLst/>
            </a:prstGeom>
            <a:grpFill/>
            <a:ln w="3175" algn="ctr">
              <a:solidFill>
                <a:srgbClr val="FF9B9B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536" name="Line 88"/>
            <p:cNvSpPr>
              <a:spLocks noChangeShapeType="1"/>
            </p:cNvSpPr>
            <p:nvPr/>
          </p:nvSpPr>
          <p:spPr bwMode="auto">
            <a:xfrm>
              <a:off x="3625" y="3809"/>
              <a:ext cx="1633" cy="1"/>
            </a:xfrm>
            <a:prstGeom prst="line">
              <a:avLst/>
            </a:prstGeom>
            <a:grpFill/>
            <a:ln w="12700">
              <a:solidFill>
                <a:srgbClr val="5F5F5F"/>
              </a:solidFill>
              <a:round/>
              <a:headEnd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537" name="Line 89"/>
            <p:cNvSpPr>
              <a:spLocks noChangeShapeType="1"/>
            </p:cNvSpPr>
            <p:nvPr/>
          </p:nvSpPr>
          <p:spPr bwMode="auto">
            <a:xfrm rot="-5400000">
              <a:off x="3814" y="2867"/>
              <a:ext cx="1008" cy="1145"/>
            </a:xfrm>
            <a:prstGeom prst="line">
              <a:avLst/>
            </a:prstGeom>
            <a:grpFill/>
            <a:ln w="12700">
              <a:solidFill>
                <a:srgbClr val="5F5F5F"/>
              </a:solidFill>
              <a:round/>
              <a:headEnd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6538" name="Text Box 90"/>
            <p:cNvSpPr txBox="1">
              <a:spLocks noChangeArrowheads="1"/>
            </p:cNvSpPr>
            <p:nvPr/>
          </p:nvSpPr>
          <p:spPr bwMode="auto">
            <a:xfrm>
              <a:off x="5019" y="3808"/>
              <a:ext cx="227" cy="21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1" hangingPunct="1"/>
              <a:r>
                <a:rPr lang="en-GB" sz="1600" i="1" smtClean="0">
                  <a:solidFill>
                    <a:srgbClr val="000000"/>
                  </a:solidFill>
                  <a:latin typeface="Arial" charset="0"/>
                </a:rPr>
                <a:t>x</a:t>
              </a:r>
              <a:r>
                <a:rPr lang="en-GB" sz="1600" baseline="-25000" smtClean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896539" name="Text Box 91"/>
            <p:cNvSpPr txBox="1">
              <a:spLocks noChangeArrowheads="1"/>
            </p:cNvSpPr>
            <p:nvPr/>
          </p:nvSpPr>
          <p:spPr bwMode="auto">
            <a:xfrm>
              <a:off x="4766" y="2735"/>
              <a:ext cx="2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1" hangingPunct="1"/>
              <a:r>
                <a:rPr lang="en-GB" sz="1600" i="1" dirty="0" smtClean="0">
                  <a:solidFill>
                    <a:srgbClr val="000000"/>
                  </a:solidFill>
                  <a:latin typeface="Arial" charset="0"/>
                </a:rPr>
                <a:t>x</a:t>
              </a:r>
              <a:r>
                <a:rPr lang="en-GB" sz="1600" baseline="-25000" dirty="0" smtClean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1896540" name="Text Box 92"/>
          <p:cNvSpPr txBox="1">
            <a:spLocks noChangeArrowheads="1"/>
          </p:cNvSpPr>
          <p:nvPr/>
        </p:nvSpPr>
        <p:spPr bwMode="auto">
          <a:xfrm>
            <a:off x="192088" y="3589338"/>
            <a:ext cx="5532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3300"/>
              </a:buClr>
              <a:buSzPct val="135000"/>
              <a:buFont typeface="Wingdings" pitchFamily="2" charset="2"/>
              <a:buChar char="§"/>
            </a:pPr>
            <a:r>
              <a:rPr lang="en-US" sz="1800" smtClean="0">
                <a:solidFill>
                  <a:srgbClr val="000000"/>
                </a:solidFill>
                <a:latin typeface="Arial" charset="0"/>
                <a:cs typeface="Arial" charset="0"/>
              </a:rPr>
              <a:t>Non-linear cases:</a:t>
            </a:r>
          </a:p>
        </p:txBody>
      </p:sp>
      <p:sp>
        <p:nvSpPr>
          <p:cNvPr id="1896541" name="Text Box 93"/>
          <p:cNvSpPr txBox="1">
            <a:spLocks noChangeArrowheads="1"/>
          </p:cNvSpPr>
          <p:nvPr/>
        </p:nvSpPr>
        <p:spPr bwMode="auto">
          <a:xfrm>
            <a:off x="1049337" y="5918200"/>
            <a:ext cx="8094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Kernel size 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paramter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typically needs careful tuning!   (Overtraining!)</a:t>
            </a:r>
          </a:p>
        </p:txBody>
      </p:sp>
      <p:sp>
        <p:nvSpPr>
          <p:cNvPr id="1896542" name="Text Box 94"/>
          <p:cNvSpPr txBox="1">
            <a:spLocks noChangeArrowheads="1"/>
          </p:cNvSpPr>
          <p:nvPr/>
        </p:nvSpPr>
        <p:spPr bwMode="auto">
          <a:xfrm>
            <a:off x="448355" y="4182836"/>
            <a:ext cx="8576129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3300"/>
              </a:buClr>
              <a:buSzPct val="135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non linear  variable transformation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 linear separation in transformed feature space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SzPct val="135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no explicit transformation specified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Only its “scalar product”  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·x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ru-RU" sz="1600" dirty="0" smtClean="0">
                <a:solidFill>
                  <a:srgbClr val="000000"/>
                </a:solidFill>
                <a:latin typeface="Arial" charset="0"/>
                <a:cs typeface="Arial" charset="0"/>
                <a:sym typeface="Wingdings" pitchFamily="2" charset="2"/>
              </a:rPr>
              <a:t>Ф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  <a:sym typeface="Wingdings" pitchFamily="2" charset="2"/>
              </a:rPr>
              <a:t>(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x)·</a:t>
            </a:r>
            <a:r>
              <a:rPr lang="ru-RU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Ф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x) needed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  <a:sym typeface="Wingdings" pitchFamily="2" charset="2"/>
              </a:rPr>
              <a:t>.</a:t>
            </a:r>
          </a:p>
          <a:p>
            <a:pPr lvl="1" eaLnBrk="1" hangingPunct="1">
              <a:spcBef>
                <a:spcPct val="50000"/>
              </a:spcBef>
              <a:buClr>
                <a:srgbClr val="FF3300"/>
              </a:buClr>
              <a:buSzPct val="135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certain </a:t>
            </a: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Kernel Functions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can be interpreted as scalar products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between transformed vectors in the higher dimensional feature space.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e.g.:</a:t>
            </a:r>
            <a:r>
              <a:rPr lang="en-US" sz="1600" dirty="0" smtClean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Arial" charset="0"/>
              </a:rPr>
              <a:t>Gaussian, Polynomial, Sigmoid</a:t>
            </a:r>
            <a:endParaRPr lang="en-US" sz="1600" dirty="0" smtClean="0">
              <a:solidFill>
                <a:srgbClr val="000000"/>
              </a:solidFill>
              <a:latin typeface="Arial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SzPct val="135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Choose Kernel and fit the 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hyperplane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 using the linear techniques developed above</a:t>
            </a:r>
          </a:p>
        </p:txBody>
      </p:sp>
      <p:sp>
        <p:nvSpPr>
          <p:cNvPr id="1896543" name="Line 95"/>
          <p:cNvSpPr>
            <a:spLocks noChangeShapeType="1"/>
          </p:cNvSpPr>
          <p:nvPr/>
        </p:nvSpPr>
        <p:spPr bwMode="auto">
          <a:xfrm flipV="1">
            <a:off x="6308725" y="2389188"/>
            <a:ext cx="0" cy="576262"/>
          </a:xfrm>
          <a:prstGeom prst="line">
            <a:avLst/>
          </a:prstGeom>
          <a:noFill/>
          <a:ln w="31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96544" name="Text Box 96"/>
          <p:cNvSpPr txBox="1">
            <a:spLocks noChangeArrowheads="1"/>
          </p:cNvSpPr>
          <p:nvPr/>
        </p:nvSpPr>
        <p:spPr bwMode="auto">
          <a:xfrm>
            <a:off x="6348413" y="2533650"/>
            <a:ext cx="536575" cy="254000"/>
          </a:xfrm>
          <a:prstGeom prst="rect">
            <a:avLst/>
          </a:prstGeom>
          <a:solidFill>
            <a:schemeClr val="accent4">
              <a:alpha val="87000"/>
            </a:schemeClr>
          </a:solidFill>
          <a:ln>
            <a:noFill/>
          </a:ln>
          <a:effectLst/>
          <a:extLst/>
        </p:spPr>
        <p:txBody>
          <a:bodyPr wrap="none" lIns="9144" tIns="0" rIns="9144" bIns="9144">
            <a:spAutoFit/>
          </a:bodyPr>
          <a:lstStyle/>
          <a:p>
            <a:pPr algn="ctr" eaLnBrk="1" hangingPunct="1"/>
            <a:r>
              <a:rPr lang="en-GB" sz="1600" dirty="0" smtClean="0">
                <a:solidFill>
                  <a:srgbClr val="008000"/>
                </a:solidFill>
                <a:latin typeface="Arial" charset="0"/>
                <a:sym typeface="Symbol" pitchFamily="18" charset="2"/>
              </a:rPr>
              <a:t></a:t>
            </a:r>
            <a:r>
              <a:rPr lang="en-GB" sz="1200" dirty="0" smtClean="0">
                <a:solidFill>
                  <a:srgbClr val="008000"/>
                </a:solidFill>
                <a:latin typeface="Arial" charset="0"/>
                <a:sym typeface="Symbol" pitchFamily="18" charset="2"/>
              </a:rPr>
              <a:t>(x</a:t>
            </a:r>
            <a:r>
              <a:rPr lang="en-GB" sz="1200" baseline="-25000" dirty="0" smtClean="0">
                <a:solidFill>
                  <a:srgbClr val="008000"/>
                </a:solidFill>
                <a:latin typeface="Arial" charset="0"/>
                <a:sym typeface="Symbol" pitchFamily="18" charset="2"/>
              </a:rPr>
              <a:t>1</a:t>
            </a:r>
            <a:r>
              <a:rPr lang="en-GB" sz="1200" dirty="0" smtClean="0">
                <a:solidFill>
                  <a:srgbClr val="008000"/>
                </a:solidFill>
                <a:latin typeface="Arial" charset="0"/>
                <a:sym typeface="Symbol" pitchFamily="18" charset="2"/>
              </a:rPr>
              <a:t>,x</a:t>
            </a:r>
            <a:r>
              <a:rPr lang="en-GB" sz="1200" baseline="-25000" dirty="0" smtClean="0">
                <a:solidFill>
                  <a:srgbClr val="008000"/>
                </a:solidFill>
                <a:latin typeface="Arial" charset="0"/>
                <a:sym typeface="Symbol" pitchFamily="18" charset="2"/>
              </a:rPr>
              <a:t>2</a:t>
            </a:r>
            <a:r>
              <a:rPr lang="en-GB" sz="1200" dirty="0" smtClean="0">
                <a:solidFill>
                  <a:srgbClr val="008000"/>
                </a:solidFill>
                <a:latin typeface="Arial" charset="0"/>
                <a:sym typeface="Symbol" pitchFamily="18" charset="2"/>
              </a:rPr>
              <a:t>)</a:t>
            </a:r>
          </a:p>
        </p:txBody>
      </p:sp>
      <p:sp>
        <p:nvSpPr>
          <p:cNvPr id="1896545" name="Text Box 97"/>
          <p:cNvSpPr txBox="1">
            <a:spLocks noChangeArrowheads="1"/>
          </p:cNvSpPr>
          <p:nvPr/>
        </p:nvSpPr>
        <p:spPr bwMode="auto">
          <a:xfrm rot="16200000">
            <a:off x="5185569" y="2007394"/>
            <a:ext cx="1557338" cy="33655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/>
          <a:extLst/>
        </p:spPr>
        <p:txBody>
          <a:bodyPr wrap="none" lIns="90000" tIns="46800" rIns="90000" bIns="46800">
            <a:spAutoFit/>
          </a:bodyPr>
          <a:lstStyle/>
          <a:p>
            <a:pPr algn="ctr" eaLnBrk="1" hangingPunct="1"/>
            <a:r>
              <a:rPr lang="en-GB" sz="1600" dirty="0" smtClean="0">
                <a:solidFill>
                  <a:srgbClr val="000000"/>
                </a:solidFill>
                <a:latin typeface="Arial" charset="0"/>
              </a:rPr>
              <a:t>Separable data</a:t>
            </a:r>
          </a:p>
        </p:txBody>
      </p:sp>
      <p:sp>
        <p:nvSpPr>
          <p:cNvPr id="1896546" name="Text Box 98"/>
          <p:cNvSpPr txBox="1">
            <a:spLocks noChangeArrowheads="1"/>
          </p:cNvSpPr>
          <p:nvPr/>
        </p:nvSpPr>
        <p:spPr bwMode="auto">
          <a:xfrm rot="16200000">
            <a:off x="4934744" y="1815307"/>
            <a:ext cx="1963737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000" tIns="46800" rIns="90000" bIns="46800">
            <a:spAutoFit/>
          </a:bodyPr>
          <a:lstStyle/>
          <a:p>
            <a:pPr algn="ctr" eaLnBrk="1" hangingPunct="1"/>
            <a:r>
              <a:rPr lang="en-GB" sz="1600" dirty="0" smtClean="0">
                <a:solidFill>
                  <a:srgbClr val="000000"/>
                </a:solidFill>
                <a:latin typeface="Arial" charset="0"/>
              </a:rPr>
              <a:t>Non-separable data</a:t>
            </a:r>
          </a:p>
        </p:txBody>
      </p:sp>
      <p:sp>
        <p:nvSpPr>
          <p:cNvPr id="106" name="Text Box 49"/>
          <p:cNvSpPr txBox="1">
            <a:spLocks noChangeArrowheads="1"/>
          </p:cNvSpPr>
          <p:nvPr/>
        </p:nvSpPr>
        <p:spPr bwMode="auto">
          <a:xfrm>
            <a:off x="203200" y="933450"/>
            <a:ext cx="5194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3300"/>
              </a:buClr>
              <a:buSzPct val="135000"/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Find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hyperplane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that best separates signal from background </a:t>
            </a:r>
          </a:p>
        </p:txBody>
      </p:sp>
      <p:sp>
        <p:nvSpPr>
          <p:cNvPr id="107" name="Text Box 51"/>
          <p:cNvSpPr txBox="1">
            <a:spLocks noChangeArrowheads="1"/>
          </p:cNvSpPr>
          <p:nvPr/>
        </p:nvSpPr>
        <p:spPr bwMode="auto">
          <a:xfrm>
            <a:off x="539750" y="1523471"/>
            <a:ext cx="4968875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66700" indent="-266700" eaLnBrk="1" hangingPunct="1">
              <a:spcBef>
                <a:spcPct val="50000"/>
              </a:spcBef>
              <a:buClr>
                <a:srgbClr val="FF3300"/>
              </a:buClr>
              <a:buSzPct val="135000"/>
              <a:buFont typeface="Wingdings" pitchFamily="2" charset="2"/>
              <a:buChar char="§"/>
              <a:tabLst>
                <a:tab pos="266700" algn="l"/>
              </a:tabLst>
            </a:pPr>
            <a:r>
              <a:rPr lang="en-US" sz="1600" dirty="0" smtClean="0">
                <a:solidFill>
                  <a:srgbClr val="292929"/>
                </a:solidFill>
                <a:latin typeface="Arial" charset="0"/>
              </a:rPr>
              <a:t>Linear decision boundary</a:t>
            </a:r>
          </a:p>
          <a:p>
            <a:pPr marL="266700" indent="-266700" eaLnBrk="1" hangingPunct="1">
              <a:spcBef>
                <a:spcPct val="50000"/>
              </a:spcBef>
              <a:buClr>
                <a:srgbClr val="FF3300"/>
              </a:buClr>
              <a:buSzPct val="135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292929"/>
                </a:solidFill>
                <a:latin typeface="Arial" charset="0"/>
              </a:rPr>
              <a:t>Best separation: maximum distance (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margin</a:t>
            </a:r>
            <a:r>
              <a:rPr lang="en-US" sz="1600" dirty="0" smtClean="0">
                <a:solidFill>
                  <a:srgbClr val="292929"/>
                </a:solidFill>
                <a:latin typeface="Arial" charset="0"/>
              </a:rPr>
              <a:t>) between closest events (</a:t>
            </a:r>
            <a:r>
              <a:rPr lang="en-US" sz="1600" i="1" dirty="0" smtClean="0">
                <a:solidFill>
                  <a:srgbClr val="292929"/>
                </a:solidFill>
                <a:latin typeface="Arial" charset="0"/>
              </a:rPr>
              <a:t>support</a:t>
            </a:r>
            <a:r>
              <a:rPr lang="en-US" sz="1600" dirty="0" smtClean="0">
                <a:solidFill>
                  <a:srgbClr val="292929"/>
                </a:solidFill>
                <a:latin typeface="Arial" charset="0"/>
              </a:rPr>
              <a:t>) to </a:t>
            </a:r>
            <a:r>
              <a:rPr lang="en-US" sz="1600" dirty="0" err="1" smtClean="0">
                <a:solidFill>
                  <a:srgbClr val="292929"/>
                </a:solidFill>
                <a:latin typeface="Arial" charset="0"/>
              </a:rPr>
              <a:t>hyperplane</a:t>
            </a:r>
            <a:endParaRPr lang="en-US" sz="1600" dirty="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08" name="Rectangle 55"/>
          <p:cNvSpPr>
            <a:spLocks noChangeArrowheads="1"/>
          </p:cNvSpPr>
          <p:nvPr/>
        </p:nvSpPr>
        <p:spPr bwMode="auto">
          <a:xfrm>
            <a:off x="552450" y="2946400"/>
            <a:ext cx="51466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180975" indent="-180975" defTabSz="204788" eaLnBrk="1" hangingPunct="1">
              <a:spcBef>
                <a:spcPct val="50000"/>
              </a:spcBef>
              <a:buClr>
                <a:srgbClr val="FF3300"/>
              </a:buClr>
              <a:buSzPct val="135000"/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292929"/>
                </a:solidFill>
                <a:latin typeface="Arial" charset="0"/>
              </a:rPr>
              <a:t>largest margin - inner product of support vectors (distances) </a:t>
            </a:r>
            <a:r>
              <a:rPr lang="en-US" sz="1600" b="1" dirty="0" smtClean="0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</a:t>
            </a:r>
            <a:r>
              <a:rPr lang="en-US" sz="1600" b="1" dirty="0" smtClean="0">
                <a:solidFill>
                  <a:srgbClr val="292929"/>
                </a:solidFill>
                <a:latin typeface="Arial" charset="0"/>
                <a:sym typeface="Wingdings" pitchFamily="2" charset="2"/>
              </a:rPr>
              <a:t> quadratic </a:t>
            </a:r>
            <a:r>
              <a:rPr lang="en-US" sz="1600" b="1" dirty="0" err="1" smtClean="0">
                <a:solidFill>
                  <a:srgbClr val="292929"/>
                </a:solidFill>
                <a:latin typeface="Arial" charset="0"/>
                <a:sym typeface="Wingdings" pitchFamily="2" charset="2"/>
              </a:rPr>
              <a:t>minimisation</a:t>
            </a:r>
            <a:r>
              <a:rPr lang="en-US" sz="1600" b="1" dirty="0" smtClean="0">
                <a:solidFill>
                  <a:srgbClr val="292929"/>
                </a:solidFill>
                <a:latin typeface="Arial" charset="0"/>
                <a:sym typeface="Wingdings" pitchFamily="2" charset="2"/>
              </a:rPr>
              <a:t> problem</a:t>
            </a:r>
            <a:endParaRPr lang="en-US" sz="1600" dirty="0" smtClean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09" name="Text Box 67"/>
          <p:cNvSpPr txBox="1">
            <a:spLocks noChangeArrowheads="1"/>
          </p:cNvSpPr>
          <p:nvPr/>
        </p:nvSpPr>
        <p:spPr bwMode="auto">
          <a:xfrm>
            <a:off x="552450" y="2381780"/>
            <a:ext cx="498792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66700" indent="-266700" eaLnBrk="1" hangingPunct="1">
              <a:spcBef>
                <a:spcPct val="50000"/>
              </a:spcBef>
              <a:buClr>
                <a:srgbClr val="FF3300"/>
              </a:buClr>
              <a:buSzPct val="130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292929"/>
                </a:solidFill>
                <a:latin typeface="Arial" charset="0"/>
              </a:rPr>
              <a:t>If data non-separable add </a:t>
            </a:r>
            <a:r>
              <a:rPr lang="en-US" sz="1600" i="1" dirty="0" smtClean="0">
                <a:solidFill>
                  <a:srgbClr val="CC0066"/>
                </a:solidFill>
                <a:latin typeface="Arial" charset="0"/>
              </a:rPr>
              <a:t>misclassification cost</a:t>
            </a:r>
            <a:r>
              <a:rPr lang="en-US" sz="1600" i="1" dirty="0" smtClean="0">
                <a:solidFill>
                  <a:srgbClr val="292929"/>
                </a:solidFill>
                <a:latin typeface="Arial" charset="0"/>
              </a:rPr>
              <a:t> </a:t>
            </a:r>
            <a:r>
              <a:rPr lang="en-US" sz="1600" dirty="0" smtClean="0">
                <a:solidFill>
                  <a:srgbClr val="292929"/>
                </a:solidFill>
                <a:latin typeface="Arial" charset="0"/>
              </a:rPr>
              <a:t>parameter </a:t>
            </a:r>
            <a:r>
              <a:rPr lang="en-US" sz="1600" i="1" dirty="0" smtClean="0">
                <a:solidFill>
                  <a:srgbClr val="008000"/>
                </a:solidFill>
                <a:latin typeface="Arial" charset="0"/>
              </a:rPr>
              <a:t>C</a:t>
            </a:r>
            <a:r>
              <a:rPr lang="en-US" sz="1600" dirty="0" smtClean="0">
                <a:solidFill>
                  <a:srgbClr val="CC0066"/>
                </a:solidFill>
                <a:latin typeface="Arial" charset="0"/>
                <a:cs typeface="Arial" charset="0"/>
              </a:rPr>
              <a:t>·</a:t>
            </a:r>
            <a:r>
              <a:rPr lang="en-US" sz="1600" dirty="0" smtClean="0">
                <a:solidFill>
                  <a:srgbClr val="CC0066"/>
                </a:solidFill>
                <a:latin typeface="Arial" charset="0"/>
                <a:sym typeface="Symbol" pitchFamily="18" charset="2"/>
              </a:rPr>
              <a:t></a:t>
            </a:r>
            <a:r>
              <a:rPr lang="en-US" sz="1600" i="1" baseline="-25000" dirty="0" err="1" smtClean="0">
                <a:solidFill>
                  <a:srgbClr val="CC0066"/>
                </a:solidFill>
                <a:latin typeface="Arial" charset="0"/>
                <a:sym typeface="Symbol" pitchFamily="18" charset="2"/>
              </a:rPr>
              <a:t>i</a:t>
            </a:r>
            <a:r>
              <a:rPr lang="en-US" sz="1600" dirty="0" err="1" smtClean="0">
                <a:solidFill>
                  <a:srgbClr val="CC0066"/>
                </a:solidFill>
                <a:latin typeface="Arial" charset="0"/>
                <a:sym typeface="Symbol" pitchFamily="18" charset="2"/>
              </a:rPr>
              <a:t></a:t>
            </a:r>
            <a:r>
              <a:rPr lang="en-US" sz="1600" i="1" baseline="-25000" dirty="0" err="1" smtClean="0">
                <a:solidFill>
                  <a:srgbClr val="CC0066"/>
                </a:solidFill>
                <a:latin typeface="Arial" charset="0"/>
                <a:sym typeface="Symbol" pitchFamily="18" charset="2"/>
              </a:rPr>
              <a:t>i</a:t>
            </a:r>
            <a:r>
              <a:rPr lang="en-US" sz="1600" dirty="0" smtClean="0">
                <a:solidFill>
                  <a:srgbClr val="292929"/>
                </a:solidFill>
                <a:latin typeface="Arial" charset="0"/>
                <a:sym typeface="Symbol" pitchFamily="18" charset="2"/>
              </a:rPr>
              <a:t> to </a:t>
            </a:r>
            <a:r>
              <a:rPr lang="en-US" sz="1600" dirty="0" err="1" smtClean="0">
                <a:solidFill>
                  <a:srgbClr val="292929"/>
                </a:solidFill>
                <a:latin typeface="Arial" charset="0"/>
              </a:rPr>
              <a:t>minimisation</a:t>
            </a:r>
            <a:r>
              <a:rPr lang="en-US" sz="1600" dirty="0" smtClean="0">
                <a:solidFill>
                  <a:srgbClr val="292929"/>
                </a:solidFill>
                <a:latin typeface="Arial" charset="0"/>
              </a:rPr>
              <a:t> function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0" indent="0" eaLnBrk="1" hangingPunct="1">
              <a:spcBef>
                <a:spcPct val="35000"/>
              </a:spcBef>
              <a:buClr>
                <a:srgbClr val="FF0000"/>
              </a:buClr>
              <a:buSzPct val="135000"/>
            </a:pPr>
            <a:endParaRPr lang="en-US" sz="1600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47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96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96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96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1896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6541" grpId="0"/>
      <p:bldP spid="1896543" grpId="0" animBg="1"/>
      <p:bldP spid="1896544" grpId="0" animBg="1"/>
      <p:bldP spid="1896545" grpId="0" animBg="1"/>
      <p:bldP spid="1896546" grpId="0"/>
      <p:bldP spid="1896546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Support Vector Machines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9038" y="6597352"/>
            <a:ext cx="1086578" cy="260647"/>
          </a:xfrm>
          <a:prstGeom prst="rect">
            <a:avLst/>
          </a:prstGeom>
        </p:spPr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6552728" cy="260648"/>
          </a:xfrm>
          <a:prstGeom prst="rect">
            <a:avLst/>
          </a:prstGeom>
        </p:spPr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2440" y="6597352"/>
            <a:ext cx="611560" cy="260648"/>
          </a:xfrm>
          <a:prstGeom prst="rect">
            <a:avLst/>
          </a:prstGeom>
        </p:spPr>
        <p:txBody>
          <a:bodyPr/>
          <a:lstStyle/>
          <a:p>
            <a:fld id="{2A4DA105-8408-472E-ADC5-7BB4EB4EDB54}" type="slidenum">
              <a:rPr lang="en-GB" smtClean="0"/>
              <a:pPr/>
              <a:t>52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7175" y="915701"/>
                <a:ext cx="8886825" cy="5756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9388" indent="-179388">
                  <a:spcAft>
                    <a:spcPts val="6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US" sz="1800" dirty="0" smtClean="0">
                    <a:solidFill>
                      <a:schemeClr val="bg2"/>
                    </a:solidFill>
                    <a:latin typeface="+mn-lt"/>
                  </a:rPr>
                  <a:t>How does this “Kernel” business work?</a:t>
                </a:r>
              </a:p>
              <a:p>
                <a:pPr marL="179388" indent="-179388">
                  <a:spcAft>
                    <a:spcPts val="6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US" sz="1800" dirty="0" smtClean="0">
                    <a:solidFill>
                      <a:schemeClr val="bg2"/>
                    </a:solidFill>
                    <a:latin typeface="+mn-lt"/>
                    <a:sym typeface="Wingdings" pitchFamily="2" charset="2"/>
                  </a:rPr>
                  <a:t>Kernel function  == scalar product in “some transformed” variable space</a:t>
                </a:r>
              </a:p>
              <a:p>
                <a:pPr>
                  <a:spcAft>
                    <a:spcPts val="600"/>
                  </a:spcAft>
                  <a:buClr>
                    <a:srgbClr val="FF0000"/>
                  </a:buClr>
                </a:pPr>
                <a:endParaRPr lang="en-US" sz="1800" dirty="0">
                  <a:solidFill>
                    <a:schemeClr val="bg2"/>
                  </a:solidFill>
                  <a:latin typeface="+mn-lt"/>
                </a:endParaRPr>
              </a:p>
              <a:p>
                <a:pPr marL="285750" indent="-285750">
                  <a:spcAft>
                    <a:spcPts val="600"/>
                  </a:spcAft>
                  <a:buClr>
                    <a:srgbClr val="FF0000"/>
                  </a:buClr>
                  <a:buFont typeface="Wingdings"/>
                  <a:buChar char="à"/>
                </a:pPr>
                <a:r>
                  <a:rPr lang="en-US" sz="1800" dirty="0" smtClean="0">
                    <a:solidFill>
                      <a:schemeClr val="bg2"/>
                    </a:solidFill>
                    <a:latin typeface="+mn-lt"/>
                  </a:rPr>
                  <a:t>standard: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18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acc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180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Sup>
                          <m:sSubSupPr>
                            <m:ctrlPr>
                              <a:rPr lang="en-US" sz="180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</m:sSubSup>
                        <m:sSub>
                          <m:sSubPr>
                            <m:ctrlPr>
                              <a:rPr lang="en-US" sz="180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180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∗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𝑐𝑜𝑠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(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𝜃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GB" sz="1800" dirty="0" smtClean="0">
                  <a:solidFill>
                    <a:schemeClr val="bg2"/>
                  </a:solidFill>
                  <a:latin typeface="+mn-lt"/>
                </a:endParaRPr>
              </a:p>
              <a:p>
                <a:pPr marL="742950" lvl="1" indent="-285750">
                  <a:spcAft>
                    <a:spcPts val="600"/>
                  </a:spcAft>
                  <a:buClr>
                    <a:srgbClr val="FF0000"/>
                  </a:buClr>
                  <a:buFont typeface="Wingdings"/>
                  <a:buChar char="à"/>
                </a:pPr>
                <a:r>
                  <a:rPr lang="en-US" sz="1800" dirty="0" smtClean="0">
                    <a:solidFill>
                      <a:schemeClr val="bg2"/>
                    </a:solidFill>
                    <a:latin typeface="+mn-lt"/>
                  </a:rPr>
                  <a:t>large if </a:t>
                </a:r>
                <a:r>
                  <a:rPr lang="en-US" sz="1800" dirty="0">
                    <a:solidFill>
                      <a:schemeClr val="bg2"/>
                    </a:solidFill>
                  </a:rPr>
                  <a:t>: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1800" b="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800" b="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GB" sz="1800" dirty="0" smtClean="0">
                    <a:solidFill>
                      <a:schemeClr val="bg2"/>
                    </a:solidFill>
                    <a:latin typeface="+mn-lt"/>
                  </a:rPr>
                  <a:t>   are in the same “direction”</a:t>
                </a:r>
              </a:p>
              <a:p>
                <a:pPr marL="742950" lvl="1" indent="-285750">
                  <a:spcAft>
                    <a:spcPts val="600"/>
                  </a:spcAft>
                  <a:buClr>
                    <a:srgbClr val="FF0000"/>
                  </a:buClr>
                  <a:buFont typeface="Wingdings"/>
                  <a:buChar char="à"/>
                </a:pPr>
                <a:r>
                  <a:rPr lang="en-US" sz="1800" dirty="0" smtClean="0">
                    <a:solidFill>
                      <a:schemeClr val="bg2"/>
                    </a:solidFill>
                    <a:latin typeface="+mn-lt"/>
                  </a:rPr>
                  <a:t>zero if </a:t>
                </a:r>
                <a:r>
                  <a:rPr lang="en-US" sz="1800" dirty="0">
                    <a:solidFill>
                      <a:schemeClr val="bg2"/>
                    </a:solidFill>
                  </a:rPr>
                  <a:t>: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1800" b="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800" b="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GB" sz="1800" dirty="0" smtClean="0">
                    <a:solidFill>
                      <a:schemeClr val="bg2"/>
                    </a:solidFill>
                    <a:latin typeface="+mn-lt"/>
                  </a:rPr>
                  <a:t>  are orthogonal  (i.e. point along different axes / dimension)</a:t>
                </a:r>
              </a:p>
              <a:p>
                <a:pPr marL="742950" lvl="1" indent="-285750">
                  <a:spcAft>
                    <a:spcPts val="600"/>
                  </a:spcAft>
                  <a:buClr>
                    <a:srgbClr val="FF0000"/>
                  </a:buClr>
                  <a:buFont typeface="Wingdings"/>
                  <a:buChar char="à"/>
                </a:pPr>
                <a:endParaRPr lang="en-US" sz="1800" dirty="0">
                  <a:solidFill>
                    <a:schemeClr val="bg2"/>
                  </a:solidFill>
                  <a:latin typeface="+mn-lt"/>
                </a:endParaRPr>
              </a:p>
              <a:p>
                <a:pPr marL="285750" indent="-285750">
                  <a:spcAft>
                    <a:spcPts val="600"/>
                  </a:spcAft>
                  <a:buClr>
                    <a:srgbClr val="FF0000"/>
                  </a:buClr>
                  <a:buFont typeface="Wingdings"/>
                  <a:buChar char="à"/>
                </a:pPr>
                <a:r>
                  <a:rPr lang="en-US" sz="1800" dirty="0" smtClean="0">
                    <a:solidFill>
                      <a:schemeClr val="bg2"/>
                    </a:solidFill>
                    <a:latin typeface="+mn-lt"/>
                  </a:rPr>
                  <a:t>e.g. Gauss kernel:   </a:t>
                </a:r>
                <a:r>
                  <a:rPr lang="en-US" sz="1800" dirty="0" smtClean="0">
                    <a:solidFill>
                      <a:schemeClr val="bg2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bg2"/>
                        </a:solidFill>
                        <a:latin typeface="Cambria Math"/>
                      </a:rPr>
                      <m:t>Φ</m:t>
                    </m:r>
                    <m:d>
                      <m:dPr>
                        <m:ctrlPr>
                          <a:rPr lang="en-US" sz="180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180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b="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sz="1800" b="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Φ</m:t>
                    </m:r>
                    <m:d>
                      <m:dPr>
                        <m:ctrlPr>
                          <a:rPr lang="en-US" sz="18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1800" b="0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𝐾</m:t>
                    </m:r>
                    <m:d>
                      <m:dPr>
                        <m:ctrlPr>
                          <a:rPr lang="en-US" sz="18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180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180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𝑒𝑥𝑝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(−</m:t>
                    </m:r>
                    <m:f>
                      <m:fPr>
                        <m:ctrlPr>
                          <a:rPr lang="en-US" sz="18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180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18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18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en-US" sz="180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GB" sz="1800" dirty="0" smtClean="0">
                  <a:solidFill>
                    <a:schemeClr val="bg2"/>
                  </a:solidFill>
                  <a:latin typeface="+mn-lt"/>
                </a:endParaRPr>
              </a:p>
              <a:p>
                <a:pPr marL="742950" lvl="1" indent="-285750">
                  <a:spcAft>
                    <a:spcPts val="600"/>
                  </a:spcAft>
                  <a:buClr>
                    <a:srgbClr val="FF0000"/>
                  </a:buClr>
                  <a:buFont typeface="Wingdings"/>
                  <a:buChar char="à"/>
                </a:pPr>
                <a:r>
                  <a:rPr lang="en-US" sz="1800" dirty="0" smtClean="0">
                    <a:solidFill>
                      <a:schemeClr val="bg2"/>
                    </a:solidFill>
                    <a:latin typeface="+mn-lt"/>
                  </a:rPr>
                  <a:t>zero if points: </a:t>
                </a:r>
                <a:r>
                  <a:rPr lang="en-US" sz="1800" dirty="0" smtClean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 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𝑎𝑛𝑑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800" b="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acc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sz="1800" dirty="0" smtClean="0">
                    <a:solidFill>
                      <a:schemeClr val="bg2"/>
                    </a:solidFill>
                    <a:latin typeface="+mn-lt"/>
                  </a:rPr>
                  <a:t> “far apart” in original data space</a:t>
                </a:r>
              </a:p>
              <a:p>
                <a:pPr marL="742950" lvl="1" indent="-285750">
                  <a:spcAft>
                    <a:spcPts val="600"/>
                  </a:spcAft>
                  <a:buClr>
                    <a:srgbClr val="FF0000"/>
                  </a:buClr>
                  <a:buFont typeface="Wingdings"/>
                  <a:buChar char="à"/>
                </a:pPr>
                <a:r>
                  <a:rPr lang="en-US" sz="1800" dirty="0" smtClean="0">
                    <a:solidFill>
                      <a:schemeClr val="bg2"/>
                    </a:solidFill>
                    <a:latin typeface="+mn-lt"/>
                  </a:rPr>
                  <a:t>large only in “vicinity” of each other</a:t>
                </a:r>
              </a:p>
              <a:p>
                <a:pPr marL="742950" lvl="1" indent="-285750">
                  <a:spcAft>
                    <a:spcPts val="600"/>
                  </a:spcAft>
                  <a:buClr>
                    <a:srgbClr val="FF0000"/>
                  </a:buClr>
                  <a:buFont typeface="Wingdings"/>
                  <a:buChar char="à"/>
                </a:pPr>
                <a:endParaRPr lang="en-US" sz="1800" dirty="0">
                  <a:solidFill>
                    <a:schemeClr val="bg2"/>
                  </a:solidFill>
                  <a:latin typeface="+mn-lt"/>
                </a:endParaRPr>
              </a:p>
              <a:p>
                <a:pPr marL="742950" lvl="1" indent="-285750">
                  <a:spcAft>
                    <a:spcPts val="600"/>
                  </a:spcAft>
                  <a:buClr>
                    <a:srgbClr val="FF0000"/>
                  </a:buClr>
                  <a:buFont typeface="Wingdings"/>
                  <a:buChar char="à"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𝜎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&lt;</m:t>
                    </m:r>
                  </m:oMath>
                </a14:m>
                <a:r>
                  <a:rPr lang="en-US" sz="1800" dirty="0" smtClean="0">
                    <a:solidFill>
                      <a:schemeClr val="bg2"/>
                    </a:solidFill>
                    <a:latin typeface="+mn-lt"/>
                  </a:rPr>
                  <a:t> distance between training data points:</a:t>
                </a:r>
              </a:p>
              <a:p>
                <a:pPr marL="1200150" lvl="2" indent="-285750">
                  <a:spcAft>
                    <a:spcPts val="600"/>
                  </a:spcAft>
                  <a:buClr>
                    <a:srgbClr val="FF0000"/>
                  </a:buClr>
                  <a:buFont typeface="Wingdings"/>
                  <a:buChar char="à"/>
                </a:pPr>
                <a:r>
                  <a:rPr lang="en-US" sz="1800" dirty="0" smtClean="0">
                    <a:solidFill>
                      <a:schemeClr val="bg2"/>
                    </a:solidFill>
                    <a:latin typeface="+mn-lt"/>
                  </a:rPr>
                  <a:t>each data point is “lifted” into its “own” dimension</a:t>
                </a:r>
              </a:p>
              <a:p>
                <a:pPr marL="1200150" lvl="2" indent="-285750">
                  <a:spcAft>
                    <a:spcPts val="600"/>
                  </a:spcAft>
                  <a:buClr>
                    <a:srgbClr val="FF0000"/>
                  </a:buClr>
                  <a:buFont typeface="Wingdings"/>
                  <a:buChar char="à"/>
                </a:pPr>
                <a:r>
                  <a:rPr lang="en-US" sz="1800" dirty="0" smtClean="0">
                    <a:solidFill>
                      <a:schemeClr val="bg2"/>
                    </a:solidFill>
                    <a:latin typeface="+mn-lt"/>
                  </a:rPr>
                  <a:t>full separation of “any” event configuration with decision boundary along coordinate axis</a:t>
                </a:r>
              </a:p>
              <a:p>
                <a:pPr marL="1200150" lvl="2" indent="-285750">
                  <a:spcAft>
                    <a:spcPts val="600"/>
                  </a:spcAft>
                  <a:buClr>
                    <a:srgbClr val="FF0000"/>
                  </a:buClr>
                  <a:buFont typeface="Wingdings"/>
                  <a:buChar char="à"/>
                </a:pPr>
                <a:r>
                  <a:rPr lang="en-US" sz="1800" dirty="0" smtClean="0">
                    <a:solidFill>
                      <a:schemeClr val="bg2"/>
                    </a:solidFill>
                    <a:latin typeface="+mn-lt"/>
                  </a:rPr>
                  <a:t>well, that would of course be:  overtraining  </a:t>
                </a:r>
                <a:endParaRPr lang="en-GB" sz="1800" dirty="0" smtClean="0">
                  <a:solidFill>
                    <a:schemeClr val="bg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" y="915701"/>
                <a:ext cx="8886825" cy="5756704"/>
              </a:xfrm>
              <a:prstGeom prst="rect">
                <a:avLst/>
              </a:prstGeom>
              <a:blipFill rotWithShape="1">
                <a:blip r:embed="rId2"/>
                <a:stretch>
                  <a:fillRect l="-412" t="-529" b="-7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496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Overtraining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038" y="6597352"/>
            <a:ext cx="1086578" cy="260647"/>
          </a:xfrm>
        </p:spPr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6552728" cy="260648"/>
          </a:xfrm>
        </p:spPr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532440" y="6597352"/>
            <a:ext cx="611560" cy="260648"/>
          </a:xfrm>
        </p:spPr>
        <p:txBody>
          <a:bodyPr/>
          <a:lstStyle/>
          <a:p>
            <a:fld id="{2A4DA105-8408-472E-ADC5-7BB4EB4EDB54}" type="slidenum">
              <a:rPr lang="en-GB" smtClean="0"/>
              <a:pPr/>
              <a:t>53</a:t>
            </a:fld>
            <a:endParaRPr lang="en-GB" dirty="0"/>
          </a:p>
        </p:txBody>
      </p:sp>
      <p:grpSp>
        <p:nvGrpSpPr>
          <p:cNvPr id="1890307" name="Group 3"/>
          <p:cNvGrpSpPr>
            <a:grpSpLocks/>
          </p:cNvGrpSpPr>
          <p:nvPr/>
        </p:nvGrpSpPr>
        <p:grpSpPr bwMode="auto">
          <a:xfrm>
            <a:off x="82617" y="3971360"/>
            <a:ext cx="2735262" cy="2497138"/>
            <a:chOff x="3293" y="1142"/>
            <a:chExt cx="1723" cy="1573"/>
          </a:xfrm>
        </p:grpSpPr>
        <p:sp>
          <p:nvSpPr>
            <p:cNvPr id="1890308" name="Line 4"/>
            <p:cNvSpPr>
              <a:spLocks noChangeShapeType="1"/>
            </p:cNvSpPr>
            <p:nvPr/>
          </p:nvSpPr>
          <p:spPr bwMode="auto">
            <a:xfrm>
              <a:off x="3383" y="2504"/>
              <a:ext cx="1633" cy="0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09" name="Line 5"/>
            <p:cNvSpPr>
              <a:spLocks noChangeShapeType="1"/>
            </p:cNvSpPr>
            <p:nvPr/>
          </p:nvSpPr>
          <p:spPr bwMode="auto">
            <a:xfrm rot="-5400000">
              <a:off x="2771" y="1891"/>
              <a:ext cx="1496" cy="0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10" name="Oval 6"/>
            <p:cNvSpPr>
              <a:spLocks noChangeArrowheads="1"/>
            </p:cNvSpPr>
            <p:nvPr/>
          </p:nvSpPr>
          <p:spPr bwMode="auto">
            <a:xfrm>
              <a:off x="4245" y="1459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11" name="Oval 7"/>
            <p:cNvSpPr>
              <a:spLocks noChangeArrowheads="1"/>
            </p:cNvSpPr>
            <p:nvPr/>
          </p:nvSpPr>
          <p:spPr bwMode="auto">
            <a:xfrm>
              <a:off x="4458" y="156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12" name="Oval 8"/>
            <p:cNvSpPr>
              <a:spLocks noChangeArrowheads="1"/>
            </p:cNvSpPr>
            <p:nvPr/>
          </p:nvSpPr>
          <p:spPr bwMode="auto">
            <a:xfrm>
              <a:off x="4192" y="1533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13" name="Oval 9"/>
            <p:cNvSpPr>
              <a:spLocks noChangeArrowheads="1"/>
            </p:cNvSpPr>
            <p:nvPr/>
          </p:nvSpPr>
          <p:spPr bwMode="auto">
            <a:xfrm>
              <a:off x="4336" y="164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14" name="Oval 10"/>
            <p:cNvSpPr>
              <a:spLocks noChangeArrowheads="1"/>
            </p:cNvSpPr>
            <p:nvPr/>
          </p:nvSpPr>
          <p:spPr bwMode="auto">
            <a:xfrm>
              <a:off x="4420" y="1727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15" name="Oval 11"/>
            <p:cNvSpPr>
              <a:spLocks noChangeArrowheads="1"/>
            </p:cNvSpPr>
            <p:nvPr/>
          </p:nvSpPr>
          <p:spPr bwMode="auto">
            <a:xfrm>
              <a:off x="4478" y="1812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16" name="Oval 12"/>
            <p:cNvSpPr>
              <a:spLocks noChangeArrowheads="1"/>
            </p:cNvSpPr>
            <p:nvPr/>
          </p:nvSpPr>
          <p:spPr bwMode="auto">
            <a:xfrm>
              <a:off x="4517" y="168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17" name="Oval 13"/>
            <p:cNvSpPr>
              <a:spLocks noChangeArrowheads="1"/>
            </p:cNvSpPr>
            <p:nvPr/>
          </p:nvSpPr>
          <p:spPr bwMode="auto">
            <a:xfrm>
              <a:off x="4268" y="168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18" name="Oval 14"/>
            <p:cNvSpPr>
              <a:spLocks noChangeArrowheads="1"/>
            </p:cNvSpPr>
            <p:nvPr/>
          </p:nvSpPr>
          <p:spPr bwMode="auto">
            <a:xfrm>
              <a:off x="4381" y="1505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19" name="Oval 15"/>
            <p:cNvSpPr>
              <a:spLocks noChangeArrowheads="1"/>
            </p:cNvSpPr>
            <p:nvPr/>
          </p:nvSpPr>
          <p:spPr bwMode="auto">
            <a:xfrm>
              <a:off x="4518" y="1414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20" name="Oval 16"/>
            <p:cNvSpPr>
              <a:spLocks noChangeArrowheads="1"/>
            </p:cNvSpPr>
            <p:nvPr/>
          </p:nvSpPr>
          <p:spPr bwMode="auto">
            <a:xfrm>
              <a:off x="4654" y="155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21" name="Oval 17"/>
            <p:cNvSpPr>
              <a:spLocks noChangeArrowheads="1"/>
            </p:cNvSpPr>
            <p:nvPr/>
          </p:nvSpPr>
          <p:spPr bwMode="auto">
            <a:xfrm>
              <a:off x="4518" y="1505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22" name="Oval 18"/>
            <p:cNvSpPr>
              <a:spLocks noChangeArrowheads="1"/>
            </p:cNvSpPr>
            <p:nvPr/>
          </p:nvSpPr>
          <p:spPr bwMode="auto">
            <a:xfrm>
              <a:off x="4609" y="159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23" name="Oval 19"/>
            <p:cNvSpPr>
              <a:spLocks noChangeArrowheads="1"/>
            </p:cNvSpPr>
            <p:nvPr/>
          </p:nvSpPr>
          <p:spPr bwMode="auto">
            <a:xfrm>
              <a:off x="4699" y="164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24" name="Oval 20"/>
            <p:cNvSpPr>
              <a:spLocks noChangeArrowheads="1"/>
            </p:cNvSpPr>
            <p:nvPr/>
          </p:nvSpPr>
          <p:spPr bwMode="auto">
            <a:xfrm>
              <a:off x="4745" y="1732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25" name="Oval 21"/>
            <p:cNvSpPr>
              <a:spLocks noChangeArrowheads="1"/>
            </p:cNvSpPr>
            <p:nvPr/>
          </p:nvSpPr>
          <p:spPr bwMode="auto">
            <a:xfrm>
              <a:off x="4790" y="164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26" name="Oval 22"/>
            <p:cNvSpPr>
              <a:spLocks noChangeArrowheads="1"/>
            </p:cNvSpPr>
            <p:nvPr/>
          </p:nvSpPr>
          <p:spPr bwMode="auto">
            <a:xfrm>
              <a:off x="4745" y="155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27" name="Oval 23"/>
            <p:cNvSpPr>
              <a:spLocks noChangeArrowheads="1"/>
            </p:cNvSpPr>
            <p:nvPr/>
          </p:nvSpPr>
          <p:spPr bwMode="auto">
            <a:xfrm>
              <a:off x="4619" y="1662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28" name="Oval 24"/>
            <p:cNvSpPr>
              <a:spLocks noChangeArrowheads="1"/>
            </p:cNvSpPr>
            <p:nvPr/>
          </p:nvSpPr>
          <p:spPr bwMode="auto">
            <a:xfrm>
              <a:off x="4654" y="146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29" name="Oval 25"/>
            <p:cNvSpPr>
              <a:spLocks noChangeArrowheads="1"/>
            </p:cNvSpPr>
            <p:nvPr/>
          </p:nvSpPr>
          <p:spPr bwMode="auto">
            <a:xfrm>
              <a:off x="4608" y="182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30" name="Oval 26"/>
            <p:cNvSpPr>
              <a:spLocks noChangeArrowheads="1"/>
            </p:cNvSpPr>
            <p:nvPr/>
          </p:nvSpPr>
          <p:spPr bwMode="auto">
            <a:xfrm>
              <a:off x="4744" y="1957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31" name="Oval 27"/>
            <p:cNvSpPr>
              <a:spLocks noChangeArrowheads="1"/>
            </p:cNvSpPr>
            <p:nvPr/>
          </p:nvSpPr>
          <p:spPr bwMode="auto">
            <a:xfrm>
              <a:off x="4608" y="1912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32" name="Oval 28"/>
            <p:cNvSpPr>
              <a:spLocks noChangeArrowheads="1"/>
            </p:cNvSpPr>
            <p:nvPr/>
          </p:nvSpPr>
          <p:spPr bwMode="auto">
            <a:xfrm>
              <a:off x="4699" y="2003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33" name="Oval 29"/>
            <p:cNvSpPr>
              <a:spLocks noChangeArrowheads="1"/>
            </p:cNvSpPr>
            <p:nvPr/>
          </p:nvSpPr>
          <p:spPr bwMode="auto">
            <a:xfrm>
              <a:off x="4789" y="2048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34" name="Oval 30"/>
            <p:cNvSpPr>
              <a:spLocks noChangeArrowheads="1"/>
            </p:cNvSpPr>
            <p:nvPr/>
          </p:nvSpPr>
          <p:spPr bwMode="auto">
            <a:xfrm>
              <a:off x="4835" y="2139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35" name="Oval 31"/>
            <p:cNvSpPr>
              <a:spLocks noChangeArrowheads="1"/>
            </p:cNvSpPr>
            <p:nvPr/>
          </p:nvSpPr>
          <p:spPr bwMode="auto">
            <a:xfrm>
              <a:off x="4880" y="2048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36" name="Oval 32"/>
            <p:cNvSpPr>
              <a:spLocks noChangeArrowheads="1"/>
            </p:cNvSpPr>
            <p:nvPr/>
          </p:nvSpPr>
          <p:spPr bwMode="auto">
            <a:xfrm>
              <a:off x="4835" y="1957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37" name="Oval 33"/>
            <p:cNvSpPr>
              <a:spLocks noChangeArrowheads="1"/>
            </p:cNvSpPr>
            <p:nvPr/>
          </p:nvSpPr>
          <p:spPr bwMode="auto">
            <a:xfrm>
              <a:off x="4744" y="2048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38" name="Oval 34"/>
            <p:cNvSpPr>
              <a:spLocks noChangeArrowheads="1"/>
            </p:cNvSpPr>
            <p:nvPr/>
          </p:nvSpPr>
          <p:spPr bwMode="auto">
            <a:xfrm>
              <a:off x="4744" y="1867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39" name="Oval 35"/>
            <p:cNvSpPr>
              <a:spLocks noChangeArrowheads="1"/>
            </p:cNvSpPr>
            <p:nvPr/>
          </p:nvSpPr>
          <p:spPr bwMode="auto">
            <a:xfrm>
              <a:off x="4563" y="2094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40" name="Oval 36"/>
            <p:cNvSpPr>
              <a:spLocks noChangeArrowheads="1"/>
            </p:cNvSpPr>
            <p:nvPr/>
          </p:nvSpPr>
          <p:spPr bwMode="auto">
            <a:xfrm>
              <a:off x="4609" y="2185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41" name="Oval 37"/>
            <p:cNvSpPr>
              <a:spLocks noChangeArrowheads="1"/>
            </p:cNvSpPr>
            <p:nvPr/>
          </p:nvSpPr>
          <p:spPr bwMode="auto">
            <a:xfrm>
              <a:off x="4654" y="2094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42" name="Oval 38"/>
            <p:cNvSpPr>
              <a:spLocks noChangeArrowheads="1"/>
            </p:cNvSpPr>
            <p:nvPr/>
          </p:nvSpPr>
          <p:spPr bwMode="auto">
            <a:xfrm>
              <a:off x="4609" y="2003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43" name="Oval 39"/>
            <p:cNvSpPr>
              <a:spLocks noChangeArrowheads="1"/>
            </p:cNvSpPr>
            <p:nvPr/>
          </p:nvSpPr>
          <p:spPr bwMode="auto">
            <a:xfrm>
              <a:off x="4064" y="1459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44" name="Oval 40"/>
            <p:cNvSpPr>
              <a:spLocks noChangeArrowheads="1"/>
            </p:cNvSpPr>
            <p:nvPr/>
          </p:nvSpPr>
          <p:spPr bwMode="auto">
            <a:xfrm>
              <a:off x="4110" y="155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45" name="Oval 41"/>
            <p:cNvSpPr>
              <a:spLocks noChangeArrowheads="1"/>
            </p:cNvSpPr>
            <p:nvPr/>
          </p:nvSpPr>
          <p:spPr bwMode="auto">
            <a:xfrm>
              <a:off x="4155" y="1459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46" name="Oval 42"/>
            <p:cNvSpPr>
              <a:spLocks noChangeArrowheads="1"/>
            </p:cNvSpPr>
            <p:nvPr/>
          </p:nvSpPr>
          <p:spPr bwMode="auto">
            <a:xfrm>
              <a:off x="4110" y="1368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47" name="Oval 43"/>
            <p:cNvSpPr>
              <a:spLocks noChangeArrowheads="1"/>
            </p:cNvSpPr>
            <p:nvPr/>
          </p:nvSpPr>
          <p:spPr bwMode="auto">
            <a:xfrm>
              <a:off x="4245" y="1369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48" name="Oval 44"/>
            <p:cNvSpPr>
              <a:spLocks noChangeArrowheads="1"/>
            </p:cNvSpPr>
            <p:nvPr/>
          </p:nvSpPr>
          <p:spPr bwMode="auto">
            <a:xfrm>
              <a:off x="4382" y="1278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49" name="Oval 45"/>
            <p:cNvSpPr>
              <a:spLocks noChangeArrowheads="1"/>
            </p:cNvSpPr>
            <p:nvPr/>
          </p:nvSpPr>
          <p:spPr bwMode="auto">
            <a:xfrm>
              <a:off x="4382" y="1369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50" name="Oval 46"/>
            <p:cNvSpPr>
              <a:spLocks noChangeArrowheads="1"/>
            </p:cNvSpPr>
            <p:nvPr/>
          </p:nvSpPr>
          <p:spPr bwMode="auto">
            <a:xfrm>
              <a:off x="4518" y="1324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51" name="Oval 47"/>
            <p:cNvSpPr>
              <a:spLocks noChangeArrowheads="1"/>
            </p:cNvSpPr>
            <p:nvPr/>
          </p:nvSpPr>
          <p:spPr bwMode="auto">
            <a:xfrm>
              <a:off x="4789" y="1822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52" name="Oval 48"/>
            <p:cNvSpPr>
              <a:spLocks noChangeArrowheads="1"/>
            </p:cNvSpPr>
            <p:nvPr/>
          </p:nvSpPr>
          <p:spPr bwMode="auto">
            <a:xfrm>
              <a:off x="4545" y="1758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53" name="Oval 49"/>
            <p:cNvSpPr>
              <a:spLocks noChangeArrowheads="1"/>
            </p:cNvSpPr>
            <p:nvPr/>
          </p:nvSpPr>
          <p:spPr bwMode="auto">
            <a:xfrm>
              <a:off x="4545" y="1849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54" name="Oval 50"/>
            <p:cNvSpPr>
              <a:spLocks noChangeArrowheads="1"/>
            </p:cNvSpPr>
            <p:nvPr/>
          </p:nvSpPr>
          <p:spPr bwMode="auto">
            <a:xfrm>
              <a:off x="4681" y="173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55" name="Oval 51"/>
            <p:cNvSpPr>
              <a:spLocks noChangeArrowheads="1"/>
            </p:cNvSpPr>
            <p:nvPr/>
          </p:nvSpPr>
          <p:spPr bwMode="auto">
            <a:xfrm>
              <a:off x="4681" y="1822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56" name="Oval 52"/>
            <p:cNvSpPr>
              <a:spLocks noChangeArrowheads="1"/>
            </p:cNvSpPr>
            <p:nvPr/>
          </p:nvSpPr>
          <p:spPr bwMode="auto">
            <a:xfrm>
              <a:off x="4789" y="2185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57" name="Oval 53"/>
            <p:cNvSpPr>
              <a:spLocks noChangeArrowheads="1"/>
            </p:cNvSpPr>
            <p:nvPr/>
          </p:nvSpPr>
          <p:spPr bwMode="auto">
            <a:xfrm>
              <a:off x="4879" y="223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58" name="Oval 54"/>
            <p:cNvSpPr>
              <a:spLocks noChangeArrowheads="1"/>
            </p:cNvSpPr>
            <p:nvPr/>
          </p:nvSpPr>
          <p:spPr bwMode="auto">
            <a:xfrm>
              <a:off x="4834" y="223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59" name="Oval 55"/>
            <p:cNvSpPr>
              <a:spLocks noChangeArrowheads="1"/>
            </p:cNvSpPr>
            <p:nvPr/>
          </p:nvSpPr>
          <p:spPr bwMode="auto">
            <a:xfrm>
              <a:off x="4562" y="227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60" name="Oval 56"/>
            <p:cNvSpPr>
              <a:spLocks noChangeArrowheads="1"/>
            </p:cNvSpPr>
            <p:nvPr/>
          </p:nvSpPr>
          <p:spPr bwMode="auto">
            <a:xfrm>
              <a:off x="4744" y="2276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61" name="Oval 57"/>
            <p:cNvSpPr>
              <a:spLocks noChangeArrowheads="1"/>
            </p:cNvSpPr>
            <p:nvPr/>
          </p:nvSpPr>
          <p:spPr bwMode="auto">
            <a:xfrm>
              <a:off x="4699" y="2185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62" name="Oval 58"/>
            <p:cNvSpPr>
              <a:spLocks noChangeArrowheads="1"/>
            </p:cNvSpPr>
            <p:nvPr/>
          </p:nvSpPr>
          <p:spPr bwMode="auto">
            <a:xfrm>
              <a:off x="4018" y="1913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63" name="Oval 59"/>
            <p:cNvSpPr>
              <a:spLocks noChangeArrowheads="1"/>
            </p:cNvSpPr>
            <p:nvPr/>
          </p:nvSpPr>
          <p:spPr bwMode="auto">
            <a:xfrm>
              <a:off x="4087" y="1669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64" name="Oval 60"/>
            <p:cNvSpPr>
              <a:spLocks noChangeArrowheads="1"/>
            </p:cNvSpPr>
            <p:nvPr/>
          </p:nvSpPr>
          <p:spPr bwMode="auto">
            <a:xfrm>
              <a:off x="4381" y="1777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65" name="Oval 61"/>
            <p:cNvSpPr>
              <a:spLocks noChangeArrowheads="1"/>
            </p:cNvSpPr>
            <p:nvPr/>
          </p:nvSpPr>
          <p:spPr bwMode="auto">
            <a:xfrm>
              <a:off x="4189" y="1606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66" name="Oval 62"/>
            <p:cNvSpPr>
              <a:spLocks noChangeArrowheads="1"/>
            </p:cNvSpPr>
            <p:nvPr/>
          </p:nvSpPr>
          <p:spPr bwMode="auto">
            <a:xfrm>
              <a:off x="4290" y="1777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67" name="Oval 63"/>
            <p:cNvSpPr>
              <a:spLocks noChangeArrowheads="1"/>
            </p:cNvSpPr>
            <p:nvPr/>
          </p:nvSpPr>
          <p:spPr bwMode="auto">
            <a:xfrm>
              <a:off x="4336" y="1867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68" name="Oval 64"/>
            <p:cNvSpPr>
              <a:spLocks noChangeArrowheads="1"/>
            </p:cNvSpPr>
            <p:nvPr/>
          </p:nvSpPr>
          <p:spPr bwMode="auto">
            <a:xfrm>
              <a:off x="4517" y="1958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69" name="Oval 65"/>
            <p:cNvSpPr>
              <a:spLocks noChangeArrowheads="1"/>
            </p:cNvSpPr>
            <p:nvPr/>
          </p:nvSpPr>
          <p:spPr bwMode="auto">
            <a:xfrm>
              <a:off x="4426" y="1867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70" name="Oval 66"/>
            <p:cNvSpPr>
              <a:spLocks noChangeArrowheads="1"/>
            </p:cNvSpPr>
            <p:nvPr/>
          </p:nvSpPr>
          <p:spPr bwMode="auto">
            <a:xfrm>
              <a:off x="4402" y="1648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71" name="Oval 67"/>
            <p:cNvSpPr>
              <a:spLocks noChangeArrowheads="1"/>
            </p:cNvSpPr>
            <p:nvPr/>
          </p:nvSpPr>
          <p:spPr bwMode="auto">
            <a:xfrm>
              <a:off x="4381" y="1937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72" name="Oval 68"/>
            <p:cNvSpPr>
              <a:spLocks noChangeArrowheads="1"/>
            </p:cNvSpPr>
            <p:nvPr/>
          </p:nvSpPr>
          <p:spPr bwMode="auto">
            <a:xfrm>
              <a:off x="4290" y="1550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73" name="Oval 69"/>
            <p:cNvSpPr>
              <a:spLocks noChangeArrowheads="1"/>
            </p:cNvSpPr>
            <p:nvPr/>
          </p:nvSpPr>
          <p:spPr bwMode="auto">
            <a:xfrm>
              <a:off x="4200" y="2093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74" name="Oval 70"/>
            <p:cNvSpPr>
              <a:spLocks noChangeArrowheads="1"/>
            </p:cNvSpPr>
            <p:nvPr/>
          </p:nvSpPr>
          <p:spPr bwMode="auto">
            <a:xfrm>
              <a:off x="4381" y="2094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75" name="Oval 71"/>
            <p:cNvSpPr>
              <a:spLocks noChangeArrowheads="1"/>
            </p:cNvSpPr>
            <p:nvPr/>
          </p:nvSpPr>
          <p:spPr bwMode="auto">
            <a:xfrm>
              <a:off x="4486" y="2075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76" name="Oval 72"/>
            <p:cNvSpPr>
              <a:spLocks noChangeArrowheads="1"/>
            </p:cNvSpPr>
            <p:nvPr/>
          </p:nvSpPr>
          <p:spPr bwMode="auto">
            <a:xfrm>
              <a:off x="4608" y="2140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77" name="Oval 73"/>
            <p:cNvSpPr>
              <a:spLocks noChangeArrowheads="1"/>
            </p:cNvSpPr>
            <p:nvPr/>
          </p:nvSpPr>
          <p:spPr bwMode="auto">
            <a:xfrm>
              <a:off x="4137" y="2030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78" name="Oval 74"/>
            <p:cNvSpPr>
              <a:spLocks noChangeArrowheads="1"/>
            </p:cNvSpPr>
            <p:nvPr/>
          </p:nvSpPr>
          <p:spPr bwMode="auto">
            <a:xfrm>
              <a:off x="4426" y="2003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79" name="Oval 75"/>
            <p:cNvSpPr>
              <a:spLocks noChangeArrowheads="1"/>
            </p:cNvSpPr>
            <p:nvPr/>
          </p:nvSpPr>
          <p:spPr bwMode="auto">
            <a:xfrm>
              <a:off x="4273" y="2094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80" name="Oval 76"/>
            <p:cNvSpPr>
              <a:spLocks noChangeArrowheads="1"/>
            </p:cNvSpPr>
            <p:nvPr/>
          </p:nvSpPr>
          <p:spPr bwMode="auto">
            <a:xfrm>
              <a:off x="4238" y="1990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81" name="Oval 77"/>
            <p:cNvSpPr>
              <a:spLocks noChangeArrowheads="1"/>
            </p:cNvSpPr>
            <p:nvPr/>
          </p:nvSpPr>
          <p:spPr bwMode="auto">
            <a:xfrm>
              <a:off x="4245" y="1867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82" name="Oval 78"/>
            <p:cNvSpPr>
              <a:spLocks noChangeArrowheads="1"/>
            </p:cNvSpPr>
            <p:nvPr/>
          </p:nvSpPr>
          <p:spPr bwMode="auto">
            <a:xfrm>
              <a:off x="4311" y="1991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83" name="Oval 79"/>
            <p:cNvSpPr>
              <a:spLocks noChangeArrowheads="1"/>
            </p:cNvSpPr>
            <p:nvPr/>
          </p:nvSpPr>
          <p:spPr bwMode="auto">
            <a:xfrm>
              <a:off x="4172" y="1731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84" name="Oval 80"/>
            <p:cNvSpPr>
              <a:spLocks noChangeArrowheads="1"/>
            </p:cNvSpPr>
            <p:nvPr/>
          </p:nvSpPr>
          <p:spPr bwMode="auto">
            <a:xfrm>
              <a:off x="4200" y="1803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85" name="Oval 81"/>
            <p:cNvSpPr>
              <a:spLocks noChangeArrowheads="1"/>
            </p:cNvSpPr>
            <p:nvPr/>
          </p:nvSpPr>
          <p:spPr bwMode="auto">
            <a:xfrm>
              <a:off x="3958" y="1731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86" name="Oval 82"/>
            <p:cNvSpPr>
              <a:spLocks noChangeArrowheads="1"/>
            </p:cNvSpPr>
            <p:nvPr/>
          </p:nvSpPr>
          <p:spPr bwMode="auto">
            <a:xfrm>
              <a:off x="4200" y="1957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87" name="Oval 83"/>
            <p:cNvSpPr>
              <a:spLocks noChangeArrowheads="1"/>
            </p:cNvSpPr>
            <p:nvPr/>
          </p:nvSpPr>
          <p:spPr bwMode="auto">
            <a:xfrm>
              <a:off x="4109" y="1867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88" name="Oval 84"/>
            <p:cNvSpPr>
              <a:spLocks noChangeArrowheads="1"/>
            </p:cNvSpPr>
            <p:nvPr/>
          </p:nvSpPr>
          <p:spPr bwMode="auto">
            <a:xfrm>
              <a:off x="4427" y="2289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89" name="Oval 85"/>
            <p:cNvSpPr>
              <a:spLocks noChangeArrowheads="1"/>
            </p:cNvSpPr>
            <p:nvPr/>
          </p:nvSpPr>
          <p:spPr bwMode="auto">
            <a:xfrm>
              <a:off x="4472" y="2198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90" name="Oval 86"/>
            <p:cNvSpPr>
              <a:spLocks noChangeArrowheads="1"/>
            </p:cNvSpPr>
            <p:nvPr/>
          </p:nvSpPr>
          <p:spPr bwMode="auto">
            <a:xfrm>
              <a:off x="4319" y="2289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91" name="Oval 87"/>
            <p:cNvSpPr>
              <a:spLocks noChangeArrowheads="1"/>
            </p:cNvSpPr>
            <p:nvPr/>
          </p:nvSpPr>
          <p:spPr bwMode="auto">
            <a:xfrm>
              <a:off x="4284" y="2185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92" name="Oval 88"/>
            <p:cNvSpPr>
              <a:spLocks noChangeArrowheads="1"/>
            </p:cNvSpPr>
            <p:nvPr/>
          </p:nvSpPr>
          <p:spPr bwMode="auto">
            <a:xfrm>
              <a:off x="4357" y="2186"/>
              <a:ext cx="45" cy="4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93" name="Oval 89"/>
            <p:cNvSpPr>
              <a:spLocks noChangeArrowheads="1"/>
            </p:cNvSpPr>
            <p:nvPr/>
          </p:nvSpPr>
          <p:spPr bwMode="auto">
            <a:xfrm>
              <a:off x="4013" y="1577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94" name="Oval 90"/>
            <p:cNvSpPr>
              <a:spLocks noChangeArrowheads="1"/>
            </p:cNvSpPr>
            <p:nvPr/>
          </p:nvSpPr>
          <p:spPr bwMode="auto">
            <a:xfrm>
              <a:off x="3944" y="1645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95" name="Oval 91"/>
            <p:cNvSpPr>
              <a:spLocks noChangeArrowheads="1"/>
            </p:cNvSpPr>
            <p:nvPr/>
          </p:nvSpPr>
          <p:spPr bwMode="auto">
            <a:xfrm>
              <a:off x="3792" y="1595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96" name="Oval 92"/>
            <p:cNvSpPr>
              <a:spLocks noChangeArrowheads="1"/>
            </p:cNvSpPr>
            <p:nvPr/>
          </p:nvSpPr>
          <p:spPr bwMode="auto">
            <a:xfrm>
              <a:off x="3826" y="1704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97" name="Oval 93"/>
            <p:cNvSpPr>
              <a:spLocks noChangeArrowheads="1"/>
            </p:cNvSpPr>
            <p:nvPr/>
          </p:nvSpPr>
          <p:spPr bwMode="auto">
            <a:xfrm>
              <a:off x="3883" y="1595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98" name="Oval 94"/>
            <p:cNvSpPr>
              <a:spLocks noChangeArrowheads="1"/>
            </p:cNvSpPr>
            <p:nvPr/>
          </p:nvSpPr>
          <p:spPr bwMode="auto">
            <a:xfrm>
              <a:off x="3838" y="1504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399" name="Oval 95"/>
            <p:cNvSpPr>
              <a:spLocks noChangeArrowheads="1"/>
            </p:cNvSpPr>
            <p:nvPr/>
          </p:nvSpPr>
          <p:spPr bwMode="auto">
            <a:xfrm>
              <a:off x="3949" y="1493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00" name="Oval 96"/>
            <p:cNvSpPr>
              <a:spLocks noChangeArrowheads="1"/>
            </p:cNvSpPr>
            <p:nvPr/>
          </p:nvSpPr>
          <p:spPr bwMode="auto">
            <a:xfrm>
              <a:off x="3983" y="1322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01" name="Oval 97"/>
            <p:cNvSpPr>
              <a:spLocks noChangeArrowheads="1"/>
            </p:cNvSpPr>
            <p:nvPr/>
          </p:nvSpPr>
          <p:spPr bwMode="auto">
            <a:xfrm>
              <a:off x="3983" y="1413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02" name="Oval 98"/>
            <p:cNvSpPr>
              <a:spLocks noChangeArrowheads="1"/>
            </p:cNvSpPr>
            <p:nvPr/>
          </p:nvSpPr>
          <p:spPr bwMode="auto">
            <a:xfrm>
              <a:off x="3802" y="1322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03" name="Oval 99"/>
            <p:cNvSpPr>
              <a:spLocks noChangeArrowheads="1"/>
            </p:cNvSpPr>
            <p:nvPr/>
          </p:nvSpPr>
          <p:spPr bwMode="auto">
            <a:xfrm>
              <a:off x="3848" y="1413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04" name="Oval 100"/>
            <p:cNvSpPr>
              <a:spLocks noChangeArrowheads="1"/>
            </p:cNvSpPr>
            <p:nvPr/>
          </p:nvSpPr>
          <p:spPr bwMode="auto">
            <a:xfrm>
              <a:off x="3893" y="1322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05" name="Oval 101"/>
            <p:cNvSpPr>
              <a:spLocks noChangeArrowheads="1"/>
            </p:cNvSpPr>
            <p:nvPr/>
          </p:nvSpPr>
          <p:spPr bwMode="auto">
            <a:xfrm>
              <a:off x="3848" y="123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06" name="Oval 102"/>
            <p:cNvSpPr>
              <a:spLocks noChangeArrowheads="1"/>
            </p:cNvSpPr>
            <p:nvPr/>
          </p:nvSpPr>
          <p:spPr bwMode="auto">
            <a:xfrm>
              <a:off x="4200" y="1278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07" name="Oval 103"/>
            <p:cNvSpPr>
              <a:spLocks noChangeArrowheads="1"/>
            </p:cNvSpPr>
            <p:nvPr/>
          </p:nvSpPr>
          <p:spPr bwMode="auto">
            <a:xfrm>
              <a:off x="3746" y="1731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08" name="Oval 104"/>
            <p:cNvSpPr>
              <a:spLocks noChangeArrowheads="1"/>
            </p:cNvSpPr>
            <p:nvPr/>
          </p:nvSpPr>
          <p:spPr bwMode="auto">
            <a:xfrm>
              <a:off x="3897" y="1794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09" name="Oval 105"/>
            <p:cNvSpPr>
              <a:spLocks noChangeArrowheads="1"/>
            </p:cNvSpPr>
            <p:nvPr/>
          </p:nvSpPr>
          <p:spPr bwMode="auto">
            <a:xfrm>
              <a:off x="3701" y="1640"/>
              <a:ext cx="45" cy="46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10" name="Text Box 106"/>
            <p:cNvSpPr txBox="1">
              <a:spLocks noChangeArrowheads="1"/>
            </p:cNvSpPr>
            <p:nvPr/>
          </p:nvSpPr>
          <p:spPr bwMode="auto">
            <a:xfrm>
              <a:off x="4670" y="1233"/>
              <a:ext cx="19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1" hangingPunct="1"/>
              <a:r>
                <a:rPr lang="en-GB" sz="1600" b="1" i="1" smtClean="0">
                  <a:solidFill>
                    <a:srgbClr val="0000FF"/>
                  </a:solidFill>
                  <a:latin typeface="Arial" charset="0"/>
                </a:rPr>
                <a:t>S</a:t>
              </a:r>
              <a:endParaRPr lang="en-GB" sz="1600" b="1" baseline="-25000" smtClean="0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890411" name="Text Box 107"/>
            <p:cNvSpPr txBox="1">
              <a:spLocks noChangeArrowheads="1"/>
            </p:cNvSpPr>
            <p:nvPr/>
          </p:nvSpPr>
          <p:spPr bwMode="auto">
            <a:xfrm>
              <a:off x="3853" y="2095"/>
              <a:ext cx="20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1" hangingPunct="1"/>
              <a:r>
                <a:rPr lang="en-GB" sz="1600" b="1" i="1" smtClean="0">
                  <a:solidFill>
                    <a:srgbClr val="FF0000"/>
                  </a:solidFill>
                  <a:latin typeface="Arial" charset="0"/>
                </a:rPr>
                <a:t>B</a:t>
              </a:r>
              <a:endParaRPr lang="en-GB" sz="1600" b="1" baseline="-25000" smtClean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890412" name="Text Box 108"/>
            <p:cNvSpPr txBox="1">
              <a:spLocks noChangeArrowheads="1"/>
            </p:cNvSpPr>
            <p:nvPr/>
          </p:nvSpPr>
          <p:spPr bwMode="auto">
            <a:xfrm>
              <a:off x="4778" y="2503"/>
              <a:ext cx="2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1" hangingPunct="1"/>
              <a:r>
                <a:rPr lang="en-GB" sz="1600" i="1" smtClean="0">
                  <a:solidFill>
                    <a:srgbClr val="000000"/>
                  </a:solidFill>
                  <a:latin typeface="Arial" charset="0"/>
                </a:rPr>
                <a:t>x</a:t>
              </a:r>
              <a:r>
                <a:rPr lang="en-GB" sz="1600" baseline="-25000" smtClean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890413" name="Text Box 109"/>
            <p:cNvSpPr txBox="1">
              <a:spLocks noChangeArrowheads="1"/>
            </p:cNvSpPr>
            <p:nvPr/>
          </p:nvSpPr>
          <p:spPr bwMode="auto">
            <a:xfrm>
              <a:off x="3293" y="1142"/>
              <a:ext cx="2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1" hangingPunct="1"/>
              <a:r>
                <a:rPr lang="en-GB" sz="1600" i="1" smtClean="0">
                  <a:solidFill>
                    <a:srgbClr val="000000"/>
                  </a:solidFill>
                  <a:latin typeface="Arial" charset="0"/>
                </a:rPr>
                <a:t>x</a:t>
              </a:r>
              <a:r>
                <a:rPr lang="en-GB" sz="1600" baseline="-25000" smtClean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890414" name="Freeform 110"/>
            <p:cNvSpPr>
              <a:spLocks/>
            </p:cNvSpPr>
            <p:nvPr/>
          </p:nvSpPr>
          <p:spPr bwMode="auto">
            <a:xfrm>
              <a:off x="3867" y="1531"/>
              <a:ext cx="713" cy="808"/>
            </a:xfrm>
            <a:custGeom>
              <a:avLst/>
              <a:gdLst>
                <a:gd name="T0" fmla="*/ 0 w 713"/>
                <a:gd name="T1" fmla="*/ 391 h 808"/>
                <a:gd name="T2" fmla="*/ 100 w 713"/>
                <a:gd name="T3" fmla="*/ 320 h 808"/>
                <a:gd name="T4" fmla="*/ 71 w 713"/>
                <a:gd name="T5" fmla="*/ 215 h 808"/>
                <a:gd name="T6" fmla="*/ 265 w 713"/>
                <a:gd name="T7" fmla="*/ 121 h 808"/>
                <a:gd name="T8" fmla="*/ 353 w 713"/>
                <a:gd name="T9" fmla="*/ 62 h 808"/>
                <a:gd name="T10" fmla="*/ 471 w 713"/>
                <a:gd name="T11" fmla="*/ 3 h 808"/>
                <a:gd name="T12" fmla="*/ 482 w 713"/>
                <a:gd name="T13" fmla="*/ 44 h 808"/>
                <a:gd name="T14" fmla="*/ 459 w 713"/>
                <a:gd name="T15" fmla="*/ 97 h 808"/>
                <a:gd name="T16" fmla="*/ 371 w 713"/>
                <a:gd name="T17" fmla="*/ 185 h 808"/>
                <a:gd name="T18" fmla="*/ 459 w 713"/>
                <a:gd name="T19" fmla="*/ 221 h 808"/>
                <a:gd name="T20" fmla="*/ 571 w 713"/>
                <a:gd name="T21" fmla="*/ 85 h 808"/>
                <a:gd name="T22" fmla="*/ 600 w 713"/>
                <a:gd name="T23" fmla="*/ 150 h 808"/>
                <a:gd name="T24" fmla="*/ 553 w 713"/>
                <a:gd name="T25" fmla="*/ 203 h 808"/>
                <a:gd name="T26" fmla="*/ 600 w 713"/>
                <a:gd name="T27" fmla="*/ 303 h 808"/>
                <a:gd name="T28" fmla="*/ 635 w 713"/>
                <a:gd name="T29" fmla="*/ 391 h 808"/>
                <a:gd name="T30" fmla="*/ 700 w 713"/>
                <a:gd name="T31" fmla="*/ 432 h 808"/>
                <a:gd name="T32" fmla="*/ 706 w 713"/>
                <a:gd name="T33" fmla="*/ 503 h 808"/>
                <a:gd name="T34" fmla="*/ 659 w 713"/>
                <a:gd name="T35" fmla="*/ 808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3" h="808">
                  <a:moveTo>
                    <a:pt x="0" y="391"/>
                  </a:moveTo>
                  <a:cubicBezTo>
                    <a:pt x="16" y="378"/>
                    <a:pt x="88" y="349"/>
                    <a:pt x="100" y="320"/>
                  </a:cubicBezTo>
                  <a:cubicBezTo>
                    <a:pt x="112" y="291"/>
                    <a:pt x="44" y="248"/>
                    <a:pt x="71" y="215"/>
                  </a:cubicBezTo>
                  <a:cubicBezTo>
                    <a:pt x="98" y="182"/>
                    <a:pt x="218" y="146"/>
                    <a:pt x="265" y="121"/>
                  </a:cubicBezTo>
                  <a:cubicBezTo>
                    <a:pt x="312" y="96"/>
                    <a:pt x="319" y="82"/>
                    <a:pt x="353" y="62"/>
                  </a:cubicBezTo>
                  <a:cubicBezTo>
                    <a:pt x="387" y="42"/>
                    <a:pt x="450" y="6"/>
                    <a:pt x="471" y="3"/>
                  </a:cubicBezTo>
                  <a:cubicBezTo>
                    <a:pt x="492" y="0"/>
                    <a:pt x="484" y="28"/>
                    <a:pt x="482" y="44"/>
                  </a:cubicBezTo>
                  <a:cubicBezTo>
                    <a:pt x="480" y="60"/>
                    <a:pt x="477" y="74"/>
                    <a:pt x="459" y="97"/>
                  </a:cubicBezTo>
                  <a:cubicBezTo>
                    <a:pt x="441" y="120"/>
                    <a:pt x="371" y="164"/>
                    <a:pt x="371" y="185"/>
                  </a:cubicBezTo>
                  <a:cubicBezTo>
                    <a:pt x="371" y="206"/>
                    <a:pt x="426" y="238"/>
                    <a:pt x="459" y="221"/>
                  </a:cubicBezTo>
                  <a:cubicBezTo>
                    <a:pt x="492" y="204"/>
                    <a:pt x="547" y="97"/>
                    <a:pt x="571" y="85"/>
                  </a:cubicBezTo>
                  <a:cubicBezTo>
                    <a:pt x="595" y="73"/>
                    <a:pt x="603" y="130"/>
                    <a:pt x="600" y="150"/>
                  </a:cubicBezTo>
                  <a:cubicBezTo>
                    <a:pt x="597" y="170"/>
                    <a:pt x="553" y="178"/>
                    <a:pt x="553" y="203"/>
                  </a:cubicBezTo>
                  <a:cubicBezTo>
                    <a:pt x="553" y="228"/>
                    <a:pt x="586" y="272"/>
                    <a:pt x="600" y="303"/>
                  </a:cubicBezTo>
                  <a:cubicBezTo>
                    <a:pt x="614" y="334"/>
                    <a:pt x="618" y="369"/>
                    <a:pt x="635" y="391"/>
                  </a:cubicBezTo>
                  <a:cubicBezTo>
                    <a:pt x="652" y="413"/>
                    <a:pt x="688" y="413"/>
                    <a:pt x="700" y="432"/>
                  </a:cubicBezTo>
                  <a:cubicBezTo>
                    <a:pt x="712" y="451"/>
                    <a:pt x="713" y="440"/>
                    <a:pt x="706" y="503"/>
                  </a:cubicBezTo>
                  <a:cubicBezTo>
                    <a:pt x="699" y="566"/>
                    <a:pt x="669" y="745"/>
                    <a:pt x="659" y="808"/>
                  </a:cubicBezTo>
                </a:path>
              </a:pathLst>
            </a:custGeom>
            <a:noFill/>
            <a:ln w="31750" cap="flat" cmpd="sng">
              <a:solidFill>
                <a:srgbClr val="339966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6663" y="827316"/>
            <a:ext cx="3050382" cy="2497138"/>
            <a:chOff x="0" y="2006599"/>
            <a:chExt cx="3050382" cy="2497138"/>
          </a:xfrm>
        </p:grpSpPr>
        <p:sp>
          <p:nvSpPr>
            <p:cNvPr id="1890415" name="Line 111"/>
            <p:cNvSpPr>
              <a:spLocks noChangeShapeType="1"/>
            </p:cNvSpPr>
            <p:nvPr/>
          </p:nvSpPr>
          <p:spPr bwMode="auto">
            <a:xfrm>
              <a:off x="142875" y="4168774"/>
              <a:ext cx="2592387" cy="0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16" name="Line 112"/>
            <p:cNvSpPr>
              <a:spLocks noChangeShapeType="1"/>
            </p:cNvSpPr>
            <p:nvPr/>
          </p:nvSpPr>
          <p:spPr bwMode="auto">
            <a:xfrm rot="-5400000">
              <a:off x="-828675" y="3195637"/>
              <a:ext cx="2374900" cy="0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17" name="Oval 113"/>
            <p:cNvSpPr>
              <a:spLocks noChangeArrowheads="1"/>
            </p:cNvSpPr>
            <p:nvPr/>
          </p:nvSpPr>
          <p:spPr bwMode="auto">
            <a:xfrm>
              <a:off x="1511300" y="2509837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18" name="Oval 114"/>
            <p:cNvSpPr>
              <a:spLocks noChangeArrowheads="1"/>
            </p:cNvSpPr>
            <p:nvPr/>
          </p:nvSpPr>
          <p:spPr bwMode="auto">
            <a:xfrm>
              <a:off x="1849437" y="2679699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19" name="Oval 115"/>
            <p:cNvSpPr>
              <a:spLocks noChangeArrowheads="1"/>
            </p:cNvSpPr>
            <p:nvPr/>
          </p:nvSpPr>
          <p:spPr bwMode="auto">
            <a:xfrm>
              <a:off x="1427162" y="2627312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20" name="Oval 116"/>
            <p:cNvSpPr>
              <a:spLocks noChangeArrowheads="1"/>
            </p:cNvSpPr>
            <p:nvPr/>
          </p:nvSpPr>
          <p:spPr bwMode="auto">
            <a:xfrm>
              <a:off x="1655762" y="2798762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21" name="Oval 117"/>
            <p:cNvSpPr>
              <a:spLocks noChangeArrowheads="1"/>
            </p:cNvSpPr>
            <p:nvPr/>
          </p:nvSpPr>
          <p:spPr bwMode="auto">
            <a:xfrm>
              <a:off x="1789112" y="2935287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22" name="Oval 118"/>
            <p:cNvSpPr>
              <a:spLocks noChangeArrowheads="1"/>
            </p:cNvSpPr>
            <p:nvPr/>
          </p:nvSpPr>
          <p:spPr bwMode="auto">
            <a:xfrm>
              <a:off x="1881187" y="3070224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23" name="Oval 119"/>
            <p:cNvSpPr>
              <a:spLocks noChangeArrowheads="1"/>
            </p:cNvSpPr>
            <p:nvPr/>
          </p:nvSpPr>
          <p:spPr bwMode="auto">
            <a:xfrm>
              <a:off x="1943100" y="2870199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24" name="Oval 120"/>
            <p:cNvSpPr>
              <a:spLocks noChangeArrowheads="1"/>
            </p:cNvSpPr>
            <p:nvPr/>
          </p:nvSpPr>
          <p:spPr bwMode="auto">
            <a:xfrm>
              <a:off x="1547812" y="2870199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25" name="Oval 121"/>
            <p:cNvSpPr>
              <a:spLocks noChangeArrowheads="1"/>
            </p:cNvSpPr>
            <p:nvPr/>
          </p:nvSpPr>
          <p:spPr bwMode="auto">
            <a:xfrm>
              <a:off x="1727200" y="2582862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26" name="Oval 122"/>
            <p:cNvSpPr>
              <a:spLocks noChangeArrowheads="1"/>
            </p:cNvSpPr>
            <p:nvPr/>
          </p:nvSpPr>
          <p:spPr bwMode="auto">
            <a:xfrm>
              <a:off x="1944687" y="2438399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27" name="Oval 123"/>
            <p:cNvSpPr>
              <a:spLocks noChangeArrowheads="1"/>
            </p:cNvSpPr>
            <p:nvPr/>
          </p:nvSpPr>
          <p:spPr bwMode="auto">
            <a:xfrm>
              <a:off x="2160587" y="2654299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28" name="Oval 124"/>
            <p:cNvSpPr>
              <a:spLocks noChangeArrowheads="1"/>
            </p:cNvSpPr>
            <p:nvPr/>
          </p:nvSpPr>
          <p:spPr bwMode="auto">
            <a:xfrm>
              <a:off x="1944687" y="2582862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29" name="Oval 125"/>
            <p:cNvSpPr>
              <a:spLocks noChangeArrowheads="1"/>
            </p:cNvSpPr>
            <p:nvPr/>
          </p:nvSpPr>
          <p:spPr bwMode="auto">
            <a:xfrm>
              <a:off x="2089150" y="2727324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30" name="Oval 126"/>
            <p:cNvSpPr>
              <a:spLocks noChangeArrowheads="1"/>
            </p:cNvSpPr>
            <p:nvPr/>
          </p:nvSpPr>
          <p:spPr bwMode="auto">
            <a:xfrm>
              <a:off x="2232025" y="2798762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31" name="Oval 127"/>
            <p:cNvSpPr>
              <a:spLocks noChangeArrowheads="1"/>
            </p:cNvSpPr>
            <p:nvPr/>
          </p:nvSpPr>
          <p:spPr bwMode="auto">
            <a:xfrm>
              <a:off x="2305050" y="2943224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32" name="Oval 128"/>
            <p:cNvSpPr>
              <a:spLocks noChangeArrowheads="1"/>
            </p:cNvSpPr>
            <p:nvPr/>
          </p:nvSpPr>
          <p:spPr bwMode="auto">
            <a:xfrm>
              <a:off x="2376487" y="2798762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33" name="Oval 129"/>
            <p:cNvSpPr>
              <a:spLocks noChangeArrowheads="1"/>
            </p:cNvSpPr>
            <p:nvPr/>
          </p:nvSpPr>
          <p:spPr bwMode="auto">
            <a:xfrm>
              <a:off x="2305050" y="2654299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34" name="Oval 130"/>
            <p:cNvSpPr>
              <a:spLocks noChangeArrowheads="1"/>
            </p:cNvSpPr>
            <p:nvPr/>
          </p:nvSpPr>
          <p:spPr bwMode="auto">
            <a:xfrm>
              <a:off x="2105025" y="2832099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35" name="Oval 131"/>
            <p:cNvSpPr>
              <a:spLocks noChangeArrowheads="1"/>
            </p:cNvSpPr>
            <p:nvPr/>
          </p:nvSpPr>
          <p:spPr bwMode="auto">
            <a:xfrm>
              <a:off x="2160587" y="2511424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36" name="Oval 132"/>
            <p:cNvSpPr>
              <a:spLocks noChangeArrowheads="1"/>
            </p:cNvSpPr>
            <p:nvPr/>
          </p:nvSpPr>
          <p:spPr bwMode="auto">
            <a:xfrm>
              <a:off x="2087562" y="3084512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37" name="Oval 133"/>
            <p:cNvSpPr>
              <a:spLocks noChangeArrowheads="1"/>
            </p:cNvSpPr>
            <p:nvPr/>
          </p:nvSpPr>
          <p:spPr bwMode="auto">
            <a:xfrm>
              <a:off x="2303462" y="3300412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38" name="Oval 134"/>
            <p:cNvSpPr>
              <a:spLocks noChangeArrowheads="1"/>
            </p:cNvSpPr>
            <p:nvPr/>
          </p:nvSpPr>
          <p:spPr bwMode="auto">
            <a:xfrm>
              <a:off x="2087562" y="3228974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39" name="Oval 135"/>
            <p:cNvSpPr>
              <a:spLocks noChangeArrowheads="1"/>
            </p:cNvSpPr>
            <p:nvPr/>
          </p:nvSpPr>
          <p:spPr bwMode="auto">
            <a:xfrm>
              <a:off x="2232025" y="3373437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40" name="Oval 136"/>
            <p:cNvSpPr>
              <a:spLocks noChangeArrowheads="1"/>
            </p:cNvSpPr>
            <p:nvPr/>
          </p:nvSpPr>
          <p:spPr bwMode="auto">
            <a:xfrm>
              <a:off x="2374900" y="3444874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41" name="Oval 137"/>
            <p:cNvSpPr>
              <a:spLocks noChangeArrowheads="1"/>
            </p:cNvSpPr>
            <p:nvPr/>
          </p:nvSpPr>
          <p:spPr bwMode="auto">
            <a:xfrm>
              <a:off x="2447925" y="3589337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42" name="Oval 138"/>
            <p:cNvSpPr>
              <a:spLocks noChangeArrowheads="1"/>
            </p:cNvSpPr>
            <p:nvPr/>
          </p:nvSpPr>
          <p:spPr bwMode="auto">
            <a:xfrm>
              <a:off x="2519362" y="3444874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43" name="Oval 139"/>
            <p:cNvSpPr>
              <a:spLocks noChangeArrowheads="1"/>
            </p:cNvSpPr>
            <p:nvPr/>
          </p:nvSpPr>
          <p:spPr bwMode="auto">
            <a:xfrm>
              <a:off x="2447925" y="3300412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44" name="Oval 140"/>
            <p:cNvSpPr>
              <a:spLocks noChangeArrowheads="1"/>
            </p:cNvSpPr>
            <p:nvPr/>
          </p:nvSpPr>
          <p:spPr bwMode="auto">
            <a:xfrm>
              <a:off x="2303462" y="3444874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45" name="Oval 141"/>
            <p:cNvSpPr>
              <a:spLocks noChangeArrowheads="1"/>
            </p:cNvSpPr>
            <p:nvPr/>
          </p:nvSpPr>
          <p:spPr bwMode="auto">
            <a:xfrm>
              <a:off x="2303462" y="3157537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46" name="Oval 142"/>
            <p:cNvSpPr>
              <a:spLocks noChangeArrowheads="1"/>
            </p:cNvSpPr>
            <p:nvPr/>
          </p:nvSpPr>
          <p:spPr bwMode="auto">
            <a:xfrm>
              <a:off x="2016125" y="3517899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47" name="Oval 143"/>
            <p:cNvSpPr>
              <a:spLocks noChangeArrowheads="1"/>
            </p:cNvSpPr>
            <p:nvPr/>
          </p:nvSpPr>
          <p:spPr bwMode="auto">
            <a:xfrm>
              <a:off x="2089150" y="3662362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48" name="Oval 144"/>
            <p:cNvSpPr>
              <a:spLocks noChangeArrowheads="1"/>
            </p:cNvSpPr>
            <p:nvPr/>
          </p:nvSpPr>
          <p:spPr bwMode="auto">
            <a:xfrm>
              <a:off x="2160587" y="3517899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49" name="Oval 145"/>
            <p:cNvSpPr>
              <a:spLocks noChangeArrowheads="1"/>
            </p:cNvSpPr>
            <p:nvPr/>
          </p:nvSpPr>
          <p:spPr bwMode="auto">
            <a:xfrm>
              <a:off x="2089150" y="3373437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50" name="Oval 146"/>
            <p:cNvSpPr>
              <a:spLocks noChangeArrowheads="1"/>
            </p:cNvSpPr>
            <p:nvPr/>
          </p:nvSpPr>
          <p:spPr bwMode="auto">
            <a:xfrm>
              <a:off x="1223962" y="2509837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51" name="Oval 147"/>
            <p:cNvSpPr>
              <a:spLocks noChangeArrowheads="1"/>
            </p:cNvSpPr>
            <p:nvPr/>
          </p:nvSpPr>
          <p:spPr bwMode="auto">
            <a:xfrm>
              <a:off x="1296987" y="2654299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52" name="Oval 148"/>
            <p:cNvSpPr>
              <a:spLocks noChangeArrowheads="1"/>
            </p:cNvSpPr>
            <p:nvPr/>
          </p:nvSpPr>
          <p:spPr bwMode="auto">
            <a:xfrm>
              <a:off x="1368425" y="2509837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53" name="Oval 149"/>
            <p:cNvSpPr>
              <a:spLocks noChangeArrowheads="1"/>
            </p:cNvSpPr>
            <p:nvPr/>
          </p:nvSpPr>
          <p:spPr bwMode="auto">
            <a:xfrm>
              <a:off x="1296987" y="2365374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54" name="Oval 150"/>
            <p:cNvSpPr>
              <a:spLocks noChangeArrowheads="1"/>
            </p:cNvSpPr>
            <p:nvPr/>
          </p:nvSpPr>
          <p:spPr bwMode="auto">
            <a:xfrm>
              <a:off x="1511300" y="2366962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55" name="Oval 151"/>
            <p:cNvSpPr>
              <a:spLocks noChangeArrowheads="1"/>
            </p:cNvSpPr>
            <p:nvPr/>
          </p:nvSpPr>
          <p:spPr bwMode="auto">
            <a:xfrm>
              <a:off x="1728787" y="2222499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56" name="Oval 152"/>
            <p:cNvSpPr>
              <a:spLocks noChangeArrowheads="1"/>
            </p:cNvSpPr>
            <p:nvPr/>
          </p:nvSpPr>
          <p:spPr bwMode="auto">
            <a:xfrm>
              <a:off x="1728787" y="2366962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57" name="Oval 153"/>
            <p:cNvSpPr>
              <a:spLocks noChangeArrowheads="1"/>
            </p:cNvSpPr>
            <p:nvPr/>
          </p:nvSpPr>
          <p:spPr bwMode="auto">
            <a:xfrm>
              <a:off x="1944687" y="2295524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58" name="Oval 154"/>
            <p:cNvSpPr>
              <a:spLocks noChangeArrowheads="1"/>
            </p:cNvSpPr>
            <p:nvPr/>
          </p:nvSpPr>
          <p:spPr bwMode="auto">
            <a:xfrm>
              <a:off x="2374900" y="3086099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59" name="Oval 155"/>
            <p:cNvSpPr>
              <a:spLocks noChangeArrowheads="1"/>
            </p:cNvSpPr>
            <p:nvPr/>
          </p:nvSpPr>
          <p:spPr bwMode="auto">
            <a:xfrm>
              <a:off x="1987550" y="2984499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60" name="Oval 156"/>
            <p:cNvSpPr>
              <a:spLocks noChangeArrowheads="1"/>
            </p:cNvSpPr>
            <p:nvPr/>
          </p:nvSpPr>
          <p:spPr bwMode="auto">
            <a:xfrm>
              <a:off x="1987550" y="3128962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61" name="Oval 157"/>
            <p:cNvSpPr>
              <a:spLocks noChangeArrowheads="1"/>
            </p:cNvSpPr>
            <p:nvPr/>
          </p:nvSpPr>
          <p:spPr bwMode="auto">
            <a:xfrm>
              <a:off x="2203450" y="2941637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62" name="Oval 158"/>
            <p:cNvSpPr>
              <a:spLocks noChangeArrowheads="1"/>
            </p:cNvSpPr>
            <p:nvPr/>
          </p:nvSpPr>
          <p:spPr bwMode="auto">
            <a:xfrm>
              <a:off x="2203450" y="3086099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63" name="Oval 159"/>
            <p:cNvSpPr>
              <a:spLocks noChangeArrowheads="1"/>
            </p:cNvSpPr>
            <p:nvPr/>
          </p:nvSpPr>
          <p:spPr bwMode="auto">
            <a:xfrm>
              <a:off x="2374900" y="3662362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64" name="Oval 160"/>
            <p:cNvSpPr>
              <a:spLocks noChangeArrowheads="1"/>
            </p:cNvSpPr>
            <p:nvPr/>
          </p:nvSpPr>
          <p:spPr bwMode="auto">
            <a:xfrm>
              <a:off x="2517775" y="3733799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65" name="Oval 161"/>
            <p:cNvSpPr>
              <a:spLocks noChangeArrowheads="1"/>
            </p:cNvSpPr>
            <p:nvPr/>
          </p:nvSpPr>
          <p:spPr bwMode="auto">
            <a:xfrm>
              <a:off x="2446337" y="3733799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66" name="Oval 162"/>
            <p:cNvSpPr>
              <a:spLocks noChangeArrowheads="1"/>
            </p:cNvSpPr>
            <p:nvPr/>
          </p:nvSpPr>
          <p:spPr bwMode="auto">
            <a:xfrm>
              <a:off x="2014537" y="3806824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67" name="Oval 163"/>
            <p:cNvSpPr>
              <a:spLocks noChangeArrowheads="1"/>
            </p:cNvSpPr>
            <p:nvPr/>
          </p:nvSpPr>
          <p:spPr bwMode="auto">
            <a:xfrm>
              <a:off x="2303462" y="3806824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68" name="Oval 164"/>
            <p:cNvSpPr>
              <a:spLocks noChangeArrowheads="1"/>
            </p:cNvSpPr>
            <p:nvPr/>
          </p:nvSpPr>
          <p:spPr bwMode="auto">
            <a:xfrm>
              <a:off x="2232025" y="3662362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69" name="Oval 165"/>
            <p:cNvSpPr>
              <a:spLocks noChangeArrowheads="1"/>
            </p:cNvSpPr>
            <p:nvPr/>
          </p:nvSpPr>
          <p:spPr bwMode="auto">
            <a:xfrm>
              <a:off x="1150937" y="3230562"/>
              <a:ext cx="71438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70" name="Oval 166"/>
            <p:cNvSpPr>
              <a:spLocks noChangeArrowheads="1"/>
            </p:cNvSpPr>
            <p:nvPr/>
          </p:nvSpPr>
          <p:spPr bwMode="auto">
            <a:xfrm>
              <a:off x="1260475" y="2843212"/>
              <a:ext cx="71437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71" name="Oval 167"/>
            <p:cNvSpPr>
              <a:spLocks noChangeArrowheads="1"/>
            </p:cNvSpPr>
            <p:nvPr/>
          </p:nvSpPr>
          <p:spPr bwMode="auto">
            <a:xfrm>
              <a:off x="1727200" y="3014662"/>
              <a:ext cx="71437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72" name="Oval 168"/>
            <p:cNvSpPr>
              <a:spLocks noChangeArrowheads="1"/>
            </p:cNvSpPr>
            <p:nvPr/>
          </p:nvSpPr>
          <p:spPr bwMode="auto">
            <a:xfrm>
              <a:off x="1422400" y="2743199"/>
              <a:ext cx="71437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73" name="Oval 169"/>
            <p:cNvSpPr>
              <a:spLocks noChangeArrowheads="1"/>
            </p:cNvSpPr>
            <p:nvPr/>
          </p:nvSpPr>
          <p:spPr bwMode="auto">
            <a:xfrm>
              <a:off x="1582737" y="3014662"/>
              <a:ext cx="71438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74" name="Oval 170"/>
            <p:cNvSpPr>
              <a:spLocks noChangeArrowheads="1"/>
            </p:cNvSpPr>
            <p:nvPr/>
          </p:nvSpPr>
          <p:spPr bwMode="auto">
            <a:xfrm>
              <a:off x="1655762" y="3157537"/>
              <a:ext cx="71438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75" name="Oval 171"/>
            <p:cNvSpPr>
              <a:spLocks noChangeArrowheads="1"/>
            </p:cNvSpPr>
            <p:nvPr/>
          </p:nvSpPr>
          <p:spPr bwMode="auto">
            <a:xfrm>
              <a:off x="1943100" y="3301999"/>
              <a:ext cx="71437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76" name="Oval 172"/>
            <p:cNvSpPr>
              <a:spLocks noChangeArrowheads="1"/>
            </p:cNvSpPr>
            <p:nvPr/>
          </p:nvSpPr>
          <p:spPr bwMode="auto">
            <a:xfrm>
              <a:off x="1798637" y="3157537"/>
              <a:ext cx="71438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77" name="Oval 173"/>
            <p:cNvSpPr>
              <a:spLocks noChangeArrowheads="1"/>
            </p:cNvSpPr>
            <p:nvPr/>
          </p:nvSpPr>
          <p:spPr bwMode="auto">
            <a:xfrm>
              <a:off x="1760537" y="2809874"/>
              <a:ext cx="71438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78" name="Oval 174"/>
            <p:cNvSpPr>
              <a:spLocks noChangeArrowheads="1"/>
            </p:cNvSpPr>
            <p:nvPr/>
          </p:nvSpPr>
          <p:spPr bwMode="auto">
            <a:xfrm>
              <a:off x="1727200" y="3268662"/>
              <a:ext cx="71437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79" name="Oval 175"/>
            <p:cNvSpPr>
              <a:spLocks noChangeArrowheads="1"/>
            </p:cNvSpPr>
            <p:nvPr/>
          </p:nvSpPr>
          <p:spPr bwMode="auto">
            <a:xfrm>
              <a:off x="1582737" y="2654299"/>
              <a:ext cx="71438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80" name="Oval 176"/>
            <p:cNvSpPr>
              <a:spLocks noChangeArrowheads="1"/>
            </p:cNvSpPr>
            <p:nvPr/>
          </p:nvSpPr>
          <p:spPr bwMode="auto">
            <a:xfrm>
              <a:off x="1439862" y="3516312"/>
              <a:ext cx="71438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81" name="Oval 177"/>
            <p:cNvSpPr>
              <a:spLocks noChangeArrowheads="1"/>
            </p:cNvSpPr>
            <p:nvPr/>
          </p:nvSpPr>
          <p:spPr bwMode="auto">
            <a:xfrm>
              <a:off x="1727200" y="3517899"/>
              <a:ext cx="71437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82" name="Oval 178"/>
            <p:cNvSpPr>
              <a:spLocks noChangeArrowheads="1"/>
            </p:cNvSpPr>
            <p:nvPr/>
          </p:nvSpPr>
          <p:spPr bwMode="auto">
            <a:xfrm>
              <a:off x="1893887" y="3487737"/>
              <a:ext cx="71438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83" name="Oval 179"/>
            <p:cNvSpPr>
              <a:spLocks noChangeArrowheads="1"/>
            </p:cNvSpPr>
            <p:nvPr/>
          </p:nvSpPr>
          <p:spPr bwMode="auto">
            <a:xfrm>
              <a:off x="2087562" y="3590924"/>
              <a:ext cx="71438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84" name="Oval 180"/>
            <p:cNvSpPr>
              <a:spLocks noChangeArrowheads="1"/>
            </p:cNvSpPr>
            <p:nvPr/>
          </p:nvSpPr>
          <p:spPr bwMode="auto">
            <a:xfrm>
              <a:off x="1339850" y="3416299"/>
              <a:ext cx="71437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85" name="Oval 181"/>
            <p:cNvSpPr>
              <a:spLocks noChangeArrowheads="1"/>
            </p:cNvSpPr>
            <p:nvPr/>
          </p:nvSpPr>
          <p:spPr bwMode="auto">
            <a:xfrm>
              <a:off x="1798637" y="3373437"/>
              <a:ext cx="71438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86" name="Oval 182"/>
            <p:cNvSpPr>
              <a:spLocks noChangeArrowheads="1"/>
            </p:cNvSpPr>
            <p:nvPr/>
          </p:nvSpPr>
          <p:spPr bwMode="auto">
            <a:xfrm>
              <a:off x="1555750" y="3517899"/>
              <a:ext cx="71437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87" name="Oval 183"/>
            <p:cNvSpPr>
              <a:spLocks noChangeArrowheads="1"/>
            </p:cNvSpPr>
            <p:nvPr/>
          </p:nvSpPr>
          <p:spPr bwMode="auto">
            <a:xfrm>
              <a:off x="1500187" y="3352799"/>
              <a:ext cx="71438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88" name="Oval 184"/>
            <p:cNvSpPr>
              <a:spLocks noChangeArrowheads="1"/>
            </p:cNvSpPr>
            <p:nvPr/>
          </p:nvSpPr>
          <p:spPr bwMode="auto">
            <a:xfrm>
              <a:off x="1511300" y="3157537"/>
              <a:ext cx="71437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89" name="Oval 185"/>
            <p:cNvSpPr>
              <a:spLocks noChangeArrowheads="1"/>
            </p:cNvSpPr>
            <p:nvPr/>
          </p:nvSpPr>
          <p:spPr bwMode="auto">
            <a:xfrm>
              <a:off x="1616075" y="3354387"/>
              <a:ext cx="71437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90" name="Oval 186"/>
            <p:cNvSpPr>
              <a:spLocks noChangeArrowheads="1"/>
            </p:cNvSpPr>
            <p:nvPr/>
          </p:nvSpPr>
          <p:spPr bwMode="auto">
            <a:xfrm>
              <a:off x="1395412" y="2941637"/>
              <a:ext cx="71438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91" name="Oval 187"/>
            <p:cNvSpPr>
              <a:spLocks noChangeArrowheads="1"/>
            </p:cNvSpPr>
            <p:nvPr/>
          </p:nvSpPr>
          <p:spPr bwMode="auto">
            <a:xfrm>
              <a:off x="1439862" y="3055937"/>
              <a:ext cx="71438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92" name="Oval 188"/>
            <p:cNvSpPr>
              <a:spLocks noChangeArrowheads="1"/>
            </p:cNvSpPr>
            <p:nvPr/>
          </p:nvSpPr>
          <p:spPr bwMode="auto">
            <a:xfrm>
              <a:off x="1055687" y="2941637"/>
              <a:ext cx="71438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93" name="Oval 189"/>
            <p:cNvSpPr>
              <a:spLocks noChangeArrowheads="1"/>
            </p:cNvSpPr>
            <p:nvPr/>
          </p:nvSpPr>
          <p:spPr bwMode="auto">
            <a:xfrm>
              <a:off x="1439862" y="3300412"/>
              <a:ext cx="71438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94" name="Oval 190"/>
            <p:cNvSpPr>
              <a:spLocks noChangeArrowheads="1"/>
            </p:cNvSpPr>
            <p:nvPr/>
          </p:nvSpPr>
          <p:spPr bwMode="auto">
            <a:xfrm>
              <a:off x="1295400" y="3157537"/>
              <a:ext cx="71437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95" name="Oval 191"/>
            <p:cNvSpPr>
              <a:spLocks noChangeArrowheads="1"/>
            </p:cNvSpPr>
            <p:nvPr/>
          </p:nvSpPr>
          <p:spPr bwMode="auto">
            <a:xfrm>
              <a:off x="1800225" y="3827462"/>
              <a:ext cx="71437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96" name="Oval 192"/>
            <p:cNvSpPr>
              <a:spLocks noChangeArrowheads="1"/>
            </p:cNvSpPr>
            <p:nvPr/>
          </p:nvSpPr>
          <p:spPr bwMode="auto">
            <a:xfrm>
              <a:off x="1871662" y="3682999"/>
              <a:ext cx="71438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97" name="Oval 193"/>
            <p:cNvSpPr>
              <a:spLocks noChangeArrowheads="1"/>
            </p:cNvSpPr>
            <p:nvPr/>
          </p:nvSpPr>
          <p:spPr bwMode="auto">
            <a:xfrm>
              <a:off x="1628775" y="3827462"/>
              <a:ext cx="71437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98" name="Oval 194"/>
            <p:cNvSpPr>
              <a:spLocks noChangeArrowheads="1"/>
            </p:cNvSpPr>
            <p:nvPr/>
          </p:nvSpPr>
          <p:spPr bwMode="auto">
            <a:xfrm>
              <a:off x="1573212" y="3662362"/>
              <a:ext cx="71438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499" name="Oval 195"/>
            <p:cNvSpPr>
              <a:spLocks noChangeArrowheads="1"/>
            </p:cNvSpPr>
            <p:nvPr/>
          </p:nvSpPr>
          <p:spPr bwMode="auto">
            <a:xfrm>
              <a:off x="1689100" y="3663949"/>
              <a:ext cx="71437" cy="7302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500" name="Oval 196"/>
            <p:cNvSpPr>
              <a:spLocks noChangeArrowheads="1"/>
            </p:cNvSpPr>
            <p:nvPr/>
          </p:nvSpPr>
          <p:spPr bwMode="auto">
            <a:xfrm>
              <a:off x="1143000" y="2697162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501" name="Oval 197"/>
            <p:cNvSpPr>
              <a:spLocks noChangeArrowheads="1"/>
            </p:cNvSpPr>
            <p:nvPr/>
          </p:nvSpPr>
          <p:spPr bwMode="auto">
            <a:xfrm>
              <a:off x="1033462" y="2805112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502" name="Oval 198"/>
            <p:cNvSpPr>
              <a:spLocks noChangeArrowheads="1"/>
            </p:cNvSpPr>
            <p:nvPr/>
          </p:nvSpPr>
          <p:spPr bwMode="auto">
            <a:xfrm>
              <a:off x="792162" y="2725737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503" name="Oval 199"/>
            <p:cNvSpPr>
              <a:spLocks noChangeArrowheads="1"/>
            </p:cNvSpPr>
            <p:nvPr/>
          </p:nvSpPr>
          <p:spPr bwMode="auto">
            <a:xfrm>
              <a:off x="846137" y="2898774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504" name="Oval 200"/>
            <p:cNvSpPr>
              <a:spLocks noChangeArrowheads="1"/>
            </p:cNvSpPr>
            <p:nvPr/>
          </p:nvSpPr>
          <p:spPr bwMode="auto">
            <a:xfrm>
              <a:off x="936625" y="2725737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505" name="Oval 201"/>
            <p:cNvSpPr>
              <a:spLocks noChangeArrowheads="1"/>
            </p:cNvSpPr>
            <p:nvPr/>
          </p:nvSpPr>
          <p:spPr bwMode="auto">
            <a:xfrm>
              <a:off x="865187" y="2581274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506" name="Oval 202"/>
            <p:cNvSpPr>
              <a:spLocks noChangeArrowheads="1"/>
            </p:cNvSpPr>
            <p:nvPr/>
          </p:nvSpPr>
          <p:spPr bwMode="auto">
            <a:xfrm>
              <a:off x="1041400" y="2563812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507" name="Oval 203"/>
            <p:cNvSpPr>
              <a:spLocks noChangeArrowheads="1"/>
            </p:cNvSpPr>
            <p:nvPr/>
          </p:nvSpPr>
          <p:spPr bwMode="auto">
            <a:xfrm>
              <a:off x="1095375" y="2292349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508" name="Oval 204"/>
            <p:cNvSpPr>
              <a:spLocks noChangeArrowheads="1"/>
            </p:cNvSpPr>
            <p:nvPr/>
          </p:nvSpPr>
          <p:spPr bwMode="auto">
            <a:xfrm>
              <a:off x="1095375" y="2436812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509" name="Oval 205"/>
            <p:cNvSpPr>
              <a:spLocks noChangeArrowheads="1"/>
            </p:cNvSpPr>
            <p:nvPr/>
          </p:nvSpPr>
          <p:spPr bwMode="auto">
            <a:xfrm>
              <a:off x="808037" y="2292349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510" name="Oval 206"/>
            <p:cNvSpPr>
              <a:spLocks noChangeArrowheads="1"/>
            </p:cNvSpPr>
            <p:nvPr/>
          </p:nvSpPr>
          <p:spPr bwMode="auto">
            <a:xfrm>
              <a:off x="881062" y="2436812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511" name="Oval 207"/>
            <p:cNvSpPr>
              <a:spLocks noChangeArrowheads="1"/>
            </p:cNvSpPr>
            <p:nvPr/>
          </p:nvSpPr>
          <p:spPr bwMode="auto">
            <a:xfrm>
              <a:off x="952500" y="2292349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512" name="Oval 208"/>
            <p:cNvSpPr>
              <a:spLocks noChangeArrowheads="1"/>
            </p:cNvSpPr>
            <p:nvPr/>
          </p:nvSpPr>
          <p:spPr bwMode="auto">
            <a:xfrm>
              <a:off x="881062" y="2147887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513" name="Oval 209"/>
            <p:cNvSpPr>
              <a:spLocks noChangeArrowheads="1"/>
            </p:cNvSpPr>
            <p:nvPr/>
          </p:nvSpPr>
          <p:spPr bwMode="auto">
            <a:xfrm>
              <a:off x="1439862" y="2222499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514" name="Oval 210"/>
            <p:cNvSpPr>
              <a:spLocks noChangeArrowheads="1"/>
            </p:cNvSpPr>
            <p:nvPr/>
          </p:nvSpPr>
          <p:spPr bwMode="auto">
            <a:xfrm>
              <a:off x="719137" y="2941637"/>
              <a:ext cx="71438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515" name="Oval 211"/>
            <p:cNvSpPr>
              <a:spLocks noChangeArrowheads="1"/>
            </p:cNvSpPr>
            <p:nvPr/>
          </p:nvSpPr>
          <p:spPr bwMode="auto">
            <a:xfrm>
              <a:off x="958850" y="3041649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516" name="Oval 212"/>
            <p:cNvSpPr>
              <a:spLocks noChangeArrowheads="1"/>
            </p:cNvSpPr>
            <p:nvPr/>
          </p:nvSpPr>
          <p:spPr bwMode="auto">
            <a:xfrm>
              <a:off x="647700" y="2797174"/>
              <a:ext cx="71437" cy="73025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517" name="Text Box 213"/>
            <p:cNvSpPr txBox="1">
              <a:spLocks noChangeArrowheads="1"/>
            </p:cNvSpPr>
            <p:nvPr/>
          </p:nvSpPr>
          <p:spPr bwMode="auto">
            <a:xfrm>
              <a:off x="2185987" y="2151062"/>
              <a:ext cx="31591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1" hangingPunct="1"/>
              <a:r>
                <a:rPr lang="en-GB" sz="1600" b="1" i="1" smtClean="0">
                  <a:solidFill>
                    <a:srgbClr val="0000FF"/>
                  </a:solidFill>
                  <a:latin typeface="Arial" charset="0"/>
                </a:rPr>
                <a:t>S</a:t>
              </a:r>
              <a:endParaRPr lang="en-GB" sz="1600" b="1" baseline="-25000" smtClean="0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890518" name="Text Box 214"/>
            <p:cNvSpPr txBox="1">
              <a:spLocks noChangeArrowheads="1"/>
            </p:cNvSpPr>
            <p:nvPr/>
          </p:nvSpPr>
          <p:spPr bwMode="auto">
            <a:xfrm>
              <a:off x="889000" y="3519487"/>
              <a:ext cx="3270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1" hangingPunct="1"/>
              <a:r>
                <a:rPr lang="en-GB" sz="1600" b="1" i="1" smtClean="0">
                  <a:solidFill>
                    <a:srgbClr val="FF0000"/>
                  </a:solidFill>
                  <a:latin typeface="Arial" charset="0"/>
                </a:rPr>
                <a:t>B</a:t>
              </a:r>
              <a:endParaRPr lang="en-GB" sz="1600" b="1" baseline="-25000" smtClean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890519" name="Text Box 215"/>
            <p:cNvSpPr txBox="1">
              <a:spLocks noChangeArrowheads="1"/>
            </p:cNvSpPr>
            <p:nvPr/>
          </p:nvSpPr>
          <p:spPr bwMode="auto">
            <a:xfrm>
              <a:off x="2690019" y="4167187"/>
              <a:ext cx="3603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1" hangingPunct="1"/>
              <a:r>
                <a:rPr lang="en-GB" sz="1600" i="1" smtClean="0">
                  <a:solidFill>
                    <a:srgbClr val="000000"/>
                  </a:solidFill>
                  <a:latin typeface="Arial" charset="0"/>
                </a:rPr>
                <a:t>x</a:t>
              </a:r>
              <a:r>
                <a:rPr lang="en-GB" sz="1600" baseline="-25000" smtClean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890520" name="Text Box 216"/>
            <p:cNvSpPr txBox="1">
              <a:spLocks noChangeArrowheads="1"/>
            </p:cNvSpPr>
            <p:nvPr/>
          </p:nvSpPr>
          <p:spPr bwMode="auto">
            <a:xfrm>
              <a:off x="0" y="2006599"/>
              <a:ext cx="36036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1" hangingPunct="1"/>
              <a:r>
                <a:rPr lang="en-GB" sz="1600" i="1" smtClean="0">
                  <a:solidFill>
                    <a:srgbClr val="000000"/>
                  </a:solidFill>
                  <a:latin typeface="Arial" charset="0"/>
                </a:rPr>
                <a:t>x</a:t>
              </a:r>
              <a:r>
                <a:rPr lang="en-GB" sz="1600" baseline="-25000" smtClean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890521" name="Freeform 217"/>
            <p:cNvSpPr>
              <a:spLocks/>
            </p:cNvSpPr>
            <p:nvPr/>
          </p:nvSpPr>
          <p:spPr bwMode="auto">
            <a:xfrm>
              <a:off x="715962" y="2811462"/>
              <a:ext cx="1327150" cy="1095375"/>
            </a:xfrm>
            <a:custGeom>
              <a:avLst/>
              <a:gdLst>
                <a:gd name="T0" fmla="*/ 0 w 836"/>
                <a:gd name="T1" fmla="*/ 167 h 690"/>
                <a:gd name="T2" fmla="*/ 423 w 836"/>
                <a:gd name="T3" fmla="*/ 14 h 690"/>
                <a:gd name="T4" fmla="*/ 776 w 836"/>
                <a:gd name="T5" fmla="*/ 249 h 690"/>
                <a:gd name="T6" fmla="*/ 782 w 836"/>
                <a:gd name="T7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6" h="690">
                  <a:moveTo>
                    <a:pt x="0" y="167"/>
                  </a:moveTo>
                  <a:cubicBezTo>
                    <a:pt x="70" y="142"/>
                    <a:pt x="294" y="0"/>
                    <a:pt x="423" y="14"/>
                  </a:cubicBezTo>
                  <a:cubicBezTo>
                    <a:pt x="552" y="28"/>
                    <a:pt x="716" y="136"/>
                    <a:pt x="776" y="249"/>
                  </a:cubicBezTo>
                  <a:cubicBezTo>
                    <a:pt x="836" y="362"/>
                    <a:pt x="781" y="598"/>
                    <a:pt x="782" y="690"/>
                  </a:cubicBezTo>
                </a:path>
              </a:pathLst>
            </a:custGeom>
            <a:noFill/>
            <a:ln w="31750" cap="flat" cmpd="sng">
              <a:solidFill>
                <a:srgbClr val="339966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>
            <a:off x="5095081" y="1630204"/>
            <a:ext cx="22240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80431" y="1218694"/>
            <a:ext cx="3340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+mn-lt"/>
              </a:rPr>
              <a:t>Classifier is too flexible</a:t>
            </a:r>
          </a:p>
          <a:p>
            <a:r>
              <a:rPr lang="en-US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 overtraining</a:t>
            </a:r>
            <a:endParaRPr lang="en-GB" dirty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660056" y="976612"/>
            <a:ext cx="5530083" cy="2402994"/>
            <a:chOff x="3541447" y="1634193"/>
            <a:chExt cx="5530083" cy="2402994"/>
          </a:xfrm>
        </p:grpSpPr>
        <p:sp>
          <p:nvSpPr>
            <p:cNvPr id="1890533" name="Text Box 229"/>
            <p:cNvSpPr txBox="1">
              <a:spLocks noChangeArrowheads="1"/>
            </p:cNvSpPr>
            <p:nvPr/>
          </p:nvSpPr>
          <p:spPr bwMode="auto">
            <a:xfrm>
              <a:off x="6224321" y="2716081"/>
              <a:ext cx="2847209" cy="586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dirty="0" smtClean="0">
                  <a:solidFill>
                    <a:srgbClr val="008000"/>
                  </a:solidFill>
                  <a:latin typeface="Arial" charset="0"/>
                </a:rPr>
                <a:t>True performance (independent test sample)</a:t>
              </a:r>
            </a:p>
          </p:txBody>
        </p:sp>
        <p:sp>
          <p:nvSpPr>
            <p:cNvPr id="1890526" name="Line 222"/>
            <p:cNvSpPr>
              <a:spLocks noChangeShapeType="1"/>
            </p:cNvSpPr>
            <p:nvPr/>
          </p:nvSpPr>
          <p:spPr bwMode="auto">
            <a:xfrm>
              <a:off x="3708135" y="3510359"/>
              <a:ext cx="2592387" cy="0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527" name="Line 223"/>
            <p:cNvSpPr>
              <a:spLocks noChangeShapeType="1"/>
            </p:cNvSpPr>
            <p:nvPr/>
          </p:nvSpPr>
          <p:spPr bwMode="auto">
            <a:xfrm rot="5400000" flipH="1">
              <a:off x="2893748" y="2694384"/>
              <a:ext cx="2025650" cy="34925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528" name="Text Box 224"/>
            <p:cNvSpPr txBox="1">
              <a:spLocks noChangeArrowheads="1"/>
            </p:cNvSpPr>
            <p:nvPr/>
          </p:nvSpPr>
          <p:spPr bwMode="auto">
            <a:xfrm>
              <a:off x="4960672" y="3508772"/>
              <a:ext cx="14668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1" hangingPunct="1"/>
              <a:r>
                <a:rPr lang="en-GB" sz="1600" i="1" smtClean="0">
                  <a:solidFill>
                    <a:srgbClr val="000000"/>
                  </a:solidFill>
                  <a:latin typeface="Arial" charset="0"/>
                </a:rPr>
                <a:t>training cycles</a:t>
              </a:r>
              <a:endParaRPr lang="en-GB" sz="1600" baseline="-250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529" name="Text Box 225"/>
            <p:cNvSpPr txBox="1">
              <a:spLocks noChangeArrowheads="1"/>
            </p:cNvSpPr>
            <p:nvPr/>
          </p:nvSpPr>
          <p:spPr bwMode="auto">
            <a:xfrm rot="16200000">
              <a:off x="2800878" y="2434828"/>
              <a:ext cx="18176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1" hangingPunct="1"/>
              <a:r>
                <a:rPr lang="en-GB" sz="1600" i="1" smtClean="0">
                  <a:solidFill>
                    <a:srgbClr val="000000"/>
                  </a:solidFill>
                  <a:latin typeface="Arial" charset="0"/>
                </a:rPr>
                <a:t>classificaion error</a:t>
              </a:r>
              <a:endParaRPr lang="en-GB" sz="1600" baseline="-250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530" name="Freeform 226"/>
            <p:cNvSpPr>
              <a:spLocks/>
            </p:cNvSpPr>
            <p:nvPr/>
          </p:nvSpPr>
          <p:spPr bwMode="auto">
            <a:xfrm>
              <a:off x="3974835" y="2210197"/>
              <a:ext cx="2230437" cy="1230312"/>
            </a:xfrm>
            <a:custGeom>
              <a:avLst/>
              <a:gdLst>
                <a:gd name="T0" fmla="*/ 0 w 1405"/>
                <a:gd name="T1" fmla="*/ 0 h 775"/>
                <a:gd name="T2" fmla="*/ 307 w 1405"/>
                <a:gd name="T3" fmla="*/ 589 h 775"/>
                <a:gd name="T4" fmla="*/ 1405 w 1405"/>
                <a:gd name="T5" fmla="*/ 775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05" h="775">
                  <a:moveTo>
                    <a:pt x="0" y="0"/>
                  </a:moveTo>
                  <a:cubicBezTo>
                    <a:pt x="51" y="97"/>
                    <a:pt x="73" y="460"/>
                    <a:pt x="307" y="589"/>
                  </a:cubicBezTo>
                  <a:cubicBezTo>
                    <a:pt x="541" y="718"/>
                    <a:pt x="971" y="736"/>
                    <a:pt x="1405" y="775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531" name="Freeform 227"/>
            <p:cNvSpPr>
              <a:spLocks/>
            </p:cNvSpPr>
            <p:nvPr/>
          </p:nvSpPr>
          <p:spPr bwMode="auto">
            <a:xfrm>
              <a:off x="3993885" y="2173684"/>
              <a:ext cx="2230437" cy="1038225"/>
            </a:xfrm>
            <a:custGeom>
              <a:avLst/>
              <a:gdLst>
                <a:gd name="T0" fmla="*/ 0 w 1405"/>
                <a:gd name="T1" fmla="*/ 0 h 654"/>
                <a:gd name="T2" fmla="*/ 145 w 1405"/>
                <a:gd name="T3" fmla="*/ 391 h 654"/>
                <a:gd name="T4" fmla="*/ 541 w 1405"/>
                <a:gd name="T5" fmla="*/ 622 h 654"/>
                <a:gd name="T6" fmla="*/ 1405 w 1405"/>
                <a:gd name="T7" fmla="*/ 583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5" h="654">
                  <a:moveTo>
                    <a:pt x="0" y="0"/>
                  </a:moveTo>
                  <a:cubicBezTo>
                    <a:pt x="24" y="64"/>
                    <a:pt x="55" y="287"/>
                    <a:pt x="145" y="391"/>
                  </a:cubicBezTo>
                  <a:cubicBezTo>
                    <a:pt x="235" y="495"/>
                    <a:pt x="331" y="590"/>
                    <a:pt x="541" y="622"/>
                  </a:cubicBezTo>
                  <a:cubicBezTo>
                    <a:pt x="751" y="654"/>
                    <a:pt x="1225" y="591"/>
                    <a:pt x="1405" y="583"/>
                  </a:cubicBezTo>
                </a:path>
              </a:pathLst>
            </a:custGeom>
            <a:noFill/>
            <a:ln w="19050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0532" name="Text Box 228"/>
            <p:cNvSpPr txBox="1">
              <a:spLocks noChangeArrowheads="1"/>
            </p:cNvSpPr>
            <p:nvPr/>
          </p:nvSpPr>
          <p:spPr bwMode="auto">
            <a:xfrm>
              <a:off x="6295760" y="3253184"/>
              <a:ext cx="1557337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dirty="0" smtClean="0">
                  <a:solidFill>
                    <a:srgbClr val="FF0000"/>
                  </a:solidFill>
                  <a:latin typeface="Arial" charset="0"/>
                </a:rPr>
                <a:t>training sample</a:t>
              </a:r>
            </a:p>
          </p:txBody>
        </p:sp>
        <p:sp>
          <p:nvSpPr>
            <p:cNvPr id="1890535" name="Text Box 231"/>
            <p:cNvSpPr txBox="1">
              <a:spLocks noChangeArrowheads="1"/>
            </p:cNvSpPr>
            <p:nvPr/>
          </p:nvSpPr>
          <p:spPr bwMode="auto">
            <a:xfrm>
              <a:off x="5017299" y="3546988"/>
              <a:ext cx="1377950" cy="33655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  <a:effectLst/>
            <a:extLst/>
          </p:spPr>
          <p:txBody>
            <a:bodyPr lIns="90000" tIns="46800" rIns="90000" bIns="46800">
              <a:spAutoFit/>
            </a:bodyPr>
            <a:lstStyle/>
            <a:p>
              <a:pPr algn="r" eaLnBrk="1" hangingPunct="1">
                <a:lnSpc>
                  <a:spcPct val="50000"/>
                </a:lnSpc>
              </a:pPr>
              <a:r>
                <a:rPr lang="en-GB" sz="3200" i="1" dirty="0" smtClean="0">
                  <a:solidFill>
                    <a:srgbClr val="000000"/>
                  </a:solidFill>
                  <a:latin typeface="Symbol" pitchFamily="18" charset="2"/>
                </a:rPr>
                <a:t>a</a:t>
              </a:r>
              <a:endParaRPr lang="en-GB" sz="3200" baseline="-25000" dirty="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cxnSp>
          <p:nvCxnSpPr>
            <p:cNvPr id="8" name="Straight Arrow Connector 7"/>
            <p:cNvCxnSpPr>
              <a:stCxn id="6" idx="1"/>
            </p:cNvCxnSpPr>
            <p:nvPr/>
          </p:nvCxnSpPr>
          <p:spPr>
            <a:xfrm>
              <a:off x="5080431" y="1634193"/>
              <a:ext cx="0" cy="124445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664908" y="3546988"/>
                  <a:ext cx="1348061" cy="4901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𝑜𝑝𝑡𝑖𝑚𝑎𝑙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latin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4908" y="3546988"/>
                  <a:ext cx="1348061" cy="490199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1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>
            <a:xfrm>
              <a:off x="5716093" y="3145433"/>
              <a:ext cx="0" cy="253999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/>
            <p:nvPr/>
          </p:nvCxnSpPr>
          <p:spPr>
            <a:xfrm>
              <a:off x="6112221" y="3100016"/>
              <a:ext cx="0" cy="333173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>
              <a:endCxn id="1890530" idx="1"/>
            </p:cNvCxnSpPr>
            <p:nvPr/>
          </p:nvCxnSpPr>
          <p:spPr>
            <a:xfrm flipH="1">
              <a:off x="4462197" y="3021409"/>
              <a:ext cx="27372" cy="123825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flipV="1">
            <a:off x="5598778" y="2618648"/>
            <a:ext cx="533400" cy="1046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890530" idx="1"/>
          </p:cNvCxnSpPr>
          <p:nvPr/>
        </p:nvCxnSpPr>
        <p:spPr>
          <a:xfrm flipH="1" flipV="1">
            <a:off x="4580806" y="2487653"/>
            <a:ext cx="277551" cy="1140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082855" y="3725055"/>
            <a:ext cx="5071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</a:rPr>
              <a:t>Bias if ‘performance’ is estimated from the training sample</a:t>
            </a:r>
            <a:endParaRPr lang="en-GB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0308" y="3277154"/>
            <a:ext cx="628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b="1" dirty="0" smtClean="0">
                <a:solidFill>
                  <a:schemeClr val="bg2"/>
                </a:solidFill>
                <a:latin typeface="+mn-lt"/>
              </a:rPr>
              <a:t>Or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9345" y="3277154"/>
            <a:ext cx="372218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b="1" dirty="0" smtClean="0">
                <a:solidFill>
                  <a:schemeClr val="bg2"/>
                </a:solidFill>
                <a:latin typeface="+mn-lt"/>
              </a:rPr>
              <a:t>?</a:t>
            </a:r>
          </a:p>
        </p:txBody>
      </p:sp>
      <p:sp>
        <p:nvSpPr>
          <p:cNvPr id="246" name="Text Box 230"/>
          <p:cNvSpPr txBox="1">
            <a:spLocks noChangeArrowheads="1"/>
          </p:cNvSpPr>
          <p:nvPr/>
        </p:nvSpPr>
        <p:spPr bwMode="auto">
          <a:xfrm>
            <a:off x="3828331" y="4734948"/>
            <a:ext cx="4421188" cy="157645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à"/>
            </a:pPr>
            <a:r>
              <a:rPr lang="en-US" sz="1800" b="1" dirty="0" smtClean="0">
                <a:solidFill>
                  <a:srgbClr val="000000"/>
                </a:solidFill>
                <a:latin typeface="Arial" charset="0"/>
              </a:rPr>
              <a:t>possible overtraining is concern for every “tunable parameter” </a:t>
            </a:r>
            <a:r>
              <a:rPr lang="en-US" sz="1800" b="1" dirty="0" smtClean="0">
                <a:solidFill>
                  <a:srgbClr val="000000"/>
                </a:solidFill>
                <a:latin typeface="Symbol" pitchFamily="18" charset="2"/>
              </a:rPr>
              <a:t>a 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</a:rPr>
              <a:t>of classifiers: Smoothing parameter,   n-nodes…</a:t>
            </a:r>
          </a:p>
          <a:p>
            <a:pPr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à"/>
            </a:pPr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verify on independent “test” 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</a:rPr>
              <a:t>sample</a:t>
            </a:r>
            <a:endParaRPr lang="en-US" sz="18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23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  <p:bldP spid="24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Regularisation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dirty="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54</a:t>
            </a:fld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996694" y="1543976"/>
                <a:ext cx="6100966" cy="2738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kern="0" smtClean="0">
                          <a:solidFill>
                            <a:schemeClr val="bg2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𝐿</m:t>
                      </m:r>
                      <m:r>
                        <a:rPr lang="en-US" i="1" kern="0">
                          <a:solidFill>
                            <a:schemeClr val="bg2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=</m:t>
                      </m:r>
                      <m:func>
                        <m:funcPr>
                          <m:ctrlPr>
                            <a:rPr lang="en-US" i="1" kern="0">
                              <a:solidFill>
                                <a:schemeClr val="bg2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kern="0">
                              <a:solidFill>
                                <a:schemeClr val="bg2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log</m:t>
                          </m:r>
                        </m:fName>
                        <m:e>
                          <m:r>
                            <a:rPr lang="en-US" b="0" i="1" kern="0" smtClean="0">
                              <a:solidFill>
                                <a:schemeClr val="bg2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(</m:t>
                          </m:r>
                          <m:nary>
                            <m:naryPr>
                              <m:chr m:val="∏"/>
                              <m:ctrlPr>
                                <a:rPr lang="en-US" i="1" kern="0">
                                  <a:solidFill>
                                    <a:schemeClr val="bg2"/>
                                  </a:solidFill>
                                  <a:latin typeface="Cambria Math"/>
                                  <a:sym typeface="Wingdings" panose="05000000000000000000" pitchFamily="2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 kern="0">
                                  <a:solidFill>
                                    <a:schemeClr val="bg2"/>
                                  </a:solidFill>
                                  <a:latin typeface="Cambria Math"/>
                                  <a:sym typeface="Wingdings" panose="05000000000000000000" pitchFamily="2" charset="2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 kern="0">
                                  <a:solidFill>
                                    <a:schemeClr val="bg2"/>
                                  </a:solidFill>
                                  <a:latin typeface="Cambria Math"/>
                                  <a:sym typeface="Wingdings" panose="05000000000000000000" pitchFamily="2" charset="2"/>
                                </a:rPr>
                                <m:t>𝑒𝑣𝑒𝑛𝑡𝑠</m:t>
                              </m:r>
                            </m:sup>
                            <m:e>
                              <m:r>
                                <a:rPr lang="en-US" i="1" kern="0">
                                  <a:solidFill>
                                    <a:schemeClr val="bg2"/>
                                  </a:solidFill>
                                  <a:latin typeface="Cambria Math"/>
                                  <a:sym typeface="Wingdings" panose="05000000000000000000" pitchFamily="2" charset="2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 ker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sym typeface="Wingdings" panose="05000000000000000000" pitchFamily="2" charset="2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 ker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sym typeface="Wingdings" panose="05000000000000000000" pitchFamily="2" charset="2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 ker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sym typeface="Wingdings" panose="05000000000000000000" pitchFamily="2" charset="2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 ker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sym typeface="Wingdings" panose="05000000000000000000" pitchFamily="2" charset="2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 ker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sym typeface="Wingdings" panose="05000000000000000000" pitchFamily="2" charset="2"/>
                                        </a:rPr>
                                        <m:t>𝑡𝑟𝑎𝑖𝑛</m:t>
                                      </m:r>
                                    </m:sup>
                                  </m:sSubSup>
                                  <m:r>
                                    <a:rPr lang="en-US" i="1" ker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sym typeface="Wingdings" panose="05000000000000000000" pitchFamily="2" charset="2"/>
                                    </a:rPr>
                                    <m:t>|</m:t>
                                  </m:r>
                                  <m:r>
                                    <a:rPr lang="en-US" i="1" ker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sym typeface="Wingdings" panose="05000000000000000000" pitchFamily="2" charset="2"/>
                                    </a:rPr>
                                    <m:t>𝑦</m:t>
                                  </m:r>
                                  <m:r>
                                    <a:rPr lang="en-US" i="1" ker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sym typeface="Wingdings" panose="05000000000000000000" pitchFamily="2" charset="2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 ker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sym typeface="Wingdings" panose="05000000000000000000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ker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sym typeface="Wingdings" panose="05000000000000000000" pitchFamily="2" charset="2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 ker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sym typeface="Wingdings" panose="05000000000000000000" pitchFamily="2" charset="2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 ker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sym typeface="Wingdings" panose="05000000000000000000" pitchFamily="2" charset="2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nary>
                          <m:r>
                            <a:rPr lang="en-US" b="0" i="1" kern="0" smtClean="0">
                              <a:solidFill>
                                <a:schemeClr val="bg2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 ∗</m:t>
                          </m:r>
                          <m:r>
                            <a:rPr lang="en-US" b="0" i="1" kern="0" smtClean="0">
                              <a:solidFill>
                                <a:srgbClr val="FF0000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kern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kern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sym typeface="Wingdings" panose="05000000000000000000" pitchFamily="2" charset="2"/>
                                </a:rPr>
                                <m:t>𝑤</m:t>
                              </m:r>
                            </m:e>
                          </m:d>
                          <m:r>
                            <a:rPr lang="en-US" b="0" i="1" kern="0" smtClean="0">
                              <a:solidFill>
                                <a:schemeClr val="bg2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 )</m:t>
                          </m:r>
                          <m:r>
                            <a:rPr lang="en-US" i="1" kern="0">
                              <a:solidFill>
                                <a:schemeClr val="bg2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i="1" kern="0" dirty="0" smtClean="0">
                  <a:solidFill>
                    <a:schemeClr val="bg2"/>
                  </a:solidFill>
                  <a:latin typeface="Cambria Math"/>
                  <a:sym typeface="Wingdings" panose="05000000000000000000" pitchFamily="2" charset="2"/>
                </a:endParaRPr>
              </a:p>
              <a:p>
                <a:pPr>
                  <a:lnSpc>
                    <a:spcPct val="150000"/>
                  </a:lnSpc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lang="en-US" i="1" kern="0" smtClean="0">
                        <a:solidFill>
                          <a:schemeClr val="bg2"/>
                        </a:solidFill>
                        <a:latin typeface="Cambria Math"/>
                        <a:sym typeface="Wingdings" panose="05000000000000000000" pitchFamily="2" charset="2"/>
                      </a:rPr>
                      <m:t>=</m:t>
                    </m:r>
                    <m:nary>
                      <m:naryPr>
                        <m:chr m:val="∑"/>
                        <m:grow m:val="on"/>
                        <m:ctrlPr>
                          <a:rPr lang="en-US" i="1" kern="0">
                            <a:solidFill>
                              <a:schemeClr val="bg2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kern="0">
                            <a:solidFill>
                              <a:schemeClr val="bg2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𝑖</m:t>
                        </m:r>
                      </m:sub>
                      <m:sup>
                        <m:argPr>
                          <m:argSz m:val="-1"/>
                        </m:argPr>
                        <m:r>
                          <a:rPr lang="en-US" i="1" kern="0">
                            <a:solidFill>
                              <a:schemeClr val="bg2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𝑒𝑣𝑒𝑛𝑡𝑠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kern="0">
                            <a:solidFill>
                              <a:schemeClr val="bg2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log</m:t>
                        </m:r>
                        <m:r>
                          <a:rPr lang="en-US" i="1" kern="0">
                            <a:solidFill>
                              <a:schemeClr val="bg2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⁡(</m:t>
                        </m:r>
                        <m:r>
                          <a:rPr lang="en-US" i="1" kern="0">
                            <a:solidFill>
                              <a:schemeClr val="bg2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𝑃</m:t>
                        </m:r>
                        <m:r>
                          <a:rPr lang="en-US" i="1" kern="0">
                            <a:solidFill>
                              <a:schemeClr val="bg2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(</m:t>
                        </m:r>
                        <m:sSubSup>
                          <m:sSubSupPr>
                            <m:ctrlPr>
                              <a:rPr lang="en-US" i="1" kern="0">
                                <a:solidFill>
                                  <a:schemeClr val="bg2"/>
                                </a:solidFill>
                                <a:latin typeface="Cambria Math"/>
                                <a:sym typeface="Wingdings" panose="05000000000000000000" pitchFamily="2" charset="2"/>
                              </a:rPr>
                            </m:ctrlPr>
                          </m:sSubSupPr>
                          <m:e>
                            <m:r>
                              <a:rPr lang="en-US" i="1" kern="0">
                                <a:solidFill>
                                  <a:schemeClr val="bg2"/>
                                </a:solidFill>
                                <a:latin typeface="Cambria Math"/>
                                <a:sym typeface="Wingdings" panose="05000000000000000000" pitchFamily="2" charset="2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kern="0">
                                <a:solidFill>
                                  <a:schemeClr val="bg2"/>
                                </a:solidFill>
                                <a:latin typeface="Cambria Math"/>
                                <a:sym typeface="Wingdings" panose="05000000000000000000" pitchFamily="2" charset="2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 kern="0">
                                <a:solidFill>
                                  <a:schemeClr val="bg2"/>
                                </a:solidFill>
                                <a:latin typeface="Cambria Math"/>
                                <a:sym typeface="Wingdings" panose="05000000000000000000" pitchFamily="2" charset="2"/>
                              </a:rPr>
                              <m:t>𝑡𝑟𝑎𝑖𝑛</m:t>
                            </m:r>
                          </m:sup>
                        </m:sSubSup>
                        <m:r>
                          <a:rPr lang="en-US" i="1" kern="0">
                            <a:solidFill>
                              <a:schemeClr val="bg2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|</m:t>
                        </m:r>
                        <m:r>
                          <a:rPr lang="en-US" i="1" kern="0">
                            <a:solidFill>
                              <a:schemeClr val="bg2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𝑦</m:t>
                        </m:r>
                        <m:d>
                          <m:dPr>
                            <m:ctrlPr>
                              <a:rPr lang="en-US" i="1" kern="0">
                                <a:solidFill>
                                  <a:schemeClr val="bg2"/>
                                </a:solidFill>
                                <a:latin typeface="Cambria Math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ker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i="1" ker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sym typeface="Wingdings" panose="05000000000000000000" pitchFamily="2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ker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sym typeface="Wingdings" panose="05000000000000000000" pitchFamily="2" charset="2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 kern="0">
                            <a:solidFill>
                              <a:schemeClr val="bg2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)</m:t>
                        </m:r>
                      </m:e>
                    </m:nary>
                    <m:r>
                      <a:rPr lang="en-US" b="0" i="1" kern="0" smtClean="0">
                        <a:solidFill>
                          <a:schemeClr val="bg2"/>
                        </a:solidFill>
                        <a:latin typeface="Cambria Math"/>
                        <a:sym typeface="Wingdings" panose="05000000000000000000" pitchFamily="2" charset="2"/>
                      </a:rPr>
                      <m:t>+</m:t>
                    </m:r>
                    <m:func>
                      <m:funcPr>
                        <m:ctrlP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kern="0" smtClean="0">
                            <a:solidFill>
                              <a:srgbClr val="FF000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kern="0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b="0" i="1" kern="0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anose="05000000000000000000" pitchFamily="2" charset="2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b="0" i="1" kern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b="0" i="1" kern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sym typeface="Wingdings" panose="05000000000000000000" pitchFamily="2" charset="2"/>
                                  </a:rPr>
                                  <m:t>𝑤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GB" b="1" dirty="0" smtClean="0">
                    <a:solidFill>
                      <a:schemeClr val="bg2"/>
                    </a:solidFill>
                    <a:latin typeface="+mn-lt"/>
                  </a:rPr>
                  <a:t> 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694" y="1543976"/>
                <a:ext cx="6100966" cy="273812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59881" y="4155273"/>
                <a:ext cx="8886279" cy="2536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F0000"/>
                  </a:buClr>
                </a:pPr>
                <a:r>
                  <a:rPr lang="en-US" dirty="0" smtClean="0">
                    <a:solidFill>
                      <a:schemeClr val="bg2"/>
                    </a:solidFill>
                    <a:latin typeface="+mn-lt"/>
                  </a:rPr>
                  <a:t>often (</a:t>
                </a:r>
                <a:r>
                  <a:rPr lang="en-US" dirty="0" err="1" smtClean="0">
                    <a:solidFill>
                      <a:schemeClr val="bg2"/>
                    </a:solidFill>
                    <a:latin typeface="+mn-lt"/>
                  </a:rPr>
                  <a:t>e.g</a:t>
                </a:r>
                <a:r>
                  <a:rPr lang="en-US" dirty="0" smtClean="0">
                    <a:solidFill>
                      <a:schemeClr val="bg2"/>
                    </a:solidFill>
                    <a:latin typeface="+mn-lt"/>
                  </a:rPr>
                  <a:t> if  y = polynomial or y = neural network)</a:t>
                </a:r>
              </a:p>
              <a:p>
                <a:pPr>
                  <a:lnSpc>
                    <a:spcPct val="150000"/>
                  </a:lnSpc>
                  <a:buClr>
                    <a:srgbClr val="FF0000"/>
                  </a:buClr>
                </a:pPr>
                <a:r>
                  <a:rPr lang="en-US" dirty="0">
                    <a:solidFill>
                      <a:schemeClr val="bg2"/>
                    </a:solidFill>
                    <a:latin typeface="+mn-lt"/>
                  </a:rPr>
                  <a:t>	</a:t>
                </a:r>
                <a:r>
                  <a:rPr lang="en-US" dirty="0" smtClean="0">
                    <a:solidFill>
                      <a:schemeClr val="bg2"/>
                    </a:solidFill>
                    <a:latin typeface="+mn-lt"/>
                  </a:rPr>
                  <a:t>w “small” </a:t>
                </a:r>
                <a:r>
                  <a:rPr lang="en-US" dirty="0" smtClean="0">
                    <a:solidFill>
                      <a:schemeClr val="bg2"/>
                    </a:solidFill>
                    <a:latin typeface="+mn-lt"/>
                    <a:sym typeface="Wingdings" panose="05000000000000000000" pitchFamily="2" charset="2"/>
                  </a:rPr>
                  <a:t> model is less ‘flexible’</a:t>
                </a:r>
              </a:p>
              <a:p>
                <a:pPr marL="342900" indent="-342900">
                  <a:lnSpc>
                    <a:spcPct val="150000"/>
                  </a:lnSpc>
                  <a:buClr>
                    <a:srgbClr val="FF0000"/>
                  </a:buClr>
                  <a:buFont typeface="Wingdings"/>
                  <a:buChar char="à"/>
                </a:pPr>
                <a:r>
                  <a:rPr lang="en-US" dirty="0" smtClean="0">
                    <a:solidFill>
                      <a:schemeClr val="bg2"/>
                    </a:solidFill>
                    <a:latin typeface="+mn-lt"/>
                    <a:sym typeface="Wingdings" panose="05000000000000000000" pitchFamily="2" charset="2"/>
                  </a:rPr>
                  <a:t>reasonable prior </a:t>
                </a:r>
                <a14:m>
                  <m:oMath xmlns:m="http://schemas.openxmlformats.org/officeDocument/2006/math">
                    <m:r>
                      <a:rPr lang="en-US" b="0" i="1" kern="0">
                        <a:solidFill>
                          <a:srgbClr val="FF0000"/>
                        </a:solidFill>
                        <a:latin typeface="Cambria Math"/>
                        <a:sym typeface="Wingdings" panose="05000000000000000000" pitchFamily="2" charset="2"/>
                      </a:rPr>
                      <m:t>𝑝</m:t>
                    </m:r>
                    <m:d>
                      <m:d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kern="0">
                            <a:solidFill>
                              <a:srgbClr val="FF000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𝑤</m:t>
                        </m:r>
                      </m:e>
                    </m:d>
                    <m:r>
                      <a:rPr lang="en-US" b="0" i="1" kern="0">
                        <a:solidFill>
                          <a:schemeClr val="bg2"/>
                        </a:solidFill>
                        <a:latin typeface="Cambria Math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GB" dirty="0" smtClean="0">
                    <a:solidFill>
                      <a:schemeClr val="bg2"/>
                    </a:solidFill>
                    <a:latin typeface="+mn-lt"/>
                  </a:rPr>
                  <a:t>would be: Gaussian with mean zero</a:t>
                </a:r>
              </a:p>
              <a:p>
                <a:pPr marL="342900" indent="-342900">
                  <a:lnSpc>
                    <a:spcPct val="150000"/>
                  </a:lnSpc>
                  <a:buClr>
                    <a:srgbClr val="FF0000"/>
                  </a:buClr>
                  <a:buFont typeface="Wingdings"/>
                  <a:buChar char="à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sym typeface="Wingdings" panose="05000000000000000000" pitchFamily="2" charset="2"/>
                      </a:rPr>
                      <m:t>𝐿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sym typeface="Wingdings" panose="05000000000000000000" pitchFamily="2" charset="2"/>
                      </a:rPr>
                      <m:t>=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sym typeface="Wingdings" panose="05000000000000000000" pitchFamily="2" charset="2"/>
                      </a:rPr>
                      <m:t>𝐿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sym typeface="Wingdings" panose="05000000000000000000" pitchFamily="2" charset="2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sym typeface="Wingdings" panose="05000000000000000000" pitchFamily="2" charset="2"/>
                      </a:rPr>
                      <m:t>𝛼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sym typeface="Wingdings" panose="05000000000000000000" pitchFamily="2" charset="2"/>
                      </a:rPr>
                      <m:t>∑</m:t>
                    </m:r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b="1" dirty="0" smtClean="0">
                    <a:solidFill>
                      <a:schemeClr val="bg2"/>
                    </a:solidFill>
                    <a:latin typeface="+mn-lt"/>
                  </a:rPr>
                  <a:t>   </a:t>
                </a:r>
                <a:r>
                  <a:rPr lang="el-GR" dirty="0" smtClean="0">
                    <a:solidFill>
                      <a:schemeClr val="bg2"/>
                    </a:solidFill>
                    <a:latin typeface="+mn-lt"/>
                  </a:rPr>
                  <a:t>α</a:t>
                </a:r>
                <a:r>
                  <a:rPr lang="en-US" dirty="0" smtClean="0">
                    <a:solidFill>
                      <a:schemeClr val="bg2"/>
                    </a:solidFill>
                    <a:latin typeface="+mn-lt"/>
                  </a:rPr>
                  <a:t>: factor of ‘how much you want to penalize”</a:t>
                </a:r>
                <a:endParaRPr lang="en-GB" dirty="0" smtClean="0">
                  <a:solidFill>
                    <a:schemeClr val="bg2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81" y="4155273"/>
                <a:ext cx="8886279" cy="2536656"/>
              </a:xfrm>
              <a:prstGeom prst="rect">
                <a:avLst/>
              </a:prstGeom>
              <a:blipFill rotWithShape="1">
                <a:blip r:embed="rId3"/>
                <a:stretch>
                  <a:fillRect l="-1029" r="-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82296" y="685496"/>
                <a:ext cx="8814816" cy="1455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F0000"/>
                  </a:buClr>
                </a:pPr>
                <a:r>
                  <a:rPr lang="en-US" dirty="0" smtClean="0">
                    <a:solidFill>
                      <a:schemeClr val="bg2"/>
                    </a:solidFill>
                    <a:latin typeface="+mj-lt"/>
                  </a:rPr>
                  <a:t>Minimize loss function:   e.g.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bg2"/>
                        </a:solidFill>
                        <a:latin typeface="Cambria Math"/>
                      </a:rPr>
                      <m:t>  </m:t>
                    </m:r>
                    <m:r>
                      <a:rPr lang="en-US" b="1" i="0" smtClean="0">
                        <a:solidFill>
                          <a:schemeClr val="bg2"/>
                        </a:solidFill>
                        <a:latin typeface="Cambria Math"/>
                      </a:rPr>
                      <m:t>𝐯𝐢𝐚</m:t>
                    </m:r>
                    <m:r>
                      <a:rPr lang="en-US" b="1" i="0" smtClean="0">
                        <a:solidFill>
                          <a:schemeClr val="bg2"/>
                        </a:solidFill>
                        <a:latin typeface="Cambria Math"/>
                      </a:rPr>
                      <m:t>  </m:t>
                    </m:r>
                    <m:r>
                      <a:rPr lang="en-US" b="1" i="1">
                        <a:solidFill>
                          <a:schemeClr val="bg2"/>
                        </a:solidFill>
                        <a:latin typeface="Cambria Math"/>
                      </a:rPr>
                      <m:t>𝑾</m:t>
                    </m:r>
                    <m:r>
                      <a:rPr lang="en-US" b="1" i="1">
                        <a:solidFill>
                          <a:schemeClr val="bg2"/>
                        </a:solidFill>
                        <a:latin typeface="Cambria Math"/>
                      </a:rPr>
                      <m:t> →  </m:t>
                    </m:r>
                    <m:r>
                      <a:rPr lang="en-US" b="1" i="1">
                        <a:solidFill>
                          <a:schemeClr val="bg2"/>
                        </a:solidFill>
                        <a:latin typeface="Cambria Math"/>
                      </a:rPr>
                      <m:t>𝑾</m:t>
                    </m:r>
                    <m:r>
                      <a:rPr lang="en-US" b="1" i="1" smtClean="0">
                        <a:solidFill>
                          <a:schemeClr val="bg2"/>
                        </a:solidFill>
                        <a:latin typeface="Cambria Math"/>
                      </a:rPr>
                      <m:t>−</m:t>
                    </m:r>
                    <m:r>
                      <a:rPr lang="en-US" b="1" i="1">
                        <a:solidFill>
                          <a:schemeClr val="bg2"/>
                        </a:solidFill>
                        <a:latin typeface="Cambria Math"/>
                      </a:rPr>
                      <m:t>𝜼</m:t>
                    </m:r>
                    <m:f>
                      <m:fPr>
                        <m:ctrlP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𝝏</m:t>
                        </m:r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𝑳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𝝏</m:t>
                        </m:r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𝒘</m:t>
                        </m:r>
                      </m:den>
                    </m:f>
                  </m:oMath>
                </a14:m>
                <a:r>
                  <a:rPr lang="en-GB" dirty="0" smtClean="0">
                    <a:solidFill>
                      <a:schemeClr val="bg2"/>
                    </a:solidFill>
                  </a:rPr>
                  <a:t>:   </a:t>
                </a:r>
                <a:r>
                  <a:rPr lang="en-GB" dirty="0" smtClean="0">
                    <a:solidFill>
                      <a:schemeClr val="bg2"/>
                    </a:solidFill>
                    <a:latin typeface="+mn-lt"/>
                  </a:rPr>
                  <a:t>SDG </a:t>
                </a:r>
              </a:p>
              <a:p>
                <a:pPr>
                  <a:lnSpc>
                    <a:spcPct val="150000"/>
                  </a:lnSpc>
                  <a:buClr>
                    <a:srgbClr val="FF0000"/>
                  </a:buClr>
                </a:pPr>
                <a:r>
                  <a:rPr lang="en-GB" dirty="0" smtClean="0">
                    <a:solidFill>
                      <a:schemeClr val="bg2"/>
                    </a:solidFill>
                    <a:latin typeface="+mn-lt"/>
                  </a:rPr>
                  <a:t>Include prior distribution on ‘weights’/’parameters’  </a:t>
                </a:r>
                <a:r>
                  <a:rPr lang="en-GB" i="1" dirty="0" smtClean="0">
                    <a:solidFill>
                      <a:schemeClr val="bg2"/>
                    </a:solidFill>
                    <a:latin typeface="+mn-lt"/>
                  </a:rPr>
                  <a:t>w</a:t>
                </a:r>
                <a:r>
                  <a:rPr lang="en-GB" dirty="0" smtClean="0">
                    <a:solidFill>
                      <a:schemeClr val="bg2"/>
                    </a:solidFill>
                    <a:latin typeface="+mn-lt"/>
                  </a:rPr>
                  <a:t>: </a:t>
                </a: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" y="685496"/>
                <a:ext cx="8814816" cy="1455783"/>
              </a:xfrm>
              <a:prstGeom prst="rect">
                <a:avLst/>
              </a:prstGeom>
              <a:blipFill rotWithShape="1">
                <a:blip r:embed="rId4"/>
                <a:stretch>
                  <a:fillRect l="-1107" b="-4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388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igression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55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00297" y="1019775"/>
            <a:ext cx="8382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2"/>
                </a:solidFill>
                <a:latin typeface="Arial" panose="020B0604020202020204" pitchFamily="34" charset="0"/>
              </a:rPr>
              <a:t>Kolmogorov Smirnov Test:</a:t>
            </a:r>
          </a:p>
          <a:p>
            <a:r>
              <a:rPr lang="en-US" sz="1800" dirty="0" smtClean="0">
                <a:solidFill>
                  <a:schemeClr val="bg2"/>
                </a:solidFill>
                <a:latin typeface="Arial" panose="020B0604020202020204" pitchFamily="34" charset="0"/>
              </a:rPr>
              <a:t>Tests if two sample distributions are compatible with coming from the same parent distribution</a:t>
            </a:r>
          </a:p>
          <a:p>
            <a:endParaRPr lang="en-US" sz="1800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/>
              <a:buChar char="à"/>
            </a:pPr>
            <a:r>
              <a:rPr lang="en-US" sz="1600" dirty="0" smtClean="0">
                <a:solidFill>
                  <a:schemeClr val="bg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Statistical test: if they are  indeed random samples of the same parent distribution, then the KS-test gives an uniformly distributed  value between 0 and 1  !!</a:t>
            </a:r>
          </a:p>
          <a:p>
            <a:pPr marL="285750" indent="-285750">
              <a:buFont typeface="Wingdings"/>
              <a:buChar char="à"/>
            </a:pPr>
            <a:endParaRPr lang="en-US" sz="1600" dirty="0">
              <a:solidFill>
                <a:schemeClr val="bg2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en-US" sz="1600" dirty="0" smtClean="0">
                <a:solidFill>
                  <a:schemeClr val="bg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Note: that means an average value of 0.5  !!</a:t>
            </a:r>
          </a:p>
          <a:p>
            <a:endParaRPr lang="en-US" sz="1600" dirty="0">
              <a:solidFill>
                <a:schemeClr val="bg2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7" name="Picture 3" descr="overtrain_BD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360" y="3077199"/>
            <a:ext cx="3801364" cy="280734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EEEE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0296" y="3762999"/>
                <a:ext cx="6249211" cy="26211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F0000"/>
                  </a:buClr>
                </a:pPr>
                <a:r>
                  <a:rPr lang="en-US" b="1" dirty="0" smtClean="0">
                    <a:solidFill>
                      <a:schemeClr val="bg2"/>
                    </a:solidFill>
                    <a:latin typeface="+mn-lt"/>
                  </a:rPr>
                  <a:t>Please: don’t misunderstand the</a:t>
                </a:r>
              </a:p>
              <a:p>
                <a:pPr>
                  <a:lnSpc>
                    <a:spcPct val="150000"/>
                  </a:lnSpc>
                  <a:buClr>
                    <a:srgbClr val="FF0000"/>
                  </a:buClr>
                </a:pPr>
                <a:r>
                  <a:rPr lang="en-US" b="1" dirty="0" smtClean="0">
                    <a:solidFill>
                      <a:schemeClr val="bg2"/>
                    </a:solidFill>
                    <a:latin typeface="+mn-lt"/>
                  </a:rPr>
                  <a:t>title of this plot as: </a:t>
                </a:r>
              </a:p>
              <a:p>
                <a:pPr>
                  <a:lnSpc>
                    <a:spcPct val="150000"/>
                  </a:lnSpc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2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𝑲𝑺</m:t>
                      </m:r>
                      <m:r>
                        <a:rPr lang="en-US" b="1" i="1" smtClean="0">
                          <a:solidFill>
                            <a:schemeClr val="bg2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sym typeface="Wingdings" panose="05000000000000000000" pitchFamily="2" charset="2"/>
                                  </a:rPr>
                                  <m:t>~</m:t>
                                </m:r>
                                <m:r>
                                  <a:rPr lang="en-US" b="1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sym typeface="Wingdings" panose="05000000000000000000" pitchFamily="2" charset="2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sym typeface="Wingdings" panose="05000000000000000000" pitchFamily="2" charset="2"/>
                                  </a:rPr>
                                  <m:t>: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sym typeface="Wingdings" panose="05000000000000000000" pitchFamily="2" charset="2"/>
                                  </a:rPr>
                                  <m:t>𝒐𝒌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sym typeface="Wingdings" panose="05000000000000000000" pitchFamily="2" charset="2"/>
                                  </a:rPr>
                                  <m:t>𝒆𝒍𝒔𝒆</m:t>
                                </m:r>
                                <m:r>
                                  <a:rPr lang="en-US" b="1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sym typeface="Wingdings" panose="05000000000000000000" pitchFamily="2" charset="2"/>
                                  </a:rPr>
                                  <m:t>: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sym typeface="Wingdings" panose="05000000000000000000" pitchFamily="2" charset="2"/>
                                  </a:rPr>
                                  <m:t>𝒕𝒓𝒐𝒖𝒃𝒍𝒆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>
                  <a:solidFill>
                    <a:schemeClr val="bg2"/>
                  </a:solidFill>
                  <a:latin typeface="+mn-lt"/>
                  <a:sym typeface="Wingdings" panose="05000000000000000000" pitchFamily="2" charset="2"/>
                </a:endParaRPr>
              </a:p>
              <a:p>
                <a:pPr>
                  <a:lnSpc>
                    <a:spcPct val="150000"/>
                  </a:lnSpc>
                  <a:buClr>
                    <a:srgbClr val="FF0000"/>
                  </a:buClr>
                </a:pPr>
                <a:r>
                  <a:rPr lang="en-US" b="1" dirty="0" smtClean="0">
                    <a:solidFill>
                      <a:schemeClr val="bg2"/>
                    </a:solidFill>
                    <a:latin typeface="+mn-lt"/>
                    <a:sym typeface="Wingdings" panose="05000000000000000000" pitchFamily="2" charset="2"/>
                  </a:rPr>
                  <a:t>Was meant as  quick sanity check ONLY!!</a:t>
                </a:r>
                <a:endParaRPr lang="en-US" b="1" dirty="0">
                  <a:solidFill>
                    <a:schemeClr val="bg2"/>
                  </a:solidFill>
                  <a:latin typeface="+mn-lt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96" y="3762999"/>
                <a:ext cx="6249211" cy="2621102"/>
              </a:xfrm>
              <a:prstGeom prst="rect">
                <a:avLst/>
              </a:prstGeom>
              <a:blipFill rotWithShape="1">
                <a:blip r:embed="rId3"/>
                <a:stretch>
                  <a:fillRect l="-1561" r="-195" b="-44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036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Cross Validation</a:t>
            </a:r>
            <a:endParaRPr lang="en-US"/>
          </a:p>
        </p:txBody>
      </p:sp>
      <p:sp>
        <p:nvSpPr>
          <p:cNvPr id="1891331" name="Text Box 3"/>
          <p:cNvSpPr txBox="1">
            <a:spLocks noChangeArrowheads="1"/>
          </p:cNvSpPr>
          <p:nvPr/>
        </p:nvSpPr>
        <p:spPr bwMode="auto">
          <a:xfrm>
            <a:off x="366713" y="819150"/>
            <a:ext cx="8651875" cy="224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parameters “</a:t>
            </a:r>
            <a:r>
              <a:rPr lang="en-US" sz="1800" b="1" dirty="0" smtClean="0">
                <a:solidFill>
                  <a:srgbClr val="000000"/>
                </a:solidFill>
                <a:latin typeface="Symbol" pitchFamily="18" charset="2"/>
                <a:sym typeface="Wingdings" pitchFamily="2" charset="2"/>
              </a:rPr>
              <a:t>a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” </a:t>
            </a:r>
            <a:r>
              <a:rPr lang="en-US" sz="1800" b="1" dirty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 control performance</a:t>
            </a:r>
          </a:p>
          <a:p>
            <a:pPr lvl="1"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 #training cycles, #nodes, #layers, </a:t>
            </a:r>
            <a:r>
              <a:rPr lang="en-US" sz="1800" b="1" dirty="0" err="1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regularisation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 parameter (neural net)</a:t>
            </a:r>
          </a:p>
          <a:p>
            <a:pPr lvl="1"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 smoothing parameter h  (kernel density estimator)</a:t>
            </a:r>
          </a:p>
          <a:p>
            <a:pPr lvl="1"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….</a:t>
            </a:r>
          </a:p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more training data  better training results</a:t>
            </a:r>
          </a:p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division of data set into  “training” and “test” and “validation” sample? </a:t>
            </a:r>
          </a:p>
        </p:txBody>
      </p:sp>
      <p:grpSp>
        <p:nvGrpSpPr>
          <p:cNvPr id="1891332" name="Group 4"/>
          <p:cNvGrpSpPr>
            <a:grpSpLocks/>
          </p:cNvGrpSpPr>
          <p:nvPr/>
        </p:nvGrpSpPr>
        <p:grpSpPr bwMode="auto">
          <a:xfrm>
            <a:off x="977900" y="3884613"/>
            <a:ext cx="7237413" cy="344487"/>
            <a:chOff x="586" y="2725"/>
            <a:chExt cx="4559" cy="217"/>
          </a:xfrm>
        </p:grpSpPr>
        <p:sp>
          <p:nvSpPr>
            <p:cNvPr id="1891333" name="Text Box 5"/>
            <p:cNvSpPr txBox="1">
              <a:spLocks noChangeArrowheads="1"/>
            </p:cNvSpPr>
            <p:nvPr/>
          </p:nvSpPr>
          <p:spPr bwMode="auto">
            <a:xfrm>
              <a:off x="589" y="2729"/>
              <a:ext cx="917" cy="21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Train</a:t>
              </a:r>
            </a:p>
          </p:txBody>
        </p:sp>
        <p:sp>
          <p:nvSpPr>
            <p:cNvPr id="1891334" name="Text Box 6"/>
            <p:cNvSpPr txBox="1">
              <a:spLocks noChangeArrowheads="1"/>
            </p:cNvSpPr>
            <p:nvPr/>
          </p:nvSpPr>
          <p:spPr bwMode="auto">
            <a:xfrm>
              <a:off x="4228" y="2729"/>
              <a:ext cx="917" cy="21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Train</a:t>
              </a:r>
            </a:p>
          </p:txBody>
        </p:sp>
        <p:sp>
          <p:nvSpPr>
            <p:cNvPr id="1891335" name="Text Box 7"/>
            <p:cNvSpPr txBox="1">
              <a:spLocks noChangeArrowheads="1"/>
            </p:cNvSpPr>
            <p:nvPr/>
          </p:nvSpPr>
          <p:spPr bwMode="auto">
            <a:xfrm>
              <a:off x="3318" y="2729"/>
              <a:ext cx="917" cy="21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Train</a:t>
              </a:r>
            </a:p>
          </p:txBody>
        </p:sp>
        <p:sp>
          <p:nvSpPr>
            <p:cNvPr id="1891336" name="Text Box 8"/>
            <p:cNvSpPr txBox="1">
              <a:spLocks noChangeArrowheads="1"/>
            </p:cNvSpPr>
            <p:nvPr/>
          </p:nvSpPr>
          <p:spPr bwMode="auto">
            <a:xfrm>
              <a:off x="1486" y="2729"/>
              <a:ext cx="917" cy="21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Train</a:t>
              </a:r>
            </a:p>
          </p:txBody>
        </p:sp>
        <p:sp>
          <p:nvSpPr>
            <p:cNvPr id="1891337" name="Text Box 9"/>
            <p:cNvSpPr txBox="1">
              <a:spLocks noChangeArrowheads="1"/>
            </p:cNvSpPr>
            <p:nvPr/>
          </p:nvSpPr>
          <p:spPr bwMode="auto">
            <a:xfrm>
              <a:off x="586" y="2725"/>
              <a:ext cx="917" cy="212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Test</a:t>
              </a:r>
            </a:p>
          </p:txBody>
        </p:sp>
        <p:sp>
          <p:nvSpPr>
            <p:cNvPr id="1891338" name="Text Box 10"/>
            <p:cNvSpPr txBox="1">
              <a:spLocks noChangeArrowheads="1"/>
            </p:cNvSpPr>
            <p:nvPr/>
          </p:nvSpPr>
          <p:spPr bwMode="auto">
            <a:xfrm>
              <a:off x="2401" y="2730"/>
              <a:ext cx="917" cy="21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Train</a:t>
              </a:r>
            </a:p>
          </p:txBody>
        </p:sp>
      </p:grpSp>
      <p:sp>
        <p:nvSpPr>
          <p:cNvPr id="1891339" name="Text Box 11"/>
          <p:cNvSpPr txBox="1">
            <a:spLocks noChangeArrowheads="1"/>
          </p:cNvSpPr>
          <p:nvPr/>
        </p:nvSpPr>
        <p:spPr bwMode="auto">
          <a:xfrm>
            <a:off x="366713" y="3503613"/>
            <a:ext cx="6747722" cy="3715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800" b="1" u="sng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Cross Validation: 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divide the data sample into say 5 sub-sets</a:t>
            </a:r>
            <a:endParaRPr lang="en-US" sz="1800" b="1" dirty="0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891340" name="Group 12"/>
          <p:cNvGrpSpPr>
            <a:grpSpLocks/>
          </p:cNvGrpSpPr>
          <p:nvPr/>
        </p:nvGrpSpPr>
        <p:grpSpPr bwMode="auto">
          <a:xfrm>
            <a:off x="979488" y="3884613"/>
            <a:ext cx="7232650" cy="342900"/>
            <a:chOff x="588" y="2407"/>
            <a:chExt cx="4556" cy="216"/>
          </a:xfrm>
        </p:grpSpPr>
        <p:sp>
          <p:nvSpPr>
            <p:cNvPr id="1891341" name="Text Box 13"/>
            <p:cNvSpPr txBox="1">
              <a:spLocks noChangeArrowheads="1"/>
            </p:cNvSpPr>
            <p:nvPr/>
          </p:nvSpPr>
          <p:spPr bwMode="auto">
            <a:xfrm>
              <a:off x="588" y="2411"/>
              <a:ext cx="917" cy="21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Train</a:t>
              </a:r>
            </a:p>
          </p:txBody>
        </p:sp>
        <p:sp>
          <p:nvSpPr>
            <p:cNvPr id="1891342" name="Text Box 14"/>
            <p:cNvSpPr txBox="1">
              <a:spLocks noChangeArrowheads="1"/>
            </p:cNvSpPr>
            <p:nvPr/>
          </p:nvSpPr>
          <p:spPr bwMode="auto">
            <a:xfrm>
              <a:off x="4227" y="2411"/>
              <a:ext cx="917" cy="21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Train</a:t>
              </a:r>
            </a:p>
          </p:txBody>
        </p:sp>
        <p:sp>
          <p:nvSpPr>
            <p:cNvPr id="1891343" name="Text Box 15"/>
            <p:cNvSpPr txBox="1">
              <a:spLocks noChangeArrowheads="1"/>
            </p:cNvSpPr>
            <p:nvPr/>
          </p:nvSpPr>
          <p:spPr bwMode="auto">
            <a:xfrm>
              <a:off x="3317" y="2411"/>
              <a:ext cx="917" cy="21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Train</a:t>
              </a:r>
            </a:p>
          </p:txBody>
        </p:sp>
        <p:sp>
          <p:nvSpPr>
            <p:cNvPr id="1891344" name="Text Box 16"/>
            <p:cNvSpPr txBox="1">
              <a:spLocks noChangeArrowheads="1"/>
            </p:cNvSpPr>
            <p:nvPr/>
          </p:nvSpPr>
          <p:spPr bwMode="auto">
            <a:xfrm>
              <a:off x="1485" y="2411"/>
              <a:ext cx="917" cy="21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Train</a:t>
              </a:r>
            </a:p>
          </p:txBody>
        </p:sp>
        <p:sp>
          <p:nvSpPr>
            <p:cNvPr id="1891345" name="Text Box 17"/>
            <p:cNvSpPr txBox="1">
              <a:spLocks noChangeArrowheads="1"/>
            </p:cNvSpPr>
            <p:nvPr/>
          </p:nvSpPr>
          <p:spPr bwMode="auto">
            <a:xfrm>
              <a:off x="1509" y="2407"/>
              <a:ext cx="917" cy="212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Test</a:t>
              </a:r>
            </a:p>
          </p:txBody>
        </p:sp>
        <p:sp>
          <p:nvSpPr>
            <p:cNvPr id="1891346" name="Text Box 18"/>
            <p:cNvSpPr txBox="1">
              <a:spLocks noChangeArrowheads="1"/>
            </p:cNvSpPr>
            <p:nvPr/>
          </p:nvSpPr>
          <p:spPr bwMode="auto">
            <a:xfrm>
              <a:off x="2400" y="2411"/>
              <a:ext cx="917" cy="21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Train</a:t>
              </a:r>
            </a:p>
          </p:txBody>
        </p:sp>
      </p:grpSp>
      <p:grpSp>
        <p:nvGrpSpPr>
          <p:cNvPr id="1891347" name="Group 19"/>
          <p:cNvGrpSpPr>
            <a:grpSpLocks/>
          </p:cNvGrpSpPr>
          <p:nvPr/>
        </p:nvGrpSpPr>
        <p:grpSpPr bwMode="auto">
          <a:xfrm>
            <a:off x="979488" y="3883025"/>
            <a:ext cx="7232650" cy="461963"/>
            <a:chOff x="605" y="1725"/>
            <a:chExt cx="4556" cy="291"/>
          </a:xfrm>
        </p:grpSpPr>
        <p:sp>
          <p:nvSpPr>
            <p:cNvPr id="1891348" name="Rectangle 20"/>
            <p:cNvSpPr>
              <a:spLocks noChangeArrowheads="1"/>
            </p:cNvSpPr>
            <p:nvPr/>
          </p:nvSpPr>
          <p:spPr bwMode="auto">
            <a:xfrm>
              <a:off x="1052" y="1746"/>
              <a:ext cx="635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91349" name="Text Box 21"/>
            <p:cNvSpPr txBox="1">
              <a:spLocks noChangeArrowheads="1"/>
            </p:cNvSpPr>
            <p:nvPr/>
          </p:nvSpPr>
          <p:spPr bwMode="auto">
            <a:xfrm>
              <a:off x="605" y="1729"/>
              <a:ext cx="917" cy="21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Train</a:t>
              </a:r>
            </a:p>
          </p:txBody>
        </p:sp>
        <p:sp>
          <p:nvSpPr>
            <p:cNvPr id="1891350" name="Text Box 22"/>
            <p:cNvSpPr txBox="1">
              <a:spLocks noChangeArrowheads="1"/>
            </p:cNvSpPr>
            <p:nvPr/>
          </p:nvSpPr>
          <p:spPr bwMode="auto">
            <a:xfrm>
              <a:off x="4244" y="1729"/>
              <a:ext cx="917" cy="21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Train</a:t>
              </a:r>
            </a:p>
          </p:txBody>
        </p:sp>
        <p:sp>
          <p:nvSpPr>
            <p:cNvPr id="1891351" name="Text Box 23"/>
            <p:cNvSpPr txBox="1">
              <a:spLocks noChangeArrowheads="1"/>
            </p:cNvSpPr>
            <p:nvPr/>
          </p:nvSpPr>
          <p:spPr bwMode="auto">
            <a:xfrm>
              <a:off x="3334" y="1729"/>
              <a:ext cx="917" cy="21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Train</a:t>
              </a:r>
            </a:p>
          </p:txBody>
        </p:sp>
        <p:sp>
          <p:nvSpPr>
            <p:cNvPr id="1891352" name="Text Box 24"/>
            <p:cNvSpPr txBox="1">
              <a:spLocks noChangeArrowheads="1"/>
            </p:cNvSpPr>
            <p:nvPr/>
          </p:nvSpPr>
          <p:spPr bwMode="auto">
            <a:xfrm>
              <a:off x="1502" y="1729"/>
              <a:ext cx="917" cy="21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Train</a:t>
              </a:r>
            </a:p>
          </p:txBody>
        </p:sp>
        <p:sp>
          <p:nvSpPr>
            <p:cNvPr id="1891353" name="Text Box 25"/>
            <p:cNvSpPr txBox="1">
              <a:spLocks noChangeArrowheads="1"/>
            </p:cNvSpPr>
            <p:nvPr/>
          </p:nvSpPr>
          <p:spPr bwMode="auto">
            <a:xfrm>
              <a:off x="2414" y="1725"/>
              <a:ext cx="917" cy="212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Test</a:t>
              </a:r>
            </a:p>
          </p:txBody>
        </p:sp>
      </p:grpSp>
      <p:grpSp>
        <p:nvGrpSpPr>
          <p:cNvPr id="1891354" name="Group 26"/>
          <p:cNvGrpSpPr>
            <a:grpSpLocks/>
          </p:cNvGrpSpPr>
          <p:nvPr/>
        </p:nvGrpSpPr>
        <p:grpSpPr bwMode="auto">
          <a:xfrm>
            <a:off x="952500" y="3881438"/>
            <a:ext cx="7232650" cy="344487"/>
            <a:chOff x="588" y="3271"/>
            <a:chExt cx="4556" cy="217"/>
          </a:xfrm>
        </p:grpSpPr>
        <p:sp>
          <p:nvSpPr>
            <p:cNvPr id="1891355" name="Text Box 27"/>
            <p:cNvSpPr txBox="1">
              <a:spLocks noChangeArrowheads="1"/>
            </p:cNvSpPr>
            <p:nvPr/>
          </p:nvSpPr>
          <p:spPr bwMode="auto">
            <a:xfrm>
              <a:off x="588" y="3275"/>
              <a:ext cx="917" cy="21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Train</a:t>
              </a:r>
            </a:p>
          </p:txBody>
        </p:sp>
        <p:sp>
          <p:nvSpPr>
            <p:cNvPr id="1891356" name="Text Box 28"/>
            <p:cNvSpPr txBox="1">
              <a:spLocks noChangeArrowheads="1"/>
            </p:cNvSpPr>
            <p:nvPr/>
          </p:nvSpPr>
          <p:spPr bwMode="auto">
            <a:xfrm>
              <a:off x="4227" y="3275"/>
              <a:ext cx="917" cy="21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Train</a:t>
              </a:r>
            </a:p>
          </p:txBody>
        </p:sp>
        <p:sp>
          <p:nvSpPr>
            <p:cNvPr id="1891357" name="Text Box 29"/>
            <p:cNvSpPr txBox="1">
              <a:spLocks noChangeArrowheads="1"/>
            </p:cNvSpPr>
            <p:nvPr/>
          </p:nvSpPr>
          <p:spPr bwMode="auto">
            <a:xfrm>
              <a:off x="1485" y="3275"/>
              <a:ext cx="917" cy="21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Train</a:t>
              </a:r>
            </a:p>
          </p:txBody>
        </p:sp>
        <p:sp>
          <p:nvSpPr>
            <p:cNvPr id="1891358" name="Text Box 30"/>
            <p:cNvSpPr txBox="1">
              <a:spLocks noChangeArrowheads="1"/>
            </p:cNvSpPr>
            <p:nvPr/>
          </p:nvSpPr>
          <p:spPr bwMode="auto">
            <a:xfrm>
              <a:off x="3308" y="3271"/>
              <a:ext cx="917" cy="212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Test</a:t>
              </a:r>
            </a:p>
          </p:txBody>
        </p:sp>
        <p:sp>
          <p:nvSpPr>
            <p:cNvPr id="1891359" name="Text Box 31"/>
            <p:cNvSpPr txBox="1">
              <a:spLocks noChangeArrowheads="1"/>
            </p:cNvSpPr>
            <p:nvPr/>
          </p:nvSpPr>
          <p:spPr bwMode="auto">
            <a:xfrm>
              <a:off x="2401" y="3276"/>
              <a:ext cx="917" cy="21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Train</a:t>
              </a:r>
            </a:p>
          </p:txBody>
        </p:sp>
      </p:grpSp>
      <p:grpSp>
        <p:nvGrpSpPr>
          <p:cNvPr id="1891360" name="Group 32"/>
          <p:cNvGrpSpPr>
            <a:grpSpLocks/>
          </p:cNvGrpSpPr>
          <p:nvPr/>
        </p:nvGrpSpPr>
        <p:grpSpPr bwMode="auto">
          <a:xfrm>
            <a:off x="990600" y="3883025"/>
            <a:ext cx="7232650" cy="342900"/>
            <a:chOff x="629" y="3666"/>
            <a:chExt cx="4556" cy="216"/>
          </a:xfrm>
        </p:grpSpPr>
        <p:sp>
          <p:nvSpPr>
            <p:cNvPr id="1891361" name="Text Box 33"/>
            <p:cNvSpPr txBox="1">
              <a:spLocks noChangeArrowheads="1"/>
            </p:cNvSpPr>
            <p:nvPr/>
          </p:nvSpPr>
          <p:spPr bwMode="auto">
            <a:xfrm>
              <a:off x="629" y="3670"/>
              <a:ext cx="917" cy="21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Train</a:t>
              </a:r>
            </a:p>
          </p:txBody>
        </p:sp>
        <p:sp>
          <p:nvSpPr>
            <p:cNvPr id="1891362" name="Text Box 34"/>
            <p:cNvSpPr txBox="1">
              <a:spLocks noChangeArrowheads="1"/>
            </p:cNvSpPr>
            <p:nvPr/>
          </p:nvSpPr>
          <p:spPr bwMode="auto">
            <a:xfrm>
              <a:off x="4268" y="3670"/>
              <a:ext cx="917" cy="21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Train</a:t>
              </a:r>
            </a:p>
          </p:txBody>
        </p:sp>
        <p:sp>
          <p:nvSpPr>
            <p:cNvPr id="1891363" name="Text Box 35"/>
            <p:cNvSpPr txBox="1">
              <a:spLocks noChangeArrowheads="1"/>
            </p:cNvSpPr>
            <p:nvPr/>
          </p:nvSpPr>
          <p:spPr bwMode="auto">
            <a:xfrm>
              <a:off x="3358" y="3670"/>
              <a:ext cx="917" cy="21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Train</a:t>
              </a:r>
            </a:p>
          </p:txBody>
        </p:sp>
        <p:sp>
          <p:nvSpPr>
            <p:cNvPr id="1891364" name="Text Box 36"/>
            <p:cNvSpPr txBox="1">
              <a:spLocks noChangeArrowheads="1"/>
            </p:cNvSpPr>
            <p:nvPr/>
          </p:nvSpPr>
          <p:spPr bwMode="auto">
            <a:xfrm>
              <a:off x="1526" y="3670"/>
              <a:ext cx="917" cy="21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Train</a:t>
              </a:r>
            </a:p>
          </p:txBody>
        </p:sp>
        <p:sp>
          <p:nvSpPr>
            <p:cNvPr id="1891365" name="Text Box 37"/>
            <p:cNvSpPr txBox="1">
              <a:spLocks noChangeArrowheads="1"/>
            </p:cNvSpPr>
            <p:nvPr/>
          </p:nvSpPr>
          <p:spPr bwMode="auto">
            <a:xfrm>
              <a:off x="4249" y="3666"/>
              <a:ext cx="917" cy="212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Test</a:t>
              </a:r>
            </a:p>
          </p:txBody>
        </p:sp>
        <p:sp>
          <p:nvSpPr>
            <p:cNvPr id="1891366" name="Text Box 38"/>
            <p:cNvSpPr txBox="1">
              <a:spLocks noChangeArrowheads="1"/>
            </p:cNvSpPr>
            <p:nvPr/>
          </p:nvSpPr>
          <p:spPr bwMode="auto">
            <a:xfrm>
              <a:off x="2442" y="3669"/>
              <a:ext cx="917" cy="21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Train</a:t>
              </a:r>
            </a:p>
          </p:txBody>
        </p:sp>
      </p:grpSp>
      <p:sp>
        <p:nvSpPr>
          <p:cNvPr id="1891367" name="Text Box 39"/>
          <p:cNvSpPr txBox="1">
            <a:spLocks noChangeArrowheads="1"/>
          </p:cNvSpPr>
          <p:nvPr/>
        </p:nvSpPr>
        <p:spPr bwMode="auto">
          <a:xfrm>
            <a:off x="366713" y="4441825"/>
            <a:ext cx="8820341" cy="74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000000"/>
                </a:solidFill>
                <a:latin typeface="Arial" charset="0"/>
              </a:rPr>
              <a:t>train 5  classifiers:  </a:t>
            </a:r>
            <a:r>
              <a:rPr lang="en-US" sz="1800" b="1" dirty="0" err="1" smtClean="0">
                <a:solidFill>
                  <a:srgbClr val="000000"/>
                </a:solidFill>
                <a:latin typeface="Arial" charset="0"/>
              </a:rPr>
              <a:t>y</a:t>
            </a:r>
            <a:r>
              <a:rPr lang="en-US" sz="1800" b="1" baseline="-25000" dirty="0" err="1" smtClean="0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1800" b="1" dirty="0" err="1" smtClean="0">
                <a:solidFill>
                  <a:srgbClr val="000000"/>
                </a:solidFill>
                <a:latin typeface="Arial" charset="0"/>
              </a:rPr>
              <a:t>x,</a:t>
            </a:r>
            <a:r>
              <a:rPr lang="en-US" sz="1800" b="1" dirty="0" err="1" smtClean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</a:rPr>
              <a:t>) : i=1,..5, </a:t>
            </a:r>
          </a:p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800" b="1" dirty="0" err="1" smtClean="0">
                <a:solidFill>
                  <a:srgbClr val="000000"/>
                </a:solidFill>
                <a:latin typeface="Arial" charset="0"/>
              </a:rPr>
              <a:t>i-th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</a:rPr>
              <a:t> classifier is trained without the </a:t>
            </a:r>
            <a:r>
              <a:rPr lang="en-US" sz="1800" b="1" dirty="0" err="1" smtClean="0">
                <a:solidFill>
                  <a:srgbClr val="000000"/>
                </a:solidFill>
                <a:latin typeface="Arial" charset="0"/>
              </a:rPr>
              <a:t>i-th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</a:rPr>
              <a:t> sub sample 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  <a:sym typeface="Wingdings" panose="05000000000000000000" pitchFamily="2" charset="2"/>
              </a:rPr>
              <a:t> used as ‘test/validation’</a:t>
            </a:r>
            <a:endParaRPr lang="en-US" sz="18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91368" name="Text Box 40"/>
          <p:cNvSpPr txBox="1">
            <a:spLocks noChangeArrowheads="1"/>
          </p:cNvSpPr>
          <p:nvPr/>
        </p:nvSpPr>
        <p:spPr bwMode="auto">
          <a:xfrm>
            <a:off x="366713" y="5321300"/>
            <a:ext cx="2970983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</a:rPr>
              <a:t>calculate the test error:</a:t>
            </a:r>
            <a:endParaRPr lang="en-US" sz="18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891369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822529"/>
              </p:ext>
            </p:extLst>
          </p:nvPr>
        </p:nvGraphicFramePr>
        <p:xfrm>
          <a:off x="3422650" y="5199063"/>
          <a:ext cx="4648200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4" name="Equation" r:id="rId3" imgW="3213000" imgH="444240" progId="Equation.DSMT4">
                  <p:embed/>
                </p:oleObj>
              </mc:Choice>
              <mc:Fallback>
                <p:oleObj name="Equation" r:id="rId3" imgW="32130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650" y="5199063"/>
                        <a:ext cx="4648200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1370" name="Text Box 42"/>
          <p:cNvSpPr txBox="1">
            <a:spLocks noChangeArrowheads="1"/>
          </p:cNvSpPr>
          <p:nvPr/>
        </p:nvSpPr>
        <p:spPr bwMode="auto">
          <a:xfrm>
            <a:off x="366713" y="5964238"/>
            <a:ext cx="8777287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000000"/>
                </a:solidFill>
                <a:latin typeface="Arial" charset="0"/>
              </a:rPr>
              <a:t>use </a:t>
            </a:r>
            <a:r>
              <a:rPr lang="en-US" sz="1800" b="1" dirty="0" smtClean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</a:rPr>
              <a:t> for which CV(</a:t>
            </a:r>
            <a:r>
              <a:rPr lang="en-US" sz="1800" b="1" dirty="0" smtClean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</a:rPr>
              <a:t>) is minimum 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  <a:sym typeface="Wingdings" panose="05000000000000000000" pitchFamily="2" charset="2"/>
              </a:rPr>
              <a:t> 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</a:rPr>
              <a:t>train the final classifier using all data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56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26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1339" grpId="0" animBg="1"/>
      <p:bldP spid="1891367" grpId="0"/>
      <p:bldP spid="1891368" grpId="0"/>
      <p:bldP spid="189137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General Advice for (MVA) Analyses</a:t>
            </a:r>
            <a:endParaRPr lang="en-US" sz="3200" dirty="0"/>
          </a:p>
        </p:txBody>
      </p:sp>
      <p:sp>
        <p:nvSpPr>
          <p:cNvPr id="1951747" name="Rectangle 3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183226" y="834361"/>
            <a:ext cx="8960773" cy="4400550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b="0" dirty="0" smtClean="0">
                <a:solidFill>
                  <a:schemeClr val="bg2"/>
                </a:solidFill>
              </a:rPr>
              <a:t>no magic in MVA- or ML-Methods:</a:t>
            </a:r>
          </a:p>
          <a:p>
            <a:pPr lvl="1"/>
            <a:r>
              <a:rPr lang="en-US" sz="1800" b="0" dirty="0" smtClean="0">
                <a:solidFill>
                  <a:schemeClr val="bg2"/>
                </a:solidFill>
              </a:rPr>
              <a:t>no “artificial intelligence” </a:t>
            </a:r>
            <a:r>
              <a:rPr lang="en-US" sz="1800" b="0" dirty="0" smtClean="0">
                <a:solidFill>
                  <a:schemeClr val="bg2"/>
                </a:solidFill>
                <a:sym typeface="Wingdings" panose="05000000000000000000" pitchFamily="2" charset="2"/>
              </a:rPr>
              <a:t> </a:t>
            </a:r>
            <a:r>
              <a:rPr lang="en-US" sz="1800" b="0" dirty="0" smtClean="0">
                <a:solidFill>
                  <a:schemeClr val="bg2"/>
                </a:solidFill>
              </a:rPr>
              <a:t>… just “fitting decision boundaries” in a given model</a:t>
            </a:r>
          </a:p>
          <a:p>
            <a:pPr>
              <a:buFont typeface="Wingdings" pitchFamily="2" charset="2"/>
              <a:buChar char="§"/>
            </a:pPr>
            <a:r>
              <a:rPr lang="en-US" sz="2400" b="0" dirty="0" smtClean="0">
                <a:solidFill>
                  <a:schemeClr val="bg2"/>
                </a:solidFill>
              </a:rPr>
              <a:t>most important:  finding good observables	</a:t>
            </a:r>
          </a:p>
          <a:p>
            <a:pPr lvl="1"/>
            <a:r>
              <a:rPr lang="en-US" sz="1800" b="0" dirty="0" smtClean="0">
                <a:solidFill>
                  <a:schemeClr val="bg2"/>
                </a:solidFill>
              </a:rPr>
              <a:t>good separation power between S and B</a:t>
            </a:r>
          </a:p>
          <a:p>
            <a:pPr lvl="1"/>
            <a:r>
              <a:rPr lang="en-US" sz="1800" b="0" dirty="0" smtClean="0">
                <a:solidFill>
                  <a:schemeClr val="bg2"/>
                </a:solidFill>
              </a:rPr>
              <a:t>little correlations amongst each other </a:t>
            </a:r>
            <a:r>
              <a:rPr lang="en-US" sz="1800" b="0" dirty="0" smtClean="0">
                <a:solidFill>
                  <a:schemeClr val="bg2"/>
                </a:solidFill>
                <a:sym typeface="Wingdings" panose="05000000000000000000" pitchFamily="2" charset="2"/>
              </a:rPr>
              <a:t> </a:t>
            </a:r>
            <a:r>
              <a:rPr lang="en-US" sz="1800" b="0" dirty="0" smtClean="0">
                <a:solidFill>
                  <a:schemeClr val="bg2"/>
                </a:solidFill>
              </a:rPr>
              <a:t> have ‘new information’</a:t>
            </a:r>
          </a:p>
          <a:p>
            <a:pPr lvl="1"/>
            <a:r>
              <a:rPr lang="en-US" sz="1800" b="0" dirty="0" smtClean="0">
                <a:solidFill>
                  <a:schemeClr val="bg2"/>
                </a:solidFill>
              </a:rPr>
              <a:t>no correlation with the parameters you try to measure in your signal sample!</a:t>
            </a:r>
          </a:p>
          <a:p>
            <a:pPr>
              <a:buFont typeface="Wingdings" pitchFamily="2" charset="2"/>
              <a:buChar char="§"/>
            </a:pPr>
            <a:r>
              <a:rPr lang="en-US" sz="2400" b="0" dirty="0" smtClean="0">
                <a:solidFill>
                  <a:schemeClr val="bg2"/>
                </a:solidFill>
              </a:rPr>
              <a:t>combination of variables </a:t>
            </a:r>
            <a:r>
              <a:rPr lang="en-US" sz="2400" b="0" dirty="0" smtClean="0">
                <a:solidFill>
                  <a:schemeClr val="bg2"/>
                </a:solidFill>
                <a:sym typeface="Wingdings" panose="05000000000000000000" pitchFamily="2" charset="2"/>
              </a:rPr>
              <a:t> feature engineering !</a:t>
            </a:r>
            <a:r>
              <a:rPr lang="en-US" sz="2400" b="0" dirty="0" smtClean="0">
                <a:solidFill>
                  <a:schemeClr val="bg2"/>
                </a:solidFill>
              </a:rPr>
              <a:t> </a:t>
            </a:r>
          </a:p>
          <a:p>
            <a:pPr lvl="1"/>
            <a:r>
              <a:rPr lang="en-US" sz="1800" b="0" dirty="0" smtClean="0">
                <a:solidFill>
                  <a:schemeClr val="bg2"/>
                </a:solidFill>
              </a:rPr>
              <a:t>eliminate correlations</a:t>
            </a:r>
            <a:r>
              <a:rPr lang="en-US" sz="1800" dirty="0" smtClean="0">
                <a:solidFill>
                  <a:schemeClr val="bg2"/>
                </a:solidFill>
              </a:rPr>
              <a:t>:   </a:t>
            </a:r>
            <a:r>
              <a:rPr lang="en-US" sz="1800" b="0" i="1" dirty="0" smtClean="0">
                <a:solidFill>
                  <a:schemeClr val="bg2"/>
                </a:solidFill>
              </a:rPr>
              <a:t>you are MUCH more intelligent than the algorithm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b="0" dirty="0">
                <a:solidFill>
                  <a:schemeClr val="bg2"/>
                </a:solidFill>
              </a:rPr>
              <a:t>s</a:t>
            </a:r>
            <a:r>
              <a:rPr lang="en-US" sz="2600" b="0" dirty="0" smtClean="0">
                <a:solidFill>
                  <a:schemeClr val="bg2"/>
                </a:solidFill>
              </a:rPr>
              <a:t>cale features to similar numeric range</a:t>
            </a:r>
            <a:endParaRPr lang="en-US" sz="1800" b="0" dirty="0" smtClean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0" dirty="0" smtClean="0">
                <a:solidFill>
                  <a:schemeClr val="bg2"/>
                </a:solidFill>
              </a:rPr>
              <a:t>apply pure pre-selection cuts yourself.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0" dirty="0" smtClean="0">
                <a:solidFill>
                  <a:schemeClr val="bg2"/>
                </a:solidFill>
              </a:rPr>
              <a:t>avoid “sharp features” </a:t>
            </a:r>
            <a:r>
              <a:rPr lang="en-US" sz="2400" b="0" dirty="0" smtClean="0">
                <a:solidFill>
                  <a:schemeClr val="bg2"/>
                </a:solidFill>
                <a:sym typeface="Wingdings" pitchFamily="2" charset="2"/>
              </a:rPr>
              <a:t> numerical problems, binning loss </a:t>
            </a:r>
          </a:p>
          <a:p>
            <a:pPr lvl="1"/>
            <a:r>
              <a:rPr lang="en-US" sz="1800" b="0" dirty="0" smtClean="0">
                <a:solidFill>
                  <a:schemeClr val="bg2"/>
                </a:solidFill>
              </a:rPr>
              <a:t>often simple variable transformations (i.e. log(variable) ) do the trick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57</a:t>
            </a:fld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98034" y="5741909"/>
            <a:ext cx="8452744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§"/>
            </a:pPr>
            <a:r>
              <a:rPr lang="en-US" kern="0" dirty="0">
                <a:solidFill>
                  <a:srgbClr val="2A004E"/>
                </a:solidFill>
                <a:latin typeface="Arial"/>
              </a:rPr>
              <a:t>treat regions with different features “independent”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00CCCC"/>
              </a:buClr>
              <a:buSzPct val="75000"/>
              <a:buBlip>
                <a:blip r:embed="rId2"/>
              </a:buBlip>
            </a:pPr>
            <a:r>
              <a:rPr lang="en-US" sz="1800" kern="0" dirty="0">
                <a:solidFill>
                  <a:srgbClr val="2A004E"/>
                </a:solidFill>
                <a:latin typeface="Arial"/>
              </a:rPr>
              <a:t>Introduces  unnecessary </a:t>
            </a:r>
            <a:r>
              <a:rPr lang="en-US" sz="1800" kern="0" dirty="0" smtClean="0">
                <a:solidFill>
                  <a:srgbClr val="2A004E"/>
                </a:solidFill>
                <a:latin typeface="Arial"/>
              </a:rPr>
              <a:t>correlations, ‘kinks’ in decision boundaries</a:t>
            </a:r>
            <a:endParaRPr lang="en-US" sz="1800" kern="0" dirty="0">
              <a:solidFill>
                <a:srgbClr val="2A004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209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MVA </a:t>
            </a:r>
            <a:r>
              <a:rPr lang="en-US" sz="3200" dirty="0" smtClean="0"/>
              <a:t>Categories</a:t>
            </a:r>
            <a:endParaRPr lang="en-US" sz="3200" dirty="0"/>
          </a:p>
        </p:txBody>
      </p:sp>
      <p:sp>
        <p:nvSpPr>
          <p:cNvPr id="1951747" name="Rectangle 3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247650" y="596900"/>
            <a:ext cx="8896350" cy="34559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1600" dirty="0" smtClean="0">
              <a:solidFill>
                <a:schemeClr val="bg2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/>
                </a:solidFill>
              </a:rPr>
              <a:t>one classifier per ‘region’</a:t>
            </a:r>
          </a:p>
          <a:p>
            <a:pPr>
              <a:buFont typeface="Wingdings" pitchFamily="2" charset="2"/>
              <a:buChar char="§"/>
            </a:pPr>
            <a:r>
              <a:rPr lang="en-US" sz="2000" b="0" dirty="0" smtClean="0">
                <a:solidFill>
                  <a:schemeClr val="bg2"/>
                </a:solidFill>
              </a:rPr>
              <a:t> ‘regions’ in the detector (data)  with different features treated i</a:t>
            </a:r>
            <a:r>
              <a:rPr lang="en-US" sz="2000" b="0" u="sng" dirty="0" smtClean="0">
                <a:solidFill>
                  <a:schemeClr val="bg2"/>
                </a:solidFill>
              </a:rPr>
              <a:t>ndependent</a:t>
            </a:r>
            <a:endParaRPr lang="en-US" sz="2000" b="0" dirty="0" smtClean="0">
              <a:solidFill>
                <a:schemeClr val="bg2"/>
              </a:solidFill>
            </a:endParaRPr>
          </a:p>
          <a:p>
            <a:pPr lvl="1"/>
            <a:r>
              <a:rPr lang="en-US" sz="1800" dirty="0" smtClean="0">
                <a:solidFill>
                  <a:schemeClr val="bg2"/>
                </a:solidFill>
              </a:rPr>
              <a:t>improves performance</a:t>
            </a:r>
            <a:endParaRPr lang="en-US" sz="1800" b="0" dirty="0" smtClean="0">
              <a:solidFill>
                <a:schemeClr val="bg2"/>
              </a:solidFill>
            </a:endParaRPr>
          </a:p>
          <a:p>
            <a:pPr lvl="1"/>
            <a:r>
              <a:rPr lang="en-US" sz="1800" dirty="0" smtClean="0">
                <a:solidFill>
                  <a:schemeClr val="bg2"/>
                </a:solidFill>
              </a:rPr>
              <a:t>avoids additional </a:t>
            </a:r>
            <a:r>
              <a:rPr lang="en-US" sz="1800" b="0" dirty="0" smtClean="0">
                <a:solidFill>
                  <a:schemeClr val="bg2"/>
                </a:solidFill>
              </a:rPr>
              <a:t>correlations where otherwise the variables would be uncorrelated!</a:t>
            </a:r>
          </a:p>
        </p:txBody>
      </p:sp>
      <p:pic>
        <p:nvPicPr>
          <p:cNvPr id="7" name="Picture 6" descr="category_var4_cat2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2695809"/>
            <a:ext cx="2390775" cy="204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ategory_var4_cat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4639476"/>
            <a:ext cx="2390775" cy="204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-1095375" y="4285533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  <a:buClr>
                <a:srgbClr val="FF0000"/>
              </a:buClr>
              <a:buSzPct val="130000"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Example: var4 depends on some variable “eta”</a:t>
            </a:r>
            <a:endParaRPr lang="en-GB" sz="20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444272" y="3371959"/>
            <a:ext cx="1321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  <a:buClr>
                <a:srgbClr val="FF0000"/>
              </a:buClr>
              <a:buSzPct val="130000"/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-128"/>
                <a:sym typeface="Wingdings" pitchFamily="2" charset="2"/>
              </a:rPr>
              <a:t>|eta| &gt; 1.3</a:t>
            </a:r>
            <a:endParaRPr lang="en-GB" sz="20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504825" y="5461964"/>
            <a:ext cx="1321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  <a:buClr>
                <a:srgbClr val="FF0000"/>
              </a:buClr>
              <a:buSzPct val="130000"/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-128"/>
                <a:sym typeface="Wingdings" pitchFamily="2" charset="2"/>
              </a:rPr>
              <a:t>|eta|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  <a:ea typeface="ＭＳ Ｐゴシック" charset="-128"/>
                <a:sym typeface="Wingdings" pitchFamily="2" charset="2"/>
              </a:rPr>
              <a:t>&lt;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-128"/>
                <a:sym typeface="Wingdings" pitchFamily="2" charset="2"/>
              </a:rPr>
              <a:t>1.3</a:t>
            </a:r>
            <a:endParaRPr lang="en-GB" sz="2000" dirty="0" smtClean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2" name="Picture 8" descr="category_rejBvsS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587" y="3268095"/>
            <a:ext cx="4369888" cy="319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H="1" flipV="1">
            <a:off x="6864558" y="5380985"/>
            <a:ext cx="393492" cy="209"/>
          </a:xfrm>
          <a:prstGeom prst="straightConnector1">
            <a:avLst/>
          </a:prstGeom>
          <a:noFill/>
          <a:ln w="3175">
            <a:solidFill>
              <a:srgbClr val="595959"/>
            </a:solidFill>
            <a:round/>
            <a:headEnd/>
            <a:tailEnd type="arrow" w="med" len="med"/>
          </a:ln>
          <a:effectLst>
            <a:outerShdw blurRad="50800" dist="38100" dir="12660007" rotWithShape="0">
              <a:srgbClr val="808080">
                <a:alpha val="21999"/>
              </a:srgbClr>
            </a:outerShdw>
          </a:effectLst>
        </p:spPr>
      </p:cxnSp>
      <p:sp>
        <p:nvSpPr>
          <p:cNvPr id="14" name="TextBox 13"/>
          <p:cNvSpPr txBox="1"/>
          <p:nvPr/>
        </p:nvSpPr>
        <p:spPr>
          <a:xfrm>
            <a:off x="4415673" y="2463427"/>
            <a:ext cx="39698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GB" sz="1800" dirty="0">
                <a:solidFill>
                  <a:srgbClr val="595959"/>
                </a:solidFill>
                <a:latin typeface="Arial" charset="0"/>
                <a:ea typeface="ＭＳ Ｐゴシック" charset="-128"/>
              </a:rPr>
              <a:t>Recover optimal performance after splitting into categories</a:t>
            </a:r>
          </a:p>
        </p:txBody>
      </p:sp>
      <p:sp>
        <p:nvSpPr>
          <p:cNvPr id="15" name="Right Brace 14"/>
          <p:cNvSpPr>
            <a:spLocks/>
          </p:cNvSpPr>
          <p:nvPr/>
        </p:nvSpPr>
        <p:spPr bwMode="auto">
          <a:xfrm>
            <a:off x="6706640" y="5210664"/>
            <a:ext cx="126167" cy="375106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bg1"/>
          </a:solidFill>
          <a:ln w="12700">
            <a:solidFill>
              <a:srgbClr val="595959"/>
            </a:solidFill>
            <a:round/>
            <a:headEnd/>
            <a:tailEnd/>
          </a:ln>
          <a:effectLst>
            <a:outerShdw blurRad="50800" dist="38100" dir="2700000" rotWithShape="0">
              <a:srgbClr val="808080">
                <a:alpha val="17999"/>
              </a:srgbClr>
            </a:outerShdw>
          </a:effec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GB" sz="1800" dirty="0">
              <a:latin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6924675" y="2911416"/>
            <a:ext cx="666750" cy="91763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58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3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4" grpId="0"/>
      <p:bldP spid="1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Systematic Errors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59</a:t>
            </a:fld>
            <a:endParaRPr lang="en-GB" dirty="0"/>
          </a:p>
        </p:txBody>
      </p:sp>
      <p:pic>
        <p:nvPicPr>
          <p:cNvPr id="53250" name="Picture 2" descr="C:\Users\Helge Voss\Documents\TMVA\SOS2016\cartoon-recommendation-python-machine-lear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1565275"/>
            <a:ext cx="4333875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69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9038" y="6597352"/>
            <a:ext cx="1086578" cy="260647"/>
          </a:xfrm>
        </p:spPr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6552728" cy="260648"/>
          </a:xfrm>
        </p:spPr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2440" y="6597352"/>
            <a:ext cx="611560" cy="260648"/>
          </a:xfrm>
        </p:spPr>
        <p:txBody>
          <a:bodyPr/>
          <a:lstStyle/>
          <a:p>
            <a:fld id="{2A4DA105-8408-472E-ADC5-7BB4EB4EDB54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50216" y="911307"/>
            <a:ext cx="705525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bg2"/>
                </a:solidFill>
                <a:latin typeface="+mn-lt"/>
              </a:rPr>
              <a:t>What is: Machine Learning (ML) &amp; Multivariate Analysis/Technique (MVA)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Basics  (classification, regression)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ROC-curve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generative vs predictive models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bg2"/>
                </a:solidFill>
                <a:latin typeface="+mn-lt"/>
              </a:rPr>
              <a:t>MVA/ML algorithms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Naïve </a:t>
            </a:r>
            <a:r>
              <a:rPr lang="en-US" sz="2000" b="1" dirty="0" err="1" smtClean="0">
                <a:solidFill>
                  <a:schemeClr val="bg2"/>
                </a:solidFill>
                <a:latin typeface="+mn-lt"/>
              </a:rPr>
              <a:t>Basian</a:t>
            </a: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, KNN,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Linear discriminators, SVM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model fitting – gradient decent and loss function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General comments about MVAs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BDT (Yann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Coadou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) this afternoon)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Neural Networks (tomorrow)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b="1" dirty="0" smtClean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" y="0"/>
            <a:ext cx="1545739" cy="9599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360" y="5376876"/>
            <a:ext cx="2102729" cy="1129565"/>
          </a:xfrm>
          <a:prstGeom prst="rect">
            <a:avLst/>
          </a:prstGeom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692" y="959986"/>
            <a:ext cx="2310067" cy="254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01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963" name="Text Box 3"/>
          <p:cNvSpPr txBox="1">
            <a:spLocks noChangeArrowheads="1"/>
          </p:cNvSpPr>
          <p:nvPr/>
        </p:nvSpPr>
        <p:spPr bwMode="auto">
          <a:xfrm>
            <a:off x="122237" y="849313"/>
            <a:ext cx="8847137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33400" indent="-1714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Typical worries are:  </a:t>
            </a:r>
          </a:p>
          <a:p>
            <a:pPr lvl="1"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333399"/>
                </a:solidFill>
                <a:latin typeface="Arial" charset="0"/>
              </a:rPr>
              <a:t>What happens if the estimated “Probability Density” is wrong ?</a:t>
            </a:r>
          </a:p>
          <a:p>
            <a:pPr lvl="1"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333399"/>
                </a:solidFill>
                <a:latin typeface="Arial" charset="0"/>
              </a:rPr>
              <a:t>Can the Classifier, i.e. the discrimination function y(x), introduce systematic uncertainties?</a:t>
            </a:r>
          </a:p>
          <a:p>
            <a:pPr lvl="1"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333399"/>
                </a:solidFill>
                <a:latin typeface="Arial" charset="0"/>
              </a:rPr>
              <a:t>What happens if the training data do not match “reality” </a:t>
            </a:r>
          </a:p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à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Any wrong PDF leads to imperfect discrimination function</a:t>
            </a:r>
          </a:p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à"/>
            </a:pPr>
            <a:endParaRPr lang="en-US" sz="1600" dirty="0" smtClean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à"/>
            </a:pPr>
            <a:r>
              <a:rPr lang="en-US" sz="1600" dirty="0" smtClean="0">
                <a:solidFill>
                  <a:srgbClr val="333399"/>
                </a:solidFill>
                <a:latin typeface="Arial" charset="0"/>
              </a:rPr>
              <a:t>Imperfect (calling it “wrong” isn’t “right”)  y(x)  </a:t>
            </a:r>
            <a:r>
              <a:rPr lang="en-US" sz="1600" dirty="0" smtClean="0">
                <a:solidFill>
                  <a:srgbClr val="333399"/>
                </a:solidFill>
                <a:latin typeface="Arial" charset="0"/>
                <a:sym typeface="Wingdings" pitchFamily="2" charset="2"/>
              </a:rPr>
              <a:t> loss of discrimination power</a:t>
            </a:r>
          </a:p>
          <a:p>
            <a:pPr lvl="1"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that’s all!</a:t>
            </a:r>
          </a:p>
          <a:p>
            <a:pPr lvl="1"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à"/>
            </a:pPr>
            <a:r>
              <a:rPr lang="en-US" sz="1600" dirty="0" smtClean="0">
                <a:solidFill>
                  <a:srgbClr val="333399"/>
                </a:solidFill>
                <a:latin typeface="Arial" charset="0"/>
              </a:rPr>
              <a:t>classical cuts face exactly the same problem,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  </a:t>
            </a:r>
            <a:r>
              <a:rPr lang="en-US" sz="1600" dirty="0" smtClean="0">
                <a:solidFill>
                  <a:srgbClr val="FF0000"/>
                </a:solidFill>
                <a:latin typeface="Arial" charset="0"/>
              </a:rPr>
              <a:t>however:</a:t>
            </a:r>
          </a:p>
          <a:p>
            <a:pPr lvl="2"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dirty="0" smtClean="0">
                <a:solidFill>
                  <a:srgbClr val="FF0000"/>
                </a:solidFill>
                <a:latin typeface="Arial" charset="0"/>
              </a:rPr>
              <a:t>in addition to cutting on features that are not correct, now you can also “exploit” correlations that are in fact not correct</a:t>
            </a:r>
          </a:p>
        </p:txBody>
      </p:sp>
      <p:graphicFrame>
        <p:nvGraphicFramePr>
          <p:cNvPr id="19609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466942"/>
              </p:ext>
            </p:extLst>
          </p:nvPr>
        </p:nvGraphicFramePr>
        <p:xfrm>
          <a:off x="6046788" y="2018348"/>
          <a:ext cx="169386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1" name="Equation" r:id="rId3" imgW="977760" imgH="419040" progId="Equation.DSMT4">
                  <p:embed/>
                </p:oleObj>
              </mc:Choice>
              <mc:Fallback>
                <p:oleObj name="Equation" r:id="rId3" imgW="9777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6788" y="2018348"/>
                        <a:ext cx="1693862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0965" name="Text Box 5"/>
          <p:cNvSpPr txBox="1">
            <a:spLocks noChangeArrowheads="1"/>
          </p:cNvSpPr>
          <p:nvPr/>
        </p:nvSpPr>
        <p:spPr bwMode="auto">
          <a:xfrm>
            <a:off x="128588" y="4402138"/>
            <a:ext cx="8723312" cy="12414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Systematic error are only introduced once “Monte Carlo events” with imperfect modeling are used for </a:t>
            </a:r>
          </a:p>
          <a:p>
            <a:pPr lvl="1"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smtClean="0">
                <a:solidFill>
                  <a:srgbClr val="333399"/>
                </a:solidFill>
                <a:latin typeface="Arial" charset="0"/>
              </a:rPr>
              <a:t>efficiency; purity</a:t>
            </a:r>
          </a:p>
          <a:p>
            <a:pPr lvl="1"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600" smtClean="0">
                <a:solidFill>
                  <a:srgbClr val="333399"/>
                </a:solidFill>
                <a:latin typeface="Arial" charset="0"/>
              </a:rPr>
              <a:t>#expected events </a:t>
            </a:r>
          </a:p>
        </p:txBody>
      </p:sp>
      <p:sp>
        <p:nvSpPr>
          <p:cNvPr id="1960966" name="Text Box 6"/>
          <p:cNvSpPr txBox="1">
            <a:spLocks noChangeArrowheads="1"/>
          </p:cNvSpPr>
          <p:nvPr/>
        </p:nvSpPr>
        <p:spPr bwMode="auto">
          <a:xfrm>
            <a:off x="3306763" y="4946650"/>
            <a:ext cx="5480050" cy="6667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FF3300"/>
                </a:solidFill>
                <a:latin typeface="Arial" charset="0"/>
              </a:rPr>
              <a:t>same problem with classical “cut” analysis</a:t>
            </a:r>
          </a:p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FF3300"/>
                </a:solidFill>
                <a:latin typeface="Arial" charset="0"/>
              </a:rPr>
              <a:t>use control samples to test MVA-output distribution (y(x))</a:t>
            </a:r>
          </a:p>
        </p:txBody>
      </p:sp>
      <p:sp>
        <p:nvSpPr>
          <p:cNvPr id="1960967" name="Text Box 7"/>
          <p:cNvSpPr txBox="1">
            <a:spLocks noChangeArrowheads="1"/>
          </p:cNvSpPr>
          <p:nvPr/>
        </p:nvSpPr>
        <p:spPr bwMode="auto">
          <a:xfrm>
            <a:off x="0" y="5813425"/>
            <a:ext cx="89106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 Combined variable (MVA-output, y(x)) might “hide” problems in ONE individual variable more than if looked at alone </a:t>
            </a:r>
            <a:r>
              <a:rPr lang="en-US" sz="160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 train classifier with few variables only and compare with data</a:t>
            </a: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60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Systematic Errors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56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0965" grpId="0" animBg="1"/>
      <p:bldP spid="1960966" grpId="0" animBg="1"/>
      <p:bldP spid="196096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MVA and Systematic Uncertainties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0387" y="884519"/>
                <a:ext cx="9063613" cy="5712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9388" indent="-179388"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US" sz="2000" dirty="0" smtClean="0">
                    <a:solidFill>
                      <a:schemeClr val="bg2"/>
                    </a:solidFill>
                    <a:latin typeface="+mn-lt"/>
                  </a:rPr>
                  <a:t>Multivariate Classifiers  THEMSELVES  don’t have systematic uncertainties </a:t>
                </a:r>
                <a:r>
                  <a:rPr lang="en-US" sz="2000" dirty="0" smtClean="0">
                    <a:solidFill>
                      <a:schemeClr val="bg2"/>
                    </a:solidFill>
                    <a:latin typeface="+mn-lt"/>
                    <a:sym typeface="Wingdings" pitchFamily="2" charset="2"/>
                  </a:rPr>
                  <a:t> </a:t>
                </a:r>
                <a:r>
                  <a:rPr lang="en-US" sz="1800" dirty="0" smtClean="0">
                    <a:solidFill>
                      <a:schemeClr val="accent2"/>
                    </a:solidFill>
                    <a:latin typeface="+mn-lt"/>
                    <a:sym typeface="Wingdings" pitchFamily="2" charset="2"/>
                  </a:rPr>
                  <a:t>even if trained on a “phantasy Monte Carlo sample”</a:t>
                </a:r>
                <a:endParaRPr lang="en-US" sz="1800" dirty="0" smtClean="0">
                  <a:solidFill>
                    <a:schemeClr val="accent2"/>
                  </a:solidFill>
                  <a:latin typeface="+mn-lt"/>
                </a:endParaRPr>
              </a:p>
              <a:p>
                <a:pPr marL="636588" lvl="1" indent="-179388"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US" sz="1800" dirty="0" smtClean="0">
                    <a:solidFill>
                      <a:schemeClr val="bg2"/>
                    </a:solidFill>
                    <a:latin typeface="+mn-lt"/>
                  </a:rPr>
                  <a:t>there are only “bad” and “good” performing classifiers !</a:t>
                </a:r>
              </a:p>
              <a:p>
                <a:pPr marL="1093788" lvl="2" indent="-179388"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US" sz="1800" dirty="0" smtClean="0">
                    <a:solidFill>
                      <a:srgbClr val="FF0000"/>
                    </a:solidFill>
                    <a:latin typeface="+mn-lt"/>
                  </a:rPr>
                  <a:t>OVERTRAINING is NOT a systematic uncertainty !!</a:t>
                </a:r>
              </a:p>
              <a:p>
                <a:pPr marL="1093788" lvl="2" indent="-179388"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US" sz="1800" dirty="0" smtClean="0">
                    <a:solidFill>
                      <a:srgbClr val="FF0000"/>
                    </a:solidFill>
                    <a:latin typeface="+mn-lt"/>
                  </a:rPr>
                  <a:t>difference between two classifiers resulting from two different training runs DO NOT CAUSE SYSTEMATIC ERRORS</a:t>
                </a:r>
              </a:p>
              <a:p>
                <a:pPr marL="636588" lvl="1" indent="-179388"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US" sz="1800" dirty="0" smtClean="0">
                    <a:solidFill>
                      <a:schemeClr val="bg2"/>
                    </a:solidFill>
                    <a:latin typeface="+mn-lt"/>
                  </a:rPr>
                  <a:t>same as with “well” and “badly” tuned classical cuts</a:t>
                </a:r>
              </a:p>
              <a:p>
                <a:pPr marL="636588" lvl="1" indent="-179388"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US" sz="1800" dirty="0" smtClean="0">
                    <a:solidFill>
                      <a:schemeClr val="bg2"/>
                    </a:solidFill>
                    <a:latin typeface="+mn-lt"/>
                  </a:rPr>
                  <a:t>MVA classifiers: </a:t>
                </a:r>
                <a:r>
                  <a:rPr lang="en-US" sz="1800" dirty="0" smtClean="0">
                    <a:solidFill>
                      <a:schemeClr val="bg2"/>
                    </a:solidFill>
                    <a:latin typeface="+mn-lt"/>
                    <a:sym typeface="Wingdings" pitchFamily="2" charset="2"/>
                  </a:rPr>
                  <a:t> only select regions in observable space </a:t>
                </a:r>
                <a:endParaRPr lang="en-US" sz="1800" dirty="0" smtClean="0">
                  <a:solidFill>
                    <a:schemeClr val="bg2"/>
                  </a:solidFill>
                  <a:latin typeface="+mn-lt"/>
                </a:endParaRPr>
              </a:p>
              <a:p>
                <a:pPr marL="636588" lvl="1" indent="-179388"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 sz="2000" dirty="0" smtClean="0">
                  <a:solidFill>
                    <a:schemeClr val="bg2"/>
                  </a:solidFill>
                  <a:latin typeface="+mn-lt"/>
                </a:endParaRPr>
              </a:p>
              <a:p>
                <a:pPr marL="636588" lvl="1" indent="-179388"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 sz="2000" dirty="0" smtClean="0">
                  <a:solidFill>
                    <a:schemeClr val="bg2"/>
                  </a:solidFill>
                  <a:latin typeface="+mn-lt"/>
                </a:endParaRPr>
              </a:p>
              <a:p>
                <a:pPr marL="179388" indent="-179388"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US" sz="2000" dirty="0" smtClean="0">
                    <a:solidFill>
                      <a:schemeClr val="bg2"/>
                    </a:solidFill>
                    <a:latin typeface="+mn-lt"/>
                  </a:rPr>
                  <a:t>Efficiency estimate (Monte Carlo) </a:t>
                </a:r>
                <a:r>
                  <a:rPr lang="en-US" sz="2000" dirty="0" smtClean="0">
                    <a:solidFill>
                      <a:schemeClr val="bg2"/>
                    </a:solidFill>
                    <a:latin typeface="+mn-lt"/>
                    <a:sym typeface="Wingdings" pitchFamily="2" charset="2"/>
                  </a:rPr>
                  <a:t> statistical/systematic uncertainty</a:t>
                </a:r>
              </a:p>
              <a:p>
                <a:pPr marL="636588" lvl="1" indent="-179388"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US" sz="1800" dirty="0" smtClean="0">
                    <a:solidFill>
                      <a:schemeClr val="bg2"/>
                    </a:solidFill>
                    <a:latin typeface="+mn-lt"/>
                    <a:sym typeface="Wingdings" pitchFamily="2" charset="2"/>
                  </a:rPr>
                  <a:t>involves “estimating” </a:t>
                </a:r>
                <a:r>
                  <a:rPr lang="en-US" sz="1800" dirty="0" smtClean="0">
                    <a:solidFill>
                      <a:schemeClr val="accent2"/>
                    </a:solidFill>
                    <a:latin typeface="+mn-lt"/>
                    <a:sym typeface="Wingdings" pitchFamily="2" charset="2"/>
                  </a:rPr>
                  <a:t>(uncertainties in )</a:t>
                </a:r>
                <a:r>
                  <a:rPr lang="en-US" sz="1800" dirty="0" smtClean="0">
                    <a:solidFill>
                      <a:schemeClr val="bg2"/>
                    </a:solidFill>
                    <a:latin typeface="+mn-lt"/>
                    <a:sym typeface="Wingdings" pitchFamily="2" charset="2"/>
                  </a:rPr>
                  <a:t> distribution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sym typeface="Wingdings" pitchFamily="2" charset="2"/>
                      </a:rPr>
                      <m:t>𝑃𝐷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chemeClr val="bg2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  <a:sym typeface="Wingdings" pitchFamily="2" charset="2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sz="1800" i="1" smtClean="0">
                                <a:solidFill>
                                  <a:schemeClr val="bg2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𝑆</m:t>
                            </m:r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(</m:t>
                            </m:r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𝐵</m:t>
                            </m:r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)</m:t>
                            </m:r>
                          </m:sub>
                        </m:sSub>
                      </m:sub>
                    </m:sSub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sym typeface="Wingdings" pitchFamily="2" charset="2"/>
                      </a:rPr>
                      <m:t> </m:t>
                    </m:r>
                  </m:oMath>
                </a14:m>
                <a:endParaRPr lang="en-GB" sz="1800" dirty="0" smtClean="0">
                  <a:solidFill>
                    <a:schemeClr val="bg2"/>
                  </a:solidFill>
                  <a:latin typeface="+mn-lt"/>
                </a:endParaRPr>
              </a:p>
              <a:p>
                <a:pPr marL="1093788" lvl="2" indent="-179388"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US" sz="1800" dirty="0" smtClean="0">
                    <a:solidFill>
                      <a:schemeClr val="bg2"/>
                    </a:solidFill>
                    <a:latin typeface="+mn-lt"/>
                  </a:rPr>
                  <a:t>statistical “fluctuations” </a:t>
                </a:r>
                <a:r>
                  <a:rPr lang="en-US" sz="1800" dirty="0" smtClean="0">
                    <a:solidFill>
                      <a:schemeClr val="bg2"/>
                    </a:solidFill>
                    <a:latin typeface="+mn-lt"/>
                    <a:sym typeface="Wingdings" pitchFamily="2" charset="2"/>
                  </a:rPr>
                  <a:t> </a:t>
                </a:r>
                <a:r>
                  <a:rPr lang="en-US" sz="1800" dirty="0" smtClean="0">
                    <a:solidFill>
                      <a:schemeClr val="bg2"/>
                    </a:solidFill>
                    <a:latin typeface="+mn-lt"/>
                  </a:rPr>
                  <a:t>re-sampling  (Bootstrap)</a:t>
                </a:r>
              </a:p>
              <a:p>
                <a:pPr marL="1093788" lvl="2" indent="-179388"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US" sz="1800" dirty="0">
                    <a:solidFill>
                      <a:srgbClr val="2A004E"/>
                    </a:solidFill>
                    <a:latin typeface="Arial"/>
                    <a:sym typeface="Wingdings" pitchFamily="2" charset="2"/>
                  </a:rPr>
                  <a:t>“</a:t>
                </a:r>
                <a:r>
                  <a:rPr lang="en-US" sz="1800" dirty="0" smtClean="0">
                    <a:solidFill>
                      <a:srgbClr val="2A004E"/>
                    </a:solidFill>
                    <a:latin typeface="Arial"/>
                    <a:sym typeface="Wingdings" pitchFamily="2" charset="2"/>
                  </a:rPr>
                  <a:t>smear/shift/change” input distributions </a:t>
                </a:r>
                <a:r>
                  <a:rPr lang="en-US" sz="1800" dirty="0">
                    <a:solidFill>
                      <a:srgbClr val="2A004E"/>
                    </a:solidFill>
                    <a:latin typeface="Arial"/>
                    <a:sym typeface="Wingdings" pitchFamily="2" charset="2"/>
                  </a:rPr>
                  <a:t>and determine </a:t>
                </a:r>
                <a14:m>
                  <m:oMath xmlns:m="http://schemas.openxmlformats.org/officeDocument/2006/math">
                    <m:r>
                      <a:rPr lang="en-US" sz="1800" b="0" i="1">
                        <a:solidFill>
                          <a:srgbClr val="2A004E"/>
                        </a:solidFill>
                        <a:latin typeface="Cambria Math"/>
                        <a:sym typeface="Wingdings" pitchFamily="2" charset="2"/>
                      </a:rPr>
                      <m:t>𝑃𝐷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2A004E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1800" b="0" i="1">
                            <a:solidFill>
                              <a:srgbClr val="2A004E"/>
                            </a:solidFill>
                            <a:latin typeface="Cambria Math"/>
                            <a:sym typeface="Wingdings" pitchFamily="2" charset="2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sz="1800" i="1">
                                <a:solidFill>
                                  <a:srgbClr val="2A004E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solidFill>
                                  <a:srgbClr val="2A004E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b="0" i="1">
                                <a:solidFill>
                                  <a:srgbClr val="2A004E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𝑆</m:t>
                            </m:r>
                            <m:r>
                              <a:rPr lang="en-US" sz="1800" b="0" i="1">
                                <a:solidFill>
                                  <a:srgbClr val="2A004E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(</m:t>
                            </m:r>
                            <m:r>
                              <a:rPr lang="en-US" sz="1800" b="0" i="1">
                                <a:solidFill>
                                  <a:srgbClr val="2A004E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𝐵</m:t>
                            </m:r>
                            <m:r>
                              <a:rPr lang="en-US" sz="1800" b="0" i="1">
                                <a:solidFill>
                                  <a:srgbClr val="2A004E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)</m:t>
                            </m:r>
                          </m:sub>
                        </m:sSub>
                      </m:sub>
                    </m:sSub>
                  </m:oMath>
                </a14:m>
                <a:endParaRPr lang="en-US" sz="1800" dirty="0" smtClean="0">
                  <a:solidFill>
                    <a:schemeClr val="bg2"/>
                  </a:solidFill>
                  <a:latin typeface="+mn-lt"/>
                  <a:sym typeface="Wingdings" pitchFamily="2" charset="2"/>
                </a:endParaRPr>
              </a:p>
              <a:p>
                <a:pPr marL="800100" lvl="1" indent="-342900">
                  <a:buClr>
                    <a:srgbClr val="FF0000"/>
                  </a:buClr>
                  <a:buFont typeface="Wingdings"/>
                  <a:buChar char="à"/>
                </a:pPr>
                <a:r>
                  <a:rPr lang="en-US" sz="1800" dirty="0" smtClean="0">
                    <a:solidFill>
                      <a:srgbClr val="2A004E"/>
                    </a:solidFill>
                    <a:latin typeface="Arial"/>
                    <a:sym typeface="Wingdings" pitchFamily="2" charset="2"/>
                  </a:rPr>
                  <a:t>estimate systematic error/uncertainty </a:t>
                </a:r>
                <a:r>
                  <a:rPr lang="en-US" sz="1800" dirty="0">
                    <a:solidFill>
                      <a:srgbClr val="2A004E"/>
                    </a:solidFill>
                    <a:latin typeface="Arial"/>
                    <a:sym typeface="Wingdings" pitchFamily="2" charset="2"/>
                  </a:rPr>
                  <a:t>on </a:t>
                </a:r>
                <a:r>
                  <a:rPr lang="en-US" sz="1800" dirty="0" smtClean="0">
                    <a:solidFill>
                      <a:srgbClr val="2A004E"/>
                    </a:solidFill>
                    <a:latin typeface="Arial"/>
                    <a:sym typeface="Wingdings" pitchFamily="2" charset="2"/>
                  </a:rPr>
                  <a:t>efficiencies</a:t>
                </a:r>
              </a:p>
              <a:p>
                <a:pPr marL="800100" lvl="1" indent="-342900">
                  <a:buClr>
                    <a:srgbClr val="FF0000"/>
                  </a:buClr>
                  <a:buFont typeface="Wingdings"/>
                  <a:buChar char="à"/>
                </a:pPr>
                <a:endParaRPr lang="en-US" sz="1800" dirty="0" smtClean="0">
                  <a:solidFill>
                    <a:srgbClr val="2A004E"/>
                  </a:solidFill>
                  <a:latin typeface="Arial"/>
                  <a:sym typeface="Wingdings" pitchFamily="2" charset="2"/>
                </a:endParaRPr>
              </a:p>
              <a:p>
                <a:pPr marL="180975" indent="-180975"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US" sz="2000" dirty="0" smtClean="0">
                    <a:solidFill>
                      <a:srgbClr val="2A004E"/>
                    </a:solidFill>
                    <a:latin typeface="Arial"/>
                    <a:sym typeface="Wingdings" pitchFamily="2" charset="2"/>
                  </a:rPr>
                  <a:t>Only involves “test” sample..</a:t>
                </a:r>
              </a:p>
              <a:p>
                <a:pPr marL="638175" lvl="1" indent="-180975"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US" sz="2000" dirty="0" smtClean="0">
                    <a:solidFill>
                      <a:srgbClr val="2A004E"/>
                    </a:solidFill>
                    <a:latin typeface="Arial"/>
                    <a:sym typeface="Wingdings" pitchFamily="2" charset="2"/>
                  </a:rPr>
                  <a:t> systematic uncertainties have nothing to do with the training !!</a:t>
                </a:r>
              </a:p>
              <a:p>
                <a:pPr marL="800100" lvl="1" indent="-342900">
                  <a:buClr>
                    <a:srgbClr val="FF0000"/>
                  </a:buClr>
                  <a:buFont typeface="Wingdings"/>
                  <a:buChar char="à"/>
                </a:pPr>
                <a:endParaRPr lang="en-US" sz="2000" b="1" dirty="0">
                  <a:solidFill>
                    <a:schemeClr val="bg2"/>
                  </a:solidFill>
                  <a:latin typeface="+mn-lt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87" y="884519"/>
                <a:ext cx="9063613" cy="5712461"/>
              </a:xfrm>
              <a:prstGeom prst="rect">
                <a:avLst/>
              </a:prstGeom>
              <a:blipFill rotWithShape="1">
                <a:blip r:embed="rId2"/>
                <a:stretch>
                  <a:fillRect l="-538" t="-4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61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19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62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5418" y="1014153"/>
            <a:ext cx="908858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bg2"/>
                </a:solidFill>
                <a:latin typeface="+mn-lt"/>
              </a:rPr>
              <a:t>MVA or ML algorithms 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</a:pPr>
            <a:r>
              <a:rPr lang="en-US" b="1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 parametrize likelihood </a:t>
            </a:r>
            <a:r>
              <a:rPr lang="en-US" sz="2000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ratio (or a monotonic function thereof) </a:t>
            </a:r>
          </a:p>
          <a:p>
            <a:pPr marL="1257300" lvl="2" indent="-342900">
              <a:lnSpc>
                <a:spcPct val="150000"/>
              </a:lnSpc>
              <a:buClr>
                <a:srgbClr val="FF0000"/>
              </a:buClr>
              <a:buFont typeface="Wingdings"/>
              <a:buChar char="à"/>
            </a:pPr>
            <a:r>
              <a:rPr lang="en-US" b="1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decision boundaries or ‘event weights’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Wingdings"/>
              <a:buChar char="à"/>
            </a:pPr>
            <a:r>
              <a:rPr lang="en-US" b="1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Parametrize the ‘target function’</a:t>
            </a:r>
          </a:p>
          <a:p>
            <a:pPr marL="1257300" lvl="2" indent="-342900">
              <a:lnSpc>
                <a:spcPct val="150000"/>
              </a:lnSpc>
              <a:buClr>
                <a:srgbClr val="FF0000"/>
              </a:buClr>
              <a:buFont typeface="Wingdings"/>
              <a:buChar char="à"/>
            </a:pPr>
            <a:r>
              <a:rPr lang="en-US" b="1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‘regression’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/>
              <a:buChar char="à"/>
            </a:pPr>
            <a:r>
              <a:rPr lang="en-US" b="1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Generative or discriminative algorithms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Wingdings"/>
              <a:buChar char="à"/>
            </a:pPr>
            <a:r>
              <a:rPr lang="en-US" b="1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Multidimensional/projective Likelihood  (rec. pdf)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Wingdings"/>
              <a:buChar char="à"/>
            </a:pPr>
            <a:r>
              <a:rPr lang="en-US" b="1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(Linear) discriminators etc.  minimize a loss function 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/>
              <a:buChar char="à"/>
            </a:pPr>
            <a:r>
              <a:rPr lang="en-US" b="1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Take care in training, validation and testing 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Wingdings"/>
              <a:buChar char="à"/>
            </a:pPr>
            <a:r>
              <a:rPr lang="en-US" b="1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Don’t want over/’under’-training  but the best classifier! 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Wingdings"/>
              <a:buChar char="à"/>
            </a:pPr>
            <a:endParaRPr lang="en-US" b="1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349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63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043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MVA </a:t>
            </a:r>
            <a:r>
              <a:rPr lang="en-US" sz="2800" dirty="0" smtClean="0">
                <a:solidFill>
                  <a:srgbClr val="FFFF00"/>
                </a:solidFill>
              </a:rPr>
              <a:t>and </a:t>
            </a:r>
            <a:r>
              <a:rPr lang="en-US" sz="2800" dirty="0">
                <a:solidFill>
                  <a:srgbClr val="FFFF00"/>
                </a:solidFill>
              </a:rPr>
              <a:t>Systematic Uncertainties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03225" y="976313"/>
            <a:ext cx="8740775" cy="507841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b="0" dirty="0">
              <a:sym typeface="Wingdings" pitchFamily="2" charset="2"/>
            </a:endParaRPr>
          </a:p>
          <a:p>
            <a:pPr marL="342900" indent="-342900">
              <a:buFont typeface="Wingdings"/>
              <a:buChar char="à"/>
            </a:pPr>
            <a:r>
              <a:rPr lang="en-US" b="0" dirty="0" smtClean="0">
                <a:solidFill>
                  <a:schemeClr val="bg2"/>
                </a:solidFill>
                <a:sym typeface="Wingdings" pitchFamily="2" charset="2"/>
              </a:rPr>
              <a:t>Don’t be afraid of correlations!</a:t>
            </a:r>
          </a:p>
          <a:p>
            <a:pPr marL="787400" lvl="1" indent="-342900">
              <a:buFont typeface="Wingdings"/>
              <a:buChar char="à"/>
            </a:pPr>
            <a:r>
              <a:rPr lang="en-US" b="0" dirty="0" smtClean="0">
                <a:solidFill>
                  <a:schemeClr val="bg2"/>
                </a:solidFill>
                <a:sym typeface="Wingdings" pitchFamily="2" charset="2"/>
              </a:rPr>
              <a:t>typically “</a:t>
            </a:r>
            <a:r>
              <a:rPr lang="en-US" b="0" dirty="0" err="1" smtClean="0">
                <a:solidFill>
                  <a:schemeClr val="bg2"/>
                </a:solidFill>
                <a:sym typeface="Wingdings" pitchFamily="2" charset="2"/>
              </a:rPr>
              <a:t>kinematically</a:t>
            </a:r>
            <a:r>
              <a:rPr lang="en-US" b="0" dirty="0" smtClean="0">
                <a:solidFill>
                  <a:schemeClr val="bg2"/>
                </a:solidFill>
                <a:sym typeface="Wingdings" pitchFamily="2" charset="2"/>
              </a:rPr>
              <a:t> generated”  easily modeled correctly</a:t>
            </a:r>
          </a:p>
          <a:p>
            <a:pPr marL="787400" lvl="1" indent="-342900">
              <a:buFont typeface="Wingdings"/>
              <a:buChar char="à"/>
            </a:pPr>
            <a:r>
              <a:rPr lang="en-US" b="0" dirty="0" smtClean="0">
                <a:solidFill>
                  <a:schemeClr val="bg2"/>
                </a:solidFill>
                <a:sym typeface="Wingdings" pitchFamily="2" charset="2"/>
              </a:rPr>
              <a:t>“classical cuts” are also affected by “wrongly modeled correlations”</a:t>
            </a:r>
          </a:p>
          <a:p>
            <a:pPr marL="787400" lvl="1" indent="-342900">
              <a:buFont typeface="Wingdings"/>
              <a:buChar char="à"/>
            </a:pPr>
            <a:r>
              <a:rPr lang="en-US" b="0" dirty="0" smtClean="0">
                <a:solidFill>
                  <a:schemeClr val="bg2"/>
                </a:solidFill>
                <a:sym typeface="Wingdings" pitchFamily="2" charset="2"/>
              </a:rPr>
              <a:t>MVA method let’s you spot </a:t>
            </a:r>
            <a:r>
              <a:rPr lang="en-US" b="0" dirty="0" err="1" smtClean="0">
                <a:solidFill>
                  <a:schemeClr val="bg2"/>
                </a:solidFill>
                <a:sym typeface="Wingdings" pitchFamily="2" charset="2"/>
              </a:rPr>
              <a:t>mis</a:t>
            </a:r>
            <a:r>
              <a:rPr lang="en-US" b="0" dirty="0" smtClean="0">
                <a:solidFill>
                  <a:schemeClr val="bg2"/>
                </a:solidFill>
                <a:sym typeface="Wingdings" pitchFamily="2" charset="2"/>
              </a:rPr>
              <a:t>-modeled correlations! </a:t>
            </a:r>
          </a:p>
          <a:p>
            <a:pPr marL="1238250" lvl="2" indent="-342900">
              <a:buFont typeface="Wingdings"/>
              <a:buChar char="à"/>
            </a:pPr>
            <a:r>
              <a:rPr lang="en-US" dirty="0" smtClean="0">
                <a:solidFill>
                  <a:schemeClr val="bg2"/>
                </a:solidFill>
                <a:sym typeface="Wingdings" pitchFamily="2" charset="2"/>
              </a:rPr>
              <a:t> “projections” of input variables </a:t>
            </a:r>
          </a:p>
          <a:p>
            <a:pPr marL="1238250" lvl="2" indent="-342900">
              <a:buFont typeface="Wingdings"/>
              <a:buChar char="à"/>
            </a:pPr>
            <a:r>
              <a:rPr lang="en-US" u="sng" dirty="0" smtClean="0">
                <a:solidFill>
                  <a:schemeClr val="bg2"/>
                </a:solidFill>
                <a:sym typeface="Wingdings" pitchFamily="2" charset="2"/>
              </a:rPr>
              <a:t>+ the combined MVA test statistic “y(x)” !</a:t>
            </a:r>
            <a:endParaRPr lang="en-US" u="sng" dirty="0">
              <a:solidFill>
                <a:schemeClr val="bg2"/>
              </a:solidFill>
              <a:sym typeface="Wingdings" pitchFamily="2" charset="2"/>
            </a:endParaRPr>
          </a:p>
          <a:p>
            <a:pPr marL="1093788" lvl="2" indent="-179388"/>
            <a:endParaRPr lang="en-GB" sz="2000" b="1" dirty="0">
              <a:solidFill>
                <a:schemeClr val="bg2"/>
              </a:solidFill>
            </a:endParaRPr>
          </a:p>
          <a:p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64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603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Systematic “Error” in Correlations</a:t>
            </a:r>
            <a:endParaRPr lang="en-US" sz="3200" dirty="0"/>
          </a:p>
        </p:txBody>
      </p:sp>
      <p:sp>
        <p:nvSpPr>
          <p:cNvPr id="1961987" name="Text Box 3"/>
          <p:cNvSpPr txBox="1">
            <a:spLocks noChangeArrowheads="1"/>
          </p:cNvSpPr>
          <p:nvPr/>
        </p:nvSpPr>
        <p:spPr bwMode="auto">
          <a:xfrm>
            <a:off x="87312" y="854075"/>
            <a:ext cx="5631670" cy="92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333399"/>
              </a:buClr>
              <a:buFont typeface="Times New Roman" pitchFamily="18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 Use as training sample events that have </a:t>
            </a:r>
            <a:r>
              <a:rPr lang="en-US" sz="1600" b="1" dirty="0" err="1" smtClean="0">
                <a:solidFill>
                  <a:srgbClr val="000000"/>
                </a:solidFill>
                <a:latin typeface="Arial" charset="0"/>
              </a:rPr>
              <a:t>correlatetions</a:t>
            </a:r>
            <a:endParaRPr lang="en-US" sz="1600" b="1" dirty="0" smtClean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spcBef>
                <a:spcPct val="20000"/>
              </a:spcBef>
              <a:buClr>
                <a:srgbClr val="333399"/>
              </a:buClr>
              <a:buFont typeface="Times New Roman" pitchFamily="18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 optimize CUTs</a:t>
            </a:r>
          </a:p>
          <a:p>
            <a:pPr lvl="1" eaLnBrk="1" hangingPunct="1">
              <a:spcBef>
                <a:spcPct val="20000"/>
              </a:spcBef>
              <a:buClr>
                <a:srgbClr val="333399"/>
              </a:buClr>
              <a:buFont typeface="Times New Roman" pitchFamily="18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 train an </a:t>
            </a:r>
            <a:r>
              <a:rPr lang="en-US" sz="1600" b="1" dirty="0" err="1" smtClean="0">
                <a:solidFill>
                  <a:srgbClr val="000000"/>
                </a:solidFill>
                <a:latin typeface="Arial" charset="0"/>
              </a:rPr>
              <a:t>propper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 MVA (e.g. Likelihood, BDT)</a:t>
            </a:r>
            <a:endParaRPr lang="en-US" sz="1600" b="1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961988" name="Picture 4" descr="CorrelationMatrix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20713"/>
            <a:ext cx="2411412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1989" name="Picture 5" descr="variables_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4206875" cy="40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1990" name="Text Box 6"/>
          <p:cNvSpPr txBox="1">
            <a:spLocks noChangeArrowheads="1"/>
          </p:cNvSpPr>
          <p:nvPr/>
        </p:nvSpPr>
        <p:spPr bwMode="auto">
          <a:xfrm>
            <a:off x="179388" y="6165850"/>
            <a:ext cx="73853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333399"/>
              </a:buClr>
              <a:buFont typeface="Times New Roman" pitchFamily="18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Assume in “real data” there are NO correlations  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SEE what happens!!</a:t>
            </a:r>
            <a:endParaRPr lang="en-US" sz="1600" b="1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961991" name="Picture 7" descr="rejBv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852738"/>
            <a:ext cx="4229100" cy="308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1992" name="Picture 8" descr="rejBv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852738"/>
            <a:ext cx="4248150" cy="310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65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545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199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Systematic “Error” in Correlations</a:t>
            </a:r>
            <a:endParaRPr lang="en-US" sz="3200" dirty="0"/>
          </a:p>
        </p:txBody>
      </p:sp>
      <p:pic>
        <p:nvPicPr>
          <p:cNvPr id="1963011" name="Picture 3" descr="overtrain_ML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081659"/>
            <a:ext cx="3343275" cy="246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3012" name="Picture 4" descr="overtrain_BD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816922"/>
            <a:ext cx="3343275" cy="246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3013" name="Picture 5" descr="variables_c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57922"/>
            <a:ext cx="4783138" cy="458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3014" name="Text Box 6"/>
          <p:cNvSpPr txBox="1">
            <a:spLocks noChangeArrowheads="1"/>
          </p:cNvSpPr>
          <p:nvPr/>
        </p:nvSpPr>
        <p:spPr bwMode="auto">
          <a:xfrm>
            <a:off x="231775" y="816547"/>
            <a:ext cx="5115503" cy="63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333399"/>
              </a:buClr>
              <a:buFont typeface="Times New Roman" pitchFamily="18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Compare “Data” (</a:t>
            </a:r>
            <a:r>
              <a:rPr lang="en-US" sz="1600" b="1" dirty="0" err="1" smtClean="0">
                <a:solidFill>
                  <a:srgbClr val="000000"/>
                </a:solidFill>
                <a:latin typeface="Arial" charset="0"/>
              </a:rPr>
              <a:t>TestSample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)  and Monte-Carlo</a:t>
            </a:r>
          </a:p>
          <a:p>
            <a:pPr eaLnBrk="1" hangingPunct="1">
              <a:spcBef>
                <a:spcPct val="20000"/>
              </a:spcBef>
              <a:buClr>
                <a:srgbClr val="333399"/>
              </a:buClr>
              <a:buFont typeface="Times New Roman" pitchFamily="18" charset="0"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(both taken from the same underlying distribution)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66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20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Systematic “Error” in Correlations</a:t>
            </a:r>
            <a:endParaRPr lang="en-US" sz="3200" dirty="0"/>
          </a:p>
        </p:txBody>
      </p:sp>
      <p:pic>
        <p:nvPicPr>
          <p:cNvPr id="1964034" name="Picture 2" descr="overtrain_ML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981075"/>
            <a:ext cx="3384550" cy="249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4035" name="Picture 3" descr="overtrain_BD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716338"/>
            <a:ext cx="3343275" cy="246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4037" name="Picture 5" descr="variables_c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48778"/>
            <a:ext cx="4783138" cy="458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4038" name="Text Box 6"/>
          <p:cNvSpPr txBox="1">
            <a:spLocks noChangeArrowheads="1"/>
          </p:cNvSpPr>
          <p:nvPr/>
        </p:nvSpPr>
        <p:spPr bwMode="auto">
          <a:xfrm>
            <a:off x="231775" y="807403"/>
            <a:ext cx="5203825" cy="88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333399"/>
              </a:buClr>
              <a:buFont typeface="Times New Roman" pitchFamily="18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Compare “Data” (</a:t>
            </a:r>
            <a:r>
              <a:rPr lang="en-US" sz="1600" b="1" dirty="0" err="1" smtClean="0">
                <a:solidFill>
                  <a:srgbClr val="000000"/>
                </a:solidFill>
                <a:latin typeface="Arial" charset="0"/>
              </a:rPr>
              <a:t>TestSample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)  and Monte-Carlo</a:t>
            </a:r>
          </a:p>
          <a:p>
            <a:pPr eaLnBrk="1" hangingPunct="1">
              <a:spcBef>
                <a:spcPct val="20000"/>
              </a:spcBef>
              <a:buClr>
                <a:srgbClr val="333399"/>
              </a:buClr>
              <a:buFont typeface="Times New Roman" pitchFamily="18" charset="0"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(both taken from the same underlying distributions that  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differ by the correlation!!!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  )</a:t>
            </a:r>
          </a:p>
        </p:txBody>
      </p:sp>
      <p:sp>
        <p:nvSpPr>
          <p:cNvPr id="1964039" name="Line 7"/>
          <p:cNvSpPr>
            <a:spLocks noChangeShapeType="1"/>
          </p:cNvSpPr>
          <p:nvPr/>
        </p:nvSpPr>
        <p:spPr bwMode="auto">
          <a:xfrm flipV="1">
            <a:off x="4859338" y="2420938"/>
            <a:ext cx="2376487" cy="3816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64040" name="Line 8"/>
          <p:cNvSpPr>
            <a:spLocks noChangeShapeType="1"/>
          </p:cNvSpPr>
          <p:nvPr/>
        </p:nvSpPr>
        <p:spPr bwMode="auto">
          <a:xfrm flipV="1">
            <a:off x="5003800" y="4581525"/>
            <a:ext cx="2376488" cy="172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64041" name="Text Box 9"/>
          <p:cNvSpPr txBox="1">
            <a:spLocks noChangeArrowheads="1"/>
          </p:cNvSpPr>
          <p:nvPr/>
        </p:nvSpPr>
        <p:spPr bwMode="auto">
          <a:xfrm>
            <a:off x="158750" y="6208713"/>
            <a:ext cx="4960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333399"/>
              </a:buClr>
              <a:buFont typeface="Times New Roman" pitchFamily="18" charset="0"/>
              <a:buNone/>
            </a:pPr>
            <a:r>
              <a:rPr lang="en-US" sz="1600" smtClean="0">
                <a:solidFill>
                  <a:srgbClr val="FF0000"/>
                </a:solidFill>
                <a:latin typeface="Arial" charset="0"/>
              </a:rPr>
              <a:t>Differences are ONLY visible in the MVA-output plots</a:t>
            </a:r>
          </a:p>
        </p:txBody>
      </p:sp>
      <p:sp>
        <p:nvSpPr>
          <p:cNvPr id="1964042" name="Text Box 10"/>
          <p:cNvSpPr txBox="1">
            <a:spLocks noChangeArrowheads="1"/>
          </p:cNvSpPr>
          <p:nvPr/>
        </p:nvSpPr>
        <p:spPr bwMode="auto">
          <a:xfrm>
            <a:off x="5200650" y="6208713"/>
            <a:ext cx="3641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333399"/>
              </a:buClr>
              <a:buFont typeface="Times New Roman" pitchFamily="18" charset="0"/>
              <a:buNone/>
            </a:pPr>
            <a:r>
              <a:rPr lang="en-US" sz="1600" smtClean="0">
                <a:solidFill>
                  <a:srgbClr val="FF0000"/>
                </a:solidFill>
                <a:latin typeface="Arial" charset="0"/>
              </a:rPr>
              <a:t>(and if you’d look at cut sequences….)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67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074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4039" grpId="0" animBg="1"/>
      <p:bldP spid="1964040" grpId="0" animBg="1"/>
      <p:bldP spid="1964041" grpId="0"/>
      <p:bldP spid="196404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</a:rPr>
              <a:t>Robustness against systematic </a:t>
            </a:r>
            <a:r>
              <a:rPr lang="en-US" sz="2800" dirty="0">
                <a:solidFill>
                  <a:srgbClr val="FFFF00"/>
                </a:solidFill>
              </a:rPr>
              <a:t>Uncertainties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933450"/>
            <a:ext cx="8439150" cy="3457575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minimize “systematic” </a:t>
            </a: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uncertainties  (robustness)</a:t>
            </a:r>
            <a:endParaRPr lang="en-US" sz="2400" b="0" dirty="0">
              <a:solidFill>
                <a:schemeClr val="bg1">
                  <a:lumMod val="50000"/>
                </a:schemeClr>
              </a:solidFill>
              <a:sym typeface="Wingdings" pitchFamily="2" charset="2"/>
            </a:endParaRPr>
          </a:p>
          <a:p>
            <a:pPr marL="342900" indent="-342900">
              <a:buFont typeface="Wingdings"/>
              <a:buChar char="à"/>
            </a:pPr>
            <a:r>
              <a:rPr lang="en-US" sz="2400" b="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“classical cuts” : do not cut near steep edges, </a:t>
            </a: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or in </a:t>
            </a:r>
            <a:r>
              <a:rPr lang="en-US" sz="2400" b="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regions of </a:t>
            </a: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large sys</a:t>
            </a:r>
            <a:r>
              <a:rPr lang="en-US" sz="2400" b="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. uncertainty	</a:t>
            </a:r>
          </a:p>
          <a:p>
            <a:pPr marL="342900" indent="-342900">
              <a:buFont typeface="Wingdings"/>
              <a:buChar char="à"/>
            </a:pP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 hard to translate to MVAs:</a:t>
            </a:r>
          </a:p>
          <a:p>
            <a:pPr marL="787400" lvl="1" indent="-342900">
              <a:buFont typeface="Wingdings"/>
              <a:buChar char="à"/>
            </a:pPr>
            <a:r>
              <a:rPr lang="en-US" sz="1800" b="0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artificially degrade discriminative power (shifting/smearing) of systematically “uncertain” observables  IN THE TRAINING</a:t>
            </a:r>
          </a:p>
          <a:p>
            <a:pPr marL="1130300" lvl="2" indent="-342900">
              <a:buFont typeface="Wingdings"/>
              <a:buChar char="à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remove/smooth the ‘edges’  MVA does not try to exploit them</a:t>
            </a:r>
            <a:endParaRPr lang="en-US" sz="1800" b="0" dirty="0" smtClean="0">
              <a:solidFill>
                <a:schemeClr val="bg1">
                  <a:lumMod val="50000"/>
                </a:schemeClr>
              </a:solidFill>
              <a:sym typeface="Wingdings" pitchFamily="2" charset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531665" y="4015577"/>
            <a:ext cx="2269240" cy="1292301"/>
          </a:xfrm>
          <a:custGeom>
            <a:avLst/>
            <a:gdLst>
              <a:gd name="connsiteX0" fmla="*/ 0 w 2269240"/>
              <a:gd name="connsiteY0" fmla="*/ 1270782 h 1292301"/>
              <a:gd name="connsiteX1" fmla="*/ 609600 w 2269240"/>
              <a:gd name="connsiteY1" fmla="*/ 1194582 h 1292301"/>
              <a:gd name="connsiteX2" fmla="*/ 904875 w 2269240"/>
              <a:gd name="connsiteY2" fmla="*/ 556407 h 1292301"/>
              <a:gd name="connsiteX3" fmla="*/ 1009650 w 2269240"/>
              <a:gd name="connsiteY3" fmla="*/ 127782 h 1292301"/>
              <a:gd name="connsiteX4" fmla="*/ 1209675 w 2269240"/>
              <a:gd name="connsiteY4" fmla="*/ 3957 h 1292301"/>
              <a:gd name="connsiteX5" fmla="*/ 1428750 w 2269240"/>
              <a:gd name="connsiteY5" fmla="*/ 80157 h 1292301"/>
              <a:gd name="connsiteX6" fmla="*/ 1524000 w 2269240"/>
              <a:gd name="connsiteY6" fmla="*/ 537357 h 1292301"/>
              <a:gd name="connsiteX7" fmla="*/ 1695450 w 2269240"/>
              <a:gd name="connsiteY7" fmla="*/ 1118382 h 1292301"/>
              <a:gd name="connsiteX8" fmla="*/ 2219325 w 2269240"/>
              <a:gd name="connsiteY8" fmla="*/ 1280307 h 1292301"/>
              <a:gd name="connsiteX9" fmla="*/ 2247900 w 2269240"/>
              <a:gd name="connsiteY9" fmla="*/ 1280307 h 1292301"/>
              <a:gd name="connsiteX10" fmla="*/ 2247900 w 2269240"/>
              <a:gd name="connsiteY10" fmla="*/ 1280307 h 129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69240" h="1292301">
                <a:moveTo>
                  <a:pt x="0" y="1270782"/>
                </a:moveTo>
                <a:cubicBezTo>
                  <a:pt x="229394" y="1292213"/>
                  <a:pt x="458788" y="1313644"/>
                  <a:pt x="609600" y="1194582"/>
                </a:cubicBezTo>
                <a:cubicBezTo>
                  <a:pt x="760412" y="1075520"/>
                  <a:pt x="838200" y="734207"/>
                  <a:pt x="904875" y="556407"/>
                </a:cubicBezTo>
                <a:cubicBezTo>
                  <a:pt x="971550" y="378607"/>
                  <a:pt x="958850" y="219857"/>
                  <a:pt x="1009650" y="127782"/>
                </a:cubicBezTo>
                <a:cubicBezTo>
                  <a:pt x="1060450" y="35707"/>
                  <a:pt x="1139825" y="11894"/>
                  <a:pt x="1209675" y="3957"/>
                </a:cubicBezTo>
                <a:cubicBezTo>
                  <a:pt x="1279525" y="-3980"/>
                  <a:pt x="1376363" y="-8743"/>
                  <a:pt x="1428750" y="80157"/>
                </a:cubicBezTo>
                <a:cubicBezTo>
                  <a:pt x="1481137" y="169057"/>
                  <a:pt x="1479550" y="364320"/>
                  <a:pt x="1524000" y="537357"/>
                </a:cubicBezTo>
                <a:cubicBezTo>
                  <a:pt x="1568450" y="710394"/>
                  <a:pt x="1579562" y="994557"/>
                  <a:pt x="1695450" y="1118382"/>
                </a:cubicBezTo>
                <a:cubicBezTo>
                  <a:pt x="1811338" y="1242207"/>
                  <a:pt x="2127250" y="1253320"/>
                  <a:pt x="2219325" y="1280307"/>
                </a:cubicBezTo>
                <a:cubicBezTo>
                  <a:pt x="2311400" y="1307294"/>
                  <a:pt x="2247900" y="1280307"/>
                  <a:pt x="2247900" y="1280307"/>
                </a:cubicBezTo>
                <a:lnTo>
                  <a:pt x="2247900" y="1280307"/>
                </a:lnTo>
              </a:path>
            </a:pathLst>
          </a:custGeom>
          <a:noFill/>
          <a:ln w="25400">
            <a:solidFill>
              <a:srgbClr val="FF0000"/>
            </a:solidFill>
            <a:prstDash val="dash"/>
          </a:ln>
        </p:spPr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693590" y="4022756"/>
            <a:ext cx="2269240" cy="1292301"/>
          </a:xfrm>
          <a:custGeom>
            <a:avLst/>
            <a:gdLst>
              <a:gd name="connsiteX0" fmla="*/ 0 w 2269240"/>
              <a:gd name="connsiteY0" fmla="*/ 1270782 h 1292301"/>
              <a:gd name="connsiteX1" fmla="*/ 609600 w 2269240"/>
              <a:gd name="connsiteY1" fmla="*/ 1194582 h 1292301"/>
              <a:gd name="connsiteX2" fmla="*/ 904875 w 2269240"/>
              <a:gd name="connsiteY2" fmla="*/ 556407 h 1292301"/>
              <a:gd name="connsiteX3" fmla="*/ 1009650 w 2269240"/>
              <a:gd name="connsiteY3" fmla="*/ 127782 h 1292301"/>
              <a:gd name="connsiteX4" fmla="*/ 1209675 w 2269240"/>
              <a:gd name="connsiteY4" fmla="*/ 3957 h 1292301"/>
              <a:gd name="connsiteX5" fmla="*/ 1428750 w 2269240"/>
              <a:gd name="connsiteY5" fmla="*/ 80157 h 1292301"/>
              <a:gd name="connsiteX6" fmla="*/ 1524000 w 2269240"/>
              <a:gd name="connsiteY6" fmla="*/ 537357 h 1292301"/>
              <a:gd name="connsiteX7" fmla="*/ 1695450 w 2269240"/>
              <a:gd name="connsiteY7" fmla="*/ 1118382 h 1292301"/>
              <a:gd name="connsiteX8" fmla="*/ 2219325 w 2269240"/>
              <a:gd name="connsiteY8" fmla="*/ 1280307 h 1292301"/>
              <a:gd name="connsiteX9" fmla="*/ 2247900 w 2269240"/>
              <a:gd name="connsiteY9" fmla="*/ 1280307 h 1292301"/>
              <a:gd name="connsiteX10" fmla="*/ 2247900 w 2269240"/>
              <a:gd name="connsiteY10" fmla="*/ 1280307 h 129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69240" h="1292301">
                <a:moveTo>
                  <a:pt x="0" y="1270782"/>
                </a:moveTo>
                <a:cubicBezTo>
                  <a:pt x="229394" y="1292213"/>
                  <a:pt x="458788" y="1313644"/>
                  <a:pt x="609600" y="1194582"/>
                </a:cubicBezTo>
                <a:cubicBezTo>
                  <a:pt x="760412" y="1075520"/>
                  <a:pt x="838200" y="734207"/>
                  <a:pt x="904875" y="556407"/>
                </a:cubicBezTo>
                <a:cubicBezTo>
                  <a:pt x="971550" y="378607"/>
                  <a:pt x="958850" y="219857"/>
                  <a:pt x="1009650" y="127782"/>
                </a:cubicBezTo>
                <a:cubicBezTo>
                  <a:pt x="1060450" y="35707"/>
                  <a:pt x="1139825" y="11894"/>
                  <a:pt x="1209675" y="3957"/>
                </a:cubicBezTo>
                <a:cubicBezTo>
                  <a:pt x="1279525" y="-3980"/>
                  <a:pt x="1376363" y="-8743"/>
                  <a:pt x="1428750" y="80157"/>
                </a:cubicBezTo>
                <a:cubicBezTo>
                  <a:pt x="1481137" y="169057"/>
                  <a:pt x="1479550" y="364320"/>
                  <a:pt x="1524000" y="537357"/>
                </a:cubicBezTo>
                <a:cubicBezTo>
                  <a:pt x="1568450" y="710394"/>
                  <a:pt x="1579562" y="994557"/>
                  <a:pt x="1695450" y="1118382"/>
                </a:cubicBezTo>
                <a:cubicBezTo>
                  <a:pt x="1811338" y="1242207"/>
                  <a:pt x="2127250" y="1253320"/>
                  <a:pt x="2219325" y="1280307"/>
                </a:cubicBezTo>
                <a:cubicBezTo>
                  <a:pt x="2311400" y="1307294"/>
                  <a:pt x="2247900" y="1280307"/>
                  <a:pt x="2247900" y="1280307"/>
                </a:cubicBezTo>
                <a:lnTo>
                  <a:pt x="2247900" y="1280307"/>
                </a:lnTo>
              </a:path>
            </a:pathLst>
          </a:custGeom>
          <a:noFill/>
          <a:ln w="254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GB" dirty="0">
              <a:solidFill>
                <a:srgbClr val="500093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064816" y="3906111"/>
            <a:ext cx="4724400" cy="1257300"/>
          </a:xfrm>
          <a:custGeom>
            <a:avLst/>
            <a:gdLst>
              <a:gd name="connsiteX0" fmla="*/ 0 w 2269240"/>
              <a:gd name="connsiteY0" fmla="*/ 1270782 h 1292301"/>
              <a:gd name="connsiteX1" fmla="*/ 609600 w 2269240"/>
              <a:gd name="connsiteY1" fmla="*/ 1194582 h 1292301"/>
              <a:gd name="connsiteX2" fmla="*/ 904875 w 2269240"/>
              <a:gd name="connsiteY2" fmla="*/ 556407 h 1292301"/>
              <a:gd name="connsiteX3" fmla="*/ 1009650 w 2269240"/>
              <a:gd name="connsiteY3" fmla="*/ 127782 h 1292301"/>
              <a:gd name="connsiteX4" fmla="*/ 1209675 w 2269240"/>
              <a:gd name="connsiteY4" fmla="*/ 3957 h 1292301"/>
              <a:gd name="connsiteX5" fmla="*/ 1428750 w 2269240"/>
              <a:gd name="connsiteY5" fmla="*/ 80157 h 1292301"/>
              <a:gd name="connsiteX6" fmla="*/ 1524000 w 2269240"/>
              <a:gd name="connsiteY6" fmla="*/ 537357 h 1292301"/>
              <a:gd name="connsiteX7" fmla="*/ 1695450 w 2269240"/>
              <a:gd name="connsiteY7" fmla="*/ 1118382 h 1292301"/>
              <a:gd name="connsiteX8" fmla="*/ 2219325 w 2269240"/>
              <a:gd name="connsiteY8" fmla="*/ 1280307 h 1292301"/>
              <a:gd name="connsiteX9" fmla="*/ 2247900 w 2269240"/>
              <a:gd name="connsiteY9" fmla="*/ 1280307 h 1292301"/>
              <a:gd name="connsiteX10" fmla="*/ 2247900 w 2269240"/>
              <a:gd name="connsiteY10" fmla="*/ 1280307 h 1292301"/>
              <a:gd name="connsiteX0" fmla="*/ 0 w 3228975"/>
              <a:gd name="connsiteY0" fmla="*/ 1270782 h 1299357"/>
              <a:gd name="connsiteX1" fmla="*/ 609600 w 3228975"/>
              <a:gd name="connsiteY1" fmla="*/ 1194582 h 1299357"/>
              <a:gd name="connsiteX2" fmla="*/ 904875 w 3228975"/>
              <a:gd name="connsiteY2" fmla="*/ 556407 h 1299357"/>
              <a:gd name="connsiteX3" fmla="*/ 1009650 w 3228975"/>
              <a:gd name="connsiteY3" fmla="*/ 127782 h 1299357"/>
              <a:gd name="connsiteX4" fmla="*/ 1209675 w 3228975"/>
              <a:gd name="connsiteY4" fmla="*/ 3957 h 1299357"/>
              <a:gd name="connsiteX5" fmla="*/ 1428750 w 3228975"/>
              <a:gd name="connsiteY5" fmla="*/ 80157 h 1299357"/>
              <a:gd name="connsiteX6" fmla="*/ 1524000 w 3228975"/>
              <a:gd name="connsiteY6" fmla="*/ 537357 h 1299357"/>
              <a:gd name="connsiteX7" fmla="*/ 1695450 w 3228975"/>
              <a:gd name="connsiteY7" fmla="*/ 1118382 h 1299357"/>
              <a:gd name="connsiteX8" fmla="*/ 2219325 w 3228975"/>
              <a:gd name="connsiteY8" fmla="*/ 1280307 h 1299357"/>
              <a:gd name="connsiteX9" fmla="*/ 2247900 w 3228975"/>
              <a:gd name="connsiteY9" fmla="*/ 1280307 h 1299357"/>
              <a:gd name="connsiteX10" fmla="*/ 3228975 w 3228975"/>
              <a:gd name="connsiteY10" fmla="*/ 1299357 h 1299357"/>
              <a:gd name="connsiteX0" fmla="*/ 0 w 3228975"/>
              <a:gd name="connsiteY0" fmla="*/ 1270782 h 1299524"/>
              <a:gd name="connsiteX1" fmla="*/ 609600 w 3228975"/>
              <a:gd name="connsiteY1" fmla="*/ 1194582 h 1299524"/>
              <a:gd name="connsiteX2" fmla="*/ 904875 w 3228975"/>
              <a:gd name="connsiteY2" fmla="*/ 556407 h 1299524"/>
              <a:gd name="connsiteX3" fmla="*/ 1009650 w 3228975"/>
              <a:gd name="connsiteY3" fmla="*/ 127782 h 1299524"/>
              <a:gd name="connsiteX4" fmla="*/ 1209675 w 3228975"/>
              <a:gd name="connsiteY4" fmla="*/ 3957 h 1299524"/>
              <a:gd name="connsiteX5" fmla="*/ 1428750 w 3228975"/>
              <a:gd name="connsiteY5" fmla="*/ 80157 h 1299524"/>
              <a:gd name="connsiteX6" fmla="*/ 1524000 w 3228975"/>
              <a:gd name="connsiteY6" fmla="*/ 537357 h 1299524"/>
              <a:gd name="connsiteX7" fmla="*/ 1695450 w 3228975"/>
              <a:gd name="connsiteY7" fmla="*/ 1118382 h 1299524"/>
              <a:gd name="connsiteX8" fmla="*/ 2743200 w 3228975"/>
              <a:gd name="connsiteY8" fmla="*/ 1289832 h 1299524"/>
              <a:gd name="connsiteX9" fmla="*/ 2247900 w 3228975"/>
              <a:gd name="connsiteY9" fmla="*/ 1280307 h 1299524"/>
              <a:gd name="connsiteX10" fmla="*/ 3228975 w 3228975"/>
              <a:gd name="connsiteY10" fmla="*/ 1299357 h 1299524"/>
              <a:gd name="connsiteX0" fmla="*/ 0 w 3228975"/>
              <a:gd name="connsiteY0" fmla="*/ 1270782 h 1310586"/>
              <a:gd name="connsiteX1" fmla="*/ 609600 w 3228975"/>
              <a:gd name="connsiteY1" fmla="*/ 1194582 h 1310586"/>
              <a:gd name="connsiteX2" fmla="*/ 904875 w 3228975"/>
              <a:gd name="connsiteY2" fmla="*/ 556407 h 1310586"/>
              <a:gd name="connsiteX3" fmla="*/ 1009650 w 3228975"/>
              <a:gd name="connsiteY3" fmla="*/ 127782 h 1310586"/>
              <a:gd name="connsiteX4" fmla="*/ 1209675 w 3228975"/>
              <a:gd name="connsiteY4" fmla="*/ 3957 h 1310586"/>
              <a:gd name="connsiteX5" fmla="*/ 1428750 w 3228975"/>
              <a:gd name="connsiteY5" fmla="*/ 80157 h 1310586"/>
              <a:gd name="connsiteX6" fmla="*/ 1524000 w 3228975"/>
              <a:gd name="connsiteY6" fmla="*/ 537357 h 1310586"/>
              <a:gd name="connsiteX7" fmla="*/ 2076450 w 3228975"/>
              <a:gd name="connsiteY7" fmla="*/ 965982 h 1310586"/>
              <a:gd name="connsiteX8" fmla="*/ 2743200 w 3228975"/>
              <a:gd name="connsiteY8" fmla="*/ 1289832 h 1310586"/>
              <a:gd name="connsiteX9" fmla="*/ 2247900 w 3228975"/>
              <a:gd name="connsiteY9" fmla="*/ 1280307 h 1310586"/>
              <a:gd name="connsiteX10" fmla="*/ 3228975 w 3228975"/>
              <a:gd name="connsiteY10" fmla="*/ 1299357 h 1310586"/>
              <a:gd name="connsiteX0" fmla="*/ 0 w 3228975"/>
              <a:gd name="connsiteY0" fmla="*/ 1269416 h 1309220"/>
              <a:gd name="connsiteX1" fmla="*/ 609600 w 3228975"/>
              <a:gd name="connsiteY1" fmla="*/ 1193216 h 1309220"/>
              <a:gd name="connsiteX2" fmla="*/ 904875 w 3228975"/>
              <a:gd name="connsiteY2" fmla="*/ 555041 h 1309220"/>
              <a:gd name="connsiteX3" fmla="*/ 1009650 w 3228975"/>
              <a:gd name="connsiteY3" fmla="*/ 126416 h 1309220"/>
              <a:gd name="connsiteX4" fmla="*/ 1209675 w 3228975"/>
              <a:gd name="connsiteY4" fmla="*/ 2591 h 1309220"/>
              <a:gd name="connsiteX5" fmla="*/ 1428750 w 3228975"/>
              <a:gd name="connsiteY5" fmla="*/ 78791 h 1309220"/>
              <a:gd name="connsiteX6" fmla="*/ 1619250 w 3228975"/>
              <a:gd name="connsiteY6" fmla="*/ 469316 h 1309220"/>
              <a:gd name="connsiteX7" fmla="*/ 2076450 w 3228975"/>
              <a:gd name="connsiteY7" fmla="*/ 964616 h 1309220"/>
              <a:gd name="connsiteX8" fmla="*/ 2743200 w 3228975"/>
              <a:gd name="connsiteY8" fmla="*/ 1288466 h 1309220"/>
              <a:gd name="connsiteX9" fmla="*/ 2247900 w 3228975"/>
              <a:gd name="connsiteY9" fmla="*/ 1278941 h 1309220"/>
              <a:gd name="connsiteX10" fmla="*/ 3228975 w 3228975"/>
              <a:gd name="connsiteY10" fmla="*/ 1297991 h 1309220"/>
              <a:gd name="connsiteX0" fmla="*/ 0 w 3228975"/>
              <a:gd name="connsiteY0" fmla="*/ 1269416 h 1315378"/>
              <a:gd name="connsiteX1" fmla="*/ 609600 w 3228975"/>
              <a:gd name="connsiteY1" fmla="*/ 1193216 h 1315378"/>
              <a:gd name="connsiteX2" fmla="*/ 904875 w 3228975"/>
              <a:gd name="connsiteY2" fmla="*/ 555041 h 1315378"/>
              <a:gd name="connsiteX3" fmla="*/ 1009650 w 3228975"/>
              <a:gd name="connsiteY3" fmla="*/ 126416 h 1315378"/>
              <a:gd name="connsiteX4" fmla="*/ 1209675 w 3228975"/>
              <a:gd name="connsiteY4" fmla="*/ 2591 h 1315378"/>
              <a:gd name="connsiteX5" fmla="*/ 1428750 w 3228975"/>
              <a:gd name="connsiteY5" fmla="*/ 78791 h 1315378"/>
              <a:gd name="connsiteX6" fmla="*/ 1619250 w 3228975"/>
              <a:gd name="connsiteY6" fmla="*/ 469316 h 1315378"/>
              <a:gd name="connsiteX7" fmla="*/ 2076450 w 3228975"/>
              <a:gd name="connsiteY7" fmla="*/ 964616 h 1315378"/>
              <a:gd name="connsiteX8" fmla="*/ 2743200 w 3228975"/>
              <a:gd name="connsiteY8" fmla="*/ 1288466 h 1315378"/>
              <a:gd name="connsiteX9" fmla="*/ 3228975 w 3228975"/>
              <a:gd name="connsiteY9" fmla="*/ 1297991 h 1315378"/>
              <a:gd name="connsiteX0" fmla="*/ 0 w 3228975"/>
              <a:gd name="connsiteY0" fmla="*/ 1269416 h 1315378"/>
              <a:gd name="connsiteX1" fmla="*/ 609600 w 3228975"/>
              <a:gd name="connsiteY1" fmla="*/ 1193216 h 1315378"/>
              <a:gd name="connsiteX2" fmla="*/ 904875 w 3228975"/>
              <a:gd name="connsiteY2" fmla="*/ 555041 h 1315378"/>
              <a:gd name="connsiteX3" fmla="*/ 1009650 w 3228975"/>
              <a:gd name="connsiteY3" fmla="*/ 126416 h 1315378"/>
              <a:gd name="connsiteX4" fmla="*/ 1209675 w 3228975"/>
              <a:gd name="connsiteY4" fmla="*/ 2591 h 1315378"/>
              <a:gd name="connsiteX5" fmla="*/ 1428750 w 3228975"/>
              <a:gd name="connsiteY5" fmla="*/ 78791 h 1315378"/>
              <a:gd name="connsiteX6" fmla="*/ 1619250 w 3228975"/>
              <a:gd name="connsiteY6" fmla="*/ 469316 h 1315378"/>
              <a:gd name="connsiteX7" fmla="*/ 2076450 w 3228975"/>
              <a:gd name="connsiteY7" fmla="*/ 964616 h 1315378"/>
              <a:gd name="connsiteX8" fmla="*/ 1030810 w 3228975"/>
              <a:gd name="connsiteY8" fmla="*/ 1087564 h 1315378"/>
              <a:gd name="connsiteX9" fmla="*/ 2743200 w 3228975"/>
              <a:gd name="connsiteY9" fmla="*/ 1288466 h 1315378"/>
              <a:gd name="connsiteX10" fmla="*/ 3228975 w 3228975"/>
              <a:gd name="connsiteY10" fmla="*/ 1297991 h 1315378"/>
              <a:gd name="connsiteX0" fmla="*/ 0 w 3228975"/>
              <a:gd name="connsiteY0" fmla="*/ 1269416 h 1315378"/>
              <a:gd name="connsiteX1" fmla="*/ 609600 w 3228975"/>
              <a:gd name="connsiteY1" fmla="*/ 1193216 h 1315378"/>
              <a:gd name="connsiteX2" fmla="*/ 904875 w 3228975"/>
              <a:gd name="connsiteY2" fmla="*/ 555041 h 1315378"/>
              <a:gd name="connsiteX3" fmla="*/ 1009650 w 3228975"/>
              <a:gd name="connsiteY3" fmla="*/ 126416 h 1315378"/>
              <a:gd name="connsiteX4" fmla="*/ 1209675 w 3228975"/>
              <a:gd name="connsiteY4" fmla="*/ 2591 h 1315378"/>
              <a:gd name="connsiteX5" fmla="*/ 1428750 w 3228975"/>
              <a:gd name="connsiteY5" fmla="*/ 78791 h 1315378"/>
              <a:gd name="connsiteX6" fmla="*/ 1619250 w 3228975"/>
              <a:gd name="connsiteY6" fmla="*/ 469316 h 1315378"/>
              <a:gd name="connsiteX7" fmla="*/ 1030810 w 3228975"/>
              <a:gd name="connsiteY7" fmla="*/ 1087564 h 1315378"/>
              <a:gd name="connsiteX8" fmla="*/ 2743200 w 3228975"/>
              <a:gd name="connsiteY8" fmla="*/ 1288466 h 1315378"/>
              <a:gd name="connsiteX9" fmla="*/ 3228975 w 3228975"/>
              <a:gd name="connsiteY9" fmla="*/ 1297991 h 1315378"/>
              <a:gd name="connsiteX0" fmla="*/ 0 w 3228975"/>
              <a:gd name="connsiteY0" fmla="*/ 1299714 h 1345676"/>
              <a:gd name="connsiteX1" fmla="*/ 609600 w 3228975"/>
              <a:gd name="connsiteY1" fmla="*/ 1223514 h 1345676"/>
              <a:gd name="connsiteX2" fmla="*/ 904875 w 3228975"/>
              <a:gd name="connsiteY2" fmla="*/ 585339 h 1345676"/>
              <a:gd name="connsiteX3" fmla="*/ 1009650 w 3228975"/>
              <a:gd name="connsiteY3" fmla="*/ 156714 h 1345676"/>
              <a:gd name="connsiteX4" fmla="*/ 1209675 w 3228975"/>
              <a:gd name="connsiteY4" fmla="*/ 32889 h 1345676"/>
              <a:gd name="connsiteX5" fmla="*/ 1428750 w 3228975"/>
              <a:gd name="connsiteY5" fmla="*/ 109089 h 1345676"/>
              <a:gd name="connsiteX6" fmla="*/ 1030810 w 3228975"/>
              <a:gd name="connsiteY6" fmla="*/ 1117862 h 1345676"/>
              <a:gd name="connsiteX7" fmla="*/ 2743200 w 3228975"/>
              <a:gd name="connsiteY7" fmla="*/ 1318764 h 1345676"/>
              <a:gd name="connsiteX8" fmla="*/ 3228975 w 3228975"/>
              <a:gd name="connsiteY8" fmla="*/ 1328289 h 1345676"/>
              <a:gd name="connsiteX0" fmla="*/ 0 w 3228975"/>
              <a:gd name="connsiteY0" fmla="*/ 1328494 h 1374456"/>
              <a:gd name="connsiteX1" fmla="*/ 609600 w 3228975"/>
              <a:gd name="connsiteY1" fmla="*/ 1252294 h 1374456"/>
              <a:gd name="connsiteX2" fmla="*/ 904875 w 3228975"/>
              <a:gd name="connsiteY2" fmla="*/ 614119 h 1374456"/>
              <a:gd name="connsiteX3" fmla="*/ 1009650 w 3228975"/>
              <a:gd name="connsiteY3" fmla="*/ 185494 h 1374456"/>
              <a:gd name="connsiteX4" fmla="*/ 1209675 w 3228975"/>
              <a:gd name="connsiteY4" fmla="*/ 61669 h 1374456"/>
              <a:gd name="connsiteX5" fmla="*/ 1030810 w 3228975"/>
              <a:gd name="connsiteY5" fmla="*/ 1146642 h 1374456"/>
              <a:gd name="connsiteX6" fmla="*/ 2743200 w 3228975"/>
              <a:gd name="connsiteY6" fmla="*/ 1347544 h 1374456"/>
              <a:gd name="connsiteX7" fmla="*/ 3228975 w 3228975"/>
              <a:gd name="connsiteY7" fmla="*/ 1357069 h 1374456"/>
              <a:gd name="connsiteX0" fmla="*/ 0 w 3228975"/>
              <a:gd name="connsiteY0" fmla="*/ 1157532 h 1203494"/>
              <a:gd name="connsiteX1" fmla="*/ 609600 w 3228975"/>
              <a:gd name="connsiteY1" fmla="*/ 1081332 h 1203494"/>
              <a:gd name="connsiteX2" fmla="*/ 904875 w 3228975"/>
              <a:gd name="connsiteY2" fmla="*/ 443157 h 1203494"/>
              <a:gd name="connsiteX3" fmla="*/ 1009650 w 3228975"/>
              <a:gd name="connsiteY3" fmla="*/ 14532 h 1203494"/>
              <a:gd name="connsiteX4" fmla="*/ 1030810 w 3228975"/>
              <a:gd name="connsiteY4" fmla="*/ 975680 h 1203494"/>
              <a:gd name="connsiteX5" fmla="*/ 2743200 w 3228975"/>
              <a:gd name="connsiteY5" fmla="*/ 1176582 h 1203494"/>
              <a:gd name="connsiteX6" fmla="*/ 3228975 w 3228975"/>
              <a:gd name="connsiteY6" fmla="*/ 1186107 h 1203494"/>
              <a:gd name="connsiteX0" fmla="*/ 0 w 3228975"/>
              <a:gd name="connsiteY0" fmla="*/ 714903 h 760865"/>
              <a:gd name="connsiteX1" fmla="*/ 609600 w 3228975"/>
              <a:gd name="connsiteY1" fmla="*/ 638703 h 760865"/>
              <a:gd name="connsiteX2" fmla="*/ 904875 w 3228975"/>
              <a:gd name="connsiteY2" fmla="*/ 528 h 760865"/>
              <a:gd name="connsiteX3" fmla="*/ 1030810 w 3228975"/>
              <a:gd name="connsiteY3" fmla="*/ 533051 h 760865"/>
              <a:gd name="connsiteX4" fmla="*/ 2743200 w 3228975"/>
              <a:gd name="connsiteY4" fmla="*/ 733953 h 760865"/>
              <a:gd name="connsiteX5" fmla="*/ 3228975 w 3228975"/>
              <a:gd name="connsiteY5" fmla="*/ 743478 h 760865"/>
              <a:gd name="connsiteX0" fmla="*/ 0 w 3228975"/>
              <a:gd name="connsiteY0" fmla="*/ 183693 h 229655"/>
              <a:gd name="connsiteX1" fmla="*/ 609600 w 3228975"/>
              <a:gd name="connsiteY1" fmla="*/ 107493 h 229655"/>
              <a:gd name="connsiteX2" fmla="*/ 1030810 w 3228975"/>
              <a:gd name="connsiteY2" fmla="*/ 1841 h 229655"/>
              <a:gd name="connsiteX3" fmla="*/ 2743200 w 3228975"/>
              <a:gd name="connsiteY3" fmla="*/ 202743 h 229655"/>
              <a:gd name="connsiteX4" fmla="*/ 3228975 w 3228975"/>
              <a:gd name="connsiteY4" fmla="*/ 212268 h 229655"/>
              <a:gd name="connsiteX0" fmla="*/ 0 w 3228975"/>
              <a:gd name="connsiteY0" fmla="*/ 190528 h 236490"/>
              <a:gd name="connsiteX1" fmla="*/ 485775 w 3228975"/>
              <a:gd name="connsiteY1" fmla="*/ 28603 h 236490"/>
              <a:gd name="connsiteX2" fmla="*/ 1030810 w 3228975"/>
              <a:gd name="connsiteY2" fmla="*/ 8676 h 236490"/>
              <a:gd name="connsiteX3" fmla="*/ 2743200 w 3228975"/>
              <a:gd name="connsiteY3" fmla="*/ 209578 h 236490"/>
              <a:gd name="connsiteX4" fmla="*/ 3228975 w 3228975"/>
              <a:gd name="connsiteY4" fmla="*/ 219103 h 236490"/>
              <a:gd name="connsiteX0" fmla="*/ 0 w 3228975"/>
              <a:gd name="connsiteY0" fmla="*/ 212467 h 258429"/>
              <a:gd name="connsiteX1" fmla="*/ 457200 w 3228975"/>
              <a:gd name="connsiteY1" fmla="*/ 12442 h 258429"/>
              <a:gd name="connsiteX2" fmla="*/ 1030810 w 3228975"/>
              <a:gd name="connsiteY2" fmla="*/ 30615 h 258429"/>
              <a:gd name="connsiteX3" fmla="*/ 2743200 w 3228975"/>
              <a:gd name="connsiteY3" fmla="*/ 231517 h 258429"/>
              <a:gd name="connsiteX4" fmla="*/ 3228975 w 3228975"/>
              <a:gd name="connsiteY4" fmla="*/ 241042 h 258429"/>
              <a:gd name="connsiteX0" fmla="*/ 0 w 3343275"/>
              <a:gd name="connsiteY0" fmla="*/ 0 h 1293737"/>
              <a:gd name="connsiteX1" fmla="*/ 571500 w 3343275"/>
              <a:gd name="connsiteY1" fmla="*/ 1047750 h 1293737"/>
              <a:gd name="connsiteX2" fmla="*/ 1145110 w 3343275"/>
              <a:gd name="connsiteY2" fmla="*/ 1065923 h 1293737"/>
              <a:gd name="connsiteX3" fmla="*/ 2857500 w 3343275"/>
              <a:gd name="connsiteY3" fmla="*/ 1266825 h 1293737"/>
              <a:gd name="connsiteX4" fmla="*/ 3343275 w 3343275"/>
              <a:gd name="connsiteY4" fmla="*/ 1276350 h 1293737"/>
              <a:gd name="connsiteX0" fmla="*/ 0 w 3343275"/>
              <a:gd name="connsiteY0" fmla="*/ 0 h 1293737"/>
              <a:gd name="connsiteX1" fmla="*/ 523875 w 3343275"/>
              <a:gd name="connsiteY1" fmla="*/ 885825 h 1293737"/>
              <a:gd name="connsiteX2" fmla="*/ 1145110 w 3343275"/>
              <a:gd name="connsiteY2" fmla="*/ 1065923 h 1293737"/>
              <a:gd name="connsiteX3" fmla="*/ 2857500 w 3343275"/>
              <a:gd name="connsiteY3" fmla="*/ 1266825 h 1293737"/>
              <a:gd name="connsiteX4" fmla="*/ 3343275 w 3343275"/>
              <a:gd name="connsiteY4" fmla="*/ 1276350 h 1293737"/>
              <a:gd name="connsiteX0" fmla="*/ 0 w 3343275"/>
              <a:gd name="connsiteY0" fmla="*/ 0 h 1293737"/>
              <a:gd name="connsiteX1" fmla="*/ 523875 w 3343275"/>
              <a:gd name="connsiteY1" fmla="*/ 885825 h 1293737"/>
              <a:gd name="connsiteX2" fmla="*/ 1145110 w 3343275"/>
              <a:gd name="connsiteY2" fmla="*/ 1065923 h 1293737"/>
              <a:gd name="connsiteX3" fmla="*/ 2857500 w 3343275"/>
              <a:gd name="connsiteY3" fmla="*/ 1266825 h 1293737"/>
              <a:gd name="connsiteX4" fmla="*/ 3343275 w 3343275"/>
              <a:gd name="connsiteY4" fmla="*/ 1276350 h 1293737"/>
              <a:gd name="connsiteX0" fmla="*/ 0 w 3343275"/>
              <a:gd name="connsiteY0" fmla="*/ 0 h 1293737"/>
              <a:gd name="connsiteX1" fmla="*/ 523875 w 3343275"/>
              <a:gd name="connsiteY1" fmla="*/ 885825 h 1293737"/>
              <a:gd name="connsiteX2" fmla="*/ 1145110 w 3343275"/>
              <a:gd name="connsiteY2" fmla="*/ 1065923 h 1293737"/>
              <a:gd name="connsiteX3" fmla="*/ 2857500 w 3343275"/>
              <a:gd name="connsiteY3" fmla="*/ 1266825 h 1293737"/>
              <a:gd name="connsiteX4" fmla="*/ 3343275 w 3343275"/>
              <a:gd name="connsiteY4" fmla="*/ 1276350 h 1293737"/>
              <a:gd name="connsiteX0" fmla="*/ 0 w 3343275"/>
              <a:gd name="connsiteY0" fmla="*/ 0 h 1293737"/>
              <a:gd name="connsiteX1" fmla="*/ 523875 w 3343275"/>
              <a:gd name="connsiteY1" fmla="*/ 885825 h 1293737"/>
              <a:gd name="connsiteX2" fmla="*/ 1145110 w 3343275"/>
              <a:gd name="connsiteY2" fmla="*/ 1065923 h 1293737"/>
              <a:gd name="connsiteX3" fmla="*/ 2857500 w 3343275"/>
              <a:gd name="connsiteY3" fmla="*/ 1266825 h 1293737"/>
              <a:gd name="connsiteX4" fmla="*/ 3343275 w 3343275"/>
              <a:gd name="connsiteY4" fmla="*/ 1276350 h 1293737"/>
              <a:gd name="connsiteX0" fmla="*/ 0 w 3343275"/>
              <a:gd name="connsiteY0" fmla="*/ 0 h 1293737"/>
              <a:gd name="connsiteX1" fmla="*/ 523875 w 3343275"/>
              <a:gd name="connsiteY1" fmla="*/ 885825 h 1293737"/>
              <a:gd name="connsiteX2" fmla="*/ 1154635 w 3343275"/>
              <a:gd name="connsiteY2" fmla="*/ 1104023 h 1293737"/>
              <a:gd name="connsiteX3" fmla="*/ 2857500 w 3343275"/>
              <a:gd name="connsiteY3" fmla="*/ 1266825 h 1293737"/>
              <a:gd name="connsiteX4" fmla="*/ 3343275 w 3343275"/>
              <a:gd name="connsiteY4" fmla="*/ 1276350 h 1293737"/>
              <a:gd name="connsiteX0" fmla="*/ 0 w 3343275"/>
              <a:gd name="connsiteY0" fmla="*/ 0 h 1293737"/>
              <a:gd name="connsiteX1" fmla="*/ 523875 w 3343275"/>
              <a:gd name="connsiteY1" fmla="*/ 885825 h 1293737"/>
              <a:gd name="connsiteX2" fmla="*/ 1154635 w 3343275"/>
              <a:gd name="connsiteY2" fmla="*/ 1180223 h 1293737"/>
              <a:gd name="connsiteX3" fmla="*/ 2857500 w 3343275"/>
              <a:gd name="connsiteY3" fmla="*/ 1266825 h 1293737"/>
              <a:gd name="connsiteX4" fmla="*/ 3343275 w 3343275"/>
              <a:gd name="connsiteY4" fmla="*/ 1276350 h 1293737"/>
              <a:gd name="connsiteX0" fmla="*/ 0 w 3343275"/>
              <a:gd name="connsiteY0" fmla="*/ 0 h 1293737"/>
              <a:gd name="connsiteX1" fmla="*/ 523875 w 3343275"/>
              <a:gd name="connsiteY1" fmla="*/ 885825 h 1293737"/>
              <a:gd name="connsiteX2" fmla="*/ 1154635 w 3343275"/>
              <a:gd name="connsiteY2" fmla="*/ 1180223 h 1293737"/>
              <a:gd name="connsiteX3" fmla="*/ 2857500 w 3343275"/>
              <a:gd name="connsiteY3" fmla="*/ 1266825 h 1293737"/>
              <a:gd name="connsiteX4" fmla="*/ 3343275 w 3343275"/>
              <a:gd name="connsiteY4" fmla="*/ 1276350 h 1293737"/>
              <a:gd name="connsiteX0" fmla="*/ 0 w 4695825"/>
              <a:gd name="connsiteY0" fmla="*/ 0 h 1371600"/>
              <a:gd name="connsiteX1" fmla="*/ 523875 w 4695825"/>
              <a:gd name="connsiteY1" fmla="*/ 885825 h 1371600"/>
              <a:gd name="connsiteX2" fmla="*/ 1154635 w 4695825"/>
              <a:gd name="connsiteY2" fmla="*/ 1180223 h 1371600"/>
              <a:gd name="connsiteX3" fmla="*/ 2857500 w 4695825"/>
              <a:gd name="connsiteY3" fmla="*/ 1266825 h 1371600"/>
              <a:gd name="connsiteX4" fmla="*/ 4695825 w 4695825"/>
              <a:gd name="connsiteY4" fmla="*/ 1371600 h 1371600"/>
              <a:gd name="connsiteX0" fmla="*/ 0 w 4695825"/>
              <a:gd name="connsiteY0" fmla="*/ 0 h 1371600"/>
              <a:gd name="connsiteX1" fmla="*/ 523875 w 4695825"/>
              <a:gd name="connsiteY1" fmla="*/ 885825 h 1371600"/>
              <a:gd name="connsiteX2" fmla="*/ 1154635 w 4695825"/>
              <a:gd name="connsiteY2" fmla="*/ 1180223 h 1371600"/>
              <a:gd name="connsiteX3" fmla="*/ 2895600 w 4695825"/>
              <a:gd name="connsiteY3" fmla="*/ 1228725 h 1371600"/>
              <a:gd name="connsiteX4" fmla="*/ 4695825 w 4695825"/>
              <a:gd name="connsiteY4" fmla="*/ 1371600 h 1371600"/>
              <a:gd name="connsiteX0" fmla="*/ 0 w 4724400"/>
              <a:gd name="connsiteY0" fmla="*/ 0 h 1263104"/>
              <a:gd name="connsiteX1" fmla="*/ 523875 w 4724400"/>
              <a:gd name="connsiteY1" fmla="*/ 885825 h 1263104"/>
              <a:gd name="connsiteX2" fmla="*/ 1154635 w 4724400"/>
              <a:gd name="connsiteY2" fmla="*/ 1180223 h 1263104"/>
              <a:gd name="connsiteX3" fmla="*/ 2895600 w 4724400"/>
              <a:gd name="connsiteY3" fmla="*/ 1228725 h 1263104"/>
              <a:gd name="connsiteX4" fmla="*/ 4724400 w 4724400"/>
              <a:gd name="connsiteY4" fmla="*/ 1257300 h 1263104"/>
              <a:gd name="connsiteX0" fmla="*/ 0 w 4724400"/>
              <a:gd name="connsiteY0" fmla="*/ 0 h 1257300"/>
              <a:gd name="connsiteX1" fmla="*/ 523875 w 4724400"/>
              <a:gd name="connsiteY1" fmla="*/ 885825 h 1257300"/>
              <a:gd name="connsiteX2" fmla="*/ 1154635 w 4724400"/>
              <a:gd name="connsiteY2" fmla="*/ 1180223 h 1257300"/>
              <a:gd name="connsiteX3" fmla="*/ 2895600 w 4724400"/>
              <a:gd name="connsiteY3" fmla="*/ 1228725 h 1257300"/>
              <a:gd name="connsiteX4" fmla="*/ 4724400 w 4724400"/>
              <a:gd name="connsiteY4" fmla="*/ 1257300 h 1257300"/>
              <a:gd name="connsiteX0" fmla="*/ 0 w 4724400"/>
              <a:gd name="connsiteY0" fmla="*/ 0 h 1257300"/>
              <a:gd name="connsiteX1" fmla="*/ 523875 w 4724400"/>
              <a:gd name="connsiteY1" fmla="*/ 885825 h 1257300"/>
              <a:gd name="connsiteX2" fmla="*/ 1154635 w 4724400"/>
              <a:gd name="connsiteY2" fmla="*/ 1180223 h 1257300"/>
              <a:gd name="connsiteX3" fmla="*/ 2895600 w 4724400"/>
              <a:gd name="connsiteY3" fmla="*/ 1228725 h 1257300"/>
              <a:gd name="connsiteX4" fmla="*/ 4724400 w 4724400"/>
              <a:gd name="connsiteY4" fmla="*/ 125730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400" h="1257300">
                <a:moveTo>
                  <a:pt x="0" y="0"/>
                </a:moveTo>
                <a:cubicBezTo>
                  <a:pt x="153194" y="250031"/>
                  <a:pt x="331436" y="689121"/>
                  <a:pt x="523875" y="885825"/>
                </a:cubicBezTo>
                <a:cubicBezTo>
                  <a:pt x="716314" y="1082529"/>
                  <a:pt x="799035" y="1164348"/>
                  <a:pt x="1154635" y="1180223"/>
                </a:cubicBezTo>
                <a:cubicBezTo>
                  <a:pt x="1361010" y="1167523"/>
                  <a:pt x="2710214" y="1228579"/>
                  <a:pt x="2895600" y="1228725"/>
                </a:cubicBezTo>
                <a:cubicBezTo>
                  <a:pt x="3106737" y="1208087"/>
                  <a:pt x="4623197" y="1255316"/>
                  <a:pt x="4724400" y="1257300"/>
                </a:cubicBezTo>
              </a:path>
            </a:pathLst>
          </a:custGeom>
          <a:noFill/>
          <a:ln w="25400">
            <a:solidFill>
              <a:schemeClr val="accent2"/>
            </a:solidFill>
          </a:ln>
        </p:spPr>
        <p:txBody>
          <a:bodyPr rtlCol="0" anchor="ctr"/>
          <a:lstStyle/>
          <a:p>
            <a:pPr algn="ctr"/>
            <a:endParaRPr lang="en-GB" dirty="0">
              <a:solidFill>
                <a:srgbClr val="500093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9614" y="5163411"/>
            <a:ext cx="954107" cy="49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000" b="1" dirty="0" smtClean="0">
                <a:solidFill>
                  <a:srgbClr val="0000E7"/>
                </a:solidFill>
                <a:latin typeface="Arial"/>
              </a:rPr>
              <a:t>Signal</a:t>
            </a:r>
            <a:endParaRPr lang="en-GB" sz="2000" b="1" dirty="0" smtClean="0">
              <a:solidFill>
                <a:srgbClr val="0000E7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89231" y="5229208"/>
            <a:ext cx="1683474" cy="49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000" b="1" dirty="0" smtClean="0">
                <a:solidFill>
                  <a:srgbClr val="FF0000"/>
                </a:solidFill>
                <a:latin typeface="Arial"/>
              </a:rPr>
              <a:t>Background</a:t>
            </a:r>
            <a:endParaRPr lang="en-GB" sz="2000" b="1" dirty="0" smtClean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896348" y="4022756"/>
            <a:ext cx="2269240" cy="1292301"/>
          </a:xfrm>
          <a:custGeom>
            <a:avLst/>
            <a:gdLst>
              <a:gd name="connsiteX0" fmla="*/ 0 w 2269240"/>
              <a:gd name="connsiteY0" fmla="*/ 1270782 h 1292301"/>
              <a:gd name="connsiteX1" fmla="*/ 609600 w 2269240"/>
              <a:gd name="connsiteY1" fmla="*/ 1194582 h 1292301"/>
              <a:gd name="connsiteX2" fmla="*/ 904875 w 2269240"/>
              <a:gd name="connsiteY2" fmla="*/ 556407 h 1292301"/>
              <a:gd name="connsiteX3" fmla="*/ 1009650 w 2269240"/>
              <a:gd name="connsiteY3" fmla="*/ 127782 h 1292301"/>
              <a:gd name="connsiteX4" fmla="*/ 1209675 w 2269240"/>
              <a:gd name="connsiteY4" fmla="*/ 3957 h 1292301"/>
              <a:gd name="connsiteX5" fmla="*/ 1428750 w 2269240"/>
              <a:gd name="connsiteY5" fmla="*/ 80157 h 1292301"/>
              <a:gd name="connsiteX6" fmla="*/ 1524000 w 2269240"/>
              <a:gd name="connsiteY6" fmla="*/ 537357 h 1292301"/>
              <a:gd name="connsiteX7" fmla="*/ 1695450 w 2269240"/>
              <a:gd name="connsiteY7" fmla="*/ 1118382 h 1292301"/>
              <a:gd name="connsiteX8" fmla="*/ 2219325 w 2269240"/>
              <a:gd name="connsiteY8" fmla="*/ 1280307 h 1292301"/>
              <a:gd name="connsiteX9" fmla="*/ 2247900 w 2269240"/>
              <a:gd name="connsiteY9" fmla="*/ 1280307 h 1292301"/>
              <a:gd name="connsiteX10" fmla="*/ 2247900 w 2269240"/>
              <a:gd name="connsiteY10" fmla="*/ 1280307 h 129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69240" h="1292301">
                <a:moveTo>
                  <a:pt x="0" y="1270782"/>
                </a:moveTo>
                <a:cubicBezTo>
                  <a:pt x="229394" y="1292213"/>
                  <a:pt x="458788" y="1313644"/>
                  <a:pt x="609600" y="1194582"/>
                </a:cubicBezTo>
                <a:cubicBezTo>
                  <a:pt x="760412" y="1075520"/>
                  <a:pt x="838200" y="734207"/>
                  <a:pt x="904875" y="556407"/>
                </a:cubicBezTo>
                <a:cubicBezTo>
                  <a:pt x="971550" y="378607"/>
                  <a:pt x="958850" y="219857"/>
                  <a:pt x="1009650" y="127782"/>
                </a:cubicBezTo>
                <a:cubicBezTo>
                  <a:pt x="1060450" y="35707"/>
                  <a:pt x="1139825" y="11894"/>
                  <a:pt x="1209675" y="3957"/>
                </a:cubicBezTo>
                <a:cubicBezTo>
                  <a:pt x="1279525" y="-3980"/>
                  <a:pt x="1376363" y="-8743"/>
                  <a:pt x="1428750" y="80157"/>
                </a:cubicBezTo>
                <a:cubicBezTo>
                  <a:pt x="1481137" y="169057"/>
                  <a:pt x="1479550" y="364320"/>
                  <a:pt x="1524000" y="537357"/>
                </a:cubicBezTo>
                <a:cubicBezTo>
                  <a:pt x="1568450" y="710394"/>
                  <a:pt x="1579562" y="994557"/>
                  <a:pt x="1695450" y="1118382"/>
                </a:cubicBezTo>
                <a:cubicBezTo>
                  <a:pt x="1811338" y="1242207"/>
                  <a:pt x="2127250" y="1253320"/>
                  <a:pt x="2219325" y="1280307"/>
                </a:cubicBezTo>
                <a:cubicBezTo>
                  <a:pt x="2311400" y="1307294"/>
                  <a:pt x="2247900" y="1280307"/>
                  <a:pt x="2247900" y="1280307"/>
                </a:cubicBezTo>
                <a:lnTo>
                  <a:pt x="2247900" y="1280307"/>
                </a:lnTo>
              </a:path>
            </a:pathLst>
          </a:custGeom>
          <a:noFill/>
          <a:ln w="25400">
            <a:solidFill>
              <a:srgbClr val="FF0000"/>
            </a:solidFill>
            <a:prstDash val="sysDash"/>
          </a:ln>
        </p:spPr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3982696" y="4015577"/>
            <a:ext cx="0" cy="18916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sm" len="sm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3323722" y="4668906"/>
            <a:ext cx="65897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83638" y="5723751"/>
            <a:ext cx="8879388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179388" indent="-1793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Note: if I KNEW about the error, I’d correct for it. I’m talking about ‘unknown’ systematics</a:t>
            </a:r>
            <a:endParaRPr lang="en-GB" sz="2000" b="1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68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69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 animBg="1"/>
      <p:bldP spid="2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does this look in 2D?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894" y="712234"/>
            <a:ext cx="2873829" cy="27876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439" y="937740"/>
            <a:ext cx="43226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MVA-decision boundaries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Looser MVA-cut </a:t>
            </a:r>
            <a:r>
              <a:rPr lang="en-US" sz="2000" b="1" dirty="0" smtClean="0">
                <a:solidFill>
                  <a:schemeClr val="bg2"/>
                </a:solidFill>
                <a:latin typeface="+mn-lt"/>
                <a:sym typeface="Wingdings" pitchFamily="2" charset="2"/>
              </a:rPr>
              <a:t> wider boundaries in BOTH variables </a:t>
            </a:r>
            <a:endParaRPr lang="en-US" sz="2000" b="1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439" y="2558903"/>
            <a:ext cx="4215740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You actually want a boundary like </a:t>
            </a:r>
            <a:r>
              <a:rPr lang="en-US" sz="2000" b="1" dirty="0" smtClean="0">
                <a:solidFill>
                  <a:srgbClr val="007033"/>
                </a:solidFill>
                <a:latin typeface="+mn-lt"/>
              </a:rPr>
              <a:t>THIS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7033"/>
                </a:solidFill>
                <a:latin typeface="+mn-lt"/>
              </a:rPr>
              <a:t>Tight boundaries in var1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7033"/>
                </a:solidFill>
                <a:latin typeface="+mn-lt"/>
              </a:rPr>
              <a:t>Loose boundaries in var0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619659" y="1915205"/>
            <a:ext cx="1550563" cy="999726"/>
          </a:xfrm>
          <a:prstGeom prst="roundRect">
            <a:avLst>
              <a:gd name="adj" fmla="val 50000"/>
            </a:avLst>
          </a:prstGeom>
          <a:ln w="25400">
            <a:solidFill>
              <a:srgbClr val="007033"/>
            </a:solidFill>
          </a:ln>
        </p:spPr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894" y="3542979"/>
            <a:ext cx="2873829" cy="27876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4326" y="5924203"/>
            <a:ext cx="20733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YES it works !</a:t>
            </a:r>
            <a:endParaRPr lang="en-GB" sz="2000" b="1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4120738" y="2648197"/>
            <a:ext cx="2351314" cy="122315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3380509" y="5023262"/>
            <a:ext cx="3091543" cy="11779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69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4898" y="4763558"/>
            <a:ext cx="5761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b="1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train MVA algorithm with ‘problematic variables’ transformed to make them less discriminant:</a:t>
            </a:r>
            <a:endParaRPr lang="en-US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983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Machine Learning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9038" y="6597352"/>
            <a:ext cx="1086578" cy="260647"/>
          </a:xfrm>
        </p:spPr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6552728" cy="260648"/>
          </a:xfrm>
        </p:spPr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2440" y="6597352"/>
            <a:ext cx="611560" cy="260648"/>
          </a:xfrm>
        </p:spPr>
        <p:txBody>
          <a:bodyPr/>
          <a:lstStyle/>
          <a:p>
            <a:fld id="{2A4DA105-8408-472E-ADC5-7BB4EB4EDB54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35217" y="2328396"/>
            <a:ext cx="870616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chemeClr val="bg2"/>
                </a:solidFill>
                <a:latin typeface="+mn-lt"/>
              </a:rPr>
              <a:t>“A computer program is said to learn from experience E with respect to some task T and some performance measure P, if its performance on T, as measured by P, improves with experience E.” </a:t>
            </a:r>
            <a:r>
              <a:rPr lang="en-US" sz="2000" i="1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Tom Mitchell, Carnegie Mellon University 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(1997)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9507" y="1086197"/>
            <a:ext cx="8312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000" i="1" dirty="0">
                <a:solidFill>
                  <a:schemeClr val="bg2"/>
                </a:solidFill>
                <a:latin typeface="+mn-lt"/>
              </a:rPr>
              <a:t>“[Machine Learning is the] field of study that gives computers the ability to learn without being explicitly programmed.” 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Arthur Samuel 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(1959)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39" y="5060160"/>
            <a:ext cx="8609369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2"/>
                </a:solidFill>
                <a:latin typeface="+mn-lt"/>
              </a:rPr>
              <a:t>‘understanding/modeling your data’ … 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2"/>
                </a:solidFill>
                <a:latin typeface="+mn-lt"/>
              </a:rPr>
              <a:t>and if you cannot do it in multi-dimensions on “analytic first principles” let the computer help </a:t>
            </a:r>
            <a:r>
              <a:rPr lang="en-US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</a:t>
            </a:r>
            <a:endParaRPr lang="en-US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39" y="4212258"/>
            <a:ext cx="5763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u="sng" dirty="0" smtClean="0">
                <a:solidFill>
                  <a:schemeClr val="bg2"/>
                </a:solidFill>
                <a:latin typeface="+mn-lt"/>
              </a:rPr>
              <a:t>I suggest: forget about ‘fancy definitions’:</a:t>
            </a:r>
            <a:endParaRPr lang="en-GB" u="sng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825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example..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54" y="3669474"/>
            <a:ext cx="2701020" cy="26200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088" y="3669473"/>
            <a:ext cx="2701020" cy="26200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6554" y="1413163"/>
            <a:ext cx="86552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Hmm… also here, I’d still say it does exactly what I want it to do</a:t>
            </a:r>
          </a:p>
          <a:p>
            <a:pPr marL="636588" lvl="1" indent="-1793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The difficulty is to ‘evaluate’ or ‘estimate’ the advantage (reduction in systematic </a:t>
            </a:r>
            <a:r>
              <a:rPr lang="en-US" sz="2000" b="1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 loss in performance)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70</a:t>
            </a:fld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07504" y="3210840"/>
            <a:ext cx="31357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000" b="1" dirty="0">
                <a:solidFill>
                  <a:schemeClr val="bg2"/>
                </a:solidFill>
                <a:latin typeface="+mn-lt"/>
              </a:rPr>
              <a:t>b</a:t>
            </a: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ad </a:t>
            </a:r>
            <a:r>
              <a:rPr lang="en-US" sz="2000" b="1" dirty="0" err="1" smtClean="0">
                <a:solidFill>
                  <a:schemeClr val="bg2"/>
                </a:solidFill>
                <a:latin typeface="+mn-lt"/>
              </a:rPr>
              <a:t>decsision</a:t>
            </a: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 boundary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15802" y="3239341"/>
            <a:ext cx="966931" cy="49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better </a:t>
            </a:r>
          </a:p>
        </p:txBody>
      </p:sp>
    </p:spTree>
    <p:extLst>
      <p:ext uri="{BB962C8B-B14F-4D97-AF65-F5344CB8AC3E}">
        <p14:creationId xmlns:p14="http://schemas.microsoft.com/office/powerpoint/2010/main" val="63503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examples..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1074"/>
            <a:ext cx="2622391" cy="25437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882" y="1240166"/>
            <a:ext cx="2622391" cy="25437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19951" y="1863402"/>
            <a:ext cx="387971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buClr>
                <a:srgbClr val="FF0000"/>
              </a:buClr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Seems to work but: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difficult  to ‘evaluate’ or ‘estimate’ the advantage (reduction in systematic </a:t>
            </a:r>
            <a:r>
              <a:rPr lang="en-US" sz="2000" b="1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 loss in performance)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71</a:t>
            </a:fld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90950" y="686168"/>
            <a:ext cx="31357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000" b="1" dirty="0">
                <a:solidFill>
                  <a:schemeClr val="bg2"/>
                </a:solidFill>
                <a:latin typeface="+mn-lt"/>
              </a:rPr>
              <a:t>b</a:t>
            </a: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ad </a:t>
            </a:r>
            <a:r>
              <a:rPr lang="en-US" sz="2000" b="1" dirty="0" err="1" smtClean="0">
                <a:solidFill>
                  <a:schemeClr val="bg2"/>
                </a:solidFill>
                <a:latin typeface="+mn-lt"/>
              </a:rPr>
              <a:t>decsision</a:t>
            </a: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 boundary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99248" y="714669"/>
            <a:ext cx="966931" cy="49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better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3426"/>
            <a:ext cx="2684829" cy="26043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882" y="4123426"/>
            <a:ext cx="2684829" cy="260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9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this look in 2D?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906" y="1082757"/>
            <a:ext cx="4784603" cy="46411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176541"/>
            <a:ext cx="43226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MVA-decision boundaries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Looser MVA-cut </a:t>
            </a:r>
            <a:r>
              <a:rPr lang="en-US" sz="2000" b="1" dirty="0" smtClean="0">
                <a:solidFill>
                  <a:schemeClr val="bg2"/>
                </a:solidFill>
                <a:latin typeface="+mn-lt"/>
                <a:sym typeface="Wingdings" pitchFamily="2" charset="2"/>
              </a:rPr>
              <a:t> wider boundaries in BOTH variables </a:t>
            </a:r>
            <a:endParaRPr lang="en-US" sz="2000" b="1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439" y="3006657"/>
            <a:ext cx="42157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What if you are sure about the peak’s position in var1, but less sure about var0 ?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You actually want a boundary like </a:t>
            </a:r>
            <a:r>
              <a:rPr lang="en-US" sz="2000" b="1" dirty="0" smtClean="0">
                <a:solidFill>
                  <a:srgbClr val="007033"/>
                </a:solidFill>
                <a:latin typeface="+mn-lt"/>
              </a:rPr>
              <a:t>THIS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7033"/>
                </a:solidFill>
                <a:latin typeface="+mn-lt"/>
              </a:rPr>
              <a:t>Tight boundaries in var1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7033"/>
                </a:solidFill>
                <a:latin typeface="+mn-lt"/>
              </a:rPr>
              <a:t>Loose boundaries in var0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308270" y="3068233"/>
            <a:ext cx="2351314" cy="1636595"/>
          </a:xfrm>
          <a:prstGeom prst="roundRect">
            <a:avLst>
              <a:gd name="adj" fmla="val 34082"/>
            </a:avLst>
          </a:prstGeom>
          <a:ln w="25400">
            <a:solidFill>
              <a:srgbClr val="007033"/>
            </a:solidFill>
          </a:ln>
        </p:spPr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72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099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 information content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15"/>
          <a:stretch/>
        </p:blipFill>
        <p:spPr>
          <a:xfrm>
            <a:off x="152400" y="3183761"/>
            <a:ext cx="2981325" cy="34310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67101" y="3533775"/>
            <a:ext cx="52958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Here: one would for example “shift” such that signal and </a:t>
            </a:r>
            <a:r>
              <a:rPr lang="en-US" sz="2000" b="1" dirty="0" err="1" smtClean="0">
                <a:solidFill>
                  <a:schemeClr val="bg2"/>
                </a:solidFill>
                <a:latin typeface="+mn-lt"/>
              </a:rPr>
              <a:t>backgr</a:t>
            </a: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. are less separated</a:t>
            </a:r>
          </a:p>
          <a:p>
            <a:pPr marL="179388" indent="-1793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2000" b="1" dirty="0">
              <a:solidFill>
                <a:schemeClr val="bg2"/>
              </a:solidFill>
              <a:latin typeface="+mn-lt"/>
            </a:endParaRPr>
          </a:p>
          <a:p>
            <a:pPr marL="179388" indent="-1793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However, that’s not “universal”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749" y="783104"/>
            <a:ext cx="8772525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Looking for a general tool to ‘force’ any MVA algorithm, not to rely too much on exact feature:</a:t>
            </a:r>
          </a:p>
          <a:p>
            <a:pPr marL="636588" lvl="1" indent="-1793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Similar: early stopping techniques in Neural networks to avoid overtraining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000" b="1" dirty="0" smtClean="0">
                <a:solidFill>
                  <a:schemeClr val="bg2"/>
                </a:solidFill>
                <a:latin typeface="+mn-lt"/>
                <a:sym typeface="Wingdings" pitchFamily="2" charset="2"/>
              </a:rPr>
              <a:t> reduce difference between “signal” and “background”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000" b="1" dirty="0" smtClean="0">
                <a:solidFill>
                  <a:schemeClr val="bg2"/>
                </a:solidFill>
                <a:latin typeface="+mn-lt"/>
                <a:sym typeface="Wingdings" pitchFamily="2" charset="2"/>
              </a:rPr>
              <a:t> or  reduce information content in each, “signal” and “background”</a:t>
            </a:r>
            <a:endParaRPr lang="en-US" sz="2000" b="1" dirty="0" smtClean="0">
              <a:solidFill>
                <a:schemeClr val="bg2"/>
              </a:solidFill>
              <a:latin typeface="+mn-lt"/>
            </a:endParaRPr>
          </a:p>
          <a:p>
            <a:pPr marL="636588" lvl="1" indent="-1793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GB" sz="2000" b="1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73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44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 information content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85749" y="783104"/>
            <a:ext cx="8772525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Looking for a general tool to ‘force’ any MVA algorithm, not to rely too much on exact feature:</a:t>
            </a:r>
          </a:p>
          <a:p>
            <a:pPr marL="636588" lvl="1" indent="-1793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Similar: early stopping techniques in Neural networks to avoid overtraining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000" b="1" dirty="0" smtClean="0">
                <a:solidFill>
                  <a:schemeClr val="bg2"/>
                </a:solidFill>
                <a:latin typeface="+mn-lt"/>
                <a:sym typeface="Wingdings" pitchFamily="2" charset="2"/>
              </a:rPr>
              <a:t> reduce difference between “signal” and “background”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000" b="1" dirty="0" smtClean="0">
                <a:solidFill>
                  <a:schemeClr val="bg2"/>
                </a:solidFill>
                <a:latin typeface="+mn-lt"/>
                <a:sym typeface="Wingdings" pitchFamily="2" charset="2"/>
              </a:rPr>
              <a:t> or  reduce information content in each, “signal” and “background”</a:t>
            </a:r>
            <a:endParaRPr lang="en-US" sz="2000" b="1" dirty="0" smtClean="0">
              <a:solidFill>
                <a:schemeClr val="bg2"/>
              </a:solidFill>
              <a:latin typeface="+mn-lt"/>
            </a:endParaRPr>
          </a:p>
          <a:p>
            <a:pPr marL="636588" lvl="1" indent="-1793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GB" sz="2000" b="1" dirty="0" smtClean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83761"/>
            <a:ext cx="8772525" cy="343106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1209675" y="3829050"/>
            <a:ext cx="514350" cy="95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Arc 9"/>
          <p:cNvSpPr/>
          <p:nvPr/>
        </p:nvSpPr>
        <p:spPr bwMode="auto">
          <a:xfrm flipV="1">
            <a:off x="4672011" y="5524501"/>
            <a:ext cx="581025" cy="590550"/>
          </a:xfrm>
          <a:prstGeom prst="arc">
            <a:avLst/>
          </a:prstGeom>
          <a:noFill/>
          <a:ln w="25400" cap="flat" cmpd="sng" algn="ctr">
            <a:solidFill>
              <a:schemeClr val="bg2"/>
            </a:solidFill>
            <a:prstDash val="solid"/>
            <a:round/>
            <a:headEnd type="none" w="sm" len="sm"/>
            <a:tailEnd type="arrow"/>
          </a:ln>
          <a:effectLst/>
          <a:extLst/>
        </p:spPr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11" name="Arc 10"/>
          <p:cNvSpPr/>
          <p:nvPr/>
        </p:nvSpPr>
        <p:spPr bwMode="auto">
          <a:xfrm flipH="1">
            <a:off x="3667125" y="5324475"/>
            <a:ext cx="538161" cy="647699"/>
          </a:xfrm>
          <a:prstGeom prst="arc">
            <a:avLst/>
          </a:prstGeom>
          <a:noFill/>
          <a:ln w="25400" cap="flat" cmpd="sng" algn="ctr">
            <a:solidFill>
              <a:schemeClr val="bg2"/>
            </a:solidFill>
            <a:prstDash val="solid"/>
            <a:round/>
            <a:headEnd type="none" w="sm" len="sm"/>
            <a:tailEnd type="arrow"/>
          </a:ln>
          <a:effectLst/>
          <a:extLst/>
        </p:spPr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24025" y="3570179"/>
            <a:ext cx="724878" cy="49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shift</a:t>
            </a:r>
            <a:endParaRPr lang="en-GB" sz="2000" b="1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7143750" y="4552950"/>
            <a:ext cx="514350" cy="95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7658100" y="4294079"/>
            <a:ext cx="939681" cy="49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smear</a:t>
            </a:r>
            <a:endParaRPr lang="en-GB" sz="2000" b="1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00536" y="4827479"/>
            <a:ext cx="683200" cy="49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turn</a:t>
            </a:r>
            <a:endParaRPr lang="en-GB" sz="2000" b="1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74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092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my “complicated” 3D example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64"/>
          <a:stretch/>
        </p:blipFill>
        <p:spPr>
          <a:xfrm>
            <a:off x="436377" y="3004459"/>
            <a:ext cx="8398318" cy="37216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37748" y="1033153"/>
            <a:ext cx="4497788" cy="18182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4646212" y="1051650"/>
            <a:ext cx="4497788" cy="1818295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75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54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 </a:t>
            </a:r>
            <a:r>
              <a:rPr lang="en-US" dirty="0" err="1" smtClean="0"/>
              <a:t>Cuve</a:t>
            </a:r>
            <a:r>
              <a:rPr lang="en-US" dirty="0" smtClean="0"/>
              <a:t> - Zoom</a:t>
            </a:r>
            <a:endParaRPr lang="en-US" dirty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 bwMode="auto">
          <a:xfrm>
            <a:off x="9224259" y="4967274"/>
            <a:ext cx="675931" cy="31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9pPr>
          </a:lstStyle>
          <a:p>
            <a:fld id="{2A4DA105-8408-472E-ADC5-7BB4EB4EDB54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76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73"/>
          <a:stretch/>
        </p:blipFill>
        <p:spPr>
          <a:xfrm>
            <a:off x="231925" y="2572686"/>
            <a:ext cx="8398319" cy="37373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>
            <a:off x="2968828" y="4605919"/>
            <a:ext cx="0" cy="1163782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2859973" y="3289161"/>
            <a:ext cx="0" cy="186302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ysDash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2679865" y="4997804"/>
            <a:ext cx="0" cy="605642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243464" y="831273"/>
            <a:ext cx="85680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compare: difference between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red (what you think you have) </a:t>
            </a: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and black (what your algorithm applied to nature might actually provide)</a:t>
            </a:r>
          </a:p>
          <a:p>
            <a:pPr marL="179388" indent="-1793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do this for solid (smeared) and dashed (</a:t>
            </a:r>
            <a:r>
              <a:rPr lang="en-US" sz="2000" b="1" dirty="0" err="1" smtClean="0">
                <a:solidFill>
                  <a:schemeClr val="bg2"/>
                </a:solidFill>
                <a:latin typeface="+mn-lt"/>
              </a:rPr>
              <a:t>unsmeared</a:t>
            </a: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) classifiers 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7222003" y="4220672"/>
            <a:ext cx="0" cy="1163782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6933634" y="3509846"/>
            <a:ext cx="0" cy="186302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ysDash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7222003" y="3615030"/>
            <a:ext cx="0" cy="605642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4" t="54373" r="23627" b="32466"/>
          <a:stretch/>
        </p:blipFill>
        <p:spPr>
          <a:xfrm>
            <a:off x="3021381" y="2551137"/>
            <a:ext cx="3699642" cy="1470771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76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521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Boosted Decision Trees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9038" y="6597352"/>
            <a:ext cx="1086578" cy="260647"/>
          </a:xfrm>
          <a:prstGeom prst="rect">
            <a:avLst/>
          </a:prstGeom>
        </p:spPr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6552728" cy="260648"/>
          </a:xfrm>
          <a:prstGeom prst="rect">
            <a:avLst/>
          </a:prstGeom>
        </p:spPr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2440" y="6597352"/>
            <a:ext cx="611560" cy="260648"/>
          </a:xfrm>
          <a:prstGeom prst="rect">
            <a:avLst/>
          </a:prstGeom>
        </p:spPr>
        <p:txBody>
          <a:bodyPr/>
          <a:lstStyle/>
          <a:p>
            <a:fld id="{2A4DA105-8408-472E-ADC5-7BB4EB4EDB54}" type="slidenum">
              <a:rPr lang="en-GB" smtClean="0"/>
              <a:pPr/>
              <a:t>77</a:t>
            </a:fld>
            <a:endParaRPr lang="en-GB" dirty="0"/>
          </a:p>
        </p:txBody>
      </p:sp>
      <p:grpSp>
        <p:nvGrpSpPr>
          <p:cNvPr id="1902595" name="Group 3"/>
          <p:cNvGrpSpPr>
            <a:grpSpLocks/>
          </p:cNvGrpSpPr>
          <p:nvPr/>
        </p:nvGrpSpPr>
        <p:grpSpPr bwMode="auto">
          <a:xfrm>
            <a:off x="15788" y="967466"/>
            <a:ext cx="9153525" cy="5591211"/>
            <a:chOff x="-6" y="429"/>
            <a:chExt cx="5766" cy="3700"/>
          </a:xfrm>
        </p:grpSpPr>
        <p:sp>
          <p:nvSpPr>
            <p:cNvPr id="1902596" name="Rectangle 4"/>
            <p:cNvSpPr>
              <a:spLocks noChangeArrowheads="1"/>
            </p:cNvSpPr>
            <p:nvPr/>
          </p:nvSpPr>
          <p:spPr bwMode="auto">
            <a:xfrm>
              <a:off x="0" y="429"/>
              <a:ext cx="5760" cy="82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1902597" name="Picture 5" descr="JoshuaTreeSunset01_4"/>
            <p:cNvPicPr>
              <a:picLocks noChangeAspect="1" noChangeArrowheads="1"/>
            </p:cNvPicPr>
            <p:nvPr/>
          </p:nvPicPr>
          <p:blipFill>
            <a:blip r:embed="rId2">
              <a:lum bright="96000" contrast="-6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5" t="19878" r="3023" b="27681"/>
            <a:stretch>
              <a:fillRect/>
            </a:stretch>
          </p:blipFill>
          <p:spPr bwMode="auto">
            <a:xfrm>
              <a:off x="-6" y="1237"/>
              <a:ext cx="5760" cy="2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02598" name="Rectangle 6"/>
          <p:cNvSpPr>
            <a:spLocks noChangeArrowheads="1"/>
          </p:cNvSpPr>
          <p:nvPr/>
        </p:nvSpPr>
        <p:spPr bwMode="auto">
          <a:xfrm>
            <a:off x="12613" y="911904"/>
            <a:ext cx="9144000" cy="1308100"/>
          </a:xfrm>
          <a:prstGeom prst="rect">
            <a:avLst/>
          </a:prstGeom>
          <a:solidFill>
            <a:srgbClr val="2121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902599" name="Picture 7" descr="BDTske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438" y="1677079"/>
            <a:ext cx="4321175" cy="381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2600" name="Text Box 8"/>
          <p:cNvSpPr txBox="1">
            <a:spLocks noChangeArrowheads="1"/>
          </p:cNvSpPr>
          <p:nvPr/>
        </p:nvSpPr>
        <p:spPr bwMode="auto">
          <a:xfrm>
            <a:off x="192001" y="1142091"/>
            <a:ext cx="62357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§"/>
            </a:pPr>
            <a:r>
              <a:rPr lang="en-US" sz="2000" u="sng" smtClean="0">
                <a:solidFill>
                  <a:srgbClr val="FFFFFF"/>
                </a:solidFill>
                <a:latin typeface="Arial" charset="0"/>
              </a:rPr>
              <a:t>Decision Tree:</a:t>
            </a:r>
            <a:r>
              <a:rPr lang="en-US" sz="2000" smtClean="0">
                <a:solidFill>
                  <a:srgbClr val="FFFFFF"/>
                </a:solidFill>
                <a:latin typeface="Arial" charset="0"/>
              </a:rPr>
              <a:t> Sequential application of cuts splits the data into nodes, where the final nodes (leafs) classify an event as</a:t>
            </a:r>
            <a:r>
              <a:rPr lang="en-US" sz="2000" smtClean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2000" smtClean="0">
                <a:solidFill>
                  <a:srgbClr val="66FFFF"/>
                </a:solidFill>
                <a:latin typeface="Arial" charset="0"/>
              </a:rPr>
              <a:t>signal</a:t>
            </a:r>
            <a:r>
              <a:rPr lang="en-US" sz="2000" smtClean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2000" smtClean="0">
                <a:solidFill>
                  <a:srgbClr val="FFFFFF"/>
                </a:solidFill>
                <a:latin typeface="Arial" charset="0"/>
              </a:rPr>
              <a:t>or</a:t>
            </a:r>
            <a:r>
              <a:rPr lang="en-US" sz="2000" smtClean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2000" smtClean="0">
                <a:solidFill>
                  <a:srgbClr val="FF8989"/>
                </a:solidFill>
                <a:latin typeface="Arial" charset="0"/>
              </a:rPr>
              <a:t>background</a:t>
            </a:r>
            <a:endParaRPr lang="en-GB" sz="2000" smtClean="0">
              <a:solidFill>
                <a:srgbClr val="FF8989"/>
              </a:solidFill>
              <a:latin typeface="Arial" charset="0"/>
              <a:cs typeface="Arial" charset="0"/>
            </a:endParaRPr>
          </a:p>
        </p:txBody>
      </p:sp>
      <p:sp>
        <p:nvSpPr>
          <p:cNvPr id="1902601" name="Text Box 9"/>
          <p:cNvSpPr txBox="1">
            <a:spLocks noChangeArrowheads="1"/>
          </p:cNvSpPr>
          <p:nvPr/>
        </p:nvSpPr>
        <p:spPr bwMode="auto">
          <a:xfrm>
            <a:off x="192001" y="4588907"/>
            <a:ext cx="4900612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§"/>
            </a:pPr>
            <a:r>
              <a:rPr lang="en-US" sz="2000" u="sng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Boosted Decision Trees (1996):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combine a whole forest of Decision Trees, derived from the same sample, e.g. using  different event weights.</a:t>
            </a:r>
          </a:p>
          <a:p>
            <a:pPr lvl="1" eaLnBrk="1" hangingPunct="1"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overcomes the stability problem</a:t>
            </a:r>
          </a:p>
          <a:p>
            <a:pPr lvl="1" eaLnBrk="1" hangingPunct="1"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increases  performance</a:t>
            </a:r>
            <a:endParaRPr lang="en-US" sz="20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02602" name="Text Box 10"/>
          <p:cNvSpPr txBox="1">
            <a:spLocks noChangeArrowheads="1"/>
          </p:cNvSpPr>
          <p:nvPr/>
        </p:nvSpPr>
        <p:spPr bwMode="auto">
          <a:xfrm>
            <a:off x="4937038" y="5914116"/>
            <a:ext cx="40465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 became popular in HEP since MiniBooNE, B.Roe et.a., NIM 543(2005)</a:t>
            </a:r>
            <a:endParaRPr lang="en-US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02603" name="Text Box 11"/>
          <p:cNvSpPr txBox="1">
            <a:spLocks noChangeArrowheads="1"/>
          </p:cNvSpPr>
          <p:nvPr/>
        </p:nvSpPr>
        <p:spPr bwMode="auto">
          <a:xfrm>
            <a:off x="192001" y="2520965"/>
            <a:ext cx="4745037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62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873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Each branch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Arial" charset="0"/>
                <a:sym typeface="Wingdings" pitchFamily="2" charset="2"/>
              </a:rPr>
              <a:t> one standard “cut” sequence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easy to interpret,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visualised</a:t>
            </a:r>
            <a:endParaRPr lang="en-US" sz="1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Disadvatage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 very sensitive to statistical fluctuations in training data</a:t>
            </a:r>
            <a:endParaRPr lang="en-US" sz="1800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01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90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2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2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2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2601" grpId="0"/>
      <p:bldP spid="190260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Boosting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9038" y="6597352"/>
            <a:ext cx="1086578" cy="260647"/>
          </a:xfrm>
          <a:prstGeom prst="rect">
            <a:avLst/>
          </a:prstGeom>
        </p:spPr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6552728" cy="260648"/>
          </a:xfrm>
          <a:prstGeom prst="rect">
            <a:avLst/>
          </a:prstGeom>
        </p:spPr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2440" y="6597352"/>
            <a:ext cx="611560" cy="260648"/>
          </a:xfrm>
          <a:prstGeom prst="rect">
            <a:avLst/>
          </a:prstGeom>
        </p:spPr>
        <p:txBody>
          <a:bodyPr/>
          <a:lstStyle/>
          <a:p>
            <a:fld id="{2A4DA105-8408-472E-ADC5-7BB4EB4EDB54}" type="slidenum">
              <a:rPr lang="en-GB" smtClean="0"/>
              <a:pPr/>
              <a:t>78</a:t>
            </a:fld>
            <a:endParaRPr lang="en-GB" dirty="0"/>
          </a:p>
        </p:txBody>
      </p:sp>
      <p:sp>
        <p:nvSpPr>
          <p:cNvPr id="1907715" name="Oval 3"/>
          <p:cNvSpPr>
            <a:spLocks noChangeArrowheads="1"/>
          </p:cNvSpPr>
          <p:nvPr/>
        </p:nvSpPr>
        <p:spPr bwMode="auto">
          <a:xfrm>
            <a:off x="274638" y="1189038"/>
            <a:ext cx="2466975" cy="438150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177800" indent="-177800" algn="ctr"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Training Sample</a:t>
            </a:r>
          </a:p>
        </p:txBody>
      </p:sp>
      <p:grpSp>
        <p:nvGrpSpPr>
          <p:cNvPr id="1907716" name="Group 4"/>
          <p:cNvGrpSpPr>
            <a:grpSpLocks/>
          </p:cNvGrpSpPr>
          <p:nvPr/>
        </p:nvGrpSpPr>
        <p:grpSpPr bwMode="auto">
          <a:xfrm>
            <a:off x="2754313" y="1114425"/>
            <a:ext cx="1749425" cy="546100"/>
            <a:chOff x="1774" y="907"/>
            <a:chExt cx="1102" cy="344"/>
          </a:xfrm>
        </p:grpSpPr>
        <p:sp>
          <p:nvSpPr>
            <p:cNvPr id="1907717" name="Line 5"/>
            <p:cNvSpPr>
              <a:spLocks noChangeShapeType="1"/>
            </p:cNvSpPr>
            <p:nvPr/>
          </p:nvSpPr>
          <p:spPr bwMode="auto">
            <a:xfrm flipV="1">
              <a:off x="1774" y="1076"/>
              <a:ext cx="428" cy="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07718" name="Text Box 6"/>
            <p:cNvSpPr txBox="1">
              <a:spLocks noChangeArrowheads="1"/>
            </p:cNvSpPr>
            <p:nvPr/>
          </p:nvSpPr>
          <p:spPr bwMode="auto">
            <a:xfrm>
              <a:off x="2229" y="907"/>
              <a:ext cx="647" cy="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75000"/>
                </a:lnSpc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classifier </a:t>
              </a:r>
            </a:p>
            <a:p>
              <a:pPr algn="ctr" eaLnBrk="1" hangingPunct="1">
                <a:lnSpc>
                  <a:spcPct val="75000"/>
                </a:lnSpc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C</a:t>
              </a:r>
              <a:r>
                <a:rPr lang="en-US" sz="1600" baseline="30000" smtClean="0">
                  <a:solidFill>
                    <a:srgbClr val="000000"/>
                  </a:solidFill>
                  <a:latin typeface="Arial" charset="0"/>
                </a:rPr>
                <a:t>(0)</a:t>
              </a: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(</a:t>
              </a:r>
              <a:r>
                <a:rPr lang="en-US" sz="1600" b="1" smtClean="0">
                  <a:solidFill>
                    <a:srgbClr val="000000"/>
                  </a:solidFill>
                  <a:latin typeface="Arial" charset="0"/>
                </a:rPr>
                <a:t>x</a:t>
              </a: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)</a:t>
              </a:r>
            </a:p>
          </p:txBody>
        </p:sp>
      </p:grpSp>
      <p:grpSp>
        <p:nvGrpSpPr>
          <p:cNvPr id="1907719" name="Group 7"/>
          <p:cNvGrpSpPr>
            <a:grpSpLocks/>
          </p:cNvGrpSpPr>
          <p:nvPr/>
        </p:nvGrpSpPr>
        <p:grpSpPr bwMode="auto">
          <a:xfrm>
            <a:off x="274638" y="1643063"/>
            <a:ext cx="4238625" cy="890587"/>
            <a:chOff x="173" y="1155"/>
            <a:chExt cx="2670" cy="561"/>
          </a:xfrm>
        </p:grpSpPr>
        <p:grpSp>
          <p:nvGrpSpPr>
            <p:cNvPr id="1907720" name="Group 8"/>
            <p:cNvGrpSpPr>
              <a:grpSpLocks/>
            </p:cNvGrpSpPr>
            <p:nvPr/>
          </p:nvGrpSpPr>
          <p:grpSpPr bwMode="auto">
            <a:xfrm>
              <a:off x="173" y="1155"/>
              <a:ext cx="1554" cy="537"/>
              <a:chOff x="223" y="1585"/>
              <a:chExt cx="1554" cy="537"/>
            </a:xfrm>
          </p:grpSpPr>
          <p:sp>
            <p:nvSpPr>
              <p:cNvPr id="1907721" name="Oval 9"/>
              <p:cNvSpPr>
                <a:spLocks noChangeArrowheads="1"/>
              </p:cNvSpPr>
              <p:nvPr/>
            </p:nvSpPr>
            <p:spPr bwMode="auto">
              <a:xfrm>
                <a:off x="223" y="1846"/>
                <a:ext cx="1554" cy="276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0" algn="ctr">
                    <a:solidFill>
                      <a:srgbClr val="FF3B3B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pPr marL="177800" indent="-177800" algn="ctr" eaLnBrk="1" hangingPunct="1">
                  <a:spcBef>
                    <a:spcPct val="35000"/>
                  </a:spcBef>
                  <a:buClr>
                    <a:srgbClr val="FF0000"/>
                  </a:buClr>
                  <a:buSzPct val="135000"/>
                  <a:buFont typeface="Wingdings" pitchFamily="2" charset="2"/>
                  <a:buNone/>
                </a:pPr>
                <a:r>
                  <a:rPr lang="en-US" sz="1600" smtClean="0">
                    <a:solidFill>
                      <a:srgbClr val="000000"/>
                    </a:solidFill>
                    <a:latin typeface="Arial" charset="0"/>
                  </a:rPr>
                  <a:t>Weighted Sample</a:t>
                </a:r>
              </a:p>
            </p:txBody>
          </p:sp>
          <p:sp>
            <p:nvSpPr>
              <p:cNvPr id="1907722" name="Line 10"/>
              <p:cNvSpPr>
                <a:spLocks noChangeShapeType="1"/>
              </p:cNvSpPr>
              <p:nvPr/>
            </p:nvSpPr>
            <p:spPr bwMode="auto">
              <a:xfrm>
                <a:off x="1009" y="1586"/>
                <a:ext cx="0" cy="216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 eaLnBrk="1" hangingPunct="1">
                  <a:spcBef>
                    <a:spcPct val="35000"/>
                  </a:spcBef>
                  <a:buClr>
                    <a:srgbClr val="FF0000"/>
                  </a:buClr>
                  <a:buSzPct val="135000"/>
                  <a:buFont typeface="Wingdings" pitchFamily="2" charset="2"/>
                  <a:buChar char="§"/>
                </a:pPr>
                <a:endParaRPr lang="en-GB" sz="16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07723" name="Text Box 11"/>
              <p:cNvSpPr txBox="1">
                <a:spLocks noChangeArrowheads="1"/>
              </p:cNvSpPr>
              <p:nvPr/>
            </p:nvSpPr>
            <p:spPr bwMode="auto">
              <a:xfrm>
                <a:off x="1049" y="1585"/>
                <a:ext cx="64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31750" algn="ctr">
                    <a:solidFill>
                      <a:srgbClr val="FF3B3B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marL="177800" indent="-1778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35000"/>
                  </a:spcBef>
                  <a:buClr>
                    <a:srgbClr val="FF0000"/>
                  </a:buClr>
                  <a:buSzPct val="135000"/>
                  <a:buFont typeface="Wingdings" pitchFamily="2" charset="2"/>
                  <a:buNone/>
                </a:pPr>
                <a:r>
                  <a:rPr lang="en-US" sz="1600" smtClean="0">
                    <a:solidFill>
                      <a:srgbClr val="000000"/>
                    </a:solidFill>
                    <a:latin typeface="Arial" charset="0"/>
                  </a:rPr>
                  <a:t>re-weight</a:t>
                </a:r>
              </a:p>
            </p:txBody>
          </p:sp>
        </p:grpSp>
        <p:grpSp>
          <p:nvGrpSpPr>
            <p:cNvPr id="1907724" name="Group 12"/>
            <p:cNvGrpSpPr>
              <a:grpSpLocks/>
            </p:cNvGrpSpPr>
            <p:nvPr/>
          </p:nvGrpSpPr>
          <p:grpSpPr bwMode="auto">
            <a:xfrm>
              <a:off x="1741" y="1372"/>
              <a:ext cx="1102" cy="344"/>
              <a:chOff x="1774" y="907"/>
              <a:chExt cx="1102" cy="344"/>
            </a:xfrm>
          </p:grpSpPr>
          <p:sp>
            <p:nvSpPr>
              <p:cNvPr id="1907725" name="Line 13"/>
              <p:cNvSpPr>
                <a:spLocks noChangeShapeType="1"/>
              </p:cNvSpPr>
              <p:nvPr/>
            </p:nvSpPr>
            <p:spPr bwMode="auto">
              <a:xfrm flipV="1">
                <a:off x="1774" y="1076"/>
                <a:ext cx="428" cy="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 eaLnBrk="1" hangingPunct="1">
                  <a:spcBef>
                    <a:spcPct val="35000"/>
                  </a:spcBef>
                  <a:buClr>
                    <a:srgbClr val="FF0000"/>
                  </a:buClr>
                  <a:buSzPct val="135000"/>
                  <a:buFont typeface="Wingdings" pitchFamily="2" charset="2"/>
                  <a:buChar char="§"/>
                </a:pPr>
                <a:endParaRPr lang="en-GB" sz="16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07726" name="Text Box 14"/>
              <p:cNvSpPr txBox="1">
                <a:spLocks noChangeArrowheads="1"/>
              </p:cNvSpPr>
              <p:nvPr/>
            </p:nvSpPr>
            <p:spPr bwMode="auto">
              <a:xfrm>
                <a:off x="2229" y="907"/>
                <a:ext cx="647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31750" algn="ctr">
                    <a:solidFill>
                      <a:srgbClr val="FF3B3B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marL="177800" indent="-1778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lnSpc>
                    <a:spcPct val="75000"/>
                  </a:lnSpc>
                  <a:spcBef>
                    <a:spcPct val="35000"/>
                  </a:spcBef>
                  <a:buClr>
                    <a:srgbClr val="FF0000"/>
                  </a:buClr>
                  <a:buSzPct val="135000"/>
                  <a:buFont typeface="Wingdings" pitchFamily="2" charset="2"/>
                  <a:buNone/>
                </a:pPr>
                <a:r>
                  <a:rPr lang="en-US" sz="1600" smtClean="0">
                    <a:solidFill>
                      <a:srgbClr val="000000"/>
                    </a:solidFill>
                    <a:latin typeface="Arial" charset="0"/>
                  </a:rPr>
                  <a:t>classifier </a:t>
                </a:r>
              </a:p>
              <a:p>
                <a:pPr algn="ctr" eaLnBrk="1" hangingPunct="1">
                  <a:lnSpc>
                    <a:spcPct val="75000"/>
                  </a:lnSpc>
                  <a:spcBef>
                    <a:spcPct val="35000"/>
                  </a:spcBef>
                  <a:buClr>
                    <a:srgbClr val="FF0000"/>
                  </a:buClr>
                  <a:buSzPct val="135000"/>
                  <a:buFont typeface="Wingdings" pitchFamily="2" charset="2"/>
                  <a:buNone/>
                </a:pPr>
                <a:r>
                  <a:rPr lang="en-US" sz="1600" smtClean="0">
                    <a:solidFill>
                      <a:srgbClr val="000000"/>
                    </a:solidFill>
                    <a:latin typeface="Arial" charset="0"/>
                  </a:rPr>
                  <a:t>C</a:t>
                </a:r>
                <a:r>
                  <a:rPr lang="en-US" sz="1600" baseline="30000" smtClean="0">
                    <a:solidFill>
                      <a:srgbClr val="000000"/>
                    </a:solidFill>
                    <a:latin typeface="Arial" charset="0"/>
                  </a:rPr>
                  <a:t>(1)</a:t>
                </a:r>
                <a:r>
                  <a:rPr lang="en-US" sz="1600" smtClean="0">
                    <a:solidFill>
                      <a:srgbClr val="000000"/>
                    </a:solidFill>
                    <a:latin typeface="Arial" charset="0"/>
                  </a:rPr>
                  <a:t>(</a:t>
                </a:r>
                <a:r>
                  <a:rPr lang="en-US" sz="1600" b="1" smtClean="0">
                    <a:solidFill>
                      <a:srgbClr val="000000"/>
                    </a:solidFill>
                    <a:latin typeface="Arial" charset="0"/>
                  </a:rPr>
                  <a:t>x</a:t>
                </a:r>
                <a:r>
                  <a:rPr lang="en-US" sz="1600" smtClean="0">
                    <a:solidFill>
                      <a:srgbClr val="000000"/>
                    </a:solidFill>
                    <a:latin typeface="Arial" charset="0"/>
                  </a:rPr>
                  <a:t>)</a:t>
                </a:r>
              </a:p>
            </p:txBody>
          </p:sp>
        </p:grpSp>
      </p:grpSp>
      <p:grpSp>
        <p:nvGrpSpPr>
          <p:cNvPr id="1907727" name="Group 15"/>
          <p:cNvGrpSpPr>
            <a:grpSpLocks/>
          </p:cNvGrpSpPr>
          <p:nvPr/>
        </p:nvGrpSpPr>
        <p:grpSpPr bwMode="auto">
          <a:xfrm>
            <a:off x="274638" y="2511425"/>
            <a:ext cx="4238625" cy="895350"/>
            <a:chOff x="173" y="1702"/>
            <a:chExt cx="2670" cy="564"/>
          </a:xfrm>
        </p:grpSpPr>
        <p:grpSp>
          <p:nvGrpSpPr>
            <p:cNvPr id="1907728" name="Group 16"/>
            <p:cNvGrpSpPr>
              <a:grpSpLocks/>
            </p:cNvGrpSpPr>
            <p:nvPr/>
          </p:nvGrpSpPr>
          <p:grpSpPr bwMode="auto">
            <a:xfrm>
              <a:off x="173" y="1702"/>
              <a:ext cx="1554" cy="537"/>
              <a:chOff x="223" y="1585"/>
              <a:chExt cx="1554" cy="537"/>
            </a:xfrm>
          </p:grpSpPr>
          <p:sp>
            <p:nvSpPr>
              <p:cNvPr id="1907729" name="Oval 17"/>
              <p:cNvSpPr>
                <a:spLocks noChangeArrowheads="1"/>
              </p:cNvSpPr>
              <p:nvPr/>
            </p:nvSpPr>
            <p:spPr bwMode="auto">
              <a:xfrm>
                <a:off x="223" y="1846"/>
                <a:ext cx="1554" cy="276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0" algn="ctr">
                    <a:solidFill>
                      <a:srgbClr val="FF3B3B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pPr marL="177800" indent="-177800" algn="ctr" eaLnBrk="1" hangingPunct="1">
                  <a:spcBef>
                    <a:spcPct val="35000"/>
                  </a:spcBef>
                  <a:buClr>
                    <a:srgbClr val="FF0000"/>
                  </a:buClr>
                  <a:buSzPct val="135000"/>
                  <a:buFont typeface="Wingdings" pitchFamily="2" charset="2"/>
                  <a:buNone/>
                </a:pPr>
                <a:r>
                  <a:rPr lang="en-US" sz="1600" smtClean="0">
                    <a:solidFill>
                      <a:srgbClr val="000000"/>
                    </a:solidFill>
                    <a:latin typeface="Arial" charset="0"/>
                  </a:rPr>
                  <a:t>Weighted Sample</a:t>
                </a:r>
              </a:p>
            </p:txBody>
          </p:sp>
          <p:sp>
            <p:nvSpPr>
              <p:cNvPr id="1907730" name="Line 18"/>
              <p:cNvSpPr>
                <a:spLocks noChangeShapeType="1"/>
              </p:cNvSpPr>
              <p:nvPr/>
            </p:nvSpPr>
            <p:spPr bwMode="auto">
              <a:xfrm>
                <a:off x="1009" y="1586"/>
                <a:ext cx="0" cy="216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 eaLnBrk="1" hangingPunct="1">
                  <a:spcBef>
                    <a:spcPct val="35000"/>
                  </a:spcBef>
                  <a:buClr>
                    <a:srgbClr val="FF0000"/>
                  </a:buClr>
                  <a:buSzPct val="135000"/>
                  <a:buFont typeface="Wingdings" pitchFamily="2" charset="2"/>
                  <a:buChar char="§"/>
                </a:pPr>
                <a:endParaRPr lang="en-GB" sz="16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07731" name="Text Box 19"/>
              <p:cNvSpPr txBox="1">
                <a:spLocks noChangeArrowheads="1"/>
              </p:cNvSpPr>
              <p:nvPr/>
            </p:nvSpPr>
            <p:spPr bwMode="auto">
              <a:xfrm>
                <a:off x="1049" y="1585"/>
                <a:ext cx="64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31750" algn="ctr">
                    <a:solidFill>
                      <a:srgbClr val="FF3B3B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marL="177800" indent="-1778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35000"/>
                  </a:spcBef>
                  <a:buClr>
                    <a:srgbClr val="FF0000"/>
                  </a:buClr>
                  <a:buSzPct val="135000"/>
                  <a:buFont typeface="Wingdings" pitchFamily="2" charset="2"/>
                  <a:buNone/>
                </a:pPr>
                <a:r>
                  <a:rPr lang="en-US" sz="1600" smtClean="0">
                    <a:solidFill>
                      <a:srgbClr val="000000"/>
                    </a:solidFill>
                    <a:latin typeface="Arial" charset="0"/>
                  </a:rPr>
                  <a:t>re-weight</a:t>
                </a:r>
              </a:p>
            </p:txBody>
          </p:sp>
        </p:grpSp>
        <p:grpSp>
          <p:nvGrpSpPr>
            <p:cNvPr id="1907732" name="Group 20"/>
            <p:cNvGrpSpPr>
              <a:grpSpLocks/>
            </p:cNvGrpSpPr>
            <p:nvPr/>
          </p:nvGrpSpPr>
          <p:grpSpPr bwMode="auto">
            <a:xfrm>
              <a:off x="1741" y="1922"/>
              <a:ext cx="1102" cy="344"/>
              <a:chOff x="1774" y="907"/>
              <a:chExt cx="1102" cy="344"/>
            </a:xfrm>
          </p:grpSpPr>
          <p:sp>
            <p:nvSpPr>
              <p:cNvPr id="1907733" name="Line 21"/>
              <p:cNvSpPr>
                <a:spLocks noChangeShapeType="1"/>
              </p:cNvSpPr>
              <p:nvPr/>
            </p:nvSpPr>
            <p:spPr bwMode="auto">
              <a:xfrm flipV="1">
                <a:off x="1774" y="1076"/>
                <a:ext cx="428" cy="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 eaLnBrk="1" hangingPunct="1">
                  <a:spcBef>
                    <a:spcPct val="35000"/>
                  </a:spcBef>
                  <a:buClr>
                    <a:srgbClr val="FF0000"/>
                  </a:buClr>
                  <a:buSzPct val="135000"/>
                  <a:buFont typeface="Wingdings" pitchFamily="2" charset="2"/>
                  <a:buChar char="§"/>
                </a:pPr>
                <a:endParaRPr lang="en-GB" sz="16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07734" name="Text Box 22"/>
              <p:cNvSpPr txBox="1">
                <a:spLocks noChangeArrowheads="1"/>
              </p:cNvSpPr>
              <p:nvPr/>
            </p:nvSpPr>
            <p:spPr bwMode="auto">
              <a:xfrm>
                <a:off x="2229" y="907"/>
                <a:ext cx="647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31750" algn="ctr">
                    <a:solidFill>
                      <a:srgbClr val="FF3B3B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marL="177800" indent="-1778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lnSpc>
                    <a:spcPct val="75000"/>
                  </a:lnSpc>
                  <a:spcBef>
                    <a:spcPct val="35000"/>
                  </a:spcBef>
                  <a:buClr>
                    <a:srgbClr val="FF0000"/>
                  </a:buClr>
                  <a:buSzPct val="135000"/>
                  <a:buFont typeface="Wingdings" pitchFamily="2" charset="2"/>
                  <a:buNone/>
                </a:pPr>
                <a:r>
                  <a:rPr lang="en-US" sz="1600" smtClean="0">
                    <a:solidFill>
                      <a:srgbClr val="000000"/>
                    </a:solidFill>
                    <a:latin typeface="Arial" charset="0"/>
                  </a:rPr>
                  <a:t>classifier </a:t>
                </a:r>
              </a:p>
              <a:p>
                <a:pPr algn="ctr" eaLnBrk="1" hangingPunct="1">
                  <a:lnSpc>
                    <a:spcPct val="75000"/>
                  </a:lnSpc>
                  <a:spcBef>
                    <a:spcPct val="35000"/>
                  </a:spcBef>
                  <a:buClr>
                    <a:srgbClr val="FF0000"/>
                  </a:buClr>
                  <a:buSzPct val="135000"/>
                  <a:buFont typeface="Wingdings" pitchFamily="2" charset="2"/>
                  <a:buNone/>
                </a:pPr>
                <a:r>
                  <a:rPr lang="en-US" sz="1600" smtClean="0">
                    <a:solidFill>
                      <a:srgbClr val="000000"/>
                    </a:solidFill>
                    <a:latin typeface="Arial" charset="0"/>
                  </a:rPr>
                  <a:t>C</a:t>
                </a:r>
                <a:r>
                  <a:rPr lang="en-US" sz="1600" baseline="30000" smtClean="0">
                    <a:solidFill>
                      <a:srgbClr val="000000"/>
                    </a:solidFill>
                    <a:latin typeface="Arial" charset="0"/>
                  </a:rPr>
                  <a:t>(2)</a:t>
                </a:r>
                <a:r>
                  <a:rPr lang="en-US" sz="1600" smtClean="0">
                    <a:solidFill>
                      <a:srgbClr val="000000"/>
                    </a:solidFill>
                    <a:latin typeface="Arial" charset="0"/>
                  </a:rPr>
                  <a:t>(</a:t>
                </a:r>
                <a:r>
                  <a:rPr lang="en-US" sz="1600" b="1" smtClean="0">
                    <a:solidFill>
                      <a:srgbClr val="000000"/>
                    </a:solidFill>
                    <a:latin typeface="Arial" charset="0"/>
                  </a:rPr>
                  <a:t>x</a:t>
                </a:r>
                <a:r>
                  <a:rPr lang="en-US" sz="1600" smtClean="0">
                    <a:solidFill>
                      <a:srgbClr val="000000"/>
                    </a:solidFill>
                    <a:latin typeface="Arial" charset="0"/>
                  </a:rPr>
                  <a:t>)</a:t>
                </a:r>
              </a:p>
            </p:txBody>
          </p:sp>
        </p:grpSp>
      </p:grpSp>
      <p:grpSp>
        <p:nvGrpSpPr>
          <p:cNvPr id="1907735" name="Group 23"/>
          <p:cNvGrpSpPr>
            <a:grpSpLocks/>
          </p:cNvGrpSpPr>
          <p:nvPr/>
        </p:nvGrpSpPr>
        <p:grpSpPr bwMode="auto">
          <a:xfrm>
            <a:off x="257175" y="3381375"/>
            <a:ext cx="4256088" cy="2644775"/>
            <a:chOff x="162" y="2250"/>
            <a:chExt cx="2681" cy="1666"/>
          </a:xfrm>
        </p:grpSpPr>
        <p:grpSp>
          <p:nvGrpSpPr>
            <p:cNvPr id="1907736" name="Group 24"/>
            <p:cNvGrpSpPr>
              <a:grpSpLocks/>
            </p:cNvGrpSpPr>
            <p:nvPr/>
          </p:nvGrpSpPr>
          <p:grpSpPr bwMode="auto">
            <a:xfrm>
              <a:off x="173" y="2250"/>
              <a:ext cx="1554" cy="537"/>
              <a:chOff x="223" y="1585"/>
              <a:chExt cx="1554" cy="537"/>
            </a:xfrm>
          </p:grpSpPr>
          <p:sp>
            <p:nvSpPr>
              <p:cNvPr id="1907737" name="Oval 25"/>
              <p:cNvSpPr>
                <a:spLocks noChangeArrowheads="1"/>
              </p:cNvSpPr>
              <p:nvPr/>
            </p:nvSpPr>
            <p:spPr bwMode="auto">
              <a:xfrm>
                <a:off x="223" y="1846"/>
                <a:ext cx="1554" cy="276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0" algn="ctr">
                    <a:solidFill>
                      <a:srgbClr val="FF3B3B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pPr marL="177800" indent="-177800" algn="ctr" eaLnBrk="1" hangingPunct="1">
                  <a:spcBef>
                    <a:spcPct val="35000"/>
                  </a:spcBef>
                  <a:buClr>
                    <a:srgbClr val="FF0000"/>
                  </a:buClr>
                  <a:buSzPct val="135000"/>
                  <a:buFont typeface="Wingdings" pitchFamily="2" charset="2"/>
                  <a:buNone/>
                </a:pPr>
                <a:r>
                  <a:rPr lang="en-US" sz="1600" smtClean="0">
                    <a:solidFill>
                      <a:srgbClr val="000000"/>
                    </a:solidFill>
                    <a:latin typeface="Arial" charset="0"/>
                  </a:rPr>
                  <a:t>Weighted Sample</a:t>
                </a:r>
              </a:p>
            </p:txBody>
          </p:sp>
          <p:sp>
            <p:nvSpPr>
              <p:cNvPr id="1907738" name="Line 26"/>
              <p:cNvSpPr>
                <a:spLocks noChangeShapeType="1"/>
              </p:cNvSpPr>
              <p:nvPr/>
            </p:nvSpPr>
            <p:spPr bwMode="auto">
              <a:xfrm>
                <a:off x="1009" y="1586"/>
                <a:ext cx="0" cy="216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 eaLnBrk="1" hangingPunct="1">
                  <a:spcBef>
                    <a:spcPct val="35000"/>
                  </a:spcBef>
                  <a:buClr>
                    <a:srgbClr val="FF0000"/>
                  </a:buClr>
                  <a:buSzPct val="135000"/>
                  <a:buFont typeface="Wingdings" pitchFamily="2" charset="2"/>
                  <a:buChar char="§"/>
                </a:pPr>
                <a:endParaRPr lang="en-GB" sz="16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07739" name="Text Box 27"/>
              <p:cNvSpPr txBox="1">
                <a:spLocks noChangeArrowheads="1"/>
              </p:cNvSpPr>
              <p:nvPr/>
            </p:nvSpPr>
            <p:spPr bwMode="auto">
              <a:xfrm>
                <a:off x="1049" y="1585"/>
                <a:ext cx="64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31750" algn="ctr">
                    <a:solidFill>
                      <a:srgbClr val="FF3B3B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marL="177800" indent="-1778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35000"/>
                  </a:spcBef>
                  <a:buClr>
                    <a:srgbClr val="FF0000"/>
                  </a:buClr>
                  <a:buSzPct val="135000"/>
                  <a:buFont typeface="Wingdings" pitchFamily="2" charset="2"/>
                  <a:buNone/>
                </a:pPr>
                <a:r>
                  <a:rPr lang="en-US" sz="1600" smtClean="0">
                    <a:solidFill>
                      <a:srgbClr val="000000"/>
                    </a:solidFill>
                    <a:latin typeface="Arial" charset="0"/>
                  </a:rPr>
                  <a:t>re-weight</a:t>
                </a:r>
              </a:p>
            </p:txBody>
          </p:sp>
        </p:grpSp>
        <p:sp>
          <p:nvSpPr>
            <p:cNvPr id="1907740" name="Oval 28"/>
            <p:cNvSpPr>
              <a:spLocks noChangeArrowheads="1"/>
            </p:cNvSpPr>
            <p:nvPr/>
          </p:nvSpPr>
          <p:spPr bwMode="auto">
            <a:xfrm>
              <a:off x="162" y="3607"/>
              <a:ext cx="1554" cy="27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marL="177800" indent="-177800" algn="ctr"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Weighted Sample</a:t>
              </a:r>
            </a:p>
          </p:txBody>
        </p:sp>
        <p:sp>
          <p:nvSpPr>
            <p:cNvPr id="1907741" name="Line 29"/>
            <p:cNvSpPr>
              <a:spLocks noChangeShapeType="1"/>
            </p:cNvSpPr>
            <p:nvPr/>
          </p:nvSpPr>
          <p:spPr bwMode="auto">
            <a:xfrm>
              <a:off x="937" y="2811"/>
              <a:ext cx="0" cy="216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07742" name="Text Box 30"/>
            <p:cNvSpPr txBox="1">
              <a:spLocks noChangeArrowheads="1"/>
            </p:cNvSpPr>
            <p:nvPr/>
          </p:nvSpPr>
          <p:spPr bwMode="auto">
            <a:xfrm>
              <a:off x="977" y="2810"/>
              <a:ext cx="6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re-weight</a:t>
              </a:r>
            </a:p>
          </p:txBody>
        </p:sp>
        <p:grpSp>
          <p:nvGrpSpPr>
            <p:cNvPr id="1907743" name="Group 31"/>
            <p:cNvGrpSpPr>
              <a:grpSpLocks/>
            </p:cNvGrpSpPr>
            <p:nvPr/>
          </p:nvGrpSpPr>
          <p:grpSpPr bwMode="auto">
            <a:xfrm>
              <a:off x="1741" y="2472"/>
              <a:ext cx="1102" cy="344"/>
              <a:chOff x="1774" y="907"/>
              <a:chExt cx="1102" cy="344"/>
            </a:xfrm>
          </p:grpSpPr>
          <p:sp>
            <p:nvSpPr>
              <p:cNvPr id="1907744" name="Line 32"/>
              <p:cNvSpPr>
                <a:spLocks noChangeShapeType="1"/>
              </p:cNvSpPr>
              <p:nvPr/>
            </p:nvSpPr>
            <p:spPr bwMode="auto">
              <a:xfrm flipV="1">
                <a:off x="1774" y="1076"/>
                <a:ext cx="428" cy="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 eaLnBrk="1" hangingPunct="1">
                  <a:spcBef>
                    <a:spcPct val="35000"/>
                  </a:spcBef>
                  <a:buClr>
                    <a:srgbClr val="FF0000"/>
                  </a:buClr>
                  <a:buSzPct val="135000"/>
                  <a:buFont typeface="Wingdings" pitchFamily="2" charset="2"/>
                  <a:buChar char="§"/>
                </a:pPr>
                <a:endParaRPr lang="en-GB" sz="16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07745" name="Text Box 33"/>
              <p:cNvSpPr txBox="1">
                <a:spLocks noChangeArrowheads="1"/>
              </p:cNvSpPr>
              <p:nvPr/>
            </p:nvSpPr>
            <p:spPr bwMode="auto">
              <a:xfrm>
                <a:off x="2229" y="907"/>
                <a:ext cx="647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31750" algn="ctr">
                    <a:solidFill>
                      <a:srgbClr val="FF3B3B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marL="177800" indent="-1778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lnSpc>
                    <a:spcPct val="75000"/>
                  </a:lnSpc>
                  <a:spcBef>
                    <a:spcPct val="35000"/>
                  </a:spcBef>
                  <a:buClr>
                    <a:srgbClr val="FF0000"/>
                  </a:buClr>
                  <a:buSzPct val="135000"/>
                  <a:buFont typeface="Wingdings" pitchFamily="2" charset="2"/>
                  <a:buNone/>
                </a:pPr>
                <a:r>
                  <a:rPr lang="en-US" sz="1600" smtClean="0">
                    <a:solidFill>
                      <a:srgbClr val="000000"/>
                    </a:solidFill>
                    <a:latin typeface="Arial" charset="0"/>
                  </a:rPr>
                  <a:t>classifier </a:t>
                </a:r>
              </a:p>
              <a:p>
                <a:pPr algn="ctr" eaLnBrk="1" hangingPunct="1">
                  <a:lnSpc>
                    <a:spcPct val="75000"/>
                  </a:lnSpc>
                  <a:spcBef>
                    <a:spcPct val="35000"/>
                  </a:spcBef>
                  <a:buClr>
                    <a:srgbClr val="FF0000"/>
                  </a:buClr>
                  <a:buSzPct val="135000"/>
                  <a:buFont typeface="Wingdings" pitchFamily="2" charset="2"/>
                  <a:buNone/>
                </a:pPr>
                <a:r>
                  <a:rPr lang="en-US" sz="1600" smtClean="0">
                    <a:solidFill>
                      <a:srgbClr val="000000"/>
                    </a:solidFill>
                    <a:latin typeface="Arial" charset="0"/>
                  </a:rPr>
                  <a:t>C</a:t>
                </a:r>
                <a:r>
                  <a:rPr lang="en-US" sz="1600" baseline="30000" smtClean="0">
                    <a:solidFill>
                      <a:srgbClr val="000000"/>
                    </a:solidFill>
                    <a:latin typeface="Arial" charset="0"/>
                  </a:rPr>
                  <a:t>(3)</a:t>
                </a:r>
                <a:r>
                  <a:rPr lang="en-US" sz="1600" smtClean="0">
                    <a:solidFill>
                      <a:srgbClr val="000000"/>
                    </a:solidFill>
                    <a:latin typeface="Arial" charset="0"/>
                  </a:rPr>
                  <a:t>(</a:t>
                </a:r>
                <a:r>
                  <a:rPr lang="en-US" sz="1600" b="1" smtClean="0">
                    <a:solidFill>
                      <a:srgbClr val="000000"/>
                    </a:solidFill>
                    <a:latin typeface="Arial" charset="0"/>
                  </a:rPr>
                  <a:t>x</a:t>
                </a:r>
                <a:r>
                  <a:rPr lang="en-US" sz="1600" smtClean="0">
                    <a:solidFill>
                      <a:srgbClr val="000000"/>
                    </a:solidFill>
                    <a:latin typeface="Arial" charset="0"/>
                  </a:rPr>
                  <a:t>)</a:t>
                </a:r>
              </a:p>
            </p:txBody>
          </p:sp>
        </p:grpSp>
        <p:grpSp>
          <p:nvGrpSpPr>
            <p:cNvPr id="1907746" name="Group 34"/>
            <p:cNvGrpSpPr>
              <a:grpSpLocks/>
            </p:cNvGrpSpPr>
            <p:nvPr/>
          </p:nvGrpSpPr>
          <p:grpSpPr bwMode="auto">
            <a:xfrm>
              <a:off x="1741" y="3572"/>
              <a:ext cx="1102" cy="344"/>
              <a:chOff x="1774" y="907"/>
              <a:chExt cx="1102" cy="344"/>
            </a:xfrm>
          </p:grpSpPr>
          <p:sp>
            <p:nvSpPr>
              <p:cNvPr id="1907747" name="Line 35"/>
              <p:cNvSpPr>
                <a:spLocks noChangeShapeType="1"/>
              </p:cNvSpPr>
              <p:nvPr/>
            </p:nvSpPr>
            <p:spPr bwMode="auto">
              <a:xfrm flipV="1">
                <a:off x="1774" y="1076"/>
                <a:ext cx="428" cy="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 eaLnBrk="1" hangingPunct="1">
                  <a:spcBef>
                    <a:spcPct val="35000"/>
                  </a:spcBef>
                  <a:buClr>
                    <a:srgbClr val="FF0000"/>
                  </a:buClr>
                  <a:buSzPct val="135000"/>
                  <a:buFont typeface="Wingdings" pitchFamily="2" charset="2"/>
                  <a:buChar char="§"/>
                </a:pPr>
                <a:endParaRPr lang="en-GB" sz="16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07748" name="Text Box 36"/>
              <p:cNvSpPr txBox="1">
                <a:spLocks noChangeArrowheads="1"/>
              </p:cNvSpPr>
              <p:nvPr/>
            </p:nvSpPr>
            <p:spPr bwMode="auto">
              <a:xfrm>
                <a:off x="2229" y="907"/>
                <a:ext cx="647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31750" algn="ctr">
                    <a:solidFill>
                      <a:srgbClr val="FF3B3B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marL="177800" indent="-1778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lnSpc>
                    <a:spcPct val="75000"/>
                  </a:lnSpc>
                  <a:spcBef>
                    <a:spcPct val="35000"/>
                  </a:spcBef>
                  <a:buClr>
                    <a:srgbClr val="FF0000"/>
                  </a:buClr>
                  <a:buSzPct val="135000"/>
                  <a:buFont typeface="Wingdings" pitchFamily="2" charset="2"/>
                  <a:buNone/>
                </a:pPr>
                <a:r>
                  <a:rPr lang="en-US" sz="1600" smtClean="0">
                    <a:solidFill>
                      <a:srgbClr val="000000"/>
                    </a:solidFill>
                    <a:latin typeface="Arial" charset="0"/>
                  </a:rPr>
                  <a:t>classifier </a:t>
                </a:r>
              </a:p>
              <a:p>
                <a:pPr algn="ctr" eaLnBrk="1" hangingPunct="1">
                  <a:lnSpc>
                    <a:spcPct val="75000"/>
                  </a:lnSpc>
                  <a:spcBef>
                    <a:spcPct val="35000"/>
                  </a:spcBef>
                  <a:buClr>
                    <a:srgbClr val="FF0000"/>
                  </a:buClr>
                  <a:buSzPct val="135000"/>
                  <a:buFont typeface="Wingdings" pitchFamily="2" charset="2"/>
                  <a:buNone/>
                </a:pPr>
                <a:r>
                  <a:rPr lang="en-US" sz="1600" smtClean="0">
                    <a:solidFill>
                      <a:srgbClr val="000000"/>
                    </a:solidFill>
                    <a:latin typeface="Arial" charset="0"/>
                  </a:rPr>
                  <a:t>C</a:t>
                </a:r>
                <a:r>
                  <a:rPr lang="en-US" sz="1600" baseline="30000" smtClean="0">
                    <a:solidFill>
                      <a:srgbClr val="000000"/>
                    </a:solidFill>
                    <a:latin typeface="Arial" charset="0"/>
                  </a:rPr>
                  <a:t>(m)</a:t>
                </a:r>
                <a:r>
                  <a:rPr lang="en-US" sz="1600" smtClean="0">
                    <a:solidFill>
                      <a:srgbClr val="000000"/>
                    </a:solidFill>
                    <a:latin typeface="Arial" charset="0"/>
                  </a:rPr>
                  <a:t>(</a:t>
                </a:r>
                <a:r>
                  <a:rPr lang="en-US" sz="1600" b="1" smtClean="0">
                    <a:solidFill>
                      <a:srgbClr val="000000"/>
                    </a:solidFill>
                    <a:latin typeface="Arial" charset="0"/>
                  </a:rPr>
                  <a:t>x</a:t>
                </a:r>
                <a:r>
                  <a:rPr lang="en-US" sz="1600" smtClean="0">
                    <a:solidFill>
                      <a:srgbClr val="000000"/>
                    </a:solidFill>
                    <a:latin typeface="Arial" charset="0"/>
                  </a:rPr>
                  <a:t>)</a:t>
                </a:r>
              </a:p>
            </p:txBody>
          </p:sp>
        </p:grpSp>
        <p:sp>
          <p:nvSpPr>
            <p:cNvPr id="1907749" name="Line 37"/>
            <p:cNvSpPr>
              <a:spLocks noChangeShapeType="1"/>
            </p:cNvSpPr>
            <p:nvPr/>
          </p:nvSpPr>
          <p:spPr bwMode="auto">
            <a:xfrm>
              <a:off x="931" y="3158"/>
              <a:ext cx="0" cy="387"/>
            </a:xfrm>
            <a:prstGeom prst="line">
              <a:avLst/>
            </a:prstGeom>
            <a:noFill/>
            <a:ln w="3175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907750" name="AutoShape 38"/>
          <p:cNvSpPr>
            <a:spLocks/>
          </p:cNvSpPr>
          <p:nvPr/>
        </p:nvSpPr>
        <p:spPr bwMode="auto">
          <a:xfrm>
            <a:off x="4716463" y="1293813"/>
            <a:ext cx="269875" cy="4906962"/>
          </a:xfrm>
          <a:prstGeom prst="rightBrace">
            <a:avLst>
              <a:gd name="adj1" fmla="val 151520"/>
              <a:gd name="adj2" fmla="val 50000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907751" name="Object 39"/>
          <p:cNvGraphicFramePr>
            <a:graphicFrameLocks noChangeAspect="1"/>
          </p:cNvGraphicFramePr>
          <p:nvPr/>
        </p:nvGraphicFramePr>
        <p:xfrm>
          <a:off x="5349875" y="3333750"/>
          <a:ext cx="2435225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7" name="Equation" r:id="rId3" imgW="1371600" imgH="444240" progId="Equation.DSMT4">
                  <p:embed/>
                </p:oleObj>
              </mc:Choice>
              <mc:Fallback>
                <p:oleObj name="Equation" r:id="rId3" imgW="13716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75" y="3333750"/>
                        <a:ext cx="2435225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090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7750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Adaptive Boosting (AdaBoost)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9038" y="6597352"/>
            <a:ext cx="1086578" cy="260647"/>
          </a:xfrm>
          <a:prstGeom prst="rect">
            <a:avLst/>
          </a:prstGeom>
        </p:spPr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6552728" cy="260648"/>
          </a:xfrm>
          <a:prstGeom prst="rect">
            <a:avLst/>
          </a:prstGeom>
        </p:spPr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2440" y="6597352"/>
            <a:ext cx="611560" cy="260648"/>
          </a:xfrm>
          <a:prstGeom prst="rect">
            <a:avLst/>
          </a:prstGeom>
        </p:spPr>
        <p:txBody>
          <a:bodyPr/>
          <a:lstStyle/>
          <a:p>
            <a:fld id="{2A4DA105-8408-472E-ADC5-7BB4EB4EDB54}" type="slidenum">
              <a:rPr lang="en-GB" smtClean="0"/>
              <a:pPr/>
              <a:t>79</a:t>
            </a:fld>
            <a:endParaRPr lang="en-GB" dirty="0"/>
          </a:p>
        </p:txBody>
      </p:sp>
      <p:sp>
        <p:nvSpPr>
          <p:cNvPr id="1908739" name="Oval 3"/>
          <p:cNvSpPr>
            <a:spLocks noChangeArrowheads="1"/>
          </p:cNvSpPr>
          <p:nvPr/>
        </p:nvSpPr>
        <p:spPr bwMode="auto">
          <a:xfrm>
            <a:off x="274638" y="1189038"/>
            <a:ext cx="2466975" cy="438150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177800" indent="-177800" algn="ctr"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Training Sample</a:t>
            </a:r>
          </a:p>
        </p:txBody>
      </p:sp>
      <p:grpSp>
        <p:nvGrpSpPr>
          <p:cNvPr id="1908740" name="Group 4"/>
          <p:cNvGrpSpPr>
            <a:grpSpLocks/>
          </p:cNvGrpSpPr>
          <p:nvPr/>
        </p:nvGrpSpPr>
        <p:grpSpPr bwMode="auto">
          <a:xfrm>
            <a:off x="2754313" y="1114425"/>
            <a:ext cx="1749425" cy="546100"/>
            <a:chOff x="1774" y="907"/>
            <a:chExt cx="1102" cy="344"/>
          </a:xfrm>
        </p:grpSpPr>
        <p:sp>
          <p:nvSpPr>
            <p:cNvPr id="1908741" name="Line 5"/>
            <p:cNvSpPr>
              <a:spLocks noChangeShapeType="1"/>
            </p:cNvSpPr>
            <p:nvPr/>
          </p:nvSpPr>
          <p:spPr bwMode="auto">
            <a:xfrm flipV="1">
              <a:off x="1774" y="1076"/>
              <a:ext cx="428" cy="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08742" name="Text Box 6"/>
            <p:cNvSpPr txBox="1">
              <a:spLocks noChangeArrowheads="1"/>
            </p:cNvSpPr>
            <p:nvPr/>
          </p:nvSpPr>
          <p:spPr bwMode="auto">
            <a:xfrm>
              <a:off x="2229" y="907"/>
              <a:ext cx="647" cy="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75000"/>
                </a:lnSpc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classifier </a:t>
              </a:r>
            </a:p>
            <a:p>
              <a:pPr algn="ctr" eaLnBrk="1" hangingPunct="1">
                <a:lnSpc>
                  <a:spcPct val="75000"/>
                </a:lnSpc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C</a:t>
              </a:r>
              <a:r>
                <a:rPr lang="en-US" sz="1600" baseline="30000" smtClean="0">
                  <a:solidFill>
                    <a:srgbClr val="000000"/>
                  </a:solidFill>
                  <a:latin typeface="Arial" charset="0"/>
                </a:rPr>
                <a:t>(0)</a:t>
              </a: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(</a:t>
              </a:r>
              <a:r>
                <a:rPr lang="en-US" sz="1600" b="1" smtClean="0">
                  <a:solidFill>
                    <a:srgbClr val="000000"/>
                  </a:solidFill>
                  <a:latin typeface="Arial" charset="0"/>
                </a:rPr>
                <a:t>x</a:t>
              </a: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)</a:t>
              </a:r>
            </a:p>
          </p:txBody>
        </p:sp>
      </p:grpSp>
      <p:grpSp>
        <p:nvGrpSpPr>
          <p:cNvPr id="1908743" name="Group 7"/>
          <p:cNvGrpSpPr>
            <a:grpSpLocks/>
          </p:cNvGrpSpPr>
          <p:nvPr/>
        </p:nvGrpSpPr>
        <p:grpSpPr bwMode="auto">
          <a:xfrm>
            <a:off x="274638" y="1643063"/>
            <a:ext cx="4238625" cy="890587"/>
            <a:chOff x="173" y="1155"/>
            <a:chExt cx="2670" cy="561"/>
          </a:xfrm>
        </p:grpSpPr>
        <p:grpSp>
          <p:nvGrpSpPr>
            <p:cNvPr id="1908744" name="Group 8"/>
            <p:cNvGrpSpPr>
              <a:grpSpLocks/>
            </p:cNvGrpSpPr>
            <p:nvPr/>
          </p:nvGrpSpPr>
          <p:grpSpPr bwMode="auto">
            <a:xfrm>
              <a:off x="173" y="1155"/>
              <a:ext cx="1554" cy="537"/>
              <a:chOff x="223" y="1585"/>
              <a:chExt cx="1554" cy="537"/>
            </a:xfrm>
          </p:grpSpPr>
          <p:sp>
            <p:nvSpPr>
              <p:cNvPr id="1908745" name="Oval 9"/>
              <p:cNvSpPr>
                <a:spLocks noChangeArrowheads="1"/>
              </p:cNvSpPr>
              <p:nvPr/>
            </p:nvSpPr>
            <p:spPr bwMode="auto">
              <a:xfrm>
                <a:off x="223" y="1846"/>
                <a:ext cx="1554" cy="276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0" algn="ctr">
                    <a:solidFill>
                      <a:srgbClr val="FF3B3B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pPr marL="177800" indent="-177800" algn="ctr" eaLnBrk="1" hangingPunct="1">
                  <a:spcBef>
                    <a:spcPct val="35000"/>
                  </a:spcBef>
                  <a:buClr>
                    <a:srgbClr val="FF0000"/>
                  </a:buClr>
                  <a:buSzPct val="135000"/>
                  <a:buFont typeface="Wingdings" pitchFamily="2" charset="2"/>
                  <a:buNone/>
                </a:pPr>
                <a:r>
                  <a:rPr lang="en-US" sz="1600" smtClean="0">
                    <a:solidFill>
                      <a:srgbClr val="000000"/>
                    </a:solidFill>
                    <a:latin typeface="Arial" charset="0"/>
                  </a:rPr>
                  <a:t>Weighted Sample</a:t>
                </a:r>
              </a:p>
            </p:txBody>
          </p:sp>
          <p:sp>
            <p:nvSpPr>
              <p:cNvPr id="1908746" name="Line 10"/>
              <p:cNvSpPr>
                <a:spLocks noChangeShapeType="1"/>
              </p:cNvSpPr>
              <p:nvPr/>
            </p:nvSpPr>
            <p:spPr bwMode="auto">
              <a:xfrm>
                <a:off x="1009" y="1586"/>
                <a:ext cx="0" cy="216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 eaLnBrk="1" hangingPunct="1">
                  <a:spcBef>
                    <a:spcPct val="35000"/>
                  </a:spcBef>
                  <a:buClr>
                    <a:srgbClr val="FF0000"/>
                  </a:buClr>
                  <a:buSzPct val="135000"/>
                  <a:buFont typeface="Wingdings" pitchFamily="2" charset="2"/>
                  <a:buChar char="§"/>
                </a:pPr>
                <a:endParaRPr lang="en-GB" sz="16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08747" name="Text Box 11"/>
              <p:cNvSpPr txBox="1">
                <a:spLocks noChangeArrowheads="1"/>
              </p:cNvSpPr>
              <p:nvPr/>
            </p:nvSpPr>
            <p:spPr bwMode="auto">
              <a:xfrm>
                <a:off x="1049" y="1585"/>
                <a:ext cx="64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31750" algn="ctr">
                    <a:solidFill>
                      <a:srgbClr val="FF3B3B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marL="177800" indent="-1778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35000"/>
                  </a:spcBef>
                  <a:buClr>
                    <a:srgbClr val="FF0000"/>
                  </a:buClr>
                  <a:buSzPct val="135000"/>
                  <a:buFont typeface="Wingdings" pitchFamily="2" charset="2"/>
                  <a:buNone/>
                </a:pPr>
                <a:r>
                  <a:rPr lang="en-US" sz="1600" smtClean="0">
                    <a:solidFill>
                      <a:srgbClr val="000000"/>
                    </a:solidFill>
                    <a:latin typeface="Arial" charset="0"/>
                  </a:rPr>
                  <a:t>re-weight</a:t>
                </a:r>
              </a:p>
            </p:txBody>
          </p:sp>
        </p:grpSp>
        <p:grpSp>
          <p:nvGrpSpPr>
            <p:cNvPr id="1908748" name="Group 12"/>
            <p:cNvGrpSpPr>
              <a:grpSpLocks/>
            </p:cNvGrpSpPr>
            <p:nvPr/>
          </p:nvGrpSpPr>
          <p:grpSpPr bwMode="auto">
            <a:xfrm>
              <a:off x="1741" y="1372"/>
              <a:ext cx="1102" cy="344"/>
              <a:chOff x="1774" y="907"/>
              <a:chExt cx="1102" cy="344"/>
            </a:xfrm>
          </p:grpSpPr>
          <p:sp>
            <p:nvSpPr>
              <p:cNvPr id="1908749" name="Line 13"/>
              <p:cNvSpPr>
                <a:spLocks noChangeShapeType="1"/>
              </p:cNvSpPr>
              <p:nvPr/>
            </p:nvSpPr>
            <p:spPr bwMode="auto">
              <a:xfrm flipV="1">
                <a:off x="1774" y="1076"/>
                <a:ext cx="428" cy="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 eaLnBrk="1" hangingPunct="1">
                  <a:spcBef>
                    <a:spcPct val="35000"/>
                  </a:spcBef>
                  <a:buClr>
                    <a:srgbClr val="FF0000"/>
                  </a:buClr>
                  <a:buSzPct val="135000"/>
                  <a:buFont typeface="Wingdings" pitchFamily="2" charset="2"/>
                  <a:buChar char="§"/>
                </a:pPr>
                <a:endParaRPr lang="en-GB" sz="16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08750" name="Text Box 14"/>
              <p:cNvSpPr txBox="1">
                <a:spLocks noChangeArrowheads="1"/>
              </p:cNvSpPr>
              <p:nvPr/>
            </p:nvSpPr>
            <p:spPr bwMode="auto">
              <a:xfrm>
                <a:off x="2229" y="907"/>
                <a:ext cx="647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31750" algn="ctr">
                    <a:solidFill>
                      <a:srgbClr val="FF3B3B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marL="177800" indent="-1778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lnSpc>
                    <a:spcPct val="75000"/>
                  </a:lnSpc>
                  <a:spcBef>
                    <a:spcPct val="35000"/>
                  </a:spcBef>
                  <a:buClr>
                    <a:srgbClr val="FF0000"/>
                  </a:buClr>
                  <a:buSzPct val="135000"/>
                  <a:buFont typeface="Wingdings" pitchFamily="2" charset="2"/>
                  <a:buNone/>
                </a:pPr>
                <a:r>
                  <a:rPr lang="en-US" sz="1600" smtClean="0">
                    <a:solidFill>
                      <a:srgbClr val="000000"/>
                    </a:solidFill>
                    <a:latin typeface="Arial" charset="0"/>
                  </a:rPr>
                  <a:t>classifier </a:t>
                </a:r>
              </a:p>
              <a:p>
                <a:pPr algn="ctr" eaLnBrk="1" hangingPunct="1">
                  <a:lnSpc>
                    <a:spcPct val="75000"/>
                  </a:lnSpc>
                  <a:spcBef>
                    <a:spcPct val="35000"/>
                  </a:spcBef>
                  <a:buClr>
                    <a:srgbClr val="FF0000"/>
                  </a:buClr>
                  <a:buSzPct val="135000"/>
                  <a:buFont typeface="Wingdings" pitchFamily="2" charset="2"/>
                  <a:buNone/>
                </a:pPr>
                <a:r>
                  <a:rPr lang="en-US" sz="1600" smtClean="0">
                    <a:solidFill>
                      <a:srgbClr val="000000"/>
                    </a:solidFill>
                    <a:latin typeface="Arial" charset="0"/>
                  </a:rPr>
                  <a:t>C</a:t>
                </a:r>
                <a:r>
                  <a:rPr lang="en-US" sz="1600" baseline="30000" smtClean="0">
                    <a:solidFill>
                      <a:srgbClr val="000000"/>
                    </a:solidFill>
                    <a:latin typeface="Arial" charset="0"/>
                  </a:rPr>
                  <a:t>(1)</a:t>
                </a:r>
                <a:r>
                  <a:rPr lang="en-US" sz="1600" smtClean="0">
                    <a:solidFill>
                      <a:srgbClr val="000000"/>
                    </a:solidFill>
                    <a:latin typeface="Arial" charset="0"/>
                  </a:rPr>
                  <a:t>(</a:t>
                </a:r>
                <a:r>
                  <a:rPr lang="en-US" sz="1600" b="1" smtClean="0">
                    <a:solidFill>
                      <a:srgbClr val="000000"/>
                    </a:solidFill>
                    <a:latin typeface="Arial" charset="0"/>
                  </a:rPr>
                  <a:t>x</a:t>
                </a:r>
                <a:r>
                  <a:rPr lang="en-US" sz="1600" smtClean="0">
                    <a:solidFill>
                      <a:srgbClr val="000000"/>
                    </a:solidFill>
                    <a:latin typeface="Arial" charset="0"/>
                  </a:rPr>
                  <a:t>)</a:t>
                </a:r>
              </a:p>
            </p:txBody>
          </p:sp>
        </p:grpSp>
      </p:grpSp>
      <p:grpSp>
        <p:nvGrpSpPr>
          <p:cNvPr id="1908751" name="Group 15"/>
          <p:cNvGrpSpPr>
            <a:grpSpLocks/>
          </p:cNvGrpSpPr>
          <p:nvPr/>
        </p:nvGrpSpPr>
        <p:grpSpPr bwMode="auto">
          <a:xfrm>
            <a:off x="274638" y="2511425"/>
            <a:ext cx="4238625" cy="895350"/>
            <a:chOff x="173" y="1702"/>
            <a:chExt cx="2670" cy="564"/>
          </a:xfrm>
        </p:grpSpPr>
        <p:grpSp>
          <p:nvGrpSpPr>
            <p:cNvPr id="1908752" name="Group 16"/>
            <p:cNvGrpSpPr>
              <a:grpSpLocks/>
            </p:cNvGrpSpPr>
            <p:nvPr/>
          </p:nvGrpSpPr>
          <p:grpSpPr bwMode="auto">
            <a:xfrm>
              <a:off x="173" y="1702"/>
              <a:ext cx="1554" cy="537"/>
              <a:chOff x="223" y="1585"/>
              <a:chExt cx="1554" cy="537"/>
            </a:xfrm>
          </p:grpSpPr>
          <p:sp>
            <p:nvSpPr>
              <p:cNvPr id="1908753" name="Oval 17"/>
              <p:cNvSpPr>
                <a:spLocks noChangeArrowheads="1"/>
              </p:cNvSpPr>
              <p:nvPr/>
            </p:nvSpPr>
            <p:spPr bwMode="auto">
              <a:xfrm>
                <a:off x="223" y="1846"/>
                <a:ext cx="1554" cy="276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0" algn="ctr">
                    <a:solidFill>
                      <a:srgbClr val="FF3B3B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pPr marL="177800" indent="-177800" algn="ctr" eaLnBrk="1" hangingPunct="1">
                  <a:spcBef>
                    <a:spcPct val="35000"/>
                  </a:spcBef>
                  <a:buClr>
                    <a:srgbClr val="FF0000"/>
                  </a:buClr>
                  <a:buSzPct val="135000"/>
                  <a:buFont typeface="Wingdings" pitchFamily="2" charset="2"/>
                  <a:buNone/>
                </a:pPr>
                <a:r>
                  <a:rPr lang="en-US" sz="1600" smtClean="0">
                    <a:solidFill>
                      <a:srgbClr val="000000"/>
                    </a:solidFill>
                    <a:latin typeface="Arial" charset="0"/>
                  </a:rPr>
                  <a:t>Weighted Sample</a:t>
                </a:r>
              </a:p>
            </p:txBody>
          </p:sp>
          <p:sp>
            <p:nvSpPr>
              <p:cNvPr id="1908754" name="Line 18"/>
              <p:cNvSpPr>
                <a:spLocks noChangeShapeType="1"/>
              </p:cNvSpPr>
              <p:nvPr/>
            </p:nvSpPr>
            <p:spPr bwMode="auto">
              <a:xfrm>
                <a:off x="1009" y="1586"/>
                <a:ext cx="0" cy="216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 eaLnBrk="1" hangingPunct="1">
                  <a:spcBef>
                    <a:spcPct val="35000"/>
                  </a:spcBef>
                  <a:buClr>
                    <a:srgbClr val="FF0000"/>
                  </a:buClr>
                  <a:buSzPct val="135000"/>
                  <a:buFont typeface="Wingdings" pitchFamily="2" charset="2"/>
                  <a:buChar char="§"/>
                </a:pPr>
                <a:endParaRPr lang="en-GB" sz="16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08755" name="Text Box 19"/>
              <p:cNvSpPr txBox="1">
                <a:spLocks noChangeArrowheads="1"/>
              </p:cNvSpPr>
              <p:nvPr/>
            </p:nvSpPr>
            <p:spPr bwMode="auto">
              <a:xfrm>
                <a:off x="1049" y="1585"/>
                <a:ext cx="64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31750" algn="ctr">
                    <a:solidFill>
                      <a:srgbClr val="FF3B3B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marL="177800" indent="-1778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35000"/>
                  </a:spcBef>
                  <a:buClr>
                    <a:srgbClr val="FF0000"/>
                  </a:buClr>
                  <a:buSzPct val="135000"/>
                  <a:buFont typeface="Wingdings" pitchFamily="2" charset="2"/>
                  <a:buNone/>
                </a:pPr>
                <a:r>
                  <a:rPr lang="en-US" sz="1600" smtClean="0">
                    <a:solidFill>
                      <a:srgbClr val="000000"/>
                    </a:solidFill>
                    <a:latin typeface="Arial" charset="0"/>
                  </a:rPr>
                  <a:t>re-weight</a:t>
                </a:r>
              </a:p>
            </p:txBody>
          </p:sp>
        </p:grpSp>
        <p:grpSp>
          <p:nvGrpSpPr>
            <p:cNvPr id="1908756" name="Group 20"/>
            <p:cNvGrpSpPr>
              <a:grpSpLocks/>
            </p:cNvGrpSpPr>
            <p:nvPr/>
          </p:nvGrpSpPr>
          <p:grpSpPr bwMode="auto">
            <a:xfrm>
              <a:off x="1741" y="1922"/>
              <a:ext cx="1102" cy="344"/>
              <a:chOff x="1774" y="907"/>
              <a:chExt cx="1102" cy="344"/>
            </a:xfrm>
          </p:grpSpPr>
          <p:sp>
            <p:nvSpPr>
              <p:cNvPr id="1908757" name="Line 21"/>
              <p:cNvSpPr>
                <a:spLocks noChangeShapeType="1"/>
              </p:cNvSpPr>
              <p:nvPr/>
            </p:nvSpPr>
            <p:spPr bwMode="auto">
              <a:xfrm flipV="1">
                <a:off x="1774" y="1076"/>
                <a:ext cx="428" cy="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 eaLnBrk="1" hangingPunct="1">
                  <a:spcBef>
                    <a:spcPct val="35000"/>
                  </a:spcBef>
                  <a:buClr>
                    <a:srgbClr val="FF0000"/>
                  </a:buClr>
                  <a:buSzPct val="135000"/>
                  <a:buFont typeface="Wingdings" pitchFamily="2" charset="2"/>
                  <a:buChar char="§"/>
                </a:pPr>
                <a:endParaRPr lang="en-GB" sz="16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08758" name="Text Box 22"/>
              <p:cNvSpPr txBox="1">
                <a:spLocks noChangeArrowheads="1"/>
              </p:cNvSpPr>
              <p:nvPr/>
            </p:nvSpPr>
            <p:spPr bwMode="auto">
              <a:xfrm>
                <a:off x="2229" y="907"/>
                <a:ext cx="647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31750" algn="ctr">
                    <a:solidFill>
                      <a:srgbClr val="FF3B3B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marL="177800" indent="-1778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lnSpc>
                    <a:spcPct val="75000"/>
                  </a:lnSpc>
                  <a:spcBef>
                    <a:spcPct val="35000"/>
                  </a:spcBef>
                  <a:buClr>
                    <a:srgbClr val="FF0000"/>
                  </a:buClr>
                  <a:buSzPct val="135000"/>
                  <a:buFont typeface="Wingdings" pitchFamily="2" charset="2"/>
                  <a:buNone/>
                </a:pPr>
                <a:r>
                  <a:rPr lang="en-US" sz="1600" smtClean="0">
                    <a:solidFill>
                      <a:srgbClr val="000000"/>
                    </a:solidFill>
                    <a:latin typeface="Arial" charset="0"/>
                  </a:rPr>
                  <a:t>classifier </a:t>
                </a:r>
              </a:p>
              <a:p>
                <a:pPr algn="ctr" eaLnBrk="1" hangingPunct="1">
                  <a:lnSpc>
                    <a:spcPct val="75000"/>
                  </a:lnSpc>
                  <a:spcBef>
                    <a:spcPct val="35000"/>
                  </a:spcBef>
                  <a:buClr>
                    <a:srgbClr val="FF0000"/>
                  </a:buClr>
                  <a:buSzPct val="135000"/>
                  <a:buFont typeface="Wingdings" pitchFamily="2" charset="2"/>
                  <a:buNone/>
                </a:pPr>
                <a:r>
                  <a:rPr lang="en-US" sz="1600" smtClean="0">
                    <a:solidFill>
                      <a:srgbClr val="000000"/>
                    </a:solidFill>
                    <a:latin typeface="Arial" charset="0"/>
                  </a:rPr>
                  <a:t>C</a:t>
                </a:r>
                <a:r>
                  <a:rPr lang="en-US" sz="1600" baseline="30000" smtClean="0">
                    <a:solidFill>
                      <a:srgbClr val="000000"/>
                    </a:solidFill>
                    <a:latin typeface="Arial" charset="0"/>
                  </a:rPr>
                  <a:t>(2)</a:t>
                </a:r>
                <a:r>
                  <a:rPr lang="en-US" sz="1600" smtClean="0">
                    <a:solidFill>
                      <a:srgbClr val="000000"/>
                    </a:solidFill>
                    <a:latin typeface="Arial" charset="0"/>
                  </a:rPr>
                  <a:t>(</a:t>
                </a:r>
                <a:r>
                  <a:rPr lang="en-US" sz="1600" b="1" smtClean="0">
                    <a:solidFill>
                      <a:srgbClr val="000000"/>
                    </a:solidFill>
                    <a:latin typeface="Arial" charset="0"/>
                  </a:rPr>
                  <a:t>x</a:t>
                </a:r>
                <a:r>
                  <a:rPr lang="en-US" sz="1600" smtClean="0">
                    <a:solidFill>
                      <a:srgbClr val="000000"/>
                    </a:solidFill>
                    <a:latin typeface="Arial" charset="0"/>
                  </a:rPr>
                  <a:t>)</a:t>
                </a:r>
              </a:p>
            </p:txBody>
          </p:sp>
        </p:grpSp>
      </p:grpSp>
      <p:grpSp>
        <p:nvGrpSpPr>
          <p:cNvPr id="1908759" name="Group 23"/>
          <p:cNvGrpSpPr>
            <a:grpSpLocks/>
          </p:cNvGrpSpPr>
          <p:nvPr/>
        </p:nvGrpSpPr>
        <p:grpSpPr bwMode="auto">
          <a:xfrm>
            <a:off x="257175" y="3381375"/>
            <a:ext cx="4256088" cy="2644775"/>
            <a:chOff x="162" y="2250"/>
            <a:chExt cx="2681" cy="1666"/>
          </a:xfrm>
        </p:grpSpPr>
        <p:grpSp>
          <p:nvGrpSpPr>
            <p:cNvPr id="1908760" name="Group 24"/>
            <p:cNvGrpSpPr>
              <a:grpSpLocks/>
            </p:cNvGrpSpPr>
            <p:nvPr/>
          </p:nvGrpSpPr>
          <p:grpSpPr bwMode="auto">
            <a:xfrm>
              <a:off x="173" y="2250"/>
              <a:ext cx="1554" cy="537"/>
              <a:chOff x="223" y="1585"/>
              <a:chExt cx="1554" cy="537"/>
            </a:xfrm>
          </p:grpSpPr>
          <p:sp>
            <p:nvSpPr>
              <p:cNvPr id="1908761" name="Oval 25"/>
              <p:cNvSpPr>
                <a:spLocks noChangeArrowheads="1"/>
              </p:cNvSpPr>
              <p:nvPr/>
            </p:nvSpPr>
            <p:spPr bwMode="auto">
              <a:xfrm>
                <a:off x="223" y="1846"/>
                <a:ext cx="1554" cy="276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0" algn="ctr">
                    <a:solidFill>
                      <a:srgbClr val="FF3B3B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pPr marL="177800" indent="-177800" algn="ctr" eaLnBrk="1" hangingPunct="1">
                  <a:spcBef>
                    <a:spcPct val="35000"/>
                  </a:spcBef>
                  <a:buClr>
                    <a:srgbClr val="FF0000"/>
                  </a:buClr>
                  <a:buSzPct val="135000"/>
                  <a:buFont typeface="Wingdings" pitchFamily="2" charset="2"/>
                  <a:buNone/>
                </a:pPr>
                <a:r>
                  <a:rPr lang="en-US" sz="1600" smtClean="0">
                    <a:solidFill>
                      <a:srgbClr val="000000"/>
                    </a:solidFill>
                    <a:latin typeface="Arial" charset="0"/>
                  </a:rPr>
                  <a:t>Weighted Sample</a:t>
                </a:r>
              </a:p>
            </p:txBody>
          </p:sp>
          <p:sp>
            <p:nvSpPr>
              <p:cNvPr id="1908762" name="Line 26"/>
              <p:cNvSpPr>
                <a:spLocks noChangeShapeType="1"/>
              </p:cNvSpPr>
              <p:nvPr/>
            </p:nvSpPr>
            <p:spPr bwMode="auto">
              <a:xfrm>
                <a:off x="1009" y="1586"/>
                <a:ext cx="0" cy="216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 eaLnBrk="1" hangingPunct="1">
                  <a:spcBef>
                    <a:spcPct val="35000"/>
                  </a:spcBef>
                  <a:buClr>
                    <a:srgbClr val="FF0000"/>
                  </a:buClr>
                  <a:buSzPct val="135000"/>
                  <a:buFont typeface="Wingdings" pitchFamily="2" charset="2"/>
                  <a:buChar char="§"/>
                </a:pPr>
                <a:endParaRPr lang="en-GB" sz="16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08763" name="Text Box 27"/>
              <p:cNvSpPr txBox="1">
                <a:spLocks noChangeArrowheads="1"/>
              </p:cNvSpPr>
              <p:nvPr/>
            </p:nvSpPr>
            <p:spPr bwMode="auto">
              <a:xfrm>
                <a:off x="1049" y="1585"/>
                <a:ext cx="64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31750" algn="ctr">
                    <a:solidFill>
                      <a:srgbClr val="FF3B3B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marL="177800" indent="-1778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35000"/>
                  </a:spcBef>
                  <a:buClr>
                    <a:srgbClr val="FF0000"/>
                  </a:buClr>
                  <a:buSzPct val="135000"/>
                  <a:buFont typeface="Wingdings" pitchFamily="2" charset="2"/>
                  <a:buNone/>
                </a:pPr>
                <a:r>
                  <a:rPr lang="en-US" sz="1600" smtClean="0">
                    <a:solidFill>
                      <a:srgbClr val="000000"/>
                    </a:solidFill>
                    <a:latin typeface="Arial" charset="0"/>
                  </a:rPr>
                  <a:t>re-weight</a:t>
                </a:r>
              </a:p>
            </p:txBody>
          </p:sp>
        </p:grpSp>
        <p:sp>
          <p:nvSpPr>
            <p:cNvPr id="1908764" name="Oval 28"/>
            <p:cNvSpPr>
              <a:spLocks noChangeArrowheads="1"/>
            </p:cNvSpPr>
            <p:nvPr/>
          </p:nvSpPr>
          <p:spPr bwMode="auto">
            <a:xfrm>
              <a:off x="162" y="3607"/>
              <a:ext cx="1554" cy="27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marL="177800" indent="-177800" algn="ctr"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Weighted Sample</a:t>
              </a:r>
            </a:p>
          </p:txBody>
        </p:sp>
        <p:sp>
          <p:nvSpPr>
            <p:cNvPr id="1908765" name="Line 29"/>
            <p:cNvSpPr>
              <a:spLocks noChangeShapeType="1"/>
            </p:cNvSpPr>
            <p:nvPr/>
          </p:nvSpPr>
          <p:spPr bwMode="auto">
            <a:xfrm>
              <a:off x="937" y="2811"/>
              <a:ext cx="0" cy="216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08766" name="Text Box 30"/>
            <p:cNvSpPr txBox="1">
              <a:spLocks noChangeArrowheads="1"/>
            </p:cNvSpPr>
            <p:nvPr/>
          </p:nvSpPr>
          <p:spPr bwMode="auto">
            <a:xfrm>
              <a:off x="977" y="2810"/>
              <a:ext cx="6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re-weight</a:t>
              </a:r>
            </a:p>
          </p:txBody>
        </p:sp>
        <p:grpSp>
          <p:nvGrpSpPr>
            <p:cNvPr id="1908767" name="Group 31"/>
            <p:cNvGrpSpPr>
              <a:grpSpLocks/>
            </p:cNvGrpSpPr>
            <p:nvPr/>
          </p:nvGrpSpPr>
          <p:grpSpPr bwMode="auto">
            <a:xfrm>
              <a:off x="1741" y="2472"/>
              <a:ext cx="1102" cy="344"/>
              <a:chOff x="1774" y="907"/>
              <a:chExt cx="1102" cy="344"/>
            </a:xfrm>
          </p:grpSpPr>
          <p:sp>
            <p:nvSpPr>
              <p:cNvPr id="1908768" name="Line 32"/>
              <p:cNvSpPr>
                <a:spLocks noChangeShapeType="1"/>
              </p:cNvSpPr>
              <p:nvPr/>
            </p:nvSpPr>
            <p:spPr bwMode="auto">
              <a:xfrm flipV="1">
                <a:off x="1774" y="1076"/>
                <a:ext cx="428" cy="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 eaLnBrk="1" hangingPunct="1">
                  <a:spcBef>
                    <a:spcPct val="35000"/>
                  </a:spcBef>
                  <a:buClr>
                    <a:srgbClr val="FF0000"/>
                  </a:buClr>
                  <a:buSzPct val="135000"/>
                  <a:buFont typeface="Wingdings" pitchFamily="2" charset="2"/>
                  <a:buChar char="§"/>
                </a:pPr>
                <a:endParaRPr lang="en-GB" sz="16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08769" name="Text Box 33"/>
              <p:cNvSpPr txBox="1">
                <a:spLocks noChangeArrowheads="1"/>
              </p:cNvSpPr>
              <p:nvPr/>
            </p:nvSpPr>
            <p:spPr bwMode="auto">
              <a:xfrm>
                <a:off x="2229" y="907"/>
                <a:ext cx="647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31750" algn="ctr">
                    <a:solidFill>
                      <a:srgbClr val="FF3B3B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marL="177800" indent="-1778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lnSpc>
                    <a:spcPct val="75000"/>
                  </a:lnSpc>
                  <a:spcBef>
                    <a:spcPct val="35000"/>
                  </a:spcBef>
                  <a:buClr>
                    <a:srgbClr val="FF0000"/>
                  </a:buClr>
                  <a:buSzPct val="135000"/>
                  <a:buFont typeface="Wingdings" pitchFamily="2" charset="2"/>
                  <a:buNone/>
                </a:pPr>
                <a:r>
                  <a:rPr lang="en-US" sz="1600" smtClean="0">
                    <a:solidFill>
                      <a:srgbClr val="000000"/>
                    </a:solidFill>
                    <a:latin typeface="Arial" charset="0"/>
                  </a:rPr>
                  <a:t>classifier </a:t>
                </a:r>
              </a:p>
              <a:p>
                <a:pPr algn="ctr" eaLnBrk="1" hangingPunct="1">
                  <a:lnSpc>
                    <a:spcPct val="75000"/>
                  </a:lnSpc>
                  <a:spcBef>
                    <a:spcPct val="35000"/>
                  </a:spcBef>
                  <a:buClr>
                    <a:srgbClr val="FF0000"/>
                  </a:buClr>
                  <a:buSzPct val="135000"/>
                  <a:buFont typeface="Wingdings" pitchFamily="2" charset="2"/>
                  <a:buNone/>
                </a:pPr>
                <a:r>
                  <a:rPr lang="en-US" sz="1600" smtClean="0">
                    <a:solidFill>
                      <a:srgbClr val="000000"/>
                    </a:solidFill>
                    <a:latin typeface="Arial" charset="0"/>
                  </a:rPr>
                  <a:t>C</a:t>
                </a:r>
                <a:r>
                  <a:rPr lang="en-US" sz="1600" baseline="30000" smtClean="0">
                    <a:solidFill>
                      <a:srgbClr val="000000"/>
                    </a:solidFill>
                    <a:latin typeface="Arial" charset="0"/>
                  </a:rPr>
                  <a:t>(3)</a:t>
                </a:r>
                <a:r>
                  <a:rPr lang="en-US" sz="1600" smtClean="0">
                    <a:solidFill>
                      <a:srgbClr val="000000"/>
                    </a:solidFill>
                    <a:latin typeface="Arial" charset="0"/>
                  </a:rPr>
                  <a:t>(</a:t>
                </a:r>
                <a:r>
                  <a:rPr lang="en-US" sz="1600" b="1" smtClean="0">
                    <a:solidFill>
                      <a:srgbClr val="000000"/>
                    </a:solidFill>
                    <a:latin typeface="Arial" charset="0"/>
                  </a:rPr>
                  <a:t>x</a:t>
                </a:r>
                <a:r>
                  <a:rPr lang="en-US" sz="1600" smtClean="0">
                    <a:solidFill>
                      <a:srgbClr val="000000"/>
                    </a:solidFill>
                    <a:latin typeface="Arial" charset="0"/>
                  </a:rPr>
                  <a:t>)</a:t>
                </a:r>
              </a:p>
            </p:txBody>
          </p:sp>
        </p:grpSp>
        <p:grpSp>
          <p:nvGrpSpPr>
            <p:cNvPr id="1908770" name="Group 34"/>
            <p:cNvGrpSpPr>
              <a:grpSpLocks/>
            </p:cNvGrpSpPr>
            <p:nvPr/>
          </p:nvGrpSpPr>
          <p:grpSpPr bwMode="auto">
            <a:xfrm>
              <a:off x="1741" y="3572"/>
              <a:ext cx="1102" cy="344"/>
              <a:chOff x="1774" y="907"/>
              <a:chExt cx="1102" cy="344"/>
            </a:xfrm>
          </p:grpSpPr>
          <p:sp>
            <p:nvSpPr>
              <p:cNvPr id="1908771" name="Line 35"/>
              <p:cNvSpPr>
                <a:spLocks noChangeShapeType="1"/>
              </p:cNvSpPr>
              <p:nvPr/>
            </p:nvSpPr>
            <p:spPr bwMode="auto">
              <a:xfrm flipV="1">
                <a:off x="1774" y="1076"/>
                <a:ext cx="428" cy="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 eaLnBrk="1" hangingPunct="1">
                  <a:spcBef>
                    <a:spcPct val="35000"/>
                  </a:spcBef>
                  <a:buClr>
                    <a:srgbClr val="FF0000"/>
                  </a:buClr>
                  <a:buSzPct val="135000"/>
                  <a:buFont typeface="Wingdings" pitchFamily="2" charset="2"/>
                  <a:buChar char="§"/>
                </a:pPr>
                <a:endParaRPr lang="en-GB" sz="16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08772" name="Text Box 36"/>
              <p:cNvSpPr txBox="1">
                <a:spLocks noChangeArrowheads="1"/>
              </p:cNvSpPr>
              <p:nvPr/>
            </p:nvSpPr>
            <p:spPr bwMode="auto">
              <a:xfrm>
                <a:off x="2229" y="907"/>
                <a:ext cx="647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31750" algn="ctr">
                    <a:solidFill>
                      <a:srgbClr val="FF3B3B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marL="177800" indent="-1778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lnSpc>
                    <a:spcPct val="75000"/>
                  </a:lnSpc>
                  <a:spcBef>
                    <a:spcPct val="35000"/>
                  </a:spcBef>
                  <a:buClr>
                    <a:srgbClr val="FF0000"/>
                  </a:buClr>
                  <a:buSzPct val="135000"/>
                  <a:buFont typeface="Wingdings" pitchFamily="2" charset="2"/>
                  <a:buNone/>
                </a:pPr>
                <a:r>
                  <a:rPr lang="en-US" sz="1600" smtClean="0">
                    <a:solidFill>
                      <a:srgbClr val="000000"/>
                    </a:solidFill>
                    <a:latin typeface="Arial" charset="0"/>
                  </a:rPr>
                  <a:t>classifier </a:t>
                </a:r>
              </a:p>
              <a:p>
                <a:pPr algn="ctr" eaLnBrk="1" hangingPunct="1">
                  <a:lnSpc>
                    <a:spcPct val="75000"/>
                  </a:lnSpc>
                  <a:spcBef>
                    <a:spcPct val="35000"/>
                  </a:spcBef>
                  <a:buClr>
                    <a:srgbClr val="FF0000"/>
                  </a:buClr>
                  <a:buSzPct val="135000"/>
                  <a:buFont typeface="Wingdings" pitchFamily="2" charset="2"/>
                  <a:buNone/>
                </a:pPr>
                <a:r>
                  <a:rPr lang="en-US" sz="1600" smtClean="0">
                    <a:solidFill>
                      <a:srgbClr val="000000"/>
                    </a:solidFill>
                    <a:latin typeface="Arial" charset="0"/>
                  </a:rPr>
                  <a:t>C</a:t>
                </a:r>
                <a:r>
                  <a:rPr lang="en-US" sz="1600" baseline="30000" smtClean="0">
                    <a:solidFill>
                      <a:srgbClr val="000000"/>
                    </a:solidFill>
                    <a:latin typeface="Arial" charset="0"/>
                  </a:rPr>
                  <a:t>(m)</a:t>
                </a:r>
                <a:r>
                  <a:rPr lang="en-US" sz="1600" smtClean="0">
                    <a:solidFill>
                      <a:srgbClr val="000000"/>
                    </a:solidFill>
                    <a:latin typeface="Arial" charset="0"/>
                  </a:rPr>
                  <a:t>(</a:t>
                </a:r>
                <a:r>
                  <a:rPr lang="en-US" sz="1600" b="1" smtClean="0">
                    <a:solidFill>
                      <a:srgbClr val="000000"/>
                    </a:solidFill>
                    <a:latin typeface="Arial" charset="0"/>
                  </a:rPr>
                  <a:t>x</a:t>
                </a:r>
                <a:r>
                  <a:rPr lang="en-US" sz="1600" smtClean="0">
                    <a:solidFill>
                      <a:srgbClr val="000000"/>
                    </a:solidFill>
                    <a:latin typeface="Arial" charset="0"/>
                  </a:rPr>
                  <a:t>)</a:t>
                </a:r>
              </a:p>
            </p:txBody>
          </p:sp>
        </p:grpSp>
        <p:sp>
          <p:nvSpPr>
            <p:cNvPr id="1908773" name="Line 37"/>
            <p:cNvSpPr>
              <a:spLocks noChangeShapeType="1"/>
            </p:cNvSpPr>
            <p:nvPr/>
          </p:nvSpPr>
          <p:spPr bwMode="auto">
            <a:xfrm>
              <a:off x="931" y="3158"/>
              <a:ext cx="0" cy="387"/>
            </a:xfrm>
            <a:prstGeom prst="line">
              <a:avLst/>
            </a:prstGeom>
            <a:noFill/>
            <a:ln w="3175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908774" name="AutoShape 38"/>
          <p:cNvSpPr>
            <a:spLocks/>
          </p:cNvSpPr>
          <p:nvPr/>
        </p:nvSpPr>
        <p:spPr bwMode="auto">
          <a:xfrm>
            <a:off x="4720302" y="1294838"/>
            <a:ext cx="269875" cy="4906962"/>
          </a:xfrm>
          <a:prstGeom prst="rightBrace">
            <a:avLst>
              <a:gd name="adj1" fmla="val 151520"/>
              <a:gd name="adj2" fmla="val 50000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908776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663526"/>
              </p:ext>
            </p:extLst>
          </p:nvPr>
        </p:nvGraphicFramePr>
        <p:xfrm>
          <a:off x="5238750" y="3186907"/>
          <a:ext cx="3494088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1" name="Equation" r:id="rId3" imgW="1968480" imgH="685800" progId="Equation.DSMT4">
                  <p:embed/>
                </p:oleObj>
              </mc:Choice>
              <mc:Fallback>
                <p:oleObj name="Equation" r:id="rId3" imgW="196848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0" y="3186907"/>
                        <a:ext cx="3494088" cy="1217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8777" name="Text Box 41"/>
          <p:cNvSpPr txBox="1">
            <a:spLocks noChangeArrowheads="1"/>
          </p:cNvSpPr>
          <p:nvPr/>
        </p:nvSpPr>
        <p:spPr bwMode="auto">
          <a:xfrm>
            <a:off x="5026025" y="1085850"/>
            <a:ext cx="3919538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3B3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AdaBoost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re-weights events misclassified by previous classifier: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43301" y="1811338"/>
                <a:ext cx="4272743" cy="1050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𝒆𝒓𝒓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𝒆𝒓𝒓</m:t>
                              </m:r>
                            </m:sub>
                          </m:sSub>
                        </m:den>
                      </m:f>
                      <m:r>
                        <a:rPr lang="en-US" sz="2000" b="1" i="1" smtClean="0">
                          <a:solidFill>
                            <a:schemeClr val="bg2"/>
                          </a:solidFill>
                          <a:latin typeface="Cambria Math"/>
                        </a:rPr>
                        <m:t> ;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𝒆𝒓𝒓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𝒎𝒊𝒔𝒄𝒍𝒂𝒔𝒔𝒊𝒇𝒊𝒆𝒅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𝒂𝒍𝒍</m:t>
                          </m:r>
                          <m:r>
                            <a:rPr lang="en-US" sz="2000" b="1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𝒆𝒗𝒆𝒏𝒕𝒔</m:t>
                          </m:r>
                        </m:den>
                      </m:f>
                    </m:oMath>
                  </m:oMathPara>
                </a14:m>
                <a:endParaRPr lang="en-US" sz="2000" b="1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301" y="1811338"/>
                <a:ext cx="4272743" cy="105099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11"/>
          <p:cNvGrpSpPr>
            <a:grpSpLocks/>
          </p:cNvGrpSpPr>
          <p:nvPr/>
        </p:nvGrpSpPr>
        <p:grpSpPr bwMode="auto">
          <a:xfrm>
            <a:off x="5704494" y="4234656"/>
            <a:ext cx="3355975" cy="2370137"/>
            <a:chOff x="3434" y="930"/>
            <a:chExt cx="2114" cy="1493"/>
          </a:xfrm>
        </p:grpSpPr>
        <p:pic>
          <p:nvPicPr>
            <p:cNvPr id="48" name="Picture 12" descr="mva_ML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4"/>
            <a:stretch>
              <a:fillRect/>
            </a:stretch>
          </p:blipFill>
          <p:spPr bwMode="auto">
            <a:xfrm>
              <a:off x="3434" y="930"/>
              <a:ext cx="2114" cy="1448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Rectangle 13"/>
            <p:cNvSpPr>
              <a:spLocks noChangeArrowheads="1"/>
            </p:cNvSpPr>
            <p:nvPr/>
          </p:nvSpPr>
          <p:spPr bwMode="auto">
            <a:xfrm>
              <a:off x="5219" y="2269"/>
              <a:ext cx="312" cy="106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>
                <a:spcBef>
                  <a:spcPct val="35000"/>
                </a:spcBef>
                <a:buClr>
                  <a:srgbClr val="FF0000"/>
                </a:buClr>
                <a:buSzPct val="135000"/>
                <a:buFont typeface="Wingdings" pitchFamily="2" charset="2"/>
                <a:buChar char="§"/>
              </a:pPr>
              <a:endParaRPr lang="en-GB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" name="Text Box 14"/>
            <p:cNvSpPr txBox="1">
              <a:spLocks noChangeArrowheads="1"/>
            </p:cNvSpPr>
            <p:nvPr/>
          </p:nvSpPr>
          <p:spPr bwMode="auto">
            <a:xfrm>
              <a:off x="5122" y="2196"/>
              <a:ext cx="328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rgbClr val="FF3B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177800" indent="-1778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buClr>
                  <a:srgbClr val="FF0000"/>
                </a:buClr>
                <a:buSzPct val="135000"/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y(x)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990177" y="5331229"/>
            <a:ext cx="4571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b="1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</a:t>
            </a:r>
            <a:endParaRPr lang="en-US" b="1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230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Multivariate Techniques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9038" y="6597352"/>
            <a:ext cx="1086578" cy="260647"/>
          </a:xfrm>
        </p:spPr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6552728" cy="260648"/>
          </a:xfrm>
        </p:spPr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2440" y="6597352"/>
            <a:ext cx="611560" cy="260648"/>
          </a:xfrm>
        </p:spPr>
        <p:txBody>
          <a:bodyPr/>
          <a:lstStyle/>
          <a:p>
            <a:fld id="{2A4DA105-8408-472E-ADC5-7BB4EB4EDB54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64542" y="984701"/>
            <a:ext cx="7289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/>
              <a:buChar char="à"/>
            </a:pPr>
            <a:r>
              <a:rPr lang="en-US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Many things … starting from “linear regression” 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5237" y="4358288"/>
            <a:ext cx="807285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rgbClr val="FF0000"/>
              </a:buClr>
              <a:buFont typeface="Wingdings"/>
              <a:buChar char="à"/>
            </a:pPr>
            <a:r>
              <a:rPr lang="en-US" dirty="0" smtClean="0">
                <a:solidFill>
                  <a:srgbClr val="2A004E"/>
                </a:solidFill>
                <a:latin typeface="Arial"/>
                <a:sym typeface="Wingdings" panose="05000000000000000000" pitchFamily="2" charset="2"/>
              </a:rPr>
              <a:t>or w/o prior ‘analytic’ model</a:t>
            </a:r>
          </a:p>
          <a:p>
            <a:pPr marL="342900" lvl="0" indent="-342900">
              <a:lnSpc>
                <a:spcPct val="150000"/>
              </a:lnSpc>
              <a:buClr>
                <a:srgbClr val="FF0000"/>
              </a:buClr>
              <a:buFont typeface="Wingdings"/>
              <a:buChar char="à"/>
            </a:pPr>
            <a:r>
              <a:rPr lang="en-US" dirty="0" smtClean="0">
                <a:solidFill>
                  <a:srgbClr val="2A004E"/>
                </a:solidFill>
                <a:latin typeface="Arial"/>
                <a:sym typeface="Wingdings" panose="05000000000000000000" pitchFamily="2" charset="2"/>
              </a:rPr>
              <a:t>typically “multivariate”</a:t>
            </a:r>
            <a:endParaRPr lang="en-US" dirty="0">
              <a:solidFill>
                <a:srgbClr val="2A004E"/>
              </a:solidFill>
              <a:latin typeface="Arial"/>
              <a:sym typeface="Wingdings" panose="05000000000000000000" pitchFamily="2" charset="2"/>
            </a:endParaRP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+mn-lt"/>
              </a:rPr>
              <a:t>Parameters depend on the ‘joint distribution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’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f(x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, 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‘learning from experience’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 known data points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lang="en-US" dirty="0" smtClean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65710" y="1721170"/>
            <a:ext cx="3459065" cy="2474362"/>
            <a:chOff x="665710" y="2209975"/>
            <a:chExt cx="3459065" cy="2474362"/>
          </a:xfrm>
        </p:grpSpPr>
        <p:pic>
          <p:nvPicPr>
            <p:cNvPr id="3584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984"/>
            <a:stretch/>
          </p:blipFill>
          <p:spPr bwMode="auto">
            <a:xfrm>
              <a:off x="665710" y="2209975"/>
              <a:ext cx="3459065" cy="2457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567419" y="4106487"/>
              <a:ext cx="356188" cy="577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en-US" b="1" dirty="0" smtClean="0">
                  <a:solidFill>
                    <a:schemeClr val="bg2"/>
                  </a:solidFill>
                  <a:latin typeface="+mn-lt"/>
                </a:rPr>
                <a:t>x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36807" y="2372172"/>
              <a:ext cx="628698" cy="577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f(x)</a:t>
              </a: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06407" y="2461217"/>
            <a:ext cx="3945168" cy="2999942"/>
            <a:chOff x="4862319" y="1698229"/>
            <a:chExt cx="3945168" cy="2999942"/>
          </a:xfrm>
        </p:grpSpPr>
        <p:grpSp>
          <p:nvGrpSpPr>
            <p:cNvPr id="12" name="Group 11"/>
            <p:cNvGrpSpPr/>
            <p:nvPr/>
          </p:nvGrpSpPr>
          <p:grpSpPr>
            <a:xfrm>
              <a:off x="4862319" y="1698229"/>
              <a:ext cx="3945168" cy="2999942"/>
              <a:chOff x="4576156" y="2026037"/>
              <a:chExt cx="3945168" cy="299994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6156" y="2026037"/>
                <a:ext cx="3945168" cy="2999942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4854632" y="3416463"/>
                <a:ext cx="1877437" cy="50783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r>
                  <a:rPr lang="en-US" sz="1800" b="1" dirty="0" smtClean="0">
                    <a:solidFill>
                      <a:srgbClr val="FF0000"/>
                    </a:solidFill>
                    <a:latin typeface="+mn-lt"/>
                  </a:rPr>
                  <a:t>Background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804756" y="3924294"/>
                <a:ext cx="1165704" cy="50783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chemeClr val="accent6"/>
                  </a:buClr>
                  <a:buFont typeface="Arial" panose="020B0604020202020204" pitchFamily="34" charset="0"/>
                  <a:buChar char="•"/>
                </a:pPr>
                <a:r>
                  <a:rPr lang="en-US" sz="1800" b="1" dirty="0" smtClean="0">
                    <a:solidFill>
                      <a:schemeClr val="accent2"/>
                    </a:solidFill>
                    <a:latin typeface="+mn-lt"/>
                  </a:rPr>
                  <a:t>Signal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4862319" y="1721170"/>
              <a:ext cx="379008" cy="41601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</a:rPr>
                <a:t>x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GB" sz="1600" b="1" dirty="0" smtClean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419127" y="4120321"/>
              <a:ext cx="388360" cy="45653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x</a:t>
              </a:r>
              <a:r>
                <a:rPr lang="en-US" sz="1800" baseline="-25000" dirty="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GB" sz="1800" b="1" dirty="0" smtClean="0">
                <a:solidFill>
                  <a:schemeClr val="bg2"/>
                </a:solidFill>
                <a:latin typeface="+mn-lt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376272" y="1679190"/>
            <a:ext cx="4772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dirty="0">
                <a:solidFill>
                  <a:schemeClr val="bg2"/>
                </a:solidFill>
                <a:latin typeface="+mn-lt"/>
              </a:rPr>
              <a:t>t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o multivariate event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92702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Boosted Decision Trees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9038" y="6597352"/>
            <a:ext cx="1086578" cy="260647"/>
          </a:xfrm>
        </p:spPr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6552728" cy="260648"/>
          </a:xfrm>
        </p:spPr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2440" y="6597352"/>
            <a:ext cx="611560" cy="260648"/>
          </a:xfrm>
        </p:spPr>
        <p:txBody>
          <a:bodyPr/>
          <a:lstStyle/>
          <a:p>
            <a:fld id="{2A4DA105-8408-472E-ADC5-7BB4EB4EDB54}" type="slidenum">
              <a:rPr lang="en-GB" smtClean="0"/>
              <a:pPr/>
              <a:t>80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10095" y="1163781"/>
            <a:ext cx="84900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bg2"/>
                </a:solidFill>
                <a:latin typeface="+mn-lt"/>
              </a:rPr>
              <a:t>Are very popular in HEP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bg2"/>
                </a:solidFill>
                <a:latin typeface="+mn-lt"/>
              </a:rPr>
              <a:t>Robust and easy to train, 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bg2"/>
                </a:solidFill>
                <a:latin typeface="+mn-lt"/>
              </a:rPr>
              <a:t>get good results</a:t>
            </a:r>
            <a:endParaRPr lang="en-US" b="1" dirty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bg2"/>
                </a:solidFill>
                <a:latin typeface="+mn-lt"/>
              </a:rPr>
              <a:t>But: when we adopted BDTs, 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bg2"/>
                </a:solidFill>
                <a:latin typeface="+mn-lt"/>
              </a:rPr>
              <a:t>In 2006 ANNs just started their big breakthrough in the ML community with remarkable advances in DEEP Learning !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b="1" dirty="0" smtClean="0">
              <a:solidFill>
                <a:schemeClr val="bg2"/>
              </a:solidFill>
              <a:latin typeface="+mn-lt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b="1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 Let’s move on to Neural Networks 	</a:t>
            </a:r>
            <a:endParaRPr lang="en-US" b="1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360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</a:t>
            </a:r>
            <a:r>
              <a:rPr lang="en-US" dirty="0"/>
              <a:t> 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smtClean="0"/>
              <a:t> Multivariate Techniques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9038" y="6597352"/>
            <a:ext cx="1086578" cy="260647"/>
          </a:xfrm>
        </p:spPr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6552728" cy="260648"/>
          </a:xfrm>
        </p:spPr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2440" y="6597352"/>
            <a:ext cx="611560" cy="260648"/>
          </a:xfrm>
        </p:spPr>
        <p:txBody>
          <a:bodyPr/>
          <a:lstStyle/>
          <a:p>
            <a:fld id="{2A4DA105-8408-472E-ADC5-7BB4EB4EDB54}" type="slidenum">
              <a:rPr lang="en-GB" smtClean="0"/>
              <a:pPr/>
              <a:t>81</a:t>
            </a:fld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165" y="3398032"/>
            <a:ext cx="3574749" cy="327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59" y="3398032"/>
            <a:ext cx="3279071" cy="3268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6719" y="1089708"/>
            <a:ext cx="86093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bg2"/>
                </a:solidFill>
                <a:latin typeface="+mn-lt"/>
              </a:rPr>
              <a:t>if we do not know that ‘straight line’ or ‘polynomial’ is a good model </a:t>
            </a: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(particularly in higher dimension) </a:t>
            </a:r>
            <a:r>
              <a:rPr lang="en-US" b="1" dirty="0" smtClean="0">
                <a:solidFill>
                  <a:schemeClr val="bg2"/>
                </a:solidFill>
                <a:latin typeface="+mn-lt"/>
              </a:rPr>
              <a:t>? 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b="1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</a:t>
            </a:r>
            <a:r>
              <a:rPr lang="en-US" b="1" dirty="0" smtClean="0">
                <a:solidFill>
                  <a:schemeClr val="bg2"/>
                </a:solidFill>
                <a:latin typeface="+mn-lt"/>
              </a:rPr>
              <a:t> general, simple, piecewise models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b="1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 fit non-analytic  computer  machine learning</a:t>
            </a:r>
            <a:endParaRPr lang="en-US" b="1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049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</a:t>
            </a:r>
            <a:r>
              <a:rPr lang="en-US" dirty="0"/>
              <a:t> 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smtClean="0"/>
              <a:t> Multivariate Techniques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9038" y="6597352"/>
            <a:ext cx="1086578" cy="260647"/>
          </a:xfrm>
        </p:spPr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6552728" cy="260648"/>
          </a:xfrm>
        </p:spPr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2440" y="6597352"/>
            <a:ext cx="611560" cy="260648"/>
          </a:xfrm>
        </p:spPr>
        <p:txBody>
          <a:bodyPr/>
          <a:lstStyle/>
          <a:p>
            <a:fld id="{2A4DA105-8408-472E-ADC5-7BB4EB4EDB54}" type="slidenum">
              <a:rPr lang="en-GB" smtClean="0"/>
              <a:pPr/>
              <a:t>82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26718" y="1089708"/>
            <a:ext cx="8609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fitted non-analytic function may approximate: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Likelihood ratio: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090919" y="3088655"/>
            <a:ext cx="3945168" cy="2999942"/>
            <a:chOff x="4804756" y="3416463"/>
            <a:chExt cx="3945168" cy="299994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4756" y="3416463"/>
              <a:ext cx="3945168" cy="299994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854632" y="3416463"/>
              <a:ext cx="1877437" cy="50783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FF0000"/>
                  </a:solidFill>
                  <a:latin typeface="+mn-lt"/>
                </a:rPr>
                <a:t>Background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4756" y="3924294"/>
              <a:ext cx="1165704" cy="50783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Clr>
                  <a:schemeClr val="accent6"/>
                </a:buClr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chemeClr val="accent2"/>
                  </a:solidFill>
                  <a:latin typeface="+mn-lt"/>
                </a:rPr>
                <a:t>Signal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45934" y="2433601"/>
                <a:ext cx="4897238" cy="1845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2"/>
                          </a:solidFill>
                          <a:latin typeface="Cambria Math"/>
                        </a:rPr>
                        <m:t>𝒚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𝑷𝑫𝑭</m:t>
                          </m:r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𝑺</m:t>
                          </m:r>
                          <m:r>
                            <a:rPr lang="en-US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𝑷𝑫𝑭</m:t>
                          </m:r>
                          <m:r>
                            <a:rPr lang="en-US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𝑩</m:t>
                          </m:r>
                          <m:r>
                            <a:rPr lang="en-US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bg2"/>
                          </a:solidFill>
                          <a:latin typeface="Cambria Math"/>
                        </a:rPr>
                        <m:t>   ; </m:t>
                      </m:r>
                      <m:r>
                        <a:rPr lang="en-US" b="1" i="1" smtClean="0">
                          <a:solidFill>
                            <a:schemeClr val="bg2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𝒗𝒂𝒓</m:t>
                              </m:r>
                              <m:r>
                                <a:rPr lang="en-US" b="1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𝒗𝒂𝒓</m:t>
                              </m:r>
                              <m:r>
                                <a:rPr lang="en-US" b="1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34" y="2433601"/>
                <a:ext cx="4897238" cy="184576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15884" y="4871643"/>
            <a:ext cx="33890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b="1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  </a:t>
            </a:r>
            <a:r>
              <a:rPr lang="en-US" b="1" dirty="0" smtClean="0">
                <a:solidFill>
                  <a:schemeClr val="bg2"/>
                </a:solidFill>
                <a:latin typeface="+mn-lt"/>
              </a:rPr>
              <a:t>decision </a:t>
            </a:r>
            <a:r>
              <a:rPr lang="en-US" b="1" dirty="0">
                <a:solidFill>
                  <a:schemeClr val="bg2"/>
                </a:solidFill>
                <a:latin typeface="+mn-lt"/>
              </a:rPr>
              <a:t>boundary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b="1" dirty="0" smtClean="0">
              <a:solidFill>
                <a:schemeClr val="bg2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5934" y="4299701"/>
                <a:ext cx="21034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2"/>
                          </a:solidFill>
                          <a:latin typeface="Cambria Math"/>
                        </a:rPr>
                        <m:t>𝒚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bg2"/>
                          </a:solidFill>
                          <a:latin typeface="Cambria Math"/>
                        </a:rPr>
                        <m:t>𝒄𝒐𝒏𝒔𝒕</m:t>
                      </m:r>
                    </m:oMath>
                  </m:oMathPara>
                </a14:m>
                <a:endParaRPr lang="en-US" b="1" dirty="0" smtClean="0">
                  <a:solidFill>
                    <a:schemeClr val="bg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34" y="4299701"/>
                <a:ext cx="2103461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330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Event Classification</a:t>
            </a:r>
            <a:endParaRPr lang="en-US" dirty="0"/>
          </a:p>
        </p:txBody>
      </p:sp>
      <p:sp>
        <p:nvSpPr>
          <p:cNvPr id="1617925" name="Text Box 5"/>
          <p:cNvSpPr txBox="1">
            <a:spLocks noChangeArrowheads="1"/>
          </p:cNvSpPr>
          <p:nvPr/>
        </p:nvSpPr>
        <p:spPr bwMode="auto">
          <a:xfrm>
            <a:off x="181769" y="1163638"/>
            <a:ext cx="8864260" cy="7039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0"/>
              </a:spcBef>
              <a:tabLst>
                <a:tab pos="31384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tabLst>
                <a:tab pos="31384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tabLst>
                <a:tab pos="31384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tabLst>
                <a:tab pos="31384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tabLst>
                <a:tab pos="31384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1384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1384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1384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1384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P(Class=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C|</a:t>
            </a:r>
            <a:r>
              <a:rPr lang="en-US" sz="1800" b="1" dirty="0" err="1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) (or simply P(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C|</a:t>
            </a:r>
            <a:r>
              <a:rPr lang="en-US" sz="1800" b="1" dirty="0" err="1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)) :  	probability that the event class is of C, given the 	        measured observables 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={</a:t>
            </a:r>
            <a:r>
              <a:rPr lang="en-US" sz="1800" i="1" dirty="0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1800" i="1" baseline="-25000" dirty="0" smtClean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sz="1800" i="1" dirty="0" smtClean="0">
                <a:solidFill>
                  <a:srgbClr val="000000"/>
                </a:solidFill>
                <a:latin typeface="Arial" charset="0"/>
              </a:rPr>
              <a:t>,….,</a:t>
            </a:r>
            <a:r>
              <a:rPr lang="en-US" sz="1800" i="1" dirty="0" err="1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1800" i="1" baseline="-25000" dirty="0" err="1" smtClean="0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}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 y(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x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)  </a:t>
            </a:r>
            <a:endParaRPr lang="en-US" sz="1800" dirty="0" smtClean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617927" name="Object 7"/>
          <p:cNvGraphicFramePr>
            <a:graphicFrameLocks noChangeAspect="1"/>
          </p:cNvGraphicFramePr>
          <p:nvPr/>
        </p:nvGraphicFramePr>
        <p:xfrm>
          <a:off x="428625" y="3640138"/>
          <a:ext cx="489426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2" name="Equation" r:id="rId3" imgW="2019240" imgH="419040" progId="Equation.DSMT4">
                  <p:embed/>
                </p:oleObj>
              </mc:Choice>
              <mc:Fallback>
                <p:oleObj name="Equation" r:id="rId3" imgW="20192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3640138"/>
                        <a:ext cx="4894263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17929" name="Text Box 9"/>
              <p:cNvSpPr txBox="1">
                <a:spLocks noChangeArrowheads="1"/>
              </p:cNvSpPr>
              <p:nvPr/>
            </p:nvSpPr>
            <p:spPr bwMode="auto">
              <a:xfrm>
                <a:off x="4554538" y="2495550"/>
                <a:ext cx="4589462" cy="1032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w="31750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 eaLnBrk="1" hangingPunct="1">
                  <a:lnSpc>
                    <a:spcPct val="110000"/>
                  </a:lnSpc>
                  <a:buClr>
                    <a:srgbClr val="FF0000"/>
                  </a:buClr>
                  <a:buSzPct val="135000"/>
                  <a:buFont typeface="Wingdings" pitchFamily="2" charset="2"/>
                  <a:buNone/>
                </a:pPr>
                <a:r>
                  <a:rPr lang="en-US" sz="1600" dirty="0" smtClean="0">
                    <a:solidFill>
                      <a:srgbClr val="000000"/>
                    </a:solidFill>
                    <a:latin typeface="Arial" charset="0"/>
                  </a:rPr>
                  <a:t>Prior probability to observe an event of “class C”</a:t>
                </a:r>
              </a:p>
              <a:p>
                <a:pPr eaLnBrk="1" hangingPunct="1">
                  <a:lnSpc>
                    <a:spcPct val="110000"/>
                  </a:lnSpc>
                  <a:buClr>
                    <a:srgbClr val="FF0000"/>
                  </a:buClr>
                  <a:buSzPct val="135000"/>
                  <a:buFont typeface="Wingdings" pitchFamily="2" charset="2"/>
                  <a:buNone/>
                </a:pPr>
                <a:r>
                  <a:rPr lang="en-US" sz="1600" i="1" dirty="0" smtClean="0">
                    <a:solidFill>
                      <a:srgbClr val="000000"/>
                    </a:solidFill>
                    <a:latin typeface="Arial" charset="0"/>
                  </a:rPr>
                  <a:t>i.e.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charset="0"/>
                  </a:rPr>
                  <a:t> the relative abundance of “signal” versus “background” 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charset="0"/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P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C</m:t>
                        </m:r>
                      </m:e>
                    </m:d>
                    <m:r>
                      <a:rPr lang="en-US" sz="1600" b="0" i="0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𝐶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𝑡𝑜𝑡</m:t>
                            </m:r>
                          </m:sub>
                        </m:sSub>
                      </m:den>
                    </m:f>
                  </m:oMath>
                </a14:m>
                <a:endParaRPr lang="en-US" sz="1600" dirty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617929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4538" y="2495550"/>
                <a:ext cx="4589462" cy="1032143"/>
              </a:xfrm>
              <a:prstGeom prst="rect">
                <a:avLst/>
              </a:prstGeom>
              <a:blipFill rotWithShape="1">
                <a:blip r:embed="rId5"/>
                <a:stretch>
                  <a:fillRect l="-797" t="-58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31750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17930" name="Line 10"/>
          <p:cNvSpPr>
            <a:spLocks noChangeShapeType="1"/>
          </p:cNvSpPr>
          <p:nvPr/>
        </p:nvSpPr>
        <p:spPr bwMode="auto">
          <a:xfrm flipH="1">
            <a:off x="4627563" y="3313113"/>
            <a:ext cx="88900" cy="3016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17931" name="Text Box 11"/>
          <p:cNvSpPr txBox="1">
            <a:spLocks noChangeArrowheads="1"/>
          </p:cNvSpPr>
          <p:nvPr/>
        </p:nvSpPr>
        <p:spPr bwMode="auto">
          <a:xfrm>
            <a:off x="3355975" y="4965700"/>
            <a:ext cx="51911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Overall probability density to observe the actual measurement y(x). </a:t>
            </a:r>
            <a:r>
              <a:rPr lang="en-US" sz="1600" i="1" smtClean="0">
                <a:solidFill>
                  <a:srgbClr val="000000"/>
                </a:solidFill>
                <a:latin typeface="Arial" charset="0"/>
              </a:rPr>
              <a:t>i.e.</a:t>
            </a: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graphicFrame>
        <p:nvGraphicFramePr>
          <p:cNvPr id="1617932" name="Object 12"/>
          <p:cNvGraphicFramePr>
            <a:graphicFrameLocks noChangeAspect="1"/>
          </p:cNvGraphicFramePr>
          <p:nvPr/>
        </p:nvGraphicFramePr>
        <p:xfrm>
          <a:off x="5527675" y="5270500"/>
          <a:ext cx="29591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3" name="Equation" r:id="rId6" imgW="2108160" imgH="342720" progId="Equation.DSMT4">
                  <p:embed/>
                </p:oleObj>
              </mc:Choice>
              <mc:Fallback>
                <p:oleObj name="Equation" r:id="rId6" imgW="21081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675" y="5270500"/>
                        <a:ext cx="29591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7933" name="Line 13"/>
          <p:cNvSpPr>
            <a:spLocks noChangeShapeType="1"/>
          </p:cNvSpPr>
          <p:nvPr/>
        </p:nvSpPr>
        <p:spPr bwMode="auto">
          <a:xfrm flipH="1" flipV="1">
            <a:off x="4057650" y="4635500"/>
            <a:ext cx="187325" cy="3175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17934" name="Text Box 14"/>
          <p:cNvSpPr txBox="1">
            <a:spLocks noChangeArrowheads="1"/>
          </p:cNvSpPr>
          <p:nvPr/>
        </p:nvSpPr>
        <p:spPr bwMode="auto">
          <a:xfrm>
            <a:off x="254000" y="2009775"/>
            <a:ext cx="3576638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Probability density distribution according to the measurements </a:t>
            </a:r>
            <a:r>
              <a:rPr lang="en-US" sz="1600" b="1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 and the given mapping function</a:t>
            </a:r>
          </a:p>
        </p:txBody>
      </p:sp>
      <p:sp>
        <p:nvSpPr>
          <p:cNvPr id="1617935" name="Line 15"/>
          <p:cNvSpPr>
            <a:spLocks noChangeShapeType="1"/>
          </p:cNvSpPr>
          <p:nvPr/>
        </p:nvSpPr>
        <p:spPr bwMode="auto">
          <a:xfrm>
            <a:off x="2835275" y="3267075"/>
            <a:ext cx="514350" cy="33655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17936" name="Text Box 16"/>
          <p:cNvSpPr txBox="1">
            <a:spLocks noChangeArrowheads="1"/>
          </p:cNvSpPr>
          <p:nvPr/>
        </p:nvSpPr>
        <p:spPr bwMode="auto">
          <a:xfrm>
            <a:off x="133350" y="4849813"/>
            <a:ext cx="19748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7800" indent="-1778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0000"/>
              </a:buClr>
              <a:buSzPct val="135000"/>
              <a:buFont typeface="Wingdings" pitchFamily="2" charset="2"/>
              <a:buNone/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Posterior probability</a:t>
            </a:r>
          </a:p>
        </p:txBody>
      </p:sp>
      <p:sp>
        <p:nvSpPr>
          <p:cNvPr id="1617937" name="Line 17"/>
          <p:cNvSpPr>
            <a:spLocks noChangeShapeType="1"/>
          </p:cNvSpPr>
          <p:nvPr/>
        </p:nvSpPr>
        <p:spPr bwMode="auto">
          <a:xfrm flipV="1">
            <a:off x="401638" y="4365625"/>
            <a:ext cx="187325" cy="37465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FF0000"/>
              </a:buClr>
              <a:buSzPct val="135000"/>
              <a:buFont typeface="Wingdings" pitchFamily="2" charset="2"/>
              <a:buChar char="§"/>
            </a:pP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000" y="5796486"/>
            <a:ext cx="8694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It’s a nice “exercise” to show that this application of Bayes’ Theorem gives exactly the formula on the previous slide !</a:t>
            </a:r>
            <a:endParaRPr lang="en-GB" sz="2000" b="1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83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1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29" grpId="0"/>
      <p:bldP spid="1617930" grpId="0" animBg="1"/>
      <p:bldP spid="1617931" grpId="0"/>
      <p:bldP spid="1617933" grpId="0" animBg="1"/>
      <p:bldP spid="1617934" grpId="0"/>
      <p:bldP spid="1617935" grpId="0" animBg="1"/>
      <p:bldP spid="1617936" grpId="0"/>
      <p:bldP spid="1617937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Neyman</a:t>
            </a:r>
            <a:r>
              <a:rPr lang="en-US" dirty="0" smtClean="0"/>
              <a:t> Pearson Lemma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80728"/>
            <a:ext cx="5210175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53371" y="3639732"/>
                <a:ext cx="1823897" cy="741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000" b="1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2000" b="1" i="1" smtClean="0">
                          <a:solidFill>
                            <a:schemeClr val="bg2"/>
                          </a:solidFill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000" b="1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α</m:t>
                          </m:r>
                        </m:sub>
                      </m:sSub>
                    </m:oMath>
                  </m:oMathPara>
                </a14:m>
                <a:endParaRPr lang="en-GB" sz="2000" b="1" dirty="0" smtClean="0">
                  <a:solidFill>
                    <a:schemeClr val="bg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371" y="3639732"/>
                <a:ext cx="1823897" cy="74142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835696" y="980728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400" dirty="0">
                <a:solidFill>
                  <a:srgbClr val="D1D1D1"/>
                </a:solidFill>
                <a:latin typeface="+mn-lt"/>
              </a:rPr>
              <a:t>Kyle Cranmer</a:t>
            </a:r>
            <a:endParaRPr lang="en-GB" sz="1400" b="1" dirty="0" smtClean="0">
              <a:solidFill>
                <a:srgbClr val="D1D1D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4719" y="4437112"/>
                <a:ext cx="8639769" cy="2096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FF0000"/>
                  </a:buClr>
                </a:pPr>
                <a:r>
                  <a:rPr lang="en-US" sz="2000" b="1" dirty="0" smtClean="0">
                    <a:solidFill>
                      <a:schemeClr val="bg2"/>
                    </a:solidFill>
                    <a:latin typeface="+mn-lt"/>
                  </a:rPr>
                  <a:t>graphical proof of </a:t>
                </a:r>
                <a:r>
                  <a:rPr lang="en-US" sz="2000" b="1" dirty="0" err="1" smtClean="0">
                    <a:solidFill>
                      <a:schemeClr val="bg2"/>
                    </a:solidFill>
                    <a:latin typeface="+mn-lt"/>
                  </a:rPr>
                  <a:t>Neyman</a:t>
                </a:r>
                <a:r>
                  <a:rPr lang="en-US" sz="2000" b="1" dirty="0" smtClean="0">
                    <a:solidFill>
                      <a:schemeClr val="bg2"/>
                    </a:solidFill>
                    <a:latin typeface="+mn-lt"/>
                  </a:rPr>
                  <a:t> Pearson’s Lemma:</a:t>
                </a:r>
              </a:p>
              <a:p>
                <a:pPr>
                  <a:buClr>
                    <a:srgbClr val="FF0000"/>
                  </a:buClr>
                </a:pPr>
                <a:r>
                  <a:rPr lang="en-GB" sz="1800" dirty="0" smtClean="0">
                    <a:solidFill>
                      <a:schemeClr val="bg2">
                        <a:lumMod val="90000"/>
                        <a:lumOff val="10000"/>
                      </a:schemeClr>
                    </a:solidFill>
                    <a:latin typeface="+mn-lt"/>
                  </a:rPr>
                  <a:t>(graphics/idea </a:t>
                </a:r>
                <a:r>
                  <a:rPr lang="en-GB" sz="1800" dirty="0">
                    <a:solidFill>
                      <a:schemeClr val="bg2">
                        <a:lumMod val="90000"/>
                        <a:lumOff val="10000"/>
                      </a:schemeClr>
                    </a:solidFill>
                    <a:latin typeface="+mn-lt"/>
                  </a:rPr>
                  <a:t>taken from Kyle </a:t>
                </a:r>
                <a:r>
                  <a:rPr lang="en-GB" sz="1800" dirty="0" smtClean="0">
                    <a:solidFill>
                      <a:schemeClr val="bg2">
                        <a:lumMod val="90000"/>
                        <a:lumOff val="10000"/>
                      </a:schemeClr>
                    </a:solidFill>
                    <a:latin typeface="+mn-lt"/>
                  </a:rPr>
                  <a:t>Cranmer)</a:t>
                </a:r>
                <a:endParaRPr lang="en-US" sz="1800" dirty="0" smtClean="0">
                  <a:solidFill>
                    <a:schemeClr val="bg2">
                      <a:lumMod val="90000"/>
                      <a:lumOff val="10000"/>
                    </a:schemeClr>
                  </a:solidFill>
                  <a:latin typeface="+mn-lt"/>
                </a:endParaRPr>
              </a:p>
              <a:p>
                <a:pPr marL="179388" indent="-179388"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US" sz="2000" b="1" dirty="0" smtClean="0">
                    <a:solidFill>
                      <a:schemeClr val="bg2"/>
                    </a:solidFill>
                    <a:latin typeface="+mn-lt"/>
                  </a:rPr>
                  <a:t>the critical region </a:t>
                </a:r>
                <a:r>
                  <a:rPr lang="en-US" sz="2000" b="1" i="1" dirty="0" smtClean="0">
                    <a:solidFill>
                      <a:schemeClr val="bg2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sz="2000" b="1" i="1" baseline="30000" dirty="0" smtClean="0">
                    <a:solidFill>
                      <a:schemeClr val="bg2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000" b="1" dirty="0" smtClean="0">
                    <a:solidFill>
                      <a:schemeClr val="bg2"/>
                    </a:solidFill>
                    <a:latin typeface="+mn-lt"/>
                  </a:rPr>
                  <a:t> given by the likelihood ratio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𝑷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𝑯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000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𝑷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𝑯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2000" b="1" dirty="0" smtClean="0">
                    <a:solidFill>
                      <a:schemeClr val="bg2"/>
                    </a:solidFill>
                    <a:latin typeface="+mn-lt"/>
                  </a:rPr>
                  <a:t>  </a:t>
                </a:r>
              </a:p>
              <a:p>
                <a:pPr marL="342900" indent="-342900">
                  <a:buClr>
                    <a:srgbClr val="FF0000"/>
                  </a:buClr>
                  <a:buFont typeface="Wingdings"/>
                  <a:buChar char="à"/>
                </a:pPr>
                <a:r>
                  <a:rPr lang="en-US" sz="2000" b="1" dirty="0" smtClean="0">
                    <a:solidFill>
                      <a:schemeClr val="bg2"/>
                    </a:solidFill>
                    <a:latin typeface="+mn-lt"/>
                  </a:rPr>
                  <a:t>for each</a:t>
                </a:r>
                <a:r>
                  <a:rPr lang="en-GB" sz="2000" b="1" dirty="0">
                    <a:solidFill>
                      <a:schemeClr val="bg2"/>
                    </a:solidFill>
                    <a:latin typeface="+mn-lt"/>
                  </a:rPr>
                  <a:t> </a:t>
                </a:r>
                <a:r>
                  <a:rPr lang="en-GB" sz="2000" b="1" dirty="0" smtClean="0">
                    <a:solidFill>
                      <a:schemeClr val="bg2"/>
                    </a:solidFill>
                    <a:latin typeface="+mn-lt"/>
                  </a:rPr>
                  <a:t>given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b="1" i="1" smtClean="0">
                        <a:solidFill>
                          <a:schemeClr val="bg2"/>
                        </a:solidFill>
                        <a:latin typeface="Cambria Math"/>
                      </a:rPr>
                      <m:t>α</m:t>
                    </m:r>
                  </m:oMath>
                </a14:m>
                <a:r>
                  <a:rPr lang="en-US" sz="2000" b="1" dirty="0" smtClean="0">
                    <a:solidFill>
                      <a:schemeClr val="bg2"/>
                    </a:solidFill>
                    <a:latin typeface="+mn-lt"/>
                  </a:rPr>
                  <a:t> </a:t>
                </a:r>
                <a:r>
                  <a:rPr lang="en-US" sz="1400" b="1" dirty="0" smtClean="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+mn-lt"/>
                  </a:rPr>
                  <a:t>(risk of e.g. actually making a false discovery) </a:t>
                </a:r>
              </a:p>
              <a:p>
                <a:pPr marL="342900" indent="-342900">
                  <a:buClr>
                    <a:srgbClr val="FF0000"/>
                  </a:buClr>
                  <a:buFont typeface="Arial" pitchFamily="34" charset="0"/>
                  <a:buChar char="="/>
                </a:pPr>
                <a:r>
                  <a:rPr lang="en-US" sz="2000" b="1" dirty="0" smtClean="0">
                    <a:solidFill>
                      <a:schemeClr val="bg2"/>
                    </a:solidFill>
                    <a:latin typeface="+mn-lt"/>
                  </a:rPr>
                  <a:t>the statistical test with the largest power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bg2"/>
                        </a:solidFill>
                        <a:latin typeface="Cambria Math"/>
                      </a:rPr>
                      <m:t>𝟏</m:t>
                    </m:r>
                    <m:r>
                      <a:rPr lang="en-US" sz="2000" b="1" i="1" smtClean="0">
                        <a:solidFill>
                          <a:schemeClr val="bg2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l-GR" sz="2000" b="1" i="1" smtClean="0">
                        <a:solidFill>
                          <a:schemeClr val="bg2"/>
                        </a:solidFill>
                        <a:latin typeface="Cambria Math"/>
                      </a:rPr>
                      <m:t>β</m:t>
                    </m:r>
                    <m:r>
                      <a:rPr lang="en-US" sz="2000" b="1" i="0" smtClean="0">
                        <a:solidFill>
                          <a:schemeClr val="bg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600" b="1" dirty="0" smtClean="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+mn-lt"/>
                  </a:rPr>
                  <a:t>(chances of actually discovering something given it’s there)</a:t>
                </a:r>
                <a:r>
                  <a:rPr lang="en-US" sz="2000" b="1" dirty="0" smtClean="0">
                    <a:solidFill>
                      <a:schemeClr val="bg2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19" y="4437112"/>
                <a:ext cx="8639769" cy="2096921"/>
              </a:xfrm>
              <a:prstGeom prst="rect">
                <a:avLst/>
              </a:prstGeom>
              <a:blipFill rotWithShape="1">
                <a:blip r:embed="rId4"/>
                <a:stretch>
                  <a:fillRect l="-705" t="-1163" b="-23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84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07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Neyman</a:t>
            </a:r>
            <a:r>
              <a:rPr lang="en-US" dirty="0" smtClean="0"/>
              <a:t> Pearson Lemma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0728"/>
            <a:ext cx="883920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59632" y="3382739"/>
            <a:ext cx="1296144" cy="1249884"/>
          </a:xfrm>
          <a:prstGeom prst="rect">
            <a:avLst/>
          </a:prstGeom>
          <a:solidFill>
            <a:schemeClr val="tx1"/>
          </a:solidFill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948264" y="3598763"/>
            <a:ext cx="1296144" cy="1249884"/>
          </a:xfrm>
          <a:prstGeom prst="rect">
            <a:avLst/>
          </a:prstGeom>
          <a:solidFill>
            <a:schemeClr val="tx1"/>
          </a:solidFill>
        </p:spPr>
        <p:txBody>
          <a:bodyPr rtlCol="0" anchor="ctr"/>
          <a:lstStyle/>
          <a:p>
            <a:pPr algn="ctr"/>
            <a:endParaRPr lang="en-GB">
              <a:solidFill>
                <a:schemeClr val="bg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4174827"/>
            <a:ext cx="8712968" cy="1177876"/>
          </a:xfrm>
          <a:prstGeom prst="rect">
            <a:avLst/>
          </a:prstGeom>
          <a:solidFill>
            <a:schemeClr val="tx1"/>
          </a:solidFill>
        </p:spPr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  <a:latin typeface="+mn-lt"/>
              </a:rPr>
              <a:t>a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ssume we want to modify/find another “critical” region with same size (</a:t>
            </a:r>
            <a:r>
              <a:rPr lang="el-GR" dirty="0" smtClean="0">
                <a:solidFill>
                  <a:schemeClr val="bg2"/>
                </a:solidFill>
                <a:latin typeface="+mn-lt"/>
              </a:rPr>
              <a:t>α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) 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i.e. same probability under H</a:t>
            </a:r>
            <a:r>
              <a:rPr lang="en-US" baseline="-25000" dirty="0" smtClean="0">
                <a:solidFill>
                  <a:srgbClr val="FF0000"/>
                </a:solidFill>
                <a:latin typeface="+mn-lt"/>
              </a:rPr>
              <a:t>0 </a:t>
            </a:r>
            <a:endParaRPr lang="en-GB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980728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400" dirty="0">
                <a:solidFill>
                  <a:srgbClr val="D1D1D1"/>
                </a:solidFill>
                <a:latin typeface="+mn-lt"/>
              </a:rPr>
              <a:t>Kyle Cranmer</a:t>
            </a:r>
            <a:endParaRPr lang="en-GB" sz="1400" b="1" dirty="0" smtClean="0">
              <a:solidFill>
                <a:srgbClr val="D1D1D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467255" y="1754849"/>
                <a:ext cx="2675091" cy="17313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/>
                        </a:rPr>
                        <m:t>: 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+mn-lt"/>
                </a:endParaRPr>
              </a:p>
              <a:p>
                <a:pPr marL="342900" indent="-342900">
                  <a:lnSpc>
                    <a:spcPct val="150000"/>
                  </a:lnSpc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endParaRPr lang="en-GB" b="1" dirty="0" smtClean="0">
                  <a:solidFill>
                    <a:schemeClr val="bg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255" y="1754849"/>
                <a:ext cx="2675091" cy="17313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85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95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Neyman</a:t>
            </a:r>
            <a:r>
              <a:rPr lang="en-US" dirty="0" smtClean="0"/>
              <a:t> Pearson Lemma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0728"/>
            <a:ext cx="883920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2400" y="5294498"/>
            <a:ext cx="8839200" cy="588938"/>
          </a:xfrm>
          <a:prstGeom prst="rect">
            <a:avLst/>
          </a:prstGeom>
          <a:solidFill>
            <a:schemeClr val="tx1"/>
          </a:solidFill>
        </p:spPr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/>
                </a:solidFill>
                <a:latin typeface="+mn-lt"/>
              </a:rPr>
              <a:t>… as size (</a:t>
            </a:r>
            <a:r>
              <a:rPr lang="el-GR" dirty="0" smtClean="0">
                <a:solidFill>
                  <a:schemeClr val="bg2"/>
                </a:solidFill>
                <a:latin typeface="+mn-lt"/>
              </a:rPr>
              <a:t>α</a:t>
            </a:r>
            <a:r>
              <a:rPr lang="en-US" dirty="0">
                <a:solidFill>
                  <a:schemeClr val="bg2"/>
                </a:solidFill>
                <a:latin typeface="+mn-lt"/>
              </a:rPr>
              <a:t>)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 is fixed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980728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400" dirty="0">
                <a:solidFill>
                  <a:srgbClr val="D1D1D1"/>
                </a:solidFill>
                <a:latin typeface="+mn-lt"/>
              </a:rPr>
              <a:t>Kyle Cranmer</a:t>
            </a:r>
            <a:endParaRPr lang="en-GB" sz="1400" b="1" dirty="0" smtClean="0">
              <a:solidFill>
                <a:srgbClr val="D1D1D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39315" y="5160289"/>
                <a:ext cx="2222147" cy="723147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1" i="1" smtClean="0">
                          <a:solidFill>
                            <a:schemeClr val="bg2"/>
                          </a:solidFill>
                          <a:latin typeface="Cambria Math"/>
                        </a:rPr>
                        <m:t>α</m:t>
                      </m:r>
                      <m:r>
                        <a:rPr lang="en-US" sz="2000" b="1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2000" b="1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000" b="1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𝑪</m:t>
                          </m:r>
                        </m:sub>
                        <m:sup/>
                        <m:e>
                          <m:r>
                            <a:rPr lang="en-US" sz="2000" b="1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1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GB" sz="2000" b="1" dirty="0" smtClean="0">
                  <a:solidFill>
                    <a:schemeClr val="bg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315" y="5160289"/>
                <a:ext cx="2222147" cy="72314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67255" y="1754849"/>
                <a:ext cx="2675091" cy="17313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/>
                        </a:rPr>
                        <m:t>: 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+mn-lt"/>
                </a:endParaRPr>
              </a:p>
              <a:p>
                <a:pPr marL="342900" indent="-342900">
                  <a:lnSpc>
                    <a:spcPct val="150000"/>
                  </a:lnSpc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endParaRPr lang="en-GB" b="1" dirty="0" smtClean="0">
                  <a:solidFill>
                    <a:schemeClr val="bg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255" y="1754849"/>
                <a:ext cx="2675091" cy="173137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86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157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Neyman</a:t>
            </a:r>
            <a:r>
              <a:rPr lang="en-US" dirty="0" smtClean="0"/>
              <a:t> Pearson Lemma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938213"/>
            <a:ext cx="893445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1" y="2273096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outside “critical region” given by LL-ratio</a:t>
            </a:r>
            <a:endParaRPr lang="en-GB" sz="2000" b="1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1763688" y="3068960"/>
            <a:ext cx="1224136" cy="5760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1341513" y="3254851"/>
            <a:ext cx="494183" cy="139828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152400" y="980728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400" dirty="0">
                <a:solidFill>
                  <a:srgbClr val="D1D1D1"/>
                </a:solidFill>
                <a:latin typeface="+mn-lt"/>
              </a:rPr>
              <a:t>Kyle Cranmer</a:t>
            </a:r>
            <a:endParaRPr lang="en-GB" sz="1400" b="1" dirty="0" smtClean="0">
              <a:solidFill>
                <a:srgbClr val="D1D1D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67255" y="1754849"/>
                <a:ext cx="2675091" cy="17313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/>
                        </a:rPr>
                        <m:t>: 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+mn-lt"/>
                </a:endParaRPr>
              </a:p>
              <a:p>
                <a:pPr marL="342900" indent="-342900">
                  <a:lnSpc>
                    <a:spcPct val="150000"/>
                  </a:lnSpc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endParaRPr lang="en-GB" b="1" dirty="0" smtClean="0">
                  <a:solidFill>
                    <a:schemeClr val="bg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255" y="1754849"/>
                <a:ext cx="2675091" cy="17313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87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686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Neyman</a:t>
            </a:r>
            <a:r>
              <a:rPr lang="en-US" dirty="0" smtClean="0"/>
              <a:t> Pearson Lemma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933450"/>
            <a:ext cx="8924925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1" y="2273096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outside “critical region” given by LL-ratio</a:t>
            </a:r>
            <a:endParaRPr lang="en-GB" sz="2000" b="1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1763688" y="3068960"/>
            <a:ext cx="1224136" cy="5760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1341513" y="3254851"/>
            <a:ext cx="494183" cy="139828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6516216" y="2273096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inside “critical region” given by LL-ratio</a:t>
            </a:r>
            <a:endParaRPr lang="en-GB" sz="2000" b="1" dirty="0" smtClean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5184068" y="3140968"/>
            <a:ext cx="1332148" cy="5760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7606208" y="3254851"/>
            <a:ext cx="247091" cy="146568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152400" y="980728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400" dirty="0">
                <a:solidFill>
                  <a:srgbClr val="D1D1D1"/>
                </a:solidFill>
                <a:latin typeface="+mn-lt"/>
              </a:rPr>
              <a:t>Kyle Cranmer</a:t>
            </a:r>
            <a:endParaRPr lang="en-GB" sz="1400" b="1" dirty="0" smtClean="0">
              <a:solidFill>
                <a:srgbClr val="D1D1D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467255" y="1754849"/>
                <a:ext cx="2675091" cy="17313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/>
                        </a:rPr>
                        <m:t>: 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+mn-lt"/>
                </a:endParaRPr>
              </a:p>
              <a:p>
                <a:pPr marL="342900" indent="-342900">
                  <a:lnSpc>
                    <a:spcPct val="150000"/>
                  </a:lnSpc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endParaRPr lang="en-GB" b="1" dirty="0" smtClean="0">
                  <a:solidFill>
                    <a:schemeClr val="bg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255" y="1754849"/>
                <a:ext cx="2675091" cy="17313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88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509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Neyman</a:t>
            </a:r>
            <a:r>
              <a:rPr lang="en-US" dirty="0" smtClean="0"/>
              <a:t> Pearson Lemma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" y="908720"/>
            <a:ext cx="8848725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980728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400" dirty="0">
                <a:solidFill>
                  <a:srgbClr val="D1D1D1"/>
                </a:solidFill>
                <a:latin typeface="+mn-lt"/>
              </a:rPr>
              <a:t>Kyle Cranmer</a:t>
            </a:r>
            <a:endParaRPr lang="en-GB" sz="1400" b="1" dirty="0" smtClean="0">
              <a:solidFill>
                <a:srgbClr val="D1D1D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73762" y="5757698"/>
                <a:ext cx="2270237" cy="723147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1" i="1" smtClean="0">
                          <a:solidFill>
                            <a:schemeClr val="bg2"/>
                          </a:solidFill>
                          <a:latin typeface="Cambria Math"/>
                        </a:rPr>
                        <m:t>β</m:t>
                      </m:r>
                      <m:r>
                        <a:rPr lang="en-US" sz="2000" b="1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2000" b="1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1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!</m:t>
                          </m:r>
                          <m:r>
                            <a:rPr lang="en-US" sz="2000" b="1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𝑪</m:t>
                          </m:r>
                        </m:sub>
                        <m:sup/>
                        <m:e>
                          <m:r>
                            <a:rPr lang="en-US" sz="2000" b="1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1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GB" sz="2000" b="1" dirty="0" smtClean="0">
                  <a:solidFill>
                    <a:schemeClr val="bg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762" y="5757698"/>
                <a:ext cx="2270237" cy="72314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67255" y="1754849"/>
                <a:ext cx="2675091" cy="17313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/>
                        </a:rPr>
                        <m:t>: 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+mn-lt"/>
                </a:endParaRPr>
              </a:p>
              <a:p>
                <a:pPr marL="342900" indent="-342900">
                  <a:lnSpc>
                    <a:spcPct val="150000"/>
                  </a:lnSpc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endParaRPr lang="en-GB" b="1" dirty="0" smtClean="0">
                  <a:solidFill>
                    <a:schemeClr val="bg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255" y="1754849"/>
                <a:ext cx="2675091" cy="173137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89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65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</a:t>
            </a:r>
            <a:r>
              <a:rPr lang="en-US" dirty="0"/>
              <a:t> 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smtClean="0"/>
              <a:t> Multivariate Techniques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9038" y="6597352"/>
            <a:ext cx="1086578" cy="260647"/>
          </a:xfrm>
        </p:spPr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6552728" cy="260648"/>
          </a:xfrm>
        </p:spPr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2440" y="6597352"/>
            <a:ext cx="611560" cy="260648"/>
          </a:xfrm>
        </p:spPr>
        <p:txBody>
          <a:bodyPr/>
          <a:lstStyle/>
          <a:p>
            <a:fld id="{2A4DA105-8408-472E-ADC5-7BB4EB4EDB54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26719" y="1089708"/>
            <a:ext cx="860936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fitted </a:t>
            </a:r>
            <a:r>
              <a:rPr lang="en-US" b="1" dirty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(</a:t>
            </a:r>
            <a:r>
              <a:rPr lang="en-US" b="1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non-)analytic function may approximate: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target value  ‘regression’   </a:t>
            </a:r>
          </a:p>
          <a:p>
            <a:pPr lvl="2">
              <a:lnSpc>
                <a:spcPct val="150000"/>
              </a:lnSpc>
              <a:buClr>
                <a:srgbClr val="FF0000"/>
              </a:buClr>
            </a:pPr>
            <a:r>
              <a:rPr lang="en-US" sz="1800" b="1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( e.g. calorimeter calibration/correction function)</a:t>
            </a:r>
            <a:endParaRPr lang="en-US" sz="1800" b="1" dirty="0" smtClean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" y="3122222"/>
            <a:ext cx="4140604" cy="296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08382" y="2959866"/>
            <a:ext cx="4114953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1800" b="1" u="sng" dirty="0" smtClean="0">
                <a:solidFill>
                  <a:schemeClr val="bg2"/>
                </a:solidFill>
                <a:latin typeface="+mn-lt"/>
              </a:rPr>
              <a:t>MC sample:  </a:t>
            </a:r>
            <a:r>
              <a:rPr lang="en-US" sz="1800" b="1" u="sng" dirty="0" smtClean="0">
                <a:solidFill>
                  <a:schemeClr val="bg2"/>
                </a:solidFill>
                <a:latin typeface="Symbol" panose="05050102010706020507" pitchFamily="18" charset="2"/>
              </a:rPr>
              <a:t>g</a:t>
            </a:r>
            <a:r>
              <a:rPr lang="en-US" sz="1800" b="1" u="sng" dirty="0" smtClean="0">
                <a:solidFill>
                  <a:schemeClr val="bg2"/>
                </a:solidFill>
                <a:latin typeface="+mn-lt"/>
              </a:rPr>
              <a:t> +jets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chemeClr val="bg2"/>
                </a:solidFill>
                <a:latin typeface="+mn-lt"/>
              </a:rPr>
              <a:t>Raw energy in crystals, </a:t>
            </a:r>
            <a:r>
              <a:rPr lang="el-GR" sz="1800" b="1" dirty="0" smtClean="0">
                <a:solidFill>
                  <a:schemeClr val="bg2"/>
                </a:solidFill>
                <a:latin typeface="+mn-lt"/>
              </a:rPr>
              <a:t>η</a:t>
            </a:r>
            <a:r>
              <a:rPr lang="en-US" sz="1800" b="1" dirty="0" smtClean="0">
                <a:solidFill>
                  <a:schemeClr val="bg2"/>
                </a:solidFill>
                <a:latin typeface="+mn-lt"/>
              </a:rPr>
              <a:t>, </a:t>
            </a:r>
            <a:r>
              <a:rPr lang="el-GR" sz="1800" b="1" dirty="0" smtClean="0">
                <a:solidFill>
                  <a:schemeClr val="bg2"/>
                </a:solidFill>
                <a:latin typeface="+mn-lt"/>
              </a:rPr>
              <a:t>Φ</a:t>
            </a:r>
            <a:endParaRPr lang="en-US" sz="1800" b="1" dirty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chemeClr val="bg2"/>
                </a:solidFill>
                <a:latin typeface="+mn-lt"/>
              </a:rPr>
              <a:t>Cluster shape variables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chemeClr val="bg2"/>
                </a:solidFill>
                <a:latin typeface="+mn-lt"/>
              </a:rPr>
              <a:t>Local cluster position variables (energy leakage) 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chemeClr val="bg2"/>
                </a:solidFill>
                <a:latin typeface="+mn-lt"/>
              </a:rPr>
              <a:t>Pile-up estimators</a:t>
            </a:r>
          </a:p>
          <a:p>
            <a:pPr>
              <a:buClr>
                <a:srgbClr val="FF0000"/>
              </a:buClr>
            </a:pPr>
            <a:r>
              <a:rPr lang="en-US" sz="1800" b="1" dirty="0" smtClean="0">
                <a:solidFill>
                  <a:schemeClr val="bg2"/>
                </a:solidFill>
                <a:latin typeface="+mn-lt"/>
                <a:sym typeface="Wingdings" panose="05000000000000000000" pitchFamily="2" charset="2"/>
              </a:rPr>
              <a:t>  predict energy correction (i.e. parameters in  crystal-ball: pdf for energy measurement)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1800" b="1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25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Neyman</a:t>
            </a:r>
            <a:r>
              <a:rPr lang="en-US" dirty="0" smtClean="0"/>
              <a:t> Pearson Lemma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" y="908720"/>
            <a:ext cx="8848725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3547" y="5596830"/>
            <a:ext cx="8136904" cy="107721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3200" b="1" dirty="0" smtClean="0">
                <a:solidFill>
                  <a:schemeClr val="bg2"/>
                </a:solidFill>
                <a:latin typeface="+mn-lt"/>
              </a:rPr>
              <a:t>The NEW “acceptance” region has less power!  (i.e. probability under H</a:t>
            </a:r>
            <a:r>
              <a:rPr lang="en-US" sz="3200" b="1" baseline="-25000" dirty="0" smtClean="0">
                <a:solidFill>
                  <a:schemeClr val="bg2"/>
                </a:solidFill>
                <a:latin typeface="+mn-lt"/>
              </a:rPr>
              <a:t>1</a:t>
            </a:r>
            <a:r>
              <a:rPr lang="en-US" sz="3200" b="1" dirty="0" smtClean="0">
                <a:solidFill>
                  <a:schemeClr val="bg2"/>
                </a:solidFill>
                <a:latin typeface="+mn-lt"/>
              </a:rPr>
              <a:t> )    </a:t>
            </a:r>
            <a:r>
              <a:rPr lang="en-US" sz="3200" b="1" dirty="0" err="1" smtClean="0">
                <a:solidFill>
                  <a:schemeClr val="bg2"/>
                </a:solidFill>
                <a:latin typeface="+mn-lt"/>
              </a:rPr>
              <a:t>q.e.d</a:t>
            </a:r>
            <a:endParaRPr lang="en-GB" sz="3200" b="1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980728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400" dirty="0">
                <a:solidFill>
                  <a:srgbClr val="D1D1D1"/>
                </a:solidFill>
                <a:latin typeface="+mn-lt"/>
              </a:rPr>
              <a:t>Kyle Cranmer</a:t>
            </a:r>
            <a:endParaRPr lang="en-GB" sz="1400" b="1" dirty="0" smtClean="0">
              <a:solidFill>
                <a:srgbClr val="D1D1D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6987" y="2420888"/>
            <a:ext cx="21900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“critical” region </a:t>
            </a:r>
          </a:p>
          <a:p>
            <a:pPr>
              <a:buClr>
                <a:srgbClr val="FF0000"/>
              </a:buClr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(reject H</a:t>
            </a:r>
            <a:r>
              <a:rPr lang="en-US" sz="2000" b="1" baseline="-25000" dirty="0" smtClean="0">
                <a:solidFill>
                  <a:schemeClr val="bg2"/>
                </a:solidFill>
                <a:latin typeface="+mn-lt"/>
              </a:rPr>
              <a:t>0</a:t>
            </a: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)</a:t>
            </a:r>
            <a:endParaRPr lang="en-GB" sz="2000" b="1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1556792"/>
            <a:ext cx="28264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“acceptance” region </a:t>
            </a:r>
          </a:p>
          <a:p>
            <a:pPr>
              <a:buClr>
                <a:srgbClr val="FF0000"/>
              </a:buClr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(accept H</a:t>
            </a:r>
            <a:r>
              <a:rPr lang="en-US" sz="2000" b="1" baseline="-25000" dirty="0" smtClean="0">
                <a:solidFill>
                  <a:schemeClr val="bg2"/>
                </a:solidFill>
                <a:latin typeface="+mn-lt"/>
              </a:rPr>
              <a:t>0</a:t>
            </a: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  (reject H</a:t>
            </a:r>
            <a:r>
              <a:rPr lang="en-US" sz="2000" b="1" baseline="-25000" dirty="0" smtClean="0">
                <a:solidFill>
                  <a:schemeClr val="bg2"/>
                </a:solidFill>
                <a:latin typeface="+mn-lt"/>
              </a:rPr>
              <a:t>1</a:t>
            </a: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)</a:t>
            </a:r>
            <a:endParaRPr lang="en-GB" sz="2000" b="1" dirty="0" smtClean="0">
              <a:solidFill>
                <a:schemeClr val="bg2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05583" y="1045049"/>
                <a:ext cx="2675091" cy="17313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/>
                        </a:rPr>
                        <m:t>: 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+mn-lt"/>
                </a:endParaRPr>
              </a:p>
              <a:p>
                <a:pPr marL="342900" indent="-342900">
                  <a:lnSpc>
                    <a:spcPct val="150000"/>
                  </a:lnSpc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endParaRPr lang="en-GB" b="1" dirty="0" smtClean="0">
                  <a:solidFill>
                    <a:schemeClr val="bg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583" y="1045049"/>
                <a:ext cx="2675091" cy="17313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smtClean="0">
                <a:latin typeface="Arial" pitchFamily="34" charset="0"/>
              </a:rPr>
              <a:t>Helge Voss</a:t>
            </a:r>
            <a:endParaRPr lang="en-US" sz="1000" dirty="0">
              <a:latin typeface="+mn-lt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smtClean="0">
                <a:latin typeface="Arial" pitchFamily="34" charset="0"/>
              </a:rPr>
              <a:t>SOS  2016, Autrans France,  Multivariate Analysis – Machine Learning</a:t>
            </a:r>
            <a:endParaRPr lang="en-US" sz="10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A105-8408-472E-ADC5-7BB4EB4EDB54}" type="slidenum">
              <a:rPr lang="en-GB" smtClean="0"/>
              <a:pPr/>
              <a:t>90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99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n-Screen Presentation 1">
  <a:themeElements>
    <a:clrScheme name="Office Theme 1">
      <a:dk1>
        <a:srgbClr val="2A004E"/>
      </a:dk1>
      <a:lt1>
        <a:srgbClr val="FFFFFF"/>
      </a:lt1>
      <a:dk2>
        <a:srgbClr val="500093"/>
      </a:dk2>
      <a:lt2>
        <a:srgbClr val="00CCCC"/>
      </a:lt2>
      <a:accent1>
        <a:srgbClr val="D60093"/>
      </a:accent1>
      <a:accent2>
        <a:srgbClr val="0000FF"/>
      </a:accent2>
      <a:accent3>
        <a:srgbClr val="B3AAC8"/>
      </a:accent3>
      <a:accent4>
        <a:srgbClr val="DADADA"/>
      </a:accent4>
      <a:accent5>
        <a:srgbClr val="E8AAC8"/>
      </a:accent5>
      <a:accent6>
        <a:srgbClr val="0000E7"/>
      </a:accent6>
      <a:hlink>
        <a:srgbClr val="FFFF00"/>
      </a:hlink>
      <a:folHlink>
        <a:srgbClr val="7500D7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rgbClr val="FF0000"/>
          </a:solidFill>
          <a:prstDash val="solid"/>
          <a:round/>
          <a:headEnd type="none" w="sm" len="sm"/>
          <a:tailEnd type="arrow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342900" indent="-342900">
          <a:lnSpc>
            <a:spcPct val="150000"/>
          </a:lnSpc>
          <a:buClr>
            <a:srgbClr val="FF0000"/>
          </a:buClr>
          <a:buFont typeface="Wingdings" panose="05000000000000000000" pitchFamily="2" charset="2"/>
          <a:buChar char="§"/>
          <a:defRPr b="1" dirty="0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Office Theme 1">
        <a:dk1>
          <a:srgbClr val="2A004E"/>
        </a:dk1>
        <a:lt1>
          <a:srgbClr val="FFFFFF"/>
        </a:lt1>
        <a:dk2>
          <a:srgbClr val="500093"/>
        </a:dk2>
        <a:lt2>
          <a:srgbClr val="00CCCC"/>
        </a:lt2>
        <a:accent1>
          <a:srgbClr val="D60093"/>
        </a:accent1>
        <a:accent2>
          <a:srgbClr val="0000FF"/>
        </a:accent2>
        <a:accent3>
          <a:srgbClr val="B3AAC8"/>
        </a:accent3>
        <a:accent4>
          <a:srgbClr val="DADADA"/>
        </a:accent4>
        <a:accent5>
          <a:srgbClr val="E8AAC8"/>
        </a:accent5>
        <a:accent6>
          <a:srgbClr val="0000E7"/>
        </a:accent6>
        <a:hlink>
          <a:srgbClr val="FFFF00"/>
        </a:hlink>
        <a:folHlink>
          <a:srgbClr val="7500D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CC99FF"/>
        </a:accent1>
        <a:accent2>
          <a:srgbClr val="3366FF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2D5CE7"/>
        </a:accent6>
        <a:hlink>
          <a:srgbClr val="00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777777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BDBDBD"/>
        </a:accent5>
        <a:accent6>
          <a:srgbClr val="B8B8B8"/>
        </a:accent6>
        <a:hlink>
          <a:srgbClr val="4D4D4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00CCCC"/>
        </a:lt1>
        <a:dk2>
          <a:srgbClr val="FFFFCC"/>
        </a:dk2>
        <a:lt2>
          <a:srgbClr val="009999"/>
        </a:lt2>
        <a:accent1>
          <a:srgbClr val="CC99FF"/>
        </a:accent1>
        <a:accent2>
          <a:srgbClr val="3366FF"/>
        </a:accent2>
        <a:accent3>
          <a:srgbClr val="AAE2E2"/>
        </a:accent3>
        <a:accent4>
          <a:srgbClr val="000000"/>
        </a:accent4>
        <a:accent5>
          <a:srgbClr val="E2CAFF"/>
        </a:accent5>
        <a:accent6>
          <a:srgbClr val="2D5CE7"/>
        </a:accent6>
        <a:hlink>
          <a:srgbClr val="00CCFF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3300"/>
        </a:dk1>
        <a:lt1>
          <a:srgbClr val="FFFFFF"/>
        </a:lt1>
        <a:dk2>
          <a:srgbClr val="669900"/>
        </a:dk2>
        <a:lt2>
          <a:srgbClr val="FFCC66"/>
        </a:lt2>
        <a:accent1>
          <a:srgbClr val="990033"/>
        </a:accent1>
        <a:accent2>
          <a:srgbClr val="FF9933"/>
        </a:accent2>
        <a:accent3>
          <a:srgbClr val="B8CAAA"/>
        </a:accent3>
        <a:accent4>
          <a:srgbClr val="DADADA"/>
        </a:accent4>
        <a:accent5>
          <a:srgbClr val="CAAAAD"/>
        </a:accent5>
        <a:accent6>
          <a:srgbClr val="E78A2D"/>
        </a:accent6>
        <a:hlink>
          <a:srgbClr val="CCCC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663300"/>
        </a:dk1>
        <a:lt1>
          <a:srgbClr val="FFFFFF"/>
        </a:lt1>
        <a:dk2>
          <a:srgbClr val="CC6600"/>
        </a:dk2>
        <a:lt2>
          <a:srgbClr val="FFCC00"/>
        </a:lt2>
        <a:accent1>
          <a:srgbClr val="990033"/>
        </a:accent1>
        <a:accent2>
          <a:srgbClr val="FF0033"/>
        </a:accent2>
        <a:accent3>
          <a:srgbClr val="E2B8AA"/>
        </a:accent3>
        <a:accent4>
          <a:srgbClr val="DADADA"/>
        </a:accent4>
        <a:accent5>
          <a:srgbClr val="CAAAAD"/>
        </a:accent5>
        <a:accent6>
          <a:srgbClr val="E7002D"/>
        </a:accent6>
        <a:hlink>
          <a:srgbClr val="CC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660033"/>
        </a:dk1>
        <a:lt1>
          <a:srgbClr val="FFFFFF"/>
        </a:lt1>
        <a:dk2>
          <a:srgbClr val="990066"/>
        </a:dk2>
        <a:lt2>
          <a:srgbClr val="FFFF66"/>
        </a:lt2>
        <a:accent1>
          <a:srgbClr val="9933FF"/>
        </a:accent1>
        <a:accent2>
          <a:srgbClr val="00CCCC"/>
        </a:accent2>
        <a:accent3>
          <a:srgbClr val="CAAAB8"/>
        </a:accent3>
        <a:accent4>
          <a:srgbClr val="DADADA"/>
        </a:accent4>
        <a:accent5>
          <a:srgbClr val="CAADFF"/>
        </a:accent5>
        <a:accent6>
          <a:srgbClr val="00B9B9"/>
        </a:accent6>
        <a:hlink>
          <a:srgbClr val="CC66FF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7928</TotalTime>
  <Words>8030</Words>
  <Application>Microsoft Office PowerPoint</Application>
  <PresentationFormat>On-screen Show (4:3)</PresentationFormat>
  <Paragraphs>1231</Paragraphs>
  <Slides>90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2" baseType="lpstr">
      <vt:lpstr>On-Screen Presentation 1</vt:lpstr>
      <vt:lpstr>Equation</vt:lpstr>
      <vt:lpstr>Multivariate Analysis (Machine Learning) … in HEP </vt:lpstr>
      <vt:lpstr>HEP Experiments: Simulated Higgs Event in CMS</vt:lpstr>
      <vt:lpstr>HEP Experiments: Event Signatures in the Detector</vt:lpstr>
      <vt:lpstr>NOnA long baseline oscillation exp. (nm)/ne (dis-)/appearance</vt:lpstr>
      <vt:lpstr>Machine Learning ‘elsewhere’</vt:lpstr>
      <vt:lpstr>Outline</vt:lpstr>
      <vt:lpstr>What is Machine Learning</vt:lpstr>
      <vt:lpstr>What are Multivariate Techniques</vt:lpstr>
      <vt:lpstr>Machine Learning  -  Multivariate Techniques</vt:lpstr>
      <vt:lpstr>Event Classification</vt:lpstr>
      <vt:lpstr>Regression</vt:lpstr>
      <vt:lpstr>Regression  model functional behaviour</vt:lpstr>
      <vt:lpstr>HEP: Everying startet Multivariate</vt:lpstr>
      <vt:lpstr>Machine Learning in HEP</vt:lpstr>
      <vt:lpstr>Event Classification</vt:lpstr>
      <vt:lpstr>Event Classification</vt:lpstr>
      <vt:lpstr>Classification ↔ Regression</vt:lpstr>
      <vt:lpstr>Event Classification</vt:lpstr>
      <vt:lpstr>Receiver Operation Charactersic (ROC) curve </vt:lpstr>
      <vt:lpstr>Receiver Operation Charactersic (ROC) curve </vt:lpstr>
      <vt:lpstr>Event Classification  finding the mapping function y(x)</vt:lpstr>
      <vt:lpstr> Machine Learning Categories</vt:lpstr>
      <vt:lpstr>Kernel Density Estimator</vt:lpstr>
      <vt:lpstr>Kernel Density Estimator</vt:lpstr>
      <vt:lpstr>K-Nearest Neighbour</vt:lpstr>
      <vt:lpstr>Kernel Density Estimator</vt:lpstr>
      <vt:lpstr>“Curse of Dimensionality”</vt:lpstr>
      <vt:lpstr>Naïve Bayesian Classifier  (projective Likelihood Classifier)</vt:lpstr>
      <vt:lpstr>De-Correlation</vt:lpstr>
      <vt:lpstr>De-Correlation via PCA (Principal Component Analysis)</vt:lpstr>
      <vt:lpstr>Decorrelation at Work</vt:lpstr>
      <vt:lpstr>Limitations of the Decorrelation</vt:lpstr>
      <vt:lpstr>Limitations of the Decorrelation</vt:lpstr>
      <vt:lpstr>Limitations of the Decorrelation</vt:lpstr>
      <vt:lpstr>Limitations of the Decorrelation</vt:lpstr>
      <vt:lpstr> Correlation Coefficients</vt:lpstr>
      <vt:lpstr>Discriminative Classifiers</vt:lpstr>
      <vt:lpstr>Linear Discriminant</vt:lpstr>
      <vt:lpstr>Fisher’s Linear Discriminant</vt:lpstr>
      <vt:lpstr>Linear Discriminant and non linear correlations</vt:lpstr>
      <vt:lpstr>Linear Discriminant with Quadratic input:</vt:lpstr>
      <vt:lpstr>Classifier Training and Loss-Function</vt:lpstr>
      <vt:lpstr>Classifier Training and Loss-Function</vt:lpstr>
      <vt:lpstr>Logistic Regression*</vt:lpstr>
      <vt:lpstr>Logistic Regression</vt:lpstr>
      <vt:lpstr>Logistic Regression</vt:lpstr>
      <vt:lpstr>(Stochastic) Gradient Decent  SDG</vt:lpstr>
      <vt:lpstr>Support Vector Machine</vt:lpstr>
      <vt:lpstr>Support Vector Machines</vt:lpstr>
      <vt:lpstr>Support Vector Machines</vt:lpstr>
      <vt:lpstr>Support Vector Machines</vt:lpstr>
      <vt:lpstr>Support Vector Machines</vt:lpstr>
      <vt:lpstr>Overtraining</vt:lpstr>
      <vt:lpstr>Regularisation</vt:lpstr>
      <vt:lpstr>Digression </vt:lpstr>
      <vt:lpstr>Cross Validation</vt:lpstr>
      <vt:lpstr>General Advice for (MVA) Analyses</vt:lpstr>
      <vt:lpstr>MVA Categories</vt:lpstr>
      <vt:lpstr>About Systematic Errors</vt:lpstr>
      <vt:lpstr>About Systematic Errors</vt:lpstr>
      <vt:lpstr>MVA and Systematic Uncertainties</vt:lpstr>
      <vt:lpstr>Summary</vt:lpstr>
      <vt:lpstr>Backup</vt:lpstr>
      <vt:lpstr>MVA and Systematic Uncertainties</vt:lpstr>
      <vt:lpstr>Systematic “Error” in Correlations</vt:lpstr>
      <vt:lpstr>Systematic “Error” in Correlations</vt:lpstr>
      <vt:lpstr>Systematic “Error” in Correlations</vt:lpstr>
      <vt:lpstr>Robustness against systematic Uncertainties</vt:lpstr>
      <vt:lpstr>How does this look in 2D?</vt:lpstr>
      <vt:lpstr>Another example..</vt:lpstr>
      <vt:lpstr>other examples..</vt:lpstr>
      <vt:lpstr>How does this look in 2D?</vt:lpstr>
      <vt:lpstr>Reduce information content</vt:lpstr>
      <vt:lpstr>Reduce information content</vt:lpstr>
      <vt:lpstr>Back to my “complicated” 3D example</vt:lpstr>
      <vt:lpstr>ROC Cuve - Zoom</vt:lpstr>
      <vt:lpstr>Boosted Decision Trees</vt:lpstr>
      <vt:lpstr>Boosting</vt:lpstr>
      <vt:lpstr>Adaptive Boosting (AdaBoost)</vt:lpstr>
      <vt:lpstr>Boosted Decision Trees</vt:lpstr>
      <vt:lpstr>Machine Learning  -  Multivariate Techniques</vt:lpstr>
      <vt:lpstr>Machine Learning  -  Multivariate Techniques</vt:lpstr>
      <vt:lpstr>Event Classification</vt:lpstr>
      <vt:lpstr>Neyman Pearson Lemma</vt:lpstr>
      <vt:lpstr>Neyman Pearson Lemma</vt:lpstr>
      <vt:lpstr>Neyman Pearson Lemma</vt:lpstr>
      <vt:lpstr>Neyman Pearson Lemma</vt:lpstr>
      <vt:lpstr>Neyman Pearson Lemma</vt:lpstr>
      <vt:lpstr>Neyman Pearson Lemma</vt:lpstr>
      <vt:lpstr>Neyman Pearson Lemma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Statistics and Machine Learning</dc:title>
  <dc:creator>hvoss</dc:creator>
  <cp:lastModifiedBy>Helge Voss</cp:lastModifiedBy>
  <cp:revision>368</cp:revision>
  <cp:lastPrinted>2011-06-06T14:00:49Z</cp:lastPrinted>
  <dcterms:created xsi:type="dcterms:W3CDTF">2011-05-27T15:16:00Z</dcterms:created>
  <dcterms:modified xsi:type="dcterms:W3CDTF">2016-06-01T10:15:11Z</dcterms:modified>
</cp:coreProperties>
</file>