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77"/>
  </p:notesMasterIdLst>
  <p:handoutMasterIdLst>
    <p:handoutMasterId r:id="rId78"/>
  </p:handoutMasterIdLst>
  <p:sldIdLst>
    <p:sldId id="858" r:id="rId2"/>
    <p:sldId id="859" r:id="rId3"/>
    <p:sldId id="325" r:id="rId4"/>
    <p:sldId id="294" r:id="rId5"/>
    <p:sldId id="277" r:id="rId6"/>
    <p:sldId id="312" r:id="rId7"/>
    <p:sldId id="313" r:id="rId8"/>
    <p:sldId id="314" r:id="rId9"/>
    <p:sldId id="335" r:id="rId10"/>
    <p:sldId id="336" r:id="rId11"/>
    <p:sldId id="337" r:id="rId12"/>
    <p:sldId id="338" r:id="rId13"/>
    <p:sldId id="332" r:id="rId14"/>
    <p:sldId id="315" r:id="rId15"/>
    <p:sldId id="284" r:id="rId16"/>
    <p:sldId id="329" r:id="rId17"/>
    <p:sldId id="330" r:id="rId18"/>
    <p:sldId id="327" r:id="rId19"/>
    <p:sldId id="328" r:id="rId20"/>
    <p:sldId id="326" r:id="rId21"/>
    <p:sldId id="303" r:id="rId22"/>
    <p:sldId id="857" r:id="rId23"/>
    <p:sldId id="347" r:id="rId24"/>
    <p:sldId id="420" r:id="rId25"/>
    <p:sldId id="421" r:id="rId26"/>
    <p:sldId id="422" r:id="rId27"/>
    <p:sldId id="423" r:id="rId28"/>
    <p:sldId id="449" r:id="rId29"/>
    <p:sldId id="424" r:id="rId30"/>
    <p:sldId id="440" r:id="rId31"/>
    <p:sldId id="727" r:id="rId32"/>
    <p:sldId id="724" r:id="rId33"/>
    <p:sldId id="726" r:id="rId34"/>
    <p:sldId id="860" r:id="rId35"/>
    <p:sldId id="879" r:id="rId36"/>
    <p:sldId id="878" r:id="rId37"/>
    <p:sldId id="862" r:id="rId38"/>
    <p:sldId id="863" r:id="rId39"/>
    <p:sldId id="864" r:id="rId40"/>
    <p:sldId id="865" r:id="rId41"/>
    <p:sldId id="866" r:id="rId42"/>
    <p:sldId id="867" r:id="rId43"/>
    <p:sldId id="868" r:id="rId44"/>
    <p:sldId id="869" r:id="rId45"/>
    <p:sldId id="870" r:id="rId46"/>
    <p:sldId id="871" r:id="rId47"/>
    <p:sldId id="872" r:id="rId48"/>
    <p:sldId id="873" r:id="rId49"/>
    <p:sldId id="874" r:id="rId50"/>
    <p:sldId id="875" r:id="rId51"/>
    <p:sldId id="876" r:id="rId52"/>
    <p:sldId id="877" r:id="rId53"/>
    <p:sldId id="428" r:id="rId54"/>
    <p:sldId id="429" r:id="rId55"/>
    <p:sldId id="434" r:id="rId56"/>
    <p:sldId id="430" r:id="rId57"/>
    <p:sldId id="850" r:id="rId58"/>
    <p:sldId id="851" r:id="rId59"/>
    <p:sldId id="852" r:id="rId60"/>
    <p:sldId id="432" r:id="rId61"/>
    <p:sldId id="433" r:id="rId62"/>
    <p:sldId id="549" r:id="rId63"/>
    <p:sldId id="550" r:id="rId64"/>
    <p:sldId id="854" r:id="rId65"/>
    <p:sldId id="853" r:id="rId66"/>
    <p:sldId id="551" r:id="rId67"/>
    <p:sldId id="552" r:id="rId68"/>
    <p:sldId id="435" r:id="rId69"/>
    <p:sldId id="436" r:id="rId70"/>
    <p:sldId id="437" r:id="rId71"/>
    <p:sldId id="720" r:id="rId72"/>
    <p:sldId id="721" r:id="rId73"/>
    <p:sldId id="722" r:id="rId74"/>
    <p:sldId id="603" r:id="rId75"/>
    <p:sldId id="604" r:id="rId7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93" d="100"/>
          <a:sy n="93" d="100"/>
        </p:scale>
        <p:origin x="-1008" y="-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notesMaster" Target="notesMasters/notesMaster1.xml"/><Relationship Id="rId78" Type="http://schemas.openxmlformats.org/officeDocument/2006/relationships/handoutMaster" Target="handoutMasters/handout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UFO interface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BSM Model in </a:t>
          </a:r>
          <a:r>
            <a:rPr lang="en-US" dirty="0" err="1" smtClean="0"/>
            <a:t>FeynRules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Final State Particles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New processes in Herwig7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Exclusion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Rivet, and data from </a:t>
          </a:r>
          <a:r>
            <a:rPr lang="en-US" dirty="0" err="1" smtClean="0"/>
            <a:t>HepData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D08872BF-2077-AB4B-BC55-FB7F3C0EADA7}" type="presOf" srcId="{69529372-65E8-204B-8405-D4519267D354}" destId="{23FA27B4-8B66-9341-B268-579878324107}" srcOrd="1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03E3C837-9FA0-F344-82AD-3879D66BEB0A}" type="presOf" srcId="{0FD931C1-BD09-ED43-8CCC-7EEB1DC20D6A}" destId="{F0506E42-7500-4F4F-98D9-B554EEB87B64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E2E8C7BB-2446-F94D-9E52-26FB62CC6B8A}" type="presOf" srcId="{69529372-65E8-204B-8405-D4519267D354}" destId="{3357543A-5022-CF41-A021-50C8317368B8}" srcOrd="0" destOrd="0" presId="urn:microsoft.com/office/officeart/2005/8/layout/hProcess4"/>
    <dgm:cxn modelId="{18E6D7F6-D53B-8C44-B28E-05EC785ABE14}" type="presOf" srcId="{3C84302A-7D13-EA4B-812D-ABAF04348A37}" destId="{48C40124-2C01-A347-8DF0-4B005A06347B}" srcOrd="0" destOrd="0" presId="urn:microsoft.com/office/officeart/2005/8/layout/hProcess4"/>
    <dgm:cxn modelId="{E75DA16D-F3B9-C94B-B705-BBEFA3A13179}" type="presOf" srcId="{F88CC3A9-FF7A-3743-9656-C1FAE25A29BE}" destId="{EF557B8B-45C8-D848-B0F2-446A91531D6B}" srcOrd="0" destOrd="0" presId="urn:microsoft.com/office/officeart/2005/8/layout/hProcess4"/>
    <dgm:cxn modelId="{CF475F85-525A-5D43-8366-A3C8F4EB1D31}" type="presOf" srcId="{E4C22D49-40C8-EC40-9465-A0E7A1CF92BC}" destId="{AE5AFBEE-A181-9B44-AD58-440B7C9227EB}" srcOrd="0" destOrd="0" presId="urn:microsoft.com/office/officeart/2005/8/layout/hProcess4"/>
    <dgm:cxn modelId="{E963A79F-7A80-8844-BFB9-8F58C73AD689}" type="presOf" srcId="{977E7AB0-0F1D-CA45-89A7-931641E73592}" destId="{B83513D5-8AFF-5243-8270-6BC8C6452972}" srcOrd="0" destOrd="0" presId="urn:microsoft.com/office/officeart/2005/8/layout/hProcess4"/>
    <dgm:cxn modelId="{7ED1CF15-E930-3541-8533-0678D258B59B}" type="presOf" srcId="{1E508BB8-9C04-3644-8E79-C960D8B0588D}" destId="{93D95C9B-6B38-424C-8870-745257982898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DE1B0527-128F-1E43-8F60-4E98AF5D0163}" type="presOf" srcId="{1E508BB8-9C04-3644-8E79-C960D8B0588D}" destId="{DDD02C6D-7AB4-F746-BC38-AAB84C05438B}" srcOrd="1" destOrd="0" presId="urn:microsoft.com/office/officeart/2005/8/layout/hProcess4"/>
    <dgm:cxn modelId="{1F01989C-281C-9747-9C0B-01DC1AFF457C}" type="presOf" srcId="{1E659CCB-B6D1-8F48-94DE-4C0A3B6CCD1C}" destId="{567B8042-E92C-4944-A8D6-7C536D098C47}" srcOrd="0" destOrd="0" presId="urn:microsoft.com/office/officeart/2005/8/layout/hProcess4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B80849A4-1C28-DD47-8E43-1C55972978EA}" type="presOf" srcId="{43EFE5DE-7F1E-504D-AD53-F8643EEF8698}" destId="{F8394ADC-1D68-354A-B9D7-45952D6A3AED}" srcOrd="0" destOrd="0" presId="urn:microsoft.com/office/officeart/2005/8/layout/hProcess4"/>
    <dgm:cxn modelId="{3963DA14-11E2-FC4F-9D31-5D1B0CD0F064}" type="presOf" srcId="{F88CC3A9-FF7A-3743-9656-C1FAE25A29BE}" destId="{93DE0006-6759-1B47-9342-11F66275D07C}" srcOrd="1" destOrd="0" presId="urn:microsoft.com/office/officeart/2005/8/layout/hProcess4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C82CFED8-CB0C-CA43-B0C2-F3C49157C811}" type="presParOf" srcId="{B83513D5-8AFF-5243-8270-6BC8C6452972}" destId="{83119CBB-C224-8F47-AF5C-2A6003B55477}" srcOrd="0" destOrd="0" presId="urn:microsoft.com/office/officeart/2005/8/layout/hProcess4"/>
    <dgm:cxn modelId="{841B5F34-5C82-CE46-B685-9C324281B53A}" type="presParOf" srcId="{B83513D5-8AFF-5243-8270-6BC8C6452972}" destId="{2523952A-C89E-064E-854B-F68BA3C32F2E}" srcOrd="1" destOrd="0" presId="urn:microsoft.com/office/officeart/2005/8/layout/hProcess4"/>
    <dgm:cxn modelId="{86396771-F4B9-734F-A65C-79BD6424DD6F}" type="presParOf" srcId="{B83513D5-8AFF-5243-8270-6BC8C6452972}" destId="{51236DFD-993A-F34E-9B32-4B07357BDA96}" srcOrd="2" destOrd="0" presId="urn:microsoft.com/office/officeart/2005/8/layout/hProcess4"/>
    <dgm:cxn modelId="{44462950-2FCC-2B4E-9A8E-D0FE2FCE6E16}" type="presParOf" srcId="{51236DFD-993A-F34E-9B32-4B07357BDA96}" destId="{61E47F6D-3995-B04F-ADE6-3DAFFD88D02C}" srcOrd="0" destOrd="0" presId="urn:microsoft.com/office/officeart/2005/8/layout/hProcess4"/>
    <dgm:cxn modelId="{60BBAAF7-555A-FF48-8973-5FF2795F4627}" type="presParOf" srcId="{61E47F6D-3995-B04F-ADE6-3DAFFD88D02C}" destId="{690E97F3-599D-EC4E-B0FD-A94730DF2647}" srcOrd="0" destOrd="0" presId="urn:microsoft.com/office/officeart/2005/8/layout/hProcess4"/>
    <dgm:cxn modelId="{129E227D-5574-6349-8012-053DF3033EC1}" type="presParOf" srcId="{61E47F6D-3995-B04F-ADE6-3DAFFD88D02C}" destId="{3357543A-5022-CF41-A021-50C8317368B8}" srcOrd="1" destOrd="0" presId="urn:microsoft.com/office/officeart/2005/8/layout/hProcess4"/>
    <dgm:cxn modelId="{2210FC6F-CD46-AE41-98FE-A5D465877ED8}" type="presParOf" srcId="{61E47F6D-3995-B04F-ADE6-3DAFFD88D02C}" destId="{23FA27B4-8B66-9341-B268-579878324107}" srcOrd="2" destOrd="0" presId="urn:microsoft.com/office/officeart/2005/8/layout/hProcess4"/>
    <dgm:cxn modelId="{D13A1B1D-43CC-F04D-82C4-5969E92E77D8}" type="presParOf" srcId="{61E47F6D-3995-B04F-ADE6-3DAFFD88D02C}" destId="{F0506E42-7500-4F4F-98D9-B554EEB87B64}" srcOrd="3" destOrd="0" presId="urn:microsoft.com/office/officeart/2005/8/layout/hProcess4"/>
    <dgm:cxn modelId="{54E65646-6B59-F645-BFE9-4B3D32C36A80}" type="presParOf" srcId="{61E47F6D-3995-B04F-ADE6-3DAFFD88D02C}" destId="{5623A1DB-7DFC-0B40-A9DA-AF1CAA0C8599}" srcOrd="4" destOrd="0" presId="urn:microsoft.com/office/officeart/2005/8/layout/hProcess4"/>
    <dgm:cxn modelId="{F62BD5C3-4899-D943-9939-80A278F1BCFD}" type="presParOf" srcId="{51236DFD-993A-F34E-9B32-4B07357BDA96}" destId="{48C40124-2C01-A347-8DF0-4B005A06347B}" srcOrd="1" destOrd="0" presId="urn:microsoft.com/office/officeart/2005/8/layout/hProcess4"/>
    <dgm:cxn modelId="{590A1518-75FA-474B-B7B5-8D3E2FFFE0D3}" type="presParOf" srcId="{51236DFD-993A-F34E-9B32-4B07357BDA96}" destId="{8670403F-CFDF-9747-9C94-A776DA5182BE}" srcOrd="2" destOrd="0" presId="urn:microsoft.com/office/officeart/2005/8/layout/hProcess4"/>
    <dgm:cxn modelId="{B8A35E17-6147-8B43-873E-F90C114CDD8E}" type="presParOf" srcId="{8670403F-CFDF-9747-9C94-A776DA5182BE}" destId="{0D61CCF5-F17E-0245-A2CB-3A143DC2E579}" srcOrd="0" destOrd="0" presId="urn:microsoft.com/office/officeart/2005/8/layout/hProcess4"/>
    <dgm:cxn modelId="{345ADB15-E653-134F-8CFA-1E78EDF7B0E5}" type="presParOf" srcId="{8670403F-CFDF-9747-9C94-A776DA5182BE}" destId="{EF557B8B-45C8-D848-B0F2-446A91531D6B}" srcOrd="1" destOrd="0" presId="urn:microsoft.com/office/officeart/2005/8/layout/hProcess4"/>
    <dgm:cxn modelId="{ADBAFBDE-80F0-F346-8FAD-0675094B0518}" type="presParOf" srcId="{8670403F-CFDF-9747-9C94-A776DA5182BE}" destId="{93DE0006-6759-1B47-9342-11F66275D07C}" srcOrd="2" destOrd="0" presId="urn:microsoft.com/office/officeart/2005/8/layout/hProcess4"/>
    <dgm:cxn modelId="{C2DE7020-F84F-7B41-91AC-6CB7F83732F6}" type="presParOf" srcId="{8670403F-CFDF-9747-9C94-A776DA5182BE}" destId="{AE5AFBEE-A181-9B44-AD58-440B7C9227EB}" srcOrd="3" destOrd="0" presId="urn:microsoft.com/office/officeart/2005/8/layout/hProcess4"/>
    <dgm:cxn modelId="{8B882633-2150-3E4F-B4D6-5D4B485BD451}" type="presParOf" srcId="{8670403F-CFDF-9747-9C94-A776DA5182BE}" destId="{1E1CACFF-3858-514F-969A-CD0D2FD02588}" srcOrd="4" destOrd="0" presId="urn:microsoft.com/office/officeart/2005/8/layout/hProcess4"/>
    <dgm:cxn modelId="{7933920C-DA3E-5144-BEB6-C8530145805F}" type="presParOf" srcId="{51236DFD-993A-F34E-9B32-4B07357BDA96}" destId="{567B8042-E92C-4944-A8D6-7C536D098C47}" srcOrd="3" destOrd="0" presId="urn:microsoft.com/office/officeart/2005/8/layout/hProcess4"/>
    <dgm:cxn modelId="{B94793BD-88AF-AD4A-824E-FA2BA8F0C589}" type="presParOf" srcId="{51236DFD-993A-F34E-9B32-4B07357BDA96}" destId="{8EFD2F11-A0E3-0842-8291-D09CCCCEBDA3}" srcOrd="4" destOrd="0" presId="urn:microsoft.com/office/officeart/2005/8/layout/hProcess4"/>
    <dgm:cxn modelId="{5A9E937D-AC62-FA43-A1E4-02DC997D3A94}" type="presParOf" srcId="{8EFD2F11-A0E3-0842-8291-D09CCCCEBDA3}" destId="{A6C72CB4-76C9-FC49-88AA-01B2D96122D9}" srcOrd="0" destOrd="0" presId="urn:microsoft.com/office/officeart/2005/8/layout/hProcess4"/>
    <dgm:cxn modelId="{A632FE6D-70A7-514C-99A6-4C65AF37FCEC}" type="presParOf" srcId="{8EFD2F11-A0E3-0842-8291-D09CCCCEBDA3}" destId="{93D95C9B-6B38-424C-8870-745257982898}" srcOrd="1" destOrd="0" presId="urn:microsoft.com/office/officeart/2005/8/layout/hProcess4"/>
    <dgm:cxn modelId="{7B5E91B2-5211-9446-AF96-5BCE694FBD4F}" type="presParOf" srcId="{8EFD2F11-A0E3-0842-8291-D09CCCCEBDA3}" destId="{DDD02C6D-7AB4-F746-BC38-AAB84C05438B}" srcOrd="2" destOrd="0" presId="urn:microsoft.com/office/officeart/2005/8/layout/hProcess4"/>
    <dgm:cxn modelId="{87ECFA9C-7FDE-FA44-8E02-B8C2B40E07AD}" type="presParOf" srcId="{8EFD2F11-A0E3-0842-8291-D09CCCCEBDA3}" destId="{F8394ADC-1D68-354A-B9D7-45952D6A3AED}" srcOrd="3" destOrd="0" presId="urn:microsoft.com/office/officeart/2005/8/layout/hProcess4"/>
    <dgm:cxn modelId="{0C7A2734-B493-2545-B010-98CB4530B4BA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UFO interface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BSM Model in </a:t>
          </a:r>
          <a:r>
            <a:rPr lang="en-US" dirty="0" err="1" smtClean="0"/>
            <a:t>FeynRules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Final State Particles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New processes in Herwig7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Exclusion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Rivet, and data from </a:t>
          </a:r>
          <a:r>
            <a:rPr lang="en-US" dirty="0" err="1" smtClean="0"/>
            <a:t>HepData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100E5297-0CF1-F34F-B5CF-4898472AEC14}" type="presOf" srcId="{F88CC3A9-FF7A-3743-9656-C1FAE25A29BE}" destId="{EF557B8B-45C8-D848-B0F2-446A91531D6B}" srcOrd="0" destOrd="0" presId="urn:microsoft.com/office/officeart/2005/8/layout/hProcess4"/>
    <dgm:cxn modelId="{27A51529-50B7-BF42-9926-D76B4EDEC972}" type="presOf" srcId="{F88CC3A9-FF7A-3743-9656-C1FAE25A29BE}" destId="{93DE0006-6759-1B47-9342-11F66275D07C}" srcOrd="1" destOrd="0" presId="urn:microsoft.com/office/officeart/2005/8/layout/hProcess4"/>
    <dgm:cxn modelId="{CE256779-BFB3-6048-865C-A5435B88C8D3}" type="presOf" srcId="{E4C22D49-40C8-EC40-9465-A0E7A1CF92BC}" destId="{AE5AFBEE-A181-9B44-AD58-440B7C9227EB}" srcOrd="0" destOrd="0" presId="urn:microsoft.com/office/officeart/2005/8/layout/hProcess4"/>
    <dgm:cxn modelId="{45648E64-41D6-CF42-ABD0-883FF9DE8949}" type="presOf" srcId="{1E659CCB-B6D1-8F48-94DE-4C0A3B6CCD1C}" destId="{567B8042-E92C-4944-A8D6-7C536D098C47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FD3FB0A0-F75D-E343-A18E-48595286C38E}" type="presOf" srcId="{0FD931C1-BD09-ED43-8CCC-7EEB1DC20D6A}" destId="{F0506E42-7500-4F4F-98D9-B554EEB87B64}" srcOrd="0" destOrd="0" presId="urn:microsoft.com/office/officeart/2005/8/layout/hProcess4"/>
    <dgm:cxn modelId="{10FA2AD8-7476-8B4A-8E9D-79AD877A4A2B}" type="presOf" srcId="{69529372-65E8-204B-8405-D4519267D354}" destId="{23FA27B4-8B66-9341-B268-579878324107}" srcOrd="1" destOrd="0" presId="urn:microsoft.com/office/officeart/2005/8/layout/hProcess4"/>
    <dgm:cxn modelId="{030777A5-0EE3-9F4D-97C3-F1C5AEDFC0A8}" type="presOf" srcId="{1E508BB8-9C04-3644-8E79-C960D8B0588D}" destId="{93D95C9B-6B38-424C-8870-745257982898}" srcOrd="0" destOrd="0" presId="urn:microsoft.com/office/officeart/2005/8/layout/hProcess4"/>
    <dgm:cxn modelId="{53CE0C8F-3381-1F41-903D-CE9472244C3F}" type="presOf" srcId="{1E508BB8-9C04-3644-8E79-C960D8B0588D}" destId="{DDD02C6D-7AB4-F746-BC38-AAB84C05438B}" srcOrd="1" destOrd="0" presId="urn:microsoft.com/office/officeart/2005/8/layout/hProcess4"/>
    <dgm:cxn modelId="{B9F79A06-CF4A-5644-A4D4-31DB3126E318}" type="presOf" srcId="{3C84302A-7D13-EA4B-812D-ABAF04348A37}" destId="{48C40124-2C01-A347-8DF0-4B005A06347B}" srcOrd="0" destOrd="0" presId="urn:microsoft.com/office/officeart/2005/8/layout/hProcess4"/>
    <dgm:cxn modelId="{BA6AAA34-D288-604C-B088-279551C79740}" type="presOf" srcId="{43EFE5DE-7F1E-504D-AD53-F8643EEF8698}" destId="{F8394ADC-1D68-354A-B9D7-45952D6A3AED}" srcOrd="0" destOrd="0" presId="urn:microsoft.com/office/officeart/2005/8/layout/hProcess4"/>
    <dgm:cxn modelId="{F8307950-1654-AE47-9165-B167C196E8C7}" type="presOf" srcId="{977E7AB0-0F1D-CA45-89A7-931641E73592}" destId="{B83513D5-8AFF-5243-8270-6BC8C6452972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E5E046CB-7B48-C84F-91CA-511716EC6352}" type="presOf" srcId="{69529372-65E8-204B-8405-D4519267D354}" destId="{3357543A-5022-CF41-A021-50C8317368B8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DB5A3A09-B20F-9346-B42F-5F1A3E236A01}" type="presParOf" srcId="{B83513D5-8AFF-5243-8270-6BC8C6452972}" destId="{83119CBB-C224-8F47-AF5C-2A6003B55477}" srcOrd="0" destOrd="0" presId="urn:microsoft.com/office/officeart/2005/8/layout/hProcess4"/>
    <dgm:cxn modelId="{951564BF-3220-BF48-BDFC-A6F757F61A0E}" type="presParOf" srcId="{B83513D5-8AFF-5243-8270-6BC8C6452972}" destId="{2523952A-C89E-064E-854B-F68BA3C32F2E}" srcOrd="1" destOrd="0" presId="urn:microsoft.com/office/officeart/2005/8/layout/hProcess4"/>
    <dgm:cxn modelId="{1FE49A82-9FDE-F043-A86A-56963C784DF2}" type="presParOf" srcId="{B83513D5-8AFF-5243-8270-6BC8C6452972}" destId="{51236DFD-993A-F34E-9B32-4B07357BDA96}" srcOrd="2" destOrd="0" presId="urn:microsoft.com/office/officeart/2005/8/layout/hProcess4"/>
    <dgm:cxn modelId="{91D170DB-4804-6149-8FA9-1BBA4A443FE5}" type="presParOf" srcId="{51236DFD-993A-F34E-9B32-4B07357BDA96}" destId="{61E47F6D-3995-B04F-ADE6-3DAFFD88D02C}" srcOrd="0" destOrd="0" presId="urn:microsoft.com/office/officeart/2005/8/layout/hProcess4"/>
    <dgm:cxn modelId="{04DEB044-19A8-8549-8337-46B3B210A3B9}" type="presParOf" srcId="{61E47F6D-3995-B04F-ADE6-3DAFFD88D02C}" destId="{690E97F3-599D-EC4E-B0FD-A94730DF2647}" srcOrd="0" destOrd="0" presId="urn:microsoft.com/office/officeart/2005/8/layout/hProcess4"/>
    <dgm:cxn modelId="{22295594-8A15-864C-9408-34F896D8760B}" type="presParOf" srcId="{61E47F6D-3995-B04F-ADE6-3DAFFD88D02C}" destId="{3357543A-5022-CF41-A021-50C8317368B8}" srcOrd="1" destOrd="0" presId="urn:microsoft.com/office/officeart/2005/8/layout/hProcess4"/>
    <dgm:cxn modelId="{017680AE-FFC5-914C-88E1-90DF1C8C929E}" type="presParOf" srcId="{61E47F6D-3995-B04F-ADE6-3DAFFD88D02C}" destId="{23FA27B4-8B66-9341-B268-579878324107}" srcOrd="2" destOrd="0" presId="urn:microsoft.com/office/officeart/2005/8/layout/hProcess4"/>
    <dgm:cxn modelId="{8DD7AA32-1FEC-E24B-8171-4553B15B1BBC}" type="presParOf" srcId="{61E47F6D-3995-B04F-ADE6-3DAFFD88D02C}" destId="{F0506E42-7500-4F4F-98D9-B554EEB87B64}" srcOrd="3" destOrd="0" presId="urn:microsoft.com/office/officeart/2005/8/layout/hProcess4"/>
    <dgm:cxn modelId="{A5B4D0FB-26D4-8948-BF4B-5936A2800900}" type="presParOf" srcId="{61E47F6D-3995-B04F-ADE6-3DAFFD88D02C}" destId="{5623A1DB-7DFC-0B40-A9DA-AF1CAA0C8599}" srcOrd="4" destOrd="0" presId="urn:microsoft.com/office/officeart/2005/8/layout/hProcess4"/>
    <dgm:cxn modelId="{2904D8B6-CD50-424C-A754-24A6E74D6FF5}" type="presParOf" srcId="{51236DFD-993A-F34E-9B32-4B07357BDA96}" destId="{48C40124-2C01-A347-8DF0-4B005A06347B}" srcOrd="1" destOrd="0" presId="urn:microsoft.com/office/officeart/2005/8/layout/hProcess4"/>
    <dgm:cxn modelId="{37321F41-2D52-0849-B4FB-353383977C6A}" type="presParOf" srcId="{51236DFD-993A-F34E-9B32-4B07357BDA96}" destId="{8670403F-CFDF-9747-9C94-A776DA5182BE}" srcOrd="2" destOrd="0" presId="urn:microsoft.com/office/officeart/2005/8/layout/hProcess4"/>
    <dgm:cxn modelId="{0F860C2E-0643-0442-A2CF-99BBAE2B5399}" type="presParOf" srcId="{8670403F-CFDF-9747-9C94-A776DA5182BE}" destId="{0D61CCF5-F17E-0245-A2CB-3A143DC2E579}" srcOrd="0" destOrd="0" presId="urn:microsoft.com/office/officeart/2005/8/layout/hProcess4"/>
    <dgm:cxn modelId="{61EF6B1C-486B-7148-B2D0-1CFCA8EA4E1A}" type="presParOf" srcId="{8670403F-CFDF-9747-9C94-A776DA5182BE}" destId="{EF557B8B-45C8-D848-B0F2-446A91531D6B}" srcOrd="1" destOrd="0" presId="urn:microsoft.com/office/officeart/2005/8/layout/hProcess4"/>
    <dgm:cxn modelId="{452D43CE-DA87-7947-A9EF-CAEBD32070E5}" type="presParOf" srcId="{8670403F-CFDF-9747-9C94-A776DA5182BE}" destId="{93DE0006-6759-1B47-9342-11F66275D07C}" srcOrd="2" destOrd="0" presId="urn:microsoft.com/office/officeart/2005/8/layout/hProcess4"/>
    <dgm:cxn modelId="{E1AEDB02-B55B-D24A-9D09-E24BC24FD9B2}" type="presParOf" srcId="{8670403F-CFDF-9747-9C94-A776DA5182BE}" destId="{AE5AFBEE-A181-9B44-AD58-440B7C9227EB}" srcOrd="3" destOrd="0" presId="urn:microsoft.com/office/officeart/2005/8/layout/hProcess4"/>
    <dgm:cxn modelId="{5D6B3448-E031-1D4C-BDEE-D787ACE93337}" type="presParOf" srcId="{8670403F-CFDF-9747-9C94-A776DA5182BE}" destId="{1E1CACFF-3858-514F-969A-CD0D2FD02588}" srcOrd="4" destOrd="0" presId="urn:microsoft.com/office/officeart/2005/8/layout/hProcess4"/>
    <dgm:cxn modelId="{31E8B25A-DE77-2449-A01A-44ED652EE7A2}" type="presParOf" srcId="{51236DFD-993A-F34E-9B32-4B07357BDA96}" destId="{567B8042-E92C-4944-A8D6-7C536D098C47}" srcOrd="3" destOrd="0" presId="urn:microsoft.com/office/officeart/2005/8/layout/hProcess4"/>
    <dgm:cxn modelId="{D9A77259-BB5D-1C41-95D6-89C3ADEB84AC}" type="presParOf" srcId="{51236DFD-993A-F34E-9B32-4B07357BDA96}" destId="{8EFD2F11-A0E3-0842-8291-D09CCCCEBDA3}" srcOrd="4" destOrd="0" presId="urn:microsoft.com/office/officeart/2005/8/layout/hProcess4"/>
    <dgm:cxn modelId="{0F7F0E3F-A226-D645-9D32-037C44B64D86}" type="presParOf" srcId="{8EFD2F11-A0E3-0842-8291-D09CCCCEBDA3}" destId="{A6C72CB4-76C9-FC49-88AA-01B2D96122D9}" srcOrd="0" destOrd="0" presId="urn:microsoft.com/office/officeart/2005/8/layout/hProcess4"/>
    <dgm:cxn modelId="{624D8069-6E2F-1243-A546-52EE7A715359}" type="presParOf" srcId="{8EFD2F11-A0E3-0842-8291-D09CCCCEBDA3}" destId="{93D95C9B-6B38-424C-8870-745257982898}" srcOrd="1" destOrd="0" presId="urn:microsoft.com/office/officeart/2005/8/layout/hProcess4"/>
    <dgm:cxn modelId="{3BDCB1B1-11A2-1D4A-A528-07B27444C799}" type="presParOf" srcId="{8EFD2F11-A0E3-0842-8291-D09CCCCEBDA3}" destId="{DDD02C6D-7AB4-F746-BC38-AAB84C05438B}" srcOrd="2" destOrd="0" presId="urn:microsoft.com/office/officeart/2005/8/layout/hProcess4"/>
    <dgm:cxn modelId="{69EA120E-65E1-8F40-9718-9E0270EEE3E6}" type="presParOf" srcId="{8EFD2F11-A0E3-0842-8291-D09CCCCEBDA3}" destId="{F8394ADC-1D68-354A-B9D7-45952D6A3AED}" srcOrd="3" destOrd="0" presId="urn:microsoft.com/office/officeart/2005/8/layout/hProcess4"/>
    <dgm:cxn modelId="{4C3C68FC-985E-0146-BA60-A982E2686E40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77E7AB0-0F1D-CA45-89A7-931641E73592}" type="doc">
      <dgm:prSet loTypeId="urn:microsoft.com/office/officeart/2005/8/layout/hProcess4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0FD931C1-BD09-ED43-8CCC-7EEB1DC20D6A}">
      <dgm:prSet phldrT="[Text]"/>
      <dgm:spPr/>
      <dgm:t>
        <a:bodyPr/>
        <a:lstStyle/>
        <a:p>
          <a:r>
            <a:rPr lang="en-US" dirty="0" smtClean="0"/>
            <a:t>UFO interface</a:t>
          </a:r>
          <a:endParaRPr lang="en-US" dirty="0"/>
        </a:p>
      </dgm:t>
    </dgm:pt>
    <dgm:pt modelId="{68EACE62-F674-A240-B5F2-9973269696F5}" type="parTrans" cxnId="{F3AF3E92-C1C3-CD46-BF94-370A0F79224E}">
      <dgm:prSet/>
      <dgm:spPr/>
      <dgm:t>
        <a:bodyPr/>
        <a:lstStyle/>
        <a:p>
          <a:endParaRPr lang="en-US"/>
        </a:p>
      </dgm:t>
    </dgm:pt>
    <dgm:pt modelId="{3C84302A-7D13-EA4B-812D-ABAF04348A37}" type="sibTrans" cxnId="{F3AF3E92-C1C3-CD46-BF94-370A0F79224E}">
      <dgm:prSet/>
      <dgm:spPr/>
      <dgm:t>
        <a:bodyPr/>
        <a:lstStyle/>
        <a:p>
          <a:endParaRPr lang="en-US"/>
        </a:p>
      </dgm:t>
    </dgm:pt>
    <dgm:pt modelId="{69529372-65E8-204B-8405-D4519267D354}">
      <dgm:prSet phldrT="[Text]"/>
      <dgm:spPr/>
      <dgm:t>
        <a:bodyPr/>
        <a:lstStyle/>
        <a:p>
          <a:r>
            <a:rPr lang="en-US" dirty="0" smtClean="0"/>
            <a:t>BSM Model in </a:t>
          </a:r>
          <a:r>
            <a:rPr lang="en-US" dirty="0" err="1" smtClean="0"/>
            <a:t>FeynRules</a:t>
          </a:r>
          <a:endParaRPr lang="en-US" dirty="0"/>
        </a:p>
      </dgm:t>
    </dgm:pt>
    <dgm:pt modelId="{7F6FFCEA-CE6A-B944-8FF3-FDE055F3F471}" type="parTrans" cxnId="{2A701812-CC7D-C74F-A0EE-08F79E211C83}">
      <dgm:prSet/>
      <dgm:spPr/>
      <dgm:t>
        <a:bodyPr/>
        <a:lstStyle/>
        <a:p>
          <a:endParaRPr lang="en-US"/>
        </a:p>
      </dgm:t>
    </dgm:pt>
    <dgm:pt modelId="{2D9668D4-931D-1D42-8EA3-264A0D0FF9CD}" type="sibTrans" cxnId="{2A701812-CC7D-C74F-A0EE-08F79E211C83}">
      <dgm:prSet/>
      <dgm:spPr/>
      <dgm:t>
        <a:bodyPr/>
        <a:lstStyle/>
        <a:p>
          <a:endParaRPr lang="en-US"/>
        </a:p>
      </dgm:t>
    </dgm:pt>
    <dgm:pt modelId="{E4C22D49-40C8-EC40-9465-A0E7A1CF92BC}">
      <dgm:prSet phldrT="[Text]"/>
      <dgm:spPr/>
      <dgm:t>
        <a:bodyPr/>
        <a:lstStyle/>
        <a:p>
          <a:r>
            <a:rPr lang="en-US" dirty="0" smtClean="0"/>
            <a:t>Final State Particles</a:t>
          </a:r>
          <a:endParaRPr lang="en-US" dirty="0"/>
        </a:p>
      </dgm:t>
    </dgm:pt>
    <dgm:pt modelId="{466BAB78-B21C-064D-A9C8-87AB19649BA6}" type="parTrans" cxnId="{8A016E47-44F6-FF4E-9F3A-036FB8D26C66}">
      <dgm:prSet/>
      <dgm:spPr/>
      <dgm:t>
        <a:bodyPr/>
        <a:lstStyle/>
        <a:p>
          <a:endParaRPr lang="en-US"/>
        </a:p>
      </dgm:t>
    </dgm:pt>
    <dgm:pt modelId="{1E659CCB-B6D1-8F48-94DE-4C0A3B6CCD1C}" type="sibTrans" cxnId="{8A016E47-44F6-FF4E-9F3A-036FB8D26C66}">
      <dgm:prSet/>
      <dgm:spPr/>
      <dgm:t>
        <a:bodyPr/>
        <a:lstStyle/>
        <a:p>
          <a:endParaRPr lang="en-US"/>
        </a:p>
      </dgm:t>
    </dgm:pt>
    <dgm:pt modelId="{F88CC3A9-FF7A-3743-9656-C1FAE25A29BE}">
      <dgm:prSet phldrT="[Text]"/>
      <dgm:spPr/>
      <dgm:t>
        <a:bodyPr/>
        <a:lstStyle/>
        <a:p>
          <a:r>
            <a:rPr lang="en-US" dirty="0" smtClean="0"/>
            <a:t>New processes in Herwig7</a:t>
          </a:r>
          <a:endParaRPr lang="en-US" dirty="0"/>
        </a:p>
      </dgm:t>
    </dgm:pt>
    <dgm:pt modelId="{D7AEF5A5-52A0-5B4D-945F-892827E43749}" type="parTrans" cxnId="{44E9E8D8-55B0-C243-AB58-191A98255AE7}">
      <dgm:prSet/>
      <dgm:spPr/>
      <dgm:t>
        <a:bodyPr/>
        <a:lstStyle/>
        <a:p>
          <a:endParaRPr lang="en-US"/>
        </a:p>
      </dgm:t>
    </dgm:pt>
    <dgm:pt modelId="{544A0E6C-902B-7545-9765-7308C03045D8}" type="sibTrans" cxnId="{44E9E8D8-55B0-C243-AB58-191A98255AE7}">
      <dgm:prSet/>
      <dgm:spPr/>
      <dgm:t>
        <a:bodyPr/>
        <a:lstStyle/>
        <a:p>
          <a:endParaRPr lang="en-US"/>
        </a:p>
      </dgm:t>
    </dgm:pt>
    <dgm:pt modelId="{43EFE5DE-7F1E-504D-AD53-F8643EEF8698}">
      <dgm:prSet phldrT="[Text]"/>
      <dgm:spPr/>
      <dgm:t>
        <a:bodyPr/>
        <a:lstStyle/>
        <a:p>
          <a:r>
            <a:rPr lang="en-US" dirty="0" smtClean="0"/>
            <a:t>Exclusion</a:t>
          </a:r>
          <a:endParaRPr lang="en-US" dirty="0"/>
        </a:p>
      </dgm:t>
    </dgm:pt>
    <dgm:pt modelId="{E1977BC5-088F-0E41-A516-95FA12A4C86F}" type="parTrans" cxnId="{AD76A4F6-1FC7-DA49-8C1E-A85FC1120C9C}">
      <dgm:prSet/>
      <dgm:spPr/>
      <dgm:t>
        <a:bodyPr/>
        <a:lstStyle/>
        <a:p>
          <a:endParaRPr lang="en-US"/>
        </a:p>
      </dgm:t>
    </dgm:pt>
    <dgm:pt modelId="{19EDA39E-FE2C-6C44-ABF7-695B80EEA2B8}" type="sibTrans" cxnId="{AD76A4F6-1FC7-DA49-8C1E-A85FC1120C9C}">
      <dgm:prSet/>
      <dgm:spPr/>
      <dgm:t>
        <a:bodyPr/>
        <a:lstStyle/>
        <a:p>
          <a:endParaRPr lang="en-US"/>
        </a:p>
      </dgm:t>
    </dgm:pt>
    <dgm:pt modelId="{1E508BB8-9C04-3644-8E79-C960D8B0588D}">
      <dgm:prSet phldrT="[Text]"/>
      <dgm:spPr/>
      <dgm:t>
        <a:bodyPr/>
        <a:lstStyle/>
        <a:p>
          <a:r>
            <a:rPr lang="en-US" dirty="0" smtClean="0"/>
            <a:t>Rivet, and data from </a:t>
          </a:r>
          <a:r>
            <a:rPr lang="en-US" dirty="0" err="1" smtClean="0"/>
            <a:t>HepData</a:t>
          </a:r>
          <a:endParaRPr lang="en-US" dirty="0"/>
        </a:p>
      </dgm:t>
    </dgm:pt>
    <dgm:pt modelId="{2F5391B2-FCA5-A047-99D7-C50A8B7E630C}" type="parTrans" cxnId="{C3972637-FA08-9845-835B-6FC7A84F0719}">
      <dgm:prSet/>
      <dgm:spPr/>
      <dgm:t>
        <a:bodyPr/>
        <a:lstStyle/>
        <a:p>
          <a:endParaRPr lang="en-US"/>
        </a:p>
      </dgm:t>
    </dgm:pt>
    <dgm:pt modelId="{20CFF6C4-D735-BE47-9762-5C370AFD6AD0}" type="sibTrans" cxnId="{C3972637-FA08-9845-835B-6FC7A84F0719}">
      <dgm:prSet/>
      <dgm:spPr/>
      <dgm:t>
        <a:bodyPr/>
        <a:lstStyle/>
        <a:p>
          <a:endParaRPr lang="en-US"/>
        </a:p>
      </dgm:t>
    </dgm:pt>
    <dgm:pt modelId="{B83513D5-8AFF-5243-8270-6BC8C6452972}" type="pres">
      <dgm:prSet presAssocID="{977E7AB0-0F1D-CA45-89A7-931641E7359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83119CBB-C224-8F47-AF5C-2A6003B55477}" type="pres">
      <dgm:prSet presAssocID="{977E7AB0-0F1D-CA45-89A7-931641E73592}" presName="tSp" presStyleCnt="0"/>
      <dgm:spPr/>
    </dgm:pt>
    <dgm:pt modelId="{2523952A-C89E-064E-854B-F68BA3C32F2E}" type="pres">
      <dgm:prSet presAssocID="{977E7AB0-0F1D-CA45-89A7-931641E73592}" presName="bSp" presStyleCnt="0"/>
      <dgm:spPr/>
    </dgm:pt>
    <dgm:pt modelId="{51236DFD-993A-F34E-9B32-4B07357BDA96}" type="pres">
      <dgm:prSet presAssocID="{977E7AB0-0F1D-CA45-89A7-931641E73592}" presName="process" presStyleCnt="0"/>
      <dgm:spPr/>
    </dgm:pt>
    <dgm:pt modelId="{61E47F6D-3995-B04F-ADE6-3DAFFD88D02C}" type="pres">
      <dgm:prSet presAssocID="{0FD931C1-BD09-ED43-8CCC-7EEB1DC20D6A}" presName="composite1" presStyleCnt="0"/>
      <dgm:spPr/>
    </dgm:pt>
    <dgm:pt modelId="{690E97F3-599D-EC4E-B0FD-A94730DF2647}" type="pres">
      <dgm:prSet presAssocID="{0FD931C1-BD09-ED43-8CCC-7EEB1DC20D6A}" presName="dummyNode1" presStyleLbl="node1" presStyleIdx="0" presStyleCnt="3"/>
      <dgm:spPr/>
    </dgm:pt>
    <dgm:pt modelId="{3357543A-5022-CF41-A021-50C8317368B8}" type="pres">
      <dgm:prSet presAssocID="{0FD931C1-BD09-ED43-8CCC-7EEB1DC20D6A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3FA27B4-8B66-9341-B268-579878324107}" type="pres">
      <dgm:prSet presAssocID="{0FD931C1-BD09-ED43-8CCC-7EEB1DC20D6A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0506E42-7500-4F4F-98D9-B554EEB87B64}" type="pres">
      <dgm:prSet presAssocID="{0FD931C1-BD09-ED43-8CCC-7EEB1DC20D6A}" presName="parentNode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623A1DB-7DFC-0B40-A9DA-AF1CAA0C8599}" type="pres">
      <dgm:prSet presAssocID="{0FD931C1-BD09-ED43-8CCC-7EEB1DC20D6A}" presName="connSite1" presStyleCnt="0"/>
      <dgm:spPr/>
    </dgm:pt>
    <dgm:pt modelId="{48C40124-2C01-A347-8DF0-4B005A06347B}" type="pres">
      <dgm:prSet presAssocID="{3C84302A-7D13-EA4B-812D-ABAF04348A37}" presName="Name9" presStyleLbl="sibTrans2D1" presStyleIdx="0" presStyleCnt="2"/>
      <dgm:spPr/>
      <dgm:t>
        <a:bodyPr/>
        <a:lstStyle/>
        <a:p>
          <a:endParaRPr lang="en-US"/>
        </a:p>
      </dgm:t>
    </dgm:pt>
    <dgm:pt modelId="{8670403F-CFDF-9747-9C94-A776DA5182BE}" type="pres">
      <dgm:prSet presAssocID="{E4C22D49-40C8-EC40-9465-A0E7A1CF92BC}" presName="composite2" presStyleCnt="0"/>
      <dgm:spPr/>
    </dgm:pt>
    <dgm:pt modelId="{0D61CCF5-F17E-0245-A2CB-3A143DC2E579}" type="pres">
      <dgm:prSet presAssocID="{E4C22D49-40C8-EC40-9465-A0E7A1CF92BC}" presName="dummyNode2" presStyleLbl="node1" presStyleIdx="0" presStyleCnt="3"/>
      <dgm:spPr/>
    </dgm:pt>
    <dgm:pt modelId="{EF557B8B-45C8-D848-B0F2-446A91531D6B}" type="pres">
      <dgm:prSet presAssocID="{E4C22D49-40C8-EC40-9465-A0E7A1CF92BC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DE0006-6759-1B47-9342-11F66275D07C}" type="pres">
      <dgm:prSet presAssocID="{E4C22D49-40C8-EC40-9465-A0E7A1CF92B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5AFBEE-A181-9B44-AD58-440B7C9227EB}" type="pres">
      <dgm:prSet presAssocID="{E4C22D49-40C8-EC40-9465-A0E7A1CF92BC}" presName="parentNode2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CACFF-3858-514F-969A-CD0D2FD02588}" type="pres">
      <dgm:prSet presAssocID="{E4C22D49-40C8-EC40-9465-A0E7A1CF92BC}" presName="connSite2" presStyleCnt="0"/>
      <dgm:spPr/>
    </dgm:pt>
    <dgm:pt modelId="{567B8042-E92C-4944-A8D6-7C536D098C47}" type="pres">
      <dgm:prSet presAssocID="{1E659CCB-B6D1-8F48-94DE-4C0A3B6CCD1C}" presName="Name18" presStyleLbl="sibTrans2D1" presStyleIdx="1" presStyleCnt="2"/>
      <dgm:spPr/>
      <dgm:t>
        <a:bodyPr/>
        <a:lstStyle/>
        <a:p>
          <a:endParaRPr lang="en-US"/>
        </a:p>
      </dgm:t>
    </dgm:pt>
    <dgm:pt modelId="{8EFD2F11-A0E3-0842-8291-D09CCCCEBDA3}" type="pres">
      <dgm:prSet presAssocID="{43EFE5DE-7F1E-504D-AD53-F8643EEF8698}" presName="composite1" presStyleCnt="0"/>
      <dgm:spPr/>
    </dgm:pt>
    <dgm:pt modelId="{A6C72CB4-76C9-FC49-88AA-01B2D96122D9}" type="pres">
      <dgm:prSet presAssocID="{43EFE5DE-7F1E-504D-AD53-F8643EEF8698}" presName="dummyNode1" presStyleLbl="node1" presStyleIdx="1" presStyleCnt="3"/>
      <dgm:spPr/>
    </dgm:pt>
    <dgm:pt modelId="{93D95C9B-6B38-424C-8870-745257982898}" type="pres">
      <dgm:prSet presAssocID="{43EFE5DE-7F1E-504D-AD53-F8643EEF8698}" presName="childNode1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DD02C6D-7AB4-F746-BC38-AAB84C05438B}" type="pres">
      <dgm:prSet presAssocID="{43EFE5DE-7F1E-504D-AD53-F8643EEF8698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8394ADC-1D68-354A-B9D7-45952D6A3AED}" type="pres">
      <dgm:prSet presAssocID="{43EFE5DE-7F1E-504D-AD53-F8643EEF8698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EA30F9-0734-2541-B51B-BA2BA63F6EF7}" type="pres">
      <dgm:prSet presAssocID="{43EFE5DE-7F1E-504D-AD53-F8643EEF8698}" presName="connSite1" presStyleCnt="0"/>
      <dgm:spPr/>
    </dgm:pt>
  </dgm:ptLst>
  <dgm:cxnLst>
    <dgm:cxn modelId="{8A016E47-44F6-FF4E-9F3A-036FB8D26C66}" srcId="{977E7AB0-0F1D-CA45-89A7-931641E73592}" destId="{E4C22D49-40C8-EC40-9465-A0E7A1CF92BC}" srcOrd="1" destOrd="0" parTransId="{466BAB78-B21C-064D-A9C8-87AB19649BA6}" sibTransId="{1E659CCB-B6D1-8F48-94DE-4C0A3B6CCD1C}"/>
    <dgm:cxn modelId="{18DB9A58-704C-A74A-BADA-FEF5E0D6B335}" type="presOf" srcId="{F88CC3A9-FF7A-3743-9656-C1FAE25A29BE}" destId="{93DE0006-6759-1B47-9342-11F66275D07C}" srcOrd="1" destOrd="0" presId="urn:microsoft.com/office/officeart/2005/8/layout/hProcess4"/>
    <dgm:cxn modelId="{0996C00E-B969-8E4B-804A-0D423374BAB1}" type="presOf" srcId="{69529372-65E8-204B-8405-D4519267D354}" destId="{3357543A-5022-CF41-A021-50C8317368B8}" srcOrd="0" destOrd="0" presId="urn:microsoft.com/office/officeart/2005/8/layout/hProcess4"/>
    <dgm:cxn modelId="{C3972637-FA08-9845-835B-6FC7A84F0719}" srcId="{43EFE5DE-7F1E-504D-AD53-F8643EEF8698}" destId="{1E508BB8-9C04-3644-8E79-C960D8B0588D}" srcOrd="0" destOrd="0" parTransId="{2F5391B2-FCA5-A047-99D7-C50A8B7E630C}" sibTransId="{20CFF6C4-D735-BE47-9762-5C370AFD6AD0}"/>
    <dgm:cxn modelId="{06B5C838-2B26-8A4A-972D-15DE1C0B560F}" type="presOf" srcId="{1E659CCB-B6D1-8F48-94DE-4C0A3B6CCD1C}" destId="{567B8042-E92C-4944-A8D6-7C536D098C47}" srcOrd="0" destOrd="0" presId="urn:microsoft.com/office/officeart/2005/8/layout/hProcess4"/>
    <dgm:cxn modelId="{F3AF3E92-C1C3-CD46-BF94-370A0F79224E}" srcId="{977E7AB0-0F1D-CA45-89A7-931641E73592}" destId="{0FD931C1-BD09-ED43-8CCC-7EEB1DC20D6A}" srcOrd="0" destOrd="0" parTransId="{68EACE62-F674-A240-B5F2-9973269696F5}" sibTransId="{3C84302A-7D13-EA4B-812D-ABAF04348A37}"/>
    <dgm:cxn modelId="{F4758E96-FF55-404E-9F13-A51C3A7A8EBC}" type="presOf" srcId="{1E508BB8-9C04-3644-8E79-C960D8B0588D}" destId="{93D95C9B-6B38-424C-8870-745257982898}" srcOrd="0" destOrd="0" presId="urn:microsoft.com/office/officeart/2005/8/layout/hProcess4"/>
    <dgm:cxn modelId="{44E9E8D8-55B0-C243-AB58-191A98255AE7}" srcId="{E4C22D49-40C8-EC40-9465-A0E7A1CF92BC}" destId="{F88CC3A9-FF7A-3743-9656-C1FAE25A29BE}" srcOrd="0" destOrd="0" parTransId="{D7AEF5A5-52A0-5B4D-945F-892827E43749}" sibTransId="{544A0E6C-902B-7545-9765-7308C03045D8}"/>
    <dgm:cxn modelId="{23D39C67-01FD-104E-B71B-CF34DF2BDB86}" type="presOf" srcId="{977E7AB0-0F1D-CA45-89A7-931641E73592}" destId="{B83513D5-8AFF-5243-8270-6BC8C6452972}" srcOrd="0" destOrd="0" presId="urn:microsoft.com/office/officeart/2005/8/layout/hProcess4"/>
    <dgm:cxn modelId="{AD76A4F6-1FC7-DA49-8C1E-A85FC1120C9C}" srcId="{977E7AB0-0F1D-CA45-89A7-931641E73592}" destId="{43EFE5DE-7F1E-504D-AD53-F8643EEF8698}" srcOrd="2" destOrd="0" parTransId="{E1977BC5-088F-0E41-A516-95FA12A4C86F}" sibTransId="{19EDA39E-FE2C-6C44-ABF7-695B80EEA2B8}"/>
    <dgm:cxn modelId="{28D16E05-95CB-3F4A-8DB9-CB005C4C01D6}" type="presOf" srcId="{43EFE5DE-7F1E-504D-AD53-F8643EEF8698}" destId="{F8394ADC-1D68-354A-B9D7-45952D6A3AED}" srcOrd="0" destOrd="0" presId="urn:microsoft.com/office/officeart/2005/8/layout/hProcess4"/>
    <dgm:cxn modelId="{C1278E96-92F3-4142-8D16-2E7EC736DEE3}" type="presOf" srcId="{1E508BB8-9C04-3644-8E79-C960D8B0588D}" destId="{DDD02C6D-7AB4-F746-BC38-AAB84C05438B}" srcOrd="1" destOrd="0" presId="urn:microsoft.com/office/officeart/2005/8/layout/hProcess4"/>
    <dgm:cxn modelId="{2A701812-CC7D-C74F-A0EE-08F79E211C83}" srcId="{0FD931C1-BD09-ED43-8CCC-7EEB1DC20D6A}" destId="{69529372-65E8-204B-8405-D4519267D354}" srcOrd="0" destOrd="0" parTransId="{7F6FFCEA-CE6A-B944-8FF3-FDE055F3F471}" sibTransId="{2D9668D4-931D-1D42-8EA3-264A0D0FF9CD}"/>
    <dgm:cxn modelId="{BDD145C4-0C6A-DC4C-8DFD-FE8693E3D459}" type="presOf" srcId="{69529372-65E8-204B-8405-D4519267D354}" destId="{23FA27B4-8B66-9341-B268-579878324107}" srcOrd="1" destOrd="0" presId="urn:microsoft.com/office/officeart/2005/8/layout/hProcess4"/>
    <dgm:cxn modelId="{F92A1F61-27EE-2342-B109-E6FEFDC95876}" type="presOf" srcId="{0FD931C1-BD09-ED43-8CCC-7EEB1DC20D6A}" destId="{F0506E42-7500-4F4F-98D9-B554EEB87B64}" srcOrd="0" destOrd="0" presId="urn:microsoft.com/office/officeart/2005/8/layout/hProcess4"/>
    <dgm:cxn modelId="{5AFA0AE9-83BE-514C-B24C-632186FAA5B3}" type="presOf" srcId="{F88CC3A9-FF7A-3743-9656-C1FAE25A29BE}" destId="{EF557B8B-45C8-D848-B0F2-446A91531D6B}" srcOrd="0" destOrd="0" presId="urn:microsoft.com/office/officeart/2005/8/layout/hProcess4"/>
    <dgm:cxn modelId="{CB194731-8A4A-DC4B-BCD2-44FD082E3CA8}" type="presOf" srcId="{3C84302A-7D13-EA4B-812D-ABAF04348A37}" destId="{48C40124-2C01-A347-8DF0-4B005A06347B}" srcOrd="0" destOrd="0" presId="urn:microsoft.com/office/officeart/2005/8/layout/hProcess4"/>
    <dgm:cxn modelId="{068E8073-8656-4943-AD25-F4FDAC85A5C9}" type="presOf" srcId="{E4C22D49-40C8-EC40-9465-A0E7A1CF92BC}" destId="{AE5AFBEE-A181-9B44-AD58-440B7C9227EB}" srcOrd="0" destOrd="0" presId="urn:microsoft.com/office/officeart/2005/8/layout/hProcess4"/>
    <dgm:cxn modelId="{9D03045E-6DF8-CF4C-BFA0-875B74603E5B}" type="presParOf" srcId="{B83513D5-8AFF-5243-8270-6BC8C6452972}" destId="{83119CBB-C224-8F47-AF5C-2A6003B55477}" srcOrd="0" destOrd="0" presId="urn:microsoft.com/office/officeart/2005/8/layout/hProcess4"/>
    <dgm:cxn modelId="{70B045BB-5FD1-B94A-8EF0-C7B5E9526B04}" type="presParOf" srcId="{B83513D5-8AFF-5243-8270-6BC8C6452972}" destId="{2523952A-C89E-064E-854B-F68BA3C32F2E}" srcOrd="1" destOrd="0" presId="urn:microsoft.com/office/officeart/2005/8/layout/hProcess4"/>
    <dgm:cxn modelId="{024429FE-F92E-FA46-BE9C-C38AE7809AB0}" type="presParOf" srcId="{B83513D5-8AFF-5243-8270-6BC8C6452972}" destId="{51236DFD-993A-F34E-9B32-4B07357BDA96}" srcOrd="2" destOrd="0" presId="urn:microsoft.com/office/officeart/2005/8/layout/hProcess4"/>
    <dgm:cxn modelId="{AE4A93F8-CEF3-2749-8CEE-7CAE1C9422C5}" type="presParOf" srcId="{51236DFD-993A-F34E-9B32-4B07357BDA96}" destId="{61E47F6D-3995-B04F-ADE6-3DAFFD88D02C}" srcOrd="0" destOrd="0" presId="urn:microsoft.com/office/officeart/2005/8/layout/hProcess4"/>
    <dgm:cxn modelId="{EBBE8666-0677-4E41-87F8-05B586993F3D}" type="presParOf" srcId="{61E47F6D-3995-B04F-ADE6-3DAFFD88D02C}" destId="{690E97F3-599D-EC4E-B0FD-A94730DF2647}" srcOrd="0" destOrd="0" presId="urn:microsoft.com/office/officeart/2005/8/layout/hProcess4"/>
    <dgm:cxn modelId="{1AD21F3E-90D0-4F44-A971-06E8601B8491}" type="presParOf" srcId="{61E47F6D-3995-B04F-ADE6-3DAFFD88D02C}" destId="{3357543A-5022-CF41-A021-50C8317368B8}" srcOrd="1" destOrd="0" presId="urn:microsoft.com/office/officeart/2005/8/layout/hProcess4"/>
    <dgm:cxn modelId="{DD70631E-95CE-C345-8164-6FA0015C9829}" type="presParOf" srcId="{61E47F6D-3995-B04F-ADE6-3DAFFD88D02C}" destId="{23FA27B4-8B66-9341-B268-579878324107}" srcOrd="2" destOrd="0" presId="urn:microsoft.com/office/officeart/2005/8/layout/hProcess4"/>
    <dgm:cxn modelId="{0D8F7B21-356C-7D4E-AA81-64E927ED658B}" type="presParOf" srcId="{61E47F6D-3995-B04F-ADE6-3DAFFD88D02C}" destId="{F0506E42-7500-4F4F-98D9-B554EEB87B64}" srcOrd="3" destOrd="0" presId="urn:microsoft.com/office/officeart/2005/8/layout/hProcess4"/>
    <dgm:cxn modelId="{DE386C5A-4618-CB4A-B96B-7CA9680B3CB5}" type="presParOf" srcId="{61E47F6D-3995-B04F-ADE6-3DAFFD88D02C}" destId="{5623A1DB-7DFC-0B40-A9DA-AF1CAA0C8599}" srcOrd="4" destOrd="0" presId="urn:microsoft.com/office/officeart/2005/8/layout/hProcess4"/>
    <dgm:cxn modelId="{5789681C-56D2-9B47-9BD4-31049E8E1CC6}" type="presParOf" srcId="{51236DFD-993A-F34E-9B32-4B07357BDA96}" destId="{48C40124-2C01-A347-8DF0-4B005A06347B}" srcOrd="1" destOrd="0" presId="urn:microsoft.com/office/officeart/2005/8/layout/hProcess4"/>
    <dgm:cxn modelId="{87DB5420-FD3B-7B45-8195-A88398C58699}" type="presParOf" srcId="{51236DFD-993A-F34E-9B32-4B07357BDA96}" destId="{8670403F-CFDF-9747-9C94-A776DA5182BE}" srcOrd="2" destOrd="0" presId="urn:microsoft.com/office/officeart/2005/8/layout/hProcess4"/>
    <dgm:cxn modelId="{4252D258-EE2D-6646-B66C-7873ED20A640}" type="presParOf" srcId="{8670403F-CFDF-9747-9C94-A776DA5182BE}" destId="{0D61CCF5-F17E-0245-A2CB-3A143DC2E579}" srcOrd="0" destOrd="0" presId="urn:microsoft.com/office/officeart/2005/8/layout/hProcess4"/>
    <dgm:cxn modelId="{A94B3E33-143A-6C4A-B2A5-FD6DCD37C0A5}" type="presParOf" srcId="{8670403F-CFDF-9747-9C94-A776DA5182BE}" destId="{EF557B8B-45C8-D848-B0F2-446A91531D6B}" srcOrd="1" destOrd="0" presId="urn:microsoft.com/office/officeart/2005/8/layout/hProcess4"/>
    <dgm:cxn modelId="{054489BC-9525-654B-A9ED-034582B8C5A6}" type="presParOf" srcId="{8670403F-CFDF-9747-9C94-A776DA5182BE}" destId="{93DE0006-6759-1B47-9342-11F66275D07C}" srcOrd="2" destOrd="0" presId="urn:microsoft.com/office/officeart/2005/8/layout/hProcess4"/>
    <dgm:cxn modelId="{17B87BDF-AA9A-D143-AA7D-66B97948C62E}" type="presParOf" srcId="{8670403F-CFDF-9747-9C94-A776DA5182BE}" destId="{AE5AFBEE-A181-9B44-AD58-440B7C9227EB}" srcOrd="3" destOrd="0" presId="urn:microsoft.com/office/officeart/2005/8/layout/hProcess4"/>
    <dgm:cxn modelId="{922391AE-FB08-084A-81DC-D4E8BF8A93C8}" type="presParOf" srcId="{8670403F-CFDF-9747-9C94-A776DA5182BE}" destId="{1E1CACFF-3858-514F-969A-CD0D2FD02588}" srcOrd="4" destOrd="0" presId="urn:microsoft.com/office/officeart/2005/8/layout/hProcess4"/>
    <dgm:cxn modelId="{396E5B0F-EB2F-784E-942B-FF50F6EA431E}" type="presParOf" srcId="{51236DFD-993A-F34E-9B32-4B07357BDA96}" destId="{567B8042-E92C-4944-A8D6-7C536D098C47}" srcOrd="3" destOrd="0" presId="urn:microsoft.com/office/officeart/2005/8/layout/hProcess4"/>
    <dgm:cxn modelId="{09E30519-9A67-1248-B8F4-BCC114CFDA41}" type="presParOf" srcId="{51236DFD-993A-F34E-9B32-4B07357BDA96}" destId="{8EFD2F11-A0E3-0842-8291-D09CCCCEBDA3}" srcOrd="4" destOrd="0" presId="urn:microsoft.com/office/officeart/2005/8/layout/hProcess4"/>
    <dgm:cxn modelId="{715376E9-D95B-4241-8339-4FBBB6B79946}" type="presParOf" srcId="{8EFD2F11-A0E3-0842-8291-D09CCCCEBDA3}" destId="{A6C72CB4-76C9-FC49-88AA-01B2D96122D9}" srcOrd="0" destOrd="0" presId="urn:microsoft.com/office/officeart/2005/8/layout/hProcess4"/>
    <dgm:cxn modelId="{119D66F3-B0CE-1A43-AA36-3786DE791CF9}" type="presParOf" srcId="{8EFD2F11-A0E3-0842-8291-D09CCCCEBDA3}" destId="{93D95C9B-6B38-424C-8870-745257982898}" srcOrd="1" destOrd="0" presId="urn:microsoft.com/office/officeart/2005/8/layout/hProcess4"/>
    <dgm:cxn modelId="{A350502C-EF3B-6C4F-B0F5-C16AB2CAA631}" type="presParOf" srcId="{8EFD2F11-A0E3-0842-8291-D09CCCCEBDA3}" destId="{DDD02C6D-7AB4-F746-BC38-AAB84C05438B}" srcOrd="2" destOrd="0" presId="urn:microsoft.com/office/officeart/2005/8/layout/hProcess4"/>
    <dgm:cxn modelId="{22025448-3AE1-C945-8DEE-6F212F8011E5}" type="presParOf" srcId="{8EFD2F11-A0E3-0842-8291-D09CCCCEBDA3}" destId="{F8394ADC-1D68-354A-B9D7-45952D6A3AED}" srcOrd="3" destOrd="0" presId="urn:microsoft.com/office/officeart/2005/8/layout/hProcess4"/>
    <dgm:cxn modelId="{BFAF354E-02CA-1940-913E-67D243F83FEC}" type="presParOf" srcId="{8EFD2F11-A0E3-0842-8291-D09CCCCEBDA3}" destId="{FBEA30F9-0734-2541-B51B-BA2BA63F6EF7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BSM Model in </a:t>
          </a:r>
          <a:r>
            <a:rPr lang="en-US" sz="3000" kern="1200" dirty="0" err="1" smtClean="0"/>
            <a:t>FeynRules</a:t>
          </a:r>
          <a:endParaRPr lang="en-US" sz="30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UFO interface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New processes in Herwig7</a:t>
          </a:r>
          <a:endParaRPr lang="en-US" sz="30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Final State Particles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Rivet, and data from </a:t>
          </a:r>
          <a:r>
            <a:rPr lang="en-US" sz="3000" kern="1200" dirty="0" err="1" smtClean="0"/>
            <a:t>HepData</a:t>
          </a:r>
          <a:endParaRPr lang="en-US" sz="30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Exclusion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BSM Model in </a:t>
          </a:r>
          <a:r>
            <a:rPr lang="en-US" sz="3000" kern="1200" dirty="0" err="1" smtClean="0"/>
            <a:t>FeynRules</a:t>
          </a:r>
          <a:endParaRPr lang="en-US" sz="30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UFO interface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New processes in Herwig7</a:t>
          </a:r>
          <a:endParaRPr lang="en-US" sz="30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Final State Particles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Rivet, and data from </a:t>
          </a:r>
          <a:r>
            <a:rPr lang="en-US" sz="3000" kern="1200" dirty="0" err="1" smtClean="0"/>
            <a:t>HepData</a:t>
          </a:r>
          <a:endParaRPr lang="en-US" sz="30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Exclusion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57543A-5022-CF41-A021-50C8317368B8}">
      <dsp:nvSpPr>
        <dsp:cNvPr id="0" name=""/>
        <dsp:cNvSpPr/>
      </dsp:nvSpPr>
      <dsp:spPr>
        <a:xfrm>
          <a:off x="782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BSM Model in </a:t>
          </a:r>
          <a:r>
            <a:rPr lang="en-US" sz="3000" kern="1200" dirty="0" err="1" smtClean="0"/>
            <a:t>FeynRules</a:t>
          </a:r>
          <a:endParaRPr lang="en-US" sz="3000" kern="1200" dirty="0"/>
        </a:p>
      </dsp:txBody>
      <dsp:txXfrm>
        <a:off x="43694" y="1373540"/>
        <a:ext cx="2174998" cy="1379301"/>
      </dsp:txXfrm>
    </dsp:sp>
    <dsp:sp modelId="{48C40124-2C01-A347-8DF0-4B005A06347B}">
      <dsp:nvSpPr>
        <dsp:cNvPr id="0" name=""/>
        <dsp:cNvSpPr/>
      </dsp:nvSpPr>
      <dsp:spPr>
        <a:xfrm>
          <a:off x="1279934" y="1805736"/>
          <a:ext cx="2447481" cy="2447481"/>
        </a:xfrm>
        <a:prstGeom prst="leftCircularArrow">
          <a:avLst>
            <a:gd name="adj1" fmla="val 2969"/>
            <a:gd name="adj2" fmla="val 363730"/>
            <a:gd name="adj3" fmla="val 2139241"/>
            <a:gd name="adj4" fmla="val 9024489"/>
            <a:gd name="adj5" fmla="val 3463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506E42-7500-4F4F-98D9-B554EEB87B64}">
      <dsp:nvSpPr>
        <dsp:cNvPr id="0" name=""/>
        <dsp:cNvSpPr/>
      </dsp:nvSpPr>
      <dsp:spPr>
        <a:xfrm>
          <a:off x="503186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UFO interface</a:t>
          </a:r>
          <a:endParaRPr lang="en-US" sz="2400" kern="1200" dirty="0"/>
        </a:p>
      </dsp:txBody>
      <dsp:txXfrm>
        <a:off x="526593" y="2819161"/>
        <a:ext cx="1962805" cy="752345"/>
      </dsp:txXfrm>
    </dsp:sp>
    <dsp:sp modelId="{EF557B8B-45C8-D848-B0F2-446A91531D6B}">
      <dsp:nvSpPr>
        <dsp:cNvPr id="0" name=""/>
        <dsp:cNvSpPr/>
      </dsp:nvSpPr>
      <dsp:spPr>
        <a:xfrm>
          <a:off x="2858787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New processes in Herwig7</a:t>
          </a:r>
          <a:endParaRPr lang="en-US" sz="3000" kern="1200" dirty="0"/>
        </a:p>
      </dsp:txBody>
      <dsp:txXfrm>
        <a:off x="2901699" y="1773120"/>
        <a:ext cx="2174998" cy="1379301"/>
      </dsp:txXfrm>
    </dsp:sp>
    <dsp:sp modelId="{567B8042-E92C-4944-A8D6-7C536D098C47}">
      <dsp:nvSpPr>
        <dsp:cNvPr id="0" name=""/>
        <dsp:cNvSpPr/>
      </dsp:nvSpPr>
      <dsp:spPr>
        <a:xfrm>
          <a:off x="4119099" y="199631"/>
          <a:ext cx="2736364" cy="2736364"/>
        </a:xfrm>
        <a:prstGeom prst="circularArrow">
          <a:avLst>
            <a:gd name="adj1" fmla="val 2655"/>
            <a:gd name="adj2" fmla="val 322955"/>
            <a:gd name="adj3" fmla="val 19501534"/>
            <a:gd name="adj4" fmla="val 12575511"/>
            <a:gd name="adj5" fmla="val 3098"/>
          </a:avLst>
        </a:prstGeom>
        <a:gradFill rotWithShape="0">
          <a:gsLst>
            <a:gs pos="0">
              <a:schemeClr val="accent1">
                <a:tint val="60000"/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tint val="60000"/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E5AFBEE-A181-9B44-AD58-440B7C9227EB}">
      <dsp:nvSpPr>
        <dsp:cNvPr id="0" name=""/>
        <dsp:cNvSpPr/>
      </dsp:nvSpPr>
      <dsp:spPr>
        <a:xfrm>
          <a:off x="3361192" y="931048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Final State Particles</a:t>
          </a:r>
          <a:endParaRPr lang="en-US" sz="2400" kern="1200" dirty="0"/>
        </a:p>
      </dsp:txBody>
      <dsp:txXfrm>
        <a:off x="3384599" y="954455"/>
        <a:ext cx="1962805" cy="752345"/>
      </dsp:txXfrm>
    </dsp:sp>
    <dsp:sp modelId="{93D95C9B-6B38-424C-8870-745257982898}">
      <dsp:nvSpPr>
        <dsp:cNvPr id="0" name=""/>
        <dsp:cNvSpPr/>
      </dsp:nvSpPr>
      <dsp:spPr>
        <a:xfrm>
          <a:off x="5716793" y="1330628"/>
          <a:ext cx="2260822" cy="186470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000" kern="1200" dirty="0" smtClean="0"/>
            <a:t>Rivet, and data from </a:t>
          </a:r>
          <a:r>
            <a:rPr lang="en-US" sz="3000" kern="1200" dirty="0" err="1" smtClean="0"/>
            <a:t>HepData</a:t>
          </a:r>
          <a:endParaRPr lang="en-US" sz="3000" kern="1200" dirty="0"/>
        </a:p>
      </dsp:txBody>
      <dsp:txXfrm>
        <a:off x="5759705" y="1373540"/>
        <a:ext cx="2174998" cy="1379301"/>
      </dsp:txXfrm>
    </dsp:sp>
    <dsp:sp modelId="{F8394ADC-1D68-354A-B9D7-45952D6A3AED}">
      <dsp:nvSpPr>
        <dsp:cNvPr id="0" name=""/>
        <dsp:cNvSpPr/>
      </dsp:nvSpPr>
      <dsp:spPr>
        <a:xfrm>
          <a:off x="6219198" y="2795754"/>
          <a:ext cx="2009619" cy="79915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Exclusion</a:t>
          </a:r>
          <a:endParaRPr lang="en-US" sz="2400" kern="1200" dirty="0"/>
        </a:p>
      </dsp:txBody>
      <dsp:txXfrm>
        <a:off x="6242605" y="2819161"/>
        <a:ext cx="1962805" cy="7523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7DF05F-190A-8741-9EAF-D1290D1DF176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C8FDFD-F33E-2A4E-B342-D5BF0B69DA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07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1E2D9C-82DB-5842-851D-1B06337E8B44}" type="datetimeFigureOut">
              <a:rPr lang="en-US" smtClean="0"/>
              <a:t>05/09/16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E139D6-4DF1-074D-8A40-ECBDA599E7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44006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Add isolated photons, dressed leptons, jet algorithms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E139D6-4DF1-074D-8A40-ECBDA599E747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0952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16038" y="877888"/>
            <a:ext cx="4217987" cy="31638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 enough CP asymmetry in the SM to explain</a:t>
            </a:r>
            <a:r>
              <a:rPr lang="en-US" baseline="0" dirty="0" smtClean="0"/>
              <a:t> the universe. </a:t>
            </a:r>
            <a:r>
              <a:rPr lang="en-US" baseline="0" dirty="0" err="1" smtClean="0"/>
              <a:t>LHCb</a:t>
            </a:r>
            <a:r>
              <a:rPr lang="en-US" baseline="0" dirty="0" smtClean="0"/>
              <a:t>. Neutrinos. </a:t>
            </a:r>
            <a:r>
              <a:rPr lang="en-US" baseline="0" dirty="0" err="1" smtClean="0"/>
              <a:t>Majorana</a:t>
            </a:r>
            <a:r>
              <a:rPr lang="en-US" baseline="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1796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59395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endParaRPr lang="en-US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1"/>
          <p:cNvSpPr txBox="1">
            <a:spLocks noGrp="1" noRot="1" noChangeAspect="1" noChangeArrowheads="1"/>
          </p:cNvSpPr>
          <p:nvPr>
            <p:ph type="sldImg"/>
          </p:nvPr>
        </p:nvSpPr>
        <p:spPr>
          <a:xfrm>
            <a:off x="1316038" y="877888"/>
            <a:ext cx="4219575" cy="3165475"/>
          </a:xfrm>
          <a:solidFill>
            <a:srgbClr val="FFFFFF"/>
          </a:solidFill>
          <a:ln>
            <a:solidFill>
              <a:srgbClr val="000000"/>
            </a:solidFill>
            <a:miter lim="800000"/>
          </a:ln>
        </p:spPr>
      </p:sp>
      <p:sp>
        <p:nvSpPr>
          <p:cNvPr id="30723" name="Text Box 2"/>
          <p:cNvSpPr txBox="1">
            <a:spLocks noGrp="1" noChangeArrowheads="1"/>
          </p:cNvSpPr>
          <p:nvPr>
            <p:ph type="body" idx="1"/>
          </p:nvPr>
        </p:nvSpPr>
        <p:spPr>
          <a:xfrm>
            <a:off x="1059952" y="4350019"/>
            <a:ext cx="4738097" cy="3512328"/>
          </a:xfrm>
          <a:noFill/>
          <a:ln/>
        </p:spPr>
        <p:txBody>
          <a:bodyPr wrap="none" anchor="ctr"/>
          <a:lstStyle/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Protons collisions at 14,000,000,000,000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(eventually – currently at 7,000,000,000,000 </a:t>
            </a:r>
            <a:r>
              <a:rPr lang="en-GB" dirty="0" err="1" smtClean="0">
                <a:solidFill>
                  <a:srgbClr val="000000"/>
                </a:solidFill>
                <a:latin typeface="Arial" pitchFamily="-65" charset="0"/>
              </a:rPr>
              <a:t>eV</a:t>
            </a: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)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Two “general purpose” experiments: ATLAS and CMS will detect the products of the collisions.</a:t>
            </a:r>
          </a:p>
          <a:p>
            <a:pPr>
              <a:lnSpc>
                <a:spcPct val="98000"/>
              </a:lnSpc>
              <a:tabLst>
                <a:tab pos="634643" algn="l"/>
                <a:tab pos="1269286" algn="l"/>
                <a:tab pos="1903929" algn="l"/>
              </a:tabLst>
            </a:pPr>
            <a:r>
              <a:rPr lang="en-GB" dirty="0" smtClean="0">
                <a:solidFill>
                  <a:srgbClr val="000000"/>
                </a:solidFill>
                <a:latin typeface="Arial" pitchFamily="-65" charset="0"/>
              </a:rPr>
              <a:t>Why does</a:t>
            </a:r>
            <a:r>
              <a:rPr lang="en-GB" baseline="0" dirty="0" smtClean="0">
                <a:solidFill>
                  <a:srgbClr val="000000"/>
                </a:solidFill>
                <a:latin typeface="Arial" pitchFamily="-65" charset="0"/>
              </a:rPr>
              <a:t> it have to be so big? (weight on string)</a:t>
            </a:r>
            <a:endParaRPr lang="en-GB" dirty="0" smtClean="0">
              <a:solidFill>
                <a:srgbClr val="000000"/>
              </a:solidFill>
              <a:latin typeface="Arial" pitchFamily="-65" charset="0"/>
            </a:endParaRPr>
          </a:p>
          <a:p>
            <a:endParaRPr lang="en-US" dirty="0">
              <a:latin typeface="Times New Roman" pitchFamily="-65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2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21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Combination?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B8E3D-E16D-9A42-8050-97C9E22C3216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632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3861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9293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5331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540" y="6356617"/>
            <a:ext cx="2132921" cy="364512"/>
          </a:xfrm>
          <a:prstGeom prst="rect">
            <a:avLst/>
          </a:prstGeom>
        </p:spPr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031" y="6356617"/>
            <a:ext cx="2895939" cy="364512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539" y="6356617"/>
            <a:ext cx="2132921" cy="364512"/>
          </a:xfrm>
          <a:prstGeom prst="rect">
            <a:avLst/>
          </a:prstGeom>
        </p:spPr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19074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3792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602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048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72054" y="569099"/>
            <a:ext cx="7808038" cy="1143961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idx="10"/>
          </p:nvPr>
        </p:nvSpPr>
        <p:spPr>
          <a:xfrm>
            <a:off x="199580" y="2710063"/>
            <a:ext cx="782026" cy="829876"/>
          </a:xfrm>
        </p:spPr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7319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3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2167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4704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75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094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369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93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2011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49846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smtClean="0"/>
              <a:t>Sept 2016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JMB, VSOP Quy Nhon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8E1A7D-2EFE-EA4C-9BCB-89182D605005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ight-red.eps"/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4292" y="-30161"/>
            <a:ext cx="3899708" cy="745917"/>
          </a:xfrm>
          <a:prstGeom prst="rect">
            <a:avLst/>
          </a:prstGeom>
        </p:spPr>
      </p:pic>
      <p:pic>
        <p:nvPicPr>
          <p:cNvPr id="12" name="Picture 11" descr="light-red.eps"/>
          <p:cNvPicPr>
            <a:picLocks noChangeAspect="1"/>
          </p:cNvPicPr>
          <p:nvPr userDrawn="1"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720" r="42720"/>
          <a:stretch/>
        </p:blipFill>
        <p:spPr>
          <a:xfrm>
            <a:off x="-4103865" y="-30161"/>
            <a:ext cx="9546530" cy="745917"/>
          </a:xfrm>
          <a:prstGeom prst="rect">
            <a:avLst/>
          </a:prstGeom>
        </p:spPr>
      </p:pic>
      <p:pic>
        <p:nvPicPr>
          <p:cNvPr id="9" name="Picture 8" descr="mcnet.jpg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641"/>
            <a:ext cx="1730052" cy="82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4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93" r:id="rId13"/>
    <p:sldLayoutId id="2147483694" r:id="rId14"/>
    <p:sldLayoutId id="2147483695" r:id="rId15"/>
    <p:sldLayoutId id="2147483697" r:id="rId16"/>
    <p:sldLayoutId id="2147483699" r:id="rId17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2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4" Type="http://schemas.openxmlformats.org/officeDocument/2006/relationships/image" Target="../media/image35.emf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4" Type="http://schemas.openxmlformats.org/officeDocument/2006/relationships/image" Target="../media/image41.emf"/><Relationship Id="rId5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0.jp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Relationship Id="rId3" Type="http://schemas.openxmlformats.org/officeDocument/2006/relationships/image" Target="../media/image60.pn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jpeg"/><Relationship Id="rId3" Type="http://schemas.openxmlformats.org/officeDocument/2006/relationships/image" Target="../media/image65.png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67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8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/>
          </a:bodyPr>
          <a:lstStyle/>
          <a:p>
            <a:r>
              <a:rPr lang="en-US" sz="3600" dirty="0" smtClean="0"/>
              <a:t>LHC Experimental Physics</a:t>
            </a:r>
            <a:br>
              <a:rPr lang="en-US" sz="3600" dirty="0" smtClean="0"/>
            </a:br>
            <a:r>
              <a:rPr lang="en-US" sz="3600" dirty="0" smtClean="0"/>
              <a:t>Lecture </a:t>
            </a:r>
            <a:r>
              <a:rPr lang="en-US" sz="3600" dirty="0"/>
              <a:t>7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199"/>
            <a:ext cx="6400800" cy="236228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Jon Butterworth</a:t>
            </a:r>
          </a:p>
          <a:p>
            <a:r>
              <a:rPr lang="en-US" dirty="0" smtClean="0"/>
              <a:t>University College London</a:t>
            </a:r>
          </a:p>
          <a:p>
            <a:r>
              <a:rPr lang="en-US" dirty="0" smtClean="0"/>
              <a:t>Vietnam School of Physics</a:t>
            </a:r>
          </a:p>
          <a:p>
            <a:r>
              <a:rPr lang="en-US" dirty="0" err="1" smtClean="0"/>
              <a:t>Quy</a:t>
            </a:r>
            <a:r>
              <a:rPr lang="en-US" dirty="0" smtClean="0"/>
              <a:t> </a:t>
            </a:r>
            <a:r>
              <a:rPr lang="en-US" dirty="0" err="1" smtClean="0"/>
              <a:t>Nhon</a:t>
            </a:r>
            <a:endParaRPr lang="en-US" dirty="0" smtClean="0"/>
          </a:p>
          <a:p>
            <a:r>
              <a:rPr lang="en-US" dirty="0" smtClean="0"/>
              <a:t> September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537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0"/>
            <a:ext cx="8229600" cy="68154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10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40330" y="5545235"/>
            <a:ext cx="232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1502.05923</a:t>
            </a:r>
            <a:endParaRPr lang="en-US" dirty="0"/>
          </a:p>
          <a:p>
            <a:r>
              <a:rPr lang="en-US" dirty="0"/>
              <a:t>ATLAS-CONF-2014-057 </a:t>
            </a:r>
          </a:p>
        </p:txBody>
      </p:sp>
      <p:pic>
        <p:nvPicPr>
          <p:cNvPr id="3" name="Picture 2" descr="topdistr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16" y="766689"/>
            <a:ext cx="7571630" cy="6091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58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0"/>
            <a:ext cx="8229600" cy="68154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11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40330" y="5868400"/>
            <a:ext cx="232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1502.05923</a:t>
            </a:r>
            <a:endParaRPr lang="en-US" dirty="0"/>
          </a:p>
          <a:p>
            <a:r>
              <a:rPr lang="en-US" dirty="0"/>
              <a:t>ATLAS-CONF-2014-057 </a:t>
            </a:r>
          </a:p>
        </p:txBody>
      </p:sp>
      <p:pic>
        <p:nvPicPr>
          <p:cNvPr id="7" name="Picture 6" descr="matri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0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962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0"/>
            <a:ext cx="8229600" cy="681540"/>
          </a:xfrm>
        </p:spPr>
        <p:txBody>
          <a:bodyPr>
            <a:normAutofit fontScale="90000"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12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019800" y="6398586"/>
            <a:ext cx="232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ATLAS</a:t>
            </a:r>
            <a:r>
              <a:rPr lang="en-US" dirty="0"/>
              <a:t>-CONF-2014-057 </a:t>
            </a:r>
          </a:p>
        </p:txBody>
      </p:sp>
      <p:pic>
        <p:nvPicPr>
          <p:cNvPr id="3" name="Picture 2" descr="fidunc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155"/>
            <a:ext cx="9144000" cy="3224798"/>
          </a:xfrm>
          <a:prstGeom prst="rect">
            <a:avLst/>
          </a:prstGeom>
        </p:spPr>
      </p:pic>
      <p:pic>
        <p:nvPicPr>
          <p:cNvPr id="9" name="Picture 8" descr="partonunc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5861" y="3017567"/>
            <a:ext cx="9144000" cy="375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38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010722"/>
            <a:ext cx="3306496" cy="511544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Boosted top-jet cross sections from ATLAS &amp; CMS</a:t>
            </a:r>
          </a:p>
          <a:p>
            <a:r>
              <a:rPr lang="en-US" dirty="0" smtClean="0"/>
              <a:t>Particle-level </a:t>
            </a:r>
            <a:r>
              <a:rPr lang="en-US" dirty="0" err="1" smtClean="0"/>
              <a:t>fiducial</a:t>
            </a:r>
            <a:r>
              <a:rPr lang="en-US" dirty="0" smtClean="0"/>
              <a:t> definition</a:t>
            </a:r>
          </a:p>
          <a:p>
            <a:r>
              <a:rPr lang="en-US" dirty="0" smtClean="0"/>
              <a:t>Uses “fat jets”, trimmed, with </a:t>
            </a:r>
            <a:r>
              <a:rPr lang="en-US" dirty="0" err="1" smtClean="0"/>
              <a:t>subjet</a:t>
            </a:r>
            <a:r>
              <a:rPr lang="en-US" dirty="0" smtClean="0"/>
              <a:t> cuts.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13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40330" y="5914567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arXiv:1502.05923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157029" y="1010722"/>
            <a:ext cx="4792341" cy="498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52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35580" y="1256322"/>
            <a:ext cx="4808420" cy="412446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5039306" y="5646532"/>
            <a:ext cx="218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CMS PAS TOP-14-012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1" y="1010722"/>
            <a:ext cx="3306496" cy="5115442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Boosted top-jet cross sections from ATLAS &amp; CMS</a:t>
            </a:r>
          </a:p>
          <a:p>
            <a:r>
              <a:rPr lang="en-US" dirty="0" smtClean="0"/>
              <a:t>Particle-level </a:t>
            </a:r>
            <a:r>
              <a:rPr lang="en-US" dirty="0" err="1" smtClean="0"/>
              <a:t>fiducial</a:t>
            </a:r>
            <a:r>
              <a:rPr lang="en-US" dirty="0" smtClean="0"/>
              <a:t> definition</a:t>
            </a:r>
          </a:p>
          <a:p>
            <a:r>
              <a:rPr lang="en-US" dirty="0" smtClean="0"/>
              <a:t>Uses “fat jets”, trimmed, with </a:t>
            </a:r>
            <a:r>
              <a:rPr lang="en-US" dirty="0" err="1" smtClean="0"/>
              <a:t>subjet</a:t>
            </a:r>
            <a:r>
              <a:rPr lang="en-US" dirty="0" smtClean="0"/>
              <a:t> cuts.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120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0909"/>
            <a:ext cx="9144000" cy="39638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1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f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1600"/>
            <a:ext cx="9144000" cy="410249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72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0187" y="54353"/>
            <a:ext cx="6263162" cy="66140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010722"/>
            <a:ext cx="4195041" cy="1405648"/>
          </a:xfrm>
        </p:spPr>
        <p:txBody>
          <a:bodyPr/>
          <a:lstStyle/>
          <a:p>
            <a:r>
              <a:rPr lang="en-US" dirty="0" smtClean="0"/>
              <a:t>Differential and </a:t>
            </a:r>
            <a:r>
              <a:rPr lang="en-US" dirty="0" err="1" smtClean="0"/>
              <a:t>fiducial</a:t>
            </a:r>
            <a:r>
              <a:rPr lang="en-US" dirty="0" smtClean="0"/>
              <a:t> cross sections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17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6779" y="715756"/>
            <a:ext cx="4127221" cy="32602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33941" y="3809001"/>
            <a:ext cx="2765676" cy="27882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199" y="2397142"/>
            <a:ext cx="2885584" cy="275769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944726" y="4519211"/>
            <a:ext cx="216461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CMS PAS HIG-14-</a:t>
            </a:r>
            <a:r>
              <a:rPr lang="en-US" dirty="0" smtClean="0"/>
              <a:t>028</a:t>
            </a:r>
          </a:p>
          <a:p>
            <a:r>
              <a:rPr lang="en-US" dirty="0"/>
              <a:t>arXiv:</a:t>
            </a:r>
            <a:r>
              <a:rPr lang="en-US" dirty="0" smtClean="0"/>
              <a:t>1407.4222</a:t>
            </a:r>
          </a:p>
          <a:p>
            <a:r>
              <a:rPr lang="en-US" dirty="0"/>
              <a:t>arXiv:</a:t>
            </a:r>
            <a:r>
              <a:rPr lang="en-US" dirty="0" smtClean="0"/>
              <a:t>1408.3226</a:t>
            </a:r>
          </a:p>
          <a:p>
            <a:r>
              <a:rPr lang="en-US" dirty="0"/>
              <a:t>arXiv:1504.05833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55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2383371"/>
            <a:ext cx="8333970" cy="1503091"/>
          </a:xfrm>
        </p:spPr>
        <p:txBody>
          <a:bodyPr/>
          <a:lstStyle/>
          <a:p>
            <a:r>
              <a:rPr lang="en-US" dirty="0" smtClean="0"/>
              <a:t>Garbage in, garbage out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3550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2383371"/>
            <a:ext cx="8333970" cy="1503091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THEORY</a:t>
            </a:r>
            <a:r>
              <a:rPr lang="en-US" dirty="0"/>
              <a:t> in, </a:t>
            </a:r>
            <a:r>
              <a:rPr lang="en-US" dirty="0">
                <a:solidFill>
                  <a:srgbClr val="FF0000"/>
                </a:solidFill>
              </a:rPr>
              <a:t>THEORY</a:t>
            </a:r>
            <a:r>
              <a:rPr lang="en-US" dirty="0"/>
              <a:t> out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 bwMode="auto">
          <a:xfrm>
            <a:off x="2478155" y="3363648"/>
            <a:ext cx="6548044" cy="150309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+mj-lt"/>
                <a:ea typeface="+mj-ea"/>
                <a:cs typeface="+mj-cs"/>
              </a:defRPr>
            </a:lvl1pPr>
            <a:lvl2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2pPr>
            <a:lvl3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3pPr>
            <a:lvl4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4pPr>
            <a:lvl5pPr marL="358775" indent="-358775" algn="l" defTabSz="457200" rtl="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5pPr>
            <a:lvl6pPr marL="15367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6pPr>
            <a:lvl7pPr marL="19939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7pPr>
            <a:lvl8pPr marL="24511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8pPr>
            <a:lvl9pPr marL="2908300" indent="-358775" algn="l" defTabSz="457200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StarSymbol" charset="0"/>
              <a:defRPr sz="4400" b="1">
                <a:solidFill>
                  <a:srgbClr val="000080"/>
                </a:solidFill>
                <a:latin typeface="Times New Roman;Times" charset="0"/>
                <a:ea typeface="Bitstream Vera Sans" charset="0"/>
                <a:cs typeface="Bitstream Vera Sans" charset="0"/>
              </a:defRPr>
            </a:lvl9pPr>
          </a:lstStyle>
          <a:p>
            <a:r>
              <a:rPr lang="en-US" dirty="0" smtClean="0"/>
              <a:t>… so the experiment is a waste of time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381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634393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Measurements and Model Independence</a:t>
            </a:r>
          </a:p>
          <a:p>
            <a:r>
              <a:rPr lang="en-US" dirty="0" smtClean="0"/>
              <a:t>Searches and the future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267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5" y="569099"/>
            <a:ext cx="9006025" cy="1143961"/>
          </a:xfrm>
        </p:spPr>
        <p:txBody>
          <a:bodyPr/>
          <a:lstStyle/>
          <a:p>
            <a:r>
              <a:rPr lang="en-US" sz="3500" dirty="0"/>
              <a:t>Important </a:t>
            </a:r>
            <a:r>
              <a:rPr lang="en-US" sz="3500" dirty="0" smtClean="0"/>
              <a:t>considerations</a:t>
            </a:r>
            <a:endParaRPr lang="en-US" sz="35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142" y="1533797"/>
            <a:ext cx="8683298" cy="4599079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Will be residual model dependence in any measurement, but experimentalists should </a:t>
            </a:r>
            <a:r>
              <a:rPr lang="en-US" dirty="0" err="1" smtClean="0"/>
              <a:t>minimise</a:t>
            </a:r>
            <a:r>
              <a:rPr lang="en-US" dirty="0" smtClean="0"/>
              <a:t> it, make assumptions clear, and control it as far possible within some given systematic uncertainty</a:t>
            </a:r>
          </a:p>
          <a:p>
            <a:r>
              <a:rPr lang="en-US" dirty="0" smtClean="0"/>
              <a:t>Theorists should look for measurements of physical final states and where possible calculate them </a:t>
            </a:r>
          </a:p>
          <a:p>
            <a:r>
              <a:rPr lang="en-US" dirty="0" smtClean="0"/>
              <a:t>Of course we all want to learn about the underlying theory by interpreting what we see, but try to keep interpretation separate from measurement: interpretations can, and do, change, but we won’t build an LHC (</a:t>
            </a:r>
            <a:r>
              <a:rPr lang="en-US" dirty="0" err="1" smtClean="0"/>
              <a:t>Tevatron</a:t>
            </a:r>
            <a:r>
              <a:rPr lang="en-US" dirty="0" smtClean="0"/>
              <a:t>, LEP, HERA…) again.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314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2726" y="569099"/>
            <a:ext cx="8560131" cy="1143961"/>
          </a:xfrm>
        </p:spPr>
        <p:txBody>
          <a:bodyPr>
            <a:normAutofit/>
          </a:bodyPr>
          <a:lstStyle/>
          <a:p>
            <a:r>
              <a:rPr lang="en-US" dirty="0" smtClean="0"/>
              <a:t>What do we actually </a:t>
            </a:r>
            <a:r>
              <a:rPr lang="en-US" i="1" dirty="0" smtClean="0"/>
              <a:t>measure</a:t>
            </a:r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1068"/>
          </a:xfrm>
        </p:spPr>
        <p:txBody>
          <a:bodyPr>
            <a:normAutofit/>
          </a:bodyPr>
          <a:lstStyle/>
          <a:p>
            <a:r>
              <a:rPr lang="en-US" dirty="0" smtClean="0"/>
              <a:t>The final state!</a:t>
            </a:r>
          </a:p>
          <a:p>
            <a:pPr lvl="1"/>
            <a:r>
              <a:rPr lang="en-US" dirty="0" smtClean="0"/>
              <a:t>Quantum mechanics says so!</a:t>
            </a:r>
          </a:p>
          <a:p>
            <a:r>
              <a:rPr lang="en-US" dirty="0" smtClean="0"/>
              <a:t>Clearly we can’t, even in principle, tell the difference between amplitudes with different final states</a:t>
            </a:r>
          </a:p>
          <a:p>
            <a:r>
              <a:rPr lang="en-US" dirty="0" smtClean="0"/>
              <a:t>If your measurement can’t be defined in such terms, worry!</a:t>
            </a:r>
          </a:p>
          <a:p>
            <a:pPr lvl="1"/>
            <a:r>
              <a:rPr lang="en-US" dirty="0" smtClean="0"/>
              <a:t>Model dependence</a:t>
            </a:r>
          </a:p>
          <a:p>
            <a:pPr lvl="1"/>
            <a:r>
              <a:rPr lang="en-US" dirty="0" smtClean="0"/>
              <a:t>Physical meaning!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21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335690" y="5212731"/>
            <a:ext cx="480831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See also… </a:t>
            </a:r>
            <a:r>
              <a:rPr lang="en-US" dirty="0" smtClean="0"/>
              <a:t>RIVET</a:t>
            </a:r>
          </a:p>
          <a:p>
            <a:r>
              <a:rPr lang="en-US" dirty="0"/>
              <a:t>https://</a:t>
            </a:r>
            <a:r>
              <a:rPr lang="en-US" dirty="0" err="1"/>
              <a:t>rivet.hepforge.org</a:t>
            </a:r>
            <a:r>
              <a:rPr lang="en-US" dirty="0"/>
              <a:t>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6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93647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846" y="1634393"/>
            <a:ext cx="8229600" cy="4148420"/>
          </a:xfrm>
        </p:spPr>
        <p:txBody>
          <a:bodyPr>
            <a:normAutofit/>
          </a:bodyPr>
          <a:lstStyle/>
          <a:p>
            <a:r>
              <a:rPr lang="en-US" dirty="0" smtClean="0"/>
              <a:t>Introduction </a:t>
            </a:r>
          </a:p>
          <a:p>
            <a:r>
              <a:rPr lang="en-US" dirty="0" smtClean="0"/>
              <a:t>First measurements </a:t>
            </a:r>
          </a:p>
          <a:p>
            <a:r>
              <a:rPr lang="en-US" dirty="0" smtClean="0"/>
              <a:t>Jets and boosted objects </a:t>
            </a:r>
          </a:p>
          <a:p>
            <a:r>
              <a:rPr lang="en-US" dirty="0" smtClean="0"/>
              <a:t>Higgs Discovery and Measurement</a:t>
            </a:r>
          </a:p>
          <a:p>
            <a:r>
              <a:rPr lang="en-US" dirty="0" smtClean="0"/>
              <a:t>Measurements and Model Independence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Searches and the future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00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Searches and the future</a:t>
            </a:r>
            <a:endParaRPr lang="en-US" sz="3600" i="1" dirty="0"/>
          </a:p>
        </p:txBody>
      </p:sp>
      <p:sp>
        <p:nvSpPr>
          <p:cNvPr id="3" name="TextBox 2"/>
          <p:cNvSpPr txBox="1"/>
          <p:nvPr/>
        </p:nvSpPr>
        <p:spPr>
          <a:xfrm>
            <a:off x="1010499" y="5782813"/>
            <a:ext cx="692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/>
              <a:t>With thanks to </a:t>
            </a:r>
            <a:r>
              <a:rPr lang="en-US" i="1" dirty="0" err="1" smtClean="0"/>
              <a:t>Nahn</a:t>
            </a:r>
            <a:r>
              <a:rPr lang="en-US" i="1" dirty="0" smtClean="0"/>
              <a:t> V Tran (and of course many other colleagues too!)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8201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03094"/>
            <a:ext cx="9144000" cy="2450847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7700" b="1" dirty="0">
                <a:solidFill>
                  <a:srgbClr val="800000"/>
                </a:solidFill>
                <a:latin typeface="Arial"/>
                <a:cs typeface="Arial"/>
              </a:rPr>
              <a:t>Where are we now?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15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gs_SM.jpe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493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477" y="357466"/>
            <a:ext cx="8104738" cy="57087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Beyond the Standard Model!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US" smtClean="0"/>
              <a:t>JMB, VSOP Quy Nhon</a:t>
            </a:r>
            <a:endParaRPr lang="en-US"/>
          </a:p>
        </p:txBody>
      </p:sp>
      <p:pic>
        <p:nvPicPr>
          <p:cNvPr id="7" name="Picture 6" descr="apple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06" y="1600201"/>
            <a:ext cx="8019432" cy="501453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28E1A7D-2EFE-EA4C-9BCB-89182D60500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49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US" smtClean="0"/>
              <a:t>JMB, VSOP Quy Nhon</a:t>
            </a:r>
            <a:endParaRPr lang="en-US"/>
          </a:p>
        </p:txBody>
      </p:sp>
      <p:pic>
        <p:nvPicPr>
          <p:cNvPr id="8" name="Picture 7" descr="spiral_galaxy_m101-ps21_16x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582645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28E1A7D-2EFE-EA4C-9BCB-89182D605005}" type="slidenum">
              <a:rPr lang="en-US" smtClean="0"/>
              <a:t>27</a:t>
            </a:fld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0" y="357466"/>
            <a:ext cx="9067608" cy="117633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00"/>
                </a:solidFill>
              </a:rPr>
              <a:t>Beyond the Standard Model and General Relativity!</a:t>
            </a:r>
          </a:p>
        </p:txBody>
      </p:sp>
    </p:spTree>
    <p:extLst>
      <p:ext uri="{BB962C8B-B14F-4D97-AF65-F5344CB8AC3E}">
        <p14:creationId xmlns:p14="http://schemas.microsoft.com/office/powerpoint/2010/main" val="93523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649" y="-1508"/>
            <a:ext cx="5392968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793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03094"/>
            <a:ext cx="9144000" cy="1265907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sz="7700" b="1" dirty="0">
                <a:solidFill>
                  <a:srgbClr val="800000"/>
                </a:solidFill>
                <a:latin typeface="Arial"/>
                <a:cs typeface="Arial"/>
              </a:rPr>
              <a:t>And s</a:t>
            </a:r>
            <a:r>
              <a:rPr lang="is-IS" sz="7700" b="1" dirty="0">
                <a:solidFill>
                  <a:srgbClr val="800000"/>
                </a:solidFill>
                <a:latin typeface="Arial"/>
                <a:cs typeface="Arial"/>
              </a:rPr>
              <a:t>o onward...</a:t>
            </a:r>
            <a:endParaRPr lang="en-US" sz="77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92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87" y="1860557"/>
            <a:ext cx="4488980" cy="45333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67484" y="1955019"/>
            <a:ext cx="4365847" cy="4401331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</a:t>
            </a:fld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72054" y="716596"/>
            <a:ext cx="8333970" cy="11439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example: ATLAS W &amp; Z cross sections </a:t>
            </a:r>
            <a:r>
              <a:rPr lang="en-US" dirty="0"/>
              <a:t>(to e,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), 7 </a:t>
            </a:r>
            <a:r>
              <a:rPr lang="en-US" dirty="0" err="1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622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48087" y="4718122"/>
            <a:ext cx="3035741" cy="213987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914525"/>
            <a:ext cx="8005878" cy="380359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285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722"/>
            <a:ext cx="3826933" cy="5115442"/>
          </a:xfrm>
        </p:spPr>
        <p:txBody>
          <a:bodyPr/>
          <a:lstStyle/>
          <a:p>
            <a:r>
              <a:rPr lang="en-US" dirty="0" smtClean="0"/>
              <a:t>Many searches for SUSY and other BSM signatures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31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85635" y="2793499"/>
            <a:ext cx="319292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Example, using jet substructure:</a:t>
            </a:r>
          </a:p>
          <a:p>
            <a:r>
              <a:rPr lang="en-US" dirty="0" smtClean="0"/>
              <a:t>ATLAS</a:t>
            </a:r>
            <a:r>
              <a:rPr lang="en-US" dirty="0"/>
              <a:t>-CONF-2015-</a:t>
            </a:r>
            <a:r>
              <a:rPr lang="en-US" dirty="0" smtClean="0"/>
              <a:t>026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05316" y="2627075"/>
            <a:ext cx="4770967" cy="4094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67" y="1651000"/>
            <a:ext cx="4120244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18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32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006" y="883012"/>
            <a:ext cx="7321988" cy="578749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704029"/>
            <a:ext cx="4926694" cy="35796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N. Tran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743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33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70" y="900615"/>
            <a:ext cx="7263459" cy="57522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721632"/>
            <a:ext cx="4926694" cy="35796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N. Tran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324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Precision ‘Standard Model’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49388"/>
            <a:ext cx="26670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ym typeface="Wingdings"/>
              </a:rPr>
              <a:t>They should not (and mostly do not) assume the SM</a:t>
            </a:r>
          </a:p>
          <a:p>
            <a:r>
              <a:rPr lang="en-US" dirty="0" smtClean="0">
                <a:sym typeface="Wingdings"/>
              </a:rPr>
              <a:t>They agree with the SM</a:t>
            </a:r>
          </a:p>
          <a:p>
            <a:r>
              <a:rPr lang="en-US" dirty="0" smtClean="0">
                <a:sym typeface="Wingdings"/>
              </a:rPr>
              <a:t>Thus they can potentially exclude extensions</a:t>
            </a:r>
            <a:endParaRPr lang="en-US" dirty="0">
              <a:sym typeface="Wingdings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536480" y="1940030"/>
            <a:ext cx="5142966" cy="4988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45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Precision ‘Standard Model’ Measurements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35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2604" y="1727867"/>
            <a:ext cx="3558134" cy="4895851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949388"/>
            <a:ext cx="3339432" cy="452596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/>
              </a:rPr>
              <a:t>They should not (and mostly do not) assume the SM</a:t>
            </a:r>
          </a:p>
          <a:p>
            <a:r>
              <a:rPr lang="en-US" dirty="0" smtClean="0">
                <a:sym typeface="Wingdings"/>
              </a:rPr>
              <a:t>They agree with the SM</a:t>
            </a:r>
          </a:p>
          <a:p>
            <a:r>
              <a:rPr lang="en-US" dirty="0" smtClean="0">
                <a:sym typeface="Wingdings"/>
              </a:rPr>
              <a:t>Thus they can potentially exclude extensions</a:t>
            </a:r>
          </a:p>
          <a:p>
            <a:pPr marL="0" indent="0">
              <a:buFont typeface="Arial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475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49161"/>
            <a:ext cx="7772400" cy="1470025"/>
          </a:xfrm>
        </p:spPr>
        <p:txBody>
          <a:bodyPr>
            <a:normAutofit/>
          </a:bodyPr>
          <a:lstStyle/>
          <a:p>
            <a:r>
              <a:rPr lang="en-US" dirty="0" smtClean="0"/>
              <a:t>Constraining BSM (Simplified) models with SM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070404"/>
          </a:xfrm>
        </p:spPr>
        <p:txBody>
          <a:bodyPr>
            <a:normAutofit fontScale="92500"/>
          </a:bodyPr>
          <a:lstStyle/>
          <a:p>
            <a:r>
              <a:rPr lang="en-US" u="sng" dirty="0" smtClean="0">
                <a:solidFill>
                  <a:srgbClr val="FF0000"/>
                </a:solidFill>
              </a:rPr>
              <a:t>JMB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smtClean="0">
                <a:solidFill>
                  <a:srgbClr val="FF0000"/>
                </a:solidFill>
              </a:rPr>
              <a:t>David </a:t>
            </a:r>
            <a:r>
              <a:rPr lang="en-US" dirty="0" err="1" smtClean="0">
                <a:solidFill>
                  <a:srgbClr val="FF0000"/>
                </a:solidFill>
              </a:rPr>
              <a:t>Grellscheid</a:t>
            </a:r>
            <a:r>
              <a:rPr lang="en-US" dirty="0" smtClean="0">
                <a:solidFill>
                  <a:srgbClr val="FF0000"/>
                </a:solidFill>
              </a:rPr>
              <a:t> (IPPP), Michael </a:t>
            </a:r>
            <a:r>
              <a:rPr lang="en-US" dirty="0" err="1" smtClean="0">
                <a:solidFill>
                  <a:srgbClr val="FF0000"/>
                </a:solidFill>
              </a:rPr>
              <a:t>Krämer</a:t>
            </a:r>
            <a:r>
              <a:rPr lang="en-US" dirty="0" smtClean="0">
                <a:solidFill>
                  <a:srgbClr val="FF0000"/>
                </a:solidFill>
              </a:rPr>
              <a:t> (Aachen), David </a:t>
            </a:r>
            <a:r>
              <a:rPr lang="en-US" dirty="0" err="1" smtClean="0">
                <a:solidFill>
                  <a:srgbClr val="FF0000"/>
                </a:solidFill>
              </a:rPr>
              <a:t>Yallup</a:t>
            </a:r>
            <a:endParaRPr lang="en-US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004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Simplified Model(s)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37</a:t>
            </a:fld>
            <a:endParaRPr lang="en-US"/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457200" y="1949388"/>
            <a:ext cx="5317958" cy="316737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ym typeface="Wingdings"/>
              </a:rPr>
              <a:t>Effective </a:t>
            </a:r>
            <a:r>
              <a:rPr lang="en-US" dirty="0" err="1" smtClean="0">
                <a:sym typeface="Wingdings"/>
              </a:rPr>
              <a:t>lagrangian</a:t>
            </a:r>
            <a:r>
              <a:rPr lang="en-US" dirty="0" smtClean="0">
                <a:sym typeface="Wingdings"/>
              </a:rPr>
              <a:t> including minimal new couplings </a:t>
            </a:r>
            <a:r>
              <a:rPr lang="en-US" i="1" dirty="0" smtClean="0">
                <a:sym typeface="Wingdings"/>
              </a:rPr>
              <a:t>and</a:t>
            </a:r>
            <a:r>
              <a:rPr lang="en-US" dirty="0" smtClean="0">
                <a:sym typeface="Wingdings"/>
              </a:rPr>
              <a:t> particles</a:t>
            </a:r>
          </a:p>
          <a:p>
            <a:r>
              <a:rPr lang="en-US" dirty="0" smtClean="0">
                <a:sym typeface="Wingdings"/>
              </a:rPr>
              <a:t>Our starter example: </a:t>
            </a:r>
            <a:r>
              <a:rPr lang="en-US" dirty="0" err="1" smtClean="0">
                <a:sym typeface="Wingdings"/>
              </a:rPr>
              <a:t>leptophobic</a:t>
            </a:r>
            <a:r>
              <a:rPr lang="en-US" dirty="0" smtClean="0">
                <a:sym typeface="Wingdings"/>
              </a:rPr>
              <a:t> Z’ with vector coupling to </a:t>
            </a:r>
            <a:r>
              <a:rPr lang="en-US" dirty="0" err="1" smtClean="0">
                <a:sym typeface="Wingdings"/>
              </a:rPr>
              <a:t>u,d</a:t>
            </a:r>
            <a:r>
              <a:rPr lang="en-US" dirty="0" smtClean="0">
                <a:sym typeface="Wingdings"/>
              </a:rPr>
              <a:t> quarks, axial vector to a DM candidate </a:t>
            </a:r>
            <a:r>
              <a:rPr lang="en-US" dirty="0" smtClean="0">
                <a:latin typeface="Symbol" charset="2"/>
                <a:cs typeface="Symbol" charset="2"/>
                <a:sym typeface="Wingdings"/>
              </a:rPr>
              <a:t>y.</a:t>
            </a:r>
            <a:endParaRPr lang="en-US" dirty="0" smtClean="0">
              <a:sym typeface="Wingdings"/>
            </a:endParaRPr>
          </a:p>
          <a:p>
            <a:pPr marL="0" indent="0">
              <a:buFont typeface="Arial"/>
              <a:buNone/>
            </a:pPr>
            <a:endParaRPr lang="en-US" dirty="0"/>
          </a:p>
        </p:txBody>
      </p:sp>
      <p:pic>
        <p:nvPicPr>
          <p:cNvPr id="3" name="Picture 2" descr="vec_dm_born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029" y="4358105"/>
            <a:ext cx="3233523" cy="1998245"/>
          </a:xfrm>
          <a:prstGeom prst="rect">
            <a:avLst/>
          </a:prstGeom>
        </p:spPr>
      </p:pic>
      <p:pic>
        <p:nvPicPr>
          <p:cNvPr id="7" name="Picture 6" descr="vec_dm_g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216" y="697832"/>
            <a:ext cx="3015204" cy="1718510"/>
          </a:xfrm>
          <a:prstGeom prst="rect">
            <a:avLst/>
          </a:prstGeom>
        </p:spPr>
      </p:pic>
      <p:pic>
        <p:nvPicPr>
          <p:cNvPr id="9" name="Picture 8" descr="vec_dm_weak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09" y="2416342"/>
            <a:ext cx="3406911" cy="1941763"/>
          </a:xfrm>
          <a:prstGeom prst="rect">
            <a:avLst/>
          </a:prstGeom>
        </p:spPr>
      </p:pic>
      <p:pic>
        <p:nvPicPr>
          <p:cNvPr id="12" name="Picture 11" descr="l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16763"/>
            <a:ext cx="5943600" cy="113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29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Key tools: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38</a:t>
            </a:fld>
            <a:endParaRPr lang="en-US"/>
          </a:p>
        </p:txBody>
      </p:sp>
      <p:graphicFrame>
        <p:nvGraphicFramePr>
          <p:cNvPr id="13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7067431"/>
              </p:ext>
            </p:extLst>
          </p:nvPr>
        </p:nvGraphicFramePr>
        <p:xfrm>
          <a:off x="387684" y="158975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078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262422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measurements shown to agree with the Standard Model</a:t>
            </a:r>
          </a:p>
          <a:p>
            <a:pPr lvl="1"/>
            <a:r>
              <a:rPr lang="en-US" dirty="0" smtClean="0"/>
              <a:t>Not a search! Guaranteed not to find anything</a:t>
            </a:r>
          </a:p>
          <a:p>
            <a:pPr lvl="1"/>
            <a:r>
              <a:rPr lang="en-US" dirty="0" smtClean="0"/>
              <a:t>Will be slower, but more comprehensive and model independent</a:t>
            </a:r>
          </a:p>
          <a:p>
            <a:pPr lvl="1"/>
            <a:r>
              <a:rPr lang="en-US" dirty="0" smtClean="0"/>
              <a:t>Assume the data </a:t>
            </a:r>
            <a:r>
              <a:rPr lang="en-US" dirty="0"/>
              <a:t>=</a:t>
            </a:r>
            <a:r>
              <a:rPr lang="en-US" dirty="0" smtClean="0"/>
              <a:t> the background!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076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2054" y="716596"/>
            <a:ext cx="8333970" cy="11439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Real example: ATLAS </a:t>
            </a:r>
            <a:r>
              <a:rPr lang="en-US" dirty="0"/>
              <a:t>WW cross section (to e, </a:t>
            </a:r>
            <a:r>
              <a:rPr lang="en-US" dirty="0">
                <a:latin typeface="Symbol" charset="2"/>
                <a:cs typeface="Symbol" charset="2"/>
              </a:rPr>
              <a:t>m</a:t>
            </a:r>
            <a:r>
              <a:rPr lang="en-US" dirty="0"/>
              <a:t>), 7 </a:t>
            </a:r>
            <a:r>
              <a:rPr lang="en-US" dirty="0" err="1"/>
              <a:t>TeV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726" y="1860557"/>
            <a:ext cx="8436964" cy="437857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Efficiency/detector corrections to obtain </a:t>
            </a:r>
            <a:r>
              <a:rPr lang="en-US" dirty="0" err="1" smtClean="0"/>
              <a:t>fiducial</a:t>
            </a:r>
            <a:r>
              <a:rPr lang="en-US" dirty="0" smtClean="0"/>
              <a:t> cross section: 0.4-0.7 (defined in terms of lepton kinematics)</a:t>
            </a:r>
            <a:endParaRPr lang="en-US" dirty="0"/>
          </a:p>
          <a:p>
            <a:r>
              <a:rPr lang="en-US" dirty="0"/>
              <a:t>A</a:t>
            </a:r>
            <a:r>
              <a:rPr lang="en-US" dirty="0" smtClean="0"/>
              <a:t>cceptance (accessible phase space compared to include WW): 0.07-0.16</a:t>
            </a:r>
          </a:p>
          <a:p>
            <a:r>
              <a:rPr lang="en-US" dirty="0" smtClean="0"/>
              <a:t>That missing 90% is stuff we </a:t>
            </a:r>
            <a:r>
              <a:rPr lang="en-US" i="1" dirty="0" smtClean="0"/>
              <a:t>don’t measure</a:t>
            </a:r>
          </a:p>
          <a:p>
            <a:r>
              <a:rPr lang="en-US" dirty="0" smtClean="0"/>
              <a:t>The efficiency/detector efficiency won’t change much at 13 </a:t>
            </a:r>
            <a:r>
              <a:rPr lang="en-US" dirty="0" err="1" smtClean="0"/>
              <a:t>TeV</a:t>
            </a:r>
            <a:r>
              <a:rPr lang="en-US" dirty="0" smtClean="0"/>
              <a:t>, but the acceptance may well drop further</a:t>
            </a:r>
          </a:p>
          <a:p>
            <a:pPr marL="62644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91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40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1460499"/>
            <a:ext cx="3519818" cy="475615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1143000"/>
          </a:xfrm>
        </p:spPr>
        <p:txBody>
          <a:bodyPr/>
          <a:lstStyle/>
          <a:p>
            <a:r>
              <a:rPr lang="en-US" dirty="0" smtClean="0"/>
              <a:t>Will miss this kind of thing</a:t>
            </a:r>
            <a:r>
              <a:rPr lang="is-I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28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Strategy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Use measurements shown to agree with the Standard Model</a:t>
            </a:r>
          </a:p>
          <a:p>
            <a:pPr lvl="1"/>
            <a:r>
              <a:rPr lang="en-US" dirty="0" smtClean="0"/>
              <a:t>Not a search! Guaranteed not to find anything</a:t>
            </a:r>
          </a:p>
          <a:p>
            <a:pPr lvl="1"/>
            <a:r>
              <a:rPr lang="en-US" dirty="0" smtClean="0"/>
              <a:t>Will be slower, but more comprehensive and model independent</a:t>
            </a:r>
          </a:p>
          <a:p>
            <a:pPr lvl="1"/>
            <a:r>
              <a:rPr lang="en-US" dirty="0" smtClean="0"/>
              <a:t>Assume the data </a:t>
            </a:r>
            <a:r>
              <a:rPr lang="en-US" dirty="0"/>
              <a:t>=</a:t>
            </a:r>
            <a:r>
              <a:rPr lang="en-US" dirty="0" smtClean="0"/>
              <a:t> the background!</a:t>
            </a:r>
          </a:p>
          <a:p>
            <a:r>
              <a:rPr lang="en-US" dirty="0" smtClean="0"/>
              <a:t>Key for constraining new models if there is a signal (unintended consequences)</a:t>
            </a:r>
          </a:p>
          <a:p>
            <a:r>
              <a:rPr lang="en-US" dirty="0" smtClean="0"/>
              <a:t>Key for constraining scale of new physics if there is no signal</a:t>
            </a:r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098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600200"/>
            <a:ext cx="8823158" cy="4525963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Construct likelihood function using</a:t>
            </a:r>
          </a:p>
          <a:p>
            <a:pPr lvl="1"/>
            <a:r>
              <a:rPr lang="en-US" dirty="0" smtClean="0"/>
              <a:t>BSM signal event count</a:t>
            </a:r>
          </a:p>
          <a:p>
            <a:pPr lvl="1"/>
            <a:r>
              <a:rPr lang="en-US" dirty="0" smtClean="0"/>
              <a:t>Background count (from central value of data points)</a:t>
            </a:r>
          </a:p>
          <a:p>
            <a:pPr lvl="1"/>
            <a:r>
              <a:rPr lang="en-US" dirty="0" smtClean="0"/>
              <a:t>Gaussian assumption on uncertainty in background count, from combination of statistical and systematic uncertainties</a:t>
            </a:r>
          </a:p>
          <a:p>
            <a:pPr lvl="1"/>
            <a:r>
              <a:rPr lang="en-US" dirty="0" smtClean="0"/>
              <a:t>BSM signal count error from statistics of generated events (small!)</a:t>
            </a:r>
          </a:p>
          <a:p>
            <a:r>
              <a:rPr lang="en-US" dirty="0" smtClean="0"/>
              <a:t>Make profile likelihood ratio a la Cowan et al (Asimov data set approximation is valid)</a:t>
            </a:r>
          </a:p>
          <a:p>
            <a:r>
              <a:rPr lang="en-US" dirty="0" smtClean="0"/>
              <a:t>Present in CL</a:t>
            </a:r>
            <a:r>
              <a:rPr lang="en-US" baseline="-25000" dirty="0" smtClean="0"/>
              <a:t>s </a:t>
            </a:r>
            <a:r>
              <a:rPr lang="en-US" dirty="0" smtClean="0"/>
              <a:t>method (A. Read)</a:t>
            </a:r>
          </a:p>
          <a:p>
            <a:r>
              <a:rPr lang="en-US" dirty="0" smtClean="0"/>
              <a:t>Systematic correlations not fully treated - take only the most significant deviation in a given plot (conservative) </a:t>
            </a:r>
          </a:p>
          <a:p>
            <a:endParaRPr lang="en-US" baseline="-25000" dirty="0" smtClean="0"/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009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Dynamic data selection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482224"/>
            <a:ext cx="8796421" cy="5081671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SM measurements of </a:t>
            </a:r>
            <a:r>
              <a:rPr lang="en-US" dirty="0" err="1" smtClean="0"/>
              <a:t>fiducial</a:t>
            </a:r>
            <a:r>
              <a:rPr lang="en-US" dirty="0" smtClean="0"/>
              <a:t>, particle-level differential cross sections, with existing Rivet routines</a:t>
            </a:r>
          </a:p>
          <a:p>
            <a:r>
              <a:rPr lang="en-US" dirty="0" smtClean="0"/>
              <a:t>Classify according to data set (7, 8, 13 </a:t>
            </a:r>
            <a:r>
              <a:rPr lang="en-US" dirty="0" err="1" smtClean="0"/>
              <a:t>TeV</a:t>
            </a:r>
            <a:r>
              <a:rPr lang="en-US" dirty="0" smtClean="0"/>
              <a:t>) and into non-overlapping signatures</a:t>
            </a:r>
          </a:p>
          <a:p>
            <a:r>
              <a:rPr lang="en-US" dirty="0" smtClean="0"/>
              <a:t>Use only one plot from each given statistically correlated sample</a:t>
            </a:r>
          </a:p>
          <a:p>
            <a:r>
              <a:rPr lang="en-US" dirty="0" smtClean="0"/>
              <a:t>Jets, </a:t>
            </a:r>
            <a:r>
              <a:rPr lang="en-US" dirty="0" err="1" smtClean="0"/>
              <a:t>W+jets</a:t>
            </a:r>
            <a:r>
              <a:rPr lang="en-US" dirty="0" smtClean="0"/>
              <a:t>, </a:t>
            </a:r>
            <a:r>
              <a:rPr lang="en-US" dirty="0" err="1" smtClean="0"/>
              <a:t>Z+jets</a:t>
            </a:r>
            <a:r>
              <a:rPr lang="en-US" dirty="0" smtClean="0"/>
              <a:t>, </a:t>
            </a:r>
            <a:r>
              <a:rPr lang="en-US" dirty="0" smtClean="0">
                <a:latin typeface="Symbol" charset="2"/>
                <a:cs typeface="Symbol" charset="2"/>
              </a:rPr>
              <a:t>g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r>
              <a:rPr lang="en-US" dirty="0" err="1" smtClean="0"/>
              <a:t>+jets</a:t>
            </a:r>
            <a:r>
              <a:rPr lang="en-US" dirty="0" smtClean="0"/>
              <a:t>, </a:t>
            </a:r>
            <a:r>
              <a:rPr lang="en-US" dirty="0" err="1" smtClean="0">
                <a:latin typeface="Symbol" charset="2"/>
                <a:cs typeface="Symbol" charset="2"/>
              </a:rPr>
              <a:t>gg</a:t>
            </a:r>
            <a:r>
              <a:rPr lang="en-US" dirty="0" smtClean="0"/>
              <a:t>, ZZ, W/</a:t>
            </a:r>
            <a:r>
              <a:rPr lang="en-US" dirty="0" err="1" smtClean="0"/>
              <a:t>Z+</a:t>
            </a:r>
            <a:r>
              <a:rPr lang="en-US" dirty="0" err="1" smtClean="0">
                <a:latin typeface="Symbol" charset="2"/>
                <a:cs typeface="Symbol" charset="2"/>
              </a:rPr>
              <a:t>g</a:t>
            </a:r>
            <a:endParaRPr lang="en-US" dirty="0"/>
          </a:p>
          <a:p>
            <a:r>
              <a:rPr lang="en-US" dirty="0" smtClean="0"/>
              <a:t>Sadly no Missing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dirty="0" err="1" smtClean="0"/>
              <a:t>+jets</a:t>
            </a:r>
            <a:r>
              <a:rPr lang="en-US" dirty="0" smtClean="0"/>
              <a:t>, not much 8 </a:t>
            </a:r>
            <a:r>
              <a:rPr lang="en-US" dirty="0" err="1" smtClean="0"/>
              <a:t>TeV</a:t>
            </a:r>
            <a:r>
              <a:rPr lang="en-US" dirty="0" smtClean="0"/>
              <a:t>, no 13 </a:t>
            </a:r>
            <a:r>
              <a:rPr lang="en-US" dirty="0" err="1" smtClean="0"/>
              <a:t>TeV</a:t>
            </a:r>
            <a:r>
              <a:rPr lang="en-US" dirty="0" smtClean="0"/>
              <a:t> yet, though much is on the way</a:t>
            </a:r>
            <a:r>
              <a:rPr lang="is-IS" dirty="0" smtClean="0"/>
              <a:t>… Also can use suitably model-independent Higgs</a:t>
            </a:r>
            <a:r>
              <a:rPr lang="is-IS" dirty="0"/>
              <a:t> </a:t>
            </a:r>
            <a:r>
              <a:rPr lang="is-IS" dirty="0" smtClean="0"/>
              <a:t>and top measurements in future.</a:t>
            </a:r>
          </a:p>
          <a:p>
            <a:r>
              <a:rPr lang="is-IS" dirty="0" smtClean="0"/>
              <a:t>Most sensitive measurement will vary with model and model parameters</a:t>
            </a:r>
            <a:endParaRPr lang="en-US" dirty="0" smtClean="0"/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2774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tabl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58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3256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Key tools: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45</a:t>
            </a:fld>
            <a:endParaRPr lang="en-US"/>
          </a:p>
        </p:txBody>
      </p:sp>
      <p:graphicFrame>
        <p:nvGraphicFramePr>
          <p:cNvPr id="13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208969"/>
              </p:ext>
            </p:extLst>
          </p:nvPr>
        </p:nvGraphicFramePr>
        <p:xfrm>
          <a:off x="387684" y="158975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1109579"/>
            <a:ext cx="645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Constraints On New Theories Using Rivet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81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579" y="697832"/>
            <a:ext cx="8956841" cy="1143000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Key tools: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46</a:t>
            </a:fld>
            <a:endParaRPr lang="en-US"/>
          </a:p>
        </p:txBody>
      </p:sp>
      <p:graphicFrame>
        <p:nvGraphicFramePr>
          <p:cNvPr id="13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978401"/>
              </p:ext>
            </p:extLst>
          </p:nvPr>
        </p:nvGraphicFramePr>
        <p:xfrm>
          <a:off x="387684" y="1589755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2590800" y="1109579"/>
            <a:ext cx="64596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Constraints On New Theories Using Rivet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17053" y="2914316"/>
            <a:ext cx="669490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smtClean="0">
                <a:solidFill>
                  <a:srgbClr val="FF0000"/>
                </a:solidFill>
              </a:rPr>
              <a:t>C O N T U R</a:t>
            </a:r>
            <a:endParaRPr lang="en-US" sz="9600" b="1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125104" y="3244334"/>
            <a:ext cx="28937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</a:t>
            </a:r>
            <a:r>
              <a:rPr lang="en-US" dirty="0" err="1"/>
              <a:t>contur.hepforge.org</a:t>
            </a:r>
            <a:r>
              <a:rPr lang="en-US" dirty="0"/>
              <a:t>/ </a:t>
            </a:r>
          </a:p>
        </p:txBody>
      </p:sp>
      <p:sp>
        <p:nvSpPr>
          <p:cNvPr id="9" name="Rectangle 8"/>
          <p:cNvSpPr/>
          <p:nvPr/>
        </p:nvSpPr>
        <p:spPr>
          <a:xfrm>
            <a:off x="1975420" y="5750094"/>
            <a:ext cx="5417317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https://</a:t>
            </a:r>
            <a:r>
              <a:rPr lang="en-US" sz="3200" dirty="0" err="1">
                <a:solidFill>
                  <a:srgbClr val="FF0000"/>
                </a:solidFill>
              </a:rPr>
              <a:t>contur.hepforge.org</a:t>
            </a:r>
            <a:r>
              <a:rPr lang="en-US" sz="3200" dirty="0">
                <a:solidFill>
                  <a:srgbClr val="FF0000"/>
                </a:solidFill>
              </a:rPr>
              <a:t>/ </a:t>
            </a:r>
          </a:p>
        </p:txBody>
      </p:sp>
    </p:spTree>
    <p:extLst>
      <p:ext uri="{BB962C8B-B14F-4D97-AF65-F5344CB8AC3E}">
        <p14:creationId xmlns:p14="http://schemas.microsoft.com/office/powerpoint/2010/main" val="352388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Parameter Choices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482224"/>
            <a:ext cx="8796421" cy="5081671"/>
          </a:xfrm>
        </p:spPr>
        <p:txBody>
          <a:bodyPr>
            <a:normAutofit/>
          </a:bodyPr>
          <a:lstStyle/>
          <a:p>
            <a:r>
              <a:rPr lang="en-GB" dirty="0" smtClean="0"/>
              <a:t>Scan in M</a:t>
            </a:r>
            <a:r>
              <a:rPr lang="en-GB" baseline="-25000" dirty="0" smtClean="0"/>
              <a:t>DM</a:t>
            </a:r>
            <a:r>
              <a:rPr lang="en-GB" dirty="0" smtClean="0"/>
              <a:t> and M</a:t>
            </a:r>
            <a:r>
              <a:rPr lang="en-GB" baseline="-25000" dirty="0" smtClean="0"/>
              <a:t>Z’</a:t>
            </a:r>
          </a:p>
          <a:p>
            <a:r>
              <a:rPr lang="en-GB" dirty="0" smtClean="0"/>
              <a:t>Four pairs of couplings:</a:t>
            </a:r>
          </a:p>
          <a:p>
            <a:pPr lvl="1"/>
            <a:r>
              <a:rPr lang="en-GB" dirty="0" smtClean="0"/>
              <a:t>Challenging:	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q</a:t>
            </a:r>
            <a:r>
              <a:rPr lang="en-GB" dirty="0" smtClean="0"/>
              <a:t> = 0.25; 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DM</a:t>
            </a:r>
            <a:r>
              <a:rPr lang="en-GB" dirty="0" smtClean="0"/>
              <a:t> =  1</a:t>
            </a:r>
          </a:p>
          <a:p>
            <a:pPr lvl="1"/>
            <a:r>
              <a:rPr lang="en-GB" dirty="0" smtClean="0"/>
              <a:t>Medium:       	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q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0.375; 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DM</a:t>
            </a:r>
            <a:r>
              <a:rPr lang="en-GB" dirty="0" smtClean="0"/>
              <a:t> </a:t>
            </a:r>
            <a:r>
              <a:rPr lang="en-GB" dirty="0"/>
              <a:t>=  1</a:t>
            </a:r>
          </a:p>
          <a:p>
            <a:pPr lvl="1"/>
            <a:r>
              <a:rPr lang="en-GB" dirty="0" smtClean="0"/>
              <a:t>Optimistic:    	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q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0.5</a:t>
            </a:r>
            <a:r>
              <a:rPr lang="en-GB" dirty="0"/>
              <a:t>; </a:t>
            </a:r>
            <a:r>
              <a:rPr lang="en-GB" dirty="0" smtClean="0"/>
              <a:t>	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DM</a:t>
            </a:r>
            <a:r>
              <a:rPr lang="en-GB" dirty="0" smtClean="0"/>
              <a:t> </a:t>
            </a:r>
            <a:r>
              <a:rPr lang="en-GB" dirty="0"/>
              <a:t>=  1</a:t>
            </a:r>
          </a:p>
          <a:p>
            <a:pPr lvl="1"/>
            <a:r>
              <a:rPr lang="en-GB" dirty="0" smtClean="0"/>
              <a:t>DM-suppressed 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q</a:t>
            </a:r>
            <a:r>
              <a:rPr lang="en-GB" dirty="0" smtClean="0"/>
              <a:t> </a:t>
            </a:r>
            <a:r>
              <a:rPr lang="en-GB" dirty="0"/>
              <a:t>= </a:t>
            </a:r>
            <a:r>
              <a:rPr lang="en-GB" dirty="0" smtClean="0"/>
              <a:t>0.375; 	</a:t>
            </a:r>
            <a:r>
              <a:rPr lang="en-GB" dirty="0" err="1" smtClean="0"/>
              <a:t>g</a:t>
            </a:r>
            <a:r>
              <a:rPr lang="en-GB" baseline="-25000" dirty="0" err="1" smtClean="0"/>
              <a:t>DM</a:t>
            </a:r>
            <a:r>
              <a:rPr lang="en-GB" dirty="0" smtClean="0"/>
              <a:t> </a:t>
            </a:r>
            <a:r>
              <a:rPr lang="en-GB" dirty="0"/>
              <a:t>=  </a:t>
            </a:r>
            <a:r>
              <a:rPr lang="en-GB" dirty="0" smtClean="0"/>
              <a:t>0.25</a:t>
            </a:r>
            <a:endParaRPr lang="en-GB" dirty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82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808790"/>
          </a:xfrm>
        </p:spPr>
        <p:txBody>
          <a:bodyPr/>
          <a:lstStyle/>
          <a:p>
            <a:r>
              <a:rPr lang="en-US" dirty="0" smtClean="0"/>
              <a:t>Data Comparisons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48</a:t>
            </a:fld>
            <a:endParaRPr lang="en-US"/>
          </a:p>
        </p:txBody>
      </p:sp>
      <p:pic>
        <p:nvPicPr>
          <p:cNvPr id="9" name="Picture 8" descr="ATLAS_dijet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1" y="1078832"/>
            <a:ext cx="4267200" cy="2768600"/>
          </a:xfrm>
          <a:prstGeom prst="rect">
            <a:avLst/>
          </a:prstGeom>
        </p:spPr>
      </p:pic>
      <p:pic>
        <p:nvPicPr>
          <p:cNvPr id="10" name="Picture 9" descr="ATLAS_dijet_rati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26" y="1078832"/>
            <a:ext cx="4267200" cy="2768600"/>
          </a:xfrm>
          <a:prstGeom prst="rect">
            <a:avLst/>
          </a:prstGeom>
        </p:spPr>
      </p:pic>
      <p:pic>
        <p:nvPicPr>
          <p:cNvPr id="11" name="Picture 10" descr="CMSinclje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1" y="3847432"/>
            <a:ext cx="4267200" cy="2768600"/>
          </a:xfrm>
          <a:prstGeom prst="rect">
            <a:avLst/>
          </a:prstGeom>
        </p:spPr>
      </p:pic>
      <p:pic>
        <p:nvPicPr>
          <p:cNvPr id="12" name="Picture 11" descr="CMSincljets_rati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26" y="3847432"/>
            <a:ext cx="42672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780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7200"/>
            <a:ext cx="8229600" cy="808790"/>
          </a:xfrm>
        </p:spPr>
        <p:txBody>
          <a:bodyPr/>
          <a:lstStyle/>
          <a:p>
            <a:r>
              <a:rPr lang="en-US" dirty="0" smtClean="0"/>
              <a:t>Data Comparisons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49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1" y="1091082"/>
            <a:ext cx="4267200" cy="27440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4526" y="1091082"/>
            <a:ext cx="4267200" cy="274409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11" y="3847432"/>
            <a:ext cx="42672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877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453402"/>
            <a:ext cx="8229600" cy="1143000"/>
          </a:xfrm>
        </p:spPr>
        <p:txBody>
          <a:bodyPr/>
          <a:lstStyle/>
          <a:p>
            <a:r>
              <a:rPr lang="en-US" dirty="0" smtClean="0"/>
              <a:t>Real example: </a:t>
            </a:r>
            <a:r>
              <a:rPr lang="en-US" dirty="0"/>
              <a:t>Top cross section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9559" y="1599150"/>
            <a:ext cx="8806465" cy="462491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Total cross section measurements extrapolate to 4</a:t>
            </a:r>
            <a:r>
              <a:rPr lang="en-US" dirty="0" smtClean="0">
                <a:latin typeface="Symbol" charset="2"/>
                <a:cs typeface="Symbol" charset="2"/>
              </a:rPr>
              <a:t>p</a:t>
            </a:r>
            <a:r>
              <a:rPr lang="en-US" dirty="0" smtClean="0"/>
              <a:t>, 4 </a:t>
            </a:r>
            <a:r>
              <a:rPr lang="en-US" dirty="0" err="1" smtClean="0"/>
              <a:t>TeV</a:t>
            </a:r>
            <a:r>
              <a:rPr lang="en-US" dirty="0" smtClean="0"/>
              <a:t>&gt;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/>
              <a:t>&gt;</a:t>
            </a:r>
            <a:r>
              <a:rPr lang="en-US" dirty="0" smtClean="0"/>
              <a:t>0</a:t>
            </a:r>
          </a:p>
          <a:p>
            <a:r>
              <a:rPr lang="en-US" dirty="0" smtClean="0"/>
              <a:t>Often not even possible to extract the acceptance from the papers (convoluted with efficiencies and migrations)</a:t>
            </a:r>
          </a:p>
          <a:p>
            <a:r>
              <a:rPr lang="en-US" dirty="0" smtClean="0"/>
              <a:t>Means for some, non-trivially-different, regions of phase space, we are just buying the theory</a:t>
            </a:r>
          </a:p>
          <a:p>
            <a:r>
              <a:rPr lang="en-US" dirty="0" smtClean="0"/>
              <a:t>Will be even more of a problem at higher beam energies.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498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0"/>
            <a:ext cx="6216316" cy="721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Heat Maps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50</a:t>
            </a:fld>
            <a:endParaRPr lang="en-US"/>
          </a:p>
        </p:txBody>
      </p:sp>
      <p:pic>
        <p:nvPicPr>
          <p:cNvPr id="8" name="Picture 7" descr="lqmap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3" y="576597"/>
            <a:ext cx="6697579" cy="5938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159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203" y="0"/>
            <a:ext cx="4441114" cy="7218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95% CL</a:t>
            </a:r>
            <a:r>
              <a:rPr lang="en-US" baseline="-25000" dirty="0" smtClean="0"/>
              <a:t>s</a:t>
            </a:r>
            <a:r>
              <a:rPr lang="en-US" dirty="0" smtClean="0"/>
              <a:t> Contour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473" y="721895"/>
            <a:ext cx="6697579" cy="589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88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526" y="1482224"/>
            <a:ext cx="8796421" cy="5081671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Particle-level measurements not only measure what is happening in our collisions, they constrain what is </a:t>
            </a:r>
            <a:r>
              <a:rPr lang="en-GB" i="1" dirty="0" smtClean="0"/>
              <a:t>not</a:t>
            </a:r>
            <a:r>
              <a:rPr lang="en-GB" dirty="0" smtClean="0"/>
              <a:t> happening.</a:t>
            </a:r>
          </a:p>
          <a:p>
            <a:r>
              <a:rPr lang="en-GB" dirty="0" smtClean="0"/>
              <a:t>Limit-setting procedure developed; even with conservative treatment of correlations, limits are competitive with those from dedicated searches using comparable data-sets</a:t>
            </a:r>
          </a:p>
          <a:p>
            <a:r>
              <a:rPr lang="en-GB" dirty="0" smtClean="0"/>
              <a:t>General framework developed: </a:t>
            </a:r>
          </a:p>
          <a:p>
            <a:pPr lvl="1"/>
            <a:r>
              <a:rPr lang="en-GB" dirty="0" smtClean="0"/>
              <a:t>consider all new processes in a given (simplified) model</a:t>
            </a:r>
          </a:p>
          <a:p>
            <a:pPr lvl="1"/>
            <a:r>
              <a:rPr lang="en-GB" dirty="0" smtClean="0"/>
              <a:t>consider all available final states. (e.g. </a:t>
            </a:r>
            <a:r>
              <a:rPr lang="en-GB" dirty="0" err="1" smtClean="0"/>
              <a:t>V+jet</a:t>
            </a:r>
            <a:r>
              <a:rPr lang="en-GB" dirty="0" smtClean="0"/>
              <a:t> shows previously unexamined sensitivity to the model considered)</a:t>
            </a:r>
          </a:p>
          <a:p>
            <a:r>
              <a:rPr lang="en-GB" dirty="0" smtClean="0"/>
              <a:t>Highly </a:t>
            </a:r>
            <a:r>
              <a:rPr lang="en-GB" dirty="0" err="1" smtClean="0"/>
              <a:t>scaleable</a:t>
            </a:r>
            <a:r>
              <a:rPr lang="en-GB" dirty="0" smtClean="0"/>
              <a:t> to other models &amp; new measurements – plan continuous rolling development</a:t>
            </a:r>
          </a:p>
          <a:p>
            <a:r>
              <a:rPr lang="en-GB" dirty="0" smtClean="0"/>
              <a:t>See </a:t>
            </a:r>
            <a:r>
              <a:rPr lang="en-GB" dirty="0" err="1" smtClean="0"/>
              <a:t>arXiv</a:t>
            </a:r>
            <a:r>
              <a:rPr lang="en-GB" dirty="0" smtClean="0"/>
              <a:t> (and references therein), and </a:t>
            </a:r>
            <a:r>
              <a:rPr lang="en-GB" dirty="0" err="1" smtClean="0"/>
              <a:t>hepforge.org</a:t>
            </a:r>
            <a:r>
              <a:rPr lang="en-GB" dirty="0" smtClean="0"/>
              <a:t>/</a:t>
            </a:r>
            <a:r>
              <a:rPr lang="en-GB" dirty="0" err="1" smtClean="0"/>
              <a:t>contur</a:t>
            </a:r>
            <a:r>
              <a:rPr lang="en-GB" dirty="0" smtClean="0"/>
              <a:t> </a:t>
            </a:r>
          </a:p>
          <a:p>
            <a:endParaRPr lang="en-GB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 smtClean="0"/>
          </a:p>
          <a:p>
            <a:pPr marL="57150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17/6/2016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Contur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68697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ern-lhc-aerial.jpg"/>
          <p:cNvPicPr>
            <a:picLocks noChangeAspect="1"/>
          </p:cNvPicPr>
          <p:nvPr/>
        </p:nvPicPr>
        <p:blipFill>
          <a:blip r:embed="rId3">
            <a:alphaModFix amt="6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8" y="0"/>
            <a:ext cx="9135213" cy="692325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1403094"/>
            <a:ext cx="9144000" cy="2450847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GB" sz="7700" b="1" dirty="0" smtClean="0">
                <a:solidFill>
                  <a:srgbClr val="800000"/>
                </a:solidFill>
                <a:latin typeface="Arial"/>
                <a:cs typeface="Arial"/>
              </a:rPr>
              <a:t>And</a:t>
            </a:r>
            <a:r>
              <a:rPr lang="en-GB" sz="7700" b="1" dirty="0" smtClean="0">
                <a:solidFill>
                  <a:srgbClr val="800000"/>
                </a:solidFill>
                <a:latin typeface="Arial"/>
                <a:cs typeface="Arial"/>
              </a:rPr>
              <a:t> </a:t>
            </a:r>
            <a:r>
              <a:rPr lang="en-GB" sz="7700" b="1" dirty="0">
                <a:solidFill>
                  <a:srgbClr val="800000"/>
                </a:solidFill>
                <a:latin typeface="Arial"/>
                <a:cs typeface="Arial"/>
              </a:rPr>
              <a:t>maybe </a:t>
            </a:r>
            <a:r>
              <a:rPr lang="en-GB" sz="7700" b="1" dirty="0" smtClean="0">
                <a:solidFill>
                  <a:srgbClr val="800000"/>
                </a:solidFill>
                <a:latin typeface="Arial"/>
                <a:cs typeface="Arial"/>
              </a:rPr>
              <a:t>it’s not all about limits?</a:t>
            </a:r>
            <a:endParaRPr lang="en-US" sz="7700" b="1" dirty="0">
              <a:solidFill>
                <a:srgbClr val="800000"/>
              </a:solidFill>
              <a:latin typeface="Arial"/>
              <a:cs typeface="Arial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47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28E1A7D-2EFE-EA4C-9BCB-89182D605005}" type="slidenum">
              <a:rPr lang="en-US" smtClean="0"/>
              <a:t>54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404" y="1533798"/>
            <a:ext cx="7064322" cy="52974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10123" y="749576"/>
            <a:ext cx="7385384" cy="553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45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chep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41402"/>
            <a:ext cx="9144000" cy="5174672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74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lIns="91433" tIns="45717" rIns="91433" bIns="45717"/>
          <a:lstStyle/>
          <a:p>
            <a:fld id="{728E1A7D-2EFE-EA4C-9BCB-89182D605005}" type="slidenum">
              <a:rPr lang="en-US" smtClean="0"/>
              <a:t>56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510123" y="749576"/>
            <a:ext cx="7385384" cy="553821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417" y="2187316"/>
            <a:ext cx="4655601" cy="315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396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8" y="811050"/>
            <a:ext cx="3987968" cy="5545299"/>
          </a:xfrm>
        </p:spPr>
        <p:txBody>
          <a:bodyPr>
            <a:normAutofit/>
          </a:bodyPr>
          <a:lstStyle/>
          <a:p>
            <a:r>
              <a:rPr lang="en-US" dirty="0" smtClean="0"/>
              <a:t>Example – fully </a:t>
            </a:r>
            <a:r>
              <a:rPr lang="en-US" dirty="0" err="1" smtClean="0"/>
              <a:t>hadronic</a:t>
            </a:r>
            <a:r>
              <a:rPr lang="en-US" dirty="0" smtClean="0"/>
              <a:t>, boosted WW/WZ/ZZ</a:t>
            </a:r>
          </a:p>
          <a:p>
            <a:r>
              <a:rPr lang="en-US" dirty="0" smtClean="0"/>
              <a:t>Hints also from CMS, but also some tension with (semi-</a:t>
            </a:r>
            <a:r>
              <a:rPr lang="en-US" dirty="0" err="1" smtClean="0"/>
              <a:t>leptonic</a:t>
            </a:r>
            <a:r>
              <a:rPr lang="en-US" dirty="0" smtClean="0"/>
              <a:t> results)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57</a:t>
            </a:fld>
            <a:endParaRPr lang="en-US"/>
          </a:p>
        </p:txBody>
      </p:sp>
      <p:pic>
        <p:nvPicPr>
          <p:cNvPr id="7" name="Picture 6" descr="fig_05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059" y="1544578"/>
            <a:ext cx="4461741" cy="45815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72000" y="5987017"/>
            <a:ext cx="18257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arXiv:1506.00962</a:t>
            </a:r>
          </a:p>
        </p:txBody>
      </p:sp>
    </p:spTree>
    <p:extLst>
      <p:ext uri="{BB962C8B-B14F-4D97-AF65-F5344CB8AC3E}">
        <p14:creationId xmlns:p14="http://schemas.microsoft.com/office/powerpoint/2010/main" val="4026506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8" y="811050"/>
            <a:ext cx="3987968" cy="5742150"/>
          </a:xfrm>
        </p:spPr>
        <p:txBody>
          <a:bodyPr>
            <a:normAutofit/>
          </a:bodyPr>
          <a:lstStyle/>
          <a:p>
            <a:r>
              <a:rPr lang="en-US" dirty="0" smtClean="0"/>
              <a:t>Example – fully </a:t>
            </a:r>
            <a:r>
              <a:rPr lang="en-US" dirty="0" err="1" smtClean="0"/>
              <a:t>hadronic</a:t>
            </a:r>
            <a:r>
              <a:rPr lang="en-US" dirty="0" smtClean="0"/>
              <a:t>, boosted WW/WZ/ZZ</a:t>
            </a:r>
          </a:p>
          <a:p>
            <a:r>
              <a:rPr lang="en-US" dirty="0" smtClean="0"/>
              <a:t>Hints also from CMS, but also some tension with (semi-</a:t>
            </a:r>
            <a:r>
              <a:rPr lang="en-US" dirty="0" err="1" smtClean="0"/>
              <a:t>leptonic</a:t>
            </a:r>
            <a:r>
              <a:rPr lang="en-US" dirty="0" smtClean="0"/>
              <a:t> results)</a:t>
            </a:r>
          </a:p>
          <a:p>
            <a:r>
              <a:rPr lang="en-US" dirty="0" smtClean="0"/>
              <a:t>New ATLAS combination with (semi)</a:t>
            </a:r>
            <a:r>
              <a:rPr lang="en-US" dirty="0" err="1" smtClean="0"/>
              <a:t>leptonic</a:t>
            </a:r>
            <a:r>
              <a:rPr lang="en-US" dirty="0" smtClean="0"/>
              <a:t> 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572000" y="5987017"/>
            <a:ext cx="2352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ATLAS-CONF-2015-045</a:t>
            </a:r>
          </a:p>
        </p:txBody>
      </p:sp>
      <p:pic>
        <p:nvPicPr>
          <p:cNvPr id="7" name="Picture 6" descr="atlas-comb-wp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1152" y="1793183"/>
            <a:ext cx="5272848" cy="354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037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9688" y="811050"/>
            <a:ext cx="3987968" cy="5725217"/>
          </a:xfrm>
        </p:spPr>
        <p:txBody>
          <a:bodyPr>
            <a:normAutofit/>
          </a:bodyPr>
          <a:lstStyle/>
          <a:p>
            <a:r>
              <a:rPr lang="en-US" dirty="0" smtClean="0"/>
              <a:t>Example – fully </a:t>
            </a:r>
            <a:r>
              <a:rPr lang="en-US" dirty="0" err="1" smtClean="0"/>
              <a:t>hadronic</a:t>
            </a:r>
            <a:r>
              <a:rPr lang="en-US" dirty="0" smtClean="0"/>
              <a:t>, boosted WW/WZ/ZZ</a:t>
            </a:r>
          </a:p>
          <a:p>
            <a:r>
              <a:rPr lang="en-US" dirty="0" smtClean="0"/>
              <a:t>Hints also from CMS, but also some tension with (semi-</a:t>
            </a:r>
            <a:r>
              <a:rPr lang="en-US" dirty="0" err="1" smtClean="0"/>
              <a:t>leptonic</a:t>
            </a:r>
            <a:r>
              <a:rPr lang="en-US" dirty="0" smtClean="0"/>
              <a:t> results)</a:t>
            </a:r>
          </a:p>
          <a:p>
            <a:r>
              <a:rPr lang="en-US" dirty="0"/>
              <a:t>New ATLAS combination with (semi)</a:t>
            </a:r>
            <a:r>
              <a:rPr lang="en-US" dirty="0" err="1"/>
              <a:t>leptonic</a:t>
            </a:r>
            <a:r>
              <a:rPr lang="en-US" dirty="0"/>
              <a:t> </a:t>
            </a:r>
            <a:r>
              <a:rPr lang="en-US" dirty="0" smtClean="0"/>
              <a:t>channels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59</a:t>
            </a:fld>
            <a:endParaRPr lang="en-US"/>
          </a:p>
        </p:txBody>
      </p:sp>
      <p:pic>
        <p:nvPicPr>
          <p:cNvPr id="9" name="Picture 8" descr="sigs.png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799" y="1049865"/>
            <a:ext cx="5240867" cy="355942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157445" y="4445779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3200" dirty="0"/>
              <a:t>A provocative reminder… we are in unknown territory!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572000" y="5987017"/>
            <a:ext cx="23526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ATLAS-CONF-2015-045</a:t>
            </a:r>
          </a:p>
        </p:txBody>
      </p:sp>
    </p:spTree>
    <p:extLst>
      <p:ext uri="{BB962C8B-B14F-4D97-AF65-F5344CB8AC3E}">
        <p14:creationId xmlns:p14="http://schemas.microsoft.com/office/powerpoint/2010/main" val="98253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0"/>
            <a:ext cx="8229600" cy="72151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141998"/>
            <a:ext cx="7868775" cy="508424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6261" y="5987018"/>
            <a:ext cx="232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ATLAS-CONF-2015-033</a:t>
            </a:r>
          </a:p>
        </p:txBody>
      </p:sp>
    </p:spTree>
    <p:extLst>
      <p:ext uri="{BB962C8B-B14F-4D97-AF65-F5344CB8AC3E}">
        <p14:creationId xmlns:p14="http://schemas.microsoft.com/office/powerpoint/2010/main" val="176704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92" y="0"/>
            <a:ext cx="8968748" cy="685800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1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61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9700"/>
            <a:ext cx="9144000" cy="657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885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Explore, extend…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377951"/>
            <a:ext cx="9017000" cy="1422398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Have we </a:t>
            </a:r>
            <a:r>
              <a:rPr lang="en-US" i="1" dirty="0" smtClean="0"/>
              <a:t>really</a:t>
            </a:r>
            <a:r>
              <a:rPr lang="en-US" dirty="0" smtClean="0"/>
              <a:t> mined the Standard Model for all its physics?</a:t>
            </a:r>
          </a:p>
          <a:p>
            <a:pPr lvl="1"/>
            <a:r>
              <a:rPr lang="en-US" dirty="0" smtClean="0"/>
              <a:t>DM candidates? Symmetries &amp; naturalness? </a:t>
            </a:r>
            <a:r>
              <a:rPr lang="en-US" smtClean="0"/>
              <a:t>CP…?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62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2800348"/>
            <a:ext cx="7112000" cy="3556001"/>
          </a:xfrm>
          <a:prstGeom prst="rect">
            <a:avLst/>
          </a:prstGeom>
          <a:ln>
            <a:solidFill>
              <a:srgbClr val="3366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0803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Explore, extend…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377951"/>
            <a:ext cx="9017000" cy="142239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Many “Beyond the Standard” Models.</a:t>
            </a:r>
          </a:p>
          <a:p>
            <a:pPr lvl="1"/>
            <a:r>
              <a:rPr lang="en-US" dirty="0" smtClean="0"/>
              <a:t>Minimal neutrino, </a:t>
            </a:r>
            <a:r>
              <a:rPr lang="en-US" dirty="0" err="1"/>
              <a:t>s</a:t>
            </a:r>
            <a:r>
              <a:rPr lang="en-US" dirty="0" err="1" smtClean="0"/>
              <a:t>upersymmetry</a:t>
            </a:r>
            <a:r>
              <a:rPr lang="en-US" dirty="0" smtClean="0"/>
              <a:t>, extra dimensions, compositeness, generic approaches…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63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2800348"/>
            <a:ext cx="7112000" cy="3556001"/>
          </a:xfrm>
          <a:prstGeom prst="rect">
            <a:avLst/>
          </a:prstGeom>
          <a:ln>
            <a:solidFill>
              <a:srgbClr val="3366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</p:spTree>
    <p:extLst>
      <p:ext uri="{BB962C8B-B14F-4D97-AF65-F5344CB8AC3E}">
        <p14:creationId xmlns:p14="http://schemas.microsoft.com/office/powerpoint/2010/main" val="291208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64</a:t>
            </a:fld>
            <a:endParaRPr lang="en-US"/>
          </a:p>
        </p:txBody>
      </p:sp>
      <p:pic>
        <p:nvPicPr>
          <p:cNvPr id="7" name="Picture 6" descr="T2tt_limits_summary_cms_ICHEP16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04" y="688925"/>
            <a:ext cx="5787844" cy="6032550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831711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00" y="0"/>
            <a:ext cx="9004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96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Explore, extend…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85875"/>
            <a:ext cx="9017000" cy="1574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Into the unknown…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energies, high luminosities, low backgrounds …</a:t>
            </a:r>
          </a:p>
          <a:p>
            <a:pPr lvl="1"/>
            <a:r>
              <a:rPr lang="en-US" dirty="0" smtClean="0"/>
              <a:t>Carry clarity and precision with us, keep our eyes open…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66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2800349"/>
            <a:ext cx="7112000" cy="3556001"/>
          </a:xfrm>
          <a:prstGeom prst="rect">
            <a:avLst/>
          </a:prstGeom>
          <a:ln>
            <a:solidFill>
              <a:srgbClr val="3366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  <p:sp>
        <p:nvSpPr>
          <p:cNvPr id="8" name="Oval 7"/>
          <p:cNvSpPr/>
          <p:nvPr/>
        </p:nvSpPr>
        <p:spPr>
          <a:xfrm>
            <a:off x="4445000" y="4826000"/>
            <a:ext cx="2667000" cy="1047750"/>
          </a:xfrm>
          <a:prstGeom prst="ellipse">
            <a:avLst/>
          </a:prstGeom>
          <a:solidFill>
            <a:srgbClr val="FF6600">
              <a:alpha val="5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39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Explore, extend…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7000" y="1285875"/>
            <a:ext cx="9017000" cy="1574799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Into the unknown…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igh energies, high luminosities, low backgrounds …</a:t>
            </a:r>
          </a:p>
          <a:p>
            <a:pPr lvl="1"/>
            <a:r>
              <a:rPr lang="en-US" dirty="0" smtClean="0"/>
              <a:t>Carry clarity and precision with us, keep our eyes open…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67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25" y="2800349"/>
            <a:ext cx="7112000" cy="3556001"/>
          </a:xfrm>
          <a:prstGeom prst="rect">
            <a:avLst/>
          </a:prstGeom>
          <a:ln>
            <a:solidFill>
              <a:srgbClr val="3366FF"/>
            </a:solidFill>
          </a:ln>
          <a:effectLst>
            <a:glow rad="101600">
              <a:srgbClr val="FF0000">
                <a:alpha val="75000"/>
              </a:srgbClr>
            </a:glow>
            <a:softEdge rad="101600"/>
          </a:effectLst>
        </p:spPr>
      </p:pic>
      <p:sp>
        <p:nvSpPr>
          <p:cNvPr id="8" name="Oval 7"/>
          <p:cNvSpPr/>
          <p:nvPr/>
        </p:nvSpPr>
        <p:spPr>
          <a:xfrm>
            <a:off x="4445000" y="4826000"/>
            <a:ext cx="2667000" cy="1047750"/>
          </a:xfrm>
          <a:prstGeom prst="ellipse">
            <a:avLst/>
          </a:prstGeom>
          <a:solidFill>
            <a:srgbClr val="FF6600">
              <a:alpha val="58000"/>
            </a:srgbClr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67250" y="3621088"/>
            <a:ext cx="1925141" cy="240982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67250" y="3621088"/>
            <a:ext cx="1174750" cy="646331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Here be dragons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559" y="379891"/>
            <a:ext cx="8954727" cy="625134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357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4" y="488169"/>
            <a:ext cx="9131546" cy="509817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93499"/>
            <a:ext cx="2095126" cy="924901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07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0"/>
            <a:ext cx="8229600" cy="7125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7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670"/>
            <a:ext cx="8229600" cy="55752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938911" y="5987018"/>
            <a:ext cx="21852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CMS PAS TOP-15-003</a:t>
            </a:r>
          </a:p>
        </p:txBody>
      </p:sp>
    </p:spTree>
    <p:extLst>
      <p:ext uri="{BB962C8B-B14F-4D97-AF65-F5344CB8AC3E}">
        <p14:creationId xmlns:p14="http://schemas.microsoft.com/office/powerpoint/2010/main" val="422552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72" y="0"/>
            <a:ext cx="9284972" cy="6858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096205" cy="643518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975" y="6440475"/>
            <a:ext cx="1701681" cy="357966"/>
          </a:xfrm>
          <a:prstGeom prst="rect">
            <a:avLst/>
          </a:prstGeom>
          <a:noFill/>
        </p:spPr>
        <p:txBody>
          <a:bodyPr wrap="none" lIns="80184" tIns="40092" rIns="80184" bIns="40092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  <a:latin typeface="Helvetica"/>
                <a:cs typeface="Helvetica"/>
              </a:rPr>
              <a:t>SLAC/Stanford</a:t>
            </a:r>
            <a:endParaRPr lang="en-US" dirty="0">
              <a:solidFill>
                <a:srgbClr val="800000"/>
              </a:solidFill>
              <a:latin typeface="Helvetica"/>
              <a:cs typeface="Helvetic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824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71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314" y="833065"/>
            <a:ext cx="7787117" cy="5672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33065"/>
            <a:ext cx="1492816" cy="35796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M.Selvaggi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260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72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3323" y="833065"/>
            <a:ext cx="7407098" cy="5672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33065"/>
            <a:ext cx="1492816" cy="35796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M.Selvaggi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3710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CDDA9738-B8A8-CA47-ADEC-F6BC067F680C}" type="slidenum">
              <a:rPr lang="en-US" smtClean="0"/>
              <a:t>73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031" y="833065"/>
            <a:ext cx="7729684" cy="5672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0" y="850521"/>
            <a:ext cx="1492816" cy="357966"/>
          </a:xfrm>
          <a:prstGeom prst="rect">
            <a:avLst/>
          </a:prstGeom>
          <a:noFill/>
        </p:spPr>
        <p:txBody>
          <a:bodyPr wrap="square" lIns="80184" tIns="40092" rIns="80184" bIns="40092" rtlCol="0">
            <a:spAutoFit/>
          </a:bodyPr>
          <a:lstStyle/>
          <a:p>
            <a:r>
              <a:rPr lang="en-US" dirty="0" err="1" smtClean="0">
                <a:solidFill>
                  <a:srgbClr val="000000"/>
                </a:solidFill>
              </a:rPr>
              <a:t>M.Selvaggi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281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846" y="656965"/>
            <a:ext cx="8229600" cy="1143000"/>
          </a:xfrm>
        </p:spPr>
        <p:txBody>
          <a:bodyPr/>
          <a:lstStyle/>
          <a:p>
            <a:r>
              <a:rPr lang="en-US" dirty="0" smtClean="0"/>
              <a:t>Some concluding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9966"/>
            <a:ext cx="8229600" cy="4556384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The energy frontier stretches before us, with big questions left to answer</a:t>
            </a:r>
          </a:p>
          <a:p>
            <a:r>
              <a:rPr lang="en-US" dirty="0" smtClean="0"/>
              <a:t>Many people (including but not only us) are excited by </a:t>
            </a:r>
            <a:r>
              <a:rPr lang="en-US" dirty="0" smtClean="0"/>
              <a:t>this</a:t>
            </a:r>
          </a:p>
          <a:p>
            <a:r>
              <a:rPr lang="en-US" dirty="0"/>
              <a:t>Technology enables science, and vice </a:t>
            </a:r>
            <a:r>
              <a:rPr lang="en-US" dirty="0" smtClean="0"/>
              <a:t>versa</a:t>
            </a:r>
            <a:endParaRPr lang="en-US" dirty="0" smtClean="0"/>
          </a:p>
          <a:p>
            <a:r>
              <a:rPr lang="en-US" dirty="0" smtClean="0"/>
              <a:t>Recording, surveying measuring the new territory revealed by the LHC will take time, ingenuity and dedication</a:t>
            </a:r>
          </a:p>
          <a:p>
            <a:r>
              <a:rPr lang="en-US" dirty="0" smtClean="0"/>
              <a:t>This is our first precise and general look above the electroweak symmetry-breaking scale. </a:t>
            </a:r>
            <a:r>
              <a:rPr lang="en-US" dirty="0" err="1" smtClean="0"/>
              <a:t>Minimise</a:t>
            </a:r>
            <a:r>
              <a:rPr lang="en-US" dirty="0" smtClean="0"/>
              <a:t> our theoretical assumptions, </a:t>
            </a:r>
            <a:r>
              <a:rPr lang="en-US" dirty="0" err="1" smtClean="0"/>
              <a:t>maximise</a:t>
            </a:r>
            <a:r>
              <a:rPr lang="en-US" dirty="0" smtClean="0"/>
              <a:t> theoretical ideas</a:t>
            </a:r>
            <a:r>
              <a:rPr lang="en-US" dirty="0" smtClean="0"/>
              <a:t>!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59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9089" y="2718803"/>
            <a:ext cx="8229600" cy="1143000"/>
          </a:xfrm>
        </p:spPr>
        <p:txBody>
          <a:bodyPr/>
          <a:lstStyle/>
          <a:p>
            <a:r>
              <a:rPr lang="en-US" dirty="0" smtClean="0"/>
              <a:t>Extras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14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10722"/>
            <a:ext cx="8433176" cy="5115442"/>
          </a:xfrm>
        </p:spPr>
        <p:txBody>
          <a:bodyPr/>
          <a:lstStyle/>
          <a:p>
            <a:r>
              <a:rPr lang="en-US" dirty="0" smtClean="0"/>
              <a:t>Many precision measurements. </a:t>
            </a:r>
          </a:p>
          <a:p>
            <a:r>
              <a:rPr lang="en-US" dirty="0" smtClean="0"/>
              <a:t>Starting to include </a:t>
            </a:r>
            <a:r>
              <a:rPr lang="en-US" dirty="0" err="1" smtClean="0"/>
              <a:t>fiducial</a:t>
            </a:r>
            <a:r>
              <a:rPr lang="en-US" dirty="0" smtClean="0"/>
              <a:t> &amp; differential results:</a:t>
            </a:r>
          </a:p>
          <a:p>
            <a:pPr lvl="1"/>
            <a:r>
              <a:rPr lang="en-US" dirty="0" smtClean="0"/>
              <a:t>Build cross sections out of final-state particles </a:t>
            </a:r>
          </a:p>
          <a:p>
            <a:pPr lvl="1"/>
            <a:r>
              <a:rPr lang="en-US" dirty="0" smtClean="0"/>
              <a:t>Top-jet cross sections from ATLAS &amp; CMS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8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40330" y="5545235"/>
            <a:ext cx="232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1502.05923</a:t>
            </a:r>
            <a:endParaRPr lang="en-US" dirty="0"/>
          </a:p>
          <a:p>
            <a:r>
              <a:rPr lang="en-US" dirty="0"/>
              <a:t>ATLAS-CONF-2014-057 </a:t>
            </a:r>
          </a:p>
        </p:txBody>
      </p:sp>
      <p:pic>
        <p:nvPicPr>
          <p:cNvPr id="10" name="Picture 9" descr="ttfi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77742"/>
            <a:ext cx="9144000" cy="1846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202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T</a:t>
            </a:r>
            <a:r>
              <a:rPr lang="en-US" dirty="0" smtClean="0"/>
              <a:t>op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GB" smtClean="0"/>
              <a:t>Sept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JMB, VSOP Quy Nhon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8E1A7D-2EFE-EA4C-9BCB-89182D605005}" type="slidenum">
              <a:rPr lang="en-US" smtClean="0"/>
              <a:t>9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40330" y="6240464"/>
            <a:ext cx="232933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arXiv:</a:t>
            </a:r>
            <a:r>
              <a:rPr lang="en-US" dirty="0" smtClean="0"/>
              <a:t>1502.05923</a:t>
            </a:r>
            <a:endParaRPr lang="en-US" dirty="0"/>
          </a:p>
          <a:p>
            <a:r>
              <a:rPr lang="en-US" dirty="0"/>
              <a:t>ATLAS-CONF-2014-057 </a:t>
            </a:r>
          </a:p>
        </p:txBody>
      </p:sp>
      <p:pic>
        <p:nvPicPr>
          <p:cNvPr id="9" name="Picture 8" descr="regions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2078"/>
            <a:ext cx="9144000" cy="538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76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20522</TotalTime>
  <Words>2389</Words>
  <Application>Microsoft Macintosh PowerPoint</Application>
  <PresentationFormat>On-screen Show (4:3)</PresentationFormat>
  <Paragraphs>465</Paragraphs>
  <Slides>75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75</vt:i4>
      </vt:variant>
    </vt:vector>
  </HeadingPairs>
  <TitlesOfParts>
    <vt:vector size="76" baseType="lpstr">
      <vt:lpstr>Office Theme</vt:lpstr>
      <vt:lpstr>LHC Experimental Physics Lecture 7</vt:lpstr>
      <vt:lpstr>Outline</vt:lpstr>
      <vt:lpstr>Real example: ATLAS W &amp; Z cross sections (to e, m), 7 TeV</vt:lpstr>
      <vt:lpstr>Real example: ATLAS WW cross section (to e, m), 7 TeV</vt:lpstr>
      <vt:lpstr>Real example: Top cross section </vt:lpstr>
      <vt:lpstr>Top</vt:lpstr>
      <vt:lpstr>Top</vt:lpstr>
      <vt:lpstr>Top</vt:lpstr>
      <vt:lpstr>Top</vt:lpstr>
      <vt:lpstr>Top</vt:lpstr>
      <vt:lpstr>Top</vt:lpstr>
      <vt:lpstr>Top</vt:lpstr>
      <vt:lpstr>Top</vt:lpstr>
      <vt:lpstr>Top</vt:lpstr>
      <vt:lpstr>PowerPoint Presentation</vt:lpstr>
      <vt:lpstr>PowerPoint Presentation</vt:lpstr>
      <vt:lpstr>Higgs</vt:lpstr>
      <vt:lpstr>Garbage in, garbage out</vt:lpstr>
      <vt:lpstr>THEORY in, THEORY out</vt:lpstr>
      <vt:lpstr>Important considerations</vt:lpstr>
      <vt:lpstr>What do we actually measure?</vt:lpstr>
      <vt:lpstr>Outline</vt:lpstr>
      <vt:lpstr>Searches and the future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Precision ‘Standard Model’ Measurements</vt:lpstr>
      <vt:lpstr>Precision ‘Standard Model’ Measurements</vt:lpstr>
      <vt:lpstr>Constraining BSM (Simplified) models with SM measurements</vt:lpstr>
      <vt:lpstr>Simplified Model(s)</vt:lpstr>
      <vt:lpstr>Key tools:</vt:lpstr>
      <vt:lpstr>Strategy</vt:lpstr>
      <vt:lpstr>Will miss this kind of thing…</vt:lpstr>
      <vt:lpstr>Strategy</vt:lpstr>
      <vt:lpstr>Statistics</vt:lpstr>
      <vt:lpstr>Dynamic data selection</vt:lpstr>
      <vt:lpstr>PowerPoint Presentation</vt:lpstr>
      <vt:lpstr>Key tools:</vt:lpstr>
      <vt:lpstr>Key tools:</vt:lpstr>
      <vt:lpstr>Parameter Choices</vt:lpstr>
      <vt:lpstr>Data Comparisons</vt:lpstr>
      <vt:lpstr>Data Comparisons</vt:lpstr>
      <vt:lpstr>Heat Maps</vt:lpstr>
      <vt:lpstr>95% CLs Contour</vt:lpstr>
      <vt:lpstr>Conclusions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Explore, extend…</vt:lpstr>
      <vt:lpstr>Explore, extend…</vt:lpstr>
      <vt:lpstr>PowerPoint Presentation</vt:lpstr>
      <vt:lpstr>PowerPoint Presentation</vt:lpstr>
      <vt:lpstr>Explore, extend…</vt:lpstr>
      <vt:lpstr>Explore, extend…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concluding thoughts</vt:lpstr>
      <vt:lpstr>Extras</vt:lpstr>
    </vt:vector>
  </TitlesOfParts>
  <Company>UCL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Jonathan Butterworth</dc:creator>
  <cp:lastModifiedBy>Jonathan Butterworth</cp:lastModifiedBy>
  <cp:revision>272</cp:revision>
  <dcterms:created xsi:type="dcterms:W3CDTF">2015-04-11T13:53:50Z</dcterms:created>
  <dcterms:modified xsi:type="dcterms:W3CDTF">2016-09-05T08:34:47Z</dcterms:modified>
</cp:coreProperties>
</file>