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813" r:id="rId3"/>
    <p:sldId id="553" r:id="rId4"/>
    <p:sldId id="441" r:id="rId5"/>
    <p:sldId id="442" r:id="rId6"/>
    <p:sldId id="443" r:id="rId7"/>
    <p:sldId id="446" r:id="rId8"/>
    <p:sldId id="444" r:id="rId9"/>
    <p:sldId id="471" r:id="rId10"/>
    <p:sldId id="749" r:id="rId11"/>
    <p:sldId id="748" r:id="rId12"/>
    <p:sldId id="355" r:id="rId13"/>
    <p:sldId id="356" r:id="rId14"/>
    <p:sldId id="524" r:id="rId15"/>
    <p:sldId id="401" r:id="rId16"/>
    <p:sldId id="525" r:id="rId17"/>
    <p:sldId id="342" r:id="rId18"/>
    <p:sldId id="554" r:id="rId19"/>
    <p:sldId id="477" r:id="rId20"/>
    <p:sldId id="750" r:id="rId21"/>
    <p:sldId id="751" r:id="rId22"/>
    <p:sldId id="752" r:id="rId23"/>
    <p:sldId id="478" r:id="rId24"/>
    <p:sldId id="479" r:id="rId25"/>
    <p:sldId id="480" r:id="rId26"/>
    <p:sldId id="481" r:id="rId27"/>
    <p:sldId id="482" r:id="rId28"/>
    <p:sldId id="483" r:id="rId29"/>
    <p:sldId id="771" r:id="rId30"/>
    <p:sldId id="772" r:id="rId31"/>
    <p:sldId id="773" r:id="rId32"/>
    <p:sldId id="818" r:id="rId33"/>
    <p:sldId id="774" r:id="rId34"/>
    <p:sldId id="775" r:id="rId35"/>
    <p:sldId id="755" r:id="rId36"/>
    <p:sldId id="776" r:id="rId37"/>
    <p:sldId id="768" r:id="rId38"/>
    <p:sldId id="756" r:id="rId39"/>
    <p:sldId id="757" r:id="rId40"/>
    <p:sldId id="769" r:id="rId41"/>
    <p:sldId id="758" r:id="rId42"/>
    <p:sldId id="759" r:id="rId43"/>
    <p:sldId id="486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3" d="100"/>
          <a:sy n="93" d="100"/>
        </p:scale>
        <p:origin x="-138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DF05F-190A-8741-9EAF-D1290D1DF176}" type="datetimeFigureOut">
              <a:rPr lang="en-US" smtClean="0"/>
              <a:t>02/09/16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8FDFD-F33E-2A4E-B342-D5BF0B69D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307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E2D9C-82DB-5842-851D-1B06337E8B44}" type="datetimeFigureOut">
              <a:rPr lang="en-US" smtClean="0"/>
              <a:t>02/09/16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139D6-4DF1-074D-8A40-ECBDA599E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400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6038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3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59952" y="4350019"/>
            <a:ext cx="4738097" cy="3512328"/>
          </a:xfrm>
          <a:noFill/>
          <a:ln/>
        </p:spPr>
        <p:txBody>
          <a:bodyPr wrap="none" anchor="ctr"/>
          <a:lstStyle/>
          <a:p>
            <a:endParaRPr lang="en-US" dirty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6038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3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59952" y="4350019"/>
            <a:ext cx="4738097" cy="3512328"/>
          </a:xfrm>
          <a:noFill/>
          <a:ln/>
        </p:spPr>
        <p:txBody>
          <a:bodyPr wrap="none" anchor="ctr"/>
          <a:lstStyle/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Protons collisions at 14,000,000,000,000 </a:t>
            </a:r>
            <a:r>
              <a:rPr lang="en-GB" dirty="0" err="1" smtClean="0">
                <a:solidFill>
                  <a:srgbClr val="000000"/>
                </a:solidFill>
                <a:latin typeface="Arial" pitchFamily="-65" charset="0"/>
              </a:rPr>
              <a:t>eV</a:t>
            </a:r>
            <a:endParaRPr lang="en-GB" dirty="0" smtClean="0">
              <a:solidFill>
                <a:srgbClr val="000000"/>
              </a:solidFill>
              <a:latin typeface="Arial" pitchFamily="-65" charset="0"/>
            </a:endParaRPr>
          </a:p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(eventually – currently at 7,000,000,000,000 </a:t>
            </a:r>
            <a:r>
              <a:rPr lang="en-GB" dirty="0" err="1" smtClean="0">
                <a:solidFill>
                  <a:srgbClr val="000000"/>
                </a:solidFill>
                <a:latin typeface="Arial" pitchFamily="-65" charset="0"/>
              </a:rPr>
              <a:t>eV</a:t>
            </a: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)</a:t>
            </a:r>
          </a:p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Two “general purpose” experiments: ATLAS and CMS will detect the products of the collisions.</a:t>
            </a:r>
          </a:p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Why does</a:t>
            </a:r>
            <a:r>
              <a:rPr lang="en-GB" baseline="0" dirty="0" smtClean="0">
                <a:solidFill>
                  <a:srgbClr val="000000"/>
                </a:solidFill>
                <a:latin typeface="Arial" pitchFamily="-65" charset="0"/>
              </a:rPr>
              <a:t> it have to be so big? (weight on string)</a:t>
            </a:r>
            <a:endParaRPr lang="en-GB" dirty="0" smtClean="0">
              <a:solidFill>
                <a:srgbClr val="000000"/>
              </a:solidFill>
              <a:latin typeface="Arial" pitchFamily="-65" charset="0"/>
            </a:endParaRPr>
          </a:p>
          <a:p>
            <a:endParaRPr lang="en-US" dirty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Livingstone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139D6-4DF1-074D-8A40-ECBDA599E7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49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6038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3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59952" y="4350019"/>
            <a:ext cx="4738097" cy="3512328"/>
          </a:xfrm>
          <a:noFill/>
          <a:ln/>
        </p:spPr>
        <p:txBody>
          <a:bodyPr wrap="none" anchor="ctr"/>
          <a:lstStyle/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Protons collisions at 14,000,000,000,000 </a:t>
            </a:r>
            <a:r>
              <a:rPr lang="en-GB" dirty="0" err="1" smtClean="0">
                <a:solidFill>
                  <a:srgbClr val="000000"/>
                </a:solidFill>
                <a:latin typeface="Arial" pitchFamily="-65" charset="0"/>
              </a:rPr>
              <a:t>eV</a:t>
            </a:r>
            <a:endParaRPr lang="en-GB" dirty="0" smtClean="0">
              <a:solidFill>
                <a:srgbClr val="000000"/>
              </a:solidFill>
              <a:latin typeface="Arial" pitchFamily="-65" charset="0"/>
            </a:endParaRPr>
          </a:p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(eventually – currently at 7,000,000,000,000 </a:t>
            </a:r>
            <a:r>
              <a:rPr lang="en-GB" dirty="0" err="1" smtClean="0">
                <a:solidFill>
                  <a:srgbClr val="000000"/>
                </a:solidFill>
                <a:latin typeface="Arial" pitchFamily="-65" charset="0"/>
              </a:rPr>
              <a:t>eV</a:t>
            </a: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)</a:t>
            </a:r>
          </a:p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Two “general purpose” experiments: ATLAS and CMS will detect the products of the collisions.</a:t>
            </a:r>
          </a:p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Why does</a:t>
            </a:r>
            <a:r>
              <a:rPr lang="en-GB" baseline="0" dirty="0" smtClean="0">
                <a:solidFill>
                  <a:srgbClr val="000000"/>
                </a:solidFill>
                <a:latin typeface="Arial" pitchFamily="-65" charset="0"/>
              </a:rPr>
              <a:t> it have to be so big? (weight on string)</a:t>
            </a:r>
            <a:endParaRPr lang="en-GB" dirty="0" smtClean="0">
              <a:solidFill>
                <a:srgbClr val="000000"/>
              </a:solidFill>
              <a:latin typeface="Arial" pitchFamily="-65" charset="0"/>
            </a:endParaRPr>
          </a:p>
          <a:p>
            <a:endParaRPr lang="en-US" dirty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6038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3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59952" y="4350019"/>
            <a:ext cx="4738097" cy="3512328"/>
          </a:xfrm>
          <a:noFill/>
          <a:ln/>
        </p:spPr>
        <p:txBody>
          <a:bodyPr wrap="none" anchor="ctr"/>
          <a:lstStyle/>
          <a:p>
            <a:r>
              <a:rPr lang="en-US" dirty="0" smtClean="0">
                <a:latin typeface="Times New Roman" pitchFamily="-65" charset="0"/>
              </a:rPr>
              <a:t>High energy means small distance</a:t>
            </a:r>
            <a:endParaRPr lang="en-US" dirty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449388" y="1206500"/>
            <a:ext cx="3959225" cy="29702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3491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392627" y="4373100"/>
            <a:ext cx="4069867" cy="3565277"/>
          </a:xfrm>
          <a:noFill/>
          <a:ln/>
        </p:spPr>
        <p:txBody>
          <a:bodyPr wrap="none" anchor="ctr"/>
          <a:lstStyle/>
          <a:p>
            <a:r>
              <a:rPr lang="en-US" dirty="0" smtClean="0">
                <a:latin typeface="Times New Roman" pitchFamily="-65" charset="0"/>
              </a:rPr>
              <a:t>The weak force</a:t>
            </a:r>
            <a:r>
              <a:rPr lang="en-US" baseline="0" dirty="0" smtClean="0">
                <a:latin typeface="Times New Roman" pitchFamily="-65" charset="0"/>
              </a:rPr>
              <a:t> (</a:t>
            </a:r>
            <a:r>
              <a:rPr lang="en-US" baseline="0" dirty="0" err="1" smtClean="0">
                <a:latin typeface="Times New Roman" pitchFamily="-65" charset="0"/>
              </a:rPr>
              <a:t>isnt</a:t>
            </a:r>
            <a:r>
              <a:rPr lang="en-US" baseline="0" dirty="0" smtClean="0">
                <a:latin typeface="Times New Roman" pitchFamily="-65" charset="0"/>
              </a:rPr>
              <a:t>)  --- unification. We knew EW happened and where, but not the others (well, gravity has to before the </a:t>
            </a:r>
            <a:r>
              <a:rPr lang="en-US" baseline="0" dirty="0" err="1" smtClean="0">
                <a:latin typeface="Times New Roman" pitchFamily="-65" charset="0"/>
              </a:rPr>
              <a:t>planck</a:t>
            </a:r>
            <a:r>
              <a:rPr lang="en-US" baseline="0" dirty="0" smtClean="0">
                <a:latin typeface="Times New Roman" pitchFamily="-65" charset="0"/>
              </a:rPr>
              <a:t> scale if at all)</a:t>
            </a:r>
            <a:endParaRPr lang="en-US" dirty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449388" y="1206500"/>
            <a:ext cx="3959225" cy="29702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3491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392627" y="4373100"/>
            <a:ext cx="4069867" cy="3565277"/>
          </a:xfrm>
          <a:noFill/>
          <a:ln/>
        </p:spPr>
        <p:txBody>
          <a:bodyPr wrap="none" anchor="ctr"/>
          <a:lstStyle/>
          <a:p>
            <a:r>
              <a:rPr lang="en-US" dirty="0" smtClean="0">
                <a:latin typeface="Times New Roman" pitchFamily="-65" charset="0"/>
              </a:rPr>
              <a:t>The weak force</a:t>
            </a:r>
            <a:r>
              <a:rPr lang="en-US" baseline="0" dirty="0" smtClean="0">
                <a:latin typeface="Times New Roman" pitchFamily="-65" charset="0"/>
              </a:rPr>
              <a:t> (isn’t). Reminder of the short-distance physics.</a:t>
            </a:r>
            <a:endParaRPr lang="en-US" dirty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the eta range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B8E3D-E16D-9A42-8050-97C9E22C32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01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8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2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33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54" y="569099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540" y="6356617"/>
            <a:ext cx="2132921" cy="364512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031" y="6356617"/>
            <a:ext cx="2895939" cy="3645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539" y="6356617"/>
            <a:ext cx="2132921" cy="364512"/>
          </a:xfrm>
          <a:prstGeom prst="rect">
            <a:avLst/>
          </a:prstGeom>
        </p:spPr>
        <p:txBody>
          <a:bodyPr/>
          <a:lstStyle/>
          <a:p>
            <a:fld id="{CDDA9738-B8A8-CA47-ADEC-F6BC067F68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3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67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7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7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4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6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01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emf"/><Relationship Id="rId15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9846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Sept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JMB, VSOP Quy Nhon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ight-red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292" y="-30161"/>
            <a:ext cx="3899708" cy="745917"/>
          </a:xfrm>
          <a:prstGeom prst="rect">
            <a:avLst/>
          </a:prstGeom>
        </p:spPr>
      </p:pic>
      <p:pic>
        <p:nvPicPr>
          <p:cNvPr id="12" name="Picture 11" descr="light-red.eps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720" r="42720"/>
          <a:stretch/>
        </p:blipFill>
        <p:spPr>
          <a:xfrm>
            <a:off x="-4103865" y="-30161"/>
            <a:ext cx="9546530" cy="745917"/>
          </a:xfrm>
          <a:prstGeom prst="rect">
            <a:avLst/>
          </a:prstGeom>
        </p:spPr>
      </p:pic>
      <p:pic>
        <p:nvPicPr>
          <p:cNvPr id="9" name="Picture 8" descr="mcnet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641"/>
            <a:ext cx="1730052" cy="82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4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LHC Experimental Physics</a:t>
            </a:r>
            <a:br>
              <a:rPr lang="en-US" sz="3600" dirty="0" smtClean="0"/>
            </a:br>
            <a:r>
              <a:rPr lang="en-US" sz="3600" dirty="0" smtClean="0"/>
              <a:t>Lecture 3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36228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Jon Butterworth</a:t>
            </a:r>
          </a:p>
          <a:p>
            <a:r>
              <a:rPr lang="en-US" dirty="0" smtClean="0"/>
              <a:t>University College London</a:t>
            </a:r>
          </a:p>
          <a:p>
            <a:r>
              <a:rPr lang="en-US" dirty="0" smtClean="0"/>
              <a:t>Vietnam School of Physics</a:t>
            </a:r>
          </a:p>
          <a:p>
            <a:r>
              <a:rPr lang="en-US" dirty="0" err="1" smtClean="0"/>
              <a:t>Quy</a:t>
            </a:r>
            <a:r>
              <a:rPr lang="en-US" dirty="0" smtClean="0"/>
              <a:t> </a:t>
            </a:r>
            <a:r>
              <a:rPr lang="en-US" dirty="0" err="1" smtClean="0"/>
              <a:t>Nhon</a:t>
            </a:r>
            <a:endParaRPr lang="en-US" dirty="0" smtClean="0"/>
          </a:p>
          <a:p>
            <a:r>
              <a:rPr lang="en-US" dirty="0" smtClean="0"/>
              <a:t> 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27860" cy="4525963"/>
          </a:xfrm>
        </p:spPr>
        <p:txBody>
          <a:bodyPr/>
          <a:lstStyle/>
          <a:p>
            <a:r>
              <a:rPr lang="en-US" dirty="0" smtClean="0"/>
              <a:t>Different energy limitation on electron/positron colliders: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300" y="1171390"/>
            <a:ext cx="35687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36" y="3429000"/>
            <a:ext cx="32131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04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27860" cy="4525963"/>
          </a:xfrm>
        </p:spPr>
        <p:txBody>
          <a:bodyPr/>
          <a:lstStyle/>
          <a:p>
            <a:r>
              <a:rPr lang="en-US" dirty="0" smtClean="0"/>
              <a:t>Different energy limitation on electron/positron colliders: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300" y="1171390"/>
            <a:ext cx="35687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36" y="3429000"/>
            <a:ext cx="3213100" cy="66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258" y="3228790"/>
            <a:ext cx="52832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4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rn-lhc-aerial.jpg"/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" y="0"/>
            <a:ext cx="9135213" cy="6923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726" y="1403094"/>
            <a:ext cx="8498547" cy="2450847"/>
          </a:xfrm>
          <a:prstGeom prst="rect">
            <a:avLst/>
          </a:prstGeom>
          <a:noFill/>
        </p:spPr>
        <p:txBody>
          <a:bodyPr wrap="square" lIns="80184" tIns="40092" rIns="80184" bIns="40092" rtlCol="0">
            <a:spAutoFit/>
          </a:bodyPr>
          <a:lstStyle/>
          <a:p>
            <a:r>
              <a:rPr lang="en-US" sz="7700" b="1" dirty="0">
                <a:solidFill>
                  <a:srgbClr val="800000"/>
                </a:solidFill>
                <a:latin typeface="Arial"/>
                <a:cs typeface="Arial"/>
              </a:rPr>
              <a:t>Why high energy?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753811" y="1533798"/>
            <a:ext cx="7809397" cy="4320828"/>
          </a:xfrm>
        </p:spPr>
        <p:txBody>
          <a:bodyPr anchor="ctr">
            <a:normAutofit fontScale="92500" lnSpcReduction="10000"/>
          </a:bodyPr>
          <a:lstStyle/>
          <a:p>
            <a:pPr marL="189323" lvl="1" indent="0" algn="ctr">
              <a:lnSpc>
                <a:spcPct val="98000"/>
              </a:lnSpc>
              <a:spcAft>
                <a:spcPct val="0"/>
              </a:spcAft>
              <a:buClr>
                <a:srgbClr val="000000"/>
              </a:buClr>
              <a:buSzPct val="45000"/>
              <a:buNone/>
              <a:tabLst>
                <a:tab pos="634788" algn="l"/>
                <a:tab pos="1269576" algn="l"/>
                <a:tab pos="1904364" algn="l"/>
                <a:tab pos="2539152" algn="l"/>
                <a:tab pos="3173940" algn="l"/>
                <a:tab pos="3808727" algn="l"/>
                <a:tab pos="4443515" algn="l"/>
                <a:tab pos="5078303" algn="l"/>
                <a:tab pos="5713091" algn="l"/>
                <a:tab pos="6347879" algn="l"/>
                <a:tab pos="6982667" algn="l"/>
                <a:tab pos="7617455" algn="l"/>
              </a:tabLst>
            </a:pPr>
            <a:r>
              <a:rPr lang="en-GB" sz="3200" dirty="0">
                <a:solidFill>
                  <a:srgbClr val="800000"/>
                </a:solidFill>
                <a:latin typeface="Arial" pitchFamily="-65" charset="0"/>
              </a:rPr>
              <a:t>High energy wave means small wavelength</a:t>
            </a:r>
          </a:p>
          <a:p>
            <a:pPr marL="189323" lvl="1" indent="0" algn="ctr">
              <a:lnSpc>
                <a:spcPct val="98000"/>
              </a:lnSpc>
              <a:spcAft>
                <a:spcPct val="0"/>
              </a:spcAft>
              <a:buClr>
                <a:srgbClr val="000000"/>
              </a:buClr>
              <a:buSzPct val="45000"/>
              <a:buNone/>
              <a:tabLst>
                <a:tab pos="634788" algn="l"/>
                <a:tab pos="1269576" algn="l"/>
                <a:tab pos="1904364" algn="l"/>
                <a:tab pos="2539152" algn="l"/>
                <a:tab pos="3173940" algn="l"/>
                <a:tab pos="3808727" algn="l"/>
                <a:tab pos="4443515" algn="l"/>
                <a:tab pos="5078303" algn="l"/>
                <a:tab pos="5713091" algn="l"/>
                <a:tab pos="6347879" algn="l"/>
                <a:tab pos="6982667" algn="l"/>
                <a:tab pos="7617455" algn="l"/>
              </a:tabLst>
            </a:pPr>
            <a:endParaRPr lang="en-GB" dirty="0">
              <a:latin typeface="Arial" pitchFamily="-65" charset="0"/>
            </a:endParaRPr>
          </a:p>
          <a:p>
            <a:pPr marL="189323" lvl="1" indent="0" algn="ctr">
              <a:lnSpc>
                <a:spcPct val="98000"/>
              </a:lnSpc>
              <a:spcAft>
                <a:spcPct val="0"/>
              </a:spcAft>
              <a:buClr>
                <a:srgbClr val="000000"/>
              </a:buClr>
              <a:buSzPct val="45000"/>
              <a:buNone/>
              <a:tabLst>
                <a:tab pos="634788" algn="l"/>
                <a:tab pos="1269576" algn="l"/>
                <a:tab pos="1904364" algn="l"/>
                <a:tab pos="2539152" algn="l"/>
                <a:tab pos="3173940" algn="l"/>
                <a:tab pos="3808727" algn="l"/>
                <a:tab pos="4443515" algn="l"/>
                <a:tab pos="5078303" algn="l"/>
                <a:tab pos="5713091" algn="l"/>
                <a:tab pos="6347879" algn="l"/>
                <a:tab pos="6982667" algn="l"/>
                <a:tab pos="7617455" algn="l"/>
              </a:tabLst>
            </a:pPr>
            <a:endParaRPr lang="en-GB" dirty="0">
              <a:latin typeface="Arial" pitchFamily="-65" charset="0"/>
            </a:endParaRPr>
          </a:p>
          <a:p>
            <a:pPr marL="189323" lvl="1" indent="0" algn="ctr">
              <a:lnSpc>
                <a:spcPct val="98000"/>
              </a:lnSpc>
              <a:spcAft>
                <a:spcPct val="0"/>
              </a:spcAft>
              <a:buClr>
                <a:srgbClr val="000000"/>
              </a:buClr>
              <a:buSzPct val="45000"/>
              <a:buNone/>
              <a:tabLst>
                <a:tab pos="634788" algn="l"/>
                <a:tab pos="1269576" algn="l"/>
                <a:tab pos="1904364" algn="l"/>
                <a:tab pos="2539152" algn="l"/>
                <a:tab pos="3173940" algn="l"/>
                <a:tab pos="3808727" algn="l"/>
                <a:tab pos="4443515" algn="l"/>
                <a:tab pos="5078303" algn="l"/>
                <a:tab pos="5713091" algn="l"/>
                <a:tab pos="6347879" algn="l"/>
                <a:tab pos="6982667" algn="l"/>
                <a:tab pos="7617455" algn="l"/>
              </a:tabLst>
            </a:pPr>
            <a:endParaRPr lang="en-GB" dirty="0">
              <a:latin typeface="Arial" pitchFamily="-65" charset="0"/>
            </a:endParaRPr>
          </a:p>
          <a:p>
            <a:pPr marL="189323" lvl="1" indent="0" algn="ctr">
              <a:lnSpc>
                <a:spcPct val="98000"/>
              </a:lnSpc>
              <a:spcAft>
                <a:spcPct val="0"/>
              </a:spcAft>
              <a:buClr>
                <a:srgbClr val="000000"/>
              </a:buClr>
              <a:buSzPct val="45000"/>
              <a:buNone/>
              <a:tabLst>
                <a:tab pos="634788" algn="l"/>
                <a:tab pos="1269576" algn="l"/>
                <a:tab pos="1904364" algn="l"/>
                <a:tab pos="2539152" algn="l"/>
                <a:tab pos="3173940" algn="l"/>
                <a:tab pos="3808727" algn="l"/>
                <a:tab pos="4443515" algn="l"/>
                <a:tab pos="5078303" algn="l"/>
                <a:tab pos="5713091" algn="l"/>
                <a:tab pos="6347879" algn="l"/>
                <a:tab pos="6982667" algn="l"/>
                <a:tab pos="7617455" algn="l"/>
              </a:tabLst>
            </a:pPr>
            <a:endParaRPr lang="en-GB" dirty="0">
              <a:latin typeface="Arial" pitchFamily="-65" charset="0"/>
            </a:endParaRPr>
          </a:p>
          <a:p>
            <a:pPr marL="189323" lvl="1" indent="0" algn="ctr">
              <a:lnSpc>
                <a:spcPct val="98000"/>
              </a:lnSpc>
              <a:spcAft>
                <a:spcPct val="0"/>
              </a:spcAft>
              <a:buClr>
                <a:srgbClr val="000000"/>
              </a:buClr>
              <a:buSzPct val="45000"/>
              <a:buNone/>
              <a:tabLst>
                <a:tab pos="634788" algn="l"/>
                <a:tab pos="1269576" algn="l"/>
                <a:tab pos="1904364" algn="l"/>
                <a:tab pos="2539152" algn="l"/>
                <a:tab pos="3173940" algn="l"/>
                <a:tab pos="3808727" algn="l"/>
                <a:tab pos="4443515" algn="l"/>
                <a:tab pos="5078303" algn="l"/>
                <a:tab pos="5713091" algn="l"/>
                <a:tab pos="6347879" algn="l"/>
                <a:tab pos="6982667" algn="l"/>
                <a:tab pos="7617455" algn="l"/>
              </a:tabLst>
            </a:pPr>
            <a:endParaRPr lang="en-GB" dirty="0">
              <a:latin typeface="Arial" pitchFamily="-65" charset="0"/>
            </a:endParaRPr>
          </a:p>
          <a:p>
            <a:pPr marL="189323" lvl="1" indent="0" algn="ctr">
              <a:lnSpc>
                <a:spcPct val="98000"/>
              </a:lnSpc>
              <a:spcAft>
                <a:spcPct val="0"/>
              </a:spcAft>
              <a:buClr>
                <a:srgbClr val="000000"/>
              </a:buClr>
              <a:buSzPct val="45000"/>
              <a:buNone/>
              <a:tabLst>
                <a:tab pos="634788" algn="l"/>
                <a:tab pos="1269576" algn="l"/>
                <a:tab pos="1904364" algn="l"/>
                <a:tab pos="2539152" algn="l"/>
                <a:tab pos="3173940" algn="l"/>
                <a:tab pos="3808727" algn="l"/>
                <a:tab pos="4443515" algn="l"/>
                <a:tab pos="5078303" algn="l"/>
                <a:tab pos="5713091" algn="l"/>
                <a:tab pos="6347879" algn="l"/>
                <a:tab pos="6982667" algn="l"/>
                <a:tab pos="7617455" algn="l"/>
              </a:tabLst>
            </a:pPr>
            <a:endParaRPr lang="en-GB" dirty="0">
              <a:latin typeface="Arial" pitchFamily="-65" charset="0"/>
            </a:endParaRPr>
          </a:p>
          <a:p>
            <a:pPr marL="189323" lvl="1" indent="0" algn="ctr">
              <a:lnSpc>
                <a:spcPct val="98000"/>
              </a:lnSpc>
              <a:spcAft>
                <a:spcPct val="0"/>
              </a:spcAft>
              <a:buClr>
                <a:srgbClr val="000000"/>
              </a:buClr>
              <a:buSzPct val="45000"/>
              <a:buNone/>
              <a:tabLst>
                <a:tab pos="634788" algn="l"/>
                <a:tab pos="1269576" algn="l"/>
                <a:tab pos="1904364" algn="l"/>
                <a:tab pos="2539152" algn="l"/>
                <a:tab pos="3173940" algn="l"/>
                <a:tab pos="3808727" algn="l"/>
                <a:tab pos="4443515" algn="l"/>
                <a:tab pos="5078303" algn="l"/>
                <a:tab pos="5713091" algn="l"/>
                <a:tab pos="6347879" algn="l"/>
                <a:tab pos="6982667" algn="l"/>
                <a:tab pos="7617455" algn="l"/>
              </a:tabLst>
            </a:pPr>
            <a:endParaRPr lang="en-GB" dirty="0">
              <a:latin typeface="Arial" pitchFamily="-65" charset="0"/>
            </a:endParaRPr>
          </a:p>
          <a:p>
            <a:pPr marL="189323" lvl="1" indent="0" algn="ctr">
              <a:lnSpc>
                <a:spcPct val="98000"/>
              </a:lnSpc>
              <a:spcAft>
                <a:spcPct val="0"/>
              </a:spcAft>
              <a:buClr>
                <a:srgbClr val="000000"/>
              </a:buClr>
              <a:buSzPct val="45000"/>
              <a:buNone/>
              <a:tabLst>
                <a:tab pos="634788" algn="l"/>
                <a:tab pos="1269576" algn="l"/>
                <a:tab pos="1904364" algn="l"/>
                <a:tab pos="2539152" algn="l"/>
                <a:tab pos="3173940" algn="l"/>
                <a:tab pos="3808727" algn="l"/>
                <a:tab pos="4443515" algn="l"/>
                <a:tab pos="5078303" algn="l"/>
                <a:tab pos="5713091" algn="l"/>
                <a:tab pos="6347879" algn="l"/>
                <a:tab pos="6982667" algn="l"/>
                <a:tab pos="7617455" algn="l"/>
              </a:tabLst>
            </a:pPr>
            <a:r>
              <a:rPr lang="en-GB" sz="3200" dirty="0">
                <a:solidFill>
                  <a:srgbClr val="800000"/>
                </a:solidFill>
                <a:latin typeface="Arial" pitchFamily="-65" charset="0"/>
              </a:rPr>
              <a:t>Low energy wave means long wavelength</a:t>
            </a:r>
          </a:p>
        </p:txBody>
      </p:sp>
      <p:sp>
        <p:nvSpPr>
          <p:cNvPr id="39940" name="Freeform 3"/>
          <p:cNvSpPr>
            <a:spLocks noChangeArrowheads="1"/>
          </p:cNvSpPr>
          <p:nvPr/>
        </p:nvSpPr>
        <p:spPr bwMode="auto">
          <a:xfrm>
            <a:off x="1272150" y="2535731"/>
            <a:ext cx="3695615" cy="824113"/>
          </a:xfrm>
          <a:custGeom>
            <a:avLst/>
            <a:gdLst>
              <a:gd name="T0" fmla="*/ 0 w 12004"/>
              <a:gd name="T1" fmla="*/ 1271 h 2523"/>
              <a:gd name="T2" fmla="*/ 710 w 12004"/>
              <a:gd name="T3" fmla="*/ 593 h 2523"/>
              <a:gd name="T4" fmla="*/ 1194 w 12004"/>
              <a:gd name="T5" fmla="*/ 1787 h 2523"/>
              <a:gd name="T6" fmla="*/ 1839 w 12004"/>
              <a:gd name="T7" fmla="*/ 1658 h 2523"/>
              <a:gd name="T8" fmla="*/ 2226 w 12004"/>
              <a:gd name="T9" fmla="*/ 722 h 2523"/>
              <a:gd name="T10" fmla="*/ 2968 w 12004"/>
              <a:gd name="T11" fmla="*/ 1142 h 2523"/>
              <a:gd name="T12" fmla="*/ 3517 w 12004"/>
              <a:gd name="T13" fmla="*/ 2174 h 2523"/>
              <a:gd name="T14" fmla="*/ 4065 w 12004"/>
              <a:gd name="T15" fmla="*/ 1109 h 2523"/>
              <a:gd name="T16" fmla="*/ 4969 w 12004"/>
              <a:gd name="T17" fmla="*/ 884 h 2523"/>
              <a:gd name="T18" fmla="*/ 5420 w 12004"/>
              <a:gd name="T19" fmla="*/ 1948 h 2523"/>
              <a:gd name="T20" fmla="*/ 6356 w 12004"/>
              <a:gd name="T21" fmla="*/ 1755 h 2523"/>
              <a:gd name="T22" fmla="*/ 6711 w 12004"/>
              <a:gd name="T23" fmla="*/ 754 h 2523"/>
              <a:gd name="T24" fmla="*/ 7582 w 12004"/>
              <a:gd name="T25" fmla="*/ 1368 h 2523"/>
              <a:gd name="T26" fmla="*/ 8357 w 12004"/>
              <a:gd name="T27" fmla="*/ 2142 h 2523"/>
              <a:gd name="T28" fmla="*/ 8808 w 12004"/>
              <a:gd name="T29" fmla="*/ 1077 h 2523"/>
              <a:gd name="T30" fmla="*/ 9550 w 12004"/>
              <a:gd name="T31" fmla="*/ 1077 h 2523"/>
              <a:gd name="T32" fmla="*/ 9776 w 12004"/>
              <a:gd name="T33" fmla="*/ 1884 h 2523"/>
              <a:gd name="T34" fmla="*/ 10680 w 12004"/>
              <a:gd name="T35" fmla="*/ 1787 h 2523"/>
              <a:gd name="T36" fmla="*/ 11261 w 12004"/>
              <a:gd name="T37" fmla="*/ 691 h 2523"/>
              <a:gd name="T38" fmla="*/ 11809 w 12004"/>
              <a:gd name="T39" fmla="*/ 1304 h 2523"/>
              <a:gd name="T40" fmla="*/ 12003 w 12004"/>
              <a:gd name="T41" fmla="*/ 1756 h 252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2004"/>
              <a:gd name="T64" fmla="*/ 0 h 2523"/>
              <a:gd name="T65" fmla="*/ 12004 w 12004"/>
              <a:gd name="T66" fmla="*/ 2523 h 252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2004" h="2523">
                <a:moveTo>
                  <a:pt x="0" y="1271"/>
                </a:moveTo>
                <a:cubicBezTo>
                  <a:pt x="281" y="999"/>
                  <a:pt x="93" y="360"/>
                  <a:pt x="710" y="593"/>
                </a:cubicBezTo>
                <a:cubicBezTo>
                  <a:pt x="1088" y="736"/>
                  <a:pt x="1112" y="1405"/>
                  <a:pt x="1194" y="1787"/>
                </a:cubicBezTo>
                <a:cubicBezTo>
                  <a:pt x="1272" y="2148"/>
                  <a:pt x="1556" y="2224"/>
                  <a:pt x="1839" y="1658"/>
                </a:cubicBezTo>
                <a:cubicBezTo>
                  <a:pt x="2065" y="1206"/>
                  <a:pt x="2032" y="1014"/>
                  <a:pt x="2226" y="722"/>
                </a:cubicBezTo>
                <a:cubicBezTo>
                  <a:pt x="2705" y="0"/>
                  <a:pt x="2784" y="914"/>
                  <a:pt x="2968" y="1142"/>
                </a:cubicBezTo>
                <a:cubicBezTo>
                  <a:pt x="3221" y="1455"/>
                  <a:pt x="3037" y="2258"/>
                  <a:pt x="3517" y="2174"/>
                </a:cubicBezTo>
                <a:cubicBezTo>
                  <a:pt x="3934" y="2101"/>
                  <a:pt x="3855" y="1464"/>
                  <a:pt x="4065" y="1109"/>
                </a:cubicBezTo>
                <a:cubicBezTo>
                  <a:pt x="4229" y="833"/>
                  <a:pt x="4716" y="266"/>
                  <a:pt x="4969" y="884"/>
                </a:cubicBezTo>
                <a:cubicBezTo>
                  <a:pt x="5115" y="1242"/>
                  <a:pt x="5268" y="1591"/>
                  <a:pt x="5420" y="1948"/>
                </a:cubicBezTo>
                <a:cubicBezTo>
                  <a:pt x="5625" y="2428"/>
                  <a:pt x="6298" y="2290"/>
                  <a:pt x="6356" y="1755"/>
                </a:cubicBezTo>
                <a:cubicBezTo>
                  <a:pt x="6394" y="1403"/>
                  <a:pt x="6463" y="1015"/>
                  <a:pt x="6711" y="754"/>
                </a:cubicBezTo>
                <a:cubicBezTo>
                  <a:pt x="7192" y="249"/>
                  <a:pt x="7372" y="1101"/>
                  <a:pt x="7582" y="1368"/>
                </a:cubicBezTo>
                <a:cubicBezTo>
                  <a:pt x="7799" y="1643"/>
                  <a:pt x="7914" y="2350"/>
                  <a:pt x="8357" y="2142"/>
                </a:cubicBezTo>
                <a:cubicBezTo>
                  <a:pt x="8734" y="1965"/>
                  <a:pt x="8683" y="1474"/>
                  <a:pt x="8808" y="1077"/>
                </a:cubicBezTo>
                <a:cubicBezTo>
                  <a:pt x="8932" y="685"/>
                  <a:pt x="9221" y="525"/>
                  <a:pt x="9550" y="1077"/>
                </a:cubicBezTo>
                <a:cubicBezTo>
                  <a:pt x="9768" y="1443"/>
                  <a:pt x="9605" y="1516"/>
                  <a:pt x="9776" y="1884"/>
                </a:cubicBezTo>
                <a:cubicBezTo>
                  <a:pt x="9921" y="2194"/>
                  <a:pt x="10352" y="2522"/>
                  <a:pt x="10680" y="1787"/>
                </a:cubicBezTo>
                <a:cubicBezTo>
                  <a:pt x="10841" y="1426"/>
                  <a:pt x="11003" y="691"/>
                  <a:pt x="11261" y="691"/>
                </a:cubicBezTo>
                <a:lnTo>
                  <a:pt x="11809" y="1304"/>
                </a:lnTo>
                <a:lnTo>
                  <a:pt x="12003" y="1756"/>
                </a:lnTo>
              </a:path>
            </a:pathLst>
          </a:custGeom>
          <a:noFill/>
          <a:ln w="91440">
            <a:solidFill>
              <a:srgbClr val="FF00FF"/>
            </a:solidFill>
            <a:round/>
            <a:headEnd/>
            <a:tailEnd/>
          </a:ln>
        </p:spPr>
        <p:txBody>
          <a:bodyPr lIns="80184" tIns="40092" rIns="80184" bIns="4009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1" name="Freeform 4"/>
          <p:cNvSpPr>
            <a:spLocks noChangeArrowheads="1"/>
          </p:cNvSpPr>
          <p:nvPr/>
        </p:nvSpPr>
        <p:spPr bwMode="auto">
          <a:xfrm>
            <a:off x="1111943" y="4143615"/>
            <a:ext cx="6298294" cy="482654"/>
          </a:xfrm>
          <a:custGeom>
            <a:avLst/>
            <a:gdLst>
              <a:gd name="T0" fmla="*/ 0 w 20458"/>
              <a:gd name="T1" fmla="*/ 1476 h 1479"/>
              <a:gd name="T2" fmla="*/ 1033 w 20458"/>
              <a:gd name="T3" fmla="*/ 863 h 1479"/>
              <a:gd name="T4" fmla="*/ 2033 w 20458"/>
              <a:gd name="T5" fmla="*/ 540 h 1479"/>
              <a:gd name="T6" fmla="*/ 3162 w 20458"/>
              <a:gd name="T7" fmla="*/ 1186 h 1479"/>
              <a:gd name="T8" fmla="*/ 4163 w 20458"/>
              <a:gd name="T9" fmla="*/ 1411 h 1479"/>
              <a:gd name="T10" fmla="*/ 5260 w 20458"/>
              <a:gd name="T11" fmla="*/ 1315 h 1479"/>
              <a:gd name="T12" fmla="*/ 6454 w 20458"/>
              <a:gd name="T13" fmla="*/ 540 h 1479"/>
              <a:gd name="T14" fmla="*/ 7551 w 20458"/>
              <a:gd name="T15" fmla="*/ 314 h 1479"/>
              <a:gd name="T16" fmla="*/ 8615 w 20458"/>
              <a:gd name="T17" fmla="*/ 637 h 1479"/>
              <a:gd name="T18" fmla="*/ 9648 w 20458"/>
              <a:gd name="T19" fmla="*/ 1186 h 1479"/>
              <a:gd name="T20" fmla="*/ 10745 w 20458"/>
              <a:gd name="T21" fmla="*/ 1444 h 1479"/>
              <a:gd name="T22" fmla="*/ 11778 w 20458"/>
              <a:gd name="T23" fmla="*/ 1121 h 1479"/>
              <a:gd name="T24" fmla="*/ 13004 w 20458"/>
              <a:gd name="T25" fmla="*/ 573 h 1479"/>
              <a:gd name="T26" fmla="*/ 14133 w 20458"/>
              <a:gd name="T27" fmla="*/ 411 h 1479"/>
              <a:gd name="T28" fmla="*/ 15165 w 20458"/>
              <a:gd name="T29" fmla="*/ 895 h 1479"/>
              <a:gd name="T30" fmla="*/ 16166 w 20458"/>
              <a:gd name="T31" fmla="*/ 1121 h 1479"/>
              <a:gd name="T32" fmla="*/ 17456 w 20458"/>
              <a:gd name="T33" fmla="*/ 669 h 1479"/>
              <a:gd name="T34" fmla="*/ 18650 w 20458"/>
              <a:gd name="T35" fmla="*/ 121 h 1479"/>
              <a:gd name="T36" fmla="*/ 19392 w 20458"/>
              <a:gd name="T37" fmla="*/ 314 h 1479"/>
              <a:gd name="T38" fmla="*/ 19715 w 20458"/>
              <a:gd name="T39" fmla="*/ 540 h 1479"/>
              <a:gd name="T40" fmla="*/ 20167 w 20458"/>
              <a:gd name="T41" fmla="*/ 766 h 1479"/>
              <a:gd name="T42" fmla="*/ 20457 w 20458"/>
              <a:gd name="T43" fmla="*/ 895 h 147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458"/>
              <a:gd name="T67" fmla="*/ 0 h 1479"/>
              <a:gd name="T68" fmla="*/ 20458 w 20458"/>
              <a:gd name="T69" fmla="*/ 1479 h 147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458" h="1479">
                <a:moveTo>
                  <a:pt x="0" y="1476"/>
                </a:moveTo>
                <a:cubicBezTo>
                  <a:pt x="253" y="1116"/>
                  <a:pt x="769" y="1188"/>
                  <a:pt x="1033" y="863"/>
                </a:cubicBezTo>
                <a:cubicBezTo>
                  <a:pt x="1292" y="544"/>
                  <a:pt x="1683" y="525"/>
                  <a:pt x="2033" y="540"/>
                </a:cubicBezTo>
                <a:cubicBezTo>
                  <a:pt x="2517" y="561"/>
                  <a:pt x="2702" y="1075"/>
                  <a:pt x="3162" y="1186"/>
                </a:cubicBezTo>
                <a:cubicBezTo>
                  <a:pt x="3495" y="1267"/>
                  <a:pt x="3822" y="1393"/>
                  <a:pt x="4163" y="1411"/>
                </a:cubicBezTo>
                <a:cubicBezTo>
                  <a:pt x="4529" y="1431"/>
                  <a:pt x="4887" y="1420"/>
                  <a:pt x="5260" y="1315"/>
                </a:cubicBezTo>
                <a:cubicBezTo>
                  <a:pt x="5744" y="1179"/>
                  <a:pt x="6075" y="819"/>
                  <a:pt x="6454" y="540"/>
                </a:cubicBezTo>
                <a:cubicBezTo>
                  <a:pt x="6761" y="314"/>
                  <a:pt x="7174" y="334"/>
                  <a:pt x="7551" y="314"/>
                </a:cubicBezTo>
                <a:cubicBezTo>
                  <a:pt x="7957" y="292"/>
                  <a:pt x="8289" y="448"/>
                  <a:pt x="8615" y="637"/>
                </a:cubicBezTo>
                <a:cubicBezTo>
                  <a:pt x="8958" y="835"/>
                  <a:pt x="9259" y="1086"/>
                  <a:pt x="9648" y="1186"/>
                </a:cubicBezTo>
                <a:cubicBezTo>
                  <a:pt x="10013" y="1280"/>
                  <a:pt x="10367" y="1478"/>
                  <a:pt x="10745" y="1444"/>
                </a:cubicBezTo>
                <a:cubicBezTo>
                  <a:pt x="11103" y="1412"/>
                  <a:pt x="11495" y="1354"/>
                  <a:pt x="11778" y="1121"/>
                </a:cubicBezTo>
                <a:cubicBezTo>
                  <a:pt x="12146" y="819"/>
                  <a:pt x="12619" y="804"/>
                  <a:pt x="13004" y="573"/>
                </a:cubicBezTo>
                <a:cubicBezTo>
                  <a:pt x="13341" y="371"/>
                  <a:pt x="13749" y="258"/>
                  <a:pt x="14133" y="411"/>
                </a:cubicBezTo>
                <a:cubicBezTo>
                  <a:pt x="14493" y="554"/>
                  <a:pt x="14793" y="759"/>
                  <a:pt x="15165" y="895"/>
                </a:cubicBezTo>
                <a:cubicBezTo>
                  <a:pt x="15493" y="1014"/>
                  <a:pt x="15819" y="1106"/>
                  <a:pt x="16166" y="1121"/>
                </a:cubicBezTo>
                <a:cubicBezTo>
                  <a:pt x="16677" y="1144"/>
                  <a:pt x="17141" y="955"/>
                  <a:pt x="17456" y="669"/>
                </a:cubicBezTo>
                <a:cubicBezTo>
                  <a:pt x="17747" y="405"/>
                  <a:pt x="18134" y="0"/>
                  <a:pt x="18650" y="121"/>
                </a:cubicBezTo>
                <a:cubicBezTo>
                  <a:pt x="19050" y="215"/>
                  <a:pt x="19027" y="135"/>
                  <a:pt x="19392" y="314"/>
                </a:cubicBezTo>
                <a:lnTo>
                  <a:pt x="19715" y="540"/>
                </a:lnTo>
                <a:lnTo>
                  <a:pt x="20167" y="766"/>
                </a:lnTo>
                <a:lnTo>
                  <a:pt x="20457" y="895"/>
                </a:lnTo>
              </a:path>
            </a:pathLst>
          </a:custGeom>
          <a:noFill/>
          <a:ln w="91440">
            <a:solidFill>
              <a:srgbClr val="EB613D"/>
            </a:solidFill>
            <a:round/>
            <a:headEnd/>
            <a:tailEnd/>
          </a:ln>
        </p:spPr>
        <p:txBody>
          <a:bodyPr lIns="80184" tIns="40092" rIns="80184" bIns="4009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2" name="Oval 5"/>
          <p:cNvSpPr>
            <a:spLocks noChangeArrowheads="1"/>
          </p:cNvSpPr>
          <p:nvPr/>
        </p:nvSpPr>
        <p:spPr bwMode="auto">
          <a:xfrm>
            <a:off x="5752506" y="2962196"/>
            <a:ext cx="357070" cy="400530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0184" tIns="40092" rIns="80184" bIns="4009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22726" y="618873"/>
            <a:ext cx="715499" cy="6089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tabLst>
                <a:tab pos="634788" algn="l"/>
              </a:tabLst>
            </a:pPr>
            <a:r>
              <a:rPr lang="en-GB" sz="3500" dirty="0">
                <a:solidFill>
                  <a:srgbClr val="800000"/>
                </a:solidFill>
                <a:latin typeface="Arial"/>
                <a:cs typeface="Arial"/>
              </a:rPr>
              <a:t>2</a:t>
            </a:r>
          </a:p>
        </p:txBody>
      </p:sp>
      <p:pic>
        <p:nvPicPr>
          <p:cNvPr id="5" name="Wellenwanne_4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01649"/>
            <a:ext cx="9144000" cy="545326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164" y="917222"/>
            <a:ext cx="8704680" cy="12690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Energy Scales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14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094" y="5357927"/>
            <a:ext cx="7781706" cy="291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6333" y="5354608"/>
            <a:ext cx="608761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686800" y="5277631"/>
            <a:ext cx="0" cy="218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569263" y="5277631"/>
            <a:ext cx="0" cy="109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553200" y="5277631"/>
            <a:ext cx="0" cy="109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90800" y="5277631"/>
            <a:ext cx="0" cy="109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57200" y="4866268"/>
            <a:ext cx="57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10</a:t>
            </a:r>
            <a:r>
              <a:rPr lang="en-US" baseline="30000" dirty="0" smtClean="0">
                <a:solidFill>
                  <a:srgbClr val="0000FF"/>
                </a:solidFill>
              </a:rPr>
              <a:t>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66288" y="4866268"/>
            <a:ext cx="57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10</a:t>
            </a:r>
            <a:r>
              <a:rPr lang="en-US" baseline="30000" dirty="0" smtClean="0">
                <a:solidFill>
                  <a:srgbClr val="0000FF"/>
                </a:solidFill>
              </a:rPr>
              <a:t>28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535239" y="5390800"/>
            <a:ext cx="608761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05094" y="5235600"/>
            <a:ext cx="0" cy="119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79985" y="4834002"/>
            <a:ext cx="57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10</a:t>
            </a:r>
            <a:r>
              <a:rPr lang="en-US" baseline="30000" dirty="0" smtClean="0">
                <a:solidFill>
                  <a:srgbClr val="0000FF"/>
                </a:solidFill>
              </a:rPr>
              <a:t>14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3" name="Curved Connector 22"/>
          <p:cNvCxnSpPr/>
          <p:nvPr/>
        </p:nvCxnSpPr>
        <p:spPr>
          <a:xfrm rot="5400000">
            <a:off x="-273333" y="4266779"/>
            <a:ext cx="1506224" cy="366889"/>
          </a:xfrm>
          <a:prstGeom prst="curvedConnector3">
            <a:avLst>
              <a:gd name="adj1" fmla="val -19327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28978" y="3543503"/>
            <a:ext cx="91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2000" dirty="0" smtClean="0">
                <a:latin typeface="Symbol" charset="2"/>
                <a:cs typeface="Symbol" charset="2"/>
              </a:rPr>
              <a:t> - g</a:t>
            </a:r>
            <a:r>
              <a:rPr lang="en-US" sz="2000" dirty="0" smtClean="0"/>
              <a:t>, g</a:t>
            </a:r>
            <a:endParaRPr lang="en-US" sz="2000" dirty="0"/>
          </a:p>
        </p:txBody>
      </p:sp>
      <p:cxnSp>
        <p:nvCxnSpPr>
          <p:cNvPr id="34" name="Curved Connector 33"/>
          <p:cNvCxnSpPr/>
          <p:nvPr/>
        </p:nvCxnSpPr>
        <p:spPr>
          <a:xfrm rot="5400000">
            <a:off x="8060438" y="4397977"/>
            <a:ext cx="1586872" cy="185141"/>
          </a:xfrm>
          <a:prstGeom prst="curvedConnector3">
            <a:avLst>
              <a:gd name="adj1" fmla="val 19766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257460" y="3295793"/>
            <a:ext cx="858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Planck</a:t>
            </a:r>
            <a:endParaRPr lang="en-US" sz="2000" dirty="0"/>
          </a:p>
        </p:txBody>
      </p:sp>
      <p:cxnSp>
        <p:nvCxnSpPr>
          <p:cNvPr id="42" name="Curved Connector 41"/>
          <p:cNvCxnSpPr/>
          <p:nvPr/>
        </p:nvCxnSpPr>
        <p:spPr>
          <a:xfrm rot="5400000">
            <a:off x="2917968" y="4006515"/>
            <a:ext cx="2021132" cy="41204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722512" y="2186308"/>
            <a:ext cx="2201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10</a:t>
            </a:r>
            <a:r>
              <a:rPr lang="en-US" sz="2000" baseline="30000" dirty="0" smtClean="0">
                <a:solidFill>
                  <a:srgbClr val="0000FF"/>
                </a:solidFill>
              </a:rPr>
              <a:t>11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Electroweak symmetry breaking</a:t>
            </a:r>
          </a:p>
          <a:p>
            <a:r>
              <a:rPr lang="en-US" sz="2000" dirty="0" smtClean="0"/>
              <a:t>W, Z, H, top mass</a:t>
            </a:r>
            <a:endParaRPr lang="en-US" sz="2000" dirty="0"/>
          </a:p>
        </p:txBody>
      </p:sp>
      <p:cxnSp>
        <p:nvCxnSpPr>
          <p:cNvPr id="49" name="Curved Connector 48"/>
          <p:cNvCxnSpPr/>
          <p:nvPr/>
        </p:nvCxnSpPr>
        <p:spPr>
          <a:xfrm rot="10800000">
            <a:off x="3211859" y="5430512"/>
            <a:ext cx="1068126" cy="637266"/>
          </a:xfrm>
          <a:prstGeom prst="curvedConnector3">
            <a:avLst>
              <a:gd name="adj1" fmla="val 102844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279985" y="5705812"/>
            <a:ext cx="2874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10</a:t>
            </a:r>
            <a:r>
              <a:rPr lang="en-US" sz="2000" baseline="30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9</a:t>
            </a:r>
            <a:r>
              <a:rPr lang="en-US" sz="2000" baseline="30000" dirty="0" smtClean="0"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cs typeface="Symbol" charset="2"/>
              </a:rPr>
              <a:t>Quark confinement, proton mass,</a:t>
            </a:r>
            <a:r>
              <a:rPr lang="en-US" sz="2000" baseline="30000" dirty="0" smtClean="0"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latin typeface="Symbol" charset="2"/>
                <a:cs typeface="Symbol" charset="2"/>
              </a:rPr>
              <a:t>L</a:t>
            </a:r>
            <a:r>
              <a:rPr lang="en-US" sz="2000" dirty="0" smtClean="0"/>
              <a:t> </a:t>
            </a:r>
            <a:r>
              <a:rPr lang="en-US" baseline="-25000" dirty="0" smtClean="0"/>
              <a:t>QCD</a:t>
            </a:r>
            <a:endParaRPr lang="en-US" sz="2000" baseline="-25000" dirty="0"/>
          </a:p>
        </p:txBody>
      </p:sp>
      <p:cxnSp>
        <p:nvCxnSpPr>
          <p:cNvPr id="63" name="Curved Connector 62"/>
          <p:cNvCxnSpPr/>
          <p:nvPr/>
        </p:nvCxnSpPr>
        <p:spPr>
          <a:xfrm rot="5400000">
            <a:off x="1961866" y="4808646"/>
            <a:ext cx="687780" cy="101601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520656" y="4060337"/>
            <a:ext cx="1485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10</a:t>
            </a:r>
            <a:r>
              <a:rPr lang="en-US" sz="2000" baseline="30000" dirty="0">
                <a:solidFill>
                  <a:srgbClr val="0000FF"/>
                </a:solidFill>
              </a:rPr>
              <a:t>6</a:t>
            </a:r>
            <a:r>
              <a:rPr lang="en-US" sz="2000" dirty="0" smtClean="0"/>
              <a:t> Electron</a:t>
            </a:r>
            <a:endParaRPr lang="en-US" sz="2000" dirty="0"/>
          </a:p>
        </p:txBody>
      </p:sp>
      <p:sp>
        <p:nvSpPr>
          <p:cNvPr id="67" name="TextBox 66"/>
          <p:cNvSpPr txBox="1"/>
          <p:nvPr/>
        </p:nvSpPr>
        <p:spPr>
          <a:xfrm>
            <a:off x="7108398" y="5430512"/>
            <a:ext cx="1578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e</a:t>
            </a:r>
            <a:r>
              <a:rPr lang="en-US" sz="2000" dirty="0" err="1" smtClean="0">
                <a:solidFill>
                  <a:srgbClr val="0000FF"/>
                </a:solidFill>
              </a:rPr>
              <a:t>lectronVolts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543113" y="3503161"/>
            <a:ext cx="2355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10</a:t>
            </a:r>
            <a:r>
              <a:rPr lang="en-US" sz="2000" baseline="30000" dirty="0" smtClean="0">
                <a:solidFill>
                  <a:srgbClr val="0000FF"/>
                </a:solidFill>
              </a:rPr>
              <a:t>13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LHC CM energy</a:t>
            </a:r>
            <a:endParaRPr lang="en-US" sz="2000" dirty="0"/>
          </a:p>
        </p:txBody>
      </p:sp>
      <p:sp>
        <p:nvSpPr>
          <p:cNvPr id="69" name="TextBox 68"/>
          <p:cNvSpPr txBox="1"/>
          <p:nvPr/>
        </p:nvSpPr>
        <p:spPr>
          <a:xfrm>
            <a:off x="1566514" y="6051527"/>
            <a:ext cx="1314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Neutrinos</a:t>
            </a:r>
            <a:endParaRPr lang="en-US" sz="2000" dirty="0"/>
          </a:p>
        </p:txBody>
      </p:sp>
      <p:cxnSp>
        <p:nvCxnSpPr>
          <p:cNvPr id="70" name="Curved Connector 69"/>
          <p:cNvCxnSpPr>
            <a:stCxn id="69" idx="1"/>
          </p:cNvCxnSpPr>
          <p:nvPr/>
        </p:nvCxnSpPr>
        <p:spPr>
          <a:xfrm rot="10800000">
            <a:off x="948270" y="5414264"/>
            <a:ext cx="618244" cy="837318"/>
          </a:xfrm>
          <a:prstGeom prst="curved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140164" y="2286435"/>
            <a:ext cx="2984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10</a:t>
            </a:r>
            <a:r>
              <a:rPr lang="en-US" sz="2000" baseline="30000" dirty="0" smtClean="0">
                <a:solidFill>
                  <a:srgbClr val="0000FF"/>
                </a:solidFill>
              </a:rPr>
              <a:t>2</a:t>
            </a:r>
            <a:r>
              <a:rPr lang="en-US" sz="2000" dirty="0" smtClean="0"/>
              <a:t> Atomic binding energy</a:t>
            </a:r>
            <a:endParaRPr lang="en-US" sz="2000" dirty="0"/>
          </a:p>
        </p:txBody>
      </p:sp>
      <p:sp>
        <p:nvSpPr>
          <p:cNvPr id="74" name="TextBox 73"/>
          <p:cNvSpPr txBox="1"/>
          <p:nvPr/>
        </p:nvSpPr>
        <p:spPr>
          <a:xfrm>
            <a:off x="1782564" y="3155805"/>
            <a:ext cx="1864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10</a:t>
            </a:r>
            <a:r>
              <a:rPr lang="en-US" sz="2000" baseline="30000" dirty="0" smtClean="0">
                <a:solidFill>
                  <a:srgbClr val="0000FF"/>
                </a:solidFill>
              </a:rPr>
              <a:t>7</a:t>
            </a:r>
            <a:r>
              <a:rPr lang="en-US" sz="2000" dirty="0" smtClean="0"/>
              <a:t> Nuclear binding energy</a:t>
            </a:r>
            <a:endParaRPr lang="en-US" sz="2000" dirty="0"/>
          </a:p>
        </p:txBody>
      </p:sp>
      <p:sp>
        <p:nvSpPr>
          <p:cNvPr id="75" name="TextBox 74"/>
          <p:cNvSpPr txBox="1"/>
          <p:nvPr/>
        </p:nvSpPr>
        <p:spPr>
          <a:xfrm>
            <a:off x="6019800" y="4014170"/>
            <a:ext cx="2634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10</a:t>
            </a:r>
            <a:r>
              <a:rPr lang="en-US" sz="2000" baseline="30000" dirty="0" smtClean="0">
                <a:solidFill>
                  <a:srgbClr val="0000FF"/>
                </a:solidFill>
              </a:rPr>
              <a:t>25</a:t>
            </a:r>
            <a:r>
              <a:rPr lang="en-US" sz="2000" dirty="0" smtClean="0"/>
              <a:t> Grand Unification?</a:t>
            </a:r>
            <a:endParaRPr lang="en-US" sz="2000" dirty="0"/>
          </a:p>
        </p:txBody>
      </p:sp>
      <p:cxnSp>
        <p:nvCxnSpPr>
          <p:cNvPr id="77" name="Curved Connector 76"/>
          <p:cNvCxnSpPr/>
          <p:nvPr/>
        </p:nvCxnSpPr>
        <p:spPr>
          <a:xfrm rot="5400000">
            <a:off x="97181" y="3935882"/>
            <a:ext cx="2516789" cy="1811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/>
          <p:nvPr/>
        </p:nvCxnSpPr>
        <p:spPr>
          <a:xfrm rot="5400000">
            <a:off x="2244950" y="4256194"/>
            <a:ext cx="1359412" cy="57440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/>
          <p:nvPr/>
        </p:nvCxnSpPr>
        <p:spPr>
          <a:xfrm rot="5400000">
            <a:off x="7290916" y="4725590"/>
            <a:ext cx="951681" cy="15240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/>
          <p:cNvCxnSpPr>
            <a:stCxn id="68" idx="1"/>
          </p:cNvCxnSpPr>
          <p:nvPr/>
        </p:nvCxnSpPr>
        <p:spPr>
          <a:xfrm rot="10800000" flipV="1">
            <a:off x="4279985" y="3703216"/>
            <a:ext cx="1263128" cy="1490498"/>
          </a:xfrm>
          <a:prstGeom prst="curved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0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ra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3F96D8"/>
              </a:clrFrom>
              <a:clrTo>
                <a:srgbClr val="3F96D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55279"/>
            <a:ext cx="8944441" cy="64001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074" y="657865"/>
            <a:ext cx="2715367" cy="288151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522" y="578556"/>
            <a:ext cx="6279444" cy="6279444"/>
          </a:xfrm>
          <a:prstGeom prst="rect">
            <a:avLst/>
          </a:prstGeom>
        </p:spPr>
      </p:pic>
      <p:pic>
        <p:nvPicPr>
          <p:cNvPr id="7" name="Picture 6" descr="ews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22" y="4130413"/>
            <a:ext cx="1905000" cy="2534174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rgbClr val="FF0000">
                <a:alpha val="75000"/>
              </a:srgbClr>
            </a:glow>
            <a:softEdge rad="1016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622" y="955413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Measurements</a:t>
            </a:r>
            <a:endParaRPr lang="en-US" sz="3600" i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49846" y="3959821"/>
            <a:ext cx="8229600" cy="1242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Big cross sections first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97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0112" y="521659"/>
            <a:ext cx="4272538" cy="604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9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684" y="720932"/>
            <a:ext cx="8935721" cy="2271130"/>
          </a:xfrm>
        </p:spPr>
        <p:txBody>
          <a:bodyPr/>
          <a:lstStyle/>
          <a:p>
            <a:r>
              <a:rPr lang="en-US" dirty="0" smtClean="0"/>
              <a:t>Forward detectors (ATLAS/ALFA, CMS/TOTEM)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9684" y="6056032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arXiv:1408.5778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3946" y="815484"/>
            <a:ext cx="8056688" cy="604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6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693647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6" y="1634393"/>
            <a:ext cx="8229600" cy="414842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(a digression and then</a:t>
            </a:r>
            <a:r>
              <a:rPr lang="is-IS" dirty="0" smtClean="0">
                <a:solidFill>
                  <a:srgbClr val="FF0000"/>
                </a:solidFill>
              </a:rPr>
              <a:t>…)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First measurements </a:t>
            </a:r>
          </a:p>
          <a:p>
            <a:r>
              <a:rPr lang="en-US" dirty="0" smtClean="0"/>
              <a:t>Jets and boosted objects </a:t>
            </a:r>
          </a:p>
          <a:p>
            <a:r>
              <a:rPr lang="en-US" dirty="0" smtClean="0"/>
              <a:t>Higgs Discovery and Measurement</a:t>
            </a:r>
          </a:p>
          <a:p>
            <a:r>
              <a:rPr lang="en-US" dirty="0" smtClean="0"/>
              <a:t>Measurements and Model Independence</a:t>
            </a:r>
          </a:p>
          <a:p>
            <a:r>
              <a:rPr lang="en-US" dirty="0" smtClean="0"/>
              <a:t>Searches and the future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1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684" y="720932"/>
            <a:ext cx="8935721" cy="2271130"/>
          </a:xfrm>
        </p:spPr>
        <p:txBody>
          <a:bodyPr/>
          <a:lstStyle/>
          <a:p>
            <a:r>
              <a:rPr lang="en-US" dirty="0" smtClean="0"/>
              <a:t>Forward detectors (ATLAS/ALFA, CMS/TOTEM)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702" y="1228721"/>
            <a:ext cx="7468338" cy="53594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9684" y="6056032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arXiv:1408.5778</a:t>
            </a:r>
          </a:p>
        </p:txBody>
      </p:sp>
    </p:spTree>
    <p:extLst>
      <p:ext uri="{BB962C8B-B14F-4D97-AF65-F5344CB8AC3E}">
        <p14:creationId xmlns:p14="http://schemas.microsoft.com/office/powerpoint/2010/main" val="83681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684" y="720932"/>
            <a:ext cx="8935721" cy="2271130"/>
          </a:xfrm>
        </p:spPr>
        <p:txBody>
          <a:bodyPr/>
          <a:lstStyle/>
          <a:p>
            <a:r>
              <a:rPr lang="en-US" dirty="0" smtClean="0"/>
              <a:t>Forward detectors (ATLAS/ALFA, CMS/TOTEM)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702" y="1228721"/>
            <a:ext cx="7468338" cy="53594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9684" y="6056032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arXiv:1408.5778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6" y="136545"/>
            <a:ext cx="5441845" cy="326510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615527" y="1788747"/>
            <a:ext cx="1788858" cy="641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83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684" y="720932"/>
            <a:ext cx="8935721" cy="2271130"/>
          </a:xfrm>
        </p:spPr>
        <p:txBody>
          <a:bodyPr/>
          <a:lstStyle/>
          <a:p>
            <a:r>
              <a:rPr lang="en-US" dirty="0" smtClean="0"/>
              <a:t>Forward detectors (ATLAS/ALFA, CMS/TOTEM)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702" y="1228721"/>
            <a:ext cx="7468338" cy="53594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9684" y="6056032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arXiv:1408.5778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6" y="136545"/>
            <a:ext cx="5441845" cy="326510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615527" y="1788747"/>
            <a:ext cx="1788858" cy="641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511" y="1356111"/>
            <a:ext cx="4961748" cy="506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3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471333"/>
            <a:ext cx="2667000" cy="3014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13 </a:t>
            </a:r>
            <a:r>
              <a:rPr lang="en-US" dirty="0" err="1" smtClean="0"/>
              <a:t>TeV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MBTS </a:t>
            </a:r>
          </a:p>
          <a:p>
            <a:pPr marL="0" indent="0">
              <a:buNone/>
            </a:pPr>
            <a:r>
              <a:rPr lang="en-US" dirty="0" smtClean="0"/>
              <a:t> (inelastic, </a:t>
            </a:r>
          </a:p>
          <a:p>
            <a:pPr marL="0" indent="0">
              <a:buNone/>
            </a:pPr>
            <a:r>
              <a:rPr lang="en-US" dirty="0" smtClean="0"/>
              <a:t>extrapolated)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9933" y="1208776"/>
            <a:ext cx="7333267" cy="527669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39684" y="720932"/>
            <a:ext cx="8935721" cy="2271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Forward detectors (ATLAS/ALFA, CMS/TOTEM)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102315"/>
            <a:ext cx="232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ATLAS-CONF-2015-038</a:t>
            </a:r>
          </a:p>
        </p:txBody>
      </p:sp>
    </p:spTree>
    <p:extLst>
      <p:ext uri="{BB962C8B-B14F-4D97-AF65-F5344CB8AC3E}">
        <p14:creationId xmlns:p14="http://schemas.microsoft.com/office/powerpoint/2010/main" val="238202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Particle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24" y="1215540"/>
            <a:ext cx="5126864" cy="250974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CMS, arXiv</a:t>
            </a:r>
            <a:r>
              <a:rPr lang="en-US" dirty="0"/>
              <a:t>:1507.05915v1 </a:t>
            </a:r>
            <a:endParaRPr lang="en-US" dirty="0" smtClean="0"/>
          </a:p>
          <a:p>
            <a:r>
              <a:rPr lang="en-US" dirty="0" smtClean="0"/>
              <a:t>13 </a:t>
            </a:r>
            <a:r>
              <a:rPr lang="en-US" dirty="0" err="1" smtClean="0"/>
              <a:t>TeV</a:t>
            </a:r>
            <a:r>
              <a:rPr lang="en-US" dirty="0" smtClean="0"/>
              <a:t> data, no magnetic field</a:t>
            </a:r>
          </a:p>
          <a:p>
            <a:pPr lvl="1"/>
            <a:r>
              <a:rPr lang="en-US" dirty="0" smtClean="0"/>
              <a:t>Reduces extrapolation to 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pPr lvl="1"/>
            <a:r>
              <a:rPr lang="en-US" dirty="0" smtClean="0"/>
              <a:t>Multiplicity distribution of charged tracks </a:t>
            </a:r>
            <a:r>
              <a:rPr lang="en-US" dirty="0" smtClean="0">
                <a:sym typeface="Wingdings"/>
              </a:rPr>
              <a:t>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2500" y="1166154"/>
            <a:ext cx="4144399" cy="33155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224" y="3357573"/>
            <a:ext cx="4204877" cy="336390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053009" y="4481673"/>
            <a:ext cx="5000382" cy="18746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Rapidity density of charged hadrons </a:t>
            </a:r>
            <a:r>
              <a:rPr lang="en-US" dirty="0" smtClean="0">
                <a:sym typeface="Wingdings"/>
              </a:rPr>
              <a:t></a:t>
            </a:r>
          </a:p>
          <a:p>
            <a:r>
              <a:rPr lang="en-US" dirty="0" smtClean="0">
                <a:sym typeface="Wingdings"/>
              </a:rPr>
              <a:t>Important input to minimum bias/pile up/cosmic ray shower </a:t>
            </a:r>
            <a:r>
              <a:rPr lang="en-US" dirty="0" err="1" smtClean="0">
                <a:sym typeface="Wingdings"/>
              </a:rPr>
              <a:t>modelling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6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24" y="1010722"/>
            <a:ext cx="4435338" cy="1959045"/>
          </a:xfrm>
        </p:spPr>
        <p:txBody>
          <a:bodyPr>
            <a:normAutofit/>
          </a:bodyPr>
          <a:lstStyle/>
          <a:p>
            <a:r>
              <a:rPr lang="en-US" dirty="0" smtClean="0"/>
              <a:t>13 </a:t>
            </a:r>
            <a:r>
              <a:rPr lang="en-US" dirty="0" err="1" smtClean="0"/>
              <a:t>TeV</a:t>
            </a:r>
            <a:r>
              <a:rPr lang="en-US" dirty="0" smtClean="0"/>
              <a:t> data, </a:t>
            </a:r>
          </a:p>
          <a:p>
            <a:pPr lvl="1"/>
            <a:r>
              <a:rPr lang="en-US" dirty="0" smtClean="0"/>
              <a:t>‘Traditional’ minimum bias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562" y="715756"/>
            <a:ext cx="4587438" cy="5938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2873125"/>
            <a:ext cx="3751440" cy="36155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22456" y="2503779"/>
            <a:ext cx="232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ATLAS-CONF-2015-028 </a:t>
            </a:r>
          </a:p>
        </p:txBody>
      </p:sp>
    </p:spTree>
    <p:extLst>
      <p:ext uri="{BB962C8B-B14F-4D97-AF65-F5344CB8AC3E}">
        <p14:creationId xmlns:p14="http://schemas.microsoft.com/office/powerpoint/2010/main" val="83079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Diffraction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High-energy </a:t>
            </a:r>
            <a:r>
              <a:rPr lang="en-US" dirty="0" err="1" smtClean="0"/>
              <a:t>behaviour</a:t>
            </a:r>
            <a:r>
              <a:rPr lang="en-US" dirty="0" smtClean="0"/>
              <a:t> of total cross section driven by exchange of vacuum quantum numbers (</a:t>
            </a:r>
            <a:r>
              <a:rPr lang="en-US" dirty="0" err="1" smtClean="0"/>
              <a:t>Pomeron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Also has implications for this final state</a:t>
            </a:r>
          </a:p>
          <a:p>
            <a:pPr lvl="1"/>
            <a:r>
              <a:rPr lang="en-US" dirty="0" smtClean="0"/>
              <a:t>Diffractive cross section,</a:t>
            </a:r>
          </a:p>
          <a:p>
            <a:pPr lvl="1"/>
            <a:r>
              <a:rPr lang="en-US" dirty="0" smtClean="0"/>
              <a:t>Rapidity gaps in particle production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6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6728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Diffraction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606" y="5572326"/>
            <a:ext cx="8229600" cy="784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CMS-PAS-FSQ-12-005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Figure_015-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6" y="1610282"/>
            <a:ext cx="4267200" cy="3848100"/>
          </a:xfrm>
          <a:prstGeom prst="rect">
            <a:avLst/>
          </a:prstGeom>
        </p:spPr>
      </p:pic>
      <p:pic>
        <p:nvPicPr>
          <p:cNvPr id="8" name="Picture 7" descr="Figure_0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10282"/>
            <a:ext cx="42672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3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Diffraction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High-energy </a:t>
            </a:r>
            <a:r>
              <a:rPr lang="en-US" dirty="0" err="1" smtClean="0"/>
              <a:t>behaviour</a:t>
            </a:r>
            <a:r>
              <a:rPr lang="en-US" dirty="0" smtClean="0"/>
              <a:t> of total cross section driven by exchange of vacuum quantum numbers (‘</a:t>
            </a:r>
            <a:r>
              <a:rPr lang="en-US" dirty="0" err="1" smtClean="0"/>
              <a:t>Pomeron</a:t>
            </a:r>
            <a:r>
              <a:rPr lang="en-US" dirty="0" smtClean="0"/>
              <a:t>’)</a:t>
            </a:r>
          </a:p>
          <a:p>
            <a:pPr marL="742950" lvl="2" indent="-342900"/>
            <a:r>
              <a:rPr lang="en-US" dirty="0">
                <a:solidFill>
                  <a:srgbClr val="FF0000"/>
                </a:solidFill>
              </a:rPr>
              <a:t>Or in </a:t>
            </a:r>
            <a:r>
              <a:rPr lang="en-US" dirty="0" err="1">
                <a:solidFill>
                  <a:srgbClr val="FF0000"/>
                </a:solidFill>
              </a:rPr>
              <a:t>perturbative</a:t>
            </a:r>
            <a:r>
              <a:rPr lang="en-US" dirty="0">
                <a:solidFill>
                  <a:srgbClr val="FF0000"/>
                </a:solidFill>
              </a:rPr>
              <a:t> QCD, by increasing </a:t>
            </a:r>
            <a:r>
              <a:rPr lang="en-US" dirty="0" err="1">
                <a:solidFill>
                  <a:srgbClr val="FF0000"/>
                </a:solidFill>
              </a:rPr>
              <a:t>parton</a:t>
            </a:r>
            <a:r>
              <a:rPr lang="en-US" dirty="0">
                <a:solidFill>
                  <a:srgbClr val="FF0000"/>
                </a:solidFill>
              </a:rPr>
              <a:t> density at low x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dirty="0" smtClean="0"/>
              <a:t>Also has implications for this final state</a:t>
            </a:r>
          </a:p>
          <a:p>
            <a:pPr lvl="1"/>
            <a:r>
              <a:rPr lang="en-US" dirty="0" smtClean="0"/>
              <a:t>Diffractive cross section,</a:t>
            </a:r>
          </a:p>
          <a:p>
            <a:pPr lvl="1"/>
            <a:r>
              <a:rPr lang="en-US" dirty="0" smtClean="0"/>
              <a:t>Rapidity gaps in particle production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Can we see this </a:t>
            </a:r>
            <a:r>
              <a:rPr lang="en-US" dirty="0" err="1" smtClean="0">
                <a:solidFill>
                  <a:srgbClr val="FF0000"/>
                </a:solidFill>
              </a:rPr>
              <a:t>behaviour</a:t>
            </a:r>
            <a:r>
              <a:rPr lang="en-US" dirty="0" smtClean="0">
                <a:solidFill>
                  <a:srgbClr val="FF0000"/>
                </a:solidFill>
              </a:rPr>
              <a:t> in the </a:t>
            </a:r>
            <a:r>
              <a:rPr lang="en-US" dirty="0" err="1" smtClean="0">
                <a:solidFill>
                  <a:srgbClr val="FF0000"/>
                </a:solidFill>
              </a:rPr>
              <a:t>perturbative</a:t>
            </a:r>
            <a:r>
              <a:rPr lang="en-US" dirty="0" smtClean="0">
                <a:solidFill>
                  <a:srgbClr val="FF0000"/>
                </a:solidFill>
              </a:rPr>
              <a:t> regime?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Study e.g. </a:t>
            </a:r>
            <a:r>
              <a:rPr lang="en-US" dirty="0" err="1" smtClean="0">
                <a:solidFill>
                  <a:srgbClr val="FF0000"/>
                </a:solidFill>
              </a:rPr>
              <a:t>dijet</a:t>
            </a:r>
            <a:r>
              <a:rPr lang="en-US" dirty="0" smtClean="0">
                <a:solidFill>
                  <a:srgbClr val="FF0000"/>
                </a:solidFill>
              </a:rPr>
              <a:t> configurations with large rapidity gaps/intervals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8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11183"/>
            <a:ext cx="8229600" cy="1143000"/>
          </a:xfrm>
        </p:spPr>
        <p:txBody>
          <a:bodyPr/>
          <a:lstStyle/>
          <a:p>
            <a:r>
              <a:rPr lang="en-US" dirty="0" err="1" smtClean="0"/>
              <a:t>Perturbative</a:t>
            </a:r>
            <a:r>
              <a:rPr lang="en-US" dirty="0" smtClean="0"/>
              <a:t> or ‘Hard’ QCD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405" y="1374504"/>
            <a:ext cx="8686800" cy="1028697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ym typeface="Wingdings"/>
              </a:rPr>
              <a:t>Asymptotic freedom at short distances/high energies… strong becomes weak(</a:t>
            </a:r>
            <a:r>
              <a:rPr lang="en-US" dirty="0" err="1" smtClean="0">
                <a:sym typeface="Wingdings"/>
              </a:rPr>
              <a:t>er</a:t>
            </a:r>
            <a:r>
              <a:rPr lang="en-US" dirty="0" smtClean="0">
                <a:sym typeface="Wingdings"/>
              </a:rPr>
              <a:t>)</a:t>
            </a:r>
            <a:endParaRPr lang="en-US" dirty="0">
              <a:sym typeface="Wingding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6335" y="2396247"/>
            <a:ext cx="5778984" cy="4076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05" y="2976692"/>
            <a:ext cx="2974930" cy="1897984"/>
          </a:xfrm>
          <a:prstGeom prst="rect">
            <a:avLst/>
          </a:prstGeom>
        </p:spPr>
      </p:pic>
      <p:pic>
        <p:nvPicPr>
          <p:cNvPr id="9" name="Picture 8" descr="lqc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8" y="4946650"/>
            <a:ext cx="3632200" cy="1409700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rgbClr val="FF0000">
                <a:alpha val="75000"/>
              </a:srgbClr>
            </a:glow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6369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42479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Digression: the public</a:t>
            </a:r>
            <a:endParaRPr lang="en-US" sz="3600" i="1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8439" y="2153247"/>
            <a:ext cx="6016912" cy="4159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39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57200"/>
            <a:ext cx="8229600" cy="1143000"/>
          </a:xfrm>
        </p:spPr>
        <p:txBody>
          <a:bodyPr/>
          <a:lstStyle/>
          <a:p>
            <a:r>
              <a:rPr lang="en-US" dirty="0" smtClean="0"/>
              <a:t>‘Hard’ QCD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When quarks and gluons make a break for it… Jets!</a:t>
            </a:r>
            <a:endParaRPr lang="en-US" dirty="0">
              <a:sym typeface="Wingding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55" r="9704"/>
          <a:stretch/>
        </p:blipFill>
        <p:spPr>
          <a:xfrm>
            <a:off x="3981196" y="2751667"/>
            <a:ext cx="5144007" cy="3753556"/>
          </a:xfrm>
          <a:prstGeom prst="rect">
            <a:avLst/>
          </a:prstGeom>
        </p:spPr>
      </p:pic>
      <p:pic>
        <p:nvPicPr>
          <p:cNvPr id="8" name="Picture 7" descr="lqc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8" y="4946650"/>
            <a:ext cx="3632200" cy="1409700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rgbClr val="FF0000">
                <a:alpha val="75000"/>
              </a:srgbClr>
            </a:glow>
            <a:softEdge rad="508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05" y="2976692"/>
            <a:ext cx="2974930" cy="189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0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31438"/>
            <a:ext cx="8229600" cy="1143000"/>
          </a:xfrm>
        </p:spPr>
        <p:txBody>
          <a:bodyPr/>
          <a:lstStyle/>
          <a:p>
            <a:r>
              <a:rPr lang="en-US" dirty="0" smtClean="0"/>
              <a:t>‘Hard’ QCD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When quarks and gluons make a break for it… Jets!</a:t>
            </a:r>
            <a:endParaRPr lang="en-US" dirty="0">
              <a:sym typeface="Wingding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 descr="lqc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8" y="4946650"/>
            <a:ext cx="3632200" cy="1409700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rgbClr val="FF0000">
                <a:alpha val="75000"/>
              </a:srgbClr>
            </a:glow>
            <a:softEdge rad="50800"/>
          </a:effectLst>
        </p:spPr>
      </p:pic>
      <p:pic>
        <p:nvPicPr>
          <p:cNvPr id="10" name="Picture 9" descr="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652" y="2603287"/>
            <a:ext cx="5025690" cy="352287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960000">
            <a:off x="1225457" y="2354890"/>
            <a:ext cx="1245694" cy="238349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56860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31438"/>
            <a:ext cx="8229600" cy="1143000"/>
          </a:xfrm>
        </p:spPr>
        <p:txBody>
          <a:bodyPr/>
          <a:lstStyle/>
          <a:p>
            <a:r>
              <a:rPr lang="en-US" dirty="0" smtClean="0"/>
              <a:t>‘Hard’ QCD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67" y="1326734"/>
            <a:ext cx="7544424" cy="502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8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57200"/>
            <a:ext cx="8229600" cy="1143000"/>
          </a:xfrm>
        </p:spPr>
        <p:txBody>
          <a:bodyPr/>
          <a:lstStyle/>
          <a:p>
            <a:r>
              <a:rPr lang="en-US" dirty="0" smtClean="0"/>
              <a:t>‘Hard’ QCD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When quarks and gluons make a break for it… Jets!</a:t>
            </a:r>
            <a:endParaRPr lang="en-US" dirty="0">
              <a:sym typeface="Wingding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7" descr="lqc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8" y="4946650"/>
            <a:ext cx="3632200" cy="1409700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rgbClr val="FF0000">
                <a:alpha val="75000"/>
              </a:srgbClr>
            </a:glow>
            <a:softEdge rad="5080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8960000">
            <a:off x="1225457" y="2354890"/>
            <a:ext cx="1245694" cy="2383493"/>
          </a:xfrm>
          <a:prstGeom prst="rect">
            <a:avLst/>
          </a:prstGeom>
          <a:noFill/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6480" y="1940030"/>
            <a:ext cx="5142966" cy="49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38492"/>
            <a:ext cx="8229600" cy="1143000"/>
          </a:xfrm>
        </p:spPr>
        <p:txBody>
          <a:bodyPr/>
          <a:lstStyle/>
          <a:p>
            <a:r>
              <a:rPr lang="en-US" dirty="0" smtClean="0"/>
              <a:t>‘Hard’ QCD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78" y="1379110"/>
            <a:ext cx="3632200" cy="15112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ym typeface="Wingdings"/>
              </a:rPr>
              <a:t>Freedom inside the proton: scaling, and violations</a:t>
            </a:r>
            <a:endParaRPr lang="en-US" dirty="0">
              <a:sym typeface="Wingding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7" descr="lqc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8" y="4946650"/>
            <a:ext cx="3632200" cy="1409700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rgbClr val="FF0000">
                <a:alpha val="75000"/>
              </a:srgbClr>
            </a:glow>
            <a:softEdge rad="50800"/>
          </a:effectLst>
        </p:spPr>
      </p:pic>
      <p:pic>
        <p:nvPicPr>
          <p:cNvPr id="10" name="Picture 9" descr="scalingviol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13" y="1379110"/>
            <a:ext cx="5423547" cy="5478890"/>
          </a:xfrm>
          <a:prstGeom prst="rect">
            <a:avLst/>
          </a:prstGeom>
        </p:spPr>
      </p:pic>
      <p:pic>
        <p:nvPicPr>
          <p:cNvPr id="7" name="Picture 6" descr="Sketch8023533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1" t="11944" r="15799" b="30556"/>
          <a:stretch/>
        </p:blipFill>
        <p:spPr>
          <a:xfrm>
            <a:off x="98777" y="2890409"/>
            <a:ext cx="3632201" cy="164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0890" y="762000"/>
            <a:ext cx="5562600" cy="1143000"/>
          </a:xfrm>
        </p:spPr>
        <p:txBody>
          <a:bodyPr/>
          <a:lstStyle/>
          <a:p>
            <a:r>
              <a:rPr lang="en-US" dirty="0" err="1" smtClean="0"/>
              <a:t>Dijets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June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LPCC Seminar, CERN, J.Butterworth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62600" y="1905000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Dijet cross section as a function of </a:t>
            </a:r>
            <a:r>
              <a:rPr lang="en-US" sz="2000" dirty="0" err="1" smtClean="0">
                <a:solidFill>
                  <a:srgbClr val="800000"/>
                </a:solidFill>
              </a:rPr>
              <a:t>dijet</a:t>
            </a:r>
            <a:r>
              <a:rPr lang="en-US" sz="2000" dirty="0" smtClean="0">
                <a:solidFill>
                  <a:srgbClr val="800000"/>
                </a:solidFill>
              </a:rPr>
              <a:t> mass, binned in rapidity of the more forward jet </a:t>
            </a:r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10" name="Picture 9" descr="fig_25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68" y="915987"/>
            <a:ext cx="5081732" cy="5415756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11B0-922B-CE4F-A939-8AD7D5C75BD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9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0890" y="762000"/>
            <a:ext cx="5562600" cy="1143000"/>
          </a:xfrm>
        </p:spPr>
        <p:txBody>
          <a:bodyPr/>
          <a:lstStyle/>
          <a:p>
            <a:r>
              <a:rPr lang="en-US" dirty="0" err="1" smtClean="0"/>
              <a:t>Dijets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June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LPCC Seminar, CERN, J.Butterworth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62600" y="1905000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Dijet cross section as a function of </a:t>
            </a:r>
            <a:r>
              <a:rPr lang="en-US" sz="2000" dirty="0" err="1" smtClean="0">
                <a:solidFill>
                  <a:srgbClr val="800000"/>
                </a:solidFill>
              </a:rPr>
              <a:t>dijet</a:t>
            </a:r>
            <a:r>
              <a:rPr lang="en-US" sz="2000" dirty="0" smtClean="0">
                <a:solidFill>
                  <a:srgbClr val="800000"/>
                </a:solidFill>
              </a:rPr>
              <a:t> mass, binned in rapidity of the more forward jet </a:t>
            </a:r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10" name="Picture 9" descr="fig_25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68" y="915987"/>
            <a:ext cx="5081732" cy="5415756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11B0-922B-CE4F-A939-8AD7D5C75BD1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70371" y="3338693"/>
            <a:ext cx="658190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Much more on jets later!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9756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4838"/>
            <a:ext cx="583456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Dijet gaps </a:t>
            </a:r>
            <a:r>
              <a:rPr lang="en-US" dirty="0"/>
              <a:t>&amp;</a:t>
            </a:r>
            <a:r>
              <a:rPr lang="en-US" dirty="0" smtClean="0"/>
              <a:t> </a:t>
            </a:r>
            <a:r>
              <a:rPr lang="en-US" dirty="0" err="1" smtClean="0"/>
              <a:t>decorrelations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712" y="1427899"/>
            <a:ext cx="4724703" cy="2457827"/>
          </a:xfrm>
        </p:spPr>
        <p:txBody>
          <a:bodyPr>
            <a:normAutofit fontScale="92500"/>
          </a:bodyPr>
          <a:lstStyle/>
          <a:p>
            <a:r>
              <a:rPr lang="en-US" i="1" dirty="0"/>
              <a:t>e</a:t>
            </a:r>
            <a:r>
              <a:rPr lang="en-US" i="1" dirty="0" smtClean="0"/>
              <a:t>.g.</a:t>
            </a:r>
            <a:r>
              <a:rPr lang="en-US" dirty="0" smtClean="0"/>
              <a:t> look at (de)correlation between </a:t>
            </a:r>
            <a:r>
              <a:rPr lang="en-US" dirty="0" err="1" smtClean="0"/>
              <a:t>dijets</a:t>
            </a:r>
            <a:r>
              <a:rPr lang="en-US" dirty="0" smtClean="0"/>
              <a:t> as rapidity interval increases</a:t>
            </a:r>
          </a:p>
          <a:p>
            <a:pPr lvl="1"/>
            <a:r>
              <a:rPr lang="en-US" dirty="0" smtClean="0"/>
              <a:t>Back-to-back, </a:t>
            </a:r>
            <a:r>
              <a:rPr lang="en-US" dirty="0" err="1" smtClean="0">
                <a:latin typeface="Symbol" charset="2"/>
                <a:cs typeface="Symbol" charset="2"/>
              </a:rPr>
              <a:t>Df</a:t>
            </a:r>
            <a:r>
              <a:rPr lang="en-US" dirty="0" smtClean="0"/>
              <a:t> =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, </a:t>
            </a:r>
            <a:r>
              <a:rPr lang="en-US" dirty="0" err="1" smtClean="0"/>
              <a:t>cos</a:t>
            </a:r>
            <a:r>
              <a:rPr lang="en-US" dirty="0" smtClean="0"/>
              <a:t>(n (</a:t>
            </a:r>
            <a:r>
              <a:rPr lang="en-US" dirty="0" smtClean="0">
                <a:latin typeface="Symbol" charset="2"/>
                <a:cs typeface="Symbol" charset="2"/>
              </a:rPr>
              <a:t>p-</a:t>
            </a:r>
            <a:r>
              <a:rPr lang="en-US" dirty="0" err="1" smtClean="0">
                <a:latin typeface="Symbol" charset="2"/>
                <a:cs typeface="Symbol" charset="2"/>
              </a:rPr>
              <a:t>Df</a:t>
            </a:r>
            <a:r>
              <a:rPr lang="en-US" dirty="0" smtClean="0"/>
              <a:t>)) = 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484" y="1427899"/>
            <a:ext cx="4282488" cy="37471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19800" y="6356350"/>
            <a:ext cx="1727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arXiv:</a:t>
            </a:r>
            <a:r>
              <a:rPr lang="en-US" sz="1400" dirty="0" smtClean="0"/>
              <a:t>1407.5756</a:t>
            </a:r>
          </a:p>
          <a:p>
            <a:r>
              <a:rPr lang="en-US" sz="1400" dirty="0"/>
              <a:t>CMS PAS FSQ-12-002 </a:t>
            </a:r>
          </a:p>
        </p:txBody>
      </p:sp>
    </p:spTree>
    <p:extLst>
      <p:ext uri="{BB962C8B-B14F-4D97-AF65-F5344CB8AC3E}">
        <p14:creationId xmlns:p14="http://schemas.microsoft.com/office/powerpoint/2010/main" val="112109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143000"/>
          </a:xfrm>
        </p:spPr>
        <p:txBody>
          <a:bodyPr/>
          <a:lstStyle/>
          <a:p>
            <a:r>
              <a:rPr lang="en-US" dirty="0" smtClean="0"/>
              <a:t>Dijet </a:t>
            </a:r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 </a:t>
            </a:r>
            <a:r>
              <a:rPr lang="en-US" dirty="0" err="1" smtClean="0"/>
              <a:t>Decorrelation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267200" cy="132556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Study how additional QCD radiation introduces an imbalance between the two highest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jets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June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LPCC Seminar, CERN, J.Butterworth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5987018"/>
            <a:ext cx="3446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Phys. Rev. </a:t>
            </a:r>
            <a:r>
              <a:rPr lang="en-US" dirty="0" err="1" smtClean="0"/>
              <a:t>Lett</a:t>
            </a:r>
            <a:r>
              <a:rPr lang="en-US" dirty="0" smtClean="0"/>
              <a:t>. 106, 172002 (2011)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4648200" y="3489962"/>
            <a:ext cx="2057400" cy="300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5298852" y="3489960"/>
            <a:ext cx="2057400" cy="300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267200" y="3790951"/>
            <a:ext cx="1031652" cy="2736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7010400" y="3790951"/>
            <a:ext cx="345852" cy="2736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903614" y="3790951"/>
            <a:ext cx="363586" cy="2736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triped Right Arrow 9"/>
          <p:cNvSpPr/>
          <p:nvPr/>
        </p:nvSpPr>
        <p:spPr>
          <a:xfrm>
            <a:off x="3754192" y="3489961"/>
            <a:ext cx="1788554" cy="574617"/>
          </a:xfrm>
          <a:prstGeom prst="stripedRightArrow">
            <a:avLst>
              <a:gd name="adj1" fmla="val 28454"/>
              <a:gd name="adj2" fmla="val 470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riped Right Arrow 10"/>
          <p:cNvSpPr/>
          <p:nvPr/>
        </p:nvSpPr>
        <p:spPr>
          <a:xfrm flipH="1">
            <a:off x="5813738" y="3489961"/>
            <a:ext cx="1788554" cy="574617"/>
          </a:xfrm>
          <a:prstGeom prst="stripedRightArrow">
            <a:avLst>
              <a:gd name="adj1" fmla="val 28454"/>
              <a:gd name="adj2" fmla="val 470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>
            <a:off x="5169660" y="2930075"/>
            <a:ext cx="1504950" cy="216794"/>
          </a:xfrm>
          <a:prstGeom prst="rightArrow">
            <a:avLst>
              <a:gd name="adj1" fmla="val 50000"/>
              <a:gd name="adj2" fmla="val 100420"/>
            </a:avLst>
          </a:prstGeom>
          <a:scene3d>
            <a:camera prst="orthographicFront">
              <a:rot lat="0" lon="0" rev="20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 flipV="1">
            <a:off x="4546377" y="4435029"/>
            <a:ext cx="1504950" cy="216794"/>
          </a:xfrm>
          <a:prstGeom prst="rightArrow">
            <a:avLst>
              <a:gd name="adj1" fmla="val 50000"/>
              <a:gd name="adj2" fmla="val 100420"/>
            </a:avLst>
          </a:prstGeom>
          <a:scene3d>
            <a:camera prst="orthographicFront">
              <a:rot lat="0" lon="0" rev="20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1 13"/>
          <p:cNvSpPr/>
          <p:nvPr/>
        </p:nvSpPr>
        <p:spPr>
          <a:xfrm>
            <a:off x="5298852" y="3489961"/>
            <a:ext cx="704582" cy="574617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11B0-922B-CE4F-A939-8AD7D5C75BD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0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143000"/>
          </a:xfrm>
        </p:spPr>
        <p:txBody>
          <a:bodyPr/>
          <a:lstStyle/>
          <a:p>
            <a:r>
              <a:rPr lang="en-US" dirty="0" smtClean="0"/>
              <a:t>Dijet </a:t>
            </a:r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 </a:t>
            </a:r>
            <a:r>
              <a:rPr lang="en-US" dirty="0" err="1" smtClean="0"/>
              <a:t>Decorrelation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267200" cy="132556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Study how additional QCD radiation introduces an imbalance between the two highest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jets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June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LPCC Seminar, CERN, J.Butterworth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5987018"/>
            <a:ext cx="3446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Phys. Rev. </a:t>
            </a:r>
            <a:r>
              <a:rPr lang="en-US" dirty="0" err="1" smtClean="0"/>
              <a:t>Lett</a:t>
            </a:r>
            <a:r>
              <a:rPr lang="en-US" dirty="0" smtClean="0"/>
              <a:t>. 106, 172002 (2011)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4648200" y="3489962"/>
            <a:ext cx="2057400" cy="300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5298852" y="3489960"/>
            <a:ext cx="2057400" cy="300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267200" y="3790951"/>
            <a:ext cx="1031652" cy="2736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7010400" y="3790951"/>
            <a:ext cx="345852" cy="2736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903614" y="3790951"/>
            <a:ext cx="363586" cy="2736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triped Right Arrow 9"/>
          <p:cNvSpPr/>
          <p:nvPr/>
        </p:nvSpPr>
        <p:spPr>
          <a:xfrm>
            <a:off x="3754192" y="3489961"/>
            <a:ext cx="1788554" cy="574617"/>
          </a:xfrm>
          <a:prstGeom prst="stripedRightArrow">
            <a:avLst>
              <a:gd name="adj1" fmla="val 28454"/>
              <a:gd name="adj2" fmla="val 470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riped Right Arrow 10"/>
          <p:cNvSpPr/>
          <p:nvPr/>
        </p:nvSpPr>
        <p:spPr>
          <a:xfrm flipH="1">
            <a:off x="5813738" y="3489961"/>
            <a:ext cx="1788554" cy="574617"/>
          </a:xfrm>
          <a:prstGeom prst="stripedRightArrow">
            <a:avLst>
              <a:gd name="adj1" fmla="val 28454"/>
              <a:gd name="adj2" fmla="val 470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>
            <a:off x="5206956" y="2930076"/>
            <a:ext cx="1504950" cy="216794"/>
          </a:xfrm>
          <a:prstGeom prst="rightArrow">
            <a:avLst>
              <a:gd name="adj1" fmla="val 50000"/>
              <a:gd name="adj2" fmla="val 100420"/>
            </a:avLst>
          </a:prstGeom>
          <a:scene3d>
            <a:camera prst="orthographicFront">
              <a:rot lat="0" lon="0" rev="20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 flipV="1">
            <a:off x="4654774" y="4435026"/>
            <a:ext cx="1504950" cy="216794"/>
          </a:xfrm>
          <a:prstGeom prst="rightArrow">
            <a:avLst>
              <a:gd name="adj1" fmla="val 50000"/>
              <a:gd name="adj2" fmla="val 100420"/>
            </a:avLst>
          </a:prstGeom>
          <a:scene3d>
            <a:camera prst="orthographicFront">
              <a:rot lat="0" lon="0" rev="20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1 13"/>
          <p:cNvSpPr/>
          <p:nvPr/>
        </p:nvSpPr>
        <p:spPr>
          <a:xfrm>
            <a:off x="5298852" y="3489961"/>
            <a:ext cx="704582" cy="574617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Curved Connector 37"/>
          <p:cNvCxnSpPr/>
          <p:nvPr/>
        </p:nvCxnSpPr>
        <p:spPr>
          <a:xfrm rot="16200000" flipH="1">
            <a:off x="5325253" y="3714751"/>
            <a:ext cx="1203962" cy="152400"/>
          </a:xfrm>
          <a:prstGeom prst="curvedConnector3">
            <a:avLst>
              <a:gd name="adj1" fmla="val -18255"/>
            </a:avLst>
          </a:prstGeom>
          <a:ln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11B0-922B-CE4F-A939-8AD7D5C75BD1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20" name="Picture 19" descr="fig_01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71325"/>
            <a:ext cx="2667000" cy="305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91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2" y="0"/>
            <a:ext cx="9284972" cy="6772253"/>
          </a:xfrm>
          <a:prstGeom prst="rect">
            <a:avLst/>
          </a:prstGeom>
        </p:spPr>
      </p:pic>
      <p:pic>
        <p:nvPicPr>
          <p:cNvPr id="3" name="Picture 2" descr="Snapshot 2010-06-05 18-59-50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748"/>
            <a:ext cx="9144000" cy="547997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5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4838"/>
            <a:ext cx="583456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Dijet gaps </a:t>
            </a:r>
            <a:r>
              <a:rPr lang="en-US" dirty="0"/>
              <a:t>&amp;</a:t>
            </a:r>
            <a:r>
              <a:rPr lang="en-US" dirty="0" smtClean="0"/>
              <a:t> </a:t>
            </a:r>
            <a:r>
              <a:rPr lang="en-US" dirty="0" err="1" smtClean="0"/>
              <a:t>decorrelations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712" y="1427899"/>
            <a:ext cx="4724703" cy="2457827"/>
          </a:xfrm>
        </p:spPr>
        <p:txBody>
          <a:bodyPr>
            <a:normAutofit fontScale="92500"/>
          </a:bodyPr>
          <a:lstStyle/>
          <a:p>
            <a:r>
              <a:rPr lang="en-US" i="1" dirty="0"/>
              <a:t>e</a:t>
            </a:r>
            <a:r>
              <a:rPr lang="en-US" i="1" dirty="0" smtClean="0"/>
              <a:t>.g.</a:t>
            </a:r>
            <a:r>
              <a:rPr lang="en-US" dirty="0" smtClean="0"/>
              <a:t> look at (de)correlation between </a:t>
            </a:r>
            <a:r>
              <a:rPr lang="en-US" dirty="0" err="1" smtClean="0"/>
              <a:t>dijets</a:t>
            </a:r>
            <a:r>
              <a:rPr lang="en-US" dirty="0" smtClean="0"/>
              <a:t> as rapidity interval increases</a:t>
            </a:r>
          </a:p>
          <a:p>
            <a:pPr lvl="1"/>
            <a:r>
              <a:rPr lang="en-US" dirty="0" smtClean="0"/>
              <a:t>Back-to-back, </a:t>
            </a:r>
            <a:r>
              <a:rPr lang="en-US" dirty="0" err="1" smtClean="0">
                <a:latin typeface="Symbol" charset="2"/>
                <a:cs typeface="Symbol" charset="2"/>
              </a:rPr>
              <a:t>Df</a:t>
            </a:r>
            <a:r>
              <a:rPr lang="en-US" dirty="0" smtClean="0"/>
              <a:t> =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, </a:t>
            </a:r>
            <a:r>
              <a:rPr lang="en-US" dirty="0" err="1" smtClean="0"/>
              <a:t>cos</a:t>
            </a:r>
            <a:r>
              <a:rPr lang="en-US" dirty="0" smtClean="0"/>
              <a:t>(n (</a:t>
            </a:r>
            <a:r>
              <a:rPr lang="en-US" dirty="0" smtClean="0">
                <a:latin typeface="Symbol" charset="2"/>
                <a:cs typeface="Symbol" charset="2"/>
              </a:rPr>
              <a:t>p-</a:t>
            </a:r>
            <a:r>
              <a:rPr lang="en-US" dirty="0" err="1" smtClean="0">
                <a:latin typeface="Symbol" charset="2"/>
                <a:cs typeface="Symbol" charset="2"/>
              </a:rPr>
              <a:t>Df</a:t>
            </a:r>
            <a:r>
              <a:rPr lang="en-US" dirty="0" smtClean="0"/>
              <a:t>)) = 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9471" y="3885726"/>
            <a:ext cx="2959046" cy="2589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12" y="4017470"/>
            <a:ext cx="2930759" cy="25644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841" y="3594649"/>
            <a:ext cx="2935278" cy="28802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19800" y="6356350"/>
            <a:ext cx="1727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arXiv:</a:t>
            </a:r>
            <a:r>
              <a:rPr lang="en-US" sz="1400" dirty="0" smtClean="0"/>
              <a:t>1407.5756</a:t>
            </a:r>
          </a:p>
          <a:p>
            <a:r>
              <a:rPr lang="en-US" sz="1400" dirty="0"/>
              <a:t>CMS PAS FSQ-12-002 </a:t>
            </a:r>
          </a:p>
        </p:txBody>
      </p:sp>
    </p:spTree>
    <p:extLst>
      <p:ext uri="{BB962C8B-B14F-4D97-AF65-F5344CB8AC3E}">
        <p14:creationId xmlns:p14="http://schemas.microsoft.com/office/powerpoint/2010/main" val="50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143000"/>
          </a:xfrm>
        </p:spPr>
        <p:txBody>
          <a:bodyPr/>
          <a:lstStyle/>
          <a:p>
            <a:r>
              <a:rPr lang="en-US" dirty="0" smtClean="0"/>
              <a:t>Dijet </a:t>
            </a:r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 </a:t>
            </a:r>
            <a:r>
              <a:rPr lang="en-US" dirty="0" err="1" smtClean="0"/>
              <a:t>Decorrelation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267200" cy="132556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Study how additional QCD radiation introduces an imbalance between the two highest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jets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June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LPCC Seminar, CERN, J.Butterworth</a:t>
            </a:r>
            <a:endParaRPr lang="en-US"/>
          </a:p>
        </p:txBody>
      </p:sp>
      <p:pic>
        <p:nvPicPr>
          <p:cNvPr id="6" name="Picture 5" descr="fig_01-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361684"/>
            <a:ext cx="3971084" cy="381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987018"/>
            <a:ext cx="3446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Phys. Rev. </a:t>
            </a:r>
            <a:r>
              <a:rPr lang="en-US" dirty="0" err="1" smtClean="0"/>
              <a:t>Lett</a:t>
            </a:r>
            <a:r>
              <a:rPr lang="en-US" dirty="0" smtClean="0"/>
              <a:t>. 106, 172002 (2011)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11B0-922B-CE4F-A939-8AD7D5C75BD1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0" name="Picture 9" descr="fig_01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1752600"/>
            <a:ext cx="2667000" cy="30522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86400" y="2544762"/>
            <a:ext cx="106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Df</a:t>
            </a:r>
            <a:endParaRPr lang="en-US" sz="32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084272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143000"/>
          </a:xfrm>
        </p:spPr>
        <p:txBody>
          <a:bodyPr/>
          <a:lstStyle/>
          <a:p>
            <a:r>
              <a:rPr lang="en-US" dirty="0" smtClean="0"/>
              <a:t>Dijet </a:t>
            </a:r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 </a:t>
            </a:r>
            <a:r>
              <a:rPr lang="en-US" dirty="0" err="1" smtClean="0"/>
              <a:t>Decorrelation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267200" cy="132556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Study how additional QCD radiation introduces an imbalance between the two highest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jets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June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LPCC Seminar, CERN, J.Butterworth</a:t>
            </a:r>
            <a:endParaRPr lang="en-US"/>
          </a:p>
        </p:txBody>
      </p:sp>
      <p:pic>
        <p:nvPicPr>
          <p:cNvPr id="6" name="Picture 5" descr="fig_01-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361684"/>
            <a:ext cx="3971084" cy="3810000"/>
          </a:xfrm>
          <a:prstGeom prst="rect">
            <a:avLst/>
          </a:prstGeom>
        </p:spPr>
      </p:pic>
      <p:pic>
        <p:nvPicPr>
          <p:cNvPr id="7" name="Picture 6" descr="fig_0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7200" y="990600"/>
            <a:ext cx="4876800" cy="63131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987018"/>
            <a:ext cx="3446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Phys. Rev. </a:t>
            </a:r>
            <a:r>
              <a:rPr lang="en-US" dirty="0" err="1" smtClean="0"/>
              <a:t>Lett</a:t>
            </a:r>
            <a:r>
              <a:rPr lang="en-US" dirty="0" smtClean="0"/>
              <a:t>. 106, 172002 (2011)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11B0-922B-CE4F-A939-8AD7D5C75BD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846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36946"/>
            <a:ext cx="8229600" cy="980692"/>
          </a:xfrm>
        </p:spPr>
        <p:txBody>
          <a:bodyPr>
            <a:normAutofit/>
          </a:bodyPr>
          <a:lstStyle/>
          <a:p>
            <a:r>
              <a:rPr lang="en-US" dirty="0" smtClean="0"/>
              <a:t>Underlying Event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75" y="1208810"/>
            <a:ext cx="5920649" cy="166759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Use an object (track, jet, Z…) to select events with a hard process, and to define regions: 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.g. leading jet </a:t>
            </a:r>
            <a:r>
              <a:rPr lang="en-US" dirty="0" smtClean="0">
                <a:sym typeface="Wingdings"/>
              </a:rPr>
              <a:t>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7848" y="715756"/>
            <a:ext cx="2667000" cy="36189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440" y="3048491"/>
            <a:ext cx="30137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Extensive library of fully-corrected results (Rivet), used to tune MC generators</a:t>
            </a:r>
            <a:endParaRPr lang="en-US" sz="2400" i="1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This example, CMS, fully corrected, several CM energies</a:t>
            </a:r>
            <a:endParaRPr lang="en-US" dirty="0"/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H="1">
            <a:off x="7673249" y="641390"/>
            <a:ext cx="747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jet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850" y="2876401"/>
            <a:ext cx="3987318" cy="35672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19108" y="5674371"/>
            <a:ext cx="182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arXiv:1507.07229</a:t>
            </a:r>
          </a:p>
        </p:txBody>
      </p:sp>
    </p:spTree>
    <p:extLst>
      <p:ext uri="{BB962C8B-B14F-4D97-AF65-F5344CB8AC3E}">
        <p14:creationId xmlns:p14="http://schemas.microsoft.com/office/powerpoint/2010/main" val="273513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2" y="0"/>
            <a:ext cx="9284972" cy="6772253"/>
          </a:xfrm>
          <a:prstGeom prst="rect">
            <a:avLst/>
          </a:prstGeom>
        </p:spPr>
      </p:pic>
      <p:pic>
        <p:nvPicPr>
          <p:cNvPr id="3" name="Picture 2" descr="Magnets-damaged-in-an-exp-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" y="1180424"/>
            <a:ext cx="9144000" cy="567757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umours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6" y="226762"/>
            <a:ext cx="7143706" cy="606822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rn-lhc-aeri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" y="0"/>
            <a:ext cx="9135213" cy="692325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1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rn-lhc-aeri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" y="0"/>
            <a:ext cx="9135213" cy="6923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597" y="2132320"/>
            <a:ext cx="3258441" cy="259336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5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920" y="789787"/>
            <a:ext cx="6199552" cy="556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18791</TotalTime>
  <Words>1271</Words>
  <Application>Microsoft Macintosh PowerPoint</Application>
  <PresentationFormat>On-screen Show (4:3)</PresentationFormat>
  <Paragraphs>266</Paragraphs>
  <Slides>43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LHC Experimental Physics Lecture 3</vt:lpstr>
      <vt:lpstr>Outline</vt:lpstr>
      <vt:lpstr>Digression: the public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Measurements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Particle Production</vt:lpstr>
      <vt:lpstr>PowerPoint Presentation</vt:lpstr>
      <vt:lpstr>Diffraction</vt:lpstr>
      <vt:lpstr>Diffraction</vt:lpstr>
      <vt:lpstr>Diffraction</vt:lpstr>
      <vt:lpstr>Perturbative or ‘Hard’ QCD</vt:lpstr>
      <vt:lpstr>‘Hard’ QCD</vt:lpstr>
      <vt:lpstr>‘Hard’ QCD</vt:lpstr>
      <vt:lpstr>‘Hard’ QCD</vt:lpstr>
      <vt:lpstr>‘Hard’ QCD</vt:lpstr>
      <vt:lpstr>‘Hard’ QCD</vt:lpstr>
      <vt:lpstr>Dijets</vt:lpstr>
      <vt:lpstr>Dijets</vt:lpstr>
      <vt:lpstr>Dijet gaps &amp; decorrelations</vt:lpstr>
      <vt:lpstr>Dijet f Decorrelation</vt:lpstr>
      <vt:lpstr>Dijet f Decorrelation</vt:lpstr>
      <vt:lpstr>Dijet gaps &amp; decorrelations</vt:lpstr>
      <vt:lpstr>Dijet f Decorrelation</vt:lpstr>
      <vt:lpstr>Dijet f Decorrelation</vt:lpstr>
      <vt:lpstr>Underlying Event</vt:lpstr>
    </vt:vector>
  </TitlesOfParts>
  <Company>UCL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Butterworth</dc:creator>
  <cp:lastModifiedBy>Jonathan Butterworth</cp:lastModifiedBy>
  <cp:revision>245</cp:revision>
  <dcterms:created xsi:type="dcterms:W3CDTF">2015-04-11T13:53:50Z</dcterms:created>
  <dcterms:modified xsi:type="dcterms:W3CDTF">2016-09-02T06:06:48Z</dcterms:modified>
</cp:coreProperties>
</file>