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6" r:id="rId2"/>
    <p:sldId id="341" r:id="rId3"/>
    <p:sldId id="304" r:id="rId4"/>
    <p:sldId id="637" r:id="rId5"/>
    <p:sldId id="476" r:id="rId6"/>
    <p:sldId id="349" r:id="rId7"/>
    <p:sldId id="457" r:id="rId8"/>
    <p:sldId id="458" r:id="rId9"/>
    <p:sldId id="460" r:id="rId10"/>
    <p:sldId id="459" r:id="rId11"/>
    <p:sldId id="564" r:id="rId12"/>
    <p:sldId id="566" r:id="rId13"/>
    <p:sldId id="565" r:id="rId14"/>
    <p:sldId id="599" r:id="rId15"/>
    <p:sldId id="567" r:id="rId16"/>
    <p:sldId id="462" r:id="rId17"/>
    <p:sldId id="463" r:id="rId18"/>
    <p:sldId id="466" r:id="rId19"/>
    <p:sldId id="350" r:id="rId20"/>
    <p:sldId id="467" r:id="rId21"/>
    <p:sldId id="468" r:id="rId22"/>
    <p:sldId id="351" r:id="rId23"/>
    <p:sldId id="470" r:id="rId24"/>
    <p:sldId id="469" r:id="rId25"/>
    <p:sldId id="473" r:id="rId26"/>
    <p:sldId id="474" r:id="rId27"/>
    <p:sldId id="475" r:id="rId28"/>
    <p:sldId id="353" r:id="rId29"/>
    <p:sldId id="445" r:id="rId30"/>
    <p:sldId id="557" r:id="rId31"/>
    <p:sldId id="558" r:id="rId32"/>
    <p:sldId id="559" r:id="rId33"/>
    <p:sldId id="560" r:id="rId34"/>
    <p:sldId id="561" r:id="rId35"/>
    <p:sldId id="562" r:id="rId36"/>
    <p:sldId id="563" r:id="rId37"/>
    <p:sldId id="556" r:id="rId38"/>
    <p:sldId id="472" r:id="rId39"/>
    <p:sldId id="555" r:id="rId40"/>
    <p:sldId id="569" r:id="rId41"/>
    <p:sldId id="606" r:id="rId42"/>
    <p:sldId id="607" r:id="rId43"/>
    <p:sldId id="608" r:id="rId44"/>
    <p:sldId id="617" r:id="rId45"/>
    <p:sldId id="626" r:id="rId46"/>
    <p:sldId id="627" r:id="rId47"/>
    <p:sldId id="628" r:id="rId48"/>
    <p:sldId id="630" r:id="rId49"/>
    <p:sldId id="631" r:id="rId50"/>
    <p:sldId id="632" r:id="rId51"/>
    <p:sldId id="633" r:id="rId52"/>
    <p:sldId id="634" r:id="rId53"/>
    <p:sldId id="635" r:id="rId54"/>
    <p:sldId id="636" r:id="rId55"/>
    <p:sldId id="570" r:id="rId56"/>
    <p:sldId id="571" r:id="rId57"/>
    <p:sldId id="572" r:id="rId58"/>
    <p:sldId id="573" r:id="rId59"/>
    <p:sldId id="576" r:id="rId60"/>
    <p:sldId id="577" r:id="rId61"/>
    <p:sldId id="578" r:id="rId62"/>
    <p:sldId id="732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3" d="100"/>
          <a:sy n="93" d="100"/>
        </p:scale>
        <p:origin x="-1288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Relationship Id="rId2" Type="http://schemas.openxmlformats.org/officeDocument/2006/relationships/image" Target="../media/image5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DF05F-190A-8741-9EAF-D1290D1DF176}" type="datetimeFigureOut">
              <a:rPr lang="en-US" smtClean="0"/>
              <a:t>01/09/16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8FDFD-F33E-2A4E-B342-D5BF0B69D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307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E2D9C-82DB-5842-851D-1B06337E8B44}" type="datetimeFigureOut">
              <a:rPr lang="en-US" smtClean="0"/>
              <a:t>01/09/16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139D6-4DF1-074D-8A40-ECBDA599E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400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6038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3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59952" y="4350019"/>
            <a:ext cx="4738097" cy="3512328"/>
          </a:xfrm>
          <a:noFill/>
          <a:ln/>
        </p:spPr>
        <p:txBody>
          <a:bodyPr wrap="none" anchor="ctr"/>
          <a:lstStyle/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Protons collisions at 14,000,000,000,000 </a:t>
            </a:r>
            <a:r>
              <a:rPr lang="en-GB" dirty="0" err="1" smtClean="0">
                <a:solidFill>
                  <a:srgbClr val="000000"/>
                </a:solidFill>
                <a:latin typeface="Arial" pitchFamily="-65" charset="0"/>
              </a:rPr>
              <a:t>eV</a:t>
            </a:r>
            <a:endParaRPr lang="en-GB" dirty="0" smtClean="0">
              <a:solidFill>
                <a:srgbClr val="000000"/>
              </a:solidFill>
              <a:latin typeface="Arial" pitchFamily="-65" charset="0"/>
            </a:endParaRPr>
          </a:p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(eventually – currently at 7,000,000,000,000 </a:t>
            </a:r>
            <a:r>
              <a:rPr lang="en-GB" dirty="0" err="1" smtClean="0">
                <a:solidFill>
                  <a:srgbClr val="000000"/>
                </a:solidFill>
                <a:latin typeface="Arial" pitchFamily="-65" charset="0"/>
              </a:rPr>
              <a:t>eV</a:t>
            </a: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)</a:t>
            </a:r>
          </a:p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Two “general purpose” experiments: ATLAS and CMS will detect the products of the collisions.</a:t>
            </a:r>
          </a:p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Why does</a:t>
            </a:r>
            <a:r>
              <a:rPr lang="en-GB" baseline="0" dirty="0" smtClean="0">
                <a:solidFill>
                  <a:srgbClr val="000000"/>
                </a:solidFill>
                <a:latin typeface="Arial" pitchFamily="-65" charset="0"/>
              </a:rPr>
              <a:t> it have to be so big? (weight on string)</a:t>
            </a:r>
            <a:endParaRPr lang="en-GB" dirty="0" smtClean="0">
              <a:solidFill>
                <a:srgbClr val="000000"/>
              </a:solidFill>
              <a:latin typeface="Arial" pitchFamily="-65" charset="0"/>
            </a:endParaRPr>
          </a:p>
          <a:p>
            <a:endParaRPr lang="en-US" dirty="0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Buttons. Click</a:t>
            </a:r>
            <a:r>
              <a:rPr lang="en-US" baseline="0" dirty="0" smtClean="0"/>
              <a:t> on any particle type to display the relevant slide with animations. Clicking again will return to this slide. </a:t>
            </a:r>
          </a:p>
          <a:p>
            <a:r>
              <a:rPr lang="en-US" baseline="0" dirty="0" smtClean="0"/>
              <a:t>Recommend putting this slide in the middle of your presentation and putting the other 5 slides at the end. </a:t>
            </a:r>
          </a:p>
          <a:p>
            <a:r>
              <a:rPr lang="en-US" baseline="0" dirty="0" smtClean="0"/>
              <a:t>If you have any difficulties, contact </a:t>
            </a:r>
            <a:r>
              <a:rPr lang="en-US" baseline="0" dirty="0" err="1" smtClean="0"/>
              <a:t>David.Barney</a:t>
            </a:r>
            <a:r>
              <a:rPr lang="en-US" baseline="0" err="1" smtClean="0"/>
              <a:t>@</a:t>
            </a:r>
            <a:r>
              <a:rPr lang="en-US" baseline="0" smtClean="0"/>
              <a:t>cern.ch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77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: passing</a:t>
            </a:r>
            <a:r>
              <a:rPr lang="en-US" baseline="0" dirty="0" smtClean="0"/>
              <a:t> through CMS, bending in the field (both ways, depending on when it is inside or outside of the solenoid) leaving hits in the Tracker layers and the </a:t>
            </a:r>
            <a:r>
              <a:rPr lang="en-US" baseline="0" dirty="0" err="1" smtClean="0"/>
              <a:t>muon</a:t>
            </a:r>
            <a:r>
              <a:rPr lang="en-US" baseline="0" dirty="0" smtClean="0"/>
              <a:t> chambers before escaping completely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52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Electron: Bending in the magnetic field, leaving hits in the tracker layers</a:t>
            </a:r>
            <a:r>
              <a:rPr lang="en-US" baseline="0" dirty="0" smtClean="0"/>
              <a:t> and being “stopped” by the electromagnetic calorimeter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48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Charged hadron: Bends in the magnetic field and leaves signals in the tracker layers; passes through the electromagnetic</a:t>
            </a:r>
            <a:r>
              <a:rPr lang="en-US" baseline="0" dirty="0" smtClean="0"/>
              <a:t> calorimeter leaving essentially no signal, and is “stopped” by the hadron calorimeter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80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Neutral hadron: Does not bend in the magnetic field and does not leave any signal in the tracker layers; passes through the electromagnetic</a:t>
            </a:r>
            <a:r>
              <a:rPr lang="en-US" baseline="0" dirty="0" smtClean="0"/>
              <a:t> calorimeter leaving essentially no signal, and is “stopped” by the hadron calorimeter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67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Photon: passes through</a:t>
            </a:r>
            <a:r>
              <a:rPr lang="en-US" baseline="0" dirty="0" smtClean="0"/>
              <a:t> the tracker without bending in the magnetic field or leaving hits, is “stopped” by the electromagnetic calorimeter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26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6038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7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59952" y="4350019"/>
            <a:ext cx="4738097" cy="3512328"/>
          </a:xfrm>
          <a:noFill/>
          <a:ln/>
        </p:spPr>
        <p:txBody>
          <a:bodyPr wrap="none" anchor="ctr"/>
          <a:lstStyle/>
          <a:p>
            <a:endParaRPr lang="en-US" dirty="0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3D0AB3-1D30-A347-AE94-A2EE5CD283C0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1189890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5175" cy="34321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989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920" y="4343114"/>
            <a:ext cx="5029719" cy="41199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8A0586-6585-1C43-9685-39AC6E15BC35}" type="slidenum">
              <a:rPr lang="fi-FI"/>
              <a:pPr/>
              <a:t>11</a:t>
            </a:fld>
            <a:endParaRPr lang="fi-FI"/>
          </a:p>
        </p:txBody>
      </p:sp>
      <p:sp>
        <p:nvSpPr>
          <p:cNvPr id="1587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587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231"/>
            <a:ext cx="5484960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CEE3741-889E-3143-A391-1867C21954C4}" type="slidenum">
              <a:rPr lang="fi-FI"/>
              <a:pPr/>
              <a:t>20</a:t>
            </a:fld>
            <a:endParaRPr lang="fi-FI"/>
          </a:p>
        </p:txBody>
      </p:sp>
      <p:sp>
        <p:nvSpPr>
          <p:cNvPr id="139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9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231"/>
            <a:ext cx="5484960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1A67B5-9E67-5F4E-A3CE-01F54636B770}" type="slidenum">
              <a:rPr lang="fi-FI"/>
              <a:pPr/>
              <a:t>21</a:t>
            </a:fld>
            <a:endParaRPr lang="fi-FI"/>
          </a:p>
        </p:txBody>
      </p:sp>
      <p:sp>
        <p:nvSpPr>
          <p:cNvPr id="1402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02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231"/>
            <a:ext cx="5484960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568D23-6F3B-9647-80B1-4A81005EE739}" type="slidenum">
              <a:rPr lang="fi-FI"/>
              <a:pPr/>
              <a:t>24</a:t>
            </a:fld>
            <a:endParaRPr lang="fi-FI"/>
          </a:p>
        </p:txBody>
      </p:sp>
      <p:sp>
        <p:nvSpPr>
          <p:cNvPr id="1433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33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231"/>
            <a:ext cx="5484960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197283" indent="0">
              <a:buClr>
                <a:srgbClr val="F57900"/>
              </a:buClr>
              <a:buSzPct val="45000"/>
              <a:buFont typeface="Wingdings" charset="0"/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</a:tabLst>
            </a:pPr>
            <a:r>
              <a:rPr lang="fi-FI" sz="2200" dirty="0" smtClean="0"/>
              <a:t>CMS: 1 </a:t>
            </a:r>
            <a:r>
              <a:rPr lang="fi-FI" sz="2200" dirty="0" err="1" smtClean="0"/>
              <a:t>solenoid</a:t>
            </a:r>
            <a:r>
              <a:rPr lang="fi-FI" sz="2200" dirty="0" smtClean="0"/>
              <a:t> </a:t>
            </a:r>
            <a:r>
              <a:rPr lang="fi-FI" sz="2200" dirty="0" err="1" smtClean="0"/>
              <a:t>magnet</a:t>
            </a:r>
            <a:r>
              <a:rPr lang="fi-FI" sz="2200" dirty="0" smtClean="0"/>
              <a:t> (4T) </a:t>
            </a:r>
            <a:r>
              <a:rPr lang="fi-FI" sz="2200" dirty="0" err="1" smtClean="0"/>
              <a:t>creates</a:t>
            </a:r>
            <a:r>
              <a:rPr lang="fi-FI" sz="2200" dirty="0" smtClean="0"/>
              <a:t> </a:t>
            </a:r>
            <a:r>
              <a:rPr lang="fi-FI" sz="2200" dirty="0" err="1" smtClean="0"/>
              <a:t>field</a:t>
            </a:r>
            <a:r>
              <a:rPr lang="fi-FI" sz="2200" dirty="0" smtClean="0"/>
              <a:t> inside and outside</a:t>
            </a:r>
          </a:p>
          <a:p>
            <a:pPr marL="197283" indent="0">
              <a:buClr>
                <a:srgbClr val="F57900"/>
              </a:buClr>
              <a:buSzPct val="45000"/>
              <a:buFont typeface="Wingdings" charset="0"/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</a:tabLst>
            </a:pPr>
            <a:r>
              <a:rPr lang="fi-FI" sz="2200" dirty="0" err="1" smtClean="0"/>
              <a:t>Muon</a:t>
            </a:r>
            <a:r>
              <a:rPr lang="fi-FI" sz="2200" dirty="0" smtClean="0"/>
              <a:t> </a:t>
            </a:r>
            <a:r>
              <a:rPr lang="fi-FI" sz="2200" dirty="0" err="1" smtClean="0"/>
              <a:t>chambers</a:t>
            </a:r>
            <a:r>
              <a:rPr lang="fi-FI" sz="2200" dirty="0" smtClean="0"/>
              <a:t> in </a:t>
            </a:r>
            <a:r>
              <a:rPr lang="fi-FI" sz="2200" dirty="0" err="1" smtClean="0"/>
              <a:t>return</a:t>
            </a:r>
            <a:r>
              <a:rPr lang="fi-FI" sz="2200" dirty="0" smtClean="0"/>
              <a:t> </a:t>
            </a:r>
            <a:r>
              <a:rPr lang="fi-FI" sz="2200" dirty="0" err="1" smtClean="0"/>
              <a:t>yoke</a:t>
            </a:r>
            <a:endParaRPr lang="fi-FI" sz="2200" dirty="0" smtClean="0"/>
          </a:p>
          <a:p>
            <a:pPr marL="197283" indent="0">
              <a:buClr>
                <a:srgbClr val="F57900"/>
              </a:buClr>
              <a:buSzPct val="45000"/>
              <a:buFont typeface="Wingdings" charset="0"/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</a:tabLst>
            </a:pPr>
            <a:r>
              <a:rPr lang="fi-FI" sz="2200" dirty="0" smtClean="0"/>
              <a:t>80000 PbWO</a:t>
            </a:r>
            <a:r>
              <a:rPr lang="fi-FI" sz="2200" baseline="-33000" dirty="0" smtClean="0"/>
              <a:t>4</a:t>
            </a:r>
            <a:r>
              <a:rPr lang="fi-FI" sz="2200" dirty="0" smtClean="0"/>
              <a:t> </a:t>
            </a:r>
            <a:r>
              <a:rPr lang="fi-FI" sz="2200" dirty="0" err="1" smtClean="0"/>
              <a:t>crystals</a:t>
            </a:r>
            <a:r>
              <a:rPr lang="fi-FI" sz="2200" dirty="0" smtClean="0"/>
              <a:t> as </a:t>
            </a:r>
            <a:r>
              <a:rPr lang="fi-FI" sz="2200" dirty="0" err="1" smtClean="0"/>
              <a:t>e.m</a:t>
            </a:r>
            <a:r>
              <a:rPr lang="fi-FI" sz="2200" dirty="0" smtClean="0"/>
              <a:t>. </a:t>
            </a:r>
            <a:r>
              <a:rPr lang="fi-FI" sz="2200" dirty="0" err="1" smtClean="0"/>
              <a:t>calorimeter</a:t>
            </a:r>
            <a:endParaRPr lang="fi-FI" sz="2200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568D23-6F3B-9647-80B1-4A81005EE739}" type="slidenum">
              <a:rPr lang="fi-FI"/>
              <a:pPr/>
              <a:t>25</a:t>
            </a:fld>
            <a:endParaRPr lang="fi-FI"/>
          </a:p>
        </p:txBody>
      </p:sp>
      <p:sp>
        <p:nvSpPr>
          <p:cNvPr id="1433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33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231"/>
            <a:ext cx="5484960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197283" indent="0">
              <a:buClr>
                <a:srgbClr val="F57900"/>
              </a:buClr>
              <a:buSzPct val="45000"/>
              <a:buFont typeface="Wingdings" charset="0"/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</a:tabLst>
            </a:pPr>
            <a:r>
              <a:rPr lang="fi-FI" sz="2200" dirty="0" smtClean="0"/>
              <a:t>CMS: 1 </a:t>
            </a:r>
            <a:r>
              <a:rPr lang="fi-FI" sz="2200" dirty="0" err="1" smtClean="0"/>
              <a:t>solenoid</a:t>
            </a:r>
            <a:r>
              <a:rPr lang="fi-FI" sz="2200" dirty="0" smtClean="0"/>
              <a:t> </a:t>
            </a:r>
            <a:r>
              <a:rPr lang="fi-FI" sz="2200" dirty="0" err="1" smtClean="0"/>
              <a:t>magnet</a:t>
            </a:r>
            <a:r>
              <a:rPr lang="fi-FI" sz="2200" dirty="0" smtClean="0"/>
              <a:t> (4T) </a:t>
            </a:r>
            <a:r>
              <a:rPr lang="fi-FI" sz="2200" dirty="0" err="1" smtClean="0"/>
              <a:t>creates</a:t>
            </a:r>
            <a:r>
              <a:rPr lang="fi-FI" sz="2200" dirty="0" smtClean="0"/>
              <a:t> </a:t>
            </a:r>
            <a:r>
              <a:rPr lang="fi-FI" sz="2200" dirty="0" err="1" smtClean="0"/>
              <a:t>field</a:t>
            </a:r>
            <a:r>
              <a:rPr lang="fi-FI" sz="2200" dirty="0" smtClean="0"/>
              <a:t> inside and outside</a:t>
            </a:r>
          </a:p>
          <a:p>
            <a:pPr marL="197283" indent="0">
              <a:buClr>
                <a:srgbClr val="F57900"/>
              </a:buClr>
              <a:buSzPct val="45000"/>
              <a:buFont typeface="Wingdings" charset="0"/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</a:tabLst>
            </a:pPr>
            <a:r>
              <a:rPr lang="fi-FI" sz="2200" dirty="0" err="1" smtClean="0"/>
              <a:t>Muon</a:t>
            </a:r>
            <a:r>
              <a:rPr lang="fi-FI" sz="2200" dirty="0" smtClean="0"/>
              <a:t> </a:t>
            </a:r>
            <a:r>
              <a:rPr lang="fi-FI" sz="2200" dirty="0" err="1" smtClean="0"/>
              <a:t>chambers</a:t>
            </a:r>
            <a:r>
              <a:rPr lang="fi-FI" sz="2200" dirty="0" smtClean="0"/>
              <a:t> in </a:t>
            </a:r>
            <a:r>
              <a:rPr lang="fi-FI" sz="2200" dirty="0" err="1" smtClean="0"/>
              <a:t>return</a:t>
            </a:r>
            <a:r>
              <a:rPr lang="fi-FI" sz="2200" dirty="0" smtClean="0"/>
              <a:t> </a:t>
            </a:r>
            <a:r>
              <a:rPr lang="fi-FI" sz="2200" dirty="0" err="1" smtClean="0"/>
              <a:t>yoke</a:t>
            </a:r>
            <a:endParaRPr lang="fi-FI" sz="2200" dirty="0" smtClean="0"/>
          </a:p>
          <a:p>
            <a:pPr marL="197283" indent="0">
              <a:buClr>
                <a:srgbClr val="F57900"/>
              </a:buClr>
              <a:buSzPct val="45000"/>
              <a:buFont typeface="Wingdings" charset="0"/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</a:tabLst>
            </a:pPr>
            <a:r>
              <a:rPr lang="fi-FI" sz="2200" dirty="0" smtClean="0"/>
              <a:t>80000 PbWO</a:t>
            </a:r>
            <a:r>
              <a:rPr lang="fi-FI" sz="2200" baseline="-33000" dirty="0" smtClean="0"/>
              <a:t>4</a:t>
            </a:r>
            <a:r>
              <a:rPr lang="fi-FI" sz="2200" dirty="0" smtClean="0"/>
              <a:t> </a:t>
            </a:r>
            <a:r>
              <a:rPr lang="fi-FI" sz="2200" dirty="0" err="1" smtClean="0"/>
              <a:t>crystals</a:t>
            </a:r>
            <a:r>
              <a:rPr lang="fi-FI" sz="2200" dirty="0" smtClean="0"/>
              <a:t> as </a:t>
            </a:r>
            <a:r>
              <a:rPr lang="fi-FI" sz="2200" dirty="0" err="1" smtClean="0"/>
              <a:t>e.m</a:t>
            </a:r>
            <a:r>
              <a:rPr lang="fi-FI" sz="2200" dirty="0" smtClean="0"/>
              <a:t>. </a:t>
            </a:r>
            <a:r>
              <a:rPr lang="fi-FI" sz="2200" dirty="0" err="1" smtClean="0"/>
              <a:t>calorimeter</a:t>
            </a:r>
            <a:endParaRPr lang="fi-FI" sz="2200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E93C87-D52B-F040-A6CC-4DECD6C34F71}" type="slidenum">
              <a:rPr lang="fi-FI"/>
              <a:pPr/>
              <a:t>26</a:t>
            </a:fld>
            <a:endParaRPr lang="fi-FI"/>
          </a:p>
        </p:txBody>
      </p:sp>
      <p:sp>
        <p:nvSpPr>
          <p:cNvPr id="145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5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231"/>
            <a:ext cx="5484960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91686" indent="-292325"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</a:tabLst>
            </a:pPr>
            <a:r>
              <a:rPr lang="fi-FI" dirty="0" err="1" smtClean="0"/>
              <a:t>LHCb</a:t>
            </a:r>
            <a:r>
              <a:rPr lang="fi-FI" dirty="0" smtClean="0"/>
              <a:t> </a:t>
            </a:r>
            <a:r>
              <a:rPr lang="fi-FI" dirty="0" err="1" smtClean="0"/>
              <a:t>dedicated</a:t>
            </a:r>
            <a:r>
              <a:rPr lang="fi-FI" dirty="0" smtClean="0"/>
              <a:t> to </a:t>
            </a:r>
            <a:r>
              <a:rPr lang="fi-FI" dirty="0" err="1" smtClean="0"/>
              <a:t>forward</a:t>
            </a:r>
            <a:r>
              <a:rPr lang="fi-FI" dirty="0" smtClean="0"/>
              <a:t> </a:t>
            </a:r>
            <a:r>
              <a:rPr lang="fi-FI" dirty="0" err="1" smtClean="0"/>
              <a:t>low-angle</a:t>
            </a:r>
            <a:r>
              <a:rPr lang="fi-FI" dirty="0" smtClean="0"/>
              <a:t> </a:t>
            </a:r>
            <a:r>
              <a:rPr lang="fi-FI" dirty="0" err="1" smtClean="0"/>
              <a:t>physics</a:t>
            </a:r>
            <a:r>
              <a:rPr lang="fi-FI" dirty="0" smtClean="0"/>
              <a:t> (</a:t>
            </a:r>
            <a:r>
              <a:rPr lang="fi-FI" dirty="0" err="1" smtClean="0"/>
              <a:t>especially</a:t>
            </a:r>
            <a:r>
              <a:rPr lang="fi-FI" dirty="0" smtClean="0"/>
              <a:t> </a:t>
            </a:r>
            <a:r>
              <a:rPr lang="fi-FI" dirty="0" err="1" smtClean="0"/>
              <a:t>b-quark</a:t>
            </a:r>
            <a:r>
              <a:rPr lang="fi-FI" dirty="0" smtClean="0"/>
              <a:t> </a:t>
            </a:r>
            <a:r>
              <a:rPr lang="fi-FI" dirty="0" err="1" smtClean="0"/>
              <a:t>production</a:t>
            </a:r>
            <a:r>
              <a:rPr lang="fi-FI" dirty="0" smtClean="0"/>
              <a:t>, </a:t>
            </a:r>
            <a:r>
              <a:rPr lang="fi-FI" dirty="0" err="1" smtClean="0"/>
              <a:t>rare</a:t>
            </a:r>
            <a:r>
              <a:rPr lang="fi-FI" dirty="0" smtClean="0"/>
              <a:t> </a:t>
            </a:r>
            <a:r>
              <a:rPr lang="fi-FI" dirty="0" err="1" smtClean="0"/>
              <a:t>decays</a:t>
            </a:r>
            <a:r>
              <a:rPr lang="fi-FI" dirty="0" smtClean="0"/>
              <a:t>) </a:t>
            </a:r>
            <a:r>
              <a:rPr lang="fi-FI" dirty="0" err="1" smtClean="0"/>
              <a:t>looks</a:t>
            </a:r>
            <a:r>
              <a:rPr lang="fi-FI" dirty="0" smtClean="0"/>
              <a:t> </a:t>
            </a:r>
            <a:r>
              <a:rPr lang="fi-FI" dirty="0" err="1" smtClean="0"/>
              <a:t>like</a:t>
            </a:r>
            <a:r>
              <a:rPr lang="fi-FI" dirty="0" smtClean="0"/>
              <a:t> a ”</a:t>
            </a:r>
            <a:r>
              <a:rPr lang="fi-FI" dirty="0" err="1" smtClean="0"/>
              <a:t>fixed</a:t>
            </a:r>
            <a:r>
              <a:rPr lang="fi-FI" dirty="0" smtClean="0"/>
              <a:t> </a:t>
            </a:r>
            <a:r>
              <a:rPr lang="fi-FI" dirty="0" err="1" smtClean="0"/>
              <a:t>target</a:t>
            </a:r>
            <a:r>
              <a:rPr lang="fi-FI" dirty="0" smtClean="0"/>
              <a:t>” </a:t>
            </a:r>
            <a:r>
              <a:rPr lang="fi-FI" dirty="0" err="1" smtClean="0"/>
              <a:t>detector</a:t>
            </a:r>
            <a:r>
              <a:rPr lang="fi-FI" dirty="0" smtClean="0"/>
              <a:t>.</a:t>
            </a:r>
          </a:p>
          <a:p>
            <a:pPr marL="391686" indent="-292325"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</a:tabLst>
            </a:pPr>
            <a:r>
              <a:rPr lang="fi-FI" dirty="0" err="1" smtClean="0"/>
              <a:t>Very</a:t>
            </a:r>
            <a:r>
              <a:rPr lang="fi-FI" dirty="0" smtClean="0"/>
              <a:t> </a:t>
            </a:r>
            <a:r>
              <a:rPr lang="fi-FI" dirty="0" err="1" smtClean="0"/>
              <a:t>good</a:t>
            </a:r>
            <a:r>
              <a:rPr lang="fi-FI" dirty="0" smtClean="0"/>
              <a:t> </a:t>
            </a:r>
            <a:r>
              <a:rPr lang="fi-FI" dirty="0" err="1" smtClean="0"/>
              <a:t>particle</a:t>
            </a:r>
            <a:r>
              <a:rPr lang="fi-FI" dirty="0" smtClean="0"/>
              <a:t> </a:t>
            </a:r>
            <a:r>
              <a:rPr lang="fi-FI" dirty="0" err="1" smtClean="0"/>
              <a:t>identification</a:t>
            </a:r>
            <a:endParaRPr lang="fi-FI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E93C87-D52B-F040-A6CC-4DECD6C34F71}" type="slidenum">
              <a:rPr lang="fi-FI"/>
              <a:pPr/>
              <a:t>27</a:t>
            </a:fld>
            <a:endParaRPr lang="fi-FI"/>
          </a:p>
        </p:txBody>
      </p:sp>
      <p:sp>
        <p:nvSpPr>
          <p:cNvPr id="145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5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231"/>
            <a:ext cx="5484960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smtClean="0"/>
              <a:t>Alice </a:t>
            </a:r>
            <a:r>
              <a:rPr lang="fi-FI" dirty="0" err="1" smtClean="0"/>
              <a:t>looks</a:t>
            </a:r>
            <a:r>
              <a:rPr lang="fi-FI" dirty="0" smtClean="0"/>
              <a:t> for </a:t>
            </a:r>
            <a:r>
              <a:rPr lang="fi-FI" dirty="0" err="1" smtClean="0"/>
              <a:t>high-multiplicity</a:t>
            </a:r>
            <a:r>
              <a:rPr lang="fi-FI" dirty="0" smtClean="0"/>
              <a:t> </a:t>
            </a:r>
            <a:r>
              <a:rPr lang="fi-FI" dirty="0" err="1" smtClean="0"/>
              <a:t>events</a:t>
            </a:r>
            <a:r>
              <a:rPr lang="fi-FI" dirty="0" smtClean="0"/>
              <a:t> in </a:t>
            </a:r>
            <a:r>
              <a:rPr lang="fi-FI" dirty="0" err="1" smtClean="0"/>
              <a:t>nucleus-nucleus</a:t>
            </a:r>
            <a:r>
              <a:rPr lang="fi-FI" dirty="0" smtClean="0"/>
              <a:t> </a:t>
            </a:r>
            <a:r>
              <a:rPr lang="fi-FI" dirty="0" err="1" smtClean="0"/>
              <a:t>collisions-</a:t>
            </a:r>
            <a:r>
              <a:rPr lang="fi-FI" dirty="0" smtClean="0"/>
              <a:t> the </a:t>
            </a:r>
            <a:r>
              <a:rPr lang="fi-FI" dirty="0" err="1" smtClean="0"/>
              <a:t>only</a:t>
            </a:r>
            <a:r>
              <a:rPr lang="fi-FI" dirty="0" smtClean="0"/>
              <a:t> LHC </a:t>
            </a:r>
            <a:r>
              <a:rPr lang="fi-FI" dirty="0" err="1" smtClean="0"/>
              <a:t>detector</a:t>
            </a:r>
            <a:r>
              <a:rPr lang="fi-FI" dirty="0" smtClean="0"/>
              <a:t> to </a:t>
            </a:r>
            <a:r>
              <a:rPr lang="fi-FI" dirty="0" err="1" smtClean="0"/>
              <a:t>have</a:t>
            </a:r>
            <a:r>
              <a:rPr lang="fi-FI" dirty="0" smtClean="0"/>
              <a:t> a </a:t>
            </a:r>
            <a:r>
              <a:rPr lang="fi-FI" dirty="0" err="1" smtClean="0"/>
              <a:t>gas</a:t>
            </a:r>
            <a:r>
              <a:rPr lang="fi-FI" dirty="0" smtClean="0"/>
              <a:t> </a:t>
            </a:r>
            <a:r>
              <a:rPr lang="fi-FI" dirty="0" err="1" smtClean="0"/>
              <a:t>tracker</a:t>
            </a:r>
            <a:r>
              <a:rPr lang="fi-FI" dirty="0" smtClean="0"/>
              <a:t> </a:t>
            </a:r>
            <a:r>
              <a:rPr lang="fi-FI" dirty="0" err="1" smtClean="0"/>
              <a:t>due</a:t>
            </a:r>
            <a:r>
              <a:rPr lang="fi-FI" dirty="0" smtClean="0"/>
              <a:t> to </a:t>
            </a:r>
            <a:r>
              <a:rPr lang="fi-FI" dirty="0" err="1" smtClean="0"/>
              <a:t>low-lumi</a:t>
            </a:r>
            <a:r>
              <a:rPr lang="fi-FI" dirty="0" smtClean="0"/>
              <a:t> and </a:t>
            </a:r>
            <a:r>
              <a:rPr lang="fi-FI" dirty="0" err="1" smtClean="0"/>
              <a:t>high-occupancy</a:t>
            </a:r>
            <a:r>
              <a:rPr lang="fi-FI" dirty="0" smtClean="0"/>
              <a:t> </a:t>
            </a:r>
            <a:r>
              <a:rPr lang="fi-FI" dirty="0" err="1" smtClean="0"/>
              <a:t>operation</a:t>
            </a:r>
            <a:endParaRPr lang="fi-FI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6038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19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59952" y="4350019"/>
            <a:ext cx="4738097" cy="3512328"/>
          </a:xfrm>
          <a:noFill/>
          <a:ln/>
        </p:spPr>
        <p:txBody>
          <a:bodyPr wrap="none" anchor="ctr"/>
          <a:lstStyle/>
          <a:p>
            <a:r>
              <a:rPr lang="en-US" dirty="0" smtClean="0">
                <a:latin typeface="Times New Roman" pitchFamily="-65" charset="0"/>
              </a:rPr>
              <a:t>FHM </a:t>
            </a:r>
            <a:r>
              <a:rPr lang="en-US" dirty="0" err="1" smtClean="0">
                <a:latin typeface="Times New Roman" pitchFamily="-65" charset="0"/>
              </a:rPr>
              <a:t>etc</a:t>
            </a:r>
            <a:endParaRPr lang="en-US" dirty="0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86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2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33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54" y="569099"/>
            <a:ext cx="7808038" cy="114396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540" y="6356617"/>
            <a:ext cx="2132921" cy="364512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031" y="6356617"/>
            <a:ext cx="2895939" cy="3645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539" y="6356617"/>
            <a:ext cx="2132921" cy="364512"/>
          </a:xfrm>
          <a:prstGeom prst="rect">
            <a:avLst/>
          </a:prstGeom>
        </p:spPr>
        <p:txBody>
          <a:bodyPr/>
          <a:lstStyle/>
          <a:p>
            <a:fld id="{CDDA9738-B8A8-CA47-ADEC-F6BC067F68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2054" y="569099"/>
            <a:ext cx="7808038" cy="114396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99580" y="2710063"/>
            <a:ext cx="782026" cy="82987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457540" y="6356617"/>
            <a:ext cx="2132921" cy="364512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031" y="6356617"/>
            <a:ext cx="2895939" cy="3645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>
          <a:xfrm>
            <a:off x="6553539" y="6356617"/>
            <a:ext cx="2132921" cy="364512"/>
          </a:xfrm>
          <a:prstGeom prst="rect">
            <a:avLst/>
          </a:prstGeom>
        </p:spPr>
        <p:txBody>
          <a:bodyPr/>
          <a:lstStyle/>
          <a:p>
            <a:fld id="{CDDA9738-B8A8-CA47-ADEC-F6BC067F6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43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2054" y="569099"/>
            <a:ext cx="7808038" cy="114396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99580" y="2710063"/>
            <a:ext cx="782026" cy="82987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457540" y="6356617"/>
            <a:ext cx="2132921" cy="364512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031" y="6356617"/>
            <a:ext cx="2895939" cy="3645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>
          <a:xfrm>
            <a:off x="6553539" y="6356617"/>
            <a:ext cx="2132921" cy="364512"/>
          </a:xfrm>
          <a:prstGeom prst="rect">
            <a:avLst/>
          </a:prstGeom>
        </p:spPr>
        <p:txBody>
          <a:bodyPr/>
          <a:lstStyle/>
          <a:p>
            <a:fld id="{CDDA9738-B8A8-CA47-ADEC-F6BC067F6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54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3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67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7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7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4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6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01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emf"/><Relationship Id="rId17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9846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Sept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JMB, VSOP Quy Nhon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ight-red.eps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292" y="-30161"/>
            <a:ext cx="3899708" cy="745917"/>
          </a:xfrm>
          <a:prstGeom prst="rect">
            <a:avLst/>
          </a:prstGeom>
        </p:spPr>
      </p:pic>
      <p:pic>
        <p:nvPicPr>
          <p:cNvPr id="12" name="Picture 11" descr="light-red.eps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720" r="42720"/>
          <a:stretch/>
        </p:blipFill>
        <p:spPr>
          <a:xfrm>
            <a:off x="-4103865" y="-30161"/>
            <a:ext cx="9546530" cy="745917"/>
          </a:xfrm>
          <a:prstGeom prst="rect">
            <a:avLst/>
          </a:prstGeom>
        </p:spPr>
      </p:pic>
      <p:pic>
        <p:nvPicPr>
          <p:cNvPr id="9" name="Picture 8" descr="mcnet.jp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641"/>
            <a:ext cx="1730052" cy="82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4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slide" Target="slide3.xml"/><Relationship Id="rId5" Type="http://schemas.openxmlformats.org/officeDocument/2006/relationships/slide" Target="slide1.xml"/><Relationship Id="rId6" Type="http://schemas.openxmlformats.org/officeDocument/2006/relationships/slide" Target="slide4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34.gif"/><Relationship Id="rId5" Type="http://schemas.openxmlformats.org/officeDocument/2006/relationships/image" Target="../media/image35.gif"/><Relationship Id="rId6" Type="http://schemas.openxmlformats.org/officeDocument/2006/relationships/image" Target="../media/image36.gif"/><Relationship Id="rId7" Type="http://schemas.openxmlformats.org/officeDocument/2006/relationships/image" Target="../media/image37.gif"/><Relationship Id="rId8" Type="http://schemas.openxmlformats.org/officeDocument/2006/relationships/slide" Target="slide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38.gif"/><Relationship Id="rId5" Type="http://schemas.openxmlformats.org/officeDocument/2006/relationships/image" Target="../media/image39.gif"/><Relationship Id="rId6" Type="http://schemas.openxmlformats.org/officeDocument/2006/relationships/image" Target="../media/image40.gif"/><Relationship Id="rId7" Type="http://schemas.openxmlformats.org/officeDocument/2006/relationships/slide" Target="slide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41.gif"/><Relationship Id="rId5" Type="http://schemas.openxmlformats.org/officeDocument/2006/relationships/image" Target="../media/image42.gif"/><Relationship Id="rId6" Type="http://schemas.openxmlformats.org/officeDocument/2006/relationships/image" Target="../media/image43.gif"/><Relationship Id="rId7" Type="http://schemas.openxmlformats.org/officeDocument/2006/relationships/slide" Target="slide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44.gif"/><Relationship Id="rId5" Type="http://schemas.openxmlformats.org/officeDocument/2006/relationships/image" Target="../media/image45.gif"/><Relationship Id="rId6" Type="http://schemas.openxmlformats.org/officeDocument/2006/relationships/image" Target="../media/image46.gif"/><Relationship Id="rId7" Type="http://schemas.openxmlformats.org/officeDocument/2006/relationships/slide" Target="slide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47.gif"/><Relationship Id="rId5" Type="http://schemas.openxmlformats.org/officeDocument/2006/relationships/image" Target="../media/image48.gif"/><Relationship Id="rId6" Type="http://schemas.openxmlformats.org/officeDocument/2006/relationships/image" Target="../media/image49.gif"/><Relationship Id="rId7" Type="http://schemas.openxmlformats.org/officeDocument/2006/relationships/slide" Target="slide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8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69.emf"/><Relationship Id="rId5" Type="http://schemas.openxmlformats.org/officeDocument/2006/relationships/image" Target="../media/image70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LHC Experimental Physics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36228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Jon Butterworth</a:t>
            </a:r>
          </a:p>
          <a:p>
            <a:r>
              <a:rPr lang="en-US" dirty="0" smtClean="0"/>
              <a:t>University College London</a:t>
            </a:r>
          </a:p>
          <a:p>
            <a:r>
              <a:rPr lang="en-US" dirty="0" smtClean="0"/>
              <a:t>Vietnam School of Physics</a:t>
            </a:r>
          </a:p>
          <a:p>
            <a:r>
              <a:rPr lang="en-US" dirty="0" err="1" smtClean="0"/>
              <a:t>Quy</a:t>
            </a:r>
            <a:r>
              <a:rPr lang="en-US" dirty="0" smtClean="0"/>
              <a:t> </a:t>
            </a:r>
            <a:r>
              <a:rPr lang="en-US" dirty="0" err="1" smtClean="0"/>
              <a:t>Nhon</a:t>
            </a:r>
            <a:endParaRPr lang="en-US" dirty="0" smtClean="0"/>
          </a:p>
          <a:p>
            <a:r>
              <a:rPr lang="en-US" dirty="0" smtClean="0"/>
              <a:t> 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488668"/>
            <a:ext cx="6467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natronics.github.io</a:t>
            </a:r>
            <a:r>
              <a:rPr lang="en-US" dirty="0"/>
              <a:t>/science-hack-day-2014/</a:t>
            </a:r>
            <a:r>
              <a:rPr lang="en-US" dirty="0" err="1"/>
              <a:t>lhc</a:t>
            </a:r>
            <a:r>
              <a:rPr lang="en-US" dirty="0"/>
              <a:t>-map/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83" y="698500"/>
            <a:ext cx="8593033" cy="544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9521" y="907065"/>
            <a:ext cx="9023040" cy="1776906"/>
          </a:xfrm>
          <a:ln/>
        </p:spPr>
        <p:txBody>
          <a:bodyPr>
            <a:normAutofit fontScale="92500" lnSpcReduction="20000"/>
          </a:bodyPr>
          <a:lstStyle/>
          <a:p>
            <a:pPr marL="654483" indent="-457200">
              <a:buSzPct val="45000"/>
              <a:buFont typeface="Wingdings" charset="2"/>
              <a:buChar char="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  <a:tab pos="8558047" algn="l"/>
                <a:tab pos="8965572" algn="l"/>
              </a:tabLst>
            </a:pPr>
            <a:r>
              <a:rPr lang="fi-FI" dirty="0" err="1"/>
              <a:t>Unlike</a:t>
            </a:r>
            <a:r>
              <a:rPr lang="fi-FI" dirty="0"/>
              <a:t> LEP </a:t>
            </a:r>
            <a:r>
              <a:rPr lang="fi-FI" dirty="0" err="1"/>
              <a:t>or</a:t>
            </a:r>
            <a:r>
              <a:rPr lang="fi-FI" dirty="0"/>
              <a:t> the </a:t>
            </a:r>
            <a:r>
              <a:rPr lang="fi-FI" dirty="0" err="1"/>
              <a:t>Tevatron</a:t>
            </a:r>
            <a:r>
              <a:rPr lang="fi-FI" dirty="0"/>
              <a:t>, the LHC is a proton-proton (</a:t>
            </a:r>
            <a:r>
              <a:rPr lang="fi-FI" dirty="0" err="1"/>
              <a:t>matter-matter</a:t>
            </a:r>
            <a:r>
              <a:rPr lang="fi-FI" dirty="0"/>
              <a:t>) </a:t>
            </a:r>
            <a:r>
              <a:rPr lang="fi-FI" dirty="0" err="1" smtClean="0"/>
              <a:t>machine</a:t>
            </a:r>
            <a:endParaRPr lang="fi-FI" dirty="0" smtClean="0"/>
          </a:p>
          <a:p>
            <a:pPr marL="654483" indent="-457200">
              <a:buSzPct val="45000"/>
              <a:buFont typeface="Wingdings" charset="2"/>
              <a:buChar char="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  <a:tab pos="8558047" algn="l"/>
                <a:tab pos="8965572" algn="l"/>
              </a:tabLst>
            </a:pPr>
            <a:r>
              <a:rPr lang="fi-FI" dirty="0"/>
              <a:t>Technical </a:t>
            </a:r>
            <a:r>
              <a:rPr lang="fi-FI" dirty="0" err="1"/>
              <a:t>difficulty</a:t>
            </a:r>
            <a:r>
              <a:rPr lang="fi-FI" dirty="0"/>
              <a:t>: </a:t>
            </a:r>
            <a:r>
              <a:rPr lang="fi-FI" dirty="0" err="1"/>
              <a:t>get</a:t>
            </a:r>
            <a:r>
              <a:rPr lang="fi-FI" dirty="0"/>
              <a:t> a </a:t>
            </a:r>
            <a:r>
              <a:rPr lang="fi-FI" dirty="0" err="1"/>
              <a:t>very</a:t>
            </a:r>
            <a:r>
              <a:rPr lang="fi-FI" dirty="0"/>
              <a:t> </a:t>
            </a:r>
            <a:r>
              <a:rPr lang="fi-FI" dirty="0" err="1"/>
              <a:t>accurate</a:t>
            </a:r>
            <a:r>
              <a:rPr lang="fi-FI" dirty="0"/>
              <a:t> </a:t>
            </a:r>
            <a:r>
              <a:rPr lang="fi-FI" dirty="0" err="1"/>
              <a:t>opposite</a:t>
            </a:r>
            <a:r>
              <a:rPr lang="fi-FI" dirty="0"/>
              <a:t> </a:t>
            </a:r>
            <a:r>
              <a:rPr lang="fi-FI" dirty="0" err="1"/>
              <a:t>magnetic</a:t>
            </a:r>
            <a:r>
              <a:rPr lang="fi-FI" dirty="0"/>
              <a:t> </a:t>
            </a:r>
            <a:r>
              <a:rPr lang="fi-FI" dirty="0" err="1"/>
              <a:t>field</a:t>
            </a:r>
            <a:r>
              <a:rPr lang="fi-FI" dirty="0"/>
              <a:t> </a:t>
            </a:r>
            <a:endParaRPr lang="fi-FI" dirty="0" smtClean="0"/>
          </a:p>
          <a:p>
            <a:pPr marL="654483" indent="-457200">
              <a:buSzPct val="45000"/>
              <a:buFont typeface="Wingdings" charset="2"/>
              <a:buChar char="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  <a:tab pos="8558047" algn="l"/>
                <a:tab pos="8965572" algn="l"/>
              </a:tabLst>
            </a:pPr>
            <a:endParaRPr lang="fi-FI" dirty="0"/>
          </a:p>
          <a:p>
            <a:pPr marL="654483" indent="-457200">
              <a:buSzPct val="45000"/>
              <a:buFont typeface="Wingdings" charset="2"/>
              <a:buChar char="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  <a:tab pos="8558047" algn="l"/>
                <a:tab pos="8965572" algn="l"/>
              </a:tabLst>
            </a:pPr>
            <a:endParaRPr lang="fi-FI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201" y="2799184"/>
            <a:ext cx="2476800" cy="190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21" y="2683971"/>
            <a:ext cx="2731680" cy="2024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80" y="2538746"/>
            <a:ext cx="3755520" cy="261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0960" y="4110021"/>
            <a:ext cx="9023040" cy="2614751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7283" indent="0">
              <a:buSzPct val="45000"/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  <a:tab pos="8558047" algn="l"/>
                <a:tab pos="8965572" algn="l"/>
              </a:tabLst>
            </a:pPr>
            <a:endParaRPr lang="fi-FI" dirty="0" smtClean="0"/>
          </a:p>
          <a:p>
            <a:pPr marL="654483" indent="-457200">
              <a:buSzPct val="45000"/>
              <a:buFont typeface="Wingdings" charset="2"/>
              <a:buChar char="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  <a:tab pos="8558047" algn="l"/>
                <a:tab pos="8965572" algn="l"/>
              </a:tabLst>
            </a:pPr>
            <a:r>
              <a:rPr lang="fi-FI" dirty="0" err="1" smtClean="0"/>
              <a:t>So</a:t>
            </a:r>
            <a:r>
              <a:rPr lang="fi-FI" dirty="0" smtClean="0"/>
              <a:t> </a:t>
            </a:r>
            <a:r>
              <a:rPr lang="fi-FI" dirty="0" err="1" smtClean="0"/>
              <a:t>why</a:t>
            </a:r>
            <a:r>
              <a:rPr lang="fi-FI" dirty="0" smtClean="0"/>
              <a:t>? </a:t>
            </a:r>
          </a:p>
          <a:p>
            <a:pPr marL="1054533" lvl="1" indent="-457200">
              <a:buSzPct val="45000"/>
              <a:buFont typeface="Wingdings" charset="2"/>
              <a:buChar char="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  <a:tab pos="8558047" algn="l"/>
                <a:tab pos="8965572" algn="l"/>
              </a:tabLst>
            </a:pPr>
            <a:r>
              <a:rPr lang="fi-FI" dirty="0" err="1" smtClean="0"/>
              <a:t>Not</a:t>
            </a:r>
            <a:r>
              <a:rPr lang="fi-FI" dirty="0" smtClean="0"/>
              <a:t> </a:t>
            </a:r>
            <a:r>
              <a:rPr lang="fi-FI" dirty="0" err="1" smtClean="0"/>
              <a:t>possible</a:t>
            </a:r>
            <a:r>
              <a:rPr lang="fi-FI" dirty="0" smtClean="0"/>
              <a:t> to </a:t>
            </a:r>
            <a:r>
              <a:rPr lang="fi-FI" dirty="0" err="1" smtClean="0"/>
              <a:t>produce</a:t>
            </a:r>
            <a:r>
              <a:rPr lang="fi-FI" dirty="0" smtClean="0"/>
              <a:t> </a:t>
            </a:r>
            <a:r>
              <a:rPr lang="fi-FI" dirty="0" err="1" smtClean="0"/>
              <a:t>enough</a:t>
            </a:r>
            <a:r>
              <a:rPr lang="fi-FI" dirty="0" smtClean="0"/>
              <a:t> </a:t>
            </a:r>
            <a:r>
              <a:rPr lang="fi-FI" dirty="0" err="1" smtClean="0"/>
              <a:t>antiprotons</a:t>
            </a:r>
            <a:r>
              <a:rPr lang="fi-FI" dirty="0" smtClean="0"/>
              <a:t> to </a:t>
            </a:r>
            <a:r>
              <a:rPr lang="fi-FI" dirty="0" err="1" smtClean="0"/>
              <a:t>have</a:t>
            </a:r>
            <a:r>
              <a:rPr lang="fi-FI" dirty="0" smtClean="0"/>
              <a:t> the </a:t>
            </a:r>
            <a:r>
              <a:rPr lang="fi-FI" dirty="0" err="1" smtClean="0"/>
              <a:t>large</a:t>
            </a:r>
            <a:r>
              <a:rPr lang="fi-FI" dirty="0" smtClean="0"/>
              <a:t> </a:t>
            </a:r>
            <a:r>
              <a:rPr lang="fi-FI" dirty="0" err="1" smtClean="0"/>
              <a:t>luminosities</a:t>
            </a:r>
            <a:r>
              <a:rPr lang="fi-FI" dirty="0" smtClean="0"/>
              <a:t> </a:t>
            </a:r>
            <a:r>
              <a:rPr lang="fi-FI" dirty="0" err="1" smtClean="0"/>
              <a:t>needed</a:t>
            </a:r>
            <a:r>
              <a:rPr lang="fi-FI" dirty="0" smtClean="0"/>
              <a:t> for </a:t>
            </a:r>
            <a:r>
              <a:rPr lang="fi-FI" dirty="0" err="1" smtClean="0"/>
              <a:t>rare</a:t>
            </a:r>
            <a:r>
              <a:rPr lang="fi-FI" dirty="0" smtClean="0"/>
              <a:t> </a:t>
            </a:r>
            <a:r>
              <a:rPr lang="fi-FI" dirty="0" err="1" smtClean="0"/>
              <a:t>processes</a:t>
            </a:r>
            <a:endParaRPr lang="fi-FI" dirty="0" smtClean="0"/>
          </a:p>
          <a:p>
            <a:pPr marL="1054533" lvl="1" indent="-457200">
              <a:buSzPct val="45000"/>
              <a:buFont typeface="Wingdings" charset="2"/>
              <a:buChar char="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  <a:tab pos="8558047" algn="l"/>
                <a:tab pos="8965572" algn="l"/>
              </a:tabLst>
            </a:pPr>
            <a:r>
              <a:rPr lang="fi-FI" dirty="0" err="1" smtClean="0"/>
              <a:t>Most</a:t>
            </a:r>
            <a:r>
              <a:rPr lang="fi-FI" dirty="0" smtClean="0"/>
              <a:t> of </a:t>
            </a:r>
            <a:r>
              <a:rPr lang="fi-FI" dirty="0" err="1" smtClean="0"/>
              <a:t>interactions</a:t>
            </a:r>
            <a:r>
              <a:rPr lang="fi-FI" dirty="0" smtClean="0"/>
              <a:t> </a:t>
            </a:r>
            <a:r>
              <a:rPr lang="fi-FI" dirty="0" err="1" smtClean="0"/>
              <a:t>will</a:t>
            </a:r>
            <a:r>
              <a:rPr lang="fi-FI" dirty="0" smtClean="0"/>
              <a:t> </a:t>
            </a:r>
            <a:r>
              <a:rPr lang="fi-FI" dirty="0" err="1" smtClean="0"/>
              <a:t>be</a:t>
            </a:r>
            <a:r>
              <a:rPr lang="fi-FI" dirty="0" smtClean="0"/>
              <a:t> </a:t>
            </a:r>
            <a:r>
              <a:rPr lang="fi-FI" dirty="0" err="1" smtClean="0"/>
              <a:t>gluon-gluon</a:t>
            </a:r>
            <a:r>
              <a:rPr lang="fi-FI" dirty="0" smtClean="0"/>
              <a:t> </a:t>
            </a:r>
            <a:r>
              <a:rPr lang="fi-FI" dirty="0" err="1" smtClean="0"/>
              <a:t>anyway</a:t>
            </a:r>
            <a:r>
              <a:rPr lang="fi-FI" dirty="0"/>
              <a:t> </a:t>
            </a:r>
            <a:r>
              <a:rPr lang="fi-FI" dirty="0" smtClean="0">
                <a:sym typeface="Wingdings"/>
              </a:rPr>
              <a:t></a:t>
            </a:r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1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0046"/>
            <a:ext cx="4412266" cy="1143000"/>
          </a:xfrm>
        </p:spPr>
        <p:txBody>
          <a:bodyPr/>
          <a:lstStyle/>
          <a:p>
            <a:r>
              <a:rPr lang="en-US" dirty="0" smtClean="0"/>
              <a:t>Parton Densities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49" y="1472391"/>
            <a:ext cx="4535344" cy="4353371"/>
          </a:xfrm>
          <a:prstGeom prst="rect">
            <a:avLst/>
          </a:prstGeom>
        </p:spPr>
      </p:pic>
      <p:pic>
        <p:nvPicPr>
          <p:cNvPr id="9" name="Picture 8" descr="fact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04"/>
            <a:ext cx="9144000" cy="9430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062" y="1638141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0046"/>
            <a:ext cx="4412266" cy="1143000"/>
          </a:xfrm>
        </p:spPr>
        <p:txBody>
          <a:bodyPr/>
          <a:lstStyle/>
          <a:p>
            <a:r>
              <a:rPr lang="en-US" dirty="0" smtClean="0"/>
              <a:t>Parton Densities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49" y="1472391"/>
            <a:ext cx="4535344" cy="4353371"/>
          </a:xfrm>
          <a:prstGeom prst="rect">
            <a:avLst/>
          </a:prstGeom>
        </p:spPr>
      </p:pic>
      <p:pic>
        <p:nvPicPr>
          <p:cNvPr id="3" name="Picture 2" descr="col_sens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75" y="308682"/>
            <a:ext cx="4720097" cy="620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3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0046"/>
            <a:ext cx="4412266" cy="1143000"/>
          </a:xfrm>
        </p:spPr>
        <p:txBody>
          <a:bodyPr/>
          <a:lstStyle/>
          <a:p>
            <a:r>
              <a:rPr lang="en-US" dirty="0" smtClean="0"/>
              <a:t>Parton Densities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49" y="1472391"/>
            <a:ext cx="4535344" cy="43533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730" y="5825762"/>
            <a:ext cx="2963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More later</a:t>
            </a:r>
            <a:r>
              <a:rPr lang="is-IS" sz="2400" dirty="0" smtClean="0">
                <a:solidFill>
                  <a:srgbClr val="800000"/>
                </a:solidFill>
              </a:rPr>
              <a:t>….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944" y="559837"/>
            <a:ext cx="4788685" cy="629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7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262" y="972946"/>
            <a:ext cx="7084737" cy="531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8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06" y="819272"/>
            <a:ext cx="7063411" cy="469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1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06" y="819272"/>
            <a:ext cx="7063411" cy="469716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 descr="IMG06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867" y="682747"/>
            <a:ext cx="4529046" cy="603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8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History and Politics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417105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2" y="0"/>
            <a:ext cx="9284972" cy="67722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693" y="-99997"/>
            <a:ext cx="6373775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6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693647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46" y="1993565"/>
            <a:ext cx="8229600" cy="414842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First measurements </a:t>
            </a:r>
          </a:p>
          <a:p>
            <a:r>
              <a:rPr lang="en-US" dirty="0" smtClean="0"/>
              <a:t>Jets and boosted objects </a:t>
            </a:r>
          </a:p>
          <a:p>
            <a:r>
              <a:rPr lang="en-US" dirty="0" smtClean="0"/>
              <a:t>Higgs Discovery and Measurement</a:t>
            </a:r>
          </a:p>
          <a:p>
            <a:r>
              <a:rPr lang="en-US" dirty="0" smtClean="0"/>
              <a:t>Measurements and Model Independence</a:t>
            </a:r>
          </a:p>
          <a:p>
            <a:r>
              <a:rPr lang="en-US" dirty="0" smtClean="0"/>
              <a:t>Searches and the future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9324" y="5707604"/>
            <a:ext cx="6404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With thanks to Mario </a:t>
            </a:r>
            <a:r>
              <a:rPr lang="en-US" i="1" dirty="0" err="1" smtClean="0"/>
              <a:t>Campanelli</a:t>
            </a:r>
            <a:r>
              <a:rPr lang="en-US" i="1" dirty="0" smtClean="0"/>
              <a:t>, Monica </a:t>
            </a:r>
            <a:r>
              <a:rPr lang="en-US" i="1" dirty="0" err="1" smtClean="0"/>
              <a:t>Wielers</a:t>
            </a:r>
            <a:r>
              <a:rPr lang="en-US" i="1" dirty="0"/>
              <a:t>, </a:t>
            </a:r>
            <a:r>
              <a:rPr lang="en-US" i="1" dirty="0" err="1"/>
              <a:t>Wainer</a:t>
            </a:r>
            <a:r>
              <a:rPr lang="en-US" i="1" dirty="0"/>
              <a:t> </a:t>
            </a:r>
            <a:r>
              <a:rPr lang="en-US" i="1" dirty="0" err="1" smtClean="0"/>
              <a:t>Vandelli</a:t>
            </a:r>
            <a:r>
              <a:rPr lang="en-US" i="1" dirty="0" smtClean="0"/>
              <a:t> (and of course many other colleagues too!)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4230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3520" y="845369"/>
            <a:ext cx="9060480" cy="1951404"/>
          </a:xfrm>
          <a:ln/>
        </p:spPr>
        <p:txBody>
          <a:bodyPr>
            <a:normAutofit fontScale="85000" lnSpcReduction="10000"/>
          </a:bodyPr>
          <a:lstStyle/>
          <a:p>
            <a:pPr marL="391686" indent="-292325"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  <a:tab pos="8558047" algn="l"/>
                <a:tab pos="8965572" algn="l"/>
              </a:tabLst>
            </a:pPr>
            <a:r>
              <a:rPr lang="fi-FI" dirty="0"/>
              <a:t>In the </a:t>
            </a:r>
            <a:r>
              <a:rPr lang="fi-FI" dirty="0" smtClean="0"/>
              <a:t>1980s, </a:t>
            </a:r>
            <a:r>
              <a:rPr lang="fi-FI" dirty="0"/>
              <a:t>CERN </a:t>
            </a:r>
            <a:r>
              <a:rPr lang="fi-FI" dirty="0" err="1"/>
              <a:t>built</a:t>
            </a:r>
            <a:r>
              <a:rPr lang="fi-FI" dirty="0"/>
              <a:t> LEP, the </a:t>
            </a:r>
            <a:r>
              <a:rPr lang="fi-FI" dirty="0" err="1"/>
              <a:t>L</a:t>
            </a:r>
            <a:r>
              <a:rPr lang="fi-FI" dirty="0" err="1" smtClean="0"/>
              <a:t>arge</a:t>
            </a:r>
            <a:r>
              <a:rPr lang="fi-FI" dirty="0" smtClean="0"/>
              <a:t> </a:t>
            </a:r>
            <a:r>
              <a:rPr lang="fi-FI" dirty="0" err="1" smtClean="0"/>
              <a:t>Electron-Positron</a:t>
            </a:r>
            <a:r>
              <a:rPr lang="fi-FI" dirty="0" smtClean="0"/>
              <a:t> </a:t>
            </a:r>
            <a:r>
              <a:rPr lang="fi-FI" dirty="0" err="1"/>
              <a:t>collider</a:t>
            </a:r>
            <a:r>
              <a:rPr lang="fi-FI" dirty="0"/>
              <a:t>, in a 26.6 km </a:t>
            </a:r>
            <a:r>
              <a:rPr lang="fi-FI" dirty="0" err="1"/>
              <a:t>tunnel</a:t>
            </a:r>
            <a:r>
              <a:rPr lang="fi-FI" dirty="0"/>
              <a:t> at </a:t>
            </a:r>
            <a:r>
              <a:rPr lang="fi-FI" dirty="0" err="1"/>
              <a:t>average</a:t>
            </a:r>
            <a:r>
              <a:rPr lang="fi-FI" dirty="0"/>
              <a:t> </a:t>
            </a:r>
            <a:r>
              <a:rPr lang="fi-FI" dirty="0" err="1"/>
              <a:t>depth</a:t>
            </a:r>
            <a:r>
              <a:rPr lang="fi-FI" dirty="0"/>
              <a:t> of 100m.</a:t>
            </a:r>
          </a:p>
          <a:p>
            <a:pPr marL="391686" indent="-292325"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  <a:tab pos="8558047" algn="l"/>
                <a:tab pos="8965572" algn="l"/>
              </a:tabLst>
            </a:pPr>
            <a:r>
              <a:rPr lang="fi-FI" dirty="0" err="1"/>
              <a:t>It</a:t>
            </a:r>
            <a:r>
              <a:rPr lang="fi-FI" dirty="0"/>
              <a:t> </a:t>
            </a:r>
            <a:r>
              <a:rPr lang="fi-FI" dirty="0" err="1"/>
              <a:t>was</a:t>
            </a:r>
            <a:r>
              <a:rPr lang="fi-FI" dirty="0"/>
              <a:t> the </a:t>
            </a:r>
            <a:r>
              <a:rPr lang="fi-FI" dirty="0" err="1"/>
              <a:t>largest</a:t>
            </a:r>
            <a:r>
              <a:rPr lang="fi-FI" dirty="0"/>
              <a:t> </a:t>
            </a:r>
            <a:r>
              <a:rPr lang="fi-FI" dirty="0" err="1"/>
              <a:t>civil-engineering</a:t>
            </a:r>
            <a:r>
              <a:rPr lang="fi-FI" dirty="0"/>
              <a:t> </a:t>
            </a:r>
            <a:r>
              <a:rPr lang="fi-FI" dirty="0" err="1"/>
              <a:t>project</a:t>
            </a:r>
            <a:r>
              <a:rPr lang="fi-FI" dirty="0"/>
              <a:t> in Europe at </a:t>
            </a:r>
            <a:r>
              <a:rPr lang="fi-FI" dirty="0" smtClean="0"/>
              <a:t>the </a:t>
            </a:r>
            <a:r>
              <a:rPr lang="fi-FI" dirty="0" err="1"/>
              <a:t>time</a:t>
            </a:r>
            <a:r>
              <a:rPr lang="fi-FI" dirty="0"/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40" y="2383451"/>
            <a:ext cx="1864800" cy="249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40" y="2449698"/>
            <a:ext cx="3265920" cy="22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62720" y="5062132"/>
            <a:ext cx="8979840" cy="132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6625" rIns="81639" bIns="4082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r>
              <a:rPr lang="fi-FI" sz="2900"/>
              <a:t>Already in spring 1984 (5 years before LEP started operations!) a workshop was held on the possibility of building ”a Large Hadron Collider” in the LEP tunnel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1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3521" y="822327"/>
            <a:ext cx="9059040" cy="2442496"/>
          </a:xfrm>
          <a:ln/>
        </p:spPr>
        <p:txBody>
          <a:bodyPr>
            <a:normAutofit fontScale="92500" lnSpcReduction="20000"/>
          </a:bodyPr>
          <a:lstStyle/>
          <a:p>
            <a:pPr marL="391686" indent="-292325"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  <a:tab pos="8558047" algn="l"/>
                <a:tab pos="8965572" algn="l"/>
              </a:tabLst>
            </a:pPr>
            <a:r>
              <a:rPr lang="fi-FI" dirty="0"/>
              <a:t>At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, the US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building</a:t>
            </a:r>
            <a:r>
              <a:rPr lang="fi-FI" dirty="0"/>
              <a:t> a </a:t>
            </a:r>
            <a:r>
              <a:rPr lang="fi-FI" dirty="0" err="1"/>
              <a:t>very</a:t>
            </a:r>
            <a:r>
              <a:rPr lang="fi-FI" dirty="0"/>
              <a:t> </a:t>
            </a:r>
            <a:r>
              <a:rPr lang="fi-FI" dirty="0" err="1"/>
              <a:t>ambitious</a:t>
            </a:r>
            <a:r>
              <a:rPr lang="fi-FI" dirty="0"/>
              <a:t> </a:t>
            </a:r>
            <a:r>
              <a:rPr lang="fi-FI" dirty="0" err="1"/>
              <a:t>hadron</a:t>
            </a:r>
            <a:r>
              <a:rPr lang="fi-FI" dirty="0"/>
              <a:t> </a:t>
            </a:r>
            <a:r>
              <a:rPr lang="fi-FI" dirty="0" err="1"/>
              <a:t>collider</a:t>
            </a:r>
            <a:r>
              <a:rPr lang="fi-FI" dirty="0"/>
              <a:t>, the </a:t>
            </a:r>
            <a:r>
              <a:rPr lang="fi-FI" dirty="0" err="1" smtClean="0"/>
              <a:t>Superconducting</a:t>
            </a:r>
            <a:r>
              <a:rPr lang="fi-FI" dirty="0" smtClean="0"/>
              <a:t> Super </a:t>
            </a:r>
            <a:r>
              <a:rPr lang="fi-FI" dirty="0" err="1" smtClean="0"/>
              <a:t>Collider</a:t>
            </a:r>
            <a:r>
              <a:rPr lang="fi-FI" dirty="0" smtClean="0"/>
              <a:t> (SSC), </a:t>
            </a:r>
            <a:r>
              <a:rPr lang="fi-FI" dirty="0"/>
              <a:t>in Texas. </a:t>
            </a:r>
          </a:p>
          <a:p>
            <a:pPr marL="391686" indent="-292325"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  <a:tab pos="7742995" algn="l"/>
                <a:tab pos="8150520" algn="l"/>
                <a:tab pos="8558047" algn="l"/>
                <a:tab pos="8965572" algn="l"/>
              </a:tabLst>
            </a:pPr>
            <a:r>
              <a:rPr lang="fi-FI" dirty="0"/>
              <a:t>In 1993 the US </a:t>
            </a:r>
            <a:r>
              <a:rPr lang="fi-FI" dirty="0" err="1"/>
              <a:t>congress</a:t>
            </a:r>
            <a:r>
              <a:rPr lang="fi-FI" dirty="0"/>
              <a:t> </a:t>
            </a:r>
            <a:r>
              <a:rPr lang="fi-FI" dirty="0" err="1" smtClean="0"/>
              <a:t>cancelled</a:t>
            </a:r>
            <a:r>
              <a:rPr lang="fi-FI" dirty="0" smtClean="0"/>
              <a:t> </a:t>
            </a:r>
            <a:r>
              <a:rPr lang="fi-FI" dirty="0"/>
              <a:t>the SSC </a:t>
            </a:r>
            <a:r>
              <a:rPr lang="fi-FI" dirty="0" err="1" smtClean="0"/>
              <a:t>due</a:t>
            </a:r>
            <a:r>
              <a:rPr lang="fi-FI" dirty="0" smtClean="0"/>
              <a:t> </a:t>
            </a:r>
            <a:r>
              <a:rPr lang="fi-FI" dirty="0"/>
              <a:t>to </a:t>
            </a:r>
            <a:r>
              <a:rPr lang="fi-FI" dirty="0" err="1"/>
              <a:t>budget</a:t>
            </a:r>
            <a:r>
              <a:rPr lang="fi-FI" dirty="0"/>
              <a:t> </a:t>
            </a:r>
            <a:r>
              <a:rPr lang="fi-FI" dirty="0" err="1" smtClean="0"/>
              <a:t>cuts</a:t>
            </a:r>
            <a:r>
              <a:rPr lang="fi-FI" dirty="0" smtClean="0"/>
              <a:t>. The </a:t>
            </a:r>
            <a:r>
              <a:rPr lang="fi-FI" dirty="0"/>
              <a:t>LHC </a:t>
            </a:r>
            <a:r>
              <a:rPr lang="fi-FI" dirty="0" err="1"/>
              <a:t>was</a:t>
            </a:r>
            <a:r>
              <a:rPr lang="fi-FI" dirty="0"/>
              <a:t> the </a:t>
            </a:r>
            <a:r>
              <a:rPr lang="fi-FI" dirty="0" err="1"/>
              <a:t>only</a:t>
            </a:r>
            <a:r>
              <a:rPr lang="fi-FI" dirty="0"/>
              <a:t> </a:t>
            </a:r>
            <a:r>
              <a:rPr lang="fi-FI" dirty="0" err="1"/>
              <a:t>viable</a:t>
            </a:r>
            <a:r>
              <a:rPr lang="fi-FI" dirty="0"/>
              <a:t> </a:t>
            </a:r>
            <a:r>
              <a:rPr lang="fi-FI" dirty="0" err="1"/>
              <a:t>project</a:t>
            </a:r>
            <a:r>
              <a:rPr lang="fi-FI" dirty="0"/>
              <a:t> </a:t>
            </a:r>
            <a:r>
              <a:rPr lang="fi-FI" dirty="0" smtClean="0"/>
              <a:t>at </a:t>
            </a:r>
            <a:r>
              <a:rPr lang="fi-FI" dirty="0"/>
              <a:t>the </a:t>
            </a:r>
            <a:r>
              <a:rPr lang="fi-FI" dirty="0" err="1"/>
              <a:t>energy</a:t>
            </a:r>
            <a:r>
              <a:rPr lang="fi-FI" dirty="0"/>
              <a:t> </a:t>
            </a:r>
            <a:r>
              <a:rPr lang="fi-FI" dirty="0" err="1" smtClean="0"/>
              <a:t>frontier</a:t>
            </a:r>
            <a:r>
              <a:rPr lang="fi-FI" dirty="0" smtClean="0"/>
              <a:t>, and </a:t>
            </a:r>
            <a:r>
              <a:rPr lang="fi-FI" dirty="0" err="1" smtClean="0"/>
              <a:t>approved</a:t>
            </a:r>
            <a:r>
              <a:rPr lang="fi-FI" dirty="0" smtClean="0"/>
              <a:t> </a:t>
            </a:r>
            <a:r>
              <a:rPr lang="fi-FI" dirty="0"/>
              <a:t>in </a:t>
            </a:r>
            <a:r>
              <a:rPr lang="fi-FI" dirty="0" smtClean="0"/>
              <a:t>1994)</a:t>
            </a:r>
            <a:endParaRPr lang="fi-FI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0" y="3429001"/>
            <a:ext cx="1946880" cy="230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761" y="3560054"/>
            <a:ext cx="1605600" cy="201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224320" y="5257993"/>
            <a:ext cx="3918240" cy="34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6948" rIns="81639" bIns="4082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r>
              <a:rPr lang="fi-FI" dirty="0"/>
              <a:t>...</a:t>
            </a:r>
            <a:r>
              <a:rPr lang="fi-FI" dirty="0" err="1"/>
              <a:t>maybe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so</a:t>
            </a:r>
            <a:r>
              <a:rPr lang="fi-FI" dirty="0"/>
              <a:t> </a:t>
            </a:r>
            <a:r>
              <a:rPr lang="fi-FI" dirty="0" err="1"/>
              <a:t>bad</a:t>
            </a:r>
            <a:r>
              <a:rPr lang="fi-FI" dirty="0"/>
              <a:t> for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health</a:t>
            </a:r>
            <a:r>
              <a:rPr lang="fi-FI" dirty="0"/>
              <a:t>...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" y="5620202"/>
            <a:ext cx="8817120" cy="80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399" rIns="81639" bIns="4082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r>
              <a:rPr lang="fi-FI" sz="2500" dirty="0"/>
              <a:t>The </a:t>
            </a:r>
            <a:r>
              <a:rPr lang="fi-FI" sz="2500" dirty="0" err="1"/>
              <a:t>discussion</a:t>
            </a:r>
            <a:r>
              <a:rPr lang="fi-FI" sz="2500" dirty="0"/>
              <a:t> on </a:t>
            </a:r>
            <a:r>
              <a:rPr lang="fi-FI" sz="2500" dirty="0" err="1"/>
              <a:t>detectors</a:t>
            </a:r>
            <a:r>
              <a:rPr lang="fi-FI" sz="2500" dirty="0"/>
              <a:t> </a:t>
            </a:r>
            <a:r>
              <a:rPr lang="fi-FI" sz="2500" dirty="0" err="1"/>
              <a:t>was</a:t>
            </a:r>
            <a:r>
              <a:rPr lang="fi-FI" sz="2500" dirty="0"/>
              <a:t> </a:t>
            </a:r>
            <a:r>
              <a:rPr lang="fi-FI" sz="2500" dirty="0" err="1"/>
              <a:t>well</a:t>
            </a:r>
            <a:r>
              <a:rPr lang="fi-FI" sz="2500" dirty="0"/>
              <a:t> </a:t>
            </a:r>
            <a:r>
              <a:rPr lang="fi-FI" sz="2500" dirty="0" err="1"/>
              <a:t>under</a:t>
            </a:r>
            <a:r>
              <a:rPr lang="fi-FI" sz="2500" dirty="0"/>
              <a:t> </a:t>
            </a:r>
            <a:r>
              <a:rPr lang="fi-FI" sz="2500" dirty="0" err="1"/>
              <a:t>way</a:t>
            </a:r>
            <a:r>
              <a:rPr lang="fi-FI" sz="2500" dirty="0"/>
              <a:t>, and </a:t>
            </a:r>
            <a:r>
              <a:rPr lang="fi-FI" sz="2500" dirty="0" err="1"/>
              <a:t>after</a:t>
            </a:r>
            <a:r>
              <a:rPr lang="fi-FI" sz="2500" dirty="0"/>
              <a:t> </a:t>
            </a:r>
            <a:r>
              <a:rPr lang="fi-FI" sz="2500" dirty="0" err="1"/>
              <a:t>many</a:t>
            </a:r>
            <a:r>
              <a:rPr lang="fi-FI" sz="2500" dirty="0"/>
              <a:t> </a:t>
            </a:r>
            <a:r>
              <a:rPr lang="fi-FI" sz="2500" dirty="0" err="1"/>
              <a:t>merges</a:t>
            </a:r>
            <a:r>
              <a:rPr lang="fi-FI" sz="2500" dirty="0"/>
              <a:t> ATLAS and CMS </a:t>
            </a:r>
            <a:r>
              <a:rPr lang="fi-FI" sz="2500" dirty="0" err="1"/>
              <a:t>were</a:t>
            </a:r>
            <a:r>
              <a:rPr lang="fi-FI" sz="2500" dirty="0"/>
              <a:t> </a:t>
            </a:r>
            <a:r>
              <a:rPr lang="fi-FI" sz="2500" dirty="0" err="1"/>
              <a:t>approved</a:t>
            </a:r>
            <a:r>
              <a:rPr lang="fi-FI" sz="2500" dirty="0"/>
              <a:t> in 1995</a:t>
            </a: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2776320" y="4245566"/>
            <a:ext cx="2449440" cy="1143480"/>
          </a:xfrm>
          <a:prstGeom prst="line">
            <a:avLst/>
          </a:prstGeom>
          <a:noFill/>
          <a:ln w="9525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V="1">
            <a:off x="2776321" y="4244126"/>
            <a:ext cx="2285280" cy="1146360"/>
          </a:xfrm>
          <a:prstGeom prst="line">
            <a:avLst/>
          </a:prstGeom>
          <a:noFill/>
          <a:ln w="9525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4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rn-map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17"/>
            <a:ext cx="9144000" cy="64689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88" y="226763"/>
            <a:ext cx="9144000" cy="498062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2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Detectors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62441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75545"/>
            <a:ext cx="9144000" cy="623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5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204"/>
            <a:ext cx="8466351" cy="59807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2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54" y="748309"/>
            <a:ext cx="8766769" cy="610969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3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7271"/>
            <a:ext cx="9144000" cy="482138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2" y="0"/>
            <a:ext cx="9284972" cy="6772253"/>
          </a:xfrm>
          <a:prstGeom prst="rect">
            <a:avLst/>
          </a:prstGeom>
        </p:spPr>
      </p:pic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2114"/>
            <a:ext cx="9144000" cy="63205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1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42479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Some Detector Principles</a:t>
            </a:r>
            <a:endParaRPr lang="en-US" sz="3600" i="1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8439" y="2153247"/>
            <a:ext cx="6016912" cy="4159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587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32515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410967"/>
            <a:ext cx="8229600" cy="1143000"/>
          </a:xfrm>
        </p:spPr>
        <p:txBody>
          <a:bodyPr/>
          <a:lstStyle/>
          <a:p>
            <a:r>
              <a:rPr lang="en-US" dirty="0" smtClean="0"/>
              <a:t>In a nutshell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23" y="1553967"/>
            <a:ext cx="8262923" cy="480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forPoint5_oct04_nop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2481708" y="5787835"/>
            <a:ext cx="1518222" cy="35033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370812" y="5794187"/>
            <a:ext cx="1270033" cy="3430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6" action="ppaction://hlinksldjump"/>
          </p:cNvPr>
          <p:cNvSpPr/>
          <p:nvPr/>
        </p:nvSpPr>
        <p:spPr>
          <a:xfrm>
            <a:off x="4580445" y="5782268"/>
            <a:ext cx="3269816" cy="39179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" action="ppaction://noaction"/>
          </p:cNvPr>
          <p:cNvSpPr/>
          <p:nvPr/>
        </p:nvSpPr>
        <p:spPr>
          <a:xfrm>
            <a:off x="364814" y="6214588"/>
            <a:ext cx="3513026" cy="35125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" action="ppaction://noaction"/>
          </p:cNvPr>
          <p:cNvSpPr/>
          <p:nvPr/>
        </p:nvSpPr>
        <p:spPr>
          <a:xfrm>
            <a:off x="4593956" y="6228098"/>
            <a:ext cx="1445746" cy="36476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forPoint5_oct04_nop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  <p:pic>
        <p:nvPicPr>
          <p:cNvPr id="7" name="Picture 6" descr="MuonHit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56" y="1569891"/>
            <a:ext cx="4257340" cy="1788082"/>
          </a:xfrm>
          <a:prstGeom prst="rect">
            <a:avLst/>
          </a:prstGeom>
        </p:spPr>
      </p:pic>
      <p:pic>
        <p:nvPicPr>
          <p:cNvPr id="6" name="Picture 5" descr="MuonTrack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21" y="2092062"/>
            <a:ext cx="8460009" cy="873760"/>
          </a:xfrm>
          <a:prstGeom prst="rect">
            <a:avLst/>
          </a:prstGeom>
        </p:spPr>
      </p:pic>
      <p:pic>
        <p:nvPicPr>
          <p:cNvPr id="11" name="Picture 10" descr="MuonHitsInTracke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81" y="2050921"/>
            <a:ext cx="1665012" cy="532804"/>
          </a:xfrm>
          <a:prstGeom prst="rect">
            <a:avLst/>
          </a:prstGeom>
        </p:spPr>
      </p:pic>
      <p:pic>
        <p:nvPicPr>
          <p:cNvPr id="5" name="Picture 4" descr="MuonKey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1" y="5838925"/>
            <a:ext cx="1395167" cy="240666"/>
          </a:xfrm>
          <a:prstGeom prst="rect">
            <a:avLst/>
          </a:prstGeom>
        </p:spPr>
      </p:pic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0" y="120519"/>
            <a:ext cx="9144000" cy="66470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forPoint5_oct04_nop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  <p:pic>
        <p:nvPicPr>
          <p:cNvPr id="3" name="Picture 2" descr="Electro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2" y="2370662"/>
            <a:ext cx="1323884" cy="526906"/>
          </a:xfrm>
          <a:prstGeom prst="rect">
            <a:avLst/>
          </a:prstGeom>
        </p:spPr>
      </p:pic>
      <p:pic>
        <p:nvPicPr>
          <p:cNvPr id="4" name="Picture 3" descr="ElectronHit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99" y="2358255"/>
            <a:ext cx="1522655" cy="636470"/>
          </a:xfrm>
          <a:prstGeom prst="rect">
            <a:avLst/>
          </a:prstGeom>
        </p:spPr>
      </p:pic>
      <p:pic>
        <p:nvPicPr>
          <p:cNvPr id="5" name="Picture 4" descr="ElectronKey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72" y="5824326"/>
            <a:ext cx="1415328" cy="229283"/>
          </a:xfrm>
          <a:prstGeom prst="rect">
            <a:avLst/>
          </a:prstGeom>
        </p:spPr>
      </p:pic>
      <p:sp>
        <p:nvSpPr>
          <p:cNvPr id="6" name="Rectangle 5">
            <a:hlinkClick r:id="rId7" action="ppaction://hlinksldjump"/>
          </p:cNvPr>
          <p:cNvSpPr/>
          <p:nvPr/>
        </p:nvSpPr>
        <p:spPr>
          <a:xfrm>
            <a:off x="0" y="120519"/>
            <a:ext cx="9144000" cy="66470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8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forPoint5_oct04_nop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  <p:pic>
        <p:nvPicPr>
          <p:cNvPr id="3" name="Picture 2" descr="ChargedHadronTrac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4" y="2399547"/>
            <a:ext cx="1859264" cy="862753"/>
          </a:xfrm>
          <a:prstGeom prst="rect">
            <a:avLst/>
          </a:prstGeom>
        </p:spPr>
      </p:pic>
      <p:pic>
        <p:nvPicPr>
          <p:cNvPr id="4" name="Picture 3" descr="ChargedHadronHit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4" y="2362315"/>
            <a:ext cx="2706735" cy="1522108"/>
          </a:xfrm>
          <a:prstGeom prst="rect">
            <a:avLst/>
          </a:prstGeom>
        </p:spPr>
      </p:pic>
      <p:pic>
        <p:nvPicPr>
          <p:cNvPr id="6" name="Picture 5" descr="ChargedHadronKey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38" y="5757195"/>
            <a:ext cx="3259604" cy="404191"/>
          </a:xfrm>
          <a:prstGeom prst="rect">
            <a:avLst/>
          </a:prstGeom>
        </p:spPr>
      </p:pic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0" y="120519"/>
            <a:ext cx="9144000" cy="66470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4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forPoint5_oct04_nop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  <p:pic>
        <p:nvPicPr>
          <p:cNvPr id="3" name="Picture 2" descr="NeutralHadronKe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5" y="6246874"/>
            <a:ext cx="3391801" cy="286730"/>
          </a:xfrm>
          <a:prstGeom prst="rect">
            <a:avLst/>
          </a:prstGeom>
        </p:spPr>
      </p:pic>
      <p:pic>
        <p:nvPicPr>
          <p:cNvPr id="4" name="Picture 3" descr="NeutralHadronTrack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74" y="1903776"/>
            <a:ext cx="1995326" cy="597926"/>
          </a:xfrm>
          <a:prstGeom prst="rect">
            <a:avLst/>
          </a:prstGeom>
        </p:spPr>
      </p:pic>
      <p:pic>
        <p:nvPicPr>
          <p:cNvPr id="5" name="Picture 4" descr="NeutralHadronHit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20" y="1378017"/>
            <a:ext cx="1211828" cy="887536"/>
          </a:xfrm>
          <a:prstGeom prst="rect">
            <a:avLst/>
          </a:prstGeom>
        </p:spPr>
      </p:pic>
      <p:sp>
        <p:nvSpPr>
          <p:cNvPr id="6" name="Rectangle 5">
            <a:hlinkClick r:id="rId7" action="ppaction://hlinksldjump"/>
          </p:cNvPr>
          <p:cNvSpPr/>
          <p:nvPr/>
        </p:nvSpPr>
        <p:spPr>
          <a:xfrm>
            <a:off x="0" y="120519"/>
            <a:ext cx="9144000" cy="66470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2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forPoint5_oct04_nop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  <p:pic>
        <p:nvPicPr>
          <p:cNvPr id="3" name="Picture 2" descr="PhotonKe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446" y="6263143"/>
            <a:ext cx="1351163" cy="233076"/>
          </a:xfrm>
          <a:prstGeom prst="rect">
            <a:avLst/>
          </a:prstGeom>
        </p:spPr>
      </p:pic>
      <p:pic>
        <p:nvPicPr>
          <p:cNvPr id="4" name="Picture 3" descr="PhotonTrack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82" y="1813085"/>
            <a:ext cx="1184961" cy="736988"/>
          </a:xfrm>
          <a:prstGeom prst="rect">
            <a:avLst/>
          </a:prstGeom>
        </p:spPr>
      </p:pic>
      <p:pic>
        <p:nvPicPr>
          <p:cNvPr id="5" name="Picture 4" descr="PhotonHit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00" y="1622489"/>
            <a:ext cx="349429" cy="319306"/>
          </a:xfrm>
          <a:prstGeom prst="rect">
            <a:avLst/>
          </a:prstGeom>
        </p:spPr>
      </p:pic>
      <p:sp>
        <p:nvSpPr>
          <p:cNvPr id="6" name="Rectangle 5">
            <a:hlinkClick r:id="rId7" action="ppaction://hlinksldjump"/>
          </p:cNvPr>
          <p:cNvSpPr/>
          <p:nvPr/>
        </p:nvSpPr>
        <p:spPr>
          <a:xfrm>
            <a:off x="0" y="120519"/>
            <a:ext cx="9144000" cy="664709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457200"/>
            <a:ext cx="8229600" cy="1143000"/>
          </a:xfrm>
        </p:spPr>
        <p:txBody>
          <a:bodyPr/>
          <a:lstStyle/>
          <a:p>
            <a:r>
              <a:rPr lang="en-US" dirty="0" smtClean="0"/>
              <a:t>Momentum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0405" y="2908420"/>
            <a:ext cx="5407540" cy="344793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Accurate measurement of particle path, including radius of curvature in magnetic field</a:t>
            </a:r>
          </a:p>
          <a:p>
            <a:r>
              <a:rPr lang="en-US" dirty="0" err="1" smtClean="0"/>
              <a:t>Minimise</a:t>
            </a:r>
            <a:r>
              <a:rPr lang="en-US" dirty="0" smtClean="0"/>
              <a:t> multiple scattering</a:t>
            </a:r>
          </a:p>
          <a:p>
            <a:r>
              <a:rPr lang="en-US" dirty="0" err="1" smtClean="0"/>
              <a:t>Minimise</a:t>
            </a:r>
            <a:r>
              <a:rPr lang="en-US" dirty="0" smtClean="0"/>
              <a:t> noise</a:t>
            </a:r>
          </a:p>
          <a:p>
            <a:r>
              <a:rPr lang="en-US" dirty="0" smtClean="0"/>
              <a:t>Enough ‘hits’ and low enough occupancy to allow good pattern recognition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133" y="1417638"/>
            <a:ext cx="4085061" cy="129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83" y="1744663"/>
            <a:ext cx="3175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0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2" y="0"/>
            <a:ext cx="9284972" cy="6772253"/>
          </a:xfrm>
          <a:prstGeom prst="rect">
            <a:avLst/>
          </a:prstGeom>
        </p:spPr>
      </p:pic>
      <p:pic>
        <p:nvPicPr>
          <p:cNvPr id="3" name="Picture 2" descr="zpileup_alltrack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57" y="0"/>
            <a:ext cx="6479103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2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239" y="501233"/>
            <a:ext cx="4465254" cy="63188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943256" y="1146983"/>
            <a:ext cx="4014688" cy="4676840"/>
          </a:xfrm>
        </p:spPr>
        <p:txBody>
          <a:bodyPr>
            <a:normAutofit/>
          </a:bodyPr>
          <a:lstStyle/>
          <a:p>
            <a:r>
              <a:rPr lang="en-US" dirty="0" smtClean="0"/>
              <a:t>Data Acquisition and Triggering</a:t>
            </a:r>
          </a:p>
        </p:txBody>
      </p:sp>
    </p:spTree>
    <p:extLst>
      <p:ext uri="{BB962C8B-B14F-4D97-AF65-F5344CB8AC3E}">
        <p14:creationId xmlns:p14="http://schemas.microsoft.com/office/powerpoint/2010/main" val="46691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Introduction(s)</a:t>
            </a:r>
            <a:endParaRPr lang="en-US" sz="3600" i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49846" y="3959821"/>
            <a:ext cx="8229600" cy="1242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accelerator, the detectors, some principles and digressions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3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BB89CD-E9DB-874B-B05B-0DC510960D0C}" type="slidenum">
              <a:rPr lang="en-US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49846" y="51336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cs typeface="+mj-cs"/>
              </a:rPr>
              <a:t>DAQ and Trigger</a:t>
            </a:r>
          </a:p>
        </p:txBody>
      </p:sp>
      <p:sp>
        <p:nvSpPr>
          <p:cNvPr id="127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dirty="0"/>
              <a:t>W</a:t>
            </a:r>
            <a:r>
              <a:rPr lang="en-GB" dirty="0" smtClean="0">
                <a:cs typeface="+mn-cs"/>
              </a:rPr>
              <a:t>hat a trigger is and how it works</a:t>
            </a:r>
          </a:p>
          <a:p>
            <a:pPr lvl="1" eaLnBrk="1" hangingPunct="1">
              <a:defRPr/>
            </a:pPr>
            <a:r>
              <a:rPr lang="en-GB" dirty="0" smtClean="0"/>
              <a:t>Tells you when is the “right” moment to take your data</a:t>
            </a:r>
          </a:p>
          <a:p>
            <a:pPr lvl="1" eaLnBrk="1" hangingPunct="1">
              <a:defRPr/>
            </a:pPr>
            <a:r>
              <a:rPr lang="en-GB" dirty="0" smtClean="0"/>
              <a:t>Decides very rapidly what output to keep if you can’t keep all of it. The decision is based on some ‘simple’ criteria</a:t>
            </a:r>
          </a:p>
          <a:p>
            <a:pPr lvl="1" eaLnBrk="1" hangingPunct="1">
              <a:defRPr/>
            </a:pPr>
            <a:r>
              <a:rPr lang="en-GB" dirty="0" smtClean="0"/>
              <a:t>Can be done in several levels</a:t>
            </a:r>
          </a:p>
          <a:p>
            <a:pPr eaLnBrk="1" hangingPunct="1">
              <a:defRPr/>
            </a:pPr>
            <a:endParaRPr lang="en-GB" dirty="0" smtClean="0"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4A960-BED1-DF41-9BEA-165D75593C5A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118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3175"/>
            <a:ext cx="8535988" cy="69056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normAutofit fontScale="90000"/>
          </a:bodyPr>
          <a:lstStyle/>
          <a:p>
            <a:pPr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mtClean="0">
                <a:cs typeface="+mj-cs"/>
              </a:rPr>
              <a:t>What is it about...</a:t>
            </a:r>
          </a:p>
        </p:txBody>
      </p:sp>
      <p:sp>
        <p:nvSpPr>
          <p:cNvPr id="1188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3352658" cy="457200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normAutofit lnSpcReduction="10000"/>
          </a:bodyPr>
          <a:lstStyle/>
          <a:p>
            <a:pPr marL="242888" indent="-242888" defTabSz="449263" eaLnBrk="1" hangingPunct="1">
              <a:buSzPct val="87000"/>
              <a:tabLst>
                <a:tab pos="258763" algn="l"/>
                <a:tab pos="520700" algn="l"/>
                <a:tab pos="782638" algn="l"/>
                <a:tab pos="1044575" algn="l"/>
                <a:tab pos="1306513" algn="l"/>
                <a:tab pos="1568450" algn="l"/>
                <a:tab pos="1830388" algn="l"/>
                <a:tab pos="2092325" algn="l"/>
                <a:tab pos="2354263" algn="l"/>
                <a:tab pos="2616200" algn="l"/>
                <a:tab pos="2878138" algn="l"/>
                <a:tab pos="3140075" algn="l"/>
                <a:tab pos="3402013" algn="l"/>
                <a:tab pos="3663950" algn="l"/>
                <a:tab pos="3925888" algn="l"/>
                <a:tab pos="4187825" algn="l"/>
                <a:tab pos="4449763" algn="l"/>
                <a:tab pos="4711700" algn="l"/>
                <a:tab pos="4973638" algn="l"/>
                <a:tab pos="5235575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400" dirty="0" smtClean="0">
                <a:cs typeface="+mn-cs"/>
              </a:rPr>
              <a:t>How to get from here</a:t>
            </a:r>
            <a:r>
              <a:rPr lang="is-IS" sz="2400" dirty="0" smtClean="0">
                <a:cs typeface="+mn-cs"/>
              </a:rPr>
              <a:t>…</a:t>
            </a:r>
            <a:endParaRPr lang="en-GB" sz="2400" dirty="0" smtClean="0">
              <a:cs typeface="+mn-cs"/>
            </a:endParaRPr>
          </a:p>
          <a:p>
            <a:pPr marL="242888" indent="-242888" defTabSz="449263" eaLnBrk="1" hangingPunct="1">
              <a:buSzPct val="87000"/>
              <a:tabLst>
                <a:tab pos="258763" algn="l"/>
                <a:tab pos="520700" algn="l"/>
                <a:tab pos="782638" algn="l"/>
                <a:tab pos="1044575" algn="l"/>
                <a:tab pos="1306513" algn="l"/>
                <a:tab pos="1568450" algn="l"/>
                <a:tab pos="1830388" algn="l"/>
                <a:tab pos="2092325" algn="l"/>
                <a:tab pos="2354263" algn="l"/>
                <a:tab pos="2616200" algn="l"/>
                <a:tab pos="2878138" algn="l"/>
                <a:tab pos="3140075" algn="l"/>
                <a:tab pos="3402013" algn="l"/>
                <a:tab pos="3663950" algn="l"/>
                <a:tab pos="3925888" algn="l"/>
                <a:tab pos="4187825" algn="l"/>
                <a:tab pos="4449763" algn="l"/>
                <a:tab pos="4711700" algn="l"/>
                <a:tab pos="4973638" algn="l"/>
                <a:tab pos="5235575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lang="en-GB" sz="2200" dirty="0" smtClean="0">
              <a:cs typeface="+mn-cs"/>
            </a:endParaRPr>
          </a:p>
          <a:p>
            <a:pPr marL="242888" indent="-242888" defTabSz="449263" eaLnBrk="1" hangingPunct="1">
              <a:buSzPct val="87000"/>
              <a:tabLst>
                <a:tab pos="258763" algn="l"/>
                <a:tab pos="520700" algn="l"/>
                <a:tab pos="782638" algn="l"/>
                <a:tab pos="1044575" algn="l"/>
                <a:tab pos="1306513" algn="l"/>
                <a:tab pos="1568450" algn="l"/>
                <a:tab pos="1830388" algn="l"/>
                <a:tab pos="2092325" algn="l"/>
                <a:tab pos="2354263" algn="l"/>
                <a:tab pos="2616200" algn="l"/>
                <a:tab pos="2878138" algn="l"/>
                <a:tab pos="3140075" algn="l"/>
                <a:tab pos="3402013" algn="l"/>
                <a:tab pos="3663950" algn="l"/>
                <a:tab pos="3925888" algn="l"/>
                <a:tab pos="4187825" algn="l"/>
                <a:tab pos="4449763" algn="l"/>
                <a:tab pos="4711700" algn="l"/>
                <a:tab pos="4973638" algn="l"/>
                <a:tab pos="5235575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lang="en-GB" sz="2200" dirty="0" smtClean="0">
              <a:cs typeface="+mn-cs"/>
            </a:endParaRPr>
          </a:p>
          <a:p>
            <a:pPr marL="242888" indent="-242888" defTabSz="449263" eaLnBrk="1" hangingPunct="1">
              <a:buSzPct val="87000"/>
              <a:tabLst>
                <a:tab pos="258763" algn="l"/>
                <a:tab pos="520700" algn="l"/>
                <a:tab pos="782638" algn="l"/>
                <a:tab pos="1044575" algn="l"/>
                <a:tab pos="1306513" algn="l"/>
                <a:tab pos="1568450" algn="l"/>
                <a:tab pos="1830388" algn="l"/>
                <a:tab pos="2092325" algn="l"/>
                <a:tab pos="2354263" algn="l"/>
                <a:tab pos="2616200" algn="l"/>
                <a:tab pos="2878138" algn="l"/>
                <a:tab pos="3140075" algn="l"/>
                <a:tab pos="3402013" algn="l"/>
                <a:tab pos="3663950" algn="l"/>
                <a:tab pos="3925888" algn="l"/>
                <a:tab pos="4187825" algn="l"/>
                <a:tab pos="4449763" algn="l"/>
                <a:tab pos="4711700" algn="l"/>
                <a:tab pos="4973638" algn="l"/>
                <a:tab pos="5235575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lang="en-GB" sz="2200" dirty="0" smtClean="0">
              <a:cs typeface="+mn-cs"/>
            </a:endParaRPr>
          </a:p>
          <a:p>
            <a:pPr marL="242888" indent="-242888" defTabSz="449263" eaLnBrk="1" hangingPunct="1">
              <a:buSzPct val="87000"/>
              <a:tabLst>
                <a:tab pos="258763" algn="l"/>
                <a:tab pos="520700" algn="l"/>
                <a:tab pos="782638" algn="l"/>
                <a:tab pos="1044575" algn="l"/>
                <a:tab pos="1306513" algn="l"/>
                <a:tab pos="1568450" algn="l"/>
                <a:tab pos="1830388" algn="l"/>
                <a:tab pos="2092325" algn="l"/>
                <a:tab pos="2354263" algn="l"/>
                <a:tab pos="2616200" algn="l"/>
                <a:tab pos="2878138" algn="l"/>
                <a:tab pos="3140075" algn="l"/>
                <a:tab pos="3402013" algn="l"/>
                <a:tab pos="3663950" algn="l"/>
                <a:tab pos="3925888" algn="l"/>
                <a:tab pos="4187825" algn="l"/>
                <a:tab pos="4449763" algn="l"/>
                <a:tab pos="4711700" algn="l"/>
                <a:tab pos="4973638" algn="l"/>
                <a:tab pos="5235575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lang="en-GB" sz="2200" dirty="0" smtClean="0">
              <a:cs typeface="+mn-cs"/>
            </a:endParaRPr>
          </a:p>
          <a:p>
            <a:pPr marL="242888" indent="-242888" defTabSz="449263" eaLnBrk="1" hangingPunct="1">
              <a:buSzPct val="87000"/>
              <a:tabLst>
                <a:tab pos="258763" algn="l"/>
                <a:tab pos="520700" algn="l"/>
                <a:tab pos="782638" algn="l"/>
                <a:tab pos="1044575" algn="l"/>
                <a:tab pos="1306513" algn="l"/>
                <a:tab pos="1568450" algn="l"/>
                <a:tab pos="1830388" algn="l"/>
                <a:tab pos="2092325" algn="l"/>
                <a:tab pos="2354263" algn="l"/>
                <a:tab pos="2616200" algn="l"/>
                <a:tab pos="2878138" algn="l"/>
                <a:tab pos="3140075" algn="l"/>
                <a:tab pos="3402013" algn="l"/>
                <a:tab pos="3663950" algn="l"/>
                <a:tab pos="3925888" algn="l"/>
                <a:tab pos="4187825" algn="l"/>
                <a:tab pos="4449763" algn="l"/>
                <a:tab pos="4711700" algn="l"/>
                <a:tab pos="4973638" algn="l"/>
                <a:tab pos="5235575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lang="en-GB" sz="2200" dirty="0" smtClean="0">
              <a:cs typeface="+mn-cs"/>
            </a:endParaRPr>
          </a:p>
          <a:p>
            <a:pPr marL="242888" indent="-242888" defTabSz="449263" eaLnBrk="1" hangingPunct="1">
              <a:buSzPct val="87000"/>
              <a:tabLst>
                <a:tab pos="258763" algn="l"/>
                <a:tab pos="520700" algn="l"/>
                <a:tab pos="782638" algn="l"/>
                <a:tab pos="1044575" algn="l"/>
                <a:tab pos="1306513" algn="l"/>
                <a:tab pos="1568450" algn="l"/>
                <a:tab pos="1830388" algn="l"/>
                <a:tab pos="2092325" algn="l"/>
                <a:tab pos="2354263" algn="l"/>
                <a:tab pos="2616200" algn="l"/>
                <a:tab pos="2878138" algn="l"/>
                <a:tab pos="3140075" algn="l"/>
                <a:tab pos="3402013" algn="l"/>
                <a:tab pos="3663950" algn="l"/>
                <a:tab pos="3925888" algn="l"/>
                <a:tab pos="4187825" algn="l"/>
                <a:tab pos="4449763" algn="l"/>
                <a:tab pos="4711700" algn="l"/>
                <a:tab pos="4973638" algn="l"/>
                <a:tab pos="5235575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lang="en-GB" sz="2200" dirty="0" smtClean="0">
              <a:cs typeface="+mn-cs"/>
            </a:endParaRPr>
          </a:p>
          <a:p>
            <a:pPr marL="242888" indent="-242888" defTabSz="449263" eaLnBrk="1" hangingPunct="1">
              <a:buSzPct val="87000"/>
              <a:tabLst>
                <a:tab pos="258763" algn="l"/>
                <a:tab pos="520700" algn="l"/>
                <a:tab pos="782638" algn="l"/>
                <a:tab pos="1044575" algn="l"/>
                <a:tab pos="1306513" algn="l"/>
                <a:tab pos="1568450" algn="l"/>
                <a:tab pos="1830388" algn="l"/>
                <a:tab pos="2092325" algn="l"/>
                <a:tab pos="2354263" algn="l"/>
                <a:tab pos="2616200" algn="l"/>
                <a:tab pos="2878138" algn="l"/>
                <a:tab pos="3140075" algn="l"/>
                <a:tab pos="3402013" algn="l"/>
                <a:tab pos="3663950" algn="l"/>
                <a:tab pos="3925888" algn="l"/>
                <a:tab pos="4187825" algn="l"/>
                <a:tab pos="4449763" algn="l"/>
                <a:tab pos="4711700" algn="l"/>
                <a:tab pos="4973638" algn="l"/>
                <a:tab pos="5235575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lang="en-GB" sz="2200" dirty="0" smtClean="0">
              <a:cs typeface="+mn-cs"/>
            </a:endParaRPr>
          </a:p>
          <a:p>
            <a:pPr marL="242888" indent="-242888" defTabSz="449263" eaLnBrk="1" hangingPunct="1">
              <a:buSzPct val="87000"/>
              <a:tabLst>
                <a:tab pos="258763" algn="l"/>
                <a:tab pos="520700" algn="l"/>
                <a:tab pos="782638" algn="l"/>
                <a:tab pos="1044575" algn="l"/>
                <a:tab pos="1306513" algn="l"/>
                <a:tab pos="1568450" algn="l"/>
                <a:tab pos="1830388" algn="l"/>
                <a:tab pos="2092325" algn="l"/>
                <a:tab pos="2354263" algn="l"/>
                <a:tab pos="2616200" algn="l"/>
                <a:tab pos="2878138" algn="l"/>
                <a:tab pos="3140075" algn="l"/>
                <a:tab pos="3402013" algn="l"/>
                <a:tab pos="3663950" algn="l"/>
                <a:tab pos="3925888" algn="l"/>
                <a:tab pos="4187825" algn="l"/>
                <a:tab pos="4449763" algn="l"/>
                <a:tab pos="4711700" algn="l"/>
                <a:tab pos="4973638" algn="l"/>
                <a:tab pos="5235575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lang="en-GB" sz="2200" dirty="0" smtClean="0">
              <a:cs typeface="+mn-cs"/>
            </a:endParaRPr>
          </a:p>
        </p:txBody>
      </p:sp>
      <p:pic>
        <p:nvPicPr>
          <p:cNvPr id="17413" name="Picture 4" descr="eventdispla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4191000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88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9588"/>
            <a:ext cx="3657600" cy="289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88870" name="Text Box 6"/>
          <p:cNvSpPr txBox="1">
            <a:spLocks noChangeArrowheads="1"/>
          </p:cNvSpPr>
          <p:nvPr/>
        </p:nvSpPr>
        <p:spPr bwMode="auto">
          <a:xfrm rot="780000">
            <a:off x="7038975" y="3454400"/>
            <a:ext cx="974725" cy="67627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200" b="1" dirty="0">
                <a:solidFill>
                  <a:schemeClr val="bg1"/>
                </a:solidFill>
                <a:cs typeface="+mn-cs"/>
              </a:rPr>
              <a:t>Select HIGGS</a:t>
            </a:r>
          </a:p>
        </p:txBody>
      </p:sp>
      <p:pic>
        <p:nvPicPr>
          <p:cNvPr id="17416" name="Picture 7" descr="mass_stor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47800"/>
            <a:ext cx="1676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872" name="Line 8"/>
          <p:cNvSpPr>
            <a:spLocks noChangeShapeType="1"/>
          </p:cNvSpPr>
          <p:nvPr/>
        </p:nvSpPr>
        <p:spPr bwMode="auto">
          <a:xfrm>
            <a:off x="6629400" y="2057400"/>
            <a:ext cx="2286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4343400" y="1828800"/>
            <a:ext cx="1371600" cy="838200"/>
          </a:xfrm>
          <a:prstGeom prst="straightConnector1">
            <a:avLst/>
          </a:prstGeom>
          <a:solidFill>
            <a:srgbClr val="DDFFBB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6975401" y="6089931"/>
            <a:ext cx="160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 here</a:t>
            </a:r>
            <a:r>
              <a:rPr lang="is-IS" sz="2400" dirty="0"/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3C7BC-0488-1A4B-8528-544DFE0A15A3}" type="slidenum">
              <a:rPr lang="en-US"/>
              <a:pPr>
                <a:defRPr/>
              </a:pPr>
              <a:t>42</a:t>
            </a:fld>
            <a:endParaRPr lang="en-US"/>
          </a:p>
        </p:txBody>
      </p:sp>
      <p:pic>
        <p:nvPicPr>
          <p:cNvPr id="19459" name="Picture 2" descr="over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15975"/>
            <a:ext cx="723900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09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>
                <a:cs typeface="+mj-cs"/>
              </a:rPr>
              <a:t>Or</a:t>
            </a:r>
          </a:p>
        </p:txBody>
      </p:sp>
      <p:sp>
        <p:nvSpPr>
          <p:cNvPr id="1190917" name="Rectangle 5"/>
          <p:cNvSpPr>
            <a:spLocks noChangeArrowheads="1"/>
          </p:cNvSpPr>
          <p:nvPr/>
        </p:nvSpPr>
        <p:spPr bwMode="auto">
          <a:xfrm>
            <a:off x="1143000" y="1981200"/>
            <a:ext cx="1524000" cy="259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90918" name="Rectangle 6"/>
          <p:cNvSpPr>
            <a:spLocks noChangeArrowheads="1"/>
          </p:cNvSpPr>
          <p:nvPr/>
        </p:nvSpPr>
        <p:spPr bwMode="auto">
          <a:xfrm>
            <a:off x="2486025" y="3429000"/>
            <a:ext cx="25908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909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4970257"/>
            <a:ext cx="8382000" cy="150898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GB" sz="2800" dirty="0"/>
              <a:t>M</a:t>
            </a:r>
            <a:r>
              <a:rPr lang="en-GB" sz="2800" dirty="0" smtClean="0"/>
              <a:t>ain role of Trigger &amp; DAQ:</a:t>
            </a:r>
          </a:p>
          <a:p>
            <a:pPr lvl="1" eaLnBrk="1" hangingPunct="1">
              <a:defRPr/>
            </a:pPr>
            <a:r>
              <a:rPr lang="en-GB" dirty="0"/>
              <a:t>P</a:t>
            </a:r>
            <a:r>
              <a:rPr lang="en-GB" dirty="0" smtClean="0"/>
              <a:t>rocess the signals generated in the detectors</a:t>
            </a:r>
          </a:p>
          <a:p>
            <a:pPr lvl="1" eaLnBrk="1" hangingPunct="1">
              <a:defRPr/>
            </a:pPr>
            <a:r>
              <a:rPr lang="en-GB" dirty="0" smtClean="0"/>
              <a:t>Select the ‘interesting’ events and reject the ‘boring’ ones</a:t>
            </a:r>
          </a:p>
          <a:p>
            <a:pPr lvl="1" eaLnBrk="1" hangingPunct="1">
              <a:defRPr/>
            </a:pPr>
            <a:r>
              <a:rPr lang="en-GB" dirty="0"/>
              <a:t>S</a:t>
            </a:r>
            <a:r>
              <a:rPr lang="en-GB" dirty="0" smtClean="0"/>
              <a:t>ave interesting ones on mass storage for physics analysis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C56035-1FFD-7A4D-AC73-F2335C3AB3A6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1191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>
                <a:cs typeface="+mj-cs"/>
              </a:rPr>
              <a:t>DAQ</a:t>
            </a:r>
          </a:p>
        </p:txBody>
      </p:sp>
      <p:sp>
        <p:nvSpPr>
          <p:cNvPr id="119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34182"/>
            <a:ext cx="8382000" cy="52578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1000"/>
              </a:lnSpc>
              <a:defRPr/>
            </a:pPr>
            <a:r>
              <a:rPr lang="en-GB" dirty="0" smtClean="0">
                <a:cs typeface="+mn-cs"/>
              </a:rPr>
              <a:t>Abbreviation for Data Acquisition System</a:t>
            </a:r>
          </a:p>
          <a:p>
            <a:pPr eaLnBrk="1" hangingPunct="1">
              <a:lnSpc>
                <a:spcPct val="91000"/>
              </a:lnSpc>
              <a:defRPr/>
            </a:pPr>
            <a:r>
              <a:rPr lang="en-GB" dirty="0" smtClean="0">
                <a:cs typeface="+mn-cs"/>
              </a:rPr>
              <a:t>Wikipedia:</a:t>
            </a:r>
          </a:p>
          <a:p>
            <a:pPr lvl="1" eaLnBrk="1" hangingPunct="1">
              <a:lnSpc>
                <a:spcPct val="91000"/>
              </a:lnSpc>
              <a:defRPr/>
            </a:pPr>
            <a:r>
              <a:rPr lang="en-GB" dirty="0"/>
              <a:t>P</a:t>
            </a:r>
            <a:r>
              <a:rPr lang="en-GB" dirty="0" smtClean="0"/>
              <a:t>rocess of sampling signals that measure real world physical conditions and converting the resulting samples into digital numeric values that can be manipulated by a computer.</a:t>
            </a:r>
          </a:p>
          <a:p>
            <a:pPr eaLnBrk="1" hangingPunct="1">
              <a:lnSpc>
                <a:spcPct val="91000"/>
              </a:lnSpc>
              <a:defRPr/>
            </a:pPr>
            <a:r>
              <a:rPr lang="en-GB" dirty="0" smtClean="0">
                <a:cs typeface="+mn-cs"/>
              </a:rPr>
              <a:t>In HEP it consists mainly of electronics, computer science, networking and quite </a:t>
            </a:r>
            <a:r>
              <a:rPr lang="en-GB" dirty="0" smtClean="0"/>
              <a:t>a lot of </a:t>
            </a:r>
            <a:r>
              <a:rPr lang="en-GB" dirty="0" smtClean="0">
                <a:cs typeface="+mn-cs"/>
              </a:rPr>
              <a:t>physics</a:t>
            </a:r>
          </a:p>
          <a:p>
            <a:pPr eaLnBrk="1" hangingPunct="1">
              <a:lnSpc>
                <a:spcPct val="91000"/>
              </a:lnSpc>
              <a:defRPr/>
            </a:pPr>
            <a:r>
              <a:rPr lang="en-GB" dirty="0" smtClean="0">
                <a:cs typeface="+mn-cs"/>
              </a:rPr>
              <a:t>Tasks</a:t>
            </a:r>
          </a:p>
          <a:p>
            <a:pPr lvl="1" eaLnBrk="1" hangingPunct="1">
              <a:lnSpc>
                <a:spcPct val="91000"/>
              </a:lnSpc>
              <a:defRPr/>
            </a:pPr>
            <a:r>
              <a:rPr lang="en-GB" dirty="0" smtClean="0"/>
              <a:t>Gathers the data produced by the detectors (</a:t>
            </a:r>
            <a:r>
              <a:rPr lang="en-GB" dirty="0" smtClean="0">
                <a:solidFill>
                  <a:srgbClr val="FF0000"/>
                </a:solidFill>
              </a:rPr>
              <a:t>Readout</a:t>
            </a:r>
            <a:r>
              <a:rPr lang="en-GB" dirty="0" smtClean="0"/>
              <a:t>)</a:t>
            </a:r>
          </a:p>
          <a:p>
            <a:pPr lvl="1" eaLnBrk="1" hangingPunct="1">
              <a:lnSpc>
                <a:spcPct val="91000"/>
              </a:lnSpc>
              <a:defRPr/>
            </a:pPr>
            <a:r>
              <a:rPr lang="en-GB" dirty="0" smtClean="0"/>
              <a:t>Forms complete events (</a:t>
            </a:r>
            <a:r>
              <a:rPr lang="en-GB" dirty="0" smtClean="0">
                <a:solidFill>
                  <a:srgbClr val="FF0000"/>
                </a:solidFill>
              </a:rPr>
              <a:t>Event Building</a:t>
            </a:r>
            <a:r>
              <a:rPr lang="en-GB" dirty="0" smtClean="0"/>
              <a:t>)</a:t>
            </a:r>
          </a:p>
          <a:p>
            <a:pPr lvl="1" eaLnBrk="1" hangingPunct="1">
              <a:lnSpc>
                <a:spcPct val="91000"/>
              </a:lnSpc>
              <a:defRPr/>
            </a:pPr>
            <a:r>
              <a:rPr lang="en-GB" dirty="0" smtClean="0"/>
              <a:t>Possibly feeds (several) levels of deciding to keep the collision (called typically </a:t>
            </a:r>
            <a:r>
              <a:rPr lang="en-GB" dirty="0" smtClean="0">
                <a:solidFill>
                  <a:srgbClr val="FF0000"/>
                </a:solidFill>
              </a:rPr>
              <a:t>event</a:t>
            </a:r>
            <a:r>
              <a:rPr lang="en-GB" dirty="0" smtClean="0"/>
              <a:t> in the following)</a:t>
            </a:r>
          </a:p>
          <a:p>
            <a:pPr lvl="1" eaLnBrk="1" hangingPunct="1">
              <a:lnSpc>
                <a:spcPct val="91000"/>
              </a:lnSpc>
              <a:defRPr/>
            </a:pPr>
            <a:r>
              <a:rPr lang="en-GB" dirty="0" smtClean="0"/>
              <a:t>Stores event data (</a:t>
            </a:r>
            <a:r>
              <a:rPr lang="en-GB" dirty="0" smtClean="0">
                <a:solidFill>
                  <a:srgbClr val="FF0000"/>
                </a:solidFill>
              </a:rPr>
              <a:t>Data logging</a:t>
            </a:r>
            <a:r>
              <a:rPr lang="en-GB" dirty="0" smtClean="0"/>
              <a:t>)</a:t>
            </a:r>
          </a:p>
          <a:p>
            <a:pPr lvl="1" eaLnBrk="1" hangingPunct="1">
              <a:lnSpc>
                <a:spcPct val="91000"/>
              </a:lnSpc>
              <a:defRPr/>
            </a:pPr>
            <a:r>
              <a:rPr lang="en-GB" dirty="0" smtClean="0"/>
              <a:t>Provides control, configuration and monitoring facilities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458747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Deadtime</a:t>
            </a:r>
            <a:r>
              <a:rPr lang="en-US" dirty="0" smtClean="0"/>
              <a:t> and Efficiency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/>
              <a:t>Definitions</a:t>
            </a:r>
          </a:p>
          <a:p>
            <a:pPr lvl="1">
              <a:defRPr/>
            </a:pPr>
            <a:r>
              <a:rPr lang="en-US" dirty="0" smtClean="0">
                <a:cs typeface="Lucida Calligraphy"/>
              </a:rPr>
              <a:t>Av</a:t>
            </a:r>
            <a:r>
              <a:rPr lang="en-US" dirty="0" smtClean="0"/>
              <a:t>erage </a:t>
            </a:r>
            <a:r>
              <a:rPr lang="en-US" dirty="0"/>
              <a:t>rate of physics phenomenon (input</a:t>
            </a:r>
            <a:r>
              <a:rPr lang="en-US" dirty="0" smtClean="0"/>
              <a:t>): </a:t>
            </a:r>
            <a:r>
              <a:rPr lang="en-US" dirty="0" smtClean="0">
                <a:latin typeface="Lucida Calligraphy"/>
                <a:cs typeface="Lucida Calligraphy"/>
              </a:rPr>
              <a:t>f</a:t>
            </a:r>
          </a:p>
          <a:p>
            <a:pPr lvl="1">
              <a:defRPr/>
            </a:pPr>
            <a:r>
              <a:rPr lang="en-US" dirty="0" smtClean="0">
                <a:cs typeface="Lucida Calligraphy"/>
              </a:rPr>
              <a:t>Process rate: </a:t>
            </a:r>
            <a:r>
              <a:rPr lang="en-US" dirty="0" err="1" smtClean="0">
                <a:cs typeface="Lucida Calligraphy"/>
              </a:rPr>
              <a:t>λ</a:t>
            </a:r>
            <a:r>
              <a:rPr lang="en-US" dirty="0" smtClean="0">
                <a:cs typeface="Lucida Calligraphy"/>
              </a:rPr>
              <a:t>=1/</a:t>
            </a:r>
            <a:r>
              <a:rPr lang="en-US" dirty="0" smtClean="0">
                <a:latin typeface="Lucida Calligraphy"/>
                <a:cs typeface="Lucida Calligraphy"/>
              </a:rPr>
              <a:t>f</a:t>
            </a:r>
            <a:endParaRPr lang="en-US" dirty="0">
              <a:latin typeface="Lucida Calligraphy"/>
              <a:cs typeface="Lucida Calligraphy"/>
            </a:endParaRPr>
          </a:p>
          <a:p>
            <a:pPr lvl="1">
              <a:defRPr/>
            </a:pPr>
            <a:r>
              <a:rPr lang="en-US" dirty="0" smtClean="0"/>
              <a:t>Average </a:t>
            </a:r>
            <a:r>
              <a:rPr lang="en-US" dirty="0"/>
              <a:t>rates of DAQ (output</a:t>
            </a:r>
            <a:r>
              <a:rPr lang="en-US" dirty="0" smtClean="0"/>
              <a:t>): </a:t>
            </a:r>
            <a:endParaRPr lang="en-US" dirty="0"/>
          </a:p>
          <a:p>
            <a:pPr lvl="1">
              <a:defRPr/>
            </a:pPr>
            <a:r>
              <a:rPr lang="en-US" dirty="0" err="1" smtClean="0">
                <a:solidFill>
                  <a:srgbClr val="800000"/>
                </a:solidFill>
              </a:rPr>
              <a:t>Deadtime</a:t>
            </a:r>
            <a:r>
              <a:rPr lang="en-US" dirty="0" smtClean="0">
                <a:solidFill>
                  <a:srgbClr val="800000"/>
                </a:solidFill>
              </a:rPr>
              <a:t>: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/>
              <a:t></a:t>
            </a:r>
            <a:endParaRPr lang="en-US" dirty="0" smtClean="0">
              <a:solidFill>
                <a:schemeClr val="tx2"/>
              </a:solidFill>
            </a:endParaRPr>
          </a:p>
          <a:p>
            <a:pPr lvl="2">
              <a:defRPr/>
            </a:pPr>
            <a:r>
              <a:rPr lang="en-US" dirty="0"/>
              <a:t>T</a:t>
            </a:r>
            <a:r>
              <a:rPr lang="en-US" dirty="0" smtClean="0"/>
              <a:t>ime </a:t>
            </a:r>
            <a:r>
              <a:rPr lang="en-US" dirty="0"/>
              <a:t>the system requires to process </a:t>
            </a:r>
            <a:r>
              <a:rPr lang="en-US" dirty="0" smtClean="0"/>
              <a:t>an event</a:t>
            </a:r>
            <a:r>
              <a:rPr lang="en-US" dirty="0"/>
              <a:t>, without being able to handle other </a:t>
            </a:r>
            <a:r>
              <a:rPr lang="en-US" dirty="0" smtClean="0"/>
              <a:t>triggers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Probability </a:t>
            </a:r>
            <a:r>
              <a:rPr lang="en-US" dirty="0"/>
              <a:t>that DAQ is </a:t>
            </a:r>
            <a:r>
              <a:rPr lang="en-US" dirty="0" smtClean="0"/>
              <a:t>busy:   P</a:t>
            </a:r>
            <a:r>
              <a:rPr lang="en-US" dirty="0"/>
              <a:t>[busy] = </a:t>
            </a:r>
          </a:p>
          <a:p>
            <a:pPr lvl="1">
              <a:defRPr/>
            </a:pPr>
            <a:r>
              <a:rPr lang="en-US" dirty="0"/>
              <a:t>P</a:t>
            </a:r>
            <a:r>
              <a:rPr lang="en-US" dirty="0" smtClean="0"/>
              <a:t>robability </a:t>
            </a:r>
            <a:r>
              <a:rPr lang="en-US" dirty="0"/>
              <a:t>that DAQ is </a:t>
            </a:r>
            <a:r>
              <a:rPr lang="en-US" dirty="0" smtClean="0"/>
              <a:t>free:    P</a:t>
            </a:r>
            <a:r>
              <a:rPr lang="en-US" dirty="0"/>
              <a:t>[free] = 1 - </a:t>
            </a:r>
            <a:r>
              <a:rPr lang="en-US" dirty="0" smtClean="0"/>
              <a:t></a:t>
            </a:r>
          </a:p>
          <a:p>
            <a:pPr>
              <a:defRPr/>
            </a:pPr>
            <a:r>
              <a:rPr lang="en-US" dirty="0" smtClean="0"/>
              <a:t>Therefore</a:t>
            </a:r>
          </a:p>
          <a:p>
            <a:pPr lvl="1">
              <a:defRPr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 smtClean="0"/>
              <a:t>Efficiency: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C1AD82-7760-234C-BE4F-2074A6B9CD0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graphicFrame>
        <p:nvGraphicFramePr>
          <p:cNvPr id="29701" name="Object 6"/>
          <p:cNvGraphicFramePr>
            <a:graphicFrameLocks noChangeAspect="1"/>
          </p:cNvGraphicFramePr>
          <p:nvPr/>
        </p:nvGraphicFramePr>
        <p:xfrm>
          <a:off x="1054100" y="4699000"/>
          <a:ext cx="68580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4" name="Equation" r:id="rId3" imgW="3429000" imgH="431800" progId="Equation.3">
                  <p:embed/>
                </p:oleObj>
              </mc:Choice>
              <mc:Fallback>
                <p:oleObj name="Equation" r:id="rId3" imgW="3429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100" y="4699000"/>
                        <a:ext cx="68580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7"/>
          <p:cNvGraphicFramePr>
            <a:graphicFrameLocks noChangeAspect="1"/>
          </p:cNvGraphicFramePr>
          <p:nvPr/>
        </p:nvGraphicFramePr>
        <p:xfrm>
          <a:off x="2463800" y="5486400"/>
          <a:ext cx="34036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5" name="Equation" r:id="rId5" imgW="1701800" imgH="431800" progId="Equation.3">
                  <p:embed/>
                </p:oleObj>
              </mc:Choice>
              <mc:Fallback>
                <p:oleObj name="Equation" r:id="rId5" imgW="1701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3800" y="5486400"/>
                        <a:ext cx="34036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6D2951-1E7C-654F-A0DF-1029E5C3AEAC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120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75622" y="520536"/>
            <a:ext cx="6603824" cy="100877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dirty="0" smtClean="0">
                <a:cs typeface="+mj-cs"/>
              </a:rPr>
              <a:t>DAQ: Collider mode</a:t>
            </a:r>
          </a:p>
        </p:txBody>
      </p:sp>
      <p:sp>
        <p:nvSpPr>
          <p:cNvPr id="120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43600" y="1663536"/>
            <a:ext cx="2970213" cy="48006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GB" sz="2000" dirty="0" smtClean="0">
                <a:cs typeface="+mn-cs"/>
              </a:rPr>
              <a:t>Particle collisions are synchronous</a:t>
            </a:r>
          </a:p>
          <a:p>
            <a:pPr eaLnBrk="1" hangingPunct="1">
              <a:defRPr/>
            </a:pPr>
            <a:r>
              <a:rPr lang="en-GB" sz="2000" dirty="0" smtClean="0">
                <a:cs typeface="+mn-cs"/>
              </a:rPr>
              <a:t>Trigger rejects uninteresting events</a:t>
            </a:r>
          </a:p>
          <a:p>
            <a:pPr eaLnBrk="1" hangingPunct="1">
              <a:defRPr/>
            </a:pPr>
            <a:r>
              <a:rPr lang="en-GB" sz="2000" dirty="0" smtClean="0">
                <a:cs typeface="+mn-cs"/>
              </a:rPr>
              <a:t>Even if collisions are synchronous, the triggers (interesting events) are unpredictable</a:t>
            </a:r>
          </a:p>
          <a:p>
            <a:pPr eaLnBrk="1" hangingPunct="1">
              <a:defRPr/>
            </a:pPr>
            <a:r>
              <a:rPr lang="en-GB" sz="2000" dirty="0" err="1" smtClean="0">
                <a:cs typeface="+mn-cs"/>
              </a:rPr>
              <a:t>Derandomisation</a:t>
            </a:r>
            <a:r>
              <a:rPr lang="en-GB" sz="2000" dirty="0" smtClean="0">
                <a:cs typeface="+mn-cs"/>
              </a:rPr>
              <a:t> is still needed</a:t>
            </a:r>
          </a:p>
          <a:p>
            <a:pPr eaLnBrk="1" hangingPunct="1">
              <a:defRPr/>
            </a:pPr>
            <a:r>
              <a:rPr lang="en-GB" sz="2000" dirty="0" smtClean="0">
                <a:cs typeface="+mn-cs"/>
              </a:rPr>
              <a:t>No trigger </a:t>
            </a:r>
            <a:r>
              <a:rPr lang="en-GB" sz="2000" dirty="0" err="1" smtClean="0">
                <a:cs typeface="+mn-cs"/>
              </a:rPr>
              <a:t>deadtime</a:t>
            </a:r>
            <a:r>
              <a:rPr lang="en-GB" sz="2000" dirty="0" smtClean="0">
                <a:cs typeface="+mn-cs"/>
              </a:rPr>
              <a:t> if trigger latency below time between two beam crossings</a:t>
            </a:r>
          </a:p>
        </p:txBody>
      </p:sp>
      <p:pic>
        <p:nvPicPr>
          <p:cNvPr id="38917" name="Picture 4" descr="daq_he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563880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70BD39-7776-BE44-921D-F694BB46D65F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1266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>
                <a:cs typeface="+mj-cs"/>
              </a:rPr>
              <a:t>Multi-Level Trigger</a:t>
            </a:r>
          </a:p>
        </p:txBody>
      </p:sp>
      <p:sp>
        <p:nvSpPr>
          <p:cNvPr id="126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0200" y="1311275"/>
            <a:ext cx="3352800" cy="54102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GB" dirty="0" smtClean="0">
                <a:cs typeface="+mn-cs"/>
              </a:rPr>
              <a:t>For complicated triggers latency can be long</a:t>
            </a:r>
          </a:p>
          <a:p>
            <a:pPr lvl="1" eaLnBrk="1" hangingPunct="1">
              <a:defRPr/>
            </a:pPr>
            <a:r>
              <a:rPr lang="en-GB" dirty="0" smtClean="0"/>
              <a:t>if </a:t>
            </a:r>
            <a:r>
              <a:rPr lang="en-GB" dirty="0" smtClean="0">
                <a:sym typeface="Symbol" charset="0"/>
              </a:rPr>
              <a:t></a:t>
            </a:r>
            <a:r>
              <a:rPr lang="en-GB" baseline="-25000" dirty="0" smtClean="0"/>
              <a:t>trig</a:t>
            </a:r>
            <a:r>
              <a:rPr lang="en-GB" dirty="0" smtClean="0"/>
              <a:t>&gt;</a:t>
            </a:r>
            <a:r>
              <a:rPr lang="en-GB" dirty="0" smtClean="0">
                <a:sym typeface="Symbol" charset="0"/>
              </a:rPr>
              <a:t></a:t>
            </a:r>
            <a:r>
              <a:rPr lang="en-GB" baseline="-25000" dirty="0" smtClean="0"/>
              <a:t>BX</a:t>
            </a:r>
            <a:r>
              <a:rPr lang="en-GB" dirty="0" smtClean="0"/>
              <a:t>, </a:t>
            </a:r>
            <a:r>
              <a:rPr lang="en-GB" dirty="0" err="1" smtClean="0"/>
              <a:t>deadtime</a:t>
            </a:r>
            <a:r>
              <a:rPr lang="en-GB" dirty="0" smtClean="0"/>
              <a:t>&gt;50%</a:t>
            </a:r>
          </a:p>
          <a:p>
            <a:pPr eaLnBrk="1" hangingPunct="1">
              <a:defRPr/>
            </a:pPr>
            <a:r>
              <a:rPr lang="en-GB" dirty="0" smtClean="0">
                <a:cs typeface="+mn-cs"/>
              </a:rPr>
              <a:t>Split trigger in several levels with increasing complexity and latency</a:t>
            </a:r>
          </a:p>
          <a:p>
            <a:pPr eaLnBrk="1" hangingPunct="1">
              <a:defRPr/>
            </a:pPr>
            <a:r>
              <a:rPr lang="en-GB" dirty="0" smtClean="0">
                <a:cs typeface="+mn-cs"/>
              </a:rPr>
              <a:t>All levels can reject events</a:t>
            </a:r>
          </a:p>
          <a:p>
            <a:pPr lvl="1" eaLnBrk="1" hangingPunct="1">
              <a:defRPr/>
            </a:pPr>
            <a:r>
              <a:rPr lang="en-GB" dirty="0" smtClean="0"/>
              <a:t>with </a:t>
            </a:r>
            <a:r>
              <a:rPr lang="en-GB" dirty="0" smtClean="0">
                <a:sym typeface="Symbol" charset="0"/>
              </a:rPr>
              <a:t></a:t>
            </a:r>
            <a:r>
              <a:rPr lang="en-GB" baseline="-25000" dirty="0" smtClean="0"/>
              <a:t>L1</a:t>
            </a:r>
            <a:r>
              <a:rPr lang="en-GB" dirty="0" smtClean="0"/>
              <a:t>&lt;</a:t>
            </a:r>
            <a:r>
              <a:rPr lang="en-GB" dirty="0" smtClean="0">
                <a:sym typeface="Symbol" charset="0"/>
              </a:rPr>
              <a:t></a:t>
            </a:r>
            <a:r>
              <a:rPr lang="en-GB" baseline="-25000" dirty="0" smtClean="0"/>
              <a:t>BX</a:t>
            </a:r>
            <a:r>
              <a:rPr lang="en-GB" dirty="0" smtClean="0"/>
              <a:t>, trigger </a:t>
            </a:r>
            <a:r>
              <a:rPr lang="en-GB" dirty="0" err="1" smtClean="0"/>
              <a:t>deadtime</a:t>
            </a:r>
            <a:r>
              <a:rPr lang="en-GB" dirty="0" smtClean="0"/>
              <a:t> only </a:t>
            </a:r>
            <a:r>
              <a:rPr lang="en-GB" dirty="0" smtClean="0">
                <a:sym typeface="Symbol" charset="0"/>
              </a:rPr>
              <a:t></a:t>
            </a:r>
            <a:r>
              <a:rPr lang="en-GB" baseline="-25000" dirty="0" smtClean="0"/>
              <a:t>L1</a:t>
            </a:r>
            <a:r>
              <a:rPr lang="en-GB" dirty="0" smtClean="0"/>
              <a:t>·</a:t>
            </a:r>
            <a:r>
              <a:rPr lang="en-GB" dirty="0" smtClean="0">
                <a:sym typeface="Symbol" charset="0"/>
              </a:rPr>
              <a:t></a:t>
            </a:r>
            <a:r>
              <a:rPr lang="en-GB" baseline="-25000" dirty="0" smtClean="0"/>
              <a:t>L2</a:t>
            </a:r>
          </a:p>
        </p:txBody>
      </p:sp>
      <p:pic>
        <p:nvPicPr>
          <p:cNvPr id="39941" name="Picture 4" descr="DAQ_trig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6672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12A0CE-6529-1F4D-A7E8-7891BEE9FA32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1267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9846" y="4000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cs typeface="+mj-cs"/>
              </a:rPr>
              <a:t>Multi-Level Trigger</a:t>
            </a:r>
          </a:p>
        </p:txBody>
      </p:sp>
      <p:sp>
        <p:nvSpPr>
          <p:cNvPr id="1267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0200" y="1256218"/>
            <a:ext cx="3352800" cy="4992181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GB" dirty="0" smtClean="0">
                <a:cs typeface="+mn-cs"/>
              </a:rPr>
              <a:t>For optimal data reduction can add trigger level between readout and storage (High-level trigger)</a:t>
            </a:r>
          </a:p>
          <a:p>
            <a:pPr eaLnBrk="1" hangingPunct="1">
              <a:defRPr/>
            </a:pPr>
            <a:r>
              <a:rPr lang="en-GB" dirty="0" smtClean="0">
                <a:cs typeface="+mn-cs"/>
              </a:rPr>
              <a:t>Has access to some/all processed data</a:t>
            </a:r>
          </a:p>
        </p:txBody>
      </p:sp>
      <p:pic>
        <p:nvPicPr>
          <p:cNvPr id="40965" name="Picture 4" descr="DAQ_trigge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543050"/>
            <a:ext cx="466725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E3149D-824B-6447-A2E4-DF6AD26A2E3C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120320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86800" cy="5410200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dirty="0" smtClean="0">
                <a:cs typeface="+mn-cs"/>
              </a:rPr>
              <a:t>The increased number of channels require hierarchical structure with well defined interfaces between components </a:t>
            </a:r>
          </a:p>
          <a:p>
            <a:pPr eaLnBrk="1" hangingPunct="1">
              <a:buFont typeface="Wingdings" charset="0"/>
              <a:buNone/>
              <a:defRPr/>
            </a:pPr>
            <a:endParaRPr lang="en-GB" sz="2200" dirty="0" smtClean="0">
              <a:cs typeface="+mn-cs"/>
            </a:endParaRPr>
          </a:p>
        </p:txBody>
      </p:sp>
      <p:pic>
        <p:nvPicPr>
          <p:cNvPr id="43013" name="Picture 7" descr="pic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31950"/>
            <a:ext cx="731520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19660-96AF-8E44-8798-0E58254FDCB0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120320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86800" cy="5410200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dirty="0" smtClean="0">
                <a:cs typeface="+mn-cs"/>
              </a:rPr>
              <a:t>The increased number of channels require hierarchical structure with well defined interfaces between components </a:t>
            </a:r>
          </a:p>
          <a:p>
            <a:pPr eaLnBrk="1" hangingPunct="1">
              <a:buFont typeface="Wingdings" charset="0"/>
              <a:buNone/>
              <a:defRPr/>
            </a:pPr>
            <a:endParaRPr lang="en-GB" sz="2200" dirty="0" smtClean="0">
              <a:cs typeface="+mn-cs"/>
            </a:endParaRPr>
          </a:p>
        </p:txBody>
      </p:sp>
      <p:pic>
        <p:nvPicPr>
          <p:cNvPr id="44037" name="Picture 7" descr="pic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47825"/>
            <a:ext cx="70866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9" descr="pic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72707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353"/>
            <a:ext cx="7492158" cy="6614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Physics at the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344" y="1022620"/>
            <a:ext cx="7958455" cy="533373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Energy reach</a:t>
            </a:r>
          </a:p>
          <a:p>
            <a:pPr lvl="1"/>
            <a:r>
              <a:rPr lang="en-US" dirty="0" smtClean="0"/>
              <a:t>New particles</a:t>
            </a:r>
          </a:p>
          <a:p>
            <a:pPr lvl="1"/>
            <a:r>
              <a:rPr lang="en-US" dirty="0" smtClean="0"/>
              <a:t>Shorter distance scales</a:t>
            </a:r>
          </a:p>
          <a:p>
            <a:r>
              <a:rPr lang="en-US" dirty="0" smtClean="0"/>
              <a:t>High luminosity and excellent detectors</a:t>
            </a:r>
          </a:p>
          <a:p>
            <a:pPr lvl="1"/>
            <a:r>
              <a:rPr lang="en-US" dirty="0" smtClean="0"/>
              <a:t>Cover the phase space opened</a:t>
            </a:r>
          </a:p>
          <a:p>
            <a:pPr lvl="1"/>
            <a:r>
              <a:rPr lang="en-US" dirty="0" smtClean="0"/>
              <a:t>Study rare events</a:t>
            </a:r>
          </a:p>
          <a:p>
            <a:r>
              <a:rPr lang="en-US" dirty="0" smtClean="0"/>
              <a:t>Energy opens more phase space</a:t>
            </a:r>
          </a:p>
          <a:p>
            <a:pPr lvl="1"/>
            <a:r>
              <a:rPr lang="en-US" dirty="0" smtClean="0"/>
              <a:t>High multiplicities</a:t>
            </a:r>
          </a:p>
          <a:p>
            <a:pPr lvl="1"/>
            <a:r>
              <a:rPr lang="en-US" dirty="0" smtClean="0"/>
              <a:t>QCD &amp; EW radiation in events with objects at the electroweak scale</a:t>
            </a:r>
          </a:p>
          <a:p>
            <a:pPr lvl="1"/>
            <a:r>
              <a:rPr lang="en-US" dirty="0" smtClean="0"/>
              <a:t>Boosted electroweak scale objects, rich </a:t>
            </a:r>
            <a:r>
              <a:rPr lang="en-US" dirty="0" err="1" smtClean="0"/>
              <a:t>perturbative</a:t>
            </a:r>
            <a:r>
              <a:rPr lang="en-US" dirty="0" smtClean="0"/>
              <a:t> structure inside jets</a:t>
            </a:r>
          </a:p>
          <a:p>
            <a:r>
              <a:rPr lang="en-US" dirty="0" smtClean="0"/>
              <a:t>Surprises?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1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5061-5574-1145-99B5-C03010C7F21D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120320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86800" cy="5410200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dirty="0" smtClean="0">
                <a:cs typeface="+mn-cs"/>
              </a:rPr>
              <a:t>The increased number of channels require hierarchical structure with well defined interfaces between components </a:t>
            </a:r>
          </a:p>
          <a:p>
            <a:pPr eaLnBrk="1" hangingPunct="1">
              <a:buFont typeface="Wingdings" charset="0"/>
              <a:buNone/>
              <a:defRPr/>
            </a:pPr>
            <a:endParaRPr lang="en-GB" sz="2200" dirty="0" smtClean="0">
              <a:cs typeface="+mn-cs"/>
            </a:endParaRPr>
          </a:p>
        </p:txBody>
      </p:sp>
      <p:pic>
        <p:nvPicPr>
          <p:cNvPr id="45061" name="Picture 1" descr="pic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641475"/>
            <a:ext cx="871855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2C09DF-0B51-064A-A408-BDCAC6122C51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120320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86800" cy="5410200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dirty="0" smtClean="0">
                <a:cs typeface="+mn-cs"/>
              </a:rPr>
              <a:t>The increased number of channels require hierarchical structure with well defined interfaces between components </a:t>
            </a:r>
          </a:p>
          <a:p>
            <a:pPr eaLnBrk="1" hangingPunct="1">
              <a:buFont typeface="Wingdings" charset="0"/>
              <a:buNone/>
              <a:defRPr/>
            </a:pPr>
            <a:endParaRPr lang="en-GB" sz="2200" dirty="0" smtClean="0">
              <a:cs typeface="+mn-cs"/>
            </a:endParaRPr>
          </a:p>
        </p:txBody>
      </p:sp>
      <p:pic>
        <p:nvPicPr>
          <p:cNvPr id="46085" name="Picture 3" descr="pic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30363"/>
            <a:ext cx="87630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7787-B38E-F649-9C1C-23F7F6CB21CE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120320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86800" cy="5410200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dirty="0" smtClean="0">
                <a:cs typeface="+mn-cs"/>
              </a:rPr>
              <a:t>The increased number of channels require hierarchical structure with well defined interfaces between components </a:t>
            </a:r>
          </a:p>
          <a:p>
            <a:pPr eaLnBrk="1" hangingPunct="1">
              <a:buFont typeface="Wingdings" charset="0"/>
              <a:buNone/>
              <a:defRPr/>
            </a:pPr>
            <a:endParaRPr lang="en-GB" sz="2200" dirty="0" smtClean="0">
              <a:cs typeface="+mn-cs"/>
            </a:endParaRPr>
          </a:p>
        </p:txBody>
      </p:sp>
      <p:pic>
        <p:nvPicPr>
          <p:cNvPr id="47109" name="Picture 6" descr="pic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619250"/>
            <a:ext cx="86868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E2949-FB76-A748-9340-1FB5ECEC4014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120320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86800" cy="5410200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dirty="0" smtClean="0">
                <a:cs typeface="+mn-cs"/>
              </a:rPr>
              <a:t>Buffering usually needed at all levels</a:t>
            </a:r>
            <a:endParaRPr lang="en-GB" sz="2200" dirty="0" smtClean="0">
              <a:cs typeface="+mn-cs"/>
            </a:endParaRPr>
          </a:p>
        </p:txBody>
      </p:sp>
      <p:pic>
        <p:nvPicPr>
          <p:cNvPr id="48133" name="Picture 3" descr="pic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30363"/>
            <a:ext cx="87630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" descr="pic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73213"/>
            <a:ext cx="8763000" cy="490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18FEED-A42D-3E4B-AF39-BE4684470FAB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1209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>
                <a:cs typeface="+mj-cs"/>
              </a:rPr>
              <a:t>Read-out Topology</a:t>
            </a:r>
          </a:p>
        </p:txBody>
      </p:sp>
      <p:sp>
        <p:nvSpPr>
          <p:cNvPr id="120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57903"/>
            <a:ext cx="5638800" cy="5408613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dirty="0" smtClean="0">
                <a:cs typeface="+mn-cs"/>
              </a:rPr>
              <a:t>Reading out = building events out of many detector channels</a:t>
            </a:r>
          </a:p>
          <a:p>
            <a:pPr eaLnBrk="1" hangingPunct="1">
              <a:defRPr/>
            </a:pPr>
            <a:r>
              <a:rPr lang="en-GB" sz="2000" dirty="0" smtClean="0">
                <a:cs typeface="+mn-cs"/>
              </a:rPr>
              <a:t>We define “building blocks”</a:t>
            </a:r>
          </a:p>
          <a:p>
            <a:pPr lvl="1" eaLnBrk="1" hangingPunct="1">
              <a:defRPr/>
            </a:pPr>
            <a:r>
              <a:rPr lang="en-GB" sz="2000" dirty="0" smtClean="0"/>
              <a:t>Example: readout crates, event building nodes, …</a:t>
            </a:r>
          </a:p>
          <a:p>
            <a:pPr eaLnBrk="1" hangingPunct="1">
              <a:defRPr/>
            </a:pPr>
            <a:r>
              <a:rPr lang="en-US" sz="2000" dirty="0" smtClean="0">
                <a:cs typeface="+mn-cs"/>
              </a:rPr>
              <a:t>Crate: many modules put in a common chassis which provides</a:t>
            </a:r>
          </a:p>
          <a:p>
            <a:pPr lvl="1" eaLnBrk="1" hangingPunct="1">
              <a:defRPr/>
            </a:pPr>
            <a:r>
              <a:rPr lang="en-US" sz="2000" dirty="0" smtClean="0"/>
              <a:t>Mechanical support</a:t>
            </a:r>
          </a:p>
          <a:p>
            <a:pPr lvl="1" eaLnBrk="1" hangingPunct="1">
              <a:defRPr/>
            </a:pPr>
            <a:r>
              <a:rPr lang="en-US" sz="2000" dirty="0" smtClean="0"/>
              <a:t>Power</a:t>
            </a:r>
          </a:p>
          <a:p>
            <a:pPr lvl="1" eaLnBrk="1" hangingPunct="1">
              <a:defRPr/>
            </a:pPr>
            <a:r>
              <a:rPr lang="en-US" sz="2000" dirty="0" smtClean="0"/>
              <a:t>A </a:t>
            </a:r>
            <a:r>
              <a:rPr lang="en-US" sz="2000" dirty="0" err="1" smtClean="0"/>
              <a:t>standardised</a:t>
            </a:r>
            <a:r>
              <a:rPr lang="en-US" sz="2000" dirty="0" smtClean="0"/>
              <a:t> way to access the data</a:t>
            </a:r>
          </a:p>
          <a:p>
            <a:pPr lvl="1" eaLnBrk="1" hangingPunct="1">
              <a:defRPr/>
            </a:pPr>
            <a:r>
              <a:rPr lang="en-US" sz="2000" dirty="0" smtClean="0"/>
              <a:t>Provides signal and protocol standard for communication</a:t>
            </a:r>
            <a:endParaRPr lang="en-GB" sz="2000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sz="2000" dirty="0" smtClean="0">
                <a:cs typeface="+mn-cs"/>
              </a:rPr>
              <a:t>All this is provided by standards for (readout) electronics such as </a:t>
            </a:r>
            <a:r>
              <a:rPr lang="en-US" sz="2000" dirty="0" smtClean="0">
                <a:solidFill>
                  <a:srgbClr val="FF0000"/>
                </a:solidFill>
                <a:cs typeface="+mn-cs"/>
              </a:rPr>
              <a:t>NIM</a:t>
            </a:r>
            <a:r>
              <a:rPr lang="en-US" sz="2000" dirty="0" smtClean="0">
                <a:cs typeface="+mn-cs"/>
              </a:rPr>
              <a:t> or </a:t>
            </a:r>
            <a:r>
              <a:rPr lang="en-US" sz="2000" dirty="0" smtClean="0">
                <a:solidFill>
                  <a:srgbClr val="FF0000"/>
                </a:solidFill>
                <a:cs typeface="+mn-cs"/>
              </a:rPr>
              <a:t>VME </a:t>
            </a:r>
            <a:r>
              <a:rPr lang="en-US" sz="2000" dirty="0" smtClean="0">
                <a:cs typeface="+mn-cs"/>
              </a:rPr>
              <a:t>(IEEE 1014)</a:t>
            </a:r>
          </a:p>
        </p:txBody>
      </p:sp>
      <p:grpSp>
        <p:nvGrpSpPr>
          <p:cNvPr id="49157" name="Group 4"/>
          <p:cNvGrpSpPr>
            <a:grpSpLocks/>
          </p:cNvGrpSpPr>
          <p:nvPr/>
        </p:nvGrpSpPr>
        <p:grpSpPr bwMode="auto">
          <a:xfrm>
            <a:off x="5562600" y="838200"/>
            <a:ext cx="3460750" cy="3114675"/>
            <a:chOff x="136" y="1319"/>
            <a:chExt cx="2656" cy="2354"/>
          </a:xfrm>
        </p:grpSpPr>
        <p:graphicFrame>
          <p:nvGraphicFramePr>
            <p:cNvPr id="49159" name="Object 5"/>
            <p:cNvGraphicFramePr>
              <a:graphicFrameLocks noChangeAspect="1"/>
            </p:cNvGraphicFramePr>
            <p:nvPr/>
          </p:nvGraphicFramePr>
          <p:xfrm>
            <a:off x="480" y="1536"/>
            <a:ext cx="1640" cy="17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338" name="Visio" r:id="rId3" imgW="2616200" imgH="2717800" progId="">
                    <p:embed/>
                  </p:oleObj>
                </mc:Choice>
                <mc:Fallback>
                  <p:oleObj name="Visio" r:id="rId3" imgW="2616200" imgH="27178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" y="1536"/>
                          <a:ext cx="1640" cy="17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160" name="Arc 5"/>
            <p:cNvSpPr>
              <a:spLocks/>
            </p:cNvSpPr>
            <p:nvPr/>
          </p:nvSpPr>
          <p:spPr bwMode="auto">
            <a:xfrm flipH="1">
              <a:off x="1487" y="2381"/>
              <a:ext cx="199" cy="715"/>
            </a:xfrm>
            <a:custGeom>
              <a:avLst/>
              <a:gdLst>
                <a:gd name="T0" fmla="*/ 0 w 22344"/>
                <a:gd name="T1" fmla="*/ 0 h 40199"/>
                <a:gd name="T2" fmla="*/ 0 w 22344"/>
                <a:gd name="T3" fmla="*/ 0 h 40199"/>
                <a:gd name="T4" fmla="*/ 0 w 22344"/>
                <a:gd name="T5" fmla="*/ 0 h 40199"/>
                <a:gd name="T6" fmla="*/ 0 60000 65536"/>
                <a:gd name="T7" fmla="*/ 0 60000 65536"/>
                <a:gd name="T8" fmla="*/ 0 60000 65536"/>
                <a:gd name="T9" fmla="*/ 0 w 22344"/>
                <a:gd name="T10" fmla="*/ 0 h 40199"/>
                <a:gd name="T11" fmla="*/ 22344 w 22344"/>
                <a:gd name="T12" fmla="*/ 40199 h 401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4" h="40199" fill="none" extrusionOk="0">
                  <a:moveTo>
                    <a:pt x="11727" y="-1"/>
                  </a:moveTo>
                  <a:cubicBezTo>
                    <a:pt x="18306" y="3885"/>
                    <a:pt x="22344" y="10957"/>
                    <a:pt x="22344" y="18599"/>
                  </a:cubicBezTo>
                  <a:cubicBezTo>
                    <a:pt x="22344" y="30528"/>
                    <a:pt x="12673" y="40199"/>
                    <a:pt x="744" y="40199"/>
                  </a:cubicBezTo>
                  <a:cubicBezTo>
                    <a:pt x="495" y="40198"/>
                    <a:pt x="247" y="40194"/>
                    <a:pt x="-1" y="40186"/>
                  </a:cubicBezTo>
                </a:path>
                <a:path w="22344" h="40199" stroke="0" extrusionOk="0">
                  <a:moveTo>
                    <a:pt x="11727" y="-1"/>
                  </a:moveTo>
                  <a:cubicBezTo>
                    <a:pt x="18306" y="3885"/>
                    <a:pt x="22344" y="10957"/>
                    <a:pt x="22344" y="18599"/>
                  </a:cubicBezTo>
                  <a:cubicBezTo>
                    <a:pt x="22344" y="30528"/>
                    <a:pt x="12673" y="40199"/>
                    <a:pt x="744" y="40199"/>
                  </a:cubicBezTo>
                  <a:cubicBezTo>
                    <a:pt x="495" y="40198"/>
                    <a:pt x="247" y="40194"/>
                    <a:pt x="-1" y="40186"/>
                  </a:cubicBezTo>
                  <a:lnTo>
                    <a:pt x="744" y="18599"/>
                  </a:lnTo>
                  <a:lnTo>
                    <a:pt x="11727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1" name="Text Box 6"/>
            <p:cNvSpPr txBox="1">
              <a:spLocks noChangeArrowheads="1"/>
            </p:cNvSpPr>
            <p:nvPr/>
          </p:nvSpPr>
          <p:spPr bwMode="auto">
            <a:xfrm>
              <a:off x="1676" y="3037"/>
              <a:ext cx="1116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sz="1000">
                  <a:solidFill>
                    <a:schemeClr val="tx1"/>
                  </a:solidFill>
                </a:rPr>
                <a:t>Backplane Connectors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sz="1000">
                  <a:solidFill>
                    <a:schemeClr val="tx1"/>
                  </a:solidFill>
                </a:rPr>
                <a:t>(for power and data)</a:t>
              </a:r>
            </a:p>
          </p:txBody>
        </p:sp>
        <p:sp>
          <p:nvSpPr>
            <p:cNvPr id="49162" name="Arc 7"/>
            <p:cNvSpPr>
              <a:spLocks/>
            </p:cNvSpPr>
            <p:nvPr/>
          </p:nvSpPr>
          <p:spPr bwMode="auto">
            <a:xfrm flipH="1">
              <a:off x="576" y="3191"/>
              <a:ext cx="288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3" name="Text Box 8"/>
            <p:cNvSpPr txBox="1">
              <a:spLocks noChangeArrowheads="1"/>
            </p:cNvSpPr>
            <p:nvPr/>
          </p:nvSpPr>
          <p:spPr bwMode="auto">
            <a:xfrm>
              <a:off x="385" y="3373"/>
              <a:ext cx="1045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sz="1000">
                  <a:solidFill>
                    <a:schemeClr val="tx1"/>
                  </a:solidFill>
                </a:rPr>
                <a:t>VME Board 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sz="1000">
                  <a:solidFill>
                    <a:schemeClr val="tx1"/>
                  </a:solidFill>
                </a:rPr>
                <a:t>Plugs into Backplane</a:t>
              </a:r>
            </a:p>
          </p:txBody>
        </p:sp>
        <p:sp>
          <p:nvSpPr>
            <p:cNvPr id="49164" name="AutoShape 9"/>
            <p:cNvSpPr>
              <a:spLocks noChangeArrowheads="1"/>
            </p:cNvSpPr>
            <p:nvPr/>
          </p:nvSpPr>
          <p:spPr bwMode="auto">
            <a:xfrm rot="-2860508">
              <a:off x="1008" y="3095"/>
              <a:ext cx="240" cy="144"/>
            </a:xfrm>
            <a:prstGeom prst="rightArrow">
              <a:avLst>
                <a:gd name="adj1" fmla="val 50000"/>
                <a:gd name="adj2" fmla="val 41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>
                <a:spcBef>
                  <a:spcPct val="0"/>
                </a:spcBef>
              </a:pPr>
              <a:endParaRPr lang="en-GB" sz="1800">
                <a:solidFill>
                  <a:schemeClr val="tx1"/>
                </a:solidFill>
                <a:latin typeface="Century Gothic" charset="0"/>
              </a:endParaRPr>
            </a:p>
          </p:txBody>
        </p:sp>
        <p:sp>
          <p:nvSpPr>
            <p:cNvPr id="49165" name="Line 11"/>
            <p:cNvSpPr>
              <a:spLocks noChangeShapeType="1"/>
            </p:cNvSpPr>
            <p:nvPr/>
          </p:nvSpPr>
          <p:spPr bwMode="auto">
            <a:xfrm>
              <a:off x="528" y="1319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6" name="Line 12"/>
            <p:cNvSpPr>
              <a:spLocks noChangeShapeType="1"/>
            </p:cNvSpPr>
            <p:nvPr/>
          </p:nvSpPr>
          <p:spPr bwMode="auto">
            <a:xfrm>
              <a:off x="528" y="1463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7" name="Line 13"/>
            <p:cNvSpPr>
              <a:spLocks noChangeShapeType="1"/>
            </p:cNvSpPr>
            <p:nvPr/>
          </p:nvSpPr>
          <p:spPr bwMode="auto">
            <a:xfrm>
              <a:off x="1824" y="1319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8" name="Text Box 14"/>
            <p:cNvSpPr txBox="1">
              <a:spLocks noChangeArrowheads="1"/>
            </p:cNvSpPr>
            <p:nvPr/>
          </p:nvSpPr>
          <p:spPr bwMode="auto">
            <a:xfrm>
              <a:off x="1056" y="1319"/>
              <a:ext cx="281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sz="1000">
                  <a:solidFill>
                    <a:schemeClr val="tx1"/>
                  </a:solidFill>
                </a:rPr>
                <a:t>19</a:t>
              </a:r>
              <a:r>
                <a:rPr lang="ja-JP" altLang="en-US" sz="1000">
                  <a:solidFill>
                    <a:schemeClr val="tx1"/>
                  </a:solidFill>
                </a:rPr>
                <a:t>”</a:t>
              </a:r>
              <a:endParaRPr lang="en-US" sz="1000">
                <a:solidFill>
                  <a:schemeClr val="tx1"/>
                </a:solidFill>
              </a:endParaRPr>
            </a:p>
          </p:txBody>
        </p:sp>
        <p:sp>
          <p:nvSpPr>
            <p:cNvPr id="49169" name="Line 15"/>
            <p:cNvSpPr>
              <a:spLocks noChangeShapeType="1"/>
            </p:cNvSpPr>
            <p:nvPr/>
          </p:nvSpPr>
          <p:spPr bwMode="auto">
            <a:xfrm>
              <a:off x="1920" y="1751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70" name="Line 16"/>
            <p:cNvSpPr>
              <a:spLocks noChangeShapeType="1"/>
            </p:cNvSpPr>
            <p:nvPr/>
          </p:nvSpPr>
          <p:spPr bwMode="auto">
            <a:xfrm>
              <a:off x="1872" y="2951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71" name="Line 17"/>
            <p:cNvSpPr>
              <a:spLocks noChangeShapeType="1"/>
            </p:cNvSpPr>
            <p:nvPr/>
          </p:nvSpPr>
          <p:spPr bwMode="auto">
            <a:xfrm>
              <a:off x="2160" y="1751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72" name="Text Box 18"/>
            <p:cNvSpPr txBox="1">
              <a:spLocks noChangeArrowheads="1"/>
            </p:cNvSpPr>
            <p:nvPr/>
          </p:nvSpPr>
          <p:spPr bwMode="auto">
            <a:xfrm>
              <a:off x="2160" y="2173"/>
              <a:ext cx="265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4000">
                  <a:solidFill>
                    <a:schemeClr val="accent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sz="1000">
                  <a:solidFill>
                    <a:schemeClr val="tx1"/>
                  </a:solidFill>
                </a:rPr>
                <a:t>7U</a:t>
              </a:r>
            </a:p>
          </p:txBody>
        </p:sp>
        <p:sp>
          <p:nvSpPr>
            <p:cNvPr id="49173" name="Arc 19"/>
            <p:cNvSpPr>
              <a:spLocks/>
            </p:cNvSpPr>
            <p:nvPr/>
          </p:nvSpPr>
          <p:spPr bwMode="auto">
            <a:xfrm flipH="1">
              <a:off x="136" y="1992"/>
              <a:ext cx="281" cy="240"/>
            </a:xfrm>
            <a:custGeom>
              <a:avLst/>
              <a:gdLst>
                <a:gd name="T0" fmla="*/ 0 w 21073"/>
                <a:gd name="T1" fmla="*/ 0 h 21600"/>
                <a:gd name="T2" fmla="*/ 0 w 21073"/>
                <a:gd name="T3" fmla="*/ 0 h 21600"/>
                <a:gd name="T4" fmla="*/ 0 w 21073"/>
                <a:gd name="T5" fmla="*/ 0 h 21600"/>
                <a:gd name="T6" fmla="*/ 0 60000 65536"/>
                <a:gd name="T7" fmla="*/ 0 60000 65536"/>
                <a:gd name="T8" fmla="*/ 0 60000 65536"/>
                <a:gd name="T9" fmla="*/ 0 w 21073"/>
                <a:gd name="T10" fmla="*/ 0 h 21600"/>
                <a:gd name="T11" fmla="*/ 21073 w 210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073" h="21600" fill="none" extrusionOk="0">
                  <a:moveTo>
                    <a:pt x="0" y="-1"/>
                  </a:moveTo>
                  <a:cubicBezTo>
                    <a:pt x="10103" y="-1"/>
                    <a:pt x="18856" y="7003"/>
                    <a:pt x="21073" y="16859"/>
                  </a:cubicBezTo>
                </a:path>
                <a:path w="21073" h="21600" stroke="0" extrusionOk="0">
                  <a:moveTo>
                    <a:pt x="0" y="-1"/>
                  </a:moveTo>
                  <a:cubicBezTo>
                    <a:pt x="10103" y="-1"/>
                    <a:pt x="18856" y="7003"/>
                    <a:pt x="21073" y="16859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915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25908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rossse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76200"/>
            <a:ext cx="3878262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92764"/>
            <a:ext cx="4800600" cy="477943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Huge incoming rate of common – and therefore eventually “uninteresting” – collisions</a:t>
            </a:r>
          </a:p>
          <a:p>
            <a:pPr lvl="1" eaLnBrk="1" hangingPunct="1">
              <a:defRPr/>
            </a:pPr>
            <a:r>
              <a:rPr lang="en-US" sz="2000" dirty="0" smtClean="0">
                <a:solidFill>
                  <a:srgbClr val="800000"/>
                </a:solidFill>
                <a:cs typeface="+mn-cs"/>
              </a:rPr>
              <a:t>Huge rejection needed from </a:t>
            </a:r>
            <a:r>
              <a:rPr lang="en-US" sz="2000" dirty="0">
                <a:solidFill>
                  <a:srgbClr val="800000"/>
                </a:solidFill>
                <a:sym typeface="Symbol" charset="0"/>
              </a:rPr>
              <a:t>~10</a:t>
            </a:r>
            <a:r>
              <a:rPr lang="en-US" sz="2000" baseline="30000" dirty="0">
                <a:solidFill>
                  <a:srgbClr val="800000"/>
                </a:solidFill>
                <a:sym typeface="Symbol" charset="0"/>
              </a:rPr>
              <a:t>9</a:t>
            </a:r>
            <a:r>
              <a:rPr lang="en-US" sz="2000" dirty="0">
                <a:solidFill>
                  <a:srgbClr val="800000"/>
                </a:solidFill>
                <a:sym typeface="Symbol" charset="0"/>
              </a:rPr>
              <a:t> </a:t>
            </a:r>
            <a:r>
              <a:rPr lang="en-US" sz="2000" dirty="0" smtClean="0">
                <a:solidFill>
                  <a:srgbClr val="800000"/>
                </a:solidFill>
                <a:sym typeface="Symbol" charset="0"/>
              </a:rPr>
              <a:t>Hz to </a:t>
            </a:r>
            <a:r>
              <a:rPr lang="en-US" sz="2000" dirty="0">
                <a:solidFill>
                  <a:srgbClr val="800000"/>
                </a:solidFill>
                <a:sym typeface="Symbol" charset="0"/>
              </a:rPr>
              <a:t>~</a:t>
            </a:r>
            <a:r>
              <a:rPr lang="en-US" sz="2000" dirty="0" smtClean="0">
                <a:solidFill>
                  <a:srgbClr val="800000"/>
                </a:solidFill>
                <a:sym typeface="Symbol" charset="0"/>
              </a:rPr>
              <a:t>10</a:t>
            </a:r>
            <a:r>
              <a:rPr lang="en-US" sz="2000" baseline="30000" dirty="0" smtClean="0">
                <a:solidFill>
                  <a:srgbClr val="800000"/>
                </a:solidFill>
                <a:sym typeface="Symbol" charset="0"/>
              </a:rPr>
              <a:t>2 </a:t>
            </a:r>
            <a:r>
              <a:rPr lang="en-US" sz="2000" dirty="0" smtClean="0">
                <a:solidFill>
                  <a:srgbClr val="800000"/>
                </a:solidFill>
                <a:sym typeface="Symbol" charset="0"/>
              </a:rPr>
              <a:t>- 10</a:t>
            </a:r>
            <a:r>
              <a:rPr lang="en-US" sz="2000" baseline="30000" dirty="0" smtClean="0">
                <a:solidFill>
                  <a:srgbClr val="800000"/>
                </a:solidFill>
                <a:sym typeface="Symbol" charset="0"/>
              </a:rPr>
              <a:t>3</a:t>
            </a:r>
            <a:r>
              <a:rPr lang="en-US" sz="2000" dirty="0" smtClean="0">
                <a:solidFill>
                  <a:srgbClr val="800000"/>
                </a:solidFill>
                <a:sym typeface="Symbol" charset="0"/>
              </a:rPr>
              <a:t> Hz for offline storage (physics analyses)</a:t>
            </a:r>
            <a:endParaRPr lang="en-US" sz="2000" dirty="0" smtClean="0">
              <a:solidFill>
                <a:srgbClr val="800000"/>
              </a:solidFill>
            </a:endParaRP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Impossible to save all collisions</a:t>
            </a:r>
          </a:p>
          <a:p>
            <a:pPr lvl="1" eaLnBrk="1" hangingPunct="1">
              <a:defRPr/>
            </a:pPr>
            <a:r>
              <a:rPr lang="en-US" sz="2000" dirty="0" smtClean="0">
                <a:solidFill>
                  <a:srgbClr val="800000"/>
                </a:solidFill>
              </a:rPr>
              <a:t>Would result in O(100000) </a:t>
            </a:r>
            <a:r>
              <a:rPr lang="en-US" sz="2000" dirty="0" err="1" smtClean="0">
                <a:solidFill>
                  <a:srgbClr val="800000"/>
                </a:solidFill>
              </a:rPr>
              <a:t>PetaByte</a:t>
            </a:r>
            <a:r>
              <a:rPr lang="en-US" sz="2000" dirty="0" smtClean="0">
                <a:solidFill>
                  <a:srgbClr val="800000"/>
                </a:solidFill>
              </a:rPr>
              <a:t> or O(1000) Exabyte per year of data per experiment</a:t>
            </a:r>
          </a:p>
          <a:p>
            <a:pPr lvl="1" eaLnBrk="1" hangingPunct="1">
              <a:defRPr/>
            </a:pPr>
            <a:r>
              <a:rPr lang="en-US" sz="2000" dirty="0" smtClean="0">
                <a:solidFill>
                  <a:srgbClr val="800000"/>
                </a:solidFill>
              </a:rPr>
              <a:t>For comparison: 5 </a:t>
            </a:r>
            <a:r>
              <a:rPr lang="en-US" sz="2000" dirty="0" err="1" smtClean="0">
                <a:solidFill>
                  <a:srgbClr val="800000"/>
                </a:solidFill>
              </a:rPr>
              <a:t>Exabytes</a:t>
            </a:r>
            <a:r>
              <a:rPr lang="en-US" sz="2000" dirty="0" smtClean="0">
                <a:solidFill>
                  <a:srgbClr val="800000"/>
                </a:solidFill>
              </a:rPr>
              <a:t>: All words ever spoken by human beings.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5C6E46-DA5B-0B44-8D52-35004801CC03}" type="slidenum">
              <a:rPr lang="en-US"/>
              <a:pPr>
                <a:defRPr/>
              </a:pPr>
              <a:t>55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4014689" y="901202"/>
            <a:ext cx="2843311" cy="1242563"/>
          </a:xfrm>
          <a:prstGeom prst="straightConnector1">
            <a:avLst/>
          </a:prstGeom>
          <a:solidFill>
            <a:srgbClr val="DDFFBB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4014689" y="2143765"/>
            <a:ext cx="2843311" cy="2733035"/>
          </a:xfrm>
          <a:prstGeom prst="straightConnector1">
            <a:avLst/>
          </a:prstGeom>
          <a:solidFill>
            <a:srgbClr val="DDFFBB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464254"/>
            <a:ext cx="8229600" cy="81927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Trigger = Rejection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83528"/>
            <a:ext cx="8382000" cy="5117272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Problem: We must </a:t>
            </a:r>
            <a:r>
              <a:rPr lang="en-US" dirty="0" err="1" smtClean="0"/>
              <a:t>analyse</a:t>
            </a:r>
            <a:r>
              <a:rPr lang="en-US" dirty="0" smtClean="0"/>
              <a:t> and reject most collisions prior to storage</a:t>
            </a:r>
          </a:p>
          <a:p>
            <a:pPr>
              <a:defRPr/>
            </a:pPr>
            <a:r>
              <a:rPr lang="en-US" dirty="0" smtClean="0"/>
              <a:t>Solution: Trigger</a:t>
            </a:r>
          </a:p>
          <a:p>
            <a:pPr lvl="1">
              <a:defRPr/>
            </a:pPr>
            <a:r>
              <a:rPr lang="en-US" dirty="0" smtClean="0"/>
              <a:t>Fast processing</a:t>
            </a:r>
          </a:p>
          <a:p>
            <a:pPr lvl="1">
              <a:defRPr/>
            </a:pPr>
            <a:r>
              <a:rPr lang="en-US" dirty="0" smtClean="0"/>
              <a:t>High efficiency for                                                           interesting  physics</a:t>
            </a:r>
          </a:p>
          <a:p>
            <a:pPr lvl="1">
              <a:defRPr/>
            </a:pPr>
            <a:r>
              <a:rPr lang="en-US" dirty="0" smtClean="0"/>
              <a:t>Huge rejection factor                                                                  10</a:t>
            </a:r>
            <a:r>
              <a:rPr lang="en-US" baseline="30000" dirty="0" smtClean="0"/>
              <a:t>4</a:t>
            </a:r>
            <a:r>
              <a:rPr lang="en-US" dirty="0" smtClean="0"/>
              <a:t> – 10</a:t>
            </a:r>
            <a:r>
              <a:rPr lang="en-US" baseline="30000" dirty="0" smtClean="0"/>
              <a:t>5</a:t>
            </a:r>
          </a:p>
          <a:p>
            <a:pPr marL="0" indent="0" eaLnBrk="1" hangingPunct="1">
              <a:lnSpc>
                <a:spcPct val="95000"/>
              </a:lnSpc>
              <a:spcBef>
                <a:spcPct val="15000"/>
              </a:spcBef>
              <a:buClrTx/>
              <a:buSzPct val="100000"/>
              <a:buNone/>
              <a:defRPr/>
            </a:pPr>
            <a:r>
              <a:rPr lang="en-US" dirty="0">
                <a:solidFill>
                  <a:srgbClr val="BA001C"/>
                </a:solidFill>
              </a:rPr>
              <a:t>I</a:t>
            </a:r>
            <a:r>
              <a:rPr lang="en-US" dirty="0" smtClean="0">
                <a:solidFill>
                  <a:srgbClr val="BA001C"/>
                </a:solidFill>
              </a:rPr>
              <a:t>f </a:t>
            </a:r>
            <a:r>
              <a:rPr lang="en-US" dirty="0">
                <a:solidFill>
                  <a:srgbClr val="BA001C"/>
                </a:solidFill>
              </a:rPr>
              <a:t>the incoming rate </a:t>
            </a:r>
            <a:r>
              <a:rPr lang="en-US" dirty="0" smtClean="0">
                <a:solidFill>
                  <a:srgbClr val="BA001C"/>
                </a:solidFill>
              </a:rPr>
              <a:t>                                                                          is very </a:t>
            </a:r>
            <a:r>
              <a:rPr lang="en-US" dirty="0">
                <a:solidFill>
                  <a:srgbClr val="BA001C"/>
                </a:solidFill>
              </a:rPr>
              <a:t>high, the trigger </a:t>
            </a:r>
            <a:r>
              <a:rPr lang="en-US" dirty="0" smtClean="0">
                <a:solidFill>
                  <a:srgbClr val="BA001C"/>
                </a:solidFill>
              </a:rPr>
              <a:t>                                                         itself </a:t>
            </a:r>
            <a:r>
              <a:rPr lang="en-US" dirty="0">
                <a:solidFill>
                  <a:srgbClr val="BA001C"/>
                </a:solidFill>
              </a:rPr>
              <a:t>is </a:t>
            </a:r>
            <a:r>
              <a:rPr lang="en-US" dirty="0" smtClean="0">
                <a:solidFill>
                  <a:srgbClr val="BA001C"/>
                </a:solidFill>
              </a:rPr>
              <a:t>a ‘severe’ physics decision –</a:t>
            </a:r>
          </a:p>
          <a:p>
            <a:pPr marL="0" indent="0" eaLnBrk="1" hangingPunct="1">
              <a:lnSpc>
                <a:spcPct val="95000"/>
              </a:lnSpc>
              <a:spcBef>
                <a:spcPct val="15000"/>
              </a:spcBef>
              <a:buClrTx/>
              <a:buSzPct val="100000"/>
              <a:buNone/>
              <a:defRPr/>
            </a:pPr>
            <a:r>
              <a:rPr lang="en-US" dirty="0" smtClean="0">
                <a:solidFill>
                  <a:srgbClr val="BA001C"/>
                </a:solidFill>
                <a:sym typeface="Symbol" charset="0"/>
              </a:rPr>
              <a:t>Make sure your </a:t>
            </a:r>
            <a:r>
              <a:rPr lang="en-US" dirty="0" err="1" smtClean="0">
                <a:solidFill>
                  <a:srgbClr val="BA001C"/>
                </a:solidFill>
                <a:sym typeface="Symbol" charset="0"/>
              </a:rPr>
              <a:t>favourite</a:t>
            </a:r>
            <a:r>
              <a:rPr lang="en-US" dirty="0" smtClean="0">
                <a:solidFill>
                  <a:srgbClr val="BA001C"/>
                </a:solidFill>
                <a:sym typeface="Symbol" charset="0"/>
              </a:rPr>
              <a:t> physics channel is selected with high efficiency! </a:t>
            </a:r>
            <a:endParaRPr lang="en-US" dirty="0">
              <a:sym typeface="Symbol" charset="0"/>
            </a:endParaRPr>
          </a:p>
          <a:p>
            <a:pPr marL="457200" lvl="1" indent="0" eaLnBrk="1" hangingPunct="1">
              <a:lnSpc>
                <a:spcPct val="95000"/>
              </a:lnSpc>
              <a:spcBef>
                <a:spcPct val="15000"/>
              </a:spcBef>
              <a:buClrTx/>
              <a:buSzPct val="100000"/>
              <a:buNone/>
              <a:defRPr/>
            </a:pPr>
            <a:r>
              <a:rPr lang="en-US" dirty="0" smtClean="0">
                <a:sym typeface="Symbol" charset="0"/>
              </a:rPr>
              <a:t>Many other triggers needed by other physics analyses </a:t>
            </a:r>
            <a:r>
              <a:rPr lang="en-US" dirty="0">
                <a:sym typeface="Symbol" charset="0"/>
              </a:rPr>
              <a:t>will compete </a:t>
            </a:r>
            <a:r>
              <a:rPr lang="en-US" dirty="0" smtClean="0">
                <a:sym typeface="Symbol" charset="0"/>
              </a:rPr>
              <a:t>with you</a:t>
            </a:r>
            <a:endParaRPr lang="en-US" dirty="0">
              <a:solidFill>
                <a:srgbClr val="BA001C"/>
              </a:solidFill>
              <a:sym typeface="Symbo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C6803-FFA1-F341-8A1D-DD9FA4196CED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19461" name="Picture 6" descr="yes-or-no-decision-symbol-represented-by-a-forked-road-with-a-road-sign-saying-yes-and-another-say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20891"/>
            <a:ext cx="40132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423290"/>
            <a:ext cx="4957694" cy="99434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Example: H</a:t>
            </a:r>
            <a:r>
              <a:rPr lang="en-US" dirty="0">
                <a:sym typeface="Symbol" charset="0"/>
              </a:rPr>
              <a:t>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83528"/>
            <a:ext cx="5688013" cy="239153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 dirty="0" smtClean="0"/>
              <a:t>Roughly </a:t>
            </a:r>
            <a:r>
              <a:rPr lang="en-US" sz="2400" dirty="0"/>
              <a:t>one </a:t>
            </a:r>
            <a:r>
              <a:rPr lang="en-US" sz="2400" dirty="0" smtClean="0"/>
              <a:t>125 </a:t>
            </a:r>
            <a:r>
              <a:rPr lang="en-US" sz="2400" dirty="0" err="1" smtClean="0"/>
              <a:t>GeV</a:t>
            </a:r>
            <a:r>
              <a:rPr lang="en-US" sz="2400" dirty="0" smtClean="0"/>
              <a:t> </a:t>
            </a:r>
            <a:r>
              <a:rPr lang="en-US" sz="2400" dirty="0"/>
              <a:t>Higgs </a:t>
            </a:r>
            <a:r>
              <a:rPr lang="en-US" sz="2400" dirty="0" smtClean="0"/>
              <a:t>for </a:t>
            </a:r>
            <a:r>
              <a:rPr lang="en-US" sz="2400" dirty="0"/>
              <a:t>every </a:t>
            </a:r>
            <a:r>
              <a:rPr lang="en-US" sz="2400" dirty="0" smtClean="0"/>
              <a:t>10</a:t>
            </a:r>
            <a:r>
              <a:rPr lang="en-US" sz="2400" baseline="30000" dirty="0"/>
              <a:t> </a:t>
            </a:r>
            <a:r>
              <a:rPr lang="en-US" sz="2400" dirty="0" smtClean="0"/>
              <a:t>billion </a:t>
            </a:r>
            <a:r>
              <a:rPr lang="en-US" sz="2400" dirty="0" err="1"/>
              <a:t>pp</a:t>
            </a:r>
            <a:r>
              <a:rPr lang="en-US" sz="2400" dirty="0"/>
              <a:t> </a:t>
            </a:r>
            <a:r>
              <a:rPr lang="en-US" sz="2400" dirty="0" smtClean="0"/>
              <a:t>interactions</a:t>
            </a:r>
          </a:p>
          <a:p>
            <a:pPr>
              <a:defRPr/>
            </a:pPr>
            <a:r>
              <a:rPr lang="en-US" sz="2400" dirty="0" smtClean="0">
                <a:sym typeface="Symbol" charset="0"/>
              </a:rPr>
              <a:t>H</a:t>
            </a:r>
            <a:r>
              <a:rPr lang="en-US" sz="2400" dirty="0">
                <a:sym typeface="Symbol" charset="0"/>
              </a:rPr>
              <a:t></a:t>
            </a:r>
            <a:r>
              <a:rPr lang="en-US" sz="2400" dirty="0" smtClean="0">
                <a:sym typeface="Symbol" charset="0"/>
              </a:rPr>
              <a:t> is rare decay with </a:t>
            </a:r>
            <a:r>
              <a:rPr lang="en-US" sz="2400" dirty="0">
                <a:sym typeface="Symbol" charset="0"/>
              </a:rPr>
              <a:t>BR 10</a:t>
            </a:r>
            <a:r>
              <a:rPr lang="en-US" sz="2400" baseline="30000" dirty="0">
                <a:sym typeface="Symbol" charset="0"/>
              </a:rPr>
              <a:t>-</a:t>
            </a:r>
            <a:r>
              <a:rPr lang="en-US" sz="2400" baseline="30000" dirty="0" smtClean="0">
                <a:sym typeface="Symbol" charset="0"/>
              </a:rPr>
              <a:t>3</a:t>
            </a:r>
            <a:endParaRPr lang="en-US" sz="2400" dirty="0">
              <a:sym typeface="Symbol" charset="0"/>
            </a:endParaRPr>
          </a:p>
          <a:p>
            <a:pPr>
              <a:defRPr/>
            </a:pPr>
            <a:r>
              <a:rPr lang="en-US" sz="2400" dirty="0" smtClean="0">
                <a:sym typeface="Symbol" charset="0"/>
              </a:rPr>
              <a:t>Approx. 1 </a:t>
            </a:r>
            <a:r>
              <a:rPr lang="en-US" sz="2400" dirty="0">
                <a:sym typeface="Symbol" charset="0"/>
              </a:rPr>
              <a:t>H</a:t>
            </a:r>
            <a:r>
              <a:rPr lang="en-US" sz="2400" dirty="0" smtClean="0">
                <a:sym typeface="Symbol" charset="0"/>
              </a:rPr>
              <a:t></a:t>
            </a:r>
            <a:r>
              <a:rPr lang="en-US" sz="2400" dirty="0">
                <a:sym typeface="Symbol" charset="0"/>
              </a:rPr>
              <a:t> </a:t>
            </a:r>
            <a:r>
              <a:rPr lang="en-US" sz="2400" dirty="0" smtClean="0">
                <a:sym typeface="Symbol" charset="0"/>
              </a:rPr>
              <a:t>per </a:t>
            </a:r>
            <a:r>
              <a:rPr lang="en-US" sz="2400" dirty="0" smtClean="0"/>
              <a:t>10 trillion interactions</a:t>
            </a:r>
          </a:p>
          <a:p>
            <a:pPr>
              <a:defRPr/>
            </a:pPr>
            <a:r>
              <a:rPr lang="en-US" sz="2400" dirty="0" smtClean="0">
                <a:sym typeface="Symbol" charset="0"/>
              </a:rPr>
              <a:t>Make sure you select them all….</a:t>
            </a:r>
            <a:endParaRPr lang="en-US" sz="2400" dirty="0">
              <a:sym typeface="Symbol" charset="0"/>
            </a:endParaRPr>
          </a:p>
          <a:p>
            <a:pPr>
              <a:defRPr/>
            </a:pPr>
            <a:endParaRPr lang="en-US" dirty="0">
              <a:sym typeface="Symbol" charset="0"/>
            </a:endParaRP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1538E2-F1C3-BE45-9D75-268FCDD062C0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20485" name="Picture 8" descr="hayst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3675063"/>
            <a:ext cx="5562600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9" descr="Nadel_im_Heuhauf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245745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hg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685800"/>
            <a:ext cx="34575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 bwMode="auto">
          <a:xfrm flipH="1">
            <a:off x="2133600" y="3429000"/>
            <a:ext cx="457200" cy="1066800"/>
          </a:xfrm>
          <a:prstGeom prst="straightConnector1">
            <a:avLst/>
          </a:prstGeom>
          <a:solidFill>
            <a:srgbClr val="DDFFBB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71358-5A71-CE4F-BC17-285533A650F9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49846" y="395982"/>
            <a:ext cx="8229600" cy="1021656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cs typeface="+mj-cs"/>
              </a:rPr>
              <a:t>Other Challenges</a:t>
            </a:r>
          </a:p>
        </p:txBody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104738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 smtClean="0">
                <a:cs typeface="+mn-cs"/>
              </a:rPr>
              <a:t>Pile-up (overlapping collisions)</a:t>
            </a:r>
          </a:p>
          <a:p>
            <a:pPr lvl="1" eaLnBrk="1" hangingPunct="1">
              <a:defRPr/>
            </a:pPr>
            <a:r>
              <a:rPr lang="en-GB" sz="2000" dirty="0" smtClean="0"/>
              <a:t>Bunch crossing frequency of 40 MHz</a:t>
            </a:r>
          </a:p>
          <a:p>
            <a:pPr lvl="1" eaLnBrk="1" hangingPunct="1">
              <a:defRPr/>
            </a:pPr>
            <a:r>
              <a:rPr lang="en-US" sz="2000" dirty="0" smtClean="0"/>
              <a:t>LHC produced up to 75 pileup events in Run 2. Every bunch crossing ~few 1000 particles are produced</a:t>
            </a: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It's on-line (cannot go back and recover events)</a:t>
            </a:r>
          </a:p>
          <a:p>
            <a:pPr lvl="1" eaLnBrk="1" hangingPunct="1">
              <a:defRPr/>
            </a:pPr>
            <a:r>
              <a:rPr lang="en-US" sz="2000" dirty="0" smtClean="0"/>
              <a:t>need to monitor selection - need very good control over all  conditions</a:t>
            </a:r>
          </a:p>
          <a:p>
            <a:pPr marL="57150" indent="0">
              <a:buNone/>
              <a:defRPr/>
            </a:pPr>
            <a:endParaRPr lang="en-GB" sz="3000" dirty="0" smtClean="0">
              <a:solidFill>
                <a:srgbClr val="BA001C"/>
              </a:solidFill>
            </a:endParaRPr>
          </a:p>
          <a:p>
            <a:pPr marL="57150" indent="0">
              <a:buNone/>
              <a:defRPr/>
            </a:pPr>
            <a:r>
              <a:rPr lang="en-GB" sz="3000" dirty="0" smtClean="0">
                <a:solidFill>
                  <a:srgbClr val="BA001C"/>
                </a:solidFill>
              </a:rPr>
              <a:t>Any event </a:t>
            </a:r>
            <a:r>
              <a:rPr lang="en-GB" sz="3000" dirty="0">
                <a:solidFill>
                  <a:srgbClr val="BA001C"/>
                </a:solidFill>
              </a:rPr>
              <a:t>thrown away is                                          </a:t>
            </a:r>
            <a:r>
              <a:rPr lang="en-GB" sz="3000" dirty="0" smtClean="0">
                <a:solidFill>
                  <a:srgbClr val="BA001C"/>
                </a:solidFill>
              </a:rPr>
              <a:t>         </a:t>
            </a:r>
            <a:r>
              <a:rPr lang="en-GB" sz="3000" dirty="0">
                <a:solidFill>
                  <a:srgbClr val="BA001C"/>
                </a:solidFill>
              </a:rPr>
              <a:t>lost for ever</a:t>
            </a:r>
            <a:r>
              <a:rPr lang="en-GB" sz="3000" dirty="0" smtClean="0">
                <a:solidFill>
                  <a:srgbClr val="BA001C"/>
                </a:solidFill>
              </a:rPr>
              <a:t>!</a:t>
            </a:r>
            <a:endParaRPr lang="en-GB" sz="3000" dirty="0">
              <a:solidFill>
                <a:srgbClr val="BA001C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1C92F6-5FE2-CA41-A4C7-D8D077D71DC2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133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243" y="2471474"/>
            <a:ext cx="2710157" cy="377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2800" dirty="0" smtClean="0">
                <a:cs typeface="+mn-cs"/>
              </a:rPr>
              <a:t>Level 1</a:t>
            </a:r>
          </a:p>
          <a:p>
            <a:pPr marL="0" eaLnBrk="1" hangingPunct="1">
              <a:buFont typeface="Wingdings" charset="0"/>
              <a:buNone/>
              <a:defRPr/>
            </a:pPr>
            <a:r>
              <a:rPr lang="en-GB" sz="2400" dirty="0" smtClean="0">
                <a:solidFill>
                  <a:srgbClr val="800000"/>
                </a:solidFill>
                <a:cs typeface="+mn-cs"/>
              </a:rPr>
              <a:t>Coarse granularity, very basic info available (and probably no overview of whole event/picture)</a:t>
            </a:r>
          </a:p>
        </p:txBody>
      </p:sp>
      <p:pic>
        <p:nvPicPr>
          <p:cNvPr id="24581" name="Picture 4" descr="higg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14400"/>
            <a:ext cx="601980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2667000" cy="1633274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cs typeface="+mj-cs"/>
              </a:rPr>
              <a:t>Example: Higgs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rn-lhc-aeri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" y="0"/>
            <a:ext cx="9135213" cy="692325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D307F-EFBE-C544-BD86-E6C97F49FD9F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13404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2471474"/>
            <a:ext cx="2667000" cy="367307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2800" dirty="0" smtClean="0">
                <a:cs typeface="+mn-cs"/>
              </a:rPr>
              <a:t>Level 2</a:t>
            </a:r>
          </a:p>
          <a:p>
            <a:pPr marL="0" eaLnBrk="1" hangingPunct="1">
              <a:buFont typeface="Wingdings" charset="0"/>
              <a:buNone/>
              <a:defRPr/>
            </a:pPr>
            <a:r>
              <a:rPr lang="en-GB" sz="2400" dirty="0" smtClean="0">
                <a:solidFill>
                  <a:srgbClr val="800000"/>
                </a:solidFill>
                <a:cs typeface="+mn-cs"/>
              </a:rPr>
              <a:t>More information available, </a:t>
            </a:r>
            <a:r>
              <a:rPr lang="en-GB" sz="2400" dirty="0">
                <a:solidFill>
                  <a:srgbClr val="800000"/>
                </a:solidFill>
                <a:latin typeface="LiberationSerif" charset="0"/>
              </a:rPr>
              <a:t>i</a:t>
            </a:r>
            <a:r>
              <a:rPr lang="en-GB" sz="2400" dirty="0" smtClean="0">
                <a:solidFill>
                  <a:srgbClr val="800000"/>
                </a:solidFill>
                <a:latin typeface="LiberationSerif" charset="0"/>
                <a:cs typeface="+mn-cs"/>
              </a:rPr>
              <a:t>mproved reconstruction, improved ability to reject events</a:t>
            </a:r>
          </a:p>
        </p:txBody>
      </p:sp>
      <p:pic>
        <p:nvPicPr>
          <p:cNvPr id="25605" name="Picture 6" descr="higg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44550"/>
            <a:ext cx="598170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2667000" cy="1633274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cs typeface="+mj-cs"/>
              </a:rPr>
              <a:t>Example: Higgs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Sept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6A07CE-2DEF-FE44-8C43-9B93058CDA36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134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2667000" cy="1633274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cs typeface="+mj-cs"/>
              </a:rPr>
              <a:t>Example: Higgs</a:t>
            </a:r>
          </a:p>
        </p:txBody>
      </p:sp>
      <p:sp>
        <p:nvSpPr>
          <p:cNvPr id="13414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2471473"/>
            <a:ext cx="2667000" cy="3563839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cs typeface="+mn-cs"/>
              </a:rPr>
              <a:t>Level 3</a:t>
            </a:r>
          </a:p>
          <a:p>
            <a:pPr marL="0" eaLnBrk="1" hangingPunct="1">
              <a:buFont typeface="Wingdings" charset="0"/>
              <a:buNone/>
              <a:defRPr/>
            </a:pPr>
            <a:r>
              <a:rPr lang="en-GB" sz="2400" dirty="0">
                <a:solidFill>
                  <a:srgbClr val="800000"/>
                </a:solidFill>
                <a:latin typeface="LiberationSerif" charset="0"/>
              </a:rPr>
              <a:t>H</a:t>
            </a:r>
            <a:r>
              <a:rPr lang="en-GB" sz="2400" dirty="0" smtClean="0">
                <a:solidFill>
                  <a:srgbClr val="800000"/>
                </a:solidFill>
                <a:latin typeface="LiberationSerif" charset="0"/>
                <a:cs typeface="+mn-cs"/>
              </a:rPr>
              <a:t>igh quality reconstruction, improved ability to reject events. </a:t>
            </a:r>
          </a:p>
          <a:p>
            <a:pPr marL="0" eaLnBrk="1" hangingPunct="1">
              <a:buFont typeface="Wingdings" charset="0"/>
              <a:buNone/>
              <a:defRPr/>
            </a:pPr>
            <a:r>
              <a:rPr lang="en-GB" sz="2400" dirty="0" smtClean="0">
                <a:solidFill>
                  <a:srgbClr val="800000"/>
                </a:solidFill>
                <a:latin typeface="LiberationSerif" charset="0"/>
              </a:rPr>
              <a:t>(But still leave the last steps for offline analysis)</a:t>
            </a:r>
            <a:endParaRPr lang="en-GB" sz="2400" dirty="0" smtClean="0">
              <a:solidFill>
                <a:srgbClr val="800000"/>
              </a:solidFill>
              <a:latin typeface="LiberationSerif" charset="0"/>
              <a:cs typeface="+mn-cs"/>
            </a:endParaRPr>
          </a:p>
        </p:txBody>
      </p:sp>
      <p:pic>
        <p:nvPicPr>
          <p:cNvPr id="26629" name="Picture 7" descr="higg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38200"/>
            <a:ext cx="6019800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693647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46" y="1993565"/>
            <a:ext cx="8229600" cy="414842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First measurements </a:t>
            </a:r>
          </a:p>
          <a:p>
            <a:r>
              <a:rPr lang="en-US" dirty="0" smtClean="0"/>
              <a:t>Jets and boosted objects </a:t>
            </a:r>
          </a:p>
          <a:p>
            <a:r>
              <a:rPr lang="en-US" dirty="0" smtClean="0"/>
              <a:t>Higgs Discovery and Measurement</a:t>
            </a:r>
          </a:p>
          <a:p>
            <a:r>
              <a:rPr lang="en-US" dirty="0" smtClean="0"/>
              <a:t>Measurements and Model Independence</a:t>
            </a:r>
          </a:p>
          <a:p>
            <a:r>
              <a:rPr lang="en-US" dirty="0" smtClean="0"/>
              <a:t>Searches and the future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62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9324" y="5707604"/>
            <a:ext cx="6404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With thanks to Mario </a:t>
            </a:r>
            <a:r>
              <a:rPr lang="en-US" i="1" dirty="0" err="1" smtClean="0"/>
              <a:t>Campanelli</a:t>
            </a:r>
            <a:r>
              <a:rPr lang="en-US" i="1" dirty="0" smtClean="0"/>
              <a:t>, Monica </a:t>
            </a:r>
            <a:r>
              <a:rPr lang="en-US" i="1" dirty="0" err="1" smtClean="0"/>
              <a:t>Wielers</a:t>
            </a:r>
            <a:r>
              <a:rPr lang="en-US" i="1" dirty="0"/>
              <a:t>, </a:t>
            </a:r>
            <a:r>
              <a:rPr lang="en-US" i="1" dirty="0" err="1"/>
              <a:t>Wainer</a:t>
            </a:r>
            <a:r>
              <a:rPr lang="en-US" i="1" dirty="0"/>
              <a:t> </a:t>
            </a:r>
            <a:r>
              <a:rPr lang="en-US" i="1" dirty="0" err="1" smtClean="0"/>
              <a:t>Vandelli</a:t>
            </a:r>
            <a:r>
              <a:rPr lang="en-US" i="1" dirty="0" smtClean="0"/>
              <a:t> (and of course many other colleagues too!)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6432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900"/>
            <a:ext cx="9144000" cy="464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6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488668"/>
            <a:ext cx="6467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natronics.github.io</a:t>
            </a:r>
            <a:r>
              <a:rPr lang="en-US" dirty="0"/>
              <a:t>/science-hack-day-2014/</a:t>
            </a:r>
            <a:r>
              <a:rPr lang="en-US" dirty="0" err="1"/>
              <a:t>lhc</a:t>
            </a:r>
            <a:r>
              <a:rPr lang="en-US" dirty="0"/>
              <a:t>-map/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5" y="698500"/>
            <a:ext cx="8980349" cy="544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9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488668"/>
            <a:ext cx="6467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natronics.github.io</a:t>
            </a:r>
            <a:r>
              <a:rPr lang="en-US" dirty="0"/>
              <a:t>/science-hack-day-2014/</a:t>
            </a:r>
            <a:r>
              <a:rPr lang="en-US" dirty="0" err="1"/>
              <a:t>lhc</a:t>
            </a:r>
            <a:r>
              <a:rPr lang="en-US" dirty="0"/>
              <a:t>-map/</a:t>
            </a:r>
          </a:p>
        </p:txBody>
      </p:sp>
      <p:pic>
        <p:nvPicPr>
          <p:cNvPr id="5" name="Picture 4" descr="qhi-nhon-lh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9144000" cy="544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7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17722</TotalTime>
  <Words>2228</Words>
  <Application>Microsoft Macintosh PowerPoint</Application>
  <PresentationFormat>On-screen Show (4:3)</PresentationFormat>
  <Paragraphs>378</Paragraphs>
  <Slides>62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Office Theme</vt:lpstr>
      <vt:lpstr>Equation</vt:lpstr>
      <vt:lpstr>Visio</vt:lpstr>
      <vt:lpstr>LHC Experimental Physics</vt:lpstr>
      <vt:lpstr>Outline</vt:lpstr>
      <vt:lpstr>Introduction</vt:lpstr>
      <vt:lpstr>Introduction(s)</vt:lpstr>
      <vt:lpstr>Physics at the LHC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Parton Densities</vt:lpstr>
      <vt:lpstr>Parton Densities</vt:lpstr>
      <vt:lpstr>Parton Densities</vt:lpstr>
      <vt:lpstr>PowerPoint Presentation</vt:lpstr>
      <vt:lpstr>PowerPoint Presentation</vt:lpstr>
      <vt:lpstr>PowerPoint Presentation</vt:lpstr>
      <vt:lpstr>Some History and Politics</vt:lpstr>
      <vt:lpstr>PowerPoint Presentation</vt:lpstr>
      <vt:lpstr>PowerPoint Presentation</vt:lpstr>
      <vt:lpstr>PowerPoint Presentation</vt:lpstr>
      <vt:lpstr>PowerPoint Presentation</vt:lpstr>
      <vt:lpstr>The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Detector Principles</vt:lpstr>
      <vt:lpstr>In a nutshell…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Momentum Measurement</vt:lpstr>
      <vt:lpstr>PowerPoint Presentation</vt:lpstr>
      <vt:lpstr>PowerPoint Presentation</vt:lpstr>
      <vt:lpstr>DAQ and Trigger</vt:lpstr>
      <vt:lpstr>What is it about...</vt:lpstr>
      <vt:lpstr>Or</vt:lpstr>
      <vt:lpstr>DAQ</vt:lpstr>
      <vt:lpstr>Deadtime and Efficiency</vt:lpstr>
      <vt:lpstr>DAQ: Collider mode</vt:lpstr>
      <vt:lpstr>Multi-Level Trigger</vt:lpstr>
      <vt:lpstr>Multi-Level Trigger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Read-out Topology</vt:lpstr>
      <vt:lpstr>PowerPoint Presentation</vt:lpstr>
      <vt:lpstr>Trigger = Rejection</vt:lpstr>
      <vt:lpstr>Example: H</vt:lpstr>
      <vt:lpstr>Other Challenges</vt:lpstr>
      <vt:lpstr>Example: Higgs</vt:lpstr>
      <vt:lpstr>Example: Higgs</vt:lpstr>
      <vt:lpstr>Example: Higgs</vt:lpstr>
      <vt:lpstr>Outline</vt:lpstr>
    </vt:vector>
  </TitlesOfParts>
  <Company>UCL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Butterworth</dc:creator>
  <cp:lastModifiedBy>Jonathan Butterworth</cp:lastModifiedBy>
  <cp:revision>200</cp:revision>
  <dcterms:created xsi:type="dcterms:W3CDTF">2015-04-11T13:53:50Z</dcterms:created>
  <dcterms:modified xsi:type="dcterms:W3CDTF">2016-09-01T06:24:26Z</dcterms:modified>
</cp:coreProperties>
</file>