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4"/>
  </p:notesMasterIdLst>
  <p:handoutMasterIdLst>
    <p:handoutMasterId r:id="rId35"/>
  </p:handoutMasterIdLst>
  <p:sldIdLst>
    <p:sldId id="359" r:id="rId2"/>
    <p:sldId id="301" r:id="rId3"/>
    <p:sldId id="358" r:id="rId4"/>
    <p:sldId id="371" r:id="rId5"/>
    <p:sldId id="372" r:id="rId6"/>
    <p:sldId id="373" r:id="rId7"/>
    <p:sldId id="360" r:id="rId8"/>
    <p:sldId id="319" r:id="rId9"/>
    <p:sldId id="322" r:id="rId10"/>
    <p:sldId id="330" r:id="rId11"/>
    <p:sldId id="374" r:id="rId12"/>
    <p:sldId id="375" r:id="rId13"/>
    <p:sldId id="323" r:id="rId14"/>
    <p:sldId id="376" r:id="rId15"/>
    <p:sldId id="377" r:id="rId16"/>
    <p:sldId id="328" r:id="rId17"/>
    <p:sldId id="379" r:id="rId18"/>
    <p:sldId id="378" r:id="rId19"/>
    <p:sldId id="380" r:id="rId20"/>
    <p:sldId id="381" r:id="rId21"/>
    <p:sldId id="382" r:id="rId22"/>
    <p:sldId id="383" r:id="rId23"/>
    <p:sldId id="384" r:id="rId24"/>
    <p:sldId id="385" r:id="rId25"/>
    <p:sldId id="386" r:id="rId26"/>
    <p:sldId id="387" r:id="rId27"/>
    <p:sldId id="324" r:id="rId28"/>
    <p:sldId id="388" r:id="rId29"/>
    <p:sldId id="392" r:id="rId30"/>
    <p:sldId id="391" r:id="rId31"/>
    <p:sldId id="393" r:id="rId32"/>
    <p:sldId id="390" r:id="rId33"/>
  </p:sldIdLst>
  <p:sldSz cx="9144000" cy="6858000" type="screen4x3"/>
  <p:notesSz cx="6858000" cy="9144000"/>
  <p:defaultTextStyle>
    <a:defPPr>
      <a:defRPr lang="de-DE"/>
    </a:defPPr>
    <a:lvl1pPr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1pPr>
    <a:lvl2pPr marL="4572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2pPr>
    <a:lvl3pPr marL="9144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3pPr>
    <a:lvl4pPr marL="13716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4pPr>
    <a:lvl5pPr marL="1828800" algn="l" rtl="0" fontAlgn="base">
      <a:spcBef>
        <a:spcPct val="20000"/>
      </a:spcBef>
      <a:spcAft>
        <a:spcPct val="0"/>
      </a:spcAft>
      <a:buClr>
        <a:srgbClr val="F8B323"/>
      </a:buClr>
      <a:buFont typeface="Wingdings" charset="2"/>
      <a:buChar char="n"/>
      <a:defRPr sz="900" kern="1200">
        <a:solidFill>
          <a:schemeClr val="tx1"/>
        </a:solidFill>
        <a:latin typeface="Arial" charset="0"/>
        <a:ea typeface="ＭＳ Ｐゴシック" charset="-128"/>
        <a:cs typeface="+mn-cs"/>
      </a:defRPr>
    </a:lvl5pPr>
    <a:lvl6pPr marL="2286000" algn="l" defTabSz="914400" rtl="0" eaLnBrk="1" latinLnBrk="0" hangingPunct="1">
      <a:defRPr sz="900" kern="1200">
        <a:solidFill>
          <a:schemeClr val="tx1"/>
        </a:solidFill>
        <a:latin typeface="Arial" charset="0"/>
        <a:ea typeface="ＭＳ Ｐゴシック" charset="-128"/>
        <a:cs typeface="+mn-cs"/>
      </a:defRPr>
    </a:lvl6pPr>
    <a:lvl7pPr marL="2743200" algn="l" defTabSz="914400" rtl="0" eaLnBrk="1" latinLnBrk="0" hangingPunct="1">
      <a:defRPr sz="900" kern="1200">
        <a:solidFill>
          <a:schemeClr val="tx1"/>
        </a:solidFill>
        <a:latin typeface="Arial" charset="0"/>
        <a:ea typeface="ＭＳ Ｐゴシック" charset="-128"/>
        <a:cs typeface="+mn-cs"/>
      </a:defRPr>
    </a:lvl7pPr>
    <a:lvl8pPr marL="3200400" algn="l" defTabSz="914400" rtl="0" eaLnBrk="1" latinLnBrk="0" hangingPunct="1">
      <a:defRPr sz="900" kern="1200">
        <a:solidFill>
          <a:schemeClr val="tx1"/>
        </a:solidFill>
        <a:latin typeface="Arial" charset="0"/>
        <a:ea typeface="ＭＳ Ｐゴシック" charset="-128"/>
        <a:cs typeface="+mn-cs"/>
      </a:defRPr>
    </a:lvl8pPr>
    <a:lvl9pPr marL="3657600" algn="l" defTabSz="914400" rtl="0" eaLnBrk="1" latinLnBrk="0" hangingPunct="1">
      <a:defRPr sz="9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01D39"/>
    <a:srgbClr val="661222"/>
    <a:srgbClr val="0000DF"/>
    <a:srgbClr val="00CF00"/>
    <a:srgbClr val="FD930A"/>
    <a:srgbClr val="261748"/>
    <a:srgbClr val="008000"/>
    <a:srgbClr val="E0E0E0"/>
    <a:srgbClr val="251555"/>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autoAdjust="0"/>
    <p:restoredTop sz="99854" autoAdjust="0"/>
  </p:normalViewPr>
  <p:slideViewPr>
    <p:cSldViewPr snapToGrid="0">
      <p:cViewPr>
        <p:scale>
          <a:sx n="121" d="100"/>
          <a:sy n="121" d="100"/>
        </p:scale>
        <p:origin x="-1280" y="-128"/>
      </p:cViewPr>
      <p:guideLst>
        <p:guide orient="horz" pos="3956"/>
        <p:guide orient="horz" pos="881"/>
        <p:guide orient="horz" pos="2446"/>
        <p:guide orient="horz" pos="4038"/>
        <p:guide pos="5277"/>
        <p:guide pos="1750"/>
        <p:guide pos="4023"/>
        <p:guide pos="5685"/>
        <p:guide pos="255"/>
        <p:guide pos="5318"/>
        <p:guide pos="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928" y="408"/>
      </p:cViewPr>
      <p:guideLst>
        <p:guide orient="horz" pos="2880"/>
        <p:guide pos="2154"/>
      </p:guideLst>
    </p:cSldViewPr>
  </p:notesViewPr>
  <p:gridSpacing cx="45005" cy="45005"/>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28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0"/>
              </a:spcBef>
              <a:buClrTx/>
              <a:buFontTx/>
              <a:buNone/>
              <a:defRPr sz="1200">
                <a:ea typeface="ＭＳ Ｐゴシック" pitchFamily="18" charset="-128"/>
                <a:cs typeface="+mn-cs"/>
              </a:defRPr>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buClrTx/>
              <a:buFontTx/>
              <a:buNone/>
              <a:defRPr sz="1200" smtClean="0"/>
            </a:lvl1pPr>
          </a:lstStyle>
          <a:p>
            <a:pPr>
              <a:defRPr/>
            </a:pPr>
            <a:fld id="{5D9249F9-4FE2-476B-9E52-26101C9CEEA7}" type="slidenum">
              <a:rPr lang="de-DE"/>
              <a:pPr>
                <a:defRPr/>
              </a:pPr>
              <a:t>‹#›</a:t>
            </a:fld>
            <a:endParaRPr lang="de-DE"/>
          </a:p>
        </p:txBody>
      </p:sp>
    </p:spTree>
    <p:extLst>
      <p:ext uri="{BB962C8B-B14F-4D97-AF65-F5344CB8AC3E}">
        <p14:creationId xmlns:p14="http://schemas.microsoft.com/office/powerpoint/2010/main" val="9724431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8"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4D719587-26C8-4EEE-9375-1AF5E195B202}" type="slidenum">
              <a:rPr lang="de-DE" sz="1200"/>
              <a:pPr/>
              <a:t>1</a:t>
            </a:fld>
            <a:endParaRPr lang="de-DE" sz="1200"/>
          </a:p>
        </p:txBody>
      </p:sp>
      <p:sp>
        <p:nvSpPr>
          <p:cNvPr id="1126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marL="228600" indent="-228600" eaLnBrk="1" hangingPunct="1">
              <a:spcBef>
                <a:spcPct val="0"/>
              </a:spcBef>
              <a:spcAft>
                <a:spcPct val="20000"/>
              </a:spcAft>
            </a:pPr>
            <a:r>
              <a:rPr lang="en-GB" sz="1100" b="1" smtClean="0">
                <a:ea typeface="ＭＳ Ｐゴシック" charset="-128"/>
              </a:rPr>
              <a:t>How to edit the title slide</a:t>
            </a:r>
          </a:p>
          <a:p>
            <a:pPr marL="228600" indent="-228600" eaLnBrk="1" hangingPunct="1">
              <a:spcBef>
                <a:spcPct val="0"/>
              </a:spcBef>
              <a:spcAft>
                <a:spcPct val="20000"/>
              </a:spcAft>
            </a:pPr>
            <a:endParaRPr lang="en-GB" sz="1100" smtClean="0">
              <a:ea typeface="ＭＳ Ｐゴシック" charset="-128"/>
            </a:endParaRPr>
          </a:p>
          <a:p>
            <a:pPr marL="228600" indent="-228600" eaLnBrk="1" hangingPunct="1">
              <a:spcBef>
                <a:spcPct val="0"/>
              </a:spcBef>
              <a:spcAft>
                <a:spcPct val="20000"/>
              </a:spcAft>
              <a:buFontTx/>
              <a:buAutoNum type="arabicPeriod"/>
            </a:pPr>
            <a:r>
              <a:rPr lang="en-GB" sz="1100" smtClean="0">
                <a:ea typeface="ＭＳ Ｐゴシック" charset="-128"/>
              </a:rPr>
              <a:t>  Upper area: </a:t>
            </a:r>
            <a:r>
              <a:rPr lang="en-GB" sz="1100" b="1" smtClean="0">
                <a:ea typeface="ＭＳ Ｐゴシック" charset="-128"/>
              </a:rPr>
              <a:t>Title</a:t>
            </a:r>
            <a:r>
              <a:rPr lang="en-GB" sz="1100" smtClean="0">
                <a:ea typeface="ＭＳ Ｐゴシック" charset="-128"/>
              </a:rPr>
              <a:t> of your talk, max. 2 rows of the defined size (55 pt)</a:t>
            </a:r>
          </a:p>
          <a:p>
            <a:pPr marL="228600" indent="-228600" eaLnBrk="1" hangingPunct="1">
              <a:spcBef>
                <a:spcPct val="0"/>
              </a:spcBef>
              <a:spcAft>
                <a:spcPct val="20000"/>
              </a:spcAft>
              <a:buFontTx/>
              <a:buAutoNum type="arabicPeriod"/>
            </a:pPr>
            <a:r>
              <a:rPr lang="en-GB" sz="1100" smtClean="0">
                <a:ea typeface="ＭＳ Ｐゴシック" charset="-128"/>
              </a:rPr>
              <a:t>  Lower area </a:t>
            </a:r>
            <a:r>
              <a:rPr lang="en-GB" sz="1100" b="1" smtClean="0">
                <a:ea typeface="ＭＳ Ｐゴシック" charset="-128"/>
              </a:rPr>
              <a:t>(subtitle):</a:t>
            </a:r>
            <a:r>
              <a:rPr lang="en-GB" sz="1100" smtClean="0">
                <a:ea typeface="ＭＳ Ｐゴシック" charset="-128"/>
              </a:rPr>
              <a:t> Conference/meeting/workshop, location, date, </a:t>
            </a:r>
            <a:br>
              <a:rPr lang="en-GB" sz="1100" smtClean="0">
                <a:ea typeface="ＭＳ Ｐゴシック" charset="-128"/>
              </a:rPr>
            </a:br>
            <a:r>
              <a:rPr lang="en-GB" sz="1100" smtClean="0">
                <a:ea typeface="ＭＳ Ｐゴシック" charset="-128"/>
              </a:rPr>
              <a:t>  your name and affiliation, </a:t>
            </a:r>
            <a:br>
              <a:rPr lang="en-GB" sz="1100" smtClean="0">
                <a:ea typeface="ＭＳ Ｐゴシック" charset="-128"/>
              </a:rPr>
            </a:br>
            <a:r>
              <a:rPr lang="en-GB" sz="1100" smtClean="0">
                <a:ea typeface="ＭＳ Ｐゴシック" charset="-128"/>
              </a:rPr>
              <a:t>  max. 4 rows of the defined size (32 pt)</a:t>
            </a:r>
          </a:p>
          <a:p>
            <a:pPr marL="228600" indent="-228600" eaLnBrk="1" hangingPunct="1">
              <a:spcBef>
                <a:spcPct val="0"/>
              </a:spcBef>
              <a:spcAft>
                <a:spcPct val="20000"/>
              </a:spcAft>
              <a:buFontTx/>
              <a:buAutoNum type="arabicPeriod"/>
            </a:pPr>
            <a:r>
              <a:rPr lang="en-GB" sz="1100" smtClean="0">
                <a:ea typeface="ＭＳ Ｐゴシック" charset="-128"/>
              </a:rPr>
              <a:t> Change the </a:t>
            </a:r>
            <a:r>
              <a:rPr lang="en-GB" sz="1100" b="1" smtClean="0">
                <a:ea typeface="ＭＳ Ｐゴシック" charset="-128"/>
              </a:rPr>
              <a:t>partner logos</a:t>
            </a:r>
            <a:r>
              <a:rPr lang="en-GB" sz="1100" smtClean="0">
                <a:ea typeface="ＭＳ Ｐゴシック" charset="-128"/>
              </a:rPr>
              <a:t> or add others in the last row.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3"/>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a:buFont typeface="Wingdings" pitchFamily="2" charset="2"/>
              <a:buChar char="n"/>
              <a:defRPr/>
            </a:pPr>
            <a:endParaRPr lang="en-US">
              <a:ea typeface="ＭＳ Ｐゴシック" pitchFamily="18" charset="-128"/>
            </a:endParaRPr>
          </a:p>
        </p:txBody>
      </p:sp>
      <p:sp>
        <p:nvSpPr>
          <p:cNvPr id="7" name="Line 85"/>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a:buFont typeface="Wingdings" pitchFamily="2" charset="2"/>
              <a:buChar char="n"/>
              <a:defRPr/>
            </a:pPr>
            <a:endParaRPr lang="en-US">
              <a:ea typeface="ＭＳ Ｐゴシック" pitchFamily="18" charset="-128"/>
            </a:endParaRPr>
          </a:p>
        </p:txBody>
      </p:sp>
      <p:pic>
        <p:nvPicPr>
          <p:cNvPr id="8" name="Picture 87" descr="Undulator_final_nurh#50DE97_links4-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17452" y="114300"/>
            <a:ext cx="773501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4" name="Rectangle 84"/>
          <p:cNvSpPr>
            <a:spLocks noGrp="1" noChangeArrowheads="1"/>
          </p:cNvSpPr>
          <p:nvPr>
            <p:ph type="subTitle" sz="quarter" idx="1"/>
          </p:nvPr>
        </p:nvSpPr>
        <p:spPr>
          <a:xfrm>
            <a:off x="942975" y="3411538"/>
            <a:ext cx="7258050" cy="2868612"/>
          </a:xfrm>
          <a:ln w="28575"/>
        </p:spPr>
        <p:txBody>
          <a:bodyPr lIns="91440" tIns="45720" bIns="0"/>
          <a:lstStyle>
            <a:lvl1pPr marL="0" indent="0" algn="ctr">
              <a:buFont typeface="Wingdings" pitchFamily="2" charset="2"/>
              <a:buNone/>
              <a:defRPr sz="3200">
                <a:solidFill>
                  <a:schemeClr val="hlink"/>
                </a:solidFill>
              </a:defRPr>
            </a:lvl1pPr>
          </a:lstStyle>
          <a:p>
            <a:r>
              <a:rPr lang="en-GB"/>
              <a:t>Subtitle format (max. 4 lines)</a:t>
            </a:r>
          </a:p>
          <a:p>
            <a:r>
              <a:rPr lang="en-GB"/>
              <a:t>(conference, location, name of the speaker, date)</a:t>
            </a:r>
          </a:p>
          <a:p>
            <a:r>
              <a:rPr lang="en-GB"/>
              <a:t>You are in the slide master view: Don’t edit here!</a:t>
            </a:r>
          </a:p>
        </p:txBody>
      </p:sp>
      <p:sp>
        <p:nvSpPr>
          <p:cNvPr id="10326" name="Rectangle 86"/>
          <p:cNvSpPr>
            <a:spLocks noGrp="1" noChangeArrowheads="1"/>
          </p:cNvSpPr>
          <p:nvPr>
            <p:ph type="ctrTitle" sz="quarter"/>
          </p:nvPr>
        </p:nvSpPr>
        <p:spPr>
          <a:xfrm>
            <a:off x="939800" y="1314450"/>
            <a:ext cx="7251700" cy="1844675"/>
          </a:xfrm>
        </p:spPr>
        <p:txBody>
          <a:bodyPr lIns="91440" bIns="45720" anchor="ctr"/>
          <a:lstStyle>
            <a:lvl1pPr algn="ctr">
              <a:defRPr sz="5500" b="0">
                <a:solidFill>
                  <a:schemeClr val="hlink"/>
                </a:solidFill>
              </a:defRPr>
            </a:lvl1pPr>
          </a:lstStyle>
          <a:p>
            <a:r>
              <a:rPr lang="en-GB"/>
              <a:t>Title format (max. 2 lines), don’t edit here</a:t>
            </a:r>
          </a:p>
        </p:txBody>
      </p:sp>
      <p:pic>
        <p:nvPicPr>
          <p:cNvPr id="9" name="Imag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66" y="126693"/>
            <a:ext cx="1143982" cy="880948"/>
          </a:xfrm>
          <a:prstGeom prst="rect">
            <a:avLst/>
          </a:prstGeom>
        </p:spPr>
      </p:pic>
    </p:spTree>
    <p:extLst>
      <p:ext uri="{BB962C8B-B14F-4D97-AF65-F5344CB8AC3E}">
        <p14:creationId xmlns:p14="http://schemas.microsoft.com/office/powerpoint/2010/main" val="99187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3CC0C1E5-BA91-4E92-AF22-F84A8F985E1A}" type="slidenum">
              <a:rPr lang="en-GB"/>
              <a:pPr>
                <a:defRPr/>
              </a:pPr>
              <a:t>‹#›</a:t>
            </a:fld>
            <a:endParaRPr lang="en-GB"/>
          </a:p>
        </p:txBody>
      </p:sp>
    </p:spTree>
    <p:extLst>
      <p:ext uri="{BB962C8B-B14F-4D97-AF65-F5344CB8AC3E}">
        <p14:creationId xmlns:p14="http://schemas.microsoft.com/office/powerpoint/2010/main" val="324623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13488" y="541338"/>
            <a:ext cx="2063750" cy="5265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475" y="541338"/>
            <a:ext cx="6043613"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6"/>
          <p:cNvSpPr>
            <a:spLocks noGrp="1" noChangeArrowheads="1"/>
          </p:cNvSpPr>
          <p:nvPr>
            <p:ph type="sldNum" sz="quarter" idx="10"/>
          </p:nvPr>
        </p:nvSpPr>
        <p:spPr>
          <a:ln/>
        </p:spPr>
        <p:txBody>
          <a:bodyPr/>
          <a:lstStyle>
            <a:lvl1pPr>
              <a:defRPr/>
            </a:lvl1pPr>
          </a:lstStyle>
          <a:p>
            <a:pPr>
              <a:defRPr/>
            </a:pPr>
            <a:fld id="{5D5D2A2B-0F61-4F71-899B-100714326048}" type="slidenum">
              <a:rPr lang="en-GB"/>
              <a:pPr>
                <a:defRPr/>
              </a:pPr>
              <a:t>‹#›</a:t>
            </a:fld>
            <a:endParaRPr lang="en-GB"/>
          </a:p>
        </p:txBody>
      </p:sp>
    </p:spTree>
    <p:extLst>
      <p:ext uri="{BB962C8B-B14F-4D97-AF65-F5344CB8AC3E}">
        <p14:creationId xmlns:p14="http://schemas.microsoft.com/office/powerpoint/2010/main" val="26407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6"/>
          <p:cNvSpPr>
            <a:spLocks noGrp="1" noChangeArrowheads="1"/>
          </p:cNvSpPr>
          <p:nvPr>
            <p:ph type="sldNum" sz="quarter" idx="10"/>
          </p:nvPr>
        </p:nvSpPr>
        <p:spPr>
          <a:ln/>
        </p:spPr>
        <p:txBody>
          <a:bodyPr/>
          <a:lstStyle>
            <a:lvl1pPr>
              <a:defRPr/>
            </a:lvl1pPr>
          </a:lstStyle>
          <a:p>
            <a:pPr>
              <a:defRPr/>
            </a:pPr>
            <a:fld id="{57F17373-7C45-4563-BAB1-D7F59A214E86}" type="slidenum">
              <a:rPr lang="en-GB"/>
              <a:pPr>
                <a:defRPr/>
              </a:pPr>
              <a:t>‹#›</a:t>
            </a:fld>
            <a:endParaRPr lang="en-GB"/>
          </a:p>
        </p:txBody>
      </p:sp>
    </p:spTree>
    <p:extLst>
      <p:ext uri="{BB962C8B-B14F-4D97-AF65-F5344CB8AC3E}">
        <p14:creationId xmlns:p14="http://schemas.microsoft.com/office/powerpoint/2010/main" val="23045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6"/>
          <p:cNvSpPr>
            <a:spLocks noGrp="1" noChangeArrowheads="1"/>
          </p:cNvSpPr>
          <p:nvPr>
            <p:ph type="sldNum" sz="quarter" idx="10"/>
          </p:nvPr>
        </p:nvSpPr>
        <p:spPr>
          <a:ln/>
        </p:spPr>
        <p:txBody>
          <a:bodyPr/>
          <a:lstStyle>
            <a:lvl1pPr>
              <a:defRPr/>
            </a:lvl1pPr>
          </a:lstStyle>
          <a:p>
            <a:pPr>
              <a:defRPr/>
            </a:pPr>
            <a:fld id="{9ADEA8CA-A295-4F14-AF18-6D459BD33FD3}" type="slidenum">
              <a:rPr lang="en-GB"/>
              <a:pPr>
                <a:defRPr/>
              </a:pPr>
              <a:t>‹#›</a:t>
            </a:fld>
            <a:endParaRPr lang="en-GB"/>
          </a:p>
        </p:txBody>
      </p:sp>
    </p:spTree>
    <p:extLst>
      <p:ext uri="{BB962C8B-B14F-4D97-AF65-F5344CB8AC3E}">
        <p14:creationId xmlns:p14="http://schemas.microsoft.com/office/powerpoint/2010/main" val="6175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47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44825" y="1347788"/>
            <a:ext cx="2774950" cy="4459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6"/>
          <p:cNvSpPr>
            <a:spLocks noGrp="1" noChangeArrowheads="1"/>
          </p:cNvSpPr>
          <p:nvPr>
            <p:ph type="sldNum" sz="quarter" idx="10"/>
          </p:nvPr>
        </p:nvSpPr>
        <p:spPr>
          <a:ln/>
        </p:spPr>
        <p:txBody>
          <a:bodyPr/>
          <a:lstStyle>
            <a:lvl1pPr>
              <a:defRPr/>
            </a:lvl1pPr>
          </a:lstStyle>
          <a:p>
            <a:pPr>
              <a:defRPr/>
            </a:pPr>
            <a:fld id="{1F994EE0-54D9-4078-8F7C-37BE9429E558}" type="slidenum">
              <a:rPr lang="en-GB"/>
              <a:pPr>
                <a:defRPr/>
              </a:pPr>
              <a:t>‹#›</a:t>
            </a:fld>
            <a:endParaRPr lang="en-GB"/>
          </a:p>
        </p:txBody>
      </p:sp>
    </p:spTree>
    <p:extLst>
      <p:ext uri="{BB962C8B-B14F-4D97-AF65-F5344CB8AC3E}">
        <p14:creationId xmlns:p14="http://schemas.microsoft.com/office/powerpoint/2010/main" val="417969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6"/>
          <p:cNvSpPr>
            <a:spLocks noGrp="1" noChangeArrowheads="1"/>
          </p:cNvSpPr>
          <p:nvPr>
            <p:ph type="sldNum" sz="quarter" idx="10"/>
          </p:nvPr>
        </p:nvSpPr>
        <p:spPr>
          <a:ln/>
        </p:spPr>
        <p:txBody>
          <a:bodyPr/>
          <a:lstStyle>
            <a:lvl1pPr>
              <a:defRPr/>
            </a:lvl1pPr>
          </a:lstStyle>
          <a:p>
            <a:pPr>
              <a:defRPr/>
            </a:pPr>
            <a:fld id="{369C327F-B07E-476E-9609-C0054CF6FE3E}" type="slidenum">
              <a:rPr lang="en-GB"/>
              <a:pPr>
                <a:defRPr/>
              </a:pPr>
              <a:t>‹#›</a:t>
            </a:fld>
            <a:endParaRPr lang="en-GB"/>
          </a:p>
        </p:txBody>
      </p:sp>
    </p:spTree>
    <p:extLst>
      <p:ext uri="{BB962C8B-B14F-4D97-AF65-F5344CB8AC3E}">
        <p14:creationId xmlns:p14="http://schemas.microsoft.com/office/powerpoint/2010/main" val="94012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6"/>
          <p:cNvSpPr>
            <a:spLocks noGrp="1" noChangeArrowheads="1"/>
          </p:cNvSpPr>
          <p:nvPr>
            <p:ph type="sldNum" sz="quarter" idx="10"/>
          </p:nvPr>
        </p:nvSpPr>
        <p:spPr>
          <a:ln/>
        </p:spPr>
        <p:txBody>
          <a:bodyPr/>
          <a:lstStyle>
            <a:lvl1pPr>
              <a:defRPr/>
            </a:lvl1pPr>
          </a:lstStyle>
          <a:p>
            <a:pPr>
              <a:defRPr/>
            </a:pPr>
            <a:fld id="{FD9F6AD2-4984-4578-9C9D-9060AB4CC087}" type="slidenum">
              <a:rPr lang="en-GB"/>
              <a:pPr>
                <a:defRPr/>
              </a:pPr>
              <a:t>‹#›</a:t>
            </a:fld>
            <a:endParaRPr lang="en-GB"/>
          </a:p>
        </p:txBody>
      </p:sp>
    </p:spTree>
    <p:extLst>
      <p:ext uri="{BB962C8B-B14F-4D97-AF65-F5344CB8AC3E}">
        <p14:creationId xmlns:p14="http://schemas.microsoft.com/office/powerpoint/2010/main" val="212799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6"/>
          <p:cNvSpPr>
            <a:spLocks noGrp="1" noChangeArrowheads="1"/>
          </p:cNvSpPr>
          <p:nvPr>
            <p:ph type="sldNum" sz="quarter" idx="10"/>
          </p:nvPr>
        </p:nvSpPr>
        <p:spPr>
          <a:ln/>
        </p:spPr>
        <p:txBody>
          <a:bodyPr/>
          <a:lstStyle>
            <a:lvl1pPr>
              <a:defRPr/>
            </a:lvl1pPr>
          </a:lstStyle>
          <a:p>
            <a:pPr>
              <a:defRPr/>
            </a:pPr>
            <a:fld id="{BEEA722D-3E0C-4D84-98FC-0E720C5F1DEB}" type="slidenum">
              <a:rPr lang="en-GB"/>
              <a:pPr>
                <a:defRPr/>
              </a:pPr>
              <a:t>‹#›</a:t>
            </a:fld>
            <a:endParaRPr lang="en-GB"/>
          </a:p>
        </p:txBody>
      </p:sp>
    </p:spTree>
    <p:extLst>
      <p:ext uri="{BB962C8B-B14F-4D97-AF65-F5344CB8AC3E}">
        <p14:creationId xmlns:p14="http://schemas.microsoft.com/office/powerpoint/2010/main" val="265096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pPr>
              <a:defRPr/>
            </a:pPr>
            <a:fld id="{80EA3CDD-1459-43FF-9B57-F4EC8B13F33D}" type="slidenum">
              <a:rPr lang="en-GB"/>
              <a:pPr>
                <a:defRPr/>
              </a:pPr>
              <a:t>‹#›</a:t>
            </a:fld>
            <a:endParaRPr lang="en-GB"/>
          </a:p>
        </p:txBody>
      </p:sp>
    </p:spTree>
    <p:extLst>
      <p:ext uri="{BB962C8B-B14F-4D97-AF65-F5344CB8AC3E}">
        <p14:creationId xmlns:p14="http://schemas.microsoft.com/office/powerpoint/2010/main" val="102684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6"/>
          <p:cNvSpPr>
            <a:spLocks noGrp="1" noChangeArrowheads="1"/>
          </p:cNvSpPr>
          <p:nvPr>
            <p:ph type="sldNum" sz="quarter" idx="10"/>
          </p:nvPr>
        </p:nvSpPr>
        <p:spPr>
          <a:ln/>
        </p:spPr>
        <p:txBody>
          <a:bodyPr/>
          <a:lstStyle>
            <a:lvl1pPr>
              <a:defRPr/>
            </a:lvl1pPr>
          </a:lstStyle>
          <a:p>
            <a:pPr>
              <a:defRPr/>
            </a:pPr>
            <a:fld id="{67FCB353-FED9-4C4F-A7F1-BFB7CCE69D42}" type="slidenum">
              <a:rPr lang="en-GB"/>
              <a:pPr>
                <a:defRPr/>
              </a:pPr>
              <a:t>‹#›</a:t>
            </a:fld>
            <a:endParaRPr lang="en-GB"/>
          </a:p>
        </p:txBody>
      </p:sp>
    </p:spTree>
    <p:extLst>
      <p:ext uri="{BB962C8B-B14F-4D97-AF65-F5344CB8AC3E}">
        <p14:creationId xmlns:p14="http://schemas.microsoft.com/office/powerpoint/2010/main" val="14744950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87" descr="Undulator_final_nurh#50DE97_links4-1"/>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206955" y="114300"/>
            <a:ext cx="780847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w="9525">
            <a:noFill/>
            <a:miter lim="800000"/>
            <a:headEnd/>
            <a:tailEnd/>
          </a:ln>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smtClean="0">
                <a:solidFill>
                  <a:schemeClr val="bg1"/>
                </a:solidFill>
              </a:defRPr>
            </a:lvl1pPr>
          </a:lstStyle>
          <a:p>
            <a:pPr>
              <a:defRPr/>
            </a:pPr>
            <a:fld id="{A6F0860D-1C4C-436F-A9DF-8C6E81561F99}" type="slidenum">
              <a:rPr lang="en-GB"/>
              <a:pPr>
                <a:defRPr/>
              </a:pPr>
              <a:t>‹#›</a:t>
            </a:fld>
            <a:endParaRPr lang="en-GB"/>
          </a:p>
        </p:txBody>
      </p:sp>
      <p:sp>
        <p:nvSpPr>
          <p:cNvPr id="1144" name="Line 120"/>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a:buFont typeface="Wingdings" pitchFamily="2" charset="2"/>
              <a:buChar char="n"/>
              <a:defRPr/>
            </a:pPr>
            <a:endParaRPr lang="en-US">
              <a:ea typeface="ＭＳ Ｐゴシック" pitchFamily="18" charset="-128"/>
            </a:endParaRPr>
          </a:p>
        </p:txBody>
      </p:sp>
      <p:sp>
        <p:nvSpPr>
          <p:cNvPr id="1147" name="Text Box 123"/>
          <p:cNvSpPr txBox="1">
            <a:spLocks noChangeArrowheads="1"/>
          </p:cNvSpPr>
          <p:nvPr userDrawn="1"/>
        </p:nvSpPr>
        <p:spPr bwMode="auto">
          <a:xfrm>
            <a:off x="1209233" y="114300"/>
            <a:ext cx="6629400" cy="193675"/>
          </a:xfrm>
          <a:prstGeom prst="rect">
            <a:avLst/>
          </a:prstGeom>
          <a:noFill/>
          <a:ln w="9525">
            <a:noFill/>
            <a:miter lim="800000"/>
            <a:headEnd/>
            <a:tailEnd/>
          </a:ln>
        </p:spPr>
        <p:txBody>
          <a:bodyPr lIns="79200" tIns="0" rIns="46800" bIns="0" anchor="b"/>
          <a:lstStyle/>
          <a:p>
            <a:pPr eaLnBrk="1" hangingPunct="1">
              <a:buNone/>
              <a:defRPr/>
            </a:pPr>
            <a:r>
              <a:rPr lang="en-US" sz="1000" b="1" noProof="0" smtClean="0">
                <a:solidFill>
                  <a:schemeClr val="bg1"/>
                </a:solidFill>
              </a:rPr>
              <a:t>Coupler production for the European</a:t>
            </a:r>
            <a:r>
              <a:rPr lang="en-US" sz="1000" b="1" baseline="0" noProof="0" smtClean="0">
                <a:solidFill>
                  <a:schemeClr val="bg1"/>
                </a:solidFill>
              </a:rPr>
              <a:t> XFEL and extrapolation to ILC</a:t>
            </a:r>
            <a:endParaRPr lang="en-US" sz="1000" b="1" noProof="0" smtClean="0">
              <a:solidFill>
                <a:schemeClr val="bg1"/>
              </a:solidFill>
            </a:endParaRPr>
          </a:p>
        </p:txBody>
      </p:sp>
      <p:sp>
        <p:nvSpPr>
          <p:cNvPr id="1032" name="Rectangle 130"/>
          <p:cNvSpPr>
            <a:spLocks noGrp="1" noChangeArrowheads="1"/>
          </p:cNvSpPr>
          <p:nvPr>
            <p:ph type="title"/>
          </p:nvPr>
        </p:nvSpPr>
        <p:spPr bwMode="auto">
          <a:xfrm>
            <a:off x="1219728" y="541338"/>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dirty="0" smtClean="0"/>
              <a:t>Slide title: Don’t edit here!</a:t>
            </a:r>
          </a:p>
        </p:txBody>
      </p:sp>
      <p:sp>
        <p:nvSpPr>
          <p:cNvPr id="1033"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dirty="0" smtClean="0"/>
              <a:t>text format – don’t edit!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159" name="Text Box 135"/>
          <p:cNvSpPr txBox="1">
            <a:spLocks noChangeArrowheads="1"/>
          </p:cNvSpPr>
          <p:nvPr userDrawn="1"/>
        </p:nvSpPr>
        <p:spPr bwMode="auto">
          <a:xfrm>
            <a:off x="117474" y="6537325"/>
            <a:ext cx="8907463" cy="246221"/>
          </a:xfrm>
          <a:prstGeom prst="rect">
            <a:avLst/>
          </a:prstGeom>
          <a:noFill/>
          <a:ln w="9525">
            <a:noFill/>
            <a:miter lim="800000"/>
            <a:headEnd/>
            <a:tailEnd/>
          </a:ln>
        </p:spPr>
        <p:txBody>
          <a:bodyPr wrap="square">
            <a:spAutoFit/>
          </a:bodyPr>
          <a:lstStyle/>
          <a:p>
            <a:pPr>
              <a:spcBef>
                <a:spcPct val="0"/>
              </a:spcBef>
              <a:buClrTx/>
              <a:buFontTx/>
              <a:buNone/>
              <a:defRPr/>
            </a:pPr>
            <a:r>
              <a:rPr lang="en-US" sz="1000" noProof="0" dirty="0" err="1" smtClean="0">
                <a:solidFill>
                  <a:srgbClr val="000000"/>
                </a:solidFill>
                <a:latin typeface="Helvetica" charset="0"/>
              </a:rPr>
              <a:t>Walid</a:t>
            </a:r>
            <a:r>
              <a:rPr lang="en-US" sz="1000" baseline="0" noProof="0" dirty="0" smtClean="0">
                <a:solidFill>
                  <a:srgbClr val="000000"/>
                </a:solidFill>
                <a:latin typeface="Helvetica" charset="0"/>
              </a:rPr>
              <a:t> KAABI-LAL/</a:t>
            </a:r>
            <a:r>
              <a:rPr lang="en-US" sz="1000" baseline="0" noProof="0" dirty="0" err="1" smtClean="0">
                <a:solidFill>
                  <a:srgbClr val="000000"/>
                </a:solidFill>
                <a:latin typeface="Helvetica" charset="0"/>
              </a:rPr>
              <a:t>Orsay</a:t>
            </a:r>
            <a:r>
              <a:rPr lang="en-US" sz="1000" noProof="0" dirty="0" smtClean="0">
                <a:solidFill>
                  <a:srgbClr val="000000"/>
                </a:solidFill>
                <a:latin typeface="Helvetica" charset="0"/>
              </a:rPr>
              <a:t>	 	                                                                      </a:t>
            </a:r>
            <a:r>
              <a:rPr lang="en-US" sz="1000" baseline="0" noProof="0" dirty="0" smtClean="0">
                <a:solidFill>
                  <a:srgbClr val="000000"/>
                </a:solidFill>
                <a:latin typeface="Helvetica" charset="0"/>
              </a:rPr>
              <a:t> </a:t>
            </a:r>
            <a:r>
              <a:rPr lang="en-US" sz="1000" noProof="0" dirty="0" smtClean="0">
                <a:solidFill>
                  <a:srgbClr val="000000"/>
                </a:solidFill>
                <a:latin typeface="Helvetica" charset="0"/>
              </a:rPr>
              <a:t>                  4</a:t>
            </a:r>
            <a:r>
              <a:rPr lang="en-US" sz="1000" baseline="30000" noProof="0" dirty="0" smtClean="0">
                <a:solidFill>
                  <a:srgbClr val="000000"/>
                </a:solidFill>
                <a:latin typeface="Helvetica" charset="0"/>
              </a:rPr>
              <a:t>th</a:t>
            </a:r>
            <a:r>
              <a:rPr lang="en-US" sz="1000" baseline="0" noProof="0" dirty="0" smtClean="0">
                <a:solidFill>
                  <a:srgbClr val="000000"/>
                </a:solidFill>
                <a:latin typeface="Helvetica" charset="0"/>
              </a:rPr>
              <a:t> French Linear Collider Days, March 23rd  2016</a:t>
            </a:r>
            <a:endParaRPr lang="en-US" sz="1000" noProof="0" dirty="0" smtClean="0">
              <a:solidFill>
                <a:srgbClr val="000000"/>
              </a:solidFill>
              <a:latin typeface="Helvetica" charset="0"/>
            </a:endParaRPr>
          </a:p>
        </p:txBody>
      </p:sp>
      <p:pic>
        <p:nvPicPr>
          <p:cNvPr id="12" name="Image 1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68283" y="157445"/>
            <a:ext cx="1117679" cy="860693"/>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p:titleStyle>
    <p:body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emf"/><Relationship Id="rId8" Type="http://schemas.openxmlformats.org/officeDocument/2006/relationships/image" Target="../media/image37.emf"/><Relationship Id="rId9" Type="http://schemas.openxmlformats.org/officeDocument/2006/relationships/image" Target="../media/image38.emf"/><Relationship Id="rId10" Type="http://schemas.openxmlformats.org/officeDocument/2006/relationships/image" Target="../media/image39.jpeg"/><Relationship Id="rId11"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emf"/><Relationship Id="rId8"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p:cNvSpPr>
            <a:spLocks noGrp="1" noChangeArrowheads="1"/>
          </p:cNvSpPr>
          <p:nvPr>
            <p:ph type="ctrTitle"/>
          </p:nvPr>
        </p:nvSpPr>
        <p:spPr>
          <a:xfrm>
            <a:off x="1280421" y="244337"/>
            <a:ext cx="7680591" cy="611187"/>
          </a:xfrm>
        </p:spPr>
        <p:txBody>
          <a:bodyPr/>
          <a:lstStyle/>
          <a:p>
            <a:pPr eaLnBrk="1" hangingPunct="1">
              <a:defRPr/>
            </a:pPr>
            <a:r>
              <a:rPr lang="en-US" sz="2200" b="1" smtClean="0">
                <a:solidFill>
                  <a:srgbClr val="FD930A"/>
                </a:solidFill>
                <a:effectLst>
                  <a:outerShdw blurRad="38100" dist="38100" dir="2700000" algn="tl">
                    <a:srgbClr val="DDDDDD"/>
                  </a:outerShdw>
                </a:effectLst>
              </a:rPr>
              <a:t>4th French Linear Collider Days</a:t>
            </a:r>
            <a:endParaRPr lang="en-US" sz="2200" b="1" smtClean="0">
              <a:solidFill>
                <a:srgbClr val="FD930A"/>
              </a:solidFill>
              <a:effectLst>
                <a:outerShdw blurRad="38100" dist="38100" dir="2700000" algn="tl">
                  <a:srgbClr val="DDDDDD"/>
                </a:outerShdw>
              </a:effectLst>
            </a:endParaRPr>
          </a:p>
        </p:txBody>
      </p:sp>
      <p:sp>
        <p:nvSpPr>
          <p:cNvPr id="4" name="Rectangle 3"/>
          <p:cNvSpPr>
            <a:spLocks noGrp="1" noChangeArrowheads="1"/>
          </p:cNvSpPr>
          <p:nvPr>
            <p:ph type="subTitle" idx="1"/>
          </p:nvPr>
        </p:nvSpPr>
        <p:spPr>
          <a:xfrm>
            <a:off x="535254" y="1336670"/>
            <a:ext cx="8259775" cy="899036"/>
          </a:xfrm>
        </p:spPr>
        <p:txBody>
          <a:bodyPr/>
          <a:lstStyle/>
          <a:p>
            <a:pPr eaLnBrk="1" hangingPunct="1">
              <a:defRPr/>
            </a:pPr>
            <a:r>
              <a:rPr lang="en-US" sz="2400" b="1" dirty="0" smtClean="0">
                <a:solidFill>
                  <a:schemeClr val="tx1"/>
                </a:solidFill>
              </a:rPr>
              <a:t>Coupler production for the European XFEL and extrapolation to ILC</a:t>
            </a:r>
            <a:endParaRPr lang="en-US" sz="2400" dirty="0" smtClean="0">
              <a:solidFill>
                <a:schemeClr val="tx1"/>
              </a:solidFill>
            </a:endParaRPr>
          </a:p>
          <a:p>
            <a:pPr eaLnBrk="1" hangingPunct="1">
              <a:defRPr/>
            </a:pPr>
            <a:endParaRPr lang="en-US" sz="2400" dirty="0" smtClean="0">
              <a:solidFill>
                <a:schemeClr val="tx1"/>
              </a:solidFill>
              <a:effectLst>
                <a:outerShdw blurRad="38100" dist="38100" dir="2700000" algn="tl">
                  <a:srgbClr val="DDDDDD"/>
                </a:outerShdw>
              </a:effectLst>
            </a:endParaRPr>
          </a:p>
          <a:p>
            <a:pPr eaLnBrk="1" hangingPunct="1">
              <a:defRPr/>
            </a:pPr>
            <a:endParaRPr lang="en-US" sz="2400" dirty="0" smtClean="0">
              <a:solidFill>
                <a:schemeClr val="tx1"/>
              </a:solidFill>
              <a:effectLst>
                <a:outerShdw blurRad="38100" dist="38100" dir="2700000" algn="tl">
                  <a:srgbClr val="DDDDDD"/>
                </a:outerShdw>
              </a:effectLst>
            </a:endParaRPr>
          </a:p>
        </p:txBody>
      </p:sp>
      <p:sp>
        <p:nvSpPr>
          <p:cNvPr id="5" name="ZoneTexte 2"/>
          <p:cNvSpPr txBox="1">
            <a:spLocks noChangeArrowheads="1"/>
          </p:cNvSpPr>
          <p:nvPr/>
        </p:nvSpPr>
        <p:spPr bwMode="auto">
          <a:xfrm>
            <a:off x="2425065" y="2328837"/>
            <a:ext cx="4356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charset="0"/>
                <a:ea typeface="ＭＳ Ｐゴシック" charset="0"/>
                <a:cs typeface="ＭＳ Ｐゴシック" charset="0"/>
              </a:defRPr>
            </a:lvl1pPr>
            <a:lvl2pPr marL="742950" indent="-285750" eaLnBrk="0" hangingPunct="0">
              <a:defRPr sz="900">
                <a:solidFill>
                  <a:schemeClr val="tx1"/>
                </a:solidFill>
                <a:latin typeface="Arial" charset="0"/>
                <a:ea typeface="ＭＳ Ｐゴシック" charset="0"/>
              </a:defRPr>
            </a:lvl2pPr>
            <a:lvl3pPr marL="1143000" indent="-228600" eaLnBrk="0" hangingPunct="0">
              <a:defRPr sz="900">
                <a:solidFill>
                  <a:schemeClr val="tx1"/>
                </a:solidFill>
                <a:latin typeface="Arial" charset="0"/>
                <a:ea typeface="ＭＳ Ｐゴシック" charset="0"/>
              </a:defRPr>
            </a:lvl3pPr>
            <a:lvl4pPr marL="1600200" indent="-228600" eaLnBrk="0" hangingPunct="0">
              <a:defRPr sz="900">
                <a:solidFill>
                  <a:schemeClr val="tx1"/>
                </a:solidFill>
                <a:latin typeface="Arial" charset="0"/>
                <a:ea typeface="ＭＳ Ｐゴシック" charset="0"/>
              </a:defRPr>
            </a:lvl4pPr>
            <a:lvl5pPr marL="2057400" indent="-228600" eaLnBrk="0" hangingPunct="0">
              <a:defRPr sz="900">
                <a:solidFill>
                  <a:schemeClr val="tx1"/>
                </a:solidFill>
                <a:latin typeface="Arial" charset="0"/>
                <a:ea typeface="ＭＳ Ｐゴシック" charset="0"/>
              </a:defRPr>
            </a:lvl5pPr>
            <a:lvl6pPr marL="25146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6pPr>
            <a:lvl7pPr marL="29718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7pPr>
            <a:lvl8pPr marL="34290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8pPr>
            <a:lvl9pPr marL="38862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9pPr>
          </a:lstStyle>
          <a:p>
            <a:pPr algn="ctr" eaLnBrk="1" hangingPunct="1">
              <a:buFont typeface="Wingdings" charset="0"/>
              <a:buNone/>
            </a:pPr>
            <a:r>
              <a:rPr lang="fr-FR" sz="1600" dirty="0" smtClean="0"/>
              <a:t>Paris</a:t>
            </a:r>
            <a:r>
              <a:rPr lang="fr-FR" sz="1600" dirty="0" smtClean="0"/>
              <a:t>, </a:t>
            </a:r>
            <a:r>
              <a:rPr lang="fr-FR" sz="1600" dirty="0" smtClean="0"/>
              <a:t>March 23</a:t>
            </a:r>
            <a:r>
              <a:rPr lang="fr-FR" sz="1600" baseline="30000" dirty="0" smtClean="0"/>
              <a:t>rd</a:t>
            </a:r>
            <a:r>
              <a:rPr lang="fr-FR" sz="1600" dirty="0" smtClean="0"/>
              <a:t> 2016</a:t>
            </a:r>
            <a:endParaRPr lang="fr-FR" sz="1600" dirty="0" smtClean="0"/>
          </a:p>
          <a:p>
            <a:pPr eaLnBrk="1" hangingPunct="1">
              <a:buFont typeface="Wingdings" charset="0"/>
              <a:buNone/>
            </a:pPr>
            <a:endParaRPr lang="fr-FR" dirty="0"/>
          </a:p>
        </p:txBody>
      </p:sp>
      <p:sp>
        <p:nvSpPr>
          <p:cNvPr id="6" name="ZoneTexte 2"/>
          <p:cNvSpPr txBox="1">
            <a:spLocks noChangeArrowheads="1"/>
          </p:cNvSpPr>
          <p:nvPr/>
        </p:nvSpPr>
        <p:spPr bwMode="auto">
          <a:xfrm>
            <a:off x="2391904" y="5750538"/>
            <a:ext cx="4356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tx1"/>
                </a:solidFill>
                <a:latin typeface="Arial" charset="0"/>
                <a:ea typeface="ＭＳ Ｐゴシック" charset="0"/>
                <a:cs typeface="ＭＳ Ｐゴシック" charset="0"/>
              </a:defRPr>
            </a:lvl1pPr>
            <a:lvl2pPr marL="742950" indent="-285750" eaLnBrk="0" hangingPunct="0">
              <a:defRPr sz="900">
                <a:solidFill>
                  <a:schemeClr val="tx1"/>
                </a:solidFill>
                <a:latin typeface="Arial" charset="0"/>
                <a:ea typeface="ＭＳ Ｐゴシック" charset="0"/>
              </a:defRPr>
            </a:lvl2pPr>
            <a:lvl3pPr marL="1143000" indent="-228600" eaLnBrk="0" hangingPunct="0">
              <a:defRPr sz="900">
                <a:solidFill>
                  <a:schemeClr val="tx1"/>
                </a:solidFill>
                <a:latin typeface="Arial" charset="0"/>
                <a:ea typeface="ＭＳ Ｐゴシック" charset="0"/>
              </a:defRPr>
            </a:lvl3pPr>
            <a:lvl4pPr marL="1600200" indent="-228600" eaLnBrk="0" hangingPunct="0">
              <a:defRPr sz="900">
                <a:solidFill>
                  <a:schemeClr val="tx1"/>
                </a:solidFill>
                <a:latin typeface="Arial" charset="0"/>
                <a:ea typeface="ＭＳ Ｐゴシック" charset="0"/>
              </a:defRPr>
            </a:lvl4pPr>
            <a:lvl5pPr marL="2057400" indent="-228600" eaLnBrk="0" hangingPunct="0">
              <a:defRPr sz="900">
                <a:solidFill>
                  <a:schemeClr val="tx1"/>
                </a:solidFill>
                <a:latin typeface="Arial" charset="0"/>
                <a:ea typeface="ＭＳ Ｐゴシック" charset="0"/>
              </a:defRPr>
            </a:lvl5pPr>
            <a:lvl6pPr marL="25146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6pPr>
            <a:lvl7pPr marL="29718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7pPr>
            <a:lvl8pPr marL="34290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8pPr>
            <a:lvl9pPr marL="3886200" indent="-228600" eaLnBrk="0" fontAlgn="base" hangingPunct="0">
              <a:spcBef>
                <a:spcPct val="20000"/>
              </a:spcBef>
              <a:spcAft>
                <a:spcPct val="0"/>
              </a:spcAft>
              <a:buClr>
                <a:srgbClr val="F8B323"/>
              </a:buClr>
              <a:buFont typeface="Wingdings" charset="0"/>
              <a:buChar char="n"/>
              <a:defRPr sz="900">
                <a:solidFill>
                  <a:schemeClr val="tx1"/>
                </a:solidFill>
                <a:latin typeface="Arial" charset="0"/>
                <a:ea typeface="ＭＳ Ｐゴシック" charset="0"/>
              </a:defRPr>
            </a:lvl9pPr>
          </a:lstStyle>
          <a:p>
            <a:pPr algn="ctr" eaLnBrk="1" hangingPunct="1">
              <a:buFont typeface="Wingdings" charset="0"/>
              <a:buNone/>
            </a:pPr>
            <a:r>
              <a:rPr lang="fr-FR" sz="1600" b="1" dirty="0" smtClean="0"/>
              <a:t>Walid KAABI- LAL/Orsay</a:t>
            </a:r>
          </a:p>
          <a:p>
            <a:pPr eaLnBrk="1" hangingPunct="1">
              <a:buFont typeface="Wingdings" charset="0"/>
              <a:buNone/>
            </a:pPr>
            <a:endParaRPr lang="fr-FR" dirty="0"/>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0743" y="2904461"/>
            <a:ext cx="6067145" cy="239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7223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10</a:t>
            </a:fld>
            <a:endParaRPr lang="en-GB" sz="1000">
              <a:solidFill>
                <a:schemeClr val="bg1"/>
              </a:solidFill>
            </a:endParaRPr>
          </a:p>
        </p:txBody>
      </p:sp>
      <p:sp>
        <p:nvSpPr>
          <p:cNvPr id="3" name="ZoneTexte 2"/>
          <p:cNvSpPr txBox="1"/>
          <p:nvPr/>
        </p:nvSpPr>
        <p:spPr>
          <a:xfrm>
            <a:off x="125943" y="1091616"/>
            <a:ext cx="8816023" cy="5013682"/>
          </a:xfrm>
          <a:prstGeom prst="rect">
            <a:avLst/>
          </a:prstGeom>
          <a:noFill/>
        </p:spPr>
        <p:txBody>
          <a:bodyPr wrap="square" rtlCol="0">
            <a:spAutoFit/>
          </a:bodyPr>
          <a:lstStyle/>
          <a:p>
            <a:pPr>
              <a:lnSpc>
                <a:spcPct val="120000"/>
              </a:lnSpc>
              <a:buNone/>
            </a:pPr>
            <a:r>
              <a:rPr lang="en-GB" sz="1800" b="1" dirty="0" smtClean="0"/>
              <a:t> Example of copper coating </a:t>
            </a:r>
            <a:r>
              <a:rPr lang="en-GB" sz="1800" b="1" dirty="0" smtClean="0"/>
              <a:t>d</a:t>
            </a:r>
            <a:r>
              <a:rPr lang="en-GB" sz="1800" b="1" dirty="0" smtClean="0"/>
              <a:t>efects:</a:t>
            </a:r>
            <a:endParaRPr lang="en-GB" sz="1800" b="1" dirty="0" smtClean="0">
              <a:sym typeface="Wingdings"/>
            </a:endParaRPr>
          </a:p>
          <a:p>
            <a:pPr>
              <a:lnSpc>
                <a:spcPct val="120000"/>
              </a:lnSpc>
              <a:buNone/>
            </a:pPr>
            <a:endParaRPr lang="en-GB" sz="1800" b="1" dirty="0" smtClean="0">
              <a:sym typeface="Wingdings"/>
            </a:endParaRPr>
          </a:p>
          <a:p>
            <a:pPr>
              <a:lnSpc>
                <a:spcPct val="120000"/>
              </a:lnSpc>
              <a:buNone/>
            </a:pPr>
            <a:endParaRPr lang="en-GB" sz="1800" dirty="0" smtClean="0">
              <a:sym typeface="Wingdings"/>
            </a:endParaRPr>
          </a:p>
          <a:p>
            <a:pPr marL="285750" indent="-285750">
              <a:lnSpc>
                <a:spcPct val="120000"/>
              </a:lnSpc>
              <a:buFont typeface="Wingdings" charset="2"/>
              <a:buChar char="§"/>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r>
              <a:rPr lang="en-GB" sz="1800" dirty="0" smtClean="0">
                <a:sym typeface="Wingdings"/>
              </a:rPr>
              <a:t> Setting qualitative and quantitative acceptation criteria: classification by defect type, dimension et </a:t>
            </a:r>
            <a:r>
              <a:rPr lang="en-GB" sz="1800" dirty="0" smtClean="0">
                <a:sym typeface="Wingdings"/>
              </a:rPr>
              <a:t>number</a:t>
            </a:r>
            <a:r>
              <a:rPr lang="en-GB" sz="1800" dirty="0" smtClean="0">
                <a:sym typeface="Wingdings"/>
              </a:rPr>
              <a:t>. Agreement about corrective actions and validation tests.</a:t>
            </a:r>
            <a:endParaRPr lang="en-GB" sz="1800" dirty="0" smtClean="0"/>
          </a:p>
        </p:txBody>
      </p:sp>
      <p:grpSp>
        <p:nvGrpSpPr>
          <p:cNvPr id="27" name="Grouper 26"/>
          <p:cNvGrpSpPr/>
          <p:nvPr/>
        </p:nvGrpSpPr>
        <p:grpSpPr>
          <a:xfrm>
            <a:off x="440801" y="1626929"/>
            <a:ext cx="2653802" cy="1847350"/>
            <a:chOff x="199408" y="2374629"/>
            <a:chExt cx="2213019" cy="1592961"/>
          </a:xfrm>
        </p:grpSpPr>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408" y="2374629"/>
              <a:ext cx="2213019" cy="1592961"/>
            </a:xfrm>
            <a:prstGeom prst="rect">
              <a:avLst/>
            </a:prstGeom>
          </p:spPr>
        </p:pic>
        <p:cxnSp>
          <p:nvCxnSpPr>
            <p:cNvPr id="7" name="Connecteur droit avec flèche 6"/>
            <p:cNvCxnSpPr/>
            <p:nvPr/>
          </p:nvCxnSpPr>
          <p:spPr bwMode="auto">
            <a:xfrm flipV="1">
              <a:off x="923583" y="3175343"/>
              <a:ext cx="152411" cy="330411"/>
            </a:xfrm>
            <a:prstGeom prst="straightConnector1">
              <a:avLst/>
            </a:prstGeom>
            <a:noFill/>
            <a:ln w="12700" cap="flat" cmpd="sng" algn="ctr">
              <a:solidFill>
                <a:srgbClr val="FF0000"/>
              </a:solidFill>
              <a:prstDash val="solid"/>
              <a:round/>
              <a:headEnd type="none" w="med" len="med"/>
              <a:tailEnd type="stealth"/>
            </a:ln>
            <a:effectLst/>
          </p:spPr>
        </p:cxnSp>
        <p:sp>
          <p:nvSpPr>
            <p:cNvPr id="4" name="ZoneTexte 3"/>
            <p:cNvSpPr txBox="1"/>
            <p:nvPr/>
          </p:nvSpPr>
          <p:spPr>
            <a:xfrm>
              <a:off x="346344" y="3558238"/>
              <a:ext cx="1752709" cy="276999"/>
            </a:xfrm>
            <a:prstGeom prst="rect">
              <a:avLst/>
            </a:prstGeom>
            <a:noFill/>
          </p:spPr>
          <p:txBody>
            <a:bodyPr wrap="square" rtlCol="0">
              <a:spAutoFit/>
            </a:bodyPr>
            <a:lstStyle/>
            <a:p>
              <a:pPr>
                <a:buNone/>
              </a:pPr>
              <a:r>
                <a:rPr lang="en-GB" sz="1200" dirty="0" smtClean="0">
                  <a:solidFill>
                    <a:srgbClr val="FF0000"/>
                  </a:solidFill>
                </a:rPr>
                <a:t>Copper peel off</a:t>
              </a:r>
              <a:endParaRPr lang="en-GB" sz="1200" dirty="0">
                <a:solidFill>
                  <a:srgbClr val="FF0000"/>
                </a:solidFill>
              </a:endParaRPr>
            </a:p>
          </p:txBody>
        </p:sp>
      </p:grpSp>
      <p:grpSp>
        <p:nvGrpSpPr>
          <p:cNvPr id="11" name="Grouper 10"/>
          <p:cNvGrpSpPr/>
          <p:nvPr/>
        </p:nvGrpSpPr>
        <p:grpSpPr>
          <a:xfrm>
            <a:off x="3243019" y="1626929"/>
            <a:ext cx="2550368" cy="1836746"/>
            <a:chOff x="2560845" y="2382697"/>
            <a:chExt cx="2361434" cy="1574289"/>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0845" y="2382697"/>
              <a:ext cx="2361434" cy="1574289"/>
            </a:xfrm>
            <a:prstGeom prst="rect">
              <a:avLst/>
            </a:prstGeom>
          </p:spPr>
        </p:pic>
        <p:sp>
          <p:nvSpPr>
            <p:cNvPr id="13" name="ZoneTexte 12"/>
            <p:cNvSpPr txBox="1"/>
            <p:nvPr/>
          </p:nvSpPr>
          <p:spPr>
            <a:xfrm>
              <a:off x="2629281" y="2828950"/>
              <a:ext cx="771186" cy="276999"/>
            </a:xfrm>
            <a:prstGeom prst="rect">
              <a:avLst/>
            </a:prstGeom>
            <a:noFill/>
          </p:spPr>
          <p:txBody>
            <a:bodyPr wrap="square" rtlCol="0">
              <a:spAutoFit/>
            </a:bodyPr>
            <a:lstStyle/>
            <a:p>
              <a:pPr>
                <a:buNone/>
              </a:pPr>
              <a:r>
                <a:rPr lang="en-GB" sz="1200" dirty="0" smtClean="0">
                  <a:solidFill>
                    <a:srgbClr val="FF0000"/>
                  </a:solidFill>
                </a:rPr>
                <a:t>Blister</a:t>
              </a:r>
              <a:endParaRPr lang="en-GB" sz="1200" dirty="0">
                <a:solidFill>
                  <a:srgbClr val="FF0000"/>
                </a:solidFill>
              </a:endParaRPr>
            </a:p>
          </p:txBody>
        </p:sp>
        <p:sp>
          <p:nvSpPr>
            <p:cNvPr id="19" name="ZoneTexte 18"/>
            <p:cNvSpPr txBox="1"/>
            <p:nvPr/>
          </p:nvSpPr>
          <p:spPr>
            <a:xfrm>
              <a:off x="4402978" y="3658154"/>
              <a:ext cx="503777" cy="276999"/>
            </a:xfrm>
            <a:prstGeom prst="rect">
              <a:avLst/>
            </a:prstGeom>
            <a:noFill/>
          </p:spPr>
          <p:txBody>
            <a:bodyPr wrap="square" rtlCol="0">
              <a:spAutoFit/>
            </a:bodyPr>
            <a:lstStyle/>
            <a:p>
              <a:pPr>
                <a:buNone/>
              </a:pPr>
              <a:r>
                <a:rPr lang="en-GB" sz="1200" dirty="0" smtClean="0">
                  <a:solidFill>
                    <a:srgbClr val="FF0000"/>
                  </a:solidFill>
                </a:rPr>
                <a:t>X 20</a:t>
              </a:r>
              <a:endParaRPr lang="en-GB" sz="1200" dirty="0">
                <a:solidFill>
                  <a:srgbClr val="FF0000"/>
                </a:solidFill>
              </a:endParaRPr>
            </a:p>
          </p:txBody>
        </p:sp>
      </p:grpSp>
      <p:grpSp>
        <p:nvGrpSpPr>
          <p:cNvPr id="10" name="Grouper 9"/>
          <p:cNvGrpSpPr/>
          <p:nvPr/>
        </p:nvGrpSpPr>
        <p:grpSpPr>
          <a:xfrm>
            <a:off x="5887822" y="1637424"/>
            <a:ext cx="2560865" cy="1828349"/>
            <a:chOff x="5146235" y="2375437"/>
            <a:chExt cx="2147972" cy="1583648"/>
          </a:xfrm>
        </p:grpSpPr>
        <p:pic>
          <p:nvPicPr>
            <p:cNvPr id="12" name="Image 11"/>
            <p:cNvPicPr>
              <a:picLocks noChangeAspect="1"/>
            </p:cNvPicPr>
            <p:nvPr/>
          </p:nvPicPr>
          <p:blipFill>
            <a:blip r:embed="rId4"/>
            <a:stretch>
              <a:fillRect/>
            </a:stretch>
          </p:blipFill>
          <p:spPr>
            <a:xfrm>
              <a:off x="5146235" y="2375437"/>
              <a:ext cx="2120045" cy="1583648"/>
            </a:xfrm>
            <a:prstGeom prst="rect">
              <a:avLst/>
            </a:prstGeom>
          </p:spPr>
        </p:pic>
        <p:sp>
          <p:nvSpPr>
            <p:cNvPr id="14" name="ZoneTexte 13"/>
            <p:cNvSpPr txBox="1"/>
            <p:nvPr/>
          </p:nvSpPr>
          <p:spPr>
            <a:xfrm>
              <a:off x="5219147" y="2425048"/>
              <a:ext cx="1615836" cy="276999"/>
            </a:xfrm>
            <a:prstGeom prst="rect">
              <a:avLst/>
            </a:prstGeom>
            <a:noFill/>
          </p:spPr>
          <p:txBody>
            <a:bodyPr wrap="square" rtlCol="0">
              <a:spAutoFit/>
            </a:bodyPr>
            <a:lstStyle/>
            <a:p>
              <a:pPr>
                <a:buNone/>
              </a:pPr>
              <a:r>
                <a:rPr lang="en-GB" sz="1200" dirty="0" smtClean="0">
                  <a:solidFill>
                    <a:srgbClr val="FF0000"/>
                  </a:solidFill>
                </a:rPr>
                <a:t>Pitting</a:t>
              </a:r>
              <a:endParaRPr lang="en-GB" sz="1200" dirty="0">
                <a:solidFill>
                  <a:srgbClr val="FF0000"/>
                </a:solidFill>
              </a:endParaRPr>
            </a:p>
          </p:txBody>
        </p:sp>
        <p:sp>
          <p:nvSpPr>
            <p:cNvPr id="20" name="ZoneTexte 19"/>
            <p:cNvSpPr txBox="1"/>
            <p:nvPr/>
          </p:nvSpPr>
          <p:spPr>
            <a:xfrm>
              <a:off x="6737958" y="3663606"/>
              <a:ext cx="556249" cy="276999"/>
            </a:xfrm>
            <a:prstGeom prst="rect">
              <a:avLst/>
            </a:prstGeom>
            <a:noFill/>
          </p:spPr>
          <p:txBody>
            <a:bodyPr wrap="square" rtlCol="0">
              <a:spAutoFit/>
            </a:bodyPr>
            <a:lstStyle/>
            <a:p>
              <a:pPr>
                <a:buNone/>
              </a:pPr>
              <a:r>
                <a:rPr lang="en-GB" sz="1200" dirty="0" smtClean="0">
                  <a:solidFill>
                    <a:srgbClr val="FF0000"/>
                  </a:solidFill>
                </a:rPr>
                <a:t>X 30</a:t>
              </a:r>
              <a:endParaRPr lang="en-GB" sz="1200" dirty="0">
                <a:solidFill>
                  <a:srgbClr val="FF0000"/>
                </a:solidFill>
              </a:endParaRPr>
            </a:p>
          </p:txBody>
        </p:sp>
      </p:grpSp>
      <p:grpSp>
        <p:nvGrpSpPr>
          <p:cNvPr id="28" name="Grouper 27"/>
          <p:cNvGrpSpPr/>
          <p:nvPr/>
        </p:nvGrpSpPr>
        <p:grpSpPr>
          <a:xfrm>
            <a:off x="1868157" y="3579235"/>
            <a:ext cx="2571293" cy="1700395"/>
            <a:chOff x="1185965" y="4120400"/>
            <a:chExt cx="2141034" cy="1425248"/>
          </a:xfrm>
        </p:grpSpPr>
        <p:pic>
          <p:nvPicPr>
            <p:cNvPr id="16" name="Imag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5965" y="4125033"/>
              <a:ext cx="2130539" cy="1420615"/>
            </a:xfrm>
            <a:prstGeom prst="rect">
              <a:avLst/>
            </a:prstGeom>
          </p:spPr>
        </p:pic>
        <p:sp>
          <p:nvSpPr>
            <p:cNvPr id="18" name="ZoneTexte 17"/>
            <p:cNvSpPr txBox="1"/>
            <p:nvPr/>
          </p:nvSpPr>
          <p:spPr>
            <a:xfrm>
              <a:off x="2823222" y="5248135"/>
              <a:ext cx="503777" cy="276999"/>
            </a:xfrm>
            <a:prstGeom prst="rect">
              <a:avLst/>
            </a:prstGeom>
            <a:noFill/>
          </p:spPr>
          <p:txBody>
            <a:bodyPr wrap="square" rtlCol="0">
              <a:spAutoFit/>
            </a:bodyPr>
            <a:lstStyle/>
            <a:p>
              <a:pPr>
                <a:buNone/>
              </a:pPr>
              <a:r>
                <a:rPr lang="en-GB" sz="1200" dirty="0" smtClean="0">
                  <a:solidFill>
                    <a:srgbClr val="FF0000"/>
                  </a:solidFill>
                </a:rPr>
                <a:t>X 22</a:t>
              </a:r>
              <a:endParaRPr lang="en-GB" sz="1200" dirty="0">
                <a:solidFill>
                  <a:srgbClr val="FF0000"/>
                </a:solidFill>
              </a:endParaRPr>
            </a:p>
          </p:txBody>
        </p:sp>
        <p:sp>
          <p:nvSpPr>
            <p:cNvPr id="24" name="ZoneTexte 23"/>
            <p:cNvSpPr txBox="1"/>
            <p:nvPr/>
          </p:nvSpPr>
          <p:spPr>
            <a:xfrm>
              <a:off x="1191866" y="4120400"/>
              <a:ext cx="1615836" cy="276999"/>
            </a:xfrm>
            <a:prstGeom prst="rect">
              <a:avLst/>
            </a:prstGeom>
            <a:noFill/>
          </p:spPr>
          <p:txBody>
            <a:bodyPr wrap="square" rtlCol="0">
              <a:spAutoFit/>
            </a:bodyPr>
            <a:lstStyle/>
            <a:p>
              <a:pPr>
                <a:buNone/>
              </a:pPr>
              <a:r>
                <a:rPr lang="en-GB" sz="1200" dirty="0" smtClean="0">
                  <a:solidFill>
                    <a:srgbClr val="FF0000"/>
                  </a:solidFill>
                </a:rPr>
                <a:t>Circular spots</a:t>
              </a:r>
              <a:endParaRPr lang="en-GB" sz="1200" dirty="0">
                <a:solidFill>
                  <a:srgbClr val="FF0000"/>
                </a:solidFill>
              </a:endParaRPr>
            </a:p>
          </p:txBody>
        </p:sp>
      </p:grpSp>
      <p:grpSp>
        <p:nvGrpSpPr>
          <p:cNvPr id="29" name="Grouper 28"/>
          <p:cNvGrpSpPr/>
          <p:nvPr/>
        </p:nvGrpSpPr>
        <p:grpSpPr>
          <a:xfrm>
            <a:off x="4589220" y="3589731"/>
            <a:ext cx="2589542" cy="1710891"/>
            <a:chOff x="3476769" y="4114538"/>
            <a:chExt cx="2327113" cy="1427492"/>
          </a:xfrm>
        </p:grpSpPr>
        <p:grpSp>
          <p:nvGrpSpPr>
            <p:cNvPr id="21" name="Grouper 20"/>
            <p:cNvGrpSpPr/>
            <p:nvPr/>
          </p:nvGrpSpPr>
          <p:grpSpPr>
            <a:xfrm>
              <a:off x="3476769" y="4114538"/>
              <a:ext cx="2327113" cy="1427492"/>
              <a:chOff x="86798" y="1731885"/>
              <a:chExt cx="2862483" cy="2172728"/>
            </a:xfrm>
          </p:grpSpPr>
          <p:pic>
            <p:nvPicPr>
              <p:cNvPr id="22" name="Image 21"/>
              <p:cNvPicPr>
                <a:picLocks noChangeAspect="1"/>
              </p:cNvPicPr>
              <p:nvPr/>
            </p:nvPicPr>
            <p:blipFill>
              <a:blip r:embed="rId6"/>
              <a:stretch>
                <a:fillRect/>
              </a:stretch>
            </p:blipFill>
            <p:spPr>
              <a:xfrm>
                <a:off x="86798" y="1731885"/>
                <a:ext cx="2862483" cy="2172728"/>
              </a:xfrm>
              <a:prstGeom prst="rect">
                <a:avLst/>
              </a:prstGeom>
            </p:spPr>
          </p:pic>
          <p:cxnSp>
            <p:nvCxnSpPr>
              <p:cNvPr id="23" name="Connecteur droit avec flèche 22"/>
              <p:cNvCxnSpPr/>
              <p:nvPr/>
            </p:nvCxnSpPr>
            <p:spPr bwMode="auto">
              <a:xfrm flipV="1">
                <a:off x="1563794" y="3285332"/>
                <a:ext cx="409316" cy="430347"/>
              </a:xfrm>
              <a:prstGeom prst="straightConnector1">
                <a:avLst/>
              </a:prstGeom>
              <a:noFill/>
              <a:ln w="12700" cap="flat" cmpd="sng" algn="ctr">
                <a:solidFill>
                  <a:srgbClr val="FF0000"/>
                </a:solidFill>
                <a:prstDash val="solid"/>
                <a:round/>
                <a:headEnd type="none" w="med" len="med"/>
                <a:tailEnd type="stealth"/>
              </a:ln>
              <a:effectLst/>
            </p:spPr>
          </p:cxnSp>
        </p:grpSp>
        <p:sp>
          <p:nvSpPr>
            <p:cNvPr id="25" name="ZoneTexte 24"/>
            <p:cNvSpPr txBox="1"/>
            <p:nvPr/>
          </p:nvSpPr>
          <p:spPr>
            <a:xfrm>
              <a:off x="3516787" y="5259447"/>
              <a:ext cx="1615836" cy="276999"/>
            </a:xfrm>
            <a:prstGeom prst="rect">
              <a:avLst/>
            </a:prstGeom>
            <a:noFill/>
          </p:spPr>
          <p:txBody>
            <a:bodyPr wrap="square" rtlCol="0">
              <a:spAutoFit/>
            </a:bodyPr>
            <a:lstStyle/>
            <a:p>
              <a:pPr>
                <a:buNone/>
              </a:pPr>
              <a:r>
                <a:rPr lang="en-GB" sz="1200" dirty="0" smtClean="0">
                  <a:solidFill>
                    <a:srgbClr val="FF0000"/>
                  </a:solidFill>
                </a:rPr>
                <a:t>Copper particle</a:t>
              </a:r>
              <a:endParaRPr lang="en-GB" sz="1200" dirty="0">
                <a:solidFill>
                  <a:srgbClr val="FF0000"/>
                </a:solidFill>
              </a:endParaRPr>
            </a:p>
          </p:txBody>
        </p:sp>
      </p:grpSp>
      <p:sp>
        <p:nvSpPr>
          <p:cNvPr id="30"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Industrial monitoring &amp; quality control:</a:t>
            </a:r>
            <a:endParaRPr lang="en-US" sz="2000" dirty="0"/>
          </a:p>
        </p:txBody>
      </p:sp>
    </p:spTree>
    <p:extLst>
      <p:ext uri="{BB962C8B-B14F-4D97-AF65-F5344CB8AC3E}">
        <p14:creationId xmlns:p14="http://schemas.microsoft.com/office/powerpoint/2010/main" val="25430321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11</a:t>
            </a:fld>
            <a:endParaRPr lang="en-GB" sz="1000">
              <a:solidFill>
                <a:schemeClr val="bg1"/>
              </a:solidFill>
            </a:endParaRPr>
          </a:p>
        </p:txBody>
      </p:sp>
      <p:sp>
        <p:nvSpPr>
          <p:cNvPr id="30"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Industrial monitoring &amp; quality control:</a:t>
            </a:r>
            <a:endParaRPr lang="en-US" sz="2000" dirty="0"/>
          </a:p>
        </p:txBody>
      </p:sp>
      <p:grpSp>
        <p:nvGrpSpPr>
          <p:cNvPr id="15" name="Grouper 14"/>
          <p:cNvGrpSpPr/>
          <p:nvPr/>
        </p:nvGrpSpPr>
        <p:grpSpPr>
          <a:xfrm>
            <a:off x="367338" y="1039142"/>
            <a:ext cx="8312250" cy="5437057"/>
            <a:chOff x="0" y="1092674"/>
            <a:chExt cx="9144000" cy="6010885"/>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92674"/>
              <a:ext cx="9144000" cy="2001379"/>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97444"/>
              <a:ext cx="9144000" cy="2001379"/>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102180"/>
              <a:ext cx="9144000" cy="2001379"/>
            </a:xfrm>
            <a:prstGeom prst="rect">
              <a:avLst/>
            </a:prstGeom>
          </p:spPr>
        </p:pic>
      </p:grpSp>
      <p:sp>
        <p:nvSpPr>
          <p:cNvPr id="17" name="ZoneTexte 16"/>
          <p:cNvSpPr txBox="1"/>
          <p:nvPr/>
        </p:nvSpPr>
        <p:spPr>
          <a:xfrm>
            <a:off x="692694" y="3684189"/>
            <a:ext cx="7913424" cy="584776"/>
          </a:xfrm>
          <a:prstGeom prst="rect">
            <a:avLst/>
          </a:prstGeom>
          <a:noFill/>
        </p:spPr>
        <p:txBody>
          <a:bodyPr wrap="square" rtlCol="0">
            <a:spAutoFit/>
          </a:bodyPr>
          <a:lstStyle/>
          <a:p>
            <a:pPr>
              <a:buNone/>
            </a:pPr>
            <a:r>
              <a:rPr lang="en-US" sz="1600" smtClean="0">
                <a:solidFill>
                  <a:srgbClr val="000090"/>
                </a:solidFill>
              </a:rPr>
              <a:t>Copper </a:t>
            </a:r>
            <a:r>
              <a:rPr lang="en-US" sz="1600" smtClean="0">
                <a:solidFill>
                  <a:srgbClr val="000090"/>
                </a:solidFill>
              </a:rPr>
              <a:t>t</a:t>
            </a:r>
            <a:r>
              <a:rPr lang="en-US" sz="1600" smtClean="0">
                <a:solidFill>
                  <a:srgbClr val="000090"/>
                </a:solidFill>
              </a:rPr>
              <a:t>hickness</a:t>
            </a:r>
            <a:r>
              <a:rPr lang="en-US" sz="1600" smtClean="0">
                <a:solidFill>
                  <a:srgbClr val="000090"/>
                </a:solidFill>
              </a:rPr>
              <a:t> d</a:t>
            </a:r>
            <a:r>
              <a:rPr lang="en-US" sz="1600" smtClean="0">
                <a:solidFill>
                  <a:srgbClr val="000090"/>
                </a:solidFill>
              </a:rPr>
              <a:t>istribution in the cold conductor (specif. 10μm ± 20% </a:t>
            </a:r>
            <a:r>
              <a:rPr lang="en-US" sz="1600" smtClean="0">
                <a:solidFill>
                  <a:srgbClr val="000090"/>
                </a:solidFill>
              </a:rPr>
              <a:t>in the cylindrical section &amp;</a:t>
            </a:r>
            <a:r>
              <a:rPr lang="en-US" sz="1600" smtClean="0">
                <a:solidFill>
                  <a:srgbClr val="000090"/>
                </a:solidFill>
              </a:rPr>
              <a:t> 10μm ± 30% </a:t>
            </a:r>
            <a:r>
              <a:rPr lang="en-US" sz="1600" smtClean="0">
                <a:solidFill>
                  <a:srgbClr val="000090"/>
                </a:solidFill>
              </a:rPr>
              <a:t>in the bellow</a:t>
            </a:r>
            <a:r>
              <a:rPr lang="en-US" sz="1600" smtClean="0">
                <a:solidFill>
                  <a:srgbClr val="000090"/>
                </a:solidFill>
                <a:sym typeface="Wingdings"/>
              </a:rPr>
              <a:t> relaxed to </a:t>
            </a:r>
            <a:r>
              <a:rPr lang="en-US" sz="1600" smtClean="0">
                <a:solidFill>
                  <a:srgbClr val="000090"/>
                </a:solidFill>
              </a:rPr>
              <a:t>10μm ± 50% ): </a:t>
            </a:r>
            <a:endParaRPr lang="en-US" sz="1600">
              <a:solidFill>
                <a:srgbClr val="000090"/>
              </a:solidFill>
            </a:endParaRPr>
          </a:p>
        </p:txBody>
      </p:sp>
    </p:spTree>
    <p:extLst>
      <p:ext uri="{BB962C8B-B14F-4D97-AF65-F5344CB8AC3E}">
        <p14:creationId xmlns:p14="http://schemas.microsoft.com/office/powerpoint/2010/main" val="20767779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12</a:t>
            </a:fld>
            <a:endParaRPr lang="en-GB" sz="1000">
              <a:solidFill>
                <a:schemeClr val="bg1"/>
              </a:solidFill>
            </a:endParaRPr>
          </a:p>
        </p:txBody>
      </p:sp>
      <p:sp>
        <p:nvSpPr>
          <p:cNvPr id="30"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Industrial monitoring &amp; quality control:</a:t>
            </a:r>
            <a:endParaRPr lang="en-US" sz="2000" dirty="0"/>
          </a:p>
        </p:txBody>
      </p:sp>
      <p:pic>
        <p:nvPicPr>
          <p:cNvPr id="3" name="Image 2"/>
          <p:cNvPicPr>
            <a:picLocks noChangeAspect="1"/>
          </p:cNvPicPr>
          <p:nvPr/>
        </p:nvPicPr>
        <p:blipFill>
          <a:blip r:embed="rId2"/>
          <a:stretch>
            <a:fillRect/>
          </a:stretch>
        </p:blipFill>
        <p:spPr>
          <a:xfrm>
            <a:off x="638853" y="1616427"/>
            <a:ext cx="7610429" cy="4766127"/>
          </a:xfrm>
          <a:prstGeom prst="rect">
            <a:avLst/>
          </a:prstGeom>
        </p:spPr>
      </p:pic>
      <p:sp>
        <p:nvSpPr>
          <p:cNvPr id="4" name="ZoneTexte 3"/>
          <p:cNvSpPr txBox="1"/>
          <p:nvPr/>
        </p:nvSpPr>
        <p:spPr>
          <a:xfrm>
            <a:off x="304363" y="1217567"/>
            <a:ext cx="8627108" cy="338554"/>
          </a:xfrm>
          <a:prstGeom prst="rect">
            <a:avLst/>
          </a:prstGeom>
          <a:noFill/>
        </p:spPr>
        <p:txBody>
          <a:bodyPr wrap="square" rtlCol="0">
            <a:spAutoFit/>
          </a:bodyPr>
          <a:lstStyle/>
          <a:p>
            <a:pPr>
              <a:buNone/>
            </a:pPr>
            <a:r>
              <a:rPr lang="en-US" sz="1600" smtClean="0"/>
              <a:t>RRR measurements (Specif. 10&lt;RRR&lt;80)</a:t>
            </a:r>
            <a:endParaRPr lang="en-US" sz="1600"/>
          </a:p>
        </p:txBody>
      </p:sp>
    </p:spTree>
    <p:extLst>
      <p:ext uri="{BB962C8B-B14F-4D97-AF65-F5344CB8AC3E}">
        <p14:creationId xmlns:p14="http://schemas.microsoft.com/office/powerpoint/2010/main" val="29949615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13</a:t>
            </a:fld>
            <a:endParaRPr lang="en-GB" sz="1000">
              <a:solidFill>
                <a:schemeClr val="bg1"/>
              </a:solidFill>
            </a:endParaRPr>
          </a:p>
        </p:txBody>
      </p:sp>
      <p:sp>
        <p:nvSpPr>
          <p:cNvPr id="10" name="ZoneTexte 9"/>
          <p:cNvSpPr txBox="1"/>
          <p:nvPr/>
        </p:nvSpPr>
        <p:spPr>
          <a:xfrm>
            <a:off x="171605" y="1059187"/>
            <a:ext cx="7882660" cy="369332"/>
          </a:xfrm>
          <a:prstGeom prst="rect">
            <a:avLst/>
          </a:prstGeom>
          <a:noFill/>
        </p:spPr>
        <p:txBody>
          <a:bodyPr wrap="square" rtlCol="0">
            <a:spAutoFit/>
          </a:bodyPr>
          <a:lstStyle/>
          <a:p>
            <a:pPr>
              <a:buNone/>
            </a:pPr>
            <a:r>
              <a:rPr lang="en-GB" sz="1800" dirty="0" smtClean="0">
                <a:solidFill>
                  <a:srgbClr val="FD930A"/>
                </a:solidFill>
              </a:rPr>
              <a:t>RI production site:</a:t>
            </a:r>
            <a:endParaRPr lang="en-GB" sz="1800" dirty="0">
              <a:solidFill>
                <a:srgbClr val="FD930A"/>
              </a:solidFill>
            </a:endParaRPr>
          </a:p>
        </p:txBody>
      </p:sp>
      <p:pic>
        <p:nvPicPr>
          <p:cNvPr id="11" name="Image 10"/>
          <p:cNvPicPr>
            <a:picLocks noChangeAspect="1"/>
          </p:cNvPicPr>
          <p:nvPr/>
        </p:nvPicPr>
        <p:blipFill>
          <a:blip r:embed="rId2"/>
          <a:stretch>
            <a:fillRect/>
          </a:stretch>
        </p:blipFill>
        <p:spPr>
          <a:xfrm>
            <a:off x="335850" y="1435020"/>
            <a:ext cx="8396209" cy="5021146"/>
          </a:xfrm>
          <a:prstGeom prst="rect">
            <a:avLst/>
          </a:prstGeom>
        </p:spPr>
      </p:pic>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Industrial monitoring &amp; quality control:</a:t>
            </a:r>
            <a:endParaRPr lang="en-US" sz="2000" dirty="0"/>
          </a:p>
        </p:txBody>
      </p:sp>
    </p:spTree>
    <p:extLst>
      <p:ext uri="{BB962C8B-B14F-4D97-AF65-F5344CB8AC3E}">
        <p14:creationId xmlns:p14="http://schemas.microsoft.com/office/powerpoint/2010/main" val="29265869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14</a:t>
            </a:fld>
            <a:endParaRPr lang="en-GB" sz="1000">
              <a:solidFill>
                <a:schemeClr val="bg1"/>
              </a:solidFill>
            </a:endParaRPr>
          </a:p>
        </p:txBody>
      </p:sp>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Industrial monitoring &amp; quality control:</a:t>
            </a:r>
            <a:endParaRPr lang="en-US" sz="2000"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37490">
            <a:off x="290941" y="1494848"/>
            <a:ext cx="3642411" cy="4794846"/>
          </a:xfrm>
          <a:prstGeom prst="rect">
            <a:avLst/>
          </a:prstGeom>
        </p:spPr>
      </p:pic>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7044" y="1511576"/>
            <a:ext cx="3526398" cy="4751046"/>
          </a:xfrm>
          <a:prstGeom prst="rect">
            <a:avLst/>
          </a:prstGeom>
        </p:spPr>
      </p:pic>
      <p:sp>
        <p:nvSpPr>
          <p:cNvPr id="2" name="Flèche droite rayée 1"/>
          <p:cNvSpPr/>
          <p:nvPr/>
        </p:nvSpPr>
        <p:spPr bwMode="auto">
          <a:xfrm>
            <a:off x="3893746" y="3999078"/>
            <a:ext cx="1196460" cy="262407"/>
          </a:xfrm>
          <a:prstGeom prst="stripedRightArrow">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0" name="ZoneTexte 9"/>
          <p:cNvSpPr txBox="1"/>
          <p:nvPr/>
        </p:nvSpPr>
        <p:spPr>
          <a:xfrm>
            <a:off x="3540585" y="3588783"/>
            <a:ext cx="2011410" cy="369332"/>
          </a:xfrm>
          <a:prstGeom prst="rect">
            <a:avLst/>
          </a:prstGeom>
          <a:noFill/>
        </p:spPr>
        <p:txBody>
          <a:bodyPr wrap="square" rtlCol="0">
            <a:spAutoFit/>
          </a:bodyPr>
          <a:lstStyle/>
          <a:p>
            <a:pPr>
              <a:buNone/>
            </a:pPr>
            <a:r>
              <a:rPr lang="en-US" sz="1800" smtClean="0">
                <a:solidFill>
                  <a:srgbClr val="FD930A"/>
                </a:solidFill>
              </a:rPr>
              <a:t>Delivery to</a:t>
            </a:r>
            <a:r>
              <a:rPr lang="en-US" sz="1800" smtClean="0">
                <a:solidFill>
                  <a:srgbClr val="FD930A"/>
                </a:solidFill>
              </a:rPr>
              <a:t> LAL</a:t>
            </a:r>
            <a:endParaRPr lang="en-US" sz="1800">
              <a:solidFill>
                <a:srgbClr val="FD930A"/>
              </a:solidFill>
            </a:endParaRPr>
          </a:p>
        </p:txBody>
      </p:sp>
      <p:sp>
        <p:nvSpPr>
          <p:cNvPr id="3" name="ZoneTexte 2"/>
          <p:cNvSpPr txBox="1"/>
          <p:nvPr/>
        </p:nvSpPr>
        <p:spPr>
          <a:xfrm>
            <a:off x="4880298" y="3022926"/>
            <a:ext cx="270834" cy="2308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301425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5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15</a:t>
            </a:fld>
            <a:endParaRPr lang="en-GB" sz="1000">
              <a:solidFill>
                <a:schemeClr val="bg1"/>
              </a:solidFill>
            </a:endParaRPr>
          </a:p>
        </p:txBody>
      </p:sp>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smtClean="0">
                <a:solidFill>
                  <a:srgbClr val="FF6600"/>
                </a:solidFill>
              </a:rPr>
              <a:t>Couplers p</a:t>
            </a:r>
            <a:r>
              <a:rPr lang="en-US" sz="2000" dirty="0" smtClean="0">
                <a:solidFill>
                  <a:srgbClr val="FF6600"/>
                </a:solidFill>
              </a:rPr>
              <a:t>reparation and RF conditioning at LAL:</a:t>
            </a:r>
            <a:endParaRPr lang="en-US" sz="2000" dirty="0"/>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6925" y="1112604"/>
            <a:ext cx="7094327" cy="5300616"/>
          </a:xfrm>
          <a:prstGeom prst="rect">
            <a:avLst/>
          </a:prstGeom>
        </p:spPr>
      </p:pic>
      <p:pic>
        <p:nvPicPr>
          <p:cNvPr id="11" name="Imag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6953" y="1101929"/>
            <a:ext cx="7063316" cy="5313966"/>
          </a:xfrm>
          <a:prstGeom prst="rect">
            <a:avLst/>
          </a:prstGeom>
        </p:spPr>
      </p:pic>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3489" y="1070219"/>
            <a:ext cx="7115790" cy="5370745"/>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6951" y="1115473"/>
            <a:ext cx="7021332" cy="5329231"/>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7642" y="1070619"/>
            <a:ext cx="7817072" cy="5374091"/>
          </a:xfrm>
          <a:prstGeom prst="rect">
            <a:avLst/>
          </a:prstGeom>
        </p:spPr>
      </p:pic>
      <p:grpSp>
        <p:nvGrpSpPr>
          <p:cNvPr id="26" name="Grouper 25"/>
          <p:cNvGrpSpPr/>
          <p:nvPr/>
        </p:nvGrpSpPr>
        <p:grpSpPr>
          <a:xfrm>
            <a:off x="818626" y="3144663"/>
            <a:ext cx="7021299" cy="1714203"/>
            <a:chOff x="818626" y="3144663"/>
            <a:chExt cx="7021299" cy="1714203"/>
          </a:xfrm>
        </p:grpSpPr>
        <p:grpSp>
          <p:nvGrpSpPr>
            <p:cNvPr id="4" name="Grouper 3"/>
            <p:cNvGrpSpPr/>
            <p:nvPr/>
          </p:nvGrpSpPr>
          <p:grpSpPr>
            <a:xfrm>
              <a:off x="818626" y="3144663"/>
              <a:ext cx="2245987" cy="1708747"/>
              <a:chOff x="818626" y="3144663"/>
              <a:chExt cx="2245987" cy="1708747"/>
            </a:xfrm>
          </p:grpSpPr>
          <p:pic>
            <p:nvPicPr>
              <p:cNvPr id="17" name="Image 16"/>
              <p:cNvPicPr>
                <a:picLocks noChangeAspect="1"/>
              </p:cNvPicPr>
              <p:nvPr/>
            </p:nvPicPr>
            <p:blipFill>
              <a:blip r:embed="rId7"/>
              <a:stretch>
                <a:fillRect/>
              </a:stretch>
            </p:blipFill>
            <p:spPr>
              <a:xfrm>
                <a:off x="1121444" y="3144663"/>
                <a:ext cx="1670277" cy="1400232"/>
              </a:xfrm>
              <a:prstGeom prst="rect">
                <a:avLst/>
              </a:prstGeom>
            </p:spPr>
          </p:pic>
          <p:sp>
            <p:nvSpPr>
              <p:cNvPr id="18" name="ZoneTexte 17"/>
              <p:cNvSpPr txBox="1"/>
              <p:nvPr/>
            </p:nvSpPr>
            <p:spPr>
              <a:xfrm>
                <a:off x="818626" y="4545633"/>
                <a:ext cx="2245987" cy="307777"/>
              </a:xfrm>
              <a:prstGeom prst="rect">
                <a:avLst/>
              </a:prstGeom>
              <a:noFill/>
            </p:spPr>
            <p:txBody>
              <a:bodyPr wrap="square" rtlCol="0">
                <a:spAutoFit/>
              </a:bodyPr>
              <a:lstStyle/>
              <a:p>
                <a:pPr algn="ctr">
                  <a:buNone/>
                </a:pPr>
                <a:r>
                  <a:rPr lang="en-GB" sz="1400" dirty="0" smtClean="0"/>
                  <a:t>WGBs assembly </a:t>
                </a:r>
                <a:endParaRPr lang="en-GB" sz="1400" dirty="0"/>
              </a:p>
            </p:txBody>
          </p:sp>
        </p:grpSp>
        <p:grpSp>
          <p:nvGrpSpPr>
            <p:cNvPr id="5" name="Grouper 4"/>
            <p:cNvGrpSpPr/>
            <p:nvPr/>
          </p:nvGrpSpPr>
          <p:grpSpPr>
            <a:xfrm>
              <a:off x="3211531" y="3146035"/>
              <a:ext cx="2361438" cy="1712831"/>
              <a:chOff x="3211531" y="3146035"/>
              <a:chExt cx="2361438" cy="1712831"/>
            </a:xfrm>
          </p:grpSpPr>
          <p:pic>
            <p:nvPicPr>
              <p:cNvPr id="20" name="Image 19"/>
              <p:cNvPicPr>
                <a:picLocks noChangeAspect="1"/>
              </p:cNvPicPr>
              <p:nvPr/>
            </p:nvPicPr>
            <p:blipFill>
              <a:blip r:embed="rId8"/>
              <a:stretch>
                <a:fillRect/>
              </a:stretch>
            </p:blipFill>
            <p:spPr>
              <a:xfrm>
                <a:off x="3442447" y="3146035"/>
                <a:ext cx="1817367" cy="1387452"/>
              </a:xfrm>
              <a:prstGeom prst="rect">
                <a:avLst/>
              </a:prstGeom>
            </p:spPr>
          </p:pic>
          <p:sp>
            <p:nvSpPr>
              <p:cNvPr id="21" name="ZoneTexte 20"/>
              <p:cNvSpPr txBox="1"/>
              <p:nvPr/>
            </p:nvSpPr>
            <p:spPr>
              <a:xfrm>
                <a:off x="3211531" y="4551089"/>
                <a:ext cx="2361438" cy="307777"/>
              </a:xfrm>
              <a:prstGeom prst="rect">
                <a:avLst/>
              </a:prstGeom>
              <a:noFill/>
            </p:spPr>
            <p:txBody>
              <a:bodyPr wrap="square" rtlCol="0">
                <a:spAutoFit/>
              </a:bodyPr>
              <a:lstStyle/>
              <a:p>
                <a:pPr algn="ctr">
                  <a:buNone/>
                </a:pPr>
                <a:r>
                  <a:rPr lang="en-GB" sz="1400" dirty="0" smtClean="0"/>
                  <a:t>Capacitors assembly </a:t>
                </a:r>
                <a:endParaRPr lang="en-GB" sz="1400" dirty="0"/>
              </a:p>
            </p:txBody>
          </p:sp>
        </p:grpSp>
        <p:grpSp>
          <p:nvGrpSpPr>
            <p:cNvPr id="25" name="Grouper 24"/>
            <p:cNvGrpSpPr/>
            <p:nvPr/>
          </p:nvGrpSpPr>
          <p:grpSpPr>
            <a:xfrm>
              <a:off x="5719876" y="3157748"/>
              <a:ext cx="2120049" cy="1696078"/>
              <a:chOff x="5719876" y="3157748"/>
              <a:chExt cx="2120049" cy="1696078"/>
            </a:xfrm>
          </p:grpSpPr>
          <p:pic>
            <p:nvPicPr>
              <p:cNvPr id="23" name="Image 22"/>
              <p:cNvPicPr>
                <a:picLocks noChangeAspect="1"/>
              </p:cNvPicPr>
              <p:nvPr/>
            </p:nvPicPr>
            <p:blipFill>
              <a:blip r:embed="rId9"/>
              <a:stretch>
                <a:fillRect/>
              </a:stretch>
            </p:blipFill>
            <p:spPr>
              <a:xfrm>
                <a:off x="5856357" y="3157748"/>
                <a:ext cx="1851063" cy="1398144"/>
              </a:xfrm>
              <a:prstGeom prst="rect">
                <a:avLst/>
              </a:prstGeom>
            </p:spPr>
          </p:pic>
          <p:sp>
            <p:nvSpPr>
              <p:cNvPr id="24" name="ZoneTexte 23"/>
              <p:cNvSpPr txBox="1"/>
              <p:nvPr/>
            </p:nvSpPr>
            <p:spPr>
              <a:xfrm>
                <a:off x="5719876" y="4546049"/>
                <a:ext cx="2120049" cy="307777"/>
              </a:xfrm>
              <a:prstGeom prst="rect">
                <a:avLst/>
              </a:prstGeom>
              <a:noFill/>
            </p:spPr>
            <p:txBody>
              <a:bodyPr wrap="square" rtlCol="0">
                <a:spAutoFit/>
              </a:bodyPr>
              <a:lstStyle/>
              <a:p>
                <a:pPr algn="ctr">
                  <a:buNone/>
                </a:pPr>
                <a:r>
                  <a:rPr lang="en-GB" sz="1400" dirty="0" smtClean="0"/>
                  <a:t>Actuators assembly </a:t>
                </a:r>
                <a:endParaRPr lang="en-GB" sz="1400" dirty="0"/>
              </a:p>
            </p:txBody>
          </p:sp>
        </p:grpSp>
      </p:grpSp>
      <p:pic>
        <p:nvPicPr>
          <p:cNvPr id="28" name="Picture 2" descr="E:\XFEL\conditionnement\condt-paire 2 XFEL-02avril2013\xfel290313.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64966" y="1043106"/>
            <a:ext cx="7199752" cy="540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6034" y="1458982"/>
            <a:ext cx="8460483" cy="3542092"/>
          </a:xfrm>
          <a:prstGeom prst="rect">
            <a:avLst/>
          </a:prstGeom>
        </p:spPr>
      </p:pic>
    </p:spTree>
    <p:extLst>
      <p:ext uri="{BB962C8B-B14F-4D97-AF65-F5344CB8AC3E}">
        <p14:creationId xmlns:p14="http://schemas.microsoft.com/office/powerpoint/2010/main" val="3184028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9"/>
                                        </p:tgtEl>
                                      </p:cBhvr>
                                      <p:by x="25000" y="25000"/>
                                    </p:animScale>
                                  </p:childTnLst>
                                </p:cTn>
                              </p:par>
                            </p:childTnLst>
                          </p:cTn>
                        </p:par>
                        <p:par>
                          <p:cTn id="7" fill="hold">
                            <p:stCondLst>
                              <p:cond delay="1000"/>
                            </p:stCondLst>
                            <p:childTnLst>
                              <p:par>
                                <p:cTn id="8" presetID="0" presetClass="path" presetSubtype="0" accel="50000" decel="50000" fill="hold" nodeType="afterEffect">
                                  <p:stCondLst>
                                    <p:cond delay="0"/>
                                  </p:stCondLst>
                                  <p:childTnLst>
                                    <p:animMotion origin="layout" path="M -1.84092E-7 4.78462E-6 L -0.35464 -0.23113 " pathEditMode="relative" rAng="0" ptsTypes="AA">
                                      <p:cBhvr>
                                        <p:cTn id="9" dur="1000" fill="hold"/>
                                        <p:tgtEl>
                                          <p:spTgt spid="9"/>
                                        </p:tgtEl>
                                        <p:attrNameLst>
                                          <p:attrName>ppt_x</p:attrName>
                                          <p:attrName>ppt_y</p:attrName>
                                        </p:attrNameLst>
                                      </p:cBhvr>
                                      <p:rCtr x="-17732" y="-11556"/>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1000" fill="hold"/>
                                        <p:tgtEl>
                                          <p:spTgt spid="11"/>
                                        </p:tgtEl>
                                      </p:cBhvr>
                                      <p:by x="25000" y="25000"/>
                                    </p:animScale>
                                  </p:childTnLst>
                                </p:cTn>
                              </p:par>
                            </p:childTnLst>
                          </p:cTn>
                        </p:par>
                        <p:par>
                          <p:cTn id="18" fill="hold">
                            <p:stCondLst>
                              <p:cond delay="1000"/>
                            </p:stCondLst>
                            <p:childTnLst>
                              <p:par>
                                <p:cTn id="19" presetID="0" presetClass="path" presetSubtype="0" accel="50000" decel="50000" fill="hold" nodeType="afterEffect">
                                  <p:stCondLst>
                                    <p:cond delay="0"/>
                                  </p:stCondLst>
                                  <p:childTnLst>
                                    <p:animMotion origin="layout" path="M 3.10177E-6 3.19592E-6 L -0.14346 -0.22974 " pathEditMode="relative" rAng="0" ptsTypes="AA">
                                      <p:cBhvr>
                                        <p:cTn id="20" dur="1000" fill="hold"/>
                                        <p:tgtEl>
                                          <p:spTgt spid="11"/>
                                        </p:tgtEl>
                                        <p:attrNameLst>
                                          <p:attrName>ppt_x</p:attrName>
                                          <p:attrName>ppt_y</p:attrName>
                                        </p:attrNameLst>
                                      </p:cBhvr>
                                      <p:rCtr x="-7173" y="-11487"/>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13"/>
                                        </p:tgtEl>
                                      </p:cBhvr>
                                      <p:by x="25000" y="25000"/>
                                    </p:animScale>
                                  </p:childTnLst>
                                </p:cTn>
                              </p:par>
                            </p:childTnLst>
                          </p:cTn>
                        </p:par>
                        <p:par>
                          <p:cTn id="35" fill="hold">
                            <p:stCondLst>
                              <p:cond delay="1000"/>
                            </p:stCondLst>
                            <p:childTnLst>
                              <p:par>
                                <p:cTn id="36" presetID="0" presetClass="path" presetSubtype="0" accel="50000" decel="50000" fill="hold" nodeType="afterEffect">
                                  <p:stCondLst>
                                    <p:cond delay="0"/>
                                  </p:stCondLst>
                                  <p:childTnLst>
                                    <p:animMotion origin="layout" path="M 2.22994E-6 -2.69106E-6 L 0.06981 -0.23135 " pathEditMode="relative" rAng="0" ptsTypes="AA">
                                      <p:cBhvr>
                                        <p:cTn id="37" dur="1000" fill="hold"/>
                                        <p:tgtEl>
                                          <p:spTgt spid="13"/>
                                        </p:tgtEl>
                                        <p:attrNameLst>
                                          <p:attrName>ppt_x</p:attrName>
                                          <p:attrName>ppt_y</p:attrName>
                                        </p:attrNameLst>
                                      </p:cBhvr>
                                      <p:rCtr x="3491" y="-11579"/>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nodeType="clickEffect">
                                  <p:stCondLst>
                                    <p:cond delay="0"/>
                                  </p:stCondLst>
                                  <p:childTnLst>
                                    <p:animScale>
                                      <p:cBhvr>
                                        <p:cTn id="45" dur="1000" fill="hold"/>
                                        <p:tgtEl>
                                          <p:spTgt spid="14"/>
                                        </p:tgtEl>
                                      </p:cBhvr>
                                      <p:by x="25000" y="25000"/>
                                    </p:animScale>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2.07016E-6 -4.49282E-7 L 0.2949 -0.22649 " pathEditMode="relative" rAng="0" ptsTypes="AA">
                                      <p:cBhvr>
                                        <p:cTn id="48" dur="1000" fill="hold"/>
                                        <p:tgtEl>
                                          <p:spTgt spid="14"/>
                                        </p:tgtEl>
                                        <p:attrNameLst>
                                          <p:attrName>ppt_x</p:attrName>
                                          <p:attrName>ppt_y</p:attrName>
                                        </p:attrNameLst>
                                      </p:cBhvr>
                                      <p:rCtr x="14745" y="-11325"/>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nodeType="clickEffect">
                                  <p:stCondLst>
                                    <p:cond delay="0"/>
                                  </p:stCondLst>
                                  <p:childTnLst>
                                    <p:animScale>
                                      <p:cBhvr>
                                        <p:cTn id="60" dur="1000" fill="hold"/>
                                        <p:tgtEl>
                                          <p:spTgt spid="28"/>
                                        </p:tgtEl>
                                      </p:cBhvr>
                                      <p:by x="25000" y="25000"/>
                                    </p:animScale>
                                  </p:childTnLst>
                                </p:cTn>
                              </p:par>
                            </p:childTnLst>
                          </p:cTn>
                        </p:par>
                        <p:par>
                          <p:cTn id="61" fill="hold">
                            <p:stCondLst>
                              <p:cond delay="1000"/>
                            </p:stCondLst>
                            <p:childTnLst>
                              <p:par>
                                <p:cTn id="62" presetID="0" presetClass="path" presetSubtype="0" accel="50000" decel="50000" fill="hold" nodeType="afterEffect">
                                  <p:stCondLst>
                                    <p:cond delay="0"/>
                                  </p:stCondLst>
                                  <p:childTnLst>
                                    <p:animMotion origin="layout" path="M -0.00469 3.849E-6 L 0.13303 0.27234 " pathEditMode="relative" rAng="0" ptsTypes="AA">
                                      <p:cBhvr>
                                        <p:cTn id="63" dur="1000" fill="hold"/>
                                        <p:tgtEl>
                                          <p:spTgt spid="28"/>
                                        </p:tgtEl>
                                        <p:attrNameLst>
                                          <p:attrName>ppt_x</p:attrName>
                                          <p:attrName>ppt_y</p:attrName>
                                        </p:attrNameLst>
                                      </p:cBhvr>
                                      <p:rCtr x="6877" y="13617"/>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nodeType="clickEffect">
                                  <p:stCondLst>
                                    <p:cond delay="0"/>
                                  </p:stCondLst>
                                  <p:childTnLst>
                                    <p:animScale>
                                      <p:cBhvr>
                                        <p:cTn id="71" dur="1000" fill="hold"/>
                                        <p:tgtEl>
                                          <p:spTgt spid="29"/>
                                        </p:tgtEl>
                                      </p:cBhvr>
                                      <p:by x="25000" y="25000"/>
                                    </p:animScale>
                                  </p:childTnLst>
                                </p:cTn>
                              </p:par>
                            </p:childTnLst>
                          </p:cTn>
                        </p:par>
                        <p:par>
                          <p:cTn id="72" fill="hold">
                            <p:stCondLst>
                              <p:cond delay="1000"/>
                            </p:stCondLst>
                            <p:childTnLst>
                              <p:par>
                                <p:cTn id="73" presetID="0" presetClass="path" presetSubtype="0" accel="50000" decel="50000" fill="hold" nodeType="afterEffect">
                                  <p:stCondLst>
                                    <p:cond delay="0"/>
                                  </p:stCondLst>
                                  <p:childTnLst>
                                    <p:animMotion origin="layout" path="M 1.25738E-6 -1.41269E-6 L -0.11376 0.34136 " pathEditMode="relative" rAng="0" ptsTypes="AA">
                                      <p:cBhvr>
                                        <p:cTn id="74" dur="1000" fill="hold"/>
                                        <p:tgtEl>
                                          <p:spTgt spid="29"/>
                                        </p:tgtEl>
                                        <p:attrNameLst>
                                          <p:attrName>ppt_x</p:attrName>
                                          <p:attrName>ppt_y</p:attrName>
                                        </p:attrNameLst>
                                      </p:cBhvr>
                                      <p:rCtr x="-5696" y="17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16</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83" name="Image 8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783" y="1285112"/>
            <a:ext cx="8140434" cy="4896544"/>
          </a:xfrm>
          <a:prstGeom prst="rect">
            <a:avLst/>
          </a:prstGeom>
        </p:spPr>
      </p:pic>
    </p:spTree>
    <p:extLst>
      <p:ext uri="{BB962C8B-B14F-4D97-AF65-F5344CB8AC3E}">
        <p14:creationId xmlns:p14="http://schemas.microsoft.com/office/powerpoint/2010/main" val="21068075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17</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259" y="1196257"/>
            <a:ext cx="3578895" cy="2683780"/>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3365" y="1193861"/>
            <a:ext cx="3505418" cy="2694273"/>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9762" y="3946599"/>
            <a:ext cx="3299680" cy="2477118"/>
          </a:xfrm>
          <a:prstGeom prst="rect">
            <a:avLst/>
          </a:prstGeom>
        </p:spPr>
      </p:pic>
    </p:spTree>
    <p:extLst>
      <p:ext uri="{BB962C8B-B14F-4D97-AF65-F5344CB8AC3E}">
        <p14:creationId xmlns:p14="http://schemas.microsoft.com/office/powerpoint/2010/main" val="32772222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18</a:t>
            </a:fld>
            <a:endParaRPr lang="en-GB" sz="1000">
              <a:solidFill>
                <a:schemeClr val="bg1"/>
              </a:solidFill>
            </a:endParaRPr>
          </a:p>
        </p:txBody>
      </p:sp>
      <p:grpSp>
        <p:nvGrpSpPr>
          <p:cNvPr id="7" name="Grouper 6"/>
          <p:cNvGrpSpPr/>
          <p:nvPr/>
        </p:nvGrpSpPr>
        <p:grpSpPr>
          <a:xfrm>
            <a:off x="674099" y="1336128"/>
            <a:ext cx="7858551" cy="4962450"/>
            <a:chOff x="674099" y="1336128"/>
            <a:chExt cx="7858551" cy="4962450"/>
          </a:xfrm>
        </p:grpSpPr>
        <p:pic>
          <p:nvPicPr>
            <p:cNvPr id="10" name="Image 9" descr="photo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6200000">
              <a:off x="2126779" y="-35075"/>
              <a:ext cx="4962450" cy="7704856"/>
            </a:xfrm>
            <a:prstGeom prst="rect">
              <a:avLst/>
            </a:prstGeom>
          </p:spPr>
        </p:pic>
        <p:sp>
          <p:nvSpPr>
            <p:cNvPr id="11" name="ZoneTexte 10"/>
            <p:cNvSpPr txBox="1"/>
            <p:nvPr/>
          </p:nvSpPr>
          <p:spPr>
            <a:xfrm>
              <a:off x="674099" y="5944640"/>
              <a:ext cx="936104" cy="307777"/>
            </a:xfrm>
            <a:prstGeom prst="rect">
              <a:avLst/>
            </a:prstGeom>
            <a:noFill/>
          </p:spPr>
          <p:txBody>
            <a:bodyPr wrap="square" rtlCol="0">
              <a:spAutoFit/>
            </a:bodyPr>
            <a:lstStyle/>
            <a:p>
              <a:pPr algn="ctr">
                <a:buNone/>
              </a:pPr>
              <a:r>
                <a:rPr lang="fr-FR" sz="1400" b="1" dirty="0" smtClean="0"/>
                <a:t>Ligne D</a:t>
              </a:r>
              <a:endParaRPr lang="fr-FR" sz="1400" b="1" dirty="0"/>
            </a:p>
          </p:txBody>
        </p:sp>
        <p:sp>
          <p:nvSpPr>
            <p:cNvPr id="12" name="ZoneTexte 11"/>
            <p:cNvSpPr txBox="1"/>
            <p:nvPr/>
          </p:nvSpPr>
          <p:spPr>
            <a:xfrm>
              <a:off x="2483768" y="5935348"/>
              <a:ext cx="936104" cy="307777"/>
            </a:xfrm>
            <a:prstGeom prst="rect">
              <a:avLst/>
            </a:prstGeom>
            <a:noFill/>
          </p:spPr>
          <p:txBody>
            <a:bodyPr wrap="square" rtlCol="0">
              <a:spAutoFit/>
            </a:bodyPr>
            <a:lstStyle/>
            <a:p>
              <a:pPr algn="ctr">
                <a:buNone/>
              </a:pPr>
              <a:r>
                <a:rPr lang="fr-FR" sz="1400" b="1" dirty="0" smtClean="0"/>
                <a:t>Ligne C</a:t>
              </a:r>
              <a:endParaRPr lang="fr-FR" sz="1400" b="1" dirty="0"/>
            </a:p>
          </p:txBody>
        </p:sp>
        <p:sp>
          <p:nvSpPr>
            <p:cNvPr id="13" name="ZoneTexte 12"/>
            <p:cNvSpPr txBox="1"/>
            <p:nvPr/>
          </p:nvSpPr>
          <p:spPr>
            <a:xfrm>
              <a:off x="4355976" y="5944640"/>
              <a:ext cx="936104" cy="307777"/>
            </a:xfrm>
            <a:prstGeom prst="rect">
              <a:avLst/>
            </a:prstGeom>
            <a:noFill/>
          </p:spPr>
          <p:txBody>
            <a:bodyPr wrap="square" rtlCol="0">
              <a:spAutoFit/>
            </a:bodyPr>
            <a:lstStyle/>
            <a:p>
              <a:pPr algn="ctr">
                <a:buNone/>
              </a:pPr>
              <a:r>
                <a:rPr lang="fr-FR" sz="1400" b="1" dirty="0" smtClean="0"/>
                <a:t>Ligne B</a:t>
              </a:r>
              <a:endParaRPr lang="fr-FR" sz="1400" b="1" dirty="0"/>
            </a:p>
          </p:txBody>
        </p:sp>
        <p:sp>
          <p:nvSpPr>
            <p:cNvPr id="14" name="ZoneTexte 13"/>
            <p:cNvSpPr txBox="1"/>
            <p:nvPr/>
          </p:nvSpPr>
          <p:spPr>
            <a:xfrm>
              <a:off x="6156176" y="5926950"/>
              <a:ext cx="936104" cy="307777"/>
            </a:xfrm>
            <a:prstGeom prst="rect">
              <a:avLst/>
            </a:prstGeom>
            <a:noFill/>
          </p:spPr>
          <p:txBody>
            <a:bodyPr wrap="square" rtlCol="0">
              <a:spAutoFit/>
            </a:bodyPr>
            <a:lstStyle/>
            <a:p>
              <a:pPr algn="ctr">
                <a:buNone/>
              </a:pPr>
              <a:r>
                <a:rPr lang="fr-FR" sz="1400" b="1" dirty="0" smtClean="0"/>
                <a:t>Ligne A</a:t>
              </a:r>
              <a:endParaRPr lang="fr-FR" sz="1400" b="1" dirty="0"/>
            </a:p>
          </p:txBody>
        </p:sp>
        <p:sp>
          <p:nvSpPr>
            <p:cNvPr id="15" name="Rectangle 14"/>
            <p:cNvSpPr/>
            <p:nvPr/>
          </p:nvSpPr>
          <p:spPr>
            <a:xfrm>
              <a:off x="1682211" y="5458274"/>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800424" y="3033422"/>
              <a:ext cx="574455" cy="246221"/>
            </a:xfrm>
            <a:prstGeom prst="rect">
              <a:avLst/>
            </a:prstGeom>
            <a:noFill/>
          </p:spPr>
          <p:txBody>
            <a:bodyPr wrap="square" rtlCol="0">
              <a:spAutoFit/>
            </a:bodyPr>
            <a:lstStyle/>
            <a:p>
              <a:pPr>
                <a:buNone/>
              </a:pPr>
              <a:r>
                <a:rPr lang="fr-FR" sz="1000" b="1" dirty="0" err="1" smtClean="0"/>
                <a:t>PicD</a:t>
              </a:r>
              <a:endParaRPr lang="fr-FR" sz="1000" b="1" dirty="0"/>
            </a:p>
          </p:txBody>
        </p:sp>
        <p:sp>
          <p:nvSpPr>
            <p:cNvPr id="17" name="ZoneTexte 16"/>
            <p:cNvSpPr txBox="1"/>
            <p:nvPr/>
          </p:nvSpPr>
          <p:spPr>
            <a:xfrm>
              <a:off x="2609261" y="2937994"/>
              <a:ext cx="665261" cy="246221"/>
            </a:xfrm>
            <a:prstGeom prst="rect">
              <a:avLst/>
            </a:prstGeom>
            <a:noFill/>
          </p:spPr>
          <p:txBody>
            <a:bodyPr wrap="square" rtlCol="0">
              <a:spAutoFit/>
            </a:bodyPr>
            <a:lstStyle/>
            <a:p>
              <a:pPr>
                <a:buNone/>
              </a:pPr>
              <a:r>
                <a:rPr lang="fr-FR" sz="1000" b="1" dirty="0" err="1" smtClean="0"/>
                <a:t>PicC</a:t>
              </a:r>
              <a:endParaRPr lang="fr-FR" sz="1000" b="1" dirty="0"/>
            </a:p>
          </p:txBody>
        </p:sp>
        <p:sp>
          <p:nvSpPr>
            <p:cNvPr id="18" name="ZoneTexte 17"/>
            <p:cNvSpPr txBox="1"/>
            <p:nvPr/>
          </p:nvSpPr>
          <p:spPr>
            <a:xfrm>
              <a:off x="6282502" y="2886475"/>
              <a:ext cx="602392" cy="246221"/>
            </a:xfrm>
            <a:prstGeom prst="rect">
              <a:avLst/>
            </a:prstGeom>
            <a:noFill/>
          </p:spPr>
          <p:txBody>
            <a:bodyPr wrap="square" rtlCol="0">
              <a:spAutoFit/>
            </a:bodyPr>
            <a:lstStyle/>
            <a:p>
              <a:pPr>
                <a:buNone/>
              </a:pPr>
              <a:r>
                <a:rPr lang="fr-FR" sz="1000" b="1" dirty="0" err="1" smtClean="0"/>
                <a:t>PicA</a:t>
              </a:r>
              <a:endParaRPr lang="fr-FR" sz="1000" b="1" dirty="0"/>
            </a:p>
          </p:txBody>
        </p:sp>
        <p:sp>
          <p:nvSpPr>
            <p:cNvPr id="19" name="ZoneTexte 18"/>
            <p:cNvSpPr txBox="1"/>
            <p:nvPr/>
          </p:nvSpPr>
          <p:spPr>
            <a:xfrm>
              <a:off x="4499992" y="2992312"/>
              <a:ext cx="579716" cy="246221"/>
            </a:xfrm>
            <a:prstGeom prst="rect">
              <a:avLst/>
            </a:prstGeom>
            <a:noFill/>
          </p:spPr>
          <p:txBody>
            <a:bodyPr wrap="square" rtlCol="0">
              <a:spAutoFit/>
            </a:bodyPr>
            <a:lstStyle/>
            <a:p>
              <a:pPr>
                <a:buNone/>
              </a:pPr>
              <a:r>
                <a:rPr lang="fr-FR" sz="1000" b="1" dirty="0" err="1" smtClean="0"/>
                <a:t>PicB</a:t>
              </a:r>
              <a:endParaRPr lang="fr-FR" sz="1000" b="1" dirty="0"/>
            </a:p>
          </p:txBody>
        </p:sp>
        <p:sp>
          <p:nvSpPr>
            <p:cNvPr id="20" name="ZoneTexte 19"/>
            <p:cNvSpPr txBox="1"/>
            <p:nvPr/>
          </p:nvSpPr>
          <p:spPr>
            <a:xfrm>
              <a:off x="800425" y="3235079"/>
              <a:ext cx="563960" cy="246221"/>
            </a:xfrm>
            <a:prstGeom prst="rect">
              <a:avLst/>
            </a:prstGeom>
            <a:noFill/>
          </p:spPr>
          <p:txBody>
            <a:bodyPr wrap="square" rtlCol="0">
              <a:spAutoFit/>
            </a:bodyPr>
            <a:lstStyle/>
            <a:p>
              <a:pPr>
                <a:buNone/>
              </a:pPr>
              <a:r>
                <a:rPr lang="fr-FR" sz="1000" b="1" dirty="0" err="1" smtClean="0"/>
                <a:t>PrcD</a:t>
              </a:r>
              <a:endParaRPr lang="fr-FR" sz="1000" b="1" dirty="0"/>
            </a:p>
          </p:txBody>
        </p:sp>
        <p:sp>
          <p:nvSpPr>
            <p:cNvPr id="21" name="ZoneTexte 20"/>
            <p:cNvSpPr txBox="1"/>
            <p:nvPr/>
          </p:nvSpPr>
          <p:spPr>
            <a:xfrm>
              <a:off x="2609261" y="3154018"/>
              <a:ext cx="665261" cy="246221"/>
            </a:xfrm>
            <a:prstGeom prst="rect">
              <a:avLst/>
            </a:prstGeom>
            <a:noFill/>
          </p:spPr>
          <p:txBody>
            <a:bodyPr wrap="square" rtlCol="0">
              <a:spAutoFit/>
            </a:bodyPr>
            <a:lstStyle/>
            <a:p>
              <a:pPr>
                <a:buNone/>
              </a:pPr>
              <a:r>
                <a:rPr lang="fr-FR" sz="1000" b="1" dirty="0" err="1" smtClean="0"/>
                <a:t>PrcC</a:t>
              </a:r>
              <a:endParaRPr lang="fr-FR" sz="1000" b="1" dirty="0"/>
            </a:p>
          </p:txBody>
        </p:sp>
        <p:sp>
          <p:nvSpPr>
            <p:cNvPr id="22" name="ZoneTexte 21"/>
            <p:cNvSpPr txBox="1"/>
            <p:nvPr/>
          </p:nvSpPr>
          <p:spPr>
            <a:xfrm>
              <a:off x="4499991" y="3208336"/>
              <a:ext cx="632193" cy="246221"/>
            </a:xfrm>
            <a:prstGeom prst="rect">
              <a:avLst/>
            </a:prstGeom>
            <a:noFill/>
          </p:spPr>
          <p:txBody>
            <a:bodyPr wrap="square" rtlCol="0">
              <a:spAutoFit/>
            </a:bodyPr>
            <a:lstStyle/>
            <a:p>
              <a:pPr>
                <a:buNone/>
              </a:pPr>
              <a:r>
                <a:rPr lang="fr-FR" sz="1000" b="1" dirty="0" err="1" smtClean="0"/>
                <a:t>PrcB</a:t>
              </a:r>
              <a:endParaRPr lang="fr-FR" sz="1000" b="1" dirty="0"/>
            </a:p>
          </p:txBody>
        </p:sp>
        <p:sp>
          <p:nvSpPr>
            <p:cNvPr id="23" name="ZoneTexte 22"/>
            <p:cNvSpPr txBox="1"/>
            <p:nvPr/>
          </p:nvSpPr>
          <p:spPr>
            <a:xfrm>
              <a:off x="6282502" y="3111565"/>
              <a:ext cx="602392" cy="246221"/>
            </a:xfrm>
            <a:prstGeom prst="rect">
              <a:avLst/>
            </a:prstGeom>
            <a:noFill/>
          </p:spPr>
          <p:txBody>
            <a:bodyPr wrap="square" rtlCol="0">
              <a:spAutoFit/>
            </a:bodyPr>
            <a:lstStyle/>
            <a:p>
              <a:pPr>
                <a:buNone/>
              </a:pPr>
              <a:r>
                <a:rPr lang="fr-FR" sz="1000" b="1" dirty="0" err="1" smtClean="0"/>
                <a:t>PrcA</a:t>
              </a:r>
              <a:endParaRPr lang="fr-FR" sz="1000" b="1" dirty="0"/>
            </a:p>
          </p:txBody>
        </p:sp>
        <p:sp>
          <p:nvSpPr>
            <p:cNvPr id="24" name="ZoneTexte 23"/>
            <p:cNvSpPr txBox="1"/>
            <p:nvPr/>
          </p:nvSpPr>
          <p:spPr>
            <a:xfrm>
              <a:off x="2573882" y="5179295"/>
              <a:ext cx="576064" cy="246221"/>
            </a:xfrm>
            <a:prstGeom prst="rect">
              <a:avLst/>
            </a:prstGeom>
            <a:noFill/>
          </p:spPr>
          <p:txBody>
            <a:bodyPr wrap="square" rtlCol="0">
              <a:spAutoFit/>
            </a:bodyPr>
            <a:lstStyle/>
            <a:p>
              <a:pPr>
                <a:buNone/>
              </a:pPr>
              <a:r>
                <a:rPr lang="fr-FR" sz="1000" b="1" dirty="0" err="1" smtClean="0"/>
                <a:t>PchC</a:t>
              </a:r>
              <a:endParaRPr lang="fr-FR" sz="1000" b="1" dirty="0"/>
            </a:p>
          </p:txBody>
        </p:sp>
        <p:sp>
          <p:nvSpPr>
            <p:cNvPr id="25" name="ZoneTexte 24"/>
            <p:cNvSpPr txBox="1"/>
            <p:nvPr/>
          </p:nvSpPr>
          <p:spPr>
            <a:xfrm>
              <a:off x="4481886" y="5242666"/>
              <a:ext cx="576064" cy="246221"/>
            </a:xfrm>
            <a:prstGeom prst="rect">
              <a:avLst/>
            </a:prstGeom>
            <a:noFill/>
          </p:spPr>
          <p:txBody>
            <a:bodyPr wrap="square" rtlCol="0">
              <a:spAutoFit/>
            </a:bodyPr>
            <a:lstStyle/>
            <a:p>
              <a:pPr>
                <a:buNone/>
              </a:pPr>
              <a:r>
                <a:rPr lang="fr-FR" sz="1000" b="1" dirty="0" err="1" smtClean="0"/>
                <a:t>PchB</a:t>
              </a:r>
              <a:endParaRPr lang="fr-FR" sz="1000" b="1" dirty="0"/>
            </a:p>
          </p:txBody>
        </p:sp>
        <p:sp>
          <p:nvSpPr>
            <p:cNvPr id="26" name="ZoneTexte 25"/>
            <p:cNvSpPr txBox="1"/>
            <p:nvPr/>
          </p:nvSpPr>
          <p:spPr>
            <a:xfrm>
              <a:off x="6309245" y="5107287"/>
              <a:ext cx="576064" cy="246221"/>
            </a:xfrm>
            <a:prstGeom prst="rect">
              <a:avLst/>
            </a:prstGeom>
            <a:noFill/>
          </p:spPr>
          <p:txBody>
            <a:bodyPr wrap="square" rtlCol="0">
              <a:spAutoFit/>
            </a:bodyPr>
            <a:lstStyle/>
            <a:p>
              <a:pPr>
                <a:buNone/>
              </a:pPr>
              <a:r>
                <a:rPr lang="fr-FR" sz="1000" b="1" dirty="0" err="1" smtClean="0"/>
                <a:t>PchA</a:t>
              </a:r>
              <a:endParaRPr lang="fr-FR" sz="1000" b="1" dirty="0"/>
            </a:p>
          </p:txBody>
        </p:sp>
        <p:sp>
          <p:nvSpPr>
            <p:cNvPr id="27" name="ZoneTexte 26"/>
            <p:cNvSpPr txBox="1"/>
            <p:nvPr/>
          </p:nvSpPr>
          <p:spPr>
            <a:xfrm>
              <a:off x="6372200" y="3640384"/>
              <a:ext cx="504056" cy="246221"/>
            </a:xfrm>
            <a:prstGeom prst="rect">
              <a:avLst/>
            </a:prstGeom>
            <a:noFill/>
          </p:spPr>
          <p:txBody>
            <a:bodyPr wrap="square" rtlCol="0">
              <a:spAutoFit/>
            </a:bodyPr>
            <a:lstStyle/>
            <a:p>
              <a:pPr>
                <a:buNone/>
              </a:pPr>
              <a:r>
                <a:rPr lang="fr-FR" sz="1000" b="1" dirty="0" smtClean="0"/>
                <a:t>V1A</a:t>
              </a:r>
              <a:endParaRPr lang="fr-FR" sz="1000" b="1" dirty="0"/>
            </a:p>
          </p:txBody>
        </p:sp>
        <p:sp>
          <p:nvSpPr>
            <p:cNvPr id="28" name="ZoneTexte 27"/>
            <p:cNvSpPr txBox="1"/>
            <p:nvPr/>
          </p:nvSpPr>
          <p:spPr>
            <a:xfrm>
              <a:off x="6363147" y="4450578"/>
              <a:ext cx="504056" cy="246221"/>
            </a:xfrm>
            <a:prstGeom prst="rect">
              <a:avLst/>
            </a:prstGeom>
            <a:noFill/>
          </p:spPr>
          <p:txBody>
            <a:bodyPr wrap="square" rtlCol="0">
              <a:spAutoFit/>
            </a:bodyPr>
            <a:lstStyle/>
            <a:p>
              <a:pPr>
                <a:buNone/>
              </a:pPr>
              <a:r>
                <a:rPr lang="fr-FR" sz="1000" b="1" dirty="0" smtClean="0"/>
                <a:t>V3A</a:t>
              </a:r>
              <a:endParaRPr lang="fr-FR" sz="1000" b="1" dirty="0"/>
            </a:p>
          </p:txBody>
        </p:sp>
        <p:sp>
          <p:nvSpPr>
            <p:cNvPr id="29" name="ZoneTexte 28"/>
            <p:cNvSpPr txBox="1"/>
            <p:nvPr/>
          </p:nvSpPr>
          <p:spPr>
            <a:xfrm>
              <a:off x="7596336" y="4072432"/>
              <a:ext cx="504056" cy="246221"/>
            </a:xfrm>
            <a:prstGeom prst="rect">
              <a:avLst/>
            </a:prstGeom>
            <a:noFill/>
          </p:spPr>
          <p:txBody>
            <a:bodyPr wrap="square" rtlCol="0">
              <a:spAutoFit/>
            </a:bodyPr>
            <a:lstStyle/>
            <a:p>
              <a:pPr>
                <a:buNone/>
              </a:pPr>
              <a:r>
                <a:rPr lang="fr-FR" sz="1000" b="1" dirty="0" smtClean="0"/>
                <a:t>V2A</a:t>
              </a:r>
              <a:endParaRPr lang="fr-FR" sz="1000" b="1" dirty="0"/>
            </a:p>
          </p:txBody>
        </p:sp>
        <p:sp>
          <p:nvSpPr>
            <p:cNvPr id="30" name="ZoneTexte 29"/>
            <p:cNvSpPr txBox="1"/>
            <p:nvPr/>
          </p:nvSpPr>
          <p:spPr>
            <a:xfrm>
              <a:off x="4572000" y="3856408"/>
              <a:ext cx="504056" cy="246221"/>
            </a:xfrm>
            <a:prstGeom prst="rect">
              <a:avLst/>
            </a:prstGeom>
            <a:noFill/>
          </p:spPr>
          <p:txBody>
            <a:bodyPr wrap="square" rtlCol="0">
              <a:spAutoFit/>
            </a:bodyPr>
            <a:lstStyle/>
            <a:p>
              <a:pPr>
                <a:buNone/>
              </a:pPr>
              <a:r>
                <a:rPr lang="fr-FR" sz="1000" b="1" dirty="0" smtClean="0"/>
                <a:t>V1B</a:t>
              </a:r>
              <a:endParaRPr lang="fr-FR" sz="1000" b="1" dirty="0"/>
            </a:p>
          </p:txBody>
        </p:sp>
        <p:sp>
          <p:nvSpPr>
            <p:cNvPr id="31" name="ZoneTexte 30"/>
            <p:cNvSpPr txBox="1"/>
            <p:nvPr/>
          </p:nvSpPr>
          <p:spPr>
            <a:xfrm>
              <a:off x="4572000" y="4648496"/>
              <a:ext cx="504056" cy="246221"/>
            </a:xfrm>
            <a:prstGeom prst="rect">
              <a:avLst/>
            </a:prstGeom>
            <a:noFill/>
          </p:spPr>
          <p:txBody>
            <a:bodyPr wrap="square" rtlCol="0">
              <a:spAutoFit/>
            </a:bodyPr>
            <a:lstStyle/>
            <a:p>
              <a:pPr>
                <a:buNone/>
              </a:pPr>
              <a:r>
                <a:rPr lang="fr-FR" sz="1000" b="1" dirty="0" smtClean="0"/>
                <a:t>V3B</a:t>
              </a:r>
              <a:endParaRPr lang="fr-FR" sz="1000" b="1" dirty="0"/>
            </a:p>
          </p:txBody>
        </p:sp>
        <p:sp>
          <p:nvSpPr>
            <p:cNvPr id="32" name="ZoneTexte 31"/>
            <p:cNvSpPr txBox="1"/>
            <p:nvPr/>
          </p:nvSpPr>
          <p:spPr>
            <a:xfrm>
              <a:off x="5796136" y="4207395"/>
              <a:ext cx="504056" cy="246221"/>
            </a:xfrm>
            <a:prstGeom prst="rect">
              <a:avLst/>
            </a:prstGeom>
            <a:noFill/>
          </p:spPr>
          <p:txBody>
            <a:bodyPr wrap="square" rtlCol="0">
              <a:spAutoFit/>
            </a:bodyPr>
            <a:lstStyle/>
            <a:p>
              <a:pPr>
                <a:buNone/>
              </a:pPr>
              <a:r>
                <a:rPr lang="fr-FR" sz="1000" b="1" dirty="0" smtClean="0"/>
                <a:t>V2B</a:t>
              </a:r>
              <a:endParaRPr lang="fr-FR" sz="1000" b="1" dirty="0"/>
            </a:p>
          </p:txBody>
        </p:sp>
        <p:sp>
          <p:nvSpPr>
            <p:cNvPr id="33" name="ZoneTexte 32"/>
            <p:cNvSpPr txBox="1"/>
            <p:nvPr/>
          </p:nvSpPr>
          <p:spPr>
            <a:xfrm>
              <a:off x="2699792" y="3784400"/>
              <a:ext cx="504056" cy="246221"/>
            </a:xfrm>
            <a:prstGeom prst="rect">
              <a:avLst/>
            </a:prstGeom>
            <a:noFill/>
          </p:spPr>
          <p:txBody>
            <a:bodyPr wrap="square" rtlCol="0">
              <a:spAutoFit/>
            </a:bodyPr>
            <a:lstStyle/>
            <a:p>
              <a:pPr>
                <a:buNone/>
              </a:pPr>
              <a:r>
                <a:rPr lang="fr-FR" sz="1000" b="1" dirty="0" smtClean="0"/>
                <a:t>V1C</a:t>
              </a:r>
              <a:endParaRPr lang="fr-FR" sz="1000" b="1" dirty="0"/>
            </a:p>
          </p:txBody>
        </p:sp>
        <p:sp>
          <p:nvSpPr>
            <p:cNvPr id="34" name="ZoneTexte 33"/>
            <p:cNvSpPr txBox="1"/>
            <p:nvPr/>
          </p:nvSpPr>
          <p:spPr>
            <a:xfrm>
              <a:off x="2699792" y="4576488"/>
              <a:ext cx="504056" cy="246221"/>
            </a:xfrm>
            <a:prstGeom prst="rect">
              <a:avLst/>
            </a:prstGeom>
            <a:noFill/>
          </p:spPr>
          <p:txBody>
            <a:bodyPr wrap="square" rtlCol="0">
              <a:spAutoFit/>
            </a:bodyPr>
            <a:lstStyle/>
            <a:p>
              <a:pPr>
                <a:buNone/>
              </a:pPr>
              <a:r>
                <a:rPr lang="fr-FR" sz="1000" b="1" dirty="0" smtClean="0"/>
                <a:t>V3C</a:t>
              </a:r>
              <a:endParaRPr lang="fr-FR" sz="1000" b="1" dirty="0"/>
            </a:p>
          </p:txBody>
        </p:sp>
        <p:sp>
          <p:nvSpPr>
            <p:cNvPr id="35" name="ZoneTexte 34"/>
            <p:cNvSpPr txBox="1"/>
            <p:nvPr/>
          </p:nvSpPr>
          <p:spPr>
            <a:xfrm>
              <a:off x="3923928" y="4144440"/>
              <a:ext cx="504056" cy="246221"/>
            </a:xfrm>
            <a:prstGeom prst="rect">
              <a:avLst/>
            </a:prstGeom>
            <a:noFill/>
          </p:spPr>
          <p:txBody>
            <a:bodyPr wrap="square" rtlCol="0">
              <a:spAutoFit/>
            </a:bodyPr>
            <a:lstStyle/>
            <a:p>
              <a:pPr>
                <a:buNone/>
              </a:pPr>
              <a:r>
                <a:rPr lang="fr-FR" sz="1000" b="1" dirty="0" smtClean="0"/>
                <a:t>V2C</a:t>
              </a:r>
              <a:endParaRPr lang="fr-FR" sz="1000" b="1" dirty="0"/>
            </a:p>
          </p:txBody>
        </p:sp>
        <p:sp>
          <p:nvSpPr>
            <p:cNvPr id="36" name="ZoneTexte 35"/>
            <p:cNvSpPr txBox="1"/>
            <p:nvPr/>
          </p:nvSpPr>
          <p:spPr>
            <a:xfrm>
              <a:off x="854743" y="3829249"/>
              <a:ext cx="504056" cy="246221"/>
            </a:xfrm>
            <a:prstGeom prst="rect">
              <a:avLst/>
            </a:prstGeom>
            <a:noFill/>
          </p:spPr>
          <p:txBody>
            <a:bodyPr wrap="square" rtlCol="0">
              <a:spAutoFit/>
            </a:bodyPr>
            <a:lstStyle/>
            <a:p>
              <a:pPr>
                <a:buNone/>
              </a:pPr>
              <a:r>
                <a:rPr lang="fr-FR" sz="1000" b="1" dirty="0" smtClean="0"/>
                <a:t>V1D</a:t>
              </a:r>
              <a:endParaRPr lang="fr-FR" sz="1000" b="1" dirty="0"/>
            </a:p>
          </p:txBody>
        </p:sp>
        <p:sp>
          <p:nvSpPr>
            <p:cNvPr id="37" name="ZoneTexte 36"/>
            <p:cNvSpPr txBox="1"/>
            <p:nvPr/>
          </p:nvSpPr>
          <p:spPr>
            <a:xfrm>
              <a:off x="836637" y="4675239"/>
              <a:ext cx="504056" cy="246221"/>
            </a:xfrm>
            <a:prstGeom prst="rect">
              <a:avLst/>
            </a:prstGeom>
            <a:noFill/>
          </p:spPr>
          <p:txBody>
            <a:bodyPr wrap="square" rtlCol="0">
              <a:spAutoFit/>
            </a:bodyPr>
            <a:lstStyle/>
            <a:p>
              <a:pPr>
                <a:buNone/>
              </a:pPr>
              <a:r>
                <a:rPr lang="fr-FR" sz="1000" b="1" dirty="0" smtClean="0"/>
                <a:t>V3D</a:t>
              </a:r>
              <a:endParaRPr lang="fr-FR" sz="1000" b="1" dirty="0"/>
            </a:p>
          </p:txBody>
        </p:sp>
        <p:sp>
          <p:nvSpPr>
            <p:cNvPr id="38" name="ZoneTexte 37"/>
            <p:cNvSpPr txBox="1"/>
            <p:nvPr/>
          </p:nvSpPr>
          <p:spPr>
            <a:xfrm>
              <a:off x="2114259" y="4206979"/>
              <a:ext cx="504056" cy="246221"/>
            </a:xfrm>
            <a:prstGeom prst="rect">
              <a:avLst/>
            </a:prstGeom>
            <a:noFill/>
          </p:spPr>
          <p:txBody>
            <a:bodyPr wrap="square" rtlCol="0">
              <a:spAutoFit/>
            </a:bodyPr>
            <a:lstStyle/>
            <a:p>
              <a:pPr>
                <a:buNone/>
              </a:pPr>
              <a:r>
                <a:rPr lang="fr-FR" sz="1000" b="1" dirty="0" smtClean="0"/>
                <a:t>V2D</a:t>
              </a:r>
              <a:endParaRPr lang="fr-FR" sz="1000" b="1" dirty="0"/>
            </a:p>
          </p:txBody>
        </p:sp>
        <p:cxnSp>
          <p:nvCxnSpPr>
            <p:cNvPr id="39" name="Connecteur droit avec flèche 38"/>
            <p:cNvCxnSpPr/>
            <p:nvPr/>
          </p:nvCxnSpPr>
          <p:spPr>
            <a:xfrm>
              <a:off x="1232473" y="3163071"/>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a:off x="1232473" y="3379095"/>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214783" y="3973265"/>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V="1">
              <a:off x="1196677" y="4675239"/>
              <a:ext cx="296416"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773266" y="5245062"/>
              <a:ext cx="576064" cy="246221"/>
            </a:xfrm>
            <a:prstGeom prst="rect">
              <a:avLst/>
            </a:prstGeom>
            <a:noFill/>
          </p:spPr>
          <p:txBody>
            <a:bodyPr wrap="square" rtlCol="0">
              <a:spAutoFit/>
            </a:bodyPr>
            <a:lstStyle/>
            <a:p>
              <a:pPr>
                <a:buNone/>
              </a:pPr>
              <a:r>
                <a:rPr lang="fr-FR" sz="1000" b="1" dirty="0" err="1" smtClean="0"/>
                <a:t>PchD</a:t>
              </a:r>
              <a:endParaRPr lang="fr-FR" sz="1000" b="1" dirty="0"/>
            </a:p>
          </p:txBody>
        </p:sp>
        <p:cxnSp>
          <p:nvCxnSpPr>
            <p:cNvPr id="44" name="Connecteur droit avec flèche 43"/>
            <p:cNvCxnSpPr/>
            <p:nvPr/>
          </p:nvCxnSpPr>
          <p:spPr>
            <a:xfrm>
              <a:off x="1205314" y="5389078"/>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10800000" flipV="1">
              <a:off x="1970243" y="4350995"/>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rot="10800000" flipV="1">
              <a:off x="3779912" y="4288456"/>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rot="10800000" flipV="1">
              <a:off x="5652120" y="4351411"/>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rot="10800000" flipV="1">
              <a:off x="7452320" y="4216448"/>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3041310" y="3070977"/>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3041310" y="3287001"/>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3059832" y="3928416"/>
              <a:ext cx="288032"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3059832" y="4576488"/>
              <a:ext cx="296416"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3005930" y="5323311"/>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4924420" y="3132915"/>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a:off x="4924420" y="3341319"/>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4932040" y="4000424"/>
              <a:ext cx="288032"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V="1">
              <a:off x="4932040" y="4648496"/>
              <a:ext cx="296416"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4913934" y="5386682"/>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a:off x="6714550" y="3028524"/>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a:off x="6714550" y="3244548"/>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a:off x="6732240" y="3784400"/>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V="1">
              <a:off x="6723187" y="4511553"/>
              <a:ext cx="29641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a:off x="6741293" y="5251303"/>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7759019" y="3596191"/>
              <a:ext cx="773631" cy="246221"/>
            </a:xfrm>
            <a:prstGeom prst="rect">
              <a:avLst/>
            </a:prstGeom>
            <a:noFill/>
          </p:spPr>
          <p:txBody>
            <a:bodyPr wrap="square" rtlCol="0">
              <a:spAutoFit/>
            </a:bodyPr>
            <a:lstStyle/>
            <a:p>
              <a:pPr>
                <a:buNone/>
              </a:pPr>
              <a:r>
                <a:rPr lang="fr-FR" sz="1000" b="1" dirty="0" smtClean="0"/>
                <a:t>Arcil1A</a:t>
              </a:r>
              <a:endParaRPr lang="fr-FR" sz="1000" b="1" dirty="0"/>
            </a:p>
          </p:txBody>
        </p:sp>
        <p:sp>
          <p:nvSpPr>
            <p:cNvPr id="65" name="ZoneTexte 64"/>
            <p:cNvSpPr txBox="1"/>
            <p:nvPr/>
          </p:nvSpPr>
          <p:spPr>
            <a:xfrm>
              <a:off x="7676296" y="4482899"/>
              <a:ext cx="719916" cy="246221"/>
            </a:xfrm>
            <a:prstGeom prst="rect">
              <a:avLst/>
            </a:prstGeom>
            <a:noFill/>
          </p:spPr>
          <p:txBody>
            <a:bodyPr wrap="square" rtlCol="0">
              <a:spAutoFit/>
            </a:bodyPr>
            <a:lstStyle/>
            <a:p>
              <a:pPr>
                <a:buNone/>
              </a:pPr>
              <a:r>
                <a:rPr lang="fr-FR" sz="1000" b="1" dirty="0" smtClean="0"/>
                <a:t>Arcil2A</a:t>
              </a:r>
              <a:endParaRPr lang="fr-FR" sz="1000" b="1" dirty="0"/>
            </a:p>
          </p:txBody>
        </p:sp>
        <p:sp>
          <p:nvSpPr>
            <p:cNvPr id="66" name="ZoneTexte 65"/>
            <p:cNvSpPr txBox="1"/>
            <p:nvPr/>
          </p:nvSpPr>
          <p:spPr>
            <a:xfrm>
              <a:off x="5837858" y="3723425"/>
              <a:ext cx="763664" cy="246221"/>
            </a:xfrm>
            <a:prstGeom prst="rect">
              <a:avLst/>
            </a:prstGeom>
            <a:noFill/>
          </p:spPr>
          <p:txBody>
            <a:bodyPr wrap="square" rtlCol="0">
              <a:spAutoFit/>
            </a:bodyPr>
            <a:lstStyle/>
            <a:p>
              <a:pPr>
                <a:buNone/>
              </a:pPr>
              <a:r>
                <a:rPr lang="fr-FR" sz="1000" b="1" dirty="0" smtClean="0"/>
                <a:t>Arcil1B</a:t>
              </a:r>
              <a:endParaRPr lang="fr-FR" sz="1000" b="1" dirty="0"/>
            </a:p>
          </p:txBody>
        </p:sp>
        <p:sp>
          <p:nvSpPr>
            <p:cNvPr id="67" name="ZoneTexte 66"/>
            <p:cNvSpPr txBox="1"/>
            <p:nvPr/>
          </p:nvSpPr>
          <p:spPr>
            <a:xfrm>
              <a:off x="5796136" y="4560854"/>
              <a:ext cx="752910" cy="246221"/>
            </a:xfrm>
            <a:prstGeom prst="rect">
              <a:avLst/>
            </a:prstGeom>
            <a:noFill/>
          </p:spPr>
          <p:txBody>
            <a:bodyPr wrap="square" rtlCol="0">
              <a:spAutoFit/>
            </a:bodyPr>
            <a:lstStyle/>
            <a:p>
              <a:pPr>
                <a:buNone/>
              </a:pPr>
              <a:r>
                <a:rPr lang="fr-FR" sz="1000" b="1" dirty="0" smtClean="0"/>
                <a:t>Arcil2B</a:t>
              </a:r>
              <a:endParaRPr lang="fr-FR" sz="1000" b="1" dirty="0"/>
            </a:p>
          </p:txBody>
        </p:sp>
        <p:sp>
          <p:nvSpPr>
            <p:cNvPr id="68" name="ZoneTexte 67"/>
            <p:cNvSpPr txBox="1"/>
            <p:nvPr/>
          </p:nvSpPr>
          <p:spPr>
            <a:xfrm>
              <a:off x="3959931" y="3640383"/>
              <a:ext cx="773434" cy="246221"/>
            </a:xfrm>
            <a:prstGeom prst="rect">
              <a:avLst/>
            </a:prstGeom>
            <a:noFill/>
          </p:spPr>
          <p:txBody>
            <a:bodyPr wrap="square" rtlCol="0">
              <a:spAutoFit/>
            </a:bodyPr>
            <a:lstStyle/>
            <a:p>
              <a:pPr>
                <a:buNone/>
              </a:pPr>
              <a:r>
                <a:rPr lang="fr-FR" sz="1000" b="1" dirty="0" smtClean="0"/>
                <a:t>Arcil1C</a:t>
              </a:r>
              <a:endParaRPr lang="fr-FR" sz="1000" b="1" dirty="0"/>
            </a:p>
          </p:txBody>
        </p:sp>
        <p:sp>
          <p:nvSpPr>
            <p:cNvPr id="69" name="ZoneTexte 68"/>
            <p:cNvSpPr txBox="1"/>
            <p:nvPr/>
          </p:nvSpPr>
          <p:spPr>
            <a:xfrm>
              <a:off x="3923927" y="4504480"/>
              <a:ext cx="777951" cy="246221"/>
            </a:xfrm>
            <a:prstGeom prst="rect">
              <a:avLst/>
            </a:prstGeom>
            <a:noFill/>
          </p:spPr>
          <p:txBody>
            <a:bodyPr wrap="square" rtlCol="0">
              <a:spAutoFit/>
            </a:bodyPr>
            <a:lstStyle/>
            <a:p>
              <a:pPr>
                <a:buNone/>
              </a:pPr>
              <a:r>
                <a:rPr lang="fr-FR" sz="1000" b="1" dirty="0" smtClean="0"/>
                <a:t>Arcil2C</a:t>
              </a:r>
              <a:endParaRPr lang="fr-FR" sz="1000" b="1" dirty="0"/>
            </a:p>
          </p:txBody>
        </p:sp>
        <p:sp>
          <p:nvSpPr>
            <p:cNvPr id="70" name="ZoneTexte 69"/>
            <p:cNvSpPr txBox="1"/>
            <p:nvPr/>
          </p:nvSpPr>
          <p:spPr>
            <a:xfrm>
              <a:off x="2075245" y="4574807"/>
              <a:ext cx="789962" cy="246221"/>
            </a:xfrm>
            <a:prstGeom prst="rect">
              <a:avLst/>
            </a:prstGeom>
            <a:noFill/>
          </p:spPr>
          <p:txBody>
            <a:bodyPr wrap="square" rtlCol="0">
              <a:spAutoFit/>
            </a:bodyPr>
            <a:lstStyle/>
            <a:p>
              <a:pPr>
                <a:buNone/>
              </a:pPr>
              <a:r>
                <a:rPr lang="fr-FR" sz="1000" b="1" dirty="0" smtClean="0"/>
                <a:t>Arcil2D</a:t>
              </a:r>
              <a:endParaRPr lang="fr-FR" sz="1000" b="1" dirty="0"/>
            </a:p>
          </p:txBody>
        </p:sp>
        <p:sp>
          <p:nvSpPr>
            <p:cNvPr id="71" name="ZoneTexte 70"/>
            <p:cNvSpPr txBox="1"/>
            <p:nvPr/>
          </p:nvSpPr>
          <p:spPr>
            <a:xfrm>
              <a:off x="2123727" y="3668882"/>
              <a:ext cx="783461" cy="246221"/>
            </a:xfrm>
            <a:prstGeom prst="rect">
              <a:avLst/>
            </a:prstGeom>
            <a:noFill/>
          </p:spPr>
          <p:txBody>
            <a:bodyPr wrap="square" rtlCol="0">
              <a:spAutoFit/>
            </a:bodyPr>
            <a:lstStyle/>
            <a:p>
              <a:pPr>
                <a:buNone/>
              </a:pPr>
              <a:r>
                <a:rPr lang="fr-FR" sz="1000" b="1" dirty="0" smtClean="0"/>
                <a:t>Arcil1D</a:t>
              </a:r>
              <a:endParaRPr lang="fr-FR" sz="1000" b="1" dirty="0"/>
            </a:p>
          </p:txBody>
        </p:sp>
        <p:sp>
          <p:nvSpPr>
            <p:cNvPr id="72" name="Rectangle 71"/>
            <p:cNvSpPr/>
            <p:nvPr/>
          </p:nvSpPr>
          <p:spPr>
            <a:xfrm>
              <a:off x="3500517" y="5377213"/>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p:cNvSpPr/>
            <p:nvPr/>
          </p:nvSpPr>
          <p:spPr>
            <a:xfrm>
              <a:off x="5381778" y="5449221"/>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p:cNvSpPr/>
            <p:nvPr/>
          </p:nvSpPr>
          <p:spPr>
            <a:xfrm>
              <a:off x="7208721" y="5314258"/>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avec flèche 74"/>
            <p:cNvCxnSpPr/>
            <p:nvPr/>
          </p:nvCxnSpPr>
          <p:spPr>
            <a:xfrm rot="10800000" flipV="1">
              <a:off x="1907704" y="3928415"/>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a:xfrm rot="10800000">
              <a:off x="1907704" y="4504480"/>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rot="10800000" flipV="1">
              <a:off x="3711332" y="3864042"/>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rot="10800000" flipV="1">
              <a:off x="5583540" y="3947862"/>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rot="10800000" flipV="1">
              <a:off x="7463368" y="3848789"/>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rot="10800000">
              <a:off x="3707904" y="4432472"/>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p:nvPr/>
          </p:nvCxnSpPr>
          <p:spPr>
            <a:xfrm rot="10800000">
              <a:off x="5599544" y="4516292"/>
              <a:ext cx="288032" cy="14401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rot="10800000">
              <a:off x="7470988" y="4401977"/>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gr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spTree>
    <p:extLst>
      <p:ext uri="{BB962C8B-B14F-4D97-AF65-F5344CB8AC3E}">
        <p14:creationId xmlns:p14="http://schemas.microsoft.com/office/powerpoint/2010/main" val="12506063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19</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83" name="Image 8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62" y="1056211"/>
            <a:ext cx="8931471" cy="5391947"/>
          </a:xfrm>
          <a:prstGeom prst="rect">
            <a:avLst/>
          </a:prstGeom>
        </p:spPr>
      </p:pic>
    </p:spTree>
    <p:extLst>
      <p:ext uri="{BB962C8B-B14F-4D97-AF65-F5344CB8AC3E}">
        <p14:creationId xmlns:p14="http://schemas.microsoft.com/office/powerpoint/2010/main" val="6182262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a:t>
            </a:fld>
            <a:endParaRPr lang="en-GB" sz="1000">
              <a:solidFill>
                <a:schemeClr val="bg1"/>
              </a:solidFill>
            </a:endParaRPr>
          </a:p>
        </p:txBody>
      </p:sp>
      <p:sp>
        <p:nvSpPr>
          <p:cNvPr id="6" name="Rectangle 2"/>
          <p:cNvSpPr>
            <a:spLocks noGrp="1" noChangeArrowheads="1"/>
          </p:cNvSpPr>
          <p:nvPr>
            <p:ph type="title"/>
          </p:nvPr>
        </p:nvSpPr>
        <p:spPr>
          <a:xfrm>
            <a:off x="1209233" y="472332"/>
            <a:ext cx="7365396" cy="544928"/>
          </a:xfrm>
        </p:spPr>
        <p:txBody>
          <a:bodyPr anchor="ctr"/>
          <a:lstStyle/>
          <a:p>
            <a:pPr eaLnBrk="1" hangingPunct="1"/>
            <a:r>
              <a:rPr lang="en-GB" sz="2000" dirty="0" smtClean="0">
                <a:solidFill>
                  <a:srgbClr val="FF6600"/>
                </a:solidFill>
              </a:rPr>
              <a:t>Outlines</a:t>
            </a:r>
            <a:r>
              <a:rPr lang="en-US" sz="2000" dirty="0" smtClean="0">
                <a:solidFill>
                  <a:srgbClr val="FF6600"/>
                </a:solidFill>
              </a:rPr>
              <a:t>:</a:t>
            </a:r>
          </a:p>
        </p:txBody>
      </p:sp>
      <p:sp>
        <p:nvSpPr>
          <p:cNvPr id="8" name="ZoneTexte 7"/>
          <p:cNvSpPr txBox="1"/>
          <p:nvPr/>
        </p:nvSpPr>
        <p:spPr>
          <a:xfrm>
            <a:off x="230896" y="1616426"/>
            <a:ext cx="7965906" cy="2621231"/>
          </a:xfrm>
          <a:prstGeom prst="rect">
            <a:avLst/>
          </a:prstGeom>
          <a:noFill/>
        </p:spPr>
        <p:txBody>
          <a:bodyPr wrap="square" rtlCol="0">
            <a:spAutoFit/>
          </a:bodyPr>
          <a:lstStyle/>
          <a:p>
            <a:pPr>
              <a:lnSpc>
                <a:spcPct val="150000"/>
              </a:lnSpc>
              <a:buSzPct val="70000"/>
            </a:pPr>
            <a:r>
              <a:rPr lang="en-GB" sz="2000" dirty="0" smtClean="0"/>
              <a:t> Introduction</a:t>
            </a:r>
          </a:p>
          <a:p>
            <a:pPr>
              <a:lnSpc>
                <a:spcPct val="150000"/>
              </a:lnSpc>
              <a:buSzPct val="70000"/>
            </a:pPr>
            <a:r>
              <a:rPr lang="en-GB" sz="2000" dirty="0" smtClean="0"/>
              <a:t> </a:t>
            </a:r>
            <a:r>
              <a:rPr lang="en-GB" sz="2000" dirty="0" smtClean="0">
                <a:solidFill>
                  <a:srgbClr val="261748"/>
                </a:solidFill>
              </a:rPr>
              <a:t>Industrial monitoring &amp; quality control</a:t>
            </a:r>
            <a:endParaRPr lang="en-GB" sz="2000" dirty="0" smtClean="0"/>
          </a:p>
          <a:p>
            <a:pPr>
              <a:lnSpc>
                <a:spcPct val="150000"/>
              </a:lnSpc>
              <a:buSzPct val="70000"/>
            </a:pPr>
            <a:r>
              <a:rPr lang="en-GB" sz="2000" dirty="0" smtClean="0"/>
              <a:t> </a:t>
            </a:r>
            <a:r>
              <a:rPr lang="en-GB" sz="2000" dirty="0" smtClean="0">
                <a:solidFill>
                  <a:srgbClr val="261748"/>
                </a:solidFill>
              </a:rPr>
              <a:t>Couplers preparation and RF conditioning at LAL</a:t>
            </a:r>
            <a:endParaRPr lang="en-GB" sz="2000" dirty="0" smtClean="0">
              <a:solidFill>
                <a:srgbClr val="261748"/>
              </a:solidFill>
            </a:endParaRPr>
          </a:p>
          <a:p>
            <a:pPr>
              <a:lnSpc>
                <a:spcPct val="150000"/>
              </a:lnSpc>
              <a:buSzPct val="70000"/>
            </a:pPr>
            <a:r>
              <a:rPr lang="en-GB" sz="2000" dirty="0" smtClean="0"/>
              <a:t> </a:t>
            </a:r>
            <a:r>
              <a:rPr lang="en-GB" sz="2000" dirty="0" smtClean="0"/>
              <a:t>P</a:t>
            </a:r>
            <a:r>
              <a:rPr lang="en-GB" sz="2000" dirty="0" smtClean="0"/>
              <a:t>roject progress</a:t>
            </a:r>
          </a:p>
          <a:p>
            <a:pPr>
              <a:lnSpc>
                <a:spcPct val="150000"/>
              </a:lnSpc>
              <a:buSzPct val="70000"/>
            </a:pPr>
            <a:r>
              <a:rPr lang="en-GB" sz="2000" dirty="0"/>
              <a:t> </a:t>
            </a:r>
            <a:r>
              <a:rPr lang="en-GB" sz="2000" dirty="0" smtClean="0"/>
              <a:t>Extrapolation to ILC</a:t>
            </a:r>
            <a:endParaRPr lang="en-GB" sz="2000" dirty="0" smtClean="0"/>
          </a:p>
        </p:txBody>
      </p:sp>
    </p:spTree>
    <p:extLst>
      <p:ext uri="{BB962C8B-B14F-4D97-AF65-F5344CB8AC3E}">
        <p14:creationId xmlns:p14="http://schemas.microsoft.com/office/powerpoint/2010/main" val="36745737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20</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2468" y="2011319"/>
            <a:ext cx="6546080" cy="34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1865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21</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457" y="1060123"/>
            <a:ext cx="8962957" cy="5405452"/>
          </a:xfrm>
          <a:prstGeom prst="rect">
            <a:avLst/>
          </a:prstGeom>
        </p:spPr>
      </p:pic>
    </p:spTree>
    <p:extLst>
      <p:ext uri="{BB962C8B-B14F-4D97-AF65-F5344CB8AC3E}">
        <p14:creationId xmlns:p14="http://schemas.microsoft.com/office/powerpoint/2010/main" val="17964200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22</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5" name="Image 4"/>
          <p:cNvPicPr>
            <a:picLocks noChangeAspect="1"/>
          </p:cNvPicPr>
          <p:nvPr/>
        </p:nvPicPr>
        <p:blipFill>
          <a:blip r:embed="rId2"/>
          <a:stretch>
            <a:fillRect/>
          </a:stretch>
        </p:blipFill>
        <p:spPr>
          <a:xfrm>
            <a:off x="272877" y="1028633"/>
            <a:ext cx="8694822" cy="5437547"/>
          </a:xfrm>
          <a:prstGeom prst="rect">
            <a:avLst/>
          </a:prstGeom>
        </p:spPr>
      </p:pic>
    </p:spTree>
    <p:extLst>
      <p:ext uri="{BB962C8B-B14F-4D97-AF65-F5344CB8AC3E}">
        <p14:creationId xmlns:p14="http://schemas.microsoft.com/office/powerpoint/2010/main" val="37333184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23</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313" y="1190070"/>
            <a:ext cx="3846759" cy="513918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6832" y="1234512"/>
            <a:ext cx="3746809" cy="5104659"/>
          </a:xfrm>
          <a:prstGeom prst="rect">
            <a:avLst/>
          </a:prstGeom>
        </p:spPr>
      </p:pic>
    </p:spTree>
    <p:extLst>
      <p:ext uri="{BB962C8B-B14F-4D97-AF65-F5344CB8AC3E}">
        <p14:creationId xmlns:p14="http://schemas.microsoft.com/office/powerpoint/2010/main" val="20519211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24</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r>
              <a:rPr lang="en-US" sz="2000" dirty="0" smtClean="0">
                <a:solidFill>
                  <a:srgbClr val="FF6600"/>
                </a:solidFill>
              </a:rPr>
              <a:t>:</a:t>
            </a:r>
            <a:endParaRPr lang="en-US" sz="2000" dirty="0"/>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187" y="1175582"/>
            <a:ext cx="3879804" cy="5252071"/>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128" y="2288189"/>
            <a:ext cx="4369374" cy="3422553"/>
          </a:xfrm>
          <a:prstGeom prst="rect">
            <a:avLst/>
          </a:prstGeom>
        </p:spPr>
      </p:pic>
    </p:spTree>
    <p:extLst>
      <p:ext uri="{BB962C8B-B14F-4D97-AF65-F5344CB8AC3E}">
        <p14:creationId xmlns:p14="http://schemas.microsoft.com/office/powerpoint/2010/main" val="8269210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25</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938" y="1490476"/>
            <a:ext cx="4376980" cy="3274835"/>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5686" y="2854996"/>
            <a:ext cx="4297272" cy="3562171"/>
          </a:xfrm>
          <a:prstGeom prst="rect">
            <a:avLst/>
          </a:prstGeom>
        </p:spPr>
      </p:pic>
    </p:spTree>
    <p:extLst>
      <p:ext uri="{BB962C8B-B14F-4D97-AF65-F5344CB8AC3E}">
        <p14:creationId xmlns:p14="http://schemas.microsoft.com/office/powerpoint/2010/main" val="15405637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26</a:t>
            </a:fld>
            <a:endParaRPr lang="en-GB" sz="1000">
              <a:solidFill>
                <a:schemeClr val="bg1"/>
              </a:solidFill>
            </a:endParaRPr>
          </a:p>
        </p:txBody>
      </p:sp>
      <p:sp>
        <p:nvSpPr>
          <p:cNvPr id="84"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Couplers preparation and RF conditioning at LAL:</a:t>
            </a:r>
            <a:endParaRPr lang="en-US" sz="2000" dirty="0"/>
          </a:p>
        </p:txBody>
      </p:sp>
      <p:pic>
        <p:nvPicPr>
          <p:cNvPr id="8" name="Image 7"/>
          <p:cNvPicPr>
            <a:picLocks noChangeAspect="1"/>
          </p:cNvPicPr>
          <p:nvPr/>
        </p:nvPicPr>
        <p:blipFill>
          <a:blip r:embed="rId2"/>
          <a:stretch>
            <a:fillRect/>
          </a:stretch>
        </p:blipFill>
        <p:spPr>
          <a:xfrm>
            <a:off x="1111405" y="1498189"/>
            <a:ext cx="3340100" cy="4470400"/>
          </a:xfrm>
          <a:prstGeom prst="rect">
            <a:avLst/>
          </a:prstGeom>
        </p:spPr>
      </p:pic>
      <p:pic>
        <p:nvPicPr>
          <p:cNvPr id="9" name="Image 8"/>
          <p:cNvPicPr>
            <a:picLocks noChangeAspect="1"/>
          </p:cNvPicPr>
          <p:nvPr/>
        </p:nvPicPr>
        <p:blipFill>
          <a:blip r:embed="rId3"/>
          <a:stretch>
            <a:fillRect/>
          </a:stretch>
        </p:blipFill>
        <p:spPr>
          <a:xfrm>
            <a:off x="4826728" y="1511464"/>
            <a:ext cx="3387187" cy="4481906"/>
          </a:xfrm>
          <a:prstGeom prst="rect">
            <a:avLst/>
          </a:prstGeom>
        </p:spPr>
      </p:pic>
    </p:spTree>
    <p:extLst>
      <p:ext uri="{BB962C8B-B14F-4D97-AF65-F5344CB8AC3E}">
        <p14:creationId xmlns:p14="http://schemas.microsoft.com/office/powerpoint/2010/main" val="5357435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27</a:t>
            </a:fld>
            <a:endParaRPr lang="en-GB" sz="1000">
              <a:solidFill>
                <a:schemeClr val="bg1"/>
              </a:solidFill>
            </a:endParaRPr>
          </a:p>
        </p:txBody>
      </p:sp>
      <p:pic>
        <p:nvPicPr>
          <p:cNvPr id="2" name="Image 1"/>
          <p:cNvPicPr>
            <a:picLocks noChangeAspect="1"/>
          </p:cNvPicPr>
          <p:nvPr/>
        </p:nvPicPr>
        <p:blipFill>
          <a:blip r:embed="rId2"/>
          <a:stretch>
            <a:fillRect/>
          </a:stretch>
        </p:blipFill>
        <p:spPr>
          <a:xfrm>
            <a:off x="38100" y="1047072"/>
            <a:ext cx="9055100" cy="5435600"/>
          </a:xfrm>
          <a:prstGeom prst="rect">
            <a:avLst/>
          </a:prstGeom>
        </p:spPr>
      </p:pic>
      <p:sp>
        <p:nvSpPr>
          <p:cNvPr id="84" name="ZoneTexte 83"/>
          <p:cNvSpPr txBox="1"/>
          <p:nvPr/>
        </p:nvSpPr>
        <p:spPr>
          <a:xfrm>
            <a:off x="104954" y="1112607"/>
            <a:ext cx="8952460" cy="646331"/>
          </a:xfrm>
          <a:prstGeom prst="rect">
            <a:avLst/>
          </a:prstGeom>
          <a:noFill/>
        </p:spPr>
        <p:txBody>
          <a:bodyPr wrap="square" rtlCol="0">
            <a:spAutoFit/>
          </a:bodyPr>
          <a:lstStyle/>
          <a:p>
            <a:pPr>
              <a:buNone/>
            </a:pPr>
            <a:r>
              <a:rPr lang="en-US" sz="1800" dirty="0" smtClean="0">
                <a:solidFill>
                  <a:srgbClr val="000090"/>
                </a:solidFill>
              </a:rPr>
              <a:t>Process optimization (preparation and RF conditioning), infrastructure, equipment, tools and manpower allow LAL to process up to 12 couplers/week. </a:t>
            </a:r>
            <a:r>
              <a:rPr lang="en-US" sz="1800" dirty="0" smtClean="0">
                <a:solidFill>
                  <a:srgbClr val="000090"/>
                </a:solidFill>
              </a:rPr>
              <a:t> </a:t>
            </a:r>
            <a:endParaRPr lang="en-US" sz="1800" dirty="0">
              <a:solidFill>
                <a:srgbClr val="000090"/>
              </a:solidFill>
            </a:endParaRPr>
          </a:p>
        </p:txBody>
      </p:sp>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smtClean="0">
                <a:solidFill>
                  <a:srgbClr val="FF6600"/>
                </a:solidFill>
              </a:rPr>
              <a:t>P</a:t>
            </a:r>
            <a:r>
              <a:rPr lang="en-US" sz="2000" dirty="0" smtClean="0">
                <a:solidFill>
                  <a:srgbClr val="FF6600"/>
                </a:solidFill>
              </a:rPr>
              <a:t>roject progress:</a:t>
            </a:r>
            <a:endParaRPr lang="en-US" sz="2000" dirty="0" smtClean="0"/>
          </a:p>
        </p:txBody>
      </p:sp>
    </p:spTree>
    <p:extLst>
      <p:ext uri="{BB962C8B-B14F-4D97-AF65-F5344CB8AC3E}">
        <p14:creationId xmlns:p14="http://schemas.microsoft.com/office/powerpoint/2010/main" val="21054937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28</a:t>
            </a:fld>
            <a:endParaRPr lang="en-GB" sz="1000">
              <a:solidFill>
                <a:schemeClr val="bg1"/>
              </a:solidFill>
            </a:endParaRPr>
          </a:p>
        </p:txBody>
      </p:sp>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Project progress:</a:t>
            </a:r>
            <a:endParaRPr lang="en-US" sz="2000" dirty="0"/>
          </a:p>
        </p:txBody>
      </p:sp>
      <p:pic>
        <p:nvPicPr>
          <p:cNvPr id="2" name="Image 1"/>
          <p:cNvPicPr>
            <a:picLocks noChangeAspect="1"/>
          </p:cNvPicPr>
          <p:nvPr/>
        </p:nvPicPr>
        <p:blipFill>
          <a:blip r:embed="rId2"/>
          <a:stretch>
            <a:fillRect/>
          </a:stretch>
        </p:blipFill>
        <p:spPr>
          <a:xfrm>
            <a:off x="104953" y="1032854"/>
            <a:ext cx="8917762" cy="5453838"/>
          </a:xfrm>
          <a:prstGeom prst="rect">
            <a:avLst/>
          </a:prstGeom>
        </p:spPr>
      </p:pic>
      <p:cxnSp>
        <p:nvCxnSpPr>
          <p:cNvPr id="7" name="Connecteur droit avec flèche 6"/>
          <p:cNvCxnSpPr/>
          <p:nvPr/>
        </p:nvCxnSpPr>
        <p:spPr>
          <a:xfrm>
            <a:off x="2840384" y="4279500"/>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2161705" y="3818145"/>
            <a:ext cx="1172991" cy="461665"/>
          </a:xfrm>
          <a:prstGeom prst="rect">
            <a:avLst/>
          </a:prstGeom>
          <a:noFill/>
        </p:spPr>
        <p:txBody>
          <a:bodyPr wrap="square" rtlCol="0">
            <a:spAutoFit/>
          </a:bodyPr>
          <a:lstStyle/>
          <a:p>
            <a:pPr algn="ctr">
              <a:buNone/>
            </a:pPr>
            <a:r>
              <a:rPr lang="en-GB" sz="1200" dirty="0" smtClean="0">
                <a:solidFill>
                  <a:srgbClr val="008000"/>
                </a:solidFill>
              </a:rPr>
              <a:t>Summer Break 2014</a:t>
            </a:r>
            <a:endParaRPr lang="en-GB" sz="1200" dirty="0">
              <a:solidFill>
                <a:srgbClr val="008000"/>
              </a:solidFill>
            </a:endParaRPr>
          </a:p>
        </p:txBody>
      </p:sp>
      <p:sp>
        <p:nvSpPr>
          <p:cNvPr id="9" name="ZoneTexte 8"/>
          <p:cNvSpPr txBox="1"/>
          <p:nvPr/>
        </p:nvSpPr>
        <p:spPr>
          <a:xfrm>
            <a:off x="5627900" y="1933711"/>
            <a:ext cx="1172991" cy="461665"/>
          </a:xfrm>
          <a:prstGeom prst="rect">
            <a:avLst/>
          </a:prstGeom>
          <a:noFill/>
        </p:spPr>
        <p:txBody>
          <a:bodyPr wrap="square" rtlCol="0">
            <a:spAutoFit/>
          </a:bodyPr>
          <a:lstStyle/>
          <a:p>
            <a:pPr algn="ctr">
              <a:buNone/>
            </a:pPr>
            <a:r>
              <a:rPr lang="en-GB" sz="1200" dirty="0" smtClean="0">
                <a:solidFill>
                  <a:srgbClr val="008000"/>
                </a:solidFill>
              </a:rPr>
              <a:t>Summer Break 2015</a:t>
            </a:r>
            <a:endParaRPr lang="en-GB" sz="1200" dirty="0">
              <a:solidFill>
                <a:srgbClr val="008000"/>
              </a:solidFill>
            </a:endParaRPr>
          </a:p>
        </p:txBody>
      </p:sp>
      <p:cxnSp>
        <p:nvCxnSpPr>
          <p:cNvPr id="10" name="Connecteur droit avec flèche 9"/>
          <p:cNvCxnSpPr/>
          <p:nvPr/>
        </p:nvCxnSpPr>
        <p:spPr>
          <a:xfrm>
            <a:off x="6276696" y="2406053"/>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3515151" y="3081635"/>
            <a:ext cx="1172991" cy="461665"/>
          </a:xfrm>
          <a:prstGeom prst="rect">
            <a:avLst/>
          </a:prstGeom>
          <a:noFill/>
        </p:spPr>
        <p:txBody>
          <a:bodyPr wrap="square" rtlCol="0">
            <a:spAutoFit/>
          </a:bodyPr>
          <a:lstStyle/>
          <a:p>
            <a:pPr algn="ctr">
              <a:buNone/>
            </a:pPr>
            <a:r>
              <a:rPr lang="en-GB" sz="1200" dirty="0" smtClean="0">
                <a:solidFill>
                  <a:srgbClr val="008000"/>
                </a:solidFill>
              </a:rPr>
              <a:t>Xmas Break 2014</a:t>
            </a:r>
            <a:endParaRPr lang="en-GB" sz="1200" dirty="0">
              <a:solidFill>
                <a:srgbClr val="008000"/>
              </a:solidFill>
            </a:endParaRPr>
          </a:p>
        </p:txBody>
      </p:sp>
      <p:cxnSp>
        <p:nvCxnSpPr>
          <p:cNvPr id="12" name="Connecteur droit avec flèche 11"/>
          <p:cNvCxnSpPr/>
          <p:nvPr/>
        </p:nvCxnSpPr>
        <p:spPr>
          <a:xfrm>
            <a:off x="4127799" y="3572566"/>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6758911" y="1337019"/>
            <a:ext cx="1172991" cy="461665"/>
          </a:xfrm>
          <a:prstGeom prst="rect">
            <a:avLst/>
          </a:prstGeom>
          <a:noFill/>
        </p:spPr>
        <p:txBody>
          <a:bodyPr wrap="square" rtlCol="0">
            <a:spAutoFit/>
          </a:bodyPr>
          <a:lstStyle/>
          <a:p>
            <a:pPr algn="ctr">
              <a:buNone/>
            </a:pPr>
            <a:r>
              <a:rPr lang="en-GB" sz="1200" dirty="0" smtClean="0">
                <a:solidFill>
                  <a:srgbClr val="008000"/>
                </a:solidFill>
              </a:rPr>
              <a:t>Xmas Break 2015</a:t>
            </a:r>
            <a:endParaRPr lang="en-GB" sz="1200" dirty="0">
              <a:solidFill>
                <a:srgbClr val="008000"/>
              </a:solidFill>
            </a:endParaRPr>
          </a:p>
        </p:txBody>
      </p:sp>
      <p:cxnSp>
        <p:nvCxnSpPr>
          <p:cNvPr id="14" name="Connecteur droit avec flèche 13"/>
          <p:cNvCxnSpPr/>
          <p:nvPr/>
        </p:nvCxnSpPr>
        <p:spPr>
          <a:xfrm>
            <a:off x="7494651" y="1782596"/>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969415" y="1796175"/>
            <a:ext cx="2724053" cy="566309"/>
          </a:xfrm>
          <a:prstGeom prst="rect">
            <a:avLst/>
          </a:prstGeom>
          <a:noFill/>
        </p:spPr>
        <p:txBody>
          <a:bodyPr wrap="square" rtlCol="0">
            <a:spAutoFit/>
          </a:bodyPr>
          <a:lstStyle/>
          <a:p>
            <a:pPr>
              <a:buNone/>
            </a:pPr>
            <a:r>
              <a:rPr lang="en-GB" sz="1400" dirty="0" smtClean="0">
                <a:solidFill>
                  <a:srgbClr val="008000"/>
                </a:solidFill>
              </a:rPr>
              <a:t>-- Nominal delivery rate</a:t>
            </a:r>
          </a:p>
          <a:p>
            <a:pPr>
              <a:buNone/>
            </a:pPr>
            <a:r>
              <a:rPr lang="en-GB" sz="1400" dirty="0" smtClean="0">
                <a:solidFill>
                  <a:srgbClr val="B01D39"/>
                </a:solidFill>
              </a:rPr>
              <a:t>-- Real rate</a:t>
            </a:r>
            <a:endParaRPr lang="en-GB" sz="1400" dirty="0">
              <a:solidFill>
                <a:srgbClr val="B01D39"/>
              </a:solidFill>
            </a:endParaRPr>
          </a:p>
        </p:txBody>
      </p:sp>
      <p:sp>
        <p:nvSpPr>
          <p:cNvPr id="16" name="ZoneTexte 15"/>
          <p:cNvSpPr txBox="1"/>
          <p:nvPr/>
        </p:nvSpPr>
        <p:spPr>
          <a:xfrm>
            <a:off x="8343736" y="2077195"/>
            <a:ext cx="706106" cy="276999"/>
          </a:xfrm>
          <a:prstGeom prst="rect">
            <a:avLst/>
          </a:prstGeom>
          <a:noFill/>
        </p:spPr>
        <p:txBody>
          <a:bodyPr wrap="square" rtlCol="0">
            <a:spAutoFit/>
          </a:bodyPr>
          <a:lstStyle/>
          <a:p>
            <a:pPr algn="ctr">
              <a:buNone/>
            </a:pPr>
            <a:r>
              <a:rPr lang="en-GB" sz="1200" b="1" dirty="0" smtClean="0">
                <a:solidFill>
                  <a:srgbClr val="B01D39"/>
                </a:solidFill>
              </a:rPr>
              <a:t>XM91</a:t>
            </a:r>
            <a:endParaRPr lang="en-GB" sz="1200" b="1" dirty="0">
              <a:solidFill>
                <a:srgbClr val="B01D39"/>
              </a:solidFill>
            </a:endParaRPr>
          </a:p>
        </p:txBody>
      </p:sp>
    </p:spTree>
    <p:extLst>
      <p:ext uri="{BB962C8B-B14F-4D97-AF65-F5344CB8AC3E}">
        <p14:creationId xmlns:p14="http://schemas.microsoft.com/office/powerpoint/2010/main" val="32473009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29</a:t>
            </a:fld>
            <a:endParaRPr lang="en-GB" sz="1000">
              <a:solidFill>
                <a:schemeClr val="bg1"/>
              </a:solidFill>
            </a:endParaRPr>
          </a:p>
        </p:txBody>
      </p:sp>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GB" sz="2000" dirty="0" smtClean="0">
                <a:solidFill>
                  <a:srgbClr val="FF6600"/>
                </a:solidFill>
              </a:rPr>
              <a:t>Extrapolation to ILC</a:t>
            </a:r>
            <a:r>
              <a:rPr lang="en-US" sz="2000" dirty="0" smtClean="0">
                <a:solidFill>
                  <a:srgbClr val="FF6600"/>
                </a:solidFill>
              </a:rPr>
              <a:t>:</a:t>
            </a:r>
            <a:endParaRPr lang="en-GB" sz="2000" dirty="0" smtClean="0"/>
          </a:p>
        </p:txBody>
      </p:sp>
      <p:graphicFrame>
        <p:nvGraphicFramePr>
          <p:cNvPr id="5" name="Tableau 4"/>
          <p:cNvGraphicFramePr>
            <a:graphicFrameLocks noGrp="1"/>
          </p:cNvGraphicFramePr>
          <p:nvPr>
            <p:extLst>
              <p:ext uri="{D42A27DB-BD31-4B8C-83A1-F6EECF244321}">
                <p14:modId xmlns:p14="http://schemas.microsoft.com/office/powerpoint/2010/main" val="2653329510"/>
              </p:ext>
            </p:extLst>
          </p:nvPr>
        </p:nvGraphicFramePr>
        <p:xfrm>
          <a:off x="1857662" y="1685888"/>
          <a:ext cx="5405061" cy="2208228"/>
        </p:xfrm>
        <a:graphic>
          <a:graphicData uri="http://schemas.openxmlformats.org/drawingml/2006/table">
            <a:tbl>
              <a:tblPr firstRow="1" bandRow="1">
                <a:tableStyleId>{5C22544A-7EE6-4342-B048-85BDC9FD1C3A}</a:tableStyleId>
              </a:tblPr>
              <a:tblGrid>
                <a:gridCol w="1801687"/>
                <a:gridCol w="1801687"/>
                <a:gridCol w="1801687"/>
              </a:tblGrid>
              <a:tr h="552057">
                <a:tc>
                  <a:txBody>
                    <a:bodyPr/>
                    <a:lstStyle/>
                    <a:p>
                      <a:pPr algn="ctr"/>
                      <a:endParaRPr lang="en-GB" sz="1600" dirty="0"/>
                    </a:p>
                  </a:txBody>
                  <a:tcPr/>
                </a:tc>
                <a:tc>
                  <a:txBody>
                    <a:bodyPr/>
                    <a:lstStyle/>
                    <a:p>
                      <a:pPr algn="ctr"/>
                      <a:r>
                        <a:rPr lang="en-GB" sz="1600" dirty="0" smtClean="0"/>
                        <a:t>XFEL</a:t>
                      </a:r>
                      <a:endParaRPr lang="en-GB" sz="1600" dirty="0"/>
                    </a:p>
                  </a:txBody>
                  <a:tcPr/>
                </a:tc>
                <a:tc>
                  <a:txBody>
                    <a:bodyPr/>
                    <a:lstStyle/>
                    <a:p>
                      <a:pPr algn="ctr"/>
                      <a:r>
                        <a:rPr lang="en-GB" sz="1600" dirty="0" smtClean="0"/>
                        <a:t>ILC</a:t>
                      </a:r>
                      <a:endParaRPr lang="en-GB" sz="1600" dirty="0"/>
                    </a:p>
                  </a:txBody>
                  <a:tcPr/>
                </a:tc>
              </a:tr>
              <a:tr h="552057">
                <a:tc>
                  <a:txBody>
                    <a:bodyPr/>
                    <a:lstStyle/>
                    <a:p>
                      <a:pPr algn="ctr"/>
                      <a:r>
                        <a:rPr lang="en-GB" sz="1600" dirty="0" smtClean="0"/>
                        <a:t>Energy</a:t>
                      </a:r>
                      <a:endParaRPr lang="en-GB" sz="1600" dirty="0"/>
                    </a:p>
                  </a:txBody>
                  <a:tcPr/>
                </a:tc>
                <a:tc>
                  <a:txBody>
                    <a:bodyPr/>
                    <a:lstStyle/>
                    <a:p>
                      <a:pPr algn="ctr"/>
                      <a:r>
                        <a:rPr lang="en-GB" sz="1600" dirty="0" smtClean="0"/>
                        <a:t>17 </a:t>
                      </a:r>
                      <a:r>
                        <a:rPr lang="en-GB" sz="1600" dirty="0" err="1" smtClean="0"/>
                        <a:t>GeV</a:t>
                      </a:r>
                      <a:endParaRPr lang="en-GB" sz="1600" dirty="0"/>
                    </a:p>
                  </a:txBody>
                  <a:tcPr/>
                </a:tc>
                <a:tc>
                  <a:txBody>
                    <a:bodyPr/>
                    <a:lstStyle/>
                    <a:p>
                      <a:pPr algn="ctr"/>
                      <a:r>
                        <a:rPr lang="en-GB" sz="1600" dirty="0" smtClean="0"/>
                        <a:t>500 </a:t>
                      </a:r>
                      <a:r>
                        <a:rPr lang="en-GB" sz="1600" dirty="0" err="1" smtClean="0"/>
                        <a:t>GeV</a:t>
                      </a:r>
                      <a:endParaRPr lang="en-GB" sz="1600" dirty="0"/>
                    </a:p>
                  </a:txBody>
                  <a:tcPr/>
                </a:tc>
              </a:tr>
              <a:tr h="552057">
                <a:tc>
                  <a:txBody>
                    <a:bodyPr/>
                    <a:lstStyle/>
                    <a:p>
                      <a:pPr algn="ctr"/>
                      <a:r>
                        <a:rPr lang="en-GB" sz="1600" dirty="0" smtClean="0"/>
                        <a:t>Modules</a:t>
                      </a:r>
                      <a:endParaRPr lang="en-GB" sz="1600" dirty="0"/>
                    </a:p>
                  </a:txBody>
                  <a:tcPr/>
                </a:tc>
                <a:tc>
                  <a:txBody>
                    <a:bodyPr/>
                    <a:lstStyle/>
                    <a:p>
                      <a:pPr algn="ctr"/>
                      <a:r>
                        <a:rPr lang="en-GB" sz="1600" dirty="0" smtClean="0"/>
                        <a:t>100 </a:t>
                      </a:r>
                      <a:endParaRPr lang="en-GB" sz="1600" dirty="0"/>
                    </a:p>
                  </a:txBody>
                  <a:tcPr/>
                </a:tc>
                <a:tc>
                  <a:txBody>
                    <a:bodyPr/>
                    <a:lstStyle/>
                    <a:p>
                      <a:pPr algn="ctr"/>
                      <a:r>
                        <a:rPr lang="en-GB" sz="1600" dirty="0" smtClean="0"/>
                        <a:t>2000</a:t>
                      </a:r>
                      <a:endParaRPr lang="en-GB" sz="1600" dirty="0"/>
                    </a:p>
                  </a:txBody>
                  <a:tcPr/>
                </a:tc>
              </a:tr>
              <a:tr h="552057">
                <a:tc>
                  <a:txBody>
                    <a:bodyPr/>
                    <a:lstStyle/>
                    <a:p>
                      <a:pPr algn="ctr"/>
                      <a:r>
                        <a:rPr lang="en-GB" sz="1600" dirty="0" smtClean="0"/>
                        <a:t>Couplers</a:t>
                      </a:r>
                      <a:endParaRPr lang="en-GB" sz="1600" dirty="0"/>
                    </a:p>
                  </a:txBody>
                  <a:tcPr/>
                </a:tc>
                <a:tc>
                  <a:txBody>
                    <a:bodyPr/>
                    <a:lstStyle/>
                    <a:p>
                      <a:pPr algn="ctr"/>
                      <a:r>
                        <a:rPr lang="en-GB" sz="1600" dirty="0" smtClean="0"/>
                        <a:t>800</a:t>
                      </a:r>
                      <a:endParaRPr lang="en-GB" sz="1600" dirty="0"/>
                    </a:p>
                  </a:txBody>
                  <a:tcPr/>
                </a:tc>
                <a:tc>
                  <a:txBody>
                    <a:bodyPr/>
                    <a:lstStyle/>
                    <a:p>
                      <a:pPr algn="ctr"/>
                      <a:r>
                        <a:rPr lang="en-GB" sz="1600" dirty="0" smtClean="0"/>
                        <a:t>16000</a:t>
                      </a:r>
                      <a:endParaRPr lang="en-GB" sz="1600" dirty="0"/>
                    </a:p>
                  </a:txBody>
                  <a:tcPr/>
                </a:tc>
              </a:tr>
            </a:tbl>
          </a:graphicData>
        </a:graphic>
      </p:graphicFrame>
      <p:sp>
        <p:nvSpPr>
          <p:cNvPr id="8" name="ZoneTexte 7"/>
          <p:cNvSpPr txBox="1"/>
          <p:nvPr/>
        </p:nvSpPr>
        <p:spPr>
          <a:xfrm>
            <a:off x="398817" y="4125805"/>
            <a:ext cx="8259775" cy="900246"/>
          </a:xfrm>
          <a:prstGeom prst="rect">
            <a:avLst/>
          </a:prstGeom>
          <a:noFill/>
        </p:spPr>
        <p:txBody>
          <a:bodyPr wrap="square" rtlCol="0">
            <a:spAutoFit/>
          </a:bodyPr>
          <a:lstStyle/>
          <a:p>
            <a:pPr algn="ctr">
              <a:lnSpc>
                <a:spcPct val="150000"/>
              </a:lnSpc>
              <a:buNone/>
            </a:pPr>
            <a:r>
              <a:rPr lang="en-GB" sz="1800" dirty="0" smtClean="0"/>
              <a:t>XFEL is considered as a good training and a major asset for </a:t>
            </a:r>
            <a:r>
              <a:rPr lang="en-GB" sz="1800" dirty="0" smtClean="0"/>
              <a:t>LAL-IN2P3/CNRS </a:t>
            </a:r>
            <a:r>
              <a:rPr lang="en-GB" sz="1800" dirty="0" smtClean="0"/>
              <a:t>to be a key player in ILC construction. </a:t>
            </a:r>
            <a:endParaRPr lang="en-GB" sz="1800" dirty="0"/>
          </a:p>
        </p:txBody>
      </p:sp>
    </p:spTree>
    <p:extLst>
      <p:ext uri="{BB962C8B-B14F-4D97-AF65-F5344CB8AC3E}">
        <p14:creationId xmlns:p14="http://schemas.microsoft.com/office/powerpoint/2010/main" val="31837853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a:t>
            </a:fld>
            <a:endParaRPr lang="en-GB" sz="1000">
              <a:solidFill>
                <a:schemeClr val="bg1"/>
              </a:solidFill>
            </a:endParaRPr>
          </a:p>
        </p:txBody>
      </p:sp>
      <p:sp>
        <p:nvSpPr>
          <p:cNvPr id="6" name="Rectangle 2"/>
          <p:cNvSpPr>
            <a:spLocks noGrp="1" noChangeArrowheads="1"/>
          </p:cNvSpPr>
          <p:nvPr>
            <p:ph type="title"/>
          </p:nvPr>
        </p:nvSpPr>
        <p:spPr>
          <a:xfrm>
            <a:off x="1209233" y="472332"/>
            <a:ext cx="7365396" cy="544928"/>
          </a:xfrm>
        </p:spPr>
        <p:txBody>
          <a:bodyPr anchor="ctr"/>
          <a:lstStyle/>
          <a:p>
            <a:pPr eaLnBrk="1" hangingPunct="1"/>
            <a:r>
              <a:rPr lang="en-GB" sz="2000" dirty="0" smtClean="0">
                <a:solidFill>
                  <a:srgbClr val="FF6600"/>
                </a:solidFill>
              </a:rPr>
              <a:t>Introduction</a:t>
            </a:r>
            <a:r>
              <a:rPr lang="en-US" sz="2000" dirty="0" smtClean="0">
                <a:solidFill>
                  <a:srgbClr val="FF6600"/>
                </a:solidFill>
              </a:rPr>
              <a:t>:</a:t>
            </a:r>
          </a:p>
        </p:txBody>
      </p:sp>
      <p:pic>
        <p:nvPicPr>
          <p:cNvPr id="7" name="Image 6"/>
          <p:cNvPicPr>
            <a:picLocks noChangeAspect="1"/>
          </p:cNvPicPr>
          <p:nvPr/>
        </p:nvPicPr>
        <p:blipFill>
          <a:blip r:embed="rId2"/>
          <a:stretch>
            <a:fillRect/>
          </a:stretch>
        </p:blipFill>
        <p:spPr>
          <a:xfrm>
            <a:off x="209905" y="1073802"/>
            <a:ext cx="8739007" cy="5360411"/>
          </a:xfrm>
          <a:prstGeom prst="rect">
            <a:avLst/>
          </a:prstGeom>
        </p:spPr>
      </p:pic>
      <p:sp>
        <p:nvSpPr>
          <p:cNvPr id="9" name="Rectangle 8"/>
          <p:cNvSpPr/>
          <p:nvPr/>
        </p:nvSpPr>
        <p:spPr bwMode="auto">
          <a:xfrm rot="1307965">
            <a:off x="4349960" y="4457473"/>
            <a:ext cx="3479861" cy="347951"/>
          </a:xfrm>
          <a:prstGeom prst="rect">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0" name="ZoneTexte 9"/>
          <p:cNvSpPr txBox="1"/>
          <p:nvPr/>
        </p:nvSpPr>
        <p:spPr>
          <a:xfrm rot="1318189">
            <a:off x="4231328" y="4792294"/>
            <a:ext cx="3445640" cy="307777"/>
          </a:xfrm>
          <a:prstGeom prst="rect">
            <a:avLst/>
          </a:prstGeom>
          <a:noFill/>
        </p:spPr>
        <p:txBody>
          <a:bodyPr wrap="square" rtlCol="0">
            <a:spAutoFit/>
          </a:bodyPr>
          <a:lstStyle/>
          <a:p>
            <a:pPr>
              <a:buNone/>
            </a:pPr>
            <a:r>
              <a:rPr lang="fr-FR" sz="1400" dirty="0" smtClean="0">
                <a:solidFill>
                  <a:schemeClr val="bg1"/>
                </a:solidFill>
              </a:rPr>
              <a:t>1.3 </a:t>
            </a:r>
            <a:r>
              <a:rPr lang="fr-FR" sz="1400" dirty="0" smtClean="0">
                <a:solidFill>
                  <a:schemeClr val="bg1"/>
                </a:solidFill>
              </a:rPr>
              <a:t>Km </a:t>
            </a:r>
            <a:r>
              <a:rPr lang="fr-FR" sz="1400" dirty="0" err="1" smtClean="0">
                <a:solidFill>
                  <a:schemeClr val="bg1"/>
                </a:solidFill>
              </a:rPr>
              <a:t>linac</a:t>
            </a:r>
            <a:r>
              <a:rPr lang="fr-FR" sz="1400" dirty="0" smtClean="0">
                <a:solidFill>
                  <a:schemeClr val="bg1"/>
                </a:solidFill>
              </a:rPr>
              <a:t> </a:t>
            </a:r>
            <a:r>
              <a:rPr lang="fr-FR" sz="1400" dirty="0" err="1" smtClean="0">
                <a:solidFill>
                  <a:schemeClr val="bg1"/>
                </a:solidFill>
              </a:rPr>
              <a:t>accelerating</a:t>
            </a:r>
            <a:r>
              <a:rPr lang="fr-FR" sz="1400" dirty="0" smtClean="0">
                <a:solidFill>
                  <a:schemeClr val="bg1"/>
                </a:solidFill>
              </a:rPr>
              <a:t> e- up to 17GeV</a:t>
            </a:r>
            <a:endParaRPr lang="fr-FR" sz="1400" dirty="0">
              <a:solidFill>
                <a:schemeClr val="bg1"/>
              </a:solidFill>
            </a:endParaRPr>
          </a:p>
        </p:txBody>
      </p:sp>
    </p:spTree>
    <p:extLst>
      <p:ext uri="{BB962C8B-B14F-4D97-AF65-F5344CB8AC3E}">
        <p14:creationId xmlns:p14="http://schemas.microsoft.com/office/powerpoint/2010/main" val="2190032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30</a:t>
            </a:fld>
            <a:endParaRPr lang="en-GB" sz="1000">
              <a:solidFill>
                <a:schemeClr val="bg1"/>
              </a:solidFill>
            </a:endParaRPr>
          </a:p>
        </p:txBody>
      </p:sp>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GB" sz="2000" dirty="0" smtClean="0">
                <a:solidFill>
                  <a:srgbClr val="FF6600"/>
                </a:solidFill>
              </a:rPr>
              <a:t>Extrapolation to ILC</a:t>
            </a:r>
            <a:r>
              <a:rPr lang="en-US" sz="2000" dirty="0" smtClean="0">
                <a:solidFill>
                  <a:srgbClr val="FF6600"/>
                </a:solidFill>
              </a:rPr>
              <a:t>:</a:t>
            </a:r>
            <a:endParaRPr lang="en-GB" sz="2000" dirty="0" smtClean="0"/>
          </a:p>
        </p:txBody>
      </p:sp>
      <p:sp>
        <p:nvSpPr>
          <p:cNvPr id="7" name="ZoneTexte 6"/>
          <p:cNvSpPr txBox="1"/>
          <p:nvPr/>
        </p:nvSpPr>
        <p:spPr>
          <a:xfrm>
            <a:off x="94457" y="1385504"/>
            <a:ext cx="8941967" cy="3483005"/>
          </a:xfrm>
          <a:prstGeom prst="rect">
            <a:avLst/>
          </a:prstGeom>
          <a:noFill/>
        </p:spPr>
        <p:txBody>
          <a:bodyPr wrap="square" rtlCol="0">
            <a:spAutoFit/>
          </a:bodyPr>
          <a:lstStyle/>
          <a:p>
            <a:pPr>
              <a:lnSpc>
                <a:spcPct val="150000"/>
              </a:lnSpc>
              <a:buNone/>
            </a:pPr>
            <a:r>
              <a:rPr lang="en-US" sz="2000" dirty="0" smtClean="0"/>
              <a:t>Lessons we learned from the XFEL (1):</a:t>
            </a:r>
          </a:p>
          <a:p>
            <a:pPr marL="342900" indent="-342900">
              <a:lnSpc>
                <a:spcPct val="150000"/>
              </a:lnSpc>
              <a:buFont typeface="Wingdings" charset="2"/>
              <a:buChar char="§"/>
            </a:pPr>
            <a:r>
              <a:rPr lang="en-US" sz="2000" dirty="0" smtClean="0"/>
              <a:t>Importance to have more than one supplier for critical components, involved till the beginning </a:t>
            </a:r>
            <a:r>
              <a:rPr lang="en-US" sz="2000" dirty="0"/>
              <a:t>o</a:t>
            </a:r>
            <a:r>
              <a:rPr lang="en-US" sz="2000" dirty="0" smtClean="0"/>
              <a:t>f the project.</a:t>
            </a:r>
          </a:p>
          <a:p>
            <a:pPr marL="342900" indent="-342900">
              <a:lnSpc>
                <a:spcPct val="150000"/>
              </a:lnSpc>
              <a:buFont typeface="Wingdings" charset="2"/>
              <a:buChar char="§"/>
            </a:pPr>
            <a:r>
              <a:rPr lang="en-US" sz="2000" dirty="0" smtClean="0"/>
              <a:t>Part assembly process: Brazing instead of welding (No operator dependence, work in batches, scalable process).  </a:t>
            </a:r>
          </a:p>
          <a:p>
            <a:pPr marL="342900" indent="-342900">
              <a:lnSpc>
                <a:spcPct val="150000"/>
              </a:lnSpc>
              <a:buFont typeface="Wingdings" charset="2"/>
              <a:buChar char="§"/>
            </a:pPr>
            <a:r>
              <a:rPr lang="en-US" sz="2000" dirty="0" smtClean="0"/>
              <a:t>Successful knowledge transfer from labs to companies (cleaning and coupler assembly in clean room)</a:t>
            </a:r>
          </a:p>
        </p:txBody>
      </p:sp>
    </p:spTree>
    <p:extLst>
      <p:ext uri="{BB962C8B-B14F-4D97-AF65-F5344CB8AC3E}">
        <p14:creationId xmlns:p14="http://schemas.microsoft.com/office/powerpoint/2010/main" val="38285378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31</a:t>
            </a:fld>
            <a:endParaRPr lang="en-GB" sz="1000">
              <a:solidFill>
                <a:schemeClr val="bg1"/>
              </a:solidFill>
            </a:endParaRPr>
          </a:p>
        </p:txBody>
      </p:sp>
      <p:sp>
        <p:nvSpPr>
          <p:cNvPr id="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GB" sz="2000" dirty="0" smtClean="0">
                <a:solidFill>
                  <a:srgbClr val="FF6600"/>
                </a:solidFill>
              </a:rPr>
              <a:t>Extrapolation to ILC</a:t>
            </a:r>
            <a:r>
              <a:rPr lang="en-US" sz="2000" dirty="0" smtClean="0">
                <a:solidFill>
                  <a:srgbClr val="FF6600"/>
                </a:solidFill>
              </a:rPr>
              <a:t>:</a:t>
            </a:r>
            <a:endParaRPr lang="en-GB" sz="2000" dirty="0" smtClean="0"/>
          </a:p>
        </p:txBody>
      </p:sp>
      <p:sp>
        <p:nvSpPr>
          <p:cNvPr id="7" name="ZoneTexte 6"/>
          <p:cNvSpPr txBox="1"/>
          <p:nvPr/>
        </p:nvSpPr>
        <p:spPr>
          <a:xfrm>
            <a:off x="94457" y="1406496"/>
            <a:ext cx="8941967" cy="4406334"/>
          </a:xfrm>
          <a:prstGeom prst="rect">
            <a:avLst/>
          </a:prstGeom>
          <a:noFill/>
        </p:spPr>
        <p:txBody>
          <a:bodyPr wrap="square" rtlCol="0">
            <a:spAutoFit/>
          </a:bodyPr>
          <a:lstStyle/>
          <a:p>
            <a:pPr>
              <a:lnSpc>
                <a:spcPct val="150000"/>
              </a:lnSpc>
              <a:buNone/>
            </a:pPr>
            <a:r>
              <a:rPr lang="en-US" sz="2000" dirty="0" smtClean="0"/>
              <a:t>Lessons we learned from the XFEL (2):</a:t>
            </a:r>
          </a:p>
          <a:p>
            <a:pPr marL="342900" indent="-342900">
              <a:lnSpc>
                <a:spcPct val="150000"/>
              </a:lnSpc>
              <a:buFont typeface="Wingdings" charset="2"/>
              <a:buChar char="§"/>
            </a:pPr>
            <a:r>
              <a:rPr lang="en-US" sz="2000" dirty="0"/>
              <a:t>Copper coating is by far the most critical process: Even if specifications and acceptance criteria better definition is now possible, setting a detailed recipe ready for use will be extremely important (Harmonization between different production sites, saving time and money in companies trying to adjust their own process and tools to the coupler production).     </a:t>
            </a:r>
          </a:p>
          <a:p>
            <a:pPr marL="342900" indent="-342900">
              <a:lnSpc>
                <a:spcPct val="150000"/>
              </a:lnSpc>
              <a:buFont typeface="Wingdings" charset="2"/>
              <a:buChar char="§"/>
            </a:pPr>
            <a:r>
              <a:rPr lang="en-US" sz="2000" dirty="0" smtClean="0"/>
              <a:t>For critical processes,</a:t>
            </a:r>
            <a:r>
              <a:rPr lang="en-US" sz="2000" dirty="0" smtClean="0"/>
              <a:t> the know-how is some thing “very volatile” in companies, especially when sub-contractors are involved…</a:t>
            </a:r>
          </a:p>
          <a:p>
            <a:pPr marL="342900" indent="-342900">
              <a:lnSpc>
                <a:spcPct val="150000"/>
              </a:lnSpc>
              <a:buFont typeface="Wingdings" charset="2"/>
              <a:buChar char="§"/>
            </a:pPr>
            <a:r>
              <a:rPr lang="en-US" sz="2000" dirty="0" smtClean="0"/>
              <a:t>Maintaining the infrastructures in labs is also an issue. </a:t>
            </a:r>
            <a:endParaRPr lang="en-US" sz="2000" dirty="0" smtClean="0"/>
          </a:p>
        </p:txBody>
      </p:sp>
    </p:spTree>
    <p:extLst>
      <p:ext uri="{BB962C8B-B14F-4D97-AF65-F5344CB8AC3E}">
        <p14:creationId xmlns:p14="http://schemas.microsoft.com/office/powerpoint/2010/main" val="17673935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32</a:t>
            </a:fld>
            <a:endParaRPr lang="en-GB" sz="1000">
              <a:solidFill>
                <a:schemeClr val="bg1"/>
              </a:solidFill>
            </a:endParaRPr>
          </a:p>
        </p:txBody>
      </p:sp>
      <p:pic>
        <p:nvPicPr>
          <p:cNvPr id="12" name="Imag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9498" y="19360942"/>
            <a:ext cx="3729036" cy="5040560"/>
          </a:xfrm>
          <a:prstGeom prst="rect">
            <a:avLst/>
          </a:prstGeom>
        </p:spPr>
      </p:pic>
      <p:pic>
        <p:nvPicPr>
          <p:cNvPr id="13" name="Imag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1898" y="19513342"/>
            <a:ext cx="3729036" cy="5040560"/>
          </a:xfrm>
          <a:prstGeom prst="rect">
            <a:avLst/>
          </a:prstGeom>
        </p:spPr>
      </p:pic>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4298" y="19665742"/>
            <a:ext cx="3729036" cy="5040560"/>
          </a:xfrm>
          <a:prstGeom prst="rect">
            <a:avLst/>
          </a:prstGeom>
        </p:spPr>
      </p:pic>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6698" y="19818142"/>
            <a:ext cx="3729036" cy="5040560"/>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598" y="17657465"/>
            <a:ext cx="5378526" cy="4176464"/>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68" y="62982"/>
            <a:ext cx="8899974" cy="6690613"/>
          </a:xfrm>
          <a:prstGeom prst="rect">
            <a:avLst/>
          </a:prstGeom>
        </p:spPr>
      </p:pic>
      <p:sp>
        <p:nvSpPr>
          <p:cNvPr id="10" name="ZoneTexte 9"/>
          <p:cNvSpPr txBox="1"/>
          <p:nvPr/>
        </p:nvSpPr>
        <p:spPr>
          <a:xfrm>
            <a:off x="577239" y="3064898"/>
            <a:ext cx="8196802" cy="707886"/>
          </a:xfrm>
          <a:prstGeom prst="rect">
            <a:avLst/>
          </a:prstGeom>
          <a:noFill/>
        </p:spPr>
        <p:txBody>
          <a:bodyPr wrap="square" rtlCol="0">
            <a:spAutoFit/>
          </a:bodyPr>
          <a:lstStyle/>
          <a:p>
            <a:pPr algn="ctr">
              <a:buNone/>
            </a:pPr>
            <a:r>
              <a:rPr lang="en-US" sz="4000" smtClean="0">
                <a:solidFill>
                  <a:schemeClr val="bg1"/>
                </a:solidFill>
              </a:rPr>
              <a:t>Thank you for your Attention!</a:t>
            </a:r>
            <a:endParaRPr lang="en-US" sz="4000">
              <a:solidFill>
                <a:schemeClr val="bg1"/>
              </a:solidFill>
            </a:endParaRPr>
          </a:p>
        </p:txBody>
      </p:sp>
    </p:spTree>
    <p:extLst>
      <p:ext uri="{BB962C8B-B14F-4D97-AF65-F5344CB8AC3E}">
        <p14:creationId xmlns:p14="http://schemas.microsoft.com/office/powerpoint/2010/main" val="4008271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a:t>
            </a:fld>
            <a:endParaRPr lang="en-GB" sz="1000">
              <a:solidFill>
                <a:schemeClr val="bg1"/>
              </a:solidFill>
            </a:endParaRPr>
          </a:p>
        </p:txBody>
      </p:sp>
      <p:sp>
        <p:nvSpPr>
          <p:cNvPr id="6" name="Rectangle 2"/>
          <p:cNvSpPr>
            <a:spLocks noGrp="1" noChangeArrowheads="1"/>
          </p:cNvSpPr>
          <p:nvPr>
            <p:ph type="title"/>
          </p:nvPr>
        </p:nvSpPr>
        <p:spPr>
          <a:xfrm>
            <a:off x="1209233" y="472332"/>
            <a:ext cx="7365396" cy="544928"/>
          </a:xfrm>
        </p:spPr>
        <p:txBody>
          <a:bodyPr anchor="ctr"/>
          <a:lstStyle/>
          <a:p>
            <a:pPr eaLnBrk="1" hangingPunct="1"/>
            <a:r>
              <a:rPr lang="en-GB" sz="2000" dirty="0" smtClean="0">
                <a:solidFill>
                  <a:srgbClr val="FF6600"/>
                </a:solidFill>
              </a:rPr>
              <a:t>Introduction</a:t>
            </a:r>
            <a:r>
              <a:rPr lang="en-US" sz="2000" dirty="0" smtClean="0">
                <a:solidFill>
                  <a:srgbClr val="FF6600"/>
                </a:solidFill>
              </a:rPr>
              <a:t>:</a:t>
            </a:r>
          </a:p>
        </p:txBody>
      </p:sp>
      <p:pic>
        <p:nvPicPr>
          <p:cNvPr id="37" name="Image 36"/>
          <p:cNvPicPr>
            <a:picLocks noChangeAspect="1"/>
          </p:cNvPicPr>
          <p:nvPr/>
        </p:nvPicPr>
        <p:blipFill>
          <a:blip r:embed="rId2"/>
          <a:stretch>
            <a:fillRect/>
          </a:stretch>
        </p:blipFill>
        <p:spPr>
          <a:xfrm>
            <a:off x="209907" y="1532454"/>
            <a:ext cx="8669089" cy="4933247"/>
          </a:xfrm>
          <a:prstGeom prst="rect">
            <a:avLst/>
          </a:prstGeom>
        </p:spPr>
      </p:pic>
      <p:cxnSp>
        <p:nvCxnSpPr>
          <p:cNvPr id="38" name="Connecteur droit avec flèche 37"/>
          <p:cNvCxnSpPr/>
          <p:nvPr/>
        </p:nvCxnSpPr>
        <p:spPr bwMode="auto">
          <a:xfrm flipH="1">
            <a:off x="6178852" y="2986488"/>
            <a:ext cx="263920" cy="393179"/>
          </a:xfrm>
          <a:prstGeom prst="straightConnector1">
            <a:avLst/>
          </a:prstGeom>
          <a:noFill/>
          <a:ln w="19050" cap="flat" cmpd="sng" algn="ctr">
            <a:solidFill>
              <a:srgbClr val="FF0000"/>
            </a:solidFill>
            <a:prstDash val="solid"/>
            <a:round/>
            <a:headEnd type="none" w="med" len="med"/>
            <a:tailEnd type="stealth"/>
          </a:ln>
          <a:effectLst/>
        </p:spPr>
      </p:cxnSp>
      <p:cxnSp>
        <p:nvCxnSpPr>
          <p:cNvPr id="39" name="Connecteur droit avec flèche 38"/>
          <p:cNvCxnSpPr/>
          <p:nvPr/>
        </p:nvCxnSpPr>
        <p:spPr bwMode="auto">
          <a:xfrm flipH="1">
            <a:off x="3322801" y="2416377"/>
            <a:ext cx="440123" cy="576392"/>
          </a:xfrm>
          <a:prstGeom prst="straightConnector1">
            <a:avLst/>
          </a:prstGeom>
          <a:noFill/>
          <a:ln w="28575" cap="flat" cmpd="sng" algn="ctr">
            <a:solidFill>
              <a:srgbClr val="FF0000"/>
            </a:solidFill>
            <a:prstDash val="solid"/>
            <a:round/>
            <a:headEnd type="none" w="med" len="med"/>
            <a:tailEnd type="stealth"/>
          </a:ln>
          <a:effectLst/>
        </p:spPr>
      </p:cxnSp>
      <p:cxnSp>
        <p:nvCxnSpPr>
          <p:cNvPr id="40" name="Connecteur droit avec flèche 39"/>
          <p:cNvCxnSpPr/>
          <p:nvPr/>
        </p:nvCxnSpPr>
        <p:spPr bwMode="auto">
          <a:xfrm flipH="1">
            <a:off x="6774118" y="3163419"/>
            <a:ext cx="196502" cy="301165"/>
          </a:xfrm>
          <a:prstGeom prst="straightConnector1">
            <a:avLst/>
          </a:prstGeom>
          <a:noFill/>
          <a:ln w="19050" cap="flat" cmpd="sng" algn="ctr">
            <a:solidFill>
              <a:srgbClr val="FF0000"/>
            </a:solidFill>
            <a:prstDash val="solid"/>
            <a:round/>
            <a:headEnd type="none" w="med" len="med"/>
            <a:tailEnd type="stealth"/>
          </a:ln>
          <a:effectLst/>
        </p:spPr>
      </p:cxnSp>
      <p:cxnSp>
        <p:nvCxnSpPr>
          <p:cNvPr id="41" name="Connecteur droit avec flèche 40"/>
          <p:cNvCxnSpPr/>
          <p:nvPr/>
        </p:nvCxnSpPr>
        <p:spPr bwMode="auto">
          <a:xfrm flipH="1">
            <a:off x="7159858" y="3320690"/>
            <a:ext cx="135593" cy="222530"/>
          </a:xfrm>
          <a:prstGeom prst="straightConnector1">
            <a:avLst/>
          </a:prstGeom>
          <a:noFill/>
          <a:ln w="12700" cap="flat" cmpd="sng" algn="ctr">
            <a:solidFill>
              <a:srgbClr val="FF0000"/>
            </a:solidFill>
            <a:prstDash val="solid"/>
            <a:round/>
            <a:headEnd type="none" w="med" len="med"/>
            <a:tailEnd type="stealth"/>
          </a:ln>
          <a:effectLst/>
        </p:spPr>
      </p:cxnSp>
      <p:cxnSp>
        <p:nvCxnSpPr>
          <p:cNvPr id="42" name="Connecteur droit avec flèche 41"/>
          <p:cNvCxnSpPr/>
          <p:nvPr/>
        </p:nvCxnSpPr>
        <p:spPr bwMode="auto">
          <a:xfrm flipH="1">
            <a:off x="7369389" y="3346627"/>
            <a:ext cx="135593" cy="222530"/>
          </a:xfrm>
          <a:prstGeom prst="straightConnector1">
            <a:avLst/>
          </a:prstGeom>
          <a:noFill/>
          <a:ln w="12700" cap="flat" cmpd="sng" algn="ctr">
            <a:solidFill>
              <a:srgbClr val="FF0000"/>
            </a:solidFill>
            <a:prstDash val="solid"/>
            <a:round/>
            <a:headEnd type="none" w="med" len="med"/>
            <a:tailEnd type="stealth"/>
          </a:ln>
          <a:effectLst/>
        </p:spPr>
      </p:cxnSp>
      <p:cxnSp>
        <p:nvCxnSpPr>
          <p:cNvPr id="43" name="Connecteur droit avec flèche 42"/>
          <p:cNvCxnSpPr>
            <a:cxnSpLocks/>
          </p:cNvCxnSpPr>
          <p:nvPr/>
        </p:nvCxnSpPr>
        <p:spPr bwMode="auto">
          <a:xfrm flipH="1">
            <a:off x="7538313" y="3392222"/>
            <a:ext cx="127766" cy="185561"/>
          </a:xfrm>
          <a:prstGeom prst="straightConnector1">
            <a:avLst/>
          </a:prstGeom>
          <a:noFill/>
          <a:ln w="12700" cap="flat" cmpd="sng" algn="ctr">
            <a:solidFill>
              <a:srgbClr val="FF0000"/>
            </a:solidFill>
            <a:prstDash val="solid"/>
            <a:round/>
            <a:headEnd type="none" w="med" len="med"/>
            <a:tailEnd type="stealth"/>
          </a:ln>
          <a:effectLst/>
        </p:spPr>
      </p:cxnSp>
      <p:sp>
        <p:nvSpPr>
          <p:cNvPr id="44" name="ZoneTexte 43"/>
          <p:cNvSpPr txBox="1"/>
          <p:nvPr/>
        </p:nvSpPr>
        <p:spPr>
          <a:xfrm>
            <a:off x="178415" y="1133595"/>
            <a:ext cx="7682537" cy="338554"/>
          </a:xfrm>
          <a:prstGeom prst="rect">
            <a:avLst/>
          </a:prstGeom>
          <a:noFill/>
        </p:spPr>
        <p:txBody>
          <a:bodyPr wrap="square" rtlCol="0">
            <a:spAutoFit/>
          </a:bodyPr>
          <a:lstStyle/>
          <a:p>
            <a:pPr>
              <a:buNone/>
            </a:pPr>
            <a:r>
              <a:rPr lang="en-US" sz="1600" dirty="0" smtClean="0">
                <a:solidFill>
                  <a:srgbClr val="FF6600"/>
                </a:solidFill>
              </a:rPr>
              <a:t>100 </a:t>
            </a:r>
            <a:r>
              <a:rPr lang="en-US" sz="1600" dirty="0" err="1" smtClean="0">
                <a:solidFill>
                  <a:srgbClr val="FF6600"/>
                </a:solidFill>
              </a:rPr>
              <a:t>Cryomodules</a:t>
            </a:r>
            <a:r>
              <a:rPr lang="en-US" sz="1600" dirty="0" smtClean="0"/>
              <a:t> to be equipped with </a:t>
            </a:r>
            <a:r>
              <a:rPr lang="en-US" sz="1600" dirty="0" smtClean="0">
                <a:solidFill>
                  <a:srgbClr val="FF6600"/>
                </a:solidFill>
              </a:rPr>
              <a:t>8 couplers</a:t>
            </a:r>
            <a:r>
              <a:rPr lang="en-US" sz="1600" dirty="0" smtClean="0">
                <a:solidFill>
                  <a:srgbClr val="000000"/>
                </a:solidFill>
              </a:rPr>
              <a:t> </a:t>
            </a:r>
            <a:r>
              <a:rPr lang="en-US" sz="1600" dirty="0" smtClean="0">
                <a:solidFill>
                  <a:srgbClr val="000000"/>
                </a:solidFill>
              </a:rPr>
              <a:t>each</a:t>
            </a:r>
            <a:r>
              <a:rPr lang="en-US" sz="1600" dirty="0" smtClean="0">
                <a:solidFill>
                  <a:srgbClr val="000000"/>
                </a:solidFill>
              </a:rPr>
              <a:t> </a:t>
            </a:r>
            <a:r>
              <a:rPr lang="en-US" sz="1600" dirty="0" smtClean="0">
                <a:sym typeface="Wingdings"/>
              </a:rPr>
              <a:t> </a:t>
            </a:r>
            <a:r>
              <a:rPr lang="en-US" sz="1600" u="sng" dirty="0" smtClean="0">
                <a:solidFill>
                  <a:srgbClr val="FF6600"/>
                </a:solidFill>
                <a:sym typeface="Wingdings"/>
              </a:rPr>
              <a:t>800 Couplers</a:t>
            </a:r>
            <a:r>
              <a:rPr lang="en-US" sz="1600" dirty="0" smtClean="0">
                <a:solidFill>
                  <a:srgbClr val="FF6600"/>
                </a:solidFill>
                <a:sym typeface="Wingdings"/>
              </a:rPr>
              <a:t> </a:t>
            </a:r>
            <a:r>
              <a:rPr lang="en-US" sz="1600" dirty="0" smtClean="0">
                <a:solidFill>
                  <a:schemeClr val="tx2"/>
                </a:solidFill>
                <a:sym typeface="Wingdings"/>
              </a:rPr>
              <a:t>needed</a:t>
            </a:r>
            <a:r>
              <a:rPr lang="en-US" sz="1600" dirty="0" smtClean="0">
                <a:solidFill>
                  <a:srgbClr val="FF6600"/>
                </a:solidFill>
              </a:rPr>
              <a:t> </a:t>
            </a:r>
            <a:endParaRPr lang="en-US" sz="1600" dirty="0">
              <a:solidFill>
                <a:srgbClr val="FF6600"/>
              </a:solidFill>
            </a:endParaRPr>
          </a:p>
        </p:txBody>
      </p:sp>
    </p:spTree>
    <p:extLst>
      <p:ext uri="{BB962C8B-B14F-4D97-AF65-F5344CB8AC3E}">
        <p14:creationId xmlns:p14="http://schemas.microsoft.com/office/powerpoint/2010/main" val="18652769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5</a:t>
            </a:fld>
            <a:endParaRPr lang="en-GB" sz="1000">
              <a:solidFill>
                <a:schemeClr val="bg1"/>
              </a:solidFill>
            </a:endParaRPr>
          </a:p>
        </p:txBody>
      </p:sp>
      <p:sp>
        <p:nvSpPr>
          <p:cNvPr id="6" name="Rectangle 2"/>
          <p:cNvSpPr>
            <a:spLocks noGrp="1" noChangeArrowheads="1"/>
          </p:cNvSpPr>
          <p:nvPr>
            <p:ph type="title"/>
          </p:nvPr>
        </p:nvSpPr>
        <p:spPr>
          <a:xfrm>
            <a:off x="1209233" y="472332"/>
            <a:ext cx="7365396" cy="544928"/>
          </a:xfrm>
        </p:spPr>
        <p:txBody>
          <a:bodyPr anchor="ctr"/>
          <a:lstStyle/>
          <a:p>
            <a:pPr eaLnBrk="1" hangingPunct="1"/>
            <a:r>
              <a:rPr lang="en-GB" sz="2000" dirty="0" smtClean="0">
                <a:solidFill>
                  <a:srgbClr val="FF6600"/>
                </a:solidFill>
              </a:rPr>
              <a:t>Introduction</a:t>
            </a:r>
            <a:r>
              <a:rPr lang="en-US" sz="2000" dirty="0" smtClean="0">
                <a:solidFill>
                  <a:srgbClr val="FF6600"/>
                </a:solidFill>
              </a:rPr>
              <a:t>:</a:t>
            </a:r>
          </a:p>
        </p:txBody>
      </p:sp>
      <p:pic>
        <p:nvPicPr>
          <p:cNvPr id="13" name="Image 12"/>
          <p:cNvPicPr>
            <a:picLocks noChangeAspect="1"/>
          </p:cNvPicPr>
          <p:nvPr/>
        </p:nvPicPr>
        <p:blipFill>
          <a:blip r:embed="rId2"/>
          <a:stretch>
            <a:fillRect/>
          </a:stretch>
        </p:blipFill>
        <p:spPr>
          <a:xfrm>
            <a:off x="608726" y="1063081"/>
            <a:ext cx="8049868" cy="5366580"/>
          </a:xfrm>
          <a:prstGeom prst="rect">
            <a:avLst/>
          </a:prstGeom>
        </p:spPr>
      </p:pic>
    </p:spTree>
    <p:extLst>
      <p:ext uri="{BB962C8B-B14F-4D97-AF65-F5344CB8AC3E}">
        <p14:creationId xmlns:p14="http://schemas.microsoft.com/office/powerpoint/2010/main" val="21434325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6</a:t>
            </a:fld>
            <a:endParaRPr lang="en-GB" sz="1000">
              <a:solidFill>
                <a:schemeClr val="bg1"/>
              </a:solidFill>
            </a:endParaRPr>
          </a:p>
        </p:txBody>
      </p:sp>
      <p:sp>
        <p:nvSpPr>
          <p:cNvPr id="6" name="Rectangle 2"/>
          <p:cNvSpPr>
            <a:spLocks noGrp="1" noChangeArrowheads="1"/>
          </p:cNvSpPr>
          <p:nvPr>
            <p:ph type="title"/>
          </p:nvPr>
        </p:nvSpPr>
        <p:spPr>
          <a:xfrm>
            <a:off x="1209233" y="472332"/>
            <a:ext cx="7365396" cy="544928"/>
          </a:xfrm>
        </p:spPr>
        <p:txBody>
          <a:bodyPr anchor="ctr"/>
          <a:lstStyle/>
          <a:p>
            <a:pPr eaLnBrk="1" hangingPunct="1"/>
            <a:r>
              <a:rPr lang="en-GB" sz="2000" dirty="0" smtClean="0">
                <a:solidFill>
                  <a:srgbClr val="FF6600"/>
                </a:solidFill>
              </a:rPr>
              <a:t>Introduction</a:t>
            </a:r>
            <a:r>
              <a:rPr lang="en-US" sz="2000" dirty="0" smtClean="0">
                <a:solidFill>
                  <a:srgbClr val="FF6600"/>
                </a:solidFill>
              </a:rPr>
              <a:t>:</a:t>
            </a:r>
          </a:p>
        </p:txBody>
      </p:sp>
      <p:pic>
        <p:nvPicPr>
          <p:cNvPr id="5" name="Picture 12170"/>
          <p:cNvPicPr>
            <a:picLocks noChangeAspect="1" noChangeArrowheads="1"/>
          </p:cNvPicPr>
          <p:nvPr/>
        </p:nvPicPr>
        <p:blipFill>
          <a:blip r:embed="rId2" cstate="print"/>
          <a:srcRect/>
          <a:stretch>
            <a:fillRect/>
          </a:stretch>
        </p:blipFill>
        <p:spPr bwMode="auto">
          <a:xfrm>
            <a:off x="603463" y="755732"/>
            <a:ext cx="7729780" cy="6028761"/>
          </a:xfrm>
          <a:prstGeom prst="rect">
            <a:avLst/>
          </a:prstGeom>
          <a:noFill/>
          <a:ln w="9525">
            <a:noFill/>
            <a:miter lim="800000"/>
            <a:headEnd/>
            <a:tailEnd/>
          </a:ln>
        </p:spPr>
      </p:pic>
    </p:spTree>
    <p:extLst>
      <p:ext uri="{BB962C8B-B14F-4D97-AF65-F5344CB8AC3E}">
        <p14:creationId xmlns:p14="http://schemas.microsoft.com/office/powerpoint/2010/main" val="42876905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7</a:t>
            </a:fld>
            <a:endParaRPr lang="en-GB" sz="1000">
              <a:solidFill>
                <a:schemeClr val="bg1"/>
              </a:solidFill>
            </a:endParaRPr>
          </a:p>
        </p:txBody>
      </p:sp>
      <p:sp>
        <p:nvSpPr>
          <p:cNvPr id="6" name="Rectangle 2"/>
          <p:cNvSpPr>
            <a:spLocks noGrp="1" noChangeArrowheads="1"/>
          </p:cNvSpPr>
          <p:nvPr>
            <p:ph type="title"/>
          </p:nvPr>
        </p:nvSpPr>
        <p:spPr>
          <a:xfrm>
            <a:off x="1219728" y="482828"/>
            <a:ext cx="6966576" cy="544928"/>
          </a:xfrm>
        </p:spPr>
        <p:txBody>
          <a:bodyPr anchor="ctr"/>
          <a:lstStyle/>
          <a:p>
            <a:pPr eaLnBrk="1" hangingPunct="1"/>
            <a:r>
              <a:rPr lang="en-GB" sz="2000" dirty="0" smtClean="0">
                <a:solidFill>
                  <a:srgbClr val="FF6600"/>
                </a:solidFill>
              </a:rPr>
              <a:t>Introduction</a:t>
            </a:r>
            <a:r>
              <a:rPr lang="en-US" sz="2000" dirty="0" smtClean="0">
                <a:solidFill>
                  <a:srgbClr val="FF6600"/>
                </a:solidFill>
              </a:rPr>
              <a:t>:</a:t>
            </a:r>
          </a:p>
        </p:txBody>
      </p:sp>
      <p:sp>
        <p:nvSpPr>
          <p:cNvPr id="15" name="ZoneTexte 14"/>
          <p:cNvSpPr txBox="1"/>
          <p:nvPr/>
        </p:nvSpPr>
        <p:spPr>
          <a:xfrm>
            <a:off x="125940" y="1437979"/>
            <a:ext cx="8742559" cy="3740511"/>
          </a:xfrm>
          <a:prstGeom prst="rect">
            <a:avLst/>
          </a:prstGeom>
          <a:noFill/>
        </p:spPr>
        <p:txBody>
          <a:bodyPr wrap="square" rtlCol="0">
            <a:spAutoFit/>
          </a:bodyPr>
          <a:lstStyle/>
          <a:p>
            <a:pPr>
              <a:lnSpc>
                <a:spcPct val="150000"/>
              </a:lnSpc>
              <a:buNone/>
            </a:pPr>
            <a:r>
              <a:rPr lang="en-GB" sz="1600" b="1" dirty="0"/>
              <a:t>800</a:t>
            </a:r>
            <a:r>
              <a:rPr lang="en-GB" sz="1600" dirty="0"/>
              <a:t> </a:t>
            </a:r>
            <a:r>
              <a:rPr lang="en-GB" sz="1600" b="1" dirty="0"/>
              <a:t>power couplers </a:t>
            </a:r>
            <a:r>
              <a:rPr lang="en-GB" sz="1600" dirty="0"/>
              <a:t>1.3 GHz are needed to equip </a:t>
            </a:r>
            <a:r>
              <a:rPr lang="en-GB" sz="1600" b="1" dirty="0"/>
              <a:t>100 XFEL </a:t>
            </a:r>
            <a:r>
              <a:rPr lang="en-GB" sz="1600" b="1" dirty="0" err="1"/>
              <a:t>cryomodules</a:t>
            </a:r>
            <a:r>
              <a:rPr lang="en-GB" sz="1600" dirty="0"/>
              <a:t>.</a:t>
            </a:r>
          </a:p>
          <a:p>
            <a:pPr>
              <a:lnSpc>
                <a:spcPct val="150000"/>
              </a:lnSpc>
              <a:buNone/>
            </a:pPr>
            <a:r>
              <a:rPr lang="en-GB" sz="1600" dirty="0"/>
              <a:t>XFEL couplers are produced by 2 suppliers at 3 production sites:</a:t>
            </a:r>
          </a:p>
          <a:p>
            <a:pPr marL="285750" indent="-285750">
              <a:lnSpc>
                <a:spcPct val="150000"/>
              </a:lnSpc>
              <a:buFont typeface="Wingdings" charset="2"/>
              <a:buChar char="§"/>
            </a:pPr>
            <a:r>
              <a:rPr lang="en-GB" sz="1600" b="1" dirty="0"/>
              <a:t>Consortium Thales-RI </a:t>
            </a:r>
            <a:r>
              <a:rPr lang="en-GB" sz="1600" dirty="0"/>
              <a:t>(</a:t>
            </a:r>
            <a:r>
              <a:rPr lang="en-GB" sz="1600" dirty="0" err="1"/>
              <a:t>Thonon</a:t>
            </a:r>
            <a:r>
              <a:rPr lang="en-GB" sz="1600" dirty="0"/>
              <a:t> les </a:t>
            </a:r>
            <a:r>
              <a:rPr lang="en-GB" sz="1600" dirty="0" err="1"/>
              <a:t>bains</a:t>
            </a:r>
            <a:r>
              <a:rPr lang="en-GB" sz="1600" dirty="0"/>
              <a:t>-France and Koln-Germany): </a:t>
            </a:r>
            <a:r>
              <a:rPr lang="en-GB" sz="1600" b="1" dirty="0"/>
              <a:t>670</a:t>
            </a:r>
            <a:r>
              <a:rPr lang="en-GB" sz="1600" dirty="0"/>
              <a:t> units.</a:t>
            </a:r>
          </a:p>
          <a:p>
            <a:pPr marL="285750" indent="-285750">
              <a:lnSpc>
                <a:spcPct val="150000"/>
              </a:lnSpc>
              <a:buFont typeface="Wingdings" charset="2"/>
              <a:buChar char="§"/>
            </a:pPr>
            <a:r>
              <a:rPr lang="en-GB" sz="1600" b="1" dirty="0"/>
              <a:t>CPI</a:t>
            </a:r>
            <a:r>
              <a:rPr lang="en-GB" sz="1600" dirty="0"/>
              <a:t> (Beverly-Massachusetts-USA): </a:t>
            </a:r>
            <a:r>
              <a:rPr lang="en-GB" sz="1600" b="1" dirty="0"/>
              <a:t>150 </a:t>
            </a:r>
            <a:r>
              <a:rPr lang="en-GB" sz="1600" dirty="0"/>
              <a:t>units.</a:t>
            </a:r>
          </a:p>
          <a:p>
            <a:pPr marL="285750" indent="-285750">
              <a:lnSpc>
                <a:spcPct val="150000"/>
              </a:lnSpc>
              <a:buFont typeface="Wingdings" charset="2"/>
              <a:buChar char="§"/>
            </a:pPr>
            <a:endParaRPr lang="en-GB" sz="1600" dirty="0"/>
          </a:p>
          <a:p>
            <a:pPr>
              <a:lnSpc>
                <a:spcPct val="150000"/>
              </a:lnSpc>
              <a:buNone/>
            </a:pPr>
            <a:r>
              <a:rPr lang="en-GB" sz="1600" dirty="0"/>
              <a:t>Supported by DESY, LAL-</a:t>
            </a:r>
            <a:r>
              <a:rPr lang="en-GB" sz="1600" dirty="0" err="1"/>
              <a:t>Orsay</a:t>
            </a:r>
            <a:r>
              <a:rPr lang="en-GB" sz="1600" dirty="0"/>
              <a:t> has in charge: </a:t>
            </a:r>
          </a:p>
          <a:p>
            <a:pPr marL="285750" indent="-285750">
              <a:lnSpc>
                <a:spcPct val="150000"/>
              </a:lnSpc>
              <a:buFont typeface="Wingdings" charset="2"/>
              <a:buChar char="§"/>
            </a:pPr>
            <a:r>
              <a:rPr lang="en-GB" sz="1600" dirty="0"/>
              <a:t>The </a:t>
            </a:r>
            <a:r>
              <a:rPr lang="en-GB" sz="1600" b="1" dirty="0"/>
              <a:t>production monitoring</a:t>
            </a:r>
            <a:r>
              <a:rPr lang="en-GB" sz="1600" dirty="0"/>
              <a:t> and the </a:t>
            </a:r>
            <a:r>
              <a:rPr lang="en-GB" sz="1600" b="1" dirty="0"/>
              <a:t>quality control</a:t>
            </a:r>
            <a:r>
              <a:rPr lang="en-GB" sz="1600" dirty="0"/>
              <a:t> at Thales-RI sites.</a:t>
            </a:r>
          </a:p>
          <a:p>
            <a:pPr marL="285750" indent="-285750">
              <a:lnSpc>
                <a:spcPct val="150000"/>
              </a:lnSpc>
              <a:buFont typeface="Wingdings" charset="2"/>
              <a:buChar char="§"/>
            </a:pPr>
            <a:r>
              <a:rPr lang="en-GB" sz="1600" dirty="0"/>
              <a:t>The </a:t>
            </a:r>
            <a:r>
              <a:rPr lang="en-GB" sz="1600" b="1" dirty="0"/>
              <a:t>RF conditioning</a:t>
            </a:r>
            <a:r>
              <a:rPr lang="en-GB" sz="1600" dirty="0"/>
              <a:t> of all the couplers at </a:t>
            </a:r>
            <a:r>
              <a:rPr lang="en-GB" sz="1600" dirty="0" err="1"/>
              <a:t>Orsay</a:t>
            </a:r>
            <a:r>
              <a:rPr lang="en-GB" sz="1600" dirty="0"/>
              <a:t> and the weekly </a:t>
            </a:r>
            <a:r>
              <a:rPr lang="en-GB" sz="1600" b="1" dirty="0"/>
              <a:t>delivery of 8 couplers/week </a:t>
            </a:r>
            <a:r>
              <a:rPr lang="en-GB" sz="1600" dirty="0"/>
              <a:t>to IRFU-CEA (increased rate to </a:t>
            </a:r>
            <a:r>
              <a:rPr lang="en-GB" sz="1600" b="1" dirty="0"/>
              <a:t>10 couplers/Week </a:t>
            </a:r>
            <a:r>
              <a:rPr lang="en-GB" sz="1600" dirty="0"/>
              <a:t>since </a:t>
            </a:r>
            <a:r>
              <a:rPr lang="en-GB" sz="1600" b="1" dirty="0"/>
              <a:t>January 2015</a:t>
            </a:r>
            <a:r>
              <a:rPr lang="en-GB" sz="1600" dirty="0"/>
              <a:t>) .     </a:t>
            </a:r>
            <a:endParaRPr lang="en-GB" sz="1600" dirty="0">
              <a:solidFill>
                <a:srgbClr val="FF6600"/>
              </a:solidFill>
            </a:endParaRPr>
          </a:p>
        </p:txBody>
      </p:sp>
    </p:spTree>
    <p:extLst>
      <p:ext uri="{BB962C8B-B14F-4D97-AF65-F5344CB8AC3E}">
        <p14:creationId xmlns:p14="http://schemas.microsoft.com/office/powerpoint/2010/main" val="11897902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8</a:t>
            </a:fld>
            <a:endParaRPr lang="en-GB" sz="1000">
              <a:solidFill>
                <a:schemeClr val="bg1"/>
              </a:solidFill>
            </a:endParaRPr>
          </a:p>
        </p:txBody>
      </p:sp>
      <p:pic>
        <p:nvPicPr>
          <p:cNvPr id="37" name="Picture 7" descr="Brid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123" y="2102736"/>
            <a:ext cx="1331912"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Bellow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160" y="3259755"/>
            <a:ext cx="146843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15002" y="2577483"/>
            <a:ext cx="857537"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7" name="Grouper 6"/>
          <p:cNvGrpSpPr/>
          <p:nvPr/>
        </p:nvGrpSpPr>
        <p:grpSpPr>
          <a:xfrm>
            <a:off x="7138499" y="2498455"/>
            <a:ext cx="1026811" cy="1521625"/>
            <a:chOff x="7138499" y="2498455"/>
            <a:chExt cx="1026811" cy="1521625"/>
          </a:xfrm>
        </p:grpSpPr>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8499" y="2498455"/>
              <a:ext cx="1026811" cy="1521625"/>
            </a:xfrm>
            <a:prstGeom prst="rect">
              <a:avLst/>
            </a:prstGeom>
          </p:spPr>
        </p:pic>
        <p:grpSp>
          <p:nvGrpSpPr>
            <p:cNvPr id="4" name="Grouper 3"/>
            <p:cNvGrpSpPr/>
            <p:nvPr/>
          </p:nvGrpSpPr>
          <p:grpSpPr>
            <a:xfrm>
              <a:off x="7564577" y="2735745"/>
              <a:ext cx="133903" cy="967659"/>
              <a:chOff x="7564577" y="2735745"/>
              <a:chExt cx="133903" cy="967659"/>
            </a:xfrm>
          </p:grpSpPr>
          <p:sp>
            <p:nvSpPr>
              <p:cNvPr id="43" name="Line 24"/>
              <p:cNvSpPr>
                <a:spLocks noChangeShapeType="1"/>
              </p:cNvSpPr>
              <p:nvPr/>
            </p:nvSpPr>
            <p:spPr bwMode="auto">
              <a:xfrm>
                <a:off x="7581613" y="3607409"/>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4" name="Line 25"/>
              <p:cNvSpPr>
                <a:spLocks noChangeShapeType="1"/>
              </p:cNvSpPr>
              <p:nvPr/>
            </p:nvSpPr>
            <p:spPr bwMode="auto">
              <a:xfrm>
                <a:off x="7580362" y="3703404"/>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6" name="Line 27"/>
              <p:cNvSpPr>
                <a:spLocks noChangeShapeType="1"/>
              </p:cNvSpPr>
              <p:nvPr/>
            </p:nvSpPr>
            <p:spPr bwMode="auto">
              <a:xfrm>
                <a:off x="7584600" y="3278068"/>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7" name="Line 28"/>
              <p:cNvSpPr>
                <a:spLocks noChangeShapeType="1"/>
              </p:cNvSpPr>
              <p:nvPr/>
            </p:nvSpPr>
            <p:spPr bwMode="auto">
              <a:xfrm>
                <a:off x="7564577" y="3008419"/>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8" name="Line 29"/>
              <p:cNvSpPr>
                <a:spLocks noChangeShapeType="1"/>
              </p:cNvSpPr>
              <p:nvPr/>
            </p:nvSpPr>
            <p:spPr bwMode="auto">
              <a:xfrm>
                <a:off x="7564577" y="2914638"/>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9" name="Line 30"/>
              <p:cNvSpPr>
                <a:spLocks noChangeShapeType="1"/>
              </p:cNvSpPr>
              <p:nvPr/>
            </p:nvSpPr>
            <p:spPr bwMode="auto">
              <a:xfrm>
                <a:off x="7578826" y="2735745"/>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grpSp>
      </p:grpSp>
      <p:grpSp>
        <p:nvGrpSpPr>
          <p:cNvPr id="6" name="Grouper 5"/>
          <p:cNvGrpSpPr/>
          <p:nvPr/>
        </p:nvGrpSpPr>
        <p:grpSpPr>
          <a:xfrm>
            <a:off x="5217303" y="2057268"/>
            <a:ext cx="1349262" cy="2067766"/>
            <a:chOff x="5217303" y="2057268"/>
            <a:chExt cx="1349262" cy="2067766"/>
          </a:xfrm>
        </p:grpSpPr>
        <p:pic>
          <p:nvPicPr>
            <p:cNvPr id="2" name="Imag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7303" y="2057268"/>
              <a:ext cx="1349262" cy="2067766"/>
            </a:xfrm>
            <a:prstGeom prst="rect">
              <a:avLst/>
            </a:prstGeom>
          </p:spPr>
        </p:pic>
        <p:grpSp>
          <p:nvGrpSpPr>
            <p:cNvPr id="5" name="Grouper 4"/>
            <p:cNvGrpSpPr/>
            <p:nvPr/>
          </p:nvGrpSpPr>
          <p:grpSpPr>
            <a:xfrm>
              <a:off x="5707021" y="2166304"/>
              <a:ext cx="194105" cy="1745004"/>
              <a:chOff x="5707021" y="2166304"/>
              <a:chExt cx="194105" cy="1745004"/>
            </a:xfrm>
          </p:grpSpPr>
          <p:sp>
            <p:nvSpPr>
              <p:cNvPr id="53" name="Line 14"/>
              <p:cNvSpPr>
                <a:spLocks noChangeShapeType="1"/>
              </p:cNvSpPr>
              <p:nvPr/>
            </p:nvSpPr>
            <p:spPr bwMode="auto">
              <a:xfrm>
                <a:off x="5707021" y="3911308"/>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4" name="Line 15"/>
              <p:cNvSpPr>
                <a:spLocks noChangeShapeType="1"/>
              </p:cNvSpPr>
              <p:nvPr/>
            </p:nvSpPr>
            <p:spPr bwMode="auto">
              <a:xfrm>
                <a:off x="5720886" y="3149158"/>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5" name="Line 16"/>
              <p:cNvSpPr>
                <a:spLocks noChangeShapeType="1"/>
              </p:cNvSpPr>
              <p:nvPr/>
            </p:nvSpPr>
            <p:spPr bwMode="auto">
              <a:xfrm>
                <a:off x="5709002" y="3305902"/>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6" name="Line 17"/>
              <p:cNvSpPr>
                <a:spLocks noChangeShapeType="1"/>
              </p:cNvSpPr>
              <p:nvPr/>
            </p:nvSpPr>
            <p:spPr bwMode="auto">
              <a:xfrm>
                <a:off x="5709002" y="3033280"/>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7" name="Line 18"/>
              <p:cNvSpPr>
                <a:spLocks noChangeShapeType="1"/>
              </p:cNvSpPr>
              <p:nvPr/>
            </p:nvSpPr>
            <p:spPr bwMode="auto">
              <a:xfrm>
                <a:off x="5720886" y="2244632"/>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8" name="Line 19"/>
              <p:cNvSpPr>
                <a:spLocks noChangeShapeType="1"/>
              </p:cNvSpPr>
              <p:nvPr/>
            </p:nvSpPr>
            <p:spPr bwMode="auto">
              <a:xfrm>
                <a:off x="5716924" y="2166304"/>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9" name="Line 20"/>
              <p:cNvSpPr>
                <a:spLocks noChangeShapeType="1"/>
              </p:cNvSpPr>
              <p:nvPr/>
            </p:nvSpPr>
            <p:spPr bwMode="auto">
              <a:xfrm>
                <a:off x="5719497" y="3641412"/>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grpSp>
      </p:grpSp>
      <p:pic>
        <p:nvPicPr>
          <p:cNvPr id="60" name="Image 5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85669" y="4760939"/>
            <a:ext cx="2077933" cy="1604480"/>
          </a:xfrm>
          <a:prstGeom prst="rect">
            <a:avLst/>
          </a:prstGeom>
        </p:spPr>
      </p:pic>
      <p:pic>
        <p:nvPicPr>
          <p:cNvPr id="61" name="Image 60"/>
          <p:cNvPicPr>
            <a:picLocks noChangeAspect="1"/>
          </p:cNvPicPr>
          <p:nvPr/>
        </p:nvPicPr>
        <p:blipFill>
          <a:blip r:embed="rId8"/>
          <a:stretch>
            <a:fillRect/>
          </a:stretch>
        </p:blipFill>
        <p:spPr>
          <a:xfrm>
            <a:off x="4958051" y="4743190"/>
            <a:ext cx="1771717" cy="1629542"/>
          </a:xfrm>
          <a:prstGeom prst="rect">
            <a:avLst/>
          </a:prstGeom>
        </p:spPr>
      </p:pic>
      <p:sp>
        <p:nvSpPr>
          <p:cNvPr id="62" name="Flèche droite rayée 61"/>
          <p:cNvSpPr/>
          <p:nvPr/>
        </p:nvSpPr>
        <p:spPr bwMode="auto">
          <a:xfrm>
            <a:off x="3907619" y="3153718"/>
            <a:ext cx="928952" cy="317472"/>
          </a:xfrm>
          <a:prstGeom prst="stripedRightArrow">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fr-FR"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3" name="ZoneTexte 62"/>
          <p:cNvSpPr txBox="1"/>
          <p:nvPr/>
        </p:nvSpPr>
        <p:spPr>
          <a:xfrm>
            <a:off x="178323" y="1189014"/>
            <a:ext cx="5308497" cy="400110"/>
          </a:xfrm>
          <a:prstGeom prst="rect">
            <a:avLst/>
          </a:prstGeom>
          <a:noFill/>
        </p:spPr>
        <p:txBody>
          <a:bodyPr wrap="square" rtlCol="0">
            <a:spAutoFit/>
          </a:bodyPr>
          <a:lstStyle/>
          <a:p>
            <a:pPr>
              <a:buNone/>
            </a:pPr>
            <a:r>
              <a:rPr lang="en-GB" sz="2000" dirty="0" smtClean="0">
                <a:solidFill>
                  <a:srgbClr val="FD930A"/>
                </a:solidFill>
              </a:rPr>
              <a:t>Thales</a:t>
            </a:r>
            <a:r>
              <a:rPr lang="en-GB" sz="2000" dirty="0" smtClean="0">
                <a:solidFill>
                  <a:srgbClr val="FD930A"/>
                </a:solidFill>
              </a:rPr>
              <a:t>-</a:t>
            </a:r>
            <a:r>
              <a:rPr lang="en-GB" sz="2000" dirty="0" err="1" smtClean="0">
                <a:solidFill>
                  <a:srgbClr val="FD930A"/>
                </a:solidFill>
              </a:rPr>
              <a:t>Thonon</a:t>
            </a:r>
            <a:r>
              <a:rPr lang="en-GB" sz="2000" dirty="0" smtClean="0">
                <a:solidFill>
                  <a:srgbClr val="FD930A"/>
                </a:solidFill>
              </a:rPr>
              <a:t> les </a:t>
            </a:r>
            <a:r>
              <a:rPr lang="en-GB" sz="2000" dirty="0" err="1" smtClean="0">
                <a:solidFill>
                  <a:srgbClr val="FD930A"/>
                </a:solidFill>
              </a:rPr>
              <a:t>bains</a:t>
            </a:r>
            <a:r>
              <a:rPr lang="en-GB" sz="2000" dirty="0" smtClean="0">
                <a:solidFill>
                  <a:srgbClr val="FD930A"/>
                </a:solidFill>
              </a:rPr>
              <a:t> production site:</a:t>
            </a:r>
            <a:endParaRPr lang="en-GB" sz="2000" dirty="0">
              <a:solidFill>
                <a:srgbClr val="FD930A"/>
              </a:solidFill>
            </a:endParaRPr>
          </a:p>
        </p:txBody>
      </p:sp>
      <p:sp>
        <p:nvSpPr>
          <p:cNvPr id="64" name="ZoneTexte 63"/>
          <p:cNvSpPr txBox="1"/>
          <p:nvPr/>
        </p:nvSpPr>
        <p:spPr>
          <a:xfrm>
            <a:off x="198629" y="1649685"/>
            <a:ext cx="8713331" cy="369332"/>
          </a:xfrm>
          <a:prstGeom prst="rect">
            <a:avLst/>
          </a:prstGeom>
          <a:noFill/>
        </p:spPr>
        <p:txBody>
          <a:bodyPr wrap="square" rtlCol="0">
            <a:spAutoFit/>
          </a:bodyPr>
          <a:lstStyle/>
          <a:p>
            <a:pPr marL="342900" indent="-342900">
              <a:buClr>
                <a:srgbClr val="FD930A"/>
              </a:buClr>
              <a:buSzPct val="100000"/>
              <a:buFont typeface="Wingdings" charset="2"/>
              <a:buChar char="§"/>
            </a:pPr>
            <a:r>
              <a:rPr lang="en-US" sz="1800" dirty="0" smtClean="0"/>
              <a:t>Step</a:t>
            </a:r>
            <a:r>
              <a:rPr lang="en-US" sz="1800" dirty="0" smtClean="0"/>
              <a:t> 1: Internal and </a:t>
            </a:r>
            <a:r>
              <a:rPr lang="en-US" sz="1800" dirty="0" smtClean="0"/>
              <a:t>e</a:t>
            </a:r>
            <a:r>
              <a:rPr lang="en-US" sz="1800" dirty="0" smtClean="0"/>
              <a:t>xternal conductor Brazing: </a:t>
            </a:r>
            <a:endParaRPr lang="en-US" sz="1800" dirty="0" smtClean="0"/>
          </a:p>
        </p:txBody>
      </p:sp>
      <p:sp>
        <p:nvSpPr>
          <p:cNvPr id="65" name="ZoneTexte 64"/>
          <p:cNvSpPr txBox="1"/>
          <p:nvPr/>
        </p:nvSpPr>
        <p:spPr>
          <a:xfrm>
            <a:off x="292701" y="4290181"/>
            <a:ext cx="8454635" cy="369332"/>
          </a:xfrm>
          <a:prstGeom prst="rect">
            <a:avLst/>
          </a:prstGeom>
          <a:noFill/>
        </p:spPr>
        <p:txBody>
          <a:bodyPr wrap="square" rtlCol="0">
            <a:spAutoFit/>
          </a:bodyPr>
          <a:lstStyle/>
          <a:p>
            <a:pPr marL="342900" indent="-342900">
              <a:buClr>
                <a:srgbClr val="FD930A"/>
              </a:buClr>
              <a:buFont typeface="Wingdings" charset="2"/>
              <a:buChar char="§"/>
            </a:pPr>
            <a:r>
              <a:rPr lang="en-US" sz="1800" dirty="0" smtClean="0"/>
              <a:t>Step</a:t>
            </a:r>
            <a:r>
              <a:rPr lang="en-US" sz="1800" dirty="0" smtClean="0"/>
              <a:t> 2: Copper coating of RF surfaces on brazed parts:</a:t>
            </a:r>
            <a:endParaRPr lang="en-US" sz="1800" dirty="0"/>
          </a:p>
        </p:txBody>
      </p:sp>
      <p:sp>
        <p:nvSpPr>
          <p:cNvPr id="66"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smtClean="0">
                <a:solidFill>
                  <a:srgbClr val="FF6600"/>
                </a:solidFill>
              </a:rPr>
              <a:t>I</a:t>
            </a:r>
            <a:r>
              <a:rPr lang="en-US" sz="2000" dirty="0" smtClean="0">
                <a:solidFill>
                  <a:srgbClr val="FF6600"/>
                </a:solidFill>
              </a:rPr>
              <a:t>ndustrial monitoring &amp; quality control:</a:t>
            </a:r>
            <a:endParaRPr lang="en-US" sz="2000" dirty="0" smtClean="0"/>
          </a:p>
        </p:txBody>
      </p:sp>
    </p:spTree>
    <p:extLst>
      <p:ext uri="{BB962C8B-B14F-4D97-AF65-F5344CB8AC3E}">
        <p14:creationId xmlns:p14="http://schemas.microsoft.com/office/powerpoint/2010/main" val="37790043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9</a:t>
            </a:fld>
            <a:endParaRPr lang="en-GB" sz="1000">
              <a:solidFill>
                <a:schemeClr val="bg1"/>
              </a:solidFill>
            </a:endParaRPr>
          </a:p>
        </p:txBody>
      </p:sp>
      <p:sp>
        <p:nvSpPr>
          <p:cNvPr id="33" name="ZoneTexte 32"/>
          <p:cNvSpPr txBox="1"/>
          <p:nvPr/>
        </p:nvSpPr>
        <p:spPr>
          <a:xfrm>
            <a:off x="241385" y="1238563"/>
            <a:ext cx="8721566" cy="724301"/>
          </a:xfrm>
          <a:prstGeom prst="rect">
            <a:avLst/>
          </a:prstGeom>
          <a:noFill/>
        </p:spPr>
        <p:txBody>
          <a:bodyPr wrap="square" rtlCol="0">
            <a:spAutoFit/>
          </a:bodyPr>
          <a:lstStyle/>
          <a:p>
            <a:pPr algn="just">
              <a:lnSpc>
                <a:spcPct val="120000"/>
              </a:lnSpc>
              <a:buNone/>
            </a:pPr>
            <a:r>
              <a:rPr lang="en-US" sz="1600" b="1" dirty="0" smtClean="0"/>
              <a:t>Inspection </a:t>
            </a:r>
            <a:r>
              <a:rPr lang="en-US" sz="1600" b="1" dirty="0" smtClean="0"/>
              <a:t>&amp;</a:t>
            </a:r>
            <a:r>
              <a:rPr lang="en-US" sz="1600" b="1" dirty="0" smtClean="0"/>
              <a:t> control </a:t>
            </a:r>
            <a:r>
              <a:rPr lang="en-US" sz="1600" dirty="0" smtClean="0"/>
              <a:t>of</a:t>
            </a:r>
            <a:r>
              <a:rPr lang="en-US" sz="1600" b="1" dirty="0" smtClean="0"/>
              <a:t> all the produced parts </a:t>
            </a:r>
            <a:r>
              <a:rPr lang="en-US" sz="1600" dirty="0" smtClean="0"/>
              <a:t>at</a:t>
            </a:r>
            <a:r>
              <a:rPr lang="en-US" sz="1600" b="1" dirty="0" smtClean="0"/>
              <a:t> </a:t>
            </a:r>
            <a:r>
              <a:rPr lang="en-US" sz="1600" dirty="0" smtClean="0"/>
              <a:t>Thales-</a:t>
            </a:r>
            <a:r>
              <a:rPr lang="en-US" sz="1600" dirty="0" err="1" smtClean="0"/>
              <a:t>Thonon</a:t>
            </a:r>
            <a:r>
              <a:rPr lang="en-US" sz="1600" dirty="0" smtClean="0"/>
              <a:t>.</a:t>
            </a:r>
          </a:p>
          <a:p>
            <a:pPr algn="just">
              <a:lnSpc>
                <a:spcPct val="120000"/>
              </a:lnSpc>
              <a:buNone/>
            </a:pPr>
            <a:r>
              <a:rPr lang="en-US" sz="1600" b="1" dirty="0" smtClean="0"/>
              <a:t>Double </a:t>
            </a:r>
            <a:r>
              <a:rPr lang="en-US" sz="1600" b="1" dirty="0" smtClean="0"/>
              <a:t>check</a:t>
            </a:r>
            <a:r>
              <a:rPr lang="en-US" sz="1600" b="1" dirty="0" smtClean="0"/>
              <a:t> </a:t>
            </a:r>
            <a:r>
              <a:rPr lang="en-US" sz="1600" dirty="0" smtClean="0"/>
              <a:t>during</a:t>
            </a:r>
            <a:r>
              <a:rPr lang="en-US" sz="1600" dirty="0" smtClean="0"/>
              <a:t> </a:t>
            </a:r>
            <a:r>
              <a:rPr lang="en-US" sz="1600" dirty="0" smtClean="0"/>
              <a:t>incoming inspection at RI with the same acceptance criteria</a:t>
            </a:r>
            <a:r>
              <a:rPr lang="en-US" sz="1600" dirty="0" smtClean="0"/>
              <a:t>.</a:t>
            </a:r>
            <a:endParaRPr lang="en-US" sz="1600" dirty="0" smtClean="0"/>
          </a:p>
        </p:txBody>
      </p:sp>
      <p:pic>
        <p:nvPicPr>
          <p:cNvPr id="34" name="Image 3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320" y="2237123"/>
            <a:ext cx="3520483" cy="4033081"/>
          </a:xfrm>
          <a:prstGeom prst="rect">
            <a:avLst/>
          </a:prstGeom>
        </p:spPr>
      </p:pic>
      <p:pic>
        <p:nvPicPr>
          <p:cNvPr id="35" name="Imag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7316" y="3778657"/>
            <a:ext cx="1671256" cy="2309181"/>
          </a:xfrm>
          <a:prstGeom prst="rect">
            <a:avLst/>
          </a:prstGeom>
        </p:spPr>
      </p:pic>
      <p:pic>
        <p:nvPicPr>
          <p:cNvPr id="36" name="Imag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0268" y="2382652"/>
            <a:ext cx="1823327" cy="3211587"/>
          </a:xfrm>
          <a:prstGeom prst="rect">
            <a:avLst/>
          </a:prstGeom>
        </p:spPr>
      </p:pic>
      <p:sp>
        <p:nvSpPr>
          <p:cNvPr id="66" name="ZoneTexte 65"/>
          <p:cNvSpPr txBox="1"/>
          <p:nvPr/>
        </p:nvSpPr>
        <p:spPr>
          <a:xfrm>
            <a:off x="6884893" y="3369304"/>
            <a:ext cx="1742214" cy="338554"/>
          </a:xfrm>
          <a:prstGeom prst="rect">
            <a:avLst/>
          </a:prstGeom>
          <a:noFill/>
        </p:spPr>
        <p:txBody>
          <a:bodyPr wrap="square" rtlCol="0">
            <a:spAutoFit/>
          </a:bodyPr>
          <a:lstStyle/>
          <a:p>
            <a:pPr algn="ctr">
              <a:buNone/>
            </a:pPr>
            <a:r>
              <a:rPr lang="fr-FR" sz="1600" smtClean="0"/>
              <a:t>Conducteur froid</a:t>
            </a:r>
            <a:endParaRPr lang="fr-FR" sz="1600"/>
          </a:p>
        </p:txBody>
      </p:sp>
      <p:sp>
        <p:nvSpPr>
          <p:cNvPr id="67" name="ZoneTexte 66"/>
          <p:cNvSpPr txBox="1"/>
          <p:nvPr/>
        </p:nvSpPr>
        <p:spPr>
          <a:xfrm>
            <a:off x="4644385" y="5683926"/>
            <a:ext cx="1742214" cy="584776"/>
          </a:xfrm>
          <a:prstGeom prst="rect">
            <a:avLst/>
          </a:prstGeom>
          <a:noFill/>
        </p:spPr>
        <p:txBody>
          <a:bodyPr wrap="square" rtlCol="0">
            <a:spAutoFit/>
          </a:bodyPr>
          <a:lstStyle/>
          <a:p>
            <a:pPr algn="ctr">
              <a:buNone/>
            </a:pPr>
            <a:r>
              <a:rPr lang="fr-FR" sz="1600" smtClean="0"/>
              <a:t>Conducteur chaud</a:t>
            </a:r>
            <a:endParaRPr lang="fr-FR" sz="1600"/>
          </a:p>
        </p:txBody>
      </p:sp>
      <p:sp>
        <p:nvSpPr>
          <p:cNvPr id="10" name="Rectangle 130"/>
          <p:cNvSpPr txBox="1">
            <a:spLocks noChangeArrowheads="1"/>
          </p:cNvSpPr>
          <p:nvPr/>
        </p:nvSpPr>
        <p:spPr bwMode="auto">
          <a:xfrm>
            <a:off x="1219728" y="446874"/>
            <a:ext cx="72834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buNone/>
            </a:pPr>
            <a:r>
              <a:rPr lang="en-US" sz="2000" dirty="0">
                <a:solidFill>
                  <a:srgbClr val="FF6600"/>
                </a:solidFill>
              </a:rPr>
              <a:t>Industrial monitoring &amp; quality control</a:t>
            </a:r>
            <a:r>
              <a:rPr lang="en-US" sz="2000" dirty="0" smtClean="0">
                <a:solidFill>
                  <a:srgbClr val="FF6600"/>
                </a:solidFill>
              </a:rPr>
              <a:t>:</a:t>
            </a:r>
            <a:endParaRPr lang="en-US" sz="2000" dirty="0"/>
          </a:p>
        </p:txBody>
      </p:sp>
    </p:spTree>
    <p:extLst>
      <p:ext uri="{BB962C8B-B14F-4D97-AF65-F5344CB8AC3E}">
        <p14:creationId xmlns:p14="http://schemas.microsoft.com/office/powerpoint/2010/main" val="126713247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17216</TotalTime>
  <Words>901</Words>
  <Application>Microsoft Macintosh PowerPoint</Application>
  <PresentationFormat>Présentation à l'écran (4:3)</PresentationFormat>
  <Paragraphs>185</Paragraphs>
  <Slides>32</Slides>
  <Notes>1</Notes>
  <HiddenSlides>0</HiddenSlides>
  <MMClips>0</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DESY European XFEL</vt:lpstr>
      <vt:lpstr>4th French Linear Collider Days</vt:lpstr>
      <vt:lpstr>Outlines:</vt:lpstr>
      <vt:lpstr>Introduction:</vt:lpstr>
      <vt:lpstr>Introduction:</vt:lpstr>
      <vt:lpstr>Introduction:</vt:lpstr>
      <vt:lpstr>Introduction:</vt:lpstr>
      <vt:lpstr>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WP-X   XFEL Project Progress Report (2-2009)</dc:title>
  <dc:creator>Vogel, Elmar</dc:creator>
  <cp:lastModifiedBy>Walid Kaabi</cp:lastModifiedBy>
  <cp:revision>553</cp:revision>
  <cp:lastPrinted>2015-09-17T16:27:40Z</cp:lastPrinted>
  <dcterms:modified xsi:type="dcterms:W3CDTF">2016-03-23T10:54:13Z</dcterms:modified>
</cp:coreProperties>
</file>