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 id="2147484340" r:id="rId2"/>
    <p:sldMasterId id="2147484352" r:id="rId3"/>
    <p:sldMasterId id="2147484432" r:id="rId4"/>
    <p:sldMasterId id="2147484538" r:id="rId5"/>
    <p:sldMasterId id="2147484576" r:id="rId6"/>
    <p:sldMasterId id="2147484638" r:id="rId7"/>
    <p:sldMasterId id="2147484666" r:id="rId8"/>
    <p:sldMasterId id="2147484678" r:id="rId9"/>
    <p:sldMasterId id="2147484757" r:id="rId10"/>
    <p:sldMasterId id="2147484795" r:id="rId11"/>
    <p:sldMasterId id="2147485007" r:id="rId12"/>
    <p:sldMasterId id="2147485019" r:id="rId13"/>
    <p:sldMasterId id="2147485033" r:id="rId14"/>
    <p:sldMasterId id="2147485048" r:id="rId15"/>
    <p:sldMasterId id="2147485075" r:id="rId16"/>
    <p:sldMasterId id="2147485343" r:id="rId17"/>
    <p:sldMasterId id="2147485356" r:id="rId18"/>
    <p:sldMasterId id="2147485368" r:id="rId19"/>
    <p:sldMasterId id="2147485380" r:id="rId20"/>
  </p:sldMasterIdLst>
  <p:notesMasterIdLst>
    <p:notesMasterId r:id="rId71"/>
  </p:notesMasterIdLst>
  <p:sldIdLst>
    <p:sldId id="779" r:id="rId21"/>
    <p:sldId id="682" r:id="rId22"/>
    <p:sldId id="843" r:id="rId23"/>
    <p:sldId id="860" r:id="rId24"/>
    <p:sldId id="883" r:id="rId25"/>
    <p:sldId id="884" r:id="rId26"/>
    <p:sldId id="885" r:id="rId27"/>
    <p:sldId id="842" r:id="rId28"/>
    <p:sldId id="812" r:id="rId29"/>
    <p:sldId id="845" r:id="rId30"/>
    <p:sldId id="866" r:id="rId31"/>
    <p:sldId id="867" r:id="rId32"/>
    <p:sldId id="836" r:id="rId33"/>
    <p:sldId id="756" r:id="rId34"/>
    <p:sldId id="888" r:id="rId35"/>
    <p:sldId id="755" r:id="rId36"/>
    <p:sldId id="855" r:id="rId37"/>
    <p:sldId id="789" r:id="rId38"/>
    <p:sldId id="873" r:id="rId39"/>
    <p:sldId id="889" r:id="rId40"/>
    <p:sldId id="890" r:id="rId41"/>
    <p:sldId id="891" r:id="rId42"/>
    <p:sldId id="892" r:id="rId43"/>
    <p:sldId id="847" r:id="rId44"/>
    <p:sldId id="893" r:id="rId45"/>
    <p:sldId id="846" r:id="rId46"/>
    <p:sldId id="886" r:id="rId47"/>
    <p:sldId id="894" r:id="rId48"/>
    <p:sldId id="876" r:id="rId49"/>
    <p:sldId id="878" r:id="rId50"/>
    <p:sldId id="865" r:id="rId51"/>
    <p:sldId id="874" r:id="rId52"/>
    <p:sldId id="862" r:id="rId53"/>
    <p:sldId id="861" r:id="rId54"/>
    <p:sldId id="629" r:id="rId55"/>
    <p:sldId id="853" r:id="rId56"/>
    <p:sldId id="854" r:id="rId57"/>
    <p:sldId id="872" r:id="rId58"/>
    <p:sldId id="821" r:id="rId59"/>
    <p:sldId id="754" r:id="rId60"/>
    <p:sldId id="780" r:id="rId61"/>
    <p:sldId id="841" r:id="rId62"/>
    <p:sldId id="875" r:id="rId63"/>
    <p:sldId id="852" r:id="rId64"/>
    <p:sldId id="857" r:id="rId65"/>
    <p:sldId id="868" r:id="rId66"/>
    <p:sldId id="858" r:id="rId67"/>
    <p:sldId id="869" r:id="rId68"/>
    <p:sldId id="864" r:id="rId69"/>
    <p:sldId id="877" r:id="rId7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EFF74"/>
    <a:srgbClr val="ACCD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89916" autoAdjust="0"/>
  </p:normalViewPr>
  <p:slideViewPr>
    <p:cSldViewPr snapToGrid="0" snapToObjects="1">
      <p:cViewPr varScale="1">
        <p:scale>
          <a:sx n="121" d="100"/>
          <a:sy n="121" d="100"/>
        </p:scale>
        <p:origin x="-83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3.xml"/><Relationship Id="rId64" Type="http://schemas.openxmlformats.org/officeDocument/2006/relationships/slide" Target="slides/slide44.xml"/><Relationship Id="rId65" Type="http://schemas.openxmlformats.org/officeDocument/2006/relationships/slide" Target="slides/slide45.xml"/><Relationship Id="rId66" Type="http://schemas.openxmlformats.org/officeDocument/2006/relationships/slide" Target="slides/slide46.xml"/><Relationship Id="rId67" Type="http://schemas.openxmlformats.org/officeDocument/2006/relationships/slide" Target="slides/slide47.xml"/><Relationship Id="rId68" Type="http://schemas.openxmlformats.org/officeDocument/2006/relationships/slide" Target="slides/slide48.xml"/><Relationship Id="rId69" Type="http://schemas.openxmlformats.org/officeDocument/2006/relationships/slide" Target="slides/slide49.xml"/><Relationship Id="rId50" Type="http://schemas.openxmlformats.org/officeDocument/2006/relationships/slide" Target="slides/slide30.xml"/><Relationship Id="rId51" Type="http://schemas.openxmlformats.org/officeDocument/2006/relationships/slide" Target="slides/slide31.xml"/><Relationship Id="rId52" Type="http://schemas.openxmlformats.org/officeDocument/2006/relationships/slide" Target="slides/slide32.xml"/><Relationship Id="rId53" Type="http://schemas.openxmlformats.org/officeDocument/2006/relationships/slide" Target="slides/slide33.xml"/><Relationship Id="rId54" Type="http://schemas.openxmlformats.org/officeDocument/2006/relationships/slide" Target="slides/slide34.xml"/><Relationship Id="rId55" Type="http://schemas.openxmlformats.org/officeDocument/2006/relationships/slide" Target="slides/slide35.xml"/><Relationship Id="rId56" Type="http://schemas.openxmlformats.org/officeDocument/2006/relationships/slide" Target="slides/slide36.xml"/><Relationship Id="rId57" Type="http://schemas.openxmlformats.org/officeDocument/2006/relationships/slide" Target="slides/slide37.xml"/><Relationship Id="rId58" Type="http://schemas.openxmlformats.org/officeDocument/2006/relationships/slide" Target="slides/slide38.xml"/><Relationship Id="rId59" Type="http://schemas.openxmlformats.org/officeDocument/2006/relationships/slide" Target="slides/slide39.xml"/><Relationship Id="rId40" Type="http://schemas.openxmlformats.org/officeDocument/2006/relationships/slide" Target="slides/slide20.xml"/><Relationship Id="rId41" Type="http://schemas.openxmlformats.org/officeDocument/2006/relationships/slide" Target="slides/slide21.xml"/><Relationship Id="rId42" Type="http://schemas.openxmlformats.org/officeDocument/2006/relationships/slide" Target="slides/slide22.xml"/><Relationship Id="rId43" Type="http://schemas.openxmlformats.org/officeDocument/2006/relationships/slide" Target="slides/slide23.xml"/><Relationship Id="rId44" Type="http://schemas.openxmlformats.org/officeDocument/2006/relationships/slide" Target="slides/slide24.xml"/><Relationship Id="rId45" Type="http://schemas.openxmlformats.org/officeDocument/2006/relationships/slide" Target="slides/slide25.xml"/><Relationship Id="rId46" Type="http://schemas.openxmlformats.org/officeDocument/2006/relationships/slide" Target="slides/slide26.xml"/><Relationship Id="rId47" Type="http://schemas.openxmlformats.org/officeDocument/2006/relationships/slide" Target="slides/slide27.xml"/><Relationship Id="rId48" Type="http://schemas.openxmlformats.org/officeDocument/2006/relationships/slide" Target="slides/slide28.xml"/><Relationship Id="rId49" Type="http://schemas.openxmlformats.org/officeDocument/2006/relationships/slide" Target="slides/slide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0.xml"/><Relationship Id="rId31" Type="http://schemas.openxmlformats.org/officeDocument/2006/relationships/slide" Target="slides/slide11.xml"/><Relationship Id="rId32" Type="http://schemas.openxmlformats.org/officeDocument/2006/relationships/slide" Target="slides/slide12.xml"/><Relationship Id="rId33" Type="http://schemas.openxmlformats.org/officeDocument/2006/relationships/slide" Target="slides/slide13.xml"/><Relationship Id="rId34" Type="http://schemas.openxmlformats.org/officeDocument/2006/relationships/slide" Target="slides/slide14.xml"/><Relationship Id="rId35" Type="http://schemas.openxmlformats.org/officeDocument/2006/relationships/slide" Target="slides/slide15.xml"/><Relationship Id="rId36" Type="http://schemas.openxmlformats.org/officeDocument/2006/relationships/slide" Target="slides/slide16.xml"/><Relationship Id="rId37" Type="http://schemas.openxmlformats.org/officeDocument/2006/relationships/slide" Target="slides/slide17.xml"/><Relationship Id="rId38" Type="http://schemas.openxmlformats.org/officeDocument/2006/relationships/slide" Target="slides/slide18.xml"/><Relationship Id="rId39" Type="http://schemas.openxmlformats.org/officeDocument/2006/relationships/slide" Target="slides/slide19.xml"/><Relationship Id="rId70" Type="http://schemas.openxmlformats.org/officeDocument/2006/relationships/slide" Target="slides/slide50.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Master" Target="slideMasters/slideMaster20.xml"/><Relationship Id="rId21" Type="http://schemas.openxmlformats.org/officeDocument/2006/relationships/slide" Target="slides/slide1.xml"/><Relationship Id="rId22" Type="http://schemas.openxmlformats.org/officeDocument/2006/relationships/slide" Target="slides/slide2.xml"/><Relationship Id="rId23" Type="http://schemas.openxmlformats.org/officeDocument/2006/relationships/slide" Target="slides/slide3.xml"/><Relationship Id="rId24" Type="http://schemas.openxmlformats.org/officeDocument/2006/relationships/slide" Target="slides/slide4.xml"/><Relationship Id="rId25" Type="http://schemas.openxmlformats.org/officeDocument/2006/relationships/slide" Target="slides/slide5.xml"/><Relationship Id="rId26" Type="http://schemas.openxmlformats.org/officeDocument/2006/relationships/slide" Target="slides/slide6.xml"/><Relationship Id="rId27" Type="http://schemas.openxmlformats.org/officeDocument/2006/relationships/slide" Target="slides/slide7.xml"/><Relationship Id="rId28" Type="http://schemas.openxmlformats.org/officeDocument/2006/relationships/slide" Target="slides/slide8.xml"/><Relationship Id="rId29" Type="http://schemas.openxmlformats.org/officeDocument/2006/relationships/slide" Target="slides/slide9.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40.xml"/><Relationship Id="rId61" Type="http://schemas.openxmlformats.org/officeDocument/2006/relationships/slide" Target="slides/slide41.xml"/><Relationship Id="rId62" Type="http://schemas.openxmlformats.org/officeDocument/2006/relationships/slide" Target="slides/slide4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7D53C2-4D4E-43C4-99F1-4182DC802EA5}" type="datetimeFigureOut">
              <a:rPr lang="ja-JP" altLang="en-US" smtClean="0"/>
              <a:pPr/>
              <a:t>16/03/23</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F07BB7-DD0D-48B9-A89A-57491ED1EEB2}" type="slidenum">
              <a:rPr lang="ja-JP" altLang="en-US" smtClean="0"/>
              <a:pPr/>
              <a:t>‹#›</a:t>
            </a:fld>
            <a:endParaRPr lang="ja-JP" altLang="en-US"/>
          </a:p>
        </p:txBody>
      </p:sp>
    </p:spTree>
    <p:extLst>
      <p:ext uri="{BB962C8B-B14F-4D97-AF65-F5344CB8AC3E}">
        <p14:creationId xmlns:p14="http://schemas.microsoft.com/office/powerpoint/2010/main" val="1863896707"/>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ln>
            <a:miter lim="800000"/>
            <a:headEnd/>
            <a:tailEnd/>
          </a:ln>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44B73D58-623E-2441-B3A6-75D32880BA4E}" type="slidenum">
              <a:rPr lang="en-US" altLang="ja-JP">
                <a:solidFill>
                  <a:prstClr val="black"/>
                </a:solidFill>
                <a:latin typeface="Calibri" charset="0"/>
              </a:rPr>
              <a:pPr eaLnBrk="1" hangingPunct="1"/>
              <a:t>2</a:t>
            </a:fld>
            <a:endParaRPr lang="en-US" altLang="ja-JP">
              <a:solidFill>
                <a:prstClr val="black"/>
              </a:solidFill>
              <a:latin typeface="Calibri" charset="0"/>
            </a:endParaRPr>
          </a:p>
        </p:txBody>
      </p:sp>
      <p:sp>
        <p:nvSpPr>
          <p:cNvPr id="26627" name="Rectangle 2"/>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628"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a:latin typeface="Arial" charset="0"/>
              <a:ea typeface="ＭＳ Ｐ明朝" charset="0"/>
              <a:cs typeface="ＭＳ Ｐ明朝"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6320261-1968-684F-8CAD-E1A727B5F2E9}" type="slidenum">
              <a:rPr lang="ja-JP" altLang="en-US" smtClean="0">
                <a:solidFill>
                  <a:prstClr val="black"/>
                </a:solidFill>
                <a:latin typeface="Calibri"/>
                <a:ea typeface="ＭＳ Ｐゴシック"/>
              </a:rPr>
              <a:pPr/>
              <a:t>22</a:t>
            </a:fld>
            <a:endParaRPr lang="ja-JP" altLang="en-US">
              <a:solidFill>
                <a:prstClr val="black"/>
              </a:solidFill>
              <a:latin typeface="Calibri"/>
              <a:ea typeface="ＭＳ Ｐゴシック"/>
            </a:endParaRPr>
          </a:p>
        </p:txBody>
      </p:sp>
    </p:spTree>
    <p:extLst>
      <p:ext uri="{BB962C8B-B14F-4D97-AF65-F5344CB8AC3E}">
        <p14:creationId xmlns:p14="http://schemas.microsoft.com/office/powerpoint/2010/main" val="265181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083"/>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5" name="フッター プレースホルダー 4"/>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6" name="スライド番号プレースホルダー 5"/>
          <p:cNvSpPr>
            <a:spLocks noGrp="1"/>
          </p:cNvSpPr>
          <p:nvPr>
            <p:ph type="sldNum" sz="quarter" idx="12"/>
          </p:nvPr>
        </p:nvSpPr>
        <p:spPr/>
        <p:txBody>
          <a:bodyPr/>
          <a:lstStyle>
            <a:lvl1pPr>
              <a:defRPr/>
            </a:lvl1pPr>
          </a:lstStyle>
          <a:p>
            <a:fld id="{EE4C7371-2B07-9849-A879-0F2C3AF027E4}" type="slidenum">
              <a:rPr lang="en-US" altLang="ja-JP"/>
              <a:pPr/>
              <a:t>‹#›</a:t>
            </a:fld>
            <a:endParaRPr lang="en-US" altLang="ja-JP"/>
          </a:p>
        </p:txBody>
      </p:sp>
    </p:spTree>
    <p:extLst>
      <p:ext uri="{BB962C8B-B14F-4D97-AF65-F5344CB8AC3E}">
        <p14:creationId xmlns:p14="http://schemas.microsoft.com/office/powerpoint/2010/main" val="331311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5" name="フッター プレースホルダー 4"/>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6" name="スライド番号プレースホルダー 5"/>
          <p:cNvSpPr>
            <a:spLocks noGrp="1"/>
          </p:cNvSpPr>
          <p:nvPr>
            <p:ph type="sldNum" sz="quarter" idx="12"/>
          </p:nvPr>
        </p:nvSpPr>
        <p:spPr/>
        <p:txBody>
          <a:bodyPr/>
          <a:lstStyle>
            <a:lvl1pPr>
              <a:defRPr/>
            </a:lvl1pPr>
          </a:lstStyle>
          <a:p>
            <a:fld id="{B459AF73-0D0F-214E-9E2C-7E40657D446F}" type="slidenum">
              <a:rPr lang="en-US" altLang="ja-JP"/>
              <a:pPr/>
              <a:t>‹#›</a:t>
            </a:fld>
            <a:endParaRPr lang="en-US" altLang="ja-JP"/>
          </a:p>
        </p:txBody>
      </p:sp>
    </p:spTree>
    <p:extLst>
      <p:ext uri="{BB962C8B-B14F-4D97-AF65-F5344CB8AC3E}">
        <p14:creationId xmlns:p14="http://schemas.microsoft.com/office/powerpoint/2010/main" val="3760911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5E41430B-47CD-3948-8D5C-051E83F7481B}"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6A1A780E-8E83-D748-8661-3855390C2214}" type="slidenum">
              <a:rPr lang="ja-JP" altLang="en-US"/>
              <a:pPr>
                <a:defRPr/>
              </a:pPr>
              <a:t>‹#›</a:t>
            </a:fld>
            <a:endParaRPr lang="en-US" altLang="ja-JP"/>
          </a:p>
        </p:txBody>
      </p:sp>
    </p:spTree>
    <p:extLst>
      <p:ext uri="{BB962C8B-B14F-4D97-AF65-F5344CB8AC3E}">
        <p14:creationId xmlns:p14="http://schemas.microsoft.com/office/powerpoint/2010/main" val="6500927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3C4E7542-26E9-1343-93BB-570494A44D22}"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5E2A7148-FA94-F140-B54A-BC5BF18A9FB4}" type="slidenum">
              <a:rPr lang="ja-JP" altLang="en-US"/>
              <a:pPr>
                <a:defRPr/>
              </a:pPr>
              <a:t>‹#›</a:t>
            </a:fld>
            <a:endParaRPr lang="en-US" altLang="ja-JP"/>
          </a:p>
        </p:txBody>
      </p:sp>
    </p:spTree>
    <p:extLst>
      <p:ext uri="{BB962C8B-B14F-4D97-AF65-F5344CB8AC3E}">
        <p14:creationId xmlns:p14="http://schemas.microsoft.com/office/powerpoint/2010/main" val="33544404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90"/>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790"/>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F3A6E927-F32B-3F44-8367-9EAFD9BB5F06}"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D62EA547-9B42-A742-9478-27A46076F806}" type="slidenum">
              <a:rPr lang="ja-JP" altLang="en-US"/>
              <a:pPr>
                <a:defRPr/>
              </a:pPr>
              <a:t>‹#›</a:t>
            </a:fld>
            <a:endParaRPr lang="en-US" altLang="ja-JP"/>
          </a:p>
        </p:txBody>
      </p:sp>
    </p:spTree>
    <p:extLst>
      <p:ext uri="{BB962C8B-B14F-4D97-AF65-F5344CB8AC3E}">
        <p14:creationId xmlns:p14="http://schemas.microsoft.com/office/powerpoint/2010/main" val="36878690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63"/>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B5646FB1-2F5C-9745-88ED-94334ADBCFE7}"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C18DEF1E-9DF2-124A-B271-F61D1B9E4649}" type="slidenum">
              <a:rPr lang="ja-JP" altLang="en-US"/>
              <a:pPr>
                <a:defRPr/>
              </a:pPr>
              <a:t>‹#›</a:t>
            </a:fld>
            <a:endParaRPr lang="en-US" altLang="ja-JP"/>
          </a:p>
        </p:txBody>
      </p:sp>
    </p:spTree>
    <p:extLst>
      <p:ext uri="{BB962C8B-B14F-4D97-AF65-F5344CB8AC3E}">
        <p14:creationId xmlns:p14="http://schemas.microsoft.com/office/powerpoint/2010/main" val="42703286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37CE3078-1F58-8A45-B3B5-BD1A079495FB}"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4BAA03FB-4D93-774F-A6AA-F71A1434D2A7}" type="slidenum">
              <a:rPr lang="ja-JP" altLang="en-US"/>
              <a:pPr>
                <a:defRPr/>
              </a:pPr>
              <a:t>‹#›</a:t>
            </a:fld>
            <a:endParaRPr lang="en-US" altLang="ja-JP"/>
          </a:p>
        </p:txBody>
      </p:sp>
    </p:spTree>
    <p:extLst>
      <p:ext uri="{BB962C8B-B14F-4D97-AF65-F5344CB8AC3E}">
        <p14:creationId xmlns:p14="http://schemas.microsoft.com/office/powerpoint/2010/main" val="42948800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38"/>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54239FA5-47CC-3D4B-BF28-FFE8F080908E}"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5B01CFFF-F979-4E4E-A52B-566642FAD18E}" type="slidenum">
              <a:rPr lang="ja-JP" altLang="en-US"/>
              <a:pPr>
                <a:defRPr/>
              </a:pPr>
              <a:t>‹#›</a:t>
            </a:fld>
            <a:endParaRPr lang="en-US" altLang="ja-JP"/>
          </a:p>
        </p:txBody>
      </p:sp>
    </p:spTree>
    <p:extLst>
      <p:ext uri="{BB962C8B-B14F-4D97-AF65-F5344CB8AC3E}">
        <p14:creationId xmlns:p14="http://schemas.microsoft.com/office/powerpoint/2010/main" val="25790123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4CC34992-2841-4B4A-B68F-80EED9B295AB}"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E6A506F4-128A-5E4D-8F6E-FF56091392F4}" type="slidenum">
              <a:rPr lang="ja-JP" altLang="en-US"/>
              <a:pPr>
                <a:defRPr/>
              </a:pPr>
              <a:t>‹#›</a:t>
            </a:fld>
            <a:endParaRPr lang="en-US" altLang="ja-JP"/>
          </a:p>
        </p:txBody>
      </p:sp>
    </p:spTree>
    <p:extLst>
      <p:ext uri="{BB962C8B-B14F-4D97-AF65-F5344CB8AC3E}">
        <p14:creationId xmlns:p14="http://schemas.microsoft.com/office/powerpoint/2010/main" val="37967749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defTabSz="914400" eaLnBrk="1" hangingPunct="1">
              <a:defRPr/>
            </a:lvl1pPr>
          </a:lstStyle>
          <a:p>
            <a:pPr>
              <a:defRPr/>
            </a:pPr>
            <a:fld id="{97BA17A1-525A-5943-9936-C15CABFD4AA7}" type="datetimeFigureOut">
              <a:rPr lang="ja-JP" altLang="en-US"/>
              <a:pPr>
                <a:defRPr/>
              </a:pPr>
              <a:t>16/03/23</a:t>
            </a:fld>
            <a:endParaRPr lang="en-US" altLang="ja-JP"/>
          </a:p>
        </p:txBody>
      </p:sp>
      <p:sp>
        <p:nvSpPr>
          <p:cNvPr id="8"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defTabSz="914400" eaLnBrk="1" hangingPunct="1">
              <a:defRPr/>
            </a:lvl1pPr>
          </a:lstStyle>
          <a:p>
            <a:pPr>
              <a:defRPr/>
            </a:pPr>
            <a:fld id="{07A3BF0D-8F2C-3A47-8BBF-E43D10A12945}" type="slidenum">
              <a:rPr lang="ja-JP" altLang="en-US"/>
              <a:pPr>
                <a:defRPr/>
              </a:pPr>
              <a:t>‹#›</a:t>
            </a:fld>
            <a:endParaRPr lang="en-US" altLang="ja-JP"/>
          </a:p>
        </p:txBody>
      </p:sp>
    </p:spTree>
    <p:extLst>
      <p:ext uri="{BB962C8B-B14F-4D97-AF65-F5344CB8AC3E}">
        <p14:creationId xmlns:p14="http://schemas.microsoft.com/office/powerpoint/2010/main" val="26202867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lgn="ctr" defTabSz="914400" eaLnBrk="1" hangingPunct="1">
              <a:defRPr/>
            </a:lvl1pPr>
          </a:lstStyle>
          <a:p>
            <a:pPr>
              <a:defRPr/>
            </a:pPr>
            <a:fld id="{2802F7C2-2848-6C4B-95A4-BFE850523AEF}" type="datetimeFigureOut">
              <a:rPr lang="ja-JP" altLang="en-US"/>
              <a:pPr>
                <a:defRPr/>
              </a:pPr>
              <a:t>16/03/23</a:t>
            </a:fld>
            <a:endParaRPr lang="en-US" altLang="ja-JP"/>
          </a:p>
        </p:txBody>
      </p:sp>
      <p:sp>
        <p:nvSpPr>
          <p:cNvPr id="4"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defTabSz="914400" eaLnBrk="1" hangingPunct="1">
              <a:defRPr/>
            </a:lvl1pPr>
          </a:lstStyle>
          <a:p>
            <a:pPr>
              <a:defRPr/>
            </a:pPr>
            <a:fld id="{0828C43E-605E-9248-86E8-4F66E8E7B4B1}" type="slidenum">
              <a:rPr lang="ja-JP" altLang="en-US"/>
              <a:pPr>
                <a:defRPr/>
              </a:pPr>
              <a:t>‹#›</a:t>
            </a:fld>
            <a:endParaRPr lang="en-US" altLang="ja-JP"/>
          </a:p>
        </p:txBody>
      </p:sp>
    </p:spTree>
    <p:extLst>
      <p:ext uri="{BB962C8B-B14F-4D97-AF65-F5344CB8AC3E}">
        <p14:creationId xmlns:p14="http://schemas.microsoft.com/office/powerpoint/2010/main" val="23789616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914400" eaLnBrk="1" hangingPunct="1">
              <a:defRPr/>
            </a:lvl1pPr>
          </a:lstStyle>
          <a:p>
            <a:pPr>
              <a:defRPr/>
            </a:pPr>
            <a:fld id="{363E4C13-625C-8A4C-A4E2-424172064DD4}" type="datetimeFigureOut">
              <a:rPr lang="ja-JP" altLang="en-US"/>
              <a:pPr>
                <a:defRPr/>
              </a:pPr>
              <a:t>16/03/23</a:t>
            </a:fld>
            <a:endParaRPr lang="en-US" altLang="ja-JP"/>
          </a:p>
        </p:txBody>
      </p:sp>
      <p:sp>
        <p:nvSpPr>
          <p:cNvPr id="3"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defTabSz="914400" eaLnBrk="1" hangingPunct="1">
              <a:defRPr/>
            </a:lvl1pPr>
          </a:lstStyle>
          <a:p>
            <a:pPr>
              <a:defRPr/>
            </a:pPr>
            <a:fld id="{12683CFC-BF6A-AF42-B067-32158BC3DCA7}" type="slidenum">
              <a:rPr lang="ja-JP" altLang="en-US"/>
              <a:pPr>
                <a:defRPr/>
              </a:pPr>
              <a:t>‹#›</a:t>
            </a:fld>
            <a:endParaRPr lang="en-US" altLang="ja-JP"/>
          </a:p>
        </p:txBody>
      </p:sp>
    </p:spTree>
    <p:extLst>
      <p:ext uri="{BB962C8B-B14F-4D97-AF65-F5344CB8AC3E}">
        <p14:creationId xmlns:p14="http://schemas.microsoft.com/office/powerpoint/2010/main" val="1786818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533400"/>
            <a:ext cx="1943100" cy="5562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533400"/>
            <a:ext cx="5676900" cy="5562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5" name="フッター プレースホルダー 4"/>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6" name="スライド番号プレースホルダー 5"/>
          <p:cNvSpPr>
            <a:spLocks noGrp="1"/>
          </p:cNvSpPr>
          <p:nvPr>
            <p:ph type="sldNum" sz="quarter" idx="12"/>
          </p:nvPr>
        </p:nvSpPr>
        <p:spPr/>
        <p:txBody>
          <a:bodyPr/>
          <a:lstStyle>
            <a:lvl1pPr>
              <a:defRPr/>
            </a:lvl1pPr>
          </a:lstStyle>
          <a:p>
            <a:fld id="{4711C21A-4FB9-734E-B4FB-64A071F30D82}" type="slidenum">
              <a:rPr lang="en-US" altLang="ja-JP"/>
              <a:pPr/>
              <a:t>‹#›</a:t>
            </a:fld>
            <a:endParaRPr lang="en-US" altLang="ja-JP"/>
          </a:p>
        </p:txBody>
      </p:sp>
    </p:spTree>
    <p:extLst>
      <p:ext uri="{BB962C8B-B14F-4D97-AF65-F5344CB8AC3E}">
        <p14:creationId xmlns:p14="http://schemas.microsoft.com/office/powerpoint/2010/main" val="23061668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1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F86BED4C-0FEB-094C-992E-6FE13CB8E36D}"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D6EFFD76-C935-DC4A-B228-60D2935230D5}" type="slidenum">
              <a:rPr lang="ja-JP" altLang="en-US"/>
              <a:pPr>
                <a:defRPr/>
              </a:pPr>
              <a:t>‹#›</a:t>
            </a:fld>
            <a:endParaRPr lang="en-US" altLang="ja-JP"/>
          </a:p>
        </p:txBody>
      </p:sp>
    </p:spTree>
    <p:extLst>
      <p:ext uri="{BB962C8B-B14F-4D97-AF65-F5344CB8AC3E}">
        <p14:creationId xmlns:p14="http://schemas.microsoft.com/office/powerpoint/2010/main" val="24439592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3DB5229D-5D37-194A-9EC9-225DB2022EE4}"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1DADD45F-610A-3E4F-9B60-98EB61B1FF0C}" type="slidenum">
              <a:rPr lang="ja-JP" altLang="en-US"/>
              <a:pPr>
                <a:defRPr/>
              </a:pPr>
              <a:t>‹#›</a:t>
            </a:fld>
            <a:endParaRPr lang="en-US" altLang="ja-JP"/>
          </a:p>
        </p:txBody>
      </p:sp>
    </p:spTree>
    <p:extLst>
      <p:ext uri="{BB962C8B-B14F-4D97-AF65-F5344CB8AC3E}">
        <p14:creationId xmlns:p14="http://schemas.microsoft.com/office/powerpoint/2010/main" val="25675289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59D13789-D826-C246-94F6-FBE85434BB21}"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FA9A1278-F26E-6048-AD48-CD20EEDE9631}" type="slidenum">
              <a:rPr lang="ja-JP" altLang="en-US"/>
              <a:pPr>
                <a:defRPr/>
              </a:pPr>
              <a:t>‹#›</a:t>
            </a:fld>
            <a:endParaRPr lang="en-US" altLang="ja-JP"/>
          </a:p>
        </p:txBody>
      </p:sp>
    </p:spTree>
    <p:extLst>
      <p:ext uri="{BB962C8B-B14F-4D97-AF65-F5344CB8AC3E}">
        <p14:creationId xmlns:p14="http://schemas.microsoft.com/office/powerpoint/2010/main" val="22146578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76"/>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776"/>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E1F9A387-4473-094A-B28A-FEAD907C5CD0}"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D98C090F-F0ED-8941-93C1-C811A254C6B3}" type="slidenum">
              <a:rPr lang="ja-JP" altLang="en-US"/>
              <a:pPr>
                <a:defRPr/>
              </a:pPr>
              <a:t>‹#›</a:t>
            </a:fld>
            <a:endParaRPr lang="en-US" altLang="ja-JP"/>
          </a:p>
        </p:txBody>
      </p:sp>
    </p:spTree>
    <p:extLst>
      <p:ext uri="{BB962C8B-B14F-4D97-AF65-F5344CB8AC3E}">
        <p14:creationId xmlns:p14="http://schemas.microsoft.com/office/powerpoint/2010/main" val="11133429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57"/>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p:txBody>
          <a:bodyPr/>
          <a:lstStyle>
            <a:lvl1pPr eaLnBrk="1" hangingPunct="1">
              <a:defRPr/>
            </a:lvl1pPr>
          </a:lstStyle>
          <a:p>
            <a:pPr>
              <a:defRPr/>
            </a:pPr>
            <a:fld id="{2254B076-7BBE-B04E-A123-771BAD31EDFF}"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74EC4ED-47E9-B64E-8204-72441268CFF0}" type="slidenum">
              <a:rPr lang="ja-JP" altLang="en-US"/>
              <a:pPr>
                <a:defRPr/>
              </a:pPr>
              <a:t>‹#›</a:t>
            </a:fld>
            <a:endParaRPr lang="en-US" altLang="ja-JP"/>
          </a:p>
        </p:txBody>
      </p:sp>
    </p:spTree>
    <p:extLst>
      <p:ext uri="{BB962C8B-B14F-4D97-AF65-F5344CB8AC3E}">
        <p14:creationId xmlns:p14="http://schemas.microsoft.com/office/powerpoint/2010/main" val="148657747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eaLnBrk="1" hangingPunct="1">
              <a:defRPr/>
            </a:lvl1pPr>
          </a:lstStyle>
          <a:p>
            <a:pPr>
              <a:defRPr/>
            </a:pPr>
            <a:fld id="{17C77238-B5D7-3C44-8539-3076B298BB91}"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6BF709C-A616-5341-9922-73A3221A36FD}" type="slidenum">
              <a:rPr lang="ja-JP" altLang="en-US"/>
              <a:pPr>
                <a:defRPr/>
              </a:pPr>
              <a:t>‹#›</a:t>
            </a:fld>
            <a:endParaRPr lang="en-US" altLang="ja-JP"/>
          </a:p>
        </p:txBody>
      </p:sp>
    </p:spTree>
    <p:extLst>
      <p:ext uri="{BB962C8B-B14F-4D97-AF65-F5344CB8AC3E}">
        <p14:creationId xmlns:p14="http://schemas.microsoft.com/office/powerpoint/2010/main" val="16072251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32"/>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eaLnBrk="1" hangingPunct="1">
              <a:defRPr/>
            </a:lvl1pPr>
          </a:lstStyle>
          <a:p>
            <a:pPr>
              <a:defRPr/>
            </a:pPr>
            <a:fld id="{11A7B2FC-211E-AB46-8620-428924FEDC2C}"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0312823-A7D4-E741-B90C-24A7A4DBE32D}" type="slidenum">
              <a:rPr lang="ja-JP" altLang="en-US"/>
              <a:pPr>
                <a:defRPr/>
              </a:pPr>
              <a:t>‹#›</a:t>
            </a:fld>
            <a:endParaRPr lang="en-US" altLang="ja-JP"/>
          </a:p>
        </p:txBody>
      </p:sp>
    </p:spTree>
    <p:extLst>
      <p:ext uri="{BB962C8B-B14F-4D97-AF65-F5344CB8AC3E}">
        <p14:creationId xmlns:p14="http://schemas.microsoft.com/office/powerpoint/2010/main" val="15910215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eaLnBrk="1" hangingPunct="1">
              <a:defRPr/>
            </a:lvl1pPr>
          </a:lstStyle>
          <a:p>
            <a:pPr>
              <a:defRPr/>
            </a:pPr>
            <a:fld id="{5CA9134F-C356-414E-85B5-9E10CA0B9289}"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9F96985-6503-E943-815A-4EDC7BFAB8F7}" type="slidenum">
              <a:rPr lang="ja-JP" altLang="en-US"/>
              <a:pPr>
                <a:defRPr/>
              </a:pPr>
              <a:t>‹#›</a:t>
            </a:fld>
            <a:endParaRPr lang="en-US" altLang="ja-JP"/>
          </a:p>
        </p:txBody>
      </p:sp>
    </p:spTree>
    <p:extLst>
      <p:ext uri="{BB962C8B-B14F-4D97-AF65-F5344CB8AC3E}">
        <p14:creationId xmlns:p14="http://schemas.microsoft.com/office/powerpoint/2010/main" val="27146157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eaLnBrk="1" hangingPunct="1">
              <a:defRPr/>
            </a:lvl1pPr>
          </a:lstStyle>
          <a:p>
            <a:pPr>
              <a:defRPr/>
            </a:pPr>
            <a:fld id="{E891914D-2CD5-6346-9B73-6D35CD174EE3}" type="datetimeFigureOut">
              <a:rPr lang="ja-JP" altLang="en-US"/>
              <a:pPr>
                <a:defRPr/>
              </a:pPr>
              <a:t>16/03/23</a:t>
            </a:fld>
            <a:endParaRPr lang="en-US" altLang="ja-JP"/>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E4A3A9F-CC65-D44D-BFC1-7EACADEC1B59}" type="slidenum">
              <a:rPr lang="ja-JP" altLang="en-US"/>
              <a:pPr>
                <a:defRPr/>
              </a:pPr>
              <a:t>‹#›</a:t>
            </a:fld>
            <a:endParaRPr lang="en-US" altLang="ja-JP"/>
          </a:p>
        </p:txBody>
      </p:sp>
    </p:spTree>
    <p:extLst>
      <p:ext uri="{BB962C8B-B14F-4D97-AF65-F5344CB8AC3E}">
        <p14:creationId xmlns:p14="http://schemas.microsoft.com/office/powerpoint/2010/main" val="15414797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eaLnBrk="1" hangingPunct="1">
              <a:defRPr/>
            </a:lvl1pPr>
          </a:lstStyle>
          <a:p>
            <a:pPr>
              <a:defRPr/>
            </a:pPr>
            <a:fld id="{82EA10E3-E82D-AB46-8F3A-6EDDDA1634F0}" type="datetimeFigureOut">
              <a:rPr lang="ja-JP" altLang="en-US"/>
              <a:pPr>
                <a:defRPr/>
              </a:pPr>
              <a:t>16/03/23</a:t>
            </a:fld>
            <a:endParaRPr lang="en-US" altLang="ja-JP"/>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BDE4DEF-106F-954E-BF30-3E495A832559}" type="slidenum">
              <a:rPr lang="ja-JP" altLang="en-US"/>
              <a:pPr>
                <a:defRPr/>
              </a:pPr>
              <a:t>‹#›</a:t>
            </a:fld>
            <a:endParaRPr lang="en-US" altLang="ja-JP"/>
          </a:p>
        </p:txBody>
      </p:sp>
    </p:spTree>
    <p:extLst>
      <p:ext uri="{BB962C8B-B14F-4D97-AF65-F5344CB8AC3E}">
        <p14:creationId xmlns:p14="http://schemas.microsoft.com/office/powerpoint/2010/main" val="330542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249"/>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7D3AC38D-2433-E04B-90D8-09AC979C9795}"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470681-A4CB-5D4C-A118-006FB5D9857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485899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fld id="{50374CB9-BBE5-DA4D-B1DF-9379DCCF4FB1}" type="datetimeFigureOut">
              <a:rPr lang="ja-JP" altLang="en-US"/>
              <a:pPr>
                <a:defRPr/>
              </a:pPr>
              <a:t>16/03/23</a:t>
            </a:fld>
            <a:endParaRPr lang="en-US" altLang="ja-JP"/>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9F8C57B-DCBC-0842-842B-F5B6626B9368}" type="slidenum">
              <a:rPr lang="ja-JP" altLang="en-US"/>
              <a:pPr>
                <a:defRPr/>
              </a:pPr>
              <a:t>‹#›</a:t>
            </a:fld>
            <a:endParaRPr lang="en-US" altLang="ja-JP"/>
          </a:p>
        </p:txBody>
      </p:sp>
    </p:spTree>
    <p:extLst>
      <p:ext uri="{BB962C8B-B14F-4D97-AF65-F5344CB8AC3E}">
        <p14:creationId xmlns:p14="http://schemas.microsoft.com/office/powerpoint/2010/main" val="19076720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eaLnBrk="1" hangingPunct="1">
              <a:defRPr/>
            </a:lvl1pPr>
          </a:lstStyle>
          <a:p>
            <a:pPr>
              <a:defRPr/>
            </a:pPr>
            <a:fld id="{12C4B5A8-AF5C-AD47-9669-2C47264FBEA2}"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762FA5E-A842-B441-B5C9-A6C6EF43A7A8}" type="slidenum">
              <a:rPr lang="ja-JP" altLang="en-US"/>
              <a:pPr>
                <a:defRPr/>
              </a:pPr>
              <a:t>‹#›</a:t>
            </a:fld>
            <a:endParaRPr lang="en-US" altLang="ja-JP"/>
          </a:p>
        </p:txBody>
      </p:sp>
    </p:spTree>
    <p:extLst>
      <p:ext uri="{BB962C8B-B14F-4D97-AF65-F5344CB8AC3E}">
        <p14:creationId xmlns:p14="http://schemas.microsoft.com/office/powerpoint/2010/main" val="30499777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eaLnBrk="1" hangingPunct="1">
              <a:defRPr/>
            </a:lvl1pPr>
          </a:lstStyle>
          <a:p>
            <a:pPr>
              <a:defRPr/>
            </a:pPr>
            <a:fld id="{57E24806-1F98-7342-A28A-2907F08E816F}"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9C9E671-5E65-4B4A-88AD-D11BAB2D5905}" type="slidenum">
              <a:rPr lang="ja-JP" altLang="en-US"/>
              <a:pPr>
                <a:defRPr/>
              </a:pPr>
              <a:t>‹#›</a:t>
            </a:fld>
            <a:endParaRPr lang="en-US" altLang="ja-JP"/>
          </a:p>
        </p:txBody>
      </p:sp>
    </p:spTree>
    <p:extLst>
      <p:ext uri="{BB962C8B-B14F-4D97-AF65-F5344CB8AC3E}">
        <p14:creationId xmlns:p14="http://schemas.microsoft.com/office/powerpoint/2010/main" val="30528768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eaLnBrk="1" hangingPunct="1">
              <a:defRPr/>
            </a:lvl1pPr>
          </a:lstStyle>
          <a:p>
            <a:pPr>
              <a:defRPr/>
            </a:pPr>
            <a:fld id="{07BC4062-0AB0-4F4B-843F-E0B2FF1CAAD6}"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41B736A-A38B-0A43-AB83-0BC361559783}" type="slidenum">
              <a:rPr lang="ja-JP" altLang="en-US"/>
              <a:pPr>
                <a:defRPr/>
              </a:pPr>
              <a:t>‹#›</a:t>
            </a:fld>
            <a:endParaRPr lang="en-US" altLang="ja-JP"/>
          </a:p>
        </p:txBody>
      </p:sp>
    </p:spTree>
    <p:extLst>
      <p:ext uri="{BB962C8B-B14F-4D97-AF65-F5344CB8AC3E}">
        <p14:creationId xmlns:p14="http://schemas.microsoft.com/office/powerpoint/2010/main" val="18806914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70"/>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70"/>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eaLnBrk="1" hangingPunct="1">
              <a:defRPr/>
            </a:lvl1pPr>
          </a:lstStyle>
          <a:p>
            <a:pPr>
              <a:defRPr/>
            </a:pPr>
            <a:fld id="{76B3D7D3-7F9A-9F43-A3CD-6D04F967C9A5}"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73A99E3-4769-0540-81BC-8B76AE6BEC58}" type="slidenum">
              <a:rPr lang="ja-JP" altLang="en-US"/>
              <a:pPr>
                <a:defRPr/>
              </a:pPr>
              <a:t>‹#›</a:t>
            </a:fld>
            <a:endParaRPr lang="en-US" altLang="ja-JP"/>
          </a:p>
        </p:txBody>
      </p:sp>
    </p:spTree>
    <p:extLst>
      <p:ext uri="{BB962C8B-B14F-4D97-AF65-F5344CB8AC3E}">
        <p14:creationId xmlns:p14="http://schemas.microsoft.com/office/powerpoint/2010/main" val="4248384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87"/>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87480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561334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62"/>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500465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941288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35372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E65C1988-BE42-E44C-BB60-F0BF5C27AEE3}"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C9F261-B955-C140-ADEE-134CF7AF22E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82867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210451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032899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1"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653477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555046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95380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00"/>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700"/>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4143047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177"/>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97E3607D-832C-8C40-8310-C15B7276F5A7}"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32978443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40AA3EA8-39A8-E943-9F06-6488BA525BA9}"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9500635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652"/>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B54FA054-E4CF-E24C-9DF5-3A52ED0D234F}"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31669369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 5"/>
          <p:cNvSpPr>
            <a:spLocks noGrp="1"/>
          </p:cNvSpPr>
          <p:nvPr>
            <p:ph type="sldNum" sz="quarter" idx="12"/>
          </p:nvPr>
        </p:nvSpPr>
        <p:spPr/>
        <p:txBody>
          <a:bodyPr/>
          <a:lstStyle>
            <a:lvl1pPr>
              <a:defRPr/>
            </a:lvl1pPr>
          </a:lstStyle>
          <a:p>
            <a:fld id="{7F25EC56-24F0-DA4D-8185-CB560FFD4696}"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2510328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724"/>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BA26788C-F1E1-9E4E-A1BF-CF8A0E1D4F02}"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9EA79D-2688-924E-83B5-565E429E8C4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15436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9" name="スライド番号プレースホルダ 5"/>
          <p:cNvSpPr>
            <a:spLocks noGrp="1"/>
          </p:cNvSpPr>
          <p:nvPr>
            <p:ph type="sldNum" sz="quarter" idx="12"/>
          </p:nvPr>
        </p:nvSpPr>
        <p:spPr/>
        <p:txBody>
          <a:bodyPr/>
          <a:lstStyle>
            <a:lvl1pPr>
              <a:defRPr/>
            </a:lvl1pPr>
          </a:lstStyle>
          <a:p>
            <a:fld id="{8B44AA31-0527-B242-ADFA-183D225EA1A2}"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4388741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5" name="スライド番号プレースホルダ 5"/>
          <p:cNvSpPr>
            <a:spLocks noGrp="1"/>
          </p:cNvSpPr>
          <p:nvPr>
            <p:ph type="sldNum" sz="quarter" idx="12"/>
          </p:nvPr>
        </p:nvSpPr>
        <p:spPr/>
        <p:txBody>
          <a:bodyPr/>
          <a:lstStyle>
            <a:lvl1pPr>
              <a:defRPr/>
            </a:lvl1pPr>
          </a:lstStyle>
          <a:p>
            <a:fld id="{291667D7-0803-A946-98A5-06E6EFB81434}"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14807707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4" name="スライド番号プレースホルダ 5"/>
          <p:cNvSpPr>
            <a:spLocks noGrp="1"/>
          </p:cNvSpPr>
          <p:nvPr>
            <p:ph type="sldNum" sz="quarter" idx="12"/>
          </p:nvPr>
        </p:nvSpPr>
        <p:spPr/>
        <p:txBody>
          <a:bodyPr/>
          <a:lstStyle>
            <a:lvl1pPr>
              <a:defRPr/>
            </a:lvl1pPr>
          </a:lstStyle>
          <a:p>
            <a:fld id="{CBB9F5EB-6DF4-8C47-BD07-FFEE60595B2D}"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1937405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8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 5"/>
          <p:cNvSpPr>
            <a:spLocks noGrp="1"/>
          </p:cNvSpPr>
          <p:nvPr>
            <p:ph type="sldNum" sz="quarter" idx="12"/>
          </p:nvPr>
        </p:nvSpPr>
        <p:spPr/>
        <p:txBody>
          <a:bodyPr/>
          <a:lstStyle>
            <a:lvl1pPr>
              <a:defRPr/>
            </a:lvl1pPr>
          </a:lstStyle>
          <a:p>
            <a:fld id="{D18792AC-958F-CD43-B7D9-165A130B2AA1}"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10418235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7" name="スライド番号プレースホルダ 5"/>
          <p:cNvSpPr>
            <a:spLocks noGrp="1"/>
          </p:cNvSpPr>
          <p:nvPr>
            <p:ph type="sldNum" sz="quarter" idx="12"/>
          </p:nvPr>
        </p:nvSpPr>
        <p:spPr/>
        <p:txBody>
          <a:bodyPr/>
          <a:lstStyle>
            <a:lvl1pPr>
              <a:defRPr/>
            </a:lvl1pPr>
          </a:lstStyle>
          <a:p>
            <a:fld id="{3697BB7B-59B6-5344-A5B4-B7A3E0BF1361}"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2819923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B538BAA7-EB23-F542-8115-B775E0650DDE}"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17877720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5390"/>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5390"/>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ea typeface="ＭＳ Ｐゴシック"/>
              </a:rPr>
              <a:t>2014/03/13</a:t>
            </a:r>
            <a:endParaRPr lang="ja-JP" altLang="en-US">
              <a:ea typeface="ＭＳ Ｐゴシック"/>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p:txBody>
          <a:bodyPr/>
          <a:lstStyle>
            <a:lvl1pPr>
              <a:defRPr/>
            </a:lvl1pPr>
          </a:lstStyle>
          <a:p>
            <a:fld id="{87239B6E-C65E-F141-8E1E-F4ED55371A21}" type="slidenum">
              <a:rPr lang="ja-JP" altLang="en-US">
                <a:ea typeface="ＭＳ Ｐゴシック"/>
              </a:rPr>
              <a:pPr/>
              <a:t>‹#›</a:t>
            </a:fld>
            <a:endParaRPr lang="ja-JP" altLang="en-US">
              <a:ea typeface="ＭＳ Ｐゴシック"/>
            </a:endParaRPr>
          </a:p>
        </p:txBody>
      </p:sp>
    </p:spTree>
    <p:extLst>
      <p:ext uri="{BB962C8B-B14F-4D97-AF65-F5344CB8AC3E}">
        <p14:creationId xmlns:p14="http://schemas.microsoft.com/office/powerpoint/2010/main" val="4334309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3" y="1600206"/>
            <a:ext cx="4044462"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2338" y="1600200"/>
            <a:ext cx="4044462"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2338" y="3939341"/>
            <a:ext cx="4044462"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ltLang="ja-JP" smtClean="0">
                <a:solidFill>
                  <a:prstClr val="black">
                    <a:tint val="75000"/>
                  </a:prstClr>
                </a:solidFill>
                <a:latin typeface="Calibri"/>
                <a:ea typeface="ＭＳ Ｐゴシック"/>
              </a:rPr>
              <a:t>2014/03/13</a:t>
            </a:r>
            <a:endParaRPr lang="en-US" altLang="ja-JP">
              <a:solidFill>
                <a:prstClr val="black">
                  <a:tint val="75000"/>
                </a:prstClr>
              </a:solidFill>
              <a:latin typeface="Calibri"/>
              <a:ea typeface="ＭＳ Ｐゴシック"/>
            </a:endParaRPr>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pPr>
              <a:defRPr/>
            </a:pPr>
            <a:endParaRPr lang="en-US" altLang="ja-JP">
              <a:solidFill>
                <a:prstClr val="black">
                  <a:tint val="75000"/>
                </a:prstClr>
              </a:solidFill>
              <a:latin typeface="Calibri"/>
              <a:ea typeface="ＭＳ Ｐゴシック"/>
            </a:endParaRPr>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26E3729C-BBF3-644A-AE32-CE8D740CCCC0}" type="slidenum">
              <a:rPr lang="en-US" altLang="ja-JP">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38386388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3" y="1600200"/>
            <a:ext cx="4044462"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2338" y="1600200"/>
            <a:ext cx="4044462"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3" y="3939341"/>
            <a:ext cx="4044462"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2338" y="3939341"/>
            <a:ext cx="4044462"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ltLang="ja-JP" smtClean="0">
                <a:solidFill>
                  <a:prstClr val="black">
                    <a:tint val="75000"/>
                  </a:prstClr>
                </a:solidFill>
                <a:latin typeface="Calibri"/>
                <a:ea typeface="ＭＳ Ｐゴシック"/>
              </a:rPr>
              <a:t>2014/03/13</a:t>
            </a:r>
            <a:endParaRPr lang="en-US" altLang="ja-JP">
              <a:solidFill>
                <a:prstClr val="black">
                  <a:tint val="75000"/>
                </a:prstClr>
              </a:solidFill>
              <a:latin typeface="Calibri"/>
              <a:ea typeface="ＭＳ Ｐゴシック"/>
            </a:endParaRPr>
          </a:p>
        </p:txBody>
      </p:sp>
      <p:sp>
        <p:nvSpPr>
          <p:cNvPr id="8" name="フッター プレースホルダ 7"/>
          <p:cNvSpPr>
            <a:spLocks noGrp="1"/>
          </p:cNvSpPr>
          <p:nvPr>
            <p:ph type="ftr" sz="quarter" idx="11"/>
          </p:nvPr>
        </p:nvSpPr>
        <p:spPr>
          <a:xfrm>
            <a:off x="3124200" y="6245225"/>
            <a:ext cx="2895600" cy="476250"/>
          </a:xfrm>
        </p:spPr>
        <p:txBody>
          <a:bodyPr/>
          <a:lstStyle>
            <a:lvl1pPr>
              <a:defRPr/>
            </a:lvl1pPr>
          </a:lstStyle>
          <a:p>
            <a:pPr>
              <a:defRPr/>
            </a:pPr>
            <a:endParaRPr lang="en-US" altLang="ja-JP">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a:xfrm>
            <a:off x="6553200" y="6245225"/>
            <a:ext cx="2133600" cy="476250"/>
          </a:xfrm>
        </p:spPr>
        <p:txBody>
          <a:bodyPr/>
          <a:lstStyle>
            <a:lvl1pPr>
              <a:defRPr/>
            </a:lvl1pPr>
          </a:lstStyle>
          <a:p>
            <a:fld id="{F7BF6033-4A14-334C-BE8F-B023B724F9E4}" type="slidenum">
              <a:rPr lang="en-US" altLang="ja-JP">
                <a:ea typeface="ＭＳ Ｐゴシック"/>
              </a:rPr>
              <a:pPr/>
              <a:t>‹#›</a:t>
            </a:fld>
            <a:endParaRPr lang="en-US" altLang="ja-JP">
              <a:ea typeface="ＭＳ Ｐゴシック"/>
            </a:endParaRPr>
          </a:p>
        </p:txBody>
      </p:sp>
    </p:spTree>
    <p:extLst>
      <p:ext uri="{BB962C8B-B14F-4D97-AF65-F5344CB8AC3E}">
        <p14:creationId xmlns:p14="http://schemas.microsoft.com/office/powerpoint/2010/main" val="2496743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91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D33721AA-8EE4-3F43-B73A-26ACB73C93A6}"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28D7D-86ED-E141-8C2D-1D713DB75A6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44013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2366E328-CA44-4640-B648-D86745D66307}"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E5909E-C6BD-4C4E-8369-E3B15B309876}"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622172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B755C57D-CA36-AA48-9471-F5445D7B61BD}"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18AA3E-FF88-2246-9AAD-BC1C7491EE26}"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802585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39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66A30B2F-4FBA-2049-ACE2-2B1A7AF8F3D1}"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B6C534-955F-004F-8867-EC5F150B4D61}"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1797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5A25A355-7CFE-B542-9E46-823D0DF32C42}"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9A6978-4860-CF4D-B8BB-94BD331B917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862314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41557FCA-0231-FE4C-9629-0C45D8265D1F}" type="datetimeFigureOut">
              <a:rPr lang="ja-JP" altLang="en-US">
                <a:solidFill>
                  <a:srgbClr val="000000"/>
                </a:solidFill>
              </a:rPr>
              <a:pPr>
                <a:defRPr/>
              </a:pPr>
              <a:t>16/03/23</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9020BFD-6112-FD4D-84A2-4B9E04A899A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097102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F5D440A3-59A3-0B4D-9B5A-7670EB11C7D3}" type="datetimeFigureOut">
              <a:rPr lang="ja-JP" altLang="en-US">
                <a:solidFill>
                  <a:srgbClr val="000000"/>
                </a:solidFill>
              </a:rPr>
              <a:pPr>
                <a:defRPr/>
              </a:pPr>
              <a:t>16/03/23</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ED40FA-84D8-CF4A-A475-B470103896C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663653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89B4194-5EB8-FB45-BF9B-74B9E611305C}" type="datetimeFigureOut">
              <a:rPr lang="ja-JP" altLang="en-US">
                <a:solidFill>
                  <a:srgbClr val="000000"/>
                </a:solidFill>
              </a:rPr>
              <a:pPr>
                <a:defRPr/>
              </a:pPr>
              <a:t>16/03/23</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06A5AC-8590-D443-A291-D97672A38257}"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703952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5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6A5BA918-DFFC-B34A-A9C2-9EA9B60B1651}"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65C6DF-55CC-7F43-9C80-63CF3597470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810039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C4305440-72EB-6645-A134-D40C5D2E0DB5}"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C1CAD8-5D02-5645-927B-C220A471CED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42423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94ADA398-CDED-D94D-B031-390F9A360DAD}"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D2E77C-3502-364D-A6DF-C1A69928A71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370963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512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512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BE1DAC3B-468C-2140-9C58-2B16975EBFBB}"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8A651-A35E-3B4A-A0A1-5DFBC01F987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30101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4E1B06F4-D3D7-144F-A1FA-941C7D8BA372}" type="datetimeFigureOut">
              <a:rPr lang="ja-JP" altLang="en-US">
                <a:solidFill>
                  <a:srgbClr val="000000"/>
                </a:solidFill>
              </a:rPr>
              <a:pPr>
                <a:defRPr/>
              </a:pPr>
              <a:t>16/03/23</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145E145-63F7-CE45-8DC5-562AAE66965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683567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179" y="357"/>
            <a:ext cx="9141069" cy="6850063"/>
            <a:chOff x="0" y="0"/>
            <a:chExt cx="5758" cy="4315"/>
          </a:xfrm>
        </p:grpSpPr>
        <p:sp>
          <p:nvSpPr>
            <p:cNvPr id="5" name="Freeform 3"/>
            <p:cNvSpPr>
              <a:spLocks/>
            </p:cNvSpPr>
            <p:nvPr/>
          </p:nvSpPr>
          <p:spPr bwMode="hidden">
            <a:xfrm>
              <a:off x="0" y="0"/>
              <a:ext cx="5758" cy="1776"/>
            </a:xfrm>
            <a:custGeom>
              <a:avLst/>
              <a:gdLst>
                <a:gd name="T0" fmla="*/ 0 w 5740"/>
                <a:gd name="T1" fmla="*/ 0 h 1906"/>
                <a:gd name="T2" fmla="*/ 0 w 5740"/>
                <a:gd name="T3" fmla="*/ 148 h 1906"/>
                <a:gd name="T4" fmla="*/ 6425 w 5740"/>
                <a:gd name="T5" fmla="*/ 148 h 1906"/>
                <a:gd name="T6" fmla="*/ 642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ja-JP" altLang="en-US" smtClean="0">
                <a:solidFill>
                  <a:srgbClr val="FFFFFF"/>
                </a:solidFill>
                <a:latin typeface="Arial" charset="0"/>
                <a:ea typeface="ＭＳ Ｐゴシック" charset="0"/>
                <a:cs typeface="ＭＳ Ｐゴシック" charset="0"/>
              </a:endParaRPr>
            </a:p>
          </p:txBody>
        </p:sp>
        <p:grpSp>
          <p:nvGrpSpPr>
            <p:cNvPr id="6" name="Group 4"/>
            <p:cNvGrpSpPr>
              <a:grpSpLocks/>
            </p:cNvGrpSpPr>
            <p:nvPr userDrawn="1"/>
          </p:nvGrpSpPr>
          <p:grpSpPr bwMode="auto">
            <a:xfrm>
              <a:off x="1728" y="1409"/>
              <a:ext cx="4027" cy="2906"/>
              <a:chOff x="1728" y="1409"/>
              <a:chExt cx="4027" cy="2906"/>
            </a:xfrm>
          </p:grpSpPr>
          <p:sp>
            <p:nvSpPr>
              <p:cNvPr id="7"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8"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9"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0"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ja-JP" altLang="en-US" smtClean="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2" name="Freeform 10"/>
              <p:cNvSpPr>
                <a:spLocks/>
              </p:cNvSpPr>
              <p:nvPr/>
            </p:nvSpPr>
            <p:spPr bwMode="hidden">
              <a:xfrm>
                <a:off x="3231" y="1409"/>
                <a:ext cx="2297"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grpSp>
      </p:grpSp>
      <p:sp>
        <p:nvSpPr>
          <p:cNvPr id="109579" name="Rectangle 11"/>
          <p:cNvSpPr>
            <a:spLocks noGrp="1" noChangeArrowheads="1"/>
          </p:cNvSpPr>
          <p:nvPr>
            <p:ph type="ctrTitle" sz="quarter"/>
          </p:nvPr>
        </p:nvSpPr>
        <p:spPr>
          <a:xfrm>
            <a:off x="685800" y="1737263"/>
            <a:ext cx="7772400" cy="1920875"/>
          </a:xfrm>
        </p:spPr>
        <p:txBody>
          <a:bodyPr/>
          <a:lstStyle>
            <a:lvl1pPr>
              <a:defRPr sz="4400"/>
            </a:lvl1pPr>
          </a:lstStyle>
          <a:p>
            <a:pPr lvl="0"/>
            <a:r>
              <a:rPr lang="ja-JP" altLang="en-US" noProof="0" smtClean="0"/>
              <a:t>マスタ</a:t>
            </a:r>
            <a:r>
              <a:rPr lang="en-US" altLang="ja-JP" noProof="0" smtClean="0"/>
              <a:t> </a:t>
            </a:r>
            <a:r>
              <a:rPr lang="ja-JP" altLang="en-US" noProof="0" smtClean="0"/>
              <a:t>タイトルの書式設定</a:t>
            </a:r>
          </a:p>
        </p:txBody>
      </p:sp>
      <p:sp>
        <p:nvSpPr>
          <p:cNvPr id="1095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ja-JP" altLang="en-US" noProof="0" smtClean="0"/>
              <a:t>マスタ</a:t>
            </a:r>
            <a:r>
              <a:rPr lang="en-US" altLang="ja-JP" noProof="0" smtClean="0"/>
              <a:t> </a:t>
            </a:r>
            <a:r>
              <a:rPr lang="ja-JP" altLang="en-US" noProof="0" smtClean="0"/>
              <a:t>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lgn="ctr" defTabSz="457050" eaLnBrk="0" hangingPunct="0">
              <a:defRPr sz="1800"/>
            </a:lvl1pPr>
          </a:lstStyle>
          <a:p>
            <a:pPr>
              <a:defRPr/>
            </a:pPr>
            <a:r>
              <a:rPr lang="en-US" altLang="ja-JP" smtClean="0"/>
              <a:t>2014/03/13</a:t>
            </a: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defTabSz="457050" eaLnBrk="0" hangingPunct="0">
              <a:defRPr sz="1800"/>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defTabSz="457050" eaLnBrk="0" hangingPunct="0">
              <a:defRPr sz="1800"/>
            </a:lvl1pPr>
          </a:lstStyle>
          <a:p>
            <a:pPr>
              <a:defRPr/>
            </a:pPr>
            <a:fld id="{488F1A7A-D114-3B40-814E-EF90A7F7B48A}" type="slidenum">
              <a:rPr lang="en-US" altLang="ja-JP"/>
              <a:pPr>
                <a:defRPr/>
              </a:pPr>
              <a:t>‹#›</a:t>
            </a:fld>
            <a:endParaRPr lang="en-US" altLang="ja-JP"/>
          </a:p>
        </p:txBody>
      </p:sp>
    </p:spTree>
    <p:extLst>
      <p:ext uri="{BB962C8B-B14F-4D97-AF65-F5344CB8AC3E}">
        <p14:creationId xmlns:p14="http://schemas.microsoft.com/office/powerpoint/2010/main" val="13005194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5" name="フッター プレースホルダー 4"/>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defTabSz="457050" eaLnBrk="0" hangingPunct="0">
              <a:defRPr sz="1800"/>
            </a:lvl1pPr>
          </a:lstStyle>
          <a:p>
            <a:pPr>
              <a:defRPr/>
            </a:pPr>
            <a:fld id="{ED89A5E5-8E04-4E4B-AF62-6C5E306EC4F9}" type="slidenum">
              <a:rPr lang="en-US" altLang="ja-JP"/>
              <a:pPr>
                <a:defRPr/>
              </a:pPr>
              <a:t>‹#›</a:t>
            </a:fld>
            <a:endParaRPr lang="en-US" altLang="ja-JP"/>
          </a:p>
        </p:txBody>
      </p:sp>
    </p:spTree>
    <p:extLst>
      <p:ext uri="{BB962C8B-B14F-4D97-AF65-F5344CB8AC3E}">
        <p14:creationId xmlns:p14="http://schemas.microsoft.com/office/powerpoint/2010/main" val="33678956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7438"/>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435" y="2906722"/>
            <a:ext cx="7772400" cy="1500187"/>
          </a:xfrm>
        </p:spPr>
        <p:txBody>
          <a:bodyPr anchor="b"/>
          <a:lstStyle>
            <a:lvl1pPr marL="0" indent="0">
              <a:buNone/>
              <a:defRPr sz="2000"/>
            </a:lvl1pPr>
            <a:lvl2pPr marL="457050" indent="0">
              <a:buNone/>
              <a:defRPr sz="1800"/>
            </a:lvl2pPr>
            <a:lvl3pPr marL="914100" indent="0">
              <a:buNone/>
              <a:defRPr sz="1600"/>
            </a:lvl3pPr>
            <a:lvl4pPr marL="1371150" indent="0">
              <a:buNone/>
              <a:defRPr sz="1400"/>
            </a:lvl4pPr>
            <a:lvl5pPr marL="1828200" indent="0">
              <a:buNone/>
              <a:defRPr sz="1400"/>
            </a:lvl5pPr>
            <a:lvl6pPr marL="2285251" indent="0">
              <a:buNone/>
              <a:defRPr sz="1400"/>
            </a:lvl6pPr>
            <a:lvl7pPr marL="2742304" indent="0">
              <a:buNone/>
              <a:defRPr sz="1400"/>
            </a:lvl7pPr>
            <a:lvl8pPr marL="3199351" indent="0">
              <a:buNone/>
              <a:defRPr sz="1400"/>
            </a:lvl8pPr>
            <a:lvl9pPr marL="3656401"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5" name="フッター プレースホルダー 4"/>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defTabSz="457050" eaLnBrk="0" hangingPunct="0">
              <a:defRPr sz="1800"/>
            </a:lvl1pPr>
          </a:lstStyle>
          <a:p>
            <a:pPr>
              <a:defRPr/>
            </a:pPr>
            <a:fld id="{B155FDE4-1200-FE40-914B-18BAB3D55214}" type="slidenum">
              <a:rPr lang="en-US" altLang="ja-JP"/>
              <a:pPr>
                <a:defRPr/>
              </a:pPr>
              <a:t>‹#›</a:t>
            </a:fld>
            <a:endParaRPr lang="en-US" altLang="ja-JP"/>
          </a:p>
        </p:txBody>
      </p:sp>
    </p:spTree>
    <p:extLst>
      <p:ext uri="{BB962C8B-B14F-4D97-AF65-F5344CB8AC3E}">
        <p14:creationId xmlns:p14="http://schemas.microsoft.com/office/powerpoint/2010/main" val="28636341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4" y="1600201"/>
            <a:ext cx="404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2338" y="1600201"/>
            <a:ext cx="404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6" name="フッター プレースホルダー 5"/>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defTabSz="457050" eaLnBrk="0" hangingPunct="0">
              <a:defRPr sz="1800"/>
            </a:lvl1pPr>
          </a:lstStyle>
          <a:p>
            <a:pPr>
              <a:defRPr/>
            </a:pPr>
            <a:fld id="{B59AAEAF-1C00-4549-B0BA-77D0C784CDAF}" type="slidenum">
              <a:rPr lang="en-US" altLang="ja-JP"/>
              <a:pPr>
                <a:defRPr/>
              </a:pPr>
              <a:t>‹#›</a:t>
            </a:fld>
            <a:endParaRPr lang="en-US" altLang="ja-JP"/>
          </a:p>
        </p:txBody>
      </p:sp>
    </p:spTree>
    <p:extLst>
      <p:ext uri="{BB962C8B-B14F-4D97-AF65-F5344CB8AC3E}">
        <p14:creationId xmlns:p14="http://schemas.microsoft.com/office/powerpoint/2010/main" val="40999916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066" cy="639762"/>
          </a:xfrm>
        </p:spPr>
        <p:txBody>
          <a:bodyPr anchor="b"/>
          <a:lstStyle>
            <a:lvl1pPr marL="0" indent="0">
              <a:buNone/>
              <a:defRPr sz="2400" b="1"/>
            </a:lvl1pPr>
            <a:lvl2pPr marL="457050" indent="0">
              <a:buNone/>
              <a:defRPr sz="2000" b="1"/>
            </a:lvl2pPr>
            <a:lvl3pPr marL="914100" indent="0">
              <a:buNone/>
              <a:defRPr sz="1800" b="1"/>
            </a:lvl3pPr>
            <a:lvl4pPr marL="1371150" indent="0">
              <a:buNone/>
              <a:defRPr sz="1600" b="1"/>
            </a:lvl4pPr>
            <a:lvl5pPr marL="1828200" indent="0">
              <a:buNone/>
              <a:defRPr sz="1600" b="1"/>
            </a:lvl5pPr>
            <a:lvl6pPr marL="2285251" indent="0">
              <a:buNone/>
              <a:defRPr sz="1600" b="1"/>
            </a:lvl6pPr>
            <a:lvl7pPr marL="2742304" indent="0">
              <a:buNone/>
              <a:defRPr sz="1600" b="1"/>
            </a:lvl7pPr>
            <a:lvl8pPr marL="3199351" indent="0">
              <a:buNone/>
              <a:defRPr sz="1600" b="1"/>
            </a:lvl8pPr>
            <a:lvl9pPr marL="3656401"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450" y="1535113"/>
            <a:ext cx="4041531" cy="639762"/>
          </a:xfrm>
        </p:spPr>
        <p:txBody>
          <a:bodyPr anchor="b"/>
          <a:lstStyle>
            <a:lvl1pPr marL="0" indent="0">
              <a:buNone/>
              <a:defRPr sz="2400" b="1"/>
            </a:lvl1pPr>
            <a:lvl2pPr marL="457050" indent="0">
              <a:buNone/>
              <a:defRPr sz="2000" b="1"/>
            </a:lvl2pPr>
            <a:lvl3pPr marL="914100" indent="0">
              <a:buNone/>
              <a:defRPr sz="1800" b="1"/>
            </a:lvl3pPr>
            <a:lvl4pPr marL="1371150" indent="0">
              <a:buNone/>
              <a:defRPr sz="1600" b="1"/>
            </a:lvl4pPr>
            <a:lvl5pPr marL="1828200" indent="0">
              <a:buNone/>
              <a:defRPr sz="1600" b="1"/>
            </a:lvl5pPr>
            <a:lvl6pPr marL="2285251" indent="0">
              <a:buNone/>
              <a:defRPr sz="1600" b="1"/>
            </a:lvl6pPr>
            <a:lvl7pPr marL="2742304" indent="0">
              <a:buNone/>
              <a:defRPr sz="1600" b="1"/>
            </a:lvl7pPr>
            <a:lvl8pPr marL="3199351" indent="0">
              <a:buNone/>
              <a:defRPr sz="1600" b="1"/>
            </a:lvl8pPr>
            <a:lvl9pPr marL="3656401"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45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8" name="フッター プレースホルダー 7"/>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defTabSz="457050" eaLnBrk="0" hangingPunct="0">
              <a:defRPr sz="1800"/>
            </a:lvl1pPr>
          </a:lstStyle>
          <a:p>
            <a:pPr>
              <a:defRPr/>
            </a:pPr>
            <a:fld id="{EB7F12F7-FEBC-7B4C-9197-43D29E1712D3}" type="slidenum">
              <a:rPr lang="en-US" altLang="ja-JP"/>
              <a:pPr>
                <a:defRPr/>
              </a:pPr>
              <a:t>‹#›</a:t>
            </a:fld>
            <a:endParaRPr lang="en-US" altLang="ja-JP"/>
          </a:p>
        </p:txBody>
      </p:sp>
    </p:spTree>
    <p:extLst>
      <p:ext uri="{BB962C8B-B14F-4D97-AF65-F5344CB8AC3E}">
        <p14:creationId xmlns:p14="http://schemas.microsoft.com/office/powerpoint/2010/main" val="39396995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4" name="フッター プレースホルダー 3"/>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defTabSz="457050" eaLnBrk="0" hangingPunct="0">
              <a:defRPr sz="1800"/>
            </a:lvl1pPr>
          </a:lstStyle>
          <a:p>
            <a:pPr>
              <a:defRPr/>
            </a:pPr>
            <a:fld id="{F79E200D-3A60-9246-A78A-BB5DFA838EE1}" type="slidenum">
              <a:rPr lang="en-US" altLang="ja-JP"/>
              <a:pPr>
                <a:defRPr/>
              </a:pPr>
              <a:t>‹#›</a:t>
            </a:fld>
            <a:endParaRPr lang="en-US" altLang="ja-JP"/>
          </a:p>
        </p:txBody>
      </p:sp>
    </p:spTree>
    <p:extLst>
      <p:ext uri="{BB962C8B-B14F-4D97-AF65-F5344CB8AC3E}">
        <p14:creationId xmlns:p14="http://schemas.microsoft.com/office/powerpoint/2010/main" val="28758554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3" name="フッター プレースホルダー 2"/>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defTabSz="457050" eaLnBrk="0" hangingPunct="0">
              <a:defRPr sz="1800"/>
            </a:lvl1pPr>
          </a:lstStyle>
          <a:p>
            <a:pPr>
              <a:defRPr/>
            </a:pPr>
            <a:fld id="{2A3C9A2C-7AD9-1A45-B599-B16F7C034ABB}" type="slidenum">
              <a:rPr lang="en-US" altLang="ja-JP"/>
              <a:pPr>
                <a:defRPr/>
              </a:pPr>
              <a:t>‹#›</a:t>
            </a:fld>
            <a:endParaRPr lang="en-US" altLang="ja-JP"/>
          </a:p>
        </p:txBody>
      </p:sp>
    </p:spTree>
    <p:extLst>
      <p:ext uri="{BB962C8B-B14F-4D97-AF65-F5344CB8AC3E}">
        <p14:creationId xmlns:p14="http://schemas.microsoft.com/office/powerpoint/2010/main" val="19623254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8"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547" y="273588"/>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8" y="1435103"/>
            <a:ext cx="3008435" cy="4691063"/>
          </a:xfrm>
        </p:spPr>
        <p:txBody>
          <a:bodyPr/>
          <a:lstStyle>
            <a:lvl1pPr marL="0" indent="0">
              <a:buNone/>
              <a:defRPr sz="1400"/>
            </a:lvl1pPr>
            <a:lvl2pPr marL="457050" indent="0">
              <a:buNone/>
              <a:defRPr sz="1200"/>
            </a:lvl2pPr>
            <a:lvl3pPr marL="914100" indent="0">
              <a:buNone/>
              <a:defRPr sz="1000"/>
            </a:lvl3pPr>
            <a:lvl4pPr marL="1371150" indent="0">
              <a:buNone/>
              <a:defRPr sz="900"/>
            </a:lvl4pPr>
            <a:lvl5pPr marL="1828200" indent="0">
              <a:buNone/>
              <a:defRPr sz="900"/>
            </a:lvl5pPr>
            <a:lvl6pPr marL="2285251" indent="0">
              <a:buNone/>
              <a:defRPr sz="900"/>
            </a:lvl6pPr>
            <a:lvl7pPr marL="2742304" indent="0">
              <a:buNone/>
              <a:defRPr sz="900"/>
            </a:lvl7pPr>
            <a:lvl8pPr marL="3199351" indent="0">
              <a:buNone/>
              <a:defRPr sz="900"/>
            </a:lvl8pPr>
            <a:lvl9pPr marL="3656401"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6" name="フッター プレースホルダー 5"/>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defTabSz="457050" eaLnBrk="0" hangingPunct="0">
              <a:defRPr sz="1800"/>
            </a:lvl1pPr>
          </a:lstStyle>
          <a:p>
            <a:pPr>
              <a:defRPr/>
            </a:pPr>
            <a:fld id="{A5CFF4DF-CEBD-F348-9FB0-DA022CA64240}" type="slidenum">
              <a:rPr lang="en-US" altLang="ja-JP"/>
              <a:pPr>
                <a:defRPr/>
              </a:pPr>
              <a:t>‹#›</a:t>
            </a:fld>
            <a:endParaRPr lang="en-US" altLang="ja-JP"/>
          </a:p>
        </p:txBody>
      </p:sp>
    </p:spTree>
    <p:extLst>
      <p:ext uri="{BB962C8B-B14F-4D97-AF65-F5344CB8AC3E}">
        <p14:creationId xmlns:p14="http://schemas.microsoft.com/office/powerpoint/2010/main" val="9109809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166" y="612775"/>
            <a:ext cx="5486400" cy="4114800"/>
          </a:xfrm>
        </p:spPr>
        <p:txBody>
          <a:bodyPr/>
          <a:lstStyle>
            <a:lvl1pPr marL="0" indent="0">
              <a:buNone/>
              <a:defRPr sz="3200"/>
            </a:lvl1pPr>
            <a:lvl2pPr marL="457050" indent="0">
              <a:buNone/>
              <a:defRPr sz="2800"/>
            </a:lvl2pPr>
            <a:lvl3pPr marL="914100" indent="0">
              <a:buNone/>
              <a:defRPr sz="2400"/>
            </a:lvl3pPr>
            <a:lvl4pPr marL="1371150" indent="0">
              <a:buNone/>
              <a:defRPr sz="2000"/>
            </a:lvl4pPr>
            <a:lvl5pPr marL="1828200" indent="0">
              <a:buNone/>
              <a:defRPr sz="2000"/>
            </a:lvl5pPr>
            <a:lvl6pPr marL="2285251" indent="0">
              <a:buNone/>
              <a:defRPr sz="2000"/>
            </a:lvl6pPr>
            <a:lvl7pPr marL="2742304" indent="0">
              <a:buNone/>
              <a:defRPr sz="2000"/>
            </a:lvl7pPr>
            <a:lvl8pPr marL="3199351" indent="0">
              <a:buNone/>
              <a:defRPr sz="2000"/>
            </a:lvl8pPr>
            <a:lvl9pPr marL="3656401"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166" y="5367338"/>
            <a:ext cx="5486400" cy="804862"/>
          </a:xfrm>
        </p:spPr>
        <p:txBody>
          <a:bodyPr/>
          <a:lstStyle>
            <a:lvl1pPr marL="0" indent="0">
              <a:buNone/>
              <a:defRPr sz="1400"/>
            </a:lvl1pPr>
            <a:lvl2pPr marL="457050" indent="0">
              <a:buNone/>
              <a:defRPr sz="1200"/>
            </a:lvl2pPr>
            <a:lvl3pPr marL="914100" indent="0">
              <a:buNone/>
              <a:defRPr sz="1000"/>
            </a:lvl3pPr>
            <a:lvl4pPr marL="1371150" indent="0">
              <a:buNone/>
              <a:defRPr sz="900"/>
            </a:lvl4pPr>
            <a:lvl5pPr marL="1828200" indent="0">
              <a:buNone/>
              <a:defRPr sz="900"/>
            </a:lvl5pPr>
            <a:lvl6pPr marL="2285251" indent="0">
              <a:buNone/>
              <a:defRPr sz="900"/>
            </a:lvl6pPr>
            <a:lvl7pPr marL="2742304" indent="0">
              <a:buNone/>
              <a:defRPr sz="900"/>
            </a:lvl7pPr>
            <a:lvl8pPr marL="3199351" indent="0">
              <a:buNone/>
              <a:defRPr sz="900"/>
            </a:lvl8pPr>
            <a:lvl9pPr marL="3656401"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6" name="フッター プレースホルダー 5"/>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defTabSz="457050" eaLnBrk="0" hangingPunct="0">
              <a:defRPr sz="1800"/>
            </a:lvl1pPr>
          </a:lstStyle>
          <a:p>
            <a:pPr>
              <a:defRPr/>
            </a:pPr>
            <a:fld id="{A645B770-8E22-C64F-ABC4-0FBC1E74DEE3}" type="slidenum">
              <a:rPr lang="en-US" altLang="ja-JP"/>
              <a:pPr>
                <a:defRPr/>
              </a:pPr>
              <a:t>‹#›</a:t>
            </a:fld>
            <a:endParaRPr lang="en-US" altLang="ja-JP"/>
          </a:p>
        </p:txBody>
      </p:sp>
    </p:spTree>
    <p:extLst>
      <p:ext uri="{BB962C8B-B14F-4D97-AF65-F5344CB8AC3E}">
        <p14:creationId xmlns:p14="http://schemas.microsoft.com/office/powerpoint/2010/main" val="19826773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5" name="フッター プレースホルダー 4"/>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defTabSz="457050" eaLnBrk="0" hangingPunct="0">
              <a:defRPr sz="1800"/>
            </a:lvl1pPr>
          </a:lstStyle>
          <a:p>
            <a:pPr>
              <a:defRPr/>
            </a:pPr>
            <a:fld id="{601AC52E-D5A6-7C49-92D6-6ED215A8D321}" type="slidenum">
              <a:rPr lang="en-US" altLang="ja-JP"/>
              <a:pPr>
                <a:defRPr/>
              </a:pPr>
              <a:t>‹#›</a:t>
            </a:fld>
            <a:endParaRPr lang="en-US" altLang="ja-JP"/>
          </a:p>
        </p:txBody>
      </p:sp>
    </p:spTree>
    <p:extLst>
      <p:ext uri="{BB962C8B-B14F-4D97-AF65-F5344CB8AC3E}">
        <p14:creationId xmlns:p14="http://schemas.microsoft.com/office/powerpoint/2010/main" val="1629849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C744EFBB-EB48-F94C-903A-9E83F30F0184}" type="datetimeFigureOut">
              <a:rPr lang="ja-JP" altLang="en-US">
                <a:solidFill>
                  <a:srgbClr val="000000"/>
                </a:solidFill>
              </a:rPr>
              <a:pPr>
                <a:defRPr/>
              </a:pPr>
              <a:t>16/03/23</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16A88C-2ECD-1E44-BA1D-E23FADE3CD9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837983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5171"/>
            <a:ext cx="2057400" cy="58245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7" y="275171"/>
            <a:ext cx="6031523" cy="58245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5" name="フッター プレースホルダー 4"/>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defTabSz="457050" eaLnBrk="0" hangingPunct="0">
              <a:defRPr sz="1800"/>
            </a:lvl1pPr>
          </a:lstStyle>
          <a:p>
            <a:pPr>
              <a:defRPr/>
            </a:pPr>
            <a:fld id="{0486D6DD-C01C-CF41-ADDE-F009EC2E6825}" type="slidenum">
              <a:rPr lang="en-US" altLang="ja-JP"/>
              <a:pPr>
                <a:defRPr/>
              </a:pPr>
              <a:t>‹#›</a:t>
            </a:fld>
            <a:endParaRPr lang="en-US" altLang="ja-JP"/>
          </a:p>
        </p:txBody>
      </p:sp>
    </p:spTree>
    <p:extLst>
      <p:ext uri="{BB962C8B-B14F-4D97-AF65-F5344CB8AC3E}">
        <p14:creationId xmlns:p14="http://schemas.microsoft.com/office/powerpoint/2010/main" val="15432499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457204" y="1600200"/>
            <a:ext cx="4044462" cy="2173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2338" y="1600200"/>
            <a:ext cx="4044462" cy="2173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57204" y="3926426"/>
            <a:ext cx="4044462" cy="21732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642338" y="3926426"/>
            <a:ext cx="4044462" cy="21732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8" name="フッター プレースホルダー 7"/>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defTabSz="457050" eaLnBrk="0" hangingPunct="0">
              <a:defRPr sz="1800"/>
            </a:lvl1pPr>
          </a:lstStyle>
          <a:p>
            <a:pPr>
              <a:defRPr/>
            </a:pPr>
            <a:fld id="{CA4A0715-1050-D04A-A87E-76F5544D7261}" type="slidenum">
              <a:rPr lang="en-US" altLang="ja-JP"/>
              <a:pPr>
                <a:defRPr/>
              </a:pPr>
              <a:t>‹#›</a:t>
            </a:fld>
            <a:endParaRPr lang="en-US" altLang="ja-JP"/>
          </a:p>
        </p:txBody>
      </p:sp>
    </p:spTree>
    <p:extLst>
      <p:ext uri="{BB962C8B-B14F-4D97-AF65-F5344CB8AC3E}">
        <p14:creationId xmlns:p14="http://schemas.microsoft.com/office/powerpoint/2010/main" val="12667014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4" y="1600201"/>
            <a:ext cx="4044462" cy="44989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2338" y="1600200"/>
            <a:ext cx="4044462" cy="2173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2338" y="3926426"/>
            <a:ext cx="4044462" cy="21732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5"/>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7" name="フッター プレースホルダー 6"/>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8" name="スライド番号プレースホルダー 7"/>
          <p:cNvSpPr>
            <a:spLocks noGrp="1"/>
          </p:cNvSpPr>
          <p:nvPr>
            <p:ph type="sldNum" sz="quarter" idx="12"/>
          </p:nvPr>
        </p:nvSpPr>
        <p:spPr/>
        <p:txBody>
          <a:bodyPr/>
          <a:lstStyle>
            <a:lvl1pPr defTabSz="457050" eaLnBrk="0" hangingPunct="0">
              <a:defRPr sz="1800"/>
            </a:lvl1pPr>
          </a:lstStyle>
          <a:p>
            <a:pPr>
              <a:defRPr/>
            </a:pPr>
            <a:fld id="{F5EB175F-DA4E-BA4F-8D42-B1AA681A34E7}" type="slidenum">
              <a:rPr lang="en-US" altLang="ja-JP"/>
              <a:pPr>
                <a:defRPr/>
              </a:pPr>
              <a:t>‹#›</a:t>
            </a:fld>
            <a:endParaRPr lang="en-US" altLang="ja-JP"/>
          </a:p>
        </p:txBody>
      </p:sp>
    </p:spTree>
    <p:extLst>
      <p:ext uri="{BB962C8B-B14F-4D97-AF65-F5344CB8AC3E}">
        <p14:creationId xmlns:p14="http://schemas.microsoft.com/office/powerpoint/2010/main" val="19024459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721"/>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C5C9CDCD-D087-5D49-8F34-42A7D74852C4}" type="slidenum">
              <a:rPr lang="ja-JP" altLang="en-US"/>
              <a:pPr>
                <a:defRPr/>
              </a:pPr>
              <a:t>‹#›</a:t>
            </a:fld>
            <a:endParaRPr lang="en-US" altLang="ja-JP"/>
          </a:p>
        </p:txBody>
      </p:sp>
    </p:spTree>
    <p:extLst>
      <p:ext uri="{BB962C8B-B14F-4D97-AF65-F5344CB8AC3E}">
        <p14:creationId xmlns:p14="http://schemas.microsoft.com/office/powerpoint/2010/main" val="25927887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3793EC64-BE63-6443-AFD7-B10211CB88AE}" type="slidenum">
              <a:rPr lang="ja-JP" altLang="en-US"/>
              <a:pPr>
                <a:defRPr/>
              </a:pPr>
              <a:t>‹#›</a:t>
            </a:fld>
            <a:endParaRPr lang="en-US" altLang="ja-JP"/>
          </a:p>
        </p:txBody>
      </p:sp>
    </p:spTree>
    <p:extLst>
      <p:ext uri="{BB962C8B-B14F-4D97-AF65-F5344CB8AC3E}">
        <p14:creationId xmlns:p14="http://schemas.microsoft.com/office/powerpoint/2010/main" val="41947670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96"/>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95658EC0-F3BB-BC43-AA5C-44FA907AFA56}" type="slidenum">
              <a:rPr lang="ja-JP" altLang="en-US"/>
              <a:pPr>
                <a:defRPr/>
              </a:pPr>
              <a:t>‹#›</a:t>
            </a:fld>
            <a:endParaRPr lang="en-US" altLang="ja-JP"/>
          </a:p>
        </p:txBody>
      </p:sp>
    </p:spTree>
    <p:extLst>
      <p:ext uri="{BB962C8B-B14F-4D97-AF65-F5344CB8AC3E}">
        <p14:creationId xmlns:p14="http://schemas.microsoft.com/office/powerpoint/2010/main" val="23094717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765ABA79-A93B-194B-ADBE-D1962F96E3DB}" type="slidenum">
              <a:rPr lang="ja-JP" altLang="en-US"/>
              <a:pPr>
                <a:defRPr/>
              </a:pPr>
              <a:t>‹#›</a:t>
            </a:fld>
            <a:endParaRPr lang="en-US" altLang="ja-JP"/>
          </a:p>
        </p:txBody>
      </p:sp>
    </p:spTree>
    <p:extLst>
      <p:ext uri="{BB962C8B-B14F-4D97-AF65-F5344CB8AC3E}">
        <p14:creationId xmlns:p14="http://schemas.microsoft.com/office/powerpoint/2010/main" val="34613324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8"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defTabSz="914400" eaLnBrk="1" hangingPunct="1">
              <a:defRPr/>
            </a:lvl1pPr>
          </a:lstStyle>
          <a:p>
            <a:pPr>
              <a:defRPr/>
            </a:pPr>
            <a:fld id="{012DA71B-675B-5341-A886-128AD49BBDEF}" type="slidenum">
              <a:rPr lang="ja-JP" altLang="en-US"/>
              <a:pPr>
                <a:defRPr/>
              </a:pPr>
              <a:t>‹#›</a:t>
            </a:fld>
            <a:endParaRPr lang="en-US" altLang="ja-JP"/>
          </a:p>
        </p:txBody>
      </p:sp>
    </p:spTree>
    <p:extLst>
      <p:ext uri="{BB962C8B-B14F-4D97-AF65-F5344CB8AC3E}">
        <p14:creationId xmlns:p14="http://schemas.microsoft.com/office/powerpoint/2010/main" val="34129079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4"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defTabSz="914400" eaLnBrk="1" hangingPunct="1">
              <a:defRPr/>
            </a:lvl1pPr>
          </a:lstStyle>
          <a:p>
            <a:pPr>
              <a:defRPr/>
            </a:pPr>
            <a:fld id="{40FD22B6-C1C7-AF43-893A-A74115B2DD8D}" type="slidenum">
              <a:rPr lang="ja-JP" altLang="en-US"/>
              <a:pPr>
                <a:defRPr/>
              </a:pPr>
              <a:t>‹#›</a:t>
            </a:fld>
            <a:endParaRPr lang="en-US" altLang="ja-JP"/>
          </a:p>
        </p:txBody>
      </p:sp>
    </p:spTree>
    <p:extLst>
      <p:ext uri="{BB962C8B-B14F-4D97-AF65-F5344CB8AC3E}">
        <p14:creationId xmlns:p14="http://schemas.microsoft.com/office/powerpoint/2010/main" val="29507782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3"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defTabSz="914400" eaLnBrk="1" hangingPunct="1">
              <a:defRPr/>
            </a:lvl1pPr>
          </a:lstStyle>
          <a:p>
            <a:pPr>
              <a:defRPr/>
            </a:pPr>
            <a:fld id="{BB9AA6FA-1508-8B4A-8E12-00151E56615D}" type="slidenum">
              <a:rPr lang="ja-JP" altLang="en-US"/>
              <a:pPr>
                <a:defRPr/>
              </a:pPr>
              <a:t>‹#›</a:t>
            </a:fld>
            <a:endParaRPr lang="en-US" altLang="ja-JP"/>
          </a:p>
        </p:txBody>
      </p:sp>
    </p:spTree>
    <p:extLst>
      <p:ext uri="{BB962C8B-B14F-4D97-AF65-F5344CB8AC3E}">
        <p14:creationId xmlns:p14="http://schemas.microsoft.com/office/powerpoint/2010/main" val="346071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8855DED-F0B8-E740-899E-CE6A09CB2B94}" type="datetimeFigureOut">
              <a:rPr lang="ja-JP" altLang="en-US">
                <a:solidFill>
                  <a:srgbClr val="000000"/>
                </a:solidFill>
              </a:rPr>
              <a:pPr>
                <a:defRPr/>
              </a:pPr>
              <a:t>16/03/23</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9CA983C-51DB-314C-B244-A2607013347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36919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34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C89D3A1F-3512-3F4A-AEBF-EB7FE3F182C5}" type="slidenum">
              <a:rPr lang="ja-JP" altLang="en-US"/>
              <a:pPr>
                <a:defRPr/>
              </a:pPr>
              <a:t>‹#›</a:t>
            </a:fld>
            <a:endParaRPr lang="en-US" altLang="ja-JP"/>
          </a:p>
        </p:txBody>
      </p:sp>
    </p:spTree>
    <p:extLst>
      <p:ext uri="{BB962C8B-B14F-4D97-AF65-F5344CB8AC3E}">
        <p14:creationId xmlns:p14="http://schemas.microsoft.com/office/powerpoint/2010/main" val="38011236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6A1A780E-8E83-D748-8661-3855390C2214}" type="slidenum">
              <a:rPr lang="ja-JP" altLang="en-US"/>
              <a:pPr>
                <a:defRPr/>
              </a:pPr>
              <a:t>‹#›</a:t>
            </a:fld>
            <a:endParaRPr lang="en-US" altLang="ja-JP"/>
          </a:p>
        </p:txBody>
      </p:sp>
    </p:spTree>
    <p:extLst>
      <p:ext uri="{BB962C8B-B14F-4D97-AF65-F5344CB8AC3E}">
        <p14:creationId xmlns:p14="http://schemas.microsoft.com/office/powerpoint/2010/main" val="4867989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5E2A7148-FA94-F140-B54A-BC5BF18A9FB4}" type="slidenum">
              <a:rPr lang="ja-JP" altLang="en-US"/>
              <a:pPr>
                <a:defRPr/>
              </a:pPr>
              <a:t>‹#›</a:t>
            </a:fld>
            <a:endParaRPr lang="en-US" altLang="ja-JP"/>
          </a:p>
        </p:txBody>
      </p:sp>
    </p:spTree>
    <p:extLst>
      <p:ext uri="{BB962C8B-B14F-4D97-AF65-F5344CB8AC3E}">
        <p14:creationId xmlns:p14="http://schemas.microsoft.com/office/powerpoint/2010/main" val="4599326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934"/>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934"/>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r>
              <a:rPr lang="en-US" altLang="ja-JP" smtClean="0"/>
              <a:t>2014/03/13</a:t>
            </a:r>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D62EA547-9B42-A742-9478-27A46076F806}" type="slidenum">
              <a:rPr lang="ja-JP" altLang="en-US"/>
              <a:pPr>
                <a:defRPr/>
              </a:pPr>
              <a:t>‹#›</a:t>
            </a:fld>
            <a:endParaRPr lang="en-US" altLang="ja-JP"/>
          </a:p>
        </p:txBody>
      </p:sp>
    </p:spTree>
    <p:extLst>
      <p:ext uri="{BB962C8B-B14F-4D97-AF65-F5344CB8AC3E}">
        <p14:creationId xmlns:p14="http://schemas.microsoft.com/office/powerpoint/2010/main" val="1127599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1059"/>
            <a:ext cx="7772400" cy="1470025"/>
          </a:xfrm>
        </p:spPr>
        <p:txBody>
          <a:bodyPr/>
          <a:lstStyle>
            <a:lvl1pPr>
              <a:defRPr sz="4400"/>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5"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6"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EA082462-AB18-C14F-BDCF-5356096D2B8B}" type="slidenum">
              <a:rPr lang="ja-JP" altLang="en-US"/>
              <a:pPr>
                <a:defRPr/>
              </a:pPr>
              <a:t>‹#›</a:t>
            </a:fld>
            <a:endParaRPr lang="ja-JP" altLang="en-US"/>
          </a:p>
        </p:txBody>
      </p:sp>
    </p:spTree>
    <p:extLst>
      <p:ext uri="{BB962C8B-B14F-4D97-AF65-F5344CB8AC3E}">
        <p14:creationId xmlns:p14="http://schemas.microsoft.com/office/powerpoint/2010/main" val="19456512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68362"/>
          </a:xfrm>
        </p:spPr>
        <p:txBody>
          <a:bodyPr/>
          <a:lstStyle>
            <a:lvl1pPr>
              <a:defRPr sz="3600">
                <a:solidFill>
                  <a:srgbClr val="800000"/>
                </a:solidFill>
                <a:latin typeface="Geneva"/>
                <a:cs typeface="Geneva"/>
              </a:defRPr>
            </a:lvl1pPr>
          </a:lstStyle>
          <a:p>
            <a:r>
              <a:rPr lang="ja-JP" altLang="en-US" smtClean="0"/>
              <a:t>マスタ タイトルの書式設定</a:t>
            </a:r>
            <a:endParaRPr lang="ja-JP" altLang="en-US" dirty="0"/>
          </a:p>
        </p:txBody>
      </p:sp>
      <p:sp>
        <p:nvSpPr>
          <p:cNvPr id="3" name="コンテンツ プレースホルダ 2"/>
          <p:cNvSpPr>
            <a:spLocks noGrp="1"/>
          </p:cNvSpPr>
          <p:nvPr>
            <p:ph idx="1"/>
          </p:nvPr>
        </p:nvSpPr>
        <p:spPr>
          <a:xfrm>
            <a:off x="457200" y="1371601"/>
            <a:ext cx="8229600" cy="4754563"/>
          </a:xfrm>
        </p:spPr>
        <p:txBody>
          <a:bodyPr/>
          <a:lstStyle>
            <a:lvl1pPr>
              <a:defRPr sz="2000">
                <a:solidFill>
                  <a:srgbClr val="000090"/>
                </a:solidFill>
                <a:latin typeface="Geneva"/>
                <a:cs typeface="Geneva"/>
              </a:defRPr>
            </a:lvl1pPr>
            <a:lvl2pPr marL="544513" indent="-273050">
              <a:tabLst>
                <a:tab pos="454025" algn="l"/>
              </a:tabLst>
              <a:defRPr sz="1800" baseline="0">
                <a:solidFill>
                  <a:srgbClr val="008000"/>
                </a:solidFill>
                <a:latin typeface="Geneva"/>
                <a:cs typeface="Geneva"/>
              </a:defRPr>
            </a:lvl2pPr>
            <a:lvl3pPr marL="892175" indent="-273050">
              <a:defRPr sz="1600" baseline="0">
                <a:latin typeface="Geneva"/>
                <a:cs typeface="Geneva"/>
              </a:defRPr>
            </a:lvl3pPr>
            <a:lvl4pPr marL="1073150" indent="-180975">
              <a:defRPr sz="1600" baseline="0">
                <a:latin typeface="Geneva"/>
                <a:cs typeface="Geneva"/>
              </a:defRPr>
            </a:lvl4pPr>
            <a:lvl5pPr marL="1346200" indent="-182563">
              <a:defRPr sz="1400" baseline="0">
                <a:latin typeface="Geneva"/>
                <a:cs typeface="Geneva"/>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5"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6"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DF82B7FD-7418-774C-A2B0-E3F9F049CB76}" type="slidenum">
              <a:rPr lang="ja-JP" altLang="en-US"/>
              <a:pPr>
                <a:defRPr/>
              </a:pPr>
              <a:t>‹#›</a:t>
            </a:fld>
            <a:endParaRPr lang="ja-JP" altLang="en-US"/>
          </a:p>
        </p:txBody>
      </p:sp>
    </p:spTree>
    <p:extLst>
      <p:ext uri="{BB962C8B-B14F-4D97-AF65-F5344CB8AC3E}">
        <p14:creationId xmlns:p14="http://schemas.microsoft.com/office/powerpoint/2010/main" val="22863165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53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5"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6"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9993E522-63FD-5542-B77D-239F19DDF896}" type="slidenum">
              <a:rPr lang="ja-JP" altLang="en-US"/>
              <a:pPr>
                <a:defRPr/>
              </a:pPr>
              <a:t>‹#›</a:t>
            </a:fld>
            <a:endParaRPr lang="ja-JP" altLang="en-US"/>
          </a:p>
        </p:txBody>
      </p:sp>
    </p:spTree>
    <p:extLst>
      <p:ext uri="{BB962C8B-B14F-4D97-AF65-F5344CB8AC3E}">
        <p14:creationId xmlns:p14="http://schemas.microsoft.com/office/powerpoint/2010/main" val="38624275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6"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7"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B6C64E2E-82BC-E048-845E-9BE3A412C2A0}" type="slidenum">
              <a:rPr lang="ja-JP" altLang="en-US"/>
              <a:pPr>
                <a:defRPr/>
              </a:pPr>
              <a:t>‹#›</a:t>
            </a:fld>
            <a:endParaRPr lang="ja-JP" altLang="en-US"/>
          </a:p>
        </p:txBody>
      </p:sp>
    </p:spTree>
    <p:extLst>
      <p:ext uri="{BB962C8B-B14F-4D97-AF65-F5344CB8AC3E}">
        <p14:creationId xmlns:p14="http://schemas.microsoft.com/office/powerpoint/2010/main" val="25103948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8"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9"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38754566-B3AC-0843-84E7-F4846BCBDD3C}" type="slidenum">
              <a:rPr lang="ja-JP" altLang="en-US"/>
              <a:pPr>
                <a:defRPr/>
              </a:pPr>
              <a:t>‹#›</a:t>
            </a:fld>
            <a:endParaRPr lang="ja-JP" altLang="en-US"/>
          </a:p>
        </p:txBody>
      </p:sp>
    </p:spTree>
    <p:extLst>
      <p:ext uri="{BB962C8B-B14F-4D97-AF65-F5344CB8AC3E}">
        <p14:creationId xmlns:p14="http://schemas.microsoft.com/office/powerpoint/2010/main" val="28715667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4"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5"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A42C9CD5-3806-6946-9A9F-CD55DCACD952}" type="slidenum">
              <a:rPr lang="ja-JP" altLang="en-US"/>
              <a:pPr>
                <a:defRPr/>
              </a:pPr>
              <a:t>‹#›</a:t>
            </a:fld>
            <a:endParaRPr lang="ja-JP" altLang="en-US"/>
          </a:p>
        </p:txBody>
      </p:sp>
    </p:spTree>
    <p:extLst>
      <p:ext uri="{BB962C8B-B14F-4D97-AF65-F5344CB8AC3E}">
        <p14:creationId xmlns:p14="http://schemas.microsoft.com/office/powerpoint/2010/main" val="386499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8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04C70E2B-0767-384B-999F-523D49CEEF90}"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F784F7-7BC9-EB44-A6D2-9750106F3EF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5267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3"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4"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202ACFC9-04C9-EC4F-BB3E-316863B76EC1}" type="slidenum">
              <a:rPr lang="ja-JP" altLang="en-US"/>
              <a:pPr>
                <a:defRPr/>
              </a:pPr>
              <a:t>‹#›</a:t>
            </a:fld>
            <a:endParaRPr lang="ja-JP" altLang="en-US"/>
          </a:p>
        </p:txBody>
      </p:sp>
    </p:spTree>
    <p:extLst>
      <p:ext uri="{BB962C8B-B14F-4D97-AF65-F5344CB8AC3E}">
        <p14:creationId xmlns:p14="http://schemas.microsoft.com/office/powerpoint/2010/main" val="5153279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6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6"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7"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375E7E1F-5C47-EB4D-B2BA-940181038297}" type="slidenum">
              <a:rPr lang="ja-JP" altLang="en-US"/>
              <a:pPr>
                <a:defRPr/>
              </a:pPr>
              <a:t>‹#›</a:t>
            </a:fld>
            <a:endParaRPr lang="ja-JP" altLang="en-US"/>
          </a:p>
        </p:txBody>
      </p:sp>
    </p:spTree>
    <p:extLst>
      <p:ext uri="{BB962C8B-B14F-4D97-AF65-F5344CB8AC3E}">
        <p14:creationId xmlns:p14="http://schemas.microsoft.com/office/powerpoint/2010/main" val="19575989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6"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7"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C163AF7F-3C23-0441-AF87-74A75F7396E2}" type="slidenum">
              <a:rPr lang="ja-JP" altLang="en-US"/>
              <a:pPr>
                <a:defRPr/>
              </a:pPr>
              <a:t>‹#›</a:t>
            </a:fld>
            <a:endParaRPr lang="ja-JP" altLang="en-US"/>
          </a:p>
        </p:txBody>
      </p:sp>
    </p:spTree>
    <p:extLst>
      <p:ext uri="{BB962C8B-B14F-4D97-AF65-F5344CB8AC3E}">
        <p14:creationId xmlns:p14="http://schemas.microsoft.com/office/powerpoint/2010/main" val="16427875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5"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6"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16D5BB75-F123-C84E-AD00-CA6337B1D5C8}" type="slidenum">
              <a:rPr lang="ja-JP" altLang="en-US"/>
              <a:pPr>
                <a:defRPr/>
              </a:pPr>
              <a:t>‹#›</a:t>
            </a:fld>
            <a:endParaRPr lang="ja-JP" altLang="en-US"/>
          </a:p>
        </p:txBody>
      </p:sp>
    </p:spTree>
    <p:extLst>
      <p:ext uri="{BB962C8B-B14F-4D97-AF65-F5344CB8AC3E}">
        <p14:creationId xmlns:p14="http://schemas.microsoft.com/office/powerpoint/2010/main" val="33730107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5272"/>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5272"/>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lgn="ctr" defTabSz="914400">
              <a:defRPr kumimoji="0">
                <a:ea typeface="ヒラギノ角ゴ Pro W3" charset="0"/>
                <a:cs typeface="ヒラギノ角ゴ Pro W3" charset="0"/>
              </a:defRPr>
            </a:lvl1pPr>
          </a:lstStyle>
          <a:p>
            <a:pPr>
              <a:defRPr/>
            </a:pPr>
            <a:r>
              <a:rPr lang="en-US" altLang="ja-JP"/>
              <a:t>2011/09/10</a:t>
            </a:r>
            <a:endParaRPr lang="ja-JP" altLang="en-US"/>
          </a:p>
        </p:txBody>
      </p:sp>
      <p:sp>
        <p:nvSpPr>
          <p:cNvPr id="5" name="フッター プレースホルダ 4"/>
          <p:cNvSpPr>
            <a:spLocks noGrp="1"/>
          </p:cNvSpPr>
          <p:nvPr>
            <p:ph type="ftr" sz="quarter" idx="11"/>
          </p:nvPr>
        </p:nvSpPr>
        <p:spPr/>
        <p:txBody>
          <a:bodyPr/>
          <a:lstStyle>
            <a:lvl1pPr defTabSz="914400">
              <a:defRPr kumimoji="0"/>
            </a:lvl1pPr>
          </a:lstStyle>
          <a:p>
            <a:pPr>
              <a:defRPr/>
            </a:pPr>
            <a:r>
              <a:rPr lang="en-US" altLang="ja-JP"/>
              <a:t>K. Kawagoe foe ILC</a:t>
            </a:r>
            <a:endParaRPr lang="ja-JP" altLang="en-US"/>
          </a:p>
        </p:txBody>
      </p:sp>
      <p:sp>
        <p:nvSpPr>
          <p:cNvPr id="6" name="スライド番号プレースホルダ 5"/>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C5DF4797-F39D-DD49-995F-68EEF544F989}" type="slidenum">
              <a:rPr lang="ja-JP" altLang="en-US"/>
              <a:pPr>
                <a:defRPr/>
              </a:pPr>
              <a:t>‹#›</a:t>
            </a:fld>
            <a:endParaRPr lang="ja-JP" altLang="en-US"/>
          </a:p>
        </p:txBody>
      </p:sp>
    </p:spTree>
    <p:extLst>
      <p:ext uri="{BB962C8B-B14F-4D97-AF65-F5344CB8AC3E}">
        <p14:creationId xmlns:p14="http://schemas.microsoft.com/office/powerpoint/2010/main" val="42516854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OverTx">
  <p:cSld name="タイトル、2 つのコンテンツ (横)、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7543800" cy="762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914400" y="1600200"/>
            <a:ext cx="3695700" cy="1905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762500" y="1600200"/>
            <a:ext cx="3695700" cy="1905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914400" y="3657600"/>
            <a:ext cx="7543800" cy="19050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p:txBody>
          <a:bodyPr/>
          <a:lstStyle>
            <a:lvl1pPr algn="ctr" defTabSz="914400">
              <a:defRPr kumimoji="0">
                <a:latin typeface="Calibri" pitchFamily="-109" charset="0"/>
                <a:ea typeface="ＭＳ Ｐゴシック" pitchFamily="-109" charset="-128"/>
                <a:cs typeface="ＭＳ Ｐゴシック" pitchFamily="-109" charset="-128"/>
              </a:defRPr>
            </a:lvl1pPr>
          </a:lstStyle>
          <a:p>
            <a:pPr>
              <a:defRPr/>
            </a:pPr>
            <a:r>
              <a:rPr lang="en-US" altLang="ja-JP"/>
              <a:t>2011/09/10</a:t>
            </a:r>
          </a:p>
        </p:txBody>
      </p:sp>
      <p:sp>
        <p:nvSpPr>
          <p:cNvPr id="7" name="フッター プレースホルダ 6"/>
          <p:cNvSpPr>
            <a:spLocks noGrp="1"/>
          </p:cNvSpPr>
          <p:nvPr>
            <p:ph type="ftr" sz="quarter" idx="11"/>
          </p:nvPr>
        </p:nvSpPr>
        <p:spPr/>
        <p:txBody>
          <a:bodyPr/>
          <a:lstStyle>
            <a:lvl1pPr defTabSz="914400">
              <a:defRPr kumimoji="0"/>
            </a:lvl1pPr>
          </a:lstStyle>
          <a:p>
            <a:pPr>
              <a:defRPr/>
            </a:pPr>
            <a:r>
              <a:rPr lang="en-US" altLang="ja-JP"/>
              <a:t>K. Kawagoe foe ILC</a:t>
            </a:r>
          </a:p>
        </p:txBody>
      </p:sp>
      <p:sp>
        <p:nvSpPr>
          <p:cNvPr id="8" name="スライド番号プレースホルダ 7"/>
          <p:cNvSpPr>
            <a:spLocks noGrp="1"/>
          </p:cNvSpPr>
          <p:nvPr>
            <p:ph type="sldNum" sz="quarter" idx="12"/>
          </p:nvPr>
        </p:nvSpPr>
        <p:spPr/>
        <p:txBody>
          <a:bodyPr/>
          <a:lstStyle>
            <a:lvl1pPr defTabSz="914400">
              <a:defRPr kumimoji="0">
                <a:ea typeface="ヒラギノ角ゴ Pro W3" charset="0"/>
                <a:cs typeface="ヒラギノ角ゴ Pro W3" charset="0"/>
              </a:defRPr>
            </a:lvl1pPr>
          </a:lstStyle>
          <a:p>
            <a:pPr>
              <a:defRPr/>
            </a:pPr>
            <a:fld id="{5017EBE8-4AAD-9244-9FEC-126C92D58D3B}" type="slidenum">
              <a:rPr lang="en-US" altLang="ja-JP"/>
              <a:pPr>
                <a:defRPr/>
              </a:pPr>
              <a:t>‹#›</a:t>
            </a:fld>
            <a:endParaRPr lang="en-US" altLang="ja-JP"/>
          </a:p>
        </p:txBody>
      </p:sp>
    </p:spTree>
    <p:extLst>
      <p:ext uri="{BB962C8B-B14F-4D97-AF65-F5344CB8AC3E}">
        <p14:creationId xmlns:p14="http://schemas.microsoft.com/office/powerpoint/2010/main" val="35203627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54816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053323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694796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Slide Number Placeholder 6"/>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02983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5" name="フッター プレースホルダー 4"/>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6" name="スライド番号プレースホルダー 5"/>
          <p:cNvSpPr>
            <a:spLocks noGrp="1"/>
          </p:cNvSpPr>
          <p:nvPr>
            <p:ph type="sldNum" sz="quarter" idx="12"/>
          </p:nvPr>
        </p:nvSpPr>
        <p:spPr/>
        <p:txBody>
          <a:bodyPr/>
          <a:lstStyle>
            <a:lvl1pPr>
              <a:defRPr/>
            </a:lvl1pPr>
          </a:lstStyle>
          <a:p>
            <a:fld id="{B1568555-34A0-444A-AA5E-1F3DCE04B9C8}" type="slidenum">
              <a:rPr lang="en-US" altLang="ja-JP"/>
              <a:pPr/>
              <a:t>‹#›</a:t>
            </a:fld>
            <a:endParaRPr lang="en-US" altLang="ja-JP"/>
          </a:p>
        </p:txBody>
      </p:sp>
    </p:spTree>
    <p:extLst>
      <p:ext uri="{BB962C8B-B14F-4D97-AF65-F5344CB8AC3E}">
        <p14:creationId xmlns:p14="http://schemas.microsoft.com/office/powerpoint/2010/main" val="709669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26AC264B-E4B2-A745-AC78-4BCAD8E80980}"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04AE11-4947-064A-A581-3090D1D0C1C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000116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Slide Number Placeholder 8"/>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908081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Slide Number Placeholder 4"/>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7413507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Slide Number Placeholder 3"/>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15491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Slide Number Placeholder 6"/>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904123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Slide Number Placeholder 6"/>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855989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39114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890355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8572327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281420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95012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245D8DD9-4736-5F4B-A926-11398AE45FE6}"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B43059-D762-7346-BF93-D29E39D366E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784415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Slide Number Placeholder 6"/>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0221460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Slide Number Placeholder 8"/>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169231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Slide Number Placeholder 4"/>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01235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Slide Number Placeholder 3"/>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698827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Slide Number Placeholder 6"/>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896988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Slide Number Placeholder 6"/>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750509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50728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12"/>
          </p:nvPr>
        </p:nvSpPr>
        <p:spPr/>
        <p:txBody>
          <a:bodyPr/>
          <a:lstStyle/>
          <a:p>
            <a:fld id="{0498F24A-11F8-4879-AB2B-FDE14143D8E6}"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24877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196" y="391"/>
            <a:ext cx="9141069" cy="6850063"/>
            <a:chOff x="0" y="0"/>
            <a:chExt cx="5758" cy="4315"/>
          </a:xfrm>
        </p:grpSpPr>
        <p:sp>
          <p:nvSpPr>
            <p:cNvPr id="5" name="Freeform 3"/>
            <p:cNvSpPr>
              <a:spLocks/>
            </p:cNvSpPr>
            <p:nvPr/>
          </p:nvSpPr>
          <p:spPr bwMode="hidden">
            <a:xfrm>
              <a:off x="0" y="0"/>
              <a:ext cx="5758" cy="1776"/>
            </a:xfrm>
            <a:custGeom>
              <a:avLst/>
              <a:gdLst>
                <a:gd name="T0" fmla="*/ 0 w 5740"/>
                <a:gd name="T1" fmla="*/ 0 h 1906"/>
                <a:gd name="T2" fmla="*/ 0 w 5740"/>
                <a:gd name="T3" fmla="*/ 148 h 1906"/>
                <a:gd name="T4" fmla="*/ 6425 w 5740"/>
                <a:gd name="T5" fmla="*/ 148 h 1906"/>
                <a:gd name="T6" fmla="*/ 642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ja-JP" altLang="en-US">
                <a:solidFill>
                  <a:srgbClr val="FFFFFF"/>
                </a:solidFill>
                <a:latin typeface="Arial" charset="0"/>
                <a:ea typeface="ＭＳ Ｐゴシック" charset="0"/>
                <a:cs typeface="ＭＳ Ｐゴシック" charset="0"/>
              </a:endParaRPr>
            </a:p>
          </p:txBody>
        </p:sp>
        <p:grpSp>
          <p:nvGrpSpPr>
            <p:cNvPr id="6" name="Group 4"/>
            <p:cNvGrpSpPr>
              <a:grpSpLocks/>
            </p:cNvGrpSpPr>
            <p:nvPr userDrawn="1"/>
          </p:nvGrpSpPr>
          <p:grpSpPr bwMode="auto">
            <a:xfrm>
              <a:off x="1728" y="1409"/>
              <a:ext cx="4027" cy="2906"/>
              <a:chOff x="1728" y="1409"/>
              <a:chExt cx="4027" cy="2906"/>
            </a:xfrm>
          </p:grpSpPr>
          <p:sp>
            <p:nvSpPr>
              <p:cNvPr id="7"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8"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9"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0"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ja-JP" altLang="en-US">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2" name="Freeform 10"/>
              <p:cNvSpPr>
                <a:spLocks/>
              </p:cNvSpPr>
              <p:nvPr/>
            </p:nvSpPr>
            <p:spPr bwMode="hidden">
              <a:xfrm>
                <a:off x="3231" y="1409"/>
                <a:ext cx="2297"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grpSp>
      </p:grpSp>
      <p:sp>
        <p:nvSpPr>
          <p:cNvPr id="109579" name="Rectangle 11"/>
          <p:cNvSpPr>
            <a:spLocks noGrp="1" noChangeArrowheads="1"/>
          </p:cNvSpPr>
          <p:nvPr>
            <p:ph type="ctrTitle" sz="quarter"/>
          </p:nvPr>
        </p:nvSpPr>
        <p:spPr>
          <a:xfrm>
            <a:off x="685800" y="1737297"/>
            <a:ext cx="7772400" cy="1920875"/>
          </a:xfrm>
        </p:spPr>
        <p:txBody>
          <a:bodyPr/>
          <a:lstStyle>
            <a:lvl1pPr>
              <a:defRPr sz="4400"/>
            </a:lvl1pPr>
          </a:lstStyle>
          <a:p>
            <a:pPr lvl="0"/>
            <a:r>
              <a:rPr lang="ja-JP" altLang="en-US" noProof="0" smtClean="0"/>
              <a:t>マスタ</a:t>
            </a:r>
            <a:r>
              <a:rPr lang="en-US" altLang="ja-JP" noProof="0" smtClean="0"/>
              <a:t> </a:t>
            </a:r>
            <a:r>
              <a:rPr lang="ja-JP" altLang="en-US" noProof="0" smtClean="0"/>
              <a:t>タイトルの書式設定</a:t>
            </a:r>
          </a:p>
        </p:txBody>
      </p:sp>
      <p:sp>
        <p:nvSpPr>
          <p:cNvPr id="1095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ja-JP" altLang="en-US" noProof="0" smtClean="0"/>
              <a:t>マスタ</a:t>
            </a:r>
            <a:r>
              <a:rPr lang="en-US" altLang="ja-JP" noProof="0" smtClean="0"/>
              <a:t> </a:t>
            </a:r>
            <a:r>
              <a:rPr lang="ja-JP" altLang="en-US" noProof="0" smtClean="0"/>
              <a:t>サブタイトルの書式設定</a:t>
            </a:r>
          </a:p>
        </p:txBody>
      </p:sp>
      <p:sp>
        <p:nvSpPr>
          <p:cNvPr id="13" name="Rectangle 13"/>
          <p:cNvSpPr>
            <a:spLocks noGrp="1" noChangeArrowheads="1"/>
          </p:cNvSpPr>
          <p:nvPr>
            <p:ph type="dt" sz="quarter" idx="10"/>
          </p:nvPr>
        </p:nvSpPr>
        <p:spPr>
          <a:xfrm>
            <a:off x="457200" y="6248400"/>
            <a:ext cx="2133600" cy="476250"/>
          </a:xfrm>
        </p:spPr>
        <p:txBody>
          <a:bodyPr/>
          <a:lstStyle>
            <a:lvl1pPr algn="ctr" defTabSz="457050" eaLnBrk="0" hangingPunct="0">
              <a:defRPr sz="1800"/>
            </a:lvl1pPr>
          </a:lstStyle>
          <a:p>
            <a:pPr>
              <a:defRPr/>
            </a:pPr>
            <a:r>
              <a:rPr lang="en-US" altLang="ja-JP" smtClean="0"/>
              <a:t>2014/03/13</a:t>
            </a:r>
            <a:endParaRPr lang="en-US" altLang="ja-JP"/>
          </a:p>
        </p:txBody>
      </p:sp>
      <p:sp>
        <p:nvSpPr>
          <p:cNvPr id="14" name="Rectangle 14"/>
          <p:cNvSpPr>
            <a:spLocks noGrp="1" noChangeArrowheads="1"/>
          </p:cNvSpPr>
          <p:nvPr>
            <p:ph type="ftr" sz="quarter" idx="11"/>
          </p:nvPr>
        </p:nvSpPr>
        <p:spPr>
          <a:xfrm>
            <a:off x="3124200" y="6251575"/>
            <a:ext cx="2895600" cy="476250"/>
          </a:xfrm>
        </p:spPr>
        <p:txBody>
          <a:bodyPr/>
          <a:lstStyle>
            <a:lvl1pPr defTabSz="457050" eaLnBrk="0" hangingPunct="0">
              <a:defRPr sz="1800"/>
            </a:lvl1pPr>
          </a:lstStyle>
          <a:p>
            <a:pPr>
              <a:defRPr/>
            </a:pPr>
            <a:endParaRPr lang="en-US" altLang="ja-JP"/>
          </a:p>
        </p:txBody>
      </p:sp>
      <p:sp>
        <p:nvSpPr>
          <p:cNvPr id="15" name="Rectangle 15"/>
          <p:cNvSpPr>
            <a:spLocks noGrp="1" noChangeArrowheads="1"/>
          </p:cNvSpPr>
          <p:nvPr>
            <p:ph type="sldNum" sz="quarter" idx="12"/>
          </p:nvPr>
        </p:nvSpPr>
        <p:spPr>
          <a:xfrm>
            <a:off x="6553200" y="6254750"/>
            <a:ext cx="2133600" cy="476250"/>
          </a:xfrm>
        </p:spPr>
        <p:txBody>
          <a:bodyPr/>
          <a:lstStyle>
            <a:lvl1pPr defTabSz="457050" eaLnBrk="0" hangingPunct="0">
              <a:defRPr sz="1800"/>
            </a:lvl1pPr>
          </a:lstStyle>
          <a:p>
            <a:pPr>
              <a:defRPr/>
            </a:pPr>
            <a:fld id="{488F1A7A-D114-3B40-814E-EF90A7F7B48A}" type="slidenum">
              <a:rPr lang="en-US" altLang="ja-JP"/>
              <a:pPr>
                <a:defRPr/>
              </a:pPr>
              <a:t>‹#›</a:t>
            </a:fld>
            <a:endParaRPr lang="en-US" altLang="ja-JP"/>
          </a:p>
        </p:txBody>
      </p:sp>
    </p:spTree>
    <p:extLst>
      <p:ext uri="{BB962C8B-B14F-4D97-AF65-F5344CB8AC3E}">
        <p14:creationId xmlns:p14="http://schemas.microsoft.com/office/powerpoint/2010/main" val="34101889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5" name="フッター プレースホルダー 4"/>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defTabSz="457050" eaLnBrk="0" hangingPunct="0">
              <a:defRPr sz="1800"/>
            </a:lvl1pPr>
          </a:lstStyle>
          <a:p>
            <a:pPr>
              <a:defRPr/>
            </a:pPr>
            <a:fld id="{ED89A5E5-8E04-4E4B-AF62-6C5E306EC4F9}" type="slidenum">
              <a:rPr lang="en-US" altLang="ja-JP"/>
              <a:pPr>
                <a:defRPr/>
              </a:pPr>
              <a:t>‹#›</a:t>
            </a:fld>
            <a:endParaRPr lang="en-US" altLang="ja-JP"/>
          </a:p>
        </p:txBody>
      </p:sp>
    </p:spTree>
    <p:extLst>
      <p:ext uri="{BB962C8B-B14F-4D97-AF65-F5344CB8AC3E}">
        <p14:creationId xmlns:p14="http://schemas.microsoft.com/office/powerpoint/2010/main" val="2369056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5462"/>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5462"/>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7684A496-312E-3F40-93C3-98D5652BF707}"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39F25B-A553-C740-AA89-1BA6BCE947B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9086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7472"/>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435" y="2906722"/>
            <a:ext cx="7772400" cy="1500187"/>
          </a:xfrm>
        </p:spPr>
        <p:txBody>
          <a:bodyPr anchor="b"/>
          <a:lstStyle>
            <a:lvl1pPr marL="0" indent="0">
              <a:buNone/>
              <a:defRPr sz="2000"/>
            </a:lvl1pPr>
            <a:lvl2pPr marL="457050" indent="0">
              <a:buNone/>
              <a:defRPr sz="1800"/>
            </a:lvl2pPr>
            <a:lvl3pPr marL="914100" indent="0">
              <a:buNone/>
              <a:defRPr sz="1600"/>
            </a:lvl3pPr>
            <a:lvl4pPr marL="1371150" indent="0">
              <a:buNone/>
              <a:defRPr sz="1400"/>
            </a:lvl4pPr>
            <a:lvl5pPr marL="1828200" indent="0">
              <a:buNone/>
              <a:defRPr sz="1400"/>
            </a:lvl5pPr>
            <a:lvl6pPr marL="2285251" indent="0">
              <a:buNone/>
              <a:defRPr sz="1400"/>
            </a:lvl6pPr>
            <a:lvl7pPr marL="2742304" indent="0">
              <a:buNone/>
              <a:defRPr sz="1400"/>
            </a:lvl7pPr>
            <a:lvl8pPr marL="3199351" indent="0">
              <a:buNone/>
              <a:defRPr sz="1400"/>
            </a:lvl8pPr>
            <a:lvl9pPr marL="3656401"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5" name="フッター プレースホルダー 4"/>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defTabSz="457050" eaLnBrk="0" hangingPunct="0">
              <a:defRPr sz="1800"/>
            </a:lvl1pPr>
          </a:lstStyle>
          <a:p>
            <a:pPr>
              <a:defRPr/>
            </a:pPr>
            <a:fld id="{B155FDE4-1200-FE40-914B-18BAB3D55214}" type="slidenum">
              <a:rPr lang="en-US" altLang="ja-JP"/>
              <a:pPr>
                <a:defRPr/>
              </a:pPr>
              <a:t>‹#›</a:t>
            </a:fld>
            <a:endParaRPr lang="en-US" altLang="ja-JP"/>
          </a:p>
        </p:txBody>
      </p:sp>
    </p:spTree>
    <p:extLst>
      <p:ext uri="{BB962C8B-B14F-4D97-AF65-F5344CB8AC3E}">
        <p14:creationId xmlns:p14="http://schemas.microsoft.com/office/powerpoint/2010/main" val="29104432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4" y="1600201"/>
            <a:ext cx="404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2338" y="1600201"/>
            <a:ext cx="404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6" name="フッター プレースホルダー 5"/>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defTabSz="457050" eaLnBrk="0" hangingPunct="0">
              <a:defRPr sz="1800"/>
            </a:lvl1pPr>
          </a:lstStyle>
          <a:p>
            <a:pPr>
              <a:defRPr/>
            </a:pPr>
            <a:fld id="{B59AAEAF-1C00-4549-B0BA-77D0C784CDAF}" type="slidenum">
              <a:rPr lang="en-US" altLang="ja-JP"/>
              <a:pPr>
                <a:defRPr/>
              </a:pPr>
              <a:t>‹#›</a:t>
            </a:fld>
            <a:endParaRPr lang="en-US" altLang="ja-JP"/>
          </a:p>
        </p:txBody>
      </p:sp>
    </p:spTree>
    <p:extLst>
      <p:ext uri="{BB962C8B-B14F-4D97-AF65-F5344CB8AC3E}">
        <p14:creationId xmlns:p14="http://schemas.microsoft.com/office/powerpoint/2010/main" val="31962817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066" cy="639762"/>
          </a:xfrm>
        </p:spPr>
        <p:txBody>
          <a:bodyPr anchor="b"/>
          <a:lstStyle>
            <a:lvl1pPr marL="0" indent="0">
              <a:buNone/>
              <a:defRPr sz="2400" b="1"/>
            </a:lvl1pPr>
            <a:lvl2pPr marL="457050" indent="0">
              <a:buNone/>
              <a:defRPr sz="2000" b="1"/>
            </a:lvl2pPr>
            <a:lvl3pPr marL="914100" indent="0">
              <a:buNone/>
              <a:defRPr sz="1800" b="1"/>
            </a:lvl3pPr>
            <a:lvl4pPr marL="1371150" indent="0">
              <a:buNone/>
              <a:defRPr sz="1600" b="1"/>
            </a:lvl4pPr>
            <a:lvl5pPr marL="1828200" indent="0">
              <a:buNone/>
              <a:defRPr sz="1600" b="1"/>
            </a:lvl5pPr>
            <a:lvl6pPr marL="2285251" indent="0">
              <a:buNone/>
              <a:defRPr sz="1600" b="1"/>
            </a:lvl6pPr>
            <a:lvl7pPr marL="2742304" indent="0">
              <a:buNone/>
              <a:defRPr sz="1600" b="1"/>
            </a:lvl7pPr>
            <a:lvl8pPr marL="3199351" indent="0">
              <a:buNone/>
              <a:defRPr sz="1600" b="1"/>
            </a:lvl8pPr>
            <a:lvl9pPr marL="3656401"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450" y="1535113"/>
            <a:ext cx="4041531" cy="639762"/>
          </a:xfrm>
        </p:spPr>
        <p:txBody>
          <a:bodyPr anchor="b"/>
          <a:lstStyle>
            <a:lvl1pPr marL="0" indent="0">
              <a:buNone/>
              <a:defRPr sz="2400" b="1"/>
            </a:lvl1pPr>
            <a:lvl2pPr marL="457050" indent="0">
              <a:buNone/>
              <a:defRPr sz="2000" b="1"/>
            </a:lvl2pPr>
            <a:lvl3pPr marL="914100" indent="0">
              <a:buNone/>
              <a:defRPr sz="1800" b="1"/>
            </a:lvl3pPr>
            <a:lvl4pPr marL="1371150" indent="0">
              <a:buNone/>
              <a:defRPr sz="1600" b="1"/>
            </a:lvl4pPr>
            <a:lvl5pPr marL="1828200" indent="0">
              <a:buNone/>
              <a:defRPr sz="1600" b="1"/>
            </a:lvl5pPr>
            <a:lvl6pPr marL="2285251" indent="0">
              <a:buNone/>
              <a:defRPr sz="1600" b="1"/>
            </a:lvl6pPr>
            <a:lvl7pPr marL="2742304" indent="0">
              <a:buNone/>
              <a:defRPr sz="1600" b="1"/>
            </a:lvl7pPr>
            <a:lvl8pPr marL="3199351" indent="0">
              <a:buNone/>
              <a:defRPr sz="1600" b="1"/>
            </a:lvl8pPr>
            <a:lvl9pPr marL="3656401"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45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8" name="フッター プレースホルダー 7"/>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defTabSz="457050" eaLnBrk="0" hangingPunct="0">
              <a:defRPr sz="1800"/>
            </a:lvl1pPr>
          </a:lstStyle>
          <a:p>
            <a:pPr>
              <a:defRPr/>
            </a:pPr>
            <a:fld id="{EB7F12F7-FEBC-7B4C-9197-43D29E1712D3}" type="slidenum">
              <a:rPr lang="en-US" altLang="ja-JP"/>
              <a:pPr>
                <a:defRPr/>
              </a:pPr>
              <a:t>‹#›</a:t>
            </a:fld>
            <a:endParaRPr lang="en-US" altLang="ja-JP"/>
          </a:p>
        </p:txBody>
      </p:sp>
    </p:spTree>
    <p:extLst>
      <p:ext uri="{BB962C8B-B14F-4D97-AF65-F5344CB8AC3E}">
        <p14:creationId xmlns:p14="http://schemas.microsoft.com/office/powerpoint/2010/main" val="33674379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4" name="フッター プレースホルダー 3"/>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defTabSz="457050" eaLnBrk="0" hangingPunct="0">
              <a:defRPr sz="1800"/>
            </a:lvl1pPr>
          </a:lstStyle>
          <a:p>
            <a:pPr>
              <a:defRPr/>
            </a:pPr>
            <a:fld id="{F79E200D-3A60-9246-A78A-BB5DFA838EE1}" type="slidenum">
              <a:rPr lang="en-US" altLang="ja-JP"/>
              <a:pPr>
                <a:defRPr/>
              </a:pPr>
              <a:t>‹#›</a:t>
            </a:fld>
            <a:endParaRPr lang="en-US" altLang="ja-JP"/>
          </a:p>
        </p:txBody>
      </p:sp>
    </p:spTree>
    <p:extLst>
      <p:ext uri="{BB962C8B-B14F-4D97-AF65-F5344CB8AC3E}">
        <p14:creationId xmlns:p14="http://schemas.microsoft.com/office/powerpoint/2010/main" val="2408600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3" name="フッター プレースホルダー 2"/>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defTabSz="457050" eaLnBrk="0" hangingPunct="0">
              <a:defRPr sz="1800"/>
            </a:lvl1pPr>
          </a:lstStyle>
          <a:p>
            <a:pPr>
              <a:defRPr/>
            </a:pPr>
            <a:fld id="{2A3C9A2C-7AD9-1A45-B599-B16F7C034ABB}" type="slidenum">
              <a:rPr lang="en-US" altLang="ja-JP"/>
              <a:pPr>
                <a:defRPr/>
              </a:pPr>
              <a:t>‹#›</a:t>
            </a:fld>
            <a:endParaRPr lang="en-US" altLang="ja-JP"/>
          </a:p>
        </p:txBody>
      </p:sp>
    </p:spTree>
    <p:extLst>
      <p:ext uri="{BB962C8B-B14F-4D97-AF65-F5344CB8AC3E}">
        <p14:creationId xmlns:p14="http://schemas.microsoft.com/office/powerpoint/2010/main" val="24558887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8" y="273050"/>
            <a:ext cx="3008435"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547" y="27362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8" y="1435103"/>
            <a:ext cx="3008435" cy="4691063"/>
          </a:xfrm>
        </p:spPr>
        <p:txBody>
          <a:bodyPr/>
          <a:lstStyle>
            <a:lvl1pPr marL="0" indent="0">
              <a:buNone/>
              <a:defRPr sz="1400"/>
            </a:lvl1pPr>
            <a:lvl2pPr marL="457050" indent="0">
              <a:buNone/>
              <a:defRPr sz="1200"/>
            </a:lvl2pPr>
            <a:lvl3pPr marL="914100" indent="0">
              <a:buNone/>
              <a:defRPr sz="1000"/>
            </a:lvl3pPr>
            <a:lvl4pPr marL="1371150" indent="0">
              <a:buNone/>
              <a:defRPr sz="900"/>
            </a:lvl4pPr>
            <a:lvl5pPr marL="1828200" indent="0">
              <a:buNone/>
              <a:defRPr sz="900"/>
            </a:lvl5pPr>
            <a:lvl6pPr marL="2285251" indent="0">
              <a:buNone/>
              <a:defRPr sz="900"/>
            </a:lvl6pPr>
            <a:lvl7pPr marL="2742304" indent="0">
              <a:buNone/>
              <a:defRPr sz="900"/>
            </a:lvl7pPr>
            <a:lvl8pPr marL="3199351" indent="0">
              <a:buNone/>
              <a:defRPr sz="900"/>
            </a:lvl8pPr>
            <a:lvl9pPr marL="3656401"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6" name="フッター プレースホルダー 5"/>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defTabSz="457050" eaLnBrk="0" hangingPunct="0">
              <a:defRPr sz="1800"/>
            </a:lvl1pPr>
          </a:lstStyle>
          <a:p>
            <a:pPr>
              <a:defRPr/>
            </a:pPr>
            <a:fld id="{A5CFF4DF-CEBD-F348-9FB0-DA022CA64240}" type="slidenum">
              <a:rPr lang="en-US" altLang="ja-JP"/>
              <a:pPr>
                <a:defRPr/>
              </a:pPr>
              <a:t>‹#›</a:t>
            </a:fld>
            <a:endParaRPr lang="en-US" altLang="ja-JP"/>
          </a:p>
        </p:txBody>
      </p:sp>
    </p:spTree>
    <p:extLst>
      <p:ext uri="{BB962C8B-B14F-4D97-AF65-F5344CB8AC3E}">
        <p14:creationId xmlns:p14="http://schemas.microsoft.com/office/powerpoint/2010/main" val="20448116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166" y="612775"/>
            <a:ext cx="5486400" cy="4114800"/>
          </a:xfrm>
        </p:spPr>
        <p:txBody>
          <a:bodyPr/>
          <a:lstStyle>
            <a:lvl1pPr marL="0" indent="0">
              <a:buNone/>
              <a:defRPr sz="3200"/>
            </a:lvl1pPr>
            <a:lvl2pPr marL="457050" indent="0">
              <a:buNone/>
              <a:defRPr sz="2800"/>
            </a:lvl2pPr>
            <a:lvl3pPr marL="914100" indent="0">
              <a:buNone/>
              <a:defRPr sz="2400"/>
            </a:lvl3pPr>
            <a:lvl4pPr marL="1371150" indent="0">
              <a:buNone/>
              <a:defRPr sz="2000"/>
            </a:lvl4pPr>
            <a:lvl5pPr marL="1828200" indent="0">
              <a:buNone/>
              <a:defRPr sz="2000"/>
            </a:lvl5pPr>
            <a:lvl6pPr marL="2285251" indent="0">
              <a:buNone/>
              <a:defRPr sz="2000"/>
            </a:lvl6pPr>
            <a:lvl7pPr marL="2742304" indent="0">
              <a:buNone/>
              <a:defRPr sz="2000"/>
            </a:lvl7pPr>
            <a:lvl8pPr marL="3199351" indent="0">
              <a:buNone/>
              <a:defRPr sz="2000"/>
            </a:lvl8pPr>
            <a:lvl9pPr marL="3656401"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166" y="5367338"/>
            <a:ext cx="5486400" cy="804862"/>
          </a:xfrm>
        </p:spPr>
        <p:txBody>
          <a:bodyPr/>
          <a:lstStyle>
            <a:lvl1pPr marL="0" indent="0">
              <a:buNone/>
              <a:defRPr sz="1400"/>
            </a:lvl1pPr>
            <a:lvl2pPr marL="457050" indent="0">
              <a:buNone/>
              <a:defRPr sz="1200"/>
            </a:lvl2pPr>
            <a:lvl3pPr marL="914100" indent="0">
              <a:buNone/>
              <a:defRPr sz="1000"/>
            </a:lvl3pPr>
            <a:lvl4pPr marL="1371150" indent="0">
              <a:buNone/>
              <a:defRPr sz="900"/>
            </a:lvl4pPr>
            <a:lvl5pPr marL="1828200" indent="0">
              <a:buNone/>
              <a:defRPr sz="900"/>
            </a:lvl5pPr>
            <a:lvl6pPr marL="2285251" indent="0">
              <a:buNone/>
              <a:defRPr sz="900"/>
            </a:lvl6pPr>
            <a:lvl7pPr marL="2742304" indent="0">
              <a:buNone/>
              <a:defRPr sz="900"/>
            </a:lvl7pPr>
            <a:lvl8pPr marL="3199351" indent="0">
              <a:buNone/>
              <a:defRPr sz="900"/>
            </a:lvl8pPr>
            <a:lvl9pPr marL="3656401"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6" name="フッター プレースホルダー 5"/>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defTabSz="457050" eaLnBrk="0" hangingPunct="0">
              <a:defRPr sz="1800"/>
            </a:lvl1pPr>
          </a:lstStyle>
          <a:p>
            <a:pPr>
              <a:defRPr/>
            </a:pPr>
            <a:fld id="{A645B770-8E22-C64F-ABC4-0FBC1E74DEE3}" type="slidenum">
              <a:rPr lang="en-US" altLang="ja-JP"/>
              <a:pPr>
                <a:defRPr/>
              </a:pPr>
              <a:t>‹#›</a:t>
            </a:fld>
            <a:endParaRPr lang="en-US" altLang="ja-JP"/>
          </a:p>
        </p:txBody>
      </p:sp>
    </p:spTree>
    <p:extLst>
      <p:ext uri="{BB962C8B-B14F-4D97-AF65-F5344CB8AC3E}">
        <p14:creationId xmlns:p14="http://schemas.microsoft.com/office/powerpoint/2010/main" val="3338948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5" name="フッター プレースホルダー 4"/>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defTabSz="457050" eaLnBrk="0" hangingPunct="0">
              <a:defRPr sz="1800"/>
            </a:lvl1pPr>
          </a:lstStyle>
          <a:p>
            <a:pPr>
              <a:defRPr/>
            </a:pPr>
            <a:fld id="{601AC52E-D5A6-7C49-92D6-6ED215A8D321}" type="slidenum">
              <a:rPr lang="en-US" altLang="ja-JP"/>
              <a:pPr>
                <a:defRPr/>
              </a:pPr>
              <a:t>‹#›</a:t>
            </a:fld>
            <a:endParaRPr lang="en-US" altLang="ja-JP"/>
          </a:p>
        </p:txBody>
      </p:sp>
    </p:spTree>
    <p:extLst>
      <p:ext uri="{BB962C8B-B14F-4D97-AF65-F5344CB8AC3E}">
        <p14:creationId xmlns:p14="http://schemas.microsoft.com/office/powerpoint/2010/main" val="99626322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5205"/>
            <a:ext cx="2057400" cy="582453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7" y="275205"/>
            <a:ext cx="6031523" cy="58245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5" name="フッター プレースホルダー 4"/>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defTabSz="457050" eaLnBrk="0" hangingPunct="0">
              <a:defRPr sz="1800"/>
            </a:lvl1pPr>
          </a:lstStyle>
          <a:p>
            <a:pPr>
              <a:defRPr/>
            </a:pPr>
            <a:fld id="{0486D6DD-C01C-CF41-ADDE-F009EC2E6825}" type="slidenum">
              <a:rPr lang="en-US" altLang="ja-JP"/>
              <a:pPr>
                <a:defRPr/>
              </a:pPr>
              <a:t>‹#›</a:t>
            </a:fld>
            <a:endParaRPr lang="en-US" altLang="ja-JP"/>
          </a:p>
        </p:txBody>
      </p:sp>
    </p:spTree>
    <p:extLst>
      <p:ext uri="{BB962C8B-B14F-4D97-AF65-F5344CB8AC3E}">
        <p14:creationId xmlns:p14="http://schemas.microsoft.com/office/powerpoint/2010/main" val="27492855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quarter" idx="1"/>
          </p:nvPr>
        </p:nvSpPr>
        <p:spPr>
          <a:xfrm>
            <a:off x="457204" y="1600200"/>
            <a:ext cx="4044462" cy="2173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2338" y="1600200"/>
            <a:ext cx="4044462" cy="2173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57204" y="3926460"/>
            <a:ext cx="4044462" cy="21732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ー 5"/>
          <p:cNvSpPr>
            <a:spLocks noGrp="1"/>
          </p:cNvSpPr>
          <p:nvPr>
            <p:ph sz="quarter" idx="4"/>
          </p:nvPr>
        </p:nvSpPr>
        <p:spPr>
          <a:xfrm>
            <a:off x="4642338" y="3926460"/>
            <a:ext cx="4044462" cy="21732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8" name="フッター プレースホルダー 7"/>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defTabSz="457050" eaLnBrk="0" hangingPunct="0">
              <a:defRPr sz="1800"/>
            </a:lvl1pPr>
          </a:lstStyle>
          <a:p>
            <a:pPr>
              <a:defRPr/>
            </a:pPr>
            <a:fld id="{CA4A0715-1050-D04A-A87E-76F5544D7261}" type="slidenum">
              <a:rPr lang="en-US" altLang="ja-JP"/>
              <a:pPr>
                <a:defRPr/>
              </a:pPr>
              <a:t>‹#›</a:t>
            </a:fld>
            <a:endParaRPr lang="en-US" altLang="ja-JP"/>
          </a:p>
        </p:txBody>
      </p:sp>
    </p:spTree>
    <p:extLst>
      <p:ext uri="{BB962C8B-B14F-4D97-AF65-F5344CB8AC3E}">
        <p14:creationId xmlns:p14="http://schemas.microsoft.com/office/powerpoint/2010/main" val="3178509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81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17DCFCF6-3C36-4D4F-B6CD-F09E100E6075}"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0881B617-A32A-0949-A9AE-C0D681339898}" type="slidenum">
              <a:rPr lang="ja-JP" altLang="en-US"/>
              <a:pPr>
                <a:defRPr/>
              </a:pPr>
              <a:t>‹#›</a:t>
            </a:fld>
            <a:endParaRPr lang="en-US" altLang="ja-JP"/>
          </a:p>
        </p:txBody>
      </p:sp>
    </p:spTree>
    <p:extLst>
      <p:ext uri="{BB962C8B-B14F-4D97-AF65-F5344CB8AC3E}">
        <p14:creationId xmlns:p14="http://schemas.microsoft.com/office/powerpoint/2010/main" val="4218462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4" y="1600201"/>
            <a:ext cx="4044462" cy="44989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2338" y="1600200"/>
            <a:ext cx="4044462" cy="2173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2338" y="3926460"/>
            <a:ext cx="4044462" cy="21732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ー 5"/>
          <p:cNvSpPr>
            <a:spLocks noGrp="1"/>
          </p:cNvSpPr>
          <p:nvPr>
            <p:ph type="dt" sz="half" idx="10"/>
          </p:nvPr>
        </p:nvSpPr>
        <p:spPr/>
        <p:txBody>
          <a:bodyPr/>
          <a:lstStyle>
            <a:lvl1pPr algn="ctr" defTabSz="457050" eaLnBrk="0" hangingPunct="0">
              <a:defRPr sz="1800"/>
            </a:lvl1pPr>
          </a:lstStyle>
          <a:p>
            <a:pPr>
              <a:defRPr/>
            </a:pPr>
            <a:r>
              <a:rPr lang="en-US" altLang="ja-JP" smtClean="0"/>
              <a:t>2014/03/13</a:t>
            </a:r>
            <a:endParaRPr lang="en-US" altLang="ja-JP"/>
          </a:p>
        </p:txBody>
      </p:sp>
      <p:sp>
        <p:nvSpPr>
          <p:cNvPr id="7" name="フッター プレースホルダー 6"/>
          <p:cNvSpPr>
            <a:spLocks noGrp="1"/>
          </p:cNvSpPr>
          <p:nvPr>
            <p:ph type="ftr" sz="quarter" idx="11"/>
          </p:nvPr>
        </p:nvSpPr>
        <p:spPr/>
        <p:txBody>
          <a:bodyPr/>
          <a:lstStyle>
            <a:lvl1pPr defTabSz="457050" eaLnBrk="0" hangingPunct="0">
              <a:defRPr sz="1800"/>
            </a:lvl1pPr>
          </a:lstStyle>
          <a:p>
            <a:pPr>
              <a:defRPr/>
            </a:pPr>
            <a:endParaRPr lang="en-US" altLang="ja-JP"/>
          </a:p>
        </p:txBody>
      </p:sp>
      <p:sp>
        <p:nvSpPr>
          <p:cNvPr id="8" name="スライド番号プレースホルダー 7"/>
          <p:cNvSpPr>
            <a:spLocks noGrp="1"/>
          </p:cNvSpPr>
          <p:nvPr>
            <p:ph type="sldNum" sz="quarter" idx="12"/>
          </p:nvPr>
        </p:nvSpPr>
        <p:spPr/>
        <p:txBody>
          <a:bodyPr/>
          <a:lstStyle>
            <a:lvl1pPr defTabSz="457050" eaLnBrk="0" hangingPunct="0">
              <a:defRPr sz="1800"/>
            </a:lvl1pPr>
          </a:lstStyle>
          <a:p>
            <a:pPr>
              <a:defRPr/>
            </a:pPr>
            <a:fld id="{F5EB175F-DA4E-BA4F-8D42-B1AA681A34E7}" type="slidenum">
              <a:rPr lang="en-US" altLang="ja-JP"/>
              <a:pPr>
                <a:defRPr/>
              </a:pPr>
              <a:t>‹#›</a:t>
            </a:fld>
            <a:endParaRPr lang="en-US" altLang="ja-JP"/>
          </a:p>
        </p:txBody>
      </p:sp>
    </p:spTree>
    <p:extLst>
      <p:ext uri="{BB962C8B-B14F-4D97-AF65-F5344CB8AC3E}">
        <p14:creationId xmlns:p14="http://schemas.microsoft.com/office/powerpoint/2010/main" val="428223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6968990C-3068-9146-A0A8-22FDAB600BB3}"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E649C54B-1470-364C-AA18-7F7F184761CC}" type="slidenum">
              <a:rPr lang="ja-JP" altLang="en-US"/>
              <a:pPr>
                <a:defRPr/>
              </a:pPr>
              <a:t>‹#›</a:t>
            </a:fld>
            <a:endParaRPr lang="en-US" altLang="ja-JP"/>
          </a:p>
        </p:txBody>
      </p:sp>
    </p:spTree>
    <p:extLst>
      <p:ext uri="{BB962C8B-B14F-4D97-AF65-F5344CB8AC3E}">
        <p14:creationId xmlns:p14="http://schemas.microsoft.com/office/powerpoint/2010/main" val="2550324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29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26699CB1-8B29-C244-BE62-24300BA6592B}"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43C4A72C-01FB-E24A-B5BC-9156A7EC27F0}" type="slidenum">
              <a:rPr lang="ja-JP" altLang="en-US"/>
              <a:pPr>
                <a:defRPr/>
              </a:pPr>
              <a:t>‹#›</a:t>
            </a:fld>
            <a:endParaRPr lang="en-US" altLang="ja-JP"/>
          </a:p>
        </p:txBody>
      </p:sp>
    </p:spTree>
    <p:extLst>
      <p:ext uri="{BB962C8B-B14F-4D97-AF65-F5344CB8AC3E}">
        <p14:creationId xmlns:p14="http://schemas.microsoft.com/office/powerpoint/2010/main" val="3438381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F217C1DD-C612-DD4F-8659-1318C7E80641}"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413632B5-9A5F-3047-B08B-3DE3921CA5E3}" type="slidenum">
              <a:rPr lang="ja-JP" altLang="en-US"/>
              <a:pPr>
                <a:defRPr/>
              </a:pPr>
              <a:t>‹#›</a:t>
            </a:fld>
            <a:endParaRPr lang="en-US" altLang="ja-JP"/>
          </a:p>
        </p:txBody>
      </p:sp>
    </p:spTree>
    <p:extLst>
      <p:ext uri="{BB962C8B-B14F-4D97-AF65-F5344CB8AC3E}">
        <p14:creationId xmlns:p14="http://schemas.microsoft.com/office/powerpoint/2010/main" val="644928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defTabSz="914400" eaLnBrk="1" hangingPunct="1">
              <a:defRPr/>
            </a:lvl1pPr>
          </a:lstStyle>
          <a:p>
            <a:pPr>
              <a:defRPr/>
            </a:pPr>
            <a:fld id="{3A548245-D663-AE46-982A-C2A9BCBD13AC}" type="datetimeFigureOut">
              <a:rPr lang="ja-JP" altLang="en-US"/>
              <a:pPr>
                <a:defRPr/>
              </a:pPr>
              <a:t>16/03/23</a:t>
            </a:fld>
            <a:endParaRPr lang="en-US" altLang="ja-JP"/>
          </a:p>
        </p:txBody>
      </p:sp>
      <p:sp>
        <p:nvSpPr>
          <p:cNvPr id="8"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defTabSz="914400" eaLnBrk="1" hangingPunct="1">
              <a:defRPr/>
            </a:lvl1pPr>
          </a:lstStyle>
          <a:p>
            <a:pPr>
              <a:defRPr/>
            </a:pPr>
            <a:fld id="{D89B758B-C253-314F-8859-0F827F0AC397}" type="slidenum">
              <a:rPr lang="ja-JP" altLang="en-US"/>
              <a:pPr>
                <a:defRPr/>
              </a:pPr>
              <a:t>‹#›</a:t>
            </a:fld>
            <a:endParaRPr lang="en-US" altLang="ja-JP"/>
          </a:p>
        </p:txBody>
      </p:sp>
    </p:spTree>
    <p:extLst>
      <p:ext uri="{BB962C8B-B14F-4D97-AF65-F5344CB8AC3E}">
        <p14:creationId xmlns:p14="http://schemas.microsoft.com/office/powerpoint/2010/main" val="3104794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lgn="ctr" defTabSz="914400" eaLnBrk="1" hangingPunct="1">
              <a:defRPr/>
            </a:lvl1pPr>
          </a:lstStyle>
          <a:p>
            <a:pPr>
              <a:defRPr/>
            </a:pPr>
            <a:fld id="{B864782D-8683-8046-9DFC-325683189FF6}" type="datetimeFigureOut">
              <a:rPr lang="ja-JP" altLang="en-US"/>
              <a:pPr>
                <a:defRPr/>
              </a:pPr>
              <a:t>16/03/23</a:t>
            </a:fld>
            <a:endParaRPr lang="en-US" altLang="ja-JP"/>
          </a:p>
        </p:txBody>
      </p:sp>
      <p:sp>
        <p:nvSpPr>
          <p:cNvPr id="4"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defTabSz="914400" eaLnBrk="1" hangingPunct="1">
              <a:defRPr/>
            </a:lvl1pPr>
          </a:lstStyle>
          <a:p>
            <a:pPr>
              <a:defRPr/>
            </a:pPr>
            <a:fld id="{5049D6E8-679E-7341-84AA-FB11D37CA2E7}" type="slidenum">
              <a:rPr lang="ja-JP" altLang="en-US"/>
              <a:pPr>
                <a:defRPr/>
              </a:pPr>
              <a:t>‹#›</a:t>
            </a:fld>
            <a:endParaRPr lang="en-US" altLang="ja-JP"/>
          </a:p>
        </p:txBody>
      </p:sp>
    </p:spTree>
    <p:extLst>
      <p:ext uri="{BB962C8B-B14F-4D97-AF65-F5344CB8AC3E}">
        <p14:creationId xmlns:p14="http://schemas.microsoft.com/office/powerpoint/2010/main" val="3305313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914400" eaLnBrk="1" hangingPunct="1">
              <a:defRPr/>
            </a:lvl1pPr>
          </a:lstStyle>
          <a:p>
            <a:pPr>
              <a:defRPr/>
            </a:pPr>
            <a:fld id="{059EEA9A-5B95-6A49-8547-66189900AD9A}" type="datetimeFigureOut">
              <a:rPr lang="ja-JP" altLang="en-US"/>
              <a:pPr>
                <a:defRPr/>
              </a:pPr>
              <a:t>16/03/23</a:t>
            </a:fld>
            <a:endParaRPr lang="en-US" altLang="ja-JP"/>
          </a:p>
        </p:txBody>
      </p:sp>
      <p:sp>
        <p:nvSpPr>
          <p:cNvPr id="3"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defTabSz="914400" eaLnBrk="1" hangingPunct="1">
              <a:defRPr/>
            </a:lvl1pPr>
          </a:lstStyle>
          <a:p>
            <a:pPr>
              <a:defRPr/>
            </a:pPr>
            <a:fld id="{F93BDFBA-5374-4B4D-94A0-ED70D527567E}" type="slidenum">
              <a:rPr lang="ja-JP" altLang="en-US"/>
              <a:pPr>
                <a:defRPr/>
              </a:pPr>
              <a:t>‹#›</a:t>
            </a:fld>
            <a:endParaRPr lang="en-US" altLang="ja-JP"/>
          </a:p>
        </p:txBody>
      </p:sp>
    </p:spTree>
    <p:extLst>
      <p:ext uri="{BB962C8B-B14F-4D97-AF65-F5344CB8AC3E}">
        <p14:creationId xmlns:p14="http://schemas.microsoft.com/office/powerpoint/2010/main" val="1706229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558"/>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5" name="フッター プレースホルダー 4"/>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6" name="スライド番号プレースホルダー 5"/>
          <p:cNvSpPr>
            <a:spLocks noGrp="1"/>
          </p:cNvSpPr>
          <p:nvPr>
            <p:ph type="sldNum" sz="quarter" idx="12"/>
          </p:nvPr>
        </p:nvSpPr>
        <p:spPr/>
        <p:txBody>
          <a:bodyPr/>
          <a:lstStyle>
            <a:lvl1pPr>
              <a:defRPr/>
            </a:lvl1pPr>
          </a:lstStyle>
          <a:p>
            <a:fld id="{9798DAF8-29B4-7A4F-BB9C-7B83BBEF4693}" type="slidenum">
              <a:rPr lang="en-US" altLang="ja-JP"/>
              <a:pPr/>
              <a:t>‹#›</a:t>
            </a:fld>
            <a:endParaRPr lang="en-US" altLang="ja-JP"/>
          </a:p>
        </p:txBody>
      </p:sp>
    </p:spTree>
    <p:extLst>
      <p:ext uri="{BB962C8B-B14F-4D97-AF65-F5344CB8AC3E}">
        <p14:creationId xmlns:p14="http://schemas.microsoft.com/office/powerpoint/2010/main" val="1404905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4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2889B854-1961-3041-A759-DBC3E4313BE9}"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DB2A996E-0147-C94B-AD7C-2326F3A9BD83}" type="slidenum">
              <a:rPr lang="ja-JP" altLang="en-US"/>
              <a:pPr>
                <a:defRPr/>
              </a:pPr>
              <a:t>‹#›</a:t>
            </a:fld>
            <a:endParaRPr lang="en-US" altLang="ja-JP"/>
          </a:p>
        </p:txBody>
      </p:sp>
    </p:spTree>
    <p:extLst>
      <p:ext uri="{BB962C8B-B14F-4D97-AF65-F5344CB8AC3E}">
        <p14:creationId xmlns:p14="http://schemas.microsoft.com/office/powerpoint/2010/main" val="12263108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310D3DE1-F8F7-4944-86FC-261FB9E59364}"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10936CFB-24A6-C542-BC57-E2ED188CD643}" type="slidenum">
              <a:rPr lang="ja-JP" altLang="en-US"/>
              <a:pPr>
                <a:defRPr/>
              </a:pPr>
              <a:t>‹#›</a:t>
            </a:fld>
            <a:endParaRPr lang="en-US" altLang="ja-JP"/>
          </a:p>
        </p:txBody>
      </p:sp>
    </p:spTree>
    <p:extLst>
      <p:ext uri="{BB962C8B-B14F-4D97-AF65-F5344CB8AC3E}">
        <p14:creationId xmlns:p14="http://schemas.microsoft.com/office/powerpoint/2010/main" val="192917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9230784F-87A9-C944-83F8-C7070AB63B30}"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D01411A7-D767-044B-B5DF-130D8A18CF70}" type="slidenum">
              <a:rPr lang="ja-JP" altLang="en-US"/>
              <a:pPr>
                <a:defRPr/>
              </a:pPr>
              <a:t>‹#›</a:t>
            </a:fld>
            <a:endParaRPr lang="en-US" altLang="ja-JP"/>
          </a:p>
        </p:txBody>
      </p:sp>
    </p:spTree>
    <p:extLst>
      <p:ext uri="{BB962C8B-B14F-4D97-AF65-F5344CB8AC3E}">
        <p14:creationId xmlns:p14="http://schemas.microsoft.com/office/powerpoint/2010/main" val="380243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502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502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18D14063-0122-6148-A604-BDDAF88EDC72}"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1FC95C49-A58A-D642-B72B-FDA39289E6BD}" type="slidenum">
              <a:rPr lang="ja-JP" altLang="en-US"/>
              <a:pPr>
                <a:defRPr/>
              </a:pPr>
              <a:t>‹#›</a:t>
            </a:fld>
            <a:endParaRPr lang="en-US" altLang="ja-JP"/>
          </a:p>
        </p:txBody>
      </p:sp>
    </p:spTree>
    <p:extLst>
      <p:ext uri="{BB962C8B-B14F-4D97-AF65-F5344CB8AC3E}">
        <p14:creationId xmlns:p14="http://schemas.microsoft.com/office/powerpoint/2010/main" val="1471757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6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フッター プレースホルダ 3"/>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1104326945"/>
      </p:ext>
    </p:extLst>
  </p:cSld>
  <p:clrMapOvr>
    <a:masterClrMapping/>
  </p:clrMapOvr>
  <p:transition xmlns:p14="http://schemas.microsoft.com/office/powerpoint/2010/mai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4252674835"/>
      </p:ext>
    </p:extLst>
  </p:cSld>
  <p:clrMapOvr>
    <a:masterClrMapping/>
  </p:clrMapOvr>
  <p:transition xmlns:p14="http://schemas.microsoft.com/office/powerpoint/2010/mai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38"/>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フッター プレースホルダ 3"/>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433152099"/>
      </p:ext>
    </p:extLst>
  </p:cSld>
  <p:clrMapOvr>
    <a:masterClrMapping/>
  </p:clrMapOvr>
  <p:transition xmlns:p14="http://schemas.microsoft.com/office/powerpoint/2010/mai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1263736409"/>
      </p:ext>
    </p:extLst>
  </p:cSld>
  <p:clrMapOvr>
    <a:masterClrMapping/>
  </p:clrMapOvr>
  <p:transition xmlns:p14="http://schemas.microsoft.com/office/powerpoint/2010/mai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6"/>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2918364565"/>
      </p:ext>
    </p:extLst>
  </p:cSld>
  <p:clrMapOvr>
    <a:masterClrMapping/>
  </p:clrMapOvr>
  <p:transition xmlns:p14="http://schemas.microsoft.com/office/powerpoint/2010/mai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2632010381"/>
      </p:ext>
    </p:extLst>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6" name="フッター プレースホルダー 5"/>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7" name="スライド番号プレースホルダー 6"/>
          <p:cNvSpPr>
            <a:spLocks noGrp="1"/>
          </p:cNvSpPr>
          <p:nvPr>
            <p:ph type="sldNum" sz="quarter" idx="12"/>
          </p:nvPr>
        </p:nvSpPr>
        <p:spPr/>
        <p:txBody>
          <a:bodyPr/>
          <a:lstStyle>
            <a:lvl1pPr>
              <a:defRPr/>
            </a:lvl1pPr>
          </a:lstStyle>
          <a:p>
            <a:fld id="{D5B21F9A-FC1F-6847-BD89-33F2E5B75127}" type="slidenum">
              <a:rPr lang="en-US" altLang="ja-JP"/>
              <a:pPr/>
              <a:t>‹#›</a:t>
            </a:fld>
            <a:endParaRPr lang="en-US" altLang="ja-JP"/>
          </a:p>
        </p:txBody>
      </p:sp>
    </p:spTree>
    <p:extLst>
      <p:ext uri="{BB962C8B-B14F-4D97-AF65-F5344CB8AC3E}">
        <p14:creationId xmlns:p14="http://schemas.microsoft.com/office/powerpoint/2010/main" val="2550851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1501312987"/>
      </p:ext>
    </p:extLst>
  </p:cSld>
  <p:clrMapOvr>
    <a:masterClrMapping/>
  </p:clrMapOvr>
  <p:transition xmlns:p14="http://schemas.microsoft.com/office/powerpoint/2010/mai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2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280788168"/>
      </p:ext>
    </p:extLst>
  </p:cSld>
  <p:clrMapOvr>
    <a:masterClrMapping/>
  </p:clrMapOvr>
  <p:transition xmlns:p14="http://schemas.microsoft.com/office/powerpoint/2010/mai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2654607421"/>
      </p:ext>
    </p:extLst>
  </p:cSld>
  <p:clrMapOvr>
    <a:masterClrMapping/>
  </p:clrMapOvr>
  <p:transition xmlns:p14="http://schemas.microsoft.com/office/powerpoint/2010/mai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3117913403"/>
      </p:ext>
    </p:extLst>
  </p:cSld>
  <p:clrMapOvr>
    <a:masterClrMapping/>
  </p:clrMapOvr>
  <p:transition xmlns:p14="http://schemas.microsoft.com/office/powerpoint/2010/mai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2118" y="89138"/>
            <a:ext cx="2093912" cy="60372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89138"/>
            <a:ext cx="6132513" cy="60372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a:defRPr kumimoji="0">
                <a:ea typeface="ＭＳ Ｐゴシック"/>
                <a:cs typeface="ヒラギノ角ゴ Pro W3" charset="0"/>
              </a:defRPr>
            </a:lvl1pPr>
          </a:lstStyle>
          <a:p>
            <a:pPr>
              <a:defRPr/>
            </a:pPr>
            <a:r>
              <a:rPr lang="ja-JP" altLang="en-US"/>
              <a:t>山下了</a:t>
            </a:r>
            <a:endParaRPr lang="en-US" altLang="ja-JP"/>
          </a:p>
        </p:txBody>
      </p:sp>
    </p:spTree>
    <p:extLst>
      <p:ext uri="{BB962C8B-B14F-4D97-AF65-F5344CB8AC3E}">
        <p14:creationId xmlns:p14="http://schemas.microsoft.com/office/powerpoint/2010/main" val="3284205427"/>
      </p:ext>
    </p:extLst>
  </p:cSld>
  <p:clrMapOvr>
    <a:masterClrMapping/>
  </p:clrMapOvr>
  <p:transition xmlns:p14="http://schemas.microsoft.com/office/powerpoint/2010/mai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4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07B18C0C-131A-0749-9510-D98C7D398A4D}"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F1FA3B-7091-4448-AE6D-245717C328F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11774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26B56C11-B98D-324B-B900-01B6D3554241}"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3F2A35-A559-C748-AD21-A4B90A0AEEC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58066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2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14323072-E269-D74C-9725-804D61A0AAB9}"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571D91-FFEA-9446-A15B-61F83E7A19B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916528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B9E89EBB-A5FB-F649-A292-691BD246450D}"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84DA30-5D6C-674C-A308-C983367B20C5}"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66951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1706A0AF-B8C6-7042-916E-C4782010C86C}" type="datetimeFigureOut">
              <a:rPr lang="ja-JP" altLang="en-US">
                <a:solidFill>
                  <a:srgbClr val="000000"/>
                </a:solidFill>
              </a:rPr>
              <a:pPr>
                <a:defRPr/>
              </a:pPr>
              <a:t>16/03/23</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8B0B1C-406F-C046-9B10-79863BE3136A}"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9394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8" name="フッター プレースホルダー 7"/>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9" name="スライド番号プレースホルダー 8"/>
          <p:cNvSpPr>
            <a:spLocks noGrp="1"/>
          </p:cNvSpPr>
          <p:nvPr>
            <p:ph type="sldNum" sz="quarter" idx="12"/>
          </p:nvPr>
        </p:nvSpPr>
        <p:spPr/>
        <p:txBody>
          <a:bodyPr/>
          <a:lstStyle>
            <a:lvl1pPr>
              <a:defRPr/>
            </a:lvl1pPr>
          </a:lstStyle>
          <a:p>
            <a:fld id="{608C07E7-05C4-1443-AFAE-CFD5A189BE57}" type="slidenum">
              <a:rPr lang="en-US" altLang="ja-JP"/>
              <a:pPr/>
              <a:t>‹#›</a:t>
            </a:fld>
            <a:endParaRPr lang="en-US" altLang="ja-JP"/>
          </a:p>
        </p:txBody>
      </p:sp>
    </p:spTree>
    <p:extLst>
      <p:ext uri="{BB962C8B-B14F-4D97-AF65-F5344CB8AC3E}">
        <p14:creationId xmlns:p14="http://schemas.microsoft.com/office/powerpoint/2010/main" val="21074141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408A7218-D692-D544-A4DE-2ACFDBD281CD}" type="datetimeFigureOut">
              <a:rPr lang="ja-JP" altLang="en-US">
                <a:solidFill>
                  <a:srgbClr val="000000"/>
                </a:solidFill>
              </a:rPr>
              <a:pPr>
                <a:defRPr/>
              </a:pPr>
              <a:t>16/03/23</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5D7956-5A85-B847-8E11-21794A2FB6C5}"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13429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1F720FF-8E2F-824D-BD06-2F71BD6490F7}" type="datetimeFigureOut">
              <a:rPr lang="ja-JP" altLang="en-US">
                <a:solidFill>
                  <a:srgbClr val="000000"/>
                </a:solidFill>
              </a:rPr>
              <a:pPr>
                <a:defRPr/>
              </a:pPr>
              <a:t>16/03/23</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3B504D-6219-674D-9FBE-D846851C8C19}"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2980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2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5C3BB890-D630-CA44-BA54-636450649C58}"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4756B5-ED40-A649-9D8E-E73A6048E48F}"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24895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FA68F8D6-A42C-2842-9478-C3A6B65E4BDC}"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A68499-47EC-2F41-BDC5-54CD572796A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72732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98B4C182-849C-2F4F-B287-EAB6F7DF22C6}"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73DED8-0066-F746-AC88-9481E4C62C38}"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8083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5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85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0C5E8CE1-A425-BE49-8091-21500A0864A4}"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C5158-9943-5D46-9427-EA1039F5F44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54307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37"/>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260B5D2C-90D0-FD4A-AE10-A490C420B128}"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5D010B-B7FF-484A-9835-7DF2CC792F6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630777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C92C20F4-08CF-1241-8CE4-D9199CBDC53D}"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69986A-1511-614B-B514-79D6D06B436D}"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48474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112"/>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143F1E0E-36A3-6C46-B569-549417FE5E03}"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CA16A7-2DC8-554D-98A8-374E8ADC7D7C}"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49542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AEADCD45-2C57-4640-88F4-9C0B1C52B126}"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6367F6-46B6-6E4D-96A5-6B26815F11FE}"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2273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4" name="フッター プレースホルダー 3"/>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5" name="スライド番号プレースホルダー 4"/>
          <p:cNvSpPr>
            <a:spLocks noGrp="1"/>
          </p:cNvSpPr>
          <p:nvPr>
            <p:ph type="sldNum" sz="quarter" idx="12"/>
          </p:nvPr>
        </p:nvSpPr>
        <p:spPr/>
        <p:txBody>
          <a:bodyPr/>
          <a:lstStyle>
            <a:lvl1pPr>
              <a:defRPr/>
            </a:lvl1pPr>
          </a:lstStyle>
          <a:p>
            <a:fld id="{1733FD8B-A76F-E04B-B079-6465080CCFF4}" type="slidenum">
              <a:rPr lang="en-US" altLang="ja-JP"/>
              <a:pPr/>
              <a:t>‹#›</a:t>
            </a:fld>
            <a:endParaRPr lang="en-US" altLang="ja-JP"/>
          </a:p>
        </p:txBody>
      </p:sp>
    </p:spTree>
    <p:extLst>
      <p:ext uri="{BB962C8B-B14F-4D97-AF65-F5344CB8AC3E}">
        <p14:creationId xmlns:p14="http://schemas.microsoft.com/office/powerpoint/2010/main" val="4220109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1F8BEE83-150D-DB4E-BE5D-A3C22678F7FB}" type="datetimeFigureOut">
              <a:rPr lang="ja-JP" altLang="en-US">
                <a:solidFill>
                  <a:srgbClr val="000000"/>
                </a:solidFill>
              </a:rPr>
              <a:pPr>
                <a:defRPr/>
              </a:pPr>
              <a:t>16/03/23</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4B7B097-B4ED-F240-99C6-82EFEEDFF800}"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85326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50B2C1B6-33A7-0644-AB86-2CECABF48A1C}" type="datetimeFigureOut">
              <a:rPr lang="ja-JP" altLang="en-US">
                <a:solidFill>
                  <a:srgbClr val="000000"/>
                </a:solidFill>
              </a:rPr>
              <a:pPr>
                <a:defRPr/>
              </a:pPr>
              <a:t>16/03/23</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F9ABF9D-D62C-4C45-A363-9EA5F14903B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3913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06AB460-A9F1-CC4A-8FC2-DEA8A2D61C8C}" type="datetimeFigureOut">
              <a:rPr lang="ja-JP" altLang="en-US">
                <a:solidFill>
                  <a:srgbClr val="000000"/>
                </a:solidFill>
              </a:rPr>
              <a:pPr>
                <a:defRPr/>
              </a:pPr>
              <a:t>16/03/23</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51354D6-7D76-BF4A-93A0-79B8843BEE23}"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17329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2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55F9AF99-C333-264F-8028-9C940D79AC16}"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1DA056-F1F0-7D44-A45D-9E32A4AE5EA2}"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43419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847B749E-2F63-3640-BF0E-2FF8CD4B77C4}" type="datetimeFigureOut">
              <a:rPr lang="ja-JP" altLang="en-US">
                <a:solidFill>
                  <a:srgbClr val="000000"/>
                </a:solidFill>
              </a:rPr>
              <a:pPr>
                <a:defRPr/>
              </a:pPr>
              <a:t>16/03/23</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5E0F63-8A72-DB4F-9A32-2442CFE6C1F5}"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913833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E592F0B-7EE4-C14C-8072-5CC6982F6CCB}"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EA5E9B-B61C-E24D-84B6-AFCB34B71B64}"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40987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50"/>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850"/>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A70D7059-2A9A-7448-AE19-CC38D2DCCD7D}" type="datetimeFigureOut">
              <a:rPr lang="ja-JP" altLang="en-US">
                <a:solidFill>
                  <a:srgbClr val="000000"/>
                </a:solidFill>
              </a:rPr>
              <a:pPr>
                <a:defRPr/>
              </a:pPr>
              <a:t>16/03/23</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A07145-159A-5945-ABDC-02D8459D283B}" type="slidenum">
              <a:rPr lang="ja-JP" altLang="en-US">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87657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789"/>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2839026526"/>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2938261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26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307647756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4"/>
          <p:cNvSpPr>
            <a:spLocks noGrp="1"/>
          </p:cNvSpPr>
          <p:nvPr>
            <p:ph type="dt" sz="half" idx="10"/>
          </p:nvPr>
        </p:nvSpPr>
        <p:spPr/>
        <p:txBody>
          <a:bodyPr/>
          <a:lstStyle>
            <a:lvl1pPr>
              <a:defRPr/>
            </a:lvl1pPr>
          </a:lstStyle>
          <a:p>
            <a:pPr>
              <a:defRPr/>
            </a:pPr>
            <a:r>
              <a:rPr lang="en-US" altLang="ja-JP">
                <a:latin typeface="Arial Narrow"/>
              </a:rPr>
              <a:t>2011/2/1</a:t>
            </a:r>
          </a:p>
        </p:txBody>
      </p:sp>
      <p:sp>
        <p:nvSpPr>
          <p:cNvPr id="3" name="フッター プレースホルダー 5"/>
          <p:cNvSpPr>
            <a:spLocks noGrp="1"/>
          </p:cNvSpPr>
          <p:nvPr>
            <p:ph type="ftr" sz="quarter" idx="11"/>
          </p:nvPr>
        </p:nvSpPr>
        <p:spPr/>
        <p:txBody>
          <a:bodyPr/>
          <a:lstStyle>
            <a:lvl1pPr algn="l">
              <a:defRPr/>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endParaRPr lang="en-US" altLang="ja-JP" dirty="0">
              <a:latin typeface="Arial Narrow"/>
            </a:endParaRPr>
          </a:p>
        </p:txBody>
      </p:sp>
      <p:sp>
        <p:nvSpPr>
          <p:cNvPr id="4" name="スライド番号プレースホルダー 6"/>
          <p:cNvSpPr>
            <a:spLocks noGrp="1"/>
          </p:cNvSpPr>
          <p:nvPr>
            <p:ph type="sldNum" sz="quarter" idx="12"/>
          </p:nvPr>
        </p:nvSpPr>
        <p:spPr/>
        <p:txBody>
          <a:bodyPr/>
          <a:lstStyle>
            <a:lvl1pPr>
              <a:defRPr/>
            </a:lvl1pPr>
          </a:lstStyle>
          <a:p>
            <a:fld id="{8F95CD96-F9DE-2F4A-A670-428365F2D1AA}" type="slidenum">
              <a:rPr lang="en-US" altLang="ja-JP"/>
              <a:pPr/>
              <a:t>‹#›</a:t>
            </a:fld>
            <a:endParaRPr lang="en-US" altLang="ja-JP"/>
          </a:p>
        </p:txBody>
      </p:sp>
    </p:spTree>
    <p:extLst>
      <p:ext uri="{BB962C8B-B14F-4D97-AF65-F5344CB8AC3E}">
        <p14:creationId xmlns:p14="http://schemas.microsoft.com/office/powerpoint/2010/main" val="303142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08748825"/>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42948519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extLst>
      <p:ext uri="{BB962C8B-B14F-4D97-AF65-F5344CB8AC3E}">
        <p14:creationId xmlns:p14="http://schemas.microsoft.com/office/powerpoint/2010/main" val="3683180744"/>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683808"/>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41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68135514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sym typeface="ヒラギノ角ゴ Pro W3" pitchFamily="-96" charset="-128"/>
            </a:endParaRPr>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119447649"/>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6"/>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225534314"/>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152"/>
            <a:ext cx="2057400" cy="592137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05152"/>
            <a:ext cx="6019800" cy="592137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205754043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421589"/>
            <a:ext cx="2895600" cy="365125"/>
          </a:xfrm>
          <a:prstGeom prst="rect">
            <a:avLst/>
          </a:prstGeom>
        </p:spPr>
        <p:txBody>
          <a:bodyPr/>
          <a:lstStyle>
            <a:lvl1pPr algn="l" eaLnBrk="1" fontAlgn="auto" hangingPunct="1">
              <a:spcBef>
                <a:spcPts val="0"/>
              </a:spcBef>
              <a:spcAft>
                <a:spcPts val="0"/>
              </a:spcAft>
              <a:defRPr kumimoji="1" sz="1800">
                <a:solidFill>
                  <a:srgbClr val="FFFFFF"/>
                </a:solidFill>
                <a:latin typeface="ヒラギノ角ゴ Pro W3"/>
                <a:ea typeface="ヒラギノ角ゴ Pro W3"/>
                <a:cs typeface="+mn-cs"/>
                <a:sym typeface="ヒラギノ角ゴ Pro W3" charset="0"/>
              </a:defRPr>
            </a:lvl1pPr>
          </a:lstStyle>
          <a:p>
            <a:pPr defTabSz="914400">
              <a:defRPr/>
            </a:pPr>
            <a:endParaRPr lang="ja-JP" altLang="ja-JP"/>
          </a:p>
        </p:txBody>
      </p:sp>
      <p:sp>
        <p:nvSpPr>
          <p:cNvPr id="3" name="Rectangle 6"/>
          <p:cNvSpPr>
            <a:spLocks noGrp="1" noChangeArrowheads="1"/>
          </p:cNvSpPr>
          <p:nvPr>
            <p:ph type="sldNum" sz="quarter" idx="11"/>
          </p:nvPr>
        </p:nvSpPr>
        <p:spPr>
          <a:xfrm>
            <a:off x="8153400" y="6421589"/>
            <a:ext cx="762000" cy="365125"/>
          </a:xfrm>
          <a:prstGeom prst="rect">
            <a:avLst/>
          </a:prstGeom>
        </p:spPr>
        <p:txBody>
          <a:bodyPr/>
          <a:lstStyle>
            <a:lvl1pPr algn="l" eaLnBrk="1" fontAlgn="auto" hangingPunct="1">
              <a:spcBef>
                <a:spcPts val="0"/>
              </a:spcBef>
              <a:spcAft>
                <a:spcPts val="0"/>
              </a:spcAft>
              <a:defRPr kumimoji="1" sz="1800">
                <a:solidFill>
                  <a:srgbClr val="FFFFFF"/>
                </a:solidFill>
                <a:latin typeface="ヒラギノ角ゴ Pro W3"/>
                <a:ea typeface="ヒラギノ角ゴ Pro W3"/>
                <a:cs typeface="+mn-cs"/>
                <a:sym typeface="ヒラギノ角ゴ Pro W3" charset="0"/>
              </a:defRPr>
            </a:lvl1pPr>
          </a:lstStyle>
          <a:p>
            <a:pPr defTabSz="914400">
              <a:defRPr/>
            </a:pPr>
            <a:fld id="{C12FB5DD-36A7-AD44-8F11-298981CC8245}" type="slidenum">
              <a:rPr lang="en-US" altLang="ja-JP"/>
              <a:pPr defTabSz="914400">
                <a:defRPr/>
              </a:pPr>
              <a:t>‹#›</a:t>
            </a:fld>
            <a:endParaRPr lang="en-US" altLang="ja-JP"/>
          </a:p>
        </p:txBody>
      </p:sp>
    </p:spTree>
    <p:extLst>
      <p:ext uri="{BB962C8B-B14F-4D97-AF65-F5344CB8AC3E}">
        <p14:creationId xmlns:p14="http://schemas.microsoft.com/office/powerpoint/2010/main" val="14410429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3" y="1600206"/>
            <a:ext cx="4044462"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2338" y="1600200"/>
            <a:ext cx="4044462" cy="2185988"/>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2338" y="3938953"/>
            <a:ext cx="4044462" cy="2187575"/>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a:prstGeom prst="rect">
            <a:avLst/>
          </a:prstGeom>
        </p:spPr>
        <p:txBody>
          <a:bodyPr/>
          <a:lstStyle>
            <a:lvl1pPr algn="l" eaLnBrk="1" fontAlgn="auto" hangingPunct="1">
              <a:spcBef>
                <a:spcPts val="0"/>
              </a:spcBef>
              <a:spcAft>
                <a:spcPts val="0"/>
              </a:spcAft>
              <a:defRPr kumimoji="1" sz="1800">
                <a:solidFill>
                  <a:srgbClr val="FFFFFF"/>
                </a:solidFill>
                <a:latin typeface="ヒラギノ角ゴ Pro W3"/>
                <a:ea typeface="ヒラギノ角ゴ Pro W3"/>
                <a:cs typeface="+mn-cs"/>
                <a:sym typeface="ヒラギノ角ゴ Pro W3" charset="0"/>
              </a:defRPr>
            </a:lvl1pPr>
          </a:lstStyle>
          <a:p>
            <a:pPr defTabSz="914400">
              <a:defRPr/>
            </a:pPr>
            <a:endParaRPr lang="en-US" altLang="ja-JP"/>
          </a:p>
        </p:txBody>
      </p:sp>
      <p:sp>
        <p:nvSpPr>
          <p:cNvPr id="7" name="フッター プレースホルダ 6"/>
          <p:cNvSpPr>
            <a:spLocks noGrp="1"/>
          </p:cNvSpPr>
          <p:nvPr>
            <p:ph type="ftr" sz="quarter" idx="11"/>
          </p:nvPr>
        </p:nvSpPr>
        <p:spPr>
          <a:xfrm>
            <a:off x="3124200" y="6245225"/>
            <a:ext cx="2895600" cy="476250"/>
          </a:xfrm>
          <a:prstGeom prst="rect">
            <a:avLst/>
          </a:prstGeom>
        </p:spPr>
        <p:txBody>
          <a:bodyPr/>
          <a:lstStyle>
            <a:lvl1pPr algn="l" eaLnBrk="1" fontAlgn="auto" hangingPunct="1">
              <a:spcBef>
                <a:spcPts val="0"/>
              </a:spcBef>
              <a:spcAft>
                <a:spcPts val="0"/>
              </a:spcAft>
              <a:defRPr kumimoji="1" sz="1800">
                <a:solidFill>
                  <a:srgbClr val="FFFFFF"/>
                </a:solidFill>
                <a:latin typeface="ヒラギノ角ゴ Pro W3"/>
                <a:ea typeface="ヒラギノ角ゴ Pro W3"/>
                <a:cs typeface="+mn-cs"/>
                <a:sym typeface="ヒラギノ角ゴ Pro W3" charset="0"/>
              </a:defRPr>
            </a:lvl1pPr>
          </a:lstStyle>
          <a:p>
            <a:pPr defTabSz="914400">
              <a:defRPr/>
            </a:pPr>
            <a:endParaRPr lang="en-US" altLang="ja-JP"/>
          </a:p>
        </p:txBody>
      </p:sp>
      <p:sp>
        <p:nvSpPr>
          <p:cNvPr id="8" name="スライド番号プレースホルダ 7"/>
          <p:cNvSpPr>
            <a:spLocks noGrp="1"/>
          </p:cNvSpPr>
          <p:nvPr>
            <p:ph type="sldNum" sz="quarter" idx="12"/>
          </p:nvPr>
        </p:nvSpPr>
        <p:spPr>
          <a:xfrm>
            <a:off x="6553200" y="6245225"/>
            <a:ext cx="2133600" cy="476250"/>
          </a:xfrm>
          <a:prstGeom prst="rect">
            <a:avLst/>
          </a:prstGeom>
        </p:spPr>
        <p:txBody>
          <a:bodyPr/>
          <a:lstStyle>
            <a:lvl1pPr algn="l" eaLnBrk="1" fontAlgn="auto" hangingPunct="1">
              <a:spcBef>
                <a:spcPts val="0"/>
              </a:spcBef>
              <a:spcAft>
                <a:spcPts val="0"/>
              </a:spcAft>
              <a:defRPr kumimoji="1" sz="1800">
                <a:solidFill>
                  <a:srgbClr val="FFFFFF"/>
                </a:solidFill>
                <a:latin typeface="ヒラギノ角ゴ Pro W3"/>
                <a:ea typeface="ヒラギノ角ゴ Pro W3"/>
                <a:cs typeface="+mn-cs"/>
                <a:sym typeface="ヒラギノ角ゴ Pro W3" charset="0"/>
              </a:defRPr>
            </a:lvl1pPr>
          </a:lstStyle>
          <a:p>
            <a:pPr defTabSz="914400">
              <a:defRPr/>
            </a:pPr>
            <a:fld id="{463D284B-CED7-DF47-A953-15C6E75C7FB2}" type="slidenum">
              <a:rPr lang="en-US" altLang="ja-JP"/>
              <a:pPr defTabSz="914400">
                <a:defRPr/>
              </a:pPr>
              <a:t>‹#›</a:t>
            </a:fld>
            <a:endParaRPr lang="en-US" altLang="ja-JP"/>
          </a:p>
        </p:txBody>
      </p:sp>
    </p:spTree>
    <p:extLst>
      <p:ext uri="{BB962C8B-B14F-4D97-AF65-F5344CB8AC3E}">
        <p14:creationId xmlns:p14="http://schemas.microsoft.com/office/powerpoint/2010/main" val="3689959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7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6" name="フッター プレースホルダー 5"/>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7" name="スライド番号プレースホルダー 6"/>
          <p:cNvSpPr>
            <a:spLocks noGrp="1"/>
          </p:cNvSpPr>
          <p:nvPr>
            <p:ph type="sldNum" sz="quarter" idx="12"/>
          </p:nvPr>
        </p:nvSpPr>
        <p:spPr/>
        <p:txBody>
          <a:bodyPr/>
          <a:lstStyle>
            <a:lvl1pPr>
              <a:defRPr/>
            </a:lvl1pPr>
          </a:lstStyle>
          <a:p>
            <a:fld id="{75EC035C-5FD1-5A48-AFB3-7BDB2980D776}" type="slidenum">
              <a:rPr lang="en-US" altLang="ja-JP"/>
              <a:pPr/>
              <a:t>‹#›</a:t>
            </a:fld>
            <a:endParaRPr lang="en-US" altLang="ja-JP"/>
          </a:p>
        </p:txBody>
      </p:sp>
    </p:spTree>
    <p:extLst>
      <p:ext uri="{BB962C8B-B14F-4D97-AF65-F5344CB8AC3E}">
        <p14:creationId xmlns:p14="http://schemas.microsoft.com/office/powerpoint/2010/main" val="33582084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3124200" y="6421589"/>
            <a:ext cx="2895600" cy="365125"/>
          </a:xfrm>
          <a:prstGeom prst="rect">
            <a:avLst/>
          </a:prstGeom>
        </p:spPr>
        <p:txBody>
          <a:bodyPr/>
          <a:lstStyle>
            <a:lvl1pPr algn="l" eaLnBrk="1" fontAlgn="auto" hangingPunct="1">
              <a:spcBef>
                <a:spcPts val="0"/>
              </a:spcBef>
              <a:spcAft>
                <a:spcPts val="0"/>
              </a:spcAft>
              <a:defRPr kumimoji="1" sz="1800">
                <a:solidFill>
                  <a:srgbClr val="FFFFFF"/>
                </a:solidFill>
                <a:latin typeface="ヒラギノ角ゴ Pro W3"/>
                <a:ea typeface="ヒラギノ角ゴ Pro W3"/>
                <a:cs typeface="+mn-cs"/>
                <a:sym typeface="ヒラギノ角ゴ Pro W3" charset="0"/>
              </a:defRPr>
            </a:lvl1pPr>
          </a:lstStyle>
          <a:p>
            <a:pPr defTabSz="914400">
              <a:defRPr/>
            </a:pPr>
            <a:endParaRPr lang="ja-JP" altLang="ja-JP"/>
          </a:p>
        </p:txBody>
      </p:sp>
      <p:sp>
        <p:nvSpPr>
          <p:cNvPr id="3" name="Rectangle 6"/>
          <p:cNvSpPr>
            <a:spLocks noGrp="1" noChangeArrowheads="1"/>
          </p:cNvSpPr>
          <p:nvPr>
            <p:ph type="sldNum" sz="quarter" idx="11"/>
          </p:nvPr>
        </p:nvSpPr>
        <p:spPr>
          <a:xfrm>
            <a:off x="8153400" y="6421589"/>
            <a:ext cx="762000" cy="365125"/>
          </a:xfrm>
          <a:prstGeom prst="rect">
            <a:avLst/>
          </a:prstGeom>
        </p:spPr>
        <p:txBody>
          <a:bodyPr/>
          <a:lstStyle>
            <a:lvl1pPr algn="l" eaLnBrk="1" fontAlgn="auto" hangingPunct="1">
              <a:spcBef>
                <a:spcPts val="0"/>
              </a:spcBef>
              <a:spcAft>
                <a:spcPts val="0"/>
              </a:spcAft>
              <a:defRPr kumimoji="1" sz="1800">
                <a:solidFill>
                  <a:srgbClr val="FFFFFF"/>
                </a:solidFill>
                <a:latin typeface="ヒラギノ角ゴ Pro W3"/>
                <a:ea typeface="ヒラギノ角ゴ Pro W3"/>
                <a:cs typeface="+mn-cs"/>
                <a:sym typeface="ヒラギノ角ゴ Pro W3" charset="0"/>
              </a:defRPr>
            </a:lvl1pPr>
          </a:lstStyle>
          <a:p>
            <a:pPr defTabSz="914400">
              <a:defRPr/>
            </a:pPr>
            <a:fld id="{66B4E75C-5662-FD47-A561-50678C744CA1}" type="slidenum">
              <a:rPr lang="en-US" altLang="ja-JP"/>
              <a:pPr defTabSz="914400">
                <a:defRPr/>
              </a:pPr>
              <a:t>‹#›</a:t>
            </a:fld>
            <a:endParaRPr lang="en-US" altLang="ja-JP"/>
          </a:p>
        </p:txBody>
      </p:sp>
    </p:spTree>
    <p:extLst>
      <p:ext uri="{BB962C8B-B14F-4D97-AF65-F5344CB8AC3E}">
        <p14:creationId xmlns:p14="http://schemas.microsoft.com/office/powerpoint/2010/main" val="26260327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93"/>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B5AB27B5-C287-5E41-8CE0-FBB8EB71CFE4}"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C5C9CDCD-D087-5D49-8F34-42A7D74852C4}" type="slidenum">
              <a:rPr lang="ja-JP" altLang="en-US"/>
              <a:pPr>
                <a:defRPr/>
              </a:pPr>
              <a:t>‹#›</a:t>
            </a:fld>
            <a:endParaRPr lang="en-US" altLang="ja-JP"/>
          </a:p>
        </p:txBody>
      </p:sp>
    </p:spTree>
    <p:extLst>
      <p:ext uri="{BB962C8B-B14F-4D97-AF65-F5344CB8AC3E}">
        <p14:creationId xmlns:p14="http://schemas.microsoft.com/office/powerpoint/2010/main" val="1554886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3F0BF4F2-F3FD-C849-A2C7-B85ECC161BF0}"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3793EC64-BE63-6443-AFD7-B10211CB88AE}" type="slidenum">
              <a:rPr lang="ja-JP" altLang="en-US"/>
              <a:pPr>
                <a:defRPr/>
              </a:pPr>
              <a:t>‹#›</a:t>
            </a:fld>
            <a:endParaRPr lang="en-US" altLang="ja-JP"/>
          </a:p>
        </p:txBody>
      </p:sp>
    </p:spTree>
    <p:extLst>
      <p:ext uri="{BB962C8B-B14F-4D97-AF65-F5344CB8AC3E}">
        <p14:creationId xmlns:p14="http://schemas.microsoft.com/office/powerpoint/2010/main" val="16569694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68"/>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306F4FAD-D764-5B40-909E-B2A32FDCFA82}"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95658EC0-F3BB-BC43-AA5C-44FA907AFA56}" type="slidenum">
              <a:rPr lang="ja-JP" altLang="en-US"/>
              <a:pPr>
                <a:defRPr/>
              </a:pPr>
              <a:t>‹#›</a:t>
            </a:fld>
            <a:endParaRPr lang="en-US" altLang="ja-JP"/>
          </a:p>
        </p:txBody>
      </p:sp>
    </p:spTree>
    <p:extLst>
      <p:ext uri="{BB962C8B-B14F-4D97-AF65-F5344CB8AC3E}">
        <p14:creationId xmlns:p14="http://schemas.microsoft.com/office/powerpoint/2010/main" val="9144678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6CEBE933-5E2C-0143-9BD0-9B42F3D47D80}"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765ABA79-A93B-194B-ADBE-D1962F96E3DB}" type="slidenum">
              <a:rPr lang="ja-JP" altLang="en-US"/>
              <a:pPr>
                <a:defRPr/>
              </a:pPr>
              <a:t>‹#›</a:t>
            </a:fld>
            <a:endParaRPr lang="en-US" altLang="ja-JP"/>
          </a:p>
        </p:txBody>
      </p:sp>
    </p:spTree>
    <p:extLst>
      <p:ext uri="{BB962C8B-B14F-4D97-AF65-F5344CB8AC3E}">
        <p14:creationId xmlns:p14="http://schemas.microsoft.com/office/powerpoint/2010/main" val="27235958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defTabSz="914400" eaLnBrk="1" hangingPunct="1">
              <a:defRPr/>
            </a:lvl1pPr>
          </a:lstStyle>
          <a:p>
            <a:pPr>
              <a:defRPr/>
            </a:pPr>
            <a:fld id="{64204E08-8A48-C64B-9263-140D3E4E5C86}" type="datetimeFigureOut">
              <a:rPr lang="ja-JP" altLang="en-US"/>
              <a:pPr>
                <a:defRPr/>
              </a:pPr>
              <a:t>16/03/23</a:t>
            </a:fld>
            <a:endParaRPr lang="en-US" altLang="ja-JP"/>
          </a:p>
        </p:txBody>
      </p:sp>
      <p:sp>
        <p:nvSpPr>
          <p:cNvPr id="8"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defTabSz="914400" eaLnBrk="1" hangingPunct="1">
              <a:defRPr/>
            </a:lvl1pPr>
          </a:lstStyle>
          <a:p>
            <a:pPr>
              <a:defRPr/>
            </a:pPr>
            <a:fld id="{012DA71B-675B-5341-A886-128AD49BBDEF}" type="slidenum">
              <a:rPr lang="ja-JP" altLang="en-US"/>
              <a:pPr>
                <a:defRPr/>
              </a:pPr>
              <a:t>‹#›</a:t>
            </a:fld>
            <a:endParaRPr lang="en-US" altLang="ja-JP"/>
          </a:p>
        </p:txBody>
      </p:sp>
    </p:spTree>
    <p:extLst>
      <p:ext uri="{BB962C8B-B14F-4D97-AF65-F5344CB8AC3E}">
        <p14:creationId xmlns:p14="http://schemas.microsoft.com/office/powerpoint/2010/main" val="19137602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lgn="ctr" defTabSz="914400" eaLnBrk="1" hangingPunct="1">
              <a:defRPr/>
            </a:lvl1pPr>
          </a:lstStyle>
          <a:p>
            <a:pPr>
              <a:defRPr/>
            </a:pPr>
            <a:fld id="{3D355DC7-56E6-A143-AEC8-EF300B1DF8E7}" type="datetimeFigureOut">
              <a:rPr lang="ja-JP" altLang="en-US"/>
              <a:pPr>
                <a:defRPr/>
              </a:pPr>
              <a:t>16/03/23</a:t>
            </a:fld>
            <a:endParaRPr lang="en-US" altLang="ja-JP"/>
          </a:p>
        </p:txBody>
      </p:sp>
      <p:sp>
        <p:nvSpPr>
          <p:cNvPr id="4"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defTabSz="914400" eaLnBrk="1" hangingPunct="1">
              <a:defRPr/>
            </a:lvl1pPr>
          </a:lstStyle>
          <a:p>
            <a:pPr>
              <a:defRPr/>
            </a:pPr>
            <a:fld id="{40FD22B6-C1C7-AF43-893A-A74115B2DD8D}" type="slidenum">
              <a:rPr lang="ja-JP" altLang="en-US"/>
              <a:pPr>
                <a:defRPr/>
              </a:pPr>
              <a:t>‹#›</a:t>
            </a:fld>
            <a:endParaRPr lang="en-US" altLang="ja-JP"/>
          </a:p>
        </p:txBody>
      </p:sp>
    </p:spTree>
    <p:extLst>
      <p:ext uri="{BB962C8B-B14F-4D97-AF65-F5344CB8AC3E}">
        <p14:creationId xmlns:p14="http://schemas.microsoft.com/office/powerpoint/2010/main" val="1243120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914400" eaLnBrk="1" hangingPunct="1">
              <a:defRPr/>
            </a:lvl1pPr>
          </a:lstStyle>
          <a:p>
            <a:pPr>
              <a:defRPr/>
            </a:pPr>
            <a:fld id="{1F1ABBF6-6D88-7F46-8DF0-94A7E2E71257}" type="datetimeFigureOut">
              <a:rPr lang="ja-JP" altLang="en-US"/>
              <a:pPr>
                <a:defRPr/>
              </a:pPr>
              <a:t>16/03/23</a:t>
            </a:fld>
            <a:endParaRPr lang="en-US" altLang="ja-JP"/>
          </a:p>
        </p:txBody>
      </p:sp>
      <p:sp>
        <p:nvSpPr>
          <p:cNvPr id="3"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defTabSz="914400" eaLnBrk="1" hangingPunct="1">
              <a:defRPr/>
            </a:lvl1pPr>
          </a:lstStyle>
          <a:p>
            <a:pPr>
              <a:defRPr/>
            </a:pPr>
            <a:fld id="{BB9AA6FA-1508-8B4A-8E12-00151E56615D}" type="slidenum">
              <a:rPr lang="ja-JP" altLang="en-US"/>
              <a:pPr>
                <a:defRPr/>
              </a:pPr>
              <a:t>‹#›</a:t>
            </a:fld>
            <a:endParaRPr lang="en-US" altLang="ja-JP"/>
          </a:p>
        </p:txBody>
      </p:sp>
    </p:spTree>
    <p:extLst>
      <p:ext uri="{BB962C8B-B14F-4D97-AF65-F5344CB8AC3E}">
        <p14:creationId xmlns:p14="http://schemas.microsoft.com/office/powerpoint/2010/main" val="5688584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21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78F0ACF1-C1D9-894F-B130-A27EB80A31A8}"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C89D3A1F-3512-3F4A-AEBF-EB7FE3F182C5}" type="slidenum">
              <a:rPr lang="ja-JP" altLang="en-US"/>
              <a:pPr>
                <a:defRPr/>
              </a:pPr>
              <a:t>‹#›</a:t>
            </a:fld>
            <a:endParaRPr lang="en-US" altLang="ja-JP"/>
          </a:p>
        </p:txBody>
      </p:sp>
    </p:spTree>
    <p:extLst>
      <p:ext uri="{BB962C8B-B14F-4D97-AF65-F5344CB8AC3E}">
        <p14:creationId xmlns:p14="http://schemas.microsoft.com/office/powerpoint/2010/main" val="14354724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5E41430B-47CD-3948-8D5C-051E83F7481B}"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6A1A780E-8E83-D748-8661-3855390C2214}" type="slidenum">
              <a:rPr lang="ja-JP" altLang="en-US"/>
              <a:pPr>
                <a:defRPr/>
              </a:pPr>
              <a:t>‹#›</a:t>
            </a:fld>
            <a:endParaRPr lang="en-US" altLang="ja-JP"/>
          </a:p>
        </p:txBody>
      </p:sp>
    </p:spTree>
    <p:extLst>
      <p:ext uri="{BB962C8B-B14F-4D97-AF65-F5344CB8AC3E}">
        <p14:creationId xmlns:p14="http://schemas.microsoft.com/office/powerpoint/2010/main" val="195208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smtClean="0"/>
            </a:lvl1pPr>
          </a:lstStyle>
          <a:p>
            <a:pPr>
              <a:defRPr/>
            </a:pPr>
            <a:r>
              <a:rPr lang="en-US" altLang="ja-JP">
                <a:latin typeface="Arial Narrow"/>
              </a:rPr>
              <a:t>2011/2/1</a:t>
            </a:r>
          </a:p>
        </p:txBody>
      </p:sp>
      <p:sp>
        <p:nvSpPr>
          <p:cNvPr id="6" name="フッター プレースホルダー 5"/>
          <p:cNvSpPr>
            <a:spLocks noGrp="1"/>
          </p:cNvSpPr>
          <p:nvPr>
            <p:ph type="ftr" sz="quarter" idx="11"/>
          </p:nvPr>
        </p:nvSpPr>
        <p:spPr/>
        <p:txBody>
          <a:bodyPr/>
          <a:lstStyle>
            <a:lvl1pPr algn="l">
              <a:defRPr smtClean="0"/>
            </a:lvl1pPr>
          </a:lstStyle>
          <a:p>
            <a:pPr>
              <a:defRPr/>
            </a:pPr>
            <a:r>
              <a:rPr lang="en-US" altLang="ja-JP">
                <a:latin typeface="Arial Narrow"/>
              </a:rPr>
              <a:t>AAA</a:t>
            </a:r>
            <a:r>
              <a:rPr lang="ja-JP" altLang="en-US">
                <a:latin typeface="Arial Narrow"/>
              </a:rPr>
              <a:t>・大型プロジェクト研究部会・施設</a:t>
            </a:r>
            <a:r>
              <a:rPr lang="en-US" altLang="ja-JP">
                <a:latin typeface="Arial Narrow"/>
              </a:rPr>
              <a:t>WG </a:t>
            </a:r>
          </a:p>
        </p:txBody>
      </p:sp>
      <p:sp>
        <p:nvSpPr>
          <p:cNvPr id="7" name="スライド番号プレースホルダー 6"/>
          <p:cNvSpPr>
            <a:spLocks noGrp="1"/>
          </p:cNvSpPr>
          <p:nvPr>
            <p:ph type="sldNum" sz="quarter" idx="12"/>
          </p:nvPr>
        </p:nvSpPr>
        <p:spPr/>
        <p:txBody>
          <a:bodyPr/>
          <a:lstStyle>
            <a:lvl1pPr>
              <a:defRPr/>
            </a:lvl1pPr>
          </a:lstStyle>
          <a:p>
            <a:fld id="{087290C0-ABF0-2F47-A764-E7DBD1FE65C2}" type="slidenum">
              <a:rPr lang="en-US" altLang="ja-JP"/>
              <a:pPr/>
              <a:t>‹#›</a:t>
            </a:fld>
            <a:endParaRPr lang="en-US" altLang="ja-JP"/>
          </a:p>
        </p:txBody>
      </p:sp>
    </p:spTree>
    <p:extLst>
      <p:ext uri="{BB962C8B-B14F-4D97-AF65-F5344CB8AC3E}">
        <p14:creationId xmlns:p14="http://schemas.microsoft.com/office/powerpoint/2010/main" val="4985948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3C4E7542-26E9-1343-93BB-570494A44D22}"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5E2A7148-FA94-F140-B54A-BC5BF18A9FB4}" type="slidenum">
              <a:rPr lang="ja-JP" altLang="en-US"/>
              <a:pPr>
                <a:defRPr/>
              </a:pPr>
              <a:t>‹#›</a:t>
            </a:fld>
            <a:endParaRPr lang="en-US" altLang="ja-JP"/>
          </a:p>
        </p:txBody>
      </p:sp>
    </p:spTree>
    <p:extLst>
      <p:ext uri="{BB962C8B-B14F-4D97-AF65-F5344CB8AC3E}">
        <p14:creationId xmlns:p14="http://schemas.microsoft.com/office/powerpoint/2010/main" val="6790636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806"/>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806"/>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F3A6E927-F32B-3F44-8367-9EAFD9BB5F06}"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D62EA547-9B42-A742-9478-27A46076F806}" type="slidenum">
              <a:rPr lang="ja-JP" altLang="en-US"/>
              <a:pPr>
                <a:defRPr/>
              </a:pPr>
              <a:t>‹#›</a:t>
            </a:fld>
            <a:endParaRPr lang="en-US" altLang="ja-JP"/>
          </a:p>
        </p:txBody>
      </p:sp>
    </p:spTree>
    <p:extLst>
      <p:ext uri="{BB962C8B-B14F-4D97-AF65-F5344CB8AC3E}">
        <p14:creationId xmlns:p14="http://schemas.microsoft.com/office/powerpoint/2010/main" val="3958300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77"/>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B5AB27B5-C287-5E41-8CE0-FBB8EB71CFE4}"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C5C9CDCD-D087-5D49-8F34-42A7D74852C4}" type="slidenum">
              <a:rPr lang="ja-JP" altLang="en-US"/>
              <a:pPr>
                <a:defRPr/>
              </a:pPr>
              <a:t>‹#›</a:t>
            </a:fld>
            <a:endParaRPr lang="en-US" altLang="ja-JP"/>
          </a:p>
        </p:txBody>
      </p:sp>
    </p:spTree>
    <p:extLst>
      <p:ext uri="{BB962C8B-B14F-4D97-AF65-F5344CB8AC3E}">
        <p14:creationId xmlns:p14="http://schemas.microsoft.com/office/powerpoint/2010/main" val="38386619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3F0BF4F2-F3FD-C849-A2C7-B85ECC161BF0}"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3793EC64-BE63-6443-AFD7-B10211CB88AE}" type="slidenum">
              <a:rPr lang="ja-JP" altLang="en-US"/>
              <a:pPr>
                <a:defRPr/>
              </a:pPr>
              <a:t>‹#›</a:t>
            </a:fld>
            <a:endParaRPr lang="en-US" altLang="ja-JP"/>
          </a:p>
        </p:txBody>
      </p:sp>
    </p:spTree>
    <p:extLst>
      <p:ext uri="{BB962C8B-B14F-4D97-AF65-F5344CB8AC3E}">
        <p14:creationId xmlns:p14="http://schemas.microsoft.com/office/powerpoint/2010/main" val="3789452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52"/>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p:txBody>
          <a:bodyPr/>
          <a:lstStyle>
            <a:lvl1pPr algn="ctr" defTabSz="914400" eaLnBrk="1" hangingPunct="1">
              <a:defRPr/>
            </a:lvl1pPr>
          </a:lstStyle>
          <a:p>
            <a:pPr>
              <a:defRPr/>
            </a:pPr>
            <a:fld id="{306F4FAD-D764-5B40-909E-B2A32FDCFA82}" type="datetimeFigureOut">
              <a:rPr lang="ja-JP" altLang="en-US"/>
              <a:pPr>
                <a:defRPr/>
              </a:pPr>
              <a:t>16/03/23</a:t>
            </a:fld>
            <a:endParaRPr lang="en-US" altLang="ja-JP"/>
          </a:p>
        </p:txBody>
      </p:sp>
      <p:sp>
        <p:nvSpPr>
          <p:cNvPr id="5"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defTabSz="914400" eaLnBrk="1" hangingPunct="1">
              <a:defRPr/>
            </a:lvl1pPr>
          </a:lstStyle>
          <a:p>
            <a:pPr>
              <a:defRPr/>
            </a:pPr>
            <a:fld id="{95658EC0-F3BB-BC43-AA5C-44FA907AFA56}" type="slidenum">
              <a:rPr lang="ja-JP" altLang="en-US"/>
              <a:pPr>
                <a:defRPr/>
              </a:pPr>
              <a:t>‹#›</a:t>
            </a:fld>
            <a:endParaRPr lang="en-US" altLang="ja-JP"/>
          </a:p>
        </p:txBody>
      </p:sp>
    </p:spTree>
    <p:extLst>
      <p:ext uri="{BB962C8B-B14F-4D97-AF65-F5344CB8AC3E}">
        <p14:creationId xmlns:p14="http://schemas.microsoft.com/office/powerpoint/2010/main" val="23822865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6CEBE933-5E2C-0143-9BD0-9B42F3D47D80}"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765ABA79-A93B-194B-ADBE-D1962F96E3DB}" type="slidenum">
              <a:rPr lang="ja-JP" altLang="en-US"/>
              <a:pPr>
                <a:defRPr/>
              </a:pPr>
              <a:t>‹#›</a:t>
            </a:fld>
            <a:endParaRPr lang="en-US" altLang="ja-JP"/>
          </a:p>
        </p:txBody>
      </p:sp>
    </p:spTree>
    <p:extLst>
      <p:ext uri="{BB962C8B-B14F-4D97-AF65-F5344CB8AC3E}">
        <p14:creationId xmlns:p14="http://schemas.microsoft.com/office/powerpoint/2010/main" val="3250210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defTabSz="914400" eaLnBrk="1" hangingPunct="1">
              <a:defRPr/>
            </a:lvl1pPr>
          </a:lstStyle>
          <a:p>
            <a:pPr>
              <a:defRPr/>
            </a:pPr>
            <a:fld id="{64204E08-8A48-C64B-9263-140D3E4E5C86}" type="datetimeFigureOut">
              <a:rPr lang="ja-JP" altLang="en-US"/>
              <a:pPr>
                <a:defRPr/>
              </a:pPr>
              <a:t>16/03/23</a:t>
            </a:fld>
            <a:endParaRPr lang="en-US" altLang="ja-JP"/>
          </a:p>
        </p:txBody>
      </p:sp>
      <p:sp>
        <p:nvSpPr>
          <p:cNvPr id="8"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defTabSz="914400" eaLnBrk="1" hangingPunct="1">
              <a:defRPr/>
            </a:lvl1pPr>
          </a:lstStyle>
          <a:p>
            <a:pPr>
              <a:defRPr/>
            </a:pPr>
            <a:fld id="{012DA71B-675B-5341-A886-128AD49BBDEF}" type="slidenum">
              <a:rPr lang="ja-JP" altLang="en-US"/>
              <a:pPr>
                <a:defRPr/>
              </a:pPr>
              <a:t>‹#›</a:t>
            </a:fld>
            <a:endParaRPr lang="en-US" altLang="ja-JP"/>
          </a:p>
        </p:txBody>
      </p:sp>
    </p:spTree>
    <p:extLst>
      <p:ext uri="{BB962C8B-B14F-4D97-AF65-F5344CB8AC3E}">
        <p14:creationId xmlns:p14="http://schemas.microsoft.com/office/powerpoint/2010/main" val="3346743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p:txBody>
          <a:bodyPr/>
          <a:lstStyle>
            <a:lvl1pPr algn="ctr" defTabSz="914400" eaLnBrk="1" hangingPunct="1">
              <a:defRPr/>
            </a:lvl1pPr>
          </a:lstStyle>
          <a:p>
            <a:pPr>
              <a:defRPr/>
            </a:pPr>
            <a:fld id="{3D355DC7-56E6-A143-AEC8-EF300B1DF8E7}" type="datetimeFigureOut">
              <a:rPr lang="ja-JP" altLang="en-US"/>
              <a:pPr>
                <a:defRPr/>
              </a:pPr>
              <a:t>16/03/23</a:t>
            </a:fld>
            <a:endParaRPr lang="en-US" altLang="ja-JP"/>
          </a:p>
        </p:txBody>
      </p:sp>
      <p:sp>
        <p:nvSpPr>
          <p:cNvPr id="4"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defTabSz="914400" eaLnBrk="1" hangingPunct="1">
              <a:defRPr/>
            </a:lvl1pPr>
          </a:lstStyle>
          <a:p>
            <a:pPr>
              <a:defRPr/>
            </a:pPr>
            <a:fld id="{40FD22B6-C1C7-AF43-893A-A74115B2DD8D}" type="slidenum">
              <a:rPr lang="ja-JP" altLang="en-US"/>
              <a:pPr>
                <a:defRPr/>
              </a:pPr>
              <a:t>‹#›</a:t>
            </a:fld>
            <a:endParaRPr lang="en-US" altLang="ja-JP"/>
          </a:p>
        </p:txBody>
      </p:sp>
    </p:spTree>
    <p:extLst>
      <p:ext uri="{BB962C8B-B14F-4D97-AF65-F5344CB8AC3E}">
        <p14:creationId xmlns:p14="http://schemas.microsoft.com/office/powerpoint/2010/main" val="9197509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914400" eaLnBrk="1" hangingPunct="1">
              <a:defRPr/>
            </a:lvl1pPr>
          </a:lstStyle>
          <a:p>
            <a:pPr>
              <a:defRPr/>
            </a:pPr>
            <a:fld id="{1F1ABBF6-6D88-7F46-8DF0-94A7E2E71257}" type="datetimeFigureOut">
              <a:rPr lang="ja-JP" altLang="en-US"/>
              <a:pPr>
                <a:defRPr/>
              </a:pPr>
              <a:t>16/03/23</a:t>
            </a:fld>
            <a:endParaRPr lang="en-US" altLang="ja-JP"/>
          </a:p>
        </p:txBody>
      </p:sp>
      <p:sp>
        <p:nvSpPr>
          <p:cNvPr id="3"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defTabSz="914400" eaLnBrk="1" hangingPunct="1">
              <a:defRPr/>
            </a:lvl1pPr>
          </a:lstStyle>
          <a:p>
            <a:pPr>
              <a:defRPr/>
            </a:pPr>
            <a:fld id="{BB9AA6FA-1508-8B4A-8E12-00151E56615D}" type="slidenum">
              <a:rPr lang="ja-JP" altLang="en-US"/>
              <a:pPr>
                <a:defRPr/>
              </a:pPr>
              <a:t>‹#›</a:t>
            </a:fld>
            <a:endParaRPr lang="en-US" altLang="ja-JP"/>
          </a:p>
        </p:txBody>
      </p:sp>
    </p:spTree>
    <p:extLst>
      <p:ext uri="{BB962C8B-B14F-4D97-AF65-F5344CB8AC3E}">
        <p14:creationId xmlns:p14="http://schemas.microsoft.com/office/powerpoint/2010/main" val="3507202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20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p:txBody>
          <a:bodyPr/>
          <a:lstStyle>
            <a:lvl1pPr algn="ctr" defTabSz="914400" eaLnBrk="1" hangingPunct="1">
              <a:defRPr/>
            </a:lvl1pPr>
          </a:lstStyle>
          <a:p>
            <a:pPr>
              <a:defRPr/>
            </a:pPr>
            <a:fld id="{78F0ACF1-C1D9-894F-B130-A27EB80A31A8}" type="datetimeFigureOut">
              <a:rPr lang="ja-JP" altLang="en-US"/>
              <a:pPr>
                <a:defRPr/>
              </a:pPr>
              <a:t>16/03/23</a:t>
            </a:fld>
            <a:endParaRPr lang="en-US" altLang="ja-JP"/>
          </a:p>
        </p:txBody>
      </p:sp>
      <p:sp>
        <p:nvSpPr>
          <p:cNvPr id="6" name="Rectangle 5"/>
          <p:cNvSpPr>
            <a:spLocks noGrp="1" noChangeArrowheads="1"/>
          </p:cNvSpPr>
          <p:nvPr>
            <p:ph type="ftr" sz="quarter" idx="11"/>
          </p:nvPr>
        </p:nvSpPr>
        <p:spPr/>
        <p:txBody>
          <a:bodyPr/>
          <a:lstStyle>
            <a:lvl1pPr defTabSz="914400" eaLnBrk="1" fontAlgn="auto" hangingPunct="1">
              <a:spcBef>
                <a:spcPts val="0"/>
              </a:spcBef>
              <a:spcAft>
                <a:spcPts val="0"/>
              </a:spcAft>
              <a:defRPr>
                <a:latin typeface="ＭＳ ゴシック" pitchFamily="49" charset="-128"/>
                <a:ea typeface="ＭＳ ゴシック" pitchFamily="49" charset="-128"/>
                <a:cs typeface="+mn-cs"/>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defTabSz="914400" eaLnBrk="1" hangingPunct="1">
              <a:defRPr/>
            </a:lvl1pPr>
          </a:lstStyle>
          <a:p>
            <a:pPr>
              <a:defRPr/>
            </a:pPr>
            <a:fld id="{C89D3A1F-3512-3F4A-AEBF-EB7FE3F182C5}" type="slidenum">
              <a:rPr lang="ja-JP" altLang="en-US"/>
              <a:pPr>
                <a:defRPr/>
              </a:pPr>
              <a:t>‹#›</a:t>
            </a:fld>
            <a:endParaRPr lang="en-US" altLang="ja-JP"/>
          </a:p>
        </p:txBody>
      </p:sp>
    </p:spTree>
    <p:extLst>
      <p:ext uri="{BB962C8B-B14F-4D97-AF65-F5344CB8AC3E}">
        <p14:creationId xmlns:p14="http://schemas.microsoft.com/office/powerpoint/2010/main" val="15424356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0.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1.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2.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3.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4.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slideLayout" Target="../slideLayouts/slideLayout171.xml"/><Relationship Id="rId13" Type="http://schemas.openxmlformats.org/officeDocument/2006/relationships/slideLayout" Target="../slideLayouts/slideLayout172.xml"/><Relationship Id="rId14" Type="http://schemas.openxmlformats.org/officeDocument/2006/relationships/theme" Target="../theme/theme15.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theme" Target="../theme/theme16.xml"/><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slideLayout" Target="../slideLayouts/slideLayout195.xml"/><Relationship Id="rId13" Type="http://schemas.openxmlformats.org/officeDocument/2006/relationships/theme" Target="../theme/theme17.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6.xml"/><Relationship Id="rId12" Type="http://schemas.openxmlformats.org/officeDocument/2006/relationships/theme" Target="../theme/theme18.xml"/><Relationship Id="rId1" Type="http://schemas.openxmlformats.org/officeDocument/2006/relationships/slideLayout" Target="../slideLayouts/slideLayout196.xml"/><Relationship Id="rId2" Type="http://schemas.openxmlformats.org/officeDocument/2006/relationships/slideLayout" Target="../slideLayouts/slideLayout197.xml"/><Relationship Id="rId3" Type="http://schemas.openxmlformats.org/officeDocument/2006/relationships/slideLayout" Target="../slideLayouts/slideLayout198.xml"/><Relationship Id="rId4" Type="http://schemas.openxmlformats.org/officeDocument/2006/relationships/slideLayout" Target="../slideLayouts/slideLayout199.xml"/><Relationship Id="rId5" Type="http://schemas.openxmlformats.org/officeDocument/2006/relationships/slideLayout" Target="../slideLayouts/slideLayout200.xml"/><Relationship Id="rId6" Type="http://schemas.openxmlformats.org/officeDocument/2006/relationships/slideLayout" Target="../slideLayouts/slideLayout201.xml"/><Relationship Id="rId7" Type="http://schemas.openxmlformats.org/officeDocument/2006/relationships/slideLayout" Target="../slideLayouts/slideLayout202.xml"/><Relationship Id="rId8" Type="http://schemas.openxmlformats.org/officeDocument/2006/relationships/slideLayout" Target="../slideLayouts/slideLayout203.xml"/><Relationship Id="rId9" Type="http://schemas.openxmlformats.org/officeDocument/2006/relationships/slideLayout" Target="../slideLayouts/slideLayout204.xml"/><Relationship Id="rId10"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7.xml"/><Relationship Id="rId12" Type="http://schemas.openxmlformats.org/officeDocument/2006/relationships/theme" Target="../theme/theme19.xml"/><Relationship Id="rId1" Type="http://schemas.openxmlformats.org/officeDocument/2006/relationships/slideLayout" Target="../slideLayouts/slideLayout207.xml"/><Relationship Id="rId2" Type="http://schemas.openxmlformats.org/officeDocument/2006/relationships/slideLayout" Target="../slideLayouts/slideLayout208.xml"/><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slideLayout" Target="../slideLayouts/slideLayout215.xml"/><Relationship Id="rId10"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8.xml"/><Relationship Id="rId12" Type="http://schemas.openxmlformats.org/officeDocument/2006/relationships/slideLayout" Target="../slideLayouts/slideLayout229.xml"/><Relationship Id="rId13" Type="http://schemas.openxmlformats.org/officeDocument/2006/relationships/slideLayout" Target="../slideLayouts/slideLayout230.xml"/><Relationship Id="rId14" Type="http://schemas.openxmlformats.org/officeDocument/2006/relationships/theme" Target="../theme/theme20.xml"/><Relationship Id="rId1" Type="http://schemas.openxmlformats.org/officeDocument/2006/relationships/slideLayout" Target="../slideLayouts/slideLayout218.xml"/><Relationship Id="rId2" Type="http://schemas.openxmlformats.org/officeDocument/2006/relationships/slideLayout" Target="../slideLayouts/slideLayout219.xml"/><Relationship Id="rId3" Type="http://schemas.openxmlformats.org/officeDocument/2006/relationships/slideLayout" Target="../slideLayouts/slideLayout220.xml"/><Relationship Id="rId4" Type="http://schemas.openxmlformats.org/officeDocument/2006/relationships/slideLayout" Target="../slideLayouts/slideLayout221.xml"/><Relationship Id="rId5" Type="http://schemas.openxmlformats.org/officeDocument/2006/relationships/slideLayout" Target="../slideLayouts/slideLayout222.xml"/><Relationship Id="rId6" Type="http://schemas.openxmlformats.org/officeDocument/2006/relationships/slideLayout" Target="../slideLayouts/slideLayout223.xml"/><Relationship Id="rId7" Type="http://schemas.openxmlformats.org/officeDocument/2006/relationships/slideLayout" Target="../slideLayouts/slideLayout224.xml"/><Relationship Id="rId8" Type="http://schemas.openxmlformats.org/officeDocument/2006/relationships/slideLayout" Target="../slideLayouts/slideLayout225.xml"/><Relationship Id="rId9" Type="http://schemas.openxmlformats.org/officeDocument/2006/relationships/slideLayout" Target="../slideLayouts/slideLayout226.xml"/><Relationship Id="rId10" Type="http://schemas.openxmlformats.org/officeDocument/2006/relationships/slideLayout" Target="../slideLayouts/slideLayout2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3.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slideLayout" Target="../slideLayouts/slideLayout79.xml"/><Relationship Id="rId14" Type="http://schemas.openxmlformats.org/officeDocument/2006/relationships/slideLayout" Target="../slideLayouts/slideLayout80.xml"/><Relationship Id="rId15" Type="http://schemas.openxmlformats.org/officeDocument/2006/relationships/theme" Target="../theme/theme7.xml"/><Relationship Id="rId16" Type="http://schemas.openxmlformats.org/officeDocument/2006/relationships/image" Target="../media/image4.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9.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858000"/>
            <a:chOff x="0" y="0"/>
            <a:chExt cx="5760" cy="4320"/>
          </a:xfrm>
        </p:grpSpPr>
        <p:sp>
          <p:nvSpPr>
            <p:cNvPr id="230403"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defRPr/>
              </a:pPr>
              <a:endParaRPr lang="ja-JP" altLang="en-US" sz="2400">
                <a:solidFill>
                  <a:srgbClr val="006600"/>
                </a:solidFill>
                <a:effectLst>
                  <a:outerShdw blurRad="38100" dist="38100" dir="2700000" algn="tl">
                    <a:srgbClr val="000000">
                      <a:alpha val="43137"/>
                    </a:srgbClr>
                  </a:outerShdw>
                </a:effectLst>
                <a:latin typeface="Times New Roman" pitchFamily="18" charset="0"/>
                <a:ea typeface="ＭＳ Ｐゴシック" pitchFamily="50" charset="-128"/>
                <a:cs typeface="ＭＳ Ｐゴシック" charset="0"/>
                <a:sym typeface="ヒラギノ角ゴ Pro W3" charset="0"/>
              </a:endParaRPr>
            </a:p>
          </p:txBody>
        </p:sp>
        <p:sp>
          <p:nvSpPr>
            <p:cNvPr id="230404"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defRPr/>
              </a:pPr>
              <a:endParaRPr lang="ja-JP" altLang="en-US" sz="2400">
                <a:solidFill>
                  <a:srgbClr val="006600"/>
                </a:solidFill>
                <a:effectLst>
                  <a:outerShdw blurRad="38100" dist="38100" dir="2700000" algn="tl">
                    <a:srgbClr val="000000">
                      <a:alpha val="43137"/>
                    </a:srgbClr>
                  </a:outerShdw>
                </a:effectLst>
                <a:latin typeface="Times New Roman" pitchFamily="18" charset="0"/>
                <a:ea typeface="ＭＳ Ｐゴシック" pitchFamily="50" charset="-128"/>
                <a:cs typeface="ＭＳ Ｐゴシック" charset="0"/>
                <a:sym typeface="ヒラギノ角ゴ Pro W3" charset="0"/>
              </a:endParaRPr>
            </a:p>
          </p:txBody>
        </p:sp>
        <p:pic>
          <p:nvPicPr>
            <p:cNvPr id="18442" name="Picture 5" descr="URBBANND"/>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6"/>
          <p:cNvSpPr>
            <a:spLocks noGrp="1" noChangeArrowheads="1"/>
          </p:cNvSpPr>
          <p:nvPr>
            <p:ph type="title"/>
          </p:nvPr>
        </p:nvSpPr>
        <p:spPr bwMode="auto">
          <a:xfrm>
            <a:off x="685800" y="533400"/>
            <a:ext cx="7772400" cy="11430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8436" name="Rectangle 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0408" name="Rectangle 8"/>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kumimoji="0" sz="1400" smtClean="0">
                <a:solidFill>
                  <a:srgbClr val="EAE8E2"/>
                </a:solidFill>
                <a:effectLst/>
                <a:latin typeface="+mn-lt"/>
                <a:ea typeface="ＭＳ Ｐゴシック" pitchFamily="50" charset="-128"/>
                <a:cs typeface="+mn-cs"/>
                <a:sym typeface="ヒラギノ角ゴ Pro W3" charset="0"/>
              </a:defRPr>
            </a:lvl1pPr>
          </a:lstStyle>
          <a:p>
            <a:pPr defTabSz="914400" fontAlgn="base">
              <a:spcBef>
                <a:spcPct val="0"/>
              </a:spcBef>
              <a:spcAft>
                <a:spcPct val="0"/>
              </a:spcAft>
              <a:defRPr/>
            </a:pPr>
            <a:r>
              <a:rPr lang="en-US" altLang="ja-JP">
                <a:latin typeface="Arial Narrow"/>
              </a:rPr>
              <a:t>2011/2/1</a:t>
            </a:r>
          </a:p>
        </p:txBody>
      </p:sp>
      <p:sp>
        <p:nvSpPr>
          <p:cNvPr id="230409" name="Rectangle 9"/>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400" smtClean="0">
                <a:solidFill>
                  <a:srgbClr val="EAE8E2"/>
                </a:solidFill>
                <a:effectLst/>
                <a:latin typeface="+mn-lt"/>
                <a:ea typeface="ＭＳ Ｐゴシック" pitchFamily="50" charset="-128"/>
                <a:cs typeface="+mn-cs"/>
                <a:sym typeface="ヒラギノ角ゴ Pro W3" charset="0"/>
              </a:defRPr>
            </a:lvl1pPr>
          </a:lstStyle>
          <a:p>
            <a:pPr defTabSz="914400" fontAlgn="base">
              <a:spcBef>
                <a:spcPct val="0"/>
              </a:spcBef>
              <a:spcAft>
                <a:spcPct val="0"/>
              </a:spcAft>
              <a:defRPr/>
            </a:pPr>
            <a:r>
              <a:rPr lang="en-US" altLang="ja-JP">
                <a:latin typeface="Arial Narrow"/>
              </a:rPr>
              <a:t>AAA</a:t>
            </a:r>
            <a:r>
              <a:rPr lang="ja-JP" altLang="en-US">
                <a:latin typeface="Arial Narrow"/>
              </a:rPr>
              <a:t>・大型プロジェクト研究部会・施設</a:t>
            </a:r>
            <a:r>
              <a:rPr lang="en-US" altLang="ja-JP">
                <a:latin typeface="Arial Narrow"/>
              </a:rPr>
              <a:t>WG </a:t>
            </a:r>
            <a:endParaRPr lang="en-US" altLang="ja-JP" dirty="0">
              <a:latin typeface="Arial Narrow"/>
            </a:endParaRPr>
          </a:p>
        </p:txBody>
      </p:sp>
      <p:sp>
        <p:nvSpPr>
          <p:cNvPr id="230410" name="Rectangle 10"/>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400">
                <a:solidFill>
                  <a:srgbClr val="EAE8E2"/>
                </a:solidFill>
                <a:latin typeface="Arial Narrow" charset="0"/>
                <a:sym typeface="ヒラギノ角ゴ Pro W3" charset="0"/>
              </a:defRPr>
            </a:lvl1pPr>
          </a:lstStyle>
          <a:p>
            <a:pPr defTabSz="914400" fontAlgn="base">
              <a:spcBef>
                <a:spcPct val="0"/>
              </a:spcBef>
              <a:spcAft>
                <a:spcPct val="0"/>
              </a:spcAft>
            </a:pPr>
            <a:fld id="{8725AC51-C60A-C741-98FF-2AE096F7311E}" type="slidenum">
              <a:rPr lang="en-US" altLang="ja-JP" smtClean="0">
                <a:ea typeface="ＭＳ Ｐゴシック" charset="0"/>
                <a:cs typeface="ＭＳ Ｐゴシック" charset="0"/>
              </a:rPr>
              <a:pPr defTabSz="914400" fontAlgn="base">
                <a:spcBef>
                  <a:spcPct val="0"/>
                </a:spcBef>
                <a:spcAft>
                  <a:spcPct val="0"/>
                </a:spcAft>
              </a:pPr>
              <a:t>‹#›</a:t>
            </a:fld>
            <a:endParaRPr lang="en-US" altLang="ja-JP" smtClean="0">
              <a:ea typeface="ＭＳ Ｐゴシック" charset="0"/>
              <a:cs typeface="ＭＳ Ｐゴシック" charset="0"/>
            </a:endParaRPr>
          </a:p>
        </p:txBody>
      </p:sp>
    </p:spTree>
    <p:extLst>
      <p:ext uri="{BB962C8B-B14F-4D97-AF65-F5344CB8AC3E}">
        <p14:creationId xmlns:p14="http://schemas.microsoft.com/office/powerpoint/2010/main" val="127671188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Impact" pitchFamily="34" charset="0"/>
          <a:ea typeface="ＭＳ Ｐゴシック" pitchFamily="50" charset="-128"/>
          <a:cs typeface="ＭＳ Ｐゴシック" charset="0"/>
        </a:defRPr>
      </a:lvl2pPr>
      <a:lvl3pPr algn="l" rtl="0" eaLnBrk="0" fontAlgn="base" hangingPunct="0">
        <a:spcBef>
          <a:spcPct val="0"/>
        </a:spcBef>
        <a:spcAft>
          <a:spcPct val="0"/>
        </a:spcAft>
        <a:defRPr kumimoji="1" sz="4400">
          <a:solidFill>
            <a:schemeClr val="tx2"/>
          </a:solidFill>
          <a:latin typeface="Impact" pitchFamily="34" charset="0"/>
          <a:ea typeface="ＭＳ Ｐゴシック" pitchFamily="50" charset="-128"/>
          <a:cs typeface="ＭＳ Ｐゴシック" charset="0"/>
        </a:defRPr>
      </a:lvl3pPr>
      <a:lvl4pPr algn="l" rtl="0" eaLnBrk="0" fontAlgn="base" hangingPunct="0">
        <a:spcBef>
          <a:spcPct val="0"/>
        </a:spcBef>
        <a:spcAft>
          <a:spcPct val="0"/>
        </a:spcAft>
        <a:defRPr kumimoji="1" sz="4400">
          <a:solidFill>
            <a:schemeClr val="tx2"/>
          </a:solidFill>
          <a:latin typeface="Impact" pitchFamily="34" charset="0"/>
          <a:ea typeface="ＭＳ Ｐゴシック" pitchFamily="50" charset="-128"/>
          <a:cs typeface="ＭＳ Ｐゴシック" charset="0"/>
        </a:defRPr>
      </a:lvl4pPr>
      <a:lvl5pPr algn="l" rtl="0" eaLnBrk="0" fontAlgn="base" hangingPunct="0">
        <a:spcBef>
          <a:spcPct val="0"/>
        </a:spcBef>
        <a:spcAft>
          <a:spcPct val="0"/>
        </a:spcAft>
        <a:defRPr kumimoji="1" sz="4400">
          <a:solidFill>
            <a:schemeClr val="tx2"/>
          </a:solidFill>
          <a:latin typeface="Impact" pitchFamily="34" charset="0"/>
          <a:ea typeface="ＭＳ Ｐゴシック" pitchFamily="50" charset="-128"/>
          <a:cs typeface="ＭＳ Ｐゴシック" charset="0"/>
        </a:defRPr>
      </a:lvl5pPr>
      <a:lvl6pPr marL="457200" algn="l" rtl="0" fontAlgn="base">
        <a:spcBef>
          <a:spcPct val="0"/>
        </a:spcBef>
        <a:spcAft>
          <a:spcPct val="0"/>
        </a:spcAft>
        <a:defRPr kumimoji="1" sz="4400">
          <a:solidFill>
            <a:schemeClr val="tx2"/>
          </a:solidFill>
          <a:latin typeface="Impact" pitchFamily="34" charset="0"/>
          <a:ea typeface="ＭＳ Ｐゴシック" pitchFamily="50" charset="-128"/>
        </a:defRPr>
      </a:lvl6pPr>
      <a:lvl7pPr marL="914400" algn="l" rtl="0" fontAlgn="base">
        <a:spcBef>
          <a:spcPct val="0"/>
        </a:spcBef>
        <a:spcAft>
          <a:spcPct val="0"/>
        </a:spcAft>
        <a:defRPr kumimoji="1" sz="4400">
          <a:solidFill>
            <a:schemeClr val="tx2"/>
          </a:solidFill>
          <a:latin typeface="Impact" pitchFamily="34" charset="0"/>
          <a:ea typeface="ＭＳ Ｐゴシック" pitchFamily="50" charset="-128"/>
        </a:defRPr>
      </a:lvl7pPr>
      <a:lvl8pPr marL="1371600" algn="l" rtl="0" fontAlgn="base">
        <a:spcBef>
          <a:spcPct val="0"/>
        </a:spcBef>
        <a:spcAft>
          <a:spcPct val="0"/>
        </a:spcAft>
        <a:defRPr kumimoji="1" sz="4400">
          <a:solidFill>
            <a:schemeClr val="tx2"/>
          </a:solidFill>
          <a:latin typeface="Impact" pitchFamily="34" charset="0"/>
          <a:ea typeface="ＭＳ Ｐゴシック" pitchFamily="50" charset="-128"/>
        </a:defRPr>
      </a:lvl8pPr>
      <a:lvl9pPr marL="1828800" algn="l" rtl="0" fontAlgn="base">
        <a:spcBef>
          <a:spcPct val="0"/>
        </a:spcBef>
        <a:spcAft>
          <a:spcPct val="0"/>
        </a:spcAft>
        <a:defRPr kumimoji="1" sz="4400">
          <a:solidFill>
            <a:schemeClr val="tx2"/>
          </a:solidFill>
          <a:latin typeface="Impact"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130000"/>
        <a:buBlip>
          <a:blip r:embed="rId14"/>
        </a:buBlip>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Font typeface="Wingdings" charset="0"/>
        <a:buChar char="w"/>
        <a:defRPr kumimoji="1" sz="2000">
          <a:solidFill>
            <a:schemeClr val="tx1"/>
          </a:solidFill>
          <a:latin typeface="+mn-lt"/>
          <a:ea typeface="+mn-ea"/>
        </a:defRPr>
      </a:lvl4pPr>
      <a:lvl5pPr marL="2057400" indent="-228600" algn="l" rtl="0" eaLnBrk="0" fontAlgn="base" hangingPunct="0">
        <a:spcBef>
          <a:spcPct val="20000"/>
        </a:spcBef>
        <a:spcAft>
          <a:spcPct val="0"/>
        </a:spcAft>
        <a:buSzPct val="115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115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115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115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115000"/>
        <a:buBlip>
          <a:blip r:embed="rId14"/>
        </a:buBlip>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17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43E38B7C-B562-664D-B654-9C5CC06E32C2}" type="datetimeFigureOut">
              <a:rPr lang="ja-JP" altLang="en-US"/>
              <a:pPr fontAlgn="base">
                <a:spcBef>
                  <a:spcPct val="0"/>
                </a:spcBef>
                <a:spcAft>
                  <a:spcPct val="0"/>
                </a:spcAft>
                <a:defRPr/>
              </a:pPr>
              <a:t>16/03/23</a:t>
            </a:fld>
            <a:endParaRPr lang="en-US" altLang="ja-JP"/>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endParaRPr lang="en-US" altLang="ja-JP"/>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35FD9D35-F2AA-1349-BDF9-0883EA6FE062}" type="slidenum">
              <a:rPr lang="ja-JP" altLang="en-US"/>
              <a:pPr fontAlgn="base">
                <a:spcBef>
                  <a:spcPct val="0"/>
                </a:spcBef>
                <a:spcAft>
                  <a:spcPct val="0"/>
                </a:spcAft>
                <a:defRPr/>
              </a:pPr>
              <a:t>‹#›</a:t>
            </a:fld>
            <a:endParaRPr lang="en-US" altLang="ja-JP"/>
          </a:p>
        </p:txBody>
      </p:sp>
    </p:spTree>
    <p:extLst>
      <p:ext uri="{BB962C8B-B14F-4D97-AF65-F5344CB8AC3E}">
        <p14:creationId xmlns:p14="http://schemas.microsoft.com/office/powerpoint/2010/main" val="2569202301"/>
      </p:ext>
    </p:extLst>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 id="2147484761" r:id="rId4"/>
    <p:sldLayoutId id="2147484762" r:id="rId5"/>
    <p:sldLayoutId id="2147484763" r:id="rId6"/>
    <p:sldLayoutId id="2147484764" r:id="rId7"/>
    <p:sldLayoutId id="2147484765" r:id="rId8"/>
    <p:sldLayoutId id="2147484766" r:id="rId9"/>
    <p:sldLayoutId id="2147484767" r:id="rId10"/>
    <p:sldLayoutId id="2147484768"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017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3F382745-0B7B-E243-92CD-C9BA1A80AD8F}" type="datetimeFigureOut">
              <a:rPr lang="ja-JP" altLang="en-US"/>
              <a:pPr fontAlgn="base">
                <a:spcBef>
                  <a:spcPct val="0"/>
                </a:spcBef>
                <a:spcAft>
                  <a:spcPct val="0"/>
                </a:spcAft>
                <a:defRPr/>
              </a:pPr>
              <a:t>16/03/23</a:t>
            </a:fld>
            <a:endParaRPr lang="en-US" altLang="ja-JP"/>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endParaRPr lang="en-US" altLang="ja-JP"/>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D48CA21A-0CE5-6449-99EB-FA2661D77EC8}" type="slidenum">
              <a:rPr lang="ja-JP" altLang="en-US"/>
              <a:pPr fontAlgn="base">
                <a:spcBef>
                  <a:spcPct val="0"/>
                </a:spcBef>
                <a:spcAft>
                  <a:spcPct val="0"/>
                </a:spcAft>
                <a:defRPr/>
              </a:pPr>
              <a:t>‹#›</a:t>
            </a:fld>
            <a:endParaRPr lang="en-US" altLang="ja-JP"/>
          </a:p>
        </p:txBody>
      </p:sp>
    </p:spTree>
    <p:extLst>
      <p:ext uri="{BB962C8B-B14F-4D97-AF65-F5344CB8AC3E}">
        <p14:creationId xmlns:p14="http://schemas.microsoft.com/office/powerpoint/2010/main" val="551821795"/>
      </p:ext>
    </p:extLst>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41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smtClean="0">
                <a:solidFill>
                  <a:prstClr val="black">
                    <a:tint val="75000"/>
                  </a:prstClr>
                </a:solidFill>
                <a:latin typeface="Calibri"/>
                <a:ea typeface="ＭＳ Ｐゴシック"/>
              </a:rPr>
              <a:t>2014/03/13</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41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41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939116-0437-2D44-A008-C1BE31D55D87}"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318902495"/>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Lst>
  <p:hf sldNum="0"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710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r>
              <a:rPr lang="en-US" altLang="ja-JP" smtClean="0">
                <a:ea typeface="ＭＳ Ｐゴシック" charset="0"/>
                <a:cs typeface="ＭＳ Ｐゴシック" charset="0"/>
              </a:rPr>
              <a:t>2014/03/13</a:t>
            </a:r>
            <a:endParaRPr lang="ja-JP" altLang="en-US" smtClean="0">
              <a:ea typeface="ＭＳ Ｐゴシック" charset="0"/>
              <a:cs typeface="ＭＳ Ｐゴシック" charset="0"/>
            </a:endParaRPr>
          </a:p>
        </p:txBody>
      </p:sp>
      <p:sp>
        <p:nvSpPr>
          <p:cNvPr id="5" name="フッター プレースホルダ 4"/>
          <p:cNvSpPr>
            <a:spLocks noGrp="1"/>
          </p:cNvSpPr>
          <p:nvPr>
            <p:ph type="ftr" sz="quarter" idx="3"/>
          </p:nvPr>
        </p:nvSpPr>
        <p:spPr>
          <a:xfrm>
            <a:off x="3124200" y="635710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4"/>
          </p:nvPr>
        </p:nvSpPr>
        <p:spPr>
          <a:xfrm>
            <a:off x="6553200" y="635710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FC479DA0-8CF8-1449-B5EE-3CF91C888156}" type="slidenum">
              <a:rPr lang="ja-JP" altLang="en-US" smtClean="0">
                <a:ea typeface="ＭＳ Ｐゴシック" charset="0"/>
                <a:cs typeface="ＭＳ Ｐゴシック" charset="0"/>
              </a:rPr>
              <a:pPr defTabSz="914400" fontAlgn="base">
                <a:spcBef>
                  <a:spcPct val="0"/>
                </a:spcBef>
                <a:spcAft>
                  <a:spcPct val="0"/>
                </a:spcAft>
              </a:pPr>
              <a:t>‹#›</a:t>
            </a:fld>
            <a:endParaRPr lang="ja-JP" altLang="en-US" smtClean="0">
              <a:ea typeface="ＭＳ Ｐゴシック" charset="0"/>
              <a:cs typeface="ＭＳ Ｐゴシック" charset="0"/>
            </a:endParaRPr>
          </a:p>
        </p:txBody>
      </p:sp>
    </p:spTree>
    <p:extLst>
      <p:ext uri="{BB962C8B-B14F-4D97-AF65-F5344CB8AC3E}">
        <p14:creationId xmlns:p14="http://schemas.microsoft.com/office/powerpoint/2010/main" val="2718943715"/>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 id="2147485032" r:id="rId13"/>
  </p:sldLayoutIdLst>
  <p:hf sldNum="0" hdr="0" ftr="0" dt="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ＭＳ ゴシック" charset="0"/>
                <a:ea typeface="ＭＳ ゴシック" charset="0"/>
                <a:cs typeface="ＭＳ ゴシック" charset="0"/>
              </a:defRPr>
            </a:lvl1pPr>
          </a:lstStyle>
          <a:p>
            <a:pPr defTabSz="914400" eaLnBrk="0" fontAlgn="base" hangingPunct="0">
              <a:spcBef>
                <a:spcPct val="0"/>
              </a:spcBef>
              <a:spcAft>
                <a:spcPct val="0"/>
              </a:spcAft>
              <a:defRPr/>
            </a:pPr>
            <a:fld id="{1724A9D4-8E70-5B4A-98A5-0DC41F9CC39B}" type="datetimeFigureOut">
              <a:rPr lang="ja-JP" altLang="en-US">
                <a:solidFill>
                  <a:srgbClr val="000000"/>
                </a:solidFill>
              </a:rPr>
              <a:pPr defTabSz="914400" eaLnBrk="0" fontAlgn="base" hangingPunct="0">
                <a:spcBef>
                  <a:spcPct val="0"/>
                </a:spcBef>
                <a:spcAft>
                  <a:spcPct val="0"/>
                </a:spcAft>
                <a:defRPr/>
              </a:pPr>
              <a:t>16/03/23</a:t>
            </a:fld>
            <a:endParaRPr lang="en-US" altLang="ja-JP">
              <a:solidFill>
                <a:srgbClr val="000000"/>
              </a:solidFill>
            </a:endParaRPr>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ＭＳ ゴシック" pitchFamily="49" charset="-128"/>
                <a:ea typeface="ＭＳ ゴシック" pitchFamily="49" charset="-128"/>
                <a:cs typeface="+mn-cs"/>
              </a:defRPr>
            </a:lvl1pPr>
          </a:lstStyle>
          <a:p>
            <a:pPr defTabSz="914400" eaLnBrk="0" fontAlgn="base" hangingPunct="0">
              <a:spcBef>
                <a:spcPct val="0"/>
              </a:spcBef>
              <a:spcAft>
                <a:spcPct val="0"/>
              </a:spcAft>
              <a:defRPr/>
            </a:pPr>
            <a:endParaRPr lang="en-US" altLang="ja-JP">
              <a:solidFill>
                <a:srgbClr val="000000"/>
              </a:solidFill>
            </a:endParaRPr>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ＭＳ ゴシック" charset="0"/>
                <a:ea typeface="ＭＳ ゴシック" charset="0"/>
                <a:cs typeface="ＭＳ ゴシック" charset="0"/>
              </a:defRPr>
            </a:lvl1pPr>
          </a:lstStyle>
          <a:p>
            <a:pPr defTabSz="914400" eaLnBrk="0" fontAlgn="base" hangingPunct="0">
              <a:spcBef>
                <a:spcPct val="0"/>
              </a:spcBef>
              <a:spcAft>
                <a:spcPct val="0"/>
              </a:spcAft>
              <a:defRPr/>
            </a:pPr>
            <a:fld id="{6FE16D8E-BD00-B642-AD31-0ABC989AC092}" type="slidenum">
              <a:rPr lang="ja-JP" altLang="en-US">
                <a:solidFill>
                  <a:srgbClr val="000000"/>
                </a:solidFill>
              </a:rPr>
              <a:pPr defTabSz="914400" eaLnBrk="0" fontAlgn="base" hangingPunct="0">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250349235"/>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179" y="357"/>
            <a:ext cx="9141069" cy="6850063"/>
            <a:chOff x="0" y="0"/>
            <a:chExt cx="5758" cy="4315"/>
          </a:xfrm>
        </p:grpSpPr>
        <p:sp>
          <p:nvSpPr>
            <p:cNvPr id="41992" name="Freeform 3"/>
            <p:cNvSpPr>
              <a:spLocks/>
            </p:cNvSpPr>
            <p:nvPr/>
          </p:nvSpPr>
          <p:spPr bwMode="hidden">
            <a:xfrm>
              <a:off x="0" y="0"/>
              <a:ext cx="5758" cy="1776"/>
            </a:xfrm>
            <a:custGeom>
              <a:avLst/>
              <a:gdLst>
                <a:gd name="T0" fmla="*/ 0 w 5740"/>
                <a:gd name="T1" fmla="*/ 0 h 1906"/>
                <a:gd name="T2" fmla="*/ 0 w 5740"/>
                <a:gd name="T3" fmla="*/ 148 h 1906"/>
                <a:gd name="T4" fmla="*/ 6425 w 5740"/>
                <a:gd name="T5" fmla="*/ 148 h 1906"/>
                <a:gd name="T6" fmla="*/ 642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ja-JP" altLang="en-US" smtClean="0">
                <a:solidFill>
                  <a:srgbClr val="FFFFFF"/>
                </a:solidFill>
                <a:latin typeface="Arial" charset="0"/>
                <a:ea typeface="ＭＳ Ｐゴシック" charset="0"/>
                <a:cs typeface="ＭＳ Ｐゴシック" charset="0"/>
              </a:endParaRPr>
            </a:p>
          </p:txBody>
        </p:sp>
        <p:grpSp>
          <p:nvGrpSpPr>
            <p:cNvPr id="41993" name="Group 4"/>
            <p:cNvGrpSpPr>
              <a:grpSpLocks/>
            </p:cNvGrpSpPr>
            <p:nvPr userDrawn="1"/>
          </p:nvGrpSpPr>
          <p:grpSpPr bwMode="auto">
            <a:xfrm>
              <a:off x="1728" y="1409"/>
              <a:ext cx="4027" cy="2906"/>
              <a:chOff x="1728" y="1409"/>
              <a:chExt cx="4027" cy="2906"/>
            </a:xfrm>
          </p:grpSpPr>
          <p:sp>
            <p:nvSpPr>
              <p:cNvPr id="108549"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08550"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08551"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41997"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ja-JP" altLang="en-US" smtClean="0">
                  <a:solidFill>
                    <a:srgbClr val="FFFFFF"/>
                  </a:solidFill>
                  <a:latin typeface="Arial" charset="0"/>
                  <a:ea typeface="ＭＳ Ｐゴシック" charset="0"/>
                  <a:cs typeface="ＭＳ Ｐゴシック" charset="0"/>
                </a:endParaRPr>
              </a:p>
            </p:txBody>
          </p:sp>
          <p:sp>
            <p:nvSpPr>
              <p:cNvPr id="108553"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08554" name="Freeform 10"/>
              <p:cNvSpPr>
                <a:spLocks/>
              </p:cNvSpPr>
              <p:nvPr/>
            </p:nvSpPr>
            <p:spPr bwMode="hidden">
              <a:xfrm>
                <a:off x="3231" y="1409"/>
                <a:ext cx="2297"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grpSp>
      </p:grpSp>
      <p:sp>
        <p:nvSpPr>
          <p:cNvPr id="108555" name="Rectangle 11"/>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8556" name="Rectangle 12"/>
          <p:cNvSpPr>
            <a:spLocks noGrp="1" noRot="1" noChangeArrowheads="1"/>
          </p:cNvSpPr>
          <p:nvPr>
            <p:ph type="body" idx="1"/>
          </p:nvPr>
        </p:nvSpPr>
        <p:spPr bwMode="auto">
          <a:xfrm>
            <a:off x="457200" y="1600200"/>
            <a:ext cx="82296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8557" name="Rectangle 13"/>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b" anchorCtr="0" compatLnSpc="1">
            <a:prstTxWarp prst="textNoShape">
              <a:avLst/>
            </a:prstTxWarp>
          </a:bodyPr>
          <a:lstStyle>
            <a:lvl1pPr algn="l" defTabSz="914100" eaLnBrk="1" hangingPunct="1">
              <a:defRPr kumimoji="0" sz="1200">
                <a:solidFill>
                  <a:srgbClr val="FFFFFF"/>
                </a:solidFill>
                <a:latin typeface="Arial" charset="0"/>
                <a:ea typeface="Osaka" charset="0"/>
                <a:cs typeface="Osaka" charset="0"/>
              </a:defRPr>
            </a:lvl1pPr>
          </a:lstStyle>
          <a:p>
            <a:pPr fontAlgn="base">
              <a:spcBef>
                <a:spcPct val="0"/>
              </a:spcBef>
              <a:spcAft>
                <a:spcPct val="0"/>
              </a:spcAft>
              <a:defRPr/>
            </a:pPr>
            <a:r>
              <a:rPr lang="en-US" altLang="ja-JP" smtClean="0"/>
              <a:t>2014/03/13</a:t>
            </a:r>
            <a:endParaRPr lang="en-US" altLang="ja-JP"/>
          </a:p>
        </p:txBody>
      </p:sp>
      <p:sp>
        <p:nvSpPr>
          <p:cNvPr id="1085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b" anchorCtr="0" compatLnSpc="1">
            <a:prstTxWarp prst="textNoShape">
              <a:avLst/>
            </a:prstTxWarp>
          </a:bodyPr>
          <a:lstStyle>
            <a:lvl1pPr algn="ctr" defTabSz="914100" eaLnBrk="1" hangingPunct="1">
              <a:defRPr kumimoji="0" sz="1200">
                <a:solidFill>
                  <a:srgbClr val="FFFFFF"/>
                </a:solidFill>
                <a:latin typeface="Arial" charset="0"/>
                <a:ea typeface="Osaka" charset="0"/>
                <a:cs typeface="Osaka" charset="0"/>
              </a:defRPr>
            </a:lvl1pPr>
          </a:lstStyle>
          <a:p>
            <a:pPr fontAlgn="base">
              <a:spcBef>
                <a:spcPct val="0"/>
              </a:spcBef>
              <a:spcAft>
                <a:spcPct val="0"/>
              </a:spcAft>
              <a:defRPr/>
            </a:pPr>
            <a:endParaRPr lang="en-US" altLang="ja-JP"/>
          </a:p>
        </p:txBody>
      </p:sp>
      <p:sp>
        <p:nvSpPr>
          <p:cNvPr id="108559" name="Rectangle 15"/>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b" anchorCtr="0" compatLnSpc="1">
            <a:prstTxWarp prst="textNoShape">
              <a:avLst/>
            </a:prstTxWarp>
          </a:bodyPr>
          <a:lstStyle>
            <a:lvl1pPr algn="r" defTabSz="914100" eaLnBrk="1" hangingPunct="1">
              <a:defRPr kumimoji="0" sz="1200">
                <a:solidFill>
                  <a:srgbClr val="FFFFFF"/>
                </a:solidFill>
                <a:latin typeface="Arial" charset="0"/>
                <a:ea typeface="Osaka" charset="0"/>
                <a:cs typeface="Osaka" charset="0"/>
              </a:defRPr>
            </a:lvl1pPr>
          </a:lstStyle>
          <a:p>
            <a:pPr fontAlgn="base">
              <a:spcBef>
                <a:spcPct val="0"/>
              </a:spcBef>
              <a:spcAft>
                <a:spcPct val="0"/>
              </a:spcAft>
              <a:defRPr/>
            </a:pPr>
            <a:fld id="{8F3867A2-63AF-364A-BB40-0631799550B8}"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2545842188"/>
      </p:ext>
    </p:extLst>
  </p:cSld>
  <p:clrMap bg1="dk2" tx1="lt1" bg2="dk1" tx2="lt2" accent1="accent1" accent2="accent2" accent3="accent3" accent4="accent4" accent5="accent5" accent6="accent6" hlink="hlink" folHlink="folHlink"/>
  <p:sldLayoutIdLst>
    <p:sldLayoutId id="2147485049" r:id="rId1"/>
    <p:sldLayoutId id="2147485050" r:id="rId2"/>
    <p:sldLayoutId id="2147485051" r:id="rId3"/>
    <p:sldLayoutId id="2147485052" r:id="rId4"/>
    <p:sldLayoutId id="2147485053" r:id="rId5"/>
    <p:sldLayoutId id="2147485054" r:id="rId6"/>
    <p:sldLayoutId id="2147485055" r:id="rId7"/>
    <p:sldLayoutId id="2147485056" r:id="rId8"/>
    <p:sldLayoutId id="2147485057" r:id="rId9"/>
    <p:sldLayoutId id="2147485058" r:id="rId10"/>
    <p:sldLayoutId id="2147485059" r:id="rId11"/>
    <p:sldLayoutId id="2147485060" r:id="rId12"/>
    <p:sldLayoutId id="2147485061" r:id="rId13"/>
  </p:sldLayoutIdLst>
  <p:timing>
    <p:tnLst>
      <p:par>
        <p:cTn xmlns:p14="http://schemas.microsoft.com/office/powerpoint/2010/main" id="1" dur="indefinite" restart="never" nodeType="tmRoot"/>
      </p:par>
    </p:tnLst>
  </p:timing>
  <p:hf sldNum="0" hdr="0" ftr="0" dt="0"/>
  <p:txStyles>
    <p:titleStyle>
      <a:lvl1pPr algn="ctr" rtl="0" fontAlgn="base">
        <a:spcBef>
          <a:spcPct val="0"/>
        </a:spcBef>
        <a:spcAft>
          <a:spcPct val="0"/>
        </a:spcAft>
        <a:defRPr sz="32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2pPr>
      <a:lvl3pPr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3pPr>
      <a:lvl4pPr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4pPr>
      <a:lvl5pPr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5pPr>
      <a:lvl6pPr marL="457050"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6pPr>
      <a:lvl7pPr marL="914100"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7pPr>
      <a:lvl8pPr marL="1371150"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8pPr>
      <a:lvl9pPr marL="1828200"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9pPr>
    </p:titleStyle>
    <p:bodyStyle>
      <a:lvl1pPr marL="338138" indent="-338138" algn="l" rtl="0" fontAlgn="base">
        <a:spcBef>
          <a:spcPct val="20000"/>
        </a:spcBef>
        <a:spcAft>
          <a:spcPct val="0"/>
        </a:spcAft>
        <a:buClr>
          <a:schemeClr val="hlink"/>
        </a:buClr>
        <a:buSzPct val="70000"/>
        <a:buFont typeface="Wingdings" charset="0"/>
        <a:buChar char="n"/>
        <a:defRPr kumimoji="1" sz="2400">
          <a:solidFill>
            <a:schemeClr val="tx1"/>
          </a:solidFill>
          <a:effectLst>
            <a:outerShdw blurRad="38100" dist="38100" dir="2700000" algn="tl">
              <a:srgbClr val="000000"/>
            </a:outerShdw>
          </a:effectLst>
          <a:latin typeface="+mn-lt"/>
          <a:ea typeface="+mn-ea"/>
          <a:cs typeface="+mn-cs"/>
        </a:defRPr>
      </a:lvl1pPr>
      <a:lvl2pPr marL="738188" indent="-280988" algn="l" rtl="0" fontAlgn="base">
        <a:spcBef>
          <a:spcPct val="20000"/>
        </a:spcBef>
        <a:spcAft>
          <a:spcPct val="0"/>
        </a:spcAft>
        <a:buClr>
          <a:schemeClr val="accent2"/>
        </a:buClr>
        <a:buSzPct val="70000"/>
        <a:buFont typeface="Wingdings" charset="0"/>
        <a:buChar char="n"/>
        <a:defRPr kumimoji="1">
          <a:solidFill>
            <a:schemeClr val="tx1"/>
          </a:solidFill>
          <a:effectLst>
            <a:outerShdw blurRad="38100" dist="38100" dir="2700000" algn="tl">
              <a:srgbClr val="000000"/>
            </a:outerShdw>
          </a:effectLst>
          <a:latin typeface="+mn-lt"/>
          <a:ea typeface="+mn-ea"/>
          <a:cs typeface="+mn-cs"/>
        </a:defRPr>
      </a:lvl2pPr>
      <a:lvl3pPr marL="1138238" indent="-223838" algn="l" rtl="0" fontAlgn="base">
        <a:spcBef>
          <a:spcPct val="20000"/>
        </a:spcBef>
        <a:spcAft>
          <a:spcPct val="0"/>
        </a:spcAft>
        <a:buClr>
          <a:schemeClr val="tx2"/>
        </a:buClr>
        <a:buSzPct val="70000"/>
        <a:buFont typeface="Wingdings" charset="0"/>
        <a:buChar char="n"/>
        <a:defRPr kumimoji="1">
          <a:solidFill>
            <a:schemeClr val="tx1"/>
          </a:solidFill>
          <a:effectLst>
            <a:outerShdw blurRad="38100" dist="38100" dir="2700000" algn="tl">
              <a:srgbClr val="000000"/>
            </a:outerShdw>
          </a:effectLst>
          <a:latin typeface="+mn-lt"/>
          <a:ea typeface="+mn-ea"/>
          <a:cs typeface="+mn-cs"/>
        </a:defRPr>
      </a:lvl3pPr>
      <a:lvl4pPr marL="1595438" indent="-223838" algn="l" rtl="0" fontAlgn="base">
        <a:spcBef>
          <a:spcPct val="20000"/>
        </a:spcBef>
        <a:spcAft>
          <a:spcPct val="0"/>
        </a:spcAft>
        <a:buClr>
          <a:schemeClr val="accent2"/>
        </a:buClr>
        <a:buSzPct val="70000"/>
        <a:buFont typeface="Wingdings" charset="0"/>
        <a:buChar char="n"/>
        <a:defRPr kumimoji="1">
          <a:solidFill>
            <a:schemeClr val="tx1"/>
          </a:solidFill>
          <a:effectLst>
            <a:outerShdw blurRad="38100" dist="38100" dir="2700000" algn="tl">
              <a:srgbClr val="000000"/>
            </a:outerShdw>
          </a:effectLst>
          <a:latin typeface="+mn-lt"/>
          <a:ea typeface="+mn-ea"/>
          <a:cs typeface="+mn-cs"/>
        </a:defRPr>
      </a:lvl4pPr>
      <a:lvl5pPr marL="2052638" indent="-223838" algn="l" rtl="0" fontAlgn="base">
        <a:spcBef>
          <a:spcPct val="20000"/>
        </a:spcBef>
        <a:spcAft>
          <a:spcPct val="0"/>
        </a:spcAft>
        <a:buClr>
          <a:schemeClr val="hlink"/>
        </a:buClr>
        <a:buSzPct val="70000"/>
        <a:buFont typeface="Wingdings" charset="0"/>
        <a:buChar char="n"/>
        <a:defRPr kumimoji="1">
          <a:solidFill>
            <a:schemeClr val="tx1"/>
          </a:solidFill>
          <a:effectLst>
            <a:outerShdw blurRad="38100" dist="38100" dir="2700000" algn="tl">
              <a:srgbClr val="000000"/>
            </a:outerShdw>
          </a:effectLst>
          <a:latin typeface="+mn-lt"/>
          <a:ea typeface="+mn-ea"/>
          <a:cs typeface="+mn-cs"/>
        </a:defRPr>
      </a:lvl5pPr>
      <a:lvl6pPr marL="2513776" indent="-228525" algn="l" rtl="0" fontAlgn="base">
        <a:spcBef>
          <a:spcPct val="20000"/>
        </a:spcBef>
        <a:spcAft>
          <a:spcPct val="0"/>
        </a:spcAft>
        <a:buClr>
          <a:schemeClr val="hlink"/>
        </a:buClr>
        <a:buSzPct val="70000"/>
        <a:buFont typeface="Wingdings" charset="0"/>
        <a:buChar char="n"/>
        <a:defRPr>
          <a:solidFill>
            <a:schemeClr val="tx1"/>
          </a:solidFill>
          <a:effectLst>
            <a:outerShdw blurRad="38100" dist="38100" dir="2700000" algn="tl">
              <a:srgbClr val="000000"/>
            </a:outerShdw>
          </a:effectLst>
          <a:latin typeface="+mn-lt"/>
          <a:ea typeface="+mn-ea"/>
          <a:cs typeface="+mn-cs"/>
        </a:defRPr>
      </a:lvl6pPr>
      <a:lvl7pPr marL="2970827" indent="-228525" algn="l" rtl="0" fontAlgn="base">
        <a:spcBef>
          <a:spcPct val="20000"/>
        </a:spcBef>
        <a:spcAft>
          <a:spcPct val="0"/>
        </a:spcAft>
        <a:buClr>
          <a:schemeClr val="hlink"/>
        </a:buClr>
        <a:buSzPct val="70000"/>
        <a:buFont typeface="Wingdings" charset="0"/>
        <a:buChar char="n"/>
        <a:defRPr>
          <a:solidFill>
            <a:schemeClr val="tx1"/>
          </a:solidFill>
          <a:effectLst>
            <a:outerShdw blurRad="38100" dist="38100" dir="2700000" algn="tl">
              <a:srgbClr val="000000"/>
            </a:outerShdw>
          </a:effectLst>
          <a:latin typeface="+mn-lt"/>
          <a:ea typeface="+mn-ea"/>
          <a:cs typeface="+mn-cs"/>
        </a:defRPr>
      </a:lvl7pPr>
      <a:lvl8pPr marL="3427877" indent="-228525" algn="l" rtl="0" fontAlgn="base">
        <a:spcBef>
          <a:spcPct val="20000"/>
        </a:spcBef>
        <a:spcAft>
          <a:spcPct val="0"/>
        </a:spcAft>
        <a:buClr>
          <a:schemeClr val="hlink"/>
        </a:buClr>
        <a:buSzPct val="70000"/>
        <a:buFont typeface="Wingdings" charset="0"/>
        <a:buChar char="n"/>
        <a:defRPr>
          <a:solidFill>
            <a:schemeClr val="tx1"/>
          </a:solidFill>
          <a:effectLst>
            <a:outerShdw blurRad="38100" dist="38100" dir="2700000" algn="tl">
              <a:srgbClr val="000000"/>
            </a:outerShdw>
          </a:effectLst>
          <a:latin typeface="+mn-lt"/>
          <a:ea typeface="+mn-ea"/>
          <a:cs typeface="+mn-cs"/>
        </a:defRPr>
      </a:lvl8pPr>
      <a:lvl9pPr marL="3884929" indent="-228525" algn="l" rtl="0" fontAlgn="base">
        <a:spcBef>
          <a:spcPct val="20000"/>
        </a:spcBef>
        <a:spcAft>
          <a:spcPct val="0"/>
        </a:spcAft>
        <a:buClr>
          <a:schemeClr val="hlink"/>
        </a:buClr>
        <a:buSzPct val="70000"/>
        <a:buFont typeface="Wingdings" charset="0"/>
        <a:buChar char="n"/>
        <a:defRPr>
          <a:solidFill>
            <a:schemeClr val="tx1"/>
          </a:solidFill>
          <a:effectLst>
            <a:outerShdw blurRad="38100" dist="38100" dir="2700000" algn="tl">
              <a:srgbClr val="000000"/>
            </a:outerShdw>
          </a:effectLst>
          <a:latin typeface="+mn-lt"/>
          <a:ea typeface="+mn-ea"/>
          <a:cs typeface="+mn-cs"/>
        </a:defRPr>
      </a:lvl9pPr>
    </p:bodyStyle>
    <p:otherStyle>
      <a:defPPr>
        <a:defRPr lang="ja-JP"/>
      </a:defPPr>
      <a:lvl1pPr marL="0" algn="l" defTabSz="457050" rtl="0" eaLnBrk="1" latinLnBrk="0" hangingPunct="1">
        <a:defRPr kumimoji="1" sz="1800" kern="1200">
          <a:solidFill>
            <a:schemeClr val="tx1"/>
          </a:solidFill>
          <a:latin typeface="+mn-lt"/>
          <a:ea typeface="+mn-ea"/>
          <a:cs typeface="+mn-cs"/>
        </a:defRPr>
      </a:lvl1pPr>
      <a:lvl2pPr marL="457050" algn="l" defTabSz="457050" rtl="0" eaLnBrk="1" latinLnBrk="0" hangingPunct="1">
        <a:defRPr kumimoji="1" sz="1800" kern="1200">
          <a:solidFill>
            <a:schemeClr val="tx1"/>
          </a:solidFill>
          <a:latin typeface="+mn-lt"/>
          <a:ea typeface="+mn-ea"/>
          <a:cs typeface="+mn-cs"/>
        </a:defRPr>
      </a:lvl2pPr>
      <a:lvl3pPr marL="914100" algn="l" defTabSz="457050" rtl="0" eaLnBrk="1" latinLnBrk="0" hangingPunct="1">
        <a:defRPr kumimoji="1" sz="1800" kern="1200">
          <a:solidFill>
            <a:schemeClr val="tx1"/>
          </a:solidFill>
          <a:latin typeface="+mn-lt"/>
          <a:ea typeface="+mn-ea"/>
          <a:cs typeface="+mn-cs"/>
        </a:defRPr>
      </a:lvl3pPr>
      <a:lvl4pPr marL="1371150" algn="l" defTabSz="457050" rtl="0" eaLnBrk="1" latinLnBrk="0" hangingPunct="1">
        <a:defRPr kumimoji="1" sz="1800" kern="1200">
          <a:solidFill>
            <a:schemeClr val="tx1"/>
          </a:solidFill>
          <a:latin typeface="+mn-lt"/>
          <a:ea typeface="+mn-ea"/>
          <a:cs typeface="+mn-cs"/>
        </a:defRPr>
      </a:lvl4pPr>
      <a:lvl5pPr marL="1828200" algn="l" defTabSz="457050" rtl="0" eaLnBrk="1" latinLnBrk="0" hangingPunct="1">
        <a:defRPr kumimoji="1" sz="1800" kern="1200">
          <a:solidFill>
            <a:schemeClr val="tx1"/>
          </a:solidFill>
          <a:latin typeface="+mn-lt"/>
          <a:ea typeface="+mn-ea"/>
          <a:cs typeface="+mn-cs"/>
        </a:defRPr>
      </a:lvl5pPr>
      <a:lvl6pPr marL="2285251" algn="l" defTabSz="457050" rtl="0" eaLnBrk="1" latinLnBrk="0" hangingPunct="1">
        <a:defRPr kumimoji="1" sz="1800" kern="1200">
          <a:solidFill>
            <a:schemeClr val="tx1"/>
          </a:solidFill>
          <a:latin typeface="+mn-lt"/>
          <a:ea typeface="+mn-ea"/>
          <a:cs typeface="+mn-cs"/>
        </a:defRPr>
      </a:lvl6pPr>
      <a:lvl7pPr marL="2742304" algn="l" defTabSz="457050" rtl="0" eaLnBrk="1" latinLnBrk="0" hangingPunct="1">
        <a:defRPr kumimoji="1" sz="1800" kern="1200">
          <a:solidFill>
            <a:schemeClr val="tx1"/>
          </a:solidFill>
          <a:latin typeface="+mn-lt"/>
          <a:ea typeface="+mn-ea"/>
          <a:cs typeface="+mn-cs"/>
        </a:defRPr>
      </a:lvl7pPr>
      <a:lvl8pPr marL="3199351" algn="l" defTabSz="457050" rtl="0" eaLnBrk="1" latinLnBrk="0" hangingPunct="1">
        <a:defRPr kumimoji="1" sz="1800" kern="1200">
          <a:solidFill>
            <a:schemeClr val="tx1"/>
          </a:solidFill>
          <a:latin typeface="+mn-lt"/>
          <a:ea typeface="+mn-ea"/>
          <a:cs typeface="+mn-cs"/>
        </a:defRPr>
      </a:lvl8pPr>
      <a:lvl9pPr marL="3656401" algn="l" defTabSz="45705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909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r>
              <a:rPr lang="en-US" altLang="ja-JP" smtClean="0"/>
              <a:t>2014/03/13</a:t>
            </a:r>
            <a:endParaRPr lang="en-US" altLang="ja-JP"/>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endParaRPr lang="en-US" altLang="ja-JP"/>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21A2B2CC-EAD1-AF42-8F46-E7DE486BCD73}" type="slidenum">
              <a:rPr lang="ja-JP" altLang="en-US"/>
              <a:pPr fontAlgn="base">
                <a:spcBef>
                  <a:spcPct val="0"/>
                </a:spcBef>
                <a:spcAft>
                  <a:spcPct val="0"/>
                </a:spcAft>
                <a:defRPr/>
              </a:pPr>
              <a:t>‹#›</a:t>
            </a:fld>
            <a:endParaRPr lang="en-US" altLang="ja-JP"/>
          </a:p>
        </p:txBody>
      </p:sp>
    </p:spTree>
    <p:extLst>
      <p:ext uri="{BB962C8B-B14F-4D97-AF65-F5344CB8AC3E}">
        <p14:creationId xmlns:p14="http://schemas.microsoft.com/office/powerpoint/2010/main" val="3519717725"/>
      </p:ext>
    </p:extLst>
  </p:cSld>
  <p:clrMap bg1="lt1" tx1="dk1" bg2="lt2" tx2="dk2" accent1="accent1" accent2="accent2" accent3="accent3" accent4="accent4" accent5="accent5" accent6="accent6" hlink="hlink" folHlink="folHlink"/>
  <p:sldLayoutIdLst>
    <p:sldLayoutId id="2147485076" r:id="rId1"/>
    <p:sldLayoutId id="2147485077" r:id="rId2"/>
    <p:sldLayoutId id="2147485078" r:id="rId3"/>
    <p:sldLayoutId id="2147485079" r:id="rId4"/>
    <p:sldLayoutId id="2147485080" r:id="rId5"/>
    <p:sldLayoutId id="2147485081" r:id="rId6"/>
    <p:sldLayoutId id="2147485082" r:id="rId7"/>
    <p:sldLayoutId id="2147485083" r:id="rId8"/>
    <p:sldLayoutId id="2147485084" r:id="rId9"/>
    <p:sldLayoutId id="2147485085" r:id="rId10"/>
    <p:sldLayoutId id="2147485086" r:id="rId11"/>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698"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57699" name="テキスト プレースホルダ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786"/>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a:defRPr kumimoji="1" sz="120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r>
              <a:rPr lang="en-US" altLang="ja-JP">
                <a:sym typeface="ヒラギノ角ゴ Pro W3" charset="0"/>
              </a:rPr>
              <a:t>2011/09/10</a:t>
            </a:r>
            <a:endParaRPr lang="ja-JP" altLang="en-US">
              <a:sym typeface="ヒラギノ角ゴ Pro W3" charset="0"/>
            </a:endParaRPr>
          </a:p>
        </p:txBody>
      </p:sp>
      <p:sp>
        <p:nvSpPr>
          <p:cNvPr id="5" name="フッター プレースホルダ 4"/>
          <p:cNvSpPr>
            <a:spLocks noGrp="1"/>
          </p:cNvSpPr>
          <p:nvPr>
            <p:ph type="ftr" sz="quarter" idx="3"/>
          </p:nvPr>
        </p:nvSpPr>
        <p:spPr>
          <a:xfrm>
            <a:off x="3124200" y="6356786"/>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kumimoji="1" sz="1200">
                <a:solidFill>
                  <a:srgbClr val="898989"/>
                </a:solidFill>
                <a:latin typeface="Calibri" pitchFamily="-109" charset="0"/>
                <a:ea typeface="ＭＳ Ｐゴシック" pitchFamily="-109" charset="-128"/>
                <a:cs typeface="ＭＳ Ｐゴシック" pitchFamily="-109" charset="-128"/>
              </a:defRPr>
            </a:lvl1pPr>
          </a:lstStyle>
          <a:p>
            <a:pPr fontAlgn="base">
              <a:spcBef>
                <a:spcPct val="0"/>
              </a:spcBef>
              <a:spcAft>
                <a:spcPct val="0"/>
              </a:spcAft>
              <a:defRPr/>
            </a:pPr>
            <a:r>
              <a:rPr lang="en-US" altLang="ja-JP">
                <a:sym typeface="ヒラギノ角ゴ Pro W3" charset="0"/>
              </a:rPr>
              <a:t>K. Kawagoe foe ILC</a:t>
            </a:r>
            <a:endParaRPr lang="ja-JP" altLang="en-US">
              <a:sym typeface="ヒラギノ角ゴ Pro W3" charset="0"/>
            </a:endParaRPr>
          </a:p>
        </p:txBody>
      </p:sp>
      <p:sp>
        <p:nvSpPr>
          <p:cNvPr id="6" name="スライド番号プレースホルダ 5"/>
          <p:cNvSpPr>
            <a:spLocks noGrp="1"/>
          </p:cNvSpPr>
          <p:nvPr>
            <p:ph type="sldNum" sz="quarter" idx="4"/>
          </p:nvPr>
        </p:nvSpPr>
        <p:spPr>
          <a:xfrm>
            <a:off x="6553200" y="6356786"/>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kumimoji="1" sz="1200">
                <a:solidFill>
                  <a:srgbClr val="898989"/>
                </a:solidFill>
                <a:latin typeface="Calibri" charset="0"/>
                <a:ea typeface="ＭＳ Ｐゴシック" charset="0"/>
                <a:cs typeface="ＭＳ Ｐゴシック" charset="0"/>
              </a:defRPr>
            </a:lvl1pPr>
          </a:lstStyle>
          <a:p>
            <a:pPr fontAlgn="base">
              <a:spcBef>
                <a:spcPct val="0"/>
              </a:spcBef>
              <a:spcAft>
                <a:spcPct val="0"/>
              </a:spcAft>
              <a:defRPr/>
            </a:pPr>
            <a:fld id="{ECD08F8E-77F8-FB43-B796-D6566D25594F}" type="slidenum">
              <a:rPr lang="ja-JP" altLang="en-US">
                <a:sym typeface="ヒラギノ角ゴ Pro W3" charset="0"/>
              </a:rPr>
              <a:pPr fontAlgn="base">
                <a:spcBef>
                  <a:spcPct val="0"/>
                </a:spcBef>
                <a:spcAft>
                  <a:spcPct val="0"/>
                </a:spcAft>
                <a:defRPr/>
              </a:pPr>
              <a:t>‹#›</a:t>
            </a:fld>
            <a:endParaRPr lang="ja-JP" altLang="en-US">
              <a:sym typeface="ヒラギノ角ゴ Pro W3" charset="0"/>
            </a:endParaRPr>
          </a:p>
        </p:txBody>
      </p:sp>
    </p:spTree>
    <p:extLst>
      <p:ext uri="{BB962C8B-B14F-4D97-AF65-F5344CB8AC3E}">
        <p14:creationId xmlns:p14="http://schemas.microsoft.com/office/powerpoint/2010/main" val="1336160550"/>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Lst>
  <p:hf hdr="0"/>
  <p:txStyles>
    <p:titleStyle>
      <a:lvl1pPr algn="ctr" defTabSz="457200" rtl="0" fontAlgn="base">
        <a:spcBef>
          <a:spcPct val="0"/>
        </a:spcBef>
        <a:spcAft>
          <a:spcPct val="0"/>
        </a:spcAft>
        <a:defRPr kumimoji="1" sz="4400" kern="1200">
          <a:solidFill>
            <a:schemeClr val="tx1"/>
          </a:solidFill>
          <a:latin typeface="+mj-lt"/>
          <a:ea typeface="ＭＳ Ｐゴシック" charset="0"/>
          <a:cs typeface="ＭＳ Ｐゴシック" charset="-128"/>
        </a:defRPr>
      </a:lvl1pPr>
      <a:lvl2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ＭＳ Ｐゴシック" charset="0"/>
          <a:cs typeface="ＭＳ Ｐゴシック" charset="-128"/>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498F24A-11F8-4879-AB2B-FDE14143D8E6}" type="slidenum">
              <a:rPr lang="ja-JP" altLang="en-US" smtClean="0">
                <a:solidFill>
                  <a:prstClr val="black">
                    <a:tint val="75000"/>
                  </a:prstClr>
                </a:solidFill>
                <a:latin typeface="Calibri"/>
                <a:ea typeface="ＭＳ Ｐゴシック"/>
              </a:rPr>
              <a:pPr defTabSz="9144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65439816"/>
      </p:ext>
    </p:extLst>
  </p:cSld>
  <p:clrMap bg1="lt1" tx1="dk1" bg2="lt2" tx2="dk2" accent1="accent1" accent2="accent2" accent3="accent3" accent4="accent4" accent5="accent5" accent6="accent6" hlink="hlink" folHlink="folHlink"/>
  <p:sldLayoutIdLst>
    <p:sldLayoutId id="2147485357" r:id="rId1"/>
    <p:sldLayoutId id="2147485358" r:id="rId2"/>
    <p:sldLayoutId id="2147485359" r:id="rId3"/>
    <p:sldLayoutId id="2147485360" r:id="rId4"/>
    <p:sldLayoutId id="2147485361" r:id="rId5"/>
    <p:sldLayoutId id="2147485362" r:id="rId6"/>
    <p:sldLayoutId id="2147485363" r:id="rId7"/>
    <p:sldLayoutId id="2147485364" r:id="rId8"/>
    <p:sldLayoutId id="2147485365" r:id="rId9"/>
    <p:sldLayoutId id="2147485366" r:id="rId10"/>
    <p:sldLayoutId id="214748536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en-US" altLang="ja-JP" smtClean="0">
                <a:solidFill>
                  <a:prstClr val="black">
                    <a:tint val="75000"/>
                  </a:prstClr>
                </a:solidFill>
                <a:latin typeface="Calibri"/>
                <a:ea typeface="ＭＳ Ｐゴシック"/>
              </a:rPr>
              <a:t>2015/9/2 POSIPOL Yokoya</a:t>
            </a:r>
            <a:endParaRPr lang="ja-JP" altLang="en-US">
              <a:solidFill>
                <a:prstClr val="black">
                  <a:tint val="75000"/>
                </a:prstClr>
              </a:solidFill>
              <a:latin typeface="Calibri"/>
              <a:ea typeface="ＭＳ Ｐゴシック"/>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latin typeface="Calibri"/>
              <a:ea typeface="ＭＳ Ｐゴシック"/>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498F24A-11F8-4879-AB2B-FDE14143D8E6}" type="slidenum">
              <a:rPr lang="ja-JP" altLang="en-US" smtClean="0">
                <a:solidFill>
                  <a:prstClr val="black">
                    <a:tint val="75000"/>
                  </a:prstClr>
                </a:solidFill>
                <a:latin typeface="Calibri"/>
                <a:ea typeface="ＭＳ Ｐゴシック"/>
              </a:rPr>
              <a:pPr defTabSz="914400"/>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05326547"/>
      </p:ext>
    </p:extLst>
  </p:cSld>
  <p:clrMap bg1="lt1" tx1="dk1" bg2="lt2" tx2="dk2" accent1="accent1" accent2="accent2" accent3="accent3" accent4="accent4" accent5="accent5" accent6="accent6" hlink="hlink" folHlink="folHlink"/>
  <p:sldLayoutIdLst>
    <p:sldLayoutId id="2147485369" r:id="rId1"/>
    <p:sldLayoutId id="2147485370" r:id="rId2"/>
    <p:sldLayoutId id="2147485371" r:id="rId3"/>
    <p:sldLayoutId id="2147485372" r:id="rId4"/>
    <p:sldLayoutId id="2147485373" r:id="rId5"/>
    <p:sldLayoutId id="2147485374" r:id="rId6"/>
    <p:sldLayoutId id="2147485375" r:id="rId7"/>
    <p:sldLayoutId id="2147485376" r:id="rId8"/>
    <p:sldLayoutId id="2147485377" r:id="rId9"/>
    <p:sldLayoutId id="2147485378" r:id="rId10"/>
    <p:sldLayoutId id="214748537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ＭＳ ゴシック" charset="0"/>
                <a:ea typeface="ＭＳ ゴシック" charset="0"/>
                <a:cs typeface="ＭＳ ゴシック" charset="0"/>
              </a:defRPr>
            </a:lvl1pPr>
          </a:lstStyle>
          <a:p>
            <a:pPr defTabSz="914400" eaLnBrk="0" fontAlgn="base" hangingPunct="0">
              <a:spcBef>
                <a:spcPct val="0"/>
              </a:spcBef>
              <a:spcAft>
                <a:spcPct val="0"/>
              </a:spcAft>
              <a:defRPr/>
            </a:pPr>
            <a:fld id="{20F7FC4B-2D61-A842-8A7D-8F0E588A2A46}" type="datetimeFigureOut">
              <a:rPr lang="ja-JP" altLang="en-US">
                <a:solidFill>
                  <a:srgbClr val="000000"/>
                </a:solidFill>
              </a:rPr>
              <a:pPr defTabSz="914400" eaLnBrk="0" fontAlgn="base" hangingPunct="0">
                <a:spcBef>
                  <a:spcPct val="0"/>
                </a:spcBef>
                <a:spcAft>
                  <a:spcPct val="0"/>
                </a:spcAft>
                <a:defRPr/>
              </a:pPr>
              <a:t>16/03/23</a:t>
            </a:fld>
            <a:endParaRPr lang="en-US" altLang="ja-JP">
              <a:solidFill>
                <a:srgbClr val="000000"/>
              </a:solidFill>
            </a:endParaRPr>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ＭＳ ゴシック" pitchFamily="49" charset="-128"/>
                <a:ea typeface="ＭＳ ゴシック" pitchFamily="49" charset="-128"/>
                <a:cs typeface="+mn-cs"/>
              </a:defRPr>
            </a:lvl1pPr>
          </a:lstStyle>
          <a:p>
            <a:pPr defTabSz="914400" eaLnBrk="0" fontAlgn="base" hangingPunct="0">
              <a:spcBef>
                <a:spcPct val="0"/>
              </a:spcBef>
              <a:spcAft>
                <a:spcPct val="0"/>
              </a:spcAft>
              <a:defRPr/>
            </a:pPr>
            <a:endParaRPr lang="en-US" altLang="ja-JP">
              <a:solidFill>
                <a:srgbClr val="000000"/>
              </a:solidFill>
            </a:endParaRPr>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ＭＳ ゴシック" charset="0"/>
                <a:ea typeface="ＭＳ ゴシック" charset="0"/>
                <a:cs typeface="ＭＳ ゴシック" charset="0"/>
              </a:defRPr>
            </a:lvl1pPr>
          </a:lstStyle>
          <a:p>
            <a:pPr defTabSz="914400" eaLnBrk="0" fontAlgn="base" hangingPunct="0">
              <a:spcBef>
                <a:spcPct val="0"/>
              </a:spcBef>
              <a:spcAft>
                <a:spcPct val="0"/>
              </a:spcAft>
              <a:defRPr/>
            </a:pPr>
            <a:fld id="{066B41DE-A808-794F-B42C-1256E84A91A5}" type="slidenum">
              <a:rPr lang="ja-JP" altLang="en-US">
                <a:solidFill>
                  <a:srgbClr val="000000"/>
                </a:solidFill>
              </a:rPr>
              <a:pPr defTabSz="914400" eaLnBrk="0" fontAlgn="base" hangingPunct="0">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41211643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196" y="391"/>
            <a:ext cx="9141069" cy="6850063"/>
            <a:chOff x="0" y="0"/>
            <a:chExt cx="5758" cy="4315"/>
          </a:xfrm>
        </p:grpSpPr>
        <p:sp>
          <p:nvSpPr>
            <p:cNvPr id="41992" name="Freeform 3"/>
            <p:cNvSpPr>
              <a:spLocks/>
            </p:cNvSpPr>
            <p:nvPr/>
          </p:nvSpPr>
          <p:spPr bwMode="hidden">
            <a:xfrm>
              <a:off x="0" y="0"/>
              <a:ext cx="5758" cy="1776"/>
            </a:xfrm>
            <a:custGeom>
              <a:avLst/>
              <a:gdLst>
                <a:gd name="T0" fmla="*/ 0 w 5740"/>
                <a:gd name="T1" fmla="*/ 0 h 1906"/>
                <a:gd name="T2" fmla="*/ 0 w 5740"/>
                <a:gd name="T3" fmla="*/ 148 h 1906"/>
                <a:gd name="T4" fmla="*/ 6425 w 5740"/>
                <a:gd name="T5" fmla="*/ 148 h 1906"/>
                <a:gd name="T6" fmla="*/ 642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ja-JP" altLang="en-US">
                <a:solidFill>
                  <a:srgbClr val="FFFFFF"/>
                </a:solidFill>
                <a:latin typeface="Arial" charset="0"/>
                <a:ea typeface="ＭＳ Ｐゴシック" charset="0"/>
                <a:cs typeface="ＭＳ Ｐゴシック" charset="0"/>
              </a:endParaRPr>
            </a:p>
          </p:txBody>
        </p:sp>
        <p:grpSp>
          <p:nvGrpSpPr>
            <p:cNvPr id="41993" name="Group 4"/>
            <p:cNvGrpSpPr>
              <a:grpSpLocks/>
            </p:cNvGrpSpPr>
            <p:nvPr userDrawn="1"/>
          </p:nvGrpSpPr>
          <p:grpSpPr bwMode="auto">
            <a:xfrm>
              <a:off x="1728" y="1409"/>
              <a:ext cx="4027" cy="2906"/>
              <a:chOff x="1728" y="1409"/>
              <a:chExt cx="4027" cy="2906"/>
            </a:xfrm>
          </p:grpSpPr>
          <p:sp>
            <p:nvSpPr>
              <p:cNvPr id="108549"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08550"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08551"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41997"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ja-JP" altLang="en-US">
                  <a:solidFill>
                    <a:srgbClr val="FFFFFF"/>
                  </a:solidFill>
                  <a:latin typeface="Arial" charset="0"/>
                  <a:ea typeface="ＭＳ Ｐゴシック" charset="0"/>
                  <a:cs typeface="ＭＳ Ｐゴシック" charset="0"/>
                </a:endParaRPr>
              </a:p>
            </p:txBody>
          </p:sp>
          <p:sp>
            <p:nvSpPr>
              <p:cNvPr id="108553"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sp>
            <p:nvSpPr>
              <p:cNvPr id="108554" name="Freeform 10"/>
              <p:cNvSpPr>
                <a:spLocks/>
              </p:cNvSpPr>
              <p:nvPr/>
            </p:nvSpPr>
            <p:spPr bwMode="hidden">
              <a:xfrm>
                <a:off x="3231" y="1409"/>
                <a:ext cx="2297"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defRPr/>
                </a:pPr>
                <a:endParaRPr lang="ja-JP" altLang="en-US" sz="1200">
                  <a:solidFill>
                    <a:srgbClr val="FFFFFF"/>
                  </a:solidFill>
                  <a:latin typeface="Times" charset="0"/>
                  <a:ea typeface="ヒラギノ丸ゴ Pro W4" charset="0"/>
                  <a:cs typeface="ヒラギノ丸ゴ Pro W4" charset="0"/>
                </a:endParaRPr>
              </a:p>
            </p:txBody>
          </p:sp>
        </p:grpSp>
      </p:grpSp>
      <p:sp>
        <p:nvSpPr>
          <p:cNvPr id="108555" name="Rectangle 11"/>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8556" name="Rectangle 12"/>
          <p:cNvSpPr>
            <a:spLocks noGrp="1" noRot="1" noChangeArrowheads="1"/>
          </p:cNvSpPr>
          <p:nvPr>
            <p:ph type="body" idx="1"/>
          </p:nvPr>
        </p:nvSpPr>
        <p:spPr bwMode="auto">
          <a:xfrm>
            <a:off x="457200" y="1600200"/>
            <a:ext cx="82296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8557" name="Rectangle 13"/>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b" anchorCtr="0" compatLnSpc="1">
            <a:prstTxWarp prst="textNoShape">
              <a:avLst/>
            </a:prstTxWarp>
          </a:bodyPr>
          <a:lstStyle>
            <a:lvl1pPr algn="l" defTabSz="914100" eaLnBrk="1" hangingPunct="1">
              <a:defRPr kumimoji="0" sz="1200">
                <a:solidFill>
                  <a:srgbClr val="FFFFFF"/>
                </a:solidFill>
                <a:latin typeface="Arial" charset="0"/>
                <a:ea typeface="Osaka" charset="0"/>
                <a:cs typeface="Osaka" charset="0"/>
              </a:defRPr>
            </a:lvl1pPr>
          </a:lstStyle>
          <a:p>
            <a:pPr fontAlgn="base">
              <a:spcBef>
                <a:spcPct val="0"/>
              </a:spcBef>
              <a:spcAft>
                <a:spcPct val="0"/>
              </a:spcAft>
              <a:defRPr/>
            </a:pPr>
            <a:r>
              <a:rPr lang="en-US" altLang="ja-JP" smtClean="0"/>
              <a:t>2014/03/13</a:t>
            </a:r>
            <a:endParaRPr lang="en-US" altLang="ja-JP"/>
          </a:p>
        </p:txBody>
      </p:sp>
      <p:sp>
        <p:nvSpPr>
          <p:cNvPr id="1085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b" anchorCtr="0" compatLnSpc="1">
            <a:prstTxWarp prst="textNoShape">
              <a:avLst/>
            </a:prstTxWarp>
          </a:bodyPr>
          <a:lstStyle>
            <a:lvl1pPr algn="ctr" defTabSz="914100" eaLnBrk="1" hangingPunct="1">
              <a:defRPr kumimoji="0" sz="1200">
                <a:solidFill>
                  <a:srgbClr val="FFFFFF"/>
                </a:solidFill>
                <a:latin typeface="Arial" charset="0"/>
                <a:ea typeface="Osaka" charset="0"/>
                <a:cs typeface="Osaka" charset="0"/>
              </a:defRPr>
            </a:lvl1pPr>
          </a:lstStyle>
          <a:p>
            <a:pPr fontAlgn="base">
              <a:spcBef>
                <a:spcPct val="0"/>
              </a:spcBef>
              <a:spcAft>
                <a:spcPct val="0"/>
              </a:spcAft>
              <a:defRPr/>
            </a:pPr>
            <a:endParaRPr lang="en-US" altLang="ja-JP"/>
          </a:p>
        </p:txBody>
      </p:sp>
      <p:sp>
        <p:nvSpPr>
          <p:cNvPr id="108559" name="Rectangle 15"/>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10" tIns="45705" rIns="91410" bIns="45705" numCol="1" anchor="b" anchorCtr="0" compatLnSpc="1">
            <a:prstTxWarp prst="textNoShape">
              <a:avLst/>
            </a:prstTxWarp>
          </a:bodyPr>
          <a:lstStyle>
            <a:lvl1pPr algn="r" defTabSz="914100" eaLnBrk="1" hangingPunct="1">
              <a:defRPr kumimoji="0" sz="1200">
                <a:solidFill>
                  <a:srgbClr val="FFFFFF"/>
                </a:solidFill>
                <a:latin typeface="Arial" charset="0"/>
                <a:ea typeface="Osaka" charset="0"/>
                <a:cs typeface="Osaka" charset="0"/>
              </a:defRPr>
            </a:lvl1pPr>
          </a:lstStyle>
          <a:p>
            <a:pPr fontAlgn="base">
              <a:spcBef>
                <a:spcPct val="0"/>
              </a:spcBef>
              <a:spcAft>
                <a:spcPct val="0"/>
              </a:spcAft>
              <a:defRPr/>
            </a:pPr>
            <a:fld id="{8F3867A2-63AF-364A-BB40-0631799550B8}"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1641992279"/>
      </p:ext>
    </p:extLst>
  </p:cSld>
  <p:clrMap bg1="dk2" tx1="lt1" bg2="dk1" tx2="lt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 id="2147485392" r:id="rId12"/>
    <p:sldLayoutId id="2147485393" r:id="rId13"/>
  </p:sldLayoutIdLst>
  <p:timing>
    <p:tnLst>
      <p:par>
        <p:cTn xmlns:p14="http://schemas.microsoft.com/office/powerpoint/2010/main" id="1" dur="indefinite" restart="never" nodeType="tmRoot"/>
      </p:par>
    </p:tnLst>
  </p:timing>
  <p:hf sldNum="0" hdr="0" ftr="0" dt="0"/>
  <p:txStyles>
    <p:titleStyle>
      <a:lvl1pPr algn="ctr" rtl="0" fontAlgn="base">
        <a:spcBef>
          <a:spcPct val="0"/>
        </a:spcBef>
        <a:spcAft>
          <a:spcPct val="0"/>
        </a:spcAft>
        <a:defRPr sz="32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2pPr>
      <a:lvl3pPr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3pPr>
      <a:lvl4pPr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4pPr>
      <a:lvl5pPr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5pPr>
      <a:lvl6pPr marL="457050"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6pPr>
      <a:lvl7pPr marL="914100"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7pPr>
      <a:lvl8pPr marL="1371150"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8pPr>
      <a:lvl9pPr marL="1828200" algn="ctr" rtl="0" fontAlgn="base">
        <a:spcBef>
          <a:spcPct val="0"/>
        </a:spcBef>
        <a:spcAft>
          <a:spcPct val="0"/>
        </a:spcAft>
        <a:defRPr sz="3200" b="1">
          <a:solidFill>
            <a:schemeClr val="tx2"/>
          </a:solidFill>
          <a:effectLst>
            <a:outerShdw blurRad="38100" dist="38100" dir="2700000" algn="tl">
              <a:srgbClr val="000000"/>
            </a:outerShdw>
          </a:effectLst>
          <a:latin typeface="ヒラギノ角ゴ Pro W3" charset="0"/>
          <a:ea typeface="ヒラギノ角ゴ Pro W3" charset="0"/>
          <a:cs typeface="ヒラギノ角ゴ Pro W3" charset="0"/>
        </a:defRPr>
      </a:lvl9pPr>
    </p:titleStyle>
    <p:bodyStyle>
      <a:lvl1pPr marL="338138" indent="-338138" algn="l" rtl="0" fontAlgn="base">
        <a:spcBef>
          <a:spcPct val="20000"/>
        </a:spcBef>
        <a:spcAft>
          <a:spcPct val="0"/>
        </a:spcAft>
        <a:buClr>
          <a:schemeClr val="hlink"/>
        </a:buClr>
        <a:buSzPct val="70000"/>
        <a:buFont typeface="Wingdings" charset="0"/>
        <a:buChar char="n"/>
        <a:defRPr kumimoji="1" sz="2400">
          <a:solidFill>
            <a:schemeClr val="tx1"/>
          </a:solidFill>
          <a:effectLst>
            <a:outerShdw blurRad="38100" dist="38100" dir="2700000" algn="tl">
              <a:srgbClr val="000000"/>
            </a:outerShdw>
          </a:effectLst>
          <a:latin typeface="+mn-lt"/>
          <a:ea typeface="+mn-ea"/>
          <a:cs typeface="+mn-cs"/>
        </a:defRPr>
      </a:lvl1pPr>
      <a:lvl2pPr marL="738188" indent="-280988" algn="l" rtl="0" fontAlgn="base">
        <a:spcBef>
          <a:spcPct val="20000"/>
        </a:spcBef>
        <a:spcAft>
          <a:spcPct val="0"/>
        </a:spcAft>
        <a:buClr>
          <a:schemeClr val="accent2"/>
        </a:buClr>
        <a:buSzPct val="70000"/>
        <a:buFont typeface="Wingdings" charset="0"/>
        <a:buChar char="n"/>
        <a:defRPr kumimoji="1">
          <a:solidFill>
            <a:schemeClr val="tx1"/>
          </a:solidFill>
          <a:effectLst>
            <a:outerShdw blurRad="38100" dist="38100" dir="2700000" algn="tl">
              <a:srgbClr val="000000"/>
            </a:outerShdw>
          </a:effectLst>
          <a:latin typeface="+mn-lt"/>
          <a:ea typeface="+mn-ea"/>
          <a:cs typeface="+mn-cs"/>
        </a:defRPr>
      </a:lvl2pPr>
      <a:lvl3pPr marL="1138238" indent="-223838" algn="l" rtl="0" fontAlgn="base">
        <a:spcBef>
          <a:spcPct val="20000"/>
        </a:spcBef>
        <a:spcAft>
          <a:spcPct val="0"/>
        </a:spcAft>
        <a:buClr>
          <a:schemeClr val="tx2"/>
        </a:buClr>
        <a:buSzPct val="70000"/>
        <a:buFont typeface="Wingdings" charset="0"/>
        <a:buChar char="n"/>
        <a:defRPr kumimoji="1">
          <a:solidFill>
            <a:schemeClr val="tx1"/>
          </a:solidFill>
          <a:effectLst>
            <a:outerShdw blurRad="38100" dist="38100" dir="2700000" algn="tl">
              <a:srgbClr val="000000"/>
            </a:outerShdw>
          </a:effectLst>
          <a:latin typeface="+mn-lt"/>
          <a:ea typeface="+mn-ea"/>
          <a:cs typeface="+mn-cs"/>
        </a:defRPr>
      </a:lvl3pPr>
      <a:lvl4pPr marL="1595438" indent="-223838" algn="l" rtl="0" fontAlgn="base">
        <a:spcBef>
          <a:spcPct val="20000"/>
        </a:spcBef>
        <a:spcAft>
          <a:spcPct val="0"/>
        </a:spcAft>
        <a:buClr>
          <a:schemeClr val="accent2"/>
        </a:buClr>
        <a:buSzPct val="70000"/>
        <a:buFont typeface="Wingdings" charset="0"/>
        <a:buChar char="n"/>
        <a:defRPr kumimoji="1">
          <a:solidFill>
            <a:schemeClr val="tx1"/>
          </a:solidFill>
          <a:effectLst>
            <a:outerShdw blurRad="38100" dist="38100" dir="2700000" algn="tl">
              <a:srgbClr val="000000"/>
            </a:outerShdw>
          </a:effectLst>
          <a:latin typeface="+mn-lt"/>
          <a:ea typeface="+mn-ea"/>
          <a:cs typeface="+mn-cs"/>
        </a:defRPr>
      </a:lvl4pPr>
      <a:lvl5pPr marL="2052638" indent="-223838" algn="l" rtl="0" fontAlgn="base">
        <a:spcBef>
          <a:spcPct val="20000"/>
        </a:spcBef>
        <a:spcAft>
          <a:spcPct val="0"/>
        </a:spcAft>
        <a:buClr>
          <a:schemeClr val="hlink"/>
        </a:buClr>
        <a:buSzPct val="70000"/>
        <a:buFont typeface="Wingdings" charset="0"/>
        <a:buChar char="n"/>
        <a:defRPr kumimoji="1">
          <a:solidFill>
            <a:schemeClr val="tx1"/>
          </a:solidFill>
          <a:effectLst>
            <a:outerShdw blurRad="38100" dist="38100" dir="2700000" algn="tl">
              <a:srgbClr val="000000"/>
            </a:outerShdw>
          </a:effectLst>
          <a:latin typeface="+mn-lt"/>
          <a:ea typeface="+mn-ea"/>
          <a:cs typeface="+mn-cs"/>
        </a:defRPr>
      </a:lvl5pPr>
      <a:lvl6pPr marL="2513776" indent="-228525" algn="l" rtl="0" fontAlgn="base">
        <a:spcBef>
          <a:spcPct val="20000"/>
        </a:spcBef>
        <a:spcAft>
          <a:spcPct val="0"/>
        </a:spcAft>
        <a:buClr>
          <a:schemeClr val="hlink"/>
        </a:buClr>
        <a:buSzPct val="70000"/>
        <a:buFont typeface="Wingdings" charset="0"/>
        <a:buChar char="n"/>
        <a:defRPr>
          <a:solidFill>
            <a:schemeClr val="tx1"/>
          </a:solidFill>
          <a:effectLst>
            <a:outerShdw blurRad="38100" dist="38100" dir="2700000" algn="tl">
              <a:srgbClr val="000000"/>
            </a:outerShdw>
          </a:effectLst>
          <a:latin typeface="+mn-lt"/>
          <a:ea typeface="+mn-ea"/>
          <a:cs typeface="+mn-cs"/>
        </a:defRPr>
      </a:lvl6pPr>
      <a:lvl7pPr marL="2970827" indent="-228525" algn="l" rtl="0" fontAlgn="base">
        <a:spcBef>
          <a:spcPct val="20000"/>
        </a:spcBef>
        <a:spcAft>
          <a:spcPct val="0"/>
        </a:spcAft>
        <a:buClr>
          <a:schemeClr val="hlink"/>
        </a:buClr>
        <a:buSzPct val="70000"/>
        <a:buFont typeface="Wingdings" charset="0"/>
        <a:buChar char="n"/>
        <a:defRPr>
          <a:solidFill>
            <a:schemeClr val="tx1"/>
          </a:solidFill>
          <a:effectLst>
            <a:outerShdw blurRad="38100" dist="38100" dir="2700000" algn="tl">
              <a:srgbClr val="000000"/>
            </a:outerShdw>
          </a:effectLst>
          <a:latin typeface="+mn-lt"/>
          <a:ea typeface="+mn-ea"/>
          <a:cs typeface="+mn-cs"/>
        </a:defRPr>
      </a:lvl7pPr>
      <a:lvl8pPr marL="3427877" indent="-228525" algn="l" rtl="0" fontAlgn="base">
        <a:spcBef>
          <a:spcPct val="20000"/>
        </a:spcBef>
        <a:spcAft>
          <a:spcPct val="0"/>
        </a:spcAft>
        <a:buClr>
          <a:schemeClr val="hlink"/>
        </a:buClr>
        <a:buSzPct val="70000"/>
        <a:buFont typeface="Wingdings" charset="0"/>
        <a:buChar char="n"/>
        <a:defRPr>
          <a:solidFill>
            <a:schemeClr val="tx1"/>
          </a:solidFill>
          <a:effectLst>
            <a:outerShdw blurRad="38100" dist="38100" dir="2700000" algn="tl">
              <a:srgbClr val="000000"/>
            </a:outerShdw>
          </a:effectLst>
          <a:latin typeface="+mn-lt"/>
          <a:ea typeface="+mn-ea"/>
          <a:cs typeface="+mn-cs"/>
        </a:defRPr>
      </a:lvl8pPr>
      <a:lvl9pPr marL="3884929" indent="-228525" algn="l" rtl="0" fontAlgn="base">
        <a:spcBef>
          <a:spcPct val="20000"/>
        </a:spcBef>
        <a:spcAft>
          <a:spcPct val="0"/>
        </a:spcAft>
        <a:buClr>
          <a:schemeClr val="hlink"/>
        </a:buClr>
        <a:buSzPct val="70000"/>
        <a:buFont typeface="Wingdings" charset="0"/>
        <a:buChar char="n"/>
        <a:defRPr>
          <a:solidFill>
            <a:schemeClr val="tx1"/>
          </a:solidFill>
          <a:effectLst>
            <a:outerShdw blurRad="38100" dist="38100" dir="2700000" algn="tl">
              <a:srgbClr val="000000"/>
            </a:outerShdw>
          </a:effectLst>
          <a:latin typeface="+mn-lt"/>
          <a:ea typeface="+mn-ea"/>
          <a:cs typeface="+mn-cs"/>
        </a:defRPr>
      </a:lvl9pPr>
    </p:bodyStyle>
    <p:otherStyle>
      <a:defPPr>
        <a:defRPr lang="ja-JP"/>
      </a:defPPr>
      <a:lvl1pPr marL="0" algn="l" defTabSz="457050" rtl="0" eaLnBrk="1" latinLnBrk="0" hangingPunct="1">
        <a:defRPr kumimoji="1" sz="1800" kern="1200">
          <a:solidFill>
            <a:schemeClr val="tx1"/>
          </a:solidFill>
          <a:latin typeface="+mn-lt"/>
          <a:ea typeface="+mn-ea"/>
          <a:cs typeface="+mn-cs"/>
        </a:defRPr>
      </a:lvl1pPr>
      <a:lvl2pPr marL="457050" algn="l" defTabSz="457050" rtl="0" eaLnBrk="1" latinLnBrk="0" hangingPunct="1">
        <a:defRPr kumimoji="1" sz="1800" kern="1200">
          <a:solidFill>
            <a:schemeClr val="tx1"/>
          </a:solidFill>
          <a:latin typeface="+mn-lt"/>
          <a:ea typeface="+mn-ea"/>
          <a:cs typeface="+mn-cs"/>
        </a:defRPr>
      </a:lvl2pPr>
      <a:lvl3pPr marL="914100" algn="l" defTabSz="457050" rtl="0" eaLnBrk="1" latinLnBrk="0" hangingPunct="1">
        <a:defRPr kumimoji="1" sz="1800" kern="1200">
          <a:solidFill>
            <a:schemeClr val="tx1"/>
          </a:solidFill>
          <a:latin typeface="+mn-lt"/>
          <a:ea typeface="+mn-ea"/>
          <a:cs typeface="+mn-cs"/>
        </a:defRPr>
      </a:lvl3pPr>
      <a:lvl4pPr marL="1371150" algn="l" defTabSz="457050" rtl="0" eaLnBrk="1" latinLnBrk="0" hangingPunct="1">
        <a:defRPr kumimoji="1" sz="1800" kern="1200">
          <a:solidFill>
            <a:schemeClr val="tx1"/>
          </a:solidFill>
          <a:latin typeface="+mn-lt"/>
          <a:ea typeface="+mn-ea"/>
          <a:cs typeface="+mn-cs"/>
        </a:defRPr>
      </a:lvl4pPr>
      <a:lvl5pPr marL="1828200" algn="l" defTabSz="457050" rtl="0" eaLnBrk="1" latinLnBrk="0" hangingPunct="1">
        <a:defRPr kumimoji="1" sz="1800" kern="1200">
          <a:solidFill>
            <a:schemeClr val="tx1"/>
          </a:solidFill>
          <a:latin typeface="+mn-lt"/>
          <a:ea typeface="+mn-ea"/>
          <a:cs typeface="+mn-cs"/>
        </a:defRPr>
      </a:lvl5pPr>
      <a:lvl6pPr marL="2285251" algn="l" defTabSz="457050" rtl="0" eaLnBrk="1" latinLnBrk="0" hangingPunct="1">
        <a:defRPr kumimoji="1" sz="1800" kern="1200">
          <a:solidFill>
            <a:schemeClr val="tx1"/>
          </a:solidFill>
          <a:latin typeface="+mn-lt"/>
          <a:ea typeface="+mn-ea"/>
          <a:cs typeface="+mn-cs"/>
        </a:defRPr>
      </a:lvl6pPr>
      <a:lvl7pPr marL="2742304" algn="l" defTabSz="457050" rtl="0" eaLnBrk="1" latinLnBrk="0" hangingPunct="1">
        <a:defRPr kumimoji="1" sz="1800" kern="1200">
          <a:solidFill>
            <a:schemeClr val="tx1"/>
          </a:solidFill>
          <a:latin typeface="+mn-lt"/>
          <a:ea typeface="+mn-ea"/>
          <a:cs typeface="+mn-cs"/>
        </a:defRPr>
      </a:lvl7pPr>
      <a:lvl8pPr marL="3199351" algn="l" defTabSz="457050" rtl="0" eaLnBrk="1" latinLnBrk="0" hangingPunct="1">
        <a:defRPr kumimoji="1" sz="1800" kern="1200">
          <a:solidFill>
            <a:schemeClr val="tx1"/>
          </a:solidFill>
          <a:latin typeface="+mn-lt"/>
          <a:ea typeface="+mn-ea"/>
          <a:cs typeface="+mn-cs"/>
        </a:defRPr>
      </a:lvl8pPr>
      <a:lvl9pPr marL="3656401" algn="l" defTabSz="45705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9155"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6D386B77-ACCF-C349-BED9-33FB68B9BB48}" type="datetimeFigureOut">
              <a:rPr lang="ja-JP" altLang="en-US"/>
              <a:pPr fontAlgn="base">
                <a:spcBef>
                  <a:spcPct val="0"/>
                </a:spcBef>
                <a:spcAft>
                  <a:spcPct val="0"/>
                </a:spcAft>
                <a:defRPr/>
              </a:pPr>
              <a:t>16/03/23</a:t>
            </a:fld>
            <a:endParaRPr lang="en-US" altLang="ja-JP"/>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endParaRPr lang="en-US" altLang="ja-JP"/>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0D8FDBB1-858C-7E4D-9240-F5D13989C130}" type="slidenum">
              <a:rPr lang="ja-JP" altLang="en-US"/>
              <a:pPr fontAlgn="base">
                <a:spcBef>
                  <a:spcPct val="0"/>
                </a:spcBef>
                <a:spcAft>
                  <a:spcPct val="0"/>
                </a:spcAft>
                <a:defRPr/>
              </a:pPr>
              <a:t>‹#›</a:t>
            </a:fld>
            <a:endParaRPr lang="en-US" altLang="ja-JP"/>
          </a:p>
        </p:txBody>
      </p:sp>
    </p:spTree>
    <p:extLst>
      <p:ext uri="{BB962C8B-B14F-4D97-AF65-F5344CB8AC3E}">
        <p14:creationId xmlns:p14="http://schemas.microsoft.com/office/powerpoint/2010/main" val="92205128"/>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1268419"/>
            <a:ext cx="9144000" cy="55895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ja-JP" altLang="en-US" sz="2400">
              <a:solidFill>
                <a:srgbClr val="000000"/>
              </a:solidFill>
              <a:latin typeface="Times New Roman" charset="0"/>
              <a:ea typeface="ＭＳ Ｐゴシック" charset="0"/>
              <a:cs typeface="ＭＳ Ｐゴシック" charset="0"/>
              <a:sym typeface="ヒラギノ角ゴ Pro W3" charset="0"/>
            </a:endParaRPr>
          </a:p>
        </p:txBody>
      </p:sp>
      <p:sp>
        <p:nvSpPr>
          <p:cNvPr id="100355" name="Rectangle 3"/>
          <p:cNvSpPr>
            <a:spLocks noChangeArrowheads="1"/>
          </p:cNvSpPr>
          <p:nvPr/>
        </p:nvSpPr>
        <p:spPr bwMode="auto">
          <a:xfrm>
            <a:off x="0" y="222"/>
            <a:ext cx="9144000" cy="1268413"/>
          </a:xfrm>
          <a:prstGeom prst="rect">
            <a:avLst/>
          </a:prstGeom>
          <a:solidFill>
            <a:srgbClr val="67A388"/>
          </a:solidFill>
          <a:ln w="9525">
            <a:solidFill>
              <a:schemeClr val="tx1"/>
            </a:solidFill>
            <a:miter lim="800000"/>
            <a:headEnd/>
            <a:tailEnd/>
          </a:ln>
        </p:spPr>
        <p:txBody>
          <a:bodyPr wrap="none" anchor="ctr"/>
          <a:lstStyle/>
          <a:p>
            <a:pPr defTabSz="914400" fontAlgn="base">
              <a:spcBef>
                <a:spcPct val="0"/>
              </a:spcBef>
              <a:spcAft>
                <a:spcPct val="0"/>
              </a:spcAft>
            </a:pPr>
            <a:endParaRPr lang="ja-JP" altLang="en-US" sz="1400">
              <a:solidFill>
                <a:srgbClr val="000000"/>
              </a:solidFill>
              <a:latin typeface="Arial" charset="0"/>
              <a:ea typeface="ＭＳ Ｐゴシック" charset="0"/>
              <a:cs typeface="ＭＳ Ｐゴシック" charset="0"/>
              <a:sym typeface="ヒラギノ角ゴ Pro W3" charset="0"/>
            </a:endParaRPr>
          </a:p>
        </p:txBody>
      </p:sp>
      <p:pic>
        <p:nvPicPr>
          <p:cNvPr id="100356" name="Picture 4" descr="GLCsymbol"/>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06375" y="115888"/>
            <a:ext cx="7699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Rectangle 5"/>
          <p:cNvSpPr>
            <a:spLocks noGrp="1" noChangeArrowheads="1"/>
          </p:cNvSpPr>
          <p:nvPr>
            <p:ph type="title"/>
          </p:nvPr>
        </p:nvSpPr>
        <p:spPr bwMode="auto">
          <a:xfrm>
            <a:off x="1398693" y="88900"/>
            <a:ext cx="74374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0358" name="Rectangle 6"/>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5751" name="Rectangle 7"/>
          <p:cNvSpPr>
            <a:spLocks noGrp="1" noChangeArrowheads="1"/>
          </p:cNvSpPr>
          <p:nvPr>
            <p:ph type="ftr" sz="quarter" idx="3"/>
          </p:nvPr>
        </p:nvSpPr>
        <p:spPr bwMode="auto">
          <a:xfrm>
            <a:off x="0" y="6570885"/>
            <a:ext cx="1258888" cy="287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u="none">
                <a:solidFill>
                  <a:srgbClr val="FFFFFF"/>
                </a:solidFill>
                <a:latin typeface="Arial"/>
                <a:ea typeface="ＭＳ Ｐゴシック" pitchFamily="50" charset="-128"/>
                <a:cs typeface="+mn-cs"/>
              </a:defRPr>
            </a:lvl1pPr>
          </a:lstStyle>
          <a:p>
            <a:pPr defTabSz="914400" fontAlgn="base">
              <a:spcBef>
                <a:spcPct val="0"/>
              </a:spcBef>
              <a:spcAft>
                <a:spcPct val="0"/>
              </a:spcAft>
              <a:defRPr/>
            </a:pPr>
            <a:r>
              <a:rPr lang="ja-JP" altLang="en-US">
                <a:sym typeface="ヒラギノ角ゴ Pro W3" charset="0"/>
              </a:rPr>
              <a:t>山下了</a:t>
            </a:r>
            <a:endParaRPr lang="en-US" altLang="ja-JP">
              <a:sym typeface="ヒラギノ角ゴ Pro W3" charset="0"/>
            </a:endParaRPr>
          </a:p>
        </p:txBody>
      </p:sp>
    </p:spTree>
    <p:extLst>
      <p:ext uri="{BB962C8B-B14F-4D97-AF65-F5344CB8AC3E}">
        <p14:creationId xmlns:p14="http://schemas.microsoft.com/office/powerpoint/2010/main" val="1699321190"/>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xmlns:p14="http://schemas.microsoft.com/office/powerpoint/2010/main" spd="slow"/>
  <p:hf hdr="0" ftr="0"/>
  <p:txStyles>
    <p:titleStyle>
      <a:lvl1pPr algn="ctr" rtl="0" fontAlgn="base">
        <a:spcBef>
          <a:spcPct val="0"/>
        </a:spcBef>
        <a:spcAft>
          <a:spcPct val="0"/>
        </a:spcAft>
        <a:defRPr kumimoji="1" sz="4400">
          <a:solidFill>
            <a:schemeClr val="bg1"/>
          </a:solidFill>
          <a:latin typeface="+mj-lt"/>
          <a:ea typeface="+mj-ea"/>
          <a:cs typeface="ＭＳ Ｐゴシック" charset="0"/>
        </a:defRPr>
      </a:lvl1pPr>
      <a:lvl2pPr algn="ctr" rtl="0" fontAlgn="base">
        <a:spcBef>
          <a:spcPct val="0"/>
        </a:spcBef>
        <a:spcAft>
          <a:spcPct val="0"/>
        </a:spcAft>
        <a:defRPr kumimoji="1" sz="4400">
          <a:solidFill>
            <a:schemeClr val="bg1"/>
          </a:solidFill>
          <a:latin typeface="Arial" pitchFamily="34" charset="0"/>
          <a:ea typeface="ＭＳ Ｐゴシック" pitchFamily="50" charset="-128"/>
          <a:cs typeface="ＭＳ Ｐゴシック" charset="0"/>
        </a:defRPr>
      </a:lvl2pPr>
      <a:lvl3pPr algn="ctr" rtl="0" fontAlgn="base">
        <a:spcBef>
          <a:spcPct val="0"/>
        </a:spcBef>
        <a:spcAft>
          <a:spcPct val="0"/>
        </a:spcAft>
        <a:defRPr kumimoji="1" sz="4400">
          <a:solidFill>
            <a:schemeClr val="bg1"/>
          </a:solidFill>
          <a:latin typeface="Arial" pitchFamily="34" charset="0"/>
          <a:ea typeface="ＭＳ Ｐゴシック" pitchFamily="50" charset="-128"/>
          <a:cs typeface="ＭＳ Ｐゴシック" charset="0"/>
        </a:defRPr>
      </a:lvl3pPr>
      <a:lvl4pPr algn="ctr" rtl="0" fontAlgn="base">
        <a:spcBef>
          <a:spcPct val="0"/>
        </a:spcBef>
        <a:spcAft>
          <a:spcPct val="0"/>
        </a:spcAft>
        <a:defRPr kumimoji="1" sz="4400">
          <a:solidFill>
            <a:schemeClr val="bg1"/>
          </a:solidFill>
          <a:latin typeface="Arial" pitchFamily="34" charset="0"/>
          <a:ea typeface="ＭＳ Ｐゴシック" pitchFamily="50" charset="-128"/>
          <a:cs typeface="ＭＳ Ｐゴシック" charset="0"/>
        </a:defRPr>
      </a:lvl4pPr>
      <a:lvl5pPr algn="ctr" rtl="0" fontAlgn="base">
        <a:spcBef>
          <a:spcPct val="0"/>
        </a:spcBef>
        <a:spcAft>
          <a:spcPct val="0"/>
        </a:spcAft>
        <a:defRPr kumimoji="1" sz="4400">
          <a:solidFill>
            <a:schemeClr val="bg1"/>
          </a:solidFill>
          <a:latin typeface="Arial" pitchFamily="34" charset="0"/>
          <a:ea typeface="ＭＳ Ｐゴシック" pitchFamily="50" charset="-128"/>
          <a:cs typeface="ＭＳ Ｐゴシック" charset="0"/>
        </a:defRPr>
      </a:lvl5pPr>
      <a:lvl6pPr marL="457200" algn="ctr" rtl="0" eaLnBrk="1" fontAlgn="base" hangingPunct="1">
        <a:spcBef>
          <a:spcPct val="0"/>
        </a:spcBef>
        <a:spcAft>
          <a:spcPct val="0"/>
        </a:spcAft>
        <a:defRPr kumimoji="1" sz="4400">
          <a:solidFill>
            <a:schemeClr val="bg1"/>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bg1"/>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bg1"/>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bg1"/>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bg1"/>
          </a:solidFill>
          <a:latin typeface="+mn-lt"/>
          <a:ea typeface="+mn-ea"/>
          <a:cs typeface="ＭＳ Ｐゴシック" charset="0"/>
        </a:defRPr>
      </a:lvl1pPr>
      <a:lvl2pPr marL="742950" indent="-285750" algn="l" rtl="0" fontAlgn="base">
        <a:spcBef>
          <a:spcPct val="20000"/>
        </a:spcBef>
        <a:spcAft>
          <a:spcPct val="0"/>
        </a:spcAft>
        <a:buChar char="–"/>
        <a:defRPr kumimoji="1" sz="2800">
          <a:solidFill>
            <a:schemeClr val="bg1"/>
          </a:solidFill>
          <a:latin typeface="+mn-lt"/>
          <a:ea typeface="+mn-ea"/>
        </a:defRPr>
      </a:lvl2pPr>
      <a:lvl3pPr marL="1143000" indent="-228600" algn="l" rtl="0" fontAlgn="base">
        <a:spcBef>
          <a:spcPct val="20000"/>
        </a:spcBef>
        <a:spcAft>
          <a:spcPct val="0"/>
        </a:spcAft>
        <a:buChar char="•"/>
        <a:defRPr kumimoji="1" sz="2400">
          <a:solidFill>
            <a:schemeClr val="bg1"/>
          </a:solidFill>
          <a:latin typeface="+mn-lt"/>
          <a:ea typeface="+mn-ea"/>
        </a:defRPr>
      </a:lvl3pPr>
      <a:lvl4pPr marL="1600200" indent="-228600" algn="l" rtl="0" fontAlgn="base">
        <a:spcBef>
          <a:spcPct val="20000"/>
        </a:spcBef>
        <a:spcAft>
          <a:spcPct val="0"/>
        </a:spcAft>
        <a:buChar char="–"/>
        <a:defRPr kumimoji="1" sz="2000">
          <a:solidFill>
            <a:schemeClr val="bg1"/>
          </a:solidFill>
          <a:latin typeface="+mn-lt"/>
          <a:ea typeface="+mn-ea"/>
        </a:defRPr>
      </a:lvl4pPr>
      <a:lvl5pPr marL="2057400" indent="-228600" algn="l" rtl="0" fontAlgn="base">
        <a:spcBef>
          <a:spcPct val="20000"/>
        </a:spcBef>
        <a:spcAft>
          <a:spcPct val="0"/>
        </a:spcAft>
        <a:buChar char="»"/>
        <a:defRPr kumimoji="1" sz="2000">
          <a:solidFill>
            <a:schemeClr val="bg1"/>
          </a:solidFill>
          <a:latin typeface="+mn-lt"/>
          <a:ea typeface="+mn-ea"/>
        </a:defRPr>
      </a:lvl5pPr>
      <a:lvl6pPr marL="2514600" indent="-228600" algn="l" rtl="0" eaLnBrk="1" fontAlgn="base" hangingPunct="1">
        <a:spcBef>
          <a:spcPct val="20000"/>
        </a:spcBef>
        <a:spcAft>
          <a:spcPct val="0"/>
        </a:spcAft>
        <a:buChar char="»"/>
        <a:defRPr kumimoji="1" sz="2000">
          <a:solidFill>
            <a:schemeClr val="bg1"/>
          </a:solidFill>
          <a:latin typeface="+mn-lt"/>
          <a:ea typeface="+mn-ea"/>
        </a:defRPr>
      </a:lvl6pPr>
      <a:lvl7pPr marL="2971800" indent="-228600" algn="l" rtl="0" eaLnBrk="1" fontAlgn="base" hangingPunct="1">
        <a:spcBef>
          <a:spcPct val="20000"/>
        </a:spcBef>
        <a:spcAft>
          <a:spcPct val="0"/>
        </a:spcAft>
        <a:buChar char="»"/>
        <a:defRPr kumimoji="1" sz="2000">
          <a:solidFill>
            <a:schemeClr val="bg1"/>
          </a:solidFill>
          <a:latin typeface="+mn-lt"/>
          <a:ea typeface="+mn-ea"/>
        </a:defRPr>
      </a:lvl7pPr>
      <a:lvl8pPr marL="3429000" indent="-228600" algn="l" rtl="0" eaLnBrk="1" fontAlgn="base" hangingPunct="1">
        <a:spcBef>
          <a:spcPct val="20000"/>
        </a:spcBef>
        <a:spcAft>
          <a:spcPct val="0"/>
        </a:spcAft>
        <a:buChar char="»"/>
        <a:defRPr kumimoji="1" sz="2000">
          <a:solidFill>
            <a:schemeClr val="bg1"/>
          </a:solidFill>
          <a:latin typeface="+mn-lt"/>
          <a:ea typeface="+mn-ea"/>
        </a:defRPr>
      </a:lvl8pPr>
      <a:lvl9pPr marL="3886200" indent="-228600" algn="l" rtl="0" eaLnBrk="1" fontAlgn="base" hangingPunct="1">
        <a:spcBef>
          <a:spcPct val="20000"/>
        </a:spcBef>
        <a:spcAft>
          <a:spcPct val="0"/>
        </a:spcAft>
        <a:buChar char="»"/>
        <a:defRPr kumimoji="1" sz="2000">
          <a:solidFill>
            <a:schemeClr val="bg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ＭＳ ゴシック" charset="0"/>
                <a:ea typeface="ＭＳ ゴシック" charset="0"/>
                <a:cs typeface="ＭＳ ゴシック" charset="0"/>
              </a:defRPr>
            </a:lvl1pPr>
          </a:lstStyle>
          <a:p>
            <a:pPr defTabSz="914400" eaLnBrk="0" fontAlgn="base" hangingPunct="0">
              <a:spcBef>
                <a:spcPct val="0"/>
              </a:spcBef>
              <a:spcAft>
                <a:spcPct val="0"/>
              </a:spcAft>
              <a:defRPr/>
            </a:pPr>
            <a:fld id="{B91824DD-5EEA-214D-8C64-43DF328B2167}" type="datetimeFigureOut">
              <a:rPr lang="ja-JP" altLang="en-US">
                <a:solidFill>
                  <a:srgbClr val="000000"/>
                </a:solidFill>
              </a:rPr>
              <a:pPr defTabSz="914400" eaLnBrk="0" fontAlgn="base" hangingPunct="0">
                <a:spcBef>
                  <a:spcPct val="0"/>
                </a:spcBef>
                <a:spcAft>
                  <a:spcPct val="0"/>
                </a:spcAft>
                <a:defRPr/>
              </a:pPr>
              <a:t>16/03/23</a:t>
            </a:fld>
            <a:endParaRPr lang="en-US" altLang="ja-JP">
              <a:solidFill>
                <a:srgbClr val="000000"/>
              </a:solidFill>
            </a:endParaRPr>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ＭＳ ゴシック" pitchFamily="49" charset="-128"/>
                <a:ea typeface="ＭＳ ゴシック" pitchFamily="49" charset="-128"/>
                <a:cs typeface="+mn-cs"/>
              </a:defRPr>
            </a:lvl1pPr>
          </a:lstStyle>
          <a:p>
            <a:pPr defTabSz="914400" eaLnBrk="0" fontAlgn="base" hangingPunct="0">
              <a:spcBef>
                <a:spcPct val="0"/>
              </a:spcBef>
              <a:spcAft>
                <a:spcPct val="0"/>
              </a:spcAft>
              <a:defRPr/>
            </a:pPr>
            <a:endParaRPr lang="en-US" altLang="ja-JP">
              <a:solidFill>
                <a:srgbClr val="000000"/>
              </a:solidFill>
            </a:endParaRPr>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ＭＳ ゴシック" charset="0"/>
                <a:ea typeface="ＭＳ ゴシック" charset="0"/>
                <a:cs typeface="ＭＳ ゴシック" charset="0"/>
              </a:defRPr>
            </a:lvl1pPr>
          </a:lstStyle>
          <a:p>
            <a:pPr defTabSz="914400" eaLnBrk="0" fontAlgn="base" hangingPunct="0">
              <a:spcBef>
                <a:spcPct val="0"/>
              </a:spcBef>
              <a:spcAft>
                <a:spcPct val="0"/>
              </a:spcAft>
              <a:defRPr/>
            </a:pPr>
            <a:fld id="{89546932-CF56-8C4E-9712-B795954C108B}" type="slidenum">
              <a:rPr lang="ja-JP" altLang="en-US">
                <a:solidFill>
                  <a:srgbClr val="000000"/>
                </a:solidFill>
              </a:rPr>
              <a:pPr defTabSz="914400" eaLnBrk="0" fontAlgn="base" hangingPunct="0">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277933432"/>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ＭＳ ゴシック" charset="0"/>
                <a:ea typeface="ＭＳ ゴシック" charset="0"/>
                <a:cs typeface="ＭＳ ゴシック" charset="0"/>
              </a:defRPr>
            </a:lvl1pPr>
          </a:lstStyle>
          <a:p>
            <a:pPr defTabSz="914400" eaLnBrk="0" fontAlgn="base" hangingPunct="0">
              <a:spcBef>
                <a:spcPct val="0"/>
              </a:spcBef>
              <a:spcAft>
                <a:spcPct val="0"/>
              </a:spcAft>
              <a:defRPr/>
            </a:pPr>
            <a:fld id="{F6953020-BEF7-C643-8ED7-5C893FB2D8CD}" type="datetimeFigureOut">
              <a:rPr lang="ja-JP" altLang="en-US">
                <a:solidFill>
                  <a:srgbClr val="000000"/>
                </a:solidFill>
              </a:rPr>
              <a:pPr defTabSz="914400" eaLnBrk="0" fontAlgn="base" hangingPunct="0">
                <a:spcBef>
                  <a:spcPct val="0"/>
                </a:spcBef>
                <a:spcAft>
                  <a:spcPct val="0"/>
                </a:spcAft>
                <a:defRPr/>
              </a:pPr>
              <a:t>16/03/23</a:t>
            </a:fld>
            <a:endParaRPr lang="en-US" altLang="ja-JP">
              <a:solidFill>
                <a:srgbClr val="000000"/>
              </a:solidFill>
            </a:endParaRPr>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ＭＳ ゴシック" pitchFamily="49" charset="-128"/>
                <a:ea typeface="ＭＳ ゴシック" pitchFamily="49" charset="-128"/>
                <a:cs typeface="+mn-cs"/>
              </a:defRPr>
            </a:lvl1pPr>
          </a:lstStyle>
          <a:p>
            <a:pPr defTabSz="914400" eaLnBrk="0" fontAlgn="base" hangingPunct="0">
              <a:spcBef>
                <a:spcPct val="0"/>
              </a:spcBef>
              <a:spcAft>
                <a:spcPct val="0"/>
              </a:spcAft>
              <a:defRPr/>
            </a:pPr>
            <a:endParaRPr lang="en-US" altLang="ja-JP">
              <a:solidFill>
                <a:srgbClr val="000000"/>
              </a:solidFill>
            </a:endParaRPr>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ＭＳ ゴシック" charset="0"/>
                <a:ea typeface="ＭＳ ゴシック" charset="0"/>
                <a:cs typeface="ＭＳ ゴシック" charset="0"/>
              </a:defRPr>
            </a:lvl1pPr>
          </a:lstStyle>
          <a:p>
            <a:pPr defTabSz="914400" eaLnBrk="0" fontAlgn="base" hangingPunct="0">
              <a:spcBef>
                <a:spcPct val="0"/>
              </a:spcBef>
              <a:spcAft>
                <a:spcPct val="0"/>
              </a:spcAft>
              <a:defRPr/>
            </a:pPr>
            <a:fld id="{99E094B1-B968-6B40-A769-78E7970D8974}" type="slidenum">
              <a:rPr lang="ja-JP" altLang="en-US">
                <a:solidFill>
                  <a:srgbClr val="000000"/>
                </a:solidFill>
              </a:rPr>
              <a:pPr defTabSz="914400" eaLnBrk="0" fontAlgn="base" hangingPunct="0">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366817841"/>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80898" name="Rectangle 1"/>
          <p:cNvSpPr>
            <a:spLocks noGrp="1" noChangeArrowheads="1"/>
          </p:cNvSpPr>
          <p:nvPr>
            <p:ph type="title"/>
          </p:nvPr>
        </p:nvSpPr>
        <p:spPr bwMode="auto">
          <a:xfrm>
            <a:off x="381000" y="228600"/>
            <a:ext cx="8153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ja-JP" altLang="en-US">
                <a:sym typeface="ＤＦＰ中楷書体" charset="0"/>
              </a:rPr>
              <a:t>マスタ</a:t>
            </a:r>
            <a:r>
              <a:rPr lang="en-US" altLang="ja-JP">
                <a:sym typeface="ＤＦＰ中楷書体" charset="0"/>
              </a:rPr>
              <a:t> </a:t>
            </a:r>
            <a:r>
              <a:rPr lang="ja-JP" altLang="en-US">
                <a:sym typeface="ＤＦＰ中楷書体" charset="0"/>
              </a:rPr>
              <a:t>タイトルの書式設定</a:t>
            </a:r>
            <a:endParaRPr lang="en-US" altLang="ja-JP">
              <a:sym typeface="ＤＦＰ中楷書体" charset="0"/>
            </a:endParaRPr>
          </a:p>
        </p:txBody>
      </p:sp>
    </p:spTree>
    <p:extLst>
      <p:ext uri="{BB962C8B-B14F-4D97-AF65-F5344CB8AC3E}">
        <p14:creationId xmlns:p14="http://schemas.microsoft.com/office/powerpoint/2010/main" val="3971715426"/>
      </p:ext>
    </p:extLst>
  </p:cSld>
  <p:clrMap bg1="dk2" tx1="lt1" bg2="dk1" tx2="lt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 id="2147484652" r:id="rId14"/>
  </p:sldLayoutIdLst>
  <p:transition xmlns:p14="http://schemas.microsoft.com/office/powerpoint/2010/main"/>
  <p:timing>
    <p:tnLst>
      <p:par>
        <p:cTn xmlns:p14="http://schemas.microsoft.com/office/powerpoint/2010/main" id="1" dur="indefinite" restart="never" nodeType="tmRoot"/>
      </p:par>
    </p:tnLst>
  </p:timing>
  <p:txStyles>
    <p:titleStyle>
      <a:lvl1pPr algn="ctr" defTabSz="642938" rtl="0" eaLnBrk="0" fontAlgn="base" hangingPunct="0">
        <a:spcBef>
          <a:spcPct val="0"/>
        </a:spcBef>
        <a:spcAft>
          <a:spcPct val="0"/>
        </a:spcAft>
        <a:defRPr kumimoji="1" sz="5100">
          <a:solidFill>
            <a:schemeClr val="tx1"/>
          </a:solidFill>
          <a:latin typeface="+mj-lt"/>
          <a:ea typeface="+mj-ea"/>
          <a:cs typeface="ＤＦＰ中楷書体" pitchFamily="-110" charset="-128"/>
          <a:sym typeface="ＤＦＰ中楷書体" charset="0"/>
        </a:defRPr>
      </a:lvl1pPr>
      <a:lvl2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110" charset="-128"/>
          <a:sym typeface="ＤＦＰ中楷書体" charset="0"/>
        </a:defRPr>
      </a:lvl2pPr>
      <a:lvl3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110" charset="-128"/>
          <a:sym typeface="ＤＦＰ中楷書体" charset="0"/>
        </a:defRPr>
      </a:lvl3pPr>
      <a:lvl4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110" charset="-128"/>
          <a:sym typeface="ＤＦＰ中楷書体" charset="0"/>
        </a:defRPr>
      </a:lvl4pPr>
      <a:lvl5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110" charset="-128"/>
          <a:sym typeface="ＤＦＰ中楷書体" charset="0"/>
        </a:defRPr>
      </a:lvl5pPr>
      <a:lvl6pPr marL="4572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6pPr>
      <a:lvl7pPr marL="9144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7pPr>
      <a:lvl8pPr marL="13716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8pPr>
      <a:lvl9pPr marL="18288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9pPr>
    </p:titleStyle>
    <p:bodyStyle>
      <a:lvl1pPr marL="625475"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110" charset="-128"/>
          <a:sym typeface="ヒラギノ角ゴ Pro W3" charset="0"/>
        </a:defRPr>
      </a:lvl1pPr>
      <a:lvl2pPr marL="938213" indent="-403225"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110" charset="-128"/>
          <a:sym typeface="ヒラギノ角ゴ Pro W3" charset="0"/>
        </a:defRPr>
      </a:lvl2pPr>
      <a:lvl3pPr marL="1249363"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110" charset="-128"/>
          <a:sym typeface="ヒラギノ角ゴ Pro W3" charset="0"/>
        </a:defRPr>
      </a:lvl3pPr>
      <a:lvl4pPr marL="1562100"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110" charset="-128"/>
          <a:sym typeface="ヒラギノ角ゴ Pro W3" charset="0"/>
        </a:defRPr>
      </a:lvl4pPr>
      <a:lvl5pPr marL="1874838"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110" charset="-128"/>
          <a:sym typeface="ヒラギノ角ゴ Pro W3" charset="0"/>
        </a:defRPr>
      </a:lvl5pPr>
      <a:lvl6pPr marL="23320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6pPr>
      <a:lvl7pPr marL="27892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7pPr>
      <a:lvl8pPr marL="32464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8pPr>
      <a:lvl9pPr marL="37036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909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D875E114-BD51-0F42-9564-4DAF1A5D6440}" type="datetimeFigureOut">
              <a:rPr lang="ja-JP" altLang="en-US"/>
              <a:pPr fontAlgn="base">
                <a:spcBef>
                  <a:spcPct val="0"/>
                </a:spcBef>
                <a:spcAft>
                  <a:spcPct val="0"/>
                </a:spcAft>
                <a:defRPr/>
              </a:pPr>
              <a:t>16/03/23</a:t>
            </a:fld>
            <a:endParaRPr lang="en-US" altLang="ja-JP"/>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endParaRPr lang="en-US" altLang="ja-JP"/>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21A2B2CC-EAD1-AF42-8F46-E7DE486BCD73}" type="slidenum">
              <a:rPr lang="ja-JP" altLang="en-US"/>
              <a:pPr fontAlgn="base">
                <a:spcBef>
                  <a:spcPct val="0"/>
                </a:spcBef>
                <a:spcAft>
                  <a:spcPct val="0"/>
                </a:spcAft>
                <a:defRPr/>
              </a:pPr>
              <a:t>‹#›</a:t>
            </a:fld>
            <a:endParaRPr lang="en-US" altLang="ja-JP"/>
          </a:p>
        </p:txBody>
      </p:sp>
    </p:spTree>
    <p:extLst>
      <p:ext uri="{BB962C8B-B14F-4D97-AF65-F5344CB8AC3E}">
        <p14:creationId xmlns:p14="http://schemas.microsoft.com/office/powerpoint/2010/main" val="2844973171"/>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8909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D875E114-BD51-0F42-9564-4DAF1A5D6440}" type="datetimeFigureOut">
              <a:rPr lang="ja-JP" altLang="en-US"/>
              <a:pPr fontAlgn="base">
                <a:spcBef>
                  <a:spcPct val="0"/>
                </a:spcBef>
                <a:spcAft>
                  <a:spcPct val="0"/>
                </a:spcAft>
                <a:defRPr/>
              </a:pPr>
              <a:t>16/03/23</a:t>
            </a:fld>
            <a:endParaRPr lang="en-US" altLang="ja-JP"/>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endParaRPr lang="en-US" altLang="ja-JP"/>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ＭＳ ゴシック" charset="0"/>
                <a:ea typeface="ＭＳ ゴシック" charset="0"/>
                <a:cs typeface="ＭＳ ゴシック" charset="0"/>
              </a:defRPr>
            </a:lvl1pPr>
          </a:lstStyle>
          <a:p>
            <a:pPr fontAlgn="base">
              <a:spcBef>
                <a:spcPct val="0"/>
              </a:spcBef>
              <a:spcAft>
                <a:spcPct val="0"/>
              </a:spcAft>
              <a:defRPr/>
            </a:pPr>
            <a:fld id="{21A2B2CC-EAD1-AF42-8F46-E7DE486BCD73}" type="slidenum">
              <a:rPr lang="ja-JP" altLang="en-US"/>
              <a:pPr fontAlgn="base">
                <a:spcBef>
                  <a:spcPct val="0"/>
                </a:spcBef>
                <a:spcAft>
                  <a:spcPct val="0"/>
                </a:spcAft>
                <a:defRPr/>
              </a:pPr>
              <a:t>‹#›</a:t>
            </a:fld>
            <a:endParaRPr lang="en-US" altLang="ja-JP"/>
          </a:p>
        </p:txBody>
      </p:sp>
    </p:spTree>
    <p:extLst>
      <p:ext uri="{BB962C8B-B14F-4D97-AF65-F5344CB8AC3E}">
        <p14:creationId xmlns:p14="http://schemas.microsoft.com/office/powerpoint/2010/main" val="3514898702"/>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p:txStyles>
    <p:titleStyle>
      <a:lvl1pPr algn="ctr" rtl="0" eaLnBrk="0" fontAlgn="base" hangingPunct="0">
        <a:spcBef>
          <a:spcPct val="0"/>
        </a:spcBef>
        <a:spcAft>
          <a:spcPct val="0"/>
        </a:spcAft>
        <a:defRPr kumimoji="1" sz="4400">
          <a:solidFill>
            <a:schemeClr val="tx2"/>
          </a:solidFill>
          <a:latin typeface="+mj-lt"/>
          <a:ea typeface="+mj-ea"/>
          <a:cs typeface="ＭＳ Ｐゴシック" charset="0"/>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cs typeface="ＭＳ Ｐゴシック" charset="0"/>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image" Target="../media/image5.jp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jpeg"/><Relationship Id="rId1" Type="http://schemas.openxmlformats.org/officeDocument/2006/relationships/slideLayout" Target="../slideLayouts/slideLayout197.xml"/><Relationship Id="rId2"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126.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image" Target="../media/image21.jpeg"/><Relationship Id="rId3"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19.xml"/><Relationship Id="rId2"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9.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37.xml"/><Relationship Id="rId2"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png"/><Relationship Id="rId1" Type="http://schemas.openxmlformats.org/officeDocument/2006/relationships/slideLayout" Target="../slideLayouts/slideLayout126.xml"/><Relationship Id="rId2"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9.jpg"/><Relationship Id="rId3" Type="http://schemas.openxmlformats.org/officeDocument/2006/relationships/image" Target="../media/image3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31.jpeg"/><Relationship Id="rId3" Type="http://schemas.openxmlformats.org/officeDocument/2006/relationships/image" Target="../media/image3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image" Target="../media/image16.jpeg"/><Relationship Id="rId3"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g"/><Relationship Id="rId1" Type="http://schemas.openxmlformats.org/officeDocument/2006/relationships/slideLayout" Target="../slideLayouts/slideLayout161.xml"/><Relationship Id="rId2"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11.png"/><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07_ILC_rendering_image(landsca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97" y="347460"/>
            <a:ext cx="9203784" cy="6525482"/>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2174" y="0"/>
            <a:ext cx="5395913" cy="372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p:cNvSpPr>
          <p:nvPr/>
        </p:nvSpPr>
        <p:spPr bwMode="auto">
          <a:xfrm>
            <a:off x="0" y="10625"/>
            <a:ext cx="3792174" cy="1632840"/>
          </a:xfrm>
          <a:prstGeom prst="rect">
            <a:avLst/>
          </a:prstGeom>
          <a:solidFill>
            <a:srgbClr val="000090"/>
          </a:solidFill>
          <a:ln>
            <a:noFill/>
          </a:ln>
          <a:extLst/>
        </p:spPr>
        <p:txBody>
          <a:bodyPr anchor="ctr"/>
          <a:lstStyle>
            <a:lvl1pPr>
              <a:defRPr kumimoji="1" sz="4200">
                <a:solidFill>
                  <a:srgbClr val="FFFFFF"/>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FFFFFF"/>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FFFFFF"/>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FFFFFF"/>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FFFFFF"/>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9pPr>
          </a:lstStyle>
          <a:p>
            <a:pPr algn="ctr" defTabSz="914400" eaLnBrk="0" fontAlgn="base" hangingPunct="0">
              <a:spcBef>
                <a:spcPct val="0"/>
              </a:spcBef>
              <a:spcAft>
                <a:spcPct val="0"/>
              </a:spcAft>
            </a:pPr>
            <a:r>
              <a:rPr kumimoji="0" lang="en-US" altLang="ja-JP" sz="2400" b="1" dirty="0" smtClean="0">
                <a:solidFill>
                  <a:srgbClr val="FFFF00"/>
                </a:solidFill>
                <a:effectLst>
                  <a:outerShdw blurRad="38100" dist="38100" dir="2700000" algn="tl" rotWithShape="0">
                    <a:srgbClr val="000000"/>
                  </a:outerShdw>
                </a:effectLst>
                <a:latin typeface="Arial"/>
                <a:ea typeface="HGP明朝B" charset="0"/>
                <a:cs typeface="Arial"/>
              </a:rPr>
              <a:t>ILC</a:t>
            </a:r>
            <a:r>
              <a:rPr kumimoji="0" lang="ja-JP" altLang="en-US" sz="2400" b="1" dirty="0" smtClean="0">
                <a:solidFill>
                  <a:srgbClr val="FFFF00"/>
                </a:solidFill>
                <a:effectLst>
                  <a:outerShdw blurRad="38100" dist="38100" dir="2700000" algn="tl" rotWithShape="0">
                    <a:srgbClr val="000000"/>
                  </a:outerShdw>
                </a:effectLst>
                <a:latin typeface="Arial"/>
                <a:ea typeface="HGP明朝B" charset="0"/>
                <a:cs typeface="Arial"/>
              </a:rPr>
              <a:t> </a:t>
            </a:r>
            <a:r>
              <a:rPr kumimoji="0" lang="en-US" altLang="ja-JP" sz="2400" b="1" dirty="0" smtClean="0">
                <a:solidFill>
                  <a:srgbClr val="FFFF00"/>
                </a:solidFill>
                <a:effectLst>
                  <a:outerShdw blurRad="38100" dist="38100" dir="2700000" algn="tl" rotWithShape="0">
                    <a:srgbClr val="000000"/>
                  </a:outerShdw>
                </a:effectLst>
                <a:latin typeface="Arial"/>
                <a:ea typeface="HGP明朝B" charset="0"/>
                <a:cs typeface="Arial"/>
              </a:rPr>
              <a:t>status</a:t>
            </a:r>
            <a:r>
              <a:rPr kumimoji="0" lang="ja-JP" altLang="en-US" sz="2400" b="1" dirty="0" smtClean="0">
                <a:solidFill>
                  <a:srgbClr val="FFFF00"/>
                </a:solidFill>
                <a:effectLst>
                  <a:outerShdw blurRad="38100" dist="38100" dir="2700000" algn="tl" rotWithShape="0">
                    <a:srgbClr val="000000"/>
                  </a:outerShdw>
                </a:effectLst>
                <a:latin typeface="Arial"/>
                <a:ea typeface="HGP明朝B" charset="0"/>
                <a:cs typeface="Arial"/>
              </a:rPr>
              <a:t> </a:t>
            </a:r>
            <a:r>
              <a:rPr kumimoji="0" lang="en-US" altLang="ja-JP" sz="2400" b="1" dirty="0" smtClean="0">
                <a:solidFill>
                  <a:srgbClr val="FFFF00"/>
                </a:solidFill>
                <a:effectLst>
                  <a:outerShdw blurRad="38100" dist="38100" dir="2700000" algn="tl" rotWithShape="0">
                    <a:srgbClr val="000000"/>
                  </a:outerShdw>
                </a:effectLst>
                <a:latin typeface="Arial"/>
                <a:ea typeface="HGP明朝B" charset="0"/>
                <a:cs typeface="Arial"/>
              </a:rPr>
              <a:t>in</a:t>
            </a:r>
            <a:r>
              <a:rPr kumimoji="0" lang="ja-JP" altLang="en-US" sz="2400" b="1" dirty="0" smtClean="0">
                <a:solidFill>
                  <a:srgbClr val="FFFF00"/>
                </a:solidFill>
                <a:effectLst>
                  <a:outerShdw blurRad="38100" dist="38100" dir="2700000" algn="tl" rotWithShape="0">
                    <a:srgbClr val="000000"/>
                  </a:outerShdw>
                </a:effectLst>
                <a:latin typeface="Arial"/>
                <a:ea typeface="HGP明朝B" charset="0"/>
                <a:cs typeface="Arial"/>
              </a:rPr>
              <a:t> </a:t>
            </a:r>
            <a:r>
              <a:rPr kumimoji="0" lang="en-US" altLang="ja-JP" sz="2400" b="1" dirty="0" smtClean="0">
                <a:solidFill>
                  <a:srgbClr val="FFFF00"/>
                </a:solidFill>
                <a:effectLst>
                  <a:outerShdw blurRad="38100" dist="38100" dir="2700000" algn="tl" rotWithShape="0">
                    <a:srgbClr val="000000"/>
                  </a:outerShdw>
                </a:effectLst>
                <a:latin typeface="Arial"/>
                <a:ea typeface="HGP明朝B" charset="0"/>
                <a:cs typeface="Arial"/>
              </a:rPr>
              <a:t>Japan</a:t>
            </a:r>
          </a:p>
        </p:txBody>
      </p:sp>
      <p:sp>
        <p:nvSpPr>
          <p:cNvPr id="3" name="テキスト ボックス 2"/>
          <p:cNvSpPr txBox="1"/>
          <p:nvPr/>
        </p:nvSpPr>
        <p:spPr>
          <a:xfrm>
            <a:off x="4178180" y="5425940"/>
            <a:ext cx="2330786" cy="1077218"/>
          </a:xfrm>
          <a:prstGeom prst="rect">
            <a:avLst/>
          </a:prstGeom>
          <a:solidFill>
            <a:srgbClr val="000090"/>
          </a:solidFill>
        </p:spPr>
        <p:txBody>
          <a:bodyPr wrap="none" rtlCol="0">
            <a:spAutoFit/>
          </a:bodyPr>
          <a:lstStyle/>
          <a:p>
            <a:pPr algn="ctr"/>
            <a:r>
              <a:rPr lang="en-US" altLang="ja-JP" sz="1600" b="1" dirty="0" smtClean="0">
                <a:solidFill>
                  <a:srgbClr val="E5E5FF"/>
                </a:solidFill>
                <a:effectLst>
                  <a:outerShdw blurRad="38100" dist="38100" dir="2700000" algn="tl" rotWithShape="0">
                    <a:srgbClr val="000000"/>
                  </a:outerShdw>
                </a:effectLst>
                <a:latin typeface="Arial"/>
                <a:cs typeface="Arial"/>
              </a:rPr>
              <a:t>Satoru Yamashita</a:t>
            </a:r>
          </a:p>
          <a:p>
            <a:pPr algn="ctr"/>
            <a:r>
              <a:rPr lang="en-US" altLang="ja-JP" sz="1600" b="1" dirty="0" smtClean="0">
                <a:solidFill>
                  <a:srgbClr val="E5E5FF"/>
                </a:solidFill>
                <a:effectLst>
                  <a:outerShdw blurRad="38100" dist="38100" dir="2700000" algn="tl" rotWithShape="0">
                    <a:srgbClr val="000000"/>
                  </a:outerShdw>
                </a:effectLst>
                <a:latin typeface="Arial"/>
                <a:cs typeface="Arial"/>
              </a:rPr>
              <a:t>ICEPP, Univ. of Tokyo</a:t>
            </a:r>
          </a:p>
          <a:p>
            <a:pPr algn="ctr"/>
            <a:r>
              <a:rPr lang="en-US" altLang="ja-JP" sz="1600" b="1" dirty="0" smtClean="0">
                <a:solidFill>
                  <a:srgbClr val="E5E5FF"/>
                </a:solidFill>
                <a:effectLst>
                  <a:outerShdw blurRad="38100" dist="38100" dir="2700000" algn="tl" rotWithShape="0">
                    <a:srgbClr val="000000"/>
                  </a:outerShdw>
                </a:effectLst>
                <a:latin typeface="Arial"/>
                <a:cs typeface="Arial"/>
              </a:rPr>
              <a:t>Mar.23, 2016</a:t>
            </a:r>
            <a:endParaRPr kumimoji="1" lang="en-US" altLang="ja-JP" sz="1600" b="1" dirty="0" smtClean="0">
              <a:solidFill>
                <a:srgbClr val="E5E5FF"/>
              </a:solidFill>
              <a:effectLst>
                <a:outerShdw blurRad="38100" dist="38100" dir="2700000" algn="tl" rotWithShape="0">
                  <a:srgbClr val="000000"/>
                </a:outerShdw>
              </a:effectLst>
              <a:latin typeface="Arial"/>
              <a:cs typeface="Arial"/>
            </a:endParaRPr>
          </a:p>
          <a:p>
            <a:pPr algn="ctr"/>
            <a:r>
              <a:rPr lang="en-US" altLang="ja-JP" sz="1600" b="1" dirty="0" smtClean="0">
                <a:solidFill>
                  <a:srgbClr val="E5E5FF"/>
                </a:solidFill>
                <a:effectLst>
                  <a:outerShdw blurRad="38100" dist="38100" dir="2700000" algn="tl" rotWithShape="0">
                    <a:srgbClr val="000000"/>
                  </a:outerShdw>
                </a:effectLst>
                <a:latin typeface="Arial"/>
                <a:cs typeface="Arial"/>
              </a:rPr>
              <a:t>ILC days @</a:t>
            </a:r>
            <a:r>
              <a:rPr lang="ja-JP" altLang="en-US" sz="1600" b="1" dirty="0" smtClean="0">
                <a:solidFill>
                  <a:srgbClr val="E5E5FF"/>
                </a:solidFill>
                <a:effectLst>
                  <a:outerShdw blurRad="38100" dist="38100" dir="2700000" algn="tl" rotWithShape="0">
                    <a:srgbClr val="000000"/>
                  </a:outerShdw>
                </a:effectLst>
                <a:latin typeface="Arial"/>
                <a:cs typeface="Arial"/>
              </a:rPr>
              <a:t> </a:t>
            </a:r>
            <a:r>
              <a:rPr lang="en-US" altLang="ja-JP" sz="1600" b="1" dirty="0" smtClean="0">
                <a:solidFill>
                  <a:srgbClr val="E5E5FF"/>
                </a:solidFill>
                <a:effectLst>
                  <a:outerShdw blurRad="38100" dist="38100" dir="2700000" algn="tl" rotWithShape="0">
                    <a:srgbClr val="000000"/>
                  </a:outerShdw>
                </a:effectLst>
                <a:latin typeface="Arial"/>
                <a:cs typeface="Arial"/>
              </a:rPr>
              <a:t>Paris</a:t>
            </a:r>
            <a:endParaRPr kumimoji="1" lang="ja-JP" altLang="en-US" sz="1600" b="1" dirty="0">
              <a:solidFill>
                <a:srgbClr val="E5E5FF"/>
              </a:solidFill>
              <a:effectLst>
                <a:outerShdw blurRad="38100" dist="38100" dir="2700000" algn="tl" rotWithShape="0">
                  <a:srgbClr val="000000"/>
                </a:outerShdw>
              </a:effectLst>
              <a:latin typeface="Arial"/>
              <a:cs typeface="Arial"/>
            </a:endParaRPr>
          </a:p>
        </p:txBody>
      </p:sp>
    </p:spTree>
    <p:extLst>
      <p:ext uri="{BB962C8B-B14F-4D97-AF65-F5344CB8AC3E}">
        <p14:creationId xmlns:p14="http://schemas.microsoft.com/office/powerpoint/2010/main" val="9362660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05658"/>
            <a:ext cx="8229600" cy="1292412"/>
          </a:xfrm>
        </p:spPr>
        <p:txBody>
          <a:bodyPr/>
          <a:lstStyle/>
          <a:p>
            <a:r>
              <a:rPr kumimoji="1" lang="en-US" altLang="ja-JP" sz="2800" dirty="0" smtClean="0">
                <a:solidFill>
                  <a:srgbClr val="FFFF00"/>
                </a:solidFill>
                <a:latin typeface="Arial"/>
                <a:cs typeface="Arial"/>
              </a:rPr>
              <a:t>INDUSTRY SECTORS</a:t>
            </a:r>
            <a:br>
              <a:rPr kumimoji="1" lang="en-US" altLang="ja-JP" sz="2800" dirty="0" smtClean="0">
                <a:solidFill>
                  <a:srgbClr val="FFFF00"/>
                </a:solidFill>
                <a:latin typeface="Arial"/>
                <a:cs typeface="Arial"/>
              </a:rPr>
            </a:br>
            <a:r>
              <a:rPr kumimoji="1" lang="en-US" altLang="ja-JP" sz="1800" dirty="0" smtClean="0">
                <a:solidFill>
                  <a:srgbClr val="FFFF00"/>
                </a:solidFill>
                <a:latin typeface="Arial"/>
                <a:cs typeface="Arial"/>
              </a:rPr>
              <a:t>A</a:t>
            </a:r>
            <a:r>
              <a:rPr kumimoji="1" lang="en-US" altLang="ja-JP" sz="1800" dirty="0" smtClean="0">
                <a:latin typeface="Arial"/>
                <a:cs typeface="Arial"/>
              </a:rPr>
              <a:t>dvanced </a:t>
            </a:r>
            <a:r>
              <a:rPr kumimoji="1" lang="en-US" altLang="ja-JP" sz="1800" dirty="0" smtClean="0">
                <a:solidFill>
                  <a:srgbClr val="FFFF00"/>
                </a:solidFill>
                <a:latin typeface="Arial"/>
                <a:cs typeface="Arial"/>
              </a:rPr>
              <a:t>A</a:t>
            </a:r>
            <a:r>
              <a:rPr kumimoji="1" lang="en-US" altLang="ja-JP" sz="1800" dirty="0" smtClean="0">
                <a:latin typeface="Arial"/>
                <a:cs typeface="Arial"/>
              </a:rPr>
              <a:t>ccelerator </a:t>
            </a:r>
            <a:r>
              <a:rPr kumimoji="1" lang="en-US" altLang="ja-JP" sz="1800" dirty="0" smtClean="0">
                <a:solidFill>
                  <a:srgbClr val="FFFF00"/>
                </a:solidFill>
                <a:latin typeface="Arial"/>
                <a:cs typeface="Arial"/>
              </a:rPr>
              <a:t>A</a:t>
            </a:r>
            <a:r>
              <a:rPr kumimoji="1" lang="en-US" altLang="ja-JP" sz="1800" dirty="0" smtClean="0">
                <a:latin typeface="Arial"/>
                <a:cs typeface="Arial"/>
              </a:rPr>
              <a:t>ssociation Promoting Science &amp; Technology</a:t>
            </a:r>
            <a:r>
              <a:rPr kumimoji="1" lang="en-US" altLang="ja-JP" dirty="0" smtClean="0">
                <a:latin typeface="Arial"/>
                <a:cs typeface="Arial"/>
              </a:rPr>
              <a:t/>
            </a:r>
            <a:br>
              <a:rPr kumimoji="1" lang="en-US" altLang="ja-JP" dirty="0" smtClean="0">
                <a:latin typeface="Arial"/>
                <a:cs typeface="Arial"/>
              </a:rPr>
            </a:br>
            <a:r>
              <a:rPr kumimoji="1" lang="en-US" altLang="ja-JP" dirty="0" smtClean="0">
                <a:solidFill>
                  <a:srgbClr val="FFFF00"/>
                </a:solidFill>
                <a:latin typeface="Arial"/>
                <a:cs typeface="Arial"/>
              </a:rPr>
              <a:t>AAA</a:t>
            </a:r>
            <a:r>
              <a:rPr kumimoji="1" lang="en-US" altLang="ja-JP" dirty="0" smtClean="0">
                <a:latin typeface="Arial"/>
                <a:cs typeface="Arial"/>
              </a:rPr>
              <a:t> incorporated on December 3, 2014</a:t>
            </a:r>
            <a:br>
              <a:rPr kumimoji="1" lang="en-US" altLang="ja-JP" dirty="0" smtClean="0">
                <a:latin typeface="Arial"/>
                <a:cs typeface="Arial"/>
              </a:rPr>
            </a:br>
            <a:r>
              <a:rPr kumimoji="1" lang="en-US" altLang="ja-JP" sz="2400" dirty="0" smtClean="0">
                <a:latin typeface="Arial"/>
                <a:cs typeface="Arial"/>
              </a:rPr>
              <a:t>Reformed as general incorporated company</a:t>
            </a:r>
            <a:endParaRPr kumimoji="1" lang="ja-JP" altLang="en-US" sz="2400" dirty="0">
              <a:latin typeface="Arial"/>
              <a:cs typeface="Arial"/>
            </a:endParaRPr>
          </a:p>
        </p:txBody>
      </p:sp>
      <p:sp>
        <p:nvSpPr>
          <p:cNvPr id="3" name="コンテンツ プレースホルダー 2"/>
          <p:cNvSpPr>
            <a:spLocks noGrp="1"/>
          </p:cNvSpPr>
          <p:nvPr>
            <p:ph idx="1"/>
          </p:nvPr>
        </p:nvSpPr>
        <p:spPr>
          <a:xfrm>
            <a:off x="457200" y="2582582"/>
            <a:ext cx="8229600" cy="3880553"/>
          </a:xfrm>
          <a:ln>
            <a:solidFill>
              <a:schemeClr val="tx1"/>
            </a:solidFill>
          </a:ln>
        </p:spPr>
        <p:txBody>
          <a:bodyPr/>
          <a:lstStyle/>
          <a:p>
            <a:r>
              <a:rPr lang="en-US" altLang="ja-JP" b="1" dirty="0" smtClean="0">
                <a:latin typeface="Arial"/>
                <a:cs typeface="Arial"/>
              </a:rPr>
              <a:t>Key technology development and cost reduction</a:t>
            </a:r>
          </a:p>
          <a:p>
            <a:r>
              <a:rPr lang="en-US" altLang="ja-JP" b="1" dirty="0">
                <a:latin typeface="Arial"/>
                <a:cs typeface="Arial"/>
              </a:rPr>
              <a:t>P</a:t>
            </a:r>
            <a:r>
              <a:rPr lang="en-US" altLang="ja-JP" b="1" dirty="0" smtClean="0">
                <a:latin typeface="Arial"/>
                <a:cs typeface="Arial"/>
              </a:rPr>
              <a:t>romote public understanding</a:t>
            </a:r>
            <a:endParaRPr lang="en-US" altLang="ja-JP" b="1" dirty="0">
              <a:latin typeface="Arial"/>
              <a:cs typeface="Arial"/>
            </a:endParaRPr>
          </a:p>
          <a:p>
            <a:r>
              <a:rPr kumimoji="1" lang="en-US" altLang="ja-JP" b="1" dirty="0" smtClean="0">
                <a:latin typeface="Arial"/>
                <a:cs typeface="Arial"/>
              </a:rPr>
              <a:t>Promote industry application of accelerator technology from ILC, SCRF, </a:t>
            </a:r>
            <a:r>
              <a:rPr kumimoji="1" lang="en-US" altLang="ja-JP" b="1" dirty="0" err="1" smtClean="0">
                <a:latin typeface="Arial"/>
                <a:cs typeface="Arial"/>
              </a:rPr>
              <a:t>nano</a:t>
            </a:r>
            <a:r>
              <a:rPr kumimoji="1" lang="en-US" altLang="ja-JP" b="1" dirty="0" smtClean="0">
                <a:latin typeface="Arial"/>
                <a:cs typeface="Arial"/>
              </a:rPr>
              <a:t>-beam and others</a:t>
            </a:r>
            <a:endParaRPr lang="en-US" altLang="ja-JP" b="1" dirty="0">
              <a:latin typeface="Arial"/>
              <a:cs typeface="Arial"/>
            </a:endParaRPr>
          </a:p>
          <a:p>
            <a:r>
              <a:rPr lang="en-US" altLang="ja-JP" b="1" dirty="0" smtClean="0">
                <a:latin typeface="Arial"/>
                <a:cs typeface="Arial"/>
              </a:rPr>
              <a:t>Expanding the manufacturing process of accelerator projects in the private sector</a:t>
            </a:r>
            <a:endParaRPr lang="en-US" altLang="ja-JP" b="1" dirty="0">
              <a:latin typeface="Arial"/>
              <a:cs typeface="Arial"/>
            </a:endParaRPr>
          </a:p>
          <a:p>
            <a:r>
              <a:rPr lang="en-US" altLang="ja-JP" b="1" dirty="0" smtClean="0">
                <a:latin typeface="Arial"/>
                <a:cs typeface="Arial"/>
              </a:rPr>
              <a:t>Study urban development, maximizing ripple effects</a:t>
            </a:r>
            <a:endParaRPr lang="en-US" altLang="ja-JP" b="1" dirty="0">
              <a:latin typeface="Arial"/>
              <a:cs typeface="Arial"/>
            </a:endParaRPr>
          </a:p>
          <a:p>
            <a:r>
              <a:rPr lang="en-US" altLang="ja-JP" b="1" dirty="0" smtClean="0">
                <a:latin typeface="Arial"/>
                <a:cs typeface="Arial"/>
              </a:rPr>
              <a:t>Facilitate international actions in cooperation with Diet members, Government, Business sectors.</a:t>
            </a:r>
            <a:endParaRPr lang="en-US" altLang="ja-JP" b="1" dirty="0">
              <a:latin typeface="Arial"/>
              <a:cs typeface="Arial"/>
            </a:endParaRPr>
          </a:p>
        </p:txBody>
      </p:sp>
      <p:sp>
        <p:nvSpPr>
          <p:cNvPr id="4" name="テキスト ボックス 3"/>
          <p:cNvSpPr txBox="1"/>
          <p:nvPr/>
        </p:nvSpPr>
        <p:spPr>
          <a:xfrm>
            <a:off x="620025" y="1883146"/>
            <a:ext cx="8011778" cy="461665"/>
          </a:xfrm>
          <a:prstGeom prst="rect">
            <a:avLst/>
          </a:prstGeom>
          <a:noFill/>
        </p:spPr>
        <p:txBody>
          <a:bodyPr wrap="none" rtlCol="0">
            <a:spAutoFit/>
          </a:bodyPr>
          <a:lstStyle/>
          <a:p>
            <a:r>
              <a:rPr lang="en-US" altLang="ja-JP" sz="2400" dirty="0" smtClean="0">
                <a:solidFill>
                  <a:srgbClr val="FFFF00"/>
                </a:solidFill>
                <a:latin typeface="Arial"/>
                <a:ea typeface="ヒラギノ丸ゴ Pro W4"/>
                <a:cs typeface="Arial"/>
              </a:rPr>
              <a:t>&gt;100 companies</a:t>
            </a:r>
            <a:r>
              <a:rPr lang="en-US" altLang="ja-JP" sz="2400" dirty="0" smtClean="0">
                <a:solidFill>
                  <a:srgbClr val="FFFFFF"/>
                </a:solidFill>
                <a:latin typeface="Arial"/>
                <a:ea typeface="ヒラギノ丸ゴ Pro W4"/>
                <a:cs typeface="Arial"/>
              </a:rPr>
              <a:t>,</a:t>
            </a:r>
            <a:r>
              <a:rPr lang="en-US" altLang="ja-JP" sz="2400" dirty="0">
                <a:solidFill>
                  <a:srgbClr val="FFFFFF"/>
                </a:solidFill>
                <a:latin typeface="Arial"/>
                <a:ea typeface="ヒラギノ丸ゴ Pro W4"/>
                <a:cs typeface="Arial"/>
              </a:rPr>
              <a:t> </a:t>
            </a:r>
            <a:r>
              <a:rPr lang="en-US" altLang="ja-JP" sz="2400" dirty="0" smtClean="0">
                <a:solidFill>
                  <a:srgbClr val="FFFFFF"/>
                </a:solidFill>
                <a:latin typeface="Arial"/>
                <a:ea typeface="ヒラギノ丸ゴ Pro W4"/>
                <a:cs typeface="Arial"/>
              </a:rPr>
              <a:t>40 universities and research institutions</a:t>
            </a:r>
            <a:endParaRPr lang="ja-JP" altLang="en-US" sz="2400" dirty="0">
              <a:solidFill>
                <a:srgbClr val="FFFFFF"/>
              </a:solidFill>
              <a:latin typeface="Arial"/>
              <a:ea typeface="ヒラギノ丸ゴ Pro W4"/>
              <a:cs typeface="Arial"/>
            </a:endParaRPr>
          </a:p>
        </p:txBody>
      </p:sp>
    </p:spTree>
    <p:extLst>
      <p:ext uri="{BB962C8B-B14F-4D97-AF65-F5344CB8AC3E}">
        <p14:creationId xmlns:p14="http://schemas.microsoft.com/office/powerpoint/2010/main" val="28388537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560"/>
            <a:ext cx="8229600" cy="1143000"/>
          </a:xfrm>
        </p:spPr>
        <p:txBody>
          <a:bodyPr/>
          <a:lstStyle/>
          <a:p>
            <a:r>
              <a:rPr kumimoji="1" lang="en-US" altLang="ja-JP" dirty="0"/>
              <a:t>Multilateral </a:t>
            </a:r>
            <a:r>
              <a:rPr kumimoji="1" lang="en-US" altLang="ja-JP" dirty="0" err="1"/>
              <a:t>vs</a:t>
            </a:r>
            <a:r>
              <a:rPr kumimoji="1" lang="en-US" altLang="ja-JP" dirty="0"/>
              <a:t> </a:t>
            </a:r>
            <a:r>
              <a:rPr kumimoji="1" lang="en-US" altLang="ja-JP" dirty="0" smtClean="0"/>
              <a:t>Bilateral</a:t>
            </a:r>
            <a:endParaRPr kumimoji="1" lang="ja-JP" altLang="en-US" dirty="0"/>
          </a:p>
        </p:txBody>
      </p:sp>
      <p:sp>
        <p:nvSpPr>
          <p:cNvPr id="3" name="コンテンツ プレースホルダー 2"/>
          <p:cNvSpPr>
            <a:spLocks noGrp="1"/>
          </p:cNvSpPr>
          <p:nvPr>
            <p:ph idx="1"/>
          </p:nvPr>
        </p:nvSpPr>
        <p:spPr>
          <a:xfrm>
            <a:off x="457200" y="1288999"/>
            <a:ext cx="8229600" cy="3739454"/>
          </a:xfrm>
        </p:spPr>
        <p:txBody>
          <a:bodyPr/>
          <a:lstStyle/>
          <a:p>
            <a:pPr marL="0" indent="0">
              <a:buNone/>
            </a:pPr>
            <a:r>
              <a:rPr lang="en-US" altLang="ja-JP" dirty="0" smtClean="0"/>
              <a:t>First try was</a:t>
            </a:r>
            <a:r>
              <a:rPr lang="ja-JP" altLang="en-US" dirty="0" smtClean="0"/>
              <a:t> </a:t>
            </a:r>
            <a:r>
              <a:rPr lang="en-US" altLang="ja-JP" dirty="0" smtClean="0"/>
              <a:t>made</a:t>
            </a:r>
            <a:r>
              <a:rPr lang="ja-JP" altLang="en-US" dirty="0" smtClean="0"/>
              <a:t> </a:t>
            </a:r>
            <a:r>
              <a:rPr lang="en-US" altLang="ja-JP" dirty="0" smtClean="0"/>
              <a:t>through multilateral discussion in 2013, but not successful.</a:t>
            </a:r>
            <a:endParaRPr lang="en-US" altLang="ja-JP" dirty="0"/>
          </a:p>
          <a:p>
            <a:r>
              <a:rPr kumimoji="1" lang="en-US" altLang="ja-JP" dirty="0" smtClean="0"/>
              <a:t>Multilateral is ideal but needs coherent moves and ground-work preparation in all countries at once. </a:t>
            </a:r>
          </a:p>
          <a:p>
            <a:r>
              <a:rPr lang="en-US" altLang="ja-JP" dirty="0">
                <a:sym typeface="Wingdings"/>
              </a:rPr>
              <a:t>US likes bi-lateral rather than multilateral.</a:t>
            </a:r>
          </a:p>
          <a:p>
            <a:pPr marL="0" indent="0">
              <a:buNone/>
            </a:pPr>
            <a:r>
              <a:rPr lang="en-US" altLang="ja-JP" sz="800" dirty="0" smtClean="0">
                <a:sym typeface="Wingdings"/>
              </a:rPr>
              <a:t> </a:t>
            </a:r>
          </a:p>
          <a:p>
            <a:pPr marL="0" indent="0">
              <a:buNone/>
            </a:pPr>
            <a:r>
              <a:rPr lang="en-US" altLang="ja-JP" dirty="0" smtClean="0">
                <a:sym typeface="Wingdings"/>
              </a:rPr>
              <a:t> Switch from </a:t>
            </a:r>
            <a:r>
              <a:rPr lang="en-US" altLang="ja-JP" dirty="0">
                <a:sym typeface="Wingdings"/>
              </a:rPr>
              <a:t>M</a:t>
            </a:r>
            <a:r>
              <a:rPr lang="en-US" altLang="ja-JP" dirty="0" smtClean="0">
                <a:sym typeface="Wingdings"/>
              </a:rPr>
              <a:t>ultilateral to Bilateral since 2014: </a:t>
            </a:r>
          </a:p>
          <a:p>
            <a:r>
              <a:rPr kumimoji="1" lang="en-US" altLang="ja-JP" b="1" dirty="0" smtClean="0">
                <a:solidFill>
                  <a:srgbClr val="FFFF00"/>
                </a:solidFill>
                <a:sym typeface="Wingdings"/>
              </a:rPr>
              <a:t>US-Japan first</a:t>
            </a:r>
            <a:r>
              <a:rPr kumimoji="1" lang="en-US" altLang="ja-JP" dirty="0" smtClean="0">
                <a:sym typeface="Wingdings"/>
              </a:rPr>
              <a:t>, </a:t>
            </a:r>
            <a:r>
              <a:rPr kumimoji="1" lang="en-US" altLang="ja-JP" b="1" dirty="0" smtClean="0">
                <a:solidFill>
                  <a:srgbClr val="FFFF00"/>
                </a:solidFill>
                <a:sym typeface="Wingdings"/>
              </a:rPr>
              <a:t>then expand to European countries, Russia, </a:t>
            </a:r>
            <a:r>
              <a:rPr lang="en-US" altLang="ja-JP" b="1" dirty="0" smtClean="0">
                <a:solidFill>
                  <a:srgbClr val="FFFF00"/>
                </a:solidFill>
                <a:sym typeface="Wingdings"/>
              </a:rPr>
              <a:t>Asian countries and other nations / regions</a:t>
            </a:r>
            <a:endParaRPr kumimoji="1" lang="en-US" altLang="ja-JP" b="1" dirty="0" smtClean="0">
              <a:solidFill>
                <a:srgbClr val="FFFF00"/>
              </a:solidFill>
            </a:endParaRPr>
          </a:p>
        </p:txBody>
      </p:sp>
    </p:spTree>
    <p:extLst>
      <p:ext uri="{BB962C8B-B14F-4D97-AF65-F5344CB8AC3E}">
        <p14:creationId xmlns:p14="http://schemas.microsoft.com/office/powerpoint/2010/main" val="325515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3662"/>
            <a:ext cx="8229600" cy="1143000"/>
          </a:xfrm>
        </p:spPr>
        <p:txBody>
          <a:bodyPr/>
          <a:lstStyle/>
          <a:p>
            <a:r>
              <a:rPr kumimoji="1" lang="en-US" altLang="ja-JP" dirty="0" smtClean="0"/>
              <a:t>US-Japan</a:t>
            </a:r>
            <a:br>
              <a:rPr kumimoji="1" lang="en-US" altLang="ja-JP" dirty="0" smtClean="0"/>
            </a:br>
            <a:r>
              <a:rPr kumimoji="1" lang="en-US" altLang="ja-JP" dirty="0" smtClean="0"/>
              <a:t>Starting from high-level</a:t>
            </a:r>
            <a:endParaRPr kumimoji="1" lang="ja-JP" altLang="en-US" dirty="0"/>
          </a:p>
        </p:txBody>
      </p:sp>
      <p:sp>
        <p:nvSpPr>
          <p:cNvPr id="3" name="コンテンツ プレースホルダー 2"/>
          <p:cNvSpPr>
            <a:spLocks noGrp="1"/>
          </p:cNvSpPr>
          <p:nvPr>
            <p:ph idx="1"/>
          </p:nvPr>
        </p:nvSpPr>
        <p:spPr>
          <a:xfrm>
            <a:off x="101600" y="1057276"/>
            <a:ext cx="8953500" cy="5681662"/>
          </a:xfrm>
        </p:spPr>
        <p:txBody>
          <a:bodyPr/>
          <a:lstStyle/>
          <a:p>
            <a:pPr marL="338138" lvl="1" indent="-338138">
              <a:buClr>
                <a:schemeClr val="hlink"/>
              </a:buClr>
            </a:pPr>
            <a:r>
              <a:rPr kumimoji="1" lang="en-US" altLang="ja-JP" sz="2400" dirty="0" smtClean="0">
                <a:solidFill>
                  <a:srgbClr val="FFFF00"/>
                </a:solidFill>
              </a:rPr>
              <a:t>Minister Level</a:t>
            </a:r>
            <a:r>
              <a:rPr kumimoji="1" lang="en-US" altLang="ja-JP" sz="2400" dirty="0" smtClean="0"/>
              <a:t>: </a:t>
            </a:r>
            <a:r>
              <a:rPr lang="en-US" altLang="ja-JP" sz="2400" dirty="0"/>
              <a:t>(2013 Sep and 2014 Jan.</a:t>
            </a:r>
            <a:r>
              <a:rPr lang="en-US" altLang="ja-JP" sz="2400" dirty="0" smtClean="0"/>
              <a:t>)</a:t>
            </a:r>
            <a:endParaRPr kumimoji="1" lang="en-US" altLang="ja-JP" sz="2400" dirty="0" smtClean="0"/>
          </a:p>
          <a:p>
            <a:pPr lvl="1"/>
            <a:r>
              <a:rPr kumimoji="1" lang="en-US" altLang="ja-JP" sz="2000" dirty="0" smtClean="0"/>
              <a:t>Minister of MEXT (Shimomura) and </a:t>
            </a:r>
            <a:r>
              <a:rPr kumimoji="1" lang="en-US" altLang="ja-JP" sz="2000" b="1" dirty="0" smtClean="0">
                <a:solidFill>
                  <a:srgbClr val="FFFF00"/>
                </a:solidFill>
              </a:rPr>
              <a:t>Secretary of Energy Dr. Moniz</a:t>
            </a:r>
            <a:r>
              <a:rPr kumimoji="1" lang="en-US" altLang="ja-JP" sz="2000" dirty="0" smtClean="0"/>
              <a:t> </a:t>
            </a:r>
            <a:r>
              <a:rPr lang="en-US" altLang="ja-JP" dirty="0" smtClean="0"/>
              <a:t>Top Officer (~</a:t>
            </a:r>
            <a:r>
              <a:rPr lang="en-US" altLang="ja-JP" dirty="0" smtClean="0">
                <a:solidFill>
                  <a:srgbClr val="FFFF00"/>
                </a:solidFill>
              </a:rPr>
              <a:t>undersecretary level</a:t>
            </a:r>
            <a:r>
              <a:rPr lang="en-US" altLang="ja-JP" dirty="0" smtClean="0"/>
              <a:t>) level</a:t>
            </a:r>
            <a:endParaRPr kumimoji="1" lang="en-US" altLang="ja-JP" dirty="0" smtClean="0"/>
          </a:p>
          <a:p>
            <a:r>
              <a:rPr lang="en-US" altLang="ja-JP" sz="2000" dirty="0" smtClean="0"/>
              <a:t>2014 Dec. Undersecretary Orr is in his position</a:t>
            </a:r>
          </a:p>
          <a:p>
            <a:r>
              <a:rPr kumimoji="1" lang="en-US" altLang="ja-JP" b="1" dirty="0" smtClean="0">
                <a:solidFill>
                  <a:srgbClr val="FFFF00"/>
                </a:solidFill>
              </a:rPr>
              <a:t>Top Officer level </a:t>
            </a:r>
            <a:r>
              <a:rPr lang="en-US" altLang="ja-JP" dirty="0" smtClean="0"/>
              <a:t> </a:t>
            </a:r>
            <a:r>
              <a:rPr lang="en-US" altLang="ja-JP" dirty="0"/>
              <a:t>(2015 Apr) </a:t>
            </a:r>
            <a:endParaRPr kumimoji="1" lang="en-US" altLang="ja-JP" b="1" dirty="0" smtClean="0">
              <a:solidFill>
                <a:srgbClr val="FFFF00"/>
              </a:solidFill>
            </a:endParaRPr>
          </a:p>
          <a:p>
            <a:pPr lvl="1"/>
            <a:r>
              <a:rPr kumimoji="1" lang="en-US" altLang="ja-JP" b="1" dirty="0" smtClean="0"/>
              <a:t>MEXT </a:t>
            </a:r>
            <a:r>
              <a:rPr lang="en-US" altLang="ja-JP" b="1" dirty="0" smtClean="0"/>
              <a:t>deputy Minister </a:t>
            </a:r>
            <a:r>
              <a:rPr kumimoji="1" lang="en-US" altLang="ja-JP" b="1" dirty="0" smtClean="0">
                <a:solidFill>
                  <a:srgbClr val="FFFF00"/>
                </a:solidFill>
              </a:rPr>
              <a:t>Tsuchiya </a:t>
            </a:r>
            <a:r>
              <a:rPr kumimoji="1" lang="en-US" altLang="ja-JP" dirty="0" smtClean="0"/>
              <a:t>and US Undersecretary Dr. Orr</a:t>
            </a:r>
          </a:p>
          <a:p>
            <a:r>
              <a:rPr lang="en-US" altLang="ja-JP" sz="2000" dirty="0" smtClean="0"/>
              <a:t>2015 July  </a:t>
            </a:r>
            <a:r>
              <a:rPr lang="en-US" altLang="ja-JP" sz="2000" b="1" dirty="0" smtClean="0"/>
              <a:t>Mr. Tsuchiya in administrative vice Minister</a:t>
            </a:r>
            <a:r>
              <a:rPr lang="en-US" altLang="ja-JP" sz="2000" dirty="0" smtClean="0"/>
              <a:t> of MEXT (top of MEXT officers)</a:t>
            </a:r>
          </a:p>
          <a:p>
            <a:r>
              <a:rPr lang="en-US" altLang="ja-JP" sz="2000" b="1" dirty="0" smtClean="0"/>
              <a:t>2015 Oct </a:t>
            </a:r>
            <a:r>
              <a:rPr lang="en-US" altLang="ja-JP" sz="2000" dirty="0" smtClean="0"/>
              <a:t>US director of </a:t>
            </a:r>
            <a:r>
              <a:rPr lang="en-US" altLang="ja-JP" sz="2000" b="1" dirty="0" smtClean="0">
                <a:solidFill>
                  <a:srgbClr val="FFFF00"/>
                </a:solidFill>
              </a:rPr>
              <a:t>OSTP, Presidential advisor Dr. </a:t>
            </a:r>
            <a:r>
              <a:rPr lang="en-US" altLang="ja-JP" sz="2000" b="1" dirty="0" err="1" smtClean="0">
                <a:solidFill>
                  <a:srgbClr val="FFFF00"/>
                </a:solidFill>
              </a:rPr>
              <a:t>Holdren</a:t>
            </a:r>
            <a:r>
              <a:rPr lang="en-US" altLang="ja-JP" sz="2000" dirty="0" smtClean="0"/>
              <a:t> visit Japan (US-J S&amp;T)  Working dinner with Diet members, undersecretary Mr. Tsuchiya </a:t>
            </a:r>
            <a:r>
              <a:rPr lang="en-US" altLang="ja-JP" sz="2000" dirty="0"/>
              <a:t>of MEXT, </a:t>
            </a:r>
            <a:r>
              <a:rPr lang="en-US" altLang="ja-JP" sz="2000" dirty="0" smtClean="0"/>
              <a:t>Industry executives</a:t>
            </a:r>
          </a:p>
          <a:p>
            <a:r>
              <a:rPr kumimoji="1" lang="en-US" altLang="ja-JP" sz="2000" dirty="0" smtClean="0"/>
              <a:t>2015 Dec. US Office of Science director assigned</a:t>
            </a:r>
          </a:p>
          <a:p>
            <a:endParaRPr kumimoji="1" lang="en-US" altLang="ja-JP" sz="800" dirty="0" smtClean="0"/>
          </a:p>
          <a:p>
            <a:r>
              <a:rPr lang="en-US" altLang="ja-JP" sz="2200" dirty="0" smtClean="0"/>
              <a:t>2016 </a:t>
            </a:r>
            <a:r>
              <a:rPr lang="en-US" altLang="ja-JP" sz="2200" dirty="0"/>
              <a:t>Feb</a:t>
            </a:r>
            <a:r>
              <a:rPr lang="en-US" altLang="ja-JP" sz="2200" dirty="0" smtClean="0"/>
              <a:t>.</a:t>
            </a:r>
            <a:r>
              <a:rPr lang="ja-JP" altLang="en-US" sz="2200" dirty="0" smtClean="0"/>
              <a:t> </a:t>
            </a:r>
            <a:r>
              <a:rPr lang="en-US" altLang="ja-JP" sz="2200" dirty="0" smtClean="0"/>
              <a:t>12 – </a:t>
            </a:r>
            <a:r>
              <a:rPr lang="en-US" altLang="ja-JP" sz="2200" b="1" dirty="0" smtClean="0">
                <a:solidFill>
                  <a:srgbClr val="FFFF00"/>
                </a:solidFill>
              </a:rPr>
              <a:t>DOE</a:t>
            </a:r>
            <a:r>
              <a:rPr lang="ja-JP" altLang="en-US" sz="2200" b="1" dirty="0" smtClean="0">
                <a:solidFill>
                  <a:srgbClr val="FFFF00"/>
                </a:solidFill>
              </a:rPr>
              <a:t> </a:t>
            </a:r>
            <a:r>
              <a:rPr lang="ja-JP" altLang="ja-JP" sz="2200" b="1" dirty="0" smtClean="0">
                <a:solidFill>
                  <a:srgbClr val="FFFF00"/>
                </a:solidFill>
              </a:rPr>
              <a:t>O</a:t>
            </a:r>
            <a:r>
              <a:rPr lang="en-US" altLang="ja-JP" sz="2200" b="1" dirty="0" err="1" smtClean="0">
                <a:solidFill>
                  <a:srgbClr val="FFFF00"/>
                </a:solidFill>
              </a:rPr>
              <a:t>ffice</a:t>
            </a:r>
            <a:r>
              <a:rPr lang="ja-JP" altLang="en-US" sz="2200" b="1" dirty="0" smtClean="0">
                <a:solidFill>
                  <a:srgbClr val="FFFF00"/>
                </a:solidFill>
              </a:rPr>
              <a:t> </a:t>
            </a:r>
            <a:r>
              <a:rPr lang="en-US" altLang="ja-JP" sz="2200" b="1" dirty="0" smtClean="0">
                <a:solidFill>
                  <a:srgbClr val="FFFF00"/>
                </a:solidFill>
              </a:rPr>
              <a:t>of</a:t>
            </a:r>
            <a:r>
              <a:rPr lang="ja-JP" altLang="en-US" sz="2200" b="1" dirty="0" smtClean="0">
                <a:solidFill>
                  <a:srgbClr val="FFFF00"/>
                </a:solidFill>
              </a:rPr>
              <a:t> </a:t>
            </a:r>
            <a:r>
              <a:rPr lang="en-US" altLang="ja-JP" sz="2200" b="1" dirty="0" smtClean="0">
                <a:solidFill>
                  <a:srgbClr val="FFFF00"/>
                </a:solidFill>
              </a:rPr>
              <a:t>Science</a:t>
            </a:r>
            <a:r>
              <a:rPr lang="ja-JP" altLang="en-US" sz="2200" b="1" dirty="0" smtClean="0">
                <a:solidFill>
                  <a:srgbClr val="FFFF00"/>
                </a:solidFill>
              </a:rPr>
              <a:t> </a:t>
            </a:r>
            <a:r>
              <a:rPr lang="en-US" altLang="ja-JP" sz="2200" b="1" dirty="0" smtClean="0">
                <a:solidFill>
                  <a:srgbClr val="FFFF00"/>
                </a:solidFill>
              </a:rPr>
              <a:t>Director</a:t>
            </a:r>
            <a:r>
              <a:rPr lang="ja-JP" altLang="en-US" sz="2200" b="1" dirty="0" smtClean="0">
                <a:solidFill>
                  <a:srgbClr val="FFFF00"/>
                </a:solidFill>
              </a:rPr>
              <a:t> </a:t>
            </a:r>
            <a:r>
              <a:rPr lang="en-US" altLang="ja-JP" sz="2200" dirty="0" smtClean="0"/>
              <a:t>level</a:t>
            </a:r>
          </a:p>
          <a:p>
            <a:pPr marL="0" indent="0">
              <a:buNone/>
            </a:pPr>
            <a:r>
              <a:rPr lang="ja-JP" altLang="en-US" sz="2200" dirty="0" smtClean="0"/>
              <a:t>      </a:t>
            </a:r>
            <a:r>
              <a:rPr lang="ja-JP" altLang="ja-JP" sz="2200" dirty="0" smtClean="0"/>
              <a:t>@</a:t>
            </a:r>
            <a:r>
              <a:rPr lang="en-US" altLang="ja-JP" sz="2200" dirty="0" smtClean="0"/>
              <a:t>DOE</a:t>
            </a:r>
            <a:r>
              <a:rPr lang="ja-JP" altLang="en-US" sz="2200" dirty="0" smtClean="0"/>
              <a:t> </a:t>
            </a:r>
            <a:r>
              <a:rPr lang="en-US" altLang="ja-JP" sz="2200" dirty="0" smtClean="0"/>
              <a:t>Washington</a:t>
            </a:r>
            <a:r>
              <a:rPr lang="ja-JP" altLang="en-US" sz="2200" dirty="0" smtClean="0"/>
              <a:t> </a:t>
            </a:r>
            <a:r>
              <a:rPr lang="en-US" altLang="ja-JP" sz="2200" dirty="0" smtClean="0"/>
              <a:t>DC.</a:t>
            </a:r>
            <a:r>
              <a:rPr lang="ja-JP" altLang="en-US" sz="2200" dirty="0" smtClean="0"/>
              <a:t> </a:t>
            </a:r>
            <a:r>
              <a:rPr lang="ja-JP" altLang="ja-JP" sz="2200" dirty="0" smtClean="0"/>
              <a:t> </a:t>
            </a:r>
            <a:r>
              <a:rPr lang="en-US" altLang="ja-JP" sz="2200" dirty="0" smtClean="0"/>
              <a:t>Director </a:t>
            </a:r>
            <a:r>
              <a:rPr lang="en-US" altLang="ja-JP" sz="2200" dirty="0" err="1" smtClean="0"/>
              <a:t>C.Murray</a:t>
            </a:r>
            <a:r>
              <a:rPr lang="en-US" altLang="ja-JP" sz="2200" dirty="0" smtClean="0"/>
              <a:t>, </a:t>
            </a:r>
            <a:r>
              <a:rPr lang="en-US" altLang="ja-JP" sz="2200" dirty="0" err="1" smtClean="0"/>
              <a:t>J.Siegrist</a:t>
            </a:r>
            <a:r>
              <a:rPr lang="en-US" altLang="ja-JP" sz="2200" dirty="0"/>
              <a:t> </a:t>
            </a:r>
            <a:r>
              <a:rPr lang="en-US" altLang="ja-JP" sz="2200" dirty="0" smtClean="0"/>
              <a:t>+ 3</a:t>
            </a:r>
          </a:p>
          <a:p>
            <a:pPr marL="0" indent="0">
              <a:buNone/>
            </a:pPr>
            <a:r>
              <a:rPr lang="en-US" altLang="ja-JP" sz="2200" dirty="0"/>
              <a:t> </a:t>
            </a:r>
            <a:r>
              <a:rPr lang="en-US" altLang="ja-JP" sz="2200" dirty="0" smtClean="0"/>
              <a:t> Japan:</a:t>
            </a:r>
            <a:r>
              <a:rPr lang="ja-JP" altLang="en-US" sz="2200" dirty="0" smtClean="0"/>
              <a:t> </a:t>
            </a:r>
            <a:r>
              <a:rPr lang="en-US" altLang="ja-JP" sz="2200" dirty="0" smtClean="0"/>
              <a:t>3</a:t>
            </a:r>
            <a:r>
              <a:rPr lang="ja-JP" altLang="en-US" sz="2200" dirty="0" smtClean="0"/>
              <a:t> </a:t>
            </a:r>
            <a:r>
              <a:rPr lang="en-US" altLang="ja-JP" sz="2200" dirty="0" smtClean="0"/>
              <a:t>Diet</a:t>
            </a:r>
            <a:r>
              <a:rPr lang="ja-JP" altLang="en-US" sz="2200" dirty="0" smtClean="0"/>
              <a:t> </a:t>
            </a:r>
            <a:r>
              <a:rPr lang="en-US" altLang="ja-JP" sz="2200" dirty="0" smtClean="0"/>
              <a:t>Members,</a:t>
            </a:r>
            <a:r>
              <a:rPr lang="ja-JP" altLang="en-US" sz="2200" dirty="0" smtClean="0"/>
              <a:t> </a:t>
            </a:r>
            <a:r>
              <a:rPr lang="en-US" altLang="ja-JP" sz="2200" dirty="0" smtClean="0"/>
              <a:t>MEXT(Mr. </a:t>
            </a:r>
            <a:r>
              <a:rPr lang="en-US" altLang="ja-JP" sz="2200" dirty="0" err="1" smtClean="0"/>
              <a:t>Ikukawa</a:t>
            </a:r>
            <a:r>
              <a:rPr lang="en-US" altLang="ja-JP" sz="2200" dirty="0" smtClean="0"/>
              <a:t>), 4 researchers</a:t>
            </a:r>
          </a:p>
          <a:p>
            <a:pPr marL="0" indent="0">
              <a:buNone/>
            </a:pPr>
            <a:endParaRPr kumimoji="1" lang="en-US" altLang="ja-JP" sz="2000" dirty="0" smtClean="0"/>
          </a:p>
          <a:p>
            <a:endParaRPr kumimoji="1" lang="ja-JP" altLang="en-US" dirty="0"/>
          </a:p>
        </p:txBody>
      </p:sp>
    </p:spTree>
    <p:extLst>
      <p:ext uri="{BB962C8B-B14F-4D97-AF65-F5344CB8AC3E}">
        <p14:creationId xmlns:p14="http://schemas.microsoft.com/office/powerpoint/2010/main" val="38874038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61020"/>
            <a:ext cx="7886700" cy="676865"/>
          </a:xfrm>
          <a:solidFill>
            <a:schemeClr val="accent5">
              <a:lumMod val="20000"/>
              <a:lumOff val="80000"/>
            </a:schemeClr>
          </a:solidFill>
        </p:spPr>
        <p:txBody>
          <a:bodyPr>
            <a:normAutofit/>
          </a:bodyPr>
          <a:lstStyle/>
          <a:p>
            <a:r>
              <a:rPr lang="en-US" altLang="ja-JP" sz="3200" dirty="0" smtClean="0">
                <a:latin typeface="Times"/>
                <a:cs typeface="Times"/>
              </a:rPr>
              <a:t>Japan-US </a:t>
            </a:r>
            <a:r>
              <a:rPr lang="en-US" altLang="ja-JP" sz="3200" dirty="0">
                <a:latin typeface="Times"/>
                <a:cs typeface="Times"/>
              </a:rPr>
              <a:t>D</a:t>
            </a:r>
            <a:r>
              <a:rPr kumimoji="1" lang="en-US" altLang="ja-JP" sz="3200" dirty="0" smtClean="0">
                <a:latin typeface="Times"/>
                <a:cs typeface="Times"/>
              </a:rPr>
              <a:t>iscussions at the Political </a:t>
            </a:r>
            <a:r>
              <a:rPr lang="en-US" altLang="ja-JP" sz="3200" dirty="0">
                <a:latin typeface="Times"/>
                <a:cs typeface="Times"/>
              </a:rPr>
              <a:t>L</a:t>
            </a:r>
            <a:r>
              <a:rPr kumimoji="1" lang="en-US" altLang="ja-JP" sz="3200" dirty="0" smtClean="0">
                <a:latin typeface="Times"/>
                <a:cs typeface="Times"/>
              </a:rPr>
              <a:t>evel</a:t>
            </a:r>
            <a:endParaRPr kumimoji="1" lang="ja-JP" altLang="en-US" sz="3200" dirty="0">
              <a:latin typeface="Times"/>
              <a:cs typeface="Times"/>
            </a:endParaRPr>
          </a:p>
        </p:txBody>
      </p:sp>
      <p:sp>
        <p:nvSpPr>
          <p:cNvPr id="3" name="コンテンツ プレースホルダー 2"/>
          <p:cNvSpPr>
            <a:spLocks noGrp="1"/>
          </p:cNvSpPr>
          <p:nvPr>
            <p:ph idx="1"/>
          </p:nvPr>
        </p:nvSpPr>
        <p:spPr>
          <a:xfrm>
            <a:off x="99628" y="839645"/>
            <a:ext cx="3943350" cy="4245934"/>
          </a:xfrm>
        </p:spPr>
        <p:txBody>
          <a:bodyPr>
            <a:normAutofit/>
          </a:bodyPr>
          <a:lstStyle/>
          <a:p>
            <a:r>
              <a:rPr kumimoji="1" lang="en-US" altLang="ja-JP" sz="1800" dirty="0" smtClean="0">
                <a:latin typeface="Times"/>
                <a:cs typeface="Times"/>
              </a:rPr>
              <a:t>April 30 2013 at Washington DC: Symposium on Advanced Science and Technology centered on the ILC</a:t>
            </a:r>
          </a:p>
          <a:p>
            <a:pPr lvl="1"/>
            <a:r>
              <a:rPr kumimoji="1" lang="en-US" altLang="ja-JP" sz="1800" dirty="0" smtClean="0">
                <a:latin typeface="Times"/>
                <a:cs typeface="Times"/>
              </a:rPr>
              <a:t>MEXT Minister, Secretary of Energy US, </a:t>
            </a:r>
            <a:r>
              <a:rPr lang="en-US" altLang="ja-JP" sz="1800" dirty="0" smtClean="0">
                <a:latin typeface="Times"/>
                <a:cs typeface="Times"/>
              </a:rPr>
              <a:t>Federation </a:t>
            </a:r>
            <a:r>
              <a:rPr lang="en-US" altLang="ja-JP" sz="1800" dirty="0">
                <a:latin typeface="Times"/>
                <a:cs typeface="Times"/>
              </a:rPr>
              <a:t>of Diet </a:t>
            </a:r>
            <a:r>
              <a:rPr lang="en-US" altLang="ja-JP" sz="1800" dirty="0" smtClean="0">
                <a:latin typeface="Times"/>
                <a:cs typeface="Times"/>
              </a:rPr>
              <a:t>members </a:t>
            </a:r>
            <a:r>
              <a:rPr lang="en-US" altLang="ja-JP" sz="1800" dirty="0">
                <a:latin typeface="Times"/>
                <a:cs typeface="Times"/>
              </a:rPr>
              <a:t>of Japan for </a:t>
            </a:r>
            <a:r>
              <a:rPr lang="en-US" altLang="ja-JP" sz="1800" dirty="0" smtClean="0">
                <a:latin typeface="Times"/>
                <a:cs typeface="Times"/>
              </a:rPr>
              <a:t>ILC</a:t>
            </a:r>
            <a:endParaRPr kumimoji="1" lang="en-US" altLang="ja-JP" sz="1800" dirty="0" smtClean="0">
              <a:latin typeface="Times"/>
              <a:cs typeface="Times"/>
            </a:endParaRPr>
          </a:p>
          <a:p>
            <a:r>
              <a:rPr kumimoji="1" lang="en-US" altLang="ja-JP" sz="1800" dirty="0" smtClean="0">
                <a:latin typeface="Times"/>
                <a:cs typeface="Times"/>
              </a:rPr>
              <a:t>January 2014, MEXT Minister met with </a:t>
            </a:r>
            <a:r>
              <a:rPr kumimoji="1" lang="en-US" altLang="ja-JP" sz="1800" dirty="0" err="1" smtClean="0">
                <a:latin typeface="Times"/>
                <a:cs typeface="Times"/>
              </a:rPr>
              <a:t>Dr.Monitz</a:t>
            </a:r>
            <a:r>
              <a:rPr kumimoji="1" lang="en-US" altLang="ja-JP" sz="1800" dirty="0" smtClean="0">
                <a:latin typeface="Times"/>
                <a:cs typeface="Times"/>
              </a:rPr>
              <a:t> (Secretary of Energy) at Washington DC</a:t>
            </a:r>
          </a:p>
          <a:p>
            <a:r>
              <a:rPr lang="en-US" altLang="ja-JP" sz="1800" dirty="0" smtClean="0">
                <a:latin typeface="Times"/>
                <a:cs typeface="Times"/>
              </a:rPr>
              <a:t>July 2014, Federation of Diet members visited Washington</a:t>
            </a:r>
          </a:p>
          <a:p>
            <a:r>
              <a:rPr lang="en-US" altLang="ja-JP" sz="1800" dirty="0" smtClean="0">
                <a:latin typeface="Times"/>
                <a:cs typeface="Times"/>
              </a:rPr>
              <a:t>Apr.2015, </a:t>
            </a:r>
            <a:r>
              <a:rPr lang="en-US" altLang="ja-JP" sz="1800" dirty="0">
                <a:latin typeface="Times"/>
                <a:cs typeface="Times"/>
              </a:rPr>
              <a:t>Federation of Diet </a:t>
            </a:r>
            <a:r>
              <a:rPr lang="en-US" altLang="ja-JP" sz="1800" dirty="0" smtClean="0">
                <a:latin typeface="Times"/>
                <a:cs typeface="Times"/>
              </a:rPr>
              <a:t>members </a:t>
            </a:r>
            <a:r>
              <a:rPr lang="en-US" altLang="ja-JP" sz="1800" dirty="0">
                <a:latin typeface="Times"/>
                <a:cs typeface="Times"/>
              </a:rPr>
              <a:t>visited Washington</a:t>
            </a:r>
            <a:endParaRPr lang="en-US" altLang="ja-JP" sz="1800" dirty="0" smtClean="0">
              <a:latin typeface="Times"/>
              <a:cs typeface="Times"/>
            </a:endParaRPr>
          </a:p>
        </p:txBody>
      </p:sp>
      <p:pic>
        <p:nvPicPr>
          <p:cNvPr id="4" name="図 3"/>
          <p:cNvPicPr>
            <a:picLocks noChangeAspect="1"/>
          </p:cNvPicPr>
          <p:nvPr/>
        </p:nvPicPr>
        <p:blipFill>
          <a:blip r:embed="rId2"/>
          <a:stretch>
            <a:fillRect/>
          </a:stretch>
        </p:blipFill>
        <p:spPr>
          <a:xfrm>
            <a:off x="4700954" y="1178199"/>
            <a:ext cx="4103397" cy="2010158"/>
          </a:xfrm>
          <a:prstGeom prst="rect">
            <a:avLst/>
          </a:prstGeom>
        </p:spPr>
      </p:pic>
      <p:pic>
        <p:nvPicPr>
          <p:cNvPr id="5" name="図 4"/>
          <p:cNvPicPr>
            <a:picLocks noChangeAspect="1"/>
          </p:cNvPicPr>
          <p:nvPr/>
        </p:nvPicPr>
        <p:blipFill>
          <a:blip r:embed="rId3"/>
          <a:stretch>
            <a:fillRect/>
          </a:stretch>
        </p:blipFill>
        <p:spPr>
          <a:xfrm>
            <a:off x="4700954" y="3197824"/>
            <a:ext cx="2471049" cy="1869669"/>
          </a:xfrm>
          <a:prstGeom prst="rect">
            <a:avLst/>
          </a:prstGeom>
        </p:spPr>
      </p:pic>
      <p:pic>
        <p:nvPicPr>
          <p:cNvPr id="6" name="図 5"/>
          <p:cNvPicPr>
            <a:picLocks noChangeAspect="1"/>
          </p:cNvPicPr>
          <p:nvPr/>
        </p:nvPicPr>
        <p:blipFill>
          <a:blip r:embed="rId4"/>
          <a:stretch>
            <a:fillRect/>
          </a:stretch>
        </p:blipFill>
        <p:spPr>
          <a:xfrm>
            <a:off x="139479" y="4932762"/>
            <a:ext cx="5082362" cy="1817742"/>
          </a:xfrm>
          <a:prstGeom prst="rect">
            <a:avLst/>
          </a:prstGeom>
        </p:spPr>
      </p:pic>
      <p:sp>
        <p:nvSpPr>
          <p:cNvPr id="7" name="テキスト ボックス 6"/>
          <p:cNvSpPr txBox="1"/>
          <p:nvPr/>
        </p:nvSpPr>
        <p:spPr>
          <a:xfrm>
            <a:off x="4135550" y="839645"/>
            <a:ext cx="5008450" cy="338554"/>
          </a:xfrm>
          <a:prstGeom prst="rect">
            <a:avLst/>
          </a:prstGeom>
          <a:noFill/>
          <a:ln>
            <a:solidFill>
              <a:srgbClr val="FF0000"/>
            </a:solidFill>
          </a:ln>
        </p:spPr>
        <p:txBody>
          <a:bodyPr wrap="square" rtlCol="0">
            <a:spAutoFit/>
          </a:bodyPr>
          <a:lstStyle/>
          <a:p>
            <a:r>
              <a:rPr kumimoji="1" lang="en-US" altLang="ja-JP" sz="1600" dirty="0" smtClean="0"/>
              <a:t>1</a:t>
            </a:r>
            <a:r>
              <a:rPr kumimoji="1" lang="en-US" altLang="ja-JP" sz="1600" baseline="30000" dirty="0" smtClean="0"/>
              <a:t>st</a:t>
            </a:r>
            <a:r>
              <a:rPr kumimoji="1" lang="en-US" altLang="ja-JP" sz="1600" dirty="0" smtClean="0"/>
              <a:t> US Visit by federation of Diet Members of Japan for ILC </a:t>
            </a:r>
            <a:endParaRPr kumimoji="1" lang="ja-JP" altLang="en-US" sz="1600" dirty="0"/>
          </a:p>
        </p:txBody>
      </p:sp>
      <p:sp>
        <p:nvSpPr>
          <p:cNvPr id="8" name="テキスト ボックス 7"/>
          <p:cNvSpPr txBox="1"/>
          <p:nvPr/>
        </p:nvSpPr>
        <p:spPr>
          <a:xfrm>
            <a:off x="318216" y="4646786"/>
            <a:ext cx="3979039" cy="338554"/>
          </a:xfrm>
          <a:prstGeom prst="rect">
            <a:avLst/>
          </a:prstGeom>
          <a:noFill/>
          <a:ln>
            <a:solidFill>
              <a:srgbClr val="FF0000"/>
            </a:solidFill>
          </a:ln>
        </p:spPr>
        <p:txBody>
          <a:bodyPr wrap="square" rtlCol="0">
            <a:spAutoFit/>
          </a:bodyPr>
          <a:lstStyle/>
          <a:p>
            <a:r>
              <a:rPr lang="en-US" altLang="ja-JP" sz="1600" dirty="0" smtClean="0"/>
              <a:t>2nd</a:t>
            </a:r>
            <a:r>
              <a:rPr kumimoji="1" lang="en-US" altLang="ja-JP" sz="1600" dirty="0" smtClean="0"/>
              <a:t> US Visit by </a:t>
            </a:r>
            <a:r>
              <a:rPr lang="en-US" altLang="ja-JP" sz="1600" dirty="0" smtClean="0"/>
              <a:t>Federation of Diet Members</a:t>
            </a:r>
            <a:endParaRPr kumimoji="1" lang="ja-JP" altLang="en-US" sz="1600" dirty="0"/>
          </a:p>
        </p:txBody>
      </p:sp>
      <p:pic>
        <p:nvPicPr>
          <p:cNvPr id="9" name="Picture 1" descr="RT_KAWAMURA_DSCN301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92673" y="5305736"/>
            <a:ext cx="2958660" cy="1476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5283342" y="5040645"/>
            <a:ext cx="3777322" cy="338554"/>
          </a:xfrm>
          <a:prstGeom prst="rect">
            <a:avLst/>
          </a:prstGeom>
          <a:noFill/>
          <a:ln>
            <a:solidFill>
              <a:srgbClr val="FF0000"/>
            </a:solidFill>
          </a:ln>
        </p:spPr>
        <p:txBody>
          <a:bodyPr wrap="square" rtlCol="0">
            <a:spAutoFit/>
          </a:bodyPr>
          <a:lstStyle/>
          <a:p>
            <a:r>
              <a:rPr lang="en-US" altLang="ja-JP" sz="1600" dirty="0" smtClean="0"/>
              <a:t>3rd</a:t>
            </a:r>
            <a:r>
              <a:rPr kumimoji="1" lang="en-US" altLang="ja-JP" sz="1600" dirty="0" smtClean="0"/>
              <a:t> US Visit by </a:t>
            </a:r>
            <a:r>
              <a:rPr lang="en-US" altLang="ja-JP" sz="1600" dirty="0" smtClean="0"/>
              <a:t>Federation of Diet members</a:t>
            </a:r>
            <a:endParaRPr kumimoji="1" lang="ja-JP" altLang="en-US" sz="1600" dirty="0"/>
          </a:p>
        </p:txBody>
      </p:sp>
      <p:sp>
        <p:nvSpPr>
          <p:cNvPr id="11" name="スライド番号プレースホルダー 10"/>
          <p:cNvSpPr>
            <a:spLocks noGrp="1"/>
          </p:cNvSpPr>
          <p:nvPr>
            <p:ph type="sldNum" sz="quarter" idx="12"/>
          </p:nvPr>
        </p:nvSpPr>
        <p:spPr/>
        <p:txBody>
          <a:bodyPr/>
          <a:lstStyle/>
          <a:p>
            <a:fld id="{0498F24A-11F8-4879-AB2B-FDE14143D8E6}" type="slidenum">
              <a:rPr kumimoji="1" lang="ja-JP" altLang="en-US" smtClean="0"/>
              <a:t>13</a:t>
            </a:fld>
            <a:endParaRPr kumimoji="1" lang="ja-JP" altLang="en-US"/>
          </a:p>
        </p:txBody>
      </p:sp>
      <p:sp>
        <p:nvSpPr>
          <p:cNvPr id="12" name="正方形/長方形 11"/>
          <p:cNvSpPr/>
          <p:nvPr/>
        </p:nvSpPr>
        <p:spPr>
          <a:xfrm>
            <a:off x="431799" y="6275169"/>
            <a:ext cx="1155700" cy="461665"/>
          </a:xfrm>
          <a:prstGeom prst="rect">
            <a:avLst/>
          </a:prstGeom>
          <a:solidFill>
            <a:srgbClr val="FFFF00"/>
          </a:solidFill>
        </p:spPr>
        <p:txBody>
          <a:bodyPr wrap="square">
            <a:spAutoFit/>
          </a:bodyPr>
          <a:lstStyle/>
          <a:p>
            <a:pPr algn="ctr"/>
            <a:r>
              <a:rPr lang="en-US" altLang="ja-JP" sz="800" b="1" dirty="0"/>
              <a:t>Hon. </a:t>
            </a:r>
            <a:r>
              <a:rPr lang="en-US" altLang="ja-JP" sz="800" b="1" dirty="0" err="1"/>
              <a:t>Ryu</a:t>
            </a:r>
            <a:r>
              <a:rPr lang="en-US" altLang="ja-JP" sz="800" b="1" dirty="0"/>
              <a:t> </a:t>
            </a:r>
            <a:r>
              <a:rPr lang="en-US" altLang="ja-JP" sz="800" b="1" dirty="0" err="1"/>
              <a:t>Shionoya</a:t>
            </a:r>
            <a:endParaRPr lang="en-US" altLang="ja-JP" sz="800" b="1" dirty="0"/>
          </a:p>
          <a:p>
            <a:pPr algn="ctr"/>
            <a:r>
              <a:rPr lang="en-US" altLang="ja-JP" sz="800" b="1" dirty="0"/>
              <a:t> Secretary General of Federation</a:t>
            </a:r>
          </a:p>
        </p:txBody>
      </p:sp>
      <p:sp>
        <p:nvSpPr>
          <p:cNvPr id="13" name="正方形/長方形 12"/>
          <p:cNvSpPr/>
          <p:nvPr/>
        </p:nvSpPr>
        <p:spPr>
          <a:xfrm>
            <a:off x="1803399" y="6211669"/>
            <a:ext cx="965200" cy="646331"/>
          </a:xfrm>
          <a:prstGeom prst="rect">
            <a:avLst/>
          </a:prstGeom>
          <a:solidFill>
            <a:srgbClr val="FFFF00"/>
          </a:solidFill>
        </p:spPr>
        <p:txBody>
          <a:bodyPr wrap="square">
            <a:spAutoFit/>
          </a:bodyPr>
          <a:lstStyle/>
          <a:p>
            <a:pPr algn="ctr"/>
            <a:r>
              <a:rPr lang="en-US" altLang="ja-JP" sz="900" b="1" dirty="0"/>
              <a:t>Hon. </a:t>
            </a:r>
            <a:r>
              <a:rPr lang="en-US" altLang="ja-JP" sz="900" b="1" dirty="0" smtClean="0"/>
              <a:t>Takeo Kawamura</a:t>
            </a:r>
            <a:endParaRPr lang="en-US" altLang="ja-JP" sz="900" b="1" dirty="0"/>
          </a:p>
          <a:p>
            <a:pPr algn="ctr"/>
            <a:r>
              <a:rPr lang="en-US" altLang="ja-JP" sz="900" b="1" dirty="0" smtClean="0"/>
              <a:t>Chair of </a:t>
            </a:r>
            <a:r>
              <a:rPr lang="en-US" altLang="ja-JP" sz="900" b="1" dirty="0"/>
              <a:t>Federation</a:t>
            </a:r>
          </a:p>
        </p:txBody>
      </p:sp>
      <p:sp>
        <p:nvSpPr>
          <p:cNvPr id="14" name="正方形/長方形 13"/>
          <p:cNvSpPr/>
          <p:nvPr/>
        </p:nvSpPr>
        <p:spPr>
          <a:xfrm>
            <a:off x="2857498" y="6271448"/>
            <a:ext cx="1579033" cy="461665"/>
          </a:xfrm>
          <a:prstGeom prst="rect">
            <a:avLst/>
          </a:prstGeom>
          <a:solidFill>
            <a:srgbClr val="FFFF00"/>
          </a:solidFill>
        </p:spPr>
        <p:txBody>
          <a:bodyPr wrap="square">
            <a:spAutoFit/>
          </a:bodyPr>
          <a:lstStyle/>
          <a:p>
            <a:pPr algn="ctr"/>
            <a:r>
              <a:rPr lang="en-US" altLang="ja-JP" sz="800" b="1" dirty="0"/>
              <a:t>Hon. </a:t>
            </a:r>
            <a:r>
              <a:rPr lang="en-US" altLang="ja-JP" sz="800" b="1" dirty="0" smtClean="0"/>
              <a:t>Hirofumi Nakasone</a:t>
            </a:r>
            <a:endParaRPr lang="en-US" altLang="ja-JP" sz="800" b="1" dirty="0"/>
          </a:p>
          <a:p>
            <a:pPr algn="ctr"/>
            <a:r>
              <a:rPr lang="en-US" altLang="ja-JP" sz="800" b="1" dirty="0"/>
              <a:t> </a:t>
            </a:r>
            <a:r>
              <a:rPr lang="en-US" altLang="ja-JP" sz="800" b="1" dirty="0" smtClean="0"/>
              <a:t>President of Japan-US Parliamentary Friendship League</a:t>
            </a:r>
            <a:endParaRPr lang="en-US" altLang="ja-JP" sz="800" b="1" dirty="0"/>
          </a:p>
        </p:txBody>
      </p:sp>
    </p:spTree>
    <p:extLst>
      <p:ext uri="{BB962C8B-B14F-4D97-AF65-F5344CB8AC3E}">
        <p14:creationId xmlns:p14="http://schemas.microsoft.com/office/powerpoint/2010/main" val="31743822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ルミス議員訪問（代理）.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61124" y="3960492"/>
            <a:ext cx="3882876" cy="2912157"/>
          </a:xfrm>
          <a:prstGeom prst="rect">
            <a:avLst/>
          </a:prstGeom>
        </p:spPr>
      </p:pic>
      <p:pic>
        <p:nvPicPr>
          <p:cNvPr id="5" name="図 4" descr="ホルト議員訪問.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6061" y="0"/>
            <a:ext cx="5977939" cy="4483454"/>
          </a:xfrm>
          <a:prstGeom prst="rect">
            <a:avLst/>
          </a:prstGeom>
        </p:spPr>
      </p:pic>
      <p:sp>
        <p:nvSpPr>
          <p:cNvPr id="2" name="テキスト ボックス 1"/>
          <p:cNvSpPr txBox="1"/>
          <p:nvPr/>
        </p:nvSpPr>
        <p:spPr>
          <a:xfrm>
            <a:off x="211675" y="233997"/>
            <a:ext cx="2699251" cy="923330"/>
          </a:xfrm>
          <a:prstGeom prst="rect">
            <a:avLst/>
          </a:prstGeom>
          <a:solidFill>
            <a:srgbClr val="FFFF00"/>
          </a:solidFill>
        </p:spPr>
        <p:txBody>
          <a:bodyPr wrap="none" rtlCol="0">
            <a:spAutoFit/>
          </a:bodyPr>
          <a:lstStyle/>
          <a:p>
            <a:r>
              <a:rPr lang="en-US" altLang="ja-JP" dirty="0" smtClean="0">
                <a:solidFill>
                  <a:prstClr val="black"/>
                </a:solidFill>
                <a:latin typeface="Arial"/>
                <a:ea typeface="ＭＳ Ｐゴシック"/>
                <a:cs typeface="Arial"/>
              </a:rPr>
              <a:t>Meeting with</a:t>
            </a:r>
          </a:p>
          <a:p>
            <a:r>
              <a:rPr lang="en-US" altLang="ja-JP" dirty="0" smtClean="0">
                <a:solidFill>
                  <a:prstClr val="black"/>
                </a:solidFill>
                <a:latin typeface="Arial"/>
                <a:ea typeface="ＭＳ Ｐゴシック"/>
                <a:cs typeface="Arial"/>
              </a:rPr>
              <a:t>Congressman Rush Holt</a:t>
            </a:r>
          </a:p>
          <a:p>
            <a:r>
              <a:rPr lang="en-US" altLang="ja-JP" dirty="0" smtClean="0">
                <a:solidFill>
                  <a:prstClr val="black"/>
                </a:solidFill>
                <a:latin typeface="Arial"/>
                <a:ea typeface="ＭＳ Ｐゴシック"/>
                <a:cs typeface="Arial"/>
              </a:rPr>
              <a:t>(Former astrophysicist)</a:t>
            </a:r>
          </a:p>
        </p:txBody>
      </p:sp>
      <p:pic>
        <p:nvPicPr>
          <p:cNvPr id="4" name="図 3" descr="ホルトグレン議員訪問.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916543"/>
            <a:ext cx="3921943" cy="2941457"/>
          </a:xfrm>
          <a:prstGeom prst="rect">
            <a:avLst/>
          </a:prstGeom>
        </p:spPr>
      </p:pic>
      <p:sp>
        <p:nvSpPr>
          <p:cNvPr id="8" name="テキスト ボックス 7"/>
          <p:cNvSpPr txBox="1"/>
          <p:nvPr/>
        </p:nvSpPr>
        <p:spPr>
          <a:xfrm>
            <a:off x="0" y="3617897"/>
            <a:ext cx="3289633" cy="369332"/>
          </a:xfrm>
          <a:prstGeom prst="rect">
            <a:avLst/>
          </a:prstGeom>
          <a:solidFill>
            <a:srgbClr val="FFFF00"/>
          </a:solidFill>
        </p:spPr>
        <p:txBody>
          <a:bodyPr wrap="none" rtlCol="0">
            <a:spAutoFit/>
          </a:bodyPr>
          <a:lstStyle/>
          <a:p>
            <a:r>
              <a:rPr lang="en-US" altLang="ja-JP" dirty="0" smtClean="0">
                <a:solidFill>
                  <a:prstClr val="black"/>
                </a:solidFill>
                <a:latin typeface="Arial"/>
                <a:ea typeface="ＭＳ Ｐゴシック"/>
                <a:cs typeface="Arial"/>
              </a:rPr>
              <a:t>Congressman Randy </a:t>
            </a:r>
            <a:r>
              <a:rPr lang="en-US" altLang="ja-JP" dirty="0" err="1" smtClean="0">
                <a:solidFill>
                  <a:prstClr val="black"/>
                </a:solidFill>
                <a:latin typeface="Arial"/>
                <a:ea typeface="ＭＳ Ｐゴシック"/>
                <a:cs typeface="Arial"/>
              </a:rPr>
              <a:t>Hultgren</a:t>
            </a:r>
            <a:endParaRPr lang="en-US" altLang="ja-JP" dirty="0" smtClean="0">
              <a:solidFill>
                <a:prstClr val="black"/>
              </a:solidFill>
              <a:latin typeface="Arial"/>
              <a:ea typeface="ＭＳ Ｐゴシック"/>
              <a:cs typeface="Arial"/>
            </a:endParaRPr>
          </a:p>
        </p:txBody>
      </p:sp>
      <p:sp>
        <p:nvSpPr>
          <p:cNvPr id="3" name="テキスト ボックス 2"/>
          <p:cNvSpPr txBox="1"/>
          <p:nvPr/>
        </p:nvSpPr>
        <p:spPr>
          <a:xfrm>
            <a:off x="211675" y="1643680"/>
            <a:ext cx="2929007" cy="646331"/>
          </a:xfrm>
          <a:prstGeom prst="rect">
            <a:avLst/>
          </a:prstGeom>
          <a:noFill/>
        </p:spPr>
        <p:txBody>
          <a:bodyPr wrap="none" rtlCol="0">
            <a:spAutoFit/>
          </a:bodyPr>
          <a:lstStyle/>
          <a:p>
            <a:r>
              <a:rPr lang="en-US" altLang="ja-JP" dirty="0" smtClean="0">
                <a:solidFill>
                  <a:prstClr val="black"/>
                </a:solidFill>
                <a:latin typeface="Arial"/>
                <a:ea typeface="ＭＳ Ｐゴシック"/>
                <a:cs typeface="Arial"/>
              </a:rPr>
              <a:t>Features of US politics</a:t>
            </a:r>
          </a:p>
          <a:p>
            <a:pPr marL="285750" indent="-285750">
              <a:buFont typeface="Arial"/>
              <a:buChar char="•"/>
            </a:pPr>
            <a:r>
              <a:rPr lang="en-US" altLang="ja-JP" dirty="0" smtClean="0">
                <a:solidFill>
                  <a:prstClr val="black"/>
                </a:solidFill>
                <a:latin typeface="Arial"/>
                <a:ea typeface="ＭＳ Ｐゴシック"/>
                <a:cs typeface="Arial"/>
              </a:rPr>
              <a:t>Budget led by Congress</a:t>
            </a:r>
            <a:endParaRPr lang="ja-JP" altLang="en-US" dirty="0">
              <a:solidFill>
                <a:prstClr val="black"/>
              </a:solidFill>
              <a:latin typeface="Arial"/>
              <a:ea typeface="ＭＳ Ｐゴシック"/>
              <a:cs typeface="Arial"/>
            </a:endParaRPr>
          </a:p>
        </p:txBody>
      </p:sp>
      <p:sp>
        <p:nvSpPr>
          <p:cNvPr id="6" name="テキスト ボックス 5"/>
          <p:cNvSpPr txBox="1"/>
          <p:nvPr/>
        </p:nvSpPr>
        <p:spPr>
          <a:xfrm>
            <a:off x="211675" y="2689656"/>
            <a:ext cx="3020253" cy="646331"/>
          </a:xfrm>
          <a:prstGeom prst="rect">
            <a:avLst/>
          </a:prstGeom>
          <a:noFill/>
        </p:spPr>
        <p:txBody>
          <a:bodyPr wrap="none" rtlCol="0">
            <a:spAutoFit/>
          </a:bodyPr>
          <a:lstStyle/>
          <a:p>
            <a:r>
              <a:rPr lang="en-US" altLang="ja-JP" dirty="0" smtClean="0">
                <a:solidFill>
                  <a:prstClr val="black"/>
                </a:solidFill>
                <a:latin typeface="Arial"/>
                <a:ea typeface="ＭＳ Ｐゴシック"/>
                <a:cs typeface="Arial"/>
              </a:rPr>
              <a:t>Coordination with Congress</a:t>
            </a:r>
          </a:p>
          <a:p>
            <a:r>
              <a:rPr lang="en-US" altLang="ja-JP" dirty="0" smtClean="0">
                <a:solidFill>
                  <a:prstClr val="black"/>
                </a:solidFill>
                <a:latin typeface="Arial"/>
                <a:ea typeface="ＭＳ Ｐゴシック"/>
                <a:cs typeface="Arial"/>
              </a:rPr>
              <a:t>is key</a:t>
            </a:r>
            <a:endParaRPr lang="ja-JP" altLang="en-US" dirty="0">
              <a:solidFill>
                <a:prstClr val="black"/>
              </a:solidFill>
              <a:latin typeface="Arial"/>
              <a:ea typeface="ＭＳ Ｐゴシック"/>
              <a:cs typeface="Arial"/>
            </a:endParaRPr>
          </a:p>
        </p:txBody>
      </p:sp>
    </p:spTree>
    <p:extLst>
      <p:ext uri="{BB962C8B-B14F-4D97-AF65-F5344CB8AC3E}">
        <p14:creationId xmlns:p14="http://schemas.microsoft.com/office/powerpoint/2010/main" val="28303372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25947" y="369681"/>
            <a:ext cx="8979566" cy="6063200"/>
          </a:xfrm>
          <a:prstGeom prst="rect">
            <a:avLst/>
          </a:prstGeom>
          <a:ln>
            <a:solidFill>
              <a:srgbClr val="FFFFFF"/>
            </a:solidFill>
          </a:ln>
        </p:spPr>
        <p:txBody>
          <a:bodyPr wrap="square">
            <a:spAutoFit/>
          </a:bodyPr>
          <a:lstStyle/>
          <a:p>
            <a:r>
              <a:rPr lang="en-US" altLang="ja-JP" sz="1600" u="sng" dirty="0" smtClean="0">
                <a:solidFill>
                  <a:srgbClr val="FFFFFF"/>
                </a:solidFill>
                <a:latin typeface="Arial"/>
                <a:ea typeface="ＭＳ 明朝"/>
                <a:cs typeface="Arial"/>
              </a:rPr>
              <a:t>Apr. 2015:</a:t>
            </a:r>
            <a:r>
              <a:rPr lang="en-US" altLang="ja-JP" sz="1600" dirty="0" smtClean="0">
                <a:solidFill>
                  <a:srgbClr val="FFFFFF"/>
                </a:solidFill>
                <a:latin typeface="Arial"/>
                <a:ea typeface="ＭＳ 明朝"/>
                <a:cs typeface="Arial"/>
              </a:rPr>
              <a:t>		US visit by </a:t>
            </a:r>
            <a:r>
              <a:rPr lang="en-US" altLang="ja-JP" sz="1600" dirty="0" smtClean="0">
                <a:solidFill>
                  <a:srgbClr val="FFFF00"/>
                </a:solidFill>
                <a:latin typeface="Arial"/>
                <a:ea typeface="ＭＳ 明朝"/>
                <a:cs typeface="Arial"/>
              </a:rPr>
              <a:t>Hon. Kawamura, Hon. Shionoya, Hon. Suzuki </a:t>
            </a:r>
          </a:p>
          <a:p>
            <a:r>
              <a:rPr lang="en-US" altLang="ja-JP" sz="1600" dirty="0">
                <a:solidFill>
                  <a:srgbClr val="FFFF00"/>
                </a:solidFill>
                <a:latin typeface="Arial"/>
                <a:ea typeface="ＭＳ 明朝"/>
                <a:cs typeface="Arial"/>
                <a:sym typeface="Wingdings"/>
              </a:rPr>
              <a:t>	</a:t>
            </a:r>
            <a:r>
              <a:rPr lang="en-US" altLang="ja-JP" sz="1600" dirty="0" smtClean="0">
                <a:solidFill>
                  <a:srgbClr val="FFFF00"/>
                </a:solidFill>
                <a:latin typeface="Arial"/>
                <a:ea typeface="ＭＳ 明朝"/>
                <a:cs typeface="Arial"/>
                <a:sym typeface="Wingdings"/>
              </a:rPr>
              <a:t>				</a:t>
            </a:r>
            <a:r>
              <a:rPr lang="en-US" altLang="ja-JP" sz="1600" dirty="0" smtClean="0">
                <a:solidFill>
                  <a:srgbClr val="FFFFFF"/>
                </a:solidFill>
                <a:latin typeface="Arial"/>
                <a:ea typeface="ＭＳ 明朝"/>
                <a:cs typeface="Arial"/>
                <a:sym typeface="Wingdings"/>
              </a:rPr>
              <a:t> meetings with US Congress members, Government  high levels</a:t>
            </a:r>
            <a:endParaRPr lang="en-US" altLang="ja-JP" sz="1600" dirty="0" smtClean="0">
              <a:solidFill>
                <a:srgbClr val="FFFFFF"/>
              </a:solidFill>
              <a:latin typeface="Arial"/>
              <a:ea typeface="ＭＳ 明朝"/>
              <a:cs typeface="Arial"/>
            </a:endParaRPr>
          </a:p>
          <a:p>
            <a:r>
              <a:rPr lang="en-US" altLang="ja-JP" sz="1600" dirty="0">
                <a:solidFill>
                  <a:srgbClr val="FFFFFF"/>
                </a:solidFill>
                <a:latin typeface="Arial"/>
                <a:ea typeface="ＭＳ 明朝"/>
                <a:cs typeface="Arial"/>
              </a:rPr>
              <a:t>	</a:t>
            </a:r>
            <a:r>
              <a:rPr lang="en-US" altLang="ja-JP" sz="1600" dirty="0" smtClean="0">
                <a:solidFill>
                  <a:srgbClr val="FFFFFF"/>
                </a:solidFill>
                <a:latin typeface="Arial"/>
                <a:ea typeface="ＭＳ 明朝"/>
                <a:cs typeface="Arial"/>
              </a:rPr>
              <a:t>			EU visit by </a:t>
            </a:r>
            <a:r>
              <a:rPr lang="en-US" altLang="ja-JP" sz="1600" dirty="0" smtClean="0">
                <a:solidFill>
                  <a:srgbClr val="FFFF00"/>
                </a:solidFill>
                <a:latin typeface="Arial"/>
                <a:ea typeface="ＭＳ 明朝"/>
                <a:cs typeface="Arial"/>
              </a:rPr>
              <a:t>Hon. Kosaka, Hon. </a:t>
            </a:r>
            <a:r>
              <a:rPr lang="en-US" altLang="ja-JP" sz="1600" dirty="0" err="1" smtClean="0">
                <a:solidFill>
                  <a:srgbClr val="FFFF00"/>
                </a:solidFill>
                <a:latin typeface="Arial"/>
                <a:ea typeface="ＭＳ 明朝"/>
                <a:cs typeface="Arial"/>
              </a:rPr>
              <a:t>Shina</a:t>
            </a:r>
            <a:r>
              <a:rPr lang="en-US" altLang="ja-JP" sz="1600" dirty="0" smtClean="0">
                <a:solidFill>
                  <a:srgbClr val="FFFF00"/>
                </a:solidFill>
                <a:latin typeface="Arial"/>
                <a:ea typeface="ＭＳ 明朝"/>
                <a:cs typeface="Arial"/>
              </a:rPr>
              <a:t>  (EU-Japan Parliament Conference)</a:t>
            </a:r>
          </a:p>
          <a:p>
            <a:r>
              <a:rPr lang="en-US" altLang="ja-JP" sz="1600" dirty="0" smtClean="0">
                <a:solidFill>
                  <a:srgbClr val="FFFFFF"/>
                </a:solidFill>
                <a:latin typeface="Arial"/>
                <a:ea typeface="ＭＳ 明朝"/>
                <a:cs typeface="Arial"/>
              </a:rPr>
              <a:t>					</a:t>
            </a:r>
            <a:r>
              <a:rPr lang="en-US" altLang="ja-JP" sz="1600" dirty="0" smtClean="0">
                <a:solidFill>
                  <a:srgbClr val="FFFFFF"/>
                </a:solidFill>
                <a:latin typeface="Arial"/>
                <a:ea typeface="ＭＳ 明朝"/>
                <a:cs typeface="Arial"/>
                <a:sym typeface="Wingdings"/>
              </a:rPr>
              <a:t> introduce ILC in the first session to EU parliament members</a:t>
            </a:r>
            <a:endParaRPr lang="en-US" altLang="ja-JP" sz="1600" dirty="0" smtClean="0">
              <a:solidFill>
                <a:srgbClr val="FFFFFF"/>
              </a:solidFill>
              <a:latin typeface="Arial"/>
              <a:ea typeface="ＭＳ 明朝"/>
              <a:cs typeface="Arial"/>
            </a:endParaRPr>
          </a:p>
          <a:p>
            <a:endParaRPr lang="en-US" altLang="ja-JP" sz="800" dirty="0" smtClean="0">
              <a:solidFill>
                <a:srgbClr val="FFFFFF"/>
              </a:solidFill>
              <a:latin typeface="Arial"/>
              <a:ea typeface="ＭＳ 明朝"/>
              <a:cs typeface="Arial"/>
            </a:endParaRPr>
          </a:p>
          <a:p>
            <a:r>
              <a:rPr lang="en-US" altLang="ja-JP" sz="1400" dirty="0" smtClean="0">
                <a:solidFill>
                  <a:srgbClr val="FFFFFF"/>
                </a:solidFill>
                <a:latin typeface="Arial"/>
                <a:ea typeface="ＭＳ 明朝"/>
                <a:cs typeface="Arial"/>
              </a:rPr>
              <a:t>From Sep. 2015		US </a:t>
            </a:r>
            <a:r>
              <a:rPr lang="en-US" altLang="ja-JP" sz="1400" dirty="0">
                <a:solidFill>
                  <a:srgbClr val="FFFFFF"/>
                </a:solidFill>
                <a:latin typeface="Arial"/>
                <a:ea typeface="ＭＳ 明朝"/>
                <a:cs typeface="Arial"/>
              </a:rPr>
              <a:t>visits by officials (every month) for US-Japan</a:t>
            </a:r>
            <a:endParaRPr lang="en-US" altLang="ja-JP" sz="1400" u="sng" dirty="0" smtClean="0">
              <a:solidFill>
                <a:srgbClr val="FFFFFF"/>
              </a:solidFill>
              <a:latin typeface="Arial"/>
              <a:ea typeface="ＭＳ 明朝"/>
              <a:cs typeface="Arial"/>
            </a:endParaRPr>
          </a:p>
          <a:p>
            <a:r>
              <a:rPr lang="en-US" altLang="ja-JP" sz="1400" dirty="0" smtClean="0">
                <a:solidFill>
                  <a:srgbClr val="FFFFFF"/>
                </a:solidFill>
                <a:latin typeface="Arial"/>
                <a:ea typeface="ＭＳ 明朝"/>
                <a:cs typeface="Arial"/>
              </a:rPr>
              <a:t>thru Jan. 2016:</a:t>
            </a:r>
            <a:r>
              <a:rPr lang="en-US" altLang="ja-JP" sz="1400" dirty="0">
                <a:solidFill>
                  <a:srgbClr val="FFFFFF"/>
                </a:solidFill>
                <a:latin typeface="Arial"/>
                <a:ea typeface="ＭＳ 明朝"/>
                <a:cs typeface="Arial"/>
              </a:rPr>
              <a:t>		f</a:t>
            </a:r>
            <a:r>
              <a:rPr lang="en-US" altLang="ja-JP" sz="1400" dirty="0" smtClean="0">
                <a:solidFill>
                  <a:srgbClr val="FFFFFF"/>
                </a:solidFill>
                <a:latin typeface="Arial"/>
                <a:ea typeface="ＭＳ 明朝"/>
                <a:cs typeface="Arial"/>
              </a:rPr>
              <a:t>or coordination </a:t>
            </a:r>
            <a:r>
              <a:rPr lang="en-US" altLang="ja-JP" sz="1400" dirty="0">
                <a:solidFill>
                  <a:srgbClr val="FFFFFF"/>
                </a:solidFill>
                <a:latin typeface="Arial"/>
                <a:ea typeface="ＭＳ 明朝"/>
                <a:cs typeface="Arial"/>
              </a:rPr>
              <a:t>between parliaments &amp; governments</a:t>
            </a:r>
            <a:endParaRPr lang="en-US" altLang="ja-JP" sz="1400" dirty="0" smtClean="0">
              <a:solidFill>
                <a:srgbClr val="FFFFFF"/>
              </a:solidFill>
              <a:latin typeface="Arial"/>
              <a:ea typeface="ＭＳ 明朝"/>
              <a:cs typeface="Arial"/>
            </a:endParaRPr>
          </a:p>
          <a:p>
            <a:endParaRPr lang="en-US" altLang="ja-JP" sz="800" dirty="0" smtClean="0">
              <a:solidFill>
                <a:srgbClr val="FFFFFF"/>
              </a:solidFill>
              <a:latin typeface="Arial"/>
              <a:ea typeface="ＭＳ 明朝"/>
              <a:cs typeface="Arial"/>
            </a:endParaRPr>
          </a:p>
          <a:p>
            <a:r>
              <a:rPr lang="en-US" altLang="ja-JP" sz="1600" u="sng" dirty="0" smtClean="0">
                <a:solidFill>
                  <a:srgbClr val="FFFFFF"/>
                </a:solidFill>
                <a:latin typeface="Arial"/>
                <a:ea typeface="ＭＳ 明朝"/>
                <a:cs typeface="Arial"/>
              </a:rPr>
              <a:t>Oct. 2015:</a:t>
            </a:r>
            <a:r>
              <a:rPr lang="en-US" altLang="ja-JP" sz="1600" dirty="0" smtClean="0">
                <a:solidFill>
                  <a:srgbClr val="FFFFFF"/>
                </a:solidFill>
                <a:latin typeface="Arial"/>
                <a:ea typeface="ＭＳ 明朝"/>
                <a:cs typeface="Arial"/>
              </a:rPr>
              <a:t>		Japan visit by </a:t>
            </a:r>
            <a:r>
              <a:rPr lang="en-US" altLang="ja-JP" sz="1600" dirty="0" smtClean="0">
                <a:solidFill>
                  <a:srgbClr val="FFFF00"/>
                </a:solidFill>
                <a:latin typeface="Arial"/>
                <a:ea typeface="ＭＳ 明朝"/>
                <a:cs typeface="Arial"/>
              </a:rPr>
              <a:t>Dr. John P. Holdren (S&amp;T Adviser to US</a:t>
            </a:r>
            <a:r>
              <a:rPr lang="ja-JP" altLang="en-US" sz="1600" dirty="0" smtClean="0">
                <a:solidFill>
                  <a:srgbClr val="FFFF00"/>
                </a:solidFill>
                <a:latin typeface="Arial"/>
                <a:ea typeface="ＭＳ 明朝"/>
                <a:cs typeface="Arial"/>
              </a:rPr>
              <a:t> </a:t>
            </a:r>
            <a:r>
              <a:rPr lang="en-US" altLang="ja-JP" sz="1600" dirty="0" smtClean="0">
                <a:solidFill>
                  <a:srgbClr val="FFFF00"/>
                </a:solidFill>
                <a:latin typeface="Arial"/>
                <a:ea typeface="ＭＳ 明朝"/>
                <a:cs typeface="Arial"/>
              </a:rPr>
              <a:t>President Obama)</a:t>
            </a:r>
          </a:p>
          <a:p>
            <a:r>
              <a:rPr lang="en-US" altLang="ja-JP" sz="1600" dirty="0">
                <a:solidFill>
                  <a:srgbClr val="FFFFFF"/>
                </a:solidFill>
                <a:latin typeface="Arial"/>
                <a:ea typeface="ＭＳ 明朝"/>
                <a:cs typeface="Arial"/>
              </a:rPr>
              <a:t>	</a:t>
            </a:r>
            <a:r>
              <a:rPr lang="en-US" altLang="ja-JP" sz="1600" dirty="0" smtClean="0">
                <a:solidFill>
                  <a:srgbClr val="FFFFFF"/>
                </a:solidFill>
                <a:latin typeface="Arial"/>
                <a:ea typeface="ＭＳ 明朝"/>
                <a:cs typeface="Arial"/>
              </a:rPr>
              <a:t>			and </a:t>
            </a:r>
            <a:r>
              <a:rPr lang="en-US" altLang="ja-JP" sz="1600" dirty="0" smtClean="0">
                <a:solidFill>
                  <a:srgbClr val="FFFF00"/>
                </a:solidFill>
                <a:latin typeface="Arial"/>
                <a:ea typeface="ＭＳ 明朝"/>
                <a:cs typeface="Arial"/>
              </a:rPr>
              <a:t>Dr. Vaughan </a:t>
            </a:r>
            <a:r>
              <a:rPr lang="en-US" altLang="ja-JP" sz="1600" dirty="0" err="1" smtClean="0">
                <a:solidFill>
                  <a:srgbClr val="FFFF00"/>
                </a:solidFill>
                <a:latin typeface="Arial"/>
                <a:ea typeface="ＭＳ 明朝"/>
                <a:cs typeface="Arial"/>
              </a:rPr>
              <a:t>Turekian</a:t>
            </a:r>
            <a:r>
              <a:rPr lang="en-US" altLang="ja-JP" sz="1600" dirty="0" smtClean="0">
                <a:solidFill>
                  <a:srgbClr val="FFFF00"/>
                </a:solidFill>
                <a:latin typeface="Arial"/>
                <a:ea typeface="ＭＳ 明朝"/>
                <a:cs typeface="Arial"/>
              </a:rPr>
              <a:t> (S&amp;T Adviser to Secretary of State)</a:t>
            </a:r>
          </a:p>
          <a:p>
            <a:endParaRPr lang="en-US" altLang="ja-JP" sz="800" dirty="0" smtClean="0">
              <a:solidFill>
                <a:srgbClr val="FFFFFF"/>
              </a:solidFill>
              <a:latin typeface="Arial"/>
              <a:ea typeface="ＭＳ 明朝"/>
              <a:cs typeface="Arial"/>
            </a:endParaRPr>
          </a:p>
          <a:p>
            <a:r>
              <a:rPr lang="en-US" altLang="ja-JP" sz="1600" u="sng" dirty="0" smtClean="0">
                <a:solidFill>
                  <a:srgbClr val="FFFFFF"/>
                </a:solidFill>
                <a:latin typeface="Arial"/>
                <a:ea typeface="ＭＳ 明朝"/>
                <a:cs typeface="Arial"/>
              </a:rPr>
              <a:t>Apr. 4, 2015:</a:t>
            </a:r>
            <a:r>
              <a:rPr lang="en-US" altLang="ja-JP" sz="1600" dirty="0" smtClean="0">
                <a:solidFill>
                  <a:srgbClr val="FFFFFF"/>
                </a:solidFill>
                <a:latin typeface="Arial"/>
                <a:ea typeface="ＭＳ 明朝"/>
                <a:cs typeface="Arial"/>
              </a:rPr>
              <a:t>		Meeting between </a:t>
            </a:r>
            <a:r>
              <a:rPr lang="en-US" altLang="ja-JP" sz="1600" dirty="0" smtClean="0">
                <a:solidFill>
                  <a:srgbClr val="FFFF00"/>
                </a:solidFill>
                <a:latin typeface="Arial"/>
                <a:ea typeface="ＭＳ 明朝"/>
                <a:cs typeface="Arial"/>
              </a:rPr>
              <a:t>MEXT Minister </a:t>
            </a:r>
            <a:r>
              <a:rPr lang="en-US" altLang="ja-JP" sz="1600" dirty="0" err="1" smtClean="0">
                <a:solidFill>
                  <a:srgbClr val="FFFF00"/>
                </a:solidFill>
                <a:latin typeface="Arial"/>
                <a:ea typeface="ＭＳ 明朝"/>
                <a:cs typeface="Arial"/>
              </a:rPr>
              <a:t>Hase</a:t>
            </a:r>
            <a:r>
              <a:rPr lang="en-US" altLang="ja-JP" sz="1600" dirty="0" smtClean="0">
                <a:solidFill>
                  <a:srgbClr val="FFFFFF"/>
                </a:solidFill>
                <a:latin typeface="Arial"/>
                <a:ea typeface="ＭＳ 明朝"/>
                <a:cs typeface="Arial"/>
              </a:rPr>
              <a:t>, Hon. Kawamura (ILC Fed. Chair),</a:t>
            </a:r>
          </a:p>
          <a:p>
            <a:r>
              <a:rPr lang="en-US" altLang="ja-JP" sz="1600" dirty="0">
                <a:solidFill>
                  <a:srgbClr val="FFFFFF"/>
                </a:solidFill>
                <a:latin typeface="Arial"/>
                <a:ea typeface="ＭＳ 明朝"/>
                <a:cs typeface="Arial"/>
              </a:rPr>
              <a:t>	</a:t>
            </a:r>
            <a:r>
              <a:rPr lang="en-US" altLang="ja-JP" sz="1600" dirty="0" smtClean="0">
                <a:solidFill>
                  <a:srgbClr val="FFFFFF"/>
                </a:solidFill>
                <a:latin typeface="Arial"/>
                <a:ea typeface="ＭＳ 明朝"/>
                <a:cs typeface="Arial"/>
              </a:rPr>
              <a:t>			Hon. Shionoya (ILC Fed. Sec. General), Mr. </a:t>
            </a:r>
            <a:r>
              <a:rPr lang="en-US" altLang="ja-JP" sz="1600" dirty="0" err="1" smtClean="0">
                <a:solidFill>
                  <a:srgbClr val="FFFFFF"/>
                </a:solidFill>
                <a:latin typeface="Arial"/>
                <a:ea typeface="ＭＳ 明朝"/>
                <a:cs typeface="Arial"/>
              </a:rPr>
              <a:t>Nishioka</a:t>
            </a:r>
            <a:r>
              <a:rPr lang="en-US" altLang="ja-JP" sz="1600" dirty="0" smtClean="0">
                <a:solidFill>
                  <a:srgbClr val="FFFFFF"/>
                </a:solidFill>
                <a:latin typeface="Arial"/>
                <a:ea typeface="ＭＳ 明朝"/>
                <a:cs typeface="Arial"/>
              </a:rPr>
              <a:t> (AAA Chairman)</a:t>
            </a:r>
          </a:p>
          <a:p>
            <a:endParaRPr lang="en-US" altLang="ja-JP" sz="800" dirty="0" smtClean="0">
              <a:solidFill>
                <a:srgbClr val="FFFFFF"/>
              </a:solidFill>
              <a:latin typeface="Arial"/>
              <a:ea typeface="ＭＳ 明朝"/>
              <a:cs typeface="Arial"/>
            </a:endParaRPr>
          </a:p>
          <a:p>
            <a:r>
              <a:rPr lang="en-US" altLang="ja-JP" sz="1600" u="sng" dirty="0" smtClean="0">
                <a:solidFill>
                  <a:srgbClr val="FFFFFF"/>
                </a:solidFill>
                <a:latin typeface="Arial"/>
                <a:ea typeface="ＭＳ 明朝"/>
                <a:cs typeface="Arial"/>
              </a:rPr>
              <a:t>Dec. 9-11, 2015:</a:t>
            </a:r>
            <a:r>
              <a:rPr lang="en-US" altLang="ja-JP" sz="1600" dirty="0" smtClean="0">
                <a:solidFill>
                  <a:srgbClr val="FFFFFF"/>
                </a:solidFill>
                <a:latin typeface="Arial"/>
                <a:ea typeface="ＭＳ 明朝"/>
                <a:cs typeface="Arial"/>
              </a:rPr>
              <a:t>	US visit by </a:t>
            </a:r>
            <a:r>
              <a:rPr lang="en-US" altLang="ja-JP" sz="1600" dirty="0" smtClean="0">
                <a:solidFill>
                  <a:srgbClr val="FFFF00"/>
                </a:solidFill>
                <a:latin typeface="Arial"/>
                <a:ea typeface="ＭＳ 明朝"/>
                <a:cs typeface="Arial"/>
              </a:rPr>
              <a:t>Hon. Kawamura (ILC Fed. Chair), </a:t>
            </a:r>
            <a:r>
              <a:rPr lang="en-US" altLang="ja-JP" sz="1600" dirty="0" smtClean="0">
                <a:solidFill>
                  <a:srgbClr val="FFFFFF"/>
                </a:solidFill>
                <a:latin typeface="Arial"/>
                <a:ea typeface="ＭＳ 明朝"/>
                <a:cs typeface="Arial"/>
              </a:rPr>
              <a:t>(Washington, DC)</a:t>
            </a:r>
            <a:endParaRPr lang="en-US" altLang="ja-JP" sz="1600" dirty="0" smtClean="0">
              <a:solidFill>
                <a:srgbClr val="FFFF00"/>
              </a:solidFill>
              <a:latin typeface="Arial"/>
              <a:ea typeface="ＭＳ 明朝"/>
              <a:cs typeface="Arial"/>
            </a:endParaRPr>
          </a:p>
          <a:p>
            <a:r>
              <a:rPr lang="en-US" altLang="ja-JP" sz="1600" dirty="0">
                <a:solidFill>
                  <a:srgbClr val="FFFF00"/>
                </a:solidFill>
                <a:latin typeface="Arial"/>
                <a:ea typeface="ＭＳ 明朝"/>
                <a:cs typeface="Arial"/>
              </a:rPr>
              <a:t>	</a:t>
            </a:r>
            <a:r>
              <a:rPr lang="en-US" altLang="ja-JP" sz="1600" dirty="0" smtClean="0">
                <a:solidFill>
                  <a:srgbClr val="FFFF00"/>
                </a:solidFill>
                <a:latin typeface="Arial"/>
                <a:ea typeface="ＭＳ 明朝"/>
                <a:cs typeface="Arial"/>
              </a:rPr>
              <a:t>			</a:t>
            </a:r>
            <a:r>
              <a:rPr lang="en-US" altLang="ja-JP" sz="1600" dirty="0">
                <a:solidFill>
                  <a:srgbClr val="FFFFFF"/>
                </a:solidFill>
                <a:latin typeface="Arial"/>
                <a:ea typeface="ＭＳ 明朝"/>
                <a:cs typeface="Arial"/>
              </a:rPr>
              <a:t>M</a:t>
            </a:r>
            <a:r>
              <a:rPr lang="en-US" altLang="ja-JP" sz="1600" dirty="0" smtClean="0">
                <a:solidFill>
                  <a:srgbClr val="FFFFFF"/>
                </a:solidFill>
                <a:latin typeface="Arial"/>
                <a:ea typeface="ＭＳ 明朝"/>
                <a:cs typeface="Arial"/>
              </a:rPr>
              <a:t>eetings with Congress members; towards S&amp;T Forum in Feb. 2016</a:t>
            </a:r>
          </a:p>
          <a:p>
            <a:endParaRPr lang="en-US" altLang="ja-JP" sz="800" dirty="0" smtClean="0">
              <a:solidFill>
                <a:srgbClr val="FFFFFF"/>
              </a:solidFill>
              <a:latin typeface="Arial"/>
              <a:ea typeface="ＭＳ 明朝"/>
              <a:cs typeface="Arial"/>
            </a:endParaRPr>
          </a:p>
          <a:p>
            <a:r>
              <a:rPr lang="en-US" altLang="ja-JP" sz="1600" u="sng" dirty="0" smtClean="0">
                <a:solidFill>
                  <a:srgbClr val="FFFFFF"/>
                </a:solidFill>
                <a:latin typeface="Arial"/>
                <a:ea typeface="ＭＳ 明朝"/>
                <a:cs typeface="Arial"/>
              </a:rPr>
              <a:t>Feb. 11-12, 2016:</a:t>
            </a:r>
            <a:r>
              <a:rPr lang="en-US" altLang="ja-JP" sz="1600" dirty="0" smtClean="0">
                <a:solidFill>
                  <a:srgbClr val="FFFFFF"/>
                </a:solidFill>
                <a:latin typeface="Arial"/>
                <a:ea typeface="ＭＳ 明朝"/>
                <a:cs typeface="Arial"/>
              </a:rPr>
              <a:t>	</a:t>
            </a:r>
            <a:r>
              <a:rPr lang="en-US" altLang="ja-JP" sz="1600" dirty="0">
                <a:solidFill>
                  <a:srgbClr val="FFFF00"/>
                </a:solidFill>
                <a:latin typeface="Arial"/>
                <a:ea typeface="ＭＳ 明朝"/>
                <a:cs typeface="Arial"/>
              </a:rPr>
              <a:t>US-Japan S&amp;T Forum (Washington, DC)</a:t>
            </a:r>
            <a:endParaRPr lang="en-US" altLang="ja-JP" sz="1600" dirty="0" smtClean="0">
              <a:solidFill>
                <a:srgbClr val="FFFF00"/>
              </a:solidFill>
              <a:latin typeface="Arial"/>
              <a:ea typeface="ＭＳ 明朝"/>
              <a:cs typeface="Arial"/>
            </a:endParaRPr>
          </a:p>
          <a:p>
            <a:r>
              <a:rPr lang="en-US" altLang="ja-JP" sz="1600" dirty="0" smtClean="0">
                <a:solidFill>
                  <a:srgbClr val="FFFFFF"/>
                </a:solidFill>
                <a:latin typeface="Arial"/>
                <a:ea typeface="ＭＳ 明朝"/>
                <a:cs typeface="Arial"/>
              </a:rPr>
              <a:t>				US visit by ILC Fed. members Hon. Shionoya, Hon. Suzuki, Hon. </a:t>
            </a:r>
            <a:r>
              <a:rPr lang="en-US" altLang="ja-JP" sz="1600" dirty="0" err="1" smtClean="0">
                <a:solidFill>
                  <a:srgbClr val="FFFFFF"/>
                </a:solidFill>
                <a:latin typeface="Arial"/>
                <a:ea typeface="ＭＳ 明朝"/>
                <a:cs typeface="Arial"/>
              </a:rPr>
              <a:t>Otsuka</a:t>
            </a:r>
            <a:endParaRPr lang="en-US" altLang="ja-JP" sz="1600" dirty="0" smtClean="0">
              <a:solidFill>
                <a:srgbClr val="FFFFFF"/>
              </a:solidFill>
              <a:latin typeface="Arial"/>
              <a:ea typeface="ＭＳ 明朝"/>
              <a:cs typeface="Arial"/>
            </a:endParaRPr>
          </a:p>
          <a:p>
            <a:r>
              <a:rPr lang="en-US" altLang="ja-JP" sz="1600" dirty="0">
                <a:solidFill>
                  <a:srgbClr val="FFFFFF"/>
                </a:solidFill>
                <a:latin typeface="Arial"/>
                <a:ea typeface="ＭＳ 明朝"/>
                <a:cs typeface="Arial"/>
              </a:rPr>
              <a:t>	</a:t>
            </a:r>
            <a:r>
              <a:rPr lang="en-US" altLang="ja-JP" sz="1600" dirty="0" smtClean="0">
                <a:solidFill>
                  <a:srgbClr val="FFFFFF"/>
                </a:solidFill>
                <a:latin typeface="Arial"/>
                <a:ea typeface="ＭＳ 明朝"/>
                <a:cs typeface="Arial"/>
              </a:rPr>
              <a:t>			Meetings with Congress members &amp; DOE senior officials</a:t>
            </a:r>
          </a:p>
          <a:p>
            <a:endParaRPr lang="en-US" altLang="ja-JP" sz="800" dirty="0" smtClean="0">
              <a:solidFill>
                <a:srgbClr val="FFFFFF"/>
              </a:solidFill>
              <a:latin typeface="Arial"/>
              <a:ea typeface="ＭＳ 明朝"/>
              <a:cs typeface="Arial"/>
            </a:endParaRPr>
          </a:p>
          <a:p>
            <a:r>
              <a:rPr lang="en-US" altLang="ja-JP" sz="1600" u="sng" dirty="0" smtClean="0">
                <a:solidFill>
                  <a:srgbClr val="FFFFFF"/>
                </a:solidFill>
                <a:latin typeface="Arial"/>
                <a:ea typeface="ＭＳ 明朝"/>
                <a:cs typeface="Arial"/>
              </a:rPr>
              <a:t>Feb. 17, 2016:</a:t>
            </a:r>
            <a:r>
              <a:rPr lang="en-US" altLang="ja-JP" sz="1600" dirty="0" smtClean="0">
                <a:solidFill>
                  <a:srgbClr val="FFFFFF"/>
                </a:solidFill>
                <a:latin typeface="Arial"/>
                <a:ea typeface="ＭＳ 明朝"/>
                <a:cs typeface="Arial"/>
              </a:rPr>
              <a:t>		Japan visit by </a:t>
            </a:r>
            <a:r>
              <a:rPr lang="en-US" altLang="ja-JP" sz="1600" dirty="0" smtClean="0">
                <a:solidFill>
                  <a:srgbClr val="FFFF00"/>
                </a:solidFill>
                <a:latin typeface="Arial"/>
                <a:ea typeface="ＭＳ 明朝"/>
                <a:cs typeface="Arial"/>
              </a:rPr>
              <a:t>Congress members, Congressional Study Group on Japan</a:t>
            </a:r>
            <a:endParaRPr lang="en-US" altLang="ja-JP" sz="1600" dirty="0" smtClean="0">
              <a:solidFill>
                <a:srgbClr val="FFFFFF"/>
              </a:solidFill>
              <a:latin typeface="Arial"/>
              <a:ea typeface="ＭＳ 明朝"/>
              <a:cs typeface="Arial"/>
            </a:endParaRPr>
          </a:p>
          <a:p>
            <a:endParaRPr lang="en-US" altLang="ja-JP" sz="800" u="sng" dirty="0" smtClean="0">
              <a:solidFill>
                <a:srgbClr val="0080FF"/>
              </a:solidFill>
              <a:latin typeface="Arial"/>
              <a:ea typeface="ＭＳ 明朝"/>
              <a:cs typeface="Arial"/>
            </a:endParaRPr>
          </a:p>
          <a:p>
            <a:r>
              <a:rPr lang="en-US" altLang="ja-JP" sz="1600" u="sng" dirty="0" smtClean="0">
                <a:solidFill>
                  <a:srgbClr val="FFFFFF"/>
                </a:solidFill>
                <a:latin typeface="Arial"/>
                <a:ea typeface="ＭＳ 明朝"/>
                <a:cs typeface="Arial"/>
              </a:rPr>
              <a:t>Feb. 24, 2016:</a:t>
            </a:r>
            <a:r>
              <a:rPr lang="en-US" altLang="ja-JP" sz="1600" dirty="0" smtClean="0">
                <a:solidFill>
                  <a:srgbClr val="FFFFFF"/>
                </a:solidFill>
                <a:latin typeface="Arial"/>
                <a:ea typeface="ＭＳ 明朝"/>
                <a:cs typeface="Arial"/>
              </a:rPr>
              <a:t>         FALC at KEK</a:t>
            </a:r>
          </a:p>
          <a:p>
            <a:r>
              <a:rPr lang="en-US" altLang="ja-JP" sz="1600" u="sng" dirty="0" smtClean="0">
                <a:solidFill>
                  <a:srgbClr val="FFFFFF"/>
                </a:solidFill>
                <a:latin typeface="Arial"/>
                <a:ea typeface="ＭＳ 明朝"/>
                <a:cs typeface="Arial"/>
              </a:rPr>
              <a:t>Feb. 25, 2016:</a:t>
            </a:r>
            <a:r>
              <a:rPr lang="en-US" altLang="ja-JP" sz="1600" dirty="0" smtClean="0">
                <a:solidFill>
                  <a:srgbClr val="FFFFFF"/>
                </a:solidFill>
                <a:latin typeface="Arial"/>
                <a:ea typeface="ＭＳ 明朝"/>
                <a:cs typeface="Arial"/>
              </a:rPr>
              <a:t>		ICFA / LCB meeting at J-PARC (Researchers) </a:t>
            </a:r>
            <a:r>
              <a:rPr lang="en-US" altLang="ja-JP" sz="1600" dirty="0" smtClean="0">
                <a:solidFill>
                  <a:srgbClr val="FFFFFF"/>
                </a:solidFill>
                <a:latin typeface="Arial"/>
                <a:ea typeface="ＭＳ 明朝"/>
                <a:cs typeface="Arial"/>
                <a:sym typeface="Wingdings"/>
              </a:rPr>
              <a:t> report of the US-Japan</a:t>
            </a:r>
            <a:endParaRPr lang="en-US" altLang="ja-JP" sz="1600" dirty="0" smtClean="0">
              <a:solidFill>
                <a:srgbClr val="FFFFFF"/>
              </a:solidFill>
              <a:latin typeface="Arial"/>
              <a:ea typeface="ＭＳ 明朝"/>
              <a:cs typeface="Arial"/>
            </a:endParaRPr>
          </a:p>
          <a:p>
            <a:endParaRPr lang="en-US" altLang="ja-JP" sz="800" dirty="0" smtClean="0">
              <a:solidFill>
                <a:srgbClr val="FFFFFF"/>
              </a:solidFill>
              <a:latin typeface="Arial"/>
              <a:ea typeface="ＭＳ 明朝"/>
              <a:cs typeface="Arial"/>
            </a:endParaRPr>
          </a:p>
          <a:p>
            <a:r>
              <a:rPr lang="en-US" altLang="ja-JP" sz="1600" u="sng" dirty="0" smtClean="0">
                <a:solidFill>
                  <a:srgbClr val="FFFFFF"/>
                </a:solidFill>
                <a:latin typeface="Arial"/>
                <a:ea typeface="ＭＳ 明朝"/>
                <a:cs typeface="Arial"/>
              </a:rPr>
              <a:t>Mar. 4, 2016:</a:t>
            </a:r>
            <a:r>
              <a:rPr lang="en-US" altLang="ja-JP" sz="1600" dirty="0" smtClean="0">
                <a:solidFill>
                  <a:srgbClr val="FFFFFF"/>
                </a:solidFill>
                <a:latin typeface="Arial"/>
                <a:ea typeface="ＭＳ 明朝"/>
                <a:cs typeface="Arial"/>
              </a:rPr>
              <a:t>		</a:t>
            </a:r>
            <a:r>
              <a:rPr lang="en-US" altLang="ja-JP" sz="1600" dirty="0" smtClean="0">
                <a:solidFill>
                  <a:srgbClr val="FFFF00"/>
                </a:solidFill>
                <a:latin typeface="Arial"/>
                <a:ea typeface="ＭＳ 明朝"/>
                <a:cs typeface="Arial"/>
              </a:rPr>
              <a:t>General Meeting of ILC Fed. Diet Members </a:t>
            </a:r>
            <a:r>
              <a:rPr lang="en-US" altLang="ja-JP" sz="1600" dirty="0" smtClean="0">
                <a:solidFill>
                  <a:srgbClr val="FFFFFF"/>
                </a:solidFill>
                <a:latin typeface="Arial"/>
                <a:ea typeface="ＭＳ 明朝"/>
                <a:cs typeface="Arial"/>
              </a:rPr>
              <a:t>(Tokyo) </a:t>
            </a:r>
            <a:r>
              <a:rPr lang="en-US" altLang="ja-JP" sz="1600" dirty="0" smtClean="0">
                <a:solidFill>
                  <a:srgbClr val="FFFFFF"/>
                </a:solidFill>
                <a:latin typeface="Arial"/>
                <a:ea typeface="ＭＳ 明朝"/>
                <a:cs typeface="Arial"/>
                <a:sym typeface="Wingdings"/>
              </a:rPr>
              <a:t> report by Diet / MEXT</a:t>
            </a:r>
            <a:endParaRPr lang="en-US" altLang="ja-JP" sz="1600" dirty="0" smtClean="0">
              <a:solidFill>
                <a:srgbClr val="FFFFFF"/>
              </a:solidFill>
              <a:latin typeface="Arial"/>
              <a:ea typeface="ＭＳ 明朝"/>
              <a:cs typeface="Arial"/>
            </a:endParaRPr>
          </a:p>
          <a:p>
            <a:endParaRPr lang="en-US" altLang="ja-JP" sz="800" dirty="0" smtClean="0">
              <a:solidFill>
                <a:srgbClr val="FFFF00"/>
              </a:solidFill>
              <a:latin typeface="Arial"/>
              <a:ea typeface="ＭＳ 明朝"/>
              <a:cs typeface="Arial"/>
            </a:endParaRPr>
          </a:p>
          <a:p>
            <a:r>
              <a:rPr lang="en-US" altLang="ja-JP" sz="1600" u="sng" dirty="0" smtClean="0">
                <a:solidFill>
                  <a:srgbClr val="FFFFFF"/>
                </a:solidFill>
                <a:latin typeface="Arial"/>
                <a:ea typeface="ＭＳ 明朝"/>
                <a:cs typeface="Arial"/>
              </a:rPr>
              <a:t>Mar. 16-24, 2016:</a:t>
            </a:r>
            <a:r>
              <a:rPr lang="en-US" altLang="ja-JP" sz="1600" dirty="0" smtClean="0">
                <a:solidFill>
                  <a:srgbClr val="FFFFFF"/>
                </a:solidFill>
                <a:latin typeface="Arial"/>
                <a:ea typeface="ＭＳ 明朝"/>
                <a:cs typeface="Arial"/>
              </a:rPr>
              <a:t>	</a:t>
            </a:r>
            <a:r>
              <a:rPr lang="en-US" altLang="ja-JP" sz="1600" dirty="0" smtClean="0">
                <a:solidFill>
                  <a:srgbClr val="FFFF00"/>
                </a:solidFill>
                <a:latin typeface="Arial"/>
                <a:ea typeface="ＭＳ 明朝"/>
                <a:cs typeface="Arial"/>
              </a:rPr>
              <a:t>Inter-Parliamentary Union</a:t>
            </a:r>
            <a:r>
              <a:rPr lang="en-US" altLang="ja-JP" sz="1600" dirty="0" smtClean="0">
                <a:solidFill>
                  <a:srgbClr val="FFFFFF"/>
                </a:solidFill>
                <a:latin typeface="Arial"/>
                <a:ea typeface="ＭＳ 明朝"/>
                <a:cs typeface="Arial"/>
              </a:rPr>
              <a:t> (Zambia), Hon. Suzuki</a:t>
            </a:r>
          </a:p>
        </p:txBody>
      </p:sp>
      <p:sp>
        <p:nvSpPr>
          <p:cNvPr id="2" name="テキスト ボックス 1"/>
          <p:cNvSpPr txBox="1"/>
          <p:nvPr/>
        </p:nvSpPr>
        <p:spPr>
          <a:xfrm>
            <a:off x="2394737" y="1510"/>
            <a:ext cx="4354527" cy="369332"/>
          </a:xfrm>
          <a:prstGeom prst="rect">
            <a:avLst/>
          </a:prstGeom>
          <a:noFill/>
        </p:spPr>
        <p:txBody>
          <a:bodyPr wrap="none" rtlCol="0">
            <a:spAutoFit/>
          </a:bodyPr>
          <a:lstStyle/>
          <a:p>
            <a:pPr algn="ctr"/>
            <a:r>
              <a:rPr lang="en-US" altLang="ja-JP" dirty="0" smtClean="0">
                <a:solidFill>
                  <a:srgbClr val="FFFFFF"/>
                </a:solidFill>
                <a:latin typeface="Arial"/>
                <a:ea typeface="ヒラギノ丸ゴ Pro W4"/>
                <a:cs typeface="Arial"/>
              </a:rPr>
              <a:t>Summary of Recent Activities 2015-2016</a:t>
            </a:r>
            <a:endParaRPr lang="ja-JP" altLang="en-US" dirty="0">
              <a:solidFill>
                <a:srgbClr val="FFFFFF"/>
              </a:solidFill>
              <a:latin typeface="Arial"/>
              <a:ea typeface="ヒラギノ丸ゴ Pro W4"/>
              <a:cs typeface="Arial"/>
            </a:endParaRPr>
          </a:p>
        </p:txBody>
      </p:sp>
    </p:spTree>
    <p:extLst>
      <p:ext uri="{BB962C8B-B14F-4D97-AF65-F5344CB8AC3E}">
        <p14:creationId xmlns:p14="http://schemas.microsoft.com/office/powerpoint/2010/main" val="35059420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10334275_888241974536607_4304847150078130733_n.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189" y="964386"/>
            <a:ext cx="8997284" cy="5763022"/>
          </a:xfrm>
          <a:prstGeom prst="rect">
            <a:avLst/>
          </a:prstGeom>
        </p:spPr>
      </p:pic>
      <p:sp>
        <p:nvSpPr>
          <p:cNvPr id="5" name="テキスト ボックス 4"/>
          <p:cNvSpPr txBox="1"/>
          <p:nvPr/>
        </p:nvSpPr>
        <p:spPr>
          <a:xfrm>
            <a:off x="868235" y="570150"/>
            <a:ext cx="6291243" cy="369332"/>
          </a:xfrm>
          <a:prstGeom prst="rect">
            <a:avLst/>
          </a:prstGeom>
          <a:noFill/>
        </p:spPr>
        <p:txBody>
          <a:bodyPr wrap="none" rtlCol="0">
            <a:spAutoFit/>
          </a:bodyPr>
          <a:lstStyle/>
          <a:p>
            <a:r>
              <a:rPr lang="en-US" altLang="ja-JP" dirty="0">
                <a:solidFill>
                  <a:prstClr val="black"/>
                </a:solidFill>
              </a:rPr>
              <a:t>July 23, </a:t>
            </a:r>
            <a:r>
              <a:rPr lang="en-US" altLang="ja-JP" dirty="0" smtClean="0">
                <a:solidFill>
                  <a:prstClr val="black"/>
                </a:solidFill>
              </a:rPr>
              <a:t>2014, White House, Eisenhower Executive Office Building</a:t>
            </a:r>
            <a:endParaRPr lang="ja-JP" altLang="en-US" dirty="0">
              <a:solidFill>
                <a:prstClr val="black"/>
              </a:solidFill>
              <a:latin typeface="Calibri"/>
              <a:ea typeface="ＭＳ Ｐゴシック"/>
            </a:endParaRPr>
          </a:p>
        </p:txBody>
      </p:sp>
      <p:sp>
        <p:nvSpPr>
          <p:cNvPr id="6" name="テキスト ボックス 5"/>
          <p:cNvSpPr txBox="1"/>
          <p:nvPr/>
        </p:nvSpPr>
        <p:spPr>
          <a:xfrm>
            <a:off x="141890" y="111926"/>
            <a:ext cx="8233031" cy="369332"/>
          </a:xfrm>
          <a:prstGeom prst="rect">
            <a:avLst/>
          </a:prstGeom>
          <a:solidFill>
            <a:srgbClr val="FFFF00"/>
          </a:solidFill>
          <a:ln w="38100" cmpd="sng">
            <a:solidFill>
              <a:srgbClr val="000000"/>
            </a:solidFill>
          </a:ln>
        </p:spPr>
        <p:txBody>
          <a:bodyPr wrap="none" rtlCol="0">
            <a:spAutoFit/>
          </a:bodyPr>
          <a:lstStyle/>
          <a:p>
            <a:r>
              <a:rPr lang="en-US" altLang="ja-JP" dirty="0" smtClean="0">
                <a:solidFill>
                  <a:prstClr val="black"/>
                </a:solidFill>
                <a:latin typeface="Calibri"/>
                <a:ea typeface="ＭＳ Ｐゴシック"/>
              </a:rPr>
              <a:t>Meeting with Dr. John P. Holdren, Assistant to the President for S&amp;T, Director of OSTP</a:t>
            </a:r>
          </a:p>
        </p:txBody>
      </p:sp>
    </p:spTree>
    <p:extLst>
      <p:ext uri="{BB962C8B-B14F-4D97-AF65-F5344CB8AC3E}">
        <p14:creationId xmlns:p14="http://schemas.microsoft.com/office/powerpoint/2010/main" val="6633180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R0061178.JPG"/>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bwMode="auto">
          <a:xfrm>
            <a:off x="3500708" y="3296753"/>
            <a:ext cx="5358945" cy="177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3" name="コンテンツ プレースホルダー 2"/>
          <p:cNvSpPr>
            <a:spLocks noGrp="1"/>
          </p:cNvSpPr>
          <p:nvPr>
            <p:ph idx="1"/>
          </p:nvPr>
        </p:nvSpPr>
        <p:spPr>
          <a:xfrm>
            <a:off x="0" y="3133523"/>
            <a:ext cx="9169750" cy="3724477"/>
          </a:xfrm>
        </p:spPr>
        <p:txBody>
          <a:bodyPr/>
          <a:lstStyle/>
          <a:p>
            <a:pPr marL="0" indent="0">
              <a:buNone/>
            </a:pPr>
            <a:endParaRPr lang="en-US" altLang="ja-JP" sz="1200" dirty="0" smtClean="0">
              <a:effectLst/>
              <a:latin typeface="Times"/>
              <a:cs typeface="Times"/>
            </a:endParaRPr>
          </a:p>
          <a:p>
            <a:pPr marL="0" indent="0">
              <a:buNone/>
            </a:pPr>
            <a:r>
              <a:rPr lang="en-US" altLang="ja-JP" sz="1600" dirty="0" smtClean="0">
                <a:effectLst/>
                <a:latin typeface="Times"/>
                <a:cs typeface="Times"/>
              </a:rPr>
              <a:t>Meeting on </a:t>
            </a:r>
            <a:r>
              <a:rPr lang="en-US" altLang="ja-JP" sz="1600" b="1" dirty="0" smtClean="0">
                <a:solidFill>
                  <a:srgbClr val="FFFF00"/>
                </a:solidFill>
                <a:effectLst/>
                <a:latin typeface="Times"/>
                <a:cs typeface="Times"/>
              </a:rPr>
              <a:t>6 Oct. 2015 (TOKYO): </a:t>
            </a:r>
          </a:p>
          <a:p>
            <a:pPr marL="0" indent="0">
              <a:buNone/>
            </a:pPr>
            <a:r>
              <a:rPr lang="en-US" altLang="ja-JP" sz="1600" b="1" dirty="0" smtClean="0">
                <a:solidFill>
                  <a:srgbClr val="FFFF00"/>
                </a:solidFill>
                <a:effectLst/>
                <a:latin typeface="Times"/>
                <a:cs typeface="Times"/>
              </a:rPr>
              <a:t>    US Government</a:t>
            </a:r>
          </a:p>
          <a:p>
            <a:r>
              <a:rPr lang="en-US" altLang="ja-JP" sz="1600" dirty="0" smtClean="0">
                <a:effectLst/>
                <a:latin typeface="Times"/>
                <a:cs typeface="Times"/>
              </a:rPr>
              <a:t>Dr.  </a:t>
            </a:r>
            <a:r>
              <a:rPr lang="en-US" altLang="ja-JP" sz="1600" dirty="0" err="1">
                <a:solidFill>
                  <a:srgbClr val="FFFF00"/>
                </a:solidFill>
                <a:effectLst/>
                <a:latin typeface="Times"/>
                <a:cs typeface="Times"/>
              </a:rPr>
              <a:t>Holdren</a:t>
            </a:r>
            <a:r>
              <a:rPr lang="en-US" altLang="ja-JP" sz="1600" dirty="0">
                <a:solidFill>
                  <a:srgbClr val="FFFF00"/>
                </a:solidFill>
                <a:effectLst/>
                <a:latin typeface="Times"/>
                <a:cs typeface="Times"/>
              </a:rPr>
              <a:t> </a:t>
            </a:r>
            <a:r>
              <a:rPr lang="en-US" altLang="ja-JP" sz="1600" dirty="0">
                <a:effectLst/>
                <a:latin typeface="Times"/>
                <a:cs typeface="Times"/>
              </a:rPr>
              <a:t>(Assistant to the President for Science and Technology</a:t>
            </a:r>
            <a:r>
              <a:rPr lang="en-US" altLang="ja-JP" sz="1600" dirty="0" smtClean="0">
                <a:effectLst/>
                <a:latin typeface="Times"/>
                <a:cs typeface="Times"/>
              </a:rPr>
              <a:t>, Director </a:t>
            </a:r>
            <a:r>
              <a:rPr lang="en-US" altLang="ja-JP" sz="1600" dirty="0">
                <a:effectLst/>
                <a:latin typeface="Times"/>
                <a:cs typeface="Times"/>
              </a:rPr>
              <a:t>of OSTP</a:t>
            </a:r>
            <a:r>
              <a:rPr lang="en-US" altLang="ja-JP" sz="1600" dirty="0" smtClean="0">
                <a:effectLst/>
                <a:latin typeface="Times"/>
                <a:cs typeface="Times"/>
              </a:rPr>
              <a:t>)  +  </a:t>
            </a:r>
            <a:r>
              <a:rPr lang="en-US" altLang="ja-JP" sz="1600" dirty="0">
                <a:effectLst/>
                <a:latin typeface="Times"/>
                <a:cs typeface="Times"/>
              </a:rPr>
              <a:t>OSTP </a:t>
            </a:r>
            <a:r>
              <a:rPr lang="en-US" altLang="ja-JP" sz="1600" dirty="0" smtClean="0">
                <a:effectLst/>
                <a:latin typeface="Times"/>
                <a:cs typeface="Times"/>
              </a:rPr>
              <a:t>Dr. </a:t>
            </a:r>
            <a:r>
              <a:rPr lang="en-US" altLang="ja-JP" sz="1600" dirty="0" err="1" smtClean="0">
                <a:effectLst/>
                <a:latin typeface="Times"/>
                <a:cs typeface="Times"/>
              </a:rPr>
              <a:t>Menfis</a:t>
            </a:r>
            <a:r>
              <a:rPr lang="en-US" altLang="ja-JP" sz="1600" dirty="0" smtClean="0">
                <a:effectLst/>
                <a:latin typeface="Times"/>
                <a:cs typeface="Times"/>
              </a:rPr>
              <a:t> (senior advisor)</a:t>
            </a:r>
            <a:endParaRPr lang="ja-JP" altLang="ja-JP" sz="1600" dirty="0">
              <a:effectLst/>
              <a:latin typeface="Times"/>
              <a:cs typeface="Times"/>
            </a:endParaRPr>
          </a:p>
          <a:p>
            <a:r>
              <a:rPr lang="en-US" altLang="ja-JP" sz="1600" dirty="0">
                <a:effectLst/>
                <a:latin typeface="Times"/>
                <a:cs typeface="Times"/>
              </a:rPr>
              <a:t>Dr.  </a:t>
            </a:r>
            <a:r>
              <a:rPr lang="en-US" altLang="ja-JP" sz="1600" dirty="0" err="1" smtClean="0">
                <a:solidFill>
                  <a:srgbClr val="FFFF00"/>
                </a:solidFill>
                <a:effectLst/>
                <a:latin typeface="Times"/>
                <a:cs typeface="Times"/>
              </a:rPr>
              <a:t>Trikian</a:t>
            </a:r>
            <a:r>
              <a:rPr lang="en-US" altLang="ja-JP" sz="1600" dirty="0" smtClean="0">
                <a:solidFill>
                  <a:srgbClr val="FFFF00"/>
                </a:solidFill>
                <a:effectLst/>
                <a:latin typeface="Times"/>
                <a:cs typeface="Times"/>
              </a:rPr>
              <a:t> </a:t>
            </a:r>
            <a:r>
              <a:rPr lang="en-US" altLang="ja-JP" sz="1600" dirty="0">
                <a:effectLst/>
                <a:latin typeface="Times"/>
                <a:cs typeface="Times"/>
              </a:rPr>
              <a:t>(Assistant to the </a:t>
            </a:r>
            <a:r>
              <a:rPr lang="en-US" altLang="ja-JP" sz="1600" dirty="0" smtClean="0">
                <a:effectLst/>
                <a:latin typeface="Times"/>
                <a:cs typeface="Times"/>
              </a:rPr>
              <a:t>Secretary of State </a:t>
            </a:r>
            <a:r>
              <a:rPr lang="en-US" altLang="ja-JP" sz="1600" dirty="0">
                <a:effectLst/>
                <a:latin typeface="Times"/>
                <a:cs typeface="Times"/>
              </a:rPr>
              <a:t>for Science and </a:t>
            </a:r>
            <a:r>
              <a:rPr lang="en-US" altLang="ja-JP" sz="1600" dirty="0" smtClean="0">
                <a:effectLst/>
                <a:latin typeface="Times"/>
                <a:cs typeface="Times"/>
              </a:rPr>
              <a:t>Technology)  +  US Embassy in TOKYO</a:t>
            </a:r>
          </a:p>
          <a:p>
            <a:pPr marL="0" indent="0">
              <a:buNone/>
            </a:pPr>
            <a:r>
              <a:rPr lang="en-US" altLang="ja-JP" sz="1600" dirty="0" smtClean="0">
                <a:solidFill>
                  <a:srgbClr val="DEFF74"/>
                </a:solidFill>
                <a:effectLst/>
                <a:latin typeface="Times"/>
                <a:cs typeface="Times"/>
              </a:rPr>
              <a:t>    Diet</a:t>
            </a:r>
            <a:r>
              <a:rPr lang="ja-JP" altLang="en-US" sz="1600" dirty="0" smtClean="0">
                <a:solidFill>
                  <a:srgbClr val="DEFF74"/>
                </a:solidFill>
                <a:effectLst/>
                <a:latin typeface="Times"/>
                <a:cs typeface="Times"/>
              </a:rPr>
              <a:t> </a:t>
            </a:r>
            <a:r>
              <a:rPr lang="en-US" altLang="ja-JP" sz="1600" dirty="0" smtClean="0">
                <a:solidFill>
                  <a:srgbClr val="DEFF74"/>
                </a:solidFill>
                <a:effectLst/>
                <a:latin typeface="Times"/>
                <a:cs typeface="Times"/>
              </a:rPr>
              <a:t>members</a:t>
            </a:r>
          </a:p>
          <a:p>
            <a:r>
              <a:rPr lang="en-US" altLang="ja-JP" sz="1400" dirty="0" smtClean="0">
                <a:effectLst/>
                <a:latin typeface="Times"/>
                <a:cs typeface="Times"/>
              </a:rPr>
              <a:t>Ruling Parties: </a:t>
            </a:r>
            <a:r>
              <a:rPr lang="ja-JP" altLang="ja-JP" sz="1400" dirty="0" smtClean="0">
                <a:solidFill>
                  <a:srgbClr val="FFFF00"/>
                </a:solidFill>
                <a:effectLst/>
                <a:latin typeface="Times"/>
                <a:cs typeface="Times"/>
              </a:rPr>
              <a:t>H</a:t>
            </a:r>
            <a:r>
              <a:rPr lang="en-US" altLang="ja-JP" sz="1400" dirty="0" smtClean="0">
                <a:solidFill>
                  <a:srgbClr val="FFFF00"/>
                </a:solidFill>
                <a:effectLst/>
                <a:latin typeface="Times"/>
                <a:cs typeface="Times"/>
              </a:rPr>
              <a:t>on.</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Kawamura,</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Hon.</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Nakasone,</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Hon.</a:t>
            </a:r>
            <a:r>
              <a:rPr lang="ja-JP" altLang="en-US" sz="1400" dirty="0" smtClean="0">
                <a:solidFill>
                  <a:srgbClr val="FFFF00"/>
                </a:solidFill>
                <a:effectLst/>
                <a:latin typeface="Times"/>
                <a:cs typeface="Times"/>
              </a:rPr>
              <a:t> </a:t>
            </a:r>
            <a:r>
              <a:rPr lang="en-US" altLang="ja-JP" sz="1400" dirty="0" err="1" smtClean="0">
                <a:solidFill>
                  <a:srgbClr val="FFFF00"/>
                </a:solidFill>
                <a:effectLst/>
                <a:latin typeface="Times"/>
                <a:cs typeface="Times"/>
              </a:rPr>
              <a:t>Shionoya</a:t>
            </a:r>
            <a:r>
              <a:rPr lang="en-US" altLang="ja-JP" sz="1400" dirty="0" smtClean="0">
                <a:solidFill>
                  <a:srgbClr val="FFFF00"/>
                </a:solidFill>
                <a:effectLst/>
                <a:latin typeface="Times"/>
                <a:cs typeface="Times"/>
              </a:rPr>
              <a:t>,</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Hon.</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Suzuki,</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Hon.</a:t>
            </a:r>
            <a:r>
              <a:rPr lang="ja-JP" altLang="en-US" sz="1400" dirty="0" smtClean="0">
                <a:solidFill>
                  <a:srgbClr val="FFFF00"/>
                </a:solidFill>
                <a:effectLst/>
                <a:latin typeface="Times"/>
                <a:cs typeface="Times"/>
              </a:rPr>
              <a:t> </a:t>
            </a:r>
            <a:r>
              <a:rPr lang="en-US" altLang="ja-JP" sz="1400" dirty="0" err="1" smtClean="0">
                <a:solidFill>
                  <a:srgbClr val="FFFF00"/>
                </a:solidFill>
                <a:effectLst/>
                <a:latin typeface="Times"/>
                <a:cs typeface="Times"/>
              </a:rPr>
              <a:t>Otsuka</a:t>
            </a:r>
            <a:r>
              <a:rPr lang="en-US" altLang="ja-JP" sz="1400" dirty="0" smtClean="0">
                <a:solidFill>
                  <a:srgbClr val="FFFF00"/>
                </a:solidFill>
                <a:effectLst/>
                <a:latin typeface="Times"/>
                <a:cs typeface="Times"/>
              </a:rPr>
              <a:t>,</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Hon.</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Saito</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(new-</a:t>
            </a:r>
            <a:r>
              <a:rPr lang="en-US" altLang="ja-JP" sz="1400" dirty="0" err="1" smtClean="0">
                <a:solidFill>
                  <a:srgbClr val="FFFF00"/>
                </a:solidFill>
                <a:effectLst/>
                <a:latin typeface="Times"/>
                <a:cs typeface="Times"/>
              </a:rPr>
              <a:t>Komei</a:t>
            </a:r>
            <a:r>
              <a:rPr lang="en-US" altLang="ja-JP" sz="1400" dirty="0" smtClean="0">
                <a:solidFill>
                  <a:srgbClr val="FFFF00"/>
                </a:solidFill>
                <a:effectLst/>
                <a:latin typeface="Times"/>
                <a:cs typeface="Times"/>
              </a:rPr>
              <a:t>)</a:t>
            </a:r>
            <a:r>
              <a:rPr lang="ja-JP" altLang="en-US" sz="1400" dirty="0" smtClean="0">
                <a:solidFill>
                  <a:srgbClr val="FFFF00"/>
                </a:solidFill>
                <a:effectLst/>
                <a:latin typeface="Times"/>
                <a:cs typeface="Times"/>
              </a:rPr>
              <a:t> </a:t>
            </a:r>
            <a:endParaRPr lang="en-US" altLang="ja-JP" sz="1400" dirty="0" smtClean="0">
              <a:solidFill>
                <a:srgbClr val="FFFF00"/>
              </a:solidFill>
              <a:effectLst/>
              <a:latin typeface="Times"/>
              <a:cs typeface="Times"/>
            </a:endParaRPr>
          </a:p>
          <a:p>
            <a:r>
              <a:rPr lang="en-US" altLang="ja-JP" sz="1400" dirty="0" smtClean="0">
                <a:effectLst/>
                <a:latin typeface="Times"/>
                <a:cs typeface="Times"/>
              </a:rPr>
              <a:t>Opposite Party: </a:t>
            </a:r>
            <a:r>
              <a:rPr lang="en-US" altLang="ja-JP" sz="1400" dirty="0" smtClean="0">
                <a:solidFill>
                  <a:srgbClr val="FFFF00"/>
                </a:solidFill>
                <a:effectLst/>
                <a:latin typeface="Times"/>
                <a:cs typeface="Times"/>
              </a:rPr>
              <a:t>Hon.</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Takagi</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(democratic</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party), </a:t>
            </a:r>
            <a:r>
              <a:rPr lang="ja-JP" altLang="ja-JP" sz="1400" dirty="0" smtClean="0">
                <a:solidFill>
                  <a:srgbClr val="FFFF00"/>
                </a:solidFill>
                <a:effectLst/>
                <a:latin typeface="Times"/>
                <a:cs typeface="Times"/>
              </a:rPr>
              <a:t>H</a:t>
            </a:r>
            <a:r>
              <a:rPr lang="en-US" altLang="ja-JP" sz="1400" dirty="0" smtClean="0">
                <a:solidFill>
                  <a:srgbClr val="FFFF00"/>
                </a:solidFill>
                <a:effectLst/>
                <a:latin typeface="Times"/>
                <a:cs typeface="Times"/>
              </a:rPr>
              <a:t>on.</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Tsumura</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(democratic</a:t>
            </a:r>
            <a:r>
              <a:rPr lang="ja-JP" altLang="en-US" sz="1400" dirty="0" smtClean="0">
                <a:solidFill>
                  <a:srgbClr val="FFFF00"/>
                </a:solidFill>
                <a:effectLst/>
                <a:latin typeface="Times"/>
                <a:cs typeface="Times"/>
              </a:rPr>
              <a:t> </a:t>
            </a:r>
            <a:r>
              <a:rPr lang="en-US" altLang="ja-JP" sz="1400" dirty="0" smtClean="0">
                <a:solidFill>
                  <a:srgbClr val="FFFF00"/>
                </a:solidFill>
                <a:effectLst/>
                <a:latin typeface="Times"/>
                <a:cs typeface="Times"/>
              </a:rPr>
              <a:t>party)</a:t>
            </a:r>
          </a:p>
          <a:p>
            <a:pPr marL="0" indent="0">
              <a:buNone/>
            </a:pPr>
            <a:r>
              <a:rPr lang="en-US" altLang="ja-JP" sz="1600" dirty="0" smtClean="0">
                <a:solidFill>
                  <a:srgbClr val="DEFF74"/>
                </a:solidFill>
                <a:effectLst/>
                <a:latin typeface="Times"/>
                <a:cs typeface="Times"/>
              </a:rPr>
              <a:t>    </a:t>
            </a:r>
            <a:r>
              <a:rPr lang="ja-JP" altLang="ja-JP" sz="1600" dirty="0" smtClean="0">
                <a:solidFill>
                  <a:srgbClr val="DEFF74"/>
                </a:solidFill>
                <a:effectLst/>
                <a:latin typeface="Times"/>
                <a:cs typeface="Times"/>
              </a:rPr>
              <a:t>M</a:t>
            </a:r>
            <a:r>
              <a:rPr lang="en-US" altLang="ja-JP" sz="1600" dirty="0" smtClean="0">
                <a:solidFill>
                  <a:srgbClr val="DEFF74"/>
                </a:solidFill>
                <a:effectLst/>
                <a:latin typeface="Times"/>
                <a:cs typeface="Times"/>
              </a:rPr>
              <a:t>EXT</a:t>
            </a:r>
            <a:r>
              <a:rPr lang="ja-JP" altLang="en-US" sz="1600" dirty="0" smtClean="0">
                <a:effectLst/>
                <a:latin typeface="Times"/>
                <a:cs typeface="Times"/>
              </a:rPr>
              <a:t>: </a:t>
            </a:r>
            <a:r>
              <a:rPr lang="en-US" altLang="ja-JP" sz="1600" dirty="0">
                <a:effectLst/>
                <a:latin typeface="Times"/>
                <a:cs typeface="Times"/>
              </a:rPr>
              <a:t> </a:t>
            </a:r>
            <a:r>
              <a:rPr lang="en-US" altLang="ja-JP" sz="1600" dirty="0" smtClean="0">
                <a:solidFill>
                  <a:srgbClr val="FFFF00"/>
                </a:solidFill>
                <a:effectLst/>
                <a:latin typeface="Times"/>
                <a:cs typeface="Times"/>
              </a:rPr>
              <a:t>Mr. S. Tsuchiya</a:t>
            </a:r>
            <a:r>
              <a:rPr lang="ja-JP" altLang="en-US" sz="1600" dirty="0" smtClean="0">
                <a:solidFill>
                  <a:srgbClr val="FFFF00"/>
                </a:solidFill>
                <a:effectLst/>
                <a:latin typeface="Times"/>
                <a:cs typeface="Times"/>
              </a:rPr>
              <a:t> </a:t>
            </a:r>
            <a:r>
              <a:rPr lang="en-US" altLang="ja-JP" sz="1600" dirty="0" smtClean="0">
                <a:effectLst/>
                <a:latin typeface="Times"/>
                <a:cs typeface="Times"/>
              </a:rPr>
              <a:t>(administrative</a:t>
            </a:r>
            <a:r>
              <a:rPr lang="ja-JP" altLang="en-US" sz="1600" dirty="0" smtClean="0">
                <a:effectLst/>
                <a:latin typeface="Times"/>
                <a:cs typeface="Times"/>
              </a:rPr>
              <a:t> </a:t>
            </a:r>
            <a:r>
              <a:rPr lang="en-US" altLang="ja-JP" sz="1600" dirty="0" smtClean="0">
                <a:effectLst/>
                <a:latin typeface="Times"/>
                <a:cs typeface="Times"/>
              </a:rPr>
              <a:t>vice-Minister</a:t>
            </a:r>
            <a:r>
              <a:rPr lang="ja-JP" altLang="en-US" sz="1600" dirty="0" smtClean="0">
                <a:effectLst/>
                <a:latin typeface="Times"/>
                <a:cs typeface="Times"/>
              </a:rPr>
              <a:t> </a:t>
            </a:r>
            <a:r>
              <a:rPr lang="en-US" altLang="ja-JP" sz="1600" dirty="0" smtClean="0">
                <a:effectLst/>
                <a:latin typeface="Times"/>
                <a:cs typeface="Times"/>
              </a:rPr>
              <a:t>of</a:t>
            </a:r>
            <a:r>
              <a:rPr lang="ja-JP" altLang="en-US" sz="1600" dirty="0" smtClean="0">
                <a:effectLst/>
                <a:latin typeface="Times"/>
                <a:cs typeface="Times"/>
              </a:rPr>
              <a:t> </a:t>
            </a:r>
            <a:r>
              <a:rPr lang="en-US" altLang="ja-JP" sz="1600" dirty="0" smtClean="0">
                <a:effectLst/>
                <a:latin typeface="Times"/>
                <a:cs typeface="Times"/>
              </a:rPr>
              <a:t>MEXT)</a:t>
            </a:r>
          </a:p>
          <a:p>
            <a:pPr marL="0" indent="0">
              <a:buNone/>
            </a:pPr>
            <a:r>
              <a:rPr lang="en-US" altLang="ja-JP" sz="1600" dirty="0" smtClean="0">
                <a:solidFill>
                  <a:srgbClr val="DEFF74"/>
                </a:solidFill>
                <a:effectLst/>
                <a:latin typeface="Times"/>
                <a:cs typeface="Times"/>
              </a:rPr>
              <a:t>    </a:t>
            </a:r>
            <a:r>
              <a:rPr lang="ja-JP" altLang="ja-JP" sz="1600" dirty="0" smtClean="0">
                <a:solidFill>
                  <a:srgbClr val="DEFF74"/>
                </a:solidFill>
                <a:effectLst/>
                <a:latin typeface="Times"/>
                <a:cs typeface="Times"/>
              </a:rPr>
              <a:t>I</a:t>
            </a:r>
            <a:r>
              <a:rPr lang="en-US" altLang="ja-JP" sz="1600" dirty="0" err="1" smtClean="0">
                <a:solidFill>
                  <a:srgbClr val="DEFF74"/>
                </a:solidFill>
                <a:effectLst/>
                <a:latin typeface="Times"/>
                <a:cs typeface="Times"/>
              </a:rPr>
              <a:t>ndustry</a:t>
            </a:r>
            <a:r>
              <a:rPr lang="ja-JP" altLang="en-US" sz="1600" dirty="0" smtClean="0">
                <a:solidFill>
                  <a:srgbClr val="DEFF74"/>
                </a:solidFill>
                <a:effectLst/>
                <a:latin typeface="Times"/>
                <a:cs typeface="Times"/>
              </a:rPr>
              <a:t> </a:t>
            </a:r>
            <a:r>
              <a:rPr lang="en-US" altLang="ja-JP" sz="1600" dirty="0" err="1" smtClean="0">
                <a:solidFill>
                  <a:srgbClr val="DEFF74"/>
                </a:solidFill>
                <a:effectLst/>
                <a:latin typeface="Times"/>
                <a:cs typeface="Times"/>
              </a:rPr>
              <a:t>Exectives</a:t>
            </a:r>
            <a:r>
              <a:rPr lang="ja-JP" altLang="en-US" sz="1600" dirty="0" smtClean="0">
                <a:solidFill>
                  <a:srgbClr val="DEFF74"/>
                </a:solidFill>
                <a:effectLst/>
                <a:latin typeface="Times"/>
                <a:cs typeface="Times"/>
              </a:rPr>
              <a:t> </a:t>
            </a:r>
            <a:r>
              <a:rPr lang="en-US" altLang="ja-JP" sz="1600" dirty="0" smtClean="0">
                <a:effectLst/>
                <a:latin typeface="Times"/>
                <a:cs typeface="Times"/>
              </a:rPr>
              <a:t>(AAA</a:t>
            </a:r>
            <a:r>
              <a:rPr lang="ja-JP" altLang="en-US" sz="1600" dirty="0" smtClean="0">
                <a:effectLst/>
                <a:latin typeface="Times"/>
                <a:cs typeface="Times"/>
              </a:rPr>
              <a:t> </a:t>
            </a:r>
            <a:r>
              <a:rPr lang="en-US" altLang="ja-JP" sz="1600" dirty="0" smtClean="0">
                <a:effectLst/>
                <a:latin typeface="Times"/>
                <a:cs typeface="Times"/>
              </a:rPr>
              <a:t>executive</a:t>
            </a:r>
            <a:r>
              <a:rPr lang="ja-JP" altLang="en-US" sz="1600" dirty="0" smtClean="0">
                <a:effectLst/>
                <a:latin typeface="Times"/>
                <a:cs typeface="Times"/>
              </a:rPr>
              <a:t> </a:t>
            </a:r>
            <a:r>
              <a:rPr lang="en-US" altLang="ja-JP" sz="1600" dirty="0" smtClean="0">
                <a:effectLst/>
                <a:latin typeface="Times"/>
                <a:cs typeface="Times"/>
              </a:rPr>
              <a:t>members):</a:t>
            </a:r>
            <a:r>
              <a:rPr lang="ja-JP" altLang="en-US" sz="1600" dirty="0" smtClean="0">
                <a:effectLst/>
                <a:latin typeface="Times"/>
                <a:cs typeface="Times"/>
              </a:rPr>
              <a:t> </a:t>
            </a:r>
            <a:endParaRPr lang="en-US" altLang="ja-JP" sz="1600" dirty="0" smtClean="0">
              <a:effectLst/>
              <a:latin typeface="Times"/>
              <a:cs typeface="Times"/>
            </a:endParaRPr>
          </a:p>
          <a:p>
            <a:r>
              <a:rPr lang="en-US" altLang="ja-JP" sz="1600" dirty="0" smtClean="0">
                <a:solidFill>
                  <a:srgbClr val="FFFF00"/>
                </a:solidFill>
                <a:effectLst/>
                <a:latin typeface="Times"/>
                <a:cs typeface="Times"/>
              </a:rPr>
              <a:t>Mr. </a:t>
            </a:r>
            <a:r>
              <a:rPr lang="en-US" altLang="ja-JP" sz="1600" dirty="0" err="1" smtClean="0">
                <a:solidFill>
                  <a:srgbClr val="FFFF00"/>
                </a:solidFill>
                <a:effectLst/>
                <a:latin typeface="Times"/>
                <a:cs typeface="Times"/>
              </a:rPr>
              <a:t>Nishioka</a:t>
            </a:r>
            <a:r>
              <a:rPr lang="ja-JP" altLang="en-US" sz="1600" dirty="0" smtClean="0">
                <a:solidFill>
                  <a:srgbClr val="FFFF00"/>
                </a:solidFill>
                <a:effectLst/>
                <a:latin typeface="Times"/>
                <a:cs typeface="Times"/>
              </a:rPr>
              <a:t> </a:t>
            </a:r>
            <a:r>
              <a:rPr lang="en-US" altLang="ja-JP" sz="1600" dirty="0" smtClean="0">
                <a:effectLst/>
                <a:latin typeface="Times"/>
                <a:cs typeface="Times"/>
              </a:rPr>
              <a:t>(Mitsubishi</a:t>
            </a:r>
            <a:r>
              <a:rPr lang="ja-JP" altLang="en-US" sz="1600" dirty="0" smtClean="0">
                <a:effectLst/>
                <a:latin typeface="Times"/>
                <a:cs typeface="Times"/>
              </a:rPr>
              <a:t> </a:t>
            </a:r>
            <a:r>
              <a:rPr lang="en-US" altLang="ja-JP" sz="1600" dirty="0" smtClean="0">
                <a:effectLst/>
                <a:latin typeface="Times"/>
                <a:cs typeface="Times"/>
              </a:rPr>
              <a:t>Heavy</a:t>
            </a:r>
            <a:r>
              <a:rPr lang="ja-JP" altLang="en-US" sz="1600" dirty="0" smtClean="0">
                <a:effectLst/>
                <a:latin typeface="Times"/>
                <a:cs typeface="Times"/>
              </a:rPr>
              <a:t> </a:t>
            </a:r>
            <a:r>
              <a:rPr lang="en-US" altLang="ja-JP" sz="1600" dirty="0" smtClean="0">
                <a:effectLst/>
                <a:latin typeface="Times"/>
                <a:cs typeface="Times"/>
              </a:rPr>
              <a:t>Industry,</a:t>
            </a:r>
            <a:r>
              <a:rPr lang="ja-JP" altLang="en-US" sz="1600" dirty="0" smtClean="0">
                <a:effectLst/>
                <a:latin typeface="Times"/>
                <a:cs typeface="Times"/>
              </a:rPr>
              <a:t> </a:t>
            </a:r>
            <a:r>
              <a:rPr lang="en-US" altLang="ja-JP" sz="1600" dirty="0" smtClean="0">
                <a:effectLst/>
                <a:latin typeface="Times"/>
                <a:cs typeface="Times"/>
              </a:rPr>
              <a:t>former</a:t>
            </a:r>
            <a:r>
              <a:rPr lang="ja-JP" altLang="en-US" sz="1600" dirty="0" smtClean="0">
                <a:effectLst/>
                <a:latin typeface="Times"/>
                <a:cs typeface="Times"/>
              </a:rPr>
              <a:t> </a:t>
            </a:r>
            <a:r>
              <a:rPr lang="en-US" altLang="ja-JP" sz="1600" dirty="0" smtClean="0">
                <a:effectLst/>
                <a:latin typeface="Times"/>
                <a:cs typeface="Times"/>
              </a:rPr>
              <a:t>President</a:t>
            </a:r>
            <a:r>
              <a:rPr lang="ja-JP" altLang="en-US" sz="1600" dirty="0" smtClean="0">
                <a:effectLst/>
                <a:latin typeface="Times"/>
                <a:cs typeface="Times"/>
              </a:rPr>
              <a:t> </a:t>
            </a:r>
            <a:r>
              <a:rPr lang="en-US" altLang="ja-JP" sz="1600" dirty="0" smtClean="0">
                <a:effectLst/>
                <a:latin typeface="Times"/>
                <a:cs typeface="Times"/>
              </a:rPr>
              <a:t>of</a:t>
            </a:r>
            <a:r>
              <a:rPr lang="ja-JP" altLang="en-US" sz="1600" dirty="0" smtClean="0">
                <a:effectLst/>
                <a:latin typeface="Times"/>
                <a:cs typeface="Times"/>
              </a:rPr>
              <a:t> </a:t>
            </a:r>
            <a:r>
              <a:rPr lang="en-US" altLang="ja-JP" sz="1600" dirty="0" smtClean="0">
                <a:effectLst/>
                <a:latin typeface="Times"/>
                <a:cs typeface="Times"/>
              </a:rPr>
              <a:t>MHI), Executives from Hitachi, Kyocera, Mitsubishi Electric, Toshiba</a:t>
            </a:r>
          </a:p>
          <a:p>
            <a:pPr marL="0" indent="0">
              <a:buNone/>
            </a:pPr>
            <a:endParaRPr lang="en-US" altLang="ja-JP" sz="800" dirty="0" smtClean="0">
              <a:effectLst/>
              <a:latin typeface="Times"/>
              <a:cs typeface="Times"/>
            </a:endParaRPr>
          </a:p>
        </p:txBody>
      </p:sp>
      <p:sp>
        <p:nvSpPr>
          <p:cNvPr id="2" name="正方形/長方形 1"/>
          <p:cNvSpPr/>
          <p:nvPr/>
        </p:nvSpPr>
        <p:spPr>
          <a:xfrm>
            <a:off x="96055" y="163776"/>
            <a:ext cx="8962561" cy="2554545"/>
          </a:xfrm>
          <a:prstGeom prst="rect">
            <a:avLst/>
          </a:prstGeom>
          <a:ln>
            <a:solidFill>
              <a:srgbClr val="FFFFFF"/>
            </a:solidFill>
          </a:ln>
        </p:spPr>
        <p:txBody>
          <a:bodyPr wrap="square">
            <a:spAutoFit/>
          </a:bodyPr>
          <a:lstStyle/>
          <a:p>
            <a:r>
              <a:rPr lang="en-US" altLang="ja-JP" sz="1600" b="1" dirty="0">
                <a:latin typeface="Times"/>
                <a:cs typeface="Times"/>
              </a:rPr>
              <a:t>2015 Oct </a:t>
            </a:r>
            <a:r>
              <a:rPr lang="en-US" altLang="ja-JP" sz="1600" dirty="0">
                <a:latin typeface="Times"/>
                <a:cs typeface="Times"/>
              </a:rPr>
              <a:t>US director of </a:t>
            </a:r>
            <a:r>
              <a:rPr lang="en-US" altLang="ja-JP" sz="1600" b="1" dirty="0">
                <a:solidFill>
                  <a:srgbClr val="FFFF00"/>
                </a:solidFill>
                <a:latin typeface="Times"/>
                <a:cs typeface="Times"/>
              </a:rPr>
              <a:t>OSTP, Presidential advisor Dr. </a:t>
            </a:r>
            <a:r>
              <a:rPr lang="en-US" altLang="ja-JP" sz="1600" b="1" dirty="0" err="1">
                <a:solidFill>
                  <a:srgbClr val="FFFF00"/>
                </a:solidFill>
                <a:latin typeface="Times"/>
                <a:cs typeface="Times"/>
              </a:rPr>
              <a:t>Holdren</a:t>
            </a:r>
            <a:r>
              <a:rPr lang="en-US" altLang="ja-JP" sz="1600" dirty="0">
                <a:latin typeface="Times"/>
                <a:cs typeface="Times"/>
              </a:rPr>
              <a:t> visit Japan </a:t>
            </a:r>
          </a:p>
          <a:p>
            <a:pPr lvl="1"/>
            <a:r>
              <a:rPr lang="en-US" altLang="ja-JP" sz="1600" dirty="0">
                <a:latin typeface="Times"/>
                <a:cs typeface="Times"/>
              </a:rPr>
              <a:t>US-Japan S&amp;T High-level meeting   </a:t>
            </a:r>
          </a:p>
          <a:p>
            <a:pPr lvl="1"/>
            <a:r>
              <a:rPr lang="en-US" altLang="ja-JP" sz="1600" dirty="0">
                <a:latin typeface="Times"/>
                <a:cs typeface="Times"/>
              </a:rPr>
              <a:t>Working dinner with Diet members, undersecretary Mr. Tsuchiya of MEXT, Industry executives</a:t>
            </a:r>
          </a:p>
          <a:p>
            <a:endParaRPr lang="en-US" altLang="ja-JP" sz="1600" dirty="0" smtClean="0">
              <a:latin typeface="Times"/>
              <a:cs typeface="Times"/>
            </a:endParaRPr>
          </a:p>
          <a:p>
            <a:r>
              <a:rPr lang="en-US" altLang="ja-JP" sz="1600" dirty="0" smtClean="0">
                <a:latin typeface="Times"/>
                <a:cs typeface="Times"/>
              </a:rPr>
              <a:t>Proposal </a:t>
            </a:r>
            <a:r>
              <a:rPr lang="en-US" altLang="ja-JP" sz="1600" dirty="0">
                <a:latin typeface="Times"/>
                <a:cs typeface="Times"/>
              </a:rPr>
              <a:t>of starting US-Japan Working</a:t>
            </a:r>
            <a:r>
              <a:rPr lang="ja-JP" altLang="en-US" sz="1600" dirty="0">
                <a:latin typeface="Times"/>
                <a:cs typeface="Times"/>
              </a:rPr>
              <a:t> </a:t>
            </a:r>
            <a:r>
              <a:rPr lang="en-US" altLang="ja-JP" sz="1600" dirty="0">
                <a:latin typeface="Times"/>
                <a:cs typeface="Times"/>
              </a:rPr>
              <a:t>Group</a:t>
            </a:r>
            <a:r>
              <a:rPr lang="ja-JP" altLang="en-US" sz="1600" dirty="0">
                <a:latin typeface="Times"/>
                <a:cs typeface="Times"/>
              </a:rPr>
              <a:t> </a:t>
            </a:r>
            <a:r>
              <a:rPr lang="en-US" altLang="ja-JP" sz="1600" dirty="0">
                <a:latin typeface="Times"/>
                <a:cs typeface="Times"/>
              </a:rPr>
              <a:t>(Joint</a:t>
            </a:r>
            <a:r>
              <a:rPr lang="ja-JP" altLang="en-US" sz="1600" dirty="0">
                <a:latin typeface="Times"/>
                <a:cs typeface="Times"/>
              </a:rPr>
              <a:t> </a:t>
            </a:r>
            <a:r>
              <a:rPr lang="en-US" altLang="ja-JP" sz="1600" dirty="0">
                <a:latin typeface="Times"/>
                <a:cs typeface="Times"/>
              </a:rPr>
              <a:t>Activity) for ILC </a:t>
            </a:r>
          </a:p>
          <a:p>
            <a:pPr marL="400050" lvl="1" indent="0">
              <a:buNone/>
            </a:pPr>
            <a:r>
              <a:rPr lang="en-US" altLang="ja-JP" sz="1600" dirty="0" smtClean="0">
                <a:latin typeface="Times"/>
                <a:cs typeface="Times"/>
              </a:rPr>
              <a:t>Proposed</a:t>
            </a:r>
            <a:r>
              <a:rPr lang="ja-JP" altLang="en-US" sz="1600" dirty="0" smtClean="0">
                <a:latin typeface="Times"/>
                <a:cs typeface="Times"/>
              </a:rPr>
              <a:t> </a:t>
            </a:r>
            <a:r>
              <a:rPr lang="en-US" altLang="ja-JP" sz="1600" dirty="0">
                <a:latin typeface="Times"/>
                <a:cs typeface="Times"/>
              </a:rPr>
              <a:t>by</a:t>
            </a:r>
            <a:r>
              <a:rPr lang="ja-JP" altLang="en-US" sz="1600" dirty="0">
                <a:latin typeface="Times"/>
                <a:cs typeface="Times"/>
              </a:rPr>
              <a:t> </a:t>
            </a:r>
            <a:r>
              <a:rPr lang="en-US" altLang="ja-JP" sz="1600" dirty="0">
                <a:latin typeface="Times"/>
                <a:cs typeface="Times"/>
              </a:rPr>
              <a:t>US</a:t>
            </a:r>
            <a:r>
              <a:rPr lang="ja-JP" altLang="en-US" sz="1600" dirty="0">
                <a:latin typeface="Times"/>
                <a:cs typeface="Times"/>
              </a:rPr>
              <a:t> </a:t>
            </a:r>
            <a:r>
              <a:rPr lang="en-US" altLang="ja-JP" sz="1600" dirty="0" smtClean="0">
                <a:latin typeface="Times"/>
                <a:cs typeface="Times"/>
              </a:rPr>
              <a:t>DOE</a:t>
            </a:r>
            <a:r>
              <a:rPr lang="ja-JP" altLang="en-US" sz="1600" dirty="0" smtClean="0">
                <a:latin typeface="Times"/>
                <a:cs typeface="Times"/>
              </a:rPr>
              <a:t> </a:t>
            </a:r>
            <a:r>
              <a:rPr lang="en-US" altLang="ja-JP" sz="1600" dirty="0" smtClean="0">
                <a:latin typeface="Times"/>
                <a:cs typeface="Times"/>
              </a:rPr>
              <a:t>(Dr. Jim </a:t>
            </a:r>
            <a:r>
              <a:rPr lang="en-US" altLang="ja-JP" sz="1600" dirty="0" err="1" smtClean="0">
                <a:latin typeface="Times"/>
                <a:cs typeface="Times"/>
              </a:rPr>
              <a:t>Siegrist</a:t>
            </a:r>
            <a:r>
              <a:rPr lang="en-US" altLang="ja-JP" sz="1600" dirty="0">
                <a:latin typeface="Times"/>
                <a:cs typeface="Times"/>
              </a:rPr>
              <a:t>)</a:t>
            </a:r>
            <a:r>
              <a:rPr lang="ja-JP" altLang="en-US" sz="1600" dirty="0">
                <a:latin typeface="Times"/>
                <a:cs typeface="Times"/>
              </a:rPr>
              <a:t> </a:t>
            </a:r>
            <a:r>
              <a:rPr lang="en-US" altLang="ja-JP" sz="1600" dirty="0">
                <a:latin typeface="Times"/>
                <a:cs typeface="Times"/>
              </a:rPr>
              <a:t>at</a:t>
            </a:r>
            <a:r>
              <a:rPr lang="ja-JP" altLang="en-US" sz="1600" dirty="0">
                <a:latin typeface="Times"/>
                <a:cs typeface="Times"/>
              </a:rPr>
              <a:t> </a:t>
            </a:r>
            <a:r>
              <a:rPr lang="en-US" altLang="ja-JP" sz="1600" dirty="0">
                <a:latin typeface="Times"/>
                <a:cs typeface="Times"/>
              </a:rPr>
              <a:t>2015</a:t>
            </a:r>
            <a:r>
              <a:rPr lang="ja-JP" altLang="en-US" sz="1600" dirty="0">
                <a:latin typeface="Times"/>
                <a:cs typeface="Times"/>
              </a:rPr>
              <a:t> </a:t>
            </a:r>
            <a:r>
              <a:rPr lang="en-US" altLang="ja-JP" sz="1600" dirty="0">
                <a:latin typeface="Times"/>
                <a:cs typeface="Times"/>
              </a:rPr>
              <a:t>Oct</a:t>
            </a:r>
            <a:r>
              <a:rPr lang="ja-JP" altLang="en-US" sz="1600" dirty="0">
                <a:latin typeface="Times"/>
                <a:cs typeface="Times"/>
              </a:rPr>
              <a:t> </a:t>
            </a:r>
            <a:r>
              <a:rPr lang="en-US" altLang="ja-JP" sz="1600" dirty="0">
                <a:latin typeface="Times"/>
                <a:cs typeface="Times"/>
              </a:rPr>
              <a:t>US-J</a:t>
            </a:r>
            <a:r>
              <a:rPr lang="ja-JP" altLang="en-US" sz="1600" dirty="0">
                <a:latin typeface="Times"/>
                <a:cs typeface="Times"/>
              </a:rPr>
              <a:t> </a:t>
            </a:r>
            <a:r>
              <a:rPr lang="en-US" altLang="ja-JP" sz="1600" dirty="0">
                <a:latin typeface="Times"/>
                <a:cs typeface="Times"/>
              </a:rPr>
              <a:t>S&amp;T</a:t>
            </a:r>
            <a:r>
              <a:rPr lang="ja-JP" altLang="en-US" sz="1600" dirty="0">
                <a:latin typeface="Times"/>
                <a:cs typeface="Times"/>
              </a:rPr>
              <a:t> </a:t>
            </a:r>
            <a:r>
              <a:rPr lang="en-US" altLang="ja-JP" sz="1600" dirty="0">
                <a:latin typeface="Times"/>
                <a:cs typeface="Times"/>
              </a:rPr>
              <a:t>high-level</a:t>
            </a:r>
            <a:r>
              <a:rPr lang="ja-JP" altLang="en-US" sz="1600" dirty="0">
                <a:latin typeface="Times"/>
                <a:cs typeface="Times"/>
              </a:rPr>
              <a:t> </a:t>
            </a:r>
            <a:r>
              <a:rPr lang="en-US" altLang="ja-JP" sz="1600" dirty="0">
                <a:latin typeface="Times"/>
                <a:cs typeface="Times"/>
              </a:rPr>
              <a:t>meeting</a:t>
            </a:r>
          </a:p>
          <a:p>
            <a:endParaRPr lang="en-US" altLang="ja-JP" sz="1600" dirty="0" smtClean="0">
              <a:latin typeface="Times"/>
              <a:cs typeface="Times"/>
            </a:endParaRPr>
          </a:p>
          <a:p>
            <a:r>
              <a:rPr lang="en-US" altLang="ja-JP" sz="1600" dirty="0" smtClean="0">
                <a:latin typeface="Times"/>
                <a:cs typeface="Times"/>
              </a:rPr>
              <a:t>Office of S&amp;T Policy director  Dr.</a:t>
            </a:r>
            <a:r>
              <a:rPr lang="ja-JP" altLang="en-US" sz="1600" dirty="0" smtClean="0">
                <a:latin typeface="Times"/>
                <a:cs typeface="Times"/>
              </a:rPr>
              <a:t> </a:t>
            </a:r>
            <a:r>
              <a:rPr lang="en-US" altLang="ja-JP" sz="1600" dirty="0" err="1">
                <a:latin typeface="Times"/>
                <a:cs typeface="Times"/>
              </a:rPr>
              <a:t>Holdren</a:t>
            </a:r>
            <a:r>
              <a:rPr lang="ja-JP" altLang="en-US" sz="1600" dirty="0">
                <a:latin typeface="Times"/>
                <a:cs typeface="Times"/>
              </a:rPr>
              <a:t>‘</a:t>
            </a:r>
            <a:r>
              <a:rPr lang="en-US" altLang="ja-JP" sz="1600" dirty="0">
                <a:latin typeface="Times"/>
                <a:cs typeface="Times"/>
              </a:rPr>
              <a:t>s</a:t>
            </a:r>
            <a:r>
              <a:rPr lang="ja-JP" altLang="en-US" sz="1600" dirty="0">
                <a:latin typeface="Times"/>
                <a:cs typeface="Times"/>
              </a:rPr>
              <a:t> </a:t>
            </a:r>
            <a:r>
              <a:rPr lang="en-US" altLang="ja-JP" sz="1600" dirty="0">
                <a:latin typeface="Times"/>
                <a:cs typeface="Times"/>
              </a:rPr>
              <a:t>suggestion:</a:t>
            </a:r>
            <a:r>
              <a:rPr lang="ja-JP" altLang="en-US" sz="1600" dirty="0">
                <a:latin typeface="Times"/>
                <a:cs typeface="Times"/>
              </a:rPr>
              <a:t> </a:t>
            </a:r>
            <a:r>
              <a:rPr lang="en-US" altLang="ja-JP" sz="1600" dirty="0">
                <a:latin typeface="Times"/>
                <a:cs typeface="Times"/>
              </a:rPr>
              <a:t>2</a:t>
            </a:r>
            <a:r>
              <a:rPr lang="ja-JP" altLang="en-US" sz="1600" dirty="0">
                <a:latin typeface="Times"/>
                <a:cs typeface="Times"/>
              </a:rPr>
              <a:t> </a:t>
            </a:r>
            <a:r>
              <a:rPr lang="en-US" altLang="ja-JP" sz="1600" dirty="0">
                <a:latin typeface="Times"/>
                <a:cs typeface="Times"/>
              </a:rPr>
              <a:t>key</a:t>
            </a:r>
            <a:r>
              <a:rPr lang="ja-JP" altLang="en-US" sz="1600" dirty="0">
                <a:latin typeface="Times"/>
                <a:cs typeface="Times"/>
              </a:rPr>
              <a:t> </a:t>
            </a:r>
            <a:r>
              <a:rPr lang="en-US" altLang="ja-JP" sz="1600" dirty="0">
                <a:latin typeface="Times"/>
                <a:cs typeface="Times"/>
              </a:rPr>
              <a:t>actions for </a:t>
            </a:r>
            <a:r>
              <a:rPr lang="en-US" altLang="ja-JP" sz="1600" dirty="0" smtClean="0">
                <a:latin typeface="Times"/>
                <a:cs typeface="Times"/>
              </a:rPr>
              <a:t>ILC in US-Japan</a:t>
            </a:r>
            <a:endParaRPr lang="en-US" altLang="ja-JP" sz="1600" dirty="0">
              <a:latin typeface="Times"/>
              <a:cs typeface="Times"/>
            </a:endParaRPr>
          </a:p>
          <a:p>
            <a:pPr lvl="1"/>
            <a:r>
              <a:rPr lang="en-US" altLang="ja-JP" sz="1600" dirty="0" smtClean="0">
                <a:latin typeface="Times"/>
                <a:cs typeface="Times"/>
              </a:rPr>
              <a:t>Establishment </a:t>
            </a:r>
            <a:r>
              <a:rPr lang="en-US" altLang="ja-JP" sz="1600" dirty="0">
                <a:latin typeface="Times"/>
                <a:cs typeface="Times"/>
              </a:rPr>
              <a:t>of </a:t>
            </a:r>
            <a:r>
              <a:rPr lang="en-US" altLang="ja-JP" sz="1600" dirty="0" smtClean="0">
                <a:latin typeface="Times"/>
                <a:cs typeface="Times"/>
              </a:rPr>
              <a:t>joint</a:t>
            </a:r>
            <a:r>
              <a:rPr lang="ja-JP" altLang="en-US" sz="1600" dirty="0" smtClean="0">
                <a:latin typeface="Times"/>
                <a:cs typeface="Times"/>
              </a:rPr>
              <a:t> </a:t>
            </a:r>
            <a:r>
              <a:rPr lang="en-US" altLang="ja-JP" sz="1600" dirty="0">
                <a:latin typeface="Times"/>
                <a:cs typeface="Times"/>
              </a:rPr>
              <a:t>activity</a:t>
            </a:r>
            <a:r>
              <a:rPr lang="ja-JP" altLang="en-US" sz="1600" dirty="0">
                <a:latin typeface="Times"/>
                <a:cs typeface="Times"/>
              </a:rPr>
              <a:t> </a:t>
            </a:r>
            <a:r>
              <a:rPr lang="en-US" altLang="ja-JP" sz="1600" dirty="0" smtClean="0">
                <a:latin typeface="Times"/>
                <a:cs typeface="Times"/>
              </a:rPr>
              <a:t>for ILC in</a:t>
            </a:r>
            <a:r>
              <a:rPr lang="ja-JP" altLang="en-US" sz="1600" dirty="0" smtClean="0">
                <a:latin typeface="Times"/>
                <a:cs typeface="Times"/>
              </a:rPr>
              <a:t> </a:t>
            </a:r>
            <a:r>
              <a:rPr lang="en-US" altLang="ja-JP" sz="1600" dirty="0">
                <a:latin typeface="Times"/>
                <a:cs typeface="Times"/>
              </a:rPr>
              <a:t>the</a:t>
            </a:r>
            <a:r>
              <a:rPr lang="ja-JP" altLang="en-US" sz="1600" dirty="0">
                <a:latin typeface="Times"/>
                <a:cs typeface="Times"/>
              </a:rPr>
              <a:t> </a:t>
            </a:r>
            <a:r>
              <a:rPr lang="en-US" altLang="ja-JP" sz="1600" dirty="0">
                <a:latin typeface="Times"/>
                <a:cs typeface="Times"/>
              </a:rPr>
              <a:t>framework</a:t>
            </a:r>
            <a:r>
              <a:rPr lang="ja-JP" altLang="en-US" sz="1600" dirty="0">
                <a:latin typeface="Times"/>
                <a:cs typeface="Times"/>
              </a:rPr>
              <a:t> </a:t>
            </a:r>
            <a:r>
              <a:rPr lang="en-US" altLang="ja-JP" sz="1600" dirty="0">
                <a:latin typeface="Times"/>
                <a:cs typeface="Times"/>
              </a:rPr>
              <a:t>of</a:t>
            </a:r>
            <a:r>
              <a:rPr lang="ja-JP" altLang="en-US" sz="1600" dirty="0">
                <a:latin typeface="Times"/>
                <a:cs typeface="Times"/>
              </a:rPr>
              <a:t> </a:t>
            </a:r>
            <a:r>
              <a:rPr lang="en-US" altLang="ja-JP" sz="1600" dirty="0">
                <a:latin typeface="Times"/>
                <a:cs typeface="Times"/>
              </a:rPr>
              <a:t>US-Japan</a:t>
            </a:r>
            <a:r>
              <a:rPr lang="ja-JP" altLang="en-US" sz="1600" dirty="0">
                <a:latin typeface="Times"/>
                <a:cs typeface="Times"/>
              </a:rPr>
              <a:t> </a:t>
            </a:r>
            <a:r>
              <a:rPr lang="en-US" altLang="ja-JP" sz="1600" dirty="0">
                <a:latin typeface="Times"/>
                <a:cs typeface="Times"/>
              </a:rPr>
              <a:t>high-level</a:t>
            </a:r>
            <a:r>
              <a:rPr lang="ja-JP" altLang="en-US" sz="1600" dirty="0">
                <a:latin typeface="Times"/>
                <a:cs typeface="Times"/>
              </a:rPr>
              <a:t> </a:t>
            </a:r>
            <a:r>
              <a:rPr lang="en-US" altLang="ja-JP" sz="1600" dirty="0">
                <a:latin typeface="Times"/>
                <a:cs typeface="Times"/>
              </a:rPr>
              <a:t>meeting</a:t>
            </a:r>
          </a:p>
          <a:p>
            <a:pPr lvl="1"/>
            <a:r>
              <a:rPr lang="en-US" altLang="ja-JP" sz="1600" dirty="0">
                <a:latin typeface="Times"/>
                <a:cs typeface="Times"/>
              </a:rPr>
              <a:t>Facilitate supports from US Congress </a:t>
            </a:r>
            <a:r>
              <a:rPr lang="en-US" altLang="ja-JP" sz="1600" dirty="0" smtClean="0">
                <a:latin typeface="Times"/>
                <a:cs typeface="Times"/>
              </a:rPr>
              <a:t>by Diet members’ actions</a:t>
            </a:r>
            <a:endParaRPr lang="ja-JP" altLang="en-US" sz="1600" dirty="0">
              <a:latin typeface="Times"/>
              <a:cs typeface="Times"/>
            </a:endParaRPr>
          </a:p>
        </p:txBody>
      </p:sp>
    </p:spTree>
    <p:extLst>
      <p:ext uri="{BB962C8B-B14F-4D97-AF65-F5344CB8AC3E}">
        <p14:creationId xmlns:p14="http://schemas.microsoft.com/office/powerpoint/2010/main" val="16979564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Times"/>
                <a:cs typeface="Times"/>
              </a:rPr>
              <a:t>DEC 2015</a:t>
            </a:r>
            <a:endParaRPr kumimoji="1" lang="ja-JP" altLang="en-US" dirty="0">
              <a:latin typeface="Times"/>
              <a:cs typeface="Times"/>
            </a:endParaRPr>
          </a:p>
        </p:txBody>
      </p:sp>
      <p:sp>
        <p:nvSpPr>
          <p:cNvPr id="3" name="コンテンツ プレースホルダー 2"/>
          <p:cNvSpPr>
            <a:spLocks noGrp="1"/>
          </p:cNvSpPr>
          <p:nvPr>
            <p:ph idx="1"/>
          </p:nvPr>
        </p:nvSpPr>
        <p:spPr>
          <a:xfrm>
            <a:off x="215900" y="1417638"/>
            <a:ext cx="8686800" cy="4498975"/>
          </a:xfrm>
        </p:spPr>
        <p:txBody>
          <a:bodyPr/>
          <a:lstStyle/>
          <a:p>
            <a:pPr marL="0" indent="0">
              <a:buNone/>
            </a:pPr>
            <a:r>
              <a:rPr lang="en-US" altLang="ja-JP" dirty="0" smtClean="0">
                <a:latin typeface="Times"/>
                <a:cs typeface="Times"/>
              </a:rPr>
              <a:t>Minister </a:t>
            </a:r>
            <a:r>
              <a:rPr lang="en-US" altLang="ja-JP" dirty="0">
                <a:latin typeface="Times"/>
                <a:cs typeface="Times"/>
              </a:rPr>
              <a:t>of MEXT replaced: </a:t>
            </a:r>
            <a:r>
              <a:rPr lang="en-US" altLang="ja-JP" dirty="0" smtClean="0">
                <a:latin typeface="Times"/>
                <a:cs typeface="Times"/>
              </a:rPr>
              <a:t>  Oct 7th</a:t>
            </a:r>
            <a:endParaRPr lang="en-US" altLang="ja-JP" dirty="0">
              <a:latin typeface="Times"/>
              <a:cs typeface="Times"/>
            </a:endParaRPr>
          </a:p>
          <a:p>
            <a:pPr marL="0" indent="0">
              <a:buNone/>
            </a:pPr>
            <a:r>
              <a:rPr lang="en-US" altLang="ja-JP" dirty="0" smtClean="0">
                <a:latin typeface="Times"/>
                <a:cs typeface="Times"/>
              </a:rPr>
              <a:t>Mr. Shimomura </a:t>
            </a:r>
            <a:r>
              <a:rPr lang="en-US" altLang="ja-JP" dirty="0" smtClean="0">
                <a:latin typeface="Times"/>
                <a:cs typeface="Times"/>
                <a:sym typeface="Wingdings"/>
              </a:rPr>
              <a:t> </a:t>
            </a:r>
            <a:r>
              <a:rPr lang="en-US" altLang="ja-JP" dirty="0" smtClean="0">
                <a:latin typeface="Times"/>
                <a:cs typeface="Times"/>
              </a:rPr>
              <a:t>New </a:t>
            </a:r>
            <a:r>
              <a:rPr lang="en-US" altLang="ja-JP" dirty="0">
                <a:latin typeface="Times"/>
                <a:cs typeface="Times"/>
              </a:rPr>
              <a:t>Minister </a:t>
            </a:r>
            <a:r>
              <a:rPr lang="en-US" altLang="ja-JP" dirty="0" err="1" smtClean="0">
                <a:latin typeface="Times"/>
                <a:cs typeface="Times"/>
              </a:rPr>
              <a:t>Mr.Hase</a:t>
            </a:r>
            <a:r>
              <a:rPr lang="en-US" altLang="ja-JP" dirty="0" smtClean="0">
                <a:latin typeface="Times"/>
                <a:cs typeface="Times"/>
              </a:rPr>
              <a:t> (</a:t>
            </a:r>
            <a:r>
              <a:rPr lang="en-US" altLang="ja-JP" dirty="0" smtClean="0">
                <a:latin typeface="Times"/>
                <a:cs typeface="Times"/>
                <a:sym typeface="Wingdings"/>
              </a:rPr>
              <a:t>supporting </a:t>
            </a:r>
            <a:r>
              <a:rPr lang="en-US" altLang="ja-JP" dirty="0">
                <a:latin typeface="Times"/>
                <a:cs typeface="Times"/>
                <a:sym typeface="Wingdings"/>
              </a:rPr>
              <a:t>S&amp;</a:t>
            </a:r>
            <a:r>
              <a:rPr lang="en-US" altLang="ja-JP" dirty="0" smtClean="0">
                <a:latin typeface="Times"/>
                <a:cs typeface="Times"/>
                <a:sym typeface="Wingdings"/>
              </a:rPr>
              <a:t>T)</a:t>
            </a:r>
          </a:p>
          <a:p>
            <a:pPr marL="0" indent="0">
              <a:buNone/>
            </a:pPr>
            <a:r>
              <a:rPr lang="en-US" altLang="ja-JP" sz="2000" dirty="0" smtClean="0">
                <a:latin typeface="Times"/>
                <a:cs typeface="Times"/>
              </a:rPr>
              <a:t>(Oct-Nov Settling down of scandal of 2020 Olympic preparation)</a:t>
            </a:r>
          </a:p>
          <a:p>
            <a:pPr marL="0" indent="0">
              <a:buNone/>
            </a:pPr>
            <a:endParaRPr lang="en-US" altLang="ja-JP" dirty="0">
              <a:latin typeface="Times"/>
              <a:cs typeface="Times"/>
            </a:endParaRPr>
          </a:p>
          <a:p>
            <a:r>
              <a:rPr lang="en-US" altLang="ja-JP" b="1" dirty="0" smtClean="0">
                <a:latin typeface="Times"/>
                <a:cs typeface="Times"/>
              </a:rPr>
              <a:t>2015  4</a:t>
            </a:r>
            <a:r>
              <a:rPr lang="en-US" altLang="ja-JP" b="1" baseline="30000" dirty="0" smtClean="0">
                <a:latin typeface="Times"/>
                <a:cs typeface="Times"/>
              </a:rPr>
              <a:t>th</a:t>
            </a:r>
            <a:r>
              <a:rPr lang="en-US" altLang="ja-JP" b="1" dirty="0" smtClean="0">
                <a:latin typeface="Times"/>
                <a:cs typeface="Times"/>
              </a:rPr>
              <a:t> of Dec</a:t>
            </a:r>
            <a:r>
              <a:rPr lang="en-US" altLang="ja-JP" b="1" dirty="0">
                <a:latin typeface="Times"/>
                <a:cs typeface="Times"/>
              </a:rPr>
              <a:t>. </a:t>
            </a:r>
            <a:r>
              <a:rPr lang="en-US" altLang="ja-JP" dirty="0">
                <a:latin typeface="Times"/>
                <a:cs typeface="Times"/>
              </a:rPr>
              <a:t>meeting among </a:t>
            </a:r>
            <a:r>
              <a:rPr lang="en-US" altLang="ja-JP" b="1" dirty="0">
                <a:solidFill>
                  <a:srgbClr val="FFFF00"/>
                </a:solidFill>
                <a:latin typeface="Times"/>
                <a:cs typeface="Times"/>
              </a:rPr>
              <a:t>Minister </a:t>
            </a:r>
            <a:r>
              <a:rPr lang="en-US" altLang="ja-JP" b="1" dirty="0" err="1">
                <a:solidFill>
                  <a:srgbClr val="FFFF00"/>
                </a:solidFill>
                <a:latin typeface="Times"/>
                <a:cs typeface="Times"/>
              </a:rPr>
              <a:t>Hase</a:t>
            </a:r>
            <a:r>
              <a:rPr lang="en-US" altLang="ja-JP" b="1" dirty="0">
                <a:solidFill>
                  <a:srgbClr val="FFFF00"/>
                </a:solidFill>
                <a:latin typeface="Times"/>
                <a:cs typeface="Times"/>
              </a:rPr>
              <a:t> </a:t>
            </a:r>
            <a:r>
              <a:rPr lang="en-US" altLang="ja-JP" dirty="0">
                <a:latin typeface="Times"/>
                <a:cs typeface="Times"/>
              </a:rPr>
              <a:t>and Diet member, Industry executive </a:t>
            </a:r>
            <a:r>
              <a:rPr lang="en-US" altLang="ja-JP" dirty="0">
                <a:latin typeface="Times"/>
                <a:cs typeface="Times"/>
                <a:sym typeface="Wingdings"/>
              </a:rPr>
              <a:t> support </a:t>
            </a:r>
            <a:r>
              <a:rPr lang="en-US" altLang="ja-JP" dirty="0" smtClean="0">
                <a:latin typeface="Times"/>
                <a:cs typeface="Times"/>
                <a:sym typeface="Wingdings"/>
              </a:rPr>
              <a:t>ILC</a:t>
            </a:r>
          </a:p>
          <a:p>
            <a:endParaRPr lang="en-US" altLang="ja-JP" dirty="0" smtClean="0">
              <a:latin typeface="Times"/>
              <a:cs typeface="Times"/>
              <a:sym typeface="Wingdings"/>
            </a:endParaRPr>
          </a:p>
          <a:p>
            <a:r>
              <a:rPr lang="en-US" altLang="ja-JP" b="1" dirty="0">
                <a:latin typeface="Times"/>
                <a:cs typeface="Times"/>
              </a:rPr>
              <a:t>2015 </a:t>
            </a:r>
            <a:r>
              <a:rPr lang="en-US" altLang="ja-JP" b="1" dirty="0" smtClean="0">
                <a:latin typeface="Times"/>
                <a:cs typeface="Times"/>
              </a:rPr>
              <a:t>9</a:t>
            </a:r>
            <a:r>
              <a:rPr lang="en-US" altLang="ja-JP" b="1" baseline="30000" dirty="0" smtClean="0">
                <a:latin typeface="Times"/>
                <a:cs typeface="Times"/>
              </a:rPr>
              <a:t>th</a:t>
            </a:r>
            <a:r>
              <a:rPr lang="en-US" altLang="ja-JP" b="1" dirty="0" smtClean="0">
                <a:latin typeface="Times"/>
                <a:cs typeface="Times"/>
              </a:rPr>
              <a:t> – 13</a:t>
            </a:r>
            <a:r>
              <a:rPr lang="en-US" altLang="ja-JP" b="1" baseline="30000" dirty="0" smtClean="0">
                <a:latin typeface="Times"/>
                <a:cs typeface="Times"/>
              </a:rPr>
              <a:t>th</a:t>
            </a:r>
            <a:r>
              <a:rPr lang="en-US" altLang="ja-JP" b="1" dirty="0" smtClean="0">
                <a:latin typeface="Times"/>
                <a:cs typeface="Times"/>
              </a:rPr>
              <a:t> of Dec</a:t>
            </a:r>
            <a:r>
              <a:rPr lang="en-US" altLang="ja-JP" b="1" dirty="0">
                <a:latin typeface="Times"/>
                <a:cs typeface="Times"/>
              </a:rPr>
              <a:t>. </a:t>
            </a:r>
            <a:r>
              <a:rPr lang="en-US" altLang="ja-JP" b="1" dirty="0">
                <a:solidFill>
                  <a:srgbClr val="FFFF00"/>
                </a:solidFill>
                <a:latin typeface="Times"/>
                <a:cs typeface="Times"/>
              </a:rPr>
              <a:t>Mr. Kawamura </a:t>
            </a:r>
            <a:r>
              <a:rPr lang="en-US" altLang="ja-JP" b="1" dirty="0" smtClean="0">
                <a:solidFill>
                  <a:srgbClr val="FFFF00"/>
                </a:solidFill>
                <a:latin typeface="Times"/>
                <a:cs typeface="Times"/>
              </a:rPr>
              <a:t>(ILC Diet </a:t>
            </a:r>
            <a:r>
              <a:rPr lang="en-US" altLang="ja-JP" b="1" dirty="0">
                <a:solidFill>
                  <a:srgbClr val="FFFF00"/>
                </a:solidFill>
                <a:latin typeface="Times"/>
                <a:cs typeface="Times"/>
              </a:rPr>
              <a:t>federation chair</a:t>
            </a:r>
            <a:r>
              <a:rPr lang="en-US" altLang="ja-JP" dirty="0">
                <a:latin typeface="Times"/>
                <a:cs typeface="Times"/>
              </a:rPr>
              <a:t>, former chief cabinet secretary) visit to </a:t>
            </a:r>
            <a:r>
              <a:rPr lang="en-US" altLang="ja-JP" dirty="0" smtClean="0">
                <a:latin typeface="Times"/>
                <a:cs typeface="Times"/>
              </a:rPr>
              <a:t>US</a:t>
            </a:r>
          </a:p>
          <a:p>
            <a:pPr lvl="1"/>
            <a:r>
              <a:rPr lang="en-US" altLang="ja-JP" sz="2200" dirty="0" smtClean="0">
                <a:latin typeface="Times"/>
                <a:cs typeface="Times"/>
              </a:rPr>
              <a:t>Discussions with Congress members</a:t>
            </a:r>
          </a:p>
          <a:p>
            <a:pPr lvl="1"/>
            <a:r>
              <a:rPr lang="en-US" altLang="ja-JP" sz="2200" dirty="0" smtClean="0">
                <a:latin typeface="Times"/>
                <a:cs typeface="Times"/>
              </a:rPr>
              <a:t>Setting a </a:t>
            </a:r>
            <a:r>
              <a:rPr lang="en-US" altLang="ja-JP" sz="2200" b="1" dirty="0" smtClean="0">
                <a:solidFill>
                  <a:srgbClr val="FFFF00"/>
                </a:solidFill>
                <a:latin typeface="Times"/>
                <a:cs typeface="Times"/>
              </a:rPr>
              <a:t>forum on Feb. 11 and 12 at Washington DC</a:t>
            </a:r>
            <a:endParaRPr lang="en-US" altLang="ja-JP" sz="2200" b="1" dirty="0">
              <a:solidFill>
                <a:srgbClr val="FFFF00"/>
              </a:solidFill>
              <a:latin typeface="Times"/>
              <a:cs typeface="Times"/>
            </a:endParaRPr>
          </a:p>
          <a:p>
            <a:endParaRPr lang="en-US" altLang="ja-JP" dirty="0">
              <a:latin typeface="Times"/>
              <a:cs typeface="Times"/>
            </a:endParaRPr>
          </a:p>
          <a:p>
            <a:endParaRPr kumimoji="1" lang="ja-JP" altLang="en-US" dirty="0">
              <a:latin typeface="Times"/>
              <a:cs typeface="Times"/>
            </a:endParaRPr>
          </a:p>
        </p:txBody>
      </p:sp>
    </p:spTree>
    <p:extLst>
      <p:ext uri="{BB962C8B-B14F-4D97-AF65-F5344CB8AC3E}">
        <p14:creationId xmlns:p14="http://schemas.microsoft.com/office/powerpoint/2010/main" val="1640027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0975"/>
            <a:ext cx="8229600" cy="1227265"/>
          </a:xfrm>
        </p:spPr>
        <p:txBody>
          <a:bodyPr/>
          <a:lstStyle/>
          <a:p>
            <a:r>
              <a:rPr kumimoji="1" lang="en-US" altLang="ja-JP" sz="2800" dirty="0" smtClean="0">
                <a:solidFill>
                  <a:srgbClr val="FFFF00"/>
                </a:solidFill>
                <a:latin typeface="Times"/>
                <a:cs typeface="Times"/>
              </a:rPr>
              <a:t>Summary</a:t>
            </a:r>
            <a:r>
              <a:rPr kumimoji="1" lang="ja-JP" altLang="en-US" sz="2800" dirty="0" smtClean="0">
                <a:solidFill>
                  <a:srgbClr val="FFFF00"/>
                </a:solidFill>
                <a:latin typeface="Times"/>
                <a:cs typeface="Times"/>
              </a:rPr>
              <a:t> </a:t>
            </a:r>
            <a:r>
              <a:rPr kumimoji="1" lang="en-US" altLang="ja-JP" sz="2800" dirty="0" smtClean="0">
                <a:solidFill>
                  <a:srgbClr val="FFFF00"/>
                </a:solidFill>
                <a:latin typeface="Times"/>
                <a:cs typeface="Times"/>
              </a:rPr>
              <a:t>by NOW</a:t>
            </a:r>
            <a:r>
              <a:rPr kumimoji="1" lang="ja-JP" altLang="en-US" sz="2800" dirty="0" smtClean="0">
                <a:solidFill>
                  <a:srgbClr val="FFFF00"/>
                </a:solidFill>
                <a:latin typeface="Times"/>
                <a:cs typeface="Times"/>
              </a:rPr>
              <a:t> </a:t>
            </a:r>
            <a:r>
              <a:rPr kumimoji="1" lang="en-US" altLang="ja-JP" sz="2800" dirty="0" smtClean="0">
                <a:solidFill>
                  <a:srgbClr val="FFFF00"/>
                </a:solidFill>
                <a:latin typeface="Times"/>
                <a:cs typeface="Times"/>
              </a:rPr>
              <a:t>(Feb.</a:t>
            </a:r>
            <a:r>
              <a:rPr kumimoji="1" lang="ja-JP" altLang="en-US" sz="2800" dirty="0" smtClean="0">
                <a:solidFill>
                  <a:srgbClr val="FFFF00"/>
                </a:solidFill>
                <a:latin typeface="Times"/>
                <a:cs typeface="Times"/>
              </a:rPr>
              <a:t> </a:t>
            </a:r>
            <a:r>
              <a:rPr kumimoji="1" lang="en-US" altLang="ja-JP" sz="2800" dirty="0" smtClean="0">
                <a:solidFill>
                  <a:srgbClr val="FFFF00"/>
                </a:solidFill>
                <a:latin typeface="Times"/>
                <a:cs typeface="Times"/>
              </a:rPr>
              <a:t>25</a:t>
            </a:r>
            <a:r>
              <a:rPr kumimoji="1" lang="en-US" altLang="ja-JP" sz="2800" baseline="30000" dirty="0" smtClean="0">
                <a:solidFill>
                  <a:srgbClr val="FFFF00"/>
                </a:solidFill>
                <a:latin typeface="Times"/>
                <a:cs typeface="Times"/>
              </a:rPr>
              <a:t>th</a:t>
            </a:r>
            <a:r>
              <a:rPr kumimoji="1" lang="ja-JP" altLang="en-US" sz="2800" dirty="0" smtClean="0">
                <a:solidFill>
                  <a:srgbClr val="FFFF00"/>
                </a:solidFill>
                <a:latin typeface="Times"/>
                <a:cs typeface="Times"/>
              </a:rPr>
              <a:t> </a:t>
            </a:r>
            <a:r>
              <a:rPr kumimoji="1" lang="en-US" altLang="ja-JP" sz="2800" dirty="0" smtClean="0">
                <a:solidFill>
                  <a:srgbClr val="FFFF00"/>
                </a:solidFill>
                <a:latin typeface="Times"/>
                <a:cs typeface="Times"/>
              </a:rPr>
              <a:t>2016)</a:t>
            </a:r>
            <a:r>
              <a:rPr kumimoji="1" lang="ja-JP" altLang="en-US" sz="2800" dirty="0" smtClean="0">
                <a:solidFill>
                  <a:srgbClr val="FFFF00"/>
                </a:solidFill>
                <a:latin typeface="Times"/>
                <a:cs typeface="Times"/>
              </a:rPr>
              <a:t> </a:t>
            </a:r>
            <a:r>
              <a:rPr kumimoji="1" lang="en-US" altLang="ja-JP" sz="2800" dirty="0" smtClean="0">
                <a:solidFill>
                  <a:srgbClr val="FFFF00"/>
                </a:solidFill>
                <a:latin typeface="Times"/>
                <a:cs typeface="Times"/>
              </a:rPr>
              <a:t>on</a:t>
            </a:r>
            <a:r>
              <a:rPr kumimoji="1" lang="ja-JP" altLang="en-US" sz="2800" dirty="0" smtClean="0">
                <a:solidFill>
                  <a:srgbClr val="FFFF00"/>
                </a:solidFill>
                <a:latin typeface="Times"/>
                <a:cs typeface="Times"/>
              </a:rPr>
              <a:t> </a:t>
            </a:r>
            <a:r>
              <a:rPr kumimoji="1" lang="en-US" altLang="ja-JP" sz="2800" dirty="0" smtClean="0">
                <a:solidFill>
                  <a:srgbClr val="FFFF00"/>
                </a:solidFill>
                <a:latin typeface="Times"/>
                <a:cs typeface="Times"/>
              </a:rPr>
              <a:t>US-Japan</a:t>
            </a:r>
            <a:endParaRPr kumimoji="1" lang="ja-JP" altLang="en-US" sz="2800" dirty="0">
              <a:solidFill>
                <a:srgbClr val="FFFF00"/>
              </a:solidFill>
              <a:latin typeface="Times"/>
              <a:cs typeface="Times"/>
            </a:endParaRPr>
          </a:p>
        </p:txBody>
      </p:sp>
      <p:sp>
        <p:nvSpPr>
          <p:cNvPr id="3" name="コンテンツ プレースホルダー 2"/>
          <p:cNvSpPr>
            <a:spLocks noGrp="1"/>
          </p:cNvSpPr>
          <p:nvPr>
            <p:ph idx="1"/>
          </p:nvPr>
        </p:nvSpPr>
        <p:spPr>
          <a:xfrm>
            <a:off x="339798" y="543680"/>
            <a:ext cx="8561394" cy="6314320"/>
          </a:xfrm>
        </p:spPr>
        <p:txBody>
          <a:bodyPr/>
          <a:lstStyle/>
          <a:p>
            <a:r>
              <a:rPr lang="en-US" altLang="ja-JP" dirty="0" smtClean="0">
                <a:latin typeface="Times"/>
                <a:cs typeface="Times"/>
              </a:rPr>
              <a:t>US-Japan Government-government interactions</a:t>
            </a:r>
            <a:r>
              <a:rPr kumimoji="1" lang="en-US" altLang="ja-JP" dirty="0" smtClean="0">
                <a:latin typeface="Times"/>
                <a:cs typeface="Times"/>
              </a:rPr>
              <a:t> have made high-level interactions concerning ILC </a:t>
            </a:r>
            <a:r>
              <a:rPr lang="en-US" altLang="ja-JP" dirty="0" smtClean="0">
                <a:latin typeface="Times"/>
                <a:cs typeface="Times"/>
              </a:rPr>
              <a:t>between</a:t>
            </a:r>
            <a:r>
              <a:rPr kumimoji="1" lang="en-US" altLang="ja-JP" dirty="0" smtClean="0">
                <a:latin typeface="Times"/>
                <a:cs typeface="Times"/>
              </a:rPr>
              <a:t> MEXT and DOE, at Minister (Secretary in US) level, undersecretary level, office of science director level, as well as OSTP director level.</a:t>
            </a:r>
          </a:p>
          <a:p>
            <a:r>
              <a:rPr kumimoji="1" lang="en-US" altLang="ja-JP" dirty="0" smtClean="0">
                <a:latin typeface="Times"/>
                <a:cs typeface="Times"/>
              </a:rPr>
              <a:t>We have made intense communications </a:t>
            </a:r>
            <a:r>
              <a:rPr lang="en-US" altLang="ja-JP" dirty="0" smtClean="0">
                <a:latin typeface="Times"/>
                <a:cs typeface="Times"/>
              </a:rPr>
              <a:t>among members of Japanese Diet and US Congress, in S&amp;T related and US-Japan related</a:t>
            </a:r>
            <a:r>
              <a:rPr lang="ja-JP" altLang="en-US" dirty="0" smtClean="0">
                <a:latin typeface="Times"/>
                <a:cs typeface="Times"/>
              </a:rPr>
              <a:t> </a:t>
            </a:r>
            <a:r>
              <a:rPr lang="en-US" altLang="ja-JP" dirty="0" smtClean="0">
                <a:latin typeface="Times"/>
                <a:cs typeface="Times"/>
              </a:rPr>
              <a:t>to</a:t>
            </a:r>
            <a:r>
              <a:rPr lang="ja-JP" altLang="en-US" dirty="0" smtClean="0">
                <a:latin typeface="Times"/>
                <a:cs typeface="Times"/>
              </a:rPr>
              <a:t> </a:t>
            </a:r>
            <a:r>
              <a:rPr lang="en-US" altLang="ja-JP" dirty="0" smtClean="0">
                <a:latin typeface="Times"/>
                <a:cs typeface="Times"/>
              </a:rPr>
              <a:t>facilitate</a:t>
            </a:r>
            <a:r>
              <a:rPr lang="ja-JP" altLang="en-US" dirty="0" smtClean="0">
                <a:latin typeface="Times"/>
                <a:cs typeface="Times"/>
              </a:rPr>
              <a:t> </a:t>
            </a:r>
            <a:r>
              <a:rPr lang="en-US" altLang="ja-JP" dirty="0" smtClean="0">
                <a:latin typeface="Times"/>
                <a:cs typeface="Times"/>
              </a:rPr>
              <a:t>/ promote the</a:t>
            </a:r>
            <a:r>
              <a:rPr lang="ja-JP" altLang="en-US" dirty="0" smtClean="0">
                <a:latin typeface="Times"/>
                <a:cs typeface="Times"/>
              </a:rPr>
              <a:t> </a:t>
            </a:r>
            <a:r>
              <a:rPr lang="en-US" altLang="ja-JP" dirty="0" smtClean="0">
                <a:latin typeface="Times"/>
                <a:cs typeface="Times"/>
              </a:rPr>
              <a:t>ILC</a:t>
            </a:r>
            <a:r>
              <a:rPr lang="ja-JP" altLang="en-US" dirty="0" smtClean="0">
                <a:latin typeface="Times"/>
                <a:cs typeface="Times"/>
              </a:rPr>
              <a:t> </a:t>
            </a:r>
            <a:r>
              <a:rPr lang="en-US" altLang="ja-JP" dirty="0" smtClean="0">
                <a:latin typeface="Times"/>
                <a:cs typeface="Times"/>
              </a:rPr>
              <a:t>and</a:t>
            </a:r>
            <a:r>
              <a:rPr lang="ja-JP" altLang="en-US" dirty="0" smtClean="0">
                <a:latin typeface="Times"/>
                <a:cs typeface="Times"/>
              </a:rPr>
              <a:t> </a:t>
            </a:r>
            <a:r>
              <a:rPr lang="en-US" altLang="ja-JP" dirty="0" smtClean="0">
                <a:latin typeface="Times"/>
                <a:cs typeface="Times"/>
              </a:rPr>
              <a:t>S&amp;T</a:t>
            </a:r>
            <a:r>
              <a:rPr lang="ja-JP" altLang="en-US" dirty="0" smtClean="0">
                <a:latin typeface="Times"/>
                <a:cs typeface="Times"/>
              </a:rPr>
              <a:t> </a:t>
            </a:r>
            <a:r>
              <a:rPr lang="en-US" altLang="ja-JP" dirty="0" smtClean="0">
                <a:latin typeface="Times"/>
                <a:cs typeface="Times"/>
              </a:rPr>
              <a:t>big</a:t>
            </a:r>
            <a:r>
              <a:rPr lang="ja-JP" altLang="en-US" dirty="0" smtClean="0">
                <a:latin typeface="Times"/>
                <a:cs typeface="Times"/>
              </a:rPr>
              <a:t> </a:t>
            </a:r>
            <a:r>
              <a:rPr lang="en-US" altLang="ja-JP" dirty="0" smtClean="0">
                <a:latin typeface="Times"/>
                <a:cs typeface="Times"/>
              </a:rPr>
              <a:t>projects.</a:t>
            </a:r>
            <a:r>
              <a:rPr lang="ja-JP" altLang="en-US" dirty="0" smtClean="0">
                <a:latin typeface="Times"/>
                <a:cs typeface="Times"/>
              </a:rPr>
              <a:t> </a:t>
            </a:r>
            <a:endParaRPr lang="en-US" altLang="ja-JP" dirty="0" smtClean="0">
              <a:latin typeface="Times"/>
              <a:cs typeface="Times"/>
            </a:endParaRPr>
          </a:p>
          <a:p>
            <a:r>
              <a:rPr kumimoji="1" lang="en-US" altLang="ja-JP" dirty="0" smtClean="0">
                <a:latin typeface="Times"/>
                <a:cs typeface="Times"/>
              </a:rPr>
              <a:t>We have a place “FORUM” between </a:t>
            </a:r>
            <a:r>
              <a:rPr lang="en-US" altLang="ja-JP" dirty="0" smtClean="0">
                <a:latin typeface="Times"/>
                <a:cs typeface="Times"/>
              </a:rPr>
              <a:t>US Congress and Japanese Diet </a:t>
            </a:r>
            <a:r>
              <a:rPr kumimoji="1" lang="en-US" altLang="ja-JP" dirty="0" smtClean="0">
                <a:latin typeface="Times"/>
                <a:cs typeface="Times"/>
              </a:rPr>
              <a:t>where ILC is on the agenda together with large scale international S&amp;T projects.</a:t>
            </a:r>
            <a:r>
              <a:rPr kumimoji="1" lang="ja-JP" altLang="en-US" dirty="0" smtClean="0">
                <a:latin typeface="Times"/>
                <a:cs typeface="Times"/>
              </a:rPr>
              <a:t> </a:t>
            </a:r>
            <a:r>
              <a:rPr kumimoji="1" lang="en-US" altLang="ja-JP" dirty="0" smtClean="0">
                <a:latin typeface="Times"/>
                <a:cs typeface="Times"/>
              </a:rPr>
              <a:t>Japan</a:t>
            </a:r>
            <a:r>
              <a:rPr kumimoji="1" lang="ja-JP" altLang="en-US" dirty="0" smtClean="0">
                <a:latin typeface="Times"/>
                <a:cs typeface="Times"/>
              </a:rPr>
              <a:t> </a:t>
            </a:r>
            <a:r>
              <a:rPr kumimoji="1" lang="en-US" altLang="ja-JP" dirty="0" smtClean="0">
                <a:latin typeface="Times"/>
                <a:cs typeface="Times"/>
              </a:rPr>
              <a:t>Caucus,</a:t>
            </a:r>
            <a:r>
              <a:rPr kumimoji="1" lang="ja-JP" altLang="en-US" dirty="0" smtClean="0">
                <a:latin typeface="Times"/>
                <a:cs typeface="Times"/>
              </a:rPr>
              <a:t> </a:t>
            </a:r>
            <a:r>
              <a:rPr kumimoji="1" lang="en-US" altLang="ja-JP" dirty="0" smtClean="0">
                <a:latin typeface="Times"/>
                <a:cs typeface="Times"/>
              </a:rPr>
              <a:t>Japan</a:t>
            </a:r>
            <a:r>
              <a:rPr kumimoji="1" lang="ja-JP" altLang="en-US" dirty="0" smtClean="0">
                <a:latin typeface="Times"/>
                <a:cs typeface="Times"/>
              </a:rPr>
              <a:t> </a:t>
            </a:r>
            <a:r>
              <a:rPr kumimoji="1" lang="en-US" altLang="ja-JP" dirty="0" smtClean="0">
                <a:latin typeface="Times"/>
                <a:cs typeface="Times"/>
              </a:rPr>
              <a:t>Study</a:t>
            </a:r>
            <a:r>
              <a:rPr kumimoji="1" lang="ja-JP" altLang="en-US" dirty="0" smtClean="0">
                <a:latin typeface="Times"/>
                <a:cs typeface="Times"/>
              </a:rPr>
              <a:t> </a:t>
            </a:r>
            <a:r>
              <a:rPr kumimoji="1" lang="en-US" altLang="ja-JP" dirty="0" smtClean="0">
                <a:latin typeface="Times"/>
                <a:cs typeface="Times"/>
              </a:rPr>
              <a:t>Group,</a:t>
            </a:r>
            <a:r>
              <a:rPr kumimoji="1" lang="ja-JP" altLang="en-US" dirty="0" smtClean="0">
                <a:latin typeface="Times"/>
                <a:cs typeface="Times"/>
              </a:rPr>
              <a:t> </a:t>
            </a:r>
            <a:r>
              <a:rPr kumimoji="1" lang="en-US" altLang="ja-JP" dirty="0" smtClean="0">
                <a:latin typeface="Times"/>
                <a:cs typeface="Times"/>
              </a:rPr>
              <a:t>S&amp;T</a:t>
            </a:r>
            <a:r>
              <a:rPr kumimoji="1" lang="ja-JP" altLang="en-US" dirty="0" smtClean="0">
                <a:latin typeface="Times"/>
                <a:cs typeface="Times"/>
              </a:rPr>
              <a:t> </a:t>
            </a:r>
            <a:r>
              <a:rPr kumimoji="1" lang="en-US" altLang="ja-JP" dirty="0" smtClean="0">
                <a:latin typeface="Times"/>
                <a:cs typeface="Times"/>
              </a:rPr>
              <a:t>related</a:t>
            </a:r>
            <a:r>
              <a:rPr kumimoji="1" lang="ja-JP" altLang="en-US" dirty="0" smtClean="0">
                <a:latin typeface="Times"/>
                <a:cs typeface="Times"/>
              </a:rPr>
              <a:t> </a:t>
            </a:r>
            <a:r>
              <a:rPr kumimoji="1" lang="en-US" altLang="ja-JP" dirty="0" smtClean="0">
                <a:latin typeface="Times"/>
                <a:cs typeface="Times"/>
              </a:rPr>
              <a:t>Congress</a:t>
            </a:r>
            <a:r>
              <a:rPr kumimoji="1" lang="ja-JP" altLang="en-US" dirty="0" smtClean="0">
                <a:latin typeface="Times"/>
                <a:cs typeface="Times"/>
              </a:rPr>
              <a:t> </a:t>
            </a:r>
            <a:r>
              <a:rPr kumimoji="1" lang="en-US" altLang="ja-JP" dirty="0" smtClean="0">
                <a:latin typeface="Times"/>
                <a:cs typeface="Times"/>
              </a:rPr>
              <a:t>Committee</a:t>
            </a:r>
            <a:r>
              <a:rPr kumimoji="1" lang="ja-JP" altLang="en-US" dirty="0" smtClean="0">
                <a:latin typeface="Times"/>
                <a:cs typeface="Times"/>
              </a:rPr>
              <a:t> </a:t>
            </a:r>
            <a:r>
              <a:rPr kumimoji="1" lang="en-US" altLang="ja-JP" dirty="0" smtClean="0">
                <a:latin typeface="Times"/>
                <a:cs typeface="Times"/>
              </a:rPr>
              <a:t>members</a:t>
            </a:r>
            <a:r>
              <a:rPr kumimoji="1" lang="ja-JP" altLang="en-US" dirty="0" smtClean="0">
                <a:latin typeface="Times"/>
                <a:cs typeface="Times"/>
              </a:rPr>
              <a:t> </a:t>
            </a:r>
            <a:r>
              <a:rPr kumimoji="1" lang="en-US" altLang="ja-JP" dirty="0" smtClean="0">
                <a:latin typeface="Times"/>
                <a:cs typeface="Times"/>
              </a:rPr>
              <a:t>(US),</a:t>
            </a:r>
            <a:r>
              <a:rPr kumimoji="1" lang="ja-JP" altLang="en-US" dirty="0" smtClean="0">
                <a:latin typeface="Times"/>
                <a:cs typeface="Times"/>
              </a:rPr>
              <a:t> </a:t>
            </a:r>
            <a:r>
              <a:rPr kumimoji="1" lang="en-US" altLang="ja-JP" dirty="0" smtClean="0">
                <a:latin typeface="Times"/>
                <a:cs typeface="Times"/>
              </a:rPr>
              <a:t>US-Japan</a:t>
            </a:r>
            <a:r>
              <a:rPr kumimoji="1" lang="ja-JP" altLang="en-US" dirty="0" smtClean="0">
                <a:latin typeface="Times"/>
                <a:cs typeface="Times"/>
              </a:rPr>
              <a:t> </a:t>
            </a:r>
            <a:r>
              <a:rPr kumimoji="1" lang="en-US" altLang="ja-JP" dirty="0" smtClean="0">
                <a:latin typeface="Times"/>
                <a:cs typeface="Times"/>
              </a:rPr>
              <a:t>Friendship</a:t>
            </a:r>
            <a:r>
              <a:rPr kumimoji="1" lang="ja-JP" altLang="en-US" dirty="0" smtClean="0">
                <a:latin typeface="Times"/>
                <a:cs typeface="Times"/>
              </a:rPr>
              <a:t> </a:t>
            </a:r>
            <a:r>
              <a:rPr kumimoji="1" lang="en-US" altLang="ja-JP" dirty="0" smtClean="0">
                <a:latin typeface="Times"/>
                <a:cs typeface="Times"/>
              </a:rPr>
              <a:t>league,</a:t>
            </a:r>
            <a:r>
              <a:rPr kumimoji="1" lang="ja-JP" altLang="en-US" dirty="0" smtClean="0">
                <a:latin typeface="Times"/>
                <a:cs typeface="Times"/>
              </a:rPr>
              <a:t> </a:t>
            </a:r>
            <a:r>
              <a:rPr kumimoji="1" lang="en-US" altLang="ja-JP" dirty="0" smtClean="0">
                <a:latin typeface="Times"/>
                <a:cs typeface="Times"/>
              </a:rPr>
              <a:t>ILC</a:t>
            </a:r>
            <a:r>
              <a:rPr kumimoji="1" lang="ja-JP" altLang="en-US" dirty="0" smtClean="0">
                <a:latin typeface="Times"/>
                <a:cs typeface="Times"/>
              </a:rPr>
              <a:t> </a:t>
            </a:r>
            <a:r>
              <a:rPr kumimoji="1" lang="en-US" altLang="ja-JP" dirty="0" smtClean="0">
                <a:latin typeface="Times"/>
                <a:cs typeface="Times"/>
              </a:rPr>
              <a:t>Diet</a:t>
            </a:r>
            <a:r>
              <a:rPr kumimoji="1" lang="ja-JP" altLang="en-US" dirty="0" smtClean="0">
                <a:latin typeface="Times"/>
                <a:cs typeface="Times"/>
              </a:rPr>
              <a:t> </a:t>
            </a:r>
            <a:r>
              <a:rPr kumimoji="1" lang="en-US" altLang="ja-JP" dirty="0" smtClean="0">
                <a:latin typeface="Times"/>
                <a:cs typeface="Times"/>
              </a:rPr>
              <a:t>federation</a:t>
            </a:r>
            <a:r>
              <a:rPr kumimoji="1" lang="ja-JP" altLang="en-US" dirty="0" smtClean="0">
                <a:latin typeface="Times"/>
                <a:cs typeface="Times"/>
              </a:rPr>
              <a:t> </a:t>
            </a:r>
            <a:r>
              <a:rPr kumimoji="1" lang="en-US" altLang="ja-JP" dirty="0" smtClean="0">
                <a:latin typeface="Times"/>
                <a:cs typeface="Times"/>
              </a:rPr>
              <a:t>(Japan)</a:t>
            </a:r>
            <a:r>
              <a:rPr lang="ja-JP" altLang="en-US" dirty="0">
                <a:latin typeface="Times"/>
                <a:cs typeface="Times"/>
              </a:rPr>
              <a:t> </a:t>
            </a:r>
            <a:r>
              <a:rPr lang="en-US" altLang="ja-JP" dirty="0" smtClean="0">
                <a:latin typeface="Times"/>
                <a:cs typeface="Times"/>
              </a:rPr>
              <a:t>plays</a:t>
            </a:r>
            <a:r>
              <a:rPr lang="ja-JP" altLang="en-US" dirty="0" smtClean="0">
                <a:latin typeface="Times"/>
                <a:cs typeface="Times"/>
              </a:rPr>
              <a:t> </a:t>
            </a:r>
            <a:r>
              <a:rPr lang="en-US" altLang="ja-JP" dirty="0" smtClean="0">
                <a:latin typeface="Times"/>
                <a:cs typeface="Times"/>
              </a:rPr>
              <a:t>key</a:t>
            </a:r>
            <a:r>
              <a:rPr lang="ja-JP" altLang="en-US" dirty="0">
                <a:latin typeface="Times"/>
                <a:cs typeface="Times"/>
              </a:rPr>
              <a:t> </a:t>
            </a:r>
            <a:r>
              <a:rPr lang="en-US" altLang="ja-JP" dirty="0" smtClean="0">
                <a:latin typeface="Times"/>
                <a:cs typeface="Times"/>
              </a:rPr>
              <a:t>role</a:t>
            </a:r>
            <a:r>
              <a:rPr kumimoji="1" lang="en-US" altLang="ja-JP" dirty="0" smtClean="0">
                <a:latin typeface="Times"/>
                <a:cs typeface="Times"/>
              </a:rPr>
              <a:t>s.</a:t>
            </a:r>
          </a:p>
          <a:p>
            <a:r>
              <a:rPr lang="en-US" altLang="ja-JP" dirty="0" smtClean="0">
                <a:latin typeface="Times"/>
                <a:cs typeface="Times"/>
              </a:rPr>
              <a:t>US-Japan Government-Government activity “discussion group” is on the agenda of the discussion between DOE and MEXT. Careful preparation and operation of the discussion is necessary to have good start.  Researchers can/should help in a good way.</a:t>
            </a:r>
            <a:endParaRPr kumimoji="1" lang="ja-JP" altLang="en-US" dirty="0">
              <a:latin typeface="Times"/>
              <a:cs typeface="Times"/>
            </a:endParaRPr>
          </a:p>
        </p:txBody>
      </p:sp>
    </p:spTree>
    <p:extLst>
      <p:ext uri="{BB962C8B-B14F-4D97-AF65-F5344CB8AC3E}">
        <p14:creationId xmlns:p14="http://schemas.microsoft.com/office/powerpoint/2010/main" val="17632320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台形 3"/>
          <p:cNvSpPr/>
          <p:nvPr/>
        </p:nvSpPr>
        <p:spPr>
          <a:xfrm>
            <a:off x="1138786" y="694259"/>
            <a:ext cx="7875099" cy="6108130"/>
          </a:xfrm>
          <a:prstGeom prst="trapezoid">
            <a:avLst>
              <a:gd name="adj" fmla="val 793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latin typeface="Arial"/>
              <a:ea typeface="ＭＳ Ｐゴシック"/>
              <a:cs typeface="Arial"/>
            </a:endParaRPr>
          </a:p>
        </p:txBody>
      </p:sp>
      <p:sp>
        <p:nvSpPr>
          <p:cNvPr id="12294" name="Rectangle 4"/>
          <p:cNvSpPr>
            <a:spLocks noChangeArrowheads="1"/>
          </p:cNvSpPr>
          <p:nvPr/>
        </p:nvSpPr>
        <p:spPr bwMode="auto">
          <a:xfrm>
            <a:off x="1549001" y="1799167"/>
            <a:ext cx="1499261" cy="260997"/>
          </a:xfrm>
          <a:prstGeom prst="rect">
            <a:avLst/>
          </a:prstGeom>
          <a:solidFill>
            <a:srgbClr val="66FFCC"/>
          </a:solidFill>
          <a:ln w="9525">
            <a:noFill/>
            <a:miter lim="800000"/>
            <a:headEnd/>
            <a:tailEnd/>
          </a:ln>
        </p:spPr>
        <p:txBody>
          <a:bodyPr wrap="none" anchor="ctr"/>
          <a:lstStyle/>
          <a:p>
            <a:pPr algn="ctr" defTabSz="914400" fontAlgn="base">
              <a:spcBef>
                <a:spcPct val="0"/>
              </a:spcBef>
              <a:spcAft>
                <a:spcPct val="0"/>
              </a:spcAft>
              <a:defRPr/>
            </a:pPr>
            <a:r>
              <a:rPr lang="en-US" altLang="ja-JP" sz="1400" dirty="0" smtClean="0">
                <a:solidFill>
                  <a:srgbClr val="000000"/>
                </a:solidFill>
                <a:latin typeface="Arial"/>
                <a:ea typeface="ＭＳ Ｐゴシック"/>
                <a:cs typeface="Arial"/>
              </a:rPr>
              <a:t>Baseline Design</a:t>
            </a:r>
            <a:endParaRPr lang="ja-JP" altLang="en-US" sz="1400" dirty="0">
              <a:solidFill>
                <a:srgbClr val="000000"/>
              </a:solidFill>
              <a:latin typeface="Arial"/>
              <a:ea typeface="ＭＳ Ｐゴシック"/>
              <a:cs typeface="Arial"/>
            </a:endParaRPr>
          </a:p>
        </p:txBody>
      </p:sp>
      <p:sp>
        <p:nvSpPr>
          <p:cNvPr id="12299" name="Line 9"/>
          <p:cNvSpPr>
            <a:spLocks noChangeShapeType="1"/>
          </p:cNvSpPr>
          <p:nvPr/>
        </p:nvSpPr>
        <p:spPr bwMode="auto">
          <a:xfrm>
            <a:off x="1285387" y="2375136"/>
            <a:ext cx="7674011"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ja-JP" altLang="en-US" smtClean="0">
              <a:solidFill>
                <a:prstClr val="black"/>
              </a:solidFill>
              <a:latin typeface="Arial"/>
              <a:ea typeface="ＭＳ Ｐゴシック" charset="0"/>
              <a:cs typeface="Arial"/>
            </a:endParaRPr>
          </a:p>
        </p:txBody>
      </p:sp>
      <p:sp>
        <p:nvSpPr>
          <p:cNvPr id="12313" name="Line 25"/>
          <p:cNvSpPr>
            <a:spLocks noChangeShapeType="1"/>
          </p:cNvSpPr>
          <p:nvPr/>
        </p:nvSpPr>
        <p:spPr bwMode="auto">
          <a:xfrm>
            <a:off x="4683839" y="5563501"/>
            <a:ext cx="0" cy="28789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ja-JP" altLang="en-US" smtClean="0">
              <a:solidFill>
                <a:prstClr val="black"/>
              </a:solidFill>
              <a:latin typeface="Arial"/>
              <a:ea typeface="ＭＳ Ｐゴシック" charset="0"/>
              <a:cs typeface="Arial"/>
            </a:endParaRPr>
          </a:p>
        </p:txBody>
      </p:sp>
      <p:sp>
        <p:nvSpPr>
          <p:cNvPr id="12314" name="Line 26"/>
          <p:cNvSpPr>
            <a:spLocks noChangeShapeType="1"/>
          </p:cNvSpPr>
          <p:nvPr/>
        </p:nvSpPr>
        <p:spPr bwMode="auto">
          <a:xfrm>
            <a:off x="4683839" y="6128414"/>
            <a:ext cx="0" cy="30679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ja-JP" altLang="en-US" smtClean="0">
              <a:solidFill>
                <a:prstClr val="black"/>
              </a:solidFill>
              <a:latin typeface="Arial"/>
              <a:ea typeface="ＭＳ Ｐゴシック" charset="0"/>
              <a:cs typeface="Arial"/>
            </a:endParaRPr>
          </a:p>
        </p:txBody>
      </p:sp>
      <p:sp>
        <p:nvSpPr>
          <p:cNvPr id="12290" name="Line 16"/>
          <p:cNvSpPr>
            <a:spLocks noChangeShapeType="1"/>
          </p:cNvSpPr>
          <p:nvPr/>
        </p:nvSpPr>
        <p:spPr bwMode="auto">
          <a:xfrm>
            <a:off x="983198" y="4564762"/>
            <a:ext cx="785312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ja-JP" altLang="en-US" smtClean="0">
              <a:solidFill>
                <a:prstClr val="black"/>
              </a:solidFill>
              <a:latin typeface="Arial"/>
              <a:ea typeface="ＭＳ Ｐゴシック" charset="0"/>
              <a:cs typeface="Arial"/>
            </a:endParaRPr>
          </a:p>
        </p:txBody>
      </p:sp>
      <p:sp>
        <p:nvSpPr>
          <p:cNvPr id="12293" name="Rectangle 3"/>
          <p:cNvSpPr>
            <a:spLocks noChangeArrowheads="1"/>
          </p:cNvSpPr>
          <p:nvPr/>
        </p:nvSpPr>
        <p:spPr bwMode="auto">
          <a:xfrm>
            <a:off x="1705482" y="1222376"/>
            <a:ext cx="1476006" cy="245599"/>
          </a:xfrm>
          <a:prstGeom prst="rect">
            <a:avLst/>
          </a:prstGeom>
          <a:solidFill>
            <a:srgbClr val="66FFCC"/>
          </a:solidFill>
          <a:ln w="9525">
            <a:noFill/>
            <a:miter lim="800000"/>
            <a:headEnd/>
            <a:tailEnd/>
          </a:ln>
        </p:spPr>
        <p:txBody>
          <a:bodyPr wrap="none" anchor="ctr"/>
          <a:lstStyle/>
          <a:p>
            <a:pPr algn="ctr" defTabSz="914400" fontAlgn="base">
              <a:spcBef>
                <a:spcPct val="0"/>
              </a:spcBef>
              <a:spcAft>
                <a:spcPct val="0"/>
              </a:spcAft>
              <a:defRPr/>
            </a:pPr>
            <a:r>
              <a:rPr lang="en-US" altLang="ja-JP" sz="1400" dirty="0" smtClean="0">
                <a:solidFill>
                  <a:prstClr val="black"/>
                </a:solidFill>
                <a:latin typeface="Arial"/>
                <a:ea typeface="ＭＳ Ｐゴシック"/>
                <a:cs typeface="Arial"/>
              </a:rPr>
              <a:t>Technology choice</a:t>
            </a:r>
            <a:endParaRPr lang="ja-JP" altLang="en-US" sz="1400" dirty="0">
              <a:solidFill>
                <a:prstClr val="black"/>
              </a:solidFill>
              <a:latin typeface="Arial"/>
              <a:ea typeface="ＭＳ Ｐゴシック"/>
              <a:cs typeface="Arial"/>
            </a:endParaRPr>
          </a:p>
        </p:txBody>
      </p:sp>
      <p:sp>
        <p:nvSpPr>
          <p:cNvPr id="12296" name="Rectangle 6"/>
          <p:cNvSpPr>
            <a:spLocks noChangeArrowheads="1"/>
          </p:cNvSpPr>
          <p:nvPr/>
        </p:nvSpPr>
        <p:spPr bwMode="auto">
          <a:xfrm>
            <a:off x="3048262" y="5242458"/>
            <a:ext cx="3390520" cy="330073"/>
          </a:xfrm>
          <a:prstGeom prst="rect">
            <a:avLst/>
          </a:prstGeom>
          <a:solidFill>
            <a:srgbClr val="66FFFF"/>
          </a:solidFill>
          <a:ln w="3175">
            <a:solidFill>
              <a:schemeClr val="tx1"/>
            </a:solidFill>
            <a:prstDash val="dash"/>
            <a:miter lim="800000"/>
            <a:headEnd/>
            <a:tailEnd/>
          </a:ln>
        </p:spPr>
        <p:txBody>
          <a:bodyPr wrap="none" anchor="ctr"/>
          <a:lstStyle/>
          <a:p>
            <a:pPr algn="ctr" defTabSz="914400" fontAlgn="base">
              <a:spcBef>
                <a:spcPct val="0"/>
              </a:spcBef>
              <a:spcAft>
                <a:spcPct val="0"/>
              </a:spcAft>
              <a:defRPr/>
            </a:pPr>
            <a:r>
              <a:rPr lang="en-US" altLang="ja-JP" sz="1400" dirty="0" smtClean="0">
                <a:solidFill>
                  <a:srgbClr val="727272"/>
                </a:solidFill>
                <a:latin typeface="Arial"/>
                <a:ea typeface="ＭＳ Ｐゴシック"/>
                <a:cs typeface="Arial"/>
              </a:rPr>
              <a:t>Establish International Laboratory</a:t>
            </a:r>
            <a:endParaRPr lang="ja-JP" altLang="en-US" sz="1400" dirty="0">
              <a:solidFill>
                <a:srgbClr val="727272"/>
              </a:solidFill>
              <a:latin typeface="Arial"/>
              <a:ea typeface="ＭＳ Ｐゴシック"/>
              <a:cs typeface="Arial"/>
            </a:endParaRPr>
          </a:p>
        </p:txBody>
      </p:sp>
      <p:sp>
        <p:nvSpPr>
          <p:cNvPr id="12297" name="Rectangle 7"/>
          <p:cNvSpPr>
            <a:spLocks noChangeArrowheads="1"/>
          </p:cNvSpPr>
          <p:nvPr/>
        </p:nvSpPr>
        <p:spPr bwMode="auto">
          <a:xfrm>
            <a:off x="3763903" y="5824976"/>
            <a:ext cx="1959231" cy="330073"/>
          </a:xfrm>
          <a:prstGeom prst="rect">
            <a:avLst/>
          </a:prstGeom>
          <a:solidFill>
            <a:srgbClr val="66FFFF"/>
          </a:solidFill>
          <a:ln w="9525">
            <a:solidFill>
              <a:schemeClr val="tx1"/>
            </a:solidFill>
            <a:prstDash val="dash"/>
            <a:miter lim="800000"/>
            <a:headEnd/>
            <a:tailEnd/>
          </a:ln>
        </p:spPr>
        <p:txBody>
          <a:bodyPr wrap="none" anchor="ctr"/>
          <a:lstStyle/>
          <a:p>
            <a:pPr defTabSz="914400" fontAlgn="base">
              <a:spcBef>
                <a:spcPct val="0"/>
              </a:spcBef>
              <a:spcAft>
                <a:spcPct val="0"/>
              </a:spcAft>
              <a:defRPr/>
            </a:pPr>
            <a:r>
              <a:rPr lang="en-US" altLang="ja-JP" sz="1400" dirty="0" smtClean="0">
                <a:solidFill>
                  <a:srgbClr val="727272"/>
                </a:solidFill>
                <a:latin typeface="Arial"/>
                <a:ea typeface="ＭＳ Ｐゴシック"/>
                <a:cs typeface="Arial"/>
              </a:rPr>
              <a:t>Construction (~9 </a:t>
            </a:r>
            <a:r>
              <a:rPr lang="en-US" altLang="ja-JP" sz="1400" dirty="0" err="1" smtClean="0">
                <a:solidFill>
                  <a:srgbClr val="727272"/>
                </a:solidFill>
                <a:latin typeface="Arial"/>
                <a:ea typeface="ＭＳ Ｐゴシック"/>
                <a:cs typeface="Arial"/>
              </a:rPr>
              <a:t>yrs</a:t>
            </a:r>
            <a:r>
              <a:rPr lang="en-US" altLang="ja-JP" sz="1400" dirty="0" smtClean="0">
                <a:solidFill>
                  <a:srgbClr val="727272"/>
                </a:solidFill>
                <a:latin typeface="Arial"/>
                <a:ea typeface="ＭＳ Ｐゴシック"/>
                <a:cs typeface="Arial"/>
              </a:rPr>
              <a:t>)</a:t>
            </a:r>
            <a:endParaRPr lang="ja-JP" altLang="en-US" sz="1400" dirty="0">
              <a:solidFill>
                <a:srgbClr val="727272"/>
              </a:solidFill>
              <a:latin typeface="Arial"/>
              <a:ea typeface="ＭＳ Ｐゴシック"/>
              <a:cs typeface="Arial"/>
            </a:endParaRPr>
          </a:p>
        </p:txBody>
      </p:sp>
      <p:sp>
        <p:nvSpPr>
          <p:cNvPr id="12298" name="Rectangle 8"/>
          <p:cNvSpPr>
            <a:spLocks noChangeArrowheads="1"/>
          </p:cNvSpPr>
          <p:nvPr/>
        </p:nvSpPr>
        <p:spPr bwMode="auto">
          <a:xfrm>
            <a:off x="3962407" y="1446613"/>
            <a:ext cx="2356745" cy="301875"/>
          </a:xfrm>
          <a:prstGeom prst="rect">
            <a:avLst/>
          </a:prstGeom>
          <a:solidFill>
            <a:srgbClr val="FFFF99"/>
          </a:solidFill>
          <a:ln w="9525">
            <a:noFill/>
            <a:miter lim="800000"/>
            <a:headEnd/>
            <a:tailEnd/>
          </a:ln>
        </p:spPr>
        <p:txBody>
          <a:bodyPr wrap="none" anchor="ctr"/>
          <a:lstStyle/>
          <a:p>
            <a:pPr algn="ctr" defTabSz="914400" fontAlgn="base">
              <a:spcBef>
                <a:spcPct val="0"/>
              </a:spcBef>
              <a:spcAft>
                <a:spcPct val="0"/>
              </a:spcAft>
            </a:pPr>
            <a:r>
              <a:rPr lang="en-US" altLang="ja-JP" sz="1200" dirty="0" smtClean="0">
                <a:solidFill>
                  <a:prstClr val="black"/>
                </a:solidFill>
                <a:latin typeface="Arial"/>
                <a:ea typeface="ＭＳ Ｐゴシック"/>
                <a:cs typeface="Arial"/>
              </a:rPr>
              <a:t>Discussions w/ Funding Agencies</a:t>
            </a:r>
            <a:endParaRPr lang="ja-JP" altLang="en-US" sz="1200" dirty="0" smtClean="0">
              <a:solidFill>
                <a:prstClr val="black"/>
              </a:solidFill>
              <a:latin typeface="Arial"/>
              <a:ea typeface="ＭＳ Ｐゴシック"/>
              <a:cs typeface="Arial"/>
            </a:endParaRPr>
          </a:p>
        </p:txBody>
      </p:sp>
      <p:sp>
        <p:nvSpPr>
          <p:cNvPr id="12300" name="AutoShape 10"/>
          <p:cNvSpPr>
            <a:spLocks noChangeArrowheads="1"/>
          </p:cNvSpPr>
          <p:nvPr/>
        </p:nvSpPr>
        <p:spPr bwMode="auto">
          <a:xfrm>
            <a:off x="2666999" y="2016205"/>
            <a:ext cx="1696719" cy="330073"/>
          </a:xfrm>
          <a:prstGeom prst="roundRect">
            <a:avLst>
              <a:gd name="adj" fmla="val 16667"/>
            </a:avLst>
          </a:prstGeom>
          <a:solidFill>
            <a:srgbClr val="E6E6E6"/>
          </a:solidFill>
          <a:ln w="9525">
            <a:noFill/>
            <a:round/>
            <a:headEnd/>
            <a:tailEnd/>
          </a:ln>
        </p:spPr>
        <p:txBody>
          <a:bodyPr wrap="none" anchor="ctr"/>
          <a:lstStyle/>
          <a:p>
            <a:pPr algn="ctr" defTabSz="914400" fontAlgn="base">
              <a:spcBef>
                <a:spcPct val="0"/>
              </a:spcBef>
              <a:spcAft>
                <a:spcPct val="0"/>
              </a:spcAft>
              <a:defRPr/>
            </a:pPr>
            <a:r>
              <a:rPr lang="en-US" altLang="ja-JP" sz="1400" dirty="0" smtClean="0">
                <a:solidFill>
                  <a:prstClr val="black"/>
                </a:solidFill>
                <a:latin typeface="Arial"/>
                <a:ea typeface="ＭＳ Ｐゴシック"/>
                <a:cs typeface="Arial"/>
              </a:rPr>
              <a:t>First Cost Estimate</a:t>
            </a:r>
            <a:endParaRPr lang="ja-JP" altLang="en-US" sz="1400" dirty="0">
              <a:solidFill>
                <a:prstClr val="black"/>
              </a:solidFill>
              <a:latin typeface="Arial"/>
              <a:ea typeface="ＭＳ Ｐゴシック"/>
              <a:cs typeface="Arial"/>
            </a:endParaRPr>
          </a:p>
        </p:txBody>
      </p:sp>
      <p:sp>
        <p:nvSpPr>
          <p:cNvPr id="12301" name="AutoShape 11"/>
          <p:cNvSpPr>
            <a:spLocks noChangeArrowheads="1"/>
          </p:cNvSpPr>
          <p:nvPr/>
        </p:nvSpPr>
        <p:spPr bwMode="auto">
          <a:xfrm>
            <a:off x="1705482" y="694260"/>
            <a:ext cx="1863799" cy="528117"/>
          </a:xfrm>
          <a:prstGeom prst="roundRect">
            <a:avLst>
              <a:gd name="adj" fmla="val 16667"/>
            </a:avLst>
          </a:prstGeom>
          <a:solidFill>
            <a:srgbClr val="FF66FF"/>
          </a:solidFill>
          <a:ln w="9525">
            <a:noFill/>
            <a:round/>
            <a:headEnd/>
            <a:tailEnd/>
          </a:ln>
        </p:spPr>
        <p:txBody>
          <a:bodyPr wrap="none" anchor="ctr"/>
          <a:lstStyle/>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Design &amp;</a:t>
            </a:r>
            <a:endParaRPr lang="en-US" altLang="ja-JP" sz="1200" dirty="0">
              <a:solidFill>
                <a:prstClr val="black"/>
              </a:solidFill>
              <a:latin typeface="Arial"/>
              <a:ea typeface="ＭＳ Ｐゴシック"/>
              <a:cs typeface="Arial"/>
            </a:endParaRPr>
          </a:p>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Manufacturing Processes</a:t>
            </a:r>
            <a:endParaRPr lang="ja-JP" altLang="en-US" sz="1200" dirty="0">
              <a:solidFill>
                <a:prstClr val="black"/>
              </a:solidFill>
              <a:latin typeface="Arial"/>
              <a:ea typeface="ＭＳ Ｐゴシック"/>
              <a:cs typeface="Arial"/>
            </a:endParaRPr>
          </a:p>
        </p:txBody>
      </p:sp>
      <p:sp>
        <p:nvSpPr>
          <p:cNvPr id="12302" name="AutoShape 12"/>
          <p:cNvSpPr>
            <a:spLocks noChangeArrowheads="1"/>
          </p:cNvSpPr>
          <p:nvPr/>
        </p:nvSpPr>
        <p:spPr bwMode="auto">
          <a:xfrm flipV="1">
            <a:off x="2077140" y="2093879"/>
            <a:ext cx="533400" cy="21642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3510 h 21600"/>
              <a:gd name="T14" fmla="*/ 19444 w 21600"/>
              <a:gd name="T15" fmla="*/ 8648 h 21600"/>
            </a:gdLst>
            <a:ahLst/>
            <a:cxnLst>
              <a:cxn ang="T8">
                <a:pos x="T0" y="T1"/>
              </a:cxn>
              <a:cxn ang="T9">
                <a:pos x="T2" y="T3"/>
              </a:cxn>
              <a:cxn ang="T10">
                <a:pos x="T4" y="T5"/>
              </a:cxn>
              <a:cxn ang="T11">
                <a:pos x="T6" y="T7"/>
              </a:cxn>
            </a:cxnLst>
            <a:rect l="T12" t="T13" r="T14" b="T15"/>
            <a:pathLst>
              <a:path w="21600" h="21600">
                <a:moveTo>
                  <a:pt x="21600" y="6079"/>
                </a:moveTo>
                <a:lnTo>
                  <a:pt x="16499" y="0"/>
                </a:lnTo>
                <a:lnTo>
                  <a:pt x="16499" y="3510"/>
                </a:lnTo>
                <a:lnTo>
                  <a:pt x="12427" y="3510"/>
                </a:lnTo>
                <a:cubicBezTo>
                  <a:pt x="5564" y="3510"/>
                  <a:pt x="0" y="7382"/>
                  <a:pt x="0" y="12158"/>
                </a:cubicBezTo>
                <a:lnTo>
                  <a:pt x="0" y="21600"/>
                </a:lnTo>
                <a:lnTo>
                  <a:pt x="5252" y="21600"/>
                </a:lnTo>
                <a:lnTo>
                  <a:pt x="5252" y="12158"/>
                </a:lnTo>
                <a:cubicBezTo>
                  <a:pt x="5252" y="10219"/>
                  <a:pt x="8464" y="8648"/>
                  <a:pt x="12427" y="8648"/>
                </a:cubicBezTo>
                <a:lnTo>
                  <a:pt x="16499" y="8648"/>
                </a:lnTo>
                <a:lnTo>
                  <a:pt x="16499" y="12158"/>
                </a:lnTo>
                <a:close/>
              </a:path>
            </a:pathLst>
          </a:custGeom>
          <a:solidFill>
            <a:srgbClr val="B3B3B3"/>
          </a:solidFill>
          <a:ln w="9525">
            <a:noFill/>
            <a:miter lim="800000"/>
            <a:headEnd/>
            <a:tailEnd/>
          </a:ln>
        </p:spPr>
        <p:txBody>
          <a:bodyPr wrap="none" anchor="ctr"/>
          <a:lstStyle/>
          <a:p>
            <a:pPr defTabSz="914400" fontAlgn="base">
              <a:spcBef>
                <a:spcPct val="0"/>
              </a:spcBef>
              <a:spcAft>
                <a:spcPct val="0"/>
              </a:spcAft>
            </a:pPr>
            <a:endParaRPr lang="ja-JP" altLang="en-US" smtClean="0">
              <a:solidFill>
                <a:prstClr val="black"/>
              </a:solidFill>
              <a:latin typeface="Arial"/>
              <a:ea typeface="ＭＳ Ｐゴシック" charset="0"/>
              <a:cs typeface="Arial"/>
            </a:endParaRPr>
          </a:p>
        </p:txBody>
      </p:sp>
      <p:sp>
        <p:nvSpPr>
          <p:cNvPr id="12303" name="AutoShape 13"/>
          <p:cNvSpPr>
            <a:spLocks noChangeArrowheads="1"/>
          </p:cNvSpPr>
          <p:nvPr/>
        </p:nvSpPr>
        <p:spPr bwMode="auto">
          <a:xfrm>
            <a:off x="1752600" y="2127698"/>
            <a:ext cx="228600" cy="2120928"/>
          </a:xfrm>
          <a:prstGeom prst="downArrow">
            <a:avLst>
              <a:gd name="adj1" fmla="val 50000"/>
              <a:gd name="adj2" fmla="val 80856"/>
            </a:avLst>
          </a:prstGeom>
          <a:solidFill>
            <a:srgbClr val="B3B3B3"/>
          </a:solidFill>
          <a:ln w="9525">
            <a:noFill/>
            <a:miter lim="800000"/>
            <a:headEnd/>
            <a:tailEnd/>
          </a:ln>
        </p:spPr>
        <p:txBody>
          <a:bodyPr wrap="none" anchor="ctr"/>
          <a:lstStyle/>
          <a:p>
            <a:pPr defTabSz="914400" fontAlgn="base">
              <a:spcBef>
                <a:spcPct val="0"/>
              </a:spcBef>
              <a:spcAft>
                <a:spcPct val="0"/>
              </a:spcAft>
            </a:pPr>
            <a:endParaRPr lang="ja-JP" altLang="en-US" smtClean="0">
              <a:solidFill>
                <a:prstClr val="black"/>
              </a:solidFill>
              <a:latin typeface="Arial"/>
              <a:ea typeface="HGS明朝E" charset="0"/>
              <a:cs typeface="Arial"/>
            </a:endParaRPr>
          </a:p>
        </p:txBody>
      </p:sp>
      <p:sp>
        <p:nvSpPr>
          <p:cNvPr id="12304" name="Rectangle 14"/>
          <p:cNvSpPr>
            <a:spLocks noChangeArrowheads="1"/>
          </p:cNvSpPr>
          <p:nvPr/>
        </p:nvSpPr>
        <p:spPr bwMode="auto">
          <a:xfrm>
            <a:off x="6660364" y="1337064"/>
            <a:ext cx="1912450" cy="462102"/>
          </a:xfrm>
          <a:prstGeom prst="rect">
            <a:avLst/>
          </a:prstGeom>
          <a:solidFill>
            <a:srgbClr val="66FFCC"/>
          </a:solidFill>
          <a:ln w="9525">
            <a:noFill/>
            <a:miter lim="800000"/>
            <a:headEnd/>
            <a:tailEnd/>
          </a:ln>
        </p:spPr>
        <p:txBody>
          <a:bodyPr wrap="none" anchor="ctr"/>
          <a:lstStyle/>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Site-related studies</a:t>
            </a:r>
          </a:p>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by scientists/civil engineers</a:t>
            </a:r>
            <a:endParaRPr lang="ja-JP" altLang="en-US" sz="1200" dirty="0">
              <a:solidFill>
                <a:prstClr val="black"/>
              </a:solidFill>
              <a:latin typeface="Arial"/>
              <a:ea typeface="ＭＳ Ｐゴシック"/>
              <a:cs typeface="Arial"/>
            </a:endParaRPr>
          </a:p>
        </p:txBody>
      </p:sp>
      <p:sp>
        <p:nvSpPr>
          <p:cNvPr id="12305" name="AutoShape 15"/>
          <p:cNvSpPr>
            <a:spLocks noChangeArrowheads="1"/>
          </p:cNvSpPr>
          <p:nvPr/>
        </p:nvSpPr>
        <p:spPr bwMode="auto">
          <a:xfrm>
            <a:off x="2011448" y="3127751"/>
            <a:ext cx="1950959" cy="330073"/>
          </a:xfrm>
          <a:prstGeom prst="roundRect">
            <a:avLst>
              <a:gd name="adj" fmla="val 16667"/>
            </a:avLst>
          </a:prstGeom>
          <a:solidFill>
            <a:srgbClr val="E6E6E6"/>
          </a:solidFill>
          <a:ln w="9525">
            <a:noFill/>
            <a:round/>
            <a:headEnd/>
            <a:tailEnd/>
          </a:ln>
        </p:spPr>
        <p:txBody>
          <a:bodyPr wrap="none" anchor="ctr"/>
          <a:lstStyle/>
          <a:p>
            <a:pPr algn="ctr" defTabSz="914400" fontAlgn="base">
              <a:spcBef>
                <a:spcPct val="0"/>
              </a:spcBef>
              <a:spcAft>
                <a:spcPct val="0"/>
              </a:spcAft>
              <a:defRPr/>
            </a:pPr>
            <a:r>
              <a:rPr lang="en-US" altLang="ja-JP" sz="1400" dirty="0" smtClean="0">
                <a:solidFill>
                  <a:prstClr val="black"/>
                </a:solidFill>
                <a:latin typeface="Arial"/>
                <a:ea typeface="ＭＳ Ｐゴシック"/>
                <a:cs typeface="Arial"/>
              </a:rPr>
              <a:t>Cost/Design Optimization</a:t>
            </a:r>
            <a:endParaRPr lang="ja-JP" altLang="en-US" sz="1400" dirty="0">
              <a:solidFill>
                <a:prstClr val="black"/>
              </a:solidFill>
              <a:latin typeface="Arial"/>
              <a:ea typeface="ＭＳ Ｐゴシック"/>
              <a:cs typeface="Arial"/>
            </a:endParaRPr>
          </a:p>
        </p:txBody>
      </p:sp>
      <p:sp>
        <p:nvSpPr>
          <p:cNvPr id="12306" name="AutoShape 17"/>
          <p:cNvSpPr>
            <a:spLocks noChangeArrowheads="1"/>
          </p:cNvSpPr>
          <p:nvPr/>
        </p:nvSpPr>
        <p:spPr bwMode="auto">
          <a:xfrm>
            <a:off x="7550379" y="1801752"/>
            <a:ext cx="285750" cy="2446874"/>
          </a:xfrm>
          <a:prstGeom prst="downArrow">
            <a:avLst>
              <a:gd name="adj1" fmla="val 36454"/>
              <a:gd name="adj2" fmla="val 117473"/>
            </a:avLst>
          </a:prstGeom>
          <a:solidFill>
            <a:srgbClr val="B3B3B3"/>
          </a:solidFill>
          <a:ln w="9525">
            <a:noFill/>
            <a:miter lim="800000"/>
            <a:headEnd/>
            <a:tailEnd/>
          </a:ln>
        </p:spPr>
        <p:txBody>
          <a:bodyPr wrap="none" anchor="ctr"/>
          <a:lstStyle/>
          <a:p>
            <a:pPr defTabSz="914400" fontAlgn="base">
              <a:spcBef>
                <a:spcPct val="0"/>
              </a:spcBef>
              <a:spcAft>
                <a:spcPct val="0"/>
              </a:spcAft>
            </a:pPr>
            <a:endParaRPr lang="ja-JP" altLang="en-US" smtClean="0">
              <a:solidFill>
                <a:prstClr val="black"/>
              </a:solidFill>
              <a:latin typeface="Arial"/>
              <a:ea typeface="HGS明朝E" charset="0"/>
              <a:cs typeface="Arial"/>
            </a:endParaRPr>
          </a:p>
        </p:txBody>
      </p:sp>
      <p:sp>
        <p:nvSpPr>
          <p:cNvPr id="12307" name="AutoShape 19"/>
          <p:cNvSpPr>
            <a:spLocks noChangeArrowheads="1"/>
          </p:cNvSpPr>
          <p:nvPr/>
        </p:nvSpPr>
        <p:spPr bwMode="auto">
          <a:xfrm>
            <a:off x="1752600" y="1519515"/>
            <a:ext cx="228600" cy="243370"/>
          </a:xfrm>
          <a:prstGeom prst="downArrow">
            <a:avLst>
              <a:gd name="adj1" fmla="val 50000"/>
              <a:gd name="adj2" fmla="val 21562"/>
            </a:avLst>
          </a:prstGeom>
          <a:solidFill>
            <a:srgbClr val="B3B3B3"/>
          </a:solidFill>
          <a:ln w="9525">
            <a:noFill/>
            <a:miter lim="800000"/>
            <a:headEnd/>
            <a:tailEnd/>
          </a:ln>
        </p:spPr>
        <p:txBody>
          <a:bodyPr wrap="none" anchor="ctr"/>
          <a:lstStyle/>
          <a:p>
            <a:pPr defTabSz="914400" fontAlgn="base">
              <a:spcBef>
                <a:spcPct val="0"/>
              </a:spcBef>
              <a:spcAft>
                <a:spcPct val="0"/>
              </a:spcAft>
            </a:pPr>
            <a:endParaRPr lang="ja-JP" altLang="en-US" smtClean="0">
              <a:solidFill>
                <a:prstClr val="black"/>
              </a:solidFill>
              <a:latin typeface="Arial"/>
              <a:ea typeface="HGS明朝E" charset="0"/>
              <a:cs typeface="Arial"/>
            </a:endParaRPr>
          </a:p>
        </p:txBody>
      </p:sp>
      <p:sp>
        <p:nvSpPr>
          <p:cNvPr id="12308" name="Text Box 20"/>
          <p:cNvSpPr txBox="1">
            <a:spLocks noChangeArrowheads="1"/>
          </p:cNvSpPr>
          <p:nvPr/>
        </p:nvSpPr>
        <p:spPr bwMode="auto">
          <a:xfrm>
            <a:off x="34813" y="4411970"/>
            <a:ext cx="1172692" cy="646331"/>
          </a:xfrm>
          <a:prstGeom prst="rect">
            <a:avLst/>
          </a:prstGeom>
          <a:solidFill>
            <a:srgbClr val="FFFF00"/>
          </a:solidFill>
          <a:ln>
            <a:noFill/>
          </a:ln>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ja-JP" b="1" dirty="0" smtClean="0">
                <a:solidFill>
                  <a:srgbClr val="FF0000"/>
                </a:solidFill>
                <a:latin typeface="Arial"/>
                <a:ea typeface="HGS明朝E" charset="0"/>
                <a:cs typeface="Arial"/>
              </a:rPr>
              <a:t>Today</a:t>
            </a:r>
          </a:p>
          <a:p>
            <a:pPr defTabSz="914400" eaLnBrk="1" fontAlgn="base" hangingPunct="1">
              <a:spcBef>
                <a:spcPct val="0"/>
              </a:spcBef>
              <a:spcAft>
                <a:spcPct val="0"/>
              </a:spcAft>
            </a:pPr>
            <a:r>
              <a:rPr lang="en-US" altLang="ja-JP" b="1" dirty="0" smtClean="0">
                <a:solidFill>
                  <a:srgbClr val="FF0000"/>
                </a:solidFill>
                <a:latin typeface="Arial"/>
                <a:ea typeface="HGS明朝E" charset="0"/>
                <a:cs typeface="Arial"/>
              </a:rPr>
              <a:t>Feb.2016</a:t>
            </a:r>
            <a:endParaRPr lang="ja-JP" altLang="en-US" b="1" dirty="0" smtClean="0">
              <a:solidFill>
                <a:srgbClr val="FF0000"/>
              </a:solidFill>
              <a:latin typeface="Arial"/>
              <a:ea typeface="HGS明朝E" charset="0"/>
              <a:cs typeface="Arial"/>
            </a:endParaRPr>
          </a:p>
        </p:txBody>
      </p:sp>
      <p:sp>
        <p:nvSpPr>
          <p:cNvPr id="12310" name="AutoShape 22"/>
          <p:cNvSpPr>
            <a:spLocks noChangeArrowheads="1"/>
          </p:cNvSpPr>
          <p:nvPr/>
        </p:nvSpPr>
        <p:spPr bwMode="auto">
          <a:xfrm>
            <a:off x="4571999" y="4478767"/>
            <a:ext cx="228600" cy="368042"/>
          </a:xfrm>
          <a:prstGeom prst="downArrow">
            <a:avLst>
              <a:gd name="adj1" fmla="val 50000"/>
              <a:gd name="adj2" fmla="val 21562"/>
            </a:avLst>
          </a:prstGeom>
          <a:solidFill>
            <a:srgbClr val="C0504D"/>
          </a:solidFill>
          <a:ln w="9525">
            <a:noFill/>
            <a:miter lim="800000"/>
            <a:headEnd/>
            <a:tailEnd/>
          </a:ln>
        </p:spPr>
        <p:txBody>
          <a:bodyPr wrap="none" anchor="ctr"/>
          <a:lstStyle/>
          <a:p>
            <a:pPr defTabSz="914400" fontAlgn="base">
              <a:spcBef>
                <a:spcPct val="0"/>
              </a:spcBef>
              <a:spcAft>
                <a:spcPct val="0"/>
              </a:spcAft>
            </a:pPr>
            <a:endParaRPr lang="ja-JP" altLang="en-US" smtClean="0">
              <a:solidFill>
                <a:prstClr val="black"/>
              </a:solidFill>
              <a:latin typeface="Arial"/>
              <a:ea typeface="HGS明朝E" charset="0"/>
              <a:cs typeface="Arial"/>
            </a:endParaRPr>
          </a:p>
        </p:txBody>
      </p:sp>
      <p:sp>
        <p:nvSpPr>
          <p:cNvPr id="12312" name="Rectangle 24"/>
          <p:cNvSpPr>
            <a:spLocks noChangeArrowheads="1"/>
          </p:cNvSpPr>
          <p:nvPr/>
        </p:nvSpPr>
        <p:spPr bwMode="auto">
          <a:xfrm>
            <a:off x="3763903" y="6404729"/>
            <a:ext cx="1959231" cy="330073"/>
          </a:xfrm>
          <a:prstGeom prst="rect">
            <a:avLst/>
          </a:prstGeom>
          <a:solidFill>
            <a:srgbClr val="66FFFF"/>
          </a:solidFill>
          <a:ln w="9525">
            <a:solidFill>
              <a:schemeClr val="tx1"/>
            </a:solidFill>
            <a:prstDash val="dash"/>
            <a:miter lim="800000"/>
            <a:headEnd/>
            <a:tailEnd/>
          </a:ln>
        </p:spPr>
        <p:txBody>
          <a:bodyPr wrap="none" anchor="ctr"/>
          <a:lstStyle/>
          <a:p>
            <a:pPr defTabSz="914400" fontAlgn="base">
              <a:spcBef>
                <a:spcPct val="0"/>
              </a:spcBef>
              <a:spcAft>
                <a:spcPct val="0"/>
              </a:spcAft>
              <a:defRPr/>
            </a:pPr>
            <a:r>
              <a:rPr lang="en-US" altLang="ja-JP" sz="1400" dirty="0" smtClean="0">
                <a:solidFill>
                  <a:srgbClr val="727272"/>
                </a:solidFill>
                <a:latin typeface="Arial"/>
                <a:ea typeface="ＭＳ Ｐゴシック"/>
                <a:cs typeface="Arial"/>
              </a:rPr>
              <a:t>Operation (~20 </a:t>
            </a:r>
            <a:r>
              <a:rPr lang="en-US" altLang="ja-JP" sz="1400" dirty="0" err="1" smtClean="0">
                <a:solidFill>
                  <a:srgbClr val="727272"/>
                </a:solidFill>
                <a:latin typeface="Arial"/>
                <a:ea typeface="ＭＳ Ｐゴシック"/>
                <a:cs typeface="Arial"/>
              </a:rPr>
              <a:t>yrs</a:t>
            </a:r>
            <a:r>
              <a:rPr lang="en-US" altLang="ja-JP" sz="1400" dirty="0" smtClean="0">
                <a:solidFill>
                  <a:srgbClr val="727272"/>
                </a:solidFill>
                <a:latin typeface="Arial"/>
                <a:ea typeface="ＭＳ Ｐゴシック"/>
                <a:cs typeface="Arial"/>
              </a:rPr>
              <a:t>)</a:t>
            </a:r>
            <a:endParaRPr lang="ja-JP" altLang="en-US" sz="1400" dirty="0">
              <a:solidFill>
                <a:srgbClr val="727272"/>
              </a:solidFill>
              <a:latin typeface="Arial"/>
              <a:ea typeface="ＭＳ Ｐゴシック"/>
              <a:cs typeface="Arial"/>
            </a:endParaRPr>
          </a:p>
        </p:txBody>
      </p:sp>
      <p:sp>
        <p:nvSpPr>
          <p:cNvPr id="12315" name="Line 28"/>
          <p:cNvSpPr>
            <a:spLocks noChangeShapeType="1"/>
          </p:cNvSpPr>
          <p:nvPr/>
        </p:nvSpPr>
        <p:spPr bwMode="auto">
          <a:xfrm flipH="1">
            <a:off x="4699838" y="1748488"/>
            <a:ext cx="0" cy="1877712"/>
          </a:xfrm>
          <a:prstGeom prst="line">
            <a:avLst/>
          </a:prstGeom>
          <a:noFill/>
          <a:ln w="95250">
            <a:solidFill>
              <a:srgbClr val="B3B3B3"/>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ja-JP" altLang="en-US" smtClean="0">
              <a:solidFill>
                <a:prstClr val="black"/>
              </a:solidFill>
              <a:latin typeface="Arial"/>
              <a:ea typeface="ＭＳ Ｐゴシック" charset="0"/>
              <a:cs typeface="Arial"/>
            </a:endParaRPr>
          </a:p>
        </p:txBody>
      </p:sp>
      <p:sp>
        <p:nvSpPr>
          <p:cNvPr id="12316" name="Text Box 29"/>
          <p:cNvSpPr txBox="1">
            <a:spLocks noChangeArrowheads="1"/>
          </p:cNvSpPr>
          <p:nvPr/>
        </p:nvSpPr>
        <p:spPr bwMode="auto">
          <a:xfrm>
            <a:off x="4990981" y="3148596"/>
            <a:ext cx="1800493" cy="584776"/>
          </a:xfrm>
          <a:prstGeom prst="rect">
            <a:avLst/>
          </a:prstGeom>
          <a:solidFill>
            <a:schemeClr val="accent6">
              <a:lumMod val="60000"/>
              <a:lumOff val="40000"/>
            </a:schemeClr>
          </a:solidFill>
          <a:ln w="9525">
            <a:solidFill>
              <a:schemeClr val="tx1"/>
            </a:solidFill>
            <a:miter lim="800000"/>
            <a:headEnd/>
            <a:tailEnd/>
          </a:ln>
        </p:spPr>
        <p:txBody>
          <a:bodyPr wrap="none">
            <a:spAutoFit/>
          </a:bodyPr>
          <a:lstStyle/>
          <a:p>
            <a:pPr defTabSz="914400" fontAlgn="base">
              <a:spcBef>
                <a:spcPct val="0"/>
              </a:spcBef>
              <a:spcAft>
                <a:spcPct val="0"/>
              </a:spcAft>
              <a:defRPr/>
            </a:pPr>
            <a:r>
              <a:rPr lang="en-US" altLang="ja-JP" sz="1600" b="1" dirty="0" smtClean="0">
                <a:solidFill>
                  <a:prstClr val="black"/>
                </a:solidFill>
                <a:latin typeface="Arial"/>
                <a:ea typeface="ＭＳ Ｐゴシック"/>
                <a:cs typeface="Arial"/>
              </a:rPr>
              <a:t>CERN</a:t>
            </a:r>
            <a:r>
              <a:rPr lang="en-US" altLang="ja-JP" sz="1600" b="1" dirty="0">
                <a:solidFill>
                  <a:prstClr val="black"/>
                </a:solidFill>
                <a:latin typeface="Arial"/>
                <a:ea typeface="ＭＳ Ｐゴシック"/>
                <a:cs typeface="Arial"/>
              </a:rPr>
              <a:t>/</a:t>
            </a:r>
            <a:r>
              <a:rPr lang="en-US" altLang="ja-JP" sz="1600" b="1" dirty="0" smtClean="0">
                <a:solidFill>
                  <a:prstClr val="black"/>
                </a:solidFill>
                <a:latin typeface="Arial"/>
                <a:ea typeface="ＭＳ Ｐゴシック"/>
                <a:cs typeface="Arial"/>
              </a:rPr>
              <a:t>LHC</a:t>
            </a:r>
          </a:p>
          <a:p>
            <a:pPr defTabSz="914400" fontAlgn="base">
              <a:spcBef>
                <a:spcPct val="0"/>
              </a:spcBef>
              <a:spcAft>
                <a:spcPct val="0"/>
              </a:spcAft>
              <a:defRPr/>
            </a:pPr>
            <a:r>
              <a:rPr lang="en-US" altLang="ja-JP" sz="1600" b="1" dirty="0" smtClean="0">
                <a:solidFill>
                  <a:srgbClr val="FF0000"/>
                </a:solidFill>
                <a:latin typeface="Arial"/>
                <a:ea typeface="ＭＳ Ｐゴシック"/>
                <a:cs typeface="Arial"/>
              </a:rPr>
              <a:t>Higgs Discovery</a:t>
            </a:r>
            <a:endParaRPr lang="en-US" altLang="ja-JP" sz="1600" b="1" dirty="0">
              <a:solidFill>
                <a:srgbClr val="FF0000"/>
              </a:solidFill>
              <a:latin typeface="Arial"/>
              <a:ea typeface="ＭＳ Ｐゴシック"/>
              <a:cs typeface="Arial"/>
            </a:endParaRPr>
          </a:p>
        </p:txBody>
      </p:sp>
      <p:sp>
        <p:nvSpPr>
          <p:cNvPr id="12317" name="Rectangle 30"/>
          <p:cNvSpPr>
            <a:spLocks noChangeArrowheads="1"/>
          </p:cNvSpPr>
          <p:nvPr/>
        </p:nvSpPr>
        <p:spPr bwMode="auto">
          <a:xfrm>
            <a:off x="2014079" y="2569364"/>
            <a:ext cx="1749824" cy="271230"/>
          </a:xfrm>
          <a:prstGeom prst="rect">
            <a:avLst/>
          </a:prstGeom>
          <a:solidFill>
            <a:srgbClr val="66FFCC"/>
          </a:solidFill>
          <a:ln w="9525">
            <a:solidFill>
              <a:schemeClr val="bg1">
                <a:lumMod val="50000"/>
              </a:schemeClr>
            </a:solidFill>
            <a:miter lim="800000"/>
            <a:headEnd/>
            <a:tailEnd/>
          </a:ln>
        </p:spPr>
        <p:txBody>
          <a:bodyPr wrap="none" anchor="ctr"/>
          <a:lstStyle/>
          <a:p>
            <a:pPr algn="ctr" defTabSz="914400" fontAlgn="base">
              <a:spcBef>
                <a:spcPct val="0"/>
              </a:spcBef>
              <a:spcAft>
                <a:spcPct val="0"/>
              </a:spcAft>
              <a:defRPr/>
            </a:pPr>
            <a:r>
              <a:rPr lang="en-US" altLang="ja-JP" sz="1600" dirty="0" smtClean="0">
                <a:solidFill>
                  <a:prstClr val="black"/>
                </a:solidFill>
                <a:latin typeface="Arial"/>
                <a:ea typeface="ＭＳ Ｐゴシック"/>
                <a:cs typeface="Arial"/>
              </a:rPr>
              <a:t>International R&amp;D</a:t>
            </a:r>
            <a:endParaRPr lang="ja-JP" altLang="en-US" sz="1600" dirty="0">
              <a:solidFill>
                <a:prstClr val="black"/>
              </a:solidFill>
              <a:latin typeface="Arial"/>
              <a:ea typeface="ＭＳ Ｐゴシック"/>
              <a:cs typeface="Arial"/>
            </a:endParaRPr>
          </a:p>
        </p:txBody>
      </p:sp>
      <p:sp>
        <p:nvSpPr>
          <p:cNvPr id="12320" name="Rectangle 33"/>
          <p:cNvSpPr>
            <a:spLocks noChangeArrowheads="1"/>
          </p:cNvSpPr>
          <p:nvPr/>
        </p:nvSpPr>
        <p:spPr bwMode="auto">
          <a:xfrm>
            <a:off x="3544383" y="4296914"/>
            <a:ext cx="2382520" cy="350702"/>
          </a:xfrm>
          <a:prstGeom prst="rect">
            <a:avLst/>
          </a:prstGeom>
          <a:solidFill>
            <a:srgbClr val="FFFF00"/>
          </a:solidFill>
          <a:ln w="9525">
            <a:solidFill>
              <a:srgbClr val="000000"/>
            </a:solidFill>
            <a:prstDash val="dash"/>
            <a:miter lim="800000"/>
            <a:headEnd/>
            <a:tailEnd/>
          </a:ln>
        </p:spPr>
        <p:txBody>
          <a:bodyPr wrap="none" anchor="ctr"/>
          <a:lstStyle/>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Government reviews</a:t>
            </a:r>
          </a:p>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Talks between governments</a:t>
            </a:r>
            <a:endParaRPr lang="ja-JP" altLang="en-US" sz="1200" dirty="0">
              <a:latin typeface="Arial"/>
              <a:ea typeface="ＭＳ Ｐゴシック"/>
              <a:cs typeface="Arial"/>
            </a:endParaRPr>
          </a:p>
        </p:txBody>
      </p:sp>
      <p:sp>
        <p:nvSpPr>
          <p:cNvPr id="12321" name="AutoShape 34"/>
          <p:cNvSpPr>
            <a:spLocks noChangeArrowheads="1"/>
          </p:cNvSpPr>
          <p:nvPr/>
        </p:nvSpPr>
        <p:spPr bwMode="auto">
          <a:xfrm>
            <a:off x="4571999" y="4787613"/>
            <a:ext cx="228600" cy="435226"/>
          </a:xfrm>
          <a:prstGeom prst="downArrow">
            <a:avLst>
              <a:gd name="adj1" fmla="val 50000"/>
              <a:gd name="adj2" fmla="val 21562"/>
            </a:avLst>
          </a:prstGeom>
          <a:solidFill>
            <a:srgbClr val="C0504D"/>
          </a:solidFill>
          <a:ln w="9525">
            <a:noFill/>
            <a:miter lim="800000"/>
            <a:headEnd/>
            <a:tailEnd/>
          </a:ln>
        </p:spPr>
        <p:txBody>
          <a:bodyPr wrap="none" anchor="ctr"/>
          <a:lstStyle/>
          <a:p>
            <a:pPr defTabSz="914400" fontAlgn="base">
              <a:spcBef>
                <a:spcPct val="0"/>
              </a:spcBef>
              <a:spcAft>
                <a:spcPct val="0"/>
              </a:spcAft>
            </a:pPr>
            <a:endParaRPr lang="ja-JP" altLang="en-US" smtClean="0">
              <a:solidFill>
                <a:prstClr val="black"/>
              </a:solidFill>
              <a:latin typeface="Arial"/>
              <a:ea typeface="HGS明朝E" charset="0"/>
              <a:cs typeface="Arial"/>
            </a:endParaRPr>
          </a:p>
        </p:txBody>
      </p:sp>
      <p:sp>
        <p:nvSpPr>
          <p:cNvPr id="12322" name="Text Box 35"/>
          <p:cNvSpPr txBox="1">
            <a:spLocks noChangeArrowheads="1"/>
          </p:cNvSpPr>
          <p:nvPr/>
        </p:nvSpPr>
        <p:spPr bwMode="auto">
          <a:xfrm>
            <a:off x="-3839" y="2887328"/>
            <a:ext cx="15641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ja-JP" sz="1600" b="1" dirty="0" smtClean="0">
                <a:solidFill>
                  <a:prstClr val="black"/>
                </a:solidFill>
                <a:latin typeface="Arial"/>
                <a:ea typeface="HGS明朝E" charset="0"/>
                <a:cs typeface="Arial"/>
              </a:rPr>
              <a:t>Global Design</a:t>
            </a:r>
          </a:p>
        </p:txBody>
      </p:sp>
      <p:sp>
        <p:nvSpPr>
          <p:cNvPr id="12323" name="AutoShape 36"/>
          <p:cNvSpPr>
            <a:spLocks noChangeArrowheads="1"/>
          </p:cNvSpPr>
          <p:nvPr/>
        </p:nvSpPr>
        <p:spPr bwMode="auto">
          <a:xfrm flipH="1">
            <a:off x="2667000" y="1446613"/>
            <a:ext cx="1066800" cy="198044"/>
          </a:xfrm>
          <a:prstGeom prst="rightArrow">
            <a:avLst>
              <a:gd name="adj1" fmla="val 31944"/>
              <a:gd name="adj2" fmla="val 86377"/>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ja-JP" altLang="en-US" smtClean="0">
              <a:solidFill>
                <a:prstClr val="black"/>
              </a:solidFill>
              <a:latin typeface="Arial"/>
              <a:ea typeface="HGS明朝E" charset="0"/>
              <a:cs typeface="Arial"/>
            </a:endParaRPr>
          </a:p>
        </p:txBody>
      </p:sp>
      <p:sp>
        <p:nvSpPr>
          <p:cNvPr id="12324" name="AutoShape 37"/>
          <p:cNvSpPr>
            <a:spLocks noChangeArrowheads="1"/>
          </p:cNvSpPr>
          <p:nvPr/>
        </p:nvSpPr>
        <p:spPr bwMode="auto">
          <a:xfrm rot="10800000" flipH="1">
            <a:off x="2714625" y="1603707"/>
            <a:ext cx="1066800" cy="198044"/>
          </a:xfrm>
          <a:prstGeom prst="rightArrow">
            <a:avLst>
              <a:gd name="adj1" fmla="val 31944"/>
              <a:gd name="adj2" fmla="val 86377"/>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ja-JP" altLang="en-US" smtClean="0">
              <a:solidFill>
                <a:prstClr val="black"/>
              </a:solidFill>
              <a:latin typeface="Arial"/>
              <a:ea typeface="HGS明朝E" charset="0"/>
              <a:cs typeface="Arial"/>
            </a:endParaRPr>
          </a:p>
        </p:txBody>
      </p:sp>
      <p:sp>
        <p:nvSpPr>
          <p:cNvPr id="12325" name="Text Box 38"/>
          <p:cNvSpPr txBox="1">
            <a:spLocks noChangeArrowheads="1"/>
          </p:cNvSpPr>
          <p:nvPr/>
        </p:nvSpPr>
        <p:spPr bwMode="auto">
          <a:xfrm>
            <a:off x="3859574" y="1158441"/>
            <a:ext cx="2429571" cy="307777"/>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altLang="ja-JP" sz="1400" dirty="0" smtClean="0">
                <a:solidFill>
                  <a:prstClr val="black"/>
                </a:solidFill>
                <a:latin typeface="Arial"/>
                <a:ea typeface="ＭＳ Ｐゴシック"/>
                <a:cs typeface="Arial"/>
              </a:rPr>
              <a:t>OECD Ministerial Statement</a:t>
            </a:r>
            <a:endParaRPr lang="ja-JP" altLang="en-US" sz="1400" dirty="0">
              <a:solidFill>
                <a:prstClr val="black"/>
              </a:solidFill>
              <a:latin typeface="Arial"/>
              <a:ea typeface="ＭＳ Ｐゴシック"/>
              <a:cs typeface="Arial"/>
            </a:endParaRPr>
          </a:p>
        </p:txBody>
      </p:sp>
      <p:pic>
        <p:nvPicPr>
          <p:cNvPr id="12334" name="Picture 2" descr="flag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5912" y="5274458"/>
            <a:ext cx="2191737" cy="148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5" name="テキスト ボックス 59"/>
          <p:cNvSpPr txBox="1">
            <a:spLocks noChangeArrowheads="1"/>
          </p:cNvSpPr>
          <p:nvPr/>
        </p:nvSpPr>
        <p:spPr bwMode="auto">
          <a:xfrm>
            <a:off x="6509410" y="5251738"/>
            <a:ext cx="1108071" cy="461665"/>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en-US" altLang="ja-JP" sz="1200" b="1" dirty="0" smtClean="0">
                <a:solidFill>
                  <a:srgbClr val="FFFFFF"/>
                </a:solidFill>
                <a:latin typeface="Arial"/>
                <a:ea typeface="ＭＳ Ｐゴシック"/>
                <a:cs typeface="Arial"/>
              </a:rPr>
              <a:t>International</a:t>
            </a:r>
          </a:p>
          <a:p>
            <a:pPr defTabSz="914400" fontAlgn="base">
              <a:spcBef>
                <a:spcPct val="0"/>
              </a:spcBef>
              <a:spcAft>
                <a:spcPct val="0"/>
              </a:spcAft>
              <a:defRPr/>
            </a:pPr>
            <a:r>
              <a:rPr lang="en-US" altLang="ja-JP" sz="1200" b="1" dirty="0" smtClean="0">
                <a:solidFill>
                  <a:srgbClr val="FFFFFF"/>
                </a:solidFill>
                <a:latin typeface="Arial"/>
                <a:ea typeface="ＭＳ Ｐゴシック"/>
                <a:cs typeface="Arial"/>
              </a:rPr>
              <a:t>Laboratory</a:t>
            </a:r>
            <a:endParaRPr lang="ja-JP" altLang="en-US" sz="1200" b="1" dirty="0">
              <a:solidFill>
                <a:srgbClr val="FFFFFF"/>
              </a:solidFill>
              <a:latin typeface="Arial"/>
              <a:ea typeface="ＭＳ Ｐゴシック"/>
              <a:cs typeface="Arial"/>
            </a:endParaRPr>
          </a:p>
        </p:txBody>
      </p:sp>
      <p:sp>
        <p:nvSpPr>
          <p:cNvPr id="12327" name="テキスト ボックス 42"/>
          <p:cNvSpPr txBox="1">
            <a:spLocks noChangeArrowheads="1"/>
          </p:cNvSpPr>
          <p:nvPr/>
        </p:nvSpPr>
        <p:spPr bwMode="auto">
          <a:xfrm>
            <a:off x="824028" y="222177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ja-JP" sz="1400" b="1" dirty="0" smtClean="0">
                <a:solidFill>
                  <a:prstClr val="black"/>
                </a:solidFill>
                <a:latin typeface="Arial"/>
                <a:ea typeface="ＭＳ Ｐゴシック"/>
                <a:cs typeface="Arial"/>
              </a:rPr>
              <a:t>2008</a:t>
            </a:r>
            <a:endParaRPr lang="ja-JP" altLang="en-US" sz="1400" b="1" dirty="0" smtClean="0">
              <a:solidFill>
                <a:prstClr val="black"/>
              </a:solidFill>
              <a:latin typeface="Arial"/>
              <a:ea typeface="ＭＳ Ｐゴシック"/>
              <a:cs typeface="Arial"/>
            </a:endParaRPr>
          </a:p>
        </p:txBody>
      </p:sp>
      <p:sp>
        <p:nvSpPr>
          <p:cNvPr id="12328" name="テキスト ボックス 43"/>
          <p:cNvSpPr txBox="1">
            <a:spLocks noChangeArrowheads="1"/>
          </p:cNvSpPr>
          <p:nvPr/>
        </p:nvSpPr>
        <p:spPr bwMode="auto">
          <a:xfrm>
            <a:off x="472701" y="3566594"/>
            <a:ext cx="698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ja-JP" b="1" dirty="0" smtClean="0">
                <a:solidFill>
                  <a:prstClr val="black"/>
                </a:solidFill>
                <a:latin typeface="Arial"/>
                <a:ea typeface="ＭＳ Ｐゴシック"/>
                <a:cs typeface="Arial"/>
              </a:rPr>
              <a:t>2013</a:t>
            </a:r>
            <a:endParaRPr lang="ja-JP" altLang="en-US" b="1" dirty="0" smtClean="0">
              <a:solidFill>
                <a:prstClr val="black"/>
              </a:solidFill>
              <a:latin typeface="Arial"/>
              <a:ea typeface="ＭＳ Ｐゴシック"/>
              <a:cs typeface="Arial"/>
            </a:endParaRPr>
          </a:p>
        </p:txBody>
      </p:sp>
      <p:sp>
        <p:nvSpPr>
          <p:cNvPr id="12331" name="AutoShape 18"/>
          <p:cNvSpPr>
            <a:spLocks noChangeArrowheads="1"/>
          </p:cNvSpPr>
          <p:nvPr/>
        </p:nvSpPr>
        <p:spPr bwMode="auto">
          <a:xfrm>
            <a:off x="6660363" y="4253366"/>
            <a:ext cx="2012800" cy="724948"/>
          </a:xfrm>
          <a:prstGeom prst="roundRect">
            <a:avLst>
              <a:gd name="adj" fmla="val 16667"/>
            </a:avLst>
          </a:prstGeom>
          <a:solidFill>
            <a:srgbClr val="CCFFCC"/>
          </a:solidFill>
          <a:ln w="9525">
            <a:solidFill>
              <a:schemeClr val="tx1"/>
            </a:solidFill>
            <a:prstDash val="dash"/>
            <a:round/>
            <a:headEnd/>
            <a:tailEnd/>
          </a:ln>
        </p:spPr>
        <p:txBody>
          <a:bodyPr wrap="none" anchor="ctr"/>
          <a:lstStyle/>
          <a:p>
            <a:pPr algn="ctr" defTabSz="914400" fontAlgn="base">
              <a:spcBef>
                <a:spcPct val="0"/>
              </a:spcBef>
              <a:spcAft>
                <a:spcPct val="0"/>
              </a:spcAft>
              <a:defRPr/>
            </a:pPr>
            <a:r>
              <a:rPr lang="en-US" altLang="ja-JP" sz="1200" dirty="0" smtClean="0">
                <a:solidFill>
                  <a:srgbClr val="EEECE1">
                    <a:lumMod val="10000"/>
                  </a:srgbClr>
                </a:solidFill>
                <a:latin typeface="Arial"/>
                <a:ea typeface="ＭＳ Ｐゴシック"/>
                <a:cs typeface="Arial"/>
              </a:rPr>
              <a:t>Site-specific design</a:t>
            </a:r>
          </a:p>
          <a:p>
            <a:pPr algn="ctr" defTabSz="914400" fontAlgn="base">
              <a:spcBef>
                <a:spcPct val="0"/>
              </a:spcBef>
              <a:spcAft>
                <a:spcPct val="0"/>
              </a:spcAft>
              <a:defRPr/>
            </a:pPr>
            <a:r>
              <a:rPr lang="en-US" altLang="ja-JP" sz="1200" dirty="0" smtClean="0">
                <a:solidFill>
                  <a:srgbClr val="EEECE1">
                    <a:lumMod val="10000"/>
                  </a:srgbClr>
                </a:solidFill>
                <a:latin typeface="Arial"/>
                <a:ea typeface="ＭＳ Ｐゴシック"/>
                <a:cs typeface="Arial"/>
              </a:rPr>
              <a:t>Activities in Local area</a:t>
            </a:r>
          </a:p>
          <a:p>
            <a:pPr algn="ctr" defTabSz="914400" fontAlgn="base">
              <a:spcBef>
                <a:spcPct val="0"/>
              </a:spcBef>
              <a:spcAft>
                <a:spcPct val="0"/>
              </a:spcAft>
              <a:defRPr/>
            </a:pPr>
            <a:r>
              <a:rPr lang="en-US" altLang="ja-JP" sz="1200" dirty="0" smtClean="0">
                <a:solidFill>
                  <a:srgbClr val="EEECE1">
                    <a:lumMod val="10000"/>
                  </a:srgbClr>
                </a:solidFill>
                <a:latin typeface="Arial"/>
                <a:ea typeface="ＭＳ Ｐゴシック"/>
                <a:cs typeface="Arial"/>
              </a:rPr>
              <a:t>Environmental assessment</a:t>
            </a:r>
            <a:endParaRPr lang="en-US" altLang="ja-JP" sz="1200" dirty="0">
              <a:solidFill>
                <a:srgbClr val="EEECE1">
                  <a:lumMod val="10000"/>
                </a:srgbClr>
              </a:solidFill>
              <a:latin typeface="Arial"/>
              <a:ea typeface="ＭＳ Ｐゴシック"/>
              <a:cs typeface="Arial"/>
            </a:endParaRPr>
          </a:p>
        </p:txBody>
      </p:sp>
      <p:sp>
        <p:nvSpPr>
          <p:cNvPr id="46" name="正方形/長方形 45"/>
          <p:cNvSpPr/>
          <p:nvPr/>
        </p:nvSpPr>
        <p:spPr>
          <a:xfrm>
            <a:off x="4513982" y="2138555"/>
            <a:ext cx="2954274" cy="372166"/>
          </a:xfrm>
          <a:prstGeom prst="rect">
            <a:avLst/>
          </a:prstGeom>
          <a:solidFill>
            <a:srgbClr val="FF9933"/>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Begin cooperation</a:t>
            </a:r>
          </a:p>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Government/Industry/</a:t>
            </a:r>
            <a:r>
              <a:rPr lang="en-US" altLang="ja-JP" sz="1200" dirty="0" err="1" smtClean="0">
                <a:solidFill>
                  <a:prstClr val="black"/>
                </a:solidFill>
                <a:latin typeface="Arial"/>
                <a:ea typeface="ＭＳ Ｐゴシック"/>
                <a:cs typeface="Arial"/>
              </a:rPr>
              <a:t>Academica</a:t>
            </a:r>
            <a:endParaRPr lang="ja-JP" altLang="en-US" sz="1200" dirty="0">
              <a:solidFill>
                <a:prstClr val="black"/>
              </a:solidFill>
              <a:latin typeface="Arial"/>
              <a:ea typeface="ＭＳ Ｐゴシック"/>
              <a:cs typeface="Arial"/>
            </a:endParaRPr>
          </a:p>
        </p:txBody>
      </p:sp>
      <p:sp>
        <p:nvSpPr>
          <p:cNvPr id="2" name="テキスト ボックス 1"/>
          <p:cNvSpPr txBox="1"/>
          <p:nvPr/>
        </p:nvSpPr>
        <p:spPr>
          <a:xfrm>
            <a:off x="523205" y="552852"/>
            <a:ext cx="1099730" cy="461665"/>
          </a:xfrm>
          <a:prstGeom prst="rect">
            <a:avLst/>
          </a:prstGeom>
          <a:noFill/>
        </p:spPr>
        <p:txBody>
          <a:bodyPr wrap="none" rtlCol="0">
            <a:spAutoFit/>
          </a:bodyPr>
          <a:lstStyle/>
          <a:p>
            <a:pPr algn="r"/>
            <a:r>
              <a:rPr lang="en-US" altLang="ja-JP" sz="1200" b="1" dirty="0" smtClean="0">
                <a:solidFill>
                  <a:prstClr val="black"/>
                </a:solidFill>
                <a:latin typeface="Arial"/>
                <a:ea typeface="ＭＳ Ｐゴシック"/>
                <a:cs typeface="Arial"/>
              </a:rPr>
              <a:t>1980’s</a:t>
            </a:r>
            <a:endParaRPr lang="ja-JP" altLang="en-US" sz="1200" b="1" dirty="0">
              <a:solidFill>
                <a:prstClr val="black"/>
              </a:solidFill>
              <a:latin typeface="Arial"/>
              <a:ea typeface="ＭＳ Ｐゴシック"/>
              <a:cs typeface="Arial"/>
            </a:endParaRPr>
          </a:p>
          <a:p>
            <a:pPr algn="r"/>
            <a:r>
              <a:rPr lang="en-US" altLang="ja-JP" sz="1200" b="1" dirty="0" smtClean="0">
                <a:solidFill>
                  <a:prstClr val="black"/>
                </a:solidFill>
                <a:latin typeface="Arial"/>
                <a:ea typeface="ＭＳ Ｐゴシック"/>
                <a:cs typeface="Arial"/>
              </a:rPr>
              <a:t>Project Start</a:t>
            </a:r>
          </a:p>
        </p:txBody>
      </p:sp>
      <p:sp>
        <p:nvSpPr>
          <p:cNvPr id="49" name="テキスト ボックス 48"/>
          <p:cNvSpPr txBox="1"/>
          <p:nvPr/>
        </p:nvSpPr>
        <p:spPr>
          <a:xfrm>
            <a:off x="991380" y="1173235"/>
            <a:ext cx="582211" cy="307777"/>
          </a:xfrm>
          <a:prstGeom prst="rect">
            <a:avLst/>
          </a:prstGeom>
          <a:noFill/>
        </p:spPr>
        <p:txBody>
          <a:bodyPr wrap="none" rtlCol="0">
            <a:spAutoFit/>
          </a:bodyPr>
          <a:lstStyle/>
          <a:p>
            <a:pPr algn="r"/>
            <a:r>
              <a:rPr lang="ja-JP" altLang="ja-JP" sz="1400" b="1" dirty="0" smtClean="0">
                <a:solidFill>
                  <a:prstClr val="black"/>
                </a:solidFill>
                <a:latin typeface="Arial"/>
                <a:ea typeface="ＭＳ Ｐゴシック"/>
                <a:cs typeface="Arial"/>
              </a:rPr>
              <a:t>2</a:t>
            </a:r>
            <a:r>
              <a:rPr lang="en-US" altLang="ja-JP" sz="1400" b="1" dirty="0" smtClean="0">
                <a:solidFill>
                  <a:prstClr val="black"/>
                </a:solidFill>
                <a:latin typeface="Arial"/>
                <a:ea typeface="ＭＳ Ｐゴシック"/>
                <a:cs typeface="Arial"/>
              </a:rPr>
              <a:t>004</a:t>
            </a:r>
            <a:endParaRPr lang="ja-JP" altLang="en-US" sz="1400" b="1" dirty="0">
              <a:solidFill>
                <a:prstClr val="black"/>
              </a:solidFill>
              <a:latin typeface="Arial"/>
              <a:ea typeface="ＭＳ Ｐゴシック"/>
              <a:cs typeface="Arial"/>
            </a:endParaRPr>
          </a:p>
        </p:txBody>
      </p:sp>
      <p:sp>
        <p:nvSpPr>
          <p:cNvPr id="50" name="テキスト ボックス 42"/>
          <p:cNvSpPr txBox="1">
            <a:spLocks noChangeArrowheads="1"/>
          </p:cNvSpPr>
          <p:nvPr/>
        </p:nvSpPr>
        <p:spPr bwMode="auto">
          <a:xfrm>
            <a:off x="948600" y="1762887"/>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ja-JP" sz="1400" b="1" dirty="0" smtClean="0">
                <a:solidFill>
                  <a:prstClr val="black"/>
                </a:solidFill>
                <a:latin typeface="Arial"/>
                <a:ea typeface="ＭＳ Ｐゴシック"/>
                <a:cs typeface="Arial"/>
              </a:rPr>
              <a:t>2007</a:t>
            </a:r>
            <a:endParaRPr lang="ja-JP" altLang="en-US" sz="1400" b="1" dirty="0" smtClean="0">
              <a:solidFill>
                <a:prstClr val="black"/>
              </a:solidFill>
              <a:latin typeface="Arial"/>
              <a:ea typeface="ＭＳ Ｐゴシック"/>
              <a:cs typeface="Arial"/>
            </a:endParaRPr>
          </a:p>
        </p:txBody>
      </p:sp>
      <p:sp>
        <p:nvSpPr>
          <p:cNvPr id="51" name="Rectangle 30"/>
          <p:cNvSpPr>
            <a:spLocks noChangeArrowheads="1"/>
          </p:cNvSpPr>
          <p:nvPr/>
        </p:nvSpPr>
        <p:spPr bwMode="auto">
          <a:xfrm>
            <a:off x="6881976" y="3031154"/>
            <a:ext cx="1524000" cy="330073"/>
          </a:xfrm>
          <a:prstGeom prst="rect">
            <a:avLst/>
          </a:prstGeom>
          <a:solidFill>
            <a:srgbClr val="66FFCC"/>
          </a:solidFill>
          <a:ln w="9525">
            <a:noFill/>
            <a:miter lim="800000"/>
            <a:headEnd/>
            <a:tailEnd/>
          </a:ln>
        </p:spPr>
        <p:txBody>
          <a:bodyPr wrap="none" anchor="ctr"/>
          <a:lstStyle/>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Geological studies</a:t>
            </a:r>
            <a:endParaRPr lang="en-US" altLang="ja-JP" sz="1200" dirty="0">
              <a:solidFill>
                <a:prstClr val="black"/>
              </a:solidFill>
              <a:latin typeface="Arial"/>
              <a:ea typeface="ＭＳ Ｐゴシック"/>
              <a:cs typeface="Arial"/>
            </a:endParaRPr>
          </a:p>
        </p:txBody>
      </p:sp>
      <p:sp>
        <p:nvSpPr>
          <p:cNvPr id="12318" name="Rectangle 31"/>
          <p:cNvSpPr>
            <a:spLocks noChangeArrowheads="1"/>
          </p:cNvSpPr>
          <p:nvPr/>
        </p:nvSpPr>
        <p:spPr bwMode="auto">
          <a:xfrm>
            <a:off x="3544383" y="4785099"/>
            <a:ext cx="2382520" cy="330073"/>
          </a:xfrm>
          <a:prstGeom prst="rect">
            <a:avLst/>
          </a:prstGeom>
          <a:solidFill>
            <a:srgbClr val="FFFF66"/>
          </a:solidFill>
          <a:ln w="9525">
            <a:solidFill>
              <a:schemeClr val="tx1"/>
            </a:solidFill>
            <a:prstDash val="dash"/>
            <a:miter lim="800000"/>
            <a:headEnd/>
            <a:tailEnd/>
          </a:ln>
        </p:spPr>
        <p:txBody>
          <a:bodyPr wrap="none" anchor="ctr"/>
          <a:lstStyle/>
          <a:p>
            <a:pPr algn="ctr" defTabSz="914400" fontAlgn="base">
              <a:spcBef>
                <a:spcPct val="0"/>
              </a:spcBef>
              <a:spcAft>
                <a:spcPct val="0"/>
              </a:spcAft>
              <a:defRPr/>
            </a:pPr>
            <a:r>
              <a:rPr lang="en-US" altLang="ja-JP" sz="1200" dirty="0" err="1" smtClean="0">
                <a:solidFill>
                  <a:srgbClr val="727272"/>
                </a:solidFill>
                <a:latin typeface="Arial"/>
                <a:ea typeface="ＭＳ Ｐゴシック"/>
                <a:cs typeface="Arial"/>
              </a:rPr>
              <a:t>Greenlight</a:t>
            </a:r>
            <a:r>
              <a:rPr lang="en-US" altLang="ja-JP" sz="1200" dirty="0" smtClean="0">
                <a:solidFill>
                  <a:srgbClr val="727272"/>
                </a:solidFill>
                <a:latin typeface="Arial"/>
                <a:ea typeface="ＭＳ Ｐゴシック"/>
                <a:cs typeface="Arial"/>
              </a:rPr>
              <a:t> /</a:t>
            </a:r>
          </a:p>
          <a:p>
            <a:pPr algn="ctr" defTabSz="914400" fontAlgn="base">
              <a:spcBef>
                <a:spcPct val="0"/>
              </a:spcBef>
              <a:spcAft>
                <a:spcPct val="0"/>
              </a:spcAft>
              <a:defRPr/>
            </a:pPr>
            <a:r>
              <a:rPr lang="en-US" altLang="ja-JP" sz="1200" dirty="0" smtClean="0">
                <a:solidFill>
                  <a:srgbClr val="727272"/>
                </a:solidFill>
                <a:latin typeface="Arial"/>
                <a:ea typeface="ＭＳ Ｐゴシック"/>
                <a:cs typeface="Arial"/>
              </a:rPr>
              <a:t>International Agreement</a:t>
            </a:r>
            <a:endParaRPr lang="ja-JP" altLang="en-US" sz="1200" dirty="0">
              <a:solidFill>
                <a:srgbClr val="727272"/>
              </a:solidFill>
              <a:latin typeface="Arial"/>
              <a:ea typeface="ＭＳ Ｐゴシック"/>
              <a:cs typeface="Arial"/>
            </a:endParaRPr>
          </a:p>
        </p:txBody>
      </p:sp>
      <p:sp>
        <p:nvSpPr>
          <p:cNvPr id="54" name="テキスト ボックス 53"/>
          <p:cNvSpPr txBox="1"/>
          <p:nvPr/>
        </p:nvSpPr>
        <p:spPr>
          <a:xfrm>
            <a:off x="1528497" y="111268"/>
            <a:ext cx="6596678" cy="523220"/>
          </a:xfrm>
          <a:prstGeom prst="rect">
            <a:avLst/>
          </a:prstGeom>
          <a:noFill/>
        </p:spPr>
        <p:txBody>
          <a:bodyPr wrap="none" rtlCol="0">
            <a:spAutoFit/>
          </a:bodyPr>
          <a:lstStyle/>
          <a:p>
            <a:r>
              <a:rPr lang="en-US" altLang="ja-JP" sz="2800" b="1" dirty="0" smtClean="0">
                <a:solidFill>
                  <a:prstClr val="black">
                    <a:lumMod val="75000"/>
                    <a:lumOff val="25000"/>
                  </a:prstClr>
                </a:solidFill>
                <a:latin typeface="Arial"/>
                <a:ea typeface="ＭＳ Ｐゴシック" charset="0"/>
                <a:cs typeface="Arial"/>
              </a:rPr>
              <a:t>Timeline of ILC       Where we are now</a:t>
            </a:r>
            <a:endParaRPr lang="ja-JP" altLang="en-US" sz="2800" b="1" dirty="0">
              <a:solidFill>
                <a:prstClr val="black">
                  <a:lumMod val="75000"/>
                  <a:lumOff val="25000"/>
                </a:prstClr>
              </a:solidFill>
              <a:latin typeface="Arial"/>
              <a:ea typeface="ＭＳ Ｐゴシック"/>
              <a:cs typeface="Arial"/>
            </a:endParaRPr>
          </a:p>
        </p:txBody>
      </p:sp>
      <p:sp>
        <p:nvSpPr>
          <p:cNvPr id="52" name="テキスト ボックス 43"/>
          <p:cNvSpPr txBox="1">
            <a:spLocks noChangeArrowheads="1"/>
          </p:cNvSpPr>
          <p:nvPr/>
        </p:nvSpPr>
        <p:spPr bwMode="auto">
          <a:xfrm>
            <a:off x="464520" y="3831486"/>
            <a:ext cx="698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ja-JP" b="1" dirty="0" smtClean="0">
                <a:solidFill>
                  <a:prstClr val="black"/>
                </a:solidFill>
                <a:latin typeface="Arial"/>
                <a:ea typeface="ＭＳ Ｐゴシック"/>
                <a:cs typeface="Arial"/>
              </a:rPr>
              <a:t>2014</a:t>
            </a:r>
            <a:endParaRPr lang="ja-JP" altLang="en-US" b="1" dirty="0" smtClean="0">
              <a:solidFill>
                <a:prstClr val="black"/>
              </a:solidFill>
              <a:latin typeface="Arial"/>
              <a:ea typeface="ＭＳ Ｐゴシック"/>
              <a:cs typeface="Arial"/>
            </a:endParaRPr>
          </a:p>
        </p:txBody>
      </p:sp>
      <p:sp>
        <p:nvSpPr>
          <p:cNvPr id="55" name="Rectangle 30"/>
          <p:cNvSpPr>
            <a:spLocks noChangeArrowheads="1"/>
          </p:cNvSpPr>
          <p:nvPr/>
        </p:nvSpPr>
        <p:spPr bwMode="auto">
          <a:xfrm>
            <a:off x="6881976" y="2483420"/>
            <a:ext cx="1524000" cy="330073"/>
          </a:xfrm>
          <a:prstGeom prst="rect">
            <a:avLst/>
          </a:prstGeom>
          <a:solidFill>
            <a:srgbClr val="66FFCC"/>
          </a:solidFill>
          <a:ln w="9525">
            <a:noFill/>
            <a:miter lim="800000"/>
            <a:headEnd/>
            <a:tailEnd/>
          </a:ln>
        </p:spPr>
        <p:txBody>
          <a:bodyPr wrap="none" anchor="ctr"/>
          <a:lstStyle/>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Site studies by</a:t>
            </a:r>
          </a:p>
          <a:p>
            <a:pPr algn="ctr" defTabSz="914400" fontAlgn="base">
              <a:spcBef>
                <a:spcPct val="0"/>
              </a:spcBef>
              <a:spcAft>
                <a:spcPct val="0"/>
              </a:spcAft>
              <a:defRPr/>
            </a:pPr>
            <a:r>
              <a:rPr lang="en-US" altLang="ja-JP" sz="1200" dirty="0" smtClean="0">
                <a:solidFill>
                  <a:prstClr val="black"/>
                </a:solidFill>
                <a:latin typeface="Arial"/>
                <a:ea typeface="ＭＳ Ｐゴシック"/>
                <a:cs typeface="Arial"/>
              </a:rPr>
              <a:t>local groups</a:t>
            </a:r>
            <a:endParaRPr lang="en-US" altLang="ja-JP" sz="1200" dirty="0">
              <a:solidFill>
                <a:prstClr val="black"/>
              </a:solidFill>
              <a:latin typeface="Arial"/>
              <a:ea typeface="ＭＳ Ｐゴシック"/>
              <a:cs typeface="Arial"/>
            </a:endParaRPr>
          </a:p>
        </p:txBody>
      </p:sp>
      <p:sp>
        <p:nvSpPr>
          <p:cNvPr id="56" name="Rectangle 30"/>
          <p:cNvSpPr>
            <a:spLocks noChangeArrowheads="1"/>
          </p:cNvSpPr>
          <p:nvPr/>
        </p:nvSpPr>
        <p:spPr bwMode="auto">
          <a:xfrm>
            <a:off x="2014081" y="2856491"/>
            <a:ext cx="1948325" cy="271230"/>
          </a:xfrm>
          <a:prstGeom prst="rect">
            <a:avLst/>
          </a:prstGeom>
          <a:solidFill>
            <a:srgbClr val="66FFCC"/>
          </a:solidFill>
          <a:ln w="9525">
            <a:solidFill>
              <a:schemeClr val="bg1">
                <a:lumMod val="50000"/>
              </a:schemeClr>
            </a:solidFill>
            <a:miter lim="800000"/>
            <a:headEnd/>
            <a:tailEnd/>
          </a:ln>
        </p:spPr>
        <p:txBody>
          <a:bodyPr wrap="none" anchor="ctr"/>
          <a:lstStyle/>
          <a:p>
            <a:pPr algn="ctr" defTabSz="914400" fontAlgn="base">
              <a:spcBef>
                <a:spcPct val="0"/>
              </a:spcBef>
              <a:spcAft>
                <a:spcPct val="0"/>
              </a:spcAft>
              <a:defRPr/>
            </a:pPr>
            <a:r>
              <a:rPr lang="en-US" altLang="ja-JP" sz="1600" dirty="0" smtClean="0">
                <a:solidFill>
                  <a:prstClr val="black"/>
                </a:solidFill>
                <a:latin typeface="Arial"/>
                <a:ea typeface="ＭＳ Ｐゴシック"/>
                <a:cs typeface="Arial"/>
              </a:rPr>
              <a:t>XFEL Experience</a:t>
            </a:r>
            <a:endParaRPr lang="ja-JP" altLang="en-US" sz="1600" dirty="0">
              <a:solidFill>
                <a:prstClr val="black"/>
              </a:solidFill>
              <a:latin typeface="Arial"/>
              <a:ea typeface="ＭＳ Ｐゴシック"/>
              <a:cs typeface="Arial"/>
            </a:endParaRPr>
          </a:p>
        </p:txBody>
      </p:sp>
      <p:sp>
        <p:nvSpPr>
          <p:cNvPr id="57" name="Rectangle 30"/>
          <p:cNvSpPr>
            <a:spLocks noChangeArrowheads="1"/>
          </p:cNvSpPr>
          <p:nvPr/>
        </p:nvSpPr>
        <p:spPr bwMode="auto">
          <a:xfrm>
            <a:off x="6881097" y="3504688"/>
            <a:ext cx="1524000" cy="330073"/>
          </a:xfrm>
          <a:prstGeom prst="rect">
            <a:avLst/>
          </a:prstGeom>
          <a:solidFill>
            <a:srgbClr val="66FFCC"/>
          </a:solidFill>
          <a:ln w="9525">
            <a:noFill/>
            <a:miter lim="800000"/>
            <a:headEnd/>
            <a:tailEnd/>
          </a:ln>
        </p:spPr>
        <p:txBody>
          <a:bodyPr wrap="none" anchor="ctr"/>
          <a:lstStyle/>
          <a:p>
            <a:pPr algn="ctr" defTabSz="914400" fontAlgn="base">
              <a:spcBef>
                <a:spcPct val="0"/>
              </a:spcBef>
              <a:spcAft>
                <a:spcPct val="0"/>
              </a:spcAft>
              <a:defRPr/>
            </a:pPr>
            <a:r>
              <a:rPr lang="en-US" altLang="ja-JP" sz="1200" b="1" dirty="0" smtClean="0">
                <a:solidFill>
                  <a:srgbClr val="FF0000"/>
                </a:solidFill>
                <a:latin typeface="Arial"/>
                <a:ea typeface="ＭＳ Ｐゴシック"/>
                <a:cs typeface="Arial"/>
              </a:rPr>
              <a:t>Domestic Site</a:t>
            </a:r>
          </a:p>
          <a:p>
            <a:pPr algn="ctr" defTabSz="914400" fontAlgn="base">
              <a:spcBef>
                <a:spcPct val="0"/>
              </a:spcBef>
              <a:spcAft>
                <a:spcPct val="0"/>
              </a:spcAft>
              <a:defRPr/>
            </a:pPr>
            <a:r>
              <a:rPr lang="en-US" altLang="ja-JP" sz="1200" b="1" dirty="0" smtClean="0">
                <a:solidFill>
                  <a:srgbClr val="FF0000"/>
                </a:solidFill>
                <a:latin typeface="Arial"/>
                <a:ea typeface="ＭＳ Ｐゴシック"/>
                <a:cs typeface="Arial"/>
              </a:rPr>
              <a:t>Evaluation</a:t>
            </a:r>
            <a:endParaRPr lang="en-US" altLang="ja-JP" sz="1200" b="1" dirty="0">
              <a:solidFill>
                <a:srgbClr val="FF0000"/>
              </a:solidFill>
              <a:latin typeface="Arial"/>
              <a:ea typeface="ＭＳ Ｐゴシック"/>
              <a:cs typeface="Arial"/>
            </a:endParaRPr>
          </a:p>
        </p:txBody>
      </p:sp>
      <p:sp>
        <p:nvSpPr>
          <p:cNvPr id="59" name="Rectangle 33"/>
          <p:cNvSpPr>
            <a:spLocks noChangeArrowheads="1"/>
          </p:cNvSpPr>
          <p:nvPr/>
        </p:nvSpPr>
        <p:spPr bwMode="auto">
          <a:xfrm>
            <a:off x="3343066" y="3517482"/>
            <a:ext cx="1543480" cy="350702"/>
          </a:xfrm>
          <a:prstGeom prst="rect">
            <a:avLst/>
          </a:prstGeom>
          <a:solidFill>
            <a:schemeClr val="accent2">
              <a:lumMod val="40000"/>
              <a:lumOff val="60000"/>
            </a:schemeClr>
          </a:solidFill>
          <a:ln w="9525">
            <a:noFill/>
            <a:prstDash val="dash"/>
            <a:miter lim="800000"/>
            <a:headEnd/>
            <a:tailEnd/>
          </a:ln>
        </p:spPr>
        <p:txBody>
          <a:bodyPr wrap="none" anchor="ctr"/>
          <a:lstStyle/>
          <a:p>
            <a:pPr algn="ctr" defTabSz="914400" fontAlgn="base">
              <a:spcBef>
                <a:spcPct val="0"/>
              </a:spcBef>
              <a:spcAft>
                <a:spcPct val="0"/>
              </a:spcAft>
              <a:defRPr/>
            </a:pPr>
            <a:r>
              <a:rPr lang="en-US" altLang="ja-JP" sz="1200" dirty="0" smtClean="0">
                <a:solidFill>
                  <a:srgbClr val="FF0000"/>
                </a:solidFill>
                <a:latin typeface="Arial"/>
                <a:ea typeface="ＭＳ Ｐゴシック"/>
                <a:cs typeface="Arial"/>
              </a:rPr>
              <a:t>Science Council</a:t>
            </a:r>
          </a:p>
          <a:p>
            <a:pPr algn="ctr" defTabSz="914400" fontAlgn="base">
              <a:spcBef>
                <a:spcPct val="0"/>
              </a:spcBef>
              <a:spcAft>
                <a:spcPct val="0"/>
              </a:spcAft>
              <a:defRPr/>
            </a:pPr>
            <a:r>
              <a:rPr lang="en-US" altLang="ja-JP" sz="1200" dirty="0" smtClean="0">
                <a:solidFill>
                  <a:srgbClr val="FF0000"/>
                </a:solidFill>
                <a:latin typeface="Arial"/>
                <a:ea typeface="ＭＳ Ｐゴシック"/>
                <a:cs typeface="Arial"/>
              </a:rPr>
              <a:t>of Japan Report</a:t>
            </a:r>
            <a:endParaRPr lang="ja-JP" altLang="en-US" sz="1200" dirty="0">
              <a:solidFill>
                <a:srgbClr val="FF0000"/>
              </a:solidFill>
              <a:latin typeface="Arial"/>
              <a:ea typeface="ＭＳ Ｐゴシック"/>
              <a:cs typeface="Arial"/>
            </a:endParaRPr>
          </a:p>
        </p:txBody>
      </p:sp>
      <p:sp>
        <p:nvSpPr>
          <p:cNvPr id="60" name="AutoShape 18"/>
          <p:cNvSpPr>
            <a:spLocks noChangeArrowheads="1"/>
          </p:cNvSpPr>
          <p:nvPr/>
        </p:nvSpPr>
        <p:spPr bwMode="auto">
          <a:xfrm>
            <a:off x="1379250" y="4270523"/>
            <a:ext cx="1802238" cy="952316"/>
          </a:xfrm>
          <a:prstGeom prst="roundRect">
            <a:avLst>
              <a:gd name="adj" fmla="val 16667"/>
            </a:avLst>
          </a:prstGeom>
          <a:solidFill>
            <a:srgbClr val="CCFFCC"/>
          </a:solidFill>
          <a:ln w="9525">
            <a:solidFill>
              <a:schemeClr val="tx1"/>
            </a:solidFill>
            <a:prstDash val="dash"/>
            <a:round/>
            <a:headEnd/>
            <a:tailEnd/>
          </a:ln>
        </p:spPr>
        <p:txBody>
          <a:bodyPr wrap="none" anchor="ctr"/>
          <a:lstStyle/>
          <a:p>
            <a:pPr algn="ctr" defTabSz="914400" fontAlgn="base">
              <a:spcBef>
                <a:spcPct val="0"/>
              </a:spcBef>
              <a:spcAft>
                <a:spcPct val="0"/>
              </a:spcAft>
              <a:defRPr/>
            </a:pPr>
            <a:r>
              <a:rPr lang="en-US" altLang="ja-JP" sz="1200" dirty="0" smtClean="0">
                <a:solidFill>
                  <a:srgbClr val="EEECE1">
                    <a:lumMod val="10000"/>
                  </a:srgbClr>
                </a:solidFill>
                <a:latin typeface="Arial"/>
                <a:ea typeface="ＭＳ Ｐゴシック"/>
                <a:cs typeface="Arial"/>
              </a:rPr>
              <a:t>Site-specific design</a:t>
            </a:r>
          </a:p>
          <a:p>
            <a:pPr algn="ctr" defTabSz="914400" fontAlgn="base">
              <a:spcBef>
                <a:spcPct val="0"/>
              </a:spcBef>
              <a:spcAft>
                <a:spcPct val="0"/>
              </a:spcAft>
              <a:defRPr/>
            </a:pPr>
            <a:r>
              <a:rPr lang="en-US" altLang="ja-JP" sz="1200" dirty="0" smtClean="0">
                <a:solidFill>
                  <a:srgbClr val="EEECE1">
                    <a:lumMod val="10000"/>
                  </a:srgbClr>
                </a:solidFill>
                <a:latin typeface="Arial"/>
                <a:ea typeface="ＭＳ Ｐゴシック"/>
                <a:cs typeface="Arial"/>
              </a:rPr>
              <a:t>International collaboration</a:t>
            </a:r>
          </a:p>
          <a:p>
            <a:pPr algn="ctr" defTabSz="914400" fontAlgn="base">
              <a:spcBef>
                <a:spcPct val="0"/>
              </a:spcBef>
              <a:spcAft>
                <a:spcPct val="0"/>
              </a:spcAft>
              <a:defRPr/>
            </a:pPr>
            <a:r>
              <a:rPr lang="en-US" altLang="ja-JP" sz="1200" dirty="0" smtClean="0">
                <a:solidFill>
                  <a:srgbClr val="EEECE1">
                    <a:lumMod val="10000"/>
                  </a:srgbClr>
                </a:solidFill>
                <a:latin typeface="Arial"/>
                <a:ea typeface="ＭＳ Ｐゴシック"/>
                <a:cs typeface="Arial"/>
              </a:rPr>
              <a:t>Setting regulations</a:t>
            </a:r>
          </a:p>
          <a:p>
            <a:pPr algn="ctr" defTabSz="914400" fontAlgn="base">
              <a:spcBef>
                <a:spcPct val="0"/>
              </a:spcBef>
              <a:spcAft>
                <a:spcPct val="0"/>
              </a:spcAft>
              <a:defRPr/>
            </a:pPr>
            <a:r>
              <a:rPr lang="en-US" altLang="ja-JP" sz="1200" dirty="0" smtClean="0">
                <a:solidFill>
                  <a:srgbClr val="EEECE1">
                    <a:lumMod val="10000"/>
                  </a:srgbClr>
                </a:solidFill>
                <a:latin typeface="Arial"/>
                <a:ea typeface="ＭＳ Ｐゴシック"/>
                <a:cs typeface="Arial"/>
              </a:rPr>
              <a:t>Engineering design</a:t>
            </a:r>
          </a:p>
          <a:p>
            <a:pPr algn="ctr" defTabSz="914400" fontAlgn="base">
              <a:spcBef>
                <a:spcPct val="0"/>
              </a:spcBef>
              <a:spcAft>
                <a:spcPct val="0"/>
              </a:spcAft>
              <a:defRPr/>
            </a:pPr>
            <a:r>
              <a:rPr lang="en-US" altLang="ja-JP" sz="1200" dirty="0" smtClean="0">
                <a:solidFill>
                  <a:srgbClr val="EEECE1">
                    <a:lumMod val="10000"/>
                  </a:srgbClr>
                </a:solidFill>
                <a:latin typeface="Arial"/>
                <a:ea typeface="ＭＳ Ｐゴシック"/>
                <a:cs typeface="Arial"/>
              </a:rPr>
              <a:t>Preparing construction</a:t>
            </a:r>
            <a:endParaRPr lang="ja-JP" altLang="en-US" sz="1200" dirty="0">
              <a:solidFill>
                <a:srgbClr val="EEECE1">
                  <a:lumMod val="10000"/>
                </a:srgbClr>
              </a:solidFill>
              <a:latin typeface="Arial"/>
              <a:ea typeface="ＭＳ Ｐゴシック"/>
              <a:cs typeface="Arial"/>
            </a:endParaRPr>
          </a:p>
        </p:txBody>
      </p:sp>
      <p:sp>
        <p:nvSpPr>
          <p:cNvPr id="58" name="Rectangle 33"/>
          <p:cNvSpPr>
            <a:spLocks noChangeArrowheads="1"/>
          </p:cNvSpPr>
          <p:nvPr/>
        </p:nvSpPr>
        <p:spPr bwMode="auto">
          <a:xfrm>
            <a:off x="2489022" y="3908106"/>
            <a:ext cx="4107507" cy="350702"/>
          </a:xfrm>
          <a:prstGeom prst="rect">
            <a:avLst/>
          </a:prstGeom>
          <a:solidFill>
            <a:srgbClr val="FFFF00"/>
          </a:solidFill>
          <a:ln w="9525">
            <a:noFill/>
            <a:prstDash val="dash"/>
            <a:miter lim="800000"/>
            <a:headEnd/>
            <a:tailEnd/>
          </a:ln>
        </p:spPr>
        <p:txBody>
          <a:bodyPr wrap="none" anchor="ctr"/>
          <a:lstStyle/>
          <a:p>
            <a:pPr algn="ctr" defTabSz="914400" fontAlgn="base">
              <a:spcBef>
                <a:spcPct val="0"/>
              </a:spcBef>
              <a:spcAft>
                <a:spcPct val="0"/>
              </a:spcAft>
              <a:defRPr/>
            </a:pPr>
            <a:r>
              <a:rPr lang="en-US" altLang="ja-JP" sz="1200" b="1" dirty="0" smtClean="0">
                <a:solidFill>
                  <a:srgbClr val="0000FF"/>
                </a:solidFill>
                <a:latin typeface="Arial"/>
                <a:ea typeface="ＭＳ Ｐゴシック"/>
                <a:cs typeface="Arial"/>
              </a:rPr>
              <a:t>Government budget for project evaluation</a:t>
            </a:r>
          </a:p>
          <a:p>
            <a:pPr algn="ctr" defTabSz="914400" fontAlgn="base">
              <a:spcBef>
                <a:spcPct val="0"/>
              </a:spcBef>
              <a:spcAft>
                <a:spcPct val="0"/>
              </a:spcAft>
              <a:defRPr/>
            </a:pPr>
            <a:r>
              <a:rPr lang="en-US" altLang="ja-JP" sz="1200" b="1" dirty="0" smtClean="0">
                <a:solidFill>
                  <a:srgbClr val="0000FF"/>
                </a:solidFill>
                <a:latin typeface="Arial"/>
                <a:ea typeface="ＭＳ Ｐゴシック"/>
                <a:cs typeface="Arial"/>
              </a:rPr>
              <a:t>Project reviews by MEXT start</a:t>
            </a:r>
            <a:endParaRPr lang="ja-JP" altLang="en-US" sz="1200" b="1" dirty="0">
              <a:solidFill>
                <a:srgbClr val="0000FF"/>
              </a:solidFill>
              <a:latin typeface="Arial"/>
              <a:ea typeface="ＭＳ Ｐゴシック"/>
              <a:cs typeface="Arial"/>
            </a:endParaRPr>
          </a:p>
        </p:txBody>
      </p:sp>
      <p:sp>
        <p:nvSpPr>
          <p:cNvPr id="12295" name="Rectangle 5"/>
          <p:cNvSpPr>
            <a:spLocks noChangeArrowheads="1"/>
          </p:cNvSpPr>
          <p:nvPr/>
        </p:nvSpPr>
        <p:spPr bwMode="auto">
          <a:xfrm>
            <a:off x="1424894" y="3416239"/>
            <a:ext cx="1623368" cy="434319"/>
          </a:xfrm>
          <a:prstGeom prst="rect">
            <a:avLst/>
          </a:prstGeom>
          <a:solidFill>
            <a:srgbClr val="66FFCC"/>
          </a:solidFill>
          <a:ln w="9525">
            <a:noFill/>
            <a:miter lim="800000"/>
            <a:headEnd/>
            <a:tailEnd/>
          </a:ln>
        </p:spPr>
        <p:txBody>
          <a:bodyPr wrap="none" anchor="ctr"/>
          <a:lstStyle/>
          <a:p>
            <a:pPr algn="ctr" defTabSz="914400" fontAlgn="base">
              <a:spcBef>
                <a:spcPct val="0"/>
              </a:spcBef>
              <a:spcAft>
                <a:spcPct val="0"/>
              </a:spcAft>
              <a:defRPr/>
            </a:pPr>
            <a:r>
              <a:rPr lang="en-US" altLang="ja-JP" sz="1400" b="1" dirty="0" smtClean="0">
                <a:solidFill>
                  <a:srgbClr val="FF0000"/>
                </a:solidFill>
                <a:latin typeface="Arial"/>
                <a:ea typeface="ＭＳ Ｐゴシック"/>
                <a:cs typeface="Arial"/>
              </a:rPr>
              <a:t>Technical</a:t>
            </a:r>
          </a:p>
          <a:p>
            <a:pPr algn="ctr" defTabSz="914400" fontAlgn="base">
              <a:spcBef>
                <a:spcPct val="0"/>
              </a:spcBef>
              <a:spcAft>
                <a:spcPct val="0"/>
              </a:spcAft>
              <a:defRPr/>
            </a:pPr>
            <a:r>
              <a:rPr lang="en-US" altLang="ja-JP" sz="1400" b="1" dirty="0" smtClean="0">
                <a:solidFill>
                  <a:srgbClr val="FF0000"/>
                </a:solidFill>
                <a:latin typeface="Arial"/>
                <a:ea typeface="ＭＳ Ｐゴシック"/>
                <a:cs typeface="Arial"/>
              </a:rPr>
              <a:t>Design Report</a:t>
            </a:r>
            <a:endParaRPr lang="ja-JP" altLang="en-US" sz="1400" b="1" dirty="0">
              <a:solidFill>
                <a:srgbClr val="FF0000"/>
              </a:solidFill>
              <a:latin typeface="Arial"/>
              <a:ea typeface="ＭＳ Ｐゴシック"/>
              <a:cs typeface="Arial"/>
            </a:endParaRPr>
          </a:p>
        </p:txBody>
      </p:sp>
      <p:sp>
        <p:nvSpPr>
          <p:cNvPr id="5" name="曲折矢印 4"/>
          <p:cNvSpPr/>
          <p:nvPr/>
        </p:nvSpPr>
        <p:spPr>
          <a:xfrm rot="5400000">
            <a:off x="2926355" y="3656188"/>
            <a:ext cx="381248" cy="222537"/>
          </a:xfrm>
          <a:prstGeom prst="bentArrow">
            <a:avLst>
              <a:gd name="adj1" fmla="val 50000"/>
              <a:gd name="adj2" fmla="val 25000"/>
              <a:gd name="adj3" fmla="val 25000"/>
              <a:gd name="adj4" fmla="val 40471"/>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black"/>
              </a:solidFill>
              <a:latin typeface="Arial"/>
              <a:ea typeface="ＭＳ Ｐゴシック"/>
              <a:cs typeface="Arial"/>
            </a:endParaRPr>
          </a:p>
        </p:txBody>
      </p:sp>
      <p:sp>
        <p:nvSpPr>
          <p:cNvPr id="53" name="テキスト ボックス 43"/>
          <p:cNvSpPr txBox="1">
            <a:spLocks noChangeArrowheads="1"/>
          </p:cNvSpPr>
          <p:nvPr/>
        </p:nvSpPr>
        <p:spPr bwMode="auto">
          <a:xfrm>
            <a:off x="464520" y="4105430"/>
            <a:ext cx="698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ja-JP" b="1" dirty="0" smtClean="0">
                <a:solidFill>
                  <a:prstClr val="black"/>
                </a:solidFill>
                <a:latin typeface="Arial"/>
                <a:ea typeface="ＭＳ Ｐゴシック"/>
                <a:cs typeface="Arial"/>
              </a:rPr>
              <a:t>2015</a:t>
            </a:r>
            <a:endParaRPr lang="ja-JP" altLang="en-US" b="1" dirty="0" smtClean="0">
              <a:solidFill>
                <a:prstClr val="black"/>
              </a:solidFill>
              <a:latin typeface="Arial"/>
              <a:ea typeface="ＭＳ Ｐゴシック"/>
              <a:cs typeface="Arial"/>
            </a:endParaRPr>
          </a:p>
        </p:txBody>
      </p:sp>
      <p:sp>
        <p:nvSpPr>
          <p:cNvPr id="61" name="テキスト ボックス 43"/>
          <p:cNvSpPr txBox="1">
            <a:spLocks noChangeArrowheads="1"/>
          </p:cNvSpPr>
          <p:nvPr/>
        </p:nvSpPr>
        <p:spPr bwMode="auto">
          <a:xfrm>
            <a:off x="463238" y="3295626"/>
            <a:ext cx="698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ja-JP" b="1" dirty="0" smtClean="0">
                <a:solidFill>
                  <a:prstClr val="black"/>
                </a:solidFill>
                <a:latin typeface="Arial"/>
                <a:ea typeface="ＭＳ Ｐゴシック"/>
                <a:cs typeface="Arial"/>
              </a:rPr>
              <a:t>2012</a:t>
            </a:r>
            <a:endParaRPr lang="ja-JP" altLang="en-US" b="1" dirty="0" smtClean="0">
              <a:solidFill>
                <a:prstClr val="black"/>
              </a:solidFill>
              <a:latin typeface="Arial"/>
              <a:ea typeface="ＭＳ Ｐゴシック"/>
              <a:cs typeface="Arial"/>
            </a:endParaRPr>
          </a:p>
        </p:txBody>
      </p:sp>
    </p:spTree>
    <p:extLst>
      <p:ext uri="{BB962C8B-B14F-4D97-AF65-F5344CB8AC3E}">
        <p14:creationId xmlns:p14="http://schemas.microsoft.com/office/powerpoint/2010/main" val="214993604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3539" y="3294599"/>
            <a:ext cx="8746505" cy="3447097"/>
          </a:xfrm>
          <a:prstGeom prst="rect">
            <a:avLst/>
          </a:prstGeom>
          <a:noFill/>
          <a:ln>
            <a:solidFill>
              <a:srgbClr val="FFFFFF"/>
            </a:solidFill>
          </a:ln>
        </p:spPr>
        <p:txBody>
          <a:bodyPr wrap="none" rtlCol="0">
            <a:spAutoFit/>
          </a:bodyPr>
          <a:lstStyle/>
          <a:p>
            <a:r>
              <a:rPr lang="en-US" altLang="ja-JP" sz="1400" b="1" u="sng" dirty="0" smtClean="0">
                <a:solidFill>
                  <a:srgbClr val="FFFFFF"/>
                </a:solidFill>
                <a:latin typeface="Arial"/>
                <a:ea typeface="ヒラギノ丸ゴ Pro W4"/>
                <a:cs typeface="Arial"/>
              </a:rPr>
              <a:t>Attendance from Ministries/Agencies</a:t>
            </a:r>
            <a:endParaRPr lang="en-US" altLang="ja-JP" sz="1400" u="sng" dirty="0">
              <a:solidFill>
                <a:srgbClr val="FFFFFF"/>
              </a:solidFill>
              <a:latin typeface="Arial"/>
              <a:ea typeface="ヒラギノ丸ゴ Pro W4"/>
              <a:cs typeface="Arial"/>
            </a:endParaRPr>
          </a:p>
          <a:p>
            <a:r>
              <a:rPr lang="en-US" altLang="ja-JP" sz="1200" b="1" u="sng" dirty="0" smtClean="0">
                <a:solidFill>
                  <a:srgbClr val="FFFF00"/>
                </a:solidFill>
                <a:latin typeface="Arial"/>
                <a:ea typeface="ヒラギノ丸ゴ Pro W4"/>
                <a:cs typeface="Arial"/>
              </a:rPr>
              <a:t>Ministry of Culture, Education, Sports, Science and Technology (MEXT):</a:t>
            </a:r>
            <a:endParaRPr lang="ja-JP" altLang="en-US" sz="1200" b="1" u="sng" dirty="0">
              <a:solidFill>
                <a:srgbClr val="FFFF00"/>
              </a:solidFill>
              <a:latin typeface="Arial"/>
              <a:ea typeface="ヒラギノ丸ゴ Pro W4"/>
              <a:cs typeface="Arial"/>
            </a:endParaRPr>
          </a:p>
          <a:p>
            <a:r>
              <a:rPr lang="en-US" altLang="ja-JP" sz="1200" dirty="0" smtClean="0">
                <a:solidFill>
                  <a:srgbClr val="FFFFFF"/>
                </a:solidFill>
                <a:latin typeface="Arial"/>
                <a:ea typeface="ヒラギノ丸ゴ Pro W4"/>
                <a:cs typeface="Arial"/>
              </a:rPr>
              <a:t>Kazuo </a:t>
            </a:r>
            <a:r>
              <a:rPr lang="en-US" altLang="ja-JP" sz="1200" dirty="0" err="1" smtClean="0">
                <a:solidFill>
                  <a:srgbClr val="FFFFFF"/>
                </a:solidFill>
                <a:latin typeface="Arial"/>
                <a:ea typeface="ヒラギノ丸ゴ Pro W4"/>
                <a:cs typeface="Arial"/>
              </a:rPr>
              <a:t>Todani</a:t>
            </a:r>
            <a:r>
              <a:rPr lang="en-US" altLang="ja-JP" sz="1200" dirty="0">
                <a:solidFill>
                  <a:srgbClr val="FFFFFF"/>
                </a:solidFill>
                <a:latin typeface="Arial"/>
                <a:ea typeface="ヒラギノ丸ゴ Pro W4"/>
                <a:cs typeface="Arial"/>
              </a:rPr>
              <a:t>	</a:t>
            </a:r>
            <a:r>
              <a:rPr lang="en-US" altLang="ja-JP" sz="1200" dirty="0" smtClean="0">
                <a:solidFill>
                  <a:srgbClr val="FFFFFF"/>
                </a:solidFill>
                <a:latin typeface="Arial"/>
                <a:ea typeface="ヒラギノ丸ゴ Pro W4"/>
                <a:cs typeface="Arial"/>
              </a:rPr>
              <a:t>Deputy Minister</a:t>
            </a:r>
          </a:p>
          <a:p>
            <a:r>
              <a:rPr lang="en-US" altLang="ja-JP" sz="1200" dirty="0" err="1" smtClean="0">
                <a:solidFill>
                  <a:srgbClr val="FFFFFF"/>
                </a:solidFill>
                <a:latin typeface="Arial"/>
                <a:ea typeface="ヒラギノ丸ゴ Pro W4"/>
                <a:cs typeface="Arial"/>
              </a:rPr>
              <a:t>Futoshi</a:t>
            </a:r>
            <a:r>
              <a:rPr lang="en-US" altLang="ja-JP" sz="1200" dirty="0" smtClean="0">
                <a:solidFill>
                  <a:srgbClr val="FFFFFF"/>
                </a:solidFill>
                <a:latin typeface="Arial"/>
                <a:ea typeface="ヒラギノ丸ゴ Pro W4"/>
                <a:cs typeface="Arial"/>
              </a:rPr>
              <a:t> Sano		Director-General for Policy Coordination</a:t>
            </a:r>
          </a:p>
          <a:p>
            <a:r>
              <a:rPr lang="en-US" altLang="ja-JP" sz="1200" dirty="0" smtClean="0">
                <a:solidFill>
                  <a:srgbClr val="FFFFFF"/>
                </a:solidFill>
                <a:latin typeface="Arial"/>
                <a:ea typeface="ヒラギノ丸ゴ Pro W4"/>
                <a:cs typeface="Arial"/>
              </a:rPr>
              <a:t>Yayoi Komatsu	Director-General, Research Promotion Bureau</a:t>
            </a:r>
          </a:p>
          <a:p>
            <a:r>
              <a:rPr lang="en-US" altLang="ja-JP" sz="1200" dirty="0" smtClean="0">
                <a:solidFill>
                  <a:srgbClr val="FFFFFF"/>
                </a:solidFill>
                <a:latin typeface="Arial"/>
                <a:ea typeface="ヒラギノ丸ゴ Pro W4"/>
                <a:cs typeface="Arial"/>
              </a:rPr>
              <a:t>Hiroshi </a:t>
            </a:r>
            <a:r>
              <a:rPr lang="en-US" altLang="ja-JP" sz="1200" dirty="0" err="1" smtClean="0">
                <a:solidFill>
                  <a:srgbClr val="FFFFFF"/>
                </a:solidFill>
                <a:latin typeface="Arial"/>
                <a:ea typeface="ヒラギノ丸ゴ Pro W4"/>
                <a:cs typeface="Arial"/>
              </a:rPr>
              <a:t>Ikukawa</a:t>
            </a:r>
            <a:r>
              <a:rPr lang="en-US" altLang="ja-JP" sz="1200" dirty="0">
                <a:solidFill>
                  <a:srgbClr val="FFFFFF"/>
                </a:solidFill>
                <a:latin typeface="Arial"/>
                <a:ea typeface="ヒラギノ丸ゴ Pro W4"/>
                <a:cs typeface="Arial"/>
              </a:rPr>
              <a:t>	</a:t>
            </a:r>
            <a:r>
              <a:rPr lang="en-US" altLang="ja-JP" sz="1200" dirty="0" smtClean="0">
                <a:solidFill>
                  <a:srgbClr val="FFFFFF"/>
                </a:solidFill>
                <a:latin typeface="Arial"/>
                <a:ea typeface="ヒラギノ丸ゴ Pro W4"/>
                <a:cs typeface="Arial"/>
              </a:rPr>
              <a:t>Deputy Director-General, Research Promotion Bureau</a:t>
            </a:r>
          </a:p>
          <a:p>
            <a:r>
              <a:rPr lang="en-US" altLang="ja-JP" sz="1200" dirty="0" smtClean="0">
                <a:solidFill>
                  <a:srgbClr val="FFFFFF"/>
                </a:solidFill>
                <a:latin typeface="Arial"/>
                <a:ea typeface="ヒラギノ丸ゴ Pro W4"/>
                <a:cs typeface="Arial"/>
              </a:rPr>
              <a:t>Masami Watanabe	Director for Basic Research Promotion Division, Research Promotion Bureau</a:t>
            </a:r>
          </a:p>
          <a:p>
            <a:r>
              <a:rPr lang="en-US" altLang="ja-JP" sz="1200" dirty="0" err="1" smtClean="0">
                <a:solidFill>
                  <a:srgbClr val="FFFFFF"/>
                </a:solidFill>
                <a:latin typeface="Arial"/>
                <a:ea typeface="ヒラギノ丸ゴ Pro W4"/>
                <a:cs typeface="Arial"/>
              </a:rPr>
              <a:t>Sadahiro</a:t>
            </a:r>
            <a:r>
              <a:rPr lang="en-US" altLang="ja-JP" sz="1200" dirty="0" smtClean="0">
                <a:solidFill>
                  <a:srgbClr val="FFFFFF"/>
                </a:solidFill>
                <a:latin typeface="Arial"/>
                <a:ea typeface="ヒラギノ丸ゴ Pro W4"/>
                <a:cs typeface="Arial"/>
              </a:rPr>
              <a:t> Hagiwara	Director for Particle and Nuclear Physics Promotion Office, Basic Research Promotion Division, </a:t>
            </a:r>
          </a:p>
          <a:p>
            <a:r>
              <a:rPr lang="en-US" altLang="ja-JP" sz="1200" dirty="0">
                <a:solidFill>
                  <a:srgbClr val="FFFFFF"/>
                </a:solidFill>
                <a:latin typeface="Arial"/>
                <a:ea typeface="ヒラギノ丸ゴ Pro W4"/>
                <a:cs typeface="Arial"/>
              </a:rPr>
              <a:t> </a:t>
            </a:r>
            <a:r>
              <a:rPr lang="en-US" altLang="ja-JP" sz="1200" dirty="0" smtClean="0">
                <a:solidFill>
                  <a:srgbClr val="FFFFFF"/>
                </a:solidFill>
                <a:latin typeface="Arial"/>
                <a:ea typeface="ヒラギノ丸ゴ Pro W4"/>
                <a:cs typeface="Arial"/>
              </a:rPr>
              <a:t>         														Research Promotion Bureau</a:t>
            </a:r>
          </a:p>
          <a:p>
            <a:r>
              <a:rPr lang="en-US" altLang="ja-JP" sz="1200" b="1" u="sng" dirty="0" smtClean="0">
                <a:solidFill>
                  <a:srgbClr val="FFFF00"/>
                </a:solidFill>
                <a:latin typeface="Arial"/>
                <a:ea typeface="ヒラギノ丸ゴ Pro W4"/>
                <a:cs typeface="Arial"/>
              </a:rPr>
              <a:t>Cabinet Office</a:t>
            </a:r>
            <a:r>
              <a:rPr lang="en-US" altLang="ja-JP" sz="1200" b="1" dirty="0" smtClean="0">
                <a:solidFill>
                  <a:srgbClr val="FFFF00"/>
                </a:solidFill>
                <a:latin typeface="Arial"/>
                <a:ea typeface="ヒラギノ丸ゴ Pro W4"/>
                <a:cs typeface="Arial"/>
              </a:rPr>
              <a:t>      </a:t>
            </a:r>
          </a:p>
          <a:p>
            <a:r>
              <a:rPr lang="en-US" altLang="ja-JP" sz="1200" dirty="0" smtClean="0">
                <a:solidFill>
                  <a:srgbClr val="FFFFFF"/>
                </a:solidFill>
                <a:latin typeface="Arial"/>
                <a:ea typeface="ヒラギノ丸ゴ Pro W4"/>
                <a:cs typeface="Arial"/>
              </a:rPr>
              <a:t>Takeo Nakagawa	Deputy Director-General for Science, Technology and Innovation</a:t>
            </a:r>
          </a:p>
          <a:p>
            <a:r>
              <a:rPr lang="en-US" altLang="ja-JP" sz="1200" b="1" u="sng" dirty="0" smtClean="0">
                <a:solidFill>
                  <a:srgbClr val="FFFF00"/>
                </a:solidFill>
                <a:latin typeface="Arial"/>
                <a:ea typeface="ヒラギノ丸ゴ Pro W4"/>
                <a:cs typeface="Arial"/>
              </a:rPr>
              <a:t>Ministry </a:t>
            </a:r>
            <a:r>
              <a:rPr lang="en-US" altLang="ja-JP" sz="1200" b="1" u="sng" dirty="0">
                <a:solidFill>
                  <a:srgbClr val="FFFF00"/>
                </a:solidFill>
                <a:latin typeface="Arial"/>
                <a:ea typeface="ヒラギノ丸ゴ Pro W4"/>
                <a:cs typeface="Arial"/>
              </a:rPr>
              <a:t>of Foreign Affairs (MOFA</a:t>
            </a:r>
            <a:r>
              <a:rPr lang="en-US" altLang="ja-JP" sz="1200" b="1" u="sng" dirty="0" smtClean="0">
                <a:solidFill>
                  <a:srgbClr val="FFFF00"/>
                </a:solidFill>
                <a:latin typeface="Arial"/>
                <a:ea typeface="ヒラギノ丸ゴ Pro W4"/>
                <a:cs typeface="Arial"/>
              </a:rPr>
              <a:t>)     </a:t>
            </a:r>
          </a:p>
          <a:p>
            <a:r>
              <a:rPr lang="en-US" altLang="ja-JP" sz="1200" dirty="0" smtClean="0">
                <a:solidFill>
                  <a:srgbClr val="FFFFFF"/>
                </a:solidFill>
                <a:latin typeface="Arial"/>
                <a:ea typeface="ヒラギノ丸ゴ Pro W4"/>
                <a:cs typeface="Arial"/>
              </a:rPr>
              <a:t>Takahashi </a:t>
            </a:r>
            <a:r>
              <a:rPr lang="en-US" altLang="ja-JP" sz="1200" dirty="0" err="1" smtClean="0">
                <a:solidFill>
                  <a:srgbClr val="FFFFFF"/>
                </a:solidFill>
                <a:latin typeface="Arial"/>
                <a:ea typeface="ヒラギノ丸ゴ Pro W4"/>
                <a:cs typeface="Arial"/>
              </a:rPr>
              <a:t>Noritsugu</a:t>
            </a:r>
            <a:r>
              <a:rPr lang="ja-JP" altLang="ja-JP" sz="1200" dirty="0">
                <a:solidFill>
                  <a:srgbClr val="FFFFFF"/>
                </a:solidFill>
                <a:latin typeface="Arial"/>
                <a:ea typeface="ヒラギノ丸ゴ Pro W4"/>
                <a:cs typeface="Arial"/>
              </a:rPr>
              <a:t> </a:t>
            </a:r>
            <a:r>
              <a:rPr lang="en-US" altLang="ja-JP" sz="1200" dirty="0" smtClean="0">
                <a:solidFill>
                  <a:srgbClr val="FFFFFF"/>
                </a:solidFill>
                <a:latin typeface="Arial"/>
                <a:ea typeface="ヒラギノ丸ゴ Pro W4"/>
                <a:cs typeface="Arial"/>
              </a:rPr>
              <a:t>Director of International Science Cooperation Division, Disarmament,</a:t>
            </a:r>
          </a:p>
          <a:p>
            <a:r>
              <a:rPr lang="en-US" altLang="ja-JP" sz="1200" dirty="0" smtClean="0">
                <a:solidFill>
                  <a:srgbClr val="FFFFFF"/>
                </a:solidFill>
                <a:latin typeface="Arial"/>
                <a:ea typeface="ヒラギノ丸ゴ Pro W4"/>
                <a:cs typeface="Arial"/>
              </a:rPr>
              <a:t>          								Non-proliferation and Science Department, </a:t>
            </a:r>
            <a:r>
              <a:rPr lang="en-US" altLang="ja-JP" sz="1200" dirty="0">
                <a:solidFill>
                  <a:srgbClr val="FFFFFF"/>
                </a:solidFill>
                <a:latin typeface="Arial"/>
                <a:ea typeface="ヒラギノ丸ゴ Pro W4"/>
                <a:cs typeface="Arial"/>
              </a:rPr>
              <a:t>Foreign Policy </a:t>
            </a:r>
            <a:r>
              <a:rPr lang="en-US" altLang="ja-JP" sz="1200" dirty="0" smtClean="0">
                <a:solidFill>
                  <a:srgbClr val="FFFFFF"/>
                </a:solidFill>
                <a:latin typeface="Arial"/>
                <a:ea typeface="ヒラギノ丸ゴ Pro W4"/>
                <a:cs typeface="Arial"/>
              </a:rPr>
              <a:t>Bureau</a:t>
            </a:r>
          </a:p>
          <a:p>
            <a:r>
              <a:rPr lang="en-US" altLang="ja-JP" sz="1200" b="1" u="sng" dirty="0" smtClean="0">
                <a:solidFill>
                  <a:srgbClr val="FFFF00"/>
                </a:solidFill>
                <a:latin typeface="Arial"/>
                <a:ea typeface="ヒラギノ丸ゴ Pro W4"/>
                <a:cs typeface="Arial"/>
              </a:rPr>
              <a:t>Ministry </a:t>
            </a:r>
            <a:r>
              <a:rPr lang="en-US" altLang="ja-JP" sz="1200" b="1" u="sng" dirty="0">
                <a:solidFill>
                  <a:srgbClr val="FFFF00"/>
                </a:solidFill>
                <a:latin typeface="Arial"/>
                <a:ea typeface="ヒラギノ丸ゴ Pro W4"/>
                <a:cs typeface="Arial"/>
              </a:rPr>
              <a:t>of Land, Infrastructure, Transport and Tourism (MLIT)</a:t>
            </a:r>
          </a:p>
          <a:p>
            <a:r>
              <a:rPr lang="en-US" altLang="ja-JP" sz="1200" dirty="0" smtClean="0">
                <a:solidFill>
                  <a:srgbClr val="FFFFFF"/>
                </a:solidFill>
                <a:latin typeface="Arial"/>
                <a:ea typeface="ヒラギノ丸ゴ Pro W4"/>
                <a:cs typeface="Arial"/>
              </a:rPr>
              <a:t>Toshihiko Takahashi  Engineering Affairs Division, Secretary division of Minister of MLIT				</a:t>
            </a:r>
          </a:p>
          <a:p>
            <a:r>
              <a:rPr lang="en-US" altLang="ja-JP" sz="1200" b="1" u="sng" dirty="0" smtClean="0">
                <a:solidFill>
                  <a:srgbClr val="FFFF00"/>
                </a:solidFill>
                <a:latin typeface="Arial"/>
                <a:ea typeface="ヒラギノ丸ゴ Pro W4"/>
                <a:cs typeface="Arial"/>
              </a:rPr>
              <a:t>Ministry of Economy, Trade and Industry (METI)</a:t>
            </a:r>
          </a:p>
          <a:p>
            <a:r>
              <a:rPr lang="en-US" altLang="ja-JP" sz="1200" dirty="0">
                <a:solidFill>
                  <a:srgbClr val="FFFFFF"/>
                </a:solidFill>
                <a:latin typeface="Arial"/>
                <a:ea typeface="ヒラギノ丸ゴ Pro W4"/>
                <a:cs typeface="Arial"/>
              </a:rPr>
              <a:t>Kazuhiko Muto	</a:t>
            </a:r>
            <a:r>
              <a:rPr lang="en-US" altLang="ja-JP" sz="1200" dirty="0" smtClean="0">
                <a:solidFill>
                  <a:srgbClr val="FFFFFF"/>
                </a:solidFill>
                <a:latin typeface="Arial"/>
                <a:ea typeface="ヒラギノ丸ゴ Pro W4"/>
                <a:cs typeface="Arial"/>
              </a:rPr>
              <a:t>Director </a:t>
            </a:r>
            <a:r>
              <a:rPr lang="en-US" altLang="ja-JP" sz="1200" dirty="0">
                <a:solidFill>
                  <a:srgbClr val="FFFFFF"/>
                </a:solidFill>
                <a:latin typeface="Arial"/>
                <a:ea typeface="ヒラギノ丸ゴ Pro W4"/>
                <a:cs typeface="Arial"/>
              </a:rPr>
              <a:t>for International Affairs Office, Industrial Science and Technology Policy and Environment </a:t>
            </a:r>
            <a:r>
              <a:rPr lang="en-US" altLang="ja-JP" sz="1200" dirty="0" smtClean="0">
                <a:solidFill>
                  <a:srgbClr val="FFFFFF"/>
                </a:solidFill>
                <a:latin typeface="Arial"/>
                <a:ea typeface="ヒラギノ丸ゴ Pro W4"/>
                <a:cs typeface="Arial"/>
              </a:rPr>
              <a:t>Bureau</a:t>
            </a:r>
            <a:endParaRPr lang="en-US" altLang="ja-JP" sz="1200" dirty="0">
              <a:solidFill>
                <a:srgbClr val="FFFFFF"/>
              </a:solidFill>
              <a:latin typeface="Arial"/>
              <a:ea typeface="ヒラギノ丸ゴ Pro W4"/>
              <a:cs typeface="Arial"/>
            </a:endParaRPr>
          </a:p>
        </p:txBody>
      </p:sp>
      <p:sp>
        <p:nvSpPr>
          <p:cNvPr id="5" name="テキスト ボックス 4"/>
          <p:cNvSpPr txBox="1"/>
          <p:nvPr/>
        </p:nvSpPr>
        <p:spPr>
          <a:xfrm>
            <a:off x="-5442" y="86105"/>
            <a:ext cx="9154895" cy="646331"/>
          </a:xfrm>
          <a:prstGeom prst="rect">
            <a:avLst/>
          </a:prstGeom>
          <a:noFill/>
        </p:spPr>
        <p:txBody>
          <a:bodyPr wrap="none" rtlCol="0">
            <a:spAutoFit/>
          </a:bodyPr>
          <a:lstStyle/>
          <a:p>
            <a:pPr algn="ctr"/>
            <a:r>
              <a:rPr lang="en-US" altLang="ja-JP" b="1" u="sng" dirty="0" smtClean="0">
                <a:solidFill>
                  <a:srgbClr val="FFFFFF"/>
                </a:solidFill>
                <a:latin typeface="Arial"/>
                <a:ea typeface="ヒラギノ丸ゴ Pro W4"/>
                <a:cs typeface="Arial"/>
              </a:rPr>
              <a:t>March 4, 2016: General Meeting of Diet Members for ILC</a:t>
            </a:r>
          </a:p>
          <a:p>
            <a:pPr algn="ctr"/>
            <a:r>
              <a:rPr lang="en-US" altLang="ja-JP" b="1" u="sng" dirty="0" smtClean="0">
                <a:solidFill>
                  <a:srgbClr val="FFFFFF"/>
                </a:solidFill>
                <a:latin typeface="Arial"/>
                <a:ea typeface="ヒラギノ丸ゴ Pro W4"/>
                <a:cs typeface="Arial"/>
              </a:rPr>
              <a:t>(23 Diet members, 33 staff members, ~15 Gov. officials, 10 researchers/industries)</a:t>
            </a:r>
            <a:endParaRPr lang="ja-JP" altLang="en-US" b="1" u="sng" dirty="0">
              <a:solidFill>
                <a:srgbClr val="FFFFFF"/>
              </a:solidFill>
              <a:latin typeface="Arial"/>
              <a:ea typeface="ヒラギノ丸ゴ Pro W4"/>
              <a:cs typeface="Arial"/>
            </a:endParaRPr>
          </a:p>
        </p:txBody>
      </p:sp>
      <p:pic>
        <p:nvPicPr>
          <p:cNvPr id="2" name="図 1" descr="IMG_0914.JPG"/>
          <p:cNvPicPr>
            <a:picLocks noChangeAspect="1"/>
          </p:cNvPicPr>
          <p:nvPr/>
        </p:nvPicPr>
        <p:blipFill rotWithShape="1">
          <a:blip r:embed="rId2">
            <a:extLst>
              <a:ext uri="{28A0092B-C50C-407E-A947-70E740481C1C}">
                <a14:useLocalDpi xmlns:a14="http://schemas.microsoft.com/office/drawing/2010/main" val="0"/>
              </a:ext>
            </a:extLst>
          </a:blip>
          <a:srcRect t="40827"/>
          <a:stretch/>
        </p:blipFill>
        <p:spPr>
          <a:xfrm>
            <a:off x="120322" y="676806"/>
            <a:ext cx="4503346" cy="1998579"/>
          </a:xfrm>
          <a:prstGeom prst="rect">
            <a:avLst/>
          </a:prstGeom>
        </p:spPr>
      </p:pic>
      <p:pic>
        <p:nvPicPr>
          <p:cNvPr id="3" name="図 2" descr="IMG_0917.JPG"/>
          <p:cNvPicPr>
            <a:picLocks noChangeAspect="1"/>
          </p:cNvPicPr>
          <p:nvPr/>
        </p:nvPicPr>
        <p:blipFill rotWithShape="1">
          <a:blip r:embed="rId3">
            <a:extLst>
              <a:ext uri="{28A0092B-C50C-407E-A947-70E740481C1C}">
                <a14:useLocalDpi xmlns:a14="http://schemas.microsoft.com/office/drawing/2010/main" val="0"/>
              </a:ext>
            </a:extLst>
          </a:blip>
          <a:srcRect t="38129"/>
          <a:stretch/>
        </p:blipFill>
        <p:spPr>
          <a:xfrm>
            <a:off x="4729563" y="676806"/>
            <a:ext cx="4306953" cy="1998579"/>
          </a:xfrm>
          <a:prstGeom prst="rect">
            <a:avLst/>
          </a:prstGeom>
        </p:spPr>
      </p:pic>
      <p:pic>
        <p:nvPicPr>
          <p:cNvPr id="6" name="図 5" descr="IMG_0918.JPG"/>
          <p:cNvPicPr>
            <a:picLocks noChangeAspect="1"/>
          </p:cNvPicPr>
          <p:nvPr/>
        </p:nvPicPr>
        <p:blipFill rotWithShape="1">
          <a:blip r:embed="rId4">
            <a:extLst>
              <a:ext uri="{28A0092B-C50C-407E-A947-70E740481C1C}">
                <a14:useLocalDpi xmlns:a14="http://schemas.microsoft.com/office/drawing/2010/main" val="0"/>
              </a:ext>
            </a:extLst>
          </a:blip>
          <a:srcRect t="34156"/>
          <a:stretch/>
        </p:blipFill>
        <p:spPr>
          <a:xfrm>
            <a:off x="6132887" y="2688753"/>
            <a:ext cx="2887579" cy="1425965"/>
          </a:xfrm>
          <a:prstGeom prst="rect">
            <a:avLst/>
          </a:prstGeom>
        </p:spPr>
      </p:pic>
      <p:sp>
        <p:nvSpPr>
          <p:cNvPr id="7" name="テキスト ボックス 6"/>
          <p:cNvSpPr txBox="1"/>
          <p:nvPr/>
        </p:nvSpPr>
        <p:spPr>
          <a:xfrm>
            <a:off x="670405" y="2688753"/>
            <a:ext cx="2993127" cy="307777"/>
          </a:xfrm>
          <a:prstGeom prst="rect">
            <a:avLst/>
          </a:prstGeom>
          <a:solidFill>
            <a:srgbClr val="FFFF00"/>
          </a:solidFill>
        </p:spPr>
        <p:txBody>
          <a:bodyPr wrap="none" rtlCol="0">
            <a:spAutoFit/>
          </a:bodyPr>
          <a:lstStyle/>
          <a:p>
            <a:r>
              <a:rPr lang="en-US" altLang="ja-JP" sz="1400" dirty="0" smtClean="0">
                <a:solidFill>
                  <a:srgbClr val="000514"/>
                </a:solidFill>
                <a:latin typeface="Arial"/>
                <a:ea typeface="ヒラギノ丸ゴ Pro W4"/>
                <a:cs typeface="Arial"/>
              </a:rPr>
              <a:t>Hon. </a:t>
            </a:r>
            <a:r>
              <a:rPr lang="en-US" altLang="ja-JP" sz="1400" dirty="0" err="1" smtClean="0">
                <a:solidFill>
                  <a:srgbClr val="000514"/>
                </a:solidFill>
                <a:latin typeface="Arial"/>
                <a:ea typeface="ヒラギノ丸ゴ Pro W4"/>
                <a:cs typeface="Arial"/>
              </a:rPr>
              <a:t>Shionoya</a:t>
            </a:r>
            <a:r>
              <a:rPr lang="en-US" altLang="ja-JP" sz="1400" dirty="0" smtClean="0">
                <a:solidFill>
                  <a:srgbClr val="000514"/>
                </a:solidFill>
                <a:latin typeface="Arial"/>
                <a:ea typeface="ヒラギノ丸ゴ Pro W4"/>
                <a:cs typeface="Arial"/>
              </a:rPr>
              <a:t> reported on US visit</a:t>
            </a:r>
            <a:endParaRPr lang="ja-JP" altLang="en-US" sz="1400" dirty="0">
              <a:solidFill>
                <a:srgbClr val="000514"/>
              </a:solidFill>
              <a:latin typeface="Arial"/>
              <a:ea typeface="ヒラギノ丸ゴ Pro W4"/>
              <a:cs typeface="Arial"/>
            </a:endParaRPr>
          </a:p>
        </p:txBody>
      </p:sp>
    </p:spTree>
    <p:extLst>
      <p:ext uri="{BB962C8B-B14F-4D97-AF65-F5344CB8AC3E}">
        <p14:creationId xmlns:p14="http://schemas.microsoft.com/office/powerpoint/2010/main" val="209583579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74638"/>
            <a:ext cx="8229600" cy="925404"/>
          </a:xfrm>
        </p:spPr>
        <p:txBody>
          <a:bodyPr/>
          <a:lstStyle/>
          <a:p>
            <a:r>
              <a:rPr kumimoji="1" lang="en-US" altLang="ja-JP" sz="2400" u="sng" dirty="0" smtClean="0">
                <a:latin typeface="Arial"/>
                <a:cs typeface="Arial"/>
              </a:rPr>
              <a:t>US visit, February 11-12, 2016</a:t>
            </a:r>
            <a:r>
              <a:rPr kumimoji="1" lang="en-US" altLang="ja-JP" sz="2400" dirty="0" smtClean="0">
                <a:latin typeface="Arial"/>
                <a:cs typeface="Arial"/>
              </a:rPr>
              <a:t/>
            </a:r>
            <a:br>
              <a:rPr kumimoji="1" lang="en-US" altLang="ja-JP" sz="2400" dirty="0" smtClean="0">
                <a:latin typeface="Arial"/>
                <a:cs typeface="Arial"/>
              </a:rPr>
            </a:br>
            <a:r>
              <a:rPr kumimoji="1" lang="en-US" altLang="ja-JP" sz="2400" dirty="0" smtClean="0">
                <a:latin typeface="Arial"/>
                <a:cs typeface="Arial"/>
              </a:rPr>
              <a:t>(1) US-Japan Science &amp; Technology Forum</a:t>
            </a:r>
            <a:endParaRPr kumimoji="1" lang="ja-JP" altLang="en-US" sz="2400" dirty="0">
              <a:latin typeface="Arial"/>
              <a:cs typeface="Arial"/>
            </a:endParaRPr>
          </a:p>
        </p:txBody>
      </p:sp>
      <p:sp>
        <p:nvSpPr>
          <p:cNvPr id="3" name="コンテンツ プレースホルダー 2"/>
          <p:cNvSpPr>
            <a:spLocks noGrp="1"/>
          </p:cNvSpPr>
          <p:nvPr>
            <p:ph idx="1"/>
          </p:nvPr>
        </p:nvSpPr>
        <p:spPr>
          <a:xfrm>
            <a:off x="457200" y="1281599"/>
            <a:ext cx="8229600" cy="4899134"/>
          </a:xfrm>
        </p:spPr>
        <p:txBody>
          <a:bodyPr>
            <a:normAutofit fontScale="85000" lnSpcReduction="20000"/>
          </a:bodyPr>
          <a:lstStyle/>
          <a:p>
            <a:pPr>
              <a:lnSpc>
                <a:spcPct val="120000"/>
              </a:lnSpc>
            </a:pPr>
            <a:r>
              <a:rPr lang="en-US" altLang="ja-JP" b="1" u="sng" dirty="0" smtClean="0">
                <a:solidFill>
                  <a:srgbClr val="FFFF00"/>
                </a:solidFill>
                <a:latin typeface="Arial"/>
                <a:cs typeface="Arial"/>
              </a:rPr>
              <a:t>US</a:t>
            </a:r>
            <a:r>
              <a:rPr lang="en-US" altLang="ja-JP" b="1" u="sng" dirty="0">
                <a:solidFill>
                  <a:srgbClr val="FFFF00"/>
                </a:solidFill>
                <a:latin typeface="Arial"/>
                <a:cs typeface="Arial"/>
              </a:rPr>
              <a:t>-Japan Political Leader’s Forum on Science &amp; </a:t>
            </a:r>
            <a:r>
              <a:rPr lang="en-US" altLang="ja-JP" b="1" u="sng" dirty="0" smtClean="0">
                <a:solidFill>
                  <a:srgbClr val="FFFF00"/>
                </a:solidFill>
                <a:latin typeface="Arial"/>
                <a:cs typeface="Arial"/>
              </a:rPr>
              <a:t>Technology</a:t>
            </a:r>
            <a:r>
              <a:rPr lang="en-US" altLang="ja-JP" dirty="0" smtClean="0">
                <a:solidFill>
                  <a:srgbClr val="FFFF00"/>
                </a:solidFill>
                <a:latin typeface="Arial"/>
                <a:cs typeface="Arial"/>
              </a:rPr>
              <a:t> </a:t>
            </a:r>
            <a:r>
              <a:rPr lang="en-US" altLang="ja-JP" dirty="0" smtClean="0">
                <a:latin typeface="Arial"/>
                <a:cs typeface="Arial"/>
              </a:rPr>
              <a:t>was held, where </a:t>
            </a:r>
            <a:r>
              <a:rPr lang="en-US" altLang="ja-JP" dirty="0">
                <a:latin typeface="Arial"/>
                <a:cs typeface="Arial"/>
              </a:rPr>
              <a:t>c</a:t>
            </a:r>
            <a:r>
              <a:rPr lang="en-US" altLang="ja-JP" dirty="0" smtClean="0">
                <a:latin typeface="Arial"/>
                <a:cs typeface="Arial"/>
              </a:rPr>
              <a:t>oordination in S&amp;T areas among US-Japan parliamentary members was confirmed. However, because the Congressional markup session held on that took longer than anticipated, Congress members were unable to attend the forum. In the messages delivered by Japan Caucus Co-chairs </a:t>
            </a:r>
            <a:r>
              <a:rPr lang="en-US" altLang="ja-JP" b="1" u="sng" dirty="0" smtClean="0">
                <a:solidFill>
                  <a:srgbClr val="FFFF00"/>
                </a:solidFill>
                <a:latin typeface="Arial"/>
                <a:cs typeface="Arial"/>
              </a:rPr>
              <a:t>Rep. Joaquin Castro (D-TX)</a:t>
            </a:r>
            <a:r>
              <a:rPr lang="en-US" altLang="ja-JP" dirty="0" smtClean="0">
                <a:latin typeface="Arial"/>
                <a:cs typeface="Arial"/>
              </a:rPr>
              <a:t> and </a:t>
            </a:r>
            <a:r>
              <a:rPr lang="en-US" altLang="ja-JP" b="1" u="sng" dirty="0" smtClean="0">
                <a:solidFill>
                  <a:srgbClr val="FFFF00"/>
                </a:solidFill>
                <a:latin typeface="Arial"/>
                <a:cs typeface="Arial"/>
              </a:rPr>
              <a:t>Rep. Charles Boustany (R-LA)</a:t>
            </a:r>
            <a:r>
              <a:rPr lang="en-US" altLang="ja-JP" dirty="0" smtClean="0">
                <a:latin typeface="Arial"/>
                <a:cs typeface="Arial"/>
              </a:rPr>
              <a:t>, and by Hon. Kawamura (Chair, ILC-Fed.), Hon. Nakasone and Hon. Kosaka (Japan-US Parliamentary Friendship League, Chair and Vice Chair, resp.), as well as in private meetings with Co-chairs of Congressional Study Group on Japan, </a:t>
            </a:r>
            <a:r>
              <a:rPr lang="en-US" altLang="ja-JP" b="1" u="sng" dirty="0" smtClean="0">
                <a:solidFill>
                  <a:srgbClr val="FFFF00"/>
                </a:solidFill>
                <a:latin typeface="Arial"/>
                <a:cs typeface="Arial"/>
              </a:rPr>
              <a:t>Rep. Diana DeGette (D-CO)</a:t>
            </a:r>
            <a:r>
              <a:rPr lang="en-US" altLang="ja-JP" dirty="0" smtClean="0">
                <a:latin typeface="Arial"/>
                <a:cs typeface="Arial"/>
              </a:rPr>
              <a:t> and </a:t>
            </a:r>
            <a:r>
              <a:rPr lang="en-US" altLang="ja-JP" b="1" u="sng" dirty="0" smtClean="0">
                <a:solidFill>
                  <a:srgbClr val="FFFF00"/>
                </a:solidFill>
                <a:latin typeface="Arial"/>
                <a:cs typeface="Arial"/>
              </a:rPr>
              <a:t>Rep. Billy Long (R-MO)</a:t>
            </a:r>
            <a:r>
              <a:rPr lang="en-US" altLang="ja-JP" dirty="0" smtClean="0">
                <a:latin typeface="Arial"/>
                <a:cs typeface="Arial"/>
              </a:rPr>
              <a:t>, it was agreed that </a:t>
            </a:r>
            <a:r>
              <a:rPr lang="en-US" altLang="ja-JP" b="1" u="sng" dirty="0" smtClean="0">
                <a:solidFill>
                  <a:srgbClr val="FFFF00"/>
                </a:solidFill>
                <a:latin typeface="Arial"/>
                <a:cs typeface="Arial"/>
              </a:rPr>
              <a:t>US-Japan Forums will be held on a regular basis</a:t>
            </a:r>
            <a:r>
              <a:rPr lang="en-US" altLang="ja-JP" dirty="0" smtClean="0">
                <a:latin typeface="Arial"/>
                <a:cs typeface="Arial"/>
              </a:rPr>
              <a:t>. The next forum is being planned to be held in Japan, which will ensure attendance by Congress members.</a:t>
            </a:r>
            <a:endParaRPr kumimoji="1" lang="ja-JP" altLang="en-US" dirty="0">
              <a:latin typeface="Arial"/>
              <a:cs typeface="Arial"/>
            </a:endParaRPr>
          </a:p>
        </p:txBody>
      </p:sp>
    </p:spTree>
    <p:extLst>
      <p:ext uri="{BB962C8B-B14F-4D97-AF65-F5344CB8AC3E}">
        <p14:creationId xmlns:p14="http://schemas.microsoft.com/office/powerpoint/2010/main" val="7978767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134827"/>
            <a:ext cx="8229600" cy="587527"/>
          </a:xfrm>
        </p:spPr>
        <p:txBody>
          <a:bodyPr/>
          <a:lstStyle/>
          <a:p>
            <a:r>
              <a:rPr kumimoji="1" lang="en-US" altLang="ja-JP" sz="2400" dirty="0">
                <a:latin typeface="Arial"/>
                <a:cs typeface="Arial"/>
              </a:rPr>
              <a:t>(2) Meeting with </a:t>
            </a:r>
            <a:r>
              <a:rPr kumimoji="1" lang="en-US" altLang="ja-JP" sz="2400" dirty="0" smtClean="0">
                <a:latin typeface="Arial"/>
                <a:cs typeface="Arial"/>
              </a:rPr>
              <a:t>DOE</a:t>
            </a:r>
            <a:endParaRPr kumimoji="1" lang="ja-JP" altLang="en-US" sz="2400" dirty="0"/>
          </a:p>
        </p:txBody>
      </p:sp>
      <p:sp>
        <p:nvSpPr>
          <p:cNvPr id="3" name="コンテンツ プレースホルダー 2"/>
          <p:cNvSpPr>
            <a:spLocks noGrp="1"/>
          </p:cNvSpPr>
          <p:nvPr>
            <p:ph idx="1"/>
          </p:nvPr>
        </p:nvSpPr>
        <p:spPr>
          <a:xfrm>
            <a:off x="249064" y="862165"/>
            <a:ext cx="8645872" cy="5872044"/>
          </a:xfrm>
        </p:spPr>
        <p:txBody>
          <a:bodyPr>
            <a:normAutofit fontScale="77500" lnSpcReduction="20000"/>
          </a:bodyPr>
          <a:lstStyle/>
          <a:p>
            <a:pPr>
              <a:lnSpc>
                <a:spcPct val="120000"/>
              </a:lnSpc>
            </a:pPr>
            <a:r>
              <a:rPr lang="en-US" altLang="ja-JP" dirty="0" smtClean="0">
                <a:latin typeface="Arial"/>
                <a:cs typeface="Arial"/>
              </a:rPr>
              <a:t>In a meeting with DOE, promoting further cooperation between the US and Japanese governments was discussed. The four areas in large-scale international projects were confirmed to be promoted through US-Japan cooperation. Concerning the ILC, it was recognized that the items that need to be currently discussed between the US and Japan are </a:t>
            </a:r>
            <a:r>
              <a:rPr lang="en-US" altLang="ja-JP" b="1" u="sng" dirty="0" smtClean="0">
                <a:solidFill>
                  <a:srgbClr val="FFFF00"/>
                </a:solidFill>
                <a:latin typeface="Arial"/>
                <a:cs typeface="Arial"/>
              </a:rPr>
              <a:t>project management including the industry (specifically requested by the US side)</a:t>
            </a:r>
            <a:r>
              <a:rPr lang="en-US" altLang="ja-JP" dirty="0" smtClean="0">
                <a:latin typeface="Arial"/>
                <a:cs typeface="Arial"/>
              </a:rPr>
              <a:t>, costing including latest information, widening technological applications for further reduction in the cost, and spinoff effects in the US and Japan. DOE proposed to set up a working group, which will be discussed between the DOE and MEXT.</a:t>
            </a:r>
          </a:p>
          <a:p>
            <a:pPr>
              <a:lnSpc>
                <a:spcPct val="120000"/>
              </a:lnSpc>
            </a:pPr>
            <a:r>
              <a:rPr lang="en-US" altLang="ja-JP" dirty="0" smtClean="0">
                <a:latin typeface="Arial"/>
                <a:cs typeface="Arial"/>
              </a:rPr>
              <a:t>Attending from DOE: </a:t>
            </a:r>
            <a:r>
              <a:rPr lang="en-US" altLang="ja-JP" b="1" u="sng" dirty="0" smtClean="0">
                <a:solidFill>
                  <a:srgbClr val="FFFF00"/>
                </a:solidFill>
                <a:latin typeface="Arial"/>
                <a:cs typeface="Arial"/>
              </a:rPr>
              <a:t>Dr. Cherry Murray, Director for Office of Science</a:t>
            </a:r>
            <a:r>
              <a:rPr lang="en-US" altLang="ja-JP" u="sng" dirty="0" smtClean="0">
                <a:solidFill>
                  <a:srgbClr val="FFFF00"/>
                </a:solidFill>
                <a:latin typeface="Arial"/>
                <a:cs typeface="Arial"/>
              </a:rPr>
              <a:t> </a:t>
            </a:r>
            <a:r>
              <a:rPr lang="en-US" altLang="ja-JP" dirty="0" smtClean="0">
                <a:latin typeface="Arial"/>
                <a:cs typeface="Arial"/>
              </a:rPr>
              <a:t>(Confirmed in Congress last December), </a:t>
            </a:r>
            <a:r>
              <a:rPr lang="en-US" altLang="ja-JP" b="1" u="sng" dirty="0" smtClean="0">
                <a:solidFill>
                  <a:srgbClr val="FFFF00"/>
                </a:solidFill>
                <a:latin typeface="Arial"/>
                <a:cs typeface="Arial"/>
              </a:rPr>
              <a:t>Dr. Jim </a:t>
            </a:r>
            <a:r>
              <a:rPr lang="en-US" altLang="ja-JP" b="1" u="sng" dirty="0" err="1" smtClean="0">
                <a:solidFill>
                  <a:srgbClr val="FFFF00"/>
                </a:solidFill>
                <a:latin typeface="Arial"/>
                <a:cs typeface="Arial"/>
              </a:rPr>
              <a:t>Siegrist</a:t>
            </a:r>
            <a:r>
              <a:rPr lang="en-US" altLang="ja-JP" b="1" u="sng" dirty="0" smtClean="0">
                <a:solidFill>
                  <a:srgbClr val="FFFF00"/>
                </a:solidFill>
                <a:latin typeface="Arial"/>
                <a:cs typeface="Arial"/>
              </a:rPr>
              <a:t>, Associate Director for Office of High Energy Physics</a:t>
            </a:r>
            <a:r>
              <a:rPr lang="en-US" altLang="ja-JP" dirty="0" smtClean="0">
                <a:latin typeface="Arial"/>
                <a:cs typeface="Arial"/>
              </a:rPr>
              <a:t>, three other members.</a:t>
            </a:r>
          </a:p>
          <a:p>
            <a:pPr>
              <a:lnSpc>
                <a:spcPct val="120000"/>
              </a:lnSpc>
            </a:pPr>
            <a:r>
              <a:rPr lang="en-US" altLang="ja-JP" dirty="0" smtClean="0">
                <a:latin typeface="Arial"/>
                <a:cs typeface="Arial"/>
              </a:rPr>
              <a:t>Attending from Japan: </a:t>
            </a:r>
            <a:r>
              <a:rPr lang="en-US" altLang="ja-JP" b="1" u="sng" dirty="0" smtClean="0">
                <a:solidFill>
                  <a:srgbClr val="FFFF00"/>
                </a:solidFill>
                <a:latin typeface="Arial"/>
                <a:cs typeface="Arial"/>
              </a:rPr>
              <a:t>Hon. Ryu Shionoya,</a:t>
            </a:r>
            <a:r>
              <a:rPr lang="en-US" altLang="ja-JP" b="1" dirty="0" smtClean="0">
                <a:solidFill>
                  <a:srgbClr val="FFFF00"/>
                </a:solidFill>
                <a:latin typeface="Arial"/>
                <a:cs typeface="Arial"/>
              </a:rPr>
              <a:t> </a:t>
            </a:r>
            <a:r>
              <a:rPr lang="en-US" altLang="ja-JP" b="1" u="sng" dirty="0" smtClean="0">
                <a:solidFill>
                  <a:srgbClr val="FFFF00"/>
                </a:solidFill>
                <a:latin typeface="Arial"/>
                <a:cs typeface="Arial"/>
              </a:rPr>
              <a:t>Hon. Shunichi Suzuki,</a:t>
            </a:r>
            <a:r>
              <a:rPr lang="en-US" altLang="ja-JP" b="1" dirty="0" smtClean="0">
                <a:solidFill>
                  <a:srgbClr val="FFFF00"/>
                </a:solidFill>
                <a:latin typeface="Arial"/>
                <a:cs typeface="Arial"/>
              </a:rPr>
              <a:t> </a:t>
            </a:r>
            <a:r>
              <a:rPr lang="en-US" altLang="ja-JP" b="1" u="sng" dirty="0" smtClean="0">
                <a:solidFill>
                  <a:srgbClr val="FFFF00"/>
                </a:solidFill>
                <a:latin typeface="Arial"/>
                <a:cs typeface="Arial"/>
              </a:rPr>
              <a:t>Hon. </a:t>
            </a:r>
            <a:r>
              <a:rPr lang="en-US" altLang="ja-JP" b="1" u="sng" dirty="0" err="1" smtClean="0">
                <a:solidFill>
                  <a:srgbClr val="FFFF00"/>
                </a:solidFill>
                <a:latin typeface="Arial"/>
                <a:cs typeface="Arial"/>
              </a:rPr>
              <a:t>Taku</a:t>
            </a:r>
            <a:r>
              <a:rPr lang="en-US" altLang="ja-JP" b="1" u="sng" dirty="0" smtClean="0">
                <a:solidFill>
                  <a:srgbClr val="FFFF00"/>
                </a:solidFill>
                <a:latin typeface="Arial"/>
                <a:cs typeface="Arial"/>
              </a:rPr>
              <a:t> </a:t>
            </a:r>
            <a:r>
              <a:rPr lang="en-US" altLang="ja-JP" b="1" u="sng" dirty="0" err="1" smtClean="0">
                <a:solidFill>
                  <a:srgbClr val="FFFF00"/>
                </a:solidFill>
                <a:latin typeface="Arial"/>
                <a:cs typeface="Arial"/>
              </a:rPr>
              <a:t>Otsuka</a:t>
            </a:r>
            <a:r>
              <a:rPr lang="en-US" altLang="ja-JP" b="1" u="sng" dirty="0" smtClean="0">
                <a:solidFill>
                  <a:srgbClr val="FFFF00"/>
                </a:solidFill>
                <a:latin typeface="Arial"/>
                <a:cs typeface="Arial"/>
              </a:rPr>
              <a:t>,</a:t>
            </a:r>
            <a:r>
              <a:rPr lang="en-US" altLang="ja-JP" b="1" dirty="0" smtClean="0">
                <a:solidFill>
                  <a:srgbClr val="FFFF00"/>
                </a:solidFill>
                <a:latin typeface="Arial"/>
                <a:cs typeface="Arial"/>
              </a:rPr>
              <a:t> </a:t>
            </a:r>
            <a:r>
              <a:rPr lang="en-US" altLang="ja-JP" b="1" u="sng" dirty="0" smtClean="0">
                <a:solidFill>
                  <a:srgbClr val="FFFF00"/>
                </a:solidFill>
                <a:latin typeface="Arial"/>
                <a:cs typeface="Arial"/>
              </a:rPr>
              <a:t>Mr. Hiroshi </a:t>
            </a:r>
            <a:r>
              <a:rPr lang="en-US" altLang="ja-JP" b="1" u="sng" dirty="0" err="1" smtClean="0">
                <a:solidFill>
                  <a:srgbClr val="FFFF00"/>
                </a:solidFill>
                <a:latin typeface="Arial"/>
                <a:cs typeface="Arial"/>
              </a:rPr>
              <a:t>Ikukawa</a:t>
            </a:r>
            <a:r>
              <a:rPr lang="en-US" altLang="ja-JP" b="1" u="sng" dirty="0" smtClean="0">
                <a:solidFill>
                  <a:srgbClr val="FFFF00"/>
                </a:solidFill>
                <a:latin typeface="Arial"/>
                <a:cs typeface="Arial"/>
              </a:rPr>
              <a:t> (Deputy Director-General, Research Promotion Bureau, MEXT)</a:t>
            </a:r>
            <a:r>
              <a:rPr lang="en-US" altLang="ja-JP" dirty="0" smtClean="0">
                <a:latin typeface="Arial"/>
                <a:cs typeface="Arial"/>
              </a:rPr>
              <a:t>, Prof. Hiroaki </a:t>
            </a:r>
            <a:r>
              <a:rPr lang="en-US" altLang="ja-JP" dirty="0" err="1" smtClean="0">
                <a:latin typeface="Arial"/>
                <a:cs typeface="Arial"/>
              </a:rPr>
              <a:t>Aihara</a:t>
            </a:r>
            <a:r>
              <a:rPr lang="en-US" altLang="ja-JP" dirty="0" smtClean="0">
                <a:latin typeface="Arial"/>
                <a:cs typeface="Arial"/>
              </a:rPr>
              <a:t> (U. Tokyo), Prof. </a:t>
            </a:r>
            <a:r>
              <a:rPr lang="en-US" altLang="ja-JP" dirty="0" err="1" smtClean="0">
                <a:latin typeface="Arial"/>
                <a:cs typeface="Arial"/>
              </a:rPr>
              <a:t>Atsuto</a:t>
            </a:r>
            <a:r>
              <a:rPr lang="en-US" altLang="ja-JP" dirty="0" smtClean="0">
                <a:latin typeface="Arial"/>
                <a:cs typeface="Arial"/>
              </a:rPr>
              <a:t> Suzuki (Iwate Pref. University), Prof. Hitoshi Murayama (</a:t>
            </a:r>
            <a:r>
              <a:rPr lang="en-US" altLang="ja-JP" dirty="0" err="1" smtClean="0">
                <a:latin typeface="Arial"/>
                <a:cs typeface="Arial"/>
              </a:rPr>
              <a:t>Kavli</a:t>
            </a:r>
            <a:r>
              <a:rPr lang="en-US" altLang="ja-JP" dirty="0" smtClean="0">
                <a:latin typeface="Arial"/>
                <a:cs typeface="Arial"/>
              </a:rPr>
              <a:t> IMPU / U.C. Berkeley), Prof. Satoru Yamashita (U. Tokyo), Mr. Toyoda (First Secretary, Embassy of Japan)</a:t>
            </a:r>
            <a:endParaRPr lang="ja-JP" altLang="ja-JP" dirty="0">
              <a:latin typeface="Arial"/>
              <a:cs typeface="Arial"/>
            </a:endParaRPr>
          </a:p>
        </p:txBody>
      </p:sp>
    </p:spTree>
    <p:extLst>
      <p:ext uri="{BB962C8B-B14F-4D97-AF65-F5344CB8AC3E}">
        <p14:creationId xmlns:p14="http://schemas.microsoft.com/office/powerpoint/2010/main" val="17279864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171869" y="146477"/>
            <a:ext cx="8800262" cy="704036"/>
          </a:xfrm>
        </p:spPr>
        <p:txBody>
          <a:bodyPr/>
          <a:lstStyle/>
          <a:p>
            <a:r>
              <a:rPr kumimoji="1" lang="en-US" altLang="ja-JP" sz="2400" dirty="0" smtClean="0">
                <a:latin typeface="Arial"/>
                <a:cs typeface="Arial"/>
              </a:rPr>
              <a:t>(3) </a:t>
            </a:r>
            <a:r>
              <a:rPr kumimoji="1" lang="en-US" altLang="ja-JP" sz="2400" dirty="0">
                <a:latin typeface="Arial"/>
                <a:cs typeface="Arial"/>
              </a:rPr>
              <a:t>Meeting </a:t>
            </a:r>
            <a:r>
              <a:rPr kumimoji="1" lang="en-US" altLang="ja-JP" sz="2400" dirty="0" smtClean="0">
                <a:latin typeface="Arial"/>
                <a:cs typeface="Arial"/>
              </a:rPr>
              <a:t>with Sen. Mark Kirk</a:t>
            </a:r>
            <a:endParaRPr kumimoji="1" lang="ja-JP" altLang="en-US" sz="2400" dirty="0"/>
          </a:p>
        </p:txBody>
      </p:sp>
      <p:sp>
        <p:nvSpPr>
          <p:cNvPr id="3" name="コンテンツ プレースホルダー 2"/>
          <p:cNvSpPr>
            <a:spLocks noGrp="1"/>
          </p:cNvSpPr>
          <p:nvPr>
            <p:ph idx="1"/>
          </p:nvPr>
        </p:nvSpPr>
        <p:spPr>
          <a:xfrm>
            <a:off x="272369" y="850513"/>
            <a:ext cx="8599263" cy="5767187"/>
          </a:xfrm>
        </p:spPr>
        <p:txBody>
          <a:bodyPr>
            <a:normAutofit/>
          </a:bodyPr>
          <a:lstStyle/>
          <a:p>
            <a:pPr>
              <a:lnSpc>
                <a:spcPct val="120000"/>
              </a:lnSpc>
            </a:pPr>
            <a:r>
              <a:rPr lang="en-US" altLang="ja-JP" sz="1800" dirty="0" smtClean="0">
                <a:latin typeface="Arial"/>
                <a:cs typeface="Arial"/>
              </a:rPr>
              <a:t>In a meeting with </a:t>
            </a:r>
            <a:r>
              <a:rPr lang="en-US" altLang="ja-JP" sz="1800" b="1" u="sng" dirty="0" smtClean="0">
                <a:solidFill>
                  <a:srgbClr val="FFFF00"/>
                </a:solidFill>
                <a:latin typeface="Arial"/>
                <a:cs typeface="Arial"/>
              </a:rPr>
              <a:t>Sen. Mark Kirk (R-IL)</a:t>
            </a:r>
            <a:r>
              <a:rPr lang="en-US" altLang="ja-JP" sz="1800" dirty="0" smtClean="0">
                <a:latin typeface="Arial"/>
                <a:cs typeface="Arial"/>
              </a:rPr>
              <a:t>, he voiced strong support for promoting the ILC project. </a:t>
            </a:r>
            <a:r>
              <a:rPr lang="en-US" altLang="ja-JP" sz="1800" b="1" u="sng" dirty="0" smtClean="0">
                <a:latin typeface="Arial"/>
                <a:cs typeface="Arial"/>
              </a:rPr>
              <a:t>Sen. Kirk has a record of having led the increase of DOE’s S&amp;T budget and is considered to be the key person in the Senate.</a:t>
            </a:r>
          </a:p>
          <a:p>
            <a:pPr>
              <a:lnSpc>
                <a:spcPct val="120000"/>
              </a:lnSpc>
            </a:pPr>
            <a:r>
              <a:rPr lang="en-US" altLang="ja-JP" sz="1800" dirty="0" smtClean="0">
                <a:latin typeface="Arial"/>
                <a:cs typeface="Arial"/>
              </a:rPr>
              <a:t>Attending </a:t>
            </a:r>
            <a:r>
              <a:rPr lang="en-US" altLang="ja-JP" sz="1800" dirty="0">
                <a:latin typeface="Arial"/>
                <a:cs typeface="Arial"/>
              </a:rPr>
              <a:t>from Japan: </a:t>
            </a:r>
            <a:r>
              <a:rPr lang="en-US" altLang="ja-JP" sz="1800" b="1" u="sng" dirty="0">
                <a:solidFill>
                  <a:srgbClr val="FFFF00"/>
                </a:solidFill>
                <a:latin typeface="Arial"/>
                <a:cs typeface="Arial"/>
              </a:rPr>
              <a:t>Hon. Ryu Shionoya,</a:t>
            </a:r>
            <a:r>
              <a:rPr lang="en-US" altLang="ja-JP" sz="1800" b="1" dirty="0">
                <a:solidFill>
                  <a:srgbClr val="FFFF00"/>
                </a:solidFill>
                <a:latin typeface="Arial"/>
                <a:cs typeface="Arial"/>
              </a:rPr>
              <a:t> </a:t>
            </a:r>
            <a:r>
              <a:rPr lang="en-US" altLang="ja-JP" sz="1800" b="1" u="sng" dirty="0">
                <a:solidFill>
                  <a:srgbClr val="FFFF00"/>
                </a:solidFill>
                <a:latin typeface="Arial"/>
                <a:cs typeface="Arial"/>
              </a:rPr>
              <a:t>Hon. Shunichi Suzuki,</a:t>
            </a:r>
            <a:r>
              <a:rPr lang="en-US" altLang="ja-JP" sz="1800" b="1" dirty="0">
                <a:solidFill>
                  <a:srgbClr val="FFFF00"/>
                </a:solidFill>
                <a:latin typeface="Arial"/>
                <a:cs typeface="Arial"/>
              </a:rPr>
              <a:t> </a:t>
            </a:r>
            <a:r>
              <a:rPr lang="en-US" altLang="ja-JP" sz="1800" b="1" u="sng" dirty="0">
                <a:solidFill>
                  <a:srgbClr val="FFFF00"/>
                </a:solidFill>
                <a:latin typeface="Arial"/>
                <a:cs typeface="Arial"/>
              </a:rPr>
              <a:t>Hon. </a:t>
            </a:r>
            <a:r>
              <a:rPr lang="en-US" altLang="ja-JP" sz="1800" b="1" u="sng" dirty="0" err="1">
                <a:solidFill>
                  <a:srgbClr val="FFFF00"/>
                </a:solidFill>
                <a:latin typeface="Arial"/>
                <a:cs typeface="Arial"/>
              </a:rPr>
              <a:t>Taku</a:t>
            </a:r>
            <a:r>
              <a:rPr lang="en-US" altLang="ja-JP" sz="1800" b="1" u="sng" dirty="0">
                <a:solidFill>
                  <a:srgbClr val="FFFF00"/>
                </a:solidFill>
                <a:latin typeface="Arial"/>
                <a:cs typeface="Arial"/>
              </a:rPr>
              <a:t> </a:t>
            </a:r>
            <a:r>
              <a:rPr lang="en-US" altLang="ja-JP" sz="1800" b="1" u="sng" dirty="0" err="1">
                <a:solidFill>
                  <a:srgbClr val="FFFF00"/>
                </a:solidFill>
                <a:latin typeface="Arial"/>
                <a:cs typeface="Arial"/>
              </a:rPr>
              <a:t>Otsuka</a:t>
            </a:r>
            <a:r>
              <a:rPr lang="en-US" altLang="ja-JP" sz="1800" b="1" u="sng" dirty="0">
                <a:solidFill>
                  <a:srgbClr val="FFFF00"/>
                </a:solidFill>
                <a:latin typeface="Arial"/>
                <a:cs typeface="Arial"/>
              </a:rPr>
              <a:t>,</a:t>
            </a:r>
            <a:r>
              <a:rPr lang="en-US" altLang="ja-JP" sz="1800" b="1" dirty="0">
                <a:solidFill>
                  <a:srgbClr val="FFFF00"/>
                </a:solidFill>
                <a:latin typeface="Arial"/>
                <a:cs typeface="Arial"/>
              </a:rPr>
              <a:t> </a:t>
            </a:r>
            <a:r>
              <a:rPr lang="en-US" altLang="ja-JP" sz="1800" b="1" u="sng" dirty="0">
                <a:solidFill>
                  <a:srgbClr val="FFFF00"/>
                </a:solidFill>
                <a:latin typeface="Arial"/>
                <a:cs typeface="Arial"/>
              </a:rPr>
              <a:t>Mr. Hiroshi </a:t>
            </a:r>
            <a:r>
              <a:rPr lang="en-US" altLang="ja-JP" sz="1800" b="1" u="sng" dirty="0" err="1">
                <a:solidFill>
                  <a:srgbClr val="FFFF00"/>
                </a:solidFill>
                <a:latin typeface="Arial"/>
                <a:cs typeface="Arial"/>
              </a:rPr>
              <a:t>Ikukawa</a:t>
            </a:r>
            <a:r>
              <a:rPr lang="en-US" altLang="ja-JP" sz="1800" b="1" u="sng" dirty="0">
                <a:solidFill>
                  <a:srgbClr val="FFFF00"/>
                </a:solidFill>
                <a:latin typeface="Arial"/>
                <a:cs typeface="Arial"/>
              </a:rPr>
              <a:t> (Deputy Director-General, Research Promotion Bureau, MEXT)</a:t>
            </a:r>
            <a:r>
              <a:rPr lang="en-US" altLang="ja-JP" sz="1800" dirty="0">
                <a:latin typeface="Arial"/>
                <a:cs typeface="Arial"/>
              </a:rPr>
              <a:t>, Prof. Hiroaki </a:t>
            </a:r>
            <a:r>
              <a:rPr lang="en-US" altLang="ja-JP" sz="1800" dirty="0" err="1">
                <a:latin typeface="Arial"/>
                <a:cs typeface="Arial"/>
              </a:rPr>
              <a:t>Aihara</a:t>
            </a:r>
            <a:r>
              <a:rPr lang="en-US" altLang="ja-JP" sz="1800" dirty="0">
                <a:latin typeface="Arial"/>
                <a:cs typeface="Arial"/>
              </a:rPr>
              <a:t> (U. Tokyo), </a:t>
            </a:r>
            <a:r>
              <a:rPr lang="en-US" altLang="ja-JP" sz="1800" dirty="0" smtClean="0">
                <a:latin typeface="Arial"/>
                <a:cs typeface="Arial"/>
              </a:rPr>
              <a:t>Prof</a:t>
            </a:r>
            <a:r>
              <a:rPr lang="en-US" altLang="ja-JP" sz="1800" dirty="0">
                <a:latin typeface="Arial"/>
                <a:cs typeface="Arial"/>
              </a:rPr>
              <a:t>. Satoru Yamashita (U. Tokyo), </a:t>
            </a:r>
            <a:r>
              <a:rPr lang="en-US" altLang="ja-JP" sz="1800" dirty="0" smtClean="0">
                <a:latin typeface="Arial"/>
                <a:cs typeface="Arial"/>
              </a:rPr>
              <a:t>Mr. Masanori Matsuoka (AAA/MHI), Mr</a:t>
            </a:r>
            <a:r>
              <a:rPr lang="en-US" altLang="ja-JP" sz="1800" dirty="0">
                <a:latin typeface="Arial"/>
                <a:cs typeface="Arial"/>
              </a:rPr>
              <a:t>. Toyoda (First Secretary, Embassy of </a:t>
            </a:r>
            <a:r>
              <a:rPr lang="en-US" altLang="ja-JP" sz="1800" dirty="0" smtClean="0">
                <a:latin typeface="Arial"/>
                <a:cs typeface="Arial"/>
              </a:rPr>
              <a:t>Japan)</a:t>
            </a:r>
          </a:p>
          <a:p>
            <a:pPr>
              <a:lnSpc>
                <a:spcPct val="120000"/>
              </a:lnSpc>
            </a:pPr>
            <a:r>
              <a:rPr lang="en-US" altLang="ja-JP" sz="1800" dirty="0" smtClean="0">
                <a:latin typeface="Arial"/>
                <a:cs typeface="Arial"/>
              </a:rPr>
              <a:t>Present with Sen. Kirk were two aides, with whom a meeting was held back in January prior to this meeting. Sen. Kirk was thoroughly briefed by the aides, including prepared documents. It was agreed to continue with the communication.</a:t>
            </a:r>
            <a:endParaRPr kumimoji="1" lang="ja-JP" altLang="en-US" sz="1800" dirty="0">
              <a:latin typeface="Arial"/>
              <a:cs typeface="Arial"/>
            </a:endParaRPr>
          </a:p>
        </p:txBody>
      </p:sp>
    </p:spTree>
    <p:extLst>
      <p:ext uri="{BB962C8B-B14F-4D97-AF65-F5344CB8AC3E}">
        <p14:creationId xmlns:p14="http://schemas.microsoft.com/office/powerpoint/2010/main" val="16063352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9185"/>
            <a:ext cx="8229600" cy="1143000"/>
          </a:xfrm>
        </p:spPr>
        <p:txBody>
          <a:bodyPr/>
          <a:lstStyle/>
          <a:p>
            <a:r>
              <a:rPr kumimoji="1" lang="en-US" altLang="ja-JP" dirty="0" smtClean="0">
                <a:latin typeface="Times"/>
                <a:cs typeface="Times"/>
              </a:rPr>
              <a:t>Others:</a:t>
            </a:r>
            <a:r>
              <a:rPr kumimoji="1" lang="ja-JP" altLang="en-US" dirty="0" smtClean="0">
                <a:latin typeface="Times"/>
                <a:cs typeface="Times"/>
              </a:rPr>
              <a:t> </a:t>
            </a:r>
            <a:r>
              <a:rPr kumimoji="1" lang="en-US" altLang="ja-JP" dirty="0" smtClean="0">
                <a:latin typeface="Times"/>
                <a:cs typeface="Times"/>
              </a:rPr>
              <a:t>New</a:t>
            </a:r>
            <a:r>
              <a:rPr kumimoji="1" lang="ja-JP" altLang="en-US" dirty="0" smtClean="0">
                <a:latin typeface="Times"/>
                <a:cs typeface="Times"/>
              </a:rPr>
              <a:t> </a:t>
            </a:r>
            <a:r>
              <a:rPr kumimoji="1" lang="en-US" altLang="ja-JP" dirty="0" smtClean="0">
                <a:latin typeface="Times"/>
                <a:cs typeface="Times"/>
              </a:rPr>
              <a:t>move in</a:t>
            </a:r>
            <a:r>
              <a:rPr kumimoji="1" lang="ja-JP" altLang="en-US" dirty="0" smtClean="0">
                <a:latin typeface="Times"/>
                <a:cs typeface="Times"/>
              </a:rPr>
              <a:t> </a:t>
            </a:r>
            <a:r>
              <a:rPr kumimoji="1" lang="en-US" altLang="ja-JP" dirty="0" smtClean="0">
                <a:latin typeface="Times"/>
                <a:cs typeface="Times"/>
              </a:rPr>
              <a:t>Japan</a:t>
            </a:r>
            <a:endParaRPr kumimoji="1" lang="ja-JP" altLang="en-US" dirty="0">
              <a:latin typeface="Times"/>
              <a:cs typeface="Times"/>
            </a:endParaRPr>
          </a:p>
        </p:txBody>
      </p:sp>
      <p:sp>
        <p:nvSpPr>
          <p:cNvPr id="3" name="コンテンツ プレースホルダー 2"/>
          <p:cNvSpPr>
            <a:spLocks noGrp="1"/>
          </p:cNvSpPr>
          <p:nvPr>
            <p:ph idx="1"/>
          </p:nvPr>
        </p:nvSpPr>
        <p:spPr>
          <a:xfrm>
            <a:off x="362745" y="276859"/>
            <a:ext cx="8229600" cy="6215673"/>
          </a:xfrm>
        </p:spPr>
        <p:txBody>
          <a:bodyPr/>
          <a:lstStyle/>
          <a:p>
            <a:pPr marL="0" indent="0">
              <a:buNone/>
            </a:pPr>
            <a:endParaRPr kumimoji="1" lang="en-US" altLang="ja-JP" sz="1800" dirty="0" smtClean="0">
              <a:latin typeface="Times"/>
              <a:cs typeface="Times"/>
            </a:endParaRPr>
          </a:p>
          <a:p>
            <a:pPr marL="0" indent="0">
              <a:buNone/>
            </a:pPr>
            <a:r>
              <a:rPr lang="en-US" altLang="ja-JP" sz="1800" dirty="0" smtClean="0">
                <a:latin typeface="Times"/>
                <a:cs typeface="Times"/>
              </a:rPr>
              <a:t>GOOD for ILC</a:t>
            </a:r>
          </a:p>
          <a:p>
            <a:r>
              <a:rPr lang="en-US" altLang="ja-JP" sz="2000" dirty="0" smtClean="0">
                <a:latin typeface="Times"/>
                <a:cs typeface="Times"/>
              </a:rPr>
              <a:t>S&amp;T national policy for 5 years plan (2016-2020) defined under the Prime Minister’s leadership implies the importance of S&amp;T diplomacy, large scale project including accelerator projects.</a:t>
            </a:r>
            <a:r>
              <a:rPr lang="ja-JP" altLang="en-US" sz="2000" dirty="0" smtClean="0">
                <a:latin typeface="Times"/>
                <a:cs typeface="Times"/>
              </a:rPr>
              <a:t> </a:t>
            </a:r>
            <a:r>
              <a:rPr lang="en-US" altLang="ja-JP" sz="2000" dirty="0" smtClean="0">
                <a:latin typeface="Times"/>
                <a:cs typeface="Times"/>
              </a:rPr>
              <a:t>(presented</a:t>
            </a:r>
            <a:r>
              <a:rPr lang="ja-JP" altLang="en-US" sz="2000" dirty="0" smtClean="0">
                <a:latin typeface="Times"/>
                <a:cs typeface="Times"/>
              </a:rPr>
              <a:t> </a:t>
            </a:r>
            <a:r>
              <a:rPr lang="en-US" altLang="ja-JP" sz="2000" dirty="0" smtClean="0">
                <a:latin typeface="Times"/>
                <a:cs typeface="Times"/>
              </a:rPr>
              <a:t>by</a:t>
            </a:r>
            <a:r>
              <a:rPr lang="ja-JP" altLang="en-US" sz="2000" dirty="0" smtClean="0">
                <a:latin typeface="Times"/>
                <a:cs typeface="Times"/>
              </a:rPr>
              <a:t> </a:t>
            </a:r>
            <a:r>
              <a:rPr lang="ja-JP" altLang="ja-JP" sz="2000" dirty="0" smtClean="0">
                <a:latin typeface="Times"/>
                <a:cs typeface="Times"/>
              </a:rPr>
              <a:t>P</a:t>
            </a:r>
            <a:r>
              <a:rPr lang="en-US" altLang="ja-JP" sz="2000" dirty="0" err="1" smtClean="0">
                <a:latin typeface="Times"/>
                <a:cs typeface="Times"/>
              </a:rPr>
              <a:t>rof</a:t>
            </a:r>
            <a:r>
              <a:rPr lang="en-US" altLang="ja-JP" sz="2000" dirty="0" smtClean="0">
                <a:latin typeface="Times"/>
                <a:cs typeface="Times"/>
              </a:rPr>
              <a:t>.</a:t>
            </a:r>
            <a:r>
              <a:rPr lang="ja-JP" altLang="en-US" sz="2000" dirty="0" smtClean="0">
                <a:latin typeface="Times"/>
                <a:cs typeface="Times"/>
              </a:rPr>
              <a:t> </a:t>
            </a:r>
            <a:r>
              <a:rPr lang="en-US" altLang="ja-JP" sz="2000" dirty="0" err="1" smtClean="0">
                <a:latin typeface="Times"/>
                <a:cs typeface="Times"/>
              </a:rPr>
              <a:t>Sunami</a:t>
            </a:r>
            <a:r>
              <a:rPr lang="ja-JP" altLang="en-US" sz="2000" dirty="0" smtClean="0">
                <a:latin typeface="Times"/>
                <a:cs typeface="Times"/>
              </a:rPr>
              <a:t> </a:t>
            </a:r>
            <a:r>
              <a:rPr lang="en-US" altLang="ja-JP" sz="2000" dirty="0" smtClean="0">
                <a:latin typeface="Times"/>
                <a:cs typeface="Times"/>
              </a:rPr>
              <a:t>of</a:t>
            </a:r>
            <a:r>
              <a:rPr lang="ja-JP" altLang="en-US" sz="2000" dirty="0" smtClean="0">
                <a:latin typeface="Times"/>
                <a:cs typeface="Times"/>
              </a:rPr>
              <a:t> </a:t>
            </a:r>
            <a:r>
              <a:rPr lang="en-US" altLang="ja-JP" sz="2000" dirty="0" smtClean="0">
                <a:latin typeface="Times"/>
                <a:cs typeface="Times"/>
              </a:rPr>
              <a:t>GRIPS,</a:t>
            </a:r>
            <a:r>
              <a:rPr lang="ja-JP" altLang="en-US" sz="2000" dirty="0" smtClean="0">
                <a:latin typeface="Times"/>
                <a:cs typeface="Times"/>
              </a:rPr>
              <a:t> </a:t>
            </a:r>
            <a:r>
              <a:rPr lang="en-US" altLang="ja-JP" sz="2000" dirty="0" smtClean="0">
                <a:latin typeface="Times"/>
                <a:cs typeface="Times"/>
              </a:rPr>
              <a:t>expert</a:t>
            </a:r>
            <a:r>
              <a:rPr lang="ja-JP" altLang="en-US" sz="2000" dirty="0" smtClean="0">
                <a:latin typeface="Times"/>
                <a:cs typeface="Times"/>
              </a:rPr>
              <a:t> </a:t>
            </a:r>
            <a:r>
              <a:rPr lang="en-US" altLang="ja-JP" sz="2000" dirty="0" smtClean="0">
                <a:latin typeface="Times"/>
                <a:cs typeface="Times"/>
              </a:rPr>
              <a:t>of</a:t>
            </a:r>
            <a:r>
              <a:rPr lang="ja-JP" altLang="en-US" sz="2000" dirty="0" smtClean="0">
                <a:latin typeface="Times"/>
                <a:cs typeface="Times"/>
              </a:rPr>
              <a:t> </a:t>
            </a:r>
            <a:r>
              <a:rPr lang="en-US" altLang="ja-JP" sz="2000" dirty="0" smtClean="0">
                <a:latin typeface="Times"/>
                <a:cs typeface="Times"/>
              </a:rPr>
              <a:t>S&amp;T</a:t>
            </a:r>
            <a:r>
              <a:rPr lang="ja-JP" altLang="en-US" sz="2000" dirty="0" smtClean="0">
                <a:latin typeface="Times"/>
                <a:cs typeface="Times"/>
              </a:rPr>
              <a:t> </a:t>
            </a:r>
            <a:r>
              <a:rPr lang="en-US" altLang="ja-JP" sz="2000" dirty="0" smtClean="0">
                <a:latin typeface="Times"/>
                <a:cs typeface="Times"/>
              </a:rPr>
              <a:t>policy</a:t>
            </a:r>
            <a:r>
              <a:rPr lang="ja-JP" altLang="en-US" sz="2000" dirty="0" smtClean="0">
                <a:latin typeface="Times"/>
                <a:cs typeface="Times"/>
              </a:rPr>
              <a:t> </a:t>
            </a:r>
            <a:r>
              <a:rPr lang="en-US" altLang="ja-JP" sz="2000" dirty="0" smtClean="0">
                <a:latin typeface="Times"/>
                <a:cs typeface="Times"/>
              </a:rPr>
              <a:t>and</a:t>
            </a:r>
            <a:r>
              <a:rPr lang="ja-JP" altLang="en-US" sz="2000" dirty="0" smtClean="0">
                <a:latin typeface="Times"/>
                <a:cs typeface="Times"/>
              </a:rPr>
              <a:t> </a:t>
            </a:r>
            <a:r>
              <a:rPr lang="en-US" altLang="ja-JP" sz="2000" dirty="0" smtClean="0">
                <a:latin typeface="Times"/>
                <a:cs typeface="Times"/>
              </a:rPr>
              <a:t>member</a:t>
            </a:r>
            <a:r>
              <a:rPr lang="ja-JP" altLang="en-US" sz="2000" dirty="0" smtClean="0">
                <a:latin typeface="Times"/>
                <a:cs typeface="Times"/>
              </a:rPr>
              <a:t> </a:t>
            </a:r>
            <a:r>
              <a:rPr lang="en-US" altLang="ja-JP" sz="2000" dirty="0" smtClean="0">
                <a:latin typeface="Times"/>
                <a:cs typeface="Times"/>
              </a:rPr>
              <a:t>of</a:t>
            </a:r>
            <a:r>
              <a:rPr lang="ja-JP" altLang="en-US" sz="2000" dirty="0" smtClean="0">
                <a:latin typeface="Times"/>
                <a:cs typeface="Times"/>
              </a:rPr>
              <a:t> </a:t>
            </a:r>
            <a:r>
              <a:rPr lang="en-US" altLang="ja-JP" sz="2000" dirty="0" smtClean="0">
                <a:latin typeface="Times"/>
                <a:cs typeface="Times"/>
              </a:rPr>
              <a:t>a</a:t>
            </a:r>
            <a:r>
              <a:rPr lang="ja-JP" altLang="en-US" sz="2000" dirty="0" smtClean="0">
                <a:latin typeface="Times"/>
                <a:cs typeface="Times"/>
              </a:rPr>
              <a:t> </a:t>
            </a:r>
            <a:r>
              <a:rPr lang="en-US" altLang="ja-JP" sz="2000" dirty="0" smtClean="0">
                <a:latin typeface="Times"/>
                <a:cs typeface="Times"/>
              </a:rPr>
              <a:t>committee</a:t>
            </a:r>
            <a:r>
              <a:rPr lang="ja-JP" altLang="en-US" sz="2000" dirty="0" smtClean="0">
                <a:latin typeface="Times"/>
                <a:cs typeface="Times"/>
              </a:rPr>
              <a:t> </a:t>
            </a:r>
            <a:r>
              <a:rPr lang="ja-JP" altLang="ja-JP" sz="2000" dirty="0" smtClean="0">
                <a:latin typeface="Times"/>
                <a:cs typeface="Times"/>
              </a:rPr>
              <a:t>f</a:t>
            </a:r>
            <a:r>
              <a:rPr lang="en-US" altLang="ja-JP" sz="2000" dirty="0" smtClean="0">
                <a:latin typeface="Times"/>
                <a:cs typeface="Times"/>
              </a:rPr>
              <a:t>or</a:t>
            </a:r>
            <a:r>
              <a:rPr lang="ja-JP" altLang="en-US" sz="2000" dirty="0" smtClean="0">
                <a:latin typeface="Times"/>
                <a:cs typeface="Times"/>
              </a:rPr>
              <a:t> </a:t>
            </a:r>
            <a:r>
              <a:rPr lang="en-US" altLang="ja-JP" sz="2000" dirty="0" smtClean="0">
                <a:latin typeface="Times"/>
                <a:cs typeface="Times"/>
              </a:rPr>
              <a:t>the</a:t>
            </a:r>
            <a:r>
              <a:rPr lang="ja-JP" altLang="en-US" sz="2000" dirty="0" smtClean="0">
                <a:latin typeface="Times"/>
                <a:cs typeface="Times"/>
              </a:rPr>
              <a:t> </a:t>
            </a:r>
            <a:r>
              <a:rPr lang="en-US" altLang="ja-JP" sz="2000" dirty="0" smtClean="0">
                <a:latin typeface="Times"/>
                <a:cs typeface="Times"/>
              </a:rPr>
              <a:t>5</a:t>
            </a:r>
            <a:r>
              <a:rPr lang="ja-JP" altLang="en-US" sz="2000" dirty="0" smtClean="0">
                <a:latin typeface="Times"/>
                <a:cs typeface="Times"/>
              </a:rPr>
              <a:t> </a:t>
            </a:r>
            <a:r>
              <a:rPr lang="en-US" altLang="ja-JP" sz="2000" dirty="0" smtClean="0">
                <a:latin typeface="Times"/>
                <a:cs typeface="Times"/>
              </a:rPr>
              <a:t>year</a:t>
            </a:r>
            <a:r>
              <a:rPr lang="ja-JP" altLang="en-US" sz="2000" dirty="0" smtClean="0">
                <a:latin typeface="Times"/>
                <a:cs typeface="Times"/>
              </a:rPr>
              <a:t> </a:t>
            </a:r>
            <a:r>
              <a:rPr lang="en-US" altLang="ja-JP" sz="2000" dirty="0" smtClean="0">
                <a:latin typeface="Times"/>
                <a:cs typeface="Times"/>
              </a:rPr>
              <a:t>plan</a:t>
            </a:r>
            <a:r>
              <a:rPr lang="ja-JP" altLang="en-US" sz="2000" dirty="0" smtClean="0">
                <a:latin typeface="Times"/>
                <a:cs typeface="Times"/>
              </a:rPr>
              <a:t> </a:t>
            </a:r>
            <a:r>
              <a:rPr lang="en-US" altLang="ja-JP" sz="2000" dirty="0" smtClean="0">
                <a:latin typeface="Times"/>
                <a:cs typeface="Times"/>
              </a:rPr>
              <a:t>at Hudson Institute)</a:t>
            </a:r>
          </a:p>
          <a:p>
            <a:pPr marL="0" indent="0">
              <a:buNone/>
            </a:pPr>
            <a:r>
              <a:rPr lang="en-US" altLang="ja-JP" sz="2000" dirty="0" smtClean="0">
                <a:latin typeface="Times"/>
                <a:cs typeface="Times"/>
              </a:rPr>
              <a:t>  (requested increase of S&amp;T budget to </a:t>
            </a:r>
            <a:r>
              <a:rPr lang="en-US" altLang="ja-JP" sz="2000" b="1" dirty="0" smtClean="0">
                <a:latin typeface="Times"/>
                <a:cs typeface="Times"/>
              </a:rPr>
              <a:t>&gt;200B US $ / 5 years</a:t>
            </a:r>
            <a:r>
              <a:rPr lang="en-US" altLang="ja-JP" sz="2000" dirty="0" smtClean="0">
                <a:latin typeface="Times"/>
                <a:cs typeface="Times"/>
              </a:rPr>
              <a:t>)</a:t>
            </a:r>
          </a:p>
          <a:p>
            <a:r>
              <a:rPr kumimoji="1" lang="en-US" altLang="ja-JP" sz="2000" dirty="0" smtClean="0">
                <a:latin typeface="Times"/>
                <a:cs typeface="Times"/>
              </a:rPr>
              <a:t>Promotion of Local area development and local economy is now one of the central issues in the national cabinet policy.</a:t>
            </a:r>
            <a:r>
              <a:rPr kumimoji="1" lang="ja-JP" altLang="en-US" sz="2000" dirty="0" smtClean="0">
                <a:latin typeface="Times"/>
                <a:cs typeface="Times"/>
              </a:rPr>
              <a:t> </a:t>
            </a:r>
            <a:r>
              <a:rPr kumimoji="1" lang="en-US" altLang="ja-JP" sz="2000" dirty="0" smtClean="0">
                <a:latin typeface="Times"/>
                <a:cs typeface="Times"/>
              </a:rPr>
              <a:t>Especially</a:t>
            </a:r>
            <a:r>
              <a:rPr kumimoji="1" lang="ja-JP" altLang="en-US" sz="2000" dirty="0" smtClean="0">
                <a:latin typeface="Times"/>
                <a:cs typeface="Times"/>
              </a:rPr>
              <a:t> </a:t>
            </a:r>
            <a:r>
              <a:rPr kumimoji="1" lang="en-US" altLang="ja-JP" sz="2000" dirty="0" smtClean="0">
                <a:latin typeface="Times"/>
                <a:cs typeface="Times"/>
              </a:rPr>
              <a:t>after</a:t>
            </a:r>
            <a:r>
              <a:rPr kumimoji="1" lang="ja-JP" altLang="en-US" sz="2000" dirty="0" smtClean="0">
                <a:latin typeface="Times"/>
                <a:cs typeface="Times"/>
              </a:rPr>
              <a:t> </a:t>
            </a:r>
            <a:r>
              <a:rPr kumimoji="1" lang="en-US" altLang="ja-JP" sz="2000" dirty="0" smtClean="0">
                <a:latin typeface="Times"/>
                <a:cs typeface="Times"/>
              </a:rPr>
              <a:t>Olympic2020</a:t>
            </a:r>
            <a:r>
              <a:rPr kumimoji="1" lang="ja-JP" altLang="en-US" sz="2000" dirty="0" smtClean="0">
                <a:latin typeface="Times"/>
                <a:cs typeface="Times"/>
              </a:rPr>
              <a:t> </a:t>
            </a:r>
            <a:r>
              <a:rPr kumimoji="1" lang="en-US" altLang="ja-JP" sz="2000" dirty="0" smtClean="0">
                <a:latin typeface="Times"/>
                <a:cs typeface="Times"/>
              </a:rPr>
              <a:t>in</a:t>
            </a:r>
            <a:r>
              <a:rPr kumimoji="1" lang="ja-JP" altLang="en-US" sz="2000" dirty="0" smtClean="0">
                <a:latin typeface="Times"/>
                <a:cs typeface="Times"/>
              </a:rPr>
              <a:t> </a:t>
            </a:r>
            <a:r>
              <a:rPr kumimoji="1" lang="en-US" altLang="ja-JP" sz="2000" dirty="0" smtClean="0">
                <a:latin typeface="Times"/>
                <a:cs typeface="Times"/>
              </a:rPr>
              <a:t>Tokyo</a:t>
            </a:r>
            <a:endParaRPr lang="en-US" altLang="ja-JP" sz="2000" dirty="0">
              <a:latin typeface="Times"/>
              <a:cs typeface="Times"/>
            </a:endParaRPr>
          </a:p>
          <a:p>
            <a:r>
              <a:rPr lang="en-US" altLang="ja-JP" sz="2000" dirty="0">
                <a:latin typeface="Times"/>
                <a:cs typeface="Times"/>
              </a:rPr>
              <a:t>Newly introduced the S&amp;T advisor for Minister of Foreign Affairs (Dr. </a:t>
            </a:r>
            <a:r>
              <a:rPr lang="en-US" altLang="ja-JP" sz="2000" dirty="0" err="1">
                <a:latin typeface="Times"/>
                <a:cs typeface="Times"/>
              </a:rPr>
              <a:t>Kishi</a:t>
            </a:r>
            <a:r>
              <a:rPr lang="en-US" altLang="ja-JP" sz="2000" dirty="0" smtClean="0">
                <a:latin typeface="Times"/>
                <a:cs typeface="Times"/>
              </a:rPr>
              <a:t>). New window of International protocol. </a:t>
            </a:r>
            <a:endParaRPr lang="en-US" altLang="ja-JP" sz="2000" dirty="0" smtClean="0">
              <a:latin typeface="Times"/>
              <a:cs typeface="Times"/>
            </a:endParaRPr>
          </a:p>
          <a:p>
            <a:r>
              <a:rPr lang="en-US" altLang="ja-JP" sz="2000" dirty="0">
                <a:latin typeface="Times"/>
                <a:cs typeface="Times"/>
              </a:rPr>
              <a:t>National budget still not healthy condition. First need increase consumer tax (8%</a:t>
            </a:r>
            <a:r>
              <a:rPr lang="en-US" altLang="ja-JP" sz="2000" dirty="0">
                <a:latin typeface="Times"/>
                <a:cs typeface="Times"/>
                <a:sym typeface="Wingdings"/>
              </a:rPr>
              <a:t>10% in April. 2017</a:t>
            </a:r>
            <a:r>
              <a:rPr lang="en-US" altLang="ja-JP" sz="2000" dirty="0" smtClean="0">
                <a:latin typeface="Times"/>
                <a:cs typeface="Times"/>
                <a:sym typeface="Wingdings"/>
              </a:rPr>
              <a:t>)</a:t>
            </a:r>
            <a:endParaRPr kumimoji="1" lang="en-US" altLang="ja-JP" sz="800" dirty="0">
              <a:latin typeface="Times"/>
              <a:cs typeface="Times"/>
            </a:endParaRPr>
          </a:p>
          <a:p>
            <a:pPr marL="0" indent="0">
              <a:buNone/>
            </a:pPr>
            <a:endParaRPr lang="en-US" altLang="ja-JP" sz="1800" dirty="0" smtClean="0">
              <a:latin typeface="Times"/>
              <a:cs typeface="Times"/>
            </a:endParaRPr>
          </a:p>
          <a:p>
            <a:pPr marL="0" indent="0">
              <a:buNone/>
            </a:pPr>
            <a:r>
              <a:rPr lang="en-US" altLang="ja-JP" sz="1800" dirty="0" smtClean="0">
                <a:latin typeface="Times"/>
                <a:cs typeface="Times"/>
              </a:rPr>
              <a:t>Note</a:t>
            </a:r>
            <a:r>
              <a:rPr lang="ja-JP" altLang="en-US" sz="1800" dirty="0" smtClean="0">
                <a:latin typeface="Times"/>
                <a:cs typeface="Times"/>
              </a:rPr>
              <a:t> </a:t>
            </a:r>
            <a:endParaRPr lang="en-US" altLang="ja-JP" sz="1800" dirty="0" smtClean="0">
              <a:latin typeface="Times"/>
              <a:cs typeface="Times"/>
            </a:endParaRPr>
          </a:p>
          <a:p>
            <a:r>
              <a:rPr kumimoji="1" lang="en-US" altLang="ja-JP" sz="1800" dirty="0" smtClean="0">
                <a:latin typeface="Times"/>
                <a:cs typeface="Times"/>
              </a:rPr>
              <a:t>HEP </a:t>
            </a:r>
            <a:r>
              <a:rPr kumimoji="1" lang="en-US" altLang="ja-JP" sz="1800" dirty="0" smtClean="0">
                <a:latin typeface="Times"/>
                <a:cs typeface="Times"/>
              </a:rPr>
              <a:t>researchers direction is Not clear enough in general public level</a:t>
            </a:r>
            <a:endParaRPr kumimoji="1" lang="ja-JP" altLang="en-US" sz="1800" dirty="0">
              <a:latin typeface="Times"/>
              <a:cs typeface="Times"/>
            </a:endParaRPr>
          </a:p>
        </p:txBody>
      </p:sp>
    </p:spTree>
    <p:extLst>
      <p:ext uri="{BB962C8B-B14F-4D97-AF65-F5344CB8AC3E}">
        <p14:creationId xmlns:p14="http://schemas.microsoft.com/office/powerpoint/2010/main" val="21479007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issues</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FY2011-2015 JSPS Grant (detector R&amp;D)</a:t>
            </a:r>
          </a:p>
          <a:p>
            <a:r>
              <a:rPr kumimoji="1" lang="en-US" altLang="ja-JP" dirty="0" smtClean="0"/>
              <a:t>FY2016 </a:t>
            </a:r>
            <a:r>
              <a:rPr kumimoji="1" lang="en-US" altLang="ja-JP" dirty="0" smtClean="0">
                <a:solidFill>
                  <a:srgbClr val="FFFF00"/>
                </a:solidFill>
              </a:rPr>
              <a:t>not passed </a:t>
            </a:r>
            <a:r>
              <a:rPr kumimoji="1" lang="en-US" altLang="ja-JP" dirty="0" smtClean="0"/>
              <a:t>(similar proposal as previous)</a:t>
            </a:r>
          </a:p>
          <a:p>
            <a:endParaRPr lang="en-US" altLang="ja-JP" dirty="0" smtClean="0"/>
          </a:p>
          <a:p>
            <a:r>
              <a:rPr lang="en-US" altLang="ja-JP" sz="2000" dirty="0" smtClean="0"/>
              <a:t>Main reason why it was not approved</a:t>
            </a:r>
          </a:p>
          <a:p>
            <a:pPr lvl="1"/>
            <a:r>
              <a:rPr kumimoji="1" lang="en-US" altLang="ja-JP" dirty="0" smtClean="0"/>
              <a:t>In principle </a:t>
            </a:r>
            <a:r>
              <a:rPr lang="en-US" altLang="ja-JP" dirty="0" smtClean="0"/>
              <a:t>the grant n</a:t>
            </a:r>
            <a:r>
              <a:rPr kumimoji="1" lang="en-US" altLang="ja-JP" dirty="0" smtClean="0"/>
              <a:t>eeds physics results in 5 years (2016-2020)</a:t>
            </a:r>
          </a:p>
          <a:p>
            <a:pPr lvl="1"/>
            <a:r>
              <a:rPr lang="en-US" altLang="ja-JP" dirty="0" smtClean="0"/>
              <a:t>Very similar proposal as of FY2011-2015</a:t>
            </a:r>
          </a:p>
          <a:p>
            <a:pPr lvl="1"/>
            <a:endParaRPr lang="en-US" altLang="ja-JP" dirty="0" smtClean="0"/>
          </a:p>
          <a:p>
            <a:r>
              <a:rPr kumimoji="1" lang="en-US" altLang="ja-JP" dirty="0" smtClean="0"/>
              <a:t>Trying Other resources</a:t>
            </a:r>
          </a:p>
          <a:p>
            <a:r>
              <a:rPr lang="en-US" altLang="ja-JP" dirty="0" smtClean="0"/>
              <a:t>Added </a:t>
            </a:r>
            <a:r>
              <a:rPr lang="en-US" altLang="ja-JP" dirty="0" smtClean="0">
                <a:solidFill>
                  <a:srgbClr val="FFFF00"/>
                </a:solidFill>
              </a:rPr>
              <a:t>new positions in KEK and </a:t>
            </a:r>
            <a:r>
              <a:rPr lang="en-US" altLang="ja-JP" dirty="0" err="1" smtClean="0">
                <a:solidFill>
                  <a:srgbClr val="FFFF00"/>
                </a:solidFill>
              </a:rPr>
              <a:t>Univ</a:t>
            </a:r>
            <a:r>
              <a:rPr lang="en-US" altLang="ja-JP" dirty="0" smtClean="0">
                <a:solidFill>
                  <a:srgbClr val="FFFF00"/>
                </a:solidFill>
              </a:rPr>
              <a:t> of Tokyo</a:t>
            </a:r>
            <a:r>
              <a:rPr lang="en-US" altLang="ja-JP" dirty="0" smtClean="0"/>
              <a:t>. Trying also in Tohoku </a:t>
            </a:r>
            <a:r>
              <a:rPr lang="en-US" altLang="ja-JP" dirty="0" err="1" smtClean="0"/>
              <a:t>Univ</a:t>
            </a:r>
            <a:r>
              <a:rPr lang="en-US" altLang="ja-JP" dirty="0"/>
              <a:t> </a:t>
            </a:r>
            <a:r>
              <a:rPr lang="en-US" altLang="ja-JP" dirty="0" smtClean="0"/>
              <a:t>and Kyushu Univ. </a:t>
            </a:r>
            <a:endParaRPr kumimoji="1" lang="en-US" altLang="ja-JP" dirty="0" smtClean="0"/>
          </a:p>
          <a:p>
            <a:endParaRPr kumimoji="1" lang="ja-JP" altLang="en-US" dirty="0"/>
          </a:p>
        </p:txBody>
      </p:sp>
    </p:spTree>
    <p:extLst>
      <p:ext uri="{BB962C8B-B14F-4D97-AF65-F5344CB8AC3E}">
        <p14:creationId xmlns:p14="http://schemas.microsoft.com/office/powerpoint/2010/main" val="3956403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Times"/>
                <a:cs typeface="Times"/>
              </a:rPr>
              <a:t>TIMING of the CONSTRUCTION PEAK</a:t>
            </a:r>
            <a:endParaRPr kumimoji="1" lang="ja-JP" altLang="en-US" dirty="0">
              <a:latin typeface="Times"/>
              <a:cs typeface="Times"/>
            </a:endParaRPr>
          </a:p>
        </p:txBody>
      </p:sp>
      <p:sp>
        <p:nvSpPr>
          <p:cNvPr id="3" name="コンテンツ プレースホルダー 2"/>
          <p:cNvSpPr>
            <a:spLocks noGrp="1"/>
          </p:cNvSpPr>
          <p:nvPr>
            <p:ph idx="1"/>
          </p:nvPr>
        </p:nvSpPr>
        <p:spPr>
          <a:xfrm>
            <a:off x="457200" y="1300658"/>
            <a:ext cx="8229600" cy="4881876"/>
          </a:xfrm>
          <a:ln>
            <a:solidFill>
              <a:schemeClr val="tx1"/>
            </a:solidFill>
          </a:ln>
        </p:spPr>
        <p:txBody>
          <a:bodyPr/>
          <a:lstStyle/>
          <a:p>
            <a:pPr marL="0" indent="0">
              <a:buNone/>
            </a:pPr>
            <a:r>
              <a:rPr kumimoji="1" lang="en-US" altLang="ja-JP" dirty="0" smtClean="0">
                <a:latin typeface="Times"/>
                <a:cs typeface="Times"/>
              </a:rPr>
              <a:t>Construction period should care: </a:t>
            </a:r>
          </a:p>
          <a:p>
            <a:pPr marL="0" indent="0">
              <a:buNone/>
            </a:pPr>
            <a:endParaRPr kumimoji="1" lang="en-US" altLang="ja-JP" sz="800" dirty="0" smtClean="0">
              <a:latin typeface="Times"/>
              <a:cs typeface="Times"/>
            </a:endParaRPr>
          </a:p>
          <a:p>
            <a:r>
              <a:rPr kumimoji="1" lang="en-US" altLang="ja-JP" dirty="0" smtClean="0">
                <a:latin typeface="Times"/>
                <a:cs typeface="Times"/>
              </a:rPr>
              <a:t>the Olympic</a:t>
            </a:r>
            <a:r>
              <a:rPr kumimoji="1" lang="ja-JP" altLang="en-US" dirty="0" smtClean="0">
                <a:latin typeface="Times"/>
                <a:cs typeface="Times"/>
              </a:rPr>
              <a:t> </a:t>
            </a:r>
            <a:r>
              <a:rPr kumimoji="1" lang="en-US" altLang="ja-JP" dirty="0" smtClean="0">
                <a:latin typeface="Times"/>
                <a:cs typeface="Times"/>
              </a:rPr>
              <a:t>game</a:t>
            </a:r>
            <a:r>
              <a:rPr kumimoji="1" lang="ja-JP" altLang="en-US" dirty="0" smtClean="0">
                <a:latin typeface="Times"/>
                <a:cs typeface="Times"/>
              </a:rPr>
              <a:t> </a:t>
            </a:r>
            <a:r>
              <a:rPr kumimoji="1" lang="en-US" altLang="ja-JP" dirty="0" smtClean="0">
                <a:latin typeface="Times"/>
                <a:cs typeface="Times"/>
              </a:rPr>
              <a:t>2020</a:t>
            </a:r>
            <a:r>
              <a:rPr kumimoji="1" lang="ja-JP" altLang="en-US" dirty="0" smtClean="0">
                <a:latin typeface="Times"/>
                <a:cs typeface="Times"/>
              </a:rPr>
              <a:t> </a:t>
            </a:r>
            <a:r>
              <a:rPr kumimoji="1" lang="en-US" altLang="ja-JP" dirty="0" smtClean="0">
                <a:latin typeface="Times"/>
                <a:cs typeface="Times"/>
              </a:rPr>
              <a:t>in</a:t>
            </a:r>
            <a:r>
              <a:rPr kumimoji="1" lang="ja-JP" altLang="en-US" dirty="0" smtClean="0">
                <a:latin typeface="Times"/>
                <a:cs typeface="Times"/>
              </a:rPr>
              <a:t> </a:t>
            </a:r>
            <a:r>
              <a:rPr kumimoji="1" lang="en-US" altLang="ja-JP" dirty="0" smtClean="0">
                <a:latin typeface="Times"/>
                <a:cs typeface="Times"/>
              </a:rPr>
              <a:t>Tokyo (for Japan)</a:t>
            </a:r>
          </a:p>
          <a:p>
            <a:endParaRPr lang="en-US" altLang="ja-JP" sz="800" dirty="0" smtClean="0">
              <a:latin typeface="Times"/>
              <a:cs typeface="Times"/>
            </a:endParaRPr>
          </a:p>
          <a:p>
            <a:r>
              <a:rPr lang="en-US" altLang="ja-JP" dirty="0" smtClean="0">
                <a:latin typeface="Times"/>
                <a:cs typeface="Times"/>
              </a:rPr>
              <a:t>Careful adjustment of the international budget profile not to overlap with cost peak of High Luminosity upgrades of LHC (especially for EU), and Neutrino program(s) (especially for US)  (also human resources)</a:t>
            </a:r>
          </a:p>
          <a:p>
            <a:endParaRPr kumimoji="1" lang="en-US" altLang="ja-JP" sz="800" dirty="0">
              <a:latin typeface="Times"/>
              <a:cs typeface="Times"/>
            </a:endParaRPr>
          </a:p>
          <a:p>
            <a:r>
              <a:rPr lang="en-US" altLang="ja-JP" dirty="0" smtClean="0">
                <a:latin typeface="Times"/>
                <a:cs typeface="Times"/>
              </a:rPr>
              <a:t>Also with S&amp;T big project in other area, </a:t>
            </a:r>
          </a:p>
          <a:p>
            <a:pPr marL="0" indent="0">
              <a:buNone/>
            </a:pPr>
            <a:r>
              <a:rPr lang="ja-JP" altLang="ja-JP" dirty="0">
                <a:latin typeface="Times"/>
                <a:cs typeface="Times"/>
              </a:rPr>
              <a:t> </a:t>
            </a:r>
            <a:r>
              <a:rPr lang="ja-JP" altLang="en-US" dirty="0" smtClean="0">
                <a:latin typeface="Times"/>
                <a:cs typeface="Times"/>
              </a:rPr>
              <a:t>   </a:t>
            </a:r>
            <a:r>
              <a:rPr lang="en-US" altLang="ja-JP" sz="2000" dirty="0" smtClean="0">
                <a:latin typeface="Times"/>
                <a:cs typeface="Times"/>
              </a:rPr>
              <a:t>notable example) ISS international Space station, ITER </a:t>
            </a:r>
            <a:endParaRPr kumimoji="1" lang="ja-JP" altLang="en-US" sz="2000" dirty="0">
              <a:latin typeface="Times"/>
              <a:cs typeface="Times"/>
            </a:endParaRPr>
          </a:p>
        </p:txBody>
      </p:sp>
    </p:spTree>
    <p:extLst>
      <p:ext uri="{BB962C8B-B14F-4D97-AF65-F5344CB8AC3E}">
        <p14:creationId xmlns:p14="http://schemas.microsoft.com/office/powerpoint/2010/main" val="27189182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1972"/>
            <a:ext cx="8229600" cy="1143000"/>
          </a:xfrm>
        </p:spPr>
        <p:txBody>
          <a:bodyPr/>
          <a:lstStyle/>
          <a:p>
            <a:r>
              <a:rPr kumimoji="1" lang="en-US" altLang="ja-JP" b="0" dirty="0" smtClean="0">
                <a:latin typeface="Arial"/>
                <a:cs typeface="Arial"/>
              </a:rPr>
              <a:t>Steps to come</a:t>
            </a:r>
            <a:r>
              <a:rPr kumimoji="1" lang="ja-JP" altLang="en-US" b="0" dirty="0" smtClean="0">
                <a:latin typeface="Arial"/>
                <a:cs typeface="Arial"/>
              </a:rPr>
              <a:t> </a:t>
            </a:r>
            <a:r>
              <a:rPr kumimoji="1" lang="en-US" altLang="ja-JP" b="0" dirty="0" smtClean="0">
                <a:latin typeface="Arial"/>
                <a:cs typeface="Arial"/>
              </a:rPr>
              <a:t>soon</a:t>
            </a:r>
            <a:r>
              <a:rPr kumimoji="1" lang="ja-JP" altLang="en-US" b="0" dirty="0" smtClean="0">
                <a:latin typeface="Arial"/>
                <a:cs typeface="Arial"/>
              </a:rPr>
              <a:t> </a:t>
            </a:r>
            <a:r>
              <a:rPr kumimoji="1" lang="en-US" altLang="ja-JP" b="0" dirty="0" smtClean="0">
                <a:latin typeface="Arial"/>
                <a:cs typeface="Arial"/>
              </a:rPr>
              <a:t>and</a:t>
            </a:r>
            <a:r>
              <a:rPr kumimoji="1" lang="ja-JP" altLang="en-US" b="0" dirty="0" smtClean="0">
                <a:latin typeface="Arial"/>
                <a:cs typeface="Arial"/>
              </a:rPr>
              <a:t> </a:t>
            </a:r>
            <a:r>
              <a:rPr kumimoji="1" lang="en-US" altLang="ja-JP" b="0" dirty="0" smtClean="0">
                <a:latin typeface="Arial"/>
                <a:cs typeface="Arial"/>
              </a:rPr>
              <a:t>beyond</a:t>
            </a:r>
            <a:endParaRPr kumimoji="1" lang="ja-JP" altLang="en-US" b="0" dirty="0">
              <a:latin typeface="Arial"/>
              <a:cs typeface="Arial"/>
            </a:endParaRPr>
          </a:p>
        </p:txBody>
      </p:sp>
      <p:sp>
        <p:nvSpPr>
          <p:cNvPr id="3" name="コンテンツ プレースホルダー 2"/>
          <p:cNvSpPr>
            <a:spLocks noGrp="1"/>
          </p:cNvSpPr>
          <p:nvPr>
            <p:ph idx="1"/>
          </p:nvPr>
        </p:nvSpPr>
        <p:spPr>
          <a:xfrm>
            <a:off x="124085" y="811220"/>
            <a:ext cx="8904953" cy="5539052"/>
          </a:xfrm>
        </p:spPr>
        <p:txBody>
          <a:bodyPr/>
          <a:lstStyle/>
          <a:p>
            <a:pPr marL="457200" indent="-457200">
              <a:spcBef>
                <a:spcPts val="0"/>
              </a:spcBef>
              <a:spcAft>
                <a:spcPts val="1200"/>
              </a:spcAft>
              <a:buClr>
                <a:schemeClr val="accent1">
                  <a:lumMod val="60000"/>
                  <a:lumOff val="40000"/>
                </a:schemeClr>
              </a:buClr>
              <a:buSzPct val="100000"/>
              <a:buFont typeface="+mj-lt"/>
              <a:buAutoNum type="arabicPeriod"/>
            </a:pPr>
            <a:r>
              <a:rPr lang="en-US" altLang="ja-JP" dirty="0" smtClean="0">
                <a:solidFill>
                  <a:srgbClr val="FFFF00"/>
                </a:solidFill>
                <a:latin typeface="Arial"/>
                <a:cs typeface="Arial"/>
              </a:rPr>
              <a:t>Government:</a:t>
            </a:r>
            <a:r>
              <a:rPr lang="en-US" altLang="ja-JP" dirty="0" smtClean="0">
                <a:latin typeface="Arial"/>
                <a:cs typeface="Arial"/>
              </a:rPr>
              <a:t> official reviews and investigations </a:t>
            </a:r>
            <a:r>
              <a:rPr lang="en-US" altLang="ja-JP" dirty="0" smtClean="0">
                <a:solidFill>
                  <a:srgbClr val="FF6600"/>
                </a:solidFill>
                <a:latin typeface="Arial"/>
                <a:cs typeface="Arial"/>
              </a:rPr>
              <a:t>(on-going)</a:t>
            </a:r>
            <a:endParaRPr lang="en-US" altLang="ja-JP" dirty="0" smtClean="0">
              <a:latin typeface="Arial"/>
              <a:cs typeface="Arial"/>
            </a:endParaRPr>
          </a:p>
          <a:p>
            <a:pPr marL="457200" indent="-457200">
              <a:spcBef>
                <a:spcPts val="0"/>
              </a:spcBef>
              <a:spcAft>
                <a:spcPts val="1200"/>
              </a:spcAft>
              <a:buClr>
                <a:schemeClr val="accent1">
                  <a:lumMod val="60000"/>
                  <a:lumOff val="40000"/>
                </a:schemeClr>
              </a:buClr>
              <a:buSzPct val="100000"/>
              <a:buFont typeface="+mj-lt"/>
              <a:buAutoNum type="arabicPeriod"/>
            </a:pPr>
            <a:r>
              <a:rPr kumimoji="1" lang="en-US" altLang="ja-JP" dirty="0" smtClean="0">
                <a:solidFill>
                  <a:srgbClr val="FFFF00"/>
                </a:solidFill>
                <a:latin typeface="Arial"/>
                <a:cs typeface="Arial"/>
              </a:rPr>
              <a:t>Government-to-government (started): </a:t>
            </a:r>
            <a:r>
              <a:rPr lang="en-US" altLang="ja-JP" dirty="0" smtClean="0">
                <a:latin typeface="Arial"/>
                <a:cs typeface="Arial"/>
              </a:rPr>
              <a:t>discussions on issues and preparations </a:t>
            </a:r>
            <a:r>
              <a:rPr lang="en-US" altLang="ja-JP" dirty="0" smtClean="0">
                <a:solidFill>
                  <a:srgbClr val="FF6600"/>
                </a:solidFill>
                <a:latin typeface="Arial"/>
                <a:cs typeface="Arial"/>
              </a:rPr>
              <a:t>(Now): NEED prospects </a:t>
            </a:r>
            <a:r>
              <a:rPr lang="en-US" altLang="ja-JP" dirty="0" smtClean="0">
                <a:latin typeface="Arial"/>
                <a:cs typeface="Arial"/>
              </a:rPr>
              <a:t>(no commitment yet) </a:t>
            </a:r>
            <a:r>
              <a:rPr lang="en-US" altLang="ja-JP" dirty="0" smtClean="0">
                <a:solidFill>
                  <a:srgbClr val="FFFFFF"/>
                </a:solidFill>
                <a:latin typeface="Arial"/>
                <a:cs typeface="Arial"/>
              </a:rPr>
              <a:t>of </a:t>
            </a:r>
            <a:r>
              <a:rPr lang="en-US" altLang="ja-JP" dirty="0" smtClean="0">
                <a:solidFill>
                  <a:srgbClr val="FF6600"/>
                </a:solidFill>
                <a:latin typeface="Arial"/>
                <a:cs typeface="Arial"/>
              </a:rPr>
              <a:t>the international sharing the cost, human resources, technology  </a:t>
            </a:r>
          </a:p>
          <a:p>
            <a:pPr marL="457200" indent="-457200">
              <a:spcBef>
                <a:spcPts val="0"/>
              </a:spcBef>
              <a:spcAft>
                <a:spcPts val="1200"/>
              </a:spcAft>
              <a:buClr>
                <a:schemeClr val="accent1">
                  <a:lumMod val="60000"/>
                  <a:lumOff val="40000"/>
                </a:schemeClr>
              </a:buClr>
              <a:buSzPct val="100000"/>
              <a:buFont typeface="+mj-lt"/>
              <a:buAutoNum type="arabicPeriod"/>
            </a:pPr>
            <a:r>
              <a:rPr kumimoji="1" lang="en-US" altLang="ja-JP" b="1" dirty="0" smtClean="0">
                <a:solidFill>
                  <a:srgbClr val="FFFF00"/>
                </a:solidFill>
                <a:latin typeface="Arial"/>
                <a:cs typeface="Arial"/>
                <a:sym typeface="Wingdings"/>
              </a:rPr>
              <a:t>Surveys </a:t>
            </a:r>
            <a:r>
              <a:rPr kumimoji="1" lang="en-US" altLang="ja-JP" dirty="0" smtClean="0">
                <a:latin typeface="Arial"/>
                <a:cs typeface="Arial"/>
                <a:sym typeface="Wingdings"/>
              </a:rPr>
              <a:t>in individual countries by Embassy, MEXT (2016)</a:t>
            </a:r>
          </a:p>
          <a:p>
            <a:pPr marL="457200" indent="-457200">
              <a:spcBef>
                <a:spcPts val="0"/>
              </a:spcBef>
              <a:spcAft>
                <a:spcPts val="1200"/>
              </a:spcAft>
              <a:buClr>
                <a:schemeClr val="accent1">
                  <a:lumMod val="60000"/>
                  <a:lumOff val="40000"/>
                </a:schemeClr>
              </a:buClr>
              <a:buSzPct val="100000"/>
              <a:buFont typeface="+mj-lt"/>
              <a:buAutoNum type="arabicPeriod"/>
            </a:pPr>
            <a:r>
              <a:rPr kumimoji="1" lang="en-US" altLang="ja-JP" dirty="0" smtClean="0">
                <a:solidFill>
                  <a:srgbClr val="FFFFFF"/>
                </a:solidFill>
                <a:latin typeface="Arial"/>
                <a:cs typeface="Arial"/>
                <a:sym typeface="Wingdings"/>
              </a:rPr>
              <a:t>Preparation and </a:t>
            </a:r>
            <a:r>
              <a:rPr lang="en-US" altLang="ja-JP" dirty="0" smtClean="0">
                <a:solidFill>
                  <a:srgbClr val="FFFFFF"/>
                </a:solidFill>
                <a:latin typeface="Arial"/>
                <a:cs typeface="Arial"/>
                <a:sym typeface="Wingdings"/>
              </a:rPr>
              <a:t>studies </a:t>
            </a:r>
            <a:r>
              <a:rPr kumimoji="1" lang="en-US" altLang="ja-JP" dirty="0" smtClean="0">
                <a:solidFill>
                  <a:srgbClr val="FFFFFF"/>
                </a:solidFill>
                <a:latin typeface="Arial"/>
                <a:cs typeface="Arial"/>
                <a:sym typeface="Wingdings"/>
              </a:rPr>
              <a:t>of </a:t>
            </a:r>
            <a:r>
              <a:rPr kumimoji="1" lang="en-US" altLang="ja-JP" dirty="0" smtClean="0">
                <a:solidFill>
                  <a:srgbClr val="FF6600"/>
                </a:solidFill>
                <a:latin typeface="Arial"/>
                <a:cs typeface="Arial"/>
                <a:sym typeface="Wingdings"/>
              </a:rPr>
              <a:t>management structure, etc. </a:t>
            </a:r>
            <a:r>
              <a:rPr lang="en-US" altLang="ja-JP" dirty="0">
                <a:solidFill>
                  <a:srgbClr val="FF6600"/>
                </a:solidFill>
                <a:latin typeface="Arial"/>
                <a:cs typeface="Arial"/>
                <a:sym typeface="Wingdings"/>
              </a:rPr>
              <a:t> </a:t>
            </a:r>
            <a:r>
              <a:rPr lang="en-US" altLang="ja-JP" dirty="0" smtClean="0">
                <a:solidFill>
                  <a:srgbClr val="FF6600"/>
                </a:solidFill>
                <a:latin typeface="Arial"/>
                <a:cs typeface="Arial"/>
                <a:sym typeface="Wingdings"/>
              </a:rPr>
              <a:t>       in bi-lateral </a:t>
            </a:r>
            <a:r>
              <a:rPr lang="en-US" altLang="ja-JP" dirty="0" smtClean="0">
                <a:solidFill>
                  <a:srgbClr val="FFFF00"/>
                </a:solidFill>
                <a:latin typeface="Arial"/>
                <a:cs typeface="Arial"/>
                <a:sym typeface="Wingdings"/>
              </a:rPr>
              <a:t>government-government joint</a:t>
            </a:r>
            <a:r>
              <a:rPr lang="en-US" altLang="ja-JP" dirty="0">
                <a:solidFill>
                  <a:srgbClr val="FFFF00"/>
                </a:solidFill>
                <a:latin typeface="Arial"/>
                <a:cs typeface="Arial"/>
                <a:sym typeface="Wingdings"/>
              </a:rPr>
              <a:t>-</a:t>
            </a:r>
            <a:r>
              <a:rPr lang="en-US" altLang="ja-JP" dirty="0" smtClean="0">
                <a:solidFill>
                  <a:srgbClr val="FFFF00"/>
                </a:solidFill>
                <a:latin typeface="Arial"/>
                <a:cs typeface="Arial"/>
                <a:sym typeface="Wingdings"/>
              </a:rPr>
              <a:t>activities</a:t>
            </a:r>
            <a:r>
              <a:rPr lang="en-US" altLang="ja-JP" dirty="0">
                <a:solidFill>
                  <a:srgbClr val="FF6600"/>
                </a:solidFill>
                <a:latin typeface="Arial"/>
                <a:cs typeface="Arial"/>
                <a:sym typeface="Wingdings"/>
              </a:rPr>
              <a:t> </a:t>
            </a:r>
            <a:r>
              <a:rPr lang="en-US" altLang="ja-JP" b="1" dirty="0" smtClean="0">
                <a:solidFill>
                  <a:srgbClr val="FFFF00"/>
                </a:solidFill>
                <a:latin typeface="Arial"/>
                <a:cs typeface="Arial"/>
                <a:sym typeface="Wingdings"/>
              </a:rPr>
              <a:t>(2016-2017)</a:t>
            </a:r>
            <a:endParaRPr kumimoji="1" lang="en-US" altLang="ja-JP" b="1" dirty="0" smtClean="0">
              <a:solidFill>
                <a:srgbClr val="FFFF00"/>
              </a:solidFill>
              <a:latin typeface="Arial"/>
              <a:cs typeface="Arial"/>
              <a:sym typeface="Wingdings"/>
            </a:endParaRPr>
          </a:p>
          <a:p>
            <a:pPr marL="457200" indent="-457200">
              <a:spcBef>
                <a:spcPts val="0"/>
              </a:spcBef>
              <a:spcAft>
                <a:spcPts val="1200"/>
              </a:spcAft>
              <a:buClr>
                <a:schemeClr val="accent1">
                  <a:lumMod val="60000"/>
                  <a:lumOff val="40000"/>
                </a:schemeClr>
              </a:buClr>
              <a:buSzPct val="100000"/>
              <a:buFont typeface="+mj-lt"/>
              <a:buAutoNum type="arabicPeriod"/>
            </a:pPr>
            <a:r>
              <a:rPr lang="en-US" altLang="ja-JP" b="1" dirty="0" smtClean="0">
                <a:solidFill>
                  <a:srgbClr val="FFFF00"/>
                </a:solidFill>
                <a:latin typeface="Arial"/>
                <a:cs typeface="Arial"/>
                <a:sym typeface="Wingdings"/>
              </a:rPr>
              <a:t>LHC</a:t>
            </a:r>
            <a:r>
              <a:rPr lang="en-US" altLang="ja-JP" dirty="0" smtClean="0">
                <a:solidFill>
                  <a:srgbClr val="FFFF00"/>
                </a:solidFill>
                <a:latin typeface="Arial"/>
                <a:cs typeface="Arial"/>
                <a:sym typeface="Wingdings"/>
              </a:rPr>
              <a:t> run2 results </a:t>
            </a:r>
            <a:r>
              <a:rPr lang="en-US" altLang="ja-JP" b="1" dirty="0" smtClean="0">
                <a:solidFill>
                  <a:srgbClr val="FFFF00"/>
                </a:solidFill>
                <a:latin typeface="Arial"/>
                <a:cs typeface="Arial"/>
                <a:sym typeface="Wingdings"/>
              </a:rPr>
              <a:t>(2016-2018) </a:t>
            </a:r>
            <a:r>
              <a:rPr lang="en-US" altLang="ja-JP" dirty="0" smtClean="0">
                <a:latin typeface="Arial"/>
                <a:cs typeface="Arial"/>
                <a:sym typeface="Wingdings"/>
              </a:rPr>
              <a:t>to come </a:t>
            </a:r>
          </a:p>
          <a:p>
            <a:pPr marL="457200" indent="-457200">
              <a:spcBef>
                <a:spcPts val="0"/>
              </a:spcBef>
              <a:spcAft>
                <a:spcPts val="1200"/>
              </a:spcAft>
              <a:buClr>
                <a:schemeClr val="accent1">
                  <a:lumMod val="60000"/>
                  <a:lumOff val="40000"/>
                </a:schemeClr>
              </a:buClr>
              <a:buSzPct val="100000"/>
              <a:buFont typeface="+mj-lt"/>
              <a:buAutoNum type="arabicPeriod"/>
            </a:pPr>
            <a:r>
              <a:rPr lang="en-US" altLang="ja-JP" dirty="0" smtClean="0">
                <a:latin typeface="Arial"/>
                <a:cs typeface="Arial"/>
                <a:sym typeface="Wingdings"/>
              </a:rPr>
              <a:t>A </a:t>
            </a:r>
            <a:r>
              <a:rPr lang="en-US" altLang="ja-JP" dirty="0" smtClean="0">
                <a:solidFill>
                  <a:srgbClr val="FFFF00"/>
                </a:solidFill>
                <a:latin typeface="Arial"/>
                <a:cs typeface="Arial"/>
                <a:sym typeface="Wingdings"/>
              </a:rPr>
              <a:t>decision</a:t>
            </a:r>
            <a:r>
              <a:rPr lang="en-US" altLang="ja-JP" dirty="0" smtClean="0">
                <a:latin typeface="Arial"/>
                <a:cs typeface="Arial"/>
                <a:sym typeface="Wingdings"/>
              </a:rPr>
              <a:t> to proceed by the government</a:t>
            </a:r>
            <a:br>
              <a:rPr lang="en-US" altLang="ja-JP" dirty="0" smtClean="0">
                <a:latin typeface="Arial"/>
                <a:cs typeface="Arial"/>
                <a:sym typeface="Wingdings"/>
              </a:rPr>
            </a:br>
            <a:r>
              <a:rPr lang="en-US" altLang="ja-JP" dirty="0" smtClean="0">
                <a:latin typeface="Arial"/>
                <a:cs typeface="Arial"/>
                <a:sym typeface="Wingdings"/>
              </a:rPr>
              <a:t> Official Negotiations for </a:t>
            </a:r>
            <a:r>
              <a:rPr lang="en-US" altLang="ja-JP" dirty="0" smtClean="0">
                <a:solidFill>
                  <a:srgbClr val="FFFF00"/>
                </a:solidFill>
                <a:latin typeface="Arial"/>
                <a:cs typeface="Arial"/>
                <a:sym typeface="Wingdings"/>
              </a:rPr>
              <a:t>sharing</a:t>
            </a:r>
            <a:endParaRPr lang="en-US" altLang="ja-JP" dirty="0">
              <a:solidFill>
                <a:srgbClr val="FFFF00"/>
              </a:solidFill>
              <a:latin typeface="Arial"/>
              <a:cs typeface="Arial"/>
              <a:sym typeface="Wingdings"/>
            </a:endParaRPr>
          </a:p>
          <a:p>
            <a:pPr marL="457200" indent="-457200">
              <a:spcBef>
                <a:spcPts val="0"/>
              </a:spcBef>
              <a:spcAft>
                <a:spcPts val="1200"/>
              </a:spcAft>
              <a:buClr>
                <a:schemeClr val="accent1">
                  <a:lumMod val="60000"/>
                  <a:lumOff val="40000"/>
                </a:schemeClr>
              </a:buClr>
              <a:buSzPct val="100000"/>
              <a:buFont typeface="+mj-lt"/>
              <a:buAutoNum type="arabicPeriod"/>
            </a:pPr>
            <a:r>
              <a:rPr kumimoji="1" lang="en-US" altLang="ja-JP" dirty="0" smtClean="0">
                <a:latin typeface="Arial"/>
                <a:cs typeface="Arial"/>
                <a:sym typeface="Wingdings"/>
              </a:rPr>
              <a:t>International agreement  </a:t>
            </a:r>
            <a:r>
              <a:rPr lang="en-US" altLang="ja-JP" dirty="0" smtClean="0">
                <a:solidFill>
                  <a:srgbClr val="FFFF00"/>
                </a:solidFill>
                <a:latin typeface="Arial"/>
                <a:cs typeface="Arial"/>
                <a:sym typeface="Wingdings"/>
              </a:rPr>
              <a:t>International approval</a:t>
            </a:r>
            <a:endParaRPr kumimoji="1" lang="ja-JP" altLang="en-US" dirty="0">
              <a:solidFill>
                <a:srgbClr val="FFFF00"/>
              </a:solidFill>
              <a:latin typeface="Arial"/>
              <a:cs typeface="Arial"/>
            </a:endParaRPr>
          </a:p>
        </p:txBody>
      </p:sp>
    </p:spTree>
    <p:extLst>
      <p:ext uri="{BB962C8B-B14F-4D97-AF65-F5344CB8AC3E}">
        <p14:creationId xmlns:p14="http://schemas.microsoft.com/office/powerpoint/2010/main" val="17948904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BACKUP</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032464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90215" y="38994"/>
            <a:ext cx="4033075" cy="461665"/>
          </a:xfrm>
          <a:prstGeom prst="rect">
            <a:avLst/>
          </a:prstGeom>
          <a:noFill/>
        </p:spPr>
        <p:txBody>
          <a:bodyPr wrap="none" rtlCol="0">
            <a:spAutoFit/>
          </a:bodyPr>
          <a:lstStyle/>
          <a:p>
            <a:r>
              <a:rPr lang="en-US" altLang="ja-JP" sz="2400" dirty="0" smtClean="0">
                <a:solidFill>
                  <a:srgbClr val="FFFFFF"/>
                </a:solidFill>
                <a:latin typeface="Arial"/>
                <a:ea typeface="ＭＳ Ｐゴシック"/>
                <a:cs typeface="Arial"/>
              </a:rPr>
              <a:t>Support from policy-makers:</a:t>
            </a:r>
            <a:endParaRPr lang="ja-JP" altLang="en-US" sz="2400" dirty="0">
              <a:solidFill>
                <a:srgbClr val="FFFFFF"/>
              </a:solidFill>
              <a:latin typeface="Arial"/>
              <a:ea typeface="ＭＳ Ｐゴシック"/>
              <a:cs typeface="Arial"/>
            </a:endParaRPr>
          </a:p>
        </p:txBody>
      </p:sp>
      <p:sp>
        <p:nvSpPr>
          <p:cNvPr id="7" name="Rectangle 3"/>
          <p:cNvSpPr>
            <a:spLocks noChangeArrowheads="1"/>
          </p:cNvSpPr>
          <p:nvPr/>
        </p:nvSpPr>
        <p:spPr bwMode="auto">
          <a:xfrm>
            <a:off x="204211" y="2389661"/>
            <a:ext cx="8674268" cy="124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ts val="1600"/>
              </a:spcBef>
              <a:spcAft>
                <a:spcPct val="0"/>
              </a:spcAft>
              <a:tabLst>
                <a:tab pos="2687638" algn="l"/>
              </a:tabLst>
            </a:pPr>
            <a:r>
              <a:rPr lang="en-US" altLang="ja-JP" sz="2000" dirty="0" smtClean="0">
                <a:solidFill>
                  <a:srgbClr val="FFFFFF"/>
                </a:solidFill>
                <a:latin typeface="Arial"/>
                <a:ea typeface="ＭＳ Ｐゴシック" charset="0"/>
                <a:cs typeface="Arial"/>
              </a:rPr>
              <a:t>August 6, 2013 Presented Resolution and Policy Report to PM </a:t>
            </a:r>
            <a:r>
              <a:rPr lang="en-US" altLang="ja-JP" sz="2000" dirty="0" err="1" smtClean="0">
                <a:solidFill>
                  <a:srgbClr val="FFFFFF"/>
                </a:solidFill>
                <a:latin typeface="Arial"/>
                <a:ea typeface="ＭＳ Ｐゴシック" charset="0"/>
                <a:cs typeface="Arial"/>
              </a:rPr>
              <a:t>Shinzo</a:t>
            </a:r>
            <a:r>
              <a:rPr lang="en-US" altLang="ja-JP" sz="2000" dirty="0" smtClean="0">
                <a:solidFill>
                  <a:srgbClr val="FFFFFF"/>
                </a:solidFill>
                <a:latin typeface="Arial"/>
                <a:ea typeface="ＭＳ Ｐゴシック" charset="0"/>
                <a:cs typeface="Arial"/>
              </a:rPr>
              <a:t> Abe</a:t>
            </a:r>
            <a:endParaRPr lang="ja-JP" altLang="en-US" sz="2000" dirty="0">
              <a:solidFill>
                <a:srgbClr val="FFFFFF"/>
              </a:solidFill>
              <a:latin typeface="Arial"/>
              <a:ea typeface="ＭＳ Ｐゴシック" charset="0"/>
              <a:cs typeface="Arial"/>
            </a:endParaRPr>
          </a:p>
          <a:p>
            <a:pPr defTabSz="914400" eaLnBrk="0" fontAlgn="base" hangingPunct="0">
              <a:spcBef>
                <a:spcPts val="800"/>
              </a:spcBef>
              <a:spcAft>
                <a:spcPct val="0"/>
              </a:spcAft>
              <a:tabLst>
                <a:tab pos="2687638" algn="l"/>
              </a:tabLst>
            </a:pPr>
            <a:r>
              <a:rPr lang="en-US" altLang="ja-JP" sz="1600" dirty="0" smtClean="0">
                <a:solidFill>
                  <a:srgbClr val="FFFFFF"/>
                </a:solidFill>
                <a:latin typeface="Arial"/>
                <a:ea typeface="ＭＳ Ｐゴシック" charset="0"/>
                <a:cs typeface="Arial"/>
              </a:rPr>
              <a:t>“The ILC should be promoted as a Prime Minister project, to be funded separately from the normal government budget, in the growth-for-Japan framework in view of the national strategic areas” (partial translation of resolution)</a:t>
            </a:r>
            <a:endParaRPr lang="ja-JP" altLang="en-US" sz="1600" dirty="0">
              <a:solidFill>
                <a:srgbClr val="FFFFFF"/>
              </a:solidFill>
              <a:latin typeface="Arial"/>
              <a:ea typeface="ＭＳ Ｐゴシック" charset="0"/>
              <a:cs typeface="Arial"/>
            </a:endParaRPr>
          </a:p>
        </p:txBody>
      </p:sp>
      <p:sp>
        <p:nvSpPr>
          <p:cNvPr id="8" name="Text Box 17"/>
          <p:cNvSpPr txBox="1">
            <a:spLocks noChangeArrowheads="1"/>
          </p:cNvSpPr>
          <p:nvPr/>
        </p:nvSpPr>
        <p:spPr bwMode="auto">
          <a:xfrm>
            <a:off x="4524373" y="1827068"/>
            <a:ext cx="3703417"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999999">
                      <a:alpha val="74998"/>
                    </a:srgbClr>
                  </a:outerShdw>
                </a:effectLst>
              </a14:hiddenEffects>
            </a:ext>
          </a:extLst>
        </p:spPr>
        <p:txBody>
          <a:bodyPr wrap="none" lIns="90000" tIns="46800" rIns="90000" bIns="46800">
            <a:spAutoFit/>
          </a:bodyPr>
          <a:lstStyle>
            <a:lvl1pPr>
              <a:defRPr kumimoji="1">
                <a:solidFill>
                  <a:schemeClr val="tx1"/>
                </a:solidFill>
                <a:latin typeface="Arial" charset="0"/>
                <a:ea typeface="ＭＳ Ｐゴシック" charset="0"/>
                <a:cs typeface="ＭＳ Ｐゴシック" charset="0"/>
              </a:defRPr>
            </a:lvl1pPr>
            <a:lvl2pPr marL="742950" indent="-285750">
              <a:defRPr kumimoji="1">
                <a:solidFill>
                  <a:schemeClr val="tx1"/>
                </a:solidFill>
                <a:latin typeface="Arial" charset="0"/>
                <a:ea typeface="ＭＳ Ｐゴシック" charset="0"/>
              </a:defRPr>
            </a:lvl2pPr>
            <a:lvl3pPr marL="1143000" indent="-228600">
              <a:defRPr kumimoji="1">
                <a:solidFill>
                  <a:schemeClr val="tx1"/>
                </a:solidFill>
                <a:latin typeface="Arial" charset="0"/>
                <a:ea typeface="ＭＳ Ｐゴシック" charset="0"/>
              </a:defRPr>
            </a:lvl3pPr>
            <a:lvl4pPr marL="1600200" indent="-228600">
              <a:defRPr kumimoji="1">
                <a:solidFill>
                  <a:schemeClr val="tx1"/>
                </a:solidFill>
                <a:latin typeface="Arial" charset="0"/>
                <a:ea typeface="ＭＳ Ｐゴシック" charset="0"/>
              </a:defRPr>
            </a:lvl4pPr>
            <a:lvl5pPr marL="2057400" indent="-228600">
              <a:defRPr kumimoji="1">
                <a:solidFill>
                  <a:schemeClr val="tx1"/>
                </a:solidFill>
                <a:latin typeface="Arial" charset="0"/>
                <a:ea typeface="ＭＳ Ｐゴシック" charset="0"/>
              </a:defRPr>
            </a:lvl5pPr>
            <a:lvl6pPr marL="2514600" indent="-228600" eaLnBrk="0" fontAlgn="base" hangingPunct="0">
              <a:spcBef>
                <a:spcPct val="50000"/>
              </a:spcBef>
              <a:spcAft>
                <a:spcPct val="0"/>
              </a:spcAft>
              <a:defRPr kumimoji="1">
                <a:solidFill>
                  <a:schemeClr val="tx1"/>
                </a:solidFill>
                <a:latin typeface="Arial" charset="0"/>
                <a:ea typeface="ＭＳ Ｐゴシック" charset="0"/>
              </a:defRPr>
            </a:lvl6pPr>
            <a:lvl7pPr marL="2971800" indent="-228600" eaLnBrk="0" fontAlgn="base" hangingPunct="0">
              <a:spcBef>
                <a:spcPct val="50000"/>
              </a:spcBef>
              <a:spcAft>
                <a:spcPct val="0"/>
              </a:spcAft>
              <a:defRPr kumimoji="1">
                <a:solidFill>
                  <a:schemeClr val="tx1"/>
                </a:solidFill>
                <a:latin typeface="Arial" charset="0"/>
                <a:ea typeface="ＭＳ Ｐゴシック" charset="0"/>
              </a:defRPr>
            </a:lvl7pPr>
            <a:lvl8pPr marL="3429000" indent="-228600" eaLnBrk="0" fontAlgn="base" hangingPunct="0">
              <a:spcBef>
                <a:spcPct val="50000"/>
              </a:spcBef>
              <a:spcAft>
                <a:spcPct val="0"/>
              </a:spcAft>
              <a:defRPr kumimoji="1">
                <a:solidFill>
                  <a:schemeClr val="tx1"/>
                </a:solidFill>
                <a:latin typeface="Arial" charset="0"/>
                <a:ea typeface="ＭＳ Ｐゴシック" charset="0"/>
              </a:defRPr>
            </a:lvl8pPr>
            <a:lvl9pPr marL="3886200" indent="-228600" eaLnBrk="0" fontAlgn="base" hangingPunct="0">
              <a:spcBef>
                <a:spcPct val="50000"/>
              </a:spcBef>
              <a:spcAft>
                <a:spcPct val="0"/>
              </a:spcAft>
              <a:defRPr kumimoji="1">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altLang="ja-JP" dirty="0" smtClean="0">
                <a:solidFill>
                  <a:srgbClr val="FFFFFF"/>
                </a:solidFill>
                <a:latin typeface="Arial"/>
                <a:cs typeface="Arial"/>
              </a:rPr>
              <a:t>(150+ Diet Members, March 2014)</a:t>
            </a:r>
            <a:endParaRPr lang="ja-JP" altLang="en-US" dirty="0">
              <a:solidFill>
                <a:srgbClr val="FFFFFF"/>
              </a:solidFill>
              <a:latin typeface="Arial"/>
              <a:cs typeface="Arial"/>
            </a:endParaRPr>
          </a:p>
        </p:txBody>
      </p:sp>
      <p:sp>
        <p:nvSpPr>
          <p:cNvPr id="10" name="正方形/長方形 9"/>
          <p:cNvSpPr/>
          <p:nvPr/>
        </p:nvSpPr>
        <p:spPr>
          <a:xfrm>
            <a:off x="4481592" y="1038376"/>
            <a:ext cx="4020677" cy="646331"/>
          </a:xfrm>
          <a:prstGeom prst="rect">
            <a:avLst/>
          </a:prstGeom>
        </p:spPr>
        <p:txBody>
          <a:bodyPr wrap="none">
            <a:spAutoFit/>
          </a:bodyPr>
          <a:lstStyle/>
          <a:p>
            <a:r>
              <a:rPr lang="en-US" altLang="ja-JP" dirty="0" smtClean="0">
                <a:solidFill>
                  <a:srgbClr val="FFFFFF"/>
                </a:solidFill>
                <a:latin typeface="Arial"/>
                <a:ea typeface="ＭＳ Ｐゴシック" charset="0"/>
                <a:cs typeface="Arial"/>
              </a:rPr>
              <a:t>Chair: Mr. Takeo Kawamura</a:t>
            </a:r>
          </a:p>
          <a:p>
            <a:r>
              <a:rPr lang="en-US" altLang="ja-JP" dirty="0" smtClean="0">
                <a:solidFill>
                  <a:srgbClr val="FFFFFF"/>
                </a:solidFill>
                <a:latin typeface="Arial"/>
                <a:ea typeface="ＭＳ Ｐゴシック" charset="0"/>
                <a:cs typeface="Arial"/>
              </a:rPr>
              <a:t>Secretary-General: Mr. Ryu Shionoya</a:t>
            </a:r>
          </a:p>
        </p:txBody>
      </p:sp>
      <p:sp>
        <p:nvSpPr>
          <p:cNvPr id="11" name="Rectangle 2"/>
          <p:cNvSpPr>
            <a:spLocks noChangeArrowheads="1"/>
          </p:cNvSpPr>
          <p:nvPr/>
        </p:nvSpPr>
        <p:spPr bwMode="auto">
          <a:xfrm>
            <a:off x="3778199" y="461686"/>
            <a:ext cx="5317364"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altLang="ja-JP" sz="2000" dirty="0" smtClean="0">
                <a:solidFill>
                  <a:srgbClr val="FFFFFF"/>
                </a:solidFill>
                <a:latin typeface="Arial"/>
                <a:ea typeface="ＭＳ Ｐゴシック" charset="0"/>
                <a:cs typeface="Arial"/>
              </a:rPr>
              <a:t>Federation of Diet Members (Multiple Parties)</a:t>
            </a:r>
          </a:p>
        </p:txBody>
      </p:sp>
      <p:sp>
        <p:nvSpPr>
          <p:cNvPr id="12" name="テキスト ボックス 11"/>
          <p:cNvSpPr txBox="1"/>
          <p:nvPr/>
        </p:nvSpPr>
        <p:spPr>
          <a:xfrm>
            <a:off x="305448" y="3819606"/>
            <a:ext cx="8487895" cy="1384995"/>
          </a:xfrm>
          <a:prstGeom prst="rect">
            <a:avLst/>
          </a:prstGeom>
          <a:noFill/>
        </p:spPr>
        <p:txBody>
          <a:bodyPr wrap="none" rtlCol="0">
            <a:spAutoFit/>
          </a:bodyPr>
          <a:lstStyle/>
          <a:p>
            <a:r>
              <a:rPr lang="en-US" altLang="ja-JP" sz="2400" dirty="0" smtClean="0">
                <a:solidFill>
                  <a:srgbClr val="FFFFFF"/>
                </a:solidFill>
                <a:latin typeface="Arial"/>
                <a:ea typeface="ＭＳ Ｐゴシック"/>
                <a:cs typeface="Arial"/>
              </a:rPr>
              <a:t>Support from Business Communities</a:t>
            </a:r>
          </a:p>
          <a:p>
            <a:pPr lvl="1"/>
            <a:r>
              <a:rPr lang="en-US" altLang="ja-JP" sz="2000" dirty="0" smtClean="0">
                <a:solidFill>
                  <a:srgbClr val="FFFFFF"/>
                </a:solidFill>
                <a:latin typeface="Arial"/>
                <a:ea typeface="ＭＳ Ｐゴシック"/>
                <a:cs typeface="Arial"/>
              </a:rPr>
              <a:t>Japan Association of Corporate Executives (April 2013, August 2013)</a:t>
            </a:r>
          </a:p>
          <a:p>
            <a:pPr lvl="1"/>
            <a:r>
              <a:rPr lang="en-US" altLang="ja-JP" sz="2000" dirty="0" smtClean="0">
                <a:solidFill>
                  <a:srgbClr val="FFFFFF"/>
                </a:solidFill>
                <a:latin typeface="Arial"/>
                <a:ea typeface="ＭＳ Ｐゴシック"/>
                <a:cs typeface="Arial"/>
              </a:rPr>
              <a:t>Japan Chamber of Commerce and Industry (August 2013)</a:t>
            </a:r>
          </a:p>
          <a:p>
            <a:pPr lvl="1"/>
            <a:r>
              <a:rPr lang="en-US" altLang="ja-JP" sz="2000" dirty="0" smtClean="0">
                <a:solidFill>
                  <a:srgbClr val="FFFFFF"/>
                </a:solidFill>
                <a:latin typeface="Arial"/>
                <a:ea typeface="ＭＳ Ｐゴシック"/>
                <a:cs typeface="Arial"/>
              </a:rPr>
              <a:t>Japan Business Federation (January 20, 2014)</a:t>
            </a:r>
            <a:endParaRPr lang="ja-JP" altLang="en-US" sz="2800" dirty="0">
              <a:solidFill>
                <a:srgbClr val="FFFFFF"/>
              </a:solidFill>
              <a:latin typeface="Arial"/>
              <a:ea typeface="ＭＳ Ｐゴシック"/>
              <a:cs typeface="Arial"/>
            </a:endParaRPr>
          </a:p>
        </p:txBody>
      </p:sp>
      <p:sp>
        <p:nvSpPr>
          <p:cNvPr id="3" name="テキスト ボックス 2"/>
          <p:cNvSpPr txBox="1"/>
          <p:nvPr/>
        </p:nvSpPr>
        <p:spPr>
          <a:xfrm>
            <a:off x="247454" y="5237072"/>
            <a:ext cx="8631025" cy="1569660"/>
          </a:xfrm>
          <a:prstGeom prst="rect">
            <a:avLst/>
          </a:prstGeom>
          <a:noFill/>
          <a:ln w="28575" cmpd="sng">
            <a:solidFill>
              <a:srgbClr val="FF6600"/>
            </a:solidFill>
          </a:ln>
        </p:spPr>
        <p:txBody>
          <a:bodyPr wrap="square" rtlCol="0">
            <a:spAutoFit/>
          </a:bodyPr>
          <a:lstStyle/>
          <a:p>
            <a:r>
              <a:rPr lang="en-US" altLang="ja-JP" sz="2400" dirty="0" smtClean="0">
                <a:latin typeface="Arial"/>
                <a:cs typeface="Arial"/>
              </a:rPr>
              <a:t>Prime Minister </a:t>
            </a:r>
            <a:r>
              <a:rPr lang="en-US" altLang="ja-JP" sz="2400" dirty="0" err="1" smtClean="0">
                <a:latin typeface="Arial"/>
                <a:cs typeface="Arial"/>
              </a:rPr>
              <a:t>Shinzo</a:t>
            </a:r>
            <a:r>
              <a:rPr lang="en-US" altLang="ja-JP" sz="2400" dirty="0" smtClean="0">
                <a:latin typeface="Arial"/>
                <a:cs typeface="Arial"/>
              </a:rPr>
              <a:t> Abe  (interviews by Media in Dec. 2014)</a:t>
            </a:r>
          </a:p>
          <a:p>
            <a:r>
              <a:rPr lang="en-US" altLang="ja-JP" sz="2400" dirty="0" smtClean="0">
                <a:latin typeface="Arial"/>
                <a:cs typeface="Arial"/>
              </a:rPr>
              <a:t>“Project merit is understood. Japanese government has started reviews on the project. Issues are cost and especially international sharing.”</a:t>
            </a:r>
          </a:p>
        </p:txBody>
      </p:sp>
      <p:pic>
        <p:nvPicPr>
          <p:cNvPr id="13" name="Picture 31" descr="R0056809"/>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54351" y="543867"/>
            <a:ext cx="3134018" cy="184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0303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latin typeface="Arial"/>
              <a:cs typeface="Arial"/>
            </a:endParaRPr>
          </a:p>
        </p:txBody>
      </p:sp>
      <p:sp>
        <p:nvSpPr>
          <p:cNvPr id="3" name="コンテンツ プレースホルダー 2"/>
          <p:cNvSpPr>
            <a:spLocks noGrp="1"/>
          </p:cNvSpPr>
          <p:nvPr>
            <p:ph idx="1"/>
          </p:nvPr>
        </p:nvSpPr>
        <p:spPr/>
        <p:txBody>
          <a:bodyPr/>
          <a:lstStyle/>
          <a:p>
            <a:endParaRPr kumimoji="1" lang="ja-JP" altLang="en-US" dirty="0">
              <a:latin typeface="Arial"/>
              <a:cs typeface="Arial"/>
            </a:endParaRPr>
          </a:p>
        </p:txBody>
      </p:sp>
      <p:pic>
        <p:nvPicPr>
          <p:cNvPr id="5" name="図 4" descr="004_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32"/>
            <a:ext cx="9144000" cy="4270025"/>
          </a:xfrm>
          <a:prstGeom prst="rect">
            <a:avLst/>
          </a:prstGeom>
        </p:spPr>
      </p:pic>
      <p:pic>
        <p:nvPicPr>
          <p:cNvPr id="7" name="図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 y="4015676"/>
            <a:ext cx="3807006" cy="284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807006" y="4288002"/>
            <a:ext cx="5336994" cy="256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p:cNvSpPr>
          <p:nvPr/>
        </p:nvSpPr>
        <p:spPr bwMode="auto">
          <a:xfrm>
            <a:off x="0" y="3778369"/>
            <a:ext cx="3807006" cy="523220"/>
          </a:xfrm>
          <a:prstGeom prst="rect">
            <a:avLst/>
          </a:prstGeom>
          <a:solidFill>
            <a:srgbClr val="000090"/>
          </a:solidFill>
          <a:ln>
            <a:noFill/>
          </a:ln>
          <a:extLst/>
        </p:spPr>
        <p:txBody>
          <a:bodyPr wrap="square" anchor="ctr">
            <a:spAutoFit/>
          </a:bodyPr>
          <a:lstStyle>
            <a:lvl1pPr>
              <a:defRPr kumimoji="1" sz="4200">
                <a:solidFill>
                  <a:srgbClr val="FFFFFF"/>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FFFFFF"/>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FFFFFF"/>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FFFFFF"/>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FFFFFF"/>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9pPr>
          </a:lstStyle>
          <a:p>
            <a:pPr algn="ctr" defTabSz="914400" eaLnBrk="0" fontAlgn="base" hangingPunct="0">
              <a:spcBef>
                <a:spcPct val="0"/>
              </a:spcBef>
              <a:spcAft>
                <a:spcPct val="0"/>
              </a:spcAft>
            </a:pPr>
            <a:r>
              <a:rPr lang="en-US" altLang="ja-JP" sz="1400" b="1" dirty="0" smtClean="0">
                <a:solidFill>
                  <a:srgbClr val="E5E5FF"/>
                </a:solidFill>
                <a:effectLst>
                  <a:outerShdw blurRad="38100" dist="38100" dir="2700000" algn="tl" rotWithShape="0">
                    <a:srgbClr val="000000"/>
                  </a:outerShdw>
                </a:effectLst>
                <a:latin typeface="Arial"/>
                <a:cs typeface="Arial"/>
              </a:rPr>
              <a:t>ILC Technical Design Report Completed</a:t>
            </a:r>
          </a:p>
          <a:p>
            <a:pPr algn="ctr" defTabSz="914400" eaLnBrk="0" fontAlgn="base" hangingPunct="0">
              <a:spcBef>
                <a:spcPct val="0"/>
              </a:spcBef>
              <a:spcAft>
                <a:spcPct val="0"/>
              </a:spcAft>
            </a:pPr>
            <a:r>
              <a:rPr lang="en-US" altLang="ja-JP" sz="1400" b="1" dirty="0" smtClean="0">
                <a:solidFill>
                  <a:srgbClr val="E5E5FF"/>
                </a:solidFill>
                <a:effectLst>
                  <a:outerShdw blurRad="38100" dist="38100" dir="2700000" algn="tl" rotWithShape="0">
                    <a:srgbClr val="000000"/>
                  </a:outerShdw>
                </a:effectLst>
                <a:latin typeface="Arial"/>
                <a:cs typeface="Arial"/>
              </a:rPr>
              <a:t>(December 2012)</a:t>
            </a:r>
            <a:endParaRPr kumimoji="0" lang="en-US" altLang="ja-JP" sz="1400" b="1" dirty="0" smtClean="0">
              <a:solidFill>
                <a:srgbClr val="E5E5FF"/>
              </a:solidFill>
              <a:effectLst>
                <a:outerShdw blurRad="38100" dist="38100" dir="2700000" algn="tl" rotWithShape="0">
                  <a:srgbClr val="000000"/>
                </a:outerShdw>
              </a:effectLst>
              <a:latin typeface="Arial"/>
              <a:ea typeface="HGP明朝B" charset="0"/>
              <a:cs typeface="Arial"/>
            </a:endParaRPr>
          </a:p>
        </p:txBody>
      </p:sp>
      <p:sp>
        <p:nvSpPr>
          <p:cNvPr id="11" name="Rectangle 3"/>
          <p:cNvSpPr txBox="1">
            <a:spLocks/>
          </p:cNvSpPr>
          <p:nvPr/>
        </p:nvSpPr>
        <p:spPr bwMode="auto">
          <a:xfrm>
            <a:off x="4525410" y="3747037"/>
            <a:ext cx="4500518" cy="523220"/>
          </a:xfrm>
          <a:prstGeom prst="rect">
            <a:avLst/>
          </a:prstGeom>
          <a:solidFill>
            <a:srgbClr val="000090"/>
          </a:solidFill>
          <a:ln>
            <a:noFill/>
          </a:ln>
          <a:extLst/>
        </p:spPr>
        <p:txBody>
          <a:bodyPr wrap="square" anchor="ctr">
            <a:spAutoFit/>
          </a:bodyPr>
          <a:lstStyle>
            <a:lvl1pPr>
              <a:defRPr kumimoji="1" sz="4200">
                <a:solidFill>
                  <a:srgbClr val="FFFFFF"/>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FFFFFF"/>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FFFFFF"/>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FFFFFF"/>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FFFFFF"/>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FFFFFF"/>
                </a:solidFill>
                <a:latin typeface="ヒラギノ角ゴ Pro W3" charset="0"/>
                <a:ea typeface="ヒラギノ角ゴ Pro W3" charset="0"/>
                <a:cs typeface="ヒラギノ角ゴ Pro W3" charset="0"/>
                <a:sym typeface="ヒラギノ角ゴ Pro W3" charset="0"/>
              </a:defRPr>
            </a:lvl9pPr>
          </a:lstStyle>
          <a:p>
            <a:pPr algn="ctr" defTabSz="914400" eaLnBrk="0" fontAlgn="base" hangingPunct="0">
              <a:spcBef>
                <a:spcPct val="0"/>
              </a:spcBef>
              <a:spcAft>
                <a:spcPct val="0"/>
              </a:spcAft>
            </a:pPr>
            <a:r>
              <a:rPr lang="en-US" altLang="ja-JP" sz="1400" b="1" dirty="0" smtClean="0">
                <a:solidFill>
                  <a:srgbClr val="E5E5FF"/>
                </a:solidFill>
                <a:effectLst>
                  <a:outerShdw blurRad="38100" dist="38100" dir="2700000" algn="tl" rotWithShape="0">
                    <a:srgbClr val="000000"/>
                  </a:outerShdw>
                </a:effectLst>
                <a:latin typeface="Arial"/>
                <a:cs typeface="Arial"/>
              </a:rPr>
              <a:t>Lyn Evans’ Courtesy visit as the LCC Director to</a:t>
            </a:r>
          </a:p>
          <a:p>
            <a:pPr algn="ctr" defTabSz="914400" eaLnBrk="0" fontAlgn="base" hangingPunct="0">
              <a:spcBef>
                <a:spcPct val="0"/>
              </a:spcBef>
              <a:spcAft>
                <a:spcPct val="0"/>
              </a:spcAft>
            </a:pPr>
            <a:r>
              <a:rPr lang="en-US" altLang="ja-JP" sz="1400" b="1" dirty="0" smtClean="0">
                <a:solidFill>
                  <a:srgbClr val="E5E5FF"/>
                </a:solidFill>
                <a:effectLst>
                  <a:outerShdw blurRad="38100" dist="38100" dir="2700000" algn="tl" rotWithShape="0">
                    <a:srgbClr val="000000"/>
                  </a:outerShdw>
                </a:effectLst>
                <a:latin typeface="Arial"/>
                <a:cs typeface="Arial"/>
              </a:rPr>
              <a:t>Prime Minister </a:t>
            </a:r>
            <a:r>
              <a:rPr lang="en-US" altLang="ja-JP" sz="1400" b="1" dirty="0" err="1" smtClean="0">
                <a:solidFill>
                  <a:srgbClr val="E5E5FF"/>
                </a:solidFill>
                <a:effectLst>
                  <a:outerShdw blurRad="38100" dist="38100" dir="2700000" algn="tl" rotWithShape="0">
                    <a:srgbClr val="000000"/>
                  </a:outerShdw>
                </a:effectLst>
                <a:latin typeface="Arial"/>
                <a:cs typeface="Arial"/>
              </a:rPr>
              <a:t>Shinzo</a:t>
            </a:r>
            <a:r>
              <a:rPr lang="en-US" altLang="ja-JP" sz="1400" b="1" dirty="0" smtClean="0">
                <a:solidFill>
                  <a:srgbClr val="E5E5FF"/>
                </a:solidFill>
                <a:effectLst>
                  <a:outerShdw blurRad="38100" dist="38100" dir="2700000" algn="tl" rotWithShape="0">
                    <a:srgbClr val="000000"/>
                  </a:outerShdw>
                </a:effectLst>
                <a:latin typeface="Arial"/>
                <a:cs typeface="Arial"/>
              </a:rPr>
              <a:t> Abe (March 2013)</a:t>
            </a:r>
          </a:p>
        </p:txBody>
      </p:sp>
    </p:spTree>
    <p:extLst>
      <p:ext uri="{BB962C8B-B14F-4D97-AF65-F5344CB8AC3E}">
        <p14:creationId xmlns:p14="http://schemas.microsoft.com/office/powerpoint/2010/main" val="25624851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a:t>
            </a:r>
            <a:endParaRPr kumimoji="1" lang="ja-JP" altLang="en-US" dirty="0">
              <a:solidFill>
                <a:srgbClr val="FFFF00"/>
              </a:solidFill>
            </a:endParaRPr>
          </a:p>
        </p:txBody>
      </p:sp>
      <p:sp>
        <p:nvSpPr>
          <p:cNvPr id="4" name="コンテンツ プレースホルダー 3"/>
          <p:cNvSpPr>
            <a:spLocks noGrp="1"/>
          </p:cNvSpPr>
          <p:nvPr>
            <p:ph idx="1"/>
          </p:nvPr>
        </p:nvSpPr>
        <p:spPr>
          <a:xfrm>
            <a:off x="255944" y="969513"/>
            <a:ext cx="8801198" cy="5656342"/>
          </a:xfrm>
        </p:spPr>
        <p:txBody>
          <a:bodyPr/>
          <a:lstStyle/>
          <a:p>
            <a:r>
              <a:rPr kumimoji="1" lang="en-US" altLang="ja-JP" sz="2000" b="1" dirty="0" smtClean="0">
                <a:solidFill>
                  <a:srgbClr val="FFFF00"/>
                </a:solidFill>
              </a:rPr>
              <a:t>ICFA</a:t>
            </a:r>
            <a:r>
              <a:rPr kumimoji="1" lang="en-US" altLang="ja-JP" sz="2000" dirty="0" smtClean="0">
                <a:solidFill>
                  <a:srgbClr val="FFFF00"/>
                </a:solidFill>
              </a:rPr>
              <a:t>:</a:t>
            </a:r>
            <a:r>
              <a:rPr kumimoji="1" lang="en-US" altLang="ja-JP" sz="2000" dirty="0" smtClean="0"/>
              <a:t> International Committee for Future Accelerators </a:t>
            </a:r>
          </a:p>
          <a:p>
            <a:pPr marL="457200" lvl="1" indent="0">
              <a:buNone/>
            </a:pPr>
            <a:r>
              <a:rPr kumimoji="1" lang="en-US" altLang="ja-JP" sz="2000" dirty="0" smtClean="0"/>
              <a:t>ICFA chair: Joachim </a:t>
            </a:r>
            <a:r>
              <a:rPr kumimoji="1" lang="en-US" altLang="ja-JP" sz="2000" dirty="0" err="1" smtClean="0"/>
              <a:t>Mnich</a:t>
            </a:r>
            <a:endParaRPr kumimoji="1" lang="en-US" altLang="ja-JP" sz="2000" dirty="0" smtClean="0"/>
          </a:p>
          <a:p>
            <a:pPr lvl="1"/>
            <a:r>
              <a:rPr lang="en-US" altLang="ja-JP" sz="2000" b="1" dirty="0" smtClean="0">
                <a:solidFill>
                  <a:srgbClr val="FFFF00"/>
                </a:solidFill>
              </a:rPr>
              <a:t>LCB</a:t>
            </a:r>
            <a:r>
              <a:rPr lang="en-US" altLang="ja-JP" sz="2000" dirty="0" smtClean="0"/>
              <a:t>: Linear Collider Board   (chair: Sachio </a:t>
            </a:r>
            <a:r>
              <a:rPr lang="en-US" altLang="ja-JP" sz="2000" dirty="0" err="1" smtClean="0"/>
              <a:t>Komamiya</a:t>
            </a:r>
            <a:r>
              <a:rPr lang="en-US" altLang="ja-JP" sz="2000" dirty="0" smtClean="0"/>
              <a:t>)</a:t>
            </a:r>
          </a:p>
          <a:p>
            <a:pPr lvl="2"/>
            <a:r>
              <a:rPr kumimoji="1" lang="en-US" altLang="ja-JP" sz="2000" b="1" dirty="0" smtClean="0">
                <a:solidFill>
                  <a:srgbClr val="FFFF00"/>
                </a:solidFill>
              </a:rPr>
              <a:t>LCC:</a:t>
            </a:r>
            <a:r>
              <a:rPr kumimoji="1" lang="en-US" altLang="ja-JP" sz="2000" b="1" dirty="0" smtClean="0"/>
              <a:t> Linear Collider Collaboration </a:t>
            </a:r>
          </a:p>
          <a:p>
            <a:pPr lvl="3"/>
            <a:r>
              <a:rPr lang="en-US" altLang="ja-JP" sz="2000" dirty="0" smtClean="0"/>
              <a:t>Director Lyn Evans</a:t>
            </a:r>
          </a:p>
          <a:p>
            <a:pPr lvl="3"/>
            <a:r>
              <a:rPr lang="en-US" altLang="ja-JP" sz="2000" dirty="0"/>
              <a:t>D</a:t>
            </a:r>
            <a:r>
              <a:rPr lang="en-US" altLang="ja-JP" sz="2000" dirty="0" smtClean="0"/>
              <a:t>eputy director Hitoshi Murayama</a:t>
            </a:r>
          </a:p>
          <a:p>
            <a:endParaRPr lang="en-US" altLang="ja-JP" sz="2000" dirty="0" smtClean="0"/>
          </a:p>
          <a:p>
            <a:pPr marL="0" indent="0">
              <a:buNone/>
            </a:pPr>
            <a:r>
              <a:rPr lang="en-US" altLang="ja-JP" sz="2000" b="1" dirty="0" smtClean="0"/>
              <a:t>Domestic in Japan</a:t>
            </a:r>
          </a:p>
          <a:p>
            <a:r>
              <a:rPr lang="en-US" altLang="ja-JP" sz="2000" b="1" dirty="0" smtClean="0">
                <a:solidFill>
                  <a:srgbClr val="FFFF00"/>
                </a:solidFill>
              </a:rPr>
              <a:t>KEK</a:t>
            </a:r>
            <a:r>
              <a:rPr lang="en-US" altLang="ja-JP" sz="2000" dirty="0" smtClean="0"/>
              <a:t> ILC project preparation office </a:t>
            </a:r>
          </a:p>
          <a:p>
            <a:pPr lvl="1"/>
            <a:r>
              <a:rPr lang="en-US" altLang="ja-JP" sz="2000" dirty="0" smtClean="0"/>
              <a:t>Chair: Masanori Yamauchi (</a:t>
            </a:r>
            <a:r>
              <a:rPr lang="en-US" altLang="ja-JP" sz="2000" b="1" dirty="0" smtClean="0"/>
              <a:t>KEK DG</a:t>
            </a:r>
            <a:r>
              <a:rPr lang="en-US" altLang="ja-JP" sz="2000" dirty="0" smtClean="0"/>
              <a:t>), </a:t>
            </a:r>
          </a:p>
          <a:p>
            <a:pPr lvl="1"/>
            <a:r>
              <a:rPr lang="en-US" altLang="ja-JP" sz="2000" dirty="0" smtClean="0"/>
              <a:t>acting chair: Yasuhiro Okada (</a:t>
            </a:r>
            <a:r>
              <a:rPr lang="en-US" altLang="ja-JP" sz="2000" b="1" dirty="0" smtClean="0"/>
              <a:t>KEK executive director</a:t>
            </a:r>
            <a:r>
              <a:rPr lang="en-US" altLang="ja-JP" sz="2000" dirty="0" smtClean="0"/>
              <a:t>)</a:t>
            </a:r>
          </a:p>
          <a:p>
            <a:pPr lvl="1"/>
            <a:r>
              <a:rPr lang="en-US" altLang="ja-JP" sz="2000" b="1" dirty="0" smtClean="0">
                <a:solidFill>
                  <a:srgbClr val="FFFF00"/>
                </a:solidFill>
              </a:rPr>
              <a:t>KEK</a:t>
            </a:r>
            <a:r>
              <a:rPr lang="en-US" altLang="ja-JP" sz="2000" b="1" dirty="0">
                <a:solidFill>
                  <a:srgbClr val="FFFF00"/>
                </a:solidFill>
              </a:rPr>
              <a:t>-ILC Action Plan </a:t>
            </a:r>
            <a:r>
              <a:rPr lang="en-US" altLang="ja-JP" sz="2000" dirty="0"/>
              <a:t>released </a:t>
            </a:r>
            <a:r>
              <a:rPr lang="en-US" altLang="ja-JP" sz="2000" dirty="0" smtClean="0"/>
              <a:t> (Jan. 2016)</a:t>
            </a:r>
            <a:endParaRPr lang="en-US" altLang="ja-JP" sz="2000" dirty="0"/>
          </a:p>
          <a:p>
            <a:pPr marL="0" indent="0">
              <a:buNone/>
            </a:pPr>
            <a:r>
              <a:rPr lang="en-US" altLang="ja-JP" sz="2000" dirty="0" smtClean="0"/>
              <a:t>         http</a:t>
            </a:r>
            <a:r>
              <a:rPr lang="en-US" altLang="ja-JP" sz="2000" dirty="0"/>
              <a:t>://</a:t>
            </a:r>
            <a:r>
              <a:rPr lang="en-US" altLang="ja-JP" sz="2000" dirty="0" err="1"/>
              <a:t>www.kek.jp</a:t>
            </a:r>
            <a:r>
              <a:rPr lang="en-US" altLang="ja-JP" sz="2000" dirty="0"/>
              <a:t>/en/</a:t>
            </a:r>
            <a:r>
              <a:rPr lang="en-US" altLang="ja-JP" sz="2000" dirty="0" err="1"/>
              <a:t>NewsRoom</a:t>
            </a:r>
            <a:r>
              <a:rPr lang="en-US" altLang="ja-JP" sz="2000" dirty="0"/>
              <a:t>/Release/20160106140000</a:t>
            </a:r>
            <a:r>
              <a:rPr lang="en-US" altLang="ja-JP" sz="2000" dirty="0" smtClean="0"/>
              <a:t>/</a:t>
            </a:r>
          </a:p>
          <a:p>
            <a:r>
              <a:rPr lang="en-US" altLang="ja-JP" sz="2000" dirty="0" smtClean="0">
                <a:solidFill>
                  <a:srgbClr val="FFFF00"/>
                </a:solidFill>
              </a:rPr>
              <a:t>JHEPC</a:t>
            </a:r>
            <a:r>
              <a:rPr lang="en-US" altLang="ja-JP" sz="2000" dirty="0" smtClean="0"/>
              <a:t>: Japanese High Energy Physics Committee</a:t>
            </a:r>
          </a:p>
          <a:p>
            <a:pPr lvl="1"/>
            <a:r>
              <a:rPr lang="en-US" altLang="ja-JP" sz="2000" dirty="0" smtClean="0"/>
              <a:t>Chair Hiroaki </a:t>
            </a:r>
            <a:r>
              <a:rPr lang="en-US" altLang="ja-JP" sz="2000" dirty="0" err="1" smtClean="0"/>
              <a:t>Aihara</a:t>
            </a:r>
            <a:r>
              <a:rPr lang="en-US" altLang="ja-JP" sz="2000" dirty="0" smtClean="0"/>
              <a:t> (vice president of Univ. of Tokyo)</a:t>
            </a:r>
          </a:p>
          <a:p>
            <a:endParaRPr kumimoji="1" lang="ja-JP" altLang="en-US" sz="2000" dirty="0"/>
          </a:p>
        </p:txBody>
      </p:sp>
      <p:sp>
        <p:nvSpPr>
          <p:cNvPr id="5" name="テキスト ボックス 4"/>
          <p:cNvSpPr txBox="1"/>
          <p:nvPr/>
        </p:nvSpPr>
        <p:spPr>
          <a:xfrm>
            <a:off x="1425661" y="297661"/>
            <a:ext cx="6105601" cy="400110"/>
          </a:xfrm>
          <a:prstGeom prst="rect">
            <a:avLst/>
          </a:prstGeom>
          <a:noFill/>
        </p:spPr>
        <p:txBody>
          <a:bodyPr wrap="none" rtlCol="0">
            <a:spAutoFit/>
          </a:bodyPr>
          <a:lstStyle/>
          <a:p>
            <a:r>
              <a:rPr kumimoji="1" lang="en-US" altLang="ja-JP" dirty="0" smtClean="0"/>
              <a:t>The BODIES of ILC promotion in </a:t>
            </a:r>
            <a:r>
              <a:rPr kumimoji="1" lang="en-US" altLang="ja-JP" sz="2000" b="1" i="1" dirty="0" smtClean="0"/>
              <a:t>HEP researchers</a:t>
            </a:r>
            <a:endParaRPr kumimoji="1" lang="ja-JP" altLang="en-US" sz="2000" b="1" i="1" dirty="0"/>
          </a:p>
        </p:txBody>
      </p:sp>
    </p:spTree>
    <p:extLst>
      <p:ext uri="{BB962C8B-B14F-4D97-AF65-F5344CB8AC3E}">
        <p14:creationId xmlns:p14="http://schemas.microsoft.com/office/powerpoint/2010/main" val="1825030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Diplomatic actions</a:t>
            </a:r>
            <a:r>
              <a:rPr kumimoji="1" lang="ja-JP" altLang="en-US" dirty="0" smtClean="0"/>
              <a:t> </a:t>
            </a:r>
            <a:r>
              <a:rPr kumimoji="1" lang="en-US" altLang="ja-JP" dirty="0" smtClean="0"/>
              <a:t>in</a:t>
            </a:r>
            <a:r>
              <a:rPr kumimoji="1" lang="ja-JP" altLang="en-US" dirty="0" smtClean="0"/>
              <a:t> </a:t>
            </a:r>
            <a:r>
              <a:rPr kumimoji="1" lang="en-US" altLang="ja-JP" dirty="0" smtClean="0"/>
              <a:t>2013</a:t>
            </a:r>
            <a:br>
              <a:rPr kumimoji="1" lang="en-US" altLang="ja-JP" dirty="0" smtClean="0"/>
            </a:br>
            <a:r>
              <a:rPr kumimoji="1" lang="ja-JP" altLang="ja-JP" dirty="0" smtClean="0"/>
              <a:t>Tr</a:t>
            </a:r>
            <a:r>
              <a:rPr kumimoji="1" lang="ja-JP" altLang="ja-JP" dirty="0"/>
              <a:t>i</a:t>
            </a:r>
            <a:r>
              <a:rPr kumimoji="1" lang="en-US" altLang="ja-JP" dirty="0" smtClean="0"/>
              <a:t>al</a:t>
            </a:r>
            <a:r>
              <a:rPr kumimoji="1" lang="ja-JP" altLang="en-US" dirty="0" smtClean="0"/>
              <a:t> </a:t>
            </a:r>
            <a:r>
              <a:rPr kumimoji="1" lang="en-US" altLang="ja-JP" dirty="0" smtClean="0"/>
              <a:t>in</a:t>
            </a:r>
            <a:r>
              <a:rPr kumimoji="1" lang="ja-JP" altLang="en-US" dirty="0" smtClean="0"/>
              <a:t> </a:t>
            </a:r>
            <a:r>
              <a:rPr kumimoji="1" lang="en-US" altLang="ja-JP" dirty="0" smtClean="0"/>
              <a:t>multi-lateral</a:t>
            </a:r>
            <a:r>
              <a:rPr kumimoji="1" lang="ja-JP" altLang="en-US" dirty="0" smtClean="0"/>
              <a:t> </a:t>
            </a:r>
            <a:r>
              <a:rPr kumimoji="1" lang="en-US" altLang="ja-JP" dirty="0" smtClean="0"/>
              <a:t>way</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2013 July Japan-EU-US multilateral </a:t>
            </a:r>
            <a:r>
              <a:rPr kumimoji="1" lang="en-US" altLang="ja-JP" dirty="0" err="1" smtClean="0"/>
              <a:t>Gov</a:t>
            </a:r>
            <a:r>
              <a:rPr kumimoji="1" lang="en-US" altLang="ja-JP" dirty="0" smtClean="0"/>
              <a:t> discussion</a:t>
            </a:r>
          </a:p>
          <a:p>
            <a:pPr lvl="1"/>
            <a:r>
              <a:rPr lang="en-US" altLang="ja-JP" sz="2000" dirty="0" smtClean="0"/>
              <a:t>High level officers:  Japan &amp; EC</a:t>
            </a:r>
          </a:p>
          <a:p>
            <a:pPr lvl="2"/>
            <a:r>
              <a:rPr kumimoji="1" lang="en-US" altLang="ja-JP" sz="2000" dirty="0" smtClean="0"/>
              <a:t>MEXT: deputy Minister of MEXT</a:t>
            </a:r>
          </a:p>
          <a:p>
            <a:pPr lvl="2"/>
            <a:r>
              <a:rPr lang="en-US" altLang="ja-JP" sz="2000" dirty="0" smtClean="0"/>
              <a:t>EC: Director General of EC research &amp; innovation</a:t>
            </a:r>
          </a:p>
          <a:p>
            <a:pPr lvl="1"/>
            <a:r>
              <a:rPr lang="en-US" altLang="ja-JP" sz="2000" dirty="0" smtClean="0"/>
              <a:t>CERN DG</a:t>
            </a:r>
          </a:p>
          <a:p>
            <a:pPr lvl="1"/>
            <a:r>
              <a:rPr lang="en-US" altLang="ja-JP" sz="2000" dirty="0" smtClean="0"/>
              <a:t>Others from director-level officers on HEP/large infrastructure divisions</a:t>
            </a:r>
          </a:p>
          <a:p>
            <a:pPr lvl="2"/>
            <a:r>
              <a:rPr lang="en-US" altLang="ja-JP" sz="2000" dirty="0" smtClean="0"/>
              <a:t>US, Germany, France, UK, Italy, Spain</a:t>
            </a:r>
          </a:p>
          <a:p>
            <a:pPr lvl="2"/>
            <a:endParaRPr kumimoji="1" lang="en-US" altLang="ja-JP" sz="2000" dirty="0"/>
          </a:p>
          <a:p>
            <a:pPr lvl="1"/>
            <a:r>
              <a:rPr lang="en-US" altLang="ja-JP" sz="2000" dirty="0" smtClean="0"/>
              <a:t>At that time, US: Undersecretary of Energy (Science), Director of Office of Science, both have not been assigned yet due to conflicts in Congress</a:t>
            </a:r>
            <a:endParaRPr kumimoji="1" lang="en-US" altLang="ja-JP" sz="2000" dirty="0" smtClean="0"/>
          </a:p>
          <a:p>
            <a:endParaRPr kumimoji="1" lang="ja-JP" altLang="en-US" dirty="0"/>
          </a:p>
        </p:txBody>
      </p:sp>
    </p:spTree>
    <p:extLst>
      <p:ext uri="{BB962C8B-B14F-4D97-AF65-F5344CB8AC3E}">
        <p14:creationId xmlns:p14="http://schemas.microsoft.com/office/powerpoint/2010/main" val="31252013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a:t>
            </a:r>
            <a:r>
              <a:rPr kumimoji="1" lang="en-US" altLang="ja-JP" dirty="0" smtClean="0"/>
              <a:t>Inter-governmental discussion</a:t>
            </a:r>
            <a:br>
              <a:rPr kumimoji="1" lang="en-US" altLang="ja-JP" dirty="0" smtClean="0"/>
            </a:br>
            <a:r>
              <a:rPr kumimoji="1" lang="en-US" altLang="ja-JP" dirty="0" smtClean="0">
                <a:solidFill>
                  <a:srgbClr val="FFFF00"/>
                </a:solidFill>
              </a:rPr>
              <a:t>“High</a:t>
            </a:r>
            <a:r>
              <a:rPr kumimoji="1" lang="ja-JP" altLang="en-US" dirty="0" smtClean="0">
                <a:solidFill>
                  <a:srgbClr val="FFFF00"/>
                </a:solidFill>
              </a:rPr>
              <a:t> </a:t>
            </a:r>
            <a:r>
              <a:rPr kumimoji="1" lang="en-US" altLang="ja-JP" dirty="0" smtClean="0">
                <a:solidFill>
                  <a:srgbClr val="FFFF00"/>
                </a:solidFill>
              </a:rPr>
              <a:t>level”</a:t>
            </a:r>
            <a:r>
              <a:rPr kumimoji="1" lang="ja-JP" altLang="en-US" dirty="0" smtClean="0">
                <a:solidFill>
                  <a:srgbClr val="FFFF00"/>
                </a:solidFill>
              </a:rPr>
              <a:t> </a:t>
            </a:r>
            <a:r>
              <a:rPr kumimoji="1" lang="en-US" altLang="ja-JP" dirty="0" smtClean="0">
                <a:solidFill>
                  <a:srgbClr val="FFFF00"/>
                </a:solidFill>
              </a:rPr>
              <a:t>discussion is necessary</a:t>
            </a:r>
            <a:endParaRPr kumimoji="1" lang="ja-JP" altLang="en-US" dirty="0">
              <a:solidFill>
                <a:srgbClr val="FFFF00"/>
              </a:solidFill>
            </a:endParaRPr>
          </a:p>
        </p:txBody>
      </p:sp>
      <p:sp>
        <p:nvSpPr>
          <p:cNvPr id="3" name="コンテンツ プレースホルダー 2"/>
          <p:cNvSpPr>
            <a:spLocks noGrp="1"/>
          </p:cNvSpPr>
          <p:nvPr>
            <p:ph idx="1"/>
          </p:nvPr>
        </p:nvSpPr>
        <p:spPr>
          <a:xfrm>
            <a:off x="0" y="1417638"/>
            <a:ext cx="9144000" cy="5268126"/>
          </a:xfrm>
        </p:spPr>
        <p:txBody>
          <a:bodyPr/>
          <a:lstStyle/>
          <a:p>
            <a:r>
              <a:rPr lang="en-US" altLang="ja-JP" dirty="0" smtClean="0"/>
              <a:t>Each country needs “high-level” recognition and trigger </a:t>
            </a:r>
          </a:p>
          <a:p>
            <a:pPr lvl="1"/>
            <a:r>
              <a:rPr lang="en-US" altLang="ja-JP" sz="2000" dirty="0" smtClean="0"/>
              <a:t>Each country has its own domestic and/or on-going projects in wide area of S&amp;T fields as well as High Energy Physics. </a:t>
            </a:r>
            <a:r>
              <a:rPr lang="en-US" altLang="ja-JP" sz="2000" dirty="0" smtClean="0">
                <a:sym typeface="Wingdings"/>
              </a:rPr>
              <a:t> Wider stakeholders (industry, economy, diplomacy, etc..) and recognitions of ILC project from wide area of government are desired (necessary) to obtain the EXTRA-Budget for the project.  </a:t>
            </a:r>
            <a:endParaRPr kumimoji="1" lang="en-US" altLang="ja-JP" sz="2000" dirty="0" smtClean="0"/>
          </a:p>
          <a:p>
            <a:endParaRPr lang="en-US" altLang="ja-JP" sz="800" dirty="0" smtClean="0"/>
          </a:p>
          <a:p>
            <a:r>
              <a:rPr lang="en-US" altLang="ja-JP" dirty="0" smtClean="0"/>
              <a:t>Japan: </a:t>
            </a:r>
          </a:p>
          <a:p>
            <a:pPr lvl="1"/>
            <a:r>
              <a:rPr kumimoji="1" lang="en-US" altLang="ja-JP" sz="2000" b="1" dirty="0" smtClean="0"/>
              <a:t>TOP  Prime Minister</a:t>
            </a:r>
            <a:r>
              <a:rPr kumimoji="1" lang="en-US" altLang="ja-JP" sz="2000" dirty="0" smtClean="0"/>
              <a:t>, Chief Cabinet Secretary, Minister of Finance </a:t>
            </a:r>
            <a:r>
              <a:rPr kumimoji="1" lang="en-US" altLang="ja-JP" sz="2000" b="1" dirty="0" smtClean="0"/>
              <a:t>all recognize the ILC project</a:t>
            </a:r>
          </a:p>
          <a:p>
            <a:pPr lvl="1"/>
            <a:r>
              <a:rPr lang="en-US" altLang="ja-JP" sz="2000" dirty="0" smtClean="0"/>
              <a:t>Many times discussions on ILC project has been made in </a:t>
            </a:r>
            <a:r>
              <a:rPr lang="en-US" altLang="ja-JP" sz="2000" b="1" dirty="0" smtClean="0"/>
              <a:t>Diet session</a:t>
            </a:r>
            <a:r>
              <a:rPr lang="en-US" altLang="ja-JP" sz="2000" dirty="0" smtClean="0"/>
              <a:t>. </a:t>
            </a:r>
          </a:p>
          <a:p>
            <a:pPr lvl="1"/>
            <a:r>
              <a:rPr lang="en-US" altLang="ja-JP" sz="2000" b="1" dirty="0" smtClean="0"/>
              <a:t>MEXT Minister, Chief Officer (vice Minister) </a:t>
            </a:r>
            <a:r>
              <a:rPr lang="en-US" altLang="ja-JP" sz="2000" dirty="0" smtClean="0"/>
              <a:t>keep supporting the ILC project </a:t>
            </a:r>
            <a:endParaRPr kumimoji="1" lang="ja-JP" altLang="en-US" sz="2000" dirty="0"/>
          </a:p>
        </p:txBody>
      </p:sp>
    </p:spTree>
    <p:extLst>
      <p:ext uri="{BB962C8B-B14F-4D97-AF65-F5344CB8AC3E}">
        <p14:creationId xmlns:p14="http://schemas.microsoft.com/office/powerpoint/2010/main" val="406769323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6729" y="274638"/>
            <a:ext cx="8933209" cy="1143000"/>
          </a:xfrm>
        </p:spPr>
        <p:txBody>
          <a:bodyPr/>
          <a:lstStyle/>
          <a:p>
            <a:r>
              <a:rPr kumimoji="1" lang="en-US" altLang="ja-JP" dirty="0" smtClean="0"/>
              <a:t>US-JAPAN </a:t>
            </a:r>
            <a:br>
              <a:rPr kumimoji="1" lang="en-US" altLang="ja-JP" dirty="0" smtClean="0"/>
            </a:br>
            <a:r>
              <a:rPr kumimoji="1" lang="en-US" altLang="ja-JP" sz="2800" dirty="0" smtClean="0"/>
              <a:t>We</a:t>
            </a:r>
            <a:r>
              <a:rPr kumimoji="1" lang="ja-JP" altLang="en-US" sz="2800" dirty="0" smtClean="0"/>
              <a:t> </a:t>
            </a:r>
            <a:r>
              <a:rPr kumimoji="1" lang="en-US" altLang="ja-JP" sz="2800" dirty="0" smtClean="0"/>
              <a:t>need</a:t>
            </a:r>
            <a:r>
              <a:rPr kumimoji="1" lang="ja-JP" altLang="en-US" sz="2800" dirty="0" smtClean="0"/>
              <a:t> </a:t>
            </a:r>
            <a:r>
              <a:rPr kumimoji="1" lang="en-US" altLang="ja-JP" sz="2800" dirty="0" smtClean="0">
                <a:solidFill>
                  <a:srgbClr val="FFFF00"/>
                </a:solidFill>
              </a:rPr>
              <a:t>Scenario-C</a:t>
            </a:r>
            <a:r>
              <a:rPr kumimoji="1" lang="ja-JP" altLang="en-US" sz="2800" dirty="0" smtClean="0">
                <a:solidFill>
                  <a:srgbClr val="FFFF00"/>
                </a:solidFill>
              </a:rPr>
              <a:t> </a:t>
            </a:r>
            <a:r>
              <a:rPr kumimoji="1" lang="en-US" altLang="ja-JP" sz="2800" dirty="0" smtClean="0">
                <a:solidFill>
                  <a:srgbClr val="FFFF00"/>
                </a:solidFill>
              </a:rPr>
              <a:t>case</a:t>
            </a:r>
            <a:r>
              <a:rPr kumimoji="1" lang="ja-JP" altLang="en-US" sz="2800" dirty="0" smtClean="0">
                <a:solidFill>
                  <a:srgbClr val="FFFF00"/>
                </a:solidFill>
              </a:rPr>
              <a:t> </a:t>
            </a:r>
            <a:r>
              <a:rPr kumimoji="1" lang="en-US" altLang="ja-JP" sz="2800" dirty="0" smtClean="0"/>
              <a:t>in</a:t>
            </a:r>
            <a:r>
              <a:rPr kumimoji="1" lang="ja-JP" altLang="en-US" sz="2800" dirty="0" smtClean="0"/>
              <a:t> </a:t>
            </a:r>
            <a:r>
              <a:rPr kumimoji="1" lang="en-US" altLang="ja-JP" sz="2800" dirty="0" smtClean="0"/>
              <a:t>US</a:t>
            </a:r>
            <a:r>
              <a:rPr kumimoji="1" lang="ja-JP" altLang="en-US" sz="2800" dirty="0" smtClean="0"/>
              <a:t> </a:t>
            </a:r>
            <a:r>
              <a:rPr kumimoji="1" lang="en-US" altLang="ja-JP" sz="2800" dirty="0" smtClean="0"/>
              <a:t>P5</a:t>
            </a:r>
            <a:r>
              <a:rPr kumimoji="1" lang="ja-JP" altLang="en-US" sz="2800" dirty="0" smtClean="0"/>
              <a:t> </a:t>
            </a:r>
            <a:r>
              <a:rPr kumimoji="1" lang="en-US" altLang="ja-JP" sz="2800" dirty="0" smtClean="0"/>
              <a:t>report</a:t>
            </a:r>
            <a:r>
              <a:rPr kumimoji="1" lang="ja-JP" altLang="en-US" sz="2800" dirty="0" smtClean="0"/>
              <a:t> </a:t>
            </a:r>
            <a:r>
              <a:rPr kumimoji="1" lang="en-US" altLang="ja-JP" sz="2800" dirty="0" smtClean="0"/>
              <a:t>for</a:t>
            </a:r>
            <a:r>
              <a:rPr kumimoji="1" lang="ja-JP" altLang="en-US" sz="2800" dirty="0" smtClean="0"/>
              <a:t> </a:t>
            </a:r>
            <a:r>
              <a:rPr kumimoji="1" lang="en-US" altLang="ja-JP" sz="2800" dirty="0" smtClean="0"/>
              <a:t>ILC</a:t>
            </a:r>
            <a:endParaRPr kumimoji="1" lang="ja-JP" altLang="en-US" sz="2800" dirty="0"/>
          </a:p>
        </p:txBody>
      </p:sp>
      <p:sp>
        <p:nvSpPr>
          <p:cNvPr id="3" name="コンテンツ プレースホルダー 2"/>
          <p:cNvSpPr>
            <a:spLocks noGrp="1"/>
          </p:cNvSpPr>
          <p:nvPr>
            <p:ph idx="1"/>
          </p:nvPr>
        </p:nvSpPr>
        <p:spPr>
          <a:xfrm>
            <a:off x="106729" y="1600200"/>
            <a:ext cx="9037271" cy="4498975"/>
          </a:xfrm>
        </p:spPr>
        <p:txBody>
          <a:bodyPr/>
          <a:lstStyle/>
          <a:p>
            <a:r>
              <a:rPr kumimoji="1" lang="en-US" altLang="ja-JP" dirty="0" smtClean="0"/>
              <a:t>US P5: HL-LHC, LBNF(DUNE), then ILC</a:t>
            </a:r>
          </a:p>
          <a:p>
            <a:endParaRPr kumimoji="1" lang="en-US" altLang="ja-JP" sz="800" dirty="0" smtClean="0"/>
          </a:p>
          <a:p>
            <a:pPr marL="0" indent="0">
              <a:buNone/>
            </a:pPr>
            <a:r>
              <a:rPr kumimoji="1" lang="en-US" altLang="ja-JP" dirty="0" smtClean="0"/>
              <a:t>Scenario-C HEP budget, How can it happen? (our view)</a:t>
            </a:r>
          </a:p>
          <a:p>
            <a:r>
              <a:rPr lang="en-US" altLang="ja-JP" b="1" dirty="0">
                <a:solidFill>
                  <a:srgbClr val="FFFF00"/>
                </a:solidFill>
              </a:rPr>
              <a:t>Government support </a:t>
            </a:r>
          </a:p>
          <a:p>
            <a:pPr lvl="1"/>
            <a:r>
              <a:rPr lang="en-US" altLang="ja-JP" dirty="0">
                <a:solidFill>
                  <a:srgbClr val="FFFF00"/>
                </a:solidFill>
              </a:rPr>
              <a:t>DOE Office of Science &amp; OSTP</a:t>
            </a:r>
          </a:p>
          <a:p>
            <a:pPr lvl="1"/>
            <a:r>
              <a:rPr lang="en-US" altLang="ja-JP" dirty="0">
                <a:solidFill>
                  <a:srgbClr val="FFFFFF"/>
                </a:solidFill>
              </a:rPr>
              <a:t>President election 2016 Nov.</a:t>
            </a:r>
          </a:p>
          <a:p>
            <a:r>
              <a:rPr lang="en-US" altLang="ja-JP" b="1" dirty="0" smtClean="0">
                <a:solidFill>
                  <a:srgbClr val="FFFF00"/>
                </a:solidFill>
              </a:rPr>
              <a:t>Congress support </a:t>
            </a:r>
          </a:p>
          <a:p>
            <a:pPr lvl="1"/>
            <a:r>
              <a:rPr kumimoji="1" lang="en-US" altLang="ja-JP" dirty="0" smtClean="0"/>
              <a:t>S&amp;T related committee members, Appropriation Committee members.</a:t>
            </a:r>
          </a:p>
          <a:p>
            <a:pPr lvl="1"/>
            <a:r>
              <a:rPr kumimoji="1" lang="en-US" altLang="ja-JP" dirty="0" smtClean="0"/>
              <a:t>There is active move in Congress members team(s) to </a:t>
            </a:r>
            <a:r>
              <a:rPr kumimoji="1" lang="en-US" altLang="ja-JP" dirty="0" smtClean="0">
                <a:solidFill>
                  <a:srgbClr val="FFFF00"/>
                </a:solidFill>
              </a:rPr>
              <a:t>double the basic science budget in US, </a:t>
            </a:r>
            <a:r>
              <a:rPr lang="en-US" altLang="ja-JP" dirty="0" smtClean="0"/>
              <a:t>Hon. Alexander, Hon. Murkowski, et al.</a:t>
            </a:r>
            <a:endParaRPr kumimoji="1" lang="en-US" altLang="ja-JP" dirty="0" smtClean="0"/>
          </a:p>
          <a:p>
            <a:r>
              <a:rPr kumimoji="1" lang="en-US" altLang="ja-JP" sz="2000" b="1" dirty="0" smtClean="0">
                <a:solidFill>
                  <a:srgbClr val="FFFF00"/>
                </a:solidFill>
              </a:rPr>
              <a:t>+ For ILC, one more politics: deepening US-Japan alliance </a:t>
            </a:r>
            <a:r>
              <a:rPr lang="en-US" altLang="ja-JP" sz="2000" b="1" dirty="0" smtClean="0">
                <a:solidFill>
                  <a:srgbClr val="FFFF00"/>
                </a:solidFill>
              </a:rPr>
              <a:t>with</a:t>
            </a:r>
            <a:r>
              <a:rPr kumimoji="1" lang="en-US" altLang="ja-JP" sz="2000" b="1" dirty="0" smtClean="0">
                <a:solidFill>
                  <a:srgbClr val="FFFF00"/>
                </a:solidFill>
              </a:rPr>
              <a:t> S&amp;T</a:t>
            </a:r>
          </a:p>
          <a:p>
            <a:pPr lvl="1"/>
            <a:r>
              <a:rPr lang="en-US" altLang="ja-JP" dirty="0" smtClean="0">
                <a:solidFill>
                  <a:srgbClr val="FFFFFF"/>
                </a:solidFill>
              </a:rPr>
              <a:t>Japan Caucus (~80 members) in House of representatives</a:t>
            </a:r>
          </a:p>
          <a:p>
            <a:pPr lvl="1"/>
            <a:r>
              <a:rPr lang="en-US" altLang="ja-JP" dirty="0" smtClean="0">
                <a:solidFill>
                  <a:srgbClr val="FFFFFF"/>
                </a:solidFill>
              </a:rPr>
              <a:t>Japan Study group (Senate, House, private sectors, Univ.)</a:t>
            </a:r>
            <a:endParaRPr kumimoji="1" lang="ja-JP" altLang="en-US" dirty="0">
              <a:solidFill>
                <a:srgbClr val="FFFFFF"/>
              </a:solidFill>
            </a:endParaRPr>
          </a:p>
        </p:txBody>
      </p:sp>
    </p:spTree>
    <p:extLst>
      <p:ext uri="{BB962C8B-B14F-4D97-AF65-F5344CB8AC3E}">
        <p14:creationId xmlns:p14="http://schemas.microsoft.com/office/powerpoint/2010/main" val="31535648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638"/>
            <a:ext cx="8229600" cy="1143000"/>
          </a:xfrm>
        </p:spPr>
        <p:txBody>
          <a:bodyPr/>
          <a:lstStyle/>
          <a:p>
            <a:r>
              <a:rPr kumimoji="1" lang="en-US" altLang="ja-JP" dirty="0" smtClean="0"/>
              <a:t>US-Japan 2 Key Actions</a:t>
            </a:r>
            <a:endParaRPr kumimoji="1" lang="ja-JP" altLang="en-US" dirty="0"/>
          </a:p>
        </p:txBody>
      </p:sp>
      <p:sp>
        <p:nvSpPr>
          <p:cNvPr id="3" name="コンテンツ プレースホルダー 2"/>
          <p:cNvSpPr>
            <a:spLocks noGrp="1"/>
          </p:cNvSpPr>
          <p:nvPr>
            <p:ph idx="1"/>
          </p:nvPr>
        </p:nvSpPr>
        <p:spPr>
          <a:xfrm>
            <a:off x="457200" y="1041401"/>
            <a:ext cx="8229600" cy="3568700"/>
          </a:xfrm>
          <a:ln>
            <a:solidFill>
              <a:schemeClr val="tx1"/>
            </a:solidFill>
          </a:ln>
        </p:spPr>
        <p:txBody>
          <a:bodyPr/>
          <a:lstStyle/>
          <a:p>
            <a:r>
              <a:rPr kumimoji="1" lang="en-US" altLang="ja-JP" b="1" dirty="0" smtClean="0">
                <a:solidFill>
                  <a:srgbClr val="FFFF00"/>
                </a:solidFill>
              </a:rPr>
              <a:t>Government – Government</a:t>
            </a:r>
          </a:p>
          <a:p>
            <a:pPr lvl="1"/>
            <a:r>
              <a:rPr lang="en-US" altLang="ja-JP" sz="2400" dirty="0" smtClean="0"/>
              <a:t>US: </a:t>
            </a:r>
            <a:r>
              <a:rPr lang="en-US" altLang="ja-JP" sz="2400" b="1" dirty="0" smtClean="0">
                <a:solidFill>
                  <a:srgbClr val="FFFF00"/>
                </a:solidFill>
              </a:rPr>
              <a:t>DOE</a:t>
            </a:r>
            <a:r>
              <a:rPr lang="en-US" altLang="ja-JP" sz="2400" dirty="0" smtClean="0"/>
              <a:t> and </a:t>
            </a:r>
            <a:r>
              <a:rPr lang="en-US" altLang="ja-JP" sz="2400" dirty="0" smtClean="0">
                <a:solidFill>
                  <a:srgbClr val="FFFF00"/>
                </a:solidFill>
              </a:rPr>
              <a:t>OSTP</a:t>
            </a:r>
          </a:p>
          <a:p>
            <a:pPr lvl="1"/>
            <a:r>
              <a:rPr lang="en-US" altLang="ja-JP" sz="2400" dirty="0" smtClean="0"/>
              <a:t>Japan: </a:t>
            </a:r>
            <a:r>
              <a:rPr lang="en-US" altLang="ja-JP" sz="2400" b="1" dirty="0" smtClean="0">
                <a:solidFill>
                  <a:srgbClr val="FFFF00"/>
                </a:solidFill>
              </a:rPr>
              <a:t>MEXT</a:t>
            </a:r>
            <a:r>
              <a:rPr lang="en-US" altLang="ja-JP" sz="2400" dirty="0" smtClean="0"/>
              <a:t> (and Ministry of Foreign Affairs MOFA, Embassy)</a:t>
            </a:r>
          </a:p>
          <a:p>
            <a:r>
              <a:rPr lang="en-US" altLang="ja-JP" sz="2600" b="1" dirty="0" smtClean="0">
                <a:solidFill>
                  <a:srgbClr val="FFFF00"/>
                </a:solidFill>
              </a:rPr>
              <a:t>Congress Support  </a:t>
            </a:r>
          </a:p>
          <a:p>
            <a:pPr lvl="1"/>
            <a:r>
              <a:rPr lang="en-US" altLang="ja-JP" sz="2200" b="1" dirty="0" smtClean="0"/>
              <a:t>Congress persons</a:t>
            </a:r>
          </a:p>
          <a:p>
            <a:pPr lvl="1"/>
            <a:r>
              <a:rPr lang="en-US" altLang="ja-JP" sz="2200" b="1" dirty="0" smtClean="0"/>
              <a:t>S&amp;T, space committee, Appropriation committees (Budget)</a:t>
            </a:r>
          </a:p>
          <a:p>
            <a:pPr marL="0" indent="0">
              <a:buNone/>
            </a:pPr>
            <a:endParaRPr lang="en-US" altLang="ja-JP" sz="2600" b="1" dirty="0">
              <a:solidFill>
                <a:srgbClr val="FFFF00"/>
              </a:solidFill>
            </a:endParaRPr>
          </a:p>
        </p:txBody>
      </p:sp>
    </p:spTree>
    <p:extLst>
      <p:ext uri="{BB962C8B-B14F-4D97-AF65-F5344CB8AC3E}">
        <p14:creationId xmlns:p14="http://schemas.microsoft.com/office/powerpoint/2010/main" val="135617699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kosaka-k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69192" y="5339123"/>
            <a:ext cx="877165" cy="1127157"/>
          </a:xfrm>
          <a:prstGeom prst="rect">
            <a:avLst/>
          </a:prstGeom>
        </p:spPr>
      </p:pic>
      <p:pic>
        <p:nvPicPr>
          <p:cNvPr id="5" name="図 4" descr="2011_0811_colglazier_photo_200_1-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1157" y="2605427"/>
            <a:ext cx="1770490" cy="2027212"/>
          </a:xfrm>
          <a:prstGeom prst="rect">
            <a:avLst/>
          </a:prstGeom>
        </p:spPr>
      </p:pic>
      <p:sp>
        <p:nvSpPr>
          <p:cNvPr id="7" name="テキスト ボックス 6"/>
          <p:cNvSpPr txBox="1"/>
          <p:nvPr/>
        </p:nvSpPr>
        <p:spPr>
          <a:xfrm>
            <a:off x="6725625" y="5665561"/>
            <a:ext cx="2370885" cy="830997"/>
          </a:xfrm>
          <a:prstGeom prst="rect">
            <a:avLst/>
          </a:prstGeom>
          <a:noFill/>
        </p:spPr>
        <p:txBody>
          <a:bodyPr wrap="square" rtlCol="0">
            <a:spAutoFit/>
          </a:bodyPr>
          <a:lstStyle/>
          <a:p>
            <a:r>
              <a:rPr lang="en-US" altLang="ja-JP" sz="1600" dirty="0" smtClean="0">
                <a:solidFill>
                  <a:prstClr val="black"/>
                </a:solidFill>
                <a:latin typeface="Arial"/>
                <a:ea typeface="ＭＳ Ｐゴシック"/>
                <a:cs typeface="Arial"/>
              </a:rPr>
              <a:t>Mr. Kenji Kosaka</a:t>
            </a:r>
          </a:p>
          <a:p>
            <a:r>
              <a:rPr lang="en-US" altLang="ja-JP" sz="1600" dirty="0" smtClean="0">
                <a:solidFill>
                  <a:prstClr val="black"/>
                </a:solidFill>
                <a:latin typeface="Arial"/>
                <a:ea typeface="ＭＳ Ｐゴシック"/>
                <a:cs typeface="Arial"/>
              </a:rPr>
              <a:t>Vice-Chair, Federation of Diet Members for ILC</a:t>
            </a:r>
            <a:endParaRPr lang="ja-JP" altLang="en-US" sz="1600" dirty="0">
              <a:solidFill>
                <a:prstClr val="black"/>
              </a:solidFill>
              <a:latin typeface="Arial"/>
              <a:ea typeface="ＭＳ Ｐゴシック"/>
              <a:cs typeface="Arial"/>
            </a:endParaRPr>
          </a:p>
        </p:txBody>
      </p:sp>
      <p:sp>
        <p:nvSpPr>
          <p:cNvPr id="9" name="テキスト ボックス 8"/>
          <p:cNvSpPr txBox="1"/>
          <p:nvPr/>
        </p:nvSpPr>
        <p:spPr>
          <a:xfrm>
            <a:off x="78542" y="400133"/>
            <a:ext cx="6499984" cy="646331"/>
          </a:xfrm>
          <a:prstGeom prst="rect">
            <a:avLst/>
          </a:prstGeom>
          <a:solidFill>
            <a:srgbClr val="FFFF00"/>
          </a:solidFill>
        </p:spPr>
        <p:txBody>
          <a:bodyPr wrap="none" rtlCol="0">
            <a:spAutoFit/>
          </a:bodyPr>
          <a:lstStyle/>
          <a:p>
            <a:r>
              <a:rPr lang="en-US" altLang="ja-JP" dirty="0" smtClean="0">
                <a:solidFill>
                  <a:prstClr val="black"/>
                </a:solidFill>
                <a:latin typeface="Arial"/>
                <a:ea typeface="ＭＳ Ｐゴシック"/>
                <a:cs typeface="Arial"/>
              </a:rPr>
              <a:t>January 2014, MEXT Minister Shimomura @ Washington, DC</a:t>
            </a:r>
          </a:p>
          <a:p>
            <a:r>
              <a:rPr lang="en-US" altLang="ja-JP" dirty="0" smtClean="0">
                <a:solidFill>
                  <a:prstClr val="black"/>
                </a:solidFill>
                <a:latin typeface="Arial"/>
                <a:ea typeface="ＭＳ Ｐゴシック"/>
                <a:cs typeface="Arial"/>
              </a:rPr>
              <a:t>Meeting with </a:t>
            </a:r>
            <a:r>
              <a:rPr lang="en-US" altLang="ja-JP" b="1" dirty="0" smtClean="0">
                <a:solidFill>
                  <a:prstClr val="black"/>
                </a:solidFill>
                <a:latin typeface="Arial"/>
                <a:ea typeface="ＭＳ Ｐゴシック"/>
                <a:cs typeface="Arial"/>
              </a:rPr>
              <a:t>Dr. Ernest </a:t>
            </a:r>
            <a:r>
              <a:rPr lang="en-US" altLang="ja-JP" b="1" dirty="0" err="1" smtClean="0">
                <a:solidFill>
                  <a:prstClr val="black"/>
                </a:solidFill>
                <a:latin typeface="Arial"/>
                <a:ea typeface="ＭＳ Ｐゴシック"/>
                <a:cs typeface="Arial"/>
              </a:rPr>
              <a:t>Monitz</a:t>
            </a:r>
            <a:r>
              <a:rPr lang="en-US" altLang="ja-JP" b="1" dirty="0" smtClean="0">
                <a:solidFill>
                  <a:prstClr val="black"/>
                </a:solidFill>
                <a:latin typeface="Arial"/>
                <a:ea typeface="ＭＳ Ｐゴシック"/>
                <a:cs typeface="Arial"/>
              </a:rPr>
              <a:t>, </a:t>
            </a:r>
            <a:r>
              <a:rPr lang="en-US" altLang="ja-JP" b="1" dirty="0">
                <a:solidFill>
                  <a:prstClr val="black"/>
                </a:solidFill>
                <a:latin typeface="Arial"/>
                <a:cs typeface="Arial"/>
              </a:rPr>
              <a:t>Secretary of </a:t>
            </a:r>
            <a:r>
              <a:rPr lang="en-US" altLang="ja-JP" b="1" dirty="0" smtClean="0">
                <a:solidFill>
                  <a:prstClr val="black"/>
                </a:solidFill>
                <a:latin typeface="Arial"/>
                <a:cs typeface="Arial"/>
              </a:rPr>
              <a:t>Energy</a:t>
            </a:r>
            <a:endParaRPr lang="ja-JP" altLang="en-US" b="1" dirty="0">
              <a:solidFill>
                <a:prstClr val="black"/>
              </a:solidFill>
              <a:latin typeface="Arial"/>
              <a:ea typeface="ＭＳ Ｐゴシック"/>
              <a:cs typeface="Arial"/>
            </a:endParaRPr>
          </a:p>
        </p:txBody>
      </p:sp>
      <p:sp>
        <p:nvSpPr>
          <p:cNvPr id="10" name="テキスト ボックス 9"/>
          <p:cNvSpPr txBox="1"/>
          <p:nvPr/>
        </p:nvSpPr>
        <p:spPr>
          <a:xfrm>
            <a:off x="5508621" y="1596499"/>
            <a:ext cx="3458633" cy="954107"/>
          </a:xfrm>
          <a:prstGeom prst="rect">
            <a:avLst/>
          </a:prstGeom>
          <a:noFill/>
        </p:spPr>
        <p:txBody>
          <a:bodyPr wrap="square" rtlCol="0">
            <a:spAutoFit/>
          </a:bodyPr>
          <a:lstStyle/>
          <a:p>
            <a:r>
              <a:rPr lang="en-US" altLang="ja-JP" sz="1400" dirty="0" smtClean="0">
                <a:solidFill>
                  <a:prstClr val="black"/>
                </a:solidFill>
                <a:latin typeface="Arial"/>
                <a:ea typeface="ＭＳ Ｐゴシック"/>
                <a:cs typeface="Arial"/>
              </a:rPr>
              <a:t>January 2014, Washington DC</a:t>
            </a:r>
          </a:p>
          <a:p>
            <a:r>
              <a:rPr lang="en-US" altLang="ja-JP" sz="1400" dirty="0" smtClean="0">
                <a:solidFill>
                  <a:prstClr val="black"/>
                </a:solidFill>
                <a:latin typeface="Arial"/>
                <a:ea typeface="ＭＳ Ｐゴシック"/>
                <a:cs typeface="Arial"/>
              </a:rPr>
              <a:t>Mr. Kosaka meeting with </a:t>
            </a:r>
            <a:r>
              <a:rPr lang="en-US" altLang="ja-JP" sz="1400" b="1" dirty="0" smtClean="0">
                <a:solidFill>
                  <a:prstClr val="black"/>
                </a:solidFill>
                <a:latin typeface="Arial"/>
                <a:ea typeface="ＭＳ Ｐゴシック"/>
                <a:cs typeface="Arial"/>
              </a:rPr>
              <a:t>Dr. E. William Colglazier, Science and Technology Adviser to the Secretary of State</a:t>
            </a:r>
          </a:p>
        </p:txBody>
      </p:sp>
      <p:sp>
        <p:nvSpPr>
          <p:cNvPr id="12" name="テキスト ボックス 11"/>
          <p:cNvSpPr txBox="1"/>
          <p:nvPr/>
        </p:nvSpPr>
        <p:spPr>
          <a:xfrm>
            <a:off x="261768" y="1183457"/>
            <a:ext cx="4581728" cy="307777"/>
          </a:xfrm>
          <a:prstGeom prst="rect">
            <a:avLst/>
          </a:prstGeom>
          <a:noFill/>
        </p:spPr>
        <p:txBody>
          <a:bodyPr wrap="none" rtlCol="0">
            <a:spAutoFit/>
          </a:bodyPr>
          <a:lstStyle/>
          <a:p>
            <a:r>
              <a:rPr lang="en-US" altLang="ja-JP" sz="1400" dirty="0" smtClean="0">
                <a:solidFill>
                  <a:prstClr val="black"/>
                </a:solidFill>
                <a:latin typeface="Arial"/>
                <a:ea typeface="ＭＳ Ｐゴシック"/>
                <a:cs typeface="Arial"/>
              </a:rPr>
              <a:t>From the Facebook page of MEXT Minister Shimomura</a:t>
            </a:r>
            <a:endParaRPr lang="ja-JP" altLang="en-US" sz="1400" dirty="0">
              <a:solidFill>
                <a:prstClr val="black"/>
              </a:solidFill>
              <a:latin typeface="Arial"/>
              <a:ea typeface="ＭＳ Ｐゴシック"/>
              <a:cs typeface="Arial"/>
            </a:endParaRPr>
          </a:p>
        </p:txBody>
      </p:sp>
      <p:sp>
        <p:nvSpPr>
          <p:cNvPr id="13" name="テキスト ボックス 12"/>
          <p:cNvSpPr txBox="1"/>
          <p:nvPr/>
        </p:nvSpPr>
        <p:spPr>
          <a:xfrm>
            <a:off x="5728892" y="4640389"/>
            <a:ext cx="3238362" cy="307777"/>
          </a:xfrm>
          <a:prstGeom prst="rect">
            <a:avLst/>
          </a:prstGeom>
          <a:solidFill>
            <a:srgbClr val="FFFF00"/>
          </a:solidFill>
        </p:spPr>
        <p:txBody>
          <a:bodyPr wrap="none" rtlCol="0">
            <a:spAutoFit/>
          </a:bodyPr>
          <a:lstStyle/>
          <a:p>
            <a:r>
              <a:rPr lang="en-US" altLang="ja-JP" sz="1400" dirty="0" smtClean="0">
                <a:solidFill>
                  <a:prstClr val="black"/>
                </a:solidFill>
                <a:latin typeface="Arial"/>
                <a:ea typeface="ＭＳ Ｐゴシック"/>
                <a:cs typeface="Arial"/>
              </a:rPr>
              <a:t>Recognize ILC as an important project</a:t>
            </a:r>
            <a:endParaRPr lang="ja-JP" altLang="en-US" sz="1400" dirty="0">
              <a:solidFill>
                <a:prstClr val="black"/>
              </a:solidFill>
              <a:latin typeface="Arial"/>
              <a:ea typeface="ＭＳ Ｐゴシック"/>
              <a:cs typeface="Arial"/>
            </a:endParaRPr>
          </a:p>
        </p:txBody>
      </p:sp>
      <p:sp>
        <p:nvSpPr>
          <p:cNvPr id="14" name="テキスト ボックス 13"/>
          <p:cNvSpPr txBox="1"/>
          <p:nvPr/>
        </p:nvSpPr>
        <p:spPr>
          <a:xfrm>
            <a:off x="78542" y="30801"/>
            <a:ext cx="1339392" cy="369332"/>
          </a:xfrm>
          <a:prstGeom prst="rect">
            <a:avLst/>
          </a:prstGeom>
          <a:solidFill>
            <a:schemeClr val="accent6">
              <a:lumMod val="60000"/>
              <a:lumOff val="40000"/>
            </a:schemeClr>
          </a:solidFill>
          <a:ln>
            <a:solidFill>
              <a:schemeClr val="tx1"/>
            </a:solidFill>
          </a:ln>
        </p:spPr>
        <p:txBody>
          <a:bodyPr wrap="none" rtlCol="0">
            <a:spAutoFit/>
          </a:bodyPr>
          <a:lstStyle/>
          <a:p>
            <a:r>
              <a:rPr lang="en-US" altLang="ja-JP" dirty="0" smtClean="0">
                <a:solidFill>
                  <a:prstClr val="black"/>
                </a:solidFill>
                <a:latin typeface="Arial"/>
                <a:ea typeface="ＭＳ Ｐゴシック"/>
                <a:cs typeface="Arial"/>
              </a:rPr>
              <a:t>US - Japan</a:t>
            </a:r>
            <a:endParaRPr lang="ja-JP" altLang="en-US" dirty="0">
              <a:solidFill>
                <a:prstClr val="black"/>
              </a:solidFill>
              <a:latin typeface="Arial"/>
              <a:ea typeface="ＭＳ Ｐゴシック"/>
              <a:cs typeface="Arial"/>
            </a:endParaRPr>
          </a:p>
        </p:txBody>
      </p:sp>
      <p:sp>
        <p:nvSpPr>
          <p:cNvPr id="2" name="テキスト ボックス 1"/>
          <p:cNvSpPr txBox="1"/>
          <p:nvPr/>
        </p:nvSpPr>
        <p:spPr>
          <a:xfrm>
            <a:off x="6997000" y="969773"/>
            <a:ext cx="2069797" cy="400110"/>
          </a:xfrm>
          <a:prstGeom prst="rect">
            <a:avLst/>
          </a:prstGeom>
          <a:solidFill>
            <a:srgbClr val="CCFFCC"/>
          </a:solidFill>
        </p:spPr>
        <p:txBody>
          <a:bodyPr wrap="none" rtlCol="0">
            <a:spAutoFit/>
          </a:bodyPr>
          <a:lstStyle/>
          <a:p>
            <a:r>
              <a:rPr lang="en-US" altLang="ja-JP" sz="2000" b="1" dirty="0" smtClean="0">
                <a:solidFill>
                  <a:prstClr val="black"/>
                </a:solidFill>
                <a:latin typeface="Arial"/>
                <a:ea typeface="ＭＳ Ｐゴシック"/>
                <a:cs typeface="Arial"/>
              </a:rPr>
              <a:t>December 2014</a:t>
            </a:r>
            <a:endParaRPr lang="ja-JP" altLang="en-US" sz="2000" b="1" dirty="0">
              <a:solidFill>
                <a:prstClr val="black"/>
              </a:solidFill>
              <a:latin typeface="Arial"/>
              <a:ea typeface="ＭＳ Ｐゴシック"/>
              <a:cs typeface="Arial"/>
            </a:endParaRPr>
          </a:p>
        </p:txBody>
      </p:sp>
      <p:pic>
        <p:nvPicPr>
          <p:cNvPr id="3" name="図 2" descr="スクリーンショット 2014-12-12 11.13.1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7596" y="1508155"/>
            <a:ext cx="5246853" cy="5276950"/>
          </a:xfrm>
          <a:prstGeom prst="rect">
            <a:avLst/>
          </a:prstGeom>
        </p:spPr>
      </p:pic>
      <p:sp>
        <p:nvSpPr>
          <p:cNvPr id="6" name="テキスト ボックス 5"/>
          <p:cNvSpPr txBox="1"/>
          <p:nvPr/>
        </p:nvSpPr>
        <p:spPr>
          <a:xfrm>
            <a:off x="548241" y="2617880"/>
            <a:ext cx="4371209" cy="369332"/>
          </a:xfrm>
          <a:prstGeom prst="rect">
            <a:avLst/>
          </a:prstGeom>
          <a:solidFill>
            <a:srgbClr val="FFFF00"/>
          </a:solidFill>
        </p:spPr>
        <p:txBody>
          <a:bodyPr wrap="none" rtlCol="0">
            <a:spAutoFit/>
          </a:bodyPr>
          <a:lstStyle/>
          <a:p>
            <a:r>
              <a:rPr kumimoji="1" lang="en-US" altLang="ja-JP" dirty="0" smtClean="0"/>
              <a:t>Discussed with Secretary </a:t>
            </a:r>
            <a:r>
              <a:rPr kumimoji="1" lang="en-US" altLang="ja-JP" dirty="0" err="1" smtClean="0"/>
              <a:t>Monitz</a:t>
            </a:r>
            <a:r>
              <a:rPr kumimoji="1" lang="en-US" altLang="ja-JP" dirty="0" smtClean="0"/>
              <a:t> on ILC et al.</a:t>
            </a:r>
            <a:endParaRPr kumimoji="1" lang="ja-JP" altLang="en-US" dirty="0"/>
          </a:p>
        </p:txBody>
      </p:sp>
    </p:spTree>
    <p:extLst>
      <p:ext uri="{BB962C8B-B14F-4D97-AF65-F5344CB8AC3E}">
        <p14:creationId xmlns:p14="http://schemas.microsoft.com/office/powerpoint/2010/main" val="7367418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9549"/>
            <a:ext cx="8229600" cy="1143000"/>
          </a:xfrm>
        </p:spPr>
        <p:txBody>
          <a:bodyPr/>
          <a:lstStyle/>
          <a:p>
            <a:r>
              <a:rPr kumimoji="1" lang="en-US" altLang="ja-JP" dirty="0" smtClean="0"/>
              <a:t>Federation</a:t>
            </a:r>
            <a:r>
              <a:rPr kumimoji="1" lang="ja-JP" altLang="en-US" dirty="0" smtClean="0"/>
              <a:t> </a:t>
            </a:r>
            <a:r>
              <a:rPr kumimoji="1" lang="en-US" altLang="ja-JP" dirty="0" smtClean="0"/>
              <a:t>of</a:t>
            </a:r>
            <a:r>
              <a:rPr kumimoji="1" lang="ja-JP" altLang="en-US" dirty="0" smtClean="0"/>
              <a:t> </a:t>
            </a:r>
            <a:r>
              <a:rPr kumimoji="1" lang="en-US" altLang="ja-JP" dirty="0" smtClean="0"/>
              <a:t>Diet</a:t>
            </a:r>
            <a:r>
              <a:rPr kumimoji="1" lang="ja-JP" altLang="en-US" dirty="0" smtClean="0"/>
              <a:t> </a:t>
            </a:r>
            <a:r>
              <a:rPr kumimoji="1" lang="en-US" altLang="ja-JP" dirty="0" smtClean="0"/>
              <a:t>Members for ILC</a:t>
            </a:r>
            <a:endParaRPr kumimoji="1" lang="ja-JP" altLang="en-US" dirty="0"/>
          </a:p>
        </p:txBody>
      </p:sp>
      <p:sp>
        <p:nvSpPr>
          <p:cNvPr id="3" name="コンテンツ プレースホルダー 2"/>
          <p:cNvSpPr>
            <a:spLocks noGrp="1"/>
          </p:cNvSpPr>
          <p:nvPr>
            <p:ph idx="1"/>
          </p:nvPr>
        </p:nvSpPr>
        <p:spPr>
          <a:xfrm>
            <a:off x="106729" y="789140"/>
            <a:ext cx="9037271" cy="5838081"/>
          </a:xfrm>
        </p:spPr>
        <p:txBody>
          <a:bodyPr/>
          <a:lstStyle/>
          <a:p>
            <a:r>
              <a:rPr kumimoji="1" lang="en-US" altLang="ja-JP" sz="1800" b="1" dirty="0" smtClean="0">
                <a:latin typeface="Times"/>
                <a:cs typeface="Times"/>
              </a:rPr>
              <a:t>Chair: Hon. Takeo Kawamura</a:t>
            </a:r>
          </a:p>
          <a:p>
            <a:pPr lvl="1"/>
            <a:r>
              <a:rPr lang="en-US" altLang="ja-JP" sz="1400" dirty="0">
                <a:solidFill>
                  <a:srgbClr val="FFFF00"/>
                </a:solidFill>
                <a:effectLst/>
                <a:latin typeface="Times"/>
                <a:cs typeface="Times"/>
              </a:rPr>
              <a:t>Chair of Committee on Operation of the House of Representatives </a:t>
            </a:r>
            <a:endParaRPr lang="ja-JP" altLang="ja-JP" sz="1400" dirty="0">
              <a:solidFill>
                <a:srgbClr val="FFFF00"/>
              </a:solidFill>
              <a:effectLst/>
              <a:latin typeface="Times"/>
              <a:cs typeface="Times"/>
            </a:endParaRPr>
          </a:p>
          <a:p>
            <a:pPr lvl="1"/>
            <a:r>
              <a:rPr lang="en-US" altLang="ja-JP" sz="1400" dirty="0">
                <a:solidFill>
                  <a:srgbClr val="FFFF00"/>
                </a:solidFill>
                <a:effectLst/>
                <a:latin typeface="Times"/>
                <a:cs typeface="Times"/>
              </a:rPr>
              <a:t>Director of Province Creation Headquarter of LDP</a:t>
            </a:r>
            <a:r>
              <a:rPr lang="en-US" altLang="ja-JP" sz="1400" baseline="30000" dirty="0">
                <a:solidFill>
                  <a:srgbClr val="FFFF00"/>
                </a:solidFill>
                <a:effectLst/>
                <a:latin typeface="Times"/>
                <a:cs typeface="Times"/>
              </a:rPr>
              <a:t>1</a:t>
            </a:r>
            <a:endParaRPr lang="ja-JP" altLang="ja-JP" sz="1400" dirty="0">
              <a:solidFill>
                <a:srgbClr val="FFFF00"/>
              </a:solidFill>
              <a:effectLst/>
              <a:latin typeface="Times"/>
              <a:cs typeface="Times"/>
            </a:endParaRPr>
          </a:p>
          <a:p>
            <a:pPr lvl="1"/>
            <a:r>
              <a:rPr lang="en-US" altLang="ja-JP" sz="1400" dirty="0">
                <a:solidFill>
                  <a:srgbClr val="FFFF00"/>
                </a:solidFill>
                <a:effectLst/>
                <a:latin typeface="Times"/>
                <a:cs typeface="Times"/>
              </a:rPr>
              <a:t>Chair of Special Committee of LDP on Space and Marine Development</a:t>
            </a:r>
            <a:endParaRPr lang="ja-JP" altLang="ja-JP" sz="1400" dirty="0">
              <a:solidFill>
                <a:srgbClr val="FFFF00"/>
              </a:solidFill>
              <a:effectLst/>
              <a:latin typeface="Times"/>
              <a:cs typeface="Times"/>
            </a:endParaRPr>
          </a:p>
          <a:p>
            <a:pPr lvl="1"/>
            <a:r>
              <a:rPr lang="en-US" altLang="ja-JP" sz="1400" dirty="0" smtClean="0">
                <a:solidFill>
                  <a:srgbClr val="FFFF00"/>
                </a:solidFill>
                <a:effectLst/>
                <a:latin typeface="Times"/>
                <a:cs typeface="Times"/>
              </a:rPr>
              <a:t>Former </a:t>
            </a:r>
            <a:r>
              <a:rPr lang="en-US" altLang="ja-JP" sz="1400" dirty="0">
                <a:solidFill>
                  <a:srgbClr val="FFFF00"/>
                </a:solidFill>
                <a:effectLst/>
                <a:latin typeface="Times"/>
                <a:cs typeface="Times"/>
              </a:rPr>
              <a:t>Chief Cabinet Secretary (2008-2009)</a:t>
            </a:r>
            <a:endParaRPr lang="ja-JP" altLang="ja-JP" sz="1400" dirty="0">
              <a:solidFill>
                <a:srgbClr val="FFFF00"/>
              </a:solidFill>
              <a:effectLst/>
              <a:latin typeface="Times"/>
              <a:cs typeface="Times"/>
            </a:endParaRPr>
          </a:p>
          <a:p>
            <a:pPr lvl="1"/>
            <a:r>
              <a:rPr lang="en-US" altLang="ja-JP" sz="1400" dirty="0">
                <a:solidFill>
                  <a:srgbClr val="FFFF00"/>
                </a:solidFill>
                <a:effectLst/>
                <a:latin typeface="Times"/>
                <a:cs typeface="Times"/>
              </a:rPr>
              <a:t>Former Minister of MEXT (2003-2004</a:t>
            </a:r>
            <a:r>
              <a:rPr lang="en-US" altLang="ja-JP" sz="1400" dirty="0" smtClean="0">
                <a:solidFill>
                  <a:srgbClr val="FFFF00"/>
                </a:solidFill>
                <a:effectLst/>
                <a:latin typeface="Times"/>
                <a:cs typeface="Times"/>
              </a:rPr>
              <a:t>)</a:t>
            </a:r>
          </a:p>
          <a:p>
            <a:pPr lvl="1"/>
            <a:endParaRPr lang="en-US" altLang="ja-JP" sz="1800" dirty="0" smtClean="0">
              <a:effectLst/>
              <a:latin typeface="Times"/>
              <a:cs typeface="Times"/>
            </a:endParaRPr>
          </a:p>
          <a:p>
            <a:r>
              <a:rPr lang="en-US" altLang="ja-JP" sz="1800" dirty="0" smtClean="0">
                <a:effectLst/>
                <a:latin typeface="Times"/>
                <a:cs typeface="Times"/>
              </a:rPr>
              <a:t>Senior advisor: Hon</a:t>
            </a:r>
            <a:r>
              <a:rPr lang="en-US" altLang="ja-JP" sz="1800" dirty="0">
                <a:effectLst/>
                <a:latin typeface="Times"/>
                <a:cs typeface="Times"/>
              </a:rPr>
              <a:t>. Hirofumi </a:t>
            </a:r>
            <a:r>
              <a:rPr lang="en-US" altLang="ja-JP" sz="1800" dirty="0" smtClean="0">
                <a:effectLst/>
                <a:latin typeface="Times"/>
                <a:cs typeface="Times"/>
              </a:rPr>
              <a:t>NAKASONE</a:t>
            </a:r>
          </a:p>
          <a:p>
            <a:pPr lvl="1"/>
            <a:r>
              <a:rPr lang="en-US" altLang="ja-JP" sz="1400" dirty="0" smtClean="0">
                <a:solidFill>
                  <a:srgbClr val="FFFF00"/>
                </a:solidFill>
                <a:effectLst/>
                <a:latin typeface="Times"/>
                <a:cs typeface="Times"/>
              </a:rPr>
              <a:t>Chairman </a:t>
            </a:r>
            <a:r>
              <a:rPr lang="en-US" altLang="ja-JP" sz="1400" dirty="0">
                <a:solidFill>
                  <a:srgbClr val="FFFF00"/>
                </a:solidFill>
                <a:effectLst/>
                <a:latin typeface="Times"/>
                <a:cs typeface="Times"/>
              </a:rPr>
              <a:t>of Japan-US Parliamentary Friendship League</a:t>
            </a:r>
            <a:endParaRPr lang="ja-JP" altLang="ja-JP" sz="1400" dirty="0">
              <a:solidFill>
                <a:srgbClr val="FFFF00"/>
              </a:solidFill>
              <a:effectLst/>
              <a:latin typeface="Times"/>
              <a:cs typeface="Times"/>
            </a:endParaRPr>
          </a:p>
          <a:p>
            <a:pPr lvl="1"/>
            <a:r>
              <a:rPr lang="en-US" altLang="ja-JP" sz="1400" dirty="0" smtClean="0">
                <a:solidFill>
                  <a:srgbClr val="FFFF00"/>
                </a:solidFill>
                <a:effectLst/>
                <a:latin typeface="Times"/>
                <a:cs typeface="Times"/>
              </a:rPr>
              <a:t>Former </a:t>
            </a:r>
            <a:r>
              <a:rPr lang="en-US" altLang="ja-JP" sz="1400" dirty="0">
                <a:solidFill>
                  <a:srgbClr val="FFFF00"/>
                </a:solidFill>
                <a:effectLst/>
                <a:latin typeface="Times"/>
                <a:cs typeface="Times"/>
              </a:rPr>
              <a:t>Minister of Foreign Affairs (2008-2009)</a:t>
            </a:r>
            <a:endParaRPr lang="ja-JP" altLang="ja-JP" sz="1400" dirty="0">
              <a:solidFill>
                <a:srgbClr val="FFFF00"/>
              </a:solidFill>
              <a:effectLst/>
              <a:latin typeface="Times"/>
              <a:cs typeface="Times"/>
            </a:endParaRPr>
          </a:p>
          <a:p>
            <a:pPr lvl="1"/>
            <a:r>
              <a:rPr lang="en-US" altLang="ja-JP" sz="1400" dirty="0" smtClean="0">
                <a:solidFill>
                  <a:srgbClr val="FFFF00"/>
                </a:solidFill>
                <a:effectLst/>
                <a:latin typeface="Times"/>
                <a:cs typeface="Times"/>
              </a:rPr>
              <a:t>Former </a:t>
            </a:r>
            <a:r>
              <a:rPr lang="en-US" altLang="ja-JP" sz="1400" dirty="0">
                <a:solidFill>
                  <a:srgbClr val="FFFF00"/>
                </a:solidFill>
                <a:effectLst/>
                <a:latin typeface="Times"/>
                <a:cs typeface="Times"/>
              </a:rPr>
              <a:t>Minister of Education and </a:t>
            </a:r>
            <a:endParaRPr lang="en-US" altLang="ja-JP" sz="1400" dirty="0" smtClean="0">
              <a:solidFill>
                <a:srgbClr val="FFFF00"/>
              </a:solidFill>
              <a:effectLst/>
              <a:latin typeface="Times"/>
              <a:cs typeface="Times"/>
            </a:endParaRPr>
          </a:p>
          <a:p>
            <a:pPr marL="457200" lvl="1" indent="0">
              <a:buNone/>
            </a:pPr>
            <a:r>
              <a:rPr lang="en-US" altLang="ja-JP" sz="1400" dirty="0">
                <a:solidFill>
                  <a:srgbClr val="FFFF00"/>
                </a:solidFill>
                <a:effectLst/>
                <a:latin typeface="Times"/>
                <a:cs typeface="Times"/>
              </a:rPr>
              <a:t>	</a:t>
            </a:r>
            <a:r>
              <a:rPr lang="en-US" altLang="ja-JP" sz="1400" dirty="0" smtClean="0">
                <a:solidFill>
                  <a:srgbClr val="FFFF00"/>
                </a:solidFill>
                <a:effectLst/>
                <a:latin typeface="Times"/>
                <a:cs typeface="Times"/>
              </a:rPr>
              <a:t>Director</a:t>
            </a:r>
            <a:r>
              <a:rPr lang="en-US" altLang="ja-JP" sz="1400" dirty="0">
                <a:solidFill>
                  <a:srgbClr val="FFFF00"/>
                </a:solidFill>
                <a:effectLst/>
                <a:latin typeface="Times"/>
                <a:cs typeface="Times"/>
              </a:rPr>
              <a:t>-General of the Science and Technology Agency (1999-2000</a:t>
            </a:r>
            <a:r>
              <a:rPr lang="en-US" altLang="ja-JP" sz="1400" dirty="0" smtClean="0">
                <a:solidFill>
                  <a:srgbClr val="FFFF00"/>
                </a:solidFill>
                <a:effectLst/>
                <a:latin typeface="Times"/>
                <a:cs typeface="Times"/>
              </a:rPr>
              <a:t>) </a:t>
            </a:r>
            <a:r>
              <a:rPr lang="en-US" altLang="ja-JP" sz="1400" dirty="0" smtClean="0">
                <a:solidFill>
                  <a:srgbClr val="FFFF00"/>
                </a:solidFill>
                <a:effectLst/>
                <a:latin typeface="Times"/>
                <a:cs typeface="Times"/>
                <a:sym typeface="Wingdings"/>
              </a:rPr>
              <a:t> unified as MEXT</a:t>
            </a:r>
            <a:r>
              <a:rPr lang="en-US" altLang="ja-JP" sz="1400" dirty="0">
                <a:solidFill>
                  <a:srgbClr val="FFFF00"/>
                </a:solidFill>
                <a:effectLst/>
                <a:latin typeface="Times"/>
                <a:cs typeface="Times"/>
              </a:rPr>
              <a:t> </a:t>
            </a:r>
            <a:r>
              <a:rPr lang="en-US" altLang="ja-JP" sz="1800" dirty="0">
                <a:solidFill>
                  <a:srgbClr val="FFFF00"/>
                </a:solidFill>
                <a:effectLst/>
                <a:latin typeface="Times"/>
                <a:cs typeface="Times"/>
              </a:rPr>
              <a:t> </a:t>
            </a:r>
            <a:endParaRPr lang="en-US" altLang="ja-JP" sz="1800" dirty="0" smtClean="0">
              <a:solidFill>
                <a:srgbClr val="FFFF00"/>
              </a:solidFill>
              <a:effectLst/>
              <a:latin typeface="Times"/>
              <a:cs typeface="Times"/>
            </a:endParaRPr>
          </a:p>
          <a:p>
            <a:pPr lvl="1"/>
            <a:r>
              <a:rPr lang="en-US" altLang="ja-JP" sz="1400" dirty="0">
                <a:solidFill>
                  <a:srgbClr val="FFFF00"/>
                </a:solidFill>
                <a:effectLst/>
                <a:latin typeface="Times"/>
                <a:cs typeface="Times"/>
              </a:rPr>
              <a:t>Former Special Adviser to the Prime Minister (2000)</a:t>
            </a:r>
            <a:r>
              <a:rPr lang="ja-JP" altLang="ja-JP" sz="1400" dirty="0">
                <a:solidFill>
                  <a:srgbClr val="FFFF00"/>
                </a:solidFill>
                <a:effectLst/>
                <a:latin typeface="Times"/>
                <a:cs typeface="Times"/>
              </a:rPr>
              <a:t> </a:t>
            </a:r>
            <a:endParaRPr lang="en-US" altLang="ja-JP" sz="1400" dirty="0" smtClean="0">
              <a:solidFill>
                <a:srgbClr val="FFFF00"/>
              </a:solidFill>
              <a:effectLst/>
              <a:latin typeface="Times"/>
              <a:cs typeface="Times"/>
            </a:endParaRPr>
          </a:p>
          <a:p>
            <a:pPr marL="457200" lvl="1" indent="0">
              <a:buNone/>
            </a:pPr>
            <a:endParaRPr lang="ja-JP" altLang="ja-JP" sz="1800" dirty="0">
              <a:effectLst/>
              <a:latin typeface="Times"/>
              <a:cs typeface="Times"/>
            </a:endParaRPr>
          </a:p>
          <a:p>
            <a:r>
              <a:rPr lang="en-US" altLang="ja-JP" sz="1800" dirty="0" smtClean="0">
                <a:effectLst/>
                <a:latin typeface="Times"/>
                <a:cs typeface="Times"/>
              </a:rPr>
              <a:t>Vice-chair: Hon</a:t>
            </a:r>
            <a:r>
              <a:rPr lang="en-US" altLang="ja-JP" sz="1800" dirty="0">
                <a:effectLst/>
                <a:latin typeface="Times"/>
                <a:cs typeface="Times"/>
              </a:rPr>
              <a:t>. Kenji </a:t>
            </a:r>
            <a:r>
              <a:rPr lang="en-US" altLang="ja-JP" sz="1800" dirty="0" smtClean="0">
                <a:effectLst/>
                <a:latin typeface="Times"/>
                <a:cs typeface="Times"/>
              </a:rPr>
              <a:t>KOSAKA</a:t>
            </a:r>
            <a:endParaRPr lang="ja-JP" altLang="ja-JP" sz="1800" dirty="0">
              <a:effectLst/>
              <a:latin typeface="Times"/>
              <a:cs typeface="Times"/>
            </a:endParaRPr>
          </a:p>
          <a:p>
            <a:pPr lvl="1"/>
            <a:r>
              <a:rPr lang="en-US" altLang="ja-JP" sz="1400" dirty="0">
                <a:solidFill>
                  <a:srgbClr val="FFFF00"/>
                </a:solidFill>
                <a:effectLst/>
                <a:latin typeface="Times"/>
                <a:cs typeface="Times"/>
              </a:rPr>
              <a:t>Chairman of Committee on Audit of the House of </a:t>
            </a:r>
            <a:r>
              <a:rPr lang="en-US" altLang="ja-JP" sz="1400" dirty="0" err="1">
                <a:solidFill>
                  <a:srgbClr val="FFFF00"/>
                </a:solidFill>
                <a:effectLst/>
                <a:latin typeface="Times"/>
                <a:cs typeface="Times"/>
              </a:rPr>
              <a:t>Councillors</a:t>
            </a:r>
            <a:endParaRPr lang="ja-JP" altLang="ja-JP" sz="1400" dirty="0">
              <a:solidFill>
                <a:srgbClr val="FFFF00"/>
              </a:solidFill>
              <a:effectLst/>
              <a:latin typeface="Times"/>
              <a:cs typeface="Times"/>
            </a:endParaRPr>
          </a:p>
          <a:p>
            <a:pPr lvl="1"/>
            <a:r>
              <a:rPr lang="en-US" altLang="ja-JP" sz="1400" dirty="0">
                <a:solidFill>
                  <a:srgbClr val="FFFF00"/>
                </a:solidFill>
                <a:effectLst/>
                <a:latin typeface="Times"/>
                <a:cs typeface="Times"/>
              </a:rPr>
              <a:t>Chairman of Japan-EU Parliamentary Friendship League</a:t>
            </a:r>
            <a:endParaRPr lang="ja-JP" altLang="ja-JP" sz="1400" dirty="0">
              <a:solidFill>
                <a:srgbClr val="FFFF00"/>
              </a:solidFill>
              <a:effectLst/>
              <a:latin typeface="Times"/>
              <a:cs typeface="Times"/>
            </a:endParaRPr>
          </a:p>
          <a:p>
            <a:pPr lvl="1"/>
            <a:r>
              <a:rPr lang="en-US" altLang="ja-JP" sz="1400" dirty="0">
                <a:solidFill>
                  <a:srgbClr val="FFFF00"/>
                </a:solidFill>
                <a:effectLst/>
                <a:latin typeface="Times"/>
                <a:cs typeface="Times"/>
              </a:rPr>
              <a:t>Acting Chair of Research Commission on Science, Technology and Innovation Strategy of LDP</a:t>
            </a:r>
            <a:endParaRPr lang="ja-JP" altLang="ja-JP" sz="1400" dirty="0">
              <a:solidFill>
                <a:srgbClr val="FFFF00"/>
              </a:solidFill>
              <a:effectLst/>
              <a:latin typeface="Times"/>
              <a:cs typeface="Times"/>
            </a:endParaRPr>
          </a:p>
          <a:p>
            <a:pPr lvl="1"/>
            <a:r>
              <a:rPr lang="en-US" altLang="ja-JP" sz="1400" dirty="0" smtClean="0">
                <a:solidFill>
                  <a:srgbClr val="FFFF00"/>
                </a:solidFill>
                <a:effectLst/>
                <a:latin typeface="Times"/>
                <a:cs typeface="Times"/>
              </a:rPr>
              <a:t>Former </a:t>
            </a:r>
            <a:r>
              <a:rPr lang="en-US" altLang="ja-JP" sz="1400" dirty="0">
                <a:solidFill>
                  <a:srgbClr val="FFFF00"/>
                </a:solidFill>
                <a:effectLst/>
                <a:latin typeface="Times"/>
                <a:cs typeface="Times"/>
              </a:rPr>
              <a:t>Minister of MEXT (2005-2006)</a:t>
            </a:r>
            <a:endParaRPr lang="ja-JP" altLang="ja-JP" sz="1400" dirty="0">
              <a:solidFill>
                <a:srgbClr val="FFFF00"/>
              </a:solidFill>
              <a:effectLst/>
              <a:latin typeface="Times"/>
              <a:cs typeface="Times"/>
            </a:endParaRPr>
          </a:p>
          <a:p>
            <a:endParaRPr kumimoji="1" lang="ja-JP" altLang="en-US" sz="1800" dirty="0">
              <a:latin typeface="Times"/>
              <a:cs typeface="Times"/>
            </a:endParaRPr>
          </a:p>
        </p:txBody>
      </p:sp>
    </p:spTree>
    <p:extLst>
      <p:ext uri="{BB962C8B-B14F-4D97-AF65-F5344CB8AC3E}">
        <p14:creationId xmlns:p14="http://schemas.microsoft.com/office/powerpoint/2010/main" val="6262898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94320" y="0"/>
            <a:ext cx="9049680" cy="6858000"/>
          </a:xfrm>
        </p:spPr>
        <p:txBody>
          <a:bodyPr/>
          <a:lstStyle/>
          <a:p>
            <a:pPr marL="0" indent="0">
              <a:buNone/>
            </a:pPr>
            <a:r>
              <a:rPr lang="en-US" altLang="ja-JP" sz="1200" dirty="0">
                <a:effectLst/>
                <a:latin typeface="Times"/>
                <a:cs typeface="Times"/>
              </a:rPr>
              <a:t>Meetings in </a:t>
            </a:r>
            <a:r>
              <a:rPr lang="en-US" altLang="ja-JP" sz="1200" b="1" dirty="0">
                <a:solidFill>
                  <a:srgbClr val="FFFF00"/>
                </a:solidFill>
                <a:effectLst/>
                <a:latin typeface="Times"/>
                <a:cs typeface="Times"/>
              </a:rPr>
              <a:t>January 2014 </a:t>
            </a:r>
            <a:r>
              <a:rPr lang="en-US" altLang="ja-JP" sz="1200" dirty="0">
                <a:effectLst/>
                <a:latin typeface="Times"/>
                <a:cs typeface="Times"/>
              </a:rPr>
              <a:t>(Washington)</a:t>
            </a:r>
            <a:r>
              <a:rPr lang="en-US" altLang="ja-JP" sz="1200" dirty="0" smtClean="0">
                <a:effectLst/>
                <a:latin typeface="Times"/>
                <a:cs typeface="Times"/>
              </a:rPr>
              <a:t>:   </a:t>
            </a:r>
            <a:r>
              <a:rPr lang="en-US" altLang="ja-JP" sz="1200" dirty="0" smtClean="0">
                <a:solidFill>
                  <a:srgbClr val="FFFF00"/>
                </a:solidFill>
                <a:effectLst/>
                <a:latin typeface="Times"/>
                <a:cs typeface="Times"/>
              </a:rPr>
              <a:t>Hon. </a:t>
            </a:r>
            <a:r>
              <a:rPr lang="en-US" altLang="ja-JP" sz="1200" dirty="0" err="1" smtClean="0">
                <a:solidFill>
                  <a:srgbClr val="FFFF00"/>
                </a:solidFill>
                <a:effectLst/>
                <a:latin typeface="Times"/>
                <a:cs typeface="Times"/>
              </a:rPr>
              <a:t>Kosaka</a:t>
            </a:r>
            <a:r>
              <a:rPr lang="en-US" altLang="ja-JP" sz="1200" dirty="0" smtClean="0">
                <a:solidFill>
                  <a:srgbClr val="FFFF00"/>
                </a:solidFill>
                <a:effectLst/>
                <a:latin typeface="Times"/>
                <a:cs typeface="Times"/>
              </a:rPr>
              <a:t>  </a:t>
            </a:r>
            <a:r>
              <a:rPr lang="en-US" altLang="ja-JP" sz="1200" dirty="0" smtClean="0">
                <a:effectLst/>
                <a:latin typeface="Times"/>
                <a:cs typeface="Times"/>
              </a:rPr>
              <a:t>+ Embassy</a:t>
            </a:r>
            <a:endParaRPr lang="ja-JP" altLang="ja-JP" sz="1200" dirty="0">
              <a:effectLst/>
              <a:latin typeface="Times"/>
              <a:cs typeface="Times"/>
            </a:endParaRPr>
          </a:p>
          <a:p>
            <a:pPr lvl="0"/>
            <a:r>
              <a:rPr lang="en-US" altLang="ja-JP" sz="1200" dirty="0">
                <a:solidFill>
                  <a:srgbClr val="DEFF74"/>
                </a:solidFill>
                <a:effectLst/>
                <a:latin typeface="Times"/>
                <a:cs typeface="Times"/>
              </a:rPr>
              <a:t>Hon. John </a:t>
            </a:r>
            <a:r>
              <a:rPr lang="en-US" altLang="ja-JP" sz="1200" dirty="0" err="1">
                <a:solidFill>
                  <a:srgbClr val="DEFF74"/>
                </a:solidFill>
                <a:effectLst/>
                <a:latin typeface="Times"/>
                <a:cs typeface="Times"/>
              </a:rPr>
              <a:t>Cornyn</a:t>
            </a:r>
            <a:r>
              <a:rPr lang="en-US" altLang="ja-JP" sz="1200" dirty="0">
                <a:solidFill>
                  <a:srgbClr val="DEFF74"/>
                </a:solidFill>
                <a:effectLst/>
                <a:latin typeface="Times"/>
                <a:cs typeface="Times"/>
              </a:rPr>
              <a:t> </a:t>
            </a:r>
            <a:r>
              <a:rPr lang="en-US" altLang="ja-JP" sz="1200" dirty="0">
                <a:effectLst/>
                <a:latin typeface="Times"/>
                <a:cs typeface="Times"/>
              </a:rPr>
              <a:t>(Senator, Republican)</a:t>
            </a:r>
            <a:endParaRPr lang="ja-JP" altLang="ja-JP" sz="1200" dirty="0">
              <a:effectLst/>
              <a:latin typeface="Times"/>
              <a:cs typeface="Times"/>
            </a:endParaRPr>
          </a:p>
          <a:p>
            <a:pPr lvl="0"/>
            <a:r>
              <a:rPr lang="en-US" altLang="ja-JP" sz="1200" dirty="0">
                <a:solidFill>
                  <a:srgbClr val="DEFF74"/>
                </a:solidFill>
                <a:effectLst/>
                <a:latin typeface="Times"/>
                <a:cs typeface="Times"/>
              </a:rPr>
              <a:t>Hon. Lisa Murkowski </a:t>
            </a:r>
            <a:r>
              <a:rPr lang="en-US" altLang="ja-JP" sz="1200" dirty="0">
                <a:effectLst/>
                <a:latin typeface="Times"/>
                <a:cs typeface="Times"/>
              </a:rPr>
              <a:t>(Senator, Republican)</a:t>
            </a:r>
            <a:endParaRPr lang="ja-JP" altLang="ja-JP" sz="1200" dirty="0">
              <a:effectLst/>
              <a:latin typeface="Times"/>
              <a:cs typeface="Times"/>
            </a:endParaRPr>
          </a:p>
          <a:p>
            <a:pPr lvl="0"/>
            <a:r>
              <a:rPr lang="en-US" altLang="ja-JP" sz="1200" dirty="0">
                <a:solidFill>
                  <a:srgbClr val="DEFF74"/>
                </a:solidFill>
                <a:effectLst/>
                <a:latin typeface="Times"/>
                <a:cs typeface="Times"/>
              </a:rPr>
              <a:t>Hon. Kelly </a:t>
            </a:r>
            <a:r>
              <a:rPr lang="en-US" altLang="ja-JP" sz="1200" dirty="0" err="1">
                <a:solidFill>
                  <a:srgbClr val="DEFF74"/>
                </a:solidFill>
                <a:effectLst/>
                <a:latin typeface="Times"/>
                <a:cs typeface="Times"/>
              </a:rPr>
              <a:t>Ayotte</a:t>
            </a:r>
            <a:r>
              <a:rPr lang="en-US" altLang="ja-JP" sz="1200" dirty="0">
                <a:solidFill>
                  <a:srgbClr val="DEFF74"/>
                </a:solidFill>
                <a:effectLst/>
                <a:latin typeface="Times"/>
                <a:cs typeface="Times"/>
              </a:rPr>
              <a:t> </a:t>
            </a:r>
            <a:r>
              <a:rPr lang="en-US" altLang="ja-JP" sz="1200" dirty="0">
                <a:effectLst/>
                <a:latin typeface="Times"/>
                <a:cs typeface="Times"/>
              </a:rPr>
              <a:t>(Senator, Republican)</a:t>
            </a:r>
            <a:endParaRPr lang="ja-JP" altLang="ja-JP" sz="1200" dirty="0">
              <a:effectLst/>
              <a:latin typeface="Times"/>
              <a:cs typeface="Times"/>
            </a:endParaRPr>
          </a:p>
          <a:p>
            <a:pPr lvl="0"/>
            <a:r>
              <a:rPr lang="en-US" altLang="ja-JP" sz="1200" dirty="0">
                <a:solidFill>
                  <a:srgbClr val="DEFF74"/>
                </a:solidFill>
                <a:effectLst/>
                <a:latin typeface="Times"/>
                <a:cs typeface="Times"/>
              </a:rPr>
              <a:t>Hon. Colleen </a:t>
            </a:r>
            <a:r>
              <a:rPr lang="en-US" altLang="ja-JP" sz="1200" dirty="0" err="1">
                <a:solidFill>
                  <a:srgbClr val="DEFF74"/>
                </a:solidFill>
                <a:effectLst/>
                <a:latin typeface="Times"/>
                <a:cs typeface="Times"/>
              </a:rPr>
              <a:t>Hanabusa</a:t>
            </a:r>
            <a:r>
              <a:rPr lang="en-US" altLang="ja-JP" sz="1200" dirty="0">
                <a:solidFill>
                  <a:srgbClr val="DEFF74"/>
                </a:solidFill>
                <a:effectLst/>
                <a:latin typeface="Times"/>
                <a:cs typeface="Times"/>
              </a:rPr>
              <a:t> </a:t>
            </a:r>
            <a:r>
              <a:rPr lang="en-US" altLang="ja-JP" sz="1200" dirty="0">
                <a:effectLst/>
                <a:latin typeface="Times"/>
                <a:cs typeface="Times"/>
              </a:rPr>
              <a:t>(Representative, Democrat)</a:t>
            </a:r>
            <a:endParaRPr lang="ja-JP" altLang="ja-JP" sz="1200" dirty="0">
              <a:effectLst/>
              <a:latin typeface="Times"/>
              <a:cs typeface="Times"/>
            </a:endParaRPr>
          </a:p>
          <a:p>
            <a:pPr lvl="0"/>
            <a:r>
              <a:rPr lang="en-US" altLang="ja-JP" sz="1200" dirty="0">
                <a:solidFill>
                  <a:srgbClr val="FFFF00"/>
                </a:solidFill>
                <a:effectLst/>
                <a:latin typeface="Times"/>
                <a:cs typeface="Times"/>
              </a:rPr>
              <a:t>Dr. William </a:t>
            </a:r>
            <a:r>
              <a:rPr lang="en-US" altLang="ja-JP" sz="1200" dirty="0" err="1">
                <a:solidFill>
                  <a:srgbClr val="FFFF00"/>
                </a:solidFill>
                <a:effectLst/>
                <a:latin typeface="Times"/>
                <a:cs typeface="Times"/>
              </a:rPr>
              <a:t>Colglazier</a:t>
            </a:r>
            <a:r>
              <a:rPr lang="en-US" altLang="ja-JP" sz="1200" dirty="0">
                <a:solidFill>
                  <a:srgbClr val="FFFF00"/>
                </a:solidFill>
                <a:effectLst/>
                <a:latin typeface="Times"/>
                <a:cs typeface="Times"/>
              </a:rPr>
              <a:t> </a:t>
            </a:r>
            <a:r>
              <a:rPr lang="en-US" altLang="ja-JP" sz="1200" dirty="0">
                <a:effectLst/>
                <a:latin typeface="Times"/>
                <a:cs typeface="Times"/>
              </a:rPr>
              <a:t>(Science and Technology Adviser to the Secretary of State</a:t>
            </a:r>
            <a:r>
              <a:rPr lang="en-US" altLang="ja-JP" sz="1200" dirty="0" smtClean="0">
                <a:effectLst/>
                <a:latin typeface="Times"/>
                <a:cs typeface="Times"/>
              </a:rPr>
              <a:t>)</a:t>
            </a:r>
            <a:r>
              <a:rPr lang="en-US" altLang="ja-JP" sz="1200" dirty="0">
                <a:effectLst/>
                <a:latin typeface="Times"/>
                <a:cs typeface="Times"/>
              </a:rPr>
              <a:t> </a:t>
            </a:r>
            <a:endParaRPr lang="ja-JP" altLang="ja-JP" sz="1200" dirty="0" smtClean="0">
              <a:effectLst/>
              <a:latin typeface="Times"/>
              <a:cs typeface="Times"/>
            </a:endParaRPr>
          </a:p>
          <a:p>
            <a:pPr marL="0" indent="0">
              <a:buNone/>
            </a:pPr>
            <a:r>
              <a:rPr lang="en-US" altLang="ja-JP" sz="1200" dirty="0" smtClean="0">
                <a:effectLst/>
                <a:latin typeface="Times"/>
                <a:cs typeface="Times"/>
              </a:rPr>
              <a:t>Meetings </a:t>
            </a:r>
            <a:r>
              <a:rPr lang="en-US" altLang="ja-JP" sz="1200" dirty="0">
                <a:effectLst/>
                <a:latin typeface="Times"/>
                <a:cs typeface="Times"/>
              </a:rPr>
              <a:t>in </a:t>
            </a:r>
            <a:r>
              <a:rPr lang="en-US" altLang="ja-JP" sz="1200" b="1" dirty="0">
                <a:solidFill>
                  <a:srgbClr val="FFFF00"/>
                </a:solidFill>
                <a:effectLst/>
                <a:latin typeface="Times"/>
                <a:cs typeface="Times"/>
              </a:rPr>
              <a:t>July 2014 </a:t>
            </a:r>
            <a:r>
              <a:rPr lang="en-US" altLang="ja-JP" sz="1200" dirty="0">
                <a:effectLst/>
                <a:latin typeface="Times"/>
                <a:cs typeface="Times"/>
              </a:rPr>
              <a:t>(Washington)</a:t>
            </a:r>
            <a:r>
              <a:rPr lang="en-US" altLang="ja-JP" sz="1200" dirty="0" smtClean="0">
                <a:effectLst/>
                <a:latin typeface="Times"/>
                <a:cs typeface="Times"/>
              </a:rPr>
              <a:t>:  </a:t>
            </a:r>
            <a:r>
              <a:rPr lang="en-US" altLang="ja-JP" sz="1200" dirty="0" smtClean="0">
                <a:solidFill>
                  <a:srgbClr val="FFFF00"/>
                </a:solidFill>
                <a:effectLst/>
                <a:latin typeface="Times"/>
                <a:cs typeface="Times"/>
              </a:rPr>
              <a:t>Hon. Kawamura, Hon. Nakasone, Hon. </a:t>
            </a:r>
            <a:r>
              <a:rPr lang="en-US" altLang="ja-JP" sz="1200" dirty="0" err="1" smtClean="0">
                <a:solidFill>
                  <a:srgbClr val="FFFF00"/>
                </a:solidFill>
                <a:effectLst/>
                <a:latin typeface="Times"/>
                <a:cs typeface="Times"/>
              </a:rPr>
              <a:t>Shionoya</a:t>
            </a:r>
            <a:r>
              <a:rPr lang="en-US" altLang="ja-JP" sz="1200" dirty="0" smtClean="0">
                <a:solidFill>
                  <a:srgbClr val="FFFF00"/>
                </a:solidFill>
                <a:effectLst/>
                <a:latin typeface="Times"/>
                <a:cs typeface="Times"/>
              </a:rPr>
              <a:t> </a:t>
            </a:r>
            <a:r>
              <a:rPr lang="en-US" altLang="ja-JP" sz="1200" dirty="0" smtClean="0">
                <a:effectLst/>
                <a:latin typeface="Times"/>
                <a:cs typeface="Times"/>
              </a:rPr>
              <a:t>+ Embassy + JP researchers</a:t>
            </a:r>
            <a:endParaRPr lang="ja-JP" altLang="ja-JP" sz="1200" dirty="0">
              <a:effectLst/>
              <a:latin typeface="Times"/>
              <a:cs typeface="Times"/>
            </a:endParaRPr>
          </a:p>
          <a:p>
            <a:pPr lvl="0"/>
            <a:r>
              <a:rPr lang="en-US" altLang="ja-JP" sz="1200" dirty="0">
                <a:solidFill>
                  <a:srgbClr val="DEFF74"/>
                </a:solidFill>
                <a:effectLst/>
                <a:latin typeface="Times"/>
                <a:cs typeface="Times"/>
              </a:rPr>
              <a:t>Hon. Tom Petri </a:t>
            </a:r>
            <a:r>
              <a:rPr lang="en-US" altLang="ja-JP" sz="1200" dirty="0">
                <a:effectLst/>
                <a:latin typeface="Times"/>
                <a:cs typeface="Times"/>
              </a:rPr>
              <a:t>(Representative, Republican)</a:t>
            </a:r>
            <a:endParaRPr lang="ja-JP" altLang="ja-JP" sz="1200" dirty="0">
              <a:effectLst/>
              <a:latin typeface="Times"/>
              <a:cs typeface="Times"/>
            </a:endParaRPr>
          </a:p>
          <a:p>
            <a:pPr lvl="0"/>
            <a:r>
              <a:rPr lang="en-US" altLang="ja-JP" sz="1200" dirty="0">
                <a:solidFill>
                  <a:srgbClr val="DEFF74"/>
                </a:solidFill>
                <a:effectLst/>
                <a:latin typeface="Times"/>
                <a:cs typeface="Times"/>
              </a:rPr>
              <a:t>Hon. Paul Ryan </a:t>
            </a:r>
            <a:r>
              <a:rPr lang="en-US" altLang="ja-JP" sz="1200" dirty="0">
                <a:effectLst/>
                <a:latin typeface="Times"/>
                <a:cs typeface="Times"/>
              </a:rPr>
              <a:t>(Representative, Republican)</a:t>
            </a:r>
            <a:endParaRPr lang="ja-JP" altLang="ja-JP" sz="1200" dirty="0">
              <a:effectLst/>
              <a:latin typeface="Times"/>
              <a:cs typeface="Times"/>
            </a:endParaRPr>
          </a:p>
          <a:p>
            <a:pPr lvl="0"/>
            <a:r>
              <a:rPr lang="en-US" altLang="ja-JP" sz="1200" dirty="0">
                <a:solidFill>
                  <a:srgbClr val="DEFF74"/>
                </a:solidFill>
                <a:effectLst/>
                <a:latin typeface="Times"/>
                <a:cs typeface="Times"/>
              </a:rPr>
              <a:t>Hon. Cynthia Lummis </a:t>
            </a:r>
            <a:r>
              <a:rPr lang="en-US" altLang="ja-JP" sz="1200" dirty="0">
                <a:effectLst/>
                <a:latin typeface="Times"/>
                <a:cs typeface="Times"/>
              </a:rPr>
              <a:t>(Representative, Republican)</a:t>
            </a:r>
            <a:endParaRPr lang="ja-JP" altLang="ja-JP" sz="1200" dirty="0">
              <a:effectLst/>
              <a:latin typeface="Times"/>
              <a:cs typeface="Times"/>
            </a:endParaRPr>
          </a:p>
          <a:p>
            <a:pPr lvl="0"/>
            <a:r>
              <a:rPr lang="en-US" altLang="ja-JP" sz="1200" dirty="0">
                <a:solidFill>
                  <a:srgbClr val="DEFF74"/>
                </a:solidFill>
                <a:effectLst/>
                <a:latin typeface="Times"/>
                <a:cs typeface="Times"/>
              </a:rPr>
              <a:t>Hon. Diana DeGette</a:t>
            </a:r>
            <a:r>
              <a:rPr lang="en-US" altLang="ja-JP" sz="1200" dirty="0">
                <a:effectLst/>
                <a:latin typeface="Times"/>
                <a:cs typeface="Times"/>
              </a:rPr>
              <a:t> (Representative, Democrat)</a:t>
            </a:r>
            <a:endParaRPr lang="ja-JP" altLang="ja-JP" sz="1200" dirty="0">
              <a:effectLst/>
              <a:latin typeface="Times"/>
              <a:cs typeface="Times"/>
            </a:endParaRPr>
          </a:p>
          <a:p>
            <a:pPr lvl="0"/>
            <a:r>
              <a:rPr lang="en-US" altLang="ja-JP" sz="1200" dirty="0">
                <a:solidFill>
                  <a:srgbClr val="DEFF74"/>
                </a:solidFill>
                <a:effectLst/>
                <a:latin typeface="Times"/>
                <a:cs typeface="Times"/>
              </a:rPr>
              <a:t>Hon. Jim McDermott </a:t>
            </a:r>
            <a:r>
              <a:rPr lang="en-US" altLang="ja-JP" sz="1200" dirty="0">
                <a:effectLst/>
                <a:latin typeface="Times"/>
                <a:cs typeface="Times"/>
              </a:rPr>
              <a:t>(Representative, Democrat)</a:t>
            </a:r>
            <a:endParaRPr lang="ja-JP" altLang="ja-JP" sz="1200" dirty="0">
              <a:effectLst/>
              <a:latin typeface="Times"/>
              <a:cs typeface="Times"/>
            </a:endParaRPr>
          </a:p>
          <a:p>
            <a:pPr lvl="0"/>
            <a:r>
              <a:rPr lang="en-US" altLang="ja-JP" sz="1200" dirty="0">
                <a:solidFill>
                  <a:srgbClr val="DEFF74"/>
                </a:solidFill>
                <a:effectLst/>
                <a:latin typeface="Times"/>
                <a:cs typeface="Times"/>
              </a:rPr>
              <a:t>Hon. Rush Holt </a:t>
            </a:r>
            <a:r>
              <a:rPr lang="en-US" altLang="ja-JP" sz="1200" dirty="0">
                <a:effectLst/>
                <a:latin typeface="Times"/>
                <a:cs typeface="Times"/>
              </a:rPr>
              <a:t>(Representative, Democrat)</a:t>
            </a:r>
            <a:endParaRPr lang="ja-JP" altLang="ja-JP" sz="1200" dirty="0">
              <a:effectLst/>
              <a:latin typeface="Times"/>
              <a:cs typeface="Times"/>
            </a:endParaRPr>
          </a:p>
          <a:p>
            <a:pPr lvl="0"/>
            <a:r>
              <a:rPr lang="en-US" altLang="ja-JP" sz="1200" dirty="0">
                <a:solidFill>
                  <a:srgbClr val="DEFF74"/>
                </a:solidFill>
                <a:effectLst/>
                <a:latin typeface="Times"/>
                <a:cs typeface="Times"/>
              </a:rPr>
              <a:t>Hon. Billy Long </a:t>
            </a:r>
            <a:r>
              <a:rPr lang="en-US" altLang="ja-JP" sz="1200" dirty="0">
                <a:effectLst/>
                <a:latin typeface="Times"/>
                <a:cs typeface="Times"/>
              </a:rPr>
              <a:t>(Representative, Republican)</a:t>
            </a:r>
            <a:endParaRPr lang="ja-JP" altLang="ja-JP" sz="1200" dirty="0">
              <a:effectLst/>
              <a:latin typeface="Times"/>
              <a:cs typeface="Times"/>
            </a:endParaRPr>
          </a:p>
          <a:p>
            <a:pPr lvl="0"/>
            <a:r>
              <a:rPr lang="en-US" altLang="ja-JP" sz="1200" dirty="0">
                <a:solidFill>
                  <a:srgbClr val="DEFF74"/>
                </a:solidFill>
                <a:effectLst/>
                <a:latin typeface="Times"/>
                <a:cs typeface="Times"/>
              </a:rPr>
              <a:t>Hon. Randy </a:t>
            </a:r>
            <a:r>
              <a:rPr lang="en-US" altLang="ja-JP" sz="1200" dirty="0" err="1">
                <a:solidFill>
                  <a:srgbClr val="DEFF74"/>
                </a:solidFill>
                <a:effectLst/>
                <a:latin typeface="Times"/>
                <a:cs typeface="Times"/>
              </a:rPr>
              <a:t>Hultgren</a:t>
            </a:r>
            <a:r>
              <a:rPr lang="en-US" altLang="ja-JP" sz="1200" dirty="0">
                <a:solidFill>
                  <a:srgbClr val="DEFF74"/>
                </a:solidFill>
                <a:effectLst/>
                <a:latin typeface="Times"/>
                <a:cs typeface="Times"/>
              </a:rPr>
              <a:t> </a:t>
            </a:r>
            <a:r>
              <a:rPr lang="en-US" altLang="ja-JP" sz="1200" dirty="0">
                <a:effectLst/>
                <a:latin typeface="Times"/>
                <a:cs typeface="Times"/>
              </a:rPr>
              <a:t>(Representative, Republican)</a:t>
            </a:r>
            <a:endParaRPr lang="ja-JP" altLang="ja-JP" sz="1200" dirty="0">
              <a:effectLst/>
              <a:latin typeface="Times"/>
              <a:cs typeface="Times"/>
            </a:endParaRPr>
          </a:p>
          <a:p>
            <a:pPr lvl="0"/>
            <a:r>
              <a:rPr lang="en-US" altLang="ja-JP" sz="1200" dirty="0" smtClean="0">
                <a:solidFill>
                  <a:srgbClr val="FFFF00"/>
                </a:solidFill>
                <a:effectLst/>
                <a:latin typeface="Times"/>
                <a:cs typeface="Times"/>
              </a:rPr>
              <a:t>Dr. </a:t>
            </a:r>
            <a:r>
              <a:rPr lang="en-US" altLang="ja-JP" sz="1200" dirty="0">
                <a:solidFill>
                  <a:srgbClr val="FFFF00"/>
                </a:solidFill>
                <a:effectLst/>
                <a:latin typeface="Times"/>
                <a:cs typeface="Times"/>
              </a:rPr>
              <a:t>John </a:t>
            </a:r>
            <a:r>
              <a:rPr lang="en-US" altLang="ja-JP" sz="1200" dirty="0" err="1">
                <a:solidFill>
                  <a:srgbClr val="FFFF00"/>
                </a:solidFill>
                <a:effectLst/>
                <a:latin typeface="Times"/>
                <a:cs typeface="Times"/>
              </a:rPr>
              <a:t>Holdren</a:t>
            </a:r>
            <a:r>
              <a:rPr lang="en-US" altLang="ja-JP" sz="1200" dirty="0">
                <a:solidFill>
                  <a:srgbClr val="FFFF00"/>
                </a:solidFill>
                <a:effectLst/>
                <a:latin typeface="Times"/>
                <a:cs typeface="Times"/>
              </a:rPr>
              <a:t> </a:t>
            </a:r>
            <a:r>
              <a:rPr lang="en-US" altLang="ja-JP" sz="1200" dirty="0">
                <a:effectLst/>
                <a:latin typeface="Times"/>
                <a:cs typeface="Times"/>
              </a:rPr>
              <a:t>(Assistant to the President for Science and Technology, Director of OSTP</a:t>
            </a:r>
            <a:r>
              <a:rPr lang="en-US" altLang="ja-JP" sz="1200" dirty="0" smtClean="0">
                <a:effectLst/>
                <a:latin typeface="Times"/>
                <a:cs typeface="Times"/>
              </a:rPr>
              <a:t>)</a:t>
            </a:r>
            <a:r>
              <a:rPr lang="ja-JP" altLang="en-US" sz="1200" dirty="0" smtClean="0">
                <a:effectLst/>
                <a:latin typeface="Times"/>
                <a:cs typeface="Times"/>
              </a:rPr>
              <a:t>   </a:t>
            </a:r>
            <a:r>
              <a:rPr lang="en-US" altLang="ja-JP" sz="1200" dirty="0" smtClean="0">
                <a:effectLst/>
                <a:latin typeface="Times"/>
                <a:cs typeface="Times"/>
              </a:rPr>
              <a:t>(Diet</a:t>
            </a:r>
            <a:r>
              <a:rPr lang="ja-JP" altLang="en-US" sz="1200" dirty="0" smtClean="0">
                <a:effectLst/>
                <a:latin typeface="Times"/>
                <a:cs typeface="Times"/>
              </a:rPr>
              <a:t> </a:t>
            </a:r>
            <a:r>
              <a:rPr lang="en-US" altLang="ja-JP" sz="1200" dirty="0" smtClean="0">
                <a:effectLst/>
                <a:latin typeface="Times"/>
                <a:cs typeface="Times"/>
              </a:rPr>
              <a:t>members,</a:t>
            </a:r>
            <a:r>
              <a:rPr lang="ja-JP" altLang="en-US" sz="1200" dirty="0" smtClean="0">
                <a:effectLst/>
                <a:latin typeface="Times"/>
                <a:cs typeface="Times"/>
              </a:rPr>
              <a:t> </a:t>
            </a:r>
            <a:r>
              <a:rPr lang="en-US" altLang="ja-JP" sz="1200" dirty="0" smtClean="0">
                <a:effectLst/>
                <a:latin typeface="Times"/>
                <a:cs typeface="Times"/>
              </a:rPr>
              <a:t>Lyn</a:t>
            </a:r>
            <a:r>
              <a:rPr lang="ja-JP" altLang="en-US" sz="1200" dirty="0" smtClean="0">
                <a:effectLst/>
                <a:latin typeface="Times"/>
                <a:cs typeface="Times"/>
              </a:rPr>
              <a:t> </a:t>
            </a:r>
            <a:r>
              <a:rPr lang="en-US" altLang="ja-JP" sz="1200" dirty="0" smtClean="0">
                <a:effectLst/>
                <a:latin typeface="Times"/>
                <a:cs typeface="Times"/>
              </a:rPr>
              <a:t>Evans,</a:t>
            </a:r>
            <a:r>
              <a:rPr lang="ja-JP" altLang="en-US" sz="1200" dirty="0" smtClean="0">
                <a:effectLst/>
                <a:latin typeface="Times"/>
                <a:cs typeface="Times"/>
              </a:rPr>
              <a:t> </a:t>
            </a:r>
            <a:r>
              <a:rPr lang="en-US" altLang="ja-JP" sz="1200" dirty="0" smtClean="0">
                <a:effectLst/>
                <a:latin typeface="Times"/>
                <a:cs typeface="Times"/>
              </a:rPr>
              <a:t>JP</a:t>
            </a:r>
            <a:r>
              <a:rPr lang="ja-JP" altLang="en-US" sz="1200" dirty="0" smtClean="0">
                <a:effectLst/>
                <a:latin typeface="Times"/>
                <a:cs typeface="Times"/>
              </a:rPr>
              <a:t> </a:t>
            </a:r>
            <a:r>
              <a:rPr lang="en-US" altLang="ja-JP" sz="1200" dirty="0" smtClean="0">
                <a:effectLst/>
                <a:latin typeface="Times"/>
                <a:cs typeface="Times"/>
              </a:rPr>
              <a:t>researchers,</a:t>
            </a:r>
            <a:r>
              <a:rPr lang="ja-JP" altLang="en-US" sz="1200" dirty="0" smtClean="0">
                <a:effectLst/>
                <a:latin typeface="Times"/>
                <a:cs typeface="Times"/>
              </a:rPr>
              <a:t> </a:t>
            </a:r>
            <a:r>
              <a:rPr lang="en-US" altLang="ja-JP" sz="1200" dirty="0" smtClean="0">
                <a:effectLst/>
                <a:latin typeface="Times"/>
                <a:cs typeface="Times"/>
              </a:rPr>
              <a:t>Embassy)</a:t>
            </a:r>
            <a:endParaRPr lang="ja-JP" altLang="ja-JP" sz="1200" dirty="0">
              <a:effectLst/>
              <a:latin typeface="Times"/>
              <a:cs typeface="Times"/>
            </a:endParaRPr>
          </a:p>
          <a:p>
            <a:r>
              <a:rPr lang="en-US" altLang="ja-JP" sz="1200" dirty="0">
                <a:effectLst/>
                <a:latin typeface="Times"/>
                <a:cs typeface="Times"/>
              </a:rPr>
              <a:t>Ms. Irene Hirano Inouye (President of US-Japan Council</a:t>
            </a:r>
            <a:r>
              <a:rPr lang="en-US" altLang="ja-JP" sz="1200" dirty="0" smtClean="0">
                <a:effectLst/>
                <a:latin typeface="Times"/>
                <a:cs typeface="Times"/>
              </a:rPr>
              <a:t>)</a:t>
            </a:r>
            <a:r>
              <a:rPr lang="en-US" altLang="ja-JP" sz="1200" dirty="0">
                <a:effectLst/>
                <a:latin typeface="Times"/>
                <a:cs typeface="Times"/>
              </a:rPr>
              <a:t> </a:t>
            </a:r>
            <a:endParaRPr lang="en-US" altLang="ja-JP" sz="1200" dirty="0" smtClean="0">
              <a:effectLst/>
              <a:latin typeface="Times"/>
              <a:cs typeface="Times"/>
            </a:endParaRPr>
          </a:p>
          <a:p>
            <a:r>
              <a:rPr lang="en-US" altLang="ja-JP" sz="1200" dirty="0" smtClean="0">
                <a:solidFill>
                  <a:srgbClr val="FFFF00"/>
                </a:solidFill>
                <a:effectLst/>
                <a:latin typeface="Times"/>
                <a:cs typeface="Times"/>
              </a:rPr>
              <a:t>Dinner</a:t>
            </a:r>
            <a:r>
              <a:rPr lang="ja-JP" altLang="en-US" sz="1200" dirty="0" smtClean="0">
                <a:solidFill>
                  <a:srgbClr val="FFFF00"/>
                </a:solidFill>
                <a:effectLst/>
                <a:latin typeface="Times"/>
                <a:cs typeface="Times"/>
              </a:rPr>
              <a:t> </a:t>
            </a:r>
            <a:r>
              <a:rPr lang="en-US" altLang="ja-JP" sz="1200" dirty="0" smtClean="0">
                <a:solidFill>
                  <a:srgbClr val="FFFF00"/>
                </a:solidFill>
                <a:effectLst/>
                <a:latin typeface="Times"/>
                <a:cs typeface="Times"/>
              </a:rPr>
              <a:t>Meeting</a:t>
            </a:r>
            <a:r>
              <a:rPr lang="ja-JP" altLang="en-US" sz="1200" dirty="0" smtClean="0">
                <a:solidFill>
                  <a:srgbClr val="FFFF00"/>
                </a:solidFill>
                <a:effectLst/>
                <a:latin typeface="Times"/>
                <a:cs typeface="Times"/>
              </a:rPr>
              <a:t> </a:t>
            </a:r>
            <a:r>
              <a:rPr lang="en-US" altLang="ja-JP" sz="1200" dirty="0" smtClean="0">
                <a:solidFill>
                  <a:srgbClr val="FFFF00"/>
                </a:solidFill>
                <a:effectLst/>
                <a:latin typeface="Times"/>
                <a:cs typeface="Times"/>
              </a:rPr>
              <a:t>at</a:t>
            </a:r>
            <a:r>
              <a:rPr lang="ja-JP" altLang="en-US" sz="1200" dirty="0" smtClean="0">
                <a:solidFill>
                  <a:srgbClr val="FFFF00"/>
                </a:solidFill>
                <a:effectLst/>
                <a:latin typeface="Times"/>
                <a:cs typeface="Times"/>
              </a:rPr>
              <a:t> </a:t>
            </a:r>
            <a:r>
              <a:rPr lang="en-US" altLang="ja-JP" sz="1200" dirty="0" smtClean="0">
                <a:solidFill>
                  <a:srgbClr val="FFFF00"/>
                </a:solidFill>
                <a:effectLst/>
                <a:latin typeface="Times"/>
                <a:cs typeface="Times"/>
              </a:rPr>
              <a:t>Embassy</a:t>
            </a:r>
            <a:r>
              <a:rPr lang="ja-JP" altLang="en-US" sz="1200" dirty="0" smtClean="0">
                <a:solidFill>
                  <a:srgbClr val="FFFF00"/>
                </a:solidFill>
                <a:effectLst/>
                <a:latin typeface="Times"/>
                <a:cs typeface="Times"/>
              </a:rPr>
              <a:t> </a:t>
            </a:r>
            <a:r>
              <a:rPr lang="en-US" altLang="ja-JP" sz="1200" dirty="0" smtClean="0">
                <a:solidFill>
                  <a:srgbClr val="FFFF00"/>
                </a:solidFill>
                <a:effectLst/>
                <a:latin typeface="Times"/>
                <a:cs typeface="Times"/>
              </a:rPr>
              <a:t>by</a:t>
            </a:r>
            <a:r>
              <a:rPr lang="ja-JP" altLang="en-US" sz="1200" dirty="0" smtClean="0">
                <a:solidFill>
                  <a:srgbClr val="FFFF00"/>
                </a:solidFill>
                <a:effectLst/>
                <a:latin typeface="Times"/>
                <a:cs typeface="Times"/>
              </a:rPr>
              <a:t> </a:t>
            </a:r>
            <a:r>
              <a:rPr lang="en-US" altLang="ja-JP" sz="1200" dirty="0" smtClean="0">
                <a:solidFill>
                  <a:srgbClr val="FFFF00"/>
                </a:solidFill>
                <a:effectLst/>
                <a:latin typeface="Times"/>
                <a:cs typeface="Times"/>
              </a:rPr>
              <a:t>Ambassador</a:t>
            </a:r>
            <a:r>
              <a:rPr lang="ja-JP" altLang="en-US" sz="1200" dirty="0" smtClean="0">
                <a:solidFill>
                  <a:srgbClr val="FFFF00"/>
                </a:solidFill>
                <a:effectLst/>
                <a:latin typeface="Times"/>
                <a:cs typeface="Times"/>
              </a:rPr>
              <a:t> </a:t>
            </a:r>
            <a:r>
              <a:rPr lang="en-US" altLang="ja-JP" sz="1200" dirty="0" smtClean="0">
                <a:solidFill>
                  <a:srgbClr val="FFFF00"/>
                </a:solidFill>
                <a:effectLst/>
                <a:latin typeface="Times"/>
                <a:cs typeface="Times"/>
              </a:rPr>
              <a:t>Mr.</a:t>
            </a:r>
            <a:r>
              <a:rPr lang="ja-JP" altLang="en-US" sz="1200" dirty="0" smtClean="0">
                <a:solidFill>
                  <a:srgbClr val="FFFF00"/>
                </a:solidFill>
                <a:effectLst/>
                <a:latin typeface="Times"/>
                <a:cs typeface="Times"/>
              </a:rPr>
              <a:t> </a:t>
            </a:r>
            <a:r>
              <a:rPr lang="en-US" altLang="ja-JP" sz="1200" dirty="0" err="1" smtClean="0">
                <a:solidFill>
                  <a:srgbClr val="FFFF00"/>
                </a:solidFill>
                <a:effectLst/>
                <a:latin typeface="Times"/>
                <a:cs typeface="Times"/>
              </a:rPr>
              <a:t>Sasae</a:t>
            </a:r>
            <a:r>
              <a:rPr lang="en-US" altLang="ja-JP" sz="1200" dirty="0" smtClean="0">
                <a:effectLst/>
                <a:latin typeface="Times"/>
                <a:cs typeface="Times"/>
              </a:rPr>
              <a:t>:</a:t>
            </a:r>
            <a:r>
              <a:rPr lang="ja-JP" altLang="en-US" sz="1200" dirty="0" smtClean="0">
                <a:effectLst/>
                <a:latin typeface="Times"/>
                <a:cs typeface="Times"/>
              </a:rPr>
              <a:t> </a:t>
            </a:r>
            <a:r>
              <a:rPr lang="en-US" altLang="ja-JP" sz="1200" dirty="0" smtClean="0">
                <a:effectLst/>
                <a:latin typeface="Times"/>
                <a:cs typeface="Times"/>
              </a:rPr>
              <a:t>OSTP deputy director, </a:t>
            </a:r>
            <a:r>
              <a:rPr lang="ja-JP" altLang="ja-JP" sz="1200" dirty="0" smtClean="0">
                <a:effectLst/>
                <a:latin typeface="Times"/>
                <a:cs typeface="Times"/>
              </a:rPr>
              <a:t>N</a:t>
            </a:r>
            <a:r>
              <a:rPr lang="en-US" altLang="ja-JP" sz="1200" dirty="0" smtClean="0">
                <a:effectLst/>
                <a:latin typeface="Times"/>
                <a:cs typeface="Times"/>
              </a:rPr>
              <a:t>SF</a:t>
            </a:r>
            <a:r>
              <a:rPr lang="ja-JP" altLang="en-US" sz="1200" dirty="0" smtClean="0">
                <a:effectLst/>
                <a:latin typeface="Times"/>
                <a:cs typeface="Times"/>
              </a:rPr>
              <a:t> </a:t>
            </a:r>
            <a:r>
              <a:rPr lang="en-US" altLang="ja-JP" sz="1200" dirty="0" smtClean="0">
                <a:effectLst/>
                <a:latin typeface="Times"/>
                <a:cs typeface="Times"/>
              </a:rPr>
              <a:t>Director,</a:t>
            </a:r>
            <a:r>
              <a:rPr lang="ja-JP" altLang="en-US" sz="1200" dirty="0" smtClean="0">
                <a:effectLst/>
                <a:latin typeface="Times"/>
                <a:cs typeface="Times"/>
              </a:rPr>
              <a:t> </a:t>
            </a:r>
            <a:r>
              <a:rPr lang="en-US" altLang="ja-JP" sz="1200" dirty="0" smtClean="0">
                <a:effectLst/>
                <a:latin typeface="Times"/>
                <a:cs typeface="Times"/>
              </a:rPr>
              <a:t>US/JP/EU researchers</a:t>
            </a:r>
          </a:p>
          <a:p>
            <a:r>
              <a:rPr lang="en-US" altLang="ja-JP" sz="1200" dirty="0" smtClean="0">
                <a:effectLst/>
                <a:latin typeface="Times"/>
                <a:cs typeface="Times"/>
              </a:rPr>
              <a:t>Meeting among Diet members, </a:t>
            </a:r>
            <a:r>
              <a:rPr lang="en-US" altLang="ja-JP" sz="1200" dirty="0" smtClean="0">
                <a:solidFill>
                  <a:srgbClr val="FFFF00"/>
                </a:solidFill>
                <a:effectLst/>
                <a:latin typeface="Times"/>
                <a:cs typeface="Times"/>
              </a:rPr>
              <a:t>US researchers, LCC (</a:t>
            </a:r>
            <a:r>
              <a:rPr lang="en-US" altLang="ja-JP" sz="1200" dirty="0" err="1" smtClean="0">
                <a:solidFill>
                  <a:srgbClr val="FFFF00"/>
                </a:solidFill>
                <a:effectLst/>
                <a:latin typeface="Times"/>
                <a:cs typeface="Times"/>
              </a:rPr>
              <a:t>L.Evans</a:t>
            </a:r>
            <a:r>
              <a:rPr lang="en-US" altLang="ja-JP" sz="1200" dirty="0">
                <a:solidFill>
                  <a:srgbClr val="FFFF00"/>
                </a:solidFill>
                <a:effectLst/>
                <a:latin typeface="Times"/>
                <a:cs typeface="Times"/>
              </a:rPr>
              <a:t> </a:t>
            </a:r>
            <a:r>
              <a:rPr lang="en-US" altLang="ja-JP" sz="1200" dirty="0" smtClean="0">
                <a:solidFill>
                  <a:srgbClr val="FFFF00"/>
                </a:solidFill>
                <a:effectLst/>
                <a:latin typeface="Times"/>
                <a:cs typeface="Times"/>
              </a:rPr>
              <a:t>et al)</a:t>
            </a:r>
            <a:r>
              <a:rPr lang="en-US" altLang="ja-JP" sz="1200" dirty="0" smtClean="0">
                <a:effectLst/>
                <a:latin typeface="Times"/>
                <a:cs typeface="Times"/>
              </a:rPr>
              <a:t>, Japanese Researchers @ Ambassador’s original residence </a:t>
            </a:r>
            <a:endParaRPr lang="ja-JP" altLang="ja-JP" sz="1200" dirty="0">
              <a:effectLst/>
              <a:latin typeface="Times"/>
              <a:cs typeface="Times"/>
            </a:endParaRPr>
          </a:p>
          <a:p>
            <a:pPr marL="0" indent="0">
              <a:buNone/>
            </a:pPr>
            <a:r>
              <a:rPr lang="en-US" altLang="ja-JP" sz="1200" dirty="0">
                <a:effectLst/>
                <a:latin typeface="Times"/>
                <a:cs typeface="Times"/>
              </a:rPr>
              <a:t>Meetings in </a:t>
            </a:r>
            <a:r>
              <a:rPr lang="en-US" altLang="ja-JP" sz="1200" b="1" dirty="0">
                <a:solidFill>
                  <a:srgbClr val="FFFF00"/>
                </a:solidFill>
                <a:effectLst/>
                <a:latin typeface="Times"/>
                <a:cs typeface="Times"/>
              </a:rPr>
              <a:t>April 2015 </a:t>
            </a:r>
            <a:r>
              <a:rPr lang="en-US" altLang="ja-JP" sz="1200" dirty="0">
                <a:effectLst/>
                <a:latin typeface="Times"/>
                <a:cs typeface="Times"/>
              </a:rPr>
              <a:t>(Washington)</a:t>
            </a:r>
            <a:r>
              <a:rPr lang="en-US" altLang="ja-JP" sz="1200" dirty="0" smtClean="0">
                <a:effectLst/>
                <a:latin typeface="Times"/>
                <a:cs typeface="Times"/>
              </a:rPr>
              <a:t>: Hon. Kawamura, Hon. </a:t>
            </a:r>
            <a:r>
              <a:rPr lang="en-US" altLang="ja-JP" sz="1200" dirty="0" err="1" smtClean="0">
                <a:effectLst/>
                <a:latin typeface="Times"/>
                <a:cs typeface="Times"/>
              </a:rPr>
              <a:t>Shionoya</a:t>
            </a:r>
            <a:r>
              <a:rPr lang="en-US" altLang="ja-JP" sz="1200" dirty="0" smtClean="0">
                <a:effectLst/>
                <a:latin typeface="Times"/>
                <a:cs typeface="Times"/>
              </a:rPr>
              <a:t>, Hon. Suzuki + Embassy</a:t>
            </a:r>
            <a:r>
              <a:rPr lang="ja-JP" altLang="en-US" sz="1200" dirty="0" smtClean="0">
                <a:effectLst/>
                <a:latin typeface="Times"/>
                <a:cs typeface="Times"/>
              </a:rPr>
              <a:t> </a:t>
            </a:r>
            <a:r>
              <a:rPr lang="en-US" altLang="ja-JP" sz="1200" dirty="0" smtClean="0">
                <a:effectLst/>
                <a:latin typeface="Times"/>
                <a:cs typeface="Times"/>
              </a:rPr>
              <a:t>+</a:t>
            </a:r>
            <a:r>
              <a:rPr lang="ja-JP" altLang="en-US" sz="1200" dirty="0" smtClean="0">
                <a:effectLst/>
                <a:latin typeface="Times"/>
                <a:cs typeface="Times"/>
              </a:rPr>
              <a:t> </a:t>
            </a:r>
            <a:r>
              <a:rPr lang="en-US" altLang="ja-JP" sz="1200" dirty="0" smtClean="0">
                <a:effectLst/>
                <a:latin typeface="Times"/>
                <a:cs typeface="Times"/>
              </a:rPr>
              <a:t>researchers</a:t>
            </a:r>
            <a:endParaRPr lang="ja-JP" altLang="ja-JP" sz="1200" dirty="0">
              <a:effectLst/>
              <a:latin typeface="Times"/>
              <a:cs typeface="Times"/>
            </a:endParaRPr>
          </a:p>
          <a:p>
            <a:pPr lvl="0"/>
            <a:r>
              <a:rPr lang="en-US" altLang="ja-JP" sz="1200" dirty="0">
                <a:solidFill>
                  <a:srgbClr val="DEFF74"/>
                </a:solidFill>
                <a:effectLst/>
                <a:latin typeface="Times"/>
                <a:cs typeface="Times"/>
              </a:rPr>
              <a:t>Hon. Eddie Johnson </a:t>
            </a:r>
            <a:r>
              <a:rPr lang="en-US" altLang="ja-JP" sz="1200" dirty="0">
                <a:effectLst/>
                <a:latin typeface="Times"/>
                <a:cs typeface="Times"/>
              </a:rPr>
              <a:t>(Representative, Democrat)</a:t>
            </a:r>
            <a:endParaRPr lang="ja-JP" altLang="ja-JP" sz="1200" dirty="0">
              <a:effectLst/>
              <a:latin typeface="Times"/>
              <a:cs typeface="Times"/>
            </a:endParaRPr>
          </a:p>
          <a:p>
            <a:pPr lvl="0"/>
            <a:r>
              <a:rPr lang="en-US" altLang="ja-JP" sz="1200" dirty="0">
                <a:solidFill>
                  <a:srgbClr val="DEFF74"/>
                </a:solidFill>
                <a:effectLst/>
                <a:latin typeface="Times"/>
                <a:cs typeface="Times"/>
              </a:rPr>
              <a:t>Hon. Billy Long </a:t>
            </a:r>
            <a:r>
              <a:rPr lang="en-US" altLang="ja-JP" sz="1200" dirty="0">
                <a:effectLst/>
                <a:latin typeface="Times"/>
                <a:cs typeface="Times"/>
              </a:rPr>
              <a:t>(Representative, Republican)</a:t>
            </a:r>
            <a:endParaRPr lang="ja-JP" altLang="ja-JP" sz="1200" dirty="0">
              <a:effectLst/>
              <a:latin typeface="Times"/>
              <a:cs typeface="Times"/>
            </a:endParaRPr>
          </a:p>
          <a:p>
            <a:pPr lvl="0"/>
            <a:r>
              <a:rPr lang="en-US" altLang="ja-JP" sz="1200" dirty="0">
                <a:solidFill>
                  <a:srgbClr val="DEFF74"/>
                </a:solidFill>
                <a:effectLst/>
                <a:latin typeface="Times"/>
                <a:cs typeface="Times"/>
              </a:rPr>
              <a:t>Hon. Randy </a:t>
            </a:r>
            <a:r>
              <a:rPr lang="en-US" altLang="ja-JP" sz="1200" dirty="0" err="1">
                <a:solidFill>
                  <a:srgbClr val="DEFF74"/>
                </a:solidFill>
                <a:effectLst/>
                <a:latin typeface="Times"/>
                <a:cs typeface="Times"/>
              </a:rPr>
              <a:t>Hultgren</a:t>
            </a:r>
            <a:r>
              <a:rPr lang="en-US" altLang="ja-JP" sz="1200" dirty="0">
                <a:solidFill>
                  <a:srgbClr val="DEFF74"/>
                </a:solidFill>
                <a:effectLst/>
                <a:latin typeface="Times"/>
                <a:cs typeface="Times"/>
              </a:rPr>
              <a:t> </a:t>
            </a:r>
            <a:r>
              <a:rPr lang="en-US" altLang="ja-JP" sz="1200" dirty="0">
                <a:effectLst/>
                <a:latin typeface="Times"/>
                <a:cs typeface="Times"/>
              </a:rPr>
              <a:t>(Representative, Republican)</a:t>
            </a:r>
            <a:endParaRPr lang="ja-JP" altLang="ja-JP" sz="1200" dirty="0">
              <a:effectLst/>
              <a:latin typeface="Times"/>
              <a:cs typeface="Times"/>
            </a:endParaRPr>
          </a:p>
          <a:p>
            <a:pPr lvl="0"/>
            <a:r>
              <a:rPr lang="en-US" altLang="ja-JP" sz="1200" dirty="0">
                <a:solidFill>
                  <a:srgbClr val="DEFF74"/>
                </a:solidFill>
                <a:effectLst/>
                <a:latin typeface="Times"/>
                <a:cs typeface="Times"/>
              </a:rPr>
              <a:t>Hon. Diana DeGette </a:t>
            </a:r>
            <a:r>
              <a:rPr lang="en-US" altLang="ja-JP" sz="1200" dirty="0">
                <a:effectLst/>
                <a:latin typeface="Times"/>
                <a:cs typeface="Times"/>
              </a:rPr>
              <a:t>(Representative, Democrat</a:t>
            </a:r>
            <a:r>
              <a:rPr lang="en-US" altLang="ja-JP" sz="1200" dirty="0" smtClean="0">
                <a:effectLst/>
                <a:latin typeface="Times"/>
                <a:cs typeface="Times"/>
              </a:rPr>
              <a:t>) </a:t>
            </a:r>
            <a:r>
              <a:rPr lang="en-US" altLang="ja-JP" sz="1200" dirty="0" smtClean="0">
                <a:solidFill>
                  <a:srgbClr val="DEFF74"/>
                </a:solidFill>
                <a:effectLst/>
                <a:latin typeface="Times"/>
                <a:cs typeface="Times"/>
              </a:rPr>
              <a:t>@ Dinner Party hosted by Prime Minister Abe</a:t>
            </a:r>
            <a:endParaRPr lang="ja-JP" altLang="ja-JP" sz="1200" dirty="0">
              <a:solidFill>
                <a:srgbClr val="DEFF74"/>
              </a:solidFill>
              <a:effectLst/>
              <a:latin typeface="Times"/>
              <a:cs typeface="Times"/>
            </a:endParaRPr>
          </a:p>
          <a:p>
            <a:pPr lvl="0"/>
            <a:r>
              <a:rPr lang="en-US" altLang="ja-JP" sz="1200" dirty="0" smtClean="0">
                <a:solidFill>
                  <a:srgbClr val="FFFF00"/>
                </a:solidFill>
                <a:effectLst/>
                <a:latin typeface="Times"/>
                <a:cs typeface="Times"/>
              </a:rPr>
              <a:t>Dr. </a:t>
            </a:r>
            <a:r>
              <a:rPr lang="en-US" altLang="ja-JP" sz="1200" dirty="0">
                <a:solidFill>
                  <a:srgbClr val="FFFF00"/>
                </a:solidFill>
                <a:effectLst/>
                <a:latin typeface="Times"/>
                <a:cs typeface="Times"/>
              </a:rPr>
              <a:t>John </a:t>
            </a:r>
            <a:r>
              <a:rPr lang="en-US" altLang="ja-JP" sz="1200" dirty="0" err="1">
                <a:solidFill>
                  <a:srgbClr val="FFFF00"/>
                </a:solidFill>
                <a:effectLst/>
                <a:latin typeface="Times"/>
                <a:cs typeface="Times"/>
              </a:rPr>
              <a:t>Holdren</a:t>
            </a:r>
            <a:r>
              <a:rPr lang="en-US" altLang="ja-JP" sz="1200" dirty="0">
                <a:solidFill>
                  <a:srgbClr val="FFFF00"/>
                </a:solidFill>
                <a:effectLst/>
                <a:latin typeface="Times"/>
                <a:cs typeface="Times"/>
              </a:rPr>
              <a:t> </a:t>
            </a:r>
            <a:r>
              <a:rPr lang="en-US" altLang="ja-JP" sz="1200" dirty="0">
                <a:effectLst/>
                <a:latin typeface="Times"/>
                <a:cs typeface="Times"/>
              </a:rPr>
              <a:t>(Assistant to the President for Science and Technology, Director of OSTP</a:t>
            </a:r>
            <a:r>
              <a:rPr lang="en-US" altLang="ja-JP" sz="1200" dirty="0" smtClean="0">
                <a:effectLst/>
                <a:latin typeface="Times"/>
                <a:cs typeface="Times"/>
              </a:rPr>
              <a:t>) </a:t>
            </a:r>
            <a:r>
              <a:rPr lang="en-US" altLang="ja-JP" sz="1200" dirty="0">
                <a:solidFill>
                  <a:srgbClr val="DEFF74"/>
                </a:solidFill>
                <a:effectLst/>
                <a:latin typeface="Times"/>
                <a:cs typeface="Times"/>
              </a:rPr>
              <a:t>@ Dinner Party hosted by </a:t>
            </a:r>
            <a:r>
              <a:rPr lang="en-US" altLang="ja-JP" sz="1200" dirty="0" smtClean="0">
                <a:solidFill>
                  <a:srgbClr val="DEFF74"/>
                </a:solidFill>
                <a:effectLst/>
                <a:latin typeface="Times"/>
                <a:cs typeface="Times"/>
              </a:rPr>
              <a:t>PM Abe</a:t>
            </a:r>
            <a:endParaRPr lang="ja-JP" altLang="ja-JP" sz="1200" dirty="0">
              <a:effectLst/>
              <a:latin typeface="Times"/>
              <a:cs typeface="Times"/>
            </a:endParaRPr>
          </a:p>
          <a:p>
            <a:pPr lvl="0"/>
            <a:r>
              <a:rPr lang="en-US" altLang="ja-JP" sz="1200" dirty="0" smtClean="0">
                <a:solidFill>
                  <a:srgbClr val="FFFF00"/>
                </a:solidFill>
                <a:effectLst/>
                <a:latin typeface="Times"/>
                <a:cs typeface="Times"/>
              </a:rPr>
              <a:t>Dr. </a:t>
            </a:r>
            <a:r>
              <a:rPr lang="en-US" altLang="ja-JP" sz="1200" dirty="0">
                <a:solidFill>
                  <a:srgbClr val="FFFF00"/>
                </a:solidFill>
                <a:effectLst/>
                <a:latin typeface="Times"/>
                <a:cs typeface="Times"/>
              </a:rPr>
              <a:t>Ernest Moniz </a:t>
            </a:r>
            <a:r>
              <a:rPr lang="en-US" altLang="ja-JP" sz="1200" dirty="0">
                <a:effectLst/>
                <a:latin typeface="Times"/>
                <a:cs typeface="Times"/>
              </a:rPr>
              <a:t>(Secretary of Energy</a:t>
            </a:r>
            <a:r>
              <a:rPr lang="en-US" altLang="ja-JP" sz="1200" dirty="0" smtClean="0">
                <a:effectLst/>
                <a:latin typeface="Times"/>
                <a:cs typeface="Times"/>
              </a:rPr>
              <a:t>) </a:t>
            </a:r>
            <a:r>
              <a:rPr lang="en-US" altLang="ja-JP" sz="1200" dirty="0">
                <a:solidFill>
                  <a:srgbClr val="DEFF74"/>
                </a:solidFill>
                <a:effectLst/>
                <a:latin typeface="Times"/>
                <a:cs typeface="Times"/>
              </a:rPr>
              <a:t>@ Dinner Party hosted by Prime Minister Abe</a:t>
            </a:r>
            <a:endParaRPr lang="ja-JP" altLang="ja-JP" sz="1200" dirty="0">
              <a:effectLst/>
              <a:latin typeface="Times"/>
              <a:cs typeface="Times"/>
            </a:endParaRPr>
          </a:p>
          <a:p>
            <a:pPr lvl="0"/>
            <a:r>
              <a:rPr lang="en-US" altLang="ja-JP" sz="1200" dirty="0">
                <a:solidFill>
                  <a:srgbClr val="FFFF00"/>
                </a:solidFill>
                <a:effectLst/>
                <a:latin typeface="Times"/>
                <a:cs typeface="Times"/>
              </a:rPr>
              <a:t>Hon. Caroline Kennedy </a:t>
            </a:r>
            <a:r>
              <a:rPr lang="en-US" altLang="ja-JP" sz="1200" dirty="0">
                <a:effectLst/>
                <a:latin typeface="Times"/>
                <a:cs typeface="Times"/>
              </a:rPr>
              <a:t>(Ambassador Extraordinary and Plenipotentiary to Japan</a:t>
            </a:r>
            <a:r>
              <a:rPr lang="en-US" altLang="ja-JP" sz="1200" dirty="0" smtClean="0">
                <a:effectLst/>
                <a:latin typeface="Times"/>
                <a:cs typeface="Times"/>
              </a:rPr>
              <a:t>) </a:t>
            </a:r>
            <a:r>
              <a:rPr lang="en-US" altLang="ja-JP" sz="1200" dirty="0">
                <a:solidFill>
                  <a:srgbClr val="DEFF74"/>
                </a:solidFill>
                <a:effectLst/>
                <a:latin typeface="Times"/>
                <a:cs typeface="Times"/>
              </a:rPr>
              <a:t>@ Dinner Party hosted by Prime Minister Abe</a:t>
            </a:r>
            <a:endParaRPr lang="ja-JP" altLang="ja-JP" sz="1200" dirty="0">
              <a:effectLst/>
              <a:latin typeface="Times"/>
              <a:cs typeface="Times"/>
            </a:endParaRPr>
          </a:p>
          <a:p>
            <a:pPr lvl="1"/>
            <a:r>
              <a:rPr lang="en-US" altLang="ja-JP" sz="1200" dirty="0">
                <a:effectLst/>
                <a:latin typeface="Times"/>
                <a:cs typeface="Times"/>
              </a:rPr>
              <a:t>Dr. John </a:t>
            </a:r>
            <a:r>
              <a:rPr lang="en-US" altLang="ja-JP" sz="1200" dirty="0" err="1">
                <a:effectLst/>
                <a:latin typeface="Times"/>
                <a:cs typeface="Times"/>
              </a:rPr>
              <a:t>Rivard</a:t>
            </a:r>
            <a:r>
              <a:rPr lang="en-US" altLang="ja-JP" sz="1200" dirty="0">
                <a:effectLst/>
                <a:latin typeface="Times"/>
                <a:cs typeface="Times"/>
              </a:rPr>
              <a:t> (Assistant to Senator Lamar Alexander [Senator, Republican])</a:t>
            </a:r>
            <a:endParaRPr lang="ja-JP" altLang="ja-JP" sz="1200" dirty="0">
              <a:effectLst/>
              <a:latin typeface="Times"/>
              <a:cs typeface="Times"/>
            </a:endParaRPr>
          </a:p>
          <a:p>
            <a:pPr lvl="1"/>
            <a:r>
              <a:rPr lang="en-US" altLang="ja-JP" sz="1200" dirty="0">
                <a:effectLst/>
                <a:latin typeface="Times"/>
                <a:cs typeface="Times"/>
              </a:rPr>
              <a:t>Dr. Rush Holt (CEO of AAAS and Former Representative</a:t>
            </a:r>
            <a:r>
              <a:rPr lang="en-US" altLang="ja-JP" sz="1200" dirty="0" smtClean="0">
                <a:effectLst/>
                <a:latin typeface="Times"/>
                <a:cs typeface="Times"/>
              </a:rPr>
              <a:t>) @ AAAS</a:t>
            </a:r>
            <a:endParaRPr lang="ja-JP" altLang="ja-JP" sz="1200" dirty="0">
              <a:effectLst/>
              <a:latin typeface="Times"/>
              <a:cs typeface="Times"/>
            </a:endParaRPr>
          </a:p>
          <a:p>
            <a:pPr lvl="1"/>
            <a:r>
              <a:rPr lang="en-US" altLang="ja-JP" sz="1200" dirty="0">
                <a:effectLst/>
                <a:latin typeface="Times"/>
                <a:cs typeface="Times"/>
              </a:rPr>
              <a:t>Dr. William </a:t>
            </a:r>
            <a:r>
              <a:rPr lang="en-US" altLang="ja-JP" sz="1200" dirty="0" err="1">
                <a:effectLst/>
                <a:latin typeface="Times"/>
                <a:cs typeface="Times"/>
              </a:rPr>
              <a:t>Colglazier</a:t>
            </a:r>
            <a:r>
              <a:rPr lang="en-US" altLang="ja-JP" sz="1200" dirty="0">
                <a:effectLst/>
                <a:latin typeface="Times"/>
                <a:cs typeface="Times"/>
              </a:rPr>
              <a:t> (Former Science and Technology Adviser to the Secretary of State</a:t>
            </a:r>
            <a:r>
              <a:rPr lang="en-US" altLang="ja-JP" sz="1200" dirty="0" smtClean="0">
                <a:effectLst/>
                <a:latin typeface="Times"/>
                <a:cs typeface="Times"/>
              </a:rPr>
              <a:t>) @ AAAS</a:t>
            </a:r>
            <a:endParaRPr lang="ja-JP" altLang="ja-JP" sz="1200" dirty="0">
              <a:effectLst/>
              <a:latin typeface="Times"/>
              <a:cs typeface="Times"/>
            </a:endParaRPr>
          </a:p>
          <a:p>
            <a:pPr marL="0" indent="0">
              <a:buNone/>
            </a:pPr>
            <a:r>
              <a:rPr lang="en-US" altLang="ja-JP" sz="1200" dirty="0">
                <a:effectLst/>
                <a:latin typeface="Times"/>
                <a:cs typeface="Times"/>
              </a:rPr>
              <a:t> </a:t>
            </a:r>
            <a:endParaRPr lang="ja-JP" altLang="ja-JP" sz="1200" dirty="0">
              <a:effectLst/>
              <a:latin typeface="Times"/>
              <a:cs typeface="Times"/>
            </a:endParaRPr>
          </a:p>
          <a:p>
            <a:endParaRPr kumimoji="1" lang="ja-JP" altLang="en-US" sz="1200" dirty="0">
              <a:latin typeface="Times"/>
              <a:cs typeface="Times"/>
            </a:endParaRPr>
          </a:p>
        </p:txBody>
      </p:sp>
    </p:spTree>
    <p:extLst>
      <p:ext uri="{BB962C8B-B14F-4D97-AF65-F5344CB8AC3E}">
        <p14:creationId xmlns:p14="http://schemas.microsoft.com/office/powerpoint/2010/main" val="73967792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0"/>
            <a:ext cx="9169750" cy="6858000"/>
          </a:xfrm>
        </p:spPr>
        <p:txBody>
          <a:bodyPr/>
          <a:lstStyle/>
          <a:p>
            <a:pPr marL="0" indent="0">
              <a:buNone/>
            </a:pPr>
            <a:endParaRPr lang="en-US" altLang="ja-JP" sz="1600" dirty="0" smtClean="0">
              <a:effectLst/>
              <a:latin typeface="Times"/>
              <a:cs typeface="Times"/>
            </a:endParaRPr>
          </a:p>
          <a:p>
            <a:pPr marL="0" indent="0">
              <a:buNone/>
            </a:pPr>
            <a:r>
              <a:rPr lang="en-US" altLang="ja-JP" sz="1600" dirty="0">
                <a:effectLst/>
                <a:latin typeface="Times"/>
                <a:cs typeface="Times"/>
              </a:rPr>
              <a:t> </a:t>
            </a:r>
            <a:r>
              <a:rPr lang="en-US" altLang="ja-JP" sz="1600" dirty="0" smtClean="0">
                <a:effectLst/>
                <a:latin typeface="Times"/>
                <a:cs typeface="Times"/>
              </a:rPr>
              <a:t> </a:t>
            </a:r>
            <a:r>
              <a:rPr lang="en-US" altLang="ja-JP" sz="2000" dirty="0" smtClean="0">
                <a:effectLst/>
                <a:latin typeface="Times"/>
                <a:cs typeface="Times"/>
              </a:rPr>
              <a:t>Dec</a:t>
            </a:r>
            <a:r>
              <a:rPr lang="en-US" altLang="ja-JP" sz="2000" b="1" dirty="0" smtClean="0">
                <a:solidFill>
                  <a:srgbClr val="FFFF00"/>
                </a:solidFill>
                <a:effectLst/>
                <a:latin typeface="Times"/>
                <a:cs typeface="Times"/>
              </a:rPr>
              <a:t>. 2015 </a:t>
            </a:r>
            <a:r>
              <a:rPr lang="en-US" altLang="ja-JP" sz="1600" dirty="0" smtClean="0">
                <a:effectLst/>
                <a:latin typeface="Times"/>
                <a:cs typeface="Times"/>
              </a:rPr>
              <a:t>(Washington):   </a:t>
            </a:r>
            <a:r>
              <a:rPr lang="en-US" altLang="ja-JP" sz="2000" b="1" dirty="0" smtClean="0">
                <a:solidFill>
                  <a:srgbClr val="FFFF00"/>
                </a:solidFill>
                <a:effectLst/>
                <a:latin typeface="Times"/>
                <a:cs typeface="Times"/>
              </a:rPr>
              <a:t>Hon. </a:t>
            </a:r>
            <a:r>
              <a:rPr lang="en-US" altLang="ja-JP" sz="2000" b="1" dirty="0">
                <a:solidFill>
                  <a:srgbClr val="FFFF00"/>
                </a:solidFill>
                <a:effectLst/>
                <a:latin typeface="Times"/>
                <a:cs typeface="Times"/>
              </a:rPr>
              <a:t>K</a:t>
            </a:r>
            <a:r>
              <a:rPr lang="en-US" altLang="ja-JP" sz="2000" b="1" dirty="0" smtClean="0">
                <a:solidFill>
                  <a:srgbClr val="FFFF00"/>
                </a:solidFill>
                <a:effectLst/>
                <a:latin typeface="Times"/>
                <a:cs typeface="Times"/>
              </a:rPr>
              <a:t>awamura (chair of ILC Diet federation) </a:t>
            </a:r>
            <a:r>
              <a:rPr lang="en-US" altLang="ja-JP" sz="1600" b="1" dirty="0" smtClean="0">
                <a:effectLst/>
                <a:latin typeface="Times"/>
                <a:cs typeface="Times"/>
              </a:rPr>
              <a:t> </a:t>
            </a:r>
          </a:p>
          <a:p>
            <a:pPr marL="0" indent="0">
              <a:buNone/>
            </a:pPr>
            <a:r>
              <a:rPr lang="en-US" altLang="ja-JP" sz="1600" b="1" dirty="0">
                <a:effectLst/>
                <a:latin typeface="Times"/>
                <a:cs typeface="Times"/>
              </a:rPr>
              <a:t>	</a:t>
            </a:r>
            <a:r>
              <a:rPr lang="en-US" altLang="ja-JP" sz="1600" b="1" dirty="0" smtClean="0">
                <a:effectLst/>
                <a:latin typeface="Times"/>
                <a:cs typeface="Times"/>
              </a:rPr>
              <a:t>					+ Embassy + SY</a:t>
            </a:r>
            <a:r>
              <a:rPr lang="en-US" altLang="ja-JP" sz="1600" b="1" dirty="0">
                <a:effectLst/>
                <a:latin typeface="Times"/>
                <a:cs typeface="Times"/>
              </a:rPr>
              <a:t> </a:t>
            </a:r>
            <a:r>
              <a:rPr lang="en-US" altLang="ja-JP" sz="1600" b="1" dirty="0" smtClean="0">
                <a:effectLst/>
                <a:latin typeface="Times"/>
                <a:cs typeface="Times"/>
              </a:rPr>
              <a:t>+ </a:t>
            </a:r>
            <a:r>
              <a:rPr lang="en-US" altLang="ja-JP" sz="1600" b="1" dirty="0" smtClean="0">
                <a:solidFill>
                  <a:srgbClr val="FFFF00"/>
                </a:solidFill>
                <a:effectLst/>
                <a:latin typeface="Times"/>
                <a:cs typeface="Times"/>
              </a:rPr>
              <a:t>AAA (industry)</a:t>
            </a:r>
          </a:p>
          <a:p>
            <a:pPr marL="0" indent="0">
              <a:buNone/>
            </a:pPr>
            <a:endParaRPr lang="en-US" altLang="ja-JP" sz="800" b="1" dirty="0" smtClean="0">
              <a:solidFill>
                <a:srgbClr val="FFFF00"/>
              </a:solidFill>
              <a:effectLst/>
              <a:latin typeface="Times"/>
              <a:cs typeface="Times"/>
            </a:endParaRPr>
          </a:p>
          <a:p>
            <a:pPr marL="0" indent="0">
              <a:buNone/>
            </a:pPr>
            <a:r>
              <a:rPr lang="en-US" altLang="ja-JP" sz="1600" b="1" dirty="0" smtClean="0">
                <a:solidFill>
                  <a:srgbClr val="FFFF00"/>
                </a:solidFill>
                <a:effectLst/>
                <a:latin typeface="Times"/>
                <a:cs typeface="Times"/>
              </a:rPr>
              <a:t>    Preparation of establishment of US-Japan Congress – Diet collaboration Forum on large international projects:   4 main area =  Space </a:t>
            </a:r>
            <a:r>
              <a:rPr lang="en-US" altLang="ja-JP" sz="1600" b="1" dirty="0" err="1" smtClean="0">
                <a:solidFill>
                  <a:srgbClr val="FFFF00"/>
                </a:solidFill>
                <a:effectLst/>
                <a:latin typeface="Times"/>
                <a:cs typeface="Times"/>
              </a:rPr>
              <a:t>usge</a:t>
            </a:r>
            <a:r>
              <a:rPr lang="en-US" altLang="ja-JP" sz="1600" b="1" dirty="0" smtClean="0">
                <a:solidFill>
                  <a:srgbClr val="FFFF00"/>
                </a:solidFill>
                <a:effectLst/>
                <a:latin typeface="Times"/>
                <a:cs typeface="Times"/>
              </a:rPr>
              <a:t> (ISS, GPS, </a:t>
            </a:r>
            <a:r>
              <a:rPr lang="en-US" altLang="ja-JP" sz="1600" b="1" dirty="0" err="1" smtClean="0">
                <a:solidFill>
                  <a:srgbClr val="FFFF00"/>
                </a:solidFill>
                <a:effectLst/>
                <a:latin typeface="Times"/>
                <a:cs typeface="Times"/>
              </a:rPr>
              <a:t>etc</a:t>
            </a:r>
            <a:r>
              <a:rPr lang="en-US" altLang="ja-JP" sz="1600" b="1" dirty="0" smtClean="0">
                <a:solidFill>
                  <a:srgbClr val="FFFF00"/>
                </a:solidFill>
                <a:effectLst/>
                <a:latin typeface="Times"/>
                <a:cs typeface="Times"/>
              </a:rPr>
              <a:t>), Fusion (ITER, </a:t>
            </a:r>
            <a:r>
              <a:rPr lang="en-US" altLang="ja-JP" sz="1600" b="1" dirty="0" err="1" smtClean="0">
                <a:solidFill>
                  <a:srgbClr val="FFFF00"/>
                </a:solidFill>
                <a:effectLst/>
                <a:latin typeface="Times"/>
                <a:cs typeface="Times"/>
              </a:rPr>
              <a:t>etc</a:t>
            </a:r>
            <a:r>
              <a:rPr lang="en-US" altLang="ja-JP" sz="1600" b="1" dirty="0" smtClean="0">
                <a:solidFill>
                  <a:srgbClr val="FFFF00"/>
                </a:solidFill>
                <a:effectLst/>
                <a:latin typeface="Times"/>
                <a:cs typeface="Times"/>
              </a:rPr>
              <a:t>), advanced Accelerator(ILC, </a:t>
            </a:r>
            <a:r>
              <a:rPr lang="en-US" altLang="ja-JP" sz="1600" b="1" dirty="0" err="1" smtClean="0">
                <a:solidFill>
                  <a:srgbClr val="FFFF00"/>
                </a:solidFill>
                <a:effectLst/>
                <a:latin typeface="Times"/>
                <a:cs typeface="Times"/>
              </a:rPr>
              <a:t>etc</a:t>
            </a:r>
            <a:r>
              <a:rPr lang="en-US" altLang="ja-JP" sz="1600" b="1" dirty="0" smtClean="0">
                <a:solidFill>
                  <a:srgbClr val="FFFF00"/>
                </a:solidFill>
                <a:effectLst/>
                <a:latin typeface="Times"/>
                <a:cs typeface="Times"/>
              </a:rPr>
              <a:t>), </a:t>
            </a:r>
            <a:r>
              <a:rPr lang="en-US" altLang="ja-JP" sz="1600" b="1" dirty="0" err="1" smtClean="0">
                <a:solidFill>
                  <a:srgbClr val="FFFF00"/>
                </a:solidFill>
                <a:effectLst/>
                <a:latin typeface="Times"/>
                <a:cs typeface="Times"/>
              </a:rPr>
              <a:t>SuperComputing</a:t>
            </a:r>
            <a:r>
              <a:rPr lang="en-US" altLang="ja-JP" sz="1600" b="1" dirty="0" smtClean="0">
                <a:solidFill>
                  <a:srgbClr val="FFFF00"/>
                </a:solidFill>
                <a:effectLst/>
                <a:latin typeface="Times"/>
                <a:cs typeface="Times"/>
              </a:rPr>
              <a:t> (next-next generation)  </a:t>
            </a:r>
            <a:r>
              <a:rPr lang="en-US" altLang="ja-JP" sz="1600" b="1" dirty="0" smtClean="0">
                <a:solidFill>
                  <a:srgbClr val="FFFFFF"/>
                </a:solidFill>
                <a:effectLst/>
                <a:latin typeface="Times"/>
                <a:cs typeface="Times"/>
                <a:sym typeface="Wingdings"/>
              </a:rPr>
              <a:t> define the date of the First Forum: Feb. 11 at DC  </a:t>
            </a:r>
          </a:p>
          <a:p>
            <a:pPr marL="0" indent="0">
              <a:buNone/>
            </a:pPr>
            <a:endParaRPr lang="ja-JP" altLang="ja-JP" sz="800" b="1" dirty="0" smtClean="0">
              <a:solidFill>
                <a:srgbClr val="FFFFFF"/>
              </a:solidFill>
              <a:effectLst/>
              <a:latin typeface="Times"/>
              <a:cs typeface="Times"/>
            </a:endParaRPr>
          </a:p>
          <a:p>
            <a:r>
              <a:rPr lang="en-US" altLang="ja-JP" sz="1600" dirty="0" smtClean="0">
                <a:solidFill>
                  <a:srgbClr val="DEFF74"/>
                </a:solidFill>
                <a:effectLst/>
                <a:latin typeface="Times"/>
                <a:cs typeface="Times"/>
              </a:rPr>
              <a:t>Hon. Eddie Johnson </a:t>
            </a:r>
            <a:r>
              <a:rPr lang="en-US" altLang="ja-JP" sz="1600" dirty="0" smtClean="0">
                <a:effectLst/>
                <a:latin typeface="Times"/>
                <a:cs typeface="Times"/>
              </a:rPr>
              <a:t>(Representative, Democrat)  Science &amp; Technology RMM</a:t>
            </a:r>
          </a:p>
          <a:p>
            <a:r>
              <a:rPr lang="en-US" altLang="ja-JP" sz="1600" dirty="0" smtClean="0">
                <a:solidFill>
                  <a:srgbClr val="DEFF74"/>
                </a:solidFill>
                <a:effectLst/>
                <a:latin typeface="Times"/>
                <a:cs typeface="Times"/>
              </a:rPr>
              <a:t>Hon. Joaquin Castro</a:t>
            </a:r>
            <a:r>
              <a:rPr lang="en-US" altLang="en-US" sz="1600" dirty="0" smtClean="0">
                <a:solidFill>
                  <a:srgbClr val="DEFF74"/>
                </a:solidFill>
                <a:latin typeface="Times"/>
                <a:ea typeface="ＭＳ Ｐゴシック"/>
                <a:cs typeface="Times"/>
              </a:rPr>
              <a:t> </a:t>
            </a:r>
            <a:r>
              <a:rPr lang="en-US" altLang="ja-JP" sz="1600" dirty="0" smtClean="0">
                <a:solidFill>
                  <a:srgbClr val="DEFF74"/>
                </a:solidFill>
                <a:effectLst/>
                <a:latin typeface="Times"/>
                <a:cs typeface="Times"/>
              </a:rPr>
              <a:t> </a:t>
            </a:r>
            <a:r>
              <a:rPr lang="en-US" altLang="ja-JP" sz="1600" dirty="0" smtClean="0">
                <a:effectLst/>
                <a:latin typeface="Times"/>
                <a:cs typeface="Times"/>
              </a:rPr>
              <a:t>(Representative, Democrat) </a:t>
            </a:r>
            <a:r>
              <a:rPr lang="en-US" altLang="ja-JP" sz="1600" dirty="0" smtClean="0">
                <a:solidFill>
                  <a:srgbClr val="DEFF74"/>
                </a:solidFill>
                <a:effectLst/>
                <a:latin typeface="Times"/>
                <a:cs typeface="Times"/>
              </a:rPr>
              <a:t>Japan Caucus co-chair</a:t>
            </a:r>
            <a:endParaRPr lang="ja-JP" altLang="ja-JP" sz="1600" dirty="0" smtClean="0">
              <a:effectLst/>
              <a:latin typeface="Times"/>
              <a:cs typeface="Times"/>
            </a:endParaRPr>
          </a:p>
          <a:p>
            <a:pPr lvl="0"/>
            <a:r>
              <a:rPr lang="en-US" altLang="ja-JP" sz="1600" dirty="0" smtClean="0">
                <a:solidFill>
                  <a:srgbClr val="DEFF74"/>
                </a:solidFill>
                <a:effectLst/>
                <a:latin typeface="Times"/>
                <a:cs typeface="Times"/>
              </a:rPr>
              <a:t>Hon. Bill Cassidy </a:t>
            </a:r>
            <a:r>
              <a:rPr lang="en-US" altLang="ja-JP" sz="1600" dirty="0" smtClean="0">
                <a:effectLst/>
                <a:latin typeface="Times"/>
                <a:cs typeface="Times"/>
              </a:rPr>
              <a:t>(Senator, Republican)  Science &amp; Technology</a:t>
            </a:r>
            <a:endParaRPr lang="ja-JP" altLang="ja-JP" sz="1600" dirty="0" smtClean="0">
              <a:effectLst/>
              <a:latin typeface="Times"/>
              <a:cs typeface="Times"/>
            </a:endParaRPr>
          </a:p>
          <a:p>
            <a:pPr lvl="0"/>
            <a:r>
              <a:rPr lang="en-US" altLang="ja-JP" sz="1600" dirty="0" smtClean="0">
                <a:solidFill>
                  <a:srgbClr val="DEFF74"/>
                </a:solidFill>
                <a:effectLst/>
                <a:latin typeface="Times"/>
                <a:cs typeface="Times"/>
              </a:rPr>
              <a:t>Hon.  Billy Long </a:t>
            </a:r>
            <a:r>
              <a:rPr lang="en-US" altLang="ja-JP" sz="1600" dirty="0" smtClean="0">
                <a:effectLst/>
                <a:latin typeface="Times"/>
                <a:cs typeface="Times"/>
              </a:rPr>
              <a:t>(Representative, Republican</a:t>
            </a:r>
            <a:r>
              <a:rPr lang="en-US" altLang="ja-JP" sz="1600" dirty="0" smtClean="0">
                <a:solidFill>
                  <a:srgbClr val="DEFF74"/>
                </a:solidFill>
                <a:effectLst/>
                <a:latin typeface="Times"/>
                <a:cs typeface="Times"/>
              </a:rPr>
              <a:t>)  Japan Study Group co-chair</a:t>
            </a:r>
          </a:p>
          <a:p>
            <a:r>
              <a:rPr lang="en-US" altLang="ja-JP" sz="1600" dirty="0" smtClean="0">
                <a:solidFill>
                  <a:srgbClr val="DEFF74"/>
                </a:solidFill>
                <a:effectLst/>
                <a:latin typeface="Times"/>
                <a:cs typeface="Times"/>
              </a:rPr>
              <a:t>Hon. Jim McDermott </a:t>
            </a:r>
            <a:r>
              <a:rPr lang="en-US" altLang="ja-JP" sz="1600" dirty="0" smtClean="0">
                <a:effectLst/>
                <a:latin typeface="Times"/>
                <a:cs typeface="Times"/>
              </a:rPr>
              <a:t>(Representative, Democrat)  Japan Study Group former chair</a:t>
            </a:r>
            <a:endParaRPr lang="ja-JP" altLang="ja-JP" sz="1600" dirty="0" smtClean="0">
              <a:effectLst/>
              <a:latin typeface="Times"/>
              <a:cs typeface="Times"/>
            </a:endParaRPr>
          </a:p>
          <a:p>
            <a:r>
              <a:rPr lang="en-US" altLang="ja-JP" sz="1600" dirty="0" smtClean="0">
                <a:solidFill>
                  <a:srgbClr val="DEFF74"/>
                </a:solidFill>
                <a:effectLst/>
                <a:latin typeface="Times"/>
                <a:cs typeface="Times"/>
              </a:rPr>
              <a:t>Hon.  Randy </a:t>
            </a:r>
            <a:r>
              <a:rPr lang="en-US" altLang="ja-JP" sz="1600" dirty="0" err="1" smtClean="0">
                <a:solidFill>
                  <a:srgbClr val="DEFF74"/>
                </a:solidFill>
                <a:effectLst/>
                <a:latin typeface="Times"/>
                <a:cs typeface="Times"/>
              </a:rPr>
              <a:t>Hultgren</a:t>
            </a:r>
            <a:r>
              <a:rPr lang="en-US" altLang="ja-JP" sz="1600" dirty="0" smtClean="0">
                <a:solidFill>
                  <a:srgbClr val="DEFF74"/>
                </a:solidFill>
                <a:effectLst/>
                <a:latin typeface="Times"/>
                <a:cs typeface="Times"/>
              </a:rPr>
              <a:t> </a:t>
            </a:r>
            <a:r>
              <a:rPr lang="en-US" altLang="ja-JP" sz="1600" dirty="0" smtClean="0">
                <a:effectLst/>
                <a:latin typeface="Times"/>
                <a:cs typeface="Times"/>
              </a:rPr>
              <a:t>(Representative, Republican</a:t>
            </a:r>
            <a:r>
              <a:rPr lang="en-US" altLang="ja-JP" sz="1600" dirty="0" smtClean="0">
                <a:solidFill>
                  <a:srgbClr val="DEFF74"/>
                </a:solidFill>
                <a:effectLst/>
                <a:latin typeface="Times"/>
                <a:cs typeface="Times"/>
              </a:rPr>
              <a:t>)  IL, supporting</a:t>
            </a:r>
            <a:r>
              <a:rPr lang="ja-JP" altLang="en-US" sz="1600" dirty="0" smtClean="0">
                <a:solidFill>
                  <a:srgbClr val="DEFF74"/>
                </a:solidFill>
                <a:effectLst/>
                <a:latin typeface="Times"/>
                <a:cs typeface="Times"/>
              </a:rPr>
              <a:t> </a:t>
            </a:r>
            <a:r>
              <a:rPr lang="en-US" altLang="ja-JP" sz="1600" dirty="0" smtClean="0">
                <a:solidFill>
                  <a:srgbClr val="DEFF74"/>
                </a:solidFill>
                <a:effectLst/>
                <a:latin typeface="Times"/>
                <a:cs typeface="Times"/>
              </a:rPr>
              <a:t>FNAL</a:t>
            </a:r>
            <a:r>
              <a:rPr lang="ja-JP" altLang="en-US" sz="1600" dirty="0" smtClean="0">
                <a:solidFill>
                  <a:srgbClr val="DEFF74"/>
                </a:solidFill>
                <a:effectLst/>
                <a:latin typeface="Times"/>
                <a:cs typeface="Times"/>
              </a:rPr>
              <a:t>  </a:t>
            </a:r>
            <a:r>
              <a:rPr lang="en-US" altLang="ja-JP" sz="1600" dirty="0" smtClean="0">
                <a:solidFill>
                  <a:srgbClr val="FFFF00"/>
                </a:solidFill>
                <a:effectLst/>
                <a:latin typeface="Times"/>
                <a:cs typeface="Times"/>
              </a:rPr>
              <a:t>support P5:</a:t>
            </a:r>
            <a:r>
              <a:rPr lang="ja-JP" altLang="en-US" sz="1600" dirty="0" smtClean="0">
                <a:solidFill>
                  <a:srgbClr val="FFFF00"/>
                </a:solidFill>
                <a:effectLst/>
                <a:latin typeface="Times"/>
                <a:cs typeface="Times"/>
              </a:rPr>
              <a:t> </a:t>
            </a:r>
            <a:r>
              <a:rPr lang="en-US" altLang="ja-JP" sz="1600" dirty="0" smtClean="0">
                <a:solidFill>
                  <a:srgbClr val="FFFF00"/>
                </a:solidFill>
                <a:effectLst/>
                <a:latin typeface="Times"/>
                <a:cs typeface="Times"/>
              </a:rPr>
              <a:t>Neutrino in US,</a:t>
            </a:r>
            <a:r>
              <a:rPr lang="ja-JP" altLang="en-US" sz="1600" dirty="0" smtClean="0">
                <a:solidFill>
                  <a:srgbClr val="FFFF00"/>
                </a:solidFill>
                <a:effectLst/>
                <a:latin typeface="Times"/>
                <a:cs typeface="Times"/>
              </a:rPr>
              <a:t> </a:t>
            </a:r>
            <a:r>
              <a:rPr lang="en-US" altLang="ja-JP" sz="1600" dirty="0" smtClean="0">
                <a:solidFill>
                  <a:srgbClr val="FFFF00"/>
                </a:solidFill>
                <a:effectLst/>
                <a:latin typeface="Times"/>
                <a:cs typeface="Times"/>
              </a:rPr>
              <a:t>LHC</a:t>
            </a:r>
            <a:r>
              <a:rPr lang="ja-JP" altLang="en-US" sz="1600" dirty="0" smtClean="0">
                <a:solidFill>
                  <a:srgbClr val="FFFF00"/>
                </a:solidFill>
                <a:effectLst/>
                <a:latin typeface="Times"/>
                <a:cs typeface="Times"/>
              </a:rPr>
              <a:t> </a:t>
            </a:r>
            <a:r>
              <a:rPr lang="en-US" altLang="ja-JP" sz="1600" dirty="0" smtClean="0">
                <a:solidFill>
                  <a:srgbClr val="FFFF00"/>
                </a:solidFill>
                <a:effectLst/>
                <a:latin typeface="Times"/>
                <a:cs typeface="Times"/>
              </a:rPr>
              <a:t>in</a:t>
            </a:r>
            <a:r>
              <a:rPr lang="ja-JP" altLang="en-US" sz="1600" dirty="0" smtClean="0">
                <a:solidFill>
                  <a:srgbClr val="FFFF00"/>
                </a:solidFill>
                <a:effectLst/>
                <a:latin typeface="Times"/>
                <a:cs typeface="Times"/>
              </a:rPr>
              <a:t> </a:t>
            </a:r>
            <a:r>
              <a:rPr lang="en-US" altLang="ja-JP" sz="1600" dirty="0" smtClean="0">
                <a:solidFill>
                  <a:srgbClr val="FFFF00"/>
                </a:solidFill>
                <a:effectLst/>
                <a:latin typeface="Times"/>
                <a:cs typeface="Times"/>
              </a:rPr>
              <a:t>EU and ILC in Japan </a:t>
            </a:r>
            <a:r>
              <a:rPr lang="en-US" altLang="ja-JP" sz="1600" dirty="0" smtClean="0">
                <a:solidFill>
                  <a:srgbClr val="DEFF74"/>
                </a:solidFill>
                <a:effectLst/>
                <a:latin typeface="Times"/>
                <a:cs typeface="Times"/>
              </a:rPr>
              <a:t>  </a:t>
            </a:r>
          </a:p>
          <a:p>
            <a:pPr lvl="0"/>
            <a:r>
              <a:rPr lang="en-US" altLang="ja-JP" sz="1600" dirty="0" smtClean="0">
                <a:effectLst/>
                <a:latin typeface="Times"/>
                <a:cs typeface="Times"/>
              </a:rPr>
              <a:t>Others: Keynote speech at a symposium on Space and </a:t>
            </a:r>
            <a:r>
              <a:rPr lang="ja-JP" altLang="ja-JP" sz="1600" dirty="0" smtClean="0">
                <a:effectLst/>
                <a:latin typeface="Times"/>
                <a:cs typeface="Times"/>
              </a:rPr>
              <a:t>M</a:t>
            </a:r>
            <a:r>
              <a:rPr lang="en-US" altLang="ja-JP" sz="1600" dirty="0" err="1" smtClean="0">
                <a:effectLst/>
                <a:latin typeface="Times"/>
                <a:cs typeface="Times"/>
              </a:rPr>
              <a:t>eetings</a:t>
            </a:r>
            <a:r>
              <a:rPr lang="ja-JP" altLang="en-US" sz="1600" dirty="0" smtClean="0">
                <a:effectLst/>
                <a:latin typeface="Times"/>
                <a:cs typeface="Times"/>
              </a:rPr>
              <a:t> </a:t>
            </a:r>
            <a:r>
              <a:rPr lang="en-US" altLang="ja-JP" sz="1600" dirty="0" smtClean="0">
                <a:effectLst/>
                <a:latin typeface="Times"/>
                <a:cs typeface="Times"/>
              </a:rPr>
              <a:t>with</a:t>
            </a:r>
            <a:r>
              <a:rPr lang="ja-JP" altLang="en-US" sz="1600" dirty="0" smtClean="0">
                <a:effectLst/>
                <a:latin typeface="Times"/>
                <a:cs typeface="Times"/>
              </a:rPr>
              <a:t> </a:t>
            </a:r>
            <a:r>
              <a:rPr lang="en-US" altLang="ja-JP" sz="1600" dirty="0" smtClean="0">
                <a:effectLst/>
                <a:latin typeface="Times"/>
                <a:cs typeface="Times"/>
              </a:rPr>
              <a:t>DOS</a:t>
            </a:r>
            <a:r>
              <a:rPr lang="ja-JP" altLang="en-US" sz="1600" dirty="0" smtClean="0">
                <a:effectLst/>
                <a:latin typeface="Times"/>
                <a:cs typeface="Times"/>
              </a:rPr>
              <a:t> </a:t>
            </a:r>
            <a:r>
              <a:rPr lang="en-US" altLang="ja-JP" sz="1600" dirty="0" smtClean="0">
                <a:effectLst/>
                <a:latin typeface="Times"/>
                <a:cs typeface="Times"/>
              </a:rPr>
              <a:t>for</a:t>
            </a:r>
            <a:r>
              <a:rPr lang="ja-JP" altLang="en-US" sz="1600" dirty="0" smtClean="0">
                <a:effectLst/>
                <a:latin typeface="Times"/>
                <a:cs typeface="Times"/>
              </a:rPr>
              <a:t> </a:t>
            </a:r>
            <a:r>
              <a:rPr lang="en-US" altLang="ja-JP" sz="1600" dirty="0" smtClean="0">
                <a:effectLst/>
                <a:latin typeface="Times"/>
                <a:cs typeface="Times"/>
              </a:rPr>
              <a:t>Space</a:t>
            </a:r>
            <a:r>
              <a:rPr lang="ja-JP" altLang="en-US" sz="1600" dirty="0" smtClean="0">
                <a:effectLst/>
                <a:latin typeface="Times"/>
                <a:cs typeface="Times"/>
              </a:rPr>
              <a:t> </a:t>
            </a:r>
            <a:r>
              <a:rPr lang="en-US" altLang="ja-JP" sz="1600" dirty="0" smtClean="0">
                <a:effectLst/>
                <a:latin typeface="Times"/>
                <a:cs typeface="Times"/>
              </a:rPr>
              <a:t>usage</a:t>
            </a:r>
          </a:p>
          <a:p>
            <a:pPr marL="0" lvl="0" indent="0">
              <a:buNone/>
            </a:pPr>
            <a:endParaRPr lang="en-US" altLang="ja-JP" sz="1600" dirty="0" smtClean="0">
              <a:effectLst/>
              <a:latin typeface="Times"/>
              <a:cs typeface="Times"/>
            </a:endParaRPr>
          </a:p>
          <a:p>
            <a:pPr marL="0" lvl="0" indent="0">
              <a:buNone/>
            </a:pPr>
            <a:r>
              <a:rPr lang="en-US" altLang="ja-JP" sz="1600" dirty="0" smtClean="0">
                <a:effectLst/>
                <a:latin typeface="Times"/>
                <a:cs typeface="Times"/>
              </a:rPr>
              <a:t>Sep. 2015 – Jan.2016  Preparation of creation of the Forum (to be regularly held) among JP Diet members &amp; US Congress members by AAA (Industry), Diet members’ offices, Congress members’ offices, Japanese Embassy, US Hudson institute, etc..</a:t>
            </a:r>
          </a:p>
          <a:p>
            <a:pPr lvl="0"/>
            <a:r>
              <a:rPr lang="en-US" altLang="ja-JP" sz="1600" dirty="0" smtClean="0">
                <a:effectLst/>
                <a:latin typeface="Times"/>
                <a:cs typeface="Times"/>
              </a:rPr>
              <a:t>Meetings with Congress Committee Staff members (Science, Space &amp; Technology, etc.. Senate &amp; House, Majority &amp; Minority Staffs)</a:t>
            </a:r>
          </a:p>
          <a:p>
            <a:pPr lvl="0"/>
            <a:r>
              <a:rPr lang="en-US" altLang="ja-JP" sz="1600" dirty="0" smtClean="0">
                <a:effectLst/>
                <a:latin typeface="Times"/>
                <a:cs typeface="Times"/>
              </a:rPr>
              <a:t>Meetings with Japan Caucus office staff members, Japan Study Group office members </a:t>
            </a:r>
          </a:p>
        </p:txBody>
      </p:sp>
    </p:spTree>
    <p:extLst>
      <p:ext uri="{BB962C8B-B14F-4D97-AF65-F5344CB8AC3E}">
        <p14:creationId xmlns:p14="http://schemas.microsoft.com/office/powerpoint/2010/main" val="161248613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a:t>
            </a:r>
            <a:endParaRPr kumimoji="1" lang="ja-JP" altLang="en-US" dirty="0">
              <a:solidFill>
                <a:srgbClr val="FFFF00"/>
              </a:solidFill>
            </a:endParaRPr>
          </a:p>
        </p:txBody>
      </p:sp>
      <p:sp>
        <p:nvSpPr>
          <p:cNvPr id="4" name="コンテンツ プレースホルダー 3"/>
          <p:cNvSpPr>
            <a:spLocks noGrp="1"/>
          </p:cNvSpPr>
          <p:nvPr>
            <p:ph idx="1"/>
          </p:nvPr>
        </p:nvSpPr>
        <p:spPr>
          <a:xfrm>
            <a:off x="255944" y="969513"/>
            <a:ext cx="8801198" cy="5656342"/>
          </a:xfrm>
        </p:spPr>
        <p:txBody>
          <a:bodyPr/>
          <a:lstStyle/>
          <a:p>
            <a:r>
              <a:rPr kumimoji="1" lang="en-US" altLang="ja-JP" sz="2000" b="1" dirty="0" smtClean="0">
                <a:solidFill>
                  <a:srgbClr val="FFFF00"/>
                </a:solidFill>
              </a:rPr>
              <a:t>ICFA</a:t>
            </a:r>
            <a:r>
              <a:rPr kumimoji="1" lang="en-US" altLang="ja-JP" sz="2000" dirty="0" smtClean="0">
                <a:solidFill>
                  <a:srgbClr val="FFFF00"/>
                </a:solidFill>
              </a:rPr>
              <a:t>:</a:t>
            </a:r>
            <a:r>
              <a:rPr kumimoji="1" lang="en-US" altLang="ja-JP" sz="2000" dirty="0" smtClean="0"/>
              <a:t> International Committee for Future Accelerators </a:t>
            </a:r>
          </a:p>
          <a:p>
            <a:pPr marL="457200" lvl="1" indent="0">
              <a:buNone/>
            </a:pPr>
            <a:r>
              <a:rPr kumimoji="1" lang="en-US" altLang="ja-JP" sz="2000" dirty="0" smtClean="0"/>
              <a:t>ICFA chair: Joachim </a:t>
            </a:r>
            <a:r>
              <a:rPr kumimoji="1" lang="en-US" altLang="ja-JP" sz="2000" dirty="0" err="1" smtClean="0"/>
              <a:t>Mnich</a:t>
            </a:r>
            <a:endParaRPr kumimoji="1" lang="en-US" altLang="ja-JP" sz="2000" dirty="0" smtClean="0"/>
          </a:p>
          <a:p>
            <a:pPr lvl="1"/>
            <a:r>
              <a:rPr lang="en-US" altLang="ja-JP" sz="2000" b="1" dirty="0" smtClean="0">
                <a:solidFill>
                  <a:srgbClr val="FFFF00"/>
                </a:solidFill>
              </a:rPr>
              <a:t>LCB</a:t>
            </a:r>
            <a:r>
              <a:rPr lang="en-US" altLang="ja-JP" sz="2000" dirty="0" smtClean="0"/>
              <a:t>: Linear Collider Board   (chair: Sachio </a:t>
            </a:r>
            <a:r>
              <a:rPr lang="en-US" altLang="ja-JP" sz="2000" dirty="0" err="1" smtClean="0"/>
              <a:t>Komamiya</a:t>
            </a:r>
            <a:r>
              <a:rPr lang="en-US" altLang="ja-JP" sz="2000" dirty="0" smtClean="0"/>
              <a:t>)</a:t>
            </a:r>
          </a:p>
          <a:p>
            <a:pPr lvl="2"/>
            <a:r>
              <a:rPr kumimoji="1" lang="en-US" altLang="ja-JP" sz="2000" b="1" dirty="0" smtClean="0">
                <a:solidFill>
                  <a:srgbClr val="FFFF00"/>
                </a:solidFill>
              </a:rPr>
              <a:t>LCC:</a:t>
            </a:r>
            <a:r>
              <a:rPr kumimoji="1" lang="en-US" altLang="ja-JP" sz="2000" b="1" dirty="0" smtClean="0"/>
              <a:t> Linear Collider Collaboration </a:t>
            </a:r>
          </a:p>
          <a:p>
            <a:pPr lvl="3"/>
            <a:r>
              <a:rPr lang="en-US" altLang="ja-JP" sz="2000" dirty="0" smtClean="0"/>
              <a:t>Director Lyn Evans</a:t>
            </a:r>
          </a:p>
          <a:p>
            <a:pPr lvl="3"/>
            <a:r>
              <a:rPr lang="en-US" altLang="ja-JP" sz="2000" dirty="0"/>
              <a:t>D</a:t>
            </a:r>
            <a:r>
              <a:rPr lang="en-US" altLang="ja-JP" sz="2000" dirty="0" smtClean="0"/>
              <a:t>eputy director Hitoshi Murayama</a:t>
            </a:r>
          </a:p>
          <a:p>
            <a:endParaRPr lang="en-US" altLang="ja-JP" sz="2000" dirty="0" smtClean="0"/>
          </a:p>
          <a:p>
            <a:pPr marL="0" indent="0">
              <a:buNone/>
            </a:pPr>
            <a:r>
              <a:rPr lang="en-US" altLang="ja-JP" sz="2000" b="1" dirty="0" smtClean="0"/>
              <a:t>Domestic in Japan</a:t>
            </a:r>
          </a:p>
          <a:p>
            <a:r>
              <a:rPr lang="en-US" altLang="ja-JP" sz="2000" b="1" dirty="0" smtClean="0">
                <a:solidFill>
                  <a:srgbClr val="FFFF00"/>
                </a:solidFill>
              </a:rPr>
              <a:t>KEK</a:t>
            </a:r>
            <a:r>
              <a:rPr lang="en-US" altLang="ja-JP" sz="2000" dirty="0" smtClean="0"/>
              <a:t> ILC project preparation office </a:t>
            </a:r>
          </a:p>
          <a:p>
            <a:pPr lvl="1"/>
            <a:r>
              <a:rPr lang="en-US" altLang="ja-JP" sz="2000" dirty="0" smtClean="0"/>
              <a:t>Chair: Masanori Yamauchi (</a:t>
            </a:r>
            <a:r>
              <a:rPr lang="en-US" altLang="ja-JP" sz="2000" b="1" dirty="0" smtClean="0"/>
              <a:t>KEK DG</a:t>
            </a:r>
            <a:r>
              <a:rPr lang="en-US" altLang="ja-JP" sz="2000" dirty="0" smtClean="0"/>
              <a:t>), </a:t>
            </a:r>
          </a:p>
          <a:p>
            <a:pPr lvl="1"/>
            <a:r>
              <a:rPr lang="en-US" altLang="ja-JP" sz="2000" dirty="0" smtClean="0"/>
              <a:t>acting chair: Yasuhiro Okada (</a:t>
            </a:r>
            <a:r>
              <a:rPr lang="en-US" altLang="ja-JP" sz="2000" b="1" dirty="0" smtClean="0"/>
              <a:t>KEK executive director</a:t>
            </a:r>
            <a:r>
              <a:rPr lang="en-US" altLang="ja-JP" sz="2000" dirty="0" smtClean="0"/>
              <a:t>)</a:t>
            </a:r>
          </a:p>
          <a:p>
            <a:pPr lvl="1"/>
            <a:r>
              <a:rPr lang="en-US" altLang="ja-JP" sz="2000" b="1" dirty="0" smtClean="0">
                <a:solidFill>
                  <a:srgbClr val="FFFF00"/>
                </a:solidFill>
              </a:rPr>
              <a:t>KEK</a:t>
            </a:r>
            <a:r>
              <a:rPr lang="en-US" altLang="ja-JP" sz="2000" b="1" dirty="0">
                <a:solidFill>
                  <a:srgbClr val="FFFF00"/>
                </a:solidFill>
              </a:rPr>
              <a:t>-ILC Action Plan </a:t>
            </a:r>
            <a:r>
              <a:rPr lang="en-US" altLang="ja-JP" sz="2000" dirty="0"/>
              <a:t>released </a:t>
            </a:r>
            <a:r>
              <a:rPr lang="en-US" altLang="ja-JP" sz="2000" dirty="0" smtClean="0"/>
              <a:t> (Jan. 2016)</a:t>
            </a:r>
            <a:endParaRPr lang="en-US" altLang="ja-JP" sz="2000" dirty="0"/>
          </a:p>
          <a:p>
            <a:pPr marL="0" indent="0">
              <a:buNone/>
            </a:pPr>
            <a:r>
              <a:rPr lang="en-US" altLang="ja-JP" sz="2000" dirty="0" smtClean="0"/>
              <a:t>         http</a:t>
            </a:r>
            <a:r>
              <a:rPr lang="en-US" altLang="ja-JP" sz="2000" dirty="0"/>
              <a:t>://</a:t>
            </a:r>
            <a:r>
              <a:rPr lang="en-US" altLang="ja-JP" sz="2000" dirty="0" err="1"/>
              <a:t>www.kek.jp</a:t>
            </a:r>
            <a:r>
              <a:rPr lang="en-US" altLang="ja-JP" sz="2000" dirty="0"/>
              <a:t>/en/</a:t>
            </a:r>
            <a:r>
              <a:rPr lang="en-US" altLang="ja-JP" sz="2000" dirty="0" err="1"/>
              <a:t>NewsRoom</a:t>
            </a:r>
            <a:r>
              <a:rPr lang="en-US" altLang="ja-JP" sz="2000" dirty="0"/>
              <a:t>/Release/20160106140000</a:t>
            </a:r>
            <a:r>
              <a:rPr lang="en-US" altLang="ja-JP" sz="2000" dirty="0" smtClean="0"/>
              <a:t>/</a:t>
            </a:r>
          </a:p>
          <a:p>
            <a:r>
              <a:rPr lang="en-US" altLang="ja-JP" sz="2000" dirty="0" smtClean="0">
                <a:solidFill>
                  <a:srgbClr val="FFFF00"/>
                </a:solidFill>
              </a:rPr>
              <a:t>JHEPC</a:t>
            </a:r>
            <a:r>
              <a:rPr lang="en-US" altLang="ja-JP" sz="2000" dirty="0" smtClean="0"/>
              <a:t>: Japanese High Energy Physics Committee</a:t>
            </a:r>
          </a:p>
          <a:p>
            <a:pPr lvl="1"/>
            <a:r>
              <a:rPr lang="en-US" altLang="ja-JP" sz="2000" dirty="0" smtClean="0"/>
              <a:t>Chair Hiroaki </a:t>
            </a:r>
            <a:r>
              <a:rPr lang="en-US" altLang="ja-JP" sz="2000" dirty="0" err="1" smtClean="0"/>
              <a:t>Aihara</a:t>
            </a:r>
            <a:r>
              <a:rPr lang="en-US" altLang="ja-JP" sz="2000" dirty="0" smtClean="0"/>
              <a:t> (vice president of Univ. of Tokyo)</a:t>
            </a:r>
          </a:p>
          <a:p>
            <a:endParaRPr kumimoji="1" lang="ja-JP" altLang="en-US" sz="2000" dirty="0"/>
          </a:p>
        </p:txBody>
      </p:sp>
      <p:sp>
        <p:nvSpPr>
          <p:cNvPr id="5" name="テキスト ボックス 4"/>
          <p:cNvSpPr txBox="1"/>
          <p:nvPr/>
        </p:nvSpPr>
        <p:spPr>
          <a:xfrm>
            <a:off x="1425661" y="297661"/>
            <a:ext cx="6105601" cy="400110"/>
          </a:xfrm>
          <a:prstGeom prst="rect">
            <a:avLst/>
          </a:prstGeom>
          <a:noFill/>
        </p:spPr>
        <p:txBody>
          <a:bodyPr wrap="none" rtlCol="0">
            <a:spAutoFit/>
          </a:bodyPr>
          <a:lstStyle/>
          <a:p>
            <a:r>
              <a:rPr kumimoji="1" lang="en-US" altLang="ja-JP" dirty="0" smtClean="0"/>
              <a:t>The BODIES of ILC promotion in </a:t>
            </a:r>
            <a:r>
              <a:rPr kumimoji="1" lang="en-US" altLang="ja-JP" sz="2000" b="1" i="1" dirty="0" smtClean="0"/>
              <a:t>HEP </a:t>
            </a:r>
            <a:r>
              <a:rPr kumimoji="1" lang="en-US" altLang="ja-JP" sz="2000" b="1" i="1" dirty="0" smtClean="0">
                <a:solidFill>
                  <a:srgbClr val="FFFF00"/>
                </a:solidFill>
              </a:rPr>
              <a:t>researchers</a:t>
            </a:r>
            <a:endParaRPr kumimoji="1" lang="ja-JP" altLang="en-US" sz="2000" b="1" i="1" dirty="0">
              <a:solidFill>
                <a:srgbClr val="FFFF00"/>
              </a:solidFill>
            </a:endParaRPr>
          </a:p>
        </p:txBody>
      </p:sp>
    </p:spTree>
    <p:extLst>
      <p:ext uri="{BB962C8B-B14F-4D97-AF65-F5344CB8AC3E}">
        <p14:creationId xmlns:p14="http://schemas.microsoft.com/office/powerpoint/2010/main" val="41518339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Six</a:t>
            </a:r>
            <a:r>
              <a:rPr kumimoji="1" lang="en-US" altLang="ja-JP" dirty="0"/>
              <a:t> </a:t>
            </a:r>
            <a:r>
              <a:rPr kumimoji="1" lang="en-US" altLang="ja-JP" dirty="0" smtClean="0"/>
              <a:t>bodies in Japan for ILC</a:t>
            </a:r>
            <a:endParaRPr kumimoji="1" lang="ja-JP" altLang="en-US" dirty="0"/>
          </a:p>
        </p:txBody>
      </p:sp>
      <p:sp>
        <p:nvSpPr>
          <p:cNvPr id="3" name="コンテンツ プレースホルダー 2"/>
          <p:cNvSpPr>
            <a:spLocks noGrp="1"/>
          </p:cNvSpPr>
          <p:nvPr>
            <p:ph idx="1"/>
          </p:nvPr>
        </p:nvSpPr>
        <p:spPr>
          <a:xfrm>
            <a:off x="457200" y="1600200"/>
            <a:ext cx="8518702" cy="5031712"/>
          </a:xfrm>
        </p:spPr>
        <p:txBody>
          <a:bodyPr/>
          <a:lstStyle/>
          <a:p>
            <a:r>
              <a:rPr kumimoji="1" lang="en-US" altLang="ja-JP" dirty="0" smtClean="0"/>
              <a:t>6 bodies</a:t>
            </a:r>
          </a:p>
          <a:p>
            <a:pPr marL="514350" indent="-457200">
              <a:buFont typeface="+mj-lt"/>
              <a:buAutoNum type="arabicPeriod"/>
            </a:pPr>
            <a:r>
              <a:rPr lang="en-US" altLang="ja-JP" dirty="0" smtClean="0"/>
              <a:t>Federation of </a:t>
            </a:r>
            <a:r>
              <a:rPr lang="en-US" altLang="ja-JP" dirty="0" smtClean="0">
                <a:solidFill>
                  <a:srgbClr val="FFFF00"/>
                </a:solidFill>
              </a:rPr>
              <a:t>Diet members </a:t>
            </a:r>
            <a:r>
              <a:rPr lang="en-US" altLang="ja-JP" dirty="0" smtClean="0">
                <a:solidFill>
                  <a:srgbClr val="FFFFFF"/>
                </a:solidFill>
              </a:rPr>
              <a:t>supporting ILC</a:t>
            </a:r>
          </a:p>
          <a:p>
            <a:pPr marL="514350" indent="-457200">
              <a:buFont typeface="+mj-lt"/>
              <a:buAutoNum type="arabicPeriod"/>
            </a:pPr>
            <a:r>
              <a:rPr kumimoji="1" lang="en-US" altLang="ja-JP" dirty="0" smtClean="0">
                <a:solidFill>
                  <a:srgbClr val="FFFF00"/>
                </a:solidFill>
              </a:rPr>
              <a:t>MEXT</a:t>
            </a:r>
            <a:r>
              <a:rPr kumimoji="1" lang="en-US" altLang="ja-JP" dirty="0" smtClean="0"/>
              <a:t>: Ministry of Education, Sports, Culture, Science and Technology</a:t>
            </a:r>
          </a:p>
          <a:p>
            <a:pPr marL="514350" indent="-457200">
              <a:buFont typeface="+mj-lt"/>
              <a:buAutoNum type="arabicPeriod"/>
            </a:pPr>
            <a:r>
              <a:rPr kumimoji="1" lang="en-US" altLang="ja-JP" dirty="0" smtClean="0"/>
              <a:t>Advanced Accelerator Association promoting Science and Technology (</a:t>
            </a:r>
            <a:r>
              <a:rPr kumimoji="1" lang="en-US" altLang="ja-JP" dirty="0" smtClean="0">
                <a:solidFill>
                  <a:srgbClr val="FFFF00"/>
                </a:solidFill>
              </a:rPr>
              <a:t>AAA</a:t>
            </a:r>
            <a:r>
              <a:rPr kumimoji="1" lang="en-US" altLang="ja-JP" dirty="0" smtClean="0"/>
              <a:t>)  </a:t>
            </a:r>
            <a:r>
              <a:rPr kumimoji="1" lang="en-US" altLang="ja-JP" dirty="0" smtClean="0">
                <a:solidFill>
                  <a:srgbClr val="FFFF00"/>
                </a:solidFill>
              </a:rPr>
              <a:t>Industry-Academia</a:t>
            </a:r>
          </a:p>
          <a:p>
            <a:pPr marL="514350" indent="-457200">
              <a:buFont typeface="+mj-lt"/>
              <a:buAutoNum type="arabicPeriod"/>
            </a:pPr>
            <a:r>
              <a:rPr lang="en-US" altLang="ja-JP" dirty="0" smtClean="0"/>
              <a:t>Local Bodies in </a:t>
            </a:r>
            <a:r>
              <a:rPr lang="en-US" altLang="ja-JP" dirty="0" smtClean="0">
                <a:solidFill>
                  <a:srgbClr val="FFFF00"/>
                </a:solidFill>
              </a:rPr>
              <a:t>Tohoku</a:t>
            </a:r>
            <a:r>
              <a:rPr lang="en-US" altLang="ja-JP" dirty="0" smtClean="0"/>
              <a:t> (</a:t>
            </a:r>
            <a:r>
              <a:rPr lang="en-US" altLang="ja-JP" dirty="0" smtClean="0">
                <a:solidFill>
                  <a:srgbClr val="FFFF00"/>
                </a:solidFill>
              </a:rPr>
              <a:t>bureau of Economy, business association, prefecture/city local governments</a:t>
            </a:r>
            <a:r>
              <a:rPr lang="en-US" altLang="ja-JP" dirty="0" smtClean="0"/>
              <a:t>, Universities).</a:t>
            </a:r>
          </a:p>
          <a:p>
            <a:pPr marL="514350" indent="-457200">
              <a:buFont typeface="+mj-lt"/>
              <a:buAutoNum type="arabicPeriod"/>
            </a:pPr>
            <a:r>
              <a:rPr kumimoji="1" lang="en-US" altLang="ja-JP" dirty="0" smtClean="0"/>
              <a:t>Japanese </a:t>
            </a:r>
            <a:r>
              <a:rPr kumimoji="1" lang="en-US" altLang="ja-JP" dirty="0" smtClean="0">
                <a:solidFill>
                  <a:srgbClr val="FFFFFF"/>
                </a:solidFill>
              </a:rPr>
              <a:t>Researchers’ </a:t>
            </a:r>
            <a:r>
              <a:rPr kumimoji="1" lang="en-US" altLang="ja-JP" dirty="0" smtClean="0">
                <a:solidFill>
                  <a:srgbClr val="FFFF00"/>
                </a:solidFill>
              </a:rPr>
              <a:t>HEP society </a:t>
            </a:r>
            <a:r>
              <a:rPr kumimoji="1" lang="en-US" altLang="ja-JP" dirty="0" smtClean="0">
                <a:solidFill>
                  <a:srgbClr val="FFFFFF"/>
                </a:solidFill>
              </a:rPr>
              <a:t>and </a:t>
            </a:r>
            <a:r>
              <a:rPr kumimoji="1" lang="en-US" altLang="ja-JP" dirty="0" smtClean="0">
                <a:solidFill>
                  <a:srgbClr val="FFFF00"/>
                </a:solidFill>
              </a:rPr>
              <a:t>KEK</a:t>
            </a:r>
            <a:endParaRPr kumimoji="1" lang="en-US" altLang="ja-JP" dirty="0" smtClean="0"/>
          </a:p>
          <a:p>
            <a:pPr marL="514350" indent="-457200">
              <a:buFont typeface="+mj-lt"/>
              <a:buAutoNum type="arabicPeriod"/>
            </a:pPr>
            <a:r>
              <a:rPr lang="en-US" altLang="ja-JP" dirty="0" smtClean="0"/>
              <a:t>Japanese </a:t>
            </a:r>
            <a:r>
              <a:rPr lang="en-US" altLang="ja-JP" dirty="0" smtClean="0">
                <a:solidFill>
                  <a:srgbClr val="FFFF00"/>
                </a:solidFill>
              </a:rPr>
              <a:t>Embassy</a:t>
            </a:r>
            <a:r>
              <a:rPr lang="en-US" altLang="ja-JP" dirty="0" smtClean="0"/>
              <a:t> in US and </a:t>
            </a:r>
            <a:r>
              <a:rPr lang="en-US" altLang="ja-JP" dirty="0" smtClean="0">
                <a:solidFill>
                  <a:srgbClr val="FFFF00"/>
                </a:solidFill>
              </a:rPr>
              <a:t>Ministry of Foreign Affairs </a:t>
            </a:r>
          </a:p>
          <a:p>
            <a:endParaRPr kumimoji="1" lang="en-US" altLang="ja-JP" dirty="0" smtClean="0"/>
          </a:p>
          <a:p>
            <a:endParaRPr kumimoji="1" lang="ja-JP" altLang="en-US" dirty="0"/>
          </a:p>
        </p:txBody>
      </p:sp>
    </p:spTree>
    <p:extLst>
      <p:ext uri="{BB962C8B-B14F-4D97-AF65-F5344CB8AC3E}">
        <p14:creationId xmlns:p14="http://schemas.microsoft.com/office/powerpoint/2010/main" val="23011697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10550816_887841261243345_7963030977089468578_n.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95" y="3437099"/>
            <a:ext cx="3437099" cy="3437099"/>
          </a:xfrm>
          <a:prstGeom prst="rect">
            <a:avLst/>
          </a:prstGeom>
        </p:spPr>
      </p:pic>
      <p:pic>
        <p:nvPicPr>
          <p:cNvPr id="6" name="図 5" descr="ラウンドテーブル集合写真.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38604"/>
            <a:ext cx="9135805" cy="2698495"/>
          </a:xfrm>
          <a:prstGeom prst="rect">
            <a:avLst/>
          </a:prstGeom>
        </p:spPr>
      </p:pic>
      <p:sp>
        <p:nvSpPr>
          <p:cNvPr id="2" name="テキスト ボックス 1"/>
          <p:cNvSpPr txBox="1"/>
          <p:nvPr/>
        </p:nvSpPr>
        <p:spPr>
          <a:xfrm>
            <a:off x="673854" y="2915541"/>
            <a:ext cx="1441921" cy="646331"/>
          </a:xfrm>
          <a:prstGeom prst="rect">
            <a:avLst/>
          </a:prstGeom>
          <a:solidFill>
            <a:srgbClr val="FFFF00"/>
          </a:solidFill>
        </p:spPr>
        <p:txBody>
          <a:bodyPr wrap="none" rtlCol="0">
            <a:spAutoFit/>
          </a:bodyPr>
          <a:lstStyle/>
          <a:p>
            <a:r>
              <a:rPr lang="en-US" altLang="ja-JP" sz="1200" dirty="0" smtClean="0">
                <a:solidFill>
                  <a:prstClr val="black"/>
                </a:solidFill>
                <a:latin typeface="Arial"/>
                <a:ea typeface="ＭＳ Ｐゴシック"/>
                <a:cs typeface="Arial"/>
              </a:rPr>
              <a:t>Mr. Ryu Shionoya</a:t>
            </a:r>
          </a:p>
          <a:p>
            <a:r>
              <a:rPr lang="en-US" altLang="ja-JP" sz="1200" dirty="0" smtClean="0">
                <a:solidFill>
                  <a:prstClr val="black"/>
                </a:solidFill>
                <a:latin typeface="Arial"/>
                <a:ea typeface="ＭＳ Ｐゴシック"/>
                <a:cs typeface="Arial"/>
              </a:rPr>
              <a:t>Secretary-General</a:t>
            </a:r>
          </a:p>
          <a:p>
            <a:r>
              <a:rPr lang="en-US" altLang="ja-JP" sz="1200" dirty="0" smtClean="0">
                <a:solidFill>
                  <a:prstClr val="black"/>
                </a:solidFill>
                <a:latin typeface="Arial"/>
                <a:ea typeface="ＭＳ Ｐゴシック"/>
                <a:cs typeface="Arial"/>
              </a:rPr>
              <a:t>of Federation</a:t>
            </a:r>
            <a:endParaRPr lang="ja-JP" altLang="en-US" sz="1200" dirty="0">
              <a:solidFill>
                <a:prstClr val="black"/>
              </a:solidFill>
              <a:latin typeface="Arial"/>
              <a:ea typeface="ＭＳ Ｐゴシック"/>
              <a:cs typeface="Arial"/>
            </a:endParaRPr>
          </a:p>
        </p:txBody>
      </p:sp>
      <p:sp>
        <p:nvSpPr>
          <p:cNvPr id="3" name="テキスト ボックス 2"/>
          <p:cNvSpPr txBox="1"/>
          <p:nvPr/>
        </p:nvSpPr>
        <p:spPr>
          <a:xfrm>
            <a:off x="2660464" y="2915541"/>
            <a:ext cx="1627293" cy="461665"/>
          </a:xfrm>
          <a:prstGeom prst="rect">
            <a:avLst/>
          </a:prstGeom>
          <a:solidFill>
            <a:srgbClr val="FFFF00"/>
          </a:solidFill>
        </p:spPr>
        <p:txBody>
          <a:bodyPr wrap="none" rtlCol="0">
            <a:spAutoFit/>
          </a:bodyPr>
          <a:lstStyle/>
          <a:p>
            <a:r>
              <a:rPr lang="en-US" altLang="ja-JP" sz="1200" dirty="0" smtClean="0">
                <a:solidFill>
                  <a:prstClr val="black"/>
                </a:solidFill>
                <a:latin typeface="Arial"/>
                <a:ea typeface="ＭＳ Ｐゴシック"/>
                <a:cs typeface="Arial"/>
              </a:rPr>
              <a:t>Mr. Takeo Kawamura</a:t>
            </a:r>
          </a:p>
          <a:p>
            <a:r>
              <a:rPr lang="en-US" altLang="ja-JP" sz="1200" dirty="0" smtClean="0">
                <a:solidFill>
                  <a:prstClr val="black"/>
                </a:solidFill>
                <a:latin typeface="Arial"/>
                <a:ea typeface="ＭＳ Ｐゴシック"/>
                <a:cs typeface="Arial"/>
              </a:rPr>
              <a:t>Chair of Federation</a:t>
            </a:r>
            <a:endParaRPr lang="ja-JP" altLang="en-US" sz="1200" dirty="0">
              <a:solidFill>
                <a:prstClr val="black"/>
              </a:solidFill>
              <a:latin typeface="Arial"/>
              <a:ea typeface="ＭＳ Ｐゴシック"/>
              <a:cs typeface="Arial"/>
            </a:endParaRPr>
          </a:p>
        </p:txBody>
      </p:sp>
      <p:sp>
        <p:nvSpPr>
          <p:cNvPr id="7" name="テキスト ボックス 6"/>
          <p:cNvSpPr txBox="1"/>
          <p:nvPr/>
        </p:nvSpPr>
        <p:spPr>
          <a:xfrm>
            <a:off x="4433651" y="2937253"/>
            <a:ext cx="2451513" cy="646331"/>
          </a:xfrm>
          <a:prstGeom prst="rect">
            <a:avLst/>
          </a:prstGeom>
          <a:solidFill>
            <a:srgbClr val="FFFF00"/>
          </a:solidFill>
        </p:spPr>
        <p:txBody>
          <a:bodyPr wrap="none" rtlCol="0">
            <a:spAutoFit/>
          </a:bodyPr>
          <a:lstStyle/>
          <a:p>
            <a:r>
              <a:rPr lang="en-US" altLang="ja-JP" sz="1200" dirty="0" smtClean="0">
                <a:solidFill>
                  <a:prstClr val="black"/>
                </a:solidFill>
                <a:latin typeface="Arial"/>
                <a:ea typeface="ＭＳ Ｐゴシック"/>
                <a:cs typeface="Arial"/>
              </a:rPr>
              <a:t>Mr. Hirofumi Nakasone</a:t>
            </a:r>
          </a:p>
          <a:p>
            <a:r>
              <a:rPr lang="en-US" altLang="ja-JP" sz="1200" dirty="0" smtClean="0">
                <a:solidFill>
                  <a:prstClr val="black"/>
                </a:solidFill>
                <a:latin typeface="Arial"/>
                <a:ea typeface="ＭＳ Ｐゴシック"/>
                <a:cs typeface="Arial"/>
              </a:rPr>
              <a:t>President of Japan-US</a:t>
            </a:r>
          </a:p>
          <a:p>
            <a:r>
              <a:rPr lang="en-US" altLang="ja-JP" sz="1200" dirty="0" smtClean="0">
                <a:solidFill>
                  <a:prstClr val="black"/>
                </a:solidFill>
                <a:latin typeface="Arial"/>
                <a:ea typeface="ＭＳ Ｐゴシック"/>
                <a:cs typeface="Arial"/>
              </a:rPr>
              <a:t>Parliamentary Friendship League</a:t>
            </a:r>
            <a:endParaRPr lang="ja-JP" altLang="en-US" sz="1200" dirty="0">
              <a:solidFill>
                <a:prstClr val="black"/>
              </a:solidFill>
              <a:latin typeface="Arial"/>
              <a:ea typeface="ＭＳ Ｐゴシック"/>
              <a:cs typeface="Arial"/>
            </a:endParaRPr>
          </a:p>
        </p:txBody>
      </p:sp>
      <p:sp>
        <p:nvSpPr>
          <p:cNvPr id="8" name="テキスト ボックス 7"/>
          <p:cNvSpPr txBox="1"/>
          <p:nvPr/>
        </p:nvSpPr>
        <p:spPr>
          <a:xfrm>
            <a:off x="1833752" y="105871"/>
            <a:ext cx="4859348" cy="707886"/>
          </a:xfrm>
          <a:prstGeom prst="rect">
            <a:avLst/>
          </a:prstGeom>
          <a:solidFill>
            <a:srgbClr val="FFFF00"/>
          </a:solidFill>
          <a:ln w="38100" cmpd="sng">
            <a:solidFill>
              <a:schemeClr val="tx1"/>
            </a:solidFill>
          </a:ln>
        </p:spPr>
        <p:txBody>
          <a:bodyPr wrap="none" rtlCol="0">
            <a:spAutoFit/>
          </a:bodyPr>
          <a:lstStyle/>
          <a:p>
            <a:r>
              <a:rPr lang="en-US" altLang="ja-JP" sz="2000" dirty="0" smtClean="0">
                <a:solidFill>
                  <a:prstClr val="black"/>
                </a:solidFill>
                <a:latin typeface="Arial"/>
                <a:ea typeface="ＭＳ Ｐゴシック"/>
                <a:cs typeface="Arial"/>
              </a:rPr>
              <a:t>Federation of Diet Members for ILC</a:t>
            </a:r>
          </a:p>
          <a:p>
            <a:r>
              <a:rPr lang="en-US" altLang="ja-JP" sz="2000" dirty="0">
                <a:solidFill>
                  <a:prstClr val="black"/>
                </a:solidFill>
                <a:latin typeface="Arial"/>
                <a:ea typeface="ＭＳ Ｐゴシック"/>
                <a:cs typeface="Arial"/>
              </a:rPr>
              <a:t>V</a:t>
            </a:r>
            <a:r>
              <a:rPr lang="en-US" altLang="ja-JP" sz="2000" dirty="0" smtClean="0">
                <a:solidFill>
                  <a:prstClr val="black"/>
                </a:solidFill>
                <a:latin typeface="Arial"/>
                <a:ea typeface="ＭＳ Ｐゴシック"/>
                <a:cs typeface="Arial"/>
              </a:rPr>
              <a:t>isit to Washington, DC July 21-24, 2014</a:t>
            </a:r>
            <a:endParaRPr lang="ja-JP" altLang="en-US" sz="2000" dirty="0">
              <a:solidFill>
                <a:prstClr val="black"/>
              </a:solidFill>
              <a:latin typeface="Arial"/>
              <a:ea typeface="ＭＳ Ｐゴシック"/>
              <a:cs typeface="Arial"/>
            </a:endParaRPr>
          </a:p>
        </p:txBody>
      </p:sp>
      <p:sp>
        <p:nvSpPr>
          <p:cNvPr id="9" name="テキスト ボックス 8"/>
          <p:cNvSpPr txBox="1"/>
          <p:nvPr/>
        </p:nvSpPr>
        <p:spPr>
          <a:xfrm>
            <a:off x="4862033" y="3957011"/>
            <a:ext cx="3290722" cy="1169551"/>
          </a:xfrm>
          <a:prstGeom prst="rect">
            <a:avLst/>
          </a:prstGeom>
          <a:solidFill>
            <a:srgbClr val="CCFFCC"/>
          </a:solidFill>
        </p:spPr>
        <p:txBody>
          <a:bodyPr wrap="none" rtlCol="0">
            <a:spAutoFit/>
          </a:bodyPr>
          <a:lstStyle/>
          <a:p>
            <a:r>
              <a:rPr lang="en-US" altLang="ja-JP" sz="1400" dirty="0" smtClean="0">
                <a:solidFill>
                  <a:prstClr val="black"/>
                </a:solidFill>
                <a:latin typeface="Arial"/>
                <a:ea typeface="ＭＳ Ｐゴシック"/>
                <a:cs typeface="Arial"/>
              </a:rPr>
              <a:t>Roundtable Meeting</a:t>
            </a:r>
          </a:p>
          <a:p>
            <a:r>
              <a:rPr lang="en-US" altLang="ja-JP" sz="1400" dirty="0" smtClean="0">
                <a:solidFill>
                  <a:prstClr val="black"/>
                </a:solidFill>
                <a:latin typeface="Arial"/>
                <a:ea typeface="ＭＳ Ｐゴシック"/>
                <a:cs typeface="Arial"/>
              </a:rPr>
              <a:t>@ Former Ambassador’s Residence</a:t>
            </a:r>
          </a:p>
          <a:p>
            <a:pPr lvl="1"/>
            <a:r>
              <a:rPr lang="en-US" altLang="ja-JP" sz="1400" dirty="0" smtClean="0">
                <a:solidFill>
                  <a:prstClr val="black"/>
                </a:solidFill>
                <a:latin typeface="Arial"/>
                <a:ea typeface="ＭＳ Ｐゴシック"/>
                <a:cs typeface="Arial"/>
              </a:rPr>
              <a:t>Office of S&amp;T Policy</a:t>
            </a:r>
          </a:p>
          <a:p>
            <a:pPr lvl="1"/>
            <a:r>
              <a:rPr lang="en-US" altLang="ja-JP" sz="1400" dirty="0" smtClean="0">
                <a:solidFill>
                  <a:prstClr val="black"/>
                </a:solidFill>
                <a:latin typeface="Arial"/>
                <a:ea typeface="ＭＳ Ｐゴシック"/>
                <a:cs typeface="Arial"/>
              </a:rPr>
              <a:t>DOE</a:t>
            </a:r>
          </a:p>
          <a:p>
            <a:pPr lvl="1"/>
            <a:r>
              <a:rPr lang="en-US" altLang="ja-JP" sz="1400" dirty="0" smtClean="0">
                <a:solidFill>
                  <a:prstClr val="black"/>
                </a:solidFill>
                <a:latin typeface="Arial"/>
                <a:ea typeface="ＭＳ Ｐゴシック"/>
                <a:cs typeface="Arial"/>
              </a:rPr>
              <a:t>Scientists from Japan/US/Europe</a:t>
            </a:r>
            <a:endParaRPr lang="ja-JP" altLang="en-US" sz="1400" dirty="0">
              <a:solidFill>
                <a:prstClr val="black"/>
              </a:solidFill>
              <a:latin typeface="Arial"/>
              <a:ea typeface="ＭＳ Ｐゴシック"/>
              <a:cs typeface="Arial"/>
            </a:endParaRPr>
          </a:p>
        </p:txBody>
      </p:sp>
      <p:sp>
        <p:nvSpPr>
          <p:cNvPr id="10" name="テキスト ボックス 9"/>
          <p:cNvSpPr txBox="1"/>
          <p:nvPr/>
        </p:nvSpPr>
        <p:spPr>
          <a:xfrm>
            <a:off x="1323473" y="5477654"/>
            <a:ext cx="7009702" cy="954107"/>
          </a:xfrm>
          <a:prstGeom prst="rect">
            <a:avLst/>
          </a:prstGeom>
          <a:solidFill>
            <a:srgbClr val="CCFFCC"/>
          </a:solidFill>
        </p:spPr>
        <p:txBody>
          <a:bodyPr wrap="none" rtlCol="0">
            <a:spAutoFit/>
          </a:bodyPr>
          <a:lstStyle/>
          <a:p>
            <a:r>
              <a:rPr lang="en-US" altLang="ja-JP" sz="1400" dirty="0" smtClean="0">
                <a:solidFill>
                  <a:prstClr val="black"/>
                </a:solidFill>
                <a:latin typeface="Arial"/>
                <a:ea typeface="ＭＳ Ｐゴシック"/>
                <a:cs typeface="Arial"/>
              </a:rPr>
              <a:t>@Japanese Ambassador’s Residence</a:t>
            </a:r>
          </a:p>
          <a:p>
            <a:pPr lvl="1"/>
            <a:r>
              <a:rPr lang="en-US" altLang="ja-JP" sz="1400" dirty="0" smtClean="0">
                <a:solidFill>
                  <a:prstClr val="black"/>
                </a:solidFill>
                <a:latin typeface="Arial"/>
                <a:ea typeface="ＭＳ Ｐゴシック"/>
                <a:cs typeface="Arial"/>
              </a:rPr>
              <a:t>Dr. William Colglazier</a:t>
            </a:r>
            <a:r>
              <a:rPr lang="en-US" altLang="ja-JP" sz="1400" dirty="0" smtClean="0">
                <a:solidFill>
                  <a:prstClr val="black"/>
                </a:solidFill>
                <a:latin typeface="Arial"/>
                <a:cs typeface="Arial"/>
              </a:rPr>
              <a:t>, </a:t>
            </a:r>
            <a:r>
              <a:rPr lang="en-US" altLang="ja-JP" sz="1400" dirty="0">
                <a:solidFill>
                  <a:prstClr val="black"/>
                </a:solidFill>
                <a:latin typeface="Arial"/>
                <a:cs typeface="Arial"/>
              </a:rPr>
              <a:t>Science and Technology Adviser to the Secretary of </a:t>
            </a:r>
            <a:r>
              <a:rPr lang="en-US" altLang="ja-JP" sz="1400" dirty="0" smtClean="0">
                <a:solidFill>
                  <a:prstClr val="black"/>
                </a:solidFill>
                <a:latin typeface="Arial"/>
                <a:cs typeface="Arial"/>
              </a:rPr>
              <a:t>State</a:t>
            </a:r>
            <a:endParaRPr lang="en-US" altLang="ja-JP" sz="1400" dirty="0">
              <a:solidFill>
                <a:prstClr val="black"/>
              </a:solidFill>
              <a:latin typeface="Arial"/>
              <a:ea typeface="ＭＳ Ｐゴシック"/>
              <a:cs typeface="Arial"/>
            </a:endParaRPr>
          </a:p>
          <a:p>
            <a:pPr lvl="1"/>
            <a:r>
              <a:rPr lang="en-US" altLang="ja-JP" sz="1400" dirty="0">
                <a:solidFill>
                  <a:prstClr val="black"/>
                </a:solidFill>
                <a:latin typeface="Arial"/>
                <a:cs typeface="Arial"/>
              </a:rPr>
              <a:t>Dr. France </a:t>
            </a:r>
            <a:r>
              <a:rPr lang="en-US" altLang="ja-JP" sz="1400" dirty="0" smtClean="0">
                <a:solidFill>
                  <a:prstClr val="black"/>
                </a:solidFill>
                <a:latin typeface="Arial"/>
                <a:cs typeface="Arial"/>
              </a:rPr>
              <a:t>Cordova, Director of NSF</a:t>
            </a:r>
            <a:endParaRPr lang="en-US" altLang="ja-JP" sz="1400" dirty="0" smtClean="0">
              <a:solidFill>
                <a:prstClr val="black"/>
              </a:solidFill>
              <a:latin typeface="Arial"/>
              <a:ea typeface="ＭＳ Ｐゴシック"/>
              <a:cs typeface="Arial"/>
            </a:endParaRPr>
          </a:p>
          <a:p>
            <a:pPr lvl="1"/>
            <a:r>
              <a:rPr lang="en-US" altLang="ja-JP" sz="1400" dirty="0" smtClean="0">
                <a:solidFill>
                  <a:prstClr val="black"/>
                </a:solidFill>
                <a:latin typeface="Arial"/>
                <a:ea typeface="ＭＳ Ｐゴシック"/>
                <a:cs typeface="Arial"/>
              </a:rPr>
              <a:t>Others</a:t>
            </a:r>
            <a:endParaRPr lang="ja-JP" altLang="en-US" sz="1400" dirty="0">
              <a:solidFill>
                <a:prstClr val="black"/>
              </a:solidFill>
              <a:latin typeface="Arial"/>
              <a:ea typeface="ＭＳ Ｐゴシック"/>
              <a:cs typeface="Arial"/>
            </a:endParaRPr>
          </a:p>
        </p:txBody>
      </p:sp>
    </p:spTree>
    <p:extLst>
      <p:ext uri="{BB962C8B-B14F-4D97-AF65-F5344CB8AC3E}">
        <p14:creationId xmlns:p14="http://schemas.microsoft.com/office/powerpoint/2010/main" val="337413358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078" y="130552"/>
            <a:ext cx="7212865" cy="733981"/>
          </a:xfrm>
          <a:solidFill>
            <a:srgbClr val="FFFF00"/>
          </a:solidFill>
        </p:spPr>
        <p:txBody>
          <a:bodyPr>
            <a:noAutofit/>
          </a:bodyPr>
          <a:lstStyle/>
          <a:p>
            <a:r>
              <a:rPr kumimoji="1" lang="en-US" altLang="ja-JP" sz="2800" dirty="0" smtClean="0"/>
              <a:t>Visit Washington by Diet members </a:t>
            </a:r>
            <a:br>
              <a:rPr kumimoji="1" lang="en-US" altLang="ja-JP" sz="2800" dirty="0" smtClean="0"/>
            </a:br>
            <a:r>
              <a:rPr kumimoji="1" lang="en-US" altLang="ja-JP" sz="2800" dirty="0" smtClean="0"/>
              <a:t>on 26</a:t>
            </a:r>
            <a:r>
              <a:rPr kumimoji="1" lang="en-US" altLang="ja-JP" sz="2800" baseline="30000" dirty="0" smtClean="0"/>
              <a:t>th</a:t>
            </a:r>
            <a:r>
              <a:rPr kumimoji="1" lang="en-US" altLang="ja-JP" sz="2800" dirty="0" smtClean="0"/>
              <a:t> – 30</a:t>
            </a:r>
            <a:r>
              <a:rPr kumimoji="1" lang="en-US" altLang="ja-JP" sz="2800" baseline="30000" dirty="0" smtClean="0"/>
              <a:t>th</a:t>
            </a:r>
            <a:r>
              <a:rPr kumimoji="1" lang="en-US" altLang="ja-JP" sz="2800" dirty="0" smtClean="0"/>
              <a:t> April  2015</a:t>
            </a:r>
            <a:endParaRPr kumimoji="1" lang="ja-JP" altLang="en-US" sz="2800" dirty="0"/>
          </a:p>
        </p:txBody>
      </p:sp>
      <p:sp>
        <p:nvSpPr>
          <p:cNvPr id="3" name="コンテンツ プレースホルダー 2"/>
          <p:cNvSpPr>
            <a:spLocks noGrp="1"/>
          </p:cNvSpPr>
          <p:nvPr>
            <p:ph idx="1"/>
          </p:nvPr>
        </p:nvSpPr>
        <p:spPr>
          <a:xfrm>
            <a:off x="457200" y="902894"/>
            <a:ext cx="8229600" cy="5086577"/>
          </a:xfrm>
          <a:ln>
            <a:solidFill>
              <a:srgbClr val="4F81BD"/>
            </a:solidFill>
          </a:ln>
        </p:spPr>
        <p:txBody>
          <a:bodyPr>
            <a:normAutofit fontScale="55000" lnSpcReduction="20000"/>
          </a:bodyPr>
          <a:lstStyle/>
          <a:p>
            <a:r>
              <a:rPr lang="en-US" altLang="ja-JP" sz="3300" b="1" dirty="0">
                <a:latin typeface="Times New Roman"/>
                <a:cs typeface="Times New Roman"/>
              </a:rPr>
              <a:t>Hon. Takeo Kawamura</a:t>
            </a:r>
            <a:r>
              <a:rPr lang="en-US" altLang="ja-JP" sz="3300" dirty="0">
                <a:latin typeface="Times New Roman"/>
                <a:cs typeface="Times New Roman"/>
              </a:rPr>
              <a:t>	</a:t>
            </a:r>
            <a:r>
              <a:rPr lang="en-US" altLang="ja-JP" sz="3300" i="1" dirty="0">
                <a:latin typeface="Times New Roman"/>
                <a:cs typeface="Times New Roman"/>
              </a:rPr>
              <a:t>Member, House of the Representatives of Japan</a:t>
            </a:r>
            <a:endParaRPr lang="ja-JP" altLang="ja-JP" sz="3300" dirty="0">
              <a:latin typeface="Times New Roman"/>
              <a:cs typeface="Times New Roman"/>
            </a:endParaRPr>
          </a:p>
          <a:p>
            <a:pPr lvl="1"/>
            <a:r>
              <a:rPr lang="en-US" altLang="ja-JP" sz="3300" i="1" dirty="0">
                <a:latin typeface="Times New Roman"/>
                <a:cs typeface="Times New Roman"/>
              </a:rPr>
              <a:t>Chair, Federation of Diet Members for ILC, </a:t>
            </a:r>
            <a:endParaRPr lang="ja-JP" altLang="ja-JP" sz="3300" dirty="0">
              <a:latin typeface="Times New Roman"/>
              <a:cs typeface="Times New Roman"/>
            </a:endParaRPr>
          </a:p>
          <a:p>
            <a:pPr lvl="1"/>
            <a:r>
              <a:rPr lang="en-US" altLang="ja-JP" sz="3300" i="1" dirty="0">
                <a:latin typeface="Times New Roman"/>
                <a:cs typeface="Times New Roman"/>
              </a:rPr>
              <a:t>Former Chief Cabinet Secretary of Japan, Former Minister of Education, Culture, Sports, Science and Technology. </a:t>
            </a:r>
            <a:endParaRPr lang="ja-JP" altLang="ja-JP" sz="3300" dirty="0">
              <a:latin typeface="Times New Roman"/>
              <a:cs typeface="Times New Roman"/>
            </a:endParaRPr>
          </a:p>
          <a:p>
            <a:pPr lvl="1"/>
            <a:r>
              <a:rPr lang="en-US" altLang="ja-JP" sz="3300" i="1" dirty="0">
                <a:latin typeface="Times New Roman"/>
                <a:cs typeface="Times New Roman"/>
              </a:rPr>
              <a:t>Director of Province Creation Headquarter and Space and Marine Committee of Liberal Democratic Party  </a:t>
            </a:r>
            <a:endParaRPr lang="ja-JP" altLang="ja-JP" sz="3300" dirty="0">
              <a:latin typeface="Times New Roman"/>
              <a:cs typeface="Times New Roman"/>
            </a:endParaRPr>
          </a:p>
          <a:p>
            <a:r>
              <a:rPr lang="en-US" altLang="ja-JP" sz="3300" b="1" dirty="0">
                <a:latin typeface="Times New Roman"/>
                <a:cs typeface="Times New Roman"/>
              </a:rPr>
              <a:t>Hon. </a:t>
            </a:r>
            <a:r>
              <a:rPr lang="en-US" altLang="ja-JP" sz="3300" b="1" dirty="0" err="1">
                <a:latin typeface="Times New Roman"/>
                <a:cs typeface="Times New Roman"/>
              </a:rPr>
              <a:t>Ryu</a:t>
            </a:r>
            <a:r>
              <a:rPr lang="en-US" altLang="ja-JP" sz="3300" b="1" dirty="0">
                <a:latin typeface="Times New Roman"/>
                <a:cs typeface="Times New Roman"/>
              </a:rPr>
              <a:t> </a:t>
            </a:r>
            <a:r>
              <a:rPr lang="en-US" altLang="ja-JP" sz="3300" b="1" dirty="0" err="1">
                <a:latin typeface="Times New Roman"/>
                <a:cs typeface="Times New Roman"/>
              </a:rPr>
              <a:t>Shionoya</a:t>
            </a:r>
            <a:r>
              <a:rPr lang="en-US" altLang="ja-JP" sz="3300" b="1" dirty="0">
                <a:latin typeface="Times New Roman"/>
                <a:cs typeface="Times New Roman"/>
              </a:rPr>
              <a:t>		</a:t>
            </a:r>
            <a:r>
              <a:rPr lang="en-US" altLang="ja-JP" sz="3300" i="1" dirty="0">
                <a:latin typeface="Times New Roman"/>
                <a:cs typeface="Times New Roman"/>
              </a:rPr>
              <a:t>Member, House of the Representatives of Japan</a:t>
            </a:r>
            <a:endParaRPr lang="ja-JP" altLang="ja-JP" sz="3300" dirty="0">
              <a:latin typeface="Times New Roman"/>
              <a:cs typeface="Times New Roman"/>
            </a:endParaRPr>
          </a:p>
          <a:p>
            <a:pPr lvl="1"/>
            <a:r>
              <a:rPr lang="en-US" altLang="ja-JP" sz="3300" i="1" dirty="0">
                <a:latin typeface="Times New Roman"/>
                <a:cs typeface="Times New Roman"/>
              </a:rPr>
              <a:t>Secretary General, Federation of Diet Members for ILC</a:t>
            </a:r>
            <a:endParaRPr lang="ja-JP" altLang="ja-JP" sz="3300" dirty="0">
              <a:latin typeface="Times New Roman"/>
              <a:cs typeface="Times New Roman"/>
            </a:endParaRPr>
          </a:p>
          <a:p>
            <a:pPr lvl="1"/>
            <a:r>
              <a:rPr lang="en-US" altLang="ja-JP" sz="3300" i="1" dirty="0">
                <a:latin typeface="Times New Roman"/>
                <a:cs typeface="Times New Roman"/>
              </a:rPr>
              <a:t>Former Minister of Education, Culture, Sports, Science and Technology</a:t>
            </a:r>
            <a:endParaRPr lang="ja-JP" altLang="ja-JP" sz="3300" dirty="0">
              <a:latin typeface="Times New Roman"/>
              <a:cs typeface="Times New Roman"/>
            </a:endParaRPr>
          </a:p>
          <a:p>
            <a:pPr lvl="1"/>
            <a:r>
              <a:rPr lang="en-US" altLang="ja-JP" sz="3300" i="1" dirty="0">
                <a:latin typeface="Times New Roman"/>
                <a:cs typeface="Times New Roman"/>
              </a:rPr>
              <a:t>Acting Chair of Policy Research Council of Liberal Democratic Party</a:t>
            </a:r>
            <a:r>
              <a:rPr lang="en-US" altLang="ja-JP" sz="3300" dirty="0">
                <a:latin typeface="Times New Roman"/>
                <a:cs typeface="Times New Roman"/>
              </a:rPr>
              <a:t>   </a:t>
            </a:r>
            <a:endParaRPr lang="ja-JP" altLang="ja-JP" sz="3300" dirty="0">
              <a:latin typeface="Times New Roman"/>
              <a:cs typeface="Times New Roman"/>
            </a:endParaRPr>
          </a:p>
          <a:p>
            <a:r>
              <a:rPr lang="en-US" altLang="ja-JP" sz="3300" b="1" dirty="0">
                <a:latin typeface="Times New Roman"/>
                <a:cs typeface="Times New Roman"/>
              </a:rPr>
              <a:t>Hon. Shunichi </a:t>
            </a:r>
            <a:r>
              <a:rPr lang="en-US" altLang="ja-JP" sz="3300" b="1" dirty="0" smtClean="0">
                <a:latin typeface="Times New Roman"/>
                <a:cs typeface="Times New Roman"/>
              </a:rPr>
              <a:t>Suzuki</a:t>
            </a:r>
            <a:r>
              <a:rPr lang="ja-JP" altLang="en-US" sz="3300" b="1" dirty="0" smtClean="0">
                <a:latin typeface="Times New Roman"/>
                <a:cs typeface="Times New Roman"/>
              </a:rPr>
              <a:t>　　　</a:t>
            </a:r>
            <a:r>
              <a:rPr lang="en-US" altLang="ja-JP" sz="3300" b="1" dirty="0">
                <a:latin typeface="Times New Roman"/>
                <a:cs typeface="Times New Roman"/>
              </a:rPr>
              <a:t>	</a:t>
            </a:r>
            <a:r>
              <a:rPr lang="en-US" altLang="ja-JP" sz="3300" i="1" dirty="0">
                <a:latin typeface="Times New Roman"/>
                <a:cs typeface="Times New Roman"/>
              </a:rPr>
              <a:t>Member, House of the Representatives of Japan</a:t>
            </a:r>
            <a:endParaRPr lang="ja-JP" altLang="ja-JP" sz="3300" dirty="0">
              <a:latin typeface="Times New Roman"/>
              <a:cs typeface="Times New Roman"/>
            </a:endParaRPr>
          </a:p>
          <a:p>
            <a:pPr lvl="1"/>
            <a:r>
              <a:rPr lang="en-US" altLang="ja-JP" sz="3300" i="1" dirty="0">
                <a:latin typeface="Times New Roman"/>
                <a:cs typeface="Times New Roman"/>
              </a:rPr>
              <a:t>Vice Chair, Federation of Diet Members for ILC</a:t>
            </a:r>
            <a:endParaRPr lang="ja-JP" altLang="ja-JP" sz="3300" dirty="0">
              <a:latin typeface="Times New Roman"/>
              <a:cs typeface="Times New Roman"/>
            </a:endParaRPr>
          </a:p>
          <a:p>
            <a:pPr lvl="1"/>
            <a:r>
              <a:rPr lang="en-US" altLang="ja-JP" sz="3300" i="1" dirty="0">
                <a:latin typeface="Times New Roman"/>
                <a:cs typeface="Times New Roman"/>
              </a:rPr>
              <a:t>Former Minister of the Environment</a:t>
            </a:r>
            <a:endParaRPr lang="ja-JP" altLang="ja-JP" sz="3300" dirty="0">
              <a:latin typeface="Times New Roman"/>
              <a:cs typeface="Times New Roman"/>
            </a:endParaRPr>
          </a:p>
          <a:p>
            <a:pPr lvl="1"/>
            <a:r>
              <a:rPr lang="en-US" altLang="ja-JP" sz="3300" i="1" dirty="0">
                <a:latin typeface="Times New Roman"/>
                <a:cs typeface="Times New Roman"/>
              </a:rPr>
              <a:t>Vice Chair of Headquarter of Liberal Democratic Party for Recovery Plan for Tohoku </a:t>
            </a:r>
            <a:r>
              <a:rPr lang="en-US" altLang="ja-JP" sz="3300" i="1" dirty="0" smtClean="0">
                <a:latin typeface="Times New Roman"/>
                <a:cs typeface="Times New Roman"/>
              </a:rPr>
              <a:t>Disaster</a:t>
            </a:r>
            <a:endParaRPr lang="ja-JP" altLang="ja-JP" sz="2900" dirty="0"/>
          </a:p>
          <a:p>
            <a:r>
              <a:rPr lang="en-US" altLang="ja-JP" sz="2900" b="1" dirty="0"/>
              <a:t>Accompany from Japan</a:t>
            </a:r>
            <a:r>
              <a:rPr lang="en-US" altLang="ja-JP" sz="2900" dirty="0"/>
              <a:t>: 15 members from universities, research institutes, industry</a:t>
            </a:r>
            <a:endParaRPr lang="ja-JP" altLang="ja-JP" sz="2900" dirty="0"/>
          </a:p>
          <a:p>
            <a:pPr marL="400050" lvl="1" indent="0">
              <a:buNone/>
            </a:pPr>
            <a:r>
              <a:rPr lang="en-US" altLang="ja-JP" sz="2500" dirty="0"/>
              <a:t>Advanced Accelerator Association promoting Science and Technology </a:t>
            </a:r>
            <a:r>
              <a:rPr lang="en-US" altLang="ja-JP" sz="2500" dirty="0" smtClean="0"/>
              <a:t>with </a:t>
            </a:r>
            <a:r>
              <a:rPr lang="en-US" altLang="ja-JP" sz="2500" dirty="0"/>
              <a:t>Embassy.</a:t>
            </a:r>
            <a:endParaRPr lang="ja-JP" altLang="ja-JP" sz="2500" dirty="0"/>
          </a:p>
          <a:p>
            <a:pPr marL="0" indent="0">
              <a:buNone/>
            </a:pPr>
            <a:endParaRPr kumimoji="1" lang="ja-JP" altLang="en-US" dirty="0"/>
          </a:p>
        </p:txBody>
      </p:sp>
      <p:pic>
        <p:nvPicPr>
          <p:cNvPr id="5" name="図 4" descr="image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2557526" y="4632557"/>
            <a:ext cx="1563076" cy="2887810"/>
          </a:xfrm>
          <a:prstGeom prst="rect">
            <a:avLst/>
          </a:prstGeom>
        </p:spPr>
      </p:pic>
      <p:pic>
        <p:nvPicPr>
          <p:cNvPr id="6" name="Picture 1" descr="Long_Twitter1_ページ_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87943" y="5078347"/>
            <a:ext cx="1722734" cy="182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7334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83809" y="1579068"/>
            <a:ext cx="8671840" cy="1015663"/>
          </a:xfrm>
          <a:prstGeom prst="rect">
            <a:avLst/>
          </a:prstGeom>
          <a:noFill/>
        </p:spPr>
        <p:txBody>
          <a:bodyPr wrap="square" rtlCol="0">
            <a:spAutoFit/>
          </a:bodyPr>
          <a:lstStyle/>
          <a:p>
            <a:pPr defTabSz="914400"/>
            <a:r>
              <a:rPr lang="en-US" altLang="ja-JP" sz="2000" dirty="0" smtClean="0">
                <a:solidFill>
                  <a:prstClr val="black"/>
                </a:solidFill>
                <a:latin typeface="Calibri"/>
                <a:ea typeface="ＭＳ Ｐゴシック"/>
              </a:rPr>
              <a:t>Main Bodies</a:t>
            </a:r>
          </a:p>
          <a:p>
            <a:pPr marL="342900" indent="-342900" defTabSz="914400">
              <a:buFont typeface="Arial"/>
              <a:buChar char="•"/>
            </a:pPr>
            <a:r>
              <a:rPr lang="en-US" altLang="ja-JP" sz="2000" dirty="0" smtClean="0">
                <a:solidFill>
                  <a:prstClr val="black"/>
                </a:solidFill>
                <a:latin typeface="Calibri"/>
                <a:ea typeface="ＭＳ Ｐゴシック"/>
              </a:rPr>
              <a:t>Federation </a:t>
            </a:r>
            <a:r>
              <a:rPr lang="en-US" altLang="ja-JP" sz="2000" dirty="0">
                <a:solidFill>
                  <a:prstClr val="black"/>
                </a:solidFill>
                <a:latin typeface="Calibri"/>
                <a:ea typeface="ＭＳ Ｐゴシック"/>
              </a:rPr>
              <a:t>of Diet Members for ILC  </a:t>
            </a:r>
            <a:r>
              <a:rPr lang="en-US" altLang="ja-JP" sz="2000" dirty="0" smtClean="0">
                <a:solidFill>
                  <a:prstClr val="black"/>
                </a:solidFill>
                <a:latin typeface="Calibri"/>
                <a:ea typeface="ＭＳ Ｐゴシック"/>
              </a:rPr>
              <a:t>(since 2008, more </a:t>
            </a:r>
            <a:r>
              <a:rPr lang="en-US" altLang="ja-JP" sz="2000" dirty="0">
                <a:solidFill>
                  <a:prstClr val="black"/>
                </a:solidFill>
                <a:latin typeface="Calibri"/>
                <a:ea typeface="ＭＳ Ｐゴシック"/>
              </a:rPr>
              <a:t>than </a:t>
            </a:r>
            <a:r>
              <a:rPr lang="en-US" altLang="ja-JP" sz="2000" dirty="0" smtClean="0">
                <a:solidFill>
                  <a:prstClr val="black"/>
                </a:solidFill>
                <a:latin typeface="Calibri"/>
                <a:ea typeface="ＭＳ Ｐゴシック"/>
              </a:rPr>
              <a:t>150 members) </a:t>
            </a:r>
            <a:endParaRPr lang="en-US" altLang="ja-JP" sz="2000" dirty="0">
              <a:solidFill>
                <a:prstClr val="black"/>
              </a:solidFill>
              <a:latin typeface="Calibri"/>
              <a:ea typeface="ＭＳ Ｐゴシック"/>
            </a:endParaRPr>
          </a:p>
          <a:p>
            <a:pPr defTabSz="914400"/>
            <a:r>
              <a:rPr lang="en-US" altLang="ja-JP" sz="2000" dirty="0">
                <a:solidFill>
                  <a:prstClr val="black"/>
                </a:solidFill>
                <a:latin typeface="Calibri"/>
                <a:ea typeface="ＭＳ Ｐゴシック"/>
              </a:rPr>
              <a:t>   </a:t>
            </a:r>
            <a:r>
              <a:rPr lang="en-US" altLang="ja-JP" sz="2000" dirty="0" smtClean="0">
                <a:solidFill>
                  <a:prstClr val="black"/>
                </a:solidFill>
                <a:latin typeface="Calibri"/>
                <a:ea typeface="ＭＳ Ｐゴシック"/>
              </a:rPr>
              <a:t> The 4th </a:t>
            </a:r>
            <a:r>
              <a:rPr lang="en-US" altLang="ja-JP" sz="2000" dirty="0">
                <a:solidFill>
                  <a:prstClr val="black"/>
                </a:solidFill>
                <a:latin typeface="Calibri"/>
                <a:ea typeface="ＭＳ Ｐゴシック"/>
              </a:rPr>
              <a:t>visit to US in </a:t>
            </a:r>
            <a:r>
              <a:rPr lang="en-US" altLang="ja-JP" sz="2000" dirty="0" smtClean="0">
                <a:solidFill>
                  <a:prstClr val="black"/>
                </a:solidFill>
                <a:latin typeface="Calibri"/>
                <a:ea typeface="ＭＳ Ｐゴシック"/>
              </a:rPr>
              <a:t>Feb 2016 </a:t>
            </a:r>
            <a:r>
              <a:rPr lang="en-US" altLang="ja-JP" sz="2000" dirty="0">
                <a:solidFill>
                  <a:prstClr val="black"/>
                </a:solidFill>
                <a:latin typeface="Calibri"/>
                <a:ea typeface="ＭＳ Ｐゴシック"/>
              </a:rPr>
              <a:t>to </a:t>
            </a:r>
            <a:r>
              <a:rPr lang="en-US" altLang="ja-JP" sz="2000" dirty="0" smtClean="0">
                <a:solidFill>
                  <a:prstClr val="black"/>
                </a:solidFill>
                <a:latin typeface="Calibri"/>
                <a:ea typeface="ＭＳ Ｐゴシック"/>
              </a:rPr>
              <a:t>facilitate the realization </a:t>
            </a:r>
            <a:r>
              <a:rPr lang="en-US" altLang="ja-JP" sz="2000" dirty="0">
                <a:solidFill>
                  <a:prstClr val="black"/>
                </a:solidFill>
                <a:latin typeface="Calibri"/>
                <a:ea typeface="ＭＳ Ｐゴシック"/>
              </a:rPr>
              <a:t>of </a:t>
            </a:r>
            <a:r>
              <a:rPr lang="en-US" altLang="ja-JP" sz="2000" dirty="0" smtClean="0">
                <a:solidFill>
                  <a:prstClr val="black"/>
                </a:solidFill>
                <a:latin typeface="Calibri"/>
                <a:ea typeface="ＭＳ Ｐゴシック"/>
              </a:rPr>
              <a:t>the </a:t>
            </a:r>
            <a:r>
              <a:rPr lang="en-US" altLang="ja-JP" sz="2000" dirty="0">
                <a:solidFill>
                  <a:prstClr val="black"/>
                </a:solidFill>
                <a:latin typeface="Calibri"/>
                <a:ea typeface="ＭＳ Ｐゴシック"/>
              </a:rPr>
              <a:t>ILC </a:t>
            </a:r>
            <a:r>
              <a:rPr lang="en-US" altLang="ja-JP" sz="2000" dirty="0" smtClean="0">
                <a:solidFill>
                  <a:prstClr val="black"/>
                </a:solidFill>
                <a:latin typeface="Calibri"/>
                <a:ea typeface="ＭＳ Ｐゴシック"/>
              </a:rPr>
              <a:t>project</a:t>
            </a:r>
            <a:endParaRPr lang="en-US" altLang="ja-JP" sz="2000" dirty="0">
              <a:solidFill>
                <a:prstClr val="black"/>
              </a:solidFill>
              <a:latin typeface="Calibri"/>
              <a:ea typeface="ＭＳ Ｐゴシック"/>
            </a:endParaRPr>
          </a:p>
        </p:txBody>
      </p:sp>
      <p:sp>
        <p:nvSpPr>
          <p:cNvPr id="8" name="正方形/長方形 7"/>
          <p:cNvSpPr/>
          <p:nvPr/>
        </p:nvSpPr>
        <p:spPr>
          <a:xfrm>
            <a:off x="383809" y="2493675"/>
            <a:ext cx="8341112" cy="707886"/>
          </a:xfrm>
          <a:prstGeom prst="rect">
            <a:avLst/>
          </a:prstGeom>
        </p:spPr>
        <p:txBody>
          <a:bodyPr wrap="square">
            <a:spAutoFit/>
          </a:bodyPr>
          <a:lstStyle/>
          <a:p>
            <a:pPr marL="285750" indent="-285750" defTabSz="914400">
              <a:buFont typeface="Arial" panose="020B0604020202020204" pitchFamily="34" charset="0"/>
              <a:buChar char="•"/>
            </a:pPr>
            <a:r>
              <a:rPr lang="en-US" altLang="ja-JP" sz="2000" dirty="0">
                <a:solidFill>
                  <a:prstClr val="black"/>
                </a:solidFill>
                <a:latin typeface="Calibri"/>
                <a:ea typeface="ＭＳ Ｐゴシック"/>
              </a:rPr>
              <a:t>Advanced Accelerator Association Promoting Science &amp; </a:t>
            </a:r>
            <a:r>
              <a:rPr lang="en-US" altLang="ja-JP" sz="2000" dirty="0" smtClean="0">
                <a:solidFill>
                  <a:prstClr val="black"/>
                </a:solidFill>
                <a:latin typeface="Calibri"/>
                <a:ea typeface="ＭＳ Ｐゴシック"/>
              </a:rPr>
              <a:t>Technology (AAA)</a:t>
            </a:r>
          </a:p>
          <a:p>
            <a:pPr defTabSz="914400"/>
            <a:r>
              <a:rPr lang="en-US" altLang="ja-JP" sz="2000" dirty="0" smtClean="0">
                <a:solidFill>
                  <a:prstClr val="black"/>
                </a:solidFill>
                <a:latin typeface="Calibri"/>
                <a:ea typeface="ＭＳ Ｐゴシック"/>
              </a:rPr>
              <a:t>  (since 2008, 100 companies and 40 universities and research institutions)</a:t>
            </a:r>
          </a:p>
        </p:txBody>
      </p:sp>
      <p:sp>
        <p:nvSpPr>
          <p:cNvPr id="9" name="テキスト ボックス 8"/>
          <p:cNvSpPr txBox="1"/>
          <p:nvPr/>
        </p:nvSpPr>
        <p:spPr>
          <a:xfrm>
            <a:off x="4807617" y="5978688"/>
            <a:ext cx="3540424" cy="584776"/>
          </a:xfrm>
          <a:prstGeom prst="rect">
            <a:avLst/>
          </a:prstGeom>
          <a:noFill/>
        </p:spPr>
        <p:txBody>
          <a:bodyPr wrap="square" rtlCol="0">
            <a:spAutoFit/>
          </a:bodyPr>
          <a:lstStyle/>
          <a:p>
            <a:pPr defTabSz="914400"/>
            <a:r>
              <a:rPr lang="en-US" altLang="ja-JP" sz="1600" dirty="0" smtClean="0">
                <a:solidFill>
                  <a:prstClr val="black"/>
                </a:solidFill>
                <a:latin typeface="Calibri"/>
                <a:ea typeface="ＭＳ Ｐゴシック"/>
              </a:rPr>
              <a:t>Researchers: ILC Tokyo Event  on April 22, 2015 during ALCWS 2015 </a:t>
            </a:r>
            <a:endParaRPr lang="ja-JP" altLang="en-US" sz="1600" dirty="0">
              <a:solidFill>
                <a:prstClr val="black"/>
              </a:solidFill>
              <a:latin typeface="Calibri"/>
              <a:ea typeface="ＭＳ Ｐゴシック"/>
            </a:endParaRPr>
          </a:p>
        </p:txBody>
      </p:sp>
      <p:sp>
        <p:nvSpPr>
          <p:cNvPr id="2" name="スライド番号プレースホルダー 1"/>
          <p:cNvSpPr>
            <a:spLocks noGrp="1"/>
          </p:cNvSpPr>
          <p:nvPr>
            <p:ph type="sldNum" sz="quarter" idx="12"/>
          </p:nvPr>
        </p:nvSpPr>
        <p:spPr/>
        <p:txBody>
          <a:bodyPr/>
          <a:lstStyle/>
          <a:p>
            <a:fld id="{02ABB5C9-076F-4944-9E1F-A584E6F9BCFF}" type="slidenum">
              <a:rPr lang="ja-JP" altLang="en-US" smtClean="0">
                <a:solidFill>
                  <a:prstClr val="black">
                    <a:tint val="75000"/>
                  </a:prstClr>
                </a:solidFill>
                <a:latin typeface="Calibri"/>
                <a:ea typeface="ＭＳ Ｐゴシック"/>
              </a:rPr>
              <a:pPr/>
              <a:t>42</a:t>
            </a:fld>
            <a:endParaRPr lang="ja-JP" altLang="en-US">
              <a:solidFill>
                <a:prstClr val="black">
                  <a:tint val="75000"/>
                </a:prstClr>
              </a:solidFill>
              <a:latin typeface="Calibri"/>
              <a:ea typeface="ＭＳ Ｐゴシック"/>
            </a:endParaRPr>
          </a:p>
        </p:txBody>
      </p:sp>
      <p:sp>
        <p:nvSpPr>
          <p:cNvPr id="15" name="テキスト ボックス 14"/>
          <p:cNvSpPr txBox="1"/>
          <p:nvPr/>
        </p:nvSpPr>
        <p:spPr>
          <a:xfrm>
            <a:off x="95565" y="67527"/>
            <a:ext cx="9020469" cy="40011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defTabSz="914400"/>
            <a:r>
              <a:rPr lang="en-US" altLang="ja-JP" sz="2000" dirty="0" smtClean="0">
                <a:solidFill>
                  <a:prstClr val="white"/>
                </a:solidFill>
                <a:latin typeface="Calibri"/>
                <a:ea typeface="ＭＳ Ｐゴシック"/>
              </a:rPr>
              <a:t>Recent Diplomatic activities: </a:t>
            </a:r>
            <a:r>
              <a:rPr lang="ja-JP" altLang="en-US" sz="2000" dirty="0" smtClean="0">
                <a:solidFill>
                  <a:prstClr val="white"/>
                </a:solidFill>
                <a:latin typeface="Calibri"/>
                <a:ea typeface="ＭＳ Ｐゴシック"/>
              </a:rPr>
              <a:t>　</a:t>
            </a:r>
            <a:r>
              <a:rPr lang="en-US" altLang="ja-JP" sz="2000" dirty="0" smtClean="0">
                <a:solidFill>
                  <a:prstClr val="white"/>
                </a:solidFill>
                <a:latin typeface="Calibri"/>
                <a:ea typeface="ＭＳ Ｐゴシック"/>
              </a:rPr>
              <a:t>Political and governmental sectors, industrial sectors</a:t>
            </a:r>
            <a:endParaRPr lang="ja-JP" altLang="en-US" sz="2000" dirty="0">
              <a:solidFill>
                <a:prstClr val="white"/>
              </a:solidFill>
              <a:latin typeface="Calibri"/>
              <a:ea typeface="ＭＳ Ｐゴシック"/>
            </a:endParaRPr>
          </a:p>
        </p:txBody>
      </p:sp>
      <p:sp>
        <p:nvSpPr>
          <p:cNvPr id="17" name="テキスト ボックス 16"/>
          <p:cNvSpPr txBox="1"/>
          <p:nvPr/>
        </p:nvSpPr>
        <p:spPr>
          <a:xfrm>
            <a:off x="386848" y="542340"/>
            <a:ext cx="7366119" cy="1015663"/>
          </a:xfrm>
          <a:prstGeom prst="rect">
            <a:avLst/>
          </a:prstGeom>
          <a:noFill/>
        </p:spPr>
        <p:txBody>
          <a:bodyPr wrap="none" rtlCol="0">
            <a:spAutoFit/>
          </a:bodyPr>
          <a:lstStyle/>
          <a:p>
            <a:pPr marL="285750" indent="-285750" defTabSz="914400">
              <a:buFont typeface="Arial" panose="020B0604020202020204" pitchFamily="34" charset="0"/>
              <a:buChar char="•"/>
            </a:pPr>
            <a:r>
              <a:rPr lang="en-US" altLang="ja-JP" sz="2000" dirty="0" smtClean="0">
                <a:solidFill>
                  <a:prstClr val="black"/>
                </a:solidFill>
                <a:latin typeface="Calibri"/>
                <a:ea typeface="ＭＳ Ｐゴシック"/>
                <a:cs typeface="Times New Roman" panose="02020603050405020304" pitchFamily="18" charset="0"/>
              </a:rPr>
              <a:t>US-Japan Minister level discussion (Jan. 2014)</a:t>
            </a:r>
          </a:p>
          <a:p>
            <a:pPr marL="285750" indent="-285750" defTabSz="914400">
              <a:buFont typeface="Arial" panose="020B0604020202020204" pitchFamily="34" charset="0"/>
              <a:buChar char="•"/>
            </a:pPr>
            <a:r>
              <a:rPr lang="en-US" altLang="ja-JP" sz="2000" dirty="0" smtClean="0">
                <a:solidFill>
                  <a:prstClr val="black"/>
                </a:solidFill>
                <a:latin typeface="Calibri"/>
                <a:ea typeface="ＭＳ Ｐゴシック"/>
                <a:cs typeface="Times New Roman" panose="02020603050405020304" pitchFamily="18" charset="0"/>
              </a:rPr>
              <a:t>US-Japan High </a:t>
            </a:r>
            <a:r>
              <a:rPr lang="en-US" altLang="ja-JP" sz="2000" dirty="0">
                <a:solidFill>
                  <a:prstClr val="black"/>
                </a:solidFill>
                <a:latin typeface="Calibri"/>
                <a:ea typeface="ＭＳ Ｐゴシック"/>
                <a:cs typeface="Times New Roman" panose="02020603050405020304" pitchFamily="18" charset="0"/>
              </a:rPr>
              <a:t>level Japan-US </a:t>
            </a:r>
            <a:r>
              <a:rPr lang="en-US" altLang="ja-JP" sz="2000" dirty="0" smtClean="0">
                <a:solidFill>
                  <a:prstClr val="black"/>
                </a:solidFill>
                <a:latin typeface="Calibri"/>
                <a:ea typeface="ＭＳ Ｐゴシック"/>
                <a:cs typeface="Times New Roman" panose="02020603050405020304" pitchFamily="18" charset="0"/>
              </a:rPr>
              <a:t>officials discussions  </a:t>
            </a:r>
            <a:r>
              <a:rPr lang="en-US" altLang="ja-JP" sz="2000" dirty="0">
                <a:solidFill>
                  <a:prstClr val="black"/>
                </a:solidFill>
                <a:latin typeface="Calibri"/>
                <a:ea typeface="ＭＳ Ｐゴシック"/>
                <a:cs typeface="Times New Roman" panose="02020603050405020304" pitchFamily="18" charset="0"/>
              </a:rPr>
              <a:t>(</a:t>
            </a:r>
            <a:r>
              <a:rPr lang="en-US" altLang="ja-JP" sz="2000" dirty="0" smtClean="0">
                <a:solidFill>
                  <a:prstClr val="black"/>
                </a:solidFill>
                <a:latin typeface="Calibri"/>
                <a:ea typeface="ＭＳ Ｐゴシック"/>
                <a:cs typeface="Times New Roman" panose="02020603050405020304" pitchFamily="18" charset="0"/>
              </a:rPr>
              <a:t>April, 2015)</a:t>
            </a:r>
            <a:endParaRPr lang="en-US" altLang="ja-JP" sz="2000" dirty="0">
              <a:solidFill>
                <a:prstClr val="black"/>
              </a:solidFill>
              <a:latin typeface="Calibri"/>
              <a:ea typeface="ＭＳ Ｐゴシック"/>
              <a:cs typeface="Times New Roman" panose="02020603050405020304" pitchFamily="18" charset="0"/>
            </a:endParaRPr>
          </a:p>
          <a:p>
            <a:pPr marL="285750" indent="-285750" defTabSz="914400">
              <a:buFont typeface="Arial" panose="020B0604020202020204" pitchFamily="34" charset="0"/>
              <a:buChar char="•"/>
            </a:pPr>
            <a:r>
              <a:rPr lang="en-US" altLang="ja-JP" sz="2000" dirty="0" smtClean="0">
                <a:solidFill>
                  <a:prstClr val="black"/>
                </a:solidFill>
                <a:latin typeface="Calibri"/>
                <a:ea typeface="ＭＳ Ｐゴシック"/>
                <a:cs typeface="Times New Roman" panose="02020603050405020304" pitchFamily="18" charset="0"/>
              </a:rPr>
              <a:t>EU-Japan </a:t>
            </a:r>
            <a:r>
              <a:rPr lang="en-US" altLang="ja-JP" sz="2000" dirty="0">
                <a:solidFill>
                  <a:prstClr val="black"/>
                </a:solidFill>
                <a:latin typeface="Calibri"/>
                <a:ea typeface="ＭＳ Ｐゴシック"/>
                <a:cs typeface="Times New Roman" panose="02020603050405020304" pitchFamily="18" charset="0"/>
              </a:rPr>
              <a:t>Parliamentary Assembly for ILC </a:t>
            </a:r>
            <a:r>
              <a:rPr lang="en-US" altLang="ja-JP" sz="2000" dirty="0" smtClean="0">
                <a:solidFill>
                  <a:prstClr val="black"/>
                </a:solidFill>
                <a:latin typeface="Calibri"/>
                <a:ea typeface="ＭＳ Ｐゴシック"/>
                <a:cs typeface="Times New Roman" panose="02020603050405020304" pitchFamily="18" charset="0"/>
              </a:rPr>
              <a:t>(April,2015) @ Strasburg</a:t>
            </a:r>
            <a:endParaRPr lang="en-US" altLang="ja-JP" sz="2000" dirty="0">
              <a:solidFill>
                <a:prstClr val="black"/>
              </a:solidFill>
              <a:latin typeface="Calibri"/>
              <a:ea typeface="ＭＳ Ｐゴシック"/>
              <a:cs typeface="Times New Roman" panose="02020603050405020304" pitchFamily="18" charset="0"/>
            </a:endParaRPr>
          </a:p>
        </p:txBody>
      </p:sp>
      <p:pic>
        <p:nvPicPr>
          <p:cNvPr id="21" name="Picture 1" descr="RT_KAWAMURA_DSCN301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176" y="3471782"/>
            <a:ext cx="4063006" cy="202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642" y="3440487"/>
            <a:ext cx="3805399" cy="2538201"/>
          </a:xfrm>
          <a:prstGeom prst="rect">
            <a:avLst/>
          </a:prstGeom>
        </p:spPr>
      </p:pic>
      <p:sp>
        <p:nvSpPr>
          <p:cNvPr id="23" name="テキスト ボックス 22"/>
          <p:cNvSpPr txBox="1"/>
          <p:nvPr/>
        </p:nvSpPr>
        <p:spPr>
          <a:xfrm>
            <a:off x="322176" y="3133228"/>
            <a:ext cx="2578463" cy="338554"/>
          </a:xfrm>
          <a:prstGeom prst="rect">
            <a:avLst/>
          </a:prstGeom>
          <a:noFill/>
        </p:spPr>
        <p:txBody>
          <a:bodyPr wrap="none" rtlCol="0">
            <a:spAutoFit/>
          </a:bodyPr>
          <a:lstStyle/>
          <a:p>
            <a:pPr defTabSz="914400"/>
            <a:r>
              <a:rPr lang="en-US" altLang="ja-JP" sz="1600" dirty="0" smtClean="0">
                <a:solidFill>
                  <a:prstClr val="black"/>
                </a:solidFill>
                <a:latin typeface="Calibri"/>
                <a:ea typeface="ＭＳ Ｐゴシック"/>
              </a:rPr>
              <a:t>3</a:t>
            </a:r>
            <a:r>
              <a:rPr lang="en-US" altLang="ja-JP" sz="1600" baseline="30000" dirty="0" smtClean="0">
                <a:solidFill>
                  <a:prstClr val="black"/>
                </a:solidFill>
                <a:latin typeface="Calibri"/>
                <a:ea typeface="ＭＳ Ｐゴシック"/>
              </a:rPr>
              <a:t>rd</a:t>
            </a:r>
            <a:r>
              <a:rPr lang="en-US" altLang="ja-JP" sz="1600" dirty="0" smtClean="0">
                <a:solidFill>
                  <a:prstClr val="black"/>
                </a:solidFill>
                <a:latin typeface="Calibri"/>
                <a:ea typeface="ＭＳ Ｐゴシック"/>
              </a:rPr>
              <a:t> US visit by Diet members </a:t>
            </a:r>
            <a:endParaRPr lang="ja-JP" altLang="en-US" sz="1600" dirty="0">
              <a:solidFill>
                <a:prstClr val="black"/>
              </a:solidFill>
              <a:latin typeface="Calibri"/>
              <a:ea typeface="ＭＳ Ｐゴシック"/>
            </a:endParaRPr>
          </a:p>
        </p:txBody>
      </p:sp>
      <p:sp>
        <p:nvSpPr>
          <p:cNvPr id="12" name="正方形/長方形 11"/>
          <p:cNvSpPr/>
          <p:nvPr/>
        </p:nvSpPr>
        <p:spPr>
          <a:xfrm>
            <a:off x="115030" y="5499197"/>
            <a:ext cx="4472354" cy="1323439"/>
          </a:xfrm>
          <a:prstGeom prst="rect">
            <a:avLst/>
          </a:prstGeom>
        </p:spPr>
        <p:txBody>
          <a:bodyPr wrap="square">
            <a:spAutoFit/>
          </a:bodyPr>
          <a:lstStyle/>
          <a:p>
            <a:pPr defTabSz="914400"/>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Round table discussion of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S&amp;T at </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Hudson </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Institute, </a:t>
            </a:r>
          </a:p>
          <a:p>
            <a:pPr defTabSz="914400"/>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Washington DC in April 2015 during 3</a:t>
            </a:r>
            <a:r>
              <a:rPr lang="en-US" altLang="ja-JP" sz="1600" baseline="30000" dirty="0" smtClean="0">
                <a:solidFill>
                  <a:prstClr val="black"/>
                </a:solidFill>
                <a:latin typeface="Times New Roman" panose="02020603050405020304" pitchFamily="18" charset="0"/>
                <a:ea typeface="ＭＳ Ｐゴシック"/>
                <a:cs typeface="Times New Roman" panose="02020603050405020304" pitchFamily="18" charset="0"/>
              </a:rPr>
              <a:t>rd</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 US visit</a:t>
            </a:r>
          </a:p>
          <a:p>
            <a:pPr defTabSz="914400"/>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=&gt;</a:t>
            </a:r>
          </a:p>
          <a:p>
            <a:pPr defTabSz="914400"/>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Japan-US </a:t>
            </a:r>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c</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ollaboration of S&amp;T at the political level</a:t>
            </a:r>
          </a:p>
          <a:p>
            <a:pPr defTabSz="914400"/>
            <a:r>
              <a:rPr lang="en-US" altLang="ja-JP" sz="1600" dirty="0">
                <a:solidFill>
                  <a:prstClr val="black"/>
                </a:solidFill>
                <a:latin typeface="Times New Roman" panose="02020603050405020304" pitchFamily="18" charset="0"/>
                <a:ea typeface="ＭＳ Ｐゴシック"/>
                <a:cs typeface="Times New Roman" panose="02020603050405020304" pitchFamily="18" charset="0"/>
              </a:rPr>
              <a:t>b</a:t>
            </a:r>
            <a:r>
              <a:rPr lang="en-US" altLang="ja-JP" sz="1600" dirty="0" smtClean="0">
                <a:solidFill>
                  <a:prstClr val="black"/>
                </a:solidFill>
                <a:latin typeface="Times New Roman" panose="02020603050405020304" pitchFamily="18" charset="0"/>
                <a:ea typeface="ＭＳ Ｐゴシック"/>
                <a:cs typeface="Times New Roman" panose="02020603050405020304" pitchFamily="18" charset="0"/>
              </a:rPr>
              <a:t>eing coordinated by the Hudson Institute and AAA </a:t>
            </a:r>
            <a:endParaRPr lang="en-US" altLang="ja-JP" sz="1600" dirty="0">
              <a:solidFill>
                <a:prstClr val="black"/>
              </a:solidFill>
              <a:latin typeface="Times New Roman" panose="02020603050405020304" pitchFamily="18" charset="0"/>
              <a:ea typeface="ＭＳ Ｐゴシック"/>
              <a:cs typeface="Times New Roman" panose="02020603050405020304" pitchFamily="18" charset="0"/>
            </a:endParaRPr>
          </a:p>
        </p:txBody>
      </p:sp>
    </p:spTree>
    <p:extLst>
      <p:ext uri="{BB962C8B-B14F-4D97-AF65-F5344CB8AC3E}">
        <p14:creationId xmlns:p14="http://schemas.microsoft.com/office/powerpoint/2010/main" val="29155881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Japanese Delegation</a:t>
            </a:r>
            <a:r>
              <a:rPr kumimoji="1" lang="ja-JP" altLang="en-US" dirty="0" smtClean="0"/>
              <a:t> </a:t>
            </a:r>
            <a:r>
              <a:rPr kumimoji="1" lang="en-US" altLang="ja-JP" dirty="0" smtClean="0"/>
              <a:t>to</a:t>
            </a:r>
            <a:r>
              <a:rPr kumimoji="1" lang="ja-JP" altLang="en-US" dirty="0" smtClean="0"/>
              <a:t> </a:t>
            </a:r>
            <a:r>
              <a:rPr kumimoji="1" lang="en-US" altLang="ja-JP" dirty="0" smtClean="0"/>
              <a:t>Washington</a:t>
            </a:r>
            <a:r>
              <a:rPr kumimoji="1" lang="ja-JP" altLang="en-US" dirty="0" smtClean="0"/>
              <a:t> </a:t>
            </a:r>
            <a:r>
              <a:rPr kumimoji="1" lang="en-US" altLang="ja-JP" dirty="0" smtClean="0"/>
              <a:t>DC</a:t>
            </a:r>
            <a:br>
              <a:rPr kumimoji="1" lang="en-US" altLang="ja-JP" dirty="0" smtClean="0"/>
            </a:br>
            <a:r>
              <a:rPr kumimoji="1" lang="ja-JP" altLang="ja-JP" dirty="0" smtClean="0"/>
              <a:t>i</a:t>
            </a:r>
            <a:r>
              <a:rPr kumimoji="1" lang="en-US" altLang="ja-JP" dirty="0" smtClean="0"/>
              <a:t>n</a:t>
            </a:r>
            <a:r>
              <a:rPr kumimoji="1" lang="ja-JP" altLang="en-US" dirty="0" smtClean="0"/>
              <a:t> </a:t>
            </a:r>
            <a:r>
              <a:rPr kumimoji="1" lang="en-US" altLang="ja-JP" dirty="0" smtClean="0"/>
              <a:t>Feb.</a:t>
            </a:r>
            <a:r>
              <a:rPr kumimoji="1" lang="ja-JP" altLang="en-US" dirty="0" smtClean="0"/>
              <a:t> </a:t>
            </a:r>
            <a:r>
              <a:rPr kumimoji="1" lang="en-US" altLang="ja-JP" dirty="0" smtClean="0"/>
              <a:t>11-12,</a:t>
            </a:r>
            <a:r>
              <a:rPr kumimoji="1" lang="ja-JP" altLang="en-US" dirty="0" smtClean="0"/>
              <a:t> </a:t>
            </a:r>
            <a:r>
              <a:rPr kumimoji="1" lang="en-US" altLang="ja-JP" dirty="0" smtClean="0"/>
              <a:t>2016</a:t>
            </a:r>
            <a:endParaRPr kumimoji="1" lang="ja-JP" altLang="en-US" dirty="0"/>
          </a:p>
        </p:txBody>
      </p:sp>
      <p:sp>
        <p:nvSpPr>
          <p:cNvPr id="3" name="コンテンツ プレースホルダー 2"/>
          <p:cNvSpPr>
            <a:spLocks noGrp="1"/>
          </p:cNvSpPr>
          <p:nvPr>
            <p:ph idx="1"/>
          </p:nvPr>
        </p:nvSpPr>
        <p:spPr>
          <a:xfrm>
            <a:off x="457200" y="1600200"/>
            <a:ext cx="8518702" cy="4498975"/>
          </a:xfrm>
        </p:spPr>
        <p:txBody>
          <a:bodyPr/>
          <a:lstStyle/>
          <a:p>
            <a:r>
              <a:rPr kumimoji="1" lang="en-US" altLang="ja-JP" dirty="0" smtClean="0"/>
              <a:t>6 bodies</a:t>
            </a:r>
          </a:p>
          <a:p>
            <a:pPr marL="514350" indent="-457200">
              <a:buFont typeface="+mj-lt"/>
              <a:buAutoNum type="arabicPeriod"/>
            </a:pPr>
            <a:r>
              <a:rPr kumimoji="1" lang="en-US" altLang="ja-JP" sz="2000" dirty="0" smtClean="0"/>
              <a:t>3 Diet members </a:t>
            </a:r>
            <a:r>
              <a:rPr lang="en-US" altLang="ja-JP" sz="2000" dirty="0" smtClean="0"/>
              <a:t>from the </a:t>
            </a:r>
            <a:r>
              <a:rPr lang="en-US" altLang="ja-JP" sz="2000" dirty="0" smtClean="0">
                <a:solidFill>
                  <a:srgbClr val="FFFF00"/>
                </a:solidFill>
              </a:rPr>
              <a:t>Federation of Diet members supporting ILC</a:t>
            </a:r>
          </a:p>
          <a:p>
            <a:pPr marL="514350" indent="-457200">
              <a:buFont typeface="+mj-lt"/>
              <a:buAutoNum type="arabicPeriod"/>
            </a:pPr>
            <a:r>
              <a:rPr kumimoji="1" lang="en-US" altLang="ja-JP" sz="2000" dirty="0" smtClean="0">
                <a:solidFill>
                  <a:srgbClr val="FFFF00"/>
                </a:solidFill>
              </a:rPr>
              <a:t>MEXT one (high-rank) </a:t>
            </a:r>
            <a:r>
              <a:rPr kumimoji="1" lang="en-US" altLang="ja-JP" sz="2000" dirty="0" smtClean="0"/>
              <a:t>officer: Ministry of Education, Sports, Culture, Science and Technology</a:t>
            </a:r>
          </a:p>
          <a:p>
            <a:pPr marL="514350" indent="-457200">
              <a:buFont typeface="+mj-lt"/>
              <a:buAutoNum type="arabicPeriod"/>
            </a:pPr>
            <a:r>
              <a:rPr kumimoji="1" lang="en-US" altLang="ja-JP" sz="2000" dirty="0" smtClean="0"/>
              <a:t>Advanced Accelerator Association promoting Science and Technology (</a:t>
            </a:r>
            <a:r>
              <a:rPr kumimoji="1" lang="en-US" altLang="ja-JP" sz="2000" dirty="0" smtClean="0">
                <a:solidFill>
                  <a:srgbClr val="FFFF00"/>
                </a:solidFill>
              </a:rPr>
              <a:t>AAA</a:t>
            </a:r>
            <a:r>
              <a:rPr kumimoji="1" lang="en-US" altLang="ja-JP" sz="2000" dirty="0" smtClean="0"/>
              <a:t>)  </a:t>
            </a:r>
            <a:r>
              <a:rPr kumimoji="1" lang="en-US" altLang="ja-JP" sz="2000" dirty="0" smtClean="0">
                <a:solidFill>
                  <a:srgbClr val="FFFF00"/>
                </a:solidFill>
              </a:rPr>
              <a:t>Industry</a:t>
            </a:r>
          </a:p>
          <a:p>
            <a:pPr marL="514350" indent="-457200">
              <a:buFont typeface="+mj-lt"/>
              <a:buAutoNum type="arabicPeriod"/>
            </a:pPr>
            <a:r>
              <a:rPr lang="en-US" altLang="ja-JP" sz="2000" dirty="0" smtClean="0"/>
              <a:t>Executives from </a:t>
            </a:r>
            <a:r>
              <a:rPr lang="en-US" altLang="ja-JP" sz="2000" dirty="0" smtClean="0">
                <a:solidFill>
                  <a:srgbClr val="FFFF00"/>
                </a:solidFill>
              </a:rPr>
              <a:t>Tohoku</a:t>
            </a:r>
            <a:r>
              <a:rPr lang="en-US" altLang="ja-JP" sz="2000" dirty="0" smtClean="0"/>
              <a:t> bureau of Economy, Iwate business association, prefecture local government</a:t>
            </a:r>
          </a:p>
          <a:p>
            <a:pPr marL="514350" indent="-457200">
              <a:buFont typeface="+mj-lt"/>
              <a:buAutoNum type="arabicPeriod"/>
            </a:pPr>
            <a:r>
              <a:rPr kumimoji="1" lang="en-US" altLang="ja-JP" sz="2000" dirty="0" smtClean="0"/>
              <a:t>Japanese </a:t>
            </a:r>
            <a:r>
              <a:rPr kumimoji="1" lang="en-US" altLang="ja-JP" sz="2000" dirty="0" smtClean="0">
                <a:solidFill>
                  <a:srgbClr val="FFFF00"/>
                </a:solidFill>
              </a:rPr>
              <a:t>Researchers</a:t>
            </a:r>
            <a:r>
              <a:rPr kumimoji="1" lang="en-US" altLang="ja-JP" sz="2000" dirty="0" smtClean="0"/>
              <a:t> (~10 researchers)</a:t>
            </a:r>
          </a:p>
          <a:p>
            <a:pPr marL="514350" indent="-457200">
              <a:buFont typeface="+mj-lt"/>
              <a:buAutoNum type="arabicPeriod"/>
            </a:pPr>
            <a:r>
              <a:rPr lang="en-US" altLang="ja-JP" sz="2000" dirty="0" smtClean="0"/>
              <a:t>Japanese </a:t>
            </a:r>
            <a:r>
              <a:rPr lang="en-US" altLang="ja-JP" sz="2000" dirty="0" smtClean="0">
                <a:solidFill>
                  <a:srgbClr val="FFFF00"/>
                </a:solidFill>
              </a:rPr>
              <a:t>Embassy</a:t>
            </a:r>
            <a:r>
              <a:rPr lang="en-US" altLang="ja-JP" sz="2000" dirty="0" smtClean="0"/>
              <a:t> in US </a:t>
            </a:r>
          </a:p>
          <a:p>
            <a:endParaRPr kumimoji="1" lang="en-US" altLang="ja-JP" dirty="0" smtClean="0"/>
          </a:p>
          <a:p>
            <a:endParaRPr kumimoji="1" lang="ja-JP" altLang="en-US" dirty="0"/>
          </a:p>
        </p:txBody>
      </p:sp>
    </p:spTree>
    <p:extLst>
      <p:ext uri="{BB962C8B-B14F-4D97-AF65-F5344CB8AC3E}">
        <p14:creationId xmlns:p14="http://schemas.microsoft.com/office/powerpoint/2010/main" val="28118453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Japanese</a:t>
            </a:r>
            <a:r>
              <a:rPr kumimoji="1" lang="ja-JP" altLang="en-US" dirty="0" smtClean="0"/>
              <a:t> </a:t>
            </a:r>
            <a:r>
              <a:rPr kumimoji="1" lang="en-US" altLang="ja-JP" dirty="0" smtClean="0"/>
              <a:t>Delegation</a:t>
            </a:r>
            <a:r>
              <a:rPr kumimoji="1" lang="ja-JP" altLang="en-US" dirty="0" smtClean="0"/>
              <a:t> </a:t>
            </a:r>
            <a:r>
              <a:rPr kumimoji="1" lang="en-US" altLang="ja-JP" dirty="0" smtClean="0"/>
              <a:t>to</a:t>
            </a:r>
            <a:r>
              <a:rPr kumimoji="1" lang="ja-JP" altLang="en-US" dirty="0" smtClean="0"/>
              <a:t> </a:t>
            </a:r>
            <a:r>
              <a:rPr kumimoji="1" lang="en-US" altLang="ja-JP" dirty="0" smtClean="0"/>
              <a:t>Washington</a:t>
            </a:r>
            <a:r>
              <a:rPr kumimoji="1" lang="ja-JP" altLang="en-US" dirty="0" smtClean="0"/>
              <a:t> </a:t>
            </a:r>
            <a:r>
              <a:rPr kumimoji="1" lang="en-US" altLang="ja-JP" dirty="0" smtClean="0"/>
              <a:t>DC</a:t>
            </a:r>
            <a:br>
              <a:rPr kumimoji="1" lang="en-US" altLang="ja-JP" dirty="0" smtClean="0"/>
            </a:br>
            <a:r>
              <a:rPr kumimoji="1" lang="ja-JP" altLang="ja-JP" dirty="0" smtClean="0"/>
              <a:t>1</a:t>
            </a:r>
            <a:r>
              <a:rPr kumimoji="1" lang="en-US" altLang="ja-JP" dirty="0" smtClean="0"/>
              <a:t>1-12</a:t>
            </a:r>
            <a:r>
              <a:rPr kumimoji="1" lang="ja-JP" altLang="en-US" dirty="0" smtClean="0"/>
              <a:t> </a:t>
            </a:r>
            <a:r>
              <a:rPr kumimoji="1" lang="en-US" altLang="ja-JP" dirty="0" smtClean="0"/>
              <a:t>Feb.</a:t>
            </a:r>
            <a:r>
              <a:rPr kumimoji="1" lang="ja-JP" altLang="en-US" dirty="0" smtClean="0"/>
              <a:t> </a:t>
            </a:r>
            <a:r>
              <a:rPr kumimoji="1" lang="en-US" altLang="ja-JP" dirty="0" smtClean="0"/>
              <a:t>2016</a:t>
            </a:r>
            <a:r>
              <a:rPr kumimoji="1" lang="ja-JP" altLang="en-US" dirty="0" smtClean="0"/>
              <a:t> </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3 Diet members </a:t>
            </a:r>
          </a:p>
          <a:p>
            <a:pPr marL="0" lvl="1" indent="0">
              <a:buClr>
                <a:schemeClr val="hlink"/>
              </a:buClr>
              <a:buNone/>
            </a:pPr>
            <a:r>
              <a:rPr lang="en-US" altLang="ja-JP" sz="1400" b="1" i="1" dirty="0" smtClean="0">
                <a:latin typeface="Times"/>
                <a:cs typeface="Times"/>
              </a:rPr>
              <a:t>Hon. </a:t>
            </a:r>
            <a:r>
              <a:rPr lang="en-US" altLang="ja-JP" sz="1400" b="1" i="1" dirty="0" err="1" smtClean="0">
                <a:latin typeface="Times"/>
                <a:cs typeface="Times"/>
              </a:rPr>
              <a:t>Ryu</a:t>
            </a:r>
            <a:r>
              <a:rPr lang="en-US" altLang="ja-JP" sz="1400" b="1" i="1" dirty="0" smtClean="0">
                <a:latin typeface="Times"/>
                <a:cs typeface="Times"/>
              </a:rPr>
              <a:t> </a:t>
            </a:r>
            <a:r>
              <a:rPr lang="en-US" altLang="ja-JP" sz="1400" b="1" i="1" dirty="0" err="1" smtClean="0">
                <a:latin typeface="Times"/>
                <a:cs typeface="Times"/>
              </a:rPr>
              <a:t>Shionoya</a:t>
            </a:r>
            <a:r>
              <a:rPr lang="en-US" altLang="ja-JP" sz="1400" b="1" i="1" dirty="0" smtClean="0">
                <a:latin typeface="Times"/>
                <a:cs typeface="Times"/>
              </a:rPr>
              <a:t>    </a:t>
            </a:r>
            <a:r>
              <a:rPr lang="en-US" altLang="ja-JP" sz="1200" dirty="0">
                <a:latin typeface="Times"/>
                <a:cs typeface="Times"/>
              </a:rPr>
              <a:t>Director General of Federation of Diet members for ILC </a:t>
            </a:r>
            <a:endParaRPr lang="en-US" altLang="ja-JP" sz="1200" dirty="0" smtClean="0">
              <a:latin typeface="Times"/>
              <a:cs typeface="Times"/>
            </a:endParaRPr>
          </a:p>
          <a:p>
            <a:r>
              <a:rPr lang="en-US" altLang="ja-JP" sz="1200" dirty="0">
                <a:effectLst/>
                <a:latin typeface="Times"/>
                <a:cs typeface="Times"/>
              </a:rPr>
              <a:t>1990 - Member of the House of Representatives</a:t>
            </a:r>
            <a:endParaRPr lang="ja-JP" altLang="ja-JP" sz="1200" dirty="0">
              <a:effectLst/>
              <a:latin typeface="Times"/>
              <a:cs typeface="Times"/>
            </a:endParaRPr>
          </a:p>
          <a:p>
            <a:r>
              <a:rPr lang="en-US" altLang="ja-JP" sz="1200" dirty="0">
                <a:effectLst/>
                <a:latin typeface="Times"/>
                <a:cs typeface="Times"/>
              </a:rPr>
              <a:t>2008 - 2009  Minister of MEXT </a:t>
            </a:r>
            <a:endParaRPr lang="ja-JP" altLang="ja-JP" sz="1200" dirty="0">
              <a:effectLst/>
              <a:latin typeface="Times"/>
              <a:cs typeface="Times"/>
            </a:endParaRPr>
          </a:p>
          <a:p>
            <a:r>
              <a:rPr lang="en-US" altLang="ja-JP" sz="1200" dirty="0">
                <a:effectLst/>
                <a:latin typeface="Times"/>
                <a:cs typeface="Times"/>
              </a:rPr>
              <a:t>2011 - 2012  Chairman of Executive Council of Liberty and Democratic Party </a:t>
            </a:r>
            <a:r>
              <a:rPr lang="en-US" altLang="ja-JP" sz="1200" dirty="0" smtClean="0">
                <a:effectLst/>
                <a:latin typeface="Times"/>
                <a:cs typeface="Times"/>
              </a:rPr>
              <a:t>(LDP)</a:t>
            </a:r>
            <a:endParaRPr lang="ja-JP" altLang="ja-JP" sz="1200" dirty="0">
              <a:effectLst/>
              <a:latin typeface="Times"/>
              <a:cs typeface="Times"/>
            </a:endParaRPr>
          </a:p>
          <a:p>
            <a:r>
              <a:rPr lang="en-US" altLang="ja-JP" sz="1200" dirty="0">
                <a:effectLst/>
                <a:latin typeface="Times"/>
                <a:cs typeface="Times"/>
              </a:rPr>
              <a:t>2012 - 2014  Chair of Committee of LDP on Science-Technology-Innovation Strategy</a:t>
            </a:r>
            <a:endParaRPr lang="ja-JP" altLang="ja-JP" sz="1200" dirty="0">
              <a:effectLst/>
              <a:latin typeface="Times"/>
              <a:cs typeface="Times"/>
            </a:endParaRPr>
          </a:p>
          <a:p>
            <a:r>
              <a:rPr lang="en-US" altLang="ja-JP" sz="1200" i="1" dirty="0">
                <a:effectLst/>
                <a:latin typeface="Times"/>
                <a:cs typeface="Times"/>
              </a:rPr>
              <a:t>Present: </a:t>
            </a:r>
            <a:r>
              <a:rPr lang="en-US" altLang="ja-JP" sz="1200" dirty="0">
                <a:effectLst/>
                <a:latin typeface="Times"/>
                <a:cs typeface="Times"/>
              </a:rPr>
              <a:t> </a:t>
            </a:r>
            <a:r>
              <a:rPr lang="en-US" altLang="ja-JP" sz="1200" i="1" dirty="0" smtClean="0">
                <a:effectLst/>
                <a:latin typeface="Times"/>
                <a:cs typeface="Times"/>
              </a:rPr>
              <a:t>Acting </a:t>
            </a:r>
            <a:r>
              <a:rPr lang="en-US" altLang="ja-JP" sz="1200" i="1" dirty="0">
                <a:effectLst/>
                <a:latin typeface="Times"/>
                <a:cs typeface="Times"/>
              </a:rPr>
              <a:t>Chair of Policy Research Council of </a:t>
            </a:r>
            <a:r>
              <a:rPr lang="en-US" altLang="ja-JP" sz="1200" i="1" dirty="0" smtClean="0">
                <a:effectLst/>
                <a:latin typeface="Times"/>
                <a:cs typeface="Times"/>
              </a:rPr>
              <a:t>LDP</a:t>
            </a:r>
          </a:p>
          <a:p>
            <a:pPr marL="0" indent="0">
              <a:buNone/>
            </a:pPr>
            <a:r>
              <a:rPr lang="en-US" altLang="ja-JP" sz="1400" i="1" dirty="0" smtClean="0">
                <a:effectLst/>
                <a:latin typeface="Times"/>
                <a:cs typeface="Times"/>
              </a:rPr>
              <a:t>Hon. Shun-</a:t>
            </a:r>
            <a:r>
              <a:rPr lang="en-US" altLang="ja-JP" sz="1400" i="1" dirty="0" err="1" smtClean="0">
                <a:effectLst/>
                <a:latin typeface="Times"/>
                <a:cs typeface="Times"/>
              </a:rPr>
              <a:t>ichi</a:t>
            </a:r>
            <a:r>
              <a:rPr lang="en-US" altLang="ja-JP" sz="1400" i="1" dirty="0" smtClean="0">
                <a:effectLst/>
                <a:latin typeface="Times"/>
                <a:cs typeface="Times"/>
              </a:rPr>
              <a:t> Suzuki</a:t>
            </a:r>
            <a:r>
              <a:rPr lang="en-US" altLang="ja-JP" sz="1400" b="1" i="1" dirty="0" smtClean="0">
                <a:effectLst/>
                <a:latin typeface="Times"/>
                <a:cs typeface="Times"/>
              </a:rPr>
              <a:t>     </a:t>
            </a:r>
            <a:r>
              <a:rPr lang="en-US" altLang="ja-JP" sz="1200" dirty="0" smtClean="0">
                <a:latin typeface="Times"/>
                <a:cs typeface="Times"/>
              </a:rPr>
              <a:t>Deputy-Chair </a:t>
            </a:r>
            <a:r>
              <a:rPr lang="en-US" altLang="ja-JP" sz="1200" dirty="0">
                <a:latin typeface="Times"/>
                <a:cs typeface="Times"/>
              </a:rPr>
              <a:t>of Federation of Diet members for ILC </a:t>
            </a:r>
            <a:endParaRPr lang="ja-JP" altLang="ja-JP" sz="1200" dirty="0">
              <a:effectLst/>
              <a:latin typeface="Times"/>
              <a:cs typeface="Times"/>
            </a:endParaRPr>
          </a:p>
          <a:p>
            <a:r>
              <a:rPr lang="en-US" altLang="ja-JP" sz="1200" dirty="0">
                <a:effectLst/>
                <a:latin typeface="Times"/>
                <a:cs typeface="Times"/>
              </a:rPr>
              <a:t>1990 - Member of the House of Representatives</a:t>
            </a:r>
            <a:endParaRPr lang="ja-JP" altLang="ja-JP" sz="1200" dirty="0">
              <a:effectLst/>
              <a:latin typeface="Times"/>
              <a:cs typeface="Times"/>
            </a:endParaRPr>
          </a:p>
          <a:p>
            <a:r>
              <a:rPr lang="en-US" altLang="ja-JP" sz="1200" dirty="0">
                <a:effectLst/>
                <a:latin typeface="Times"/>
                <a:cs typeface="Times"/>
              </a:rPr>
              <a:t>2002 - 2003</a:t>
            </a:r>
            <a:r>
              <a:rPr lang="ja-JP" altLang="ja-JP" sz="1200" dirty="0">
                <a:effectLst/>
                <a:latin typeface="Times"/>
                <a:cs typeface="Times"/>
              </a:rPr>
              <a:t>　</a:t>
            </a:r>
            <a:r>
              <a:rPr lang="en-US" altLang="ja-JP" sz="1200" dirty="0">
                <a:effectLst/>
                <a:latin typeface="Times"/>
                <a:cs typeface="Times"/>
              </a:rPr>
              <a:t>Minister of the Environment</a:t>
            </a:r>
            <a:endParaRPr lang="ja-JP" altLang="ja-JP" sz="1200" dirty="0">
              <a:effectLst/>
              <a:latin typeface="Times"/>
              <a:cs typeface="Times"/>
            </a:endParaRPr>
          </a:p>
          <a:p>
            <a:r>
              <a:rPr lang="en-US" altLang="ja-JP" sz="1200" dirty="0">
                <a:effectLst/>
                <a:latin typeface="Times"/>
                <a:cs typeface="Times"/>
              </a:rPr>
              <a:t>2012 </a:t>
            </a:r>
            <a:r>
              <a:rPr lang="en-US" altLang="ja-JP" sz="1200" dirty="0" smtClean="0">
                <a:effectLst/>
                <a:latin typeface="Times"/>
                <a:cs typeface="Times"/>
              </a:rPr>
              <a:t>– </a:t>
            </a:r>
            <a:r>
              <a:rPr lang="en-US" altLang="ja-JP" sz="1200" dirty="0">
                <a:effectLst/>
                <a:latin typeface="Times"/>
                <a:cs typeface="Times"/>
              </a:rPr>
              <a:t>2013</a:t>
            </a:r>
            <a:r>
              <a:rPr lang="ja-JP" altLang="ja-JP" sz="1200" dirty="0">
                <a:effectLst/>
                <a:latin typeface="Times"/>
                <a:cs typeface="Times"/>
              </a:rPr>
              <a:t>　</a:t>
            </a:r>
            <a:r>
              <a:rPr lang="ja-JP" altLang="ja-JP" sz="1200" dirty="0" smtClean="0">
                <a:effectLst/>
                <a:latin typeface="Times"/>
                <a:cs typeface="Times"/>
              </a:rPr>
              <a:t>Senior </a:t>
            </a:r>
            <a:r>
              <a:rPr lang="ja-JP" altLang="ja-JP" sz="1200" dirty="0">
                <a:effectLst/>
                <a:latin typeface="Times"/>
                <a:cs typeface="Times"/>
              </a:rPr>
              <a:t>Vice-Minister for Foreign Affairs</a:t>
            </a:r>
          </a:p>
          <a:p>
            <a:r>
              <a:rPr lang="en-US" altLang="ja-JP" sz="1200" i="1" dirty="0" smtClean="0">
                <a:effectLst/>
                <a:latin typeface="Times"/>
                <a:cs typeface="Times"/>
              </a:rPr>
              <a:t>Present</a:t>
            </a:r>
            <a:r>
              <a:rPr lang="en-US" altLang="ja-JP" sz="1200" i="1" dirty="0">
                <a:effectLst/>
                <a:latin typeface="Times"/>
                <a:cs typeface="Times"/>
              </a:rPr>
              <a:t>: </a:t>
            </a:r>
            <a:endParaRPr lang="ja-JP" altLang="ja-JP" sz="1200" dirty="0">
              <a:effectLst/>
              <a:latin typeface="Times"/>
              <a:cs typeface="Times"/>
            </a:endParaRPr>
          </a:p>
          <a:p>
            <a:r>
              <a:rPr lang="en-US" altLang="ja-JP" sz="1200" i="1" dirty="0" smtClean="0">
                <a:effectLst/>
                <a:latin typeface="Times"/>
                <a:cs typeface="Times"/>
              </a:rPr>
              <a:t>Chair of Association of All-Tohoku block Diet members of LDP</a:t>
            </a:r>
          </a:p>
          <a:p>
            <a:r>
              <a:rPr lang="en-US" altLang="ja-JP" sz="1200" i="1" dirty="0" smtClean="0">
                <a:effectLst/>
                <a:latin typeface="Times"/>
                <a:cs typeface="Times"/>
              </a:rPr>
              <a:t>Vice </a:t>
            </a:r>
            <a:r>
              <a:rPr lang="en-US" altLang="ja-JP" sz="1200" i="1" dirty="0">
                <a:effectLst/>
                <a:latin typeface="Times"/>
                <a:cs typeface="Times"/>
              </a:rPr>
              <a:t>Chair of Headquarter of LDP for Recovery Plan from Tohoku </a:t>
            </a:r>
            <a:r>
              <a:rPr lang="en-US" altLang="ja-JP" sz="1200" i="1" dirty="0" smtClean="0">
                <a:effectLst/>
                <a:latin typeface="Times"/>
                <a:cs typeface="Times"/>
              </a:rPr>
              <a:t>Disaster</a:t>
            </a:r>
            <a:endParaRPr kumimoji="1" lang="en-US" altLang="ja-JP" sz="1200" dirty="0" smtClean="0">
              <a:latin typeface="Times"/>
              <a:cs typeface="Times"/>
            </a:endParaRPr>
          </a:p>
          <a:p>
            <a:pPr marL="0" indent="0">
              <a:buNone/>
            </a:pPr>
            <a:r>
              <a:rPr lang="en-US" altLang="ja-JP" sz="1400" b="1" i="1" dirty="0" smtClean="0">
                <a:latin typeface="Times"/>
                <a:cs typeface="Times"/>
              </a:rPr>
              <a:t>Hon. </a:t>
            </a:r>
            <a:r>
              <a:rPr lang="en-US" altLang="ja-JP" sz="1400" b="1" i="1" dirty="0" err="1" smtClean="0">
                <a:latin typeface="Times"/>
                <a:cs typeface="Times"/>
              </a:rPr>
              <a:t>Taku</a:t>
            </a:r>
            <a:r>
              <a:rPr lang="en-US" altLang="ja-JP" sz="1400" b="1" i="1" dirty="0" smtClean="0">
                <a:latin typeface="Times"/>
                <a:cs typeface="Times"/>
              </a:rPr>
              <a:t> </a:t>
            </a:r>
            <a:r>
              <a:rPr lang="en-US" altLang="ja-JP" sz="1400" b="1" i="1" dirty="0" err="1" smtClean="0">
                <a:latin typeface="Times"/>
                <a:cs typeface="Times"/>
              </a:rPr>
              <a:t>Otsuka</a:t>
            </a:r>
            <a:r>
              <a:rPr lang="en-US" altLang="ja-JP" sz="1400" b="1" i="1" dirty="0" smtClean="0">
                <a:latin typeface="Times"/>
                <a:cs typeface="Times"/>
              </a:rPr>
              <a:t>   </a:t>
            </a:r>
            <a:r>
              <a:rPr lang="en-US" altLang="ja-JP" sz="1200" dirty="0" smtClean="0">
                <a:latin typeface="Times"/>
                <a:cs typeface="Times"/>
              </a:rPr>
              <a:t>Deputy Secretary General </a:t>
            </a:r>
            <a:r>
              <a:rPr lang="en-US" altLang="ja-JP" sz="1200" dirty="0">
                <a:latin typeface="Times"/>
                <a:cs typeface="Times"/>
              </a:rPr>
              <a:t>of </a:t>
            </a:r>
            <a:r>
              <a:rPr lang="en-US" altLang="ja-JP" sz="1200" dirty="0" smtClean="0">
                <a:latin typeface="Times"/>
                <a:cs typeface="Times"/>
              </a:rPr>
              <a:t>ILC Diet Federation </a:t>
            </a:r>
          </a:p>
          <a:p>
            <a:r>
              <a:rPr lang="en-US" altLang="ja-JP" sz="1200" dirty="0" smtClean="0">
                <a:effectLst/>
                <a:latin typeface="Times"/>
                <a:cs typeface="Times"/>
              </a:rPr>
              <a:t>2005 - Member of the House of Representatives</a:t>
            </a:r>
            <a:endParaRPr lang="ja-JP" altLang="ja-JP" sz="1200" dirty="0" smtClean="0">
              <a:effectLst/>
              <a:latin typeface="Times"/>
              <a:cs typeface="Times"/>
            </a:endParaRPr>
          </a:p>
          <a:p>
            <a:r>
              <a:rPr lang="en-US" altLang="ja-JP" sz="1200" dirty="0" smtClean="0">
                <a:effectLst/>
                <a:latin typeface="Times"/>
                <a:cs typeface="Times"/>
              </a:rPr>
              <a:t>2014 </a:t>
            </a:r>
            <a:r>
              <a:rPr lang="en-US" altLang="ja-JP" sz="1200" dirty="0">
                <a:effectLst/>
                <a:latin typeface="Times"/>
                <a:cs typeface="Times"/>
              </a:rPr>
              <a:t>- 2015</a:t>
            </a:r>
            <a:r>
              <a:rPr lang="ja-JP" altLang="ja-JP" sz="1200" dirty="0">
                <a:effectLst/>
                <a:latin typeface="Times"/>
                <a:cs typeface="Times"/>
              </a:rPr>
              <a:t>　</a:t>
            </a:r>
            <a:r>
              <a:rPr lang="en-US" altLang="ja-JP" sz="1200" dirty="0">
                <a:effectLst/>
                <a:latin typeface="Times"/>
                <a:cs typeface="Times"/>
              </a:rPr>
              <a:t>Parliamentary secretary for Justice </a:t>
            </a:r>
            <a:endParaRPr lang="ja-JP" altLang="ja-JP" sz="1200" dirty="0">
              <a:effectLst/>
              <a:latin typeface="Times"/>
              <a:cs typeface="Times"/>
            </a:endParaRPr>
          </a:p>
          <a:p>
            <a:r>
              <a:rPr lang="en-US" altLang="ja-JP" sz="1200" i="1" dirty="0">
                <a:effectLst/>
                <a:latin typeface="Times"/>
                <a:cs typeface="Times"/>
              </a:rPr>
              <a:t>Present: </a:t>
            </a:r>
            <a:endParaRPr lang="ja-JP" altLang="ja-JP" sz="1200" dirty="0">
              <a:effectLst/>
              <a:latin typeface="Times"/>
              <a:cs typeface="Times"/>
            </a:endParaRPr>
          </a:p>
          <a:p>
            <a:r>
              <a:rPr lang="en-US" altLang="ja-JP" sz="1200" dirty="0">
                <a:effectLst/>
                <a:latin typeface="Times"/>
                <a:cs typeface="Times"/>
              </a:rPr>
              <a:t>Director of National Defense Division of LDP</a:t>
            </a:r>
            <a:endParaRPr lang="ja-JP" altLang="ja-JP" sz="1200" dirty="0">
              <a:effectLst/>
              <a:latin typeface="Times"/>
              <a:cs typeface="Times"/>
            </a:endParaRPr>
          </a:p>
          <a:p>
            <a:pPr lvl="1"/>
            <a:endParaRPr kumimoji="1" lang="en-US" altLang="ja-JP" sz="1200" dirty="0" smtClean="0"/>
          </a:p>
          <a:p>
            <a:pPr lvl="1"/>
            <a:endParaRPr kumimoji="1" lang="ja-JP" altLang="en-US" sz="1200" dirty="0"/>
          </a:p>
        </p:txBody>
      </p:sp>
      <p:pic>
        <p:nvPicPr>
          <p:cNvPr id="4" name="図 3" descr="谷 立"/>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886361"/>
            <a:ext cx="1143000" cy="1143000"/>
          </a:xfrm>
          <a:prstGeom prst="rect">
            <a:avLst/>
          </a:prstGeom>
          <a:noFill/>
          <a:ln>
            <a:noFill/>
          </a:ln>
        </p:spPr>
      </p:pic>
      <p:pic>
        <p:nvPicPr>
          <p:cNvPr id="5" name="図 4" descr="木 俊一"/>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247882"/>
            <a:ext cx="1028700" cy="1322705"/>
          </a:xfrm>
          <a:prstGeom prst="rect">
            <a:avLst/>
          </a:prstGeom>
          <a:noFill/>
          <a:ln>
            <a:noFill/>
          </a:ln>
        </p:spPr>
      </p:pic>
      <p:pic>
        <p:nvPicPr>
          <p:cNvPr id="6" name="図 5"/>
          <p:cNvPicPr/>
          <p:nvPr/>
        </p:nvPicPr>
        <p:blipFill rotWithShape="1">
          <a:blip r:embed="rId4">
            <a:extLst>
              <a:ext uri="{28A0092B-C50C-407E-A947-70E740481C1C}">
                <a14:useLocalDpi xmlns:a14="http://schemas.microsoft.com/office/drawing/2010/main" val="0"/>
              </a:ext>
            </a:extLst>
          </a:blip>
          <a:srcRect b="20712"/>
          <a:stretch/>
        </p:blipFill>
        <p:spPr bwMode="auto">
          <a:xfrm>
            <a:off x="7492365" y="4851400"/>
            <a:ext cx="1194435" cy="1247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38121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0"/>
            <a:ext cx="9144000" cy="6858000"/>
          </a:xfrm>
        </p:spPr>
        <p:txBody>
          <a:bodyPr/>
          <a:lstStyle/>
          <a:p>
            <a:pPr marL="0" indent="0">
              <a:buNone/>
            </a:pPr>
            <a:endParaRPr lang="en-US" altLang="ja-JP" sz="1400" dirty="0" smtClean="0">
              <a:effectLst/>
              <a:latin typeface="Times"/>
              <a:cs typeface="Times"/>
            </a:endParaRPr>
          </a:p>
          <a:p>
            <a:pPr marL="0" indent="0">
              <a:buNone/>
            </a:pPr>
            <a:r>
              <a:rPr lang="en-US" altLang="ja-JP" sz="1800" dirty="0" smtClean="0">
                <a:effectLst/>
                <a:latin typeface="Times"/>
                <a:cs typeface="Times"/>
              </a:rPr>
              <a:t>Delegation from Japan and Meetings </a:t>
            </a:r>
            <a:r>
              <a:rPr lang="en-US" altLang="ja-JP" sz="1800" dirty="0">
                <a:effectLst/>
                <a:latin typeface="Times"/>
                <a:cs typeface="Times"/>
              </a:rPr>
              <a:t>in </a:t>
            </a:r>
            <a:r>
              <a:rPr lang="en-US" altLang="ja-JP" sz="1800" b="1" dirty="0" smtClean="0">
                <a:solidFill>
                  <a:srgbClr val="FFFF00"/>
                </a:solidFill>
                <a:effectLst/>
                <a:latin typeface="Times"/>
                <a:cs typeface="Times"/>
              </a:rPr>
              <a:t>Feb. 2016 </a:t>
            </a:r>
            <a:r>
              <a:rPr lang="en-US" altLang="ja-JP" sz="1800" dirty="0" smtClean="0">
                <a:effectLst/>
                <a:latin typeface="Times"/>
                <a:cs typeface="Times"/>
              </a:rPr>
              <a:t>(@DC):  </a:t>
            </a:r>
          </a:p>
          <a:p>
            <a:pPr marL="0" indent="0">
              <a:buNone/>
            </a:pPr>
            <a:r>
              <a:rPr lang="en-US" altLang="ja-JP" sz="1800" b="1" dirty="0" smtClean="0">
                <a:solidFill>
                  <a:srgbClr val="FFFF00"/>
                </a:solidFill>
                <a:effectLst/>
                <a:latin typeface="Times"/>
                <a:cs typeface="Times"/>
              </a:rPr>
              <a:t>      </a:t>
            </a:r>
            <a:r>
              <a:rPr lang="en-US" altLang="ja-JP" sz="2000" b="1" dirty="0" smtClean="0">
                <a:solidFill>
                  <a:srgbClr val="FFFF00"/>
                </a:solidFill>
                <a:effectLst/>
                <a:latin typeface="Times"/>
                <a:cs typeface="Times"/>
              </a:rPr>
              <a:t> Japanese</a:t>
            </a:r>
            <a:r>
              <a:rPr lang="ja-JP" altLang="en-US" sz="2000" b="1" dirty="0" smtClean="0">
                <a:solidFill>
                  <a:srgbClr val="FFFF00"/>
                </a:solidFill>
                <a:effectLst/>
                <a:latin typeface="Times"/>
                <a:cs typeface="Times"/>
              </a:rPr>
              <a:t> </a:t>
            </a:r>
            <a:r>
              <a:rPr lang="en-US" altLang="ja-JP" sz="2000" b="1" dirty="0" smtClean="0">
                <a:solidFill>
                  <a:srgbClr val="FFFF00"/>
                </a:solidFill>
                <a:effectLst/>
                <a:latin typeface="Times"/>
                <a:cs typeface="Times"/>
              </a:rPr>
              <a:t>Delegation (25 people):</a:t>
            </a:r>
            <a:r>
              <a:rPr lang="ja-JP" altLang="en-US" sz="2000" b="1" dirty="0" smtClean="0">
                <a:solidFill>
                  <a:srgbClr val="FFFF00"/>
                </a:solidFill>
                <a:effectLst/>
                <a:latin typeface="Times"/>
                <a:cs typeface="Times"/>
              </a:rPr>
              <a:t>  </a:t>
            </a:r>
            <a:endParaRPr lang="en-US" altLang="ja-JP" sz="2000" b="1" dirty="0" smtClean="0">
              <a:solidFill>
                <a:srgbClr val="FFFF00"/>
              </a:solidFill>
              <a:effectLst/>
              <a:latin typeface="Times"/>
              <a:cs typeface="Times"/>
            </a:endParaRPr>
          </a:p>
          <a:p>
            <a:pPr marL="0" indent="0">
              <a:buNone/>
            </a:pPr>
            <a:r>
              <a:rPr lang="en-US" altLang="ja-JP" sz="2000" b="1" dirty="0">
                <a:solidFill>
                  <a:srgbClr val="FFFF00"/>
                </a:solidFill>
                <a:effectLst/>
                <a:latin typeface="Times"/>
                <a:cs typeface="Times"/>
              </a:rPr>
              <a:t> </a:t>
            </a:r>
            <a:r>
              <a:rPr lang="en-US" altLang="ja-JP" sz="2000" b="1" dirty="0" smtClean="0">
                <a:solidFill>
                  <a:srgbClr val="FFFF00"/>
                </a:solidFill>
                <a:effectLst/>
                <a:latin typeface="Times"/>
                <a:cs typeface="Times"/>
              </a:rPr>
              <a:t>          Hon. </a:t>
            </a:r>
            <a:r>
              <a:rPr lang="en-US" altLang="ja-JP" sz="2000" b="1" dirty="0" err="1" smtClean="0">
                <a:solidFill>
                  <a:srgbClr val="FFFF00"/>
                </a:solidFill>
                <a:effectLst/>
                <a:latin typeface="Times"/>
                <a:cs typeface="Times"/>
              </a:rPr>
              <a:t>Shionoya</a:t>
            </a:r>
            <a:r>
              <a:rPr lang="en-US" altLang="ja-JP" sz="2000" b="1" dirty="0" smtClean="0">
                <a:solidFill>
                  <a:srgbClr val="FFFF00"/>
                </a:solidFill>
                <a:effectLst/>
                <a:latin typeface="Times"/>
                <a:cs typeface="Times"/>
              </a:rPr>
              <a:t>, Hon. Suzuki, Hon. </a:t>
            </a:r>
            <a:r>
              <a:rPr lang="en-US" altLang="ja-JP" sz="2000" b="1" dirty="0" err="1" smtClean="0">
                <a:solidFill>
                  <a:srgbClr val="FFFF00"/>
                </a:solidFill>
                <a:effectLst/>
                <a:latin typeface="Times"/>
                <a:cs typeface="Times"/>
              </a:rPr>
              <a:t>Otsuka</a:t>
            </a:r>
            <a:r>
              <a:rPr lang="en-US" altLang="ja-JP" sz="2000" b="1" dirty="0" smtClean="0">
                <a:solidFill>
                  <a:srgbClr val="FFFF00"/>
                </a:solidFill>
                <a:effectLst/>
                <a:latin typeface="Times"/>
                <a:cs typeface="Times"/>
              </a:rPr>
              <a:t> </a:t>
            </a:r>
            <a:r>
              <a:rPr lang="en-US" altLang="ja-JP" sz="2000" b="1" dirty="0" smtClean="0">
                <a:solidFill>
                  <a:srgbClr val="DEFF74"/>
                </a:solidFill>
                <a:effectLst/>
                <a:latin typeface="Times"/>
                <a:cs typeface="Times"/>
              </a:rPr>
              <a:t>+ MEXT </a:t>
            </a:r>
          </a:p>
          <a:p>
            <a:pPr marL="0" indent="0">
              <a:buNone/>
            </a:pPr>
            <a:r>
              <a:rPr lang="en-US" altLang="ja-JP" sz="1800" b="1" dirty="0">
                <a:solidFill>
                  <a:srgbClr val="DEFF74"/>
                </a:solidFill>
                <a:effectLst/>
                <a:latin typeface="Times"/>
                <a:cs typeface="Times"/>
              </a:rPr>
              <a:t> </a:t>
            </a:r>
            <a:r>
              <a:rPr lang="en-US" altLang="ja-JP" sz="1800" b="1" dirty="0" smtClean="0">
                <a:solidFill>
                  <a:srgbClr val="DEFF74"/>
                </a:solidFill>
                <a:effectLst/>
                <a:latin typeface="Times"/>
                <a:cs typeface="Times"/>
              </a:rPr>
              <a:t>                                 </a:t>
            </a:r>
            <a:r>
              <a:rPr lang="en-US" altLang="ja-JP" sz="1800" dirty="0" smtClean="0">
                <a:effectLst/>
                <a:latin typeface="Times"/>
                <a:cs typeface="Times"/>
              </a:rPr>
              <a:t>+ Embassy + JP researchers + </a:t>
            </a:r>
            <a:r>
              <a:rPr lang="en-US" altLang="ja-JP" sz="1800" dirty="0" smtClean="0">
                <a:solidFill>
                  <a:srgbClr val="FFFFFF"/>
                </a:solidFill>
                <a:effectLst/>
                <a:latin typeface="Times"/>
                <a:cs typeface="Times"/>
              </a:rPr>
              <a:t>AAA </a:t>
            </a:r>
            <a:r>
              <a:rPr lang="en-US" altLang="ja-JP" sz="1800" dirty="0" smtClean="0">
                <a:solidFill>
                  <a:srgbClr val="DEFF74"/>
                </a:solidFill>
                <a:effectLst/>
                <a:latin typeface="Times"/>
                <a:cs typeface="Times"/>
              </a:rPr>
              <a:t>+ </a:t>
            </a:r>
            <a:r>
              <a:rPr lang="en-US" altLang="ja-JP" sz="1800" b="1" dirty="0" smtClean="0">
                <a:solidFill>
                  <a:srgbClr val="DEFF74"/>
                </a:solidFill>
                <a:effectLst/>
                <a:latin typeface="Times"/>
                <a:cs typeface="Times"/>
              </a:rPr>
              <a:t>Tohoku Business Executives</a:t>
            </a:r>
          </a:p>
          <a:p>
            <a:pPr marL="0" lvl="0" indent="0">
              <a:buNone/>
            </a:pPr>
            <a:endParaRPr lang="en-US" altLang="ja-JP" sz="800" b="1" dirty="0" smtClean="0">
              <a:solidFill>
                <a:srgbClr val="FFFF00"/>
              </a:solidFill>
              <a:effectLst/>
              <a:latin typeface="Times"/>
              <a:cs typeface="Times"/>
            </a:endParaRPr>
          </a:p>
          <a:p>
            <a:pPr marL="0" lvl="0" indent="0">
              <a:buNone/>
            </a:pPr>
            <a:r>
              <a:rPr lang="en-US" altLang="ja-JP" sz="1800" b="1" dirty="0" smtClean="0">
                <a:solidFill>
                  <a:srgbClr val="FFFF00"/>
                </a:solidFill>
                <a:effectLst/>
                <a:latin typeface="Times"/>
                <a:cs typeface="Times"/>
              </a:rPr>
              <a:t>       First </a:t>
            </a:r>
            <a:r>
              <a:rPr lang="en-US" altLang="ja-JP" sz="1800" b="1" dirty="0" smtClean="0">
                <a:solidFill>
                  <a:srgbClr val="FF0000"/>
                </a:solidFill>
                <a:effectLst/>
                <a:latin typeface="Times"/>
                <a:cs typeface="Times"/>
              </a:rPr>
              <a:t>starting with miserable situation </a:t>
            </a:r>
            <a:r>
              <a:rPr lang="en-US" altLang="ja-JP" sz="1800" b="1" dirty="0" smtClean="0">
                <a:solidFill>
                  <a:srgbClr val="FFFF00"/>
                </a:solidFill>
                <a:effectLst/>
                <a:latin typeface="Times"/>
                <a:cs typeface="Times"/>
              </a:rPr>
              <a:t>due to overlap with voting in Congress, then  </a:t>
            </a:r>
          </a:p>
          <a:p>
            <a:pPr marL="0" lvl="0" indent="0">
              <a:buNone/>
            </a:pPr>
            <a:r>
              <a:rPr lang="en-US" altLang="ja-JP" sz="1800" b="1" dirty="0">
                <a:solidFill>
                  <a:srgbClr val="FFFF00"/>
                </a:solidFill>
                <a:effectLst/>
                <a:latin typeface="Times"/>
                <a:cs typeface="Times"/>
              </a:rPr>
              <a:t> </a:t>
            </a:r>
            <a:r>
              <a:rPr lang="en-US" altLang="ja-JP" sz="1800" b="1" dirty="0" smtClean="0">
                <a:solidFill>
                  <a:srgbClr val="FFFF00"/>
                </a:solidFill>
                <a:effectLst/>
                <a:latin typeface="Times"/>
                <a:cs typeface="Times"/>
              </a:rPr>
              <a:t>  good occasion thanks to Ambassador, and </a:t>
            </a:r>
            <a:r>
              <a:rPr lang="en-US" altLang="ja-JP" sz="1800" b="1" dirty="0" smtClean="0">
                <a:solidFill>
                  <a:srgbClr val="FF0000"/>
                </a:solidFill>
                <a:effectLst/>
                <a:latin typeface="Times"/>
                <a:cs typeface="Times"/>
              </a:rPr>
              <a:t>finally </a:t>
            </a:r>
            <a:r>
              <a:rPr lang="en-US" altLang="ja-JP" sz="1800" b="1" dirty="0" smtClean="0">
                <a:solidFill>
                  <a:srgbClr val="FFFF00"/>
                </a:solidFill>
                <a:effectLst/>
                <a:latin typeface="Times"/>
                <a:cs typeface="Times"/>
              </a:rPr>
              <a:t>in backyard actions </a:t>
            </a:r>
            <a:r>
              <a:rPr lang="en-US" altLang="ja-JP" sz="1800" b="1" dirty="0" smtClean="0">
                <a:solidFill>
                  <a:srgbClr val="FF0000"/>
                </a:solidFill>
                <a:effectLst/>
                <a:latin typeface="Times"/>
                <a:cs typeface="Times"/>
              </a:rPr>
              <a:t>GOOD </a:t>
            </a:r>
          </a:p>
          <a:p>
            <a:pPr marL="0" lvl="0" indent="0">
              <a:buNone/>
            </a:pPr>
            <a:r>
              <a:rPr lang="en-US" altLang="ja-JP" sz="1800" b="1" dirty="0">
                <a:solidFill>
                  <a:srgbClr val="FF0000"/>
                </a:solidFill>
                <a:effectLst/>
                <a:latin typeface="Times"/>
                <a:cs typeface="Times"/>
              </a:rPr>
              <a:t> </a:t>
            </a:r>
            <a:r>
              <a:rPr lang="en-US" altLang="ja-JP" sz="1800" b="1" dirty="0" smtClean="0">
                <a:solidFill>
                  <a:srgbClr val="FF0000"/>
                </a:solidFill>
                <a:effectLst/>
                <a:latin typeface="Times"/>
                <a:cs typeface="Times"/>
              </a:rPr>
              <a:t>  ACHIEVEMENTS and PROGRESS </a:t>
            </a:r>
            <a:r>
              <a:rPr lang="en-US" altLang="ja-JP" sz="1800" b="1" dirty="0" smtClean="0">
                <a:solidFill>
                  <a:srgbClr val="FFFF00"/>
                </a:solidFill>
                <a:effectLst/>
                <a:latin typeface="Times"/>
                <a:cs typeface="Times"/>
              </a:rPr>
              <a:t>in two directions 1) Congress – Diet  2) with DOE</a:t>
            </a:r>
          </a:p>
          <a:p>
            <a:pPr marL="0" lvl="0" indent="0">
              <a:buNone/>
            </a:pPr>
            <a:endParaRPr lang="en-US" altLang="ja-JP" sz="800" b="1" dirty="0" smtClean="0">
              <a:solidFill>
                <a:srgbClr val="FFFF00"/>
              </a:solidFill>
              <a:effectLst/>
              <a:latin typeface="Times"/>
              <a:cs typeface="Times"/>
            </a:endParaRPr>
          </a:p>
          <a:p>
            <a:pPr marL="0" lvl="0" indent="0">
              <a:buNone/>
            </a:pPr>
            <a:r>
              <a:rPr lang="en-US" altLang="ja-JP" sz="1600" b="1" dirty="0" smtClean="0">
                <a:solidFill>
                  <a:srgbClr val="FFFF00"/>
                </a:solidFill>
                <a:effectLst/>
                <a:latin typeface="Times"/>
                <a:cs typeface="Times"/>
              </a:rPr>
              <a:t>A.  TWO OPEN EVENTS  (not successful) </a:t>
            </a:r>
          </a:p>
          <a:p>
            <a:pPr marL="0" lvl="0" indent="0">
              <a:buNone/>
            </a:pPr>
            <a:r>
              <a:rPr lang="en-US" altLang="ja-JP" sz="1600" b="1" dirty="0">
                <a:solidFill>
                  <a:srgbClr val="FFFF00"/>
                </a:solidFill>
                <a:effectLst/>
                <a:latin typeface="Times"/>
                <a:cs typeface="Times"/>
                <a:sym typeface="Wingdings"/>
              </a:rPr>
              <a:t> </a:t>
            </a:r>
            <a:r>
              <a:rPr lang="en-US" altLang="ja-JP" sz="1600" b="1" dirty="0" smtClean="0">
                <a:solidFill>
                  <a:srgbClr val="FFFF00"/>
                </a:solidFill>
                <a:effectLst/>
                <a:latin typeface="Times"/>
                <a:cs typeface="Times"/>
                <a:sym typeface="Wingdings"/>
              </a:rPr>
              <a:t> </a:t>
            </a:r>
            <a:r>
              <a:rPr lang="en-US" altLang="ja-JP" sz="1600" b="1" dirty="0" smtClean="0">
                <a:solidFill>
                  <a:srgbClr val="FF0000"/>
                </a:solidFill>
                <a:effectLst/>
                <a:latin typeface="Times"/>
                <a:cs typeface="Times"/>
                <a:sym typeface="Wingdings"/>
              </a:rPr>
              <a:t> </a:t>
            </a:r>
            <a:r>
              <a:rPr lang="en-US" altLang="ja-JP" sz="1600" b="1" dirty="0" smtClean="0">
                <a:effectLst/>
                <a:latin typeface="Times"/>
                <a:cs typeface="Times"/>
                <a:sym typeface="Wingdings"/>
              </a:rPr>
              <a:t>better than nothing, </a:t>
            </a:r>
            <a:r>
              <a:rPr lang="en-US" altLang="ja-JP" sz="1600" b="1" dirty="0" smtClean="0">
                <a:solidFill>
                  <a:srgbClr val="FF0000"/>
                </a:solidFill>
                <a:effectLst/>
                <a:latin typeface="Times"/>
                <a:cs typeface="Times"/>
                <a:sym typeface="Wingdings"/>
              </a:rPr>
              <a:t>but to be honest, “disappointing” </a:t>
            </a:r>
            <a:r>
              <a:rPr lang="en-US" altLang="ja-JP" sz="1600" b="1" dirty="0" smtClean="0">
                <a:solidFill>
                  <a:srgbClr val="FFFFFF"/>
                </a:solidFill>
                <a:effectLst/>
                <a:latin typeface="Times"/>
                <a:cs typeface="Times"/>
                <a:sym typeface="Wingdings"/>
              </a:rPr>
              <a:t>by </a:t>
            </a:r>
            <a:r>
              <a:rPr lang="en-US" altLang="ja-JP" sz="1600" b="1" dirty="0">
                <a:solidFill>
                  <a:srgbClr val="FFFFFF"/>
                </a:solidFill>
                <a:effectLst/>
                <a:latin typeface="Times"/>
                <a:cs typeface="Times"/>
                <a:sym typeface="Wingdings"/>
              </a:rPr>
              <a:t>absence of Congress </a:t>
            </a:r>
            <a:r>
              <a:rPr lang="en-US" altLang="ja-JP" sz="1600" b="1" dirty="0" smtClean="0">
                <a:solidFill>
                  <a:srgbClr val="FFFFFF"/>
                </a:solidFill>
                <a:effectLst/>
                <a:latin typeface="Times"/>
                <a:cs typeface="Times"/>
                <a:sym typeface="Wingdings"/>
              </a:rPr>
              <a:t>members </a:t>
            </a:r>
          </a:p>
          <a:p>
            <a:pPr marL="0" lvl="0" indent="0">
              <a:buNone/>
            </a:pPr>
            <a:r>
              <a:rPr lang="en-US" altLang="ja-JP" sz="1600" b="1" dirty="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       due to a sudden “mark-up” process (sequential process from discussion to voting) in Congress</a:t>
            </a:r>
            <a:endParaRPr lang="en-US" altLang="ja-JP" sz="1600" b="1" dirty="0" smtClean="0">
              <a:solidFill>
                <a:srgbClr val="FFFFFF"/>
              </a:solidFill>
              <a:effectLst/>
              <a:latin typeface="Times"/>
              <a:cs typeface="Times"/>
            </a:endParaRPr>
          </a:p>
          <a:p>
            <a:pPr marL="0" lvl="0" indent="0">
              <a:buNone/>
            </a:pPr>
            <a:endParaRPr lang="en-US" altLang="ja-JP" sz="800" b="1" dirty="0" smtClean="0">
              <a:solidFill>
                <a:srgbClr val="FFFF00"/>
              </a:solidFill>
              <a:effectLst/>
              <a:latin typeface="Times"/>
              <a:cs typeface="Times"/>
            </a:endParaRPr>
          </a:p>
          <a:p>
            <a:pPr marL="0" lvl="0" indent="0">
              <a:buNone/>
            </a:pPr>
            <a:r>
              <a:rPr lang="en-US" altLang="ja-JP" sz="1600" b="1" dirty="0" smtClean="0">
                <a:solidFill>
                  <a:srgbClr val="FFFF00"/>
                </a:solidFill>
                <a:effectLst/>
                <a:latin typeface="Times"/>
                <a:cs typeface="Times"/>
              </a:rPr>
              <a:t>  1. Congress – Diet FORUM  </a:t>
            </a:r>
            <a:r>
              <a:rPr lang="en-US" altLang="ja-JP" sz="1600" b="1" dirty="0" smtClean="0">
                <a:solidFill>
                  <a:srgbClr val="FFFFFF"/>
                </a:solidFill>
                <a:effectLst/>
                <a:latin typeface="Times"/>
                <a:cs typeface="Times"/>
              </a:rPr>
              <a:t>“US-Japan Political Leaders’ Forum on Advanced S&amp;T”  (on 11</a:t>
            </a:r>
            <a:r>
              <a:rPr lang="en-US" altLang="ja-JP" sz="1600" b="1" baseline="30000" dirty="0" smtClean="0">
                <a:solidFill>
                  <a:srgbClr val="FFFFFF"/>
                </a:solidFill>
                <a:effectLst/>
                <a:latin typeface="Times"/>
                <a:cs typeface="Times"/>
              </a:rPr>
              <a:t>th</a:t>
            </a:r>
            <a:r>
              <a:rPr lang="en-US" altLang="ja-JP" sz="1600" b="1" dirty="0" smtClean="0">
                <a:solidFill>
                  <a:srgbClr val="FFFFFF"/>
                </a:solidFill>
                <a:effectLst/>
                <a:latin typeface="Times"/>
                <a:cs typeface="Times"/>
              </a:rPr>
              <a:t> Feb)   </a:t>
            </a:r>
          </a:p>
          <a:p>
            <a:pPr marL="0" lvl="0" indent="0">
              <a:buNone/>
            </a:pPr>
            <a:r>
              <a:rPr lang="en-US" altLang="ja-JP" sz="1600" b="1" dirty="0">
                <a:solidFill>
                  <a:srgbClr val="FFFFFF"/>
                </a:solidFill>
                <a:effectLst/>
                <a:latin typeface="Times"/>
                <a:cs typeface="Times"/>
              </a:rPr>
              <a:t> </a:t>
            </a:r>
            <a:r>
              <a:rPr lang="en-US" altLang="ja-JP" sz="1600" b="1" dirty="0" smtClean="0">
                <a:solidFill>
                  <a:srgbClr val="FFFFFF"/>
                </a:solidFill>
                <a:effectLst/>
                <a:latin typeface="Times"/>
                <a:cs typeface="Times"/>
              </a:rPr>
              <a:t>     </a:t>
            </a:r>
            <a:r>
              <a:rPr lang="en-US" altLang="ja-JP" sz="1600" dirty="0" smtClean="0">
                <a:solidFill>
                  <a:srgbClr val="FFFFFF"/>
                </a:solidFill>
                <a:effectLst/>
                <a:latin typeface="Times"/>
                <a:cs typeface="Times"/>
              </a:rPr>
              <a:t>@ </a:t>
            </a:r>
            <a:r>
              <a:rPr lang="en-US" altLang="ja-JP" sz="1600" dirty="0">
                <a:solidFill>
                  <a:srgbClr val="FFFFFF"/>
                </a:solidFill>
                <a:effectLst/>
                <a:latin typeface="Times"/>
                <a:cs typeface="Times"/>
              </a:rPr>
              <a:t>House Office Building:  on 11</a:t>
            </a:r>
            <a:r>
              <a:rPr lang="en-US" altLang="ja-JP" sz="1600" baseline="30000" dirty="0">
                <a:solidFill>
                  <a:srgbClr val="FFFFFF"/>
                </a:solidFill>
                <a:effectLst/>
                <a:latin typeface="Times"/>
                <a:cs typeface="Times"/>
              </a:rPr>
              <a:t>th</a:t>
            </a:r>
            <a:r>
              <a:rPr lang="en-US" altLang="ja-JP" sz="1600" dirty="0">
                <a:solidFill>
                  <a:srgbClr val="FFFFFF"/>
                </a:solidFill>
                <a:effectLst/>
                <a:latin typeface="Times"/>
                <a:cs typeface="Times"/>
              </a:rPr>
              <a:t> </a:t>
            </a:r>
            <a:r>
              <a:rPr lang="en-US" altLang="ja-JP" sz="1600" dirty="0" smtClean="0">
                <a:solidFill>
                  <a:srgbClr val="FFFFFF"/>
                </a:solidFill>
                <a:effectLst/>
                <a:latin typeface="Times"/>
                <a:cs typeface="Times"/>
              </a:rPr>
              <a:t>Feb</a:t>
            </a:r>
            <a:endParaRPr lang="en-US" altLang="ja-JP" sz="1600" b="1" dirty="0" smtClean="0">
              <a:solidFill>
                <a:srgbClr val="FFFFFF"/>
              </a:solidFill>
              <a:effectLst/>
              <a:latin typeface="Times"/>
              <a:cs typeface="Times"/>
            </a:endParaRPr>
          </a:p>
          <a:p>
            <a:pPr marL="0" lvl="0" indent="0">
              <a:buNone/>
            </a:pPr>
            <a:r>
              <a:rPr lang="en-US" altLang="ja-JP" sz="1600" b="1" dirty="0" smtClean="0">
                <a:solidFill>
                  <a:srgbClr val="FFFFFF"/>
                </a:solidFill>
                <a:effectLst/>
                <a:latin typeface="Times"/>
                <a:cs typeface="Times"/>
              </a:rPr>
              <a:t>       Unfortunately Congress in markup process on 11</a:t>
            </a:r>
            <a:r>
              <a:rPr lang="en-US" altLang="ja-JP" sz="1600" b="1" baseline="30000" dirty="0" smtClean="0">
                <a:solidFill>
                  <a:srgbClr val="FFFFFF"/>
                </a:solidFill>
                <a:effectLst/>
                <a:latin typeface="Times"/>
                <a:cs typeface="Times"/>
              </a:rPr>
              <a:t>th</a:t>
            </a:r>
            <a:r>
              <a:rPr lang="en-US" altLang="ja-JP" sz="1600" b="1" dirty="0" smtClean="0">
                <a:solidFill>
                  <a:srgbClr val="FFFFFF"/>
                </a:solidFill>
                <a:effectLst/>
                <a:latin typeface="Times"/>
                <a:cs typeface="Times"/>
              </a:rPr>
              <a:t>, then </a:t>
            </a:r>
            <a:r>
              <a:rPr lang="en-US" altLang="ja-JP" sz="1600" b="1" dirty="0" smtClean="0">
                <a:solidFill>
                  <a:srgbClr val="FFFFFF"/>
                </a:solidFill>
                <a:effectLst/>
                <a:latin typeface="Times"/>
                <a:cs typeface="Times"/>
                <a:sym typeface="Wingdings"/>
              </a:rPr>
              <a:t>congress members could not attend due to  </a:t>
            </a:r>
          </a:p>
          <a:p>
            <a:pPr marL="0" lvl="0" indent="0">
              <a:buNone/>
            </a:pPr>
            <a:r>
              <a:rPr lang="en-US" altLang="ja-JP" sz="1600" b="1" dirty="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      voting at Congress.  </a:t>
            </a:r>
            <a:endParaRPr lang="en-US" altLang="ja-JP" sz="1600" dirty="0" smtClean="0">
              <a:effectLst/>
              <a:latin typeface="Times"/>
              <a:cs typeface="Times"/>
            </a:endParaRPr>
          </a:p>
          <a:p>
            <a:pPr marL="0" indent="0">
              <a:buNone/>
            </a:pPr>
            <a:r>
              <a:rPr lang="en-US" altLang="ja-JP" sz="1600" dirty="0" smtClean="0">
                <a:effectLst/>
                <a:latin typeface="Times"/>
                <a:cs typeface="Times"/>
              </a:rPr>
              <a:t>  2. Symposium @ </a:t>
            </a:r>
            <a:r>
              <a:rPr lang="en-US" altLang="ja-JP" sz="1600" dirty="0">
                <a:effectLst/>
                <a:latin typeface="Times"/>
                <a:cs typeface="Times"/>
              </a:rPr>
              <a:t>Hudson Institute 12</a:t>
            </a:r>
            <a:r>
              <a:rPr lang="en-US" altLang="ja-JP" sz="1600" baseline="30000" dirty="0">
                <a:effectLst/>
                <a:latin typeface="Times"/>
                <a:cs typeface="Times"/>
              </a:rPr>
              <a:t>th</a:t>
            </a:r>
            <a:r>
              <a:rPr lang="en-US" altLang="ja-JP" sz="1600" dirty="0">
                <a:effectLst/>
                <a:latin typeface="Times"/>
                <a:cs typeface="Times"/>
              </a:rPr>
              <a:t> of Feb.   </a:t>
            </a:r>
            <a:endParaRPr lang="en-US" altLang="ja-JP" sz="1600" dirty="0" smtClean="0">
              <a:effectLst/>
              <a:latin typeface="Times"/>
              <a:cs typeface="Times"/>
            </a:endParaRPr>
          </a:p>
          <a:p>
            <a:pPr marL="0" indent="0">
              <a:buNone/>
            </a:pPr>
            <a:r>
              <a:rPr lang="en-US" altLang="ja-JP" sz="1600" dirty="0">
                <a:effectLst/>
                <a:latin typeface="Times"/>
                <a:cs typeface="Times"/>
                <a:sym typeface="Wingdings"/>
              </a:rPr>
              <a:t> </a:t>
            </a:r>
            <a:r>
              <a:rPr lang="en-US" altLang="ja-JP" sz="1600" dirty="0" smtClean="0">
                <a:effectLst/>
                <a:latin typeface="Times"/>
                <a:cs typeface="Times"/>
                <a:sym typeface="Wingdings"/>
              </a:rPr>
              <a:t>         Diet members could attend only shortly due to meeting at DOE and with Senator Kirk</a:t>
            </a:r>
            <a:endParaRPr lang="en-US" altLang="ja-JP" sz="1600" dirty="0">
              <a:effectLst/>
              <a:latin typeface="Times"/>
              <a:cs typeface="Times"/>
            </a:endParaRPr>
          </a:p>
          <a:p>
            <a:pPr marL="0" indent="0">
              <a:buNone/>
            </a:pPr>
            <a:r>
              <a:rPr lang="en-US" altLang="ja-JP" sz="1600" dirty="0" smtClean="0">
                <a:effectLst/>
                <a:latin typeface="Times"/>
                <a:cs typeface="Times"/>
              </a:rPr>
              <a:t>       DOE, US</a:t>
            </a:r>
            <a:r>
              <a:rPr lang="en-US" altLang="ja-JP" sz="1600" dirty="0">
                <a:effectLst/>
                <a:latin typeface="Times"/>
                <a:cs typeface="Times"/>
              </a:rPr>
              <a:t>-Japan Researchers, LCC Lyn Evans, Congress staff members, </a:t>
            </a:r>
            <a:r>
              <a:rPr lang="en-US" altLang="ja-JP" sz="1600" dirty="0" smtClean="0">
                <a:effectLst/>
                <a:latin typeface="Times"/>
                <a:cs typeface="Times"/>
              </a:rPr>
              <a:t>Tohoku </a:t>
            </a:r>
            <a:r>
              <a:rPr lang="en-US" altLang="ja-JP" sz="1600" dirty="0">
                <a:effectLst/>
                <a:latin typeface="Times"/>
                <a:cs typeface="Times"/>
              </a:rPr>
              <a:t>Business </a:t>
            </a:r>
            <a:r>
              <a:rPr lang="en-US" altLang="ja-JP" sz="1600" dirty="0" smtClean="0">
                <a:effectLst/>
                <a:latin typeface="Times"/>
                <a:cs typeface="Times"/>
              </a:rPr>
              <a:t>Executives </a:t>
            </a:r>
          </a:p>
          <a:p>
            <a:pPr marL="0" indent="0">
              <a:buNone/>
            </a:pPr>
            <a:r>
              <a:rPr lang="en-US" altLang="ja-JP" sz="1600" dirty="0">
                <a:effectLst/>
                <a:latin typeface="Times"/>
                <a:cs typeface="Times"/>
                <a:sym typeface="Wingdings"/>
              </a:rPr>
              <a:t> </a:t>
            </a:r>
            <a:r>
              <a:rPr lang="en-US" altLang="ja-JP" sz="1600" dirty="0" smtClean="0">
                <a:effectLst/>
                <a:latin typeface="Times"/>
                <a:cs typeface="Times"/>
                <a:sym typeface="Wingdings"/>
              </a:rPr>
              <a:t>        presentations by researchers and industry, business bureau </a:t>
            </a:r>
            <a:r>
              <a:rPr lang="en-US" altLang="ja-JP" sz="1600" dirty="0" smtClean="0">
                <a:solidFill>
                  <a:srgbClr val="DEFF74"/>
                </a:solidFill>
                <a:effectLst/>
                <a:latin typeface="Times"/>
                <a:cs typeface="Times"/>
                <a:sym typeface="Wingdings"/>
              </a:rPr>
              <a:t>(apologies </a:t>
            </a:r>
            <a:r>
              <a:rPr lang="en-US" altLang="ja-JP" sz="1600" dirty="0">
                <a:solidFill>
                  <a:srgbClr val="DEFF74"/>
                </a:solidFill>
                <a:effectLst/>
                <a:latin typeface="Times"/>
                <a:cs typeface="Times"/>
                <a:sym typeface="Wingdings"/>
              </a:rPr>
              <a:t>to </a:t>
            </a:r>
            <a:r>
              <a:rPr lang="en-US" altLang="ja-JP" sz="1600" dirty="0" smtClean="0">
                <a:solidFill>
                  <a:srgbClr val="DEFF74"/>
                </a:solidFill>
                <a:effectLst/>
                <a:latin typeface="Times"/>
                <a:cs typeface="Times"/>
                <a:sym typeface="Wingdings"/>
              </a:rPr>
              <a:t>US researchers for too short </a:t>
            </a:r>
          </a:p>
          <a:p>
            <a:pPr marL="0" indent="0">
              <a:buNone/>
            </a:pPr>
            <a:r>
              <a:rPr lang="en-US" altLang="ja-JP" sz="1600" dirty="0">
                <a:solidFill>
                  <a:srgbClr val="DEFF74"/>
                </a:solidFill>
                <a:effectLst/>
                <a:latin typeface="Times"/>
                <a:cs typeface="Times"/>
                <a:sym typeface="Wingdings"/>
              </a:rPr>
              <a:t> </a:t>
            </a:r>
            <a:r>
              <a:rPr lang="en-US" altLang="ja-JP" sz="1600" dirty="0" smtClean="0">
                <a:solidFill>
                  <a:srgbClr val="DEFF74"/>
                </a:solidFill>
                <a:effectLst/>
                <a:latin typeface="Times"/>
                <a:cs typeface="Times"/>
                <a:sym typeface="Wingdings"/>
              </a:rPr>
              <a:t>                    (only a week) notice of the event due to a miscommunication with Hudson Institute)</a:t>
            </a:r>
          </a:p>
          <a:p>
            <a:pPr marL="0" indent="0">
              <a:buNone/>
            </a:pPr>
            <a:endParaRPr lang="en-US" altLang="ja-JP" sz="1600" b="1" dirty="0" smtClean="0">
              <a:solidFill>
                <a:srgbClr val="FFFFFF"/>
              </a:solidFill>
              <a:effectLst/>
              <a:latin typeface="Times"/>
              <a:cs typeface="Times"/>
              <a:sym typeface="Wingdings"/>
            </a:endParaRPr>
          </a:p>
          <a:p>
            <a:pPr marL="0" lvl="0" indent="0">
              <a:buNone/>
            </a:pPr>
            <a:endParaRPr lang="en-US" altLang="ja-JP" sz="1600" b="1" dirty="0" smtClean="0">
              <a:solidFill>
                <a:srgbClr val="FFFF00"/>
              </a:solidFill>
              <a:effectLst/>
              <a:latin typeface="Times"/>
              <a:cs typeface="Times"/>
            </a:endParaRPr>
          </a:p>
        </p:txBody>
      </p:sp>
    </p:spTree>
    <p:extLst>
      <p:ext uri="{BB962C8B-B14F-4D97-AF65-F5344CB8AC3E}">
        <p14:creationId xmlns:p14="http://schemas.microsoft.com/office/powerpoint/2010/main" val="125502558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05569" y="-181422"/>
            <a:ext cx="8431585" cy="6858000"/>
          </a:xfrm>
        </p:spPr>
        <p:txBody>
          <a:bodyPr/>
          <a:lstStyle/>
          <a:p>
            <a:pPr marL="0" indent="0">
              <a:buNone/>
            </a:pPr>
            <a:endParaRPr lang="en-US" altLang="ja-JP" sz="1400" dirty="0" smtClean="0">
              <a:effectLst/>
              <a:latin typeface="Times"/>
              <a:cs typeface="Times"/>
            </a:endParaRPr>
          </a:p>
          <a:p>
            <a:pPr marL="0" lvl="0" indent="0">
              <a:buNone/>
            </a:pPr>
            <a:endParaRPr lang="en-US" altLang="ja-JP" sz="1200" b="1" dirty="0" smtClean="0">
              <a:solidFill>
                <a:srgbClr val="FFFF00"/>
              </a:solidFill>
              <a:effectLst/>
              <a:latin typeface="Times"/>
              <a:cs typeface="Times"/>
            </a:endParaRPr>
          </a:p>
          <a:p>
            <a:pPr marL="342900" lvl="0" indent="-342900">
              <a:buAutoNum type="alphaUcPeriod" startAt="2"/>
            </a:pPr>
            <a:r>
              <a:rPr lang="en-US" altLang="ja-JP" sz="1800" b="1" dirty="0" smtClean="0">
                <a:solidFill>
                  <a:srgbClr val="FF0000"/>
                </a:solidFill>
                <a:effectLst/>
                <a:latin typeface="Times"/>
                <a:cs typeface="Times"/>
              </a:rPr>
              <a:t>VERY</a:t>
            </a:r>
            <a:r>
              <a:rPr lang="ja-JP" altLang="en-US" sz="1800" b="1" dirty="0" smtClean="0">
                <a:solidFill>
                  <a:srgbClr val="FF0000"/>
                </a:solidFill>
                <a:effectLst/>
                <a:latin typeface="Times"/>
                <a:cs typeface="Times"/>
              </a:rPr>
              <a:t> </a:t>
            </a:r>
            <a:r>
              <a:rPr lang="en-US" altLang="ja-JP" sz="1800" b="1" dirty="0" smtClean="0">
                <a:solidFill>
                  <a:srgbClr val="FF0000"/>
                </a:solidFill>
                <a:effectLst/>
                <a:latin typeface="Times"/>
                <a:cs typeface="Times"/>
              </a:rPr>
              <a:t>NICE</a:t>
            </a:r>
            <a:r>
              <a:rPr lang="ja-JP" altLang="en-US" sz="1800" b="1" dirty="0" smtClean="0">
                <a:solidFill>
                  <a:srgbClr val="FF0000"/>
                </a:solidFill>
                <a:effectLst/>
                <a:latin typeface="Times"/>
                <a:cs typeface="Times"/>
              </a:rPr>
              <a:t> </a:t>
            </a:r>
            <a:r>
              <a:rPr lang="en-US" altLang="ja-JP" sz="1800" b="1" dirty="0" smtClean="0">
                <a:solidFill>
                  <a:srgbClr val="FF0000"/>
                </a:solidFill>
                <a:effectLst/>
                <a:latin typeface="Times"/>
                <a:cs typeface="Times"/>
              </a:rPr>
              <a:t>OCCASION </a:t>
            </a:r>
            <a:r>
              <a:rPr lang="en-US" altLang="ja-JP" sz="1800" b="1" dirty="0" smtClean="0">
                <a:solidFill>
                  <a:srgbClr val="FFFF00"/>
                </a:solidFill>
                <a:effectLst/>
                <a:latin typeface="Times"/>
                <a:cs typeface="Times"/>
              </a:rPr>
              <a:t>made by Ambassador Mr. </a:t>
            </a:r>
            <a:r>
              <a:rPr lang="en-US" altLang="ja-JP" sz="1800" b="1" dirty="0" err="1" smtClean="0">
                <a:solidFill>
                  <a:srgbClr val="FFFF00"/>
                </a:solidFill>
                <a:effectLst/>
                <a:latin typeface="Times"/>
                <a:cs typeface="Times"/>
              </a:rPr>
              <a:t>Sasae</a:t>
            </a:r>
            <a:r>
              <a:rPr lang="en-US" altLang="ja-JP" sz="1800" b="1" dirty="0" smtClean="0">
                <a:solidFill>
                  <a:srgbClr val="FFFF00"/>
                </a:solidFill>
                <a:effectLst/>
                <a:latin typeface="Times"/>
                <a:cs typeface="Times"/>
              </a:rPr>
              <a:t>:   </a:t>
            </a:r>
          </a:p>
          <a:p>
            <a:pPr marL="0" lvl="0" indent="0">
              <a:buNone/>
            </a:pPr>
            <a:r>
              <a:rPr lang="en-US" altLang="ja-JP" sz="1800" b="1" dirty="0">
                <a:solidFill>
                  <a:srgbClr val="FFFF00"/>
                </a:solidFill>
                <a:effectLst/>
                <a:latin typeface="Times"/>
                <a:cs typeface="Times"/>
              </a:rPr>
              <a:t> </a:t>
            </a:r>
            <a:r>
              <a:rPr lang="en-US" altLang="ja-JP" sz="1800" b="1" dirty="0" smtClean="0">
                <a:solidFill>
                  <a:srgbClr val="FFFF00"/>
                </a:solidFill>
                <a:effectLst/>
                <a:latin typeface="Times"/>
                <a:cs typeface="Times"/>
              </a:rPr>
              <a:t>         </a:t>
            </a:r>
            <a:r>
              <a:rPr lang="en-US" altLang="ja-JP" sz="1800" b="1" dirty="0" smtClean="0">
                <a:solidFill>
                  <a:srgbClr val="FF0000"/>
                </a:solidFill>
                <a:effectLst/>
                <a:latin typeface="Times"/>
                <a:cs typeface="Times"/>
              </a:rPr>
              <a:t>Thanks to Ambassador, Embassy and Ministry of Foreign Affairs</a:t>
            </a:r>
          </a:p>
          <a:p>
            <a:pPr marL="0" lvl="0" indent="0">
              <a:buNone/>
            </a:pPr>
            <a:r>
              <a:rPr lang="en-US" altLang="ja-JP" sz="1800" b="1" dirty="0" smtClean="0">
                <a:effectLst/>
                <a:latin typeface="Times"/>
                <a:cs typeface="Times"/>
              </a:rPr>
              <a:t> </a:t>
            </a:r>
          </a:p>
          <a:p>
            <a:pPr marL="0" lvl="0" indent="0">
              <a:buNone/>
            </a:pPr>
            <a:r>
              <a:rPr lang="en-US" altLang="ja-JP" sz="1800" b="1" dirty="0">
                <a:effectLst/>
                <a:latin typeface="Times"/>
                <a:cs typeface="Times"/>
              </a:rPr>
              <a:t>@</a:t>
            </a:r>
            <a:r>
              <a:rPr lang="en-US" altLang="ja-JP" sz="1800" b="1" dirty="0" smtClean="0">
                <a:effectLst/>
                <a:latin typeface="Times"/>
                <a:cs typeface="Times"/>
              </a:rPr>
              <a:t>Japanese </a:t>
            </a:r>
            <a:r>
              <a:rPr lang="en-US" altLang="ja-JP" sz="1800" b="1" dirty="0">
                <a:effectLst/>
                <a:latin typeface="Times"/>
                <a:cs typeface="Times"/>
              </a:rPr>
              <a:t>Ambassador’s resident on 11</a:t>
            </a:r>
            <a:r>
              <a:rPr lang="en-US" altLang="ja-JP" sz="1800" b="1" baseline="30000" dirty="0">
                <a:effectLst/>
                <a:latin typeface="Times"/>
                <a:cs typeface="Times"/>
              </a:rPr>
              <a:t>th</a:t>
            </a:r>
            <a:r>
              <a:rPr lang="en-US" altLang="ja-JP" sz="1800" b="1" dirty="0">
                <a:effectLst/>
                <a:latin typeface="Times"/>
                <a:cs typeface="Times"/>
              </a:rPr>
              <a:t> Feb. Night</a:t>
            </a:r>
            <a:r>
              <a:rPr lang="en-US" altLang="ja-JP" sz="1800" dirty="0">
                <a:effectLst/>
                <a:latin typeface="Times"/>
                <a:cs typeface="Times"/>
              </a:rPr>
              <a:t>:  </a:t>
            </a:r>
            <a:endParaRPr lang="en-US" altLang="ja-JP" sz="1800" dirty="0" smtClean="0">
              <a:effectLst/>
              <a:latin typeface="Times"/>
              <a:cs typeface="Times"/>
            </a:endParaRPr>
          </a:p>
          <a:p>
            <a:pPr marL="0" lvl="0" indent="0">
              <a:buNone/>
            </a:pPr>
            <a:r>
              <a:rPr lang="en-US" altLang="ja-JP" sz="1800" dirty="0">
                <a:effectLst/>
                <a:latin typeface="Times"/>
                <a:cs typeface="Times"/>
              </a:rPr>
              <a:t> </a:t>
            </a:r>
            <a:r>
              <a:rPr lang="en-US" altLang="ja-JP" sz="1800" dirty="0" smtClean="0">
                <a:effectLst/>
                <a:latin typeface="Times"/>
                <a:cs typeface="Times"/>
              </a:rPr>
              <a:t>      Discussions </a:t>
            </a:r>
            <a:r>
              <a:rPr lang="en-US" altLang="ja-JP" sz="1800" dirty="0">
                <a:effectLst/>
                <a:latin typeface="Times"/>
                <a:cs typeface="Times"/>
              </a:rPr>
              <a:t>on ILC and International S&amp;T projects, Science Diplomacy</a:t>
            </a:r>
          </a:p>
          <a:p>
            <a:pPr marL="0" lvl="0" indent="0">
              <a:buNone/>
            </a:pPr>
            <a:r>
              <a:rPr lang="en-US" altLang="ja-JP" sz="1800" dirty="0">
                <a:effectLst/>
                <a:latin typeface="Times"/>
                <a:cs typeface="Times"/>
              </a:rPr>
              <a:t>         Dinner Meeting with </a:t>
            </a:r>
            <a:r>
              <a:rPr lang="en-US" altLang="ja-JP" sz="1800" dirty="0">
                <a:solidFill>
                  <a:srgbClr val="FFFFFF"/>
                </a:solidFill>
                <a:effectLst/>
                <a:latin typeface="Times"/>
                <a:cs typeface="Times"/>
              </a:rPr>
              <a:t>Ambassador Mr. </a:t>
            </a:r>
            <a:r>
              <a:rPr lang="en-US" altLang="ja-JP" sz="1800" dirty="0" err="1">
                <a:solidFill>
                  <a:srgbClr val="FFFFFF"/>
                </a:solidFill>
                <a:effectLst/>
                <a:latin typeface="Times"/>
                <a:cs typeface="Times"/>
              </a:rPr>
              <a:t>Sasae</a:t>
            </a:r>
            <a:r>
              <a:rPr lang="en-US" altLang="ja-JP" sz="1800" dirty="0">
                <a:solidFill>
                  <a:srgbClr val="FFFFFF"/>
                </a:solidFill>
                <a:effectLst/>
                <a:latin typeface="Times"/>
                <a:cs typeface="Times"/>
              </a:rPr>
              <a:t>,  Diet members, MEXT, </a:t>
            </a:r>
            <a:endParaRPr lang="en-US" altLang="ja-JP" sz="1800" dirty="0" smtClean="0">
              <a:solidFill>
                <a:srgbClr val="FFFFFF"/>
              </a:solidFill>
              <a:effectLst/>
              <a:latin typeface="Times"/>
              <a:cs typeface="Times"/>
            </a:endParaRPr>
          </a:p>
          <a:p>
            <a:pPr marL="0" lvl="0" indent="0">
              <a:buNone/>
            </a:pPr>
            <a:r>
              <a:rPr lang="en-US" altLang="ja-JP" sz="1800" dirty="0">
                <a:solidFill>
                  <a:srgbClr val="FFFFFF"/>
                </a:solidFill>
                <a:effectLst/>
                <a:latin typeface="Times"/>
                <a:cs typeface="Times"/>
              </a:rPr>
              <a:t> </a:t>
            </a:r>
            <a:r>
              <a:rPr lang="en-US" altLang="ja-JP" sz="1800" dirty="0" smtClean="0">
                <a:solidFill>
                  <a:srgbClr val="FFFFFF"/>
                </a:solidFill>
                <a:effectLst/>
                <a:latin typeface="Times"/>
                <a:cs typeface="Times"/>
              </a:rPr>
              <a:t>          </a:t>
            </a:r>
            <a:r>
              <a:rPr lang="en-US" altLang="ja-JP" sz="1800" dirty="0" smtClean="0">
                <a:solidFill>
                  <a:srgbClr val="FFFF00"/>
                </a:solidFill>
                <a:effectLst/>
                <a:latin typeface="Times"/>
                <a:cs typeface="Times"/>
              </a:rPr>
              <a:t>DOE </a:t>
            </a:r>
            <a:r>
              <a:rPr lang="en-US" altLang="ja-JP" sz="1800" dirty="0">
                <a:solidFill>
                  <a:srgbClr val="FFFF00"/>
                </a:solidFill>
                <a:effectLst/>
                <a:latin typeface="Times"/>
                <a:cs typeface="Times"/>
              </a:rPr>
              <a:t>(Dr. C. Murray), DOS (Dr. </a:t>
            </a:r>
            <a:r>
              <a:rPr lang="en-US" altLang="ja-JP" sz="1800" dirty="0" err="1">
                <a:solidFill>
                  <a:srgbClr val="FFFF00"/>
                </a:solidFill>
                <a:effectLst/>
                <a:latin typeface="Times"/>
                <a:cs typeface="Times"/>
              </a:rPr>
              <a:t>Trikian</a:t>
            </a:r>
            <a:r>
              <a:rPr lang="en-US" altLang="ja-JP" sz="1800" dirty="0">
                <a:solidFill>
                  <a:srgbClr val="FFFF00"/>
                </a:solidFill>
                <a:effectLst/>
                <a:latin typeface="Times"/>
                <a:cs typeface="Times"/>
              </a:rPr>
              <a:t>, et al), NSF, et al from US</a:t>
            </a:r>
          </a:p>
          <a:p>
            <a:pPr marL="0" lvl="0" indent="0">
              <a:buNone/>
            </a:pPr>
            <a:r>
              <a:rPr lang="en-US" altLang="ja-JP" sz="1800" dirty="0">
                <a:solidFill>
                  <a:srgbClr val="FFFF00"/>
                </a:solidFill>
                <a:effectLst/>
                <a:latin typeface="Times"/>
                <a:cs typeface="Times"/>
              </a:rPr>
              <a:t>           </a:t>
            </a:r>
            <a:r>
              <a:rPr lang="en-US" altLang="ja-JP" sz="1800" dirty="0" smtClean="0">
                <a:solidFill>
                  <a:srgbClr val="FFFF00"/>
                </a:solidFill>
                <a:effectLst/>
                <a:latin typeface="Times"/>
                <a:cs typeface="Times"/>
              </a:rPr>
              <a:t>&amp; </a:t>
            </a:r>
            <a:r>
              <a:rPr lang="en-US" altLang="ja-JP" sz="1800" dirty="0">
                <a:solidFill>
                  <a:srgbClr val="FFFF00"/>
                </a:solidFill>
                <a:effectLst/>
                <a:latin typeface="Times"/>
                <a:cs typeface="Times"/>
              </a:rPr>
              <a:t>Dr. </a:t>
            </a:r>
            <a:r>
              <a:rPr lang="en-US" altLang="ja-JP" sz="1800" dirty="0" err="1">
                <a:solidFill>
                  <a:srgbClr val="FFFF00"/>
                </a:solidFill>
                <a:effectLst/>
                <a:latin typeface="Times"/>
                <a:cs typeface="Times"/>
              </a:rPr>
              <a:t>Kishi</a:t>
            </a:r>
            <a:r>
              <a:rPr lang="en-US" altLang="ja-JP" sz="1800" dirty="0">
                <a:solidFill>
                  <a:srgbClr val="FFFF00"/>
                </a:solidFill>
                <a:effectLst/>
                <a:latin typeface="Times"/>
                <a:cs typeface="Times"/>
              </a:rPr>
              <a:t> (S&amp;T Advisor of Ministry of Foreign Affairs – new position)  </a:t>
            </a:r>
            <a:endParaRPr lang="en-US" altLang="ja-JP" sz="1800" dirty="0" smtClean="0">
              <a:solidFill>
                <a:srgbClr val="FFFF00"/>
              </a:solidFill>
              <a:effectLst/>
              <a:latin typeface="Times"/>
              <a:cs typeface="Times"/>
            </a:endParaRPr>
          </a:p>
          <a:p>
            <a:pPr marL="0" lvl="0" indent="0">
              <a:buNone/>
            </a:pPr>
            <a:r>
              <a:rPr lang="en-US" altLang="ja-JP" sz="1800" dirty="0">
                <a:solidFill>
                  <a:srgbClr val="FFFF00"/>
                </a:solidFill>
                <a:effectLst/>
                <a:latin typeface="Times"/>
                <a:cs typeface="Times"/>
              </a:rPr>
              <a:t> </a:t>
            </a:r>
            <a:r>
              <a:rPr lang="en-US" altLang="ja-JP" sz="1800" dirty="0" smtClean="0">
                <a:solidFill>
                  <a:srgbClr val="FFFF00"/>
                </a:solidFill>
                <a:effectLst/>
                <a:latin typeface="Times"/>
                <a:cs typeface="Times"/>
              </a:rPr>
              <a:t>               </a:t>
            </a:r>
            <a:r>
              <a:rPr lang="en-US" altLang="ja-JP" sz="1800" dirty="0">
                <a:effectLst/>
                <a:latin typeface="Times"/>
                <a:cs typeface="Times"/>
              </a:rPr>
              <a:t>(again, invited Congress members could not attend with voting)</a:t>
            </a:r>
          </a:p>
          <a:p>
            <a:pPr marL="0" lvl="0" indent="0">
              <a:buNone/>
            </a:pPr>
            <a:endParaRPr lang="en-US" altLang="ja-JP" sz="1800" b="1" dirty="0">
              <a:solidFill>
                <a:srgbClr val="FFFFFF"/>
              </a:solidFill>
              <a:effectLst/>
              <a:latin typeface="Times"/>
              <a:cs typeface="Times"/>
              <a:sym typeface="Wingdings"/>
            </a:endParaRPr>
          </a:p>
          <a:p>
            <a:pPr marL="0" lvl="0" indent="0">
              <a:buNone/>
            </a:pPr>
            <a:r>
              <a:rPr lang="en-US" altLang="ja-JP" sz="1800" b="1" dirty="0" smtClean="0">
                <a:solidFill>
                  <a:srgbClr val="FFFF00"/>
                </a:solidFill>
                <a:effectLst/>
                <a:latin typeface="Times"/>
                <a:cs typeface="Times"/>
                <a:sym typeface="Wingdings"/>
              </a:rPr>
              <a:t>C. </a:t>
            </a:r>
            <a:r>
              <a:rPr lang="en-US" altLang="ja-JP" sz="1800" b="1" dirty="0" smtClean="0">
                <a:solidFill>
                  <a:srgbClr val="FF0000"/>
                </a:solidFill>
                <a:effectLst/>
                <a:latin typeface="Times"/>
                <a:cs typeface="Times"/>
                <a:sym typeface="Wingdings"/>
              </a:rPr>
              <a:t>ACHIEVEMENTS and PROGRESSES</a:t>
            </a:r>
            <a:r>
              <a:rPr lang="en-US" altLang="ja-JP" sz="1800" b="1" dirty="0" smtClean="0">
                <a:solidFill>
                  <a:srgbClr val="FFFF00"/>
                </a:solidFill>
                <a:effectLst/>
                <a:latin typeface="Times"/>
                <a:cs typeface="Times"/>
                <a:sym typeface="Wingdings"/>
              </a:rPr>
              <a:t>  (see next page in detail)</a:t>
            </a:r>
            <a:endParaRPr lang="en-US" altLang="ja-JP" sz="1800" b="1" dirty="0">
              <a:solidFill>
                <a:srgbClr val="FF0000"/>
              </a:solidFill>
              <a:effectLst/>
              <a:latin typeface="Times"/>
              <a:cs typeface="Times"/>
              <a:sym typeface="Wingdings"/>
            </a:endParaRPr>
          </a:p>
          <a:p>
            <a:pPr marL="0" lvl="0" indent="0">
              <a:buNone/>
            </a:pPr>
            <a:endParaRPr lang="en-US" altLang="ja-JP" sz="1800" b="1" dirty="0" smtClean="0">
              <a:solidFill>
                <a:srgbClr val="FF0000"/>
              </a:solidFill>
              <a:effectLst/>
              <a:latin typeface="Times"/>
              <a:cs typeface="Times"/>
              <a:sym typeface="Wingdings"/>
            </a:endParaRPr>
          </a:p>
          <a:p>
            <a:pPr marL="0" lvl="0" indent="0">
              <a:buNone/>
            </a:pPr>
            <a:r>
              <a:rPr lang="en-US" altLang="ja-JP" sz="1800" b="1" dirty="0" smtClean="0">
                <a:solidFill>
                  <a:srgbClr val="FFFF00"/>
                </a:solidFill>
                <a:effectLst/>
                <a:latin typeface="Times"/>
                <a:cs typeface="Times"/>
              </a:rPr>
              <a:t>1) DOE </a:t>
            </a:r>
            <a:r>
              <a:rPr lang="en-US" altLang="ja-JP" sz="1800" b="1" dirty="0">
                <a:solidFill>
                  <a:srgbClr val="FFFF00"/>
                </a:solidFill>
                <a:effectLst/>
                <a:latin typeface="Times"/>
                <a:cs typeface="Times"/>
              </a:rPr>
              <a:t>12</a:t>
            </a:r>
            <a:r>
              <a:rPr lang="en-US" altLang="ja-JP" sz="1800" b="1" baseline="30000" dirty="0">
                <a:solidFill>
                  <a:srgbClr val="FFFF00"/>
                </a:solidFill>
                <a:effectLst/>
                <a:latin typeface="Times"/>
                <a:cs typeface="Times"/>
              </a:rPr>
              <a:t>th</a:t>
            </a:r>
            <a:r>
              <a:rPr lang="en-US" altLang="ja-JP" sz="1800" b="1" dirty="0">
                <a:solidFill>
                  <a:srgbClr val="FFFF00"/>
                </a:solidFill>
                <a:effectLst/>
                <a:latin typeface="Times"/>
                <a:cs typeface="Times"/>
              </a:rPr>
              <a:t> of Feb       </a:t>
            </a:r>
          </a:p>
          <a:p>
            <a:pPr lvl="0"/>
            <a:r>
              <a:rPr lang="en-US" altLang="ja-JP" sz="1800" dirty="0">
                <a:solidFill>
                  <a:srgbClr val="FFFF00"/>
                </a:solidFill>
                <a:effectLst/>
                <a:latin typeface="Times"/>
                <a:cs typeface="Times"/>
              </a:rPr>
              <a:t>Dr. Cherry Murray </a:t>
            </a:r>
            <a:r>
              <a:rPr lang="en-US" altLang="ja-JP" sz="1800" dirty="0">
                <a:effectLst/>
                <a:latin typeface="Times"/>
                <a:cs typeface="Times"/>
              </a:rPr>
              <a:t>(Department of Energy, Director of Office of Science)  </a:t>
            </a:r>
            <a:endParaRPr lang="en-US" altLang="ja-JP" sz="1800" dirty="0" smtClean="0">
              <a:effectLst/>
              <a:latin typeface="Times"/>
              <a:cs typeface="Times"/>
            </a:endParaRPr>
          </a:p>
          <a:p>
            <a:pPr lvl="0"/>
            <a:endParaRPr lang="en-US" altLang="ja-JP" sz="1800" dirty="0">
              <a:effectLst/>
              <a:latin typeface="Times"/>
              <a:cs typeface="Times"/>
            </a:endParaRPr>
          </a:p>
          <a:p>
            <a:pPr marL="0" indent="0">
              <a:buNone/>
            </a:pPr>
            <a:r>
              <a:rPr lang="en-US" altLang="ja-JP" sz="1800" b="1" dirty="0" smtClean="0">
                <a:solidFill>
                  <a:srgbClr val="FFFF00"/>
                </a:solidFill>
                <a:effectLst/>
                <a:latin typeface="Times"/>
                <a:cs typeface="Times"/>
                <a:sym typeface="Wingdings"/>
              </a:rPr>
              <a:t>2) Individual meetings with House members and Senator</a:t>
            </a:r>
          </a:p>
          <a:p>
            <a:pPr marL="0" indent="0">
              <a:buNone/>
            </a:pPr>
            <a:r>
              <a:rPr lang="en-US" altLang="ja-JP" sz="1800" b="1" dirty="0">
                <a:solidFill>
                  <a:srgbClr val="FFFF00"/>
                </a:solidFill>
                <a:effectLst/>
                <a:latin typeface="Times"/>
                <a:cs typeface="Times"/>
                <a:sym typeface="Wingdings"/>
              </a:rPr>
              <a:t> </a:t>
            </a:r>
            <a:r>
              <a:rPr lang="en-US" altLang="ja-JP" sz="1800" b="1" dirty="0" smtClean="0">
                <a:solidFill>
                  <a:srgbClr val="FFFF00"/>
                </a:solidFill>
                <a:effectLst/>
                <a:latin typeface="Times"/>
                <a:cs typeface="Times"/>
                <a:sym typeface="Wingdings"/>
              </a:rPr>
              <a:t>   Start </a:t>
            </a:r>
            <a:r>
              <a:rPr lang="en-US" altLang="ja-JP" sz="1800" b="1" dirty="0">
                <a:solidFill>
                  <a:srgbClr val="FFFF00"/>
                </a:solidFill>
                <a:effectLst/>
                <a:latin typeface="Times"/>
                <a:cs typeface="Times"/>
                <a:sym typeface="Wingdings"/>
              </a:rPr>
              <a:t>the FORUM activity among members of US Congress and Japanese Diet  </a:t>
            </a:r>
            <a:endParaRPr lang="en-US" altLang="ja-JP" sz="1800" b="1" dirty="0" smtClean="0">
              <a:solidFill>
                <a:srgbClr val="FFFF00"/>
              </a:solidFill>
              <a:effectLst/>
              <a:latin typeface="Times"/>
              <a:cs typeface="Times"/>
              <a:sym typeface="Wingdings"/>
            </a:endParaRPr>
          </a:p>
          <a:p>
            <a:pPr marL="0" indent="0">
              <a:buNone/>
            </a:pPr>
            <a:r>
              <a:rPr lang="en-US" altLang="ja-JP" sz="1800" b="1" dirty="0">
                <a:solidFill>
                  <a:srgbClr val="FFFF00"/>
                </a:solidFill>
                <a:effectLst/>
                <a:latin typeface="Times"/>
                <a:cs typeface="Times"/>
                <a:sym typeface="Wingdings"/>
              </a:rPr>
              <a:t> </a:t>
            </a:r>
            <a:r>
              <a:rPr lang="en-US" altLang="ja-JP" sz="1800" b="1" dirty="0" smtClean="0">
                <a:solidFill>
                  <a:srgbClr val="FFFF00"/>
                </a:solidFill>
                <a:effectLst/>
                <a:latin typeface="Times"/>
                <a:cs typeface="Times"/>
                <a:sym typeface="Wingdings"/>
              </a:rPr>
              <a:t>                                                (</a:t>
            </a:r>
            <a:r>
              <a:rPr lang="en-US" altLang="ja-JP" sz="1800" b="1" dirty="0">
                <a:solidFill>
                  <a:srgbClr val="FFFF00"/>
                </a:solidFill>
                <a:effectLst/>
                <a:latin typeface="Times"/>
                <a:cs typeface="Times"/>
                <a:sym typeface="Wingdings"/>
              </a:rPr>
              <a:t>Feb. 11</a:t>
            </a:r>
            <a:r>
              <a:rPr lang="en-US" altLang="ja-JP" sz="1800" b="1" baseline="30000" dirty="0">
                <a:solidFill>
                  <a:srgbClr val="FFFF00"/>
                </a:solidFill>
                <a:effectLst/>
                <a:latin typeface="Times"/>
                <a:cs typeface="Times"/>
                <a:sym typeface="Wingdings"/>
              </a:rPr>
              <a:t>th</a:t>
            </a:r>
            <a:r>
              <a:rPr lang="en-US" altLang="ja-JP" sz="1800" b="1" dirty="0">
                <a:solidFill>
                  <a:srgbClr val="FFFF00"/>
                </a:solidFill>
                <a:effectLst/>
                <a:latin typeface="Times"/>
                <a:cs typeface="Times"/>
                <a:sym typeface="Wingdings"/>
              </a:rPr>
              <a:t>  </a:t>
            </a:r>
            <a:r>
              <a:rPr lang="en-US" altLang="ja-JP" sz="1800" b="1" dirty="0" smtClean="0">
                <a:solidFill>
                  <a:srgbClr val="FFFF00"/>
                </a:solidFill>
                <a:effectLst/>
                <a:latin typeface="Times"/>
                <a:cs typeface="Times"/>
                <a:sym typeface="Wingdings"/>
              </a:rPr>
              <a:t>at Washington DC – Feb. 17</a:t>
            </a:r>
            <a:r>
              <a:rPr lang="en-US" altLang="ja-JP" sz="1800" b="1" baseline="30000" dirty="0" smtClean="0">
                <a:solidFill>
                  <a:srgbClr val="FFFF00"/>
                </a:solidFill>
                <a:effectLst/>
                <a:latin typeface="Times"/>
                <a:cs typeface="Times"/>
                <a:sym typeface="Wingdings"/>
              </a:rPr>
              <a:t>th in </a:t>
            </a:r>
            <a:r>
              <a:rPr lang="en-US" altLang="ja-JP" sz="1800" b="1" dirty="0" smtClean="0">
                <a:solidFill>
                  <a:srgbClr val="FFFF00"/>
                </a:solidFill>
                <a:effectLst/>
                <a:latin typeface="Times"/>
                <a:cs typeface="Times"/>
                <a:sym typeface="Wingdings"/>
              </a:rPr>
              <a:t>TOKYO</a:t>
            </a:r>
            <a:r>
              <a:rPr lang="en-US" altLang="ja-JP" sz="1800" b="1" dirty="0">
                <a:solidFill>
                  <a:srgbClr val="FFFF00"/>
                </a:solidFill>
                <a:effectLst/>
                <a:latin typeface="Times"/>
                <a:cs typeface="Times"/>
                <a:sym typeface="Wingdings"/>
              </a:rPr>
              <a:t>)</a:t>
            </a:r>
          </a:p>
          <a:p>
            <a:pPr marL="0" lvl="0" indent="0">
              <a:buNone/>
            </a:pPr>
            <a:endParaRPr lang="en-US" altLang="ja-JP" sz="1800" dirty="0">
              <a:effectLst/>
              <a:latin typeface="Times"/>
              <a:cs typeface="Times"/>
            </a:endParaRPr>
          </a:p>
          <a:p>
            <a:pPr marL="0" lvl="0" indent="0">
              <a:buNone/>
            </a:pPr>
            <a:endParaRPr lang="en-US" altLang="ja-JP" sz="1800" b="1" dirty="0" smtClean="0">
              <a:solidFill>
                <a:srgbClr val="FF0000"/>
              </a:solidFill>
              <a:effectLst/>
              <a:latin typeface="Times"/>
              <a:cs typeface="Times"/>
              <a:sym typeface="Wingdings"/>
            </a:endParaRPr>
          </a:p>
          <a:p>
            <a:pPr marL="0" lvl="0" indent="0">
              <a:buNone/>
            </a:pPr>
            <a:endParaRPr lang="en-US" altLang="ja-JP" sz="1800" b="1" dirty="0" smtClean="0">
              <a:solidFill>
                <a:srgbClr val="FF0000"/>
              </a:solidFill>
              <a:effectLst/>
              <a:latin typeface="Times"/>
              <a:cs typeface="Times"/>
              <a:sym typeface="Wingdings"/>
            </a:endParaRPr>
          </a:p>
        </p:txBody>
      </p:sp>
    </p:spTree>
    <p:extLst>
      <p:ext uri="{BB962C8B-B14F-4D97-AF65-F5344CB8AC3E}">
        <p14:creationId xmlns:p14="http://schemas.microsoft.com/office/powerpoint/2010/main" val="38991631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06719"/>
            <a:ext cx="9144000" cy="6573861"/>
          </a:xfrm>
        </p:spPr>
        <p:txBody>
          <a:bodyPr/>
          <a:lstStyle/>
          <a:p>
            <a:pPr marL="0" indent="0">
              <a:buNone/>
            </a:pPr>
            <a:r>
              <a:rPr lang="en-US" altLang="ja-JP" sz="1400" dirty="0" smtClean="0">
                <a:effectLst/>
                <a:latin typeface="Times"/>
                <a:cs typeface="Times"/>
              </a:rPr>
              <a:t>Delegation from Japan and Meetings </a:t>
            </a:r>
            <a:r>
              <a:rPr lang="en-US" altLang="ja-JP" sz="1400" dirty="0">
                <a:effectLst/>
                <a:latin typeface="Times"/>
                <a:cs typeface="Times"/>
              </a:rPr>
              <a:t>in </a:t>
            </a:r>
            <a:r>
              <a:rPr lang="en-US" altLang="ja-JP" sz="1400" b="1" dirty="0" smtClean="0">
                <a:solidFill>
                  <a:srgbClr val="FFFF00"/>
                </a:solidFill>
                <a:effectLst/>
                <a:latin typeface="Times"/>
                <a:cs typeface="Times"/>
              </a:rPr>
              <a:t>Feb. 2016 </a:t>
            </a:r>
            <a:r>
              <a:rPr lang="en-US" altLang="ja-JP" sz="1400" dirty="0" smtClean="0">
                <a:effectLst/>
                <a:latin typeface="Times"/>
                <a:cs typeface="Times"/>
              </a:rPr>
              <a:t>(@DC):  </a:t>
            </a:r>
            <a:r>
              <a:rPr lang="en-US" altLang="ja-JP" sz="1400" b="1" dirty="0" smtClean="0">
                <a:solidFill>
                  <a:srgbClr val="FFFF00"/>
                </a:solidFill>
                <a:effectLst/>
                <a:latin typeface="Times"/>
                <a:cs typeface="Times"/>
              </a:rPr>
              <a:t>PROGRESSES in backyard (1)</a:t>
            </a:r>
          </a:p>
          <a:p>
            <a:pPr marL="0" lvl="0" indent="0">
              <a:buNone/>
            </a:pPr>
            <a:endParaRPr lang="en-US" altLang="ja-JP" sz="1200" b="1" dirty="0" smtClean="0">
              <a:solidFill>
                <a:srgbClr val="FFFF00"/>
              </a:solidFill>
              <a:effectLst/>
              <a:latin typeface="Times"/>
              <a:cs typeface="Times"/>
            </a:endParaRPr>
          </a:p>
          <a:p>
            <a:pPr marL="0" lvl="0" indent="0">
              <a:buNone/>
            </a:pPr>
            <a:r>
              <a:rPr lang="en-US" altLang="ja-JP" sz="1800" b="1" dirty="0" smtClean="0">
                <a:solidFill>
                  <a:srgbClr val="FFFF00"/>
                </a:solidFill>
                <a:effectLst/>
                <a:latin typeface="Times"/>
                <a:cs typeface="Times"/>
              </a:rPr>
              <a:t>1.  @DOE </a:t>
            </a:r>
            <a:r>
              <a:rPr lang="en-US" altLang="ja-JP" sz="1800" b="1" dirty="0">
                <a:solidFill>
                  <a:srgbClr val="FFFF00"/>
                </a:solidFill>
                <a:effectLst/>
                <a:latin typeface="Times"/>
                <a:cs typeface="Times"/>
              </a:rPr>
              <a:t>12</a:t>
            </a:r>
            <a:r>
              <a:rPr lang="en-US" altLang="ja-JP" sz="1800" b="1" baseline="30000" dirty="0">
                <a:solidFill>
                  <a:srgbClr val="FFFF00"/>
                </a:solidFill>
                <a:effectLst/>
                <a:latin typeface="Times"/>
                <a:cs typeface="Times"/>
              </a:rPr>
              <a:t>th</a:t>
            </a:r>
            <a:r>
              <a:rPr lang="en-US" altLang="ja-JP" sz="1800" b="1" dirty="0">
                <a:solidFill>
                  <a:srgbClr val="FFFF00"/>
                </a:solidFill>
                <a:effectLst/>
                <a:latin typeface="Times"/>
                <a:cs typeface="Times"/>
              </a:rPr>
              <a:t> of Feb </a:t>
            </a:r>
            <a:r>
              <a:rPr lang="en-US" altLang="ja-JP" sz="1800" b="1" dirty="0" smtClean="0">
                <a:solidFill>
                  <a:srgbClr val="FFFF00"/>
                </a:solidFill>
                <a:effectLst/>
                <a:latin typeface="Times"/>
                <a:cs typeface="Times"/>
              </a:rPr>
              <a:t>      participants</a:t>
            </a:r>
          </a:p>
          <a:p>
            <a:pPr lvl="0"/>
            <a:r>
              <a:rPr lang="en-US" altLang="ja-JP" sz="1600" dirty="0" smtClean="0">
                <a:solidFill>
                  <a:srgbClr val="FFFF00"/>
                </a:solidFill>
                <a:effectLst/>
                <a:latin typeface="Times"/>
                <a:cs typeface="Times"/>
              </a:rPr>
              <a:t>Dr</a:t>
            </a:r>
            <a:r>
              <a:rPr lang="en-US" altLang="ja-JP" sz="1600" dirty="0">
                <a:solidFill>
                  <a:srgbClr val="FFFF00"/>
                </a:solidFill>
                <a:effectLst/>
                <a:latin typeface="Times"/>
                <a:cs typeface="Times"/>
              </a:rPr>
              <a:t>. Cherry Murray </a:t>
            </a:r>
            <a:r>
              <a:rPr lang="en-US" altLang="ja-JP" sz="1600" dirty="0">
                <a:effectLst/>
                <a:latin typeface="Times"/>
                <a:cs typeface="Times"/>
              </a:rPr>
              <a:t>(Department of Energy, Director of Office of Science)  </a:t>
            </a:r>
          </a:p>
          <a:p>
            <a:pPr marL="0" lvl="0" indent="0">
              <a:buNone/>
            </a:pPr>
            <a:r>
              <a:rPr lang="en-US" altLang="ja-JP" sz="1600" dirty="0" smtClean="0">
                <a:solidFill>
                  <a:srgbClr val="FFFF00"/>
                </a:solidFill>
                <a:effectLst/>
                <a:latin typeface="Times"/>
                <a:cs typeface="Times"/>
              </a:rPr>
              <a:t>         Dr</a:t>
            </a:r>
            <a:r>
              <a:rPr lang="en-US" altLang="ja-JP" sz="1600" dirty="0">
                <a:solidFill>
                  <a:srgbClr val="FFFF00"/>
                </a:solidFill>
                <a:effectLst/>
                <a:latin typeface="Times"/>
                <a:cs typeface="Times"/>
              </a:rPr>
              <a:t>. Jim </a:t>
            </a:r>
            <a:r>
              <a:rPr lang="en-US" altLang="ja-JP" sz="1600" dirty="0" err="1">
                <a:solidFill>
                  <a:srgbClr val="FFFF00"/>
                </a:solidFill>
                <a:effectLst/>
                <a:latin typeface="Times"/>
                <a:cs typeface="Times"/>
              </a:rPr>
              <a:t>Siegrist</a:t>
            </a:r>
            <a:r>
              <a:rPr lang="en-US" altLang="ja-JP" sz="1600" dirty="0">
                <a:solidFill>
                  <a:srgbClr val="FFFF00"/>
                </a:solidFill>
                <a:effectLst/>
                <a:latin typeface="Times"/>
                <a:cs typeface="Times"/>
              </a:rPr>
              <a:t> </a:t>
            </a:r>
            <a:r>
              <a:rPr lang="en-US" altLang="ja-JP" sz="1600" dirty="0">
                <a:effectLst/>
                <a:latin typeface="Times"/>
                <a:cs typeface="Times"/>
              </a:rPr>
              <a:t>(DOE Associate Director), et al (in total </a:t>
            </a:r>
            <a:r>
              <a:rPr lang="en-US" altLang="ja-JP" sz="1600" dirty="0">
                <a:solidFill>
                  <a:srgbClr val="FFFF00"/>
                </a:solidFill>
                <a:effectLst/>
                <a:latin typeface="Times"/>
                <a:cs typeface="Times"/>
              </a:rPr>
              <a:t>5 members from DOE</a:t>
            </a:r>
            <a:r>
              <a:rPr lang="en-US" altLang="ja-JP" sz="1600" dirty="0">
                <a:effectLst/>
                <a:latin typeface="Times"/>
                <a:cs typeface="Times"/>
              </a:rPr>
              <a:t>)</a:t>
            </a:r>
          </a:p>
          <a:p>
            <a:pPr lvl="0"/>
            <a:r>
              <a:rPr lang="en-US" altLang="ja-JP" sz="1600" dirty="0" smtClean="0">
                <a:solidFill>
                  <a:srgbClr val="FFFF00"/>
                </a:solidFill>
                <a:effectLst/>
                <a:latin typeface="Times"/>
                <a:cs typeface="Times"/>
              </a:rPr>
              <a:t>Diet members:  Hon</a:t>
            </a:r>
            <a:r>
              <a:rPr lang="en-US" altLang="ja-JP" sz="1600" dirty="0">
                <a:solidFill>
                  <a:srgbClr val="FFFF00"/>
                </a:solidFill>
                <a:effectLst/>
                <a:latin typeface="Times"/>
                <a:cs typeface="Times"/>
              </a:rPr>
              <a:t>. </a:t>
            </a:r>
            <a:r>
              <a:rPr lang="en-US" altLang="ja-JP" sz="1600" dirty="0" err="1">
                <a:solidFill>
                  <a:srgbClr val="FFFF00"/>
                </a:solidFill>
                <a:effectLst/>
                <a:latin typeface="Times"/>
                <a:cs typeface="Times"/>
              </a:rPr>
              <a:t>Shionoya</a:t>
            </a:r>
            <a:r>
              <a:rPr lang="en-US" altLang="ja-JP" sz="1600" dirty="0">
                <a:solidFill>
                  <a:srgbClr val="FFFF00"/>
                </a:solidFill>
                <a:effectLst/>
                <a:latin typeface="Times"/>
                <a:cs typeface="Times"/>
              </a:rPr>
              <a:t>, Hon. </a:t>
            </a:r>
            <a:r>
              <a:rPr lang="en-US" altLang="ja-JP" sz="1600" dirty="0" smtClean="0">
                <a:solidFill>
                  <a:srgbClr val="FFFF00"/>
                </a:solidFill>
                <a:effectLst/>
                <a:latin typeface="Times"/>
                <a:cs typeface="Times"/>
              </a:rPr>
              <a:t>Suzuki, Hon. </a:t>
            </a:r>
            <a:r>
              <a:rPr lang="en-US" altLang="ja-JP" sz="1600" dirty="0" err="1" smtClean="0">
                <a:solidFill>
                  <a:srgbClr val="FFFF00"/>
                </a:solidFill>
                <a:effectLst/>
                <a:latin typeface="Times"/>
                <a:cs typeface="Times"/>
              </a:rPr>
              <a:t>Otsuka</a:t>
            </a:r>
            <a:r>
              <a:rPr lang="en-US" altLang="ja-JP" sz="1600" dirty="0" smtClean="0">
                <a:solidFill>
                  <a:srgbClr val="FFFF00"/>
                </a:solidFill>
                <a:effectLst/>
                <a:latin typeface="Times"/>
                <a:cs typeface="Times"/>
              </a:rPr>
              <a:t> </a:t>
            </a:r>
          </a:p>
          <a:p>
            <a:pPr lvl="0"/>
            <a:r>
              <a:rPr lang="en-US" altLang="ja-JP" sz="1600" dirty="0" smtClean="0">
                <a:solidFill>
                  <a:srgbClr val="FFFF00"/>
                </a:solidFill>
                <a:effectLst/>
                <a:latin typeface="Times"/>
                <a:cs typeface="Times"/>
              </a:rPr>
              <a:t>MEXT </a:t>
            </a:r>
            <a:r>
              <a:rPr lang="en-US" altLang="ja-JP" sz="1600" dirty="0" smtClean="0">
                <a:effectLst/>
                <a:latin typeface="Times"/>
                <a:cs typeface="Times"/>
              </a:rPr>
              <a:t>deputy director of research bureau Mr. </a:t>
            </a:r>
            <a:r>
              <a:rPr lang="en-US" altLang="ja-JP" sz="1600" dirty="0" err="1" smtClean="0">
                <a:effectLst/>
                <a:latin typeface="Times"/>
                <a:cs typeface="Times"/>
              </a:rPr>
              <a:t>Ikukawa</a:t>
            </a:r>
            <a:r>
              <a:rPr lang="en-US" altLang="ja-JP" sz="1600" dirty="0" smtClean="0">
                <a:effectLst/>
                <a:latin typeface="Times"/>
                <a:cs typeface="Times"/>
              </a:rPr>
              <a:t>  </a:t>
            </a:r>
            <a:r>
              <a:rPr lang="en-US" altLang="ja-JP" sz="1600" dirty="0" smtClean="0">
                <a:solidFill>
                  <a:srgbClr val="FFFF00"/>
                </a:solidFill>
                <a:effectLst/>
                <a:latin typeface="Times"/>
                <a:cs typeface="Times"/>
              </a:rPr>
              <a:t>+ </a:t>
            </a:r>
            <a:r>
              <a:rPr lang="en-US" altLang="ja-JP" sz="1600" dirty="0" smtClean="0">
                <a:effectLst/>
                <a:latin typeface="Times"/>
                <a:cs typeface="Times"/>
              </a:rPr>
              <a:t>Embassy  </a:t>
            </a:r>
          </a:p>
          <a:p>
            <a:pPr lvl="0"/>
            <a:r>
              <a:rPr lang="en-US" altLang="ja-JP" sz="1600" dirty="0" smtClean="0">
                <a:effectLst/>
                <a:latin typeface="Times"/>
                <a:cs typeface="Times"/>
              </a:rPr>
              <a:t>Japanese </a:t>
            </a:r>
            <a:r>
              <a:rPr lang="en-US" altLang="ja-JP" sz="1600" dirty="0">
                <a:effectLst/>
                <a:latin typeface="Times"/>
                <a:cs typeface="Times"/>
              </a:rPr>
              <a:t>researchers (</a:t>
            </a:r>
            <a:r>
              <a:rPr lang="en-US" altLang="ja-JP" sz="1600" dirty="0" err="1">
                <a:effectLst/>
                <a:latin typeface="Times"/>
                <a:cs typeface="Times"/>
              </a:rPr>
              <a:t>A.Suzuki</a:t>
            </a:r>
            <a:r>
              <a:rPr lang="en-US" altLang="ja-JP" sz="1600" dirty="0">
                <a:effectLst/>
                <a:latin typeface="Times"/>
                <a:cs typeface="Times"/>
              </a:rPr>
              <a:t>, H. </a:t>
            </a:r>
            <a:r>
              <a:rPr lang="en-US" altLang="ja-JP" sz="1600" dirty="0" err="1">
                <a:effectLst/>
                <a:latin typeface="Times"/>
                <a:cs typeface="Times"/>
              </a:rPr>
              <a:t>Aihara</a:t>
            </a:r>
            <a:r>
              <a:rPr lang="en-US" altLang="ja-JP" sz="1600" dirty="0">
                <a:effectLst/>
                <a:latin typeface="Times"/>
                <a:cs typeface="Times"/>
              </a:rPr>
              <a:t>, H. Murayama, </a:t>
            </a:r>
            <a:r>
              <a:rPr lang="en-US" altLang="ja-JP" sz="1600" dirty="0" err="1">
                <a:effectLst/>
                <a:latin typeface="Times"/>
                <a:cs typeface="Times"/>
              </a:rPr>
              <a:t>S.Yamashita</a:t>
            </a:r>
            <a:r>
              <a:rPr lang="en-US" altLang="ja-JP" sz="1600" dirty="0" smtClean="0">
                <a:effectLst/>
                <a:latin typeface="Times"/>
                <a:cs typeface="Times"/>
              </a:rPr>
              <a:t>)</a:t>
            </a:r>
          </a:p>
          <a:p>
            <a:pPr lvl="0"/>
            <a:r>
              <a:rPr lang="en-US" altLang="ja-JP" sz="1600" dirty="0" smtClean="0">
                <a:effectLst/>
                <a:latin typeface="Times"/>
                <a:cs typeface="Times"/>
              </a:rPr>
              <a:t>DISCUSSION and CONCLUSIONS</a:t>
            </a:r>
            <a:endParaRPr lang="en-US" altLang="ja-JP" sz="1600" dirty="0">
              <a:effectLst/>
              <a:latin typeface="Times"/>
              <a:cs typeface="Times"/>
            </a:endParaRPr>
          </a:p>
          <a:p>
            <a:pPr lvl="1"/>
            <a:r>
              <a:rPr lang="en-US" altLang="ja-JP" sz="1600" b="1" dirty="0" smtClean="0">
                <a:solidFill>
                  <a:srgbClr val="FFFF00"/>
                </a:solidFill>
                <a:effectLst/>
                <a:latin typeface="Times"/>
                <a:cs typeface="Times"/>
              </a:rPr>
              <a:t>Agrees upon keeping to increase supports </a:t>
            </a:r>
            <a:r>
              <a:rPr lang="en-US" altLang="ja-JP" sz="1600" b="1" dirty="0">
                <a:solidFill>
                  <a:srgbClr val="FFFF00"/>
                </a:solidFill>
                <a:effectLst/>
                <a:latin typeface="Times"/>
                <a:cs typeface="Times"/>
              </a:rPr>
              <a:t>on US-Japan collaboration in large international </a:t>
            </a:r>
            <a:r>
              <a:rPr lang="en-US" altLang="ja-JP" sz="1600" b="1" dirty="0" smtClean="0">
                <a:solidFill>
                  <a:srgbClr val="FFFF00"/>
                </a:solidFill>
                <a:effectLst/>
                <a:latin typeface="Times"/>
                <a:cs typeface="Times"/>
              </a:rPr>
              <a:t>projects </a:t>
            </a:r>
            <a:endParaRPr lang="en-US" altLang="ja-JP" sz="1600" b="1" dirty="0">
              <a:solidFill>
                <a:srgbClr val="FFFF00"/>
              </a:solidFill>
              <a:effectLst/>
              <a:latin typeface="Times"/>
              <a:cs typeface="Times"/>
            </a:endParaRPr>
          </a:p>
          <a:p>
            <a:pPr lvl="1"/>
            <a:r>
              <a:rPr lang="en-US" altLang="ja-JP" sz="1600" b="1" dirty="0" smtClean="0">
                <a:solidFill>
                  <a:srgbClr val="FFFF00"/>
                </a:solidFill>
                <a:effectLst/>
                <a:latin typeface="Times"/>
                <a:cs typeface="Times"/>
              </a:rPr>
              <a:t>Facilitate formation </a:t>
            </a:r>
            <a:r>
              <a:rPr lang="en-US" altLang="ja-JP" sz="1600" b="1" dirty="0">
                <a:solidFill>
                  <a:srgbClr val="FFFF00"/>
                </a:solidFill>
                <a:effectLst/>
                <a:latin typeface="Times"/>
                <a:cs typeface="Times"/>
              </a:rPr>
              <a:t>of joint study between MEXT-DOE as “Discussion Group” on </a:t>
            </a:r>
            <a:r>
              <a:rPr lang="en-US" altLang="ja-JP" sz="1600" b="1" dirty="0" smtClean="0">
                <a:solidFill>
                  <a:srgbClr val="FFFF00"/>
                </a:solidFill>
                <a:effectLst/>
                <a:latin typeface="Times"/>
                <a:cs typeface="Times"/>
              </a:rPr>
              <a:t>ILC </a:t>
            </a:r>
            <a:r>
              <a:rPr lang="en-US" altLang="ja-JP" sz="1600" b="1" dirty="0" smtClean="0">
                <a:effectLst/>
                <a:latin typeface="Times"/>
                <a:cs typeface="Times"/>
              </a:rPr>
              <a:t>(first DOE side proposed)</a:t>
            </a:r>
            <a:endParaRPr lang="en-US" altLang="ja-JP" sz="1600" b="1" dirty="0">
              <a:effectLst/>
              <a:latin typeface="Times"/>
              <a:cs typeface="Times"/>
            </a:endParaRPr>
          </a:p>
          <a:p>
            <a:pPr lvl="2"/>
            <a:r>
              <a:rPr lang="en-US" altLang="ja-JP" sz="1600" b="1" dirty="0" smtClean="0">
                <a:effectLst/>
                <a:latin typeface="Times"/>
                <a:cs typeface="Times"/>
              </a:rPr>
              <a:t>Main </a:t>
            </a:r>
            <a:r>
              <a:rPr lang="en-US" altLang="ja-JP" sz="1600" b="1" dirty="0">
                <a:effectLst/>
                <a:latin typeface="Times"/>
                <a:cs typeface="Times"/>
              </a:rPr>
              <a:t>issues to jointly study are 1) </a:t>
            </a:r>
            <a:r>
              <a:rPr lang="en-US" altLang="ja-JP" sz="1600" b="1" dirty="0">
                <a:solidFill>
                  <a:srgbClr val="FFFF00"/>
                </a:solidFill>
                <a:effectLst/>
                <a:latin typeface="Times"/>
                <a:cs typeface="Times"/>
              </a:rPr>
              <a:t>Management structure including Industry</a:t>
            </a:r>
            <a:r>
              <a:rPr lang="en-US" altLang="ja-JP" sz="1600" b="1" dirty="0">
                <a:effectLst/>
                <a:latin typeface="Times"/>
                <a:cs typeface="Times"/>
              </a:rPr>
              <a:t>, 2) Cost assurance and reduction 3) Spin-off </a:t>
            </a:r>
            <a:r>
              <a:rPr lang="en-US" altLang="ja-JP" sz="1600" b="1" dirty="0" smtClean="0">
                <a:effectLst/>
                <a:latin typeface="Times"/>
                <a:cs typeface="Times"/>
              </a:rPr>
              <a:t>Merits </a:t>
            </a:r>
            <a:endParaRPr lang="en-US" altLang="ja-JP" sz="1600" b="1" dirty="0">
              <a:effectLst/>
              <a:latin typeface="Times"/>
              <a:cs typeface="Times"/>
            </a:endParaRPr>
          </a:p>
          <a:p>
            <a:pPr lvl="2"/>
            <a:r>
              <a:rPr lang="en-US" altLang="ja-JP" sz="1600" b="1" dirty="0" smtClean="0">
                <a:effectLst/>
                <a:latin typeface="Times"/>
                <a:cs typeface="Times"/>
              </a:rPr>
              <a:t>High-level (Minister level agreement) US-JP framework on S&amp;T involves ILC in its annex.  (</a:t>
            </a:r>
            <a:r>
              <a:rPr lang="en-US" altLang="ja-JP" sz="1600" b="1" dirty="0" smtClean="0">
                <a:solidFill>
                  <a:srgbClr val="FFFF00"/>
                </a:solidFill>
                <a:effectLst/>
                <a:latin typeface="Times"/>
                <a:cs typeface="Times"/>
              </a:rPr>
              <a:t>bi-lateral framework already exists</a:t>
            </a:r>
            <a:r>
              <a:rPr lang="en-US" altLang="ja-JP" sz="1600" b="1" dirty="0" smtClean="0">
                <a:effectLst/>
                <a:latin typeface="Times"/>
                <a:cs typeface="Times"/>
              </a:rPr>
              <a:t>)</a:t>
            </a:r>
          </a:p>
          <a:p>
            <a:pPr lvl="2"/>
            <a:r>
              <a:rPr lang="en-US" altLang="ja-JP" sz="1600" b="1" dirty="0" smtClean="0">
                <a:effectLst/>
                <a:latin typeface="Times"/>
                <a:cs typeface="Times"/>
              </a:rPr>
              <a:t>Each </a:t>
            </a:r>
            <a:r>
              <a:rPr lang="en-US" altLang="ja-JP" sz="1600" b="1" dirty="0">
                <a:effectLst/>
                <a:latin typeface="Times"/>
                <a:cs typeface="Times"/>
              </a:rPr>
              <a:t>counterparts </a:t>
            </a:r>
            <a:r>
              <a:rPr lang="en-US" altLang="ja-JP" sz="1600" b="1" dirty="0" smtClean="0">
                <a:effectLst/>
                <a:latin typeface="Times"/>
                <a:cs typeface="Times"/>
              </a:rPr>
              <a:t>(officers in DOE side</a:t>
            </a:r>
            <a:r>
              <a:rPr lang="en-US" altLang="ja-JP" sz="1600" b="1" dirty="0">
                <a:effectLst/>
                <a:latin typeface="Times"/>
                <a:cs typeface="Times"/>
              </a:rPr>
              <a:t> </a:t>
            </a:r>
            <a:r>
              <a:rPr lang="en-US" altLang="ja-JP" sz="1600" b="1" dirty="0" smtClean="0">
                <a:effectLst/>
                <a:latin typeface="Times"/>
                <a:cs typeface="Times"/>
              </a:rPr>
              <a:t>and in MEXT </a:t>
            </a:r>
            <a:r>
              <a:rPr lang="en-US" altLang="ja-JP" sz="1600" b="1" dirty="0">
                <a:effectLst/>
                <a:latin typeface="Times"/>
                <a:cs typeface="Times"/>
              </a:rPr>
              <a:t>side) are </a:t>
            </a:r>
            <a:r>
              <a:rPr lang="en-US" altLang="ja-JP" sz="1600" b="1" dirty="0" smtClean="0">
                <a:effectLst/>
                <a:latin typeface="Times"/>
                <a:cs typeface="Times"/>
              </a:rPr>
              <a:t>introduced.  </a:t>
            </a:r>
          </a:p>
          <a:p>
            <a:pPr lvl="2"/>
            <a:r>
              <a:rPr lang="en-US" altLang="ja-JP" sz="1600" b="1" dirty="0" smtClean="0">
                <a:effectLst/>
                <a:latin typeface="Times"/>
                <a:cs typeface="Times"/>
              </a:rPr>
              <a:t>This time was </a:t>
            </a:r>
            <a:r>
              <a:rPr lang="en-US" altLang="ja-JP" sz="1600" b="1" dirty="0">
                <a:effectLst/>
                <a:latin typeface="Times"/>
                <a:cs typeface="Times"/>
              </a:rPr>
              <a:t>DOE-Diet </a:t>
            </a:r>
            <a:r>
              <a:rPr lang="en-US" altLang="ja-JP" sz="1600" b="1" dirty="0" smtClean="0">
                <a:effectLst/>
                <a:latin typeface="Times"/>
                <a:cs typeface="Times"/>
              </a:rPr>
              <a:t>meeting = facilitation </a:t>
            </a:r>
            <a:r>
              <a:rPr lang="en-US" altLang="ja-JP" sz="1600" b="1" dirty="0">
                <a:effectLst/>
                <a:latin typeface="Times"/>
                <a:cs typeface="Times"/>
                <a:sym typeface="Wingdings"/>
              </a:rPr>
              <a:t></a:t>
            </a:r>
            <a:r>
              <a:rPr lang="en-US" altLang="ja-JP" sz="1600" b="1" dirty="0">
                <a:effectLst/>
                <a:latin typeface="Times"/>
                <a:cs typeface="Times"/>
              </a:rPr>
              <a:t>  </a:t>
            </a:r>
            <a:r>
              <a:rPr lang="en-US" altLang="ja-JP" sz="1600" b="1" dirty="0" smtClean="0">
                <a:effectLst/>
                <a:latin typeface="Times"/>
                <a:cs typeface="Times"/>
              </a:rPr>
              <a:t>concluded that it will </a:t>
            </a:r>
            <a:r>
              <a:rPr lang="en-US" altLang="ja-JP" sz="1600" b="1" dirty="0">
                <a:effectLst/>
                <a:latin typeface="Times"/>
                <a:cs typeface="Times"/>
              </a:rPr>
              <a:t>be </a:t>
            </a:r>
            <a:r>
              <a:rPr lang="en-US" altLang="ja-JP" sz="1600" b="1" dirty="0" smtClean="0">
                <a:effectLst/>
                <a:latin typeface="Times"/>
                <a:cs typeface="Times"/>
              </a:rPr>
              <a:t>discussed </a:t>
            </a:r>
            <a:r>
              <a:rPr lang="en-US" altLang="ja-JP" sz="1600" b="1" dirty="0">
                <a:effectLst/>
                <a:latin typeface="Times"/>
                <a:cs typeface="Times"/>
              </a:rPr>
              <a:t>between DOE and </a:t>
            </a:r>
            <a:r>
              <a:rPr lang="en-US" altLang="ja-JP" sz="1600" b="1" dirty="0" smtClean="0">
                <a:effectLst/>
                <a:latin typeface="Times"/>
                <a:cs typeface="Times"/>
              </a:rPr>
              <a:t>MEXT.  Note: Corresponding MEXT budget exists in Y2016 National Budget on study of large international S&amp;T project management (to be activated from April). </a:t>
            </a:r>
            <a:r>
              <a:rPr lang="en-US" altLang="ja-JP" sz="1600" b="1" dirty="0" smtClean="0">
                <a:solidFill>
                  <a:srgbClr val="FFFF00"/>
                </a:solidFill>
                <a:effectLst/>
                <a:latin typeface="Times"/>
                <a:cs typeface="Times"/>
              </a:rPr>
              <a:t>Careful operation is necessary</a:t>
            </a:r>
            <a:r>
              <a:rPr lang="en-US" altLang="ja-JP" sz="1600" b="1" dirty="0" smtClean="0">
                <a:effectLst/>
                <a:latin typeface="Times"/>
                <a:cs typeface="Times"/>
              </a:rPr>
              <a:t> (membership, items, timeline, etc..)</a:t>
            </a:r>
          </a:p>
          <a:p>
            <a:pPr lvl="1"/>
            <a:r>
              <a:rPr lang="en-US" altLang="ja-JP" sz="1600" b="1" dirty="0" smtClean="0">
                <a:effectLst/>
                <a:latin typeface="Times"/>
                <a:cs typeface="Times"/>
              </a:rPr>
              <a:t>Confirmed</a:t>
            </a:r>
            <a:r>
              <a:rPr lang="ja-JP" altLang="en-US" sz="1600" b="1" dirty="0" smtClean="0">
                <a:effectLst/>
                <a:latin typeface="Times"/>
                <a:cs typeface="Times"/>
              </a:rPr>
              <a:t> </a:t>
            </a:r>
            <a:r>
              <a:rPr lang="en-US" altLang="ja-JP" sz="1600" b="1" dirty="0" smtClean="0">
                <a:effectLst/>
                <a:latin typeface="Times"/>
                <a:cs typeface="Times"/>
              </a:rPr>
              <a:t>among</a:t>
            </a:r>
            <a:r>
              <a:rPr lang="ja-JP" altLang="en-US" sz="1600" b="1" dirty="0" smtClean="0">
                <a:effectLst/>
                <a:latin typeface="Times"/>
                <a:cs typeface="Times"/>
              </a:rPr>
              <a:t> </a:t>
            </a:r>
            <a:r>
              <a:rPr lang="en-US" altLang="ja-JP" sz="1600" b="1" dirty="0" smtClean="0">
                <a:effectLst/>
                <a:latin typeface="Times"/>
                <a:cs typeface="Times"/>
              </a:rPr>
              <a:t>all</a:t>
            </a:r>
            <a:r>
              <a:rPr lang="ja-JP" altLang="en-US" sz="1600" b="1" dirty="0" smtClean="0">
                <a:effectLst/>
                <a:latin typeface="Times"/>
                <a:cs typeface="Times"/>
              </a:rPr>
              <a:t> </a:t>
            </a:r>
            <a:r>
              <a:rPr lang="en-US" altLang="ja-JP" sz="1600" b="1" dirty="0" smtClean="0">
                <a:effectLst/>
                <a:latin typeface="Times"/>
                <a:cs typeface="Times"/>
              </a:rPr>
              <a:t>participants</a:t>
            </a:r>
            <a:r>
              <a:rPr lang="ja-JP" altLang="en-US" sz="1600" b="1" dirty="0" smtClean="0">
                <a:effectLst/>
                <a:latin typeface="Times"/>
                <a:cs typeface="Times"/>
              </a:rPr>
              <a:t> </a:t>
            </a:r>
            <a:r>
              <a:rPr lang="en-US" altLang="ja-JP" sz="1600" b="1" dirty="0" smtClean="0">
                <a:effectLst/>
                <a:latin typeface="Times"/>
                <a:cs typeface="Times"/>
              </a:rPr>
              <a:t>including DOE/MEXT that</a:t>
            </a:r>
            <a:r>
              <a:rPr lang="ja-JP" altLang="en-US" sz="1600" b="1" dirty="0" smtClean="0">
                <a:effectLst/>
                <a:latin typeface="Times"/>
                <a:cs typeface="Times"/>
              </a:rPr>
              <a:t> </a:t>
            </a:r>
            <a:r>
              <a:rPr lang="en-US" altLang="ja-JP" sz="1600" b="1" dirty="0" smtClean="0">
                <a:solidFill>
                  <a:srgbClr val="FFFF00"/>
                </a:solidFill>
                <a:effectLst/>
                <a:latin typeface="Times"/>
                <a:cs typeface="Times"/>
              </a:rPr>
              <a:t>the facts discussed</a:t>
            </a:r>
            <a:r>
              <a:rPr lang="ja-JP" altLang="en-US" sz="1600" b="1" dirty="0" smtClean="0">
                <a:solidFill>
                  <a:srgbClr val="FFFF00"/>
                </a:solidFill>
                <a:effectLst/>
                <a:latin typeface="Times"/>
                <a:cs typeface="Times"/>
              </a:rPr>
              <a:t> </a:t>
            </a:r>
            <a:r>
              <a:rPr lang="en-US" altLang="ja-JP" sz="1600" b="1" dirty="0" smtClean="0">
                <a:solidFill>
                  <a:srgbClr val="FFFF00"/>
                </a:solidFill>
                <a:effectLst/>
                <a:latin typeface="Times"/>
                <a:cs typeface="Times"/>
              </a:rPr>
              <a:t>at DOE this time are all OPEN (not confidential)</a:t>
            </a:r>
          </a:p>
          <a:p>
            <a:pPr marL="0" lvl="0" indent="0">
              <a:buNone/>
            </a:pPr>
            <a:endParaRPr lang="en-US" altLang="ja-JP" sz="1600" b="1" dirty="0" smtClean="0">
              <a:solidFill>
                <a:srgbClr val="FFFF00"/>
              </a:solidFill>
              <a:effectLst/>
              <a:latin typeface="Times"/>
              <a:cs typeface="Times"/>
              <a:sym typeface="Wingdings"/>
            </a:endParaRPr>
          </a:p>
        </p:txBody>
      </p:sp>
    </p:spTree>
    <p:extLst>
      <p:ext uri="{BB962C8B-B14F-4D97-AF65-F5344CB8AC3E}">
        <p14:creationId xmlns:p14="http://schemas.microsoft.com/office/powerpoint/2010/main" val="17041915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4035" y="10674"/>
            <a:ext cx="9007922" cy="6232363"/>
          </a:xfrm>
        </p:spPr>
        <p:txBody>
          <a:bodyPr/>
          <a:lstStyle/>
          <a:p>
            <a:pPr marL="0" indent="0">
              <a:buNone/>
            </a:pPr>
            <a:endParaRPr lang="en-US" altLang="ja-JP" sz="1100" b="1" dirty="0" smtClean="0">
              <a:solidFill>
                <a:srgbClr val="FFFF00"/>
              </a:solidFill>
              <a:effectLst/>
              <a:latin typeface="Times"/>
              <a:cs typeface="Times"/>
            </a:endParaRPr>
          </a:p>
          <a:p>
            <a:pPr marL="0" lvl="0" indent="0">
              <a:buNone/>
            </a:pPr>
            <a:endParaRPr lang="en-US" altLang="ja-JP" sz="1200" b="1" dirty="0" smtClean="0">
              <a:solidFill>
                <a:srgbClr val="FFFF00"/>
              </a:solidFill>
              <a:effectLst/>
              <a:latin typeface="Times"/>
              <a:cs typeface="Times"/>
              <a:sym typeface="Wingdings"/>
            </a:endParaRPr>
          </a:p>
          <a:p>
            <a:pPr marL="0" lvl="0" indent="0">
              <a:buNone/>
            </a:pPr>
            <a:r>
              <a:rPr lang="en-US" altLang="ja-JP" sz="1600" b="1" dirty="0" smtClean="0">
                <a:solidFill>
                  <a:srgbClr val="FFFF00"/>
                </a:solidFill>
                <a:effectLst/>
                <a:latin typeface="Times"/>
                <a:cs typeface="Times"/>
                <a:sym typeface="Wingdings"/>
              </a:rPr>
              <a:t>2. THE FORUM </a:t>
            </a:r>
            <a:r>
              <a:rPr lang="ja-JP" altLang="en-US" sz="1600" b="1" dirty="0" smtClean="0">
                <a:solidFill>
                  <a:srgbClr val="FFFF00"/>
                </a:solidFill>
                <a:effectLst/>
                <a:latin typeface="Times"/>
                <a:cs typeface="Times"/>
                <a:sym typeface="Wingdings"/>
              </a:rPr>
              <a:t> </a:t>
            </a:r>
            <a:r>
              <a:rPr lang="en-US" altLang="ja-JP" sz="1600" b="1" dirty="0">
                <a:solidFill>
                  <a:srgbClr val="FFFFFF"/>
                </a:solidFill>
                <a:effectLst/>
                <a:latin typeface="Times"/>
                <a:cs typeface="Times"/>
              </a:rPr>
              <a:t>“US-Japan Political Leaders’ Forum on Advanced Science and Technology” </a:t>
            </a:r>
            <a:endParaRPr lang="en-US" altLang="ja-JP" sz="1600" b="1" dirty="0" smtClean="0">
              <a:solidFill>
                <a:srgbClr val="FFFF00"/>
              </a:solidFill>
              <a:effectLst/>
              <a:latin typeface="Times"/>
              <a:cs typeface="Times"/>
              <a:sym typeface="Wingdings"/>
            </a:endParaRPr>
          </a:p>
          <a:p>
            <a:pPr marL="0" lvl="0" indent="0">
              <a:buNone/>
            </a:pPr>
            <a:r>
              <a:rPr lang="en-US" altLang="ja-JP" sz="1600" b="1" dirty="0">
                <a:solidFill>
                  <a:srgbClr val="FFFF00"/>
                </a:solidFill>
                <a:effectLst/>
                <a:latin typeface="Times"/>
                <a:cs typeface="Times"/>
                <a:sym typeface="Wingdings"/>
              </a:rPr>
              <a:t> </a:t>
            </a:r>
            <a:r>
              <a:rPr lang="en-US" altLang="ja-JP" sz="1600" b="1" dirty="0" smtClean="0">
                <a:solidFill>
                  <a:srgbClr val="FFFF00"/>
                </a:solidFill>
                <a:effectLst/>
                <a:latin typeface="Times"/>
                <a:cs typeface="Times"/>
                <a:sym typeface="Wingdings"/>
              </a:rPr>
              <a:t>     Start the FORUM activity among members of US Congress and Japanese Diet </a:t>
            </a:r>
          </a:p>
          <a:p>
            <a:pPr marL="0" lvl="0" indent="0">
              <a:buNone/>
            </a:pPr>
            <a:r>
              <a:rPr lang="en-US" altLang="ja-JP" sz="1600" b="1" dirty="0">
                <a:solidFill>
                  <a:srgbClr val="FFFF00"/>
                </a:solidFill>
                <a:effectLst/>
                <a:latin typeface="Times"/>
                <a:cs typeface="Times"/>
                <a:sym typeface="Wingdings"/>
              </a:rPr>
              <a:t>	</a:t>
            </a:r>
            <a:r>
              <a:rPr lang="en-US" altLang="ja-JP" sz="1600" b="1" dirty="0" smtClean="0">
                <a:solidFill>
                  <a:srgbClr val="FFFF00"/>
                </a:solidFill>
                <a:effectLst/>
                <a:latin typeface="Times"/>
                <a:cs typeface="Times"/>
                <a:sym typeface="Wingdings"/>
              </a:rPr>
              <a:t>				 </a:t>
            </a:r>
            <a:r>
              <a:rPr lang="en-US" altLang="ja-JP" sz="1600" b="1" dirty="0" smtClean="0">
                <a:effectLst/>
                <a:latin typeface="Times"/>
                <a:cs typeface="Times"/>
                <a:sym typeface="Wingdings"/>
              </a:rPr>
              <a:t>(Feb. 11</a:t>
            </a:r>
            <a:r>
              <a:rPr lang="en-US" altLang="ja-JP" sz="1600" b="1" baseline="30000" dirty="0" smtClean="0">
                <a:effectLst/>
                <a:latin typeface="Times"/>
                <a:cs typeface="Times"/>
                <a:sym typeface="Wingdings"/>
              </a:rPr>
              <a:t>th</a:t>
            </a:r>
            <a:r>
              <a:rPr lang="en-US" altLang="ja-JP" sz="1600" b="1" dirty="0" smtClean="0">
                <a:effectLst/>
                <a:latin typeface="Times"/>
                <a:cs typeface="Times"/>
                <a:sym typeface="Wingdings"/>
              </a:rPr>
              <a:t>  Washington – 17</a:t>
            </a:r>
            <a:r>
              <a:rPr lang="en-US" altLang="ja-JP" sz="1600" b="1" baseline="30000" dirty="0" smtClean="0">
                <a:effectLst/>
                <a:latin typeface="Times"/>
                <a:cs typeface="Times"/>
                <a:sym typeface="Wingdings"/>
              </a:rPr>
              <a:t>th </a:t>
            </a:r>
            <a:r>
              <a:rPr lang="en-US" altLang="ja-JP" sz="1600" b="1" dirty="0" smtClean="0">
                <a:effectLst/>
                <a:latin typeface="Times"/>
                <a:cs typeface="Times"/>
                <a:sym typeface="Wingdings"/>
              </a:rPr>
              <a:t>TOKYO)</a:t>
            </a:r>
          </a:p>
          <a:p>
            <a:pPr marL="0" lvl="0" indent="0">
              <a:buNone/>
            </a:pPr>
            <a:endParaRPr lang="en-US" altLang="ja-JP" sz="1600" b="1" dirty="0" smtClean="0">
              <a:solidFill>
                <a:srgbClr val="FFFF00"/>
              </a:solidFill>
              <a:effectLst/>
              <a:latin typeface="Times"/>
              <a:cs typeface="Times"/>
              <a:sym typeface="Wingdings"/>
            </a:endParaRPr>
          </a:p>
          <a:p>
            <a:r>
              <a:rPr lang="en-US" altLang="ja-JP" sz="1600" b="1" dirty="0" smtClean="0">
                <a:solidFill>
                  <a:srgbClr val="DEFF74"/>
                </a:solidFill>
                <a:effectLst/>
                <a:latin typeface="Times"/>
                <a:cs typeface="Times"/>
                <a:sym typeface="Wingdings"/>
              </a:rPr>
              <a:t>Japan </a:t>
            </a:r>
            <a:r>
              <a:rPr lang="en-US" altLang="ja-JP" sz="1600" b="1" dirty="0">
                <a:solidFill>
                  <a:srgbClr val="DEFF74"/>
                </a:solidFill>
                <a:effectLst/>
                <a:latin typeface="Times"/>
                <a:cs typeface="Times"/>
                <a:sym typeface="Wingdings"/>
              </a:rPr>
              <a:t>Caucus</a:t>
            </a:r>
            <a:r>
              <a:rPr lang="en-US" altLang="ja-JP" sz="1600" b="1" dirty="0">
                <a:solidFill>
                  <a:srgbClr val="FFFF00"/>
                </a:solidFill>
                <a:effectLst/>
                <a:latin typeface="Times"/>
                <a:cs typeface="Times"/>
                <a:sym typeface="Wingdings"/>
              </a:rPr>
              <a:t>:  </a:t>
            </a:r>
            <a:r>
              <a:rPr lang="en-US" altLang="ja-JP" sz="1600" b="1" dirty="0" smtClean="0">
                <a:solidFill>
                  <a:srgbClr val="FFFF00"/>
                </a:solidFill>
                <a:effectLst/>
                <a:latin typeface="Times"/>
                <a:cs typeface="Times"/>
                <a:sym typeface="Wingdings"/>
              </a:rPr>
              <a:t>(11</a:t>
            </a:r>
            <a:r>
              <a:rPr lang="en-US" altLang="ja-JP" sz="1600" b="1" baseline="30000" dirty="0" smtClean="0">
                <a:solidFill>
                  <a:srgbClr val="FFFF00"/>
                </a:solidFill>
                <a:effectLst/>
                <a:latin typeface="Times"/>
                <a:cs typeface="Times"/>
                <a:sym typeface="Wingdings"/>
              </a:rPr>
              <a:t>th</a:t>
            </a:r>
            <a:r>
              <a:rPr lang="en-US" altLang="ja-JP" sz="1600" b="1" dirty="0" smtClean="0">
                <a:solidFill>
                  <a:srgbClr val="FFFF00"/>
                </a:solidFill>
                <a:effectLst/>
                <a:latin typeface="Times"/>
                <a:cs typeface="Times"/>
                <a:sym typeface="Wingdings"/>
              </a:rPr>
              <a:t> Feb)      </a:t>
            </a:r>
            <a:r>
              <a:rPr lang="en-US" altLang="ja-JP" sz="1600" b="1" dirty="0">
                <a:solidFill>
                  <a:srgbClr val="FFFFFF"/>
                </a:solidFill>
                <a:effectLst/>
                <a:latin typeface="Times"/>
                <a:cs typeface="Times"/>
                <a:sym typeface="Wingdings"/>
              </a:rPr>
              <a:t>Message from Japan Caucus co-chairs to support the </a:t>
            </a:r>
            <a:r>
              <a:rPr lang="en-US" altLang="ja-JP" sz="1600" b="1" dirty="0" smtClean="0">
                <a:solidFill>
                  <a:srgbClr val="FFFFFF"/>
                </a:solidFill>
                <a:effectLst/>
                <a:latin typeface="Times"/>
                <a:cs typeface="Times"/>
                <a:sym typeface="Wingdings"/>
              </a:rPr>
              <a:t>Forum</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(Hon.</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Castro,</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Hon.</a:t>
            </a:r>
            <a:r>
              <a:rPr lang="ja-JP" altLang="en-US" sz="1600" b="1" dirty="0" smtClean="0">
                <a:solidFill>
                  <a:srgbClr val="FFFFFF"/>
                </a:solidFill>
                <a:effectLst/>
                <a:latin typeface="Times"/>
                <a:cs typeface="Times"/>
                <a:sym typeface="Wingdings"/>
              </a:rPr>
              <a:t> </a:t>
            </a:r>
            <a:r>
              <a:rPr lang="en-US" altLang="ja-JP" sz="1600" b="1" dirty="0" err="1" smtClean="0">
                <a:solidFill>
                  <a:srgbClr val="FFFFFF"/>
                </a:solidFill>
                <a:effectLst/>
                <a:latin typeface="Times"/>
                <a:cs typeface="Times"/>
                <a:sym typeface="Wingdings"/>
              </a:rPr>
              <a:t>Boustany</a:t>
            </a:r>
            <a:r>
              <a:rPr lang="en-US" altLang="ja-JP" sz="1600" b="1" dirty="0" smtClean="0">
                <a:solidFill>
                  <a:srgbClr val="FFFFFF"/>
                </a:solidFill>
                <a:effectLst/>
                <a:latin typeface="Times"/>
                <a:cs typeface="Times"/>
                <a:sym typeface="Wingdings"/>
              </a:rPr>
              <a:t>)</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(Hon.</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Castro</a:t>
            </a:r>
            <a:r>
              <a:rPr lang="ja-JP" altLang="en-US" sz="1600" b="1" dirty="0" smtClean="0">
                <a:solidFill>
                  <a:srgbClr val="FFFFFF"/>
                </a:solidFill>
                <a:effectLst/>
                <a:latin typeface="Times"/>
                <a:cs typeface="Times"/>
                <a:sym typeface="Wingdings"/>
              </a:rPr>
              <a:t> </a:t>
            </a:r>
            <a:r>
              <a:rPr lang="ja-JP" altLang="ja-JP" sz="1600" b="1" dirty="0" smtClean="0">
                <a:solidFill>
                  <a:srgbClr val="FFFFFF"/>
                </a:solidFill>
                <a:effectLst/>
                <a:latin typeface="Times"/>
                <a:cs typeface="Times"/>
                <a:sym typeface="Wingdings"/>
              </a:rPr>
              <a:t>h</a:t>
            </a:r>
            <a:r>
              <a:rPr lang="en-US" altLang="ja-JP" sz="1600" b="1" dirty="0" smtClean="0">
                <a:solidFill>
                  <a:srgbClr val="FFFFFF"/>
                </a:solidFill>
                <a:effectLst/>
                <a:latin typeface="Times"/>
                <a:cs typeface="Times"/>
                <a:sym typeface="Wingdings"/>
              </a:rPr>
              <a:t>ad</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to</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back</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in</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Texas</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for</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his</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baby</a:t>
            </a:r>
            <a:r>
              <a:rPr lang="ja-JP" altLang="en-US" sz="1600" b="1" dirty="0" smtClean="0">
                <a:solidFill>
                  <a:srgbClr val="FFFFFF"/>
                </a:solidFill>
                <a:effectLst/>
                <a:latin typeface="Times"/>
                <a:cs typeface="Times"/>
                <a:sym typeface="Wingdings"/>
              </a:rPr>
              <a:t> </a:t>
            </a:r>
            <a:r>
              <a:rPr lang="en-US" altLang="ja-JP" sz="1600" b="1" dirty="0" smtClean="0">
                <a:solidFill>
                  <a:srgbClr val="FFFFFF"/>
                </a:solidFill>
                <a:effectLst/>
                <a:latin typeface="Times"/>
                <a:cs typeface="Times"/>
                <a:sym typeface="Wingdings"/>
              </a:rPr>
              <a:t>birth)</a:t>
            </a:r>
            <a:r>
              <a:rPr lang="ja-JP" altLang="en-US" sz="1600" b="1" dirty="0" smtClean="0">
                <a:solidFill>
                  <a:srgbClr val="FFFFFF"/>
                </a:solidFill>
                <a:effectLst/>
                <a:latin typeface="Times"/>
                <a:cs typeface="Times"/>
                <a:sym typeface="Wingdings"/>
              </a:rPr>
              <a:t> </a:t>
            </a:r>
            <a:endParaRPr lang="en-US" altLang="ja-JP" sz="1600" b="1" dirty="0">
              <a:solidFill>
                <a:srgbClr val="FFFFFF"/>
              </a:solidFill>
              <a:effectLst/>
              <a:latin typeface="Times"/>
              <a:cs typeface="Times"/>
            </a:endParaRPr>
          </a:p>
          <a:p>
            <a:r>
              <a:rPr lang="en-US" altLang="ja-JP" sz="1600" b="1" dirty="0" smtClean="0">
                <a:solidFill>
                  <a:srgbClr val="DEFF74"/>
                </a:solidFill>
                <a:effectLst/>
                <a:latin typeface="Times"/>
                <a:cs typeface="Times"/>
              </a:rPr>
              <a:t>Japan </a:t>
            </a:r>
            <a:r>
              <a:rPr lang="en-US" altLang="ja-JP" sz="1600" b="1" dirty="0">
                <a:solidFill>
                  <a:srgbClr val="DEFF74"/>
                </a:solidFill>
                <a:effectLst/>
                <a:latin typeface="Times"/>
                <a:cs typeface="Times"/>
              </a:rPr>
              <a:t>Study Group</a:t>
            </a:r>
            <a:r>
              <a:rPr lang="en-US" altLang="ja-JP" sz="1600" b="1" dirty="0">
                <a:solidFill>
                  <a:srgbClr val="FFFF00"/>
                </a:solidFill>
                <a:effectLst/>
                <a:latin typeface="Times"/>
                <a:cs typeface="Times"/>
              </a:rPr>
              <a:t>: </a:t>
            </a:r>
            <a:r>
              <a:rPr lang="en-US" altLang="ja-JP" sz="1600" b="1" dirty="0" smtClean="0">
                <a:solidFill>
                  <a:srgbClr val="FFFF00"/>
                </a:solidFill>
                <a:effectLst/>
                <a:latin typeface="Times"/>
                <a:cs typeface="Times"/>
              </a:rPr>
              <a:t>(11</a:t>
            </a:r>
            <a:r>
              <a:rPr lang="en-US" altLang="ja-JP" sz="1600" b="1" baseline="30000" dirty="0" smtClean="0">
                <a:solidFill>
                  <a:srgbClr val="FFFF00"/>
                </a:solidFill>
                <a:effectLst/>
                <a:latin typeface="Times"/>
                <a:cs typeface="Times"/>
              </a:rPr>
              <a:t>th</a:t>
            </a:r>
            <a:r>
              <a:rPr lang="en-US" altLang="ja-JP" sz="1600" b="1" dirty="0" smtClean="0">
                <a:solidFill>
                  <a:srgbClr val="FFFF00"/>
                </a:solidFill>
                <a:effectLst/>
                <a:latin typeface="Times"/>
                <a:cs typeface="Times"/>
              </a:rPr>
              <a:t> Feb)  </a:t>
            </a:r>
            <a:r>
              <a:rPr lang="en-US" altLang="ja-JP" sz="1600" b="1" dirty="0" smtClean="0">
                <a:solidFill>
                  <a:srgbClr val="FFFFFF"/>
                </a:solidFill>
                <a:effectLst/>
                <a:latin typeface="Times"/>
                <a:cs typeface="Times"/>
              </a:rPr>
              <a:t>Assured </a:t>
            </a:r>
            <a:r>
              <a:rPr lang="en-US" altLang="ja-JP" sz="1600" b="1" dirty="0">
                <a:solidFill>
                  <a:srgbClr val="FFFFFF"/>
                </a:solidFill>
                <a:effectLst/>
                <a:latin typeface="Times"/>
                <a:cs typeface="Times"/>
              </a:rPr>
              <a:t>by the individual meetings with co-chairs to activate the Forum </a:t>
            </a:r>
            <a:endParaRPr lang="en-US" altLang="ja-JP" sz="1600" b="1" dirty="0" smtClean="0">
              <a:solidFill>
                <a:srgbClr val="FFFFFF"/>
              </a:solidFill>
              <a:effectLst/>
              <a:latin typeface="Times"/>
              <a:cs typeface="Times"/>
            </a:endParaRPr>
          </a:p>
          <a:p>
            <a:r>
              <a:rPr lang="en-US" altLang="ja-JP" sz="1600" b="1" dirty="0">
                <a:solidFill>
                  <a:srgbClr val="FFFFFF"/>
                </a:solidFill>
                <a:effectLst/>
                <a:latin typeface="Times"/>
                <a:cs typeface="Times"/>
              </a:rPr>
              <a:t>I</a:t>
            </a:r>
            <a:r>
              <a:rPr lang="en-US" altLang="ja-JP" sz="1600" b="1" dirty="0" smtClean="0">
                <a:solidFill>
                  <a:srgbClr val="FFFFFF"/>
                </a:solidFill>
                <a:effectLst/>
                <a:latin typeface="Times"/>
                <a:cs typeface="Times"/>
              </a:rPr>
              <a:t>ndividual</a:t>
            </a:r>
            <a:r>
              <a:rPr lang="ja-JP" altLang="en-US" sz="1600" b="1" dirty="0" smtClean="0">
                <a:solidFill>
                  <a:srgbClr val="FFFFFF"/>
                </a:solidFill>
                <a:effectLst/>
                <a:latin typeface="Times"/>
                <a:cs typeface="Times"/>
              </a:rPr>
              <a:t> </a:t>
            </a:r>
            <a:r>
              <a:rPr lang="en-US" altLang="ja-JP" sz="1600" b="1" dirty="0" smtClean="0">
                <a:solidFill>
                  <a:srgbClr val="FFFFFF"/>
                </a:solidFill>
                <a:effectLst/>
                <a:latin typeface="Times"/>
                <a:cs typeface="Times"/>
              </a:rPr>
              <a:t>Meetings with Congress members (Feb. 2016)</a:t>
            </a:r>
          </a:p>
          <a:p>
            <a:pPr lvl="1"/>
            <a:r>
              <a:rPr lang="en-US" altLang="ja-JP" sz="1600" dirty="0">
                <a:solidFill>
                  <a:srgbClr val="DEFF74"/>
                </a:solidFill>
                <a:effectLst/>
                <a:latin typeface="Times"/>
                <a:cs typeface="Times"/>
              </a:rPr>
              <a:t>Hon. </a:t>
            </a:r>
            <a:r>
              <a:rPr lang="en-US" altLang="ja-JP" sz="1600" dirty="0" smtClean="0">
                <a:solidFill>
                  <a:srgbClr val="DEFF74"/>
                </a:solidFill>
                <a:effectLst/>
                <a:latin typeface="Times"/>
                <a:cs typeface="Times"/>
              </a:rPr>
              <a:t>Billy </a:t>
            </a:r>
            <a:r>
              <a:rPr lang="en-US" altLang="ja-JP" sz="1600" dirty="0">
                <a:solidFill>
                  <a:srgbClr val="DEFF74"/>
                </a:solidFill>
                <a:effectLst/>
                <a:latin typeface="Times"/>
                <a:cs typeface="Times"/>
              </a:rPr>
              <a:t>Long </a:t>
            </a:r>
            <a:r>
              <a:rPr lang="en-US" altLang="ja-JP" sz="1600" dirty="0">
                <a:effectLst/>
                <a:latin typeface="Times"/>
                <a:cs typeface="Times"/>
              </a:rPr>
              <a:t>(Representative, Republican</a:t>
            </a:r>
            <a:r>
              <a:rPr lang="en-US" altLang="ja-JP" sz="1600" dirty="0">
                <a:solidFill>
                  <a:srgbClr val="DEFF74"/>
                </a:solidFill>
                <a:effectLst/>
                <a:latin typeface="Times"/>
                <a:cs typeface="Times"/>
              </a:rPr>
              <a:t>)  Japan Study Group co-</a:t>
            </a:r>
            <a:r>
              <a:rPr lang="en-US" altLang="ja-JP" sz="1600" dirty="0" smtClean="0">
                <a:solidFill>
                  <a:srgbClr val="DEFF74"/>
                </a:solidFill>
                <a:effectLst/>
                <a:latin typeface="Times"/>
                <a:cs typeface="Times"/>
              </a:rPr>
              <a:t>chair</a:t>
            </a:r>
          </a:p>
          <a:p>
            <a:pPr lvl="1"/>
            <a:r>
              <a:rPr lang="en-US" altLang="ja-JP" sz="1600" dirty="0">
                <a:solidFill>
                  <a:srgbClr val="DEFF74"/>
                </a:solidFill>
                <a:effectLst/>
                <a:latin typeface="Times"/>
                <a:cs typeface="Times"/>
              </a:rPr>
              <a:t>Hon. Diana DeGette </a:t>
            </a:r>
            <a:r>
              <a:rPr lang="en-US" altLang="ja-JP" sz="1600" dirty="0">
                <a:effectLst/>
                <a:latin typeface="Times"/>
                <a:cs typeface="Times"/>
              </a:rPr>
              <a:t>(Representative, Democrat</a:t>
            </a:r>
            <a:r>
              <a:rPr lang="en-US" altLang="ja-JP" sz="1600" dirty="0" smtClean="0">
                <a:effectLst/>
                <a:latin typeface="Times"/>
                <a:cs typeface="Times"/>
              </a:rPr>
              <a:t>)</a:t>
            </a:r>
            <a:r>
              <a:rPr lang="ja-JP" altLang="en-US" sz="1600" dirty="0" smtClean="0">
                <a:effectLst/>
                <a:latin typeface="Times"/>
                <a:cs typeface="Times"/>
              </a:rPr>
              <a:t> </a:t>
            </a:r>
            <a:r>
              <a:rPr lang="en-US" altLang="ja-JP" sz="1600" dirty="0">
                <a:solidFill>
                  <a:srgbClr val="DEFF74"/>
                </a:solidFill>
                <a:effectLst/>
                <a:latin typeface="Times"/>
                <a:cs typeface="Times"/>
              </a:rPr>
              <a:t>)  Japan Study Group co-</a:t>
            </a:r>
            <a:r>
              <a:rPr lang="en-US" altLang="ja-JP" sz="1600" dirty="0" smtClean="0">
                <a:solidFill>
                  <a:srgbClr val="DEFF74"/>
                </a:solidFill>
                <a:effectLst/>
                <a:latin typeface="Times"/>
                <a:cs typeface="Times"/>
              </a:rPr>
              <a:t>chair</a:t>
            </a:r>
          </a:p>
          <a:p>
            <a:pPr lvl="1"/>
            <a:r>
              <a:rPr lang="en-US" altLang="ja-JP" sz="1600" dirty="0" smtClean="0">
                <a:solidFill>
                  <a:srgbClr val="DEFF74"/>
                </a:solidFill>
                <a:effectLst/>
                <a:latin typeface="Times"/>
                <a:cs typeface="Times"/>
              </a:rPr>
              <a:t>Hon. Mark Kirk (Senator, Republican)  Appropriation, </a:t>
            </a:r>
            <a:r>
              <a:rPr lang="en-US" altLang="ja-JP" sz="1600" dirty="0" err="1" smtClean="0">
                <a:solidFill>
                  <a:srgbClr val="DEFF74"/>
                </a:solidFill>
                <a:effectLst/>
                <a:latin typeface="Times"/>
                <a:cs typeface="Times"/>
              </a:rPr>
              <a:t>etc</a:t>
            </a:r>
            <a:r>
              <a:rPr lang="en-US" altLang="ja-JP" sz="1600" dirty="0" smtClean="0">
                <a:solidFill>
                  <a:srgbClr val="DEFF74"/>
                </a:solidFill>
                <a:effectLst/>
                <a:latin typeface="Times"/>
                <a:cs typeface="Times"/>
              </a:rPr>
              <a:t>, IL, supporting FNAL;  </a:t>
            </a:r>
            <a:r>
              <a:rPr lang="en-US" altLang="ja-JP" sz="1600" dirty="0" smtClean="0">
                <a:solidFill>
                  <a:srgbClr val="FFFF00"/>
                </a:solidFill>
                <a:effectLst/>
                <a:latin typeface="Times"/>
                <a:cs typeface="Times"/>
              </a:rPr>
              <a:t>support Neutrino in US and ILC in Japan </a:t>
            </a:r>
            <a:r>
              <a:rPr lang="en-US" altLang="ja-JP" sz="1600" dirty="0" smtClean="0">
                <a:solidFill>
                  <a:srgbClr val="DEFF74"/>
                </a:solidFill>
                <a:effectLst/>
                <a:latin typeface="Times"/>
                <a:cs typeface="Times"/>
              </a:rPr>
              <a:t> </a:t>
            </a:r>
          </a:p>
          <a:p>
            <a:pPr lvl="1"/>
            <a:r>
              <a:rPr lang="en-US" altLang="ja-JP" sz="1600" b="1" dirty="0" smtClean="0">
                <a:solidFill>
                  <a:srgbClr val="FFFFFF"/>
                </a:solidFill>
                <a:effectLst/>
                <a:latin typeface="Times"/>
                <a:cs typeface="Times"/>
              </a:rPr>
              <a:t>Package: SPACE (ISS), FUSION energy (ITER), Accelerator (ILC), </a:t>
            </a:r>
            <a:r>
              <a:rPr lang="en-US" altLang="ja-JP" sz="1600" b="1" dirty="0" err="1" smtClean="0">
                <a:solidFill>
                  <a:srgbClr val="FFFFFF"/>
                </a:solidFill>
                <a:effectLst/>
                <a:latin typeface="Times"/>
                <a:cs typeface="Times"/>
              </a:rPr>
              <a:t>SuperComputing</a:t>
            </a:r>
            <a:endParaRPr lang="en-US" altLang="ja-JP" sz="1600" b="1" dirty="0">
              <a:solidFill>
                <a:srgbClr val="FFFFFF"/>
              </a:solidFill>
              <a:effectLst/>
              <a:latin typeface="Times"/>
              <a:cs typeface="Times"/>
            </a:endParaRPr>
          </a:p>
          <a:p>
            <a:pPr marL="0" lvl="0" indent="0">
              <a:buNone/>
            </a:pPr>
            <a:r>
              <a:rPr lang="en-US" altLang="ja-JP" sz="1600" dirty="0">
                <a:solidFill>
                  <a:srgbClr val="FFFF00"/>
                </a:solidFill>
                <a:effectLst/>
                <a:latin typeface="Times"/>
                <a:cs typeface="Times"/>
              </a:rPr>
              <a:t> </a:t>
            </a:r>
            <a:r>
              <a:rPr lang="en-US" altLang="ja-JP" sz="1600" dirty="0" smtClean="0">
                <a:solidFill>
                  <a:srgbClr val="FFFF00"/>
                </a:solidFill>
                <a:effectLst/>
                <a:latin typeface="Times"/>
                <a:cs typeface="Times"/>
              </a:rPr>
              <a:t> </a:t>
            </a:r>
            <a:r>
              <a:rPr lang="en-US" altLang="ja-JP" sz="1600" dirty="0">
                <a:solidFill>
                  <a:srgbClr val="FFFF00"/>
                </a:solidFill>
                <a:effectLst/>
                <a:latin typeface="Times"/>
                <a:cs typeface="Times"/>
                <a:sym typeface="Wingdings"/>
              </a:rPr>
              <a:t> On </a:t>
            </a:r>
            <a:r>
              <a:rPr lang="en-US" altLang="ja-JP" sz="1600" b="1" dirty="0">
                <a:solidFill>
                  <a:srgbClr val="FFFF00"/>
                </a:solidFill>
                <a:effectLst/>
                <a:latin typeface="Times"/>
                <a:cs typeface="Times"/>
                <a:sym typeface="Wingdings"/>
              </a:rPr>
              <a:t>17</a:t>
            </a:r>
            <a:r>
              <a:rPr lang="en-US" altLang="ja-JP" sz="1600" b="1" baseline="30000" dirty="0">
                <a:solidFill>
                  <a:srgbClr val="FFFF00"/>
                </a:solidFill>
                <a:effectLst/>
                <a:latin typeface="Times"/>
                <a:cs typeface="Times"/>
                <a:sym typeface="Wingdings"/>
              </a:rPr>
              <a:t>th</a:t>
            </a:r>
            <a:r>
              <a:rPr lang="en-US" altLang="ja-JP" sz="1600" b="1" dirty="0">
                <a:solidFill>
                  <a:srgbClr val="FFFF00"/>
                </a:solidFill>
                <a:effectLst/>
                <a:latin typeface="Times"/>
                <a:cs typeface="Times"/>
                <a:sym typeface="Wingdings"/>
              </a:rPr>
              <a:t> Feb</a:t>
            </a:r>
            <a:r>
              <a:rPr lang="en-US" altLang="ja-JP" sz="1600" b="1" dirty="0">
                <a:solidFill>
                  <a:srgbClr val="DEFF74"/>
                </a:solidFill>
                <a:effectLst/>
                <a:latin typeface="Times"/>
                <a:cs typeface="Times"/>
                <a:sym typeface="Wingdings"/>
              </a:rPr>
              <a:t>. in TOKYO </a:t>
            </a:r>
            <a:r>
              <a:rPr lang="en-US" altLang="ja-JP" sz="1600" b="1" dirty="0" smtClean="0">
                <a:solidFill>
                  <a:srgbClr val="DEFF74"/>
                </a:solidFill>
                <a:effectLst/>
                <a:latin typeface="Times"/>
                <a:cs typeface="Times"/>
                <a:sym typeface="Wingdings"/>
              </a:rPr>
              <a:t>between members of US Congress and Japanese Diet</a:t>
            </a:r>
            <a:endParaRPr lang="en-US" altLang="ja-JP" sz="1600" b="1" dirty="0">
              <a:solidFill>
                <a:srgbClr val="DEFF74"/>
              </a:solidFill>
              <a:effectLst/>
              <a:latin typeface="Times"/>
              <a:cs typeface="Times"/>
              <a:sym typeface="Wingdings"/>
            </a:endParaRPr>
          </a:p>
          <a:p>
            <a:pPr marL="0" lvl="0" indent="0">
              <a:buNone/>
            </a:pPr>
            <a:r>
              <a:rPr lang="en-US" altLang="ja-JP" sz="1600" dirty="0" smtClean="0">
                <a:solidFill>
                  <a:srgbClr val="FFFFFF"/>
                </a:solidFill>
                <a:effectLst/>
                <a:latin typeface="Times"/>
                <a:cs typeface="Times"/>
                <a:sym typeface="Wingdings"/>
              </a:rPr>
              <a:t>	 </a:t>
            </a:r>
            <a:r>
              <a:rPr lang="en-US" altLang="ja-JP" sz="1600" dirty="0">
                <a:solidFill>
                  <a:srgbClr val="FFFFFF"/>
                </a:solidFill>
                <a:effectLst/>
                <a:latin typeface="Times"/>
                <a:cs typeface="Times"/>
                <a:sym typeface="Wingdings"/>
              </a:rPr>
              <a:t>among </a:t>
            </a:r>
            <a:r>
              <a:rPr lang="en-US" altLang="ja-JP" sz="1600" dirty="0">
                <a:solidFill>
                  <a:srgbClr val="DEFF74"/>
                </a:solidFill>
                <a:effectLst/>
                <a:latin typeface="Times"/>
                <a:cs typeface="Times"/>
                <a:sym typeface="Wingdings"/>
              </a:rPr>
              <a:t>Japan Study Group (US Congress) </a:t>
            </a:r>
            <a:r>
              <a:rPr lang="en-US" altLang="ja-JP" sz="1600" dirty="0">
                <a:solidFill>
                  <a:srgbClr val="FFFFFF"/>
                </a:solidFill>
                <a:effectLst/>
                <a:latin typeface="Times"/>
                <a:cs typeface="Times"/>
                <a:sym typeface="Wingdings"/>
              </a:rPr>
              <a:t>and </a:t>
            </a:r>
            <a:r>
              <a:rPr lang="en-US" altLang="ja-JP" sz="1600" dirty="0">
                <a:solidFill>
                  <a:srgbClr val="DEFF74"/>
                </a:solidFill>
                <a:effectLst/>
                <a:latin typeface="Times"/>
                <a:cs typeface="Times"/>
                <a:sym typeface="Wingdings"/>
              </a:rPr>
              <a:t>US-Japan Friendship Federation (JP Diet)</a:t>
            </a:r>
            <a:r>
              <a:rPr lang="en-US" altLang="ja-JP" sz="1600" dirty="0" smtClean="0">
                <a:solidFill>
                  <a:srgbClr val="FFFF00"/>
                </a:solidFill>
                <a:effectLst/>
                <a:latin typeface="Times"/>
                <a:cs typeface="Times"/>
                <a:sym typeface="Wingdings"/>
              </a:rPr>
              <a:t>               </a:t>
            </a:r>
          </a:p>
          <a:p>
            <a:pPr marL="0" lvl="0" indent="0">
              <a:buNone/>
            </a:pPr>
            <a:r>
              <a:rPr lang="en-US" altLang="ja-JP" sz="1600" dirty="0">
                <a:solidFill>
                  <a:srgbClr val="FFFF00"/>
                </a:solidFill>
                <a:effectLst/>
                <a:latin typeface="Times"/>
                <a:cs typeface="Times"/>
                <a:sym typeface="Wingdings"/>
              </a:rPr>
              <a:t> </a:t>
            </a:r>
            <a:r>
              <a:rPr lang="en-US" altLang="ja-JP" sz="1600" dirty="0" smtClean="0">
                <a:solidFill>
                  <a:srgbClr val="FFFF00"/>
                </a:solidFill>
                <a:effectLst/>
                <a:latin typeface="Times"/>
                <a:cs typeface="Times"/>
                <a:sym typeface="Wingdings"/>
              </a:rPr>
              <a:t>       </a:t>
            </a:r>
            <a:r>
              <a:rPr lang="en-US" altLang="ja-JP" sz="1600" dirty="0" smtClean="0">
                <a:solidFill>
                  <a:srgbClr val="FFFFFF"/>
                </a:solidFill>
                <a:effectLst/>
                <a:latin typeface="Times"/>
                <a:cs typeface="Times"/>
                <a:sym typeface="Wingdings"/>
              </a:rPr>
              <a:t>Discussion on the Forum </a:t>
            </a:r>
            <a:r>
              <a:rPr lang="en-US" altLang="ja-JP" sz="1600" dirty="0" smtClean="0">
                <a:solidFill>
                  <a:srgbClr val="FFFF00"/>
                </a:solidFill>
                <a:effectLst/>
                <a:latin typeface="Times"/>
                <a:cs typeface="Times"/>
                <a:sym typeface="Wingdings"/>
              </a:rPr>
              <a:t>NEXT TIME</a:t>
            </a:r>
            <a:r>
              <a:rPr lang="en-US" altLang="ja-JP" sz="1600" dirty="0" smtClean="0">
                <a:solidFill>
                  <a:srgbClr val="FFFFFF"/>
                </a:solidFill>
                <a:effectLst/>
                <a:latin typeface="Times"/>
                <a:cs typeface="Times"/>
                <a:sym typeface="Wingdings"/>
              </a:rPr>
              <a:t>:  better to be held in Japan to assure the participation of </a:t>
            </a:r>
          </a:p>
          <a:p>
            <a:pPr marL="0" lvl="0" indent="0">
              <a:buNone/>
            </a:pPr>
            <a:r>
              <a:rPr lang="en-US" altLang="ja-JP" sz="1600" dirty="0">
                <a:solidFill>
                  <a:srgbClr val="FFFFFF"/>
                </a:solidFill>
                <a:effectLst/>
                <a:latin typeface="Times"/>
                <a:cs typeface="Times"/>
                <a:sym typeface="Wingdings"/>
              </a:rPr>
              <a:t> </a:t>
            </a:r>
            <a:r>
              <a:rPr lang="en-US" altLang="ja-JP" sz="1600" dirty="0" smtClean="0">
                <a:solidFill>
                  <a:srgbClr val="FFFFFF"/>
                </a:solidFill>
                <a:effectLst/>
                <a:latin typeface="Times"/>
                <a:cs typeface="Times"/>
                <a:sym typeface="Wingdings"/>
              </a:rPr>
              <a:t>                 members of both Congress and Diet</a:t>
            </a:r>
          </a:p>
          <a:p>
            <a:pPr marL="0" lvl="0" indent="0">
              <a:buNone/>
            </a:pPr>
            <a:r>
              <a:rPr lang="en-US" altLang="ja-JP" sz="1600" dirty="0">
                <a:solidFill>
                  <a:srgbClr val="FFFFFF"/>
                </a:solidFill>
                <a:effectLst/>
                <a:latin typeface="Times"/>
                <a:cs typeface="Times"/>
                <a:sym typeface="Wingdings"/>
              </a:rPr>
              <a:t> </a:t>
            </a:r>
            <a:r>
              <a:rPr lang="en-US" altLang="ja-JP" sz="1600" dirty="0" smtClean="0">
                <a:solidFill>
                  <a:srgbClr val="FFFFFF"/>
                </a:solidFill>
                <a:effectLst/>
                <a:latin typeface="Times"/>
                <a:cs typeface="Times"/>
                <a:sym typeface="Wingdings"/>
              </a:rPr>
              <a:t>            Timing to be decided seeing the situation of US Presidential Election (Nov. 2016)</a:t>
            </a:r>
            <a:r>
              <a:rPr lang="en-US" altLang="ja-JP" sz="1600" dirty="0">
                <a:solidFill>
                  <a:srgbClr val="FFFFFF"/>
                </a:solidFill>
                <a:effectLst/>
                <a:latin typeface="Times"/>
                <a:cs typeface="Times"/>
                <a:sym typeface="Wingdings"/>
              </a:rPr>
              <a:t> </a:t>
            </a:r>
            <a:r>
              <a:rPr lang="en-US" altLang="ja-JP" sz="1600" dirty="0" smtClean="0">
                <a:solidFill>
                  <a:srgbClr val="FFFFFF"/>
                </a:solidFill>
                <a:effectLst/>
                <a:latin typeface="Times"/>
                <a:cs typeface="Times"/>
                <a:sym typeface="Wingdings"/>
              </a:rPr>
              <a:t>&amp;</a:t>
            </a:r>
          </a:p>
          <a:p>
            <a:pPr marL="0" lvl="0" indent="0">
              <a:buNone/>
            </a:pPr>
            <a:r>
              <a:rPr lang="en-US" altLang="ja-JP" sz="1600" dirty="0">
                <a:solidFill>
                  <a:srgbClr val="FFFFFF"/>
                </a:solidFill>
                <a:effectLst/>
                <a:latin typeface="Times"/>
                <a:cs typeface="Times"/>
                <a:sym typeface="Wingdings"/>
              </a:rPr>
              <a:t> </a:t>
            </a:r>
            <a:r>
              <a:rPr lang="en-US" altLang="ja-JP" sz="1600" dirty="0" smtClean="0">
                <a:solidFill>
                  <a:srgbClr val="FFFFFF"/>
                </a:solidFill>
                <a:effectLst/>
                <a:latin typeface="Times"/>
                <a:cs typeface="Times"/>
                <a:sym typeface="Wingdings"/>
              </a:rPr>
              <a:t>                         				Japanese Upper House election (July 2016) </a:t>
            </a:r>
          </a:p>
          <a:p>
            <a:pPr marL="0" lvl="0" indent="0">
              <a:buNone/>
            </a:pPr>
            <a:endParaRPr lang="ja-JP" altLang="ja-JP" sz="1600" dirty="0">
              <a:effectLst/>
              <a:latin typeface="Times"/>
              <a:cs typeface="Times"/>
            </a:endParaRPr>
          </a:p>
        </p:txBody>
      </p:sp>
    </p:spTree>
    <p:extLst>
      <p:ext uri="{BB962C8B-B14F-4D97-AF65-F5344CB8AC3E}">
        <p14:creationId xmlns:p14="http://schemas.microsoft.com/office/powerpoint/2010/main" val="110765703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78692"/>
            <a:ext cx="8229600" cy="1143000"/>
          </a:xfrm>
        </p:spPr>
        <p:txBody>
          <a:bodyPr/>
          <a:lstStyle/>
          <a:p>
            <a:r>
              <a:rPr kumimoji="1" lang="en-US" altLang="ja-JP" b="0" dirty="0" smtClean="0">
                <a:latin typeface="Times"/>
                <a:cs typeface="Times"/>
              </a:rPr>
              <a:t>Summary</a:t>
            </a:r>
            <a:r>
              <a:rPr kumimoji="1" lang="ja-JP" altLang="en-US" b="0" dirty="0" smtClean="0">
                <a:latin typeface="Times"/>
                <a:cs typeface="Times"/>
              </a:rPr>
              <a:t> </a:t>
            </a:r>
            <a:r>
              <a:rPr kumimoji="1" lang="en-US" altLang="ja-JP" b="0" dirty="0" smtClean="0">
                <a:latin typeface="Times"/>
                <a:cs typeface="Times"/>
              </a:rPr>
              <a:t>of</a:t>
            </a:r>
            <a:r>
              <a:rPr kumimoji="1" lang="ja-JP" altLang="en-US" b="0" dirty="0" smtClean="0">
                <a:latin typeface="Times"/>
                <a:cs typeface="Times"/>
              </a:rPr>
              <a:t> </a:t>
            </a:r>
            <a:r>
              <a:rPr kumimoji="1" lang="en-US" altLang="ja-JP" b="0" dirty="0" smtClean="0">
                <a:latin typeface="Times"/>
                <a:cs typeface="Times"/>
              </a:rPr>
              <a:t>Steps</a:t>
            </a:r>
            <a:r>
              <a:rPr kumimoji="1" lang="ja-JP" altLang="en-US" b="0" dirty="0" smtClean="0">
                <a:latin typeface="Times"/>
                <a:cs typeface="Times"/>
              </a:rPr>
              <a:t> </a:t>
            </a:r>
            <a:r>
              <a:rPr kumimoji="1" lang="en-US" altLang="ja-JP" b="0" dirty="0" smtClean="0">
                <a:latin typeface="Times"/>
                <a:cs typeface="Times"/>
              </a:rPr>
              <a:t>so far and to</a:t>
            </a:r>
            <a:r>
              <a:rPr kumimoji="1" lang="ja-JP" altLang="en-US" b="0" dirty="0" smtClean="0">
                <a:latin typeface="Times"/>
                <a:cs typeface="Times"/>
              </a:rPr>
              <a:t> </a:t>
            </a:r>
            <a:r>
              <a:rPr kumimoji="1" lang="en-US" altLang="ja-JP" b="0" dirty="0" smtClean="0">
                <a:latin typeface="Times"/>
                <a:cs typeface="Times"/>
              </a:rPr>
              <a:t>go</a:t>
            </a:r>
            <a:endParaRPr kumimoji="1" lang="ja-JP" altLang="en-US" b="0" dirty="0">
              <a:latin typeface="Times"/>
              <a:cs typeface="Times"/>
            </a:endParaRPr>
          </a:p>
        </p:txBody>
      </p:sp>
      <p:sp>
        <p:nvSpPr>
          <p:cNvPr id="3" name="コンテンツ プレースホルダー 2"/>
          <p:cNvSpPr>
            <a:spLocks noGrp="1"/>
          </p:cNvSpPr>
          <p:nvPr>
            <p:ph idx="1"/>
          </p:nvPr>
        </p:nvSpPr>
        <p:spPr>
          <a:xfrm>
            <a:off x="0" y="436966"/>
            <a:ext cx="9107966" cy="6346330"/>
          </a:xfrm>
        </p:spPr>
        <p:txBody>
          <a:bodyPr/>
          <a:lstStyle/>
          <a:p>
            <a:pPr marL="457200" indent="-457200">
              <a:spcBef>
                <a:spcPts val="0"/>
              </a:spcBef>
              <a:spcAft>
                <a:spcPts val="1200"/>
              </a:spcAft>
              <a:buClr>
                <a:schemeClr val="accent1">
                  <a:lumMod val="60000"/>
                  <a:lumOff val="40000"/>
                </a:schemeClr>
              </a:buClr>
              <a:buSzPct val="100000"/>
              <a:buFont typeface="+mj-lt"/>
              <a:buAutoNum type="arabicPeriod"/>
            </a:pPr>
            <a:r>
              <a:rPr kumimoji="1" lang="en-US" altLang="ja-JP" sz="1800" dirty="0" smtClean="0">
                <a:latin typeface="Times"/>
                <a:cs typeface="Times"/>
                <a:sym typeface="Wingdings"/>
              </a:rPr>
              <a:t>International concept and international</a:t>
            </a:r>
            <a:r>
              <a:rPr lang="en-US" altLang="ja-JP" sz="1800" dirty="0">
                <a:solidFill>
                  <a:srgbClr val="FFFF00"/>
                </a:solidFill>
                <a:latin typeface="Times"/>
                <a:cs typeface="Times"/>
                <a:sym typeface="Wingdings"/>
              </a:rPr>
              <a:t> </a:t>
            </a:r>
            <a:r>
              <a:rPr kumimoji="1" lang="en-US" altLang="ja-JP" sz="1800" dirty="0" smtClean="0">
                <a:solidFill>
                  <a:srgbClr val="FFFF00"/>
                </a:solidFill>
                <a:latin typeface="Times"/>
                <a:cs typeface="Times"/>
              </a:rPr>
              <a:t>investment</a:t>
            </a:r>
            <a:r>
              <a:rPr kumimoji="1" lang="ja-JP" altLang="en-US" sz="1800" dirty="0" smtClean="0">
                <a:solidFill>
                  <a:srgbClr val="FFFF00"/>
                </a:solidFill>
                <a:latin typeface="Times"/>
                <a:cs typeface="Times"/>
              </a:rPr>
              <a:t> </a:t>
            </a:r>
            <a:r>
              <a:rPr kumimoji="1" lang="en-US" altLang="ja-JP" sz="1800" dirty="0" smtClean="0">
                <a:solidFill>
                  <a:srgbClr val="FFFF00"/>
                </a:solidFill>
                <a:latin typeface="Times"/>
                <a:cs typeface="Times"/>
              </a:rPr>
              <a:t>on</a:t>
            </a:r>
            <a:r>
              <a:rPr kumimoji="1" lang="ja-JP" altLang="en-US" sz="1800" dirty="0" smtClean="0">
                <a:solidFill>
                  <a:srgbClr val="FFFF00"/>
                </a:solidFill>
                <a:latin typeface="Times"/>
                <a:cs typeface="Times"/>
              </a:rPr>
              <a:t> </a:t>
            </a:r>
            <a:r>
              <a:rPr lang="en-US" altLang="ja-JP" sz="1800" dirty="0">
                <a:solidFill>
                  <a:srgbClr val="FFFF00"/>
                </a:solidFill>
                <a:latin typeface="Times"/>
                <a:cs typeface="Times"/>
              </a:rPr>
              <a:t>K</a:t>
            </a:r>
            <a:r>
              <a:rPr lang="en-US" altLang="ja-JP" sz="1800" dirty="0" smtClean="0">
                <a:solidFill>
                  <a:srgbClr val="FFFF00"/>
                </a:solidFill>
                <a:latin typeface="Times"/>
                <a:cs typeface="Times"/>
              </a:rPr>
              <a:t>ey</a:t>
            </a:r>
            <a:r>
              <a:rPr lang="ja-JP" altLang="en-US" sz="1800" dirty="0" smtClean="0">
                <a:solidFill>
                  <a:srgbClr val="FFFF00"/>
                </a:solidFill>
                <a:latin typeface="Times"/>
                <a:cs typeface="Times"/>
              </a:rPr>
              <a:t> </a:t>
            </a:r>
            <a:r>
              <a:rPr lang="en-US" altLang="ja-JP" sz="1800" dirty="0" smtClean="0">
                <a:solidFill>
                  <a:srgbClr val="FFFF00"/>
                </a:solidFill>
                <a:latin typeface="Times"/>
                <a:cs typeface="Times"/>
              </a:rPr>
              <a:t>technology</a:t>
            </a:r>
            <a:r>
              <a:rPr kumimoji="1" lang="en-US" altLang="ja-JP" sz="1800" dirty="0" smtClean="0">
                <a:solidFill>
                  <a:srgbClr val="FFFF00"/>
                </a:solidFill>
                <a:latin typeface="Times"/>
                <a:cs typeface="Times"/>
              </a:rPr>
              <a:t> </a:t>
            </a:r>
            <a:r>
              <a:rPr kumimoji="1" lang="en-US" altLang="ja-JP" sz="1800" b="1" dirty="0" smtClean="0">
                <a:solidFill>
                  <a:srgbClr val="FFFF00"/>
                </a:solidFill>
                <a:latin typeface="Times"/>
                <a:cs typeface="Times"/>
              </a:rPr>
              <a:t>~500 M US$ </a:t>
            </a:r>
            <a:r>
              <a:rPr kumimoji="1" lang="en-US" altLang="ja-JP" sz="1800" dirty="0" smtClean="0">
                <a:solidFill>
                  <a:srgbClr val="FFFF00"/>
                </a:solidFill>
                <a:latin typeface="Times"/>
                <a:cs typeface="Times"/>
              </a:rPr>
              <a:t>in total in world </a:t>
            </a:r>
            <a:r>
              <a:rPr lang="en-US" altLang="ja-JP" sz="1800" dirty="0">
                <a:solidFill>
                  <a:srgbClr val="FFFF00"/>
                </a:solidFill>
                <a:latin typeface="Times"/>
                <a:cs typeface="Times"/>
              </a:rPr>
              <a:t>(2004-2013)</a:t>
            </a:r>
            <a:r>
              <a:rPr lang="ja-JP" altLang="en-US" sz="1800" dirty="0">
                <a:solidFill>
                  <a:srgbClr val="FFFF00"/>
                </a:solidFill>
                <a:latin typeface="Times"/>
                <a:cs typeface="Times"/>
              </a:rPr>
              <a:t> </a:t>
            </a:r>
            <a:r>
              <a:rPr lang="en-US" altLang="ja-JP" sz="1800" dirty="0" smtClean="0">
                <a:solidFill>
                  <a:srgbClr val="FFFF00"/>
                </a:solidFill>
                <a:latin typeface="Times"/>
                <a:cs typeface="Times"/>
              </a:rPr>
              <a:t>(SCRF and </a:t>
            </a:r>
            <a:r>
              <a:rPr lang="en-US" altLang="ja-JP" sz="1800" dirty="0" err="1" smtClean="0">
                <a:solidFill>
                  <a:srgbClr val="FFFF00"/>
                </a:solidFill>
                <a:latin typeface="Times"/>
                <a:cs typeface="Times"/>
              </a:rPr>
              <a:t>nano</a:t>
            </a:r>
            <a:r>
              <a:rPr lang="en-US" altLang="ja-JP" sz="1800" dirty="0" smtClean="0">
                <a:solidFill>
                  <a:srgbClr val="FFFF00"/>
                </a:solidFill>
                <a:latin typeface="Times"/>
                <a:cs typeface="Times"/>
              </a:rPr>
              <a:t>-beam for ILC, XFEL, </a:t>
            </a:r>
            <a:r>
              <a:rPr lang="en-US" altLang="ja-JP" sz="1800" dirty="0" err="1" smtClean="0">
                <a:solidFill>
                  <a:srgbClr val="FFFF00"/>
                </a:solidFill>
                <a:latin typeface="Times"/>
                <a:cs typeface="Times"/>
              </a:rPr>
              <a:t>etc</a:t>
            </a:r>
            <a:r>
              <a:rPr lang="en-US" altLang="ja-JP" sz="1800" dirty="0" smtClean="0">
                <a:solidFill>
                  <a:srgbClr val="FFFF00"/>
                </a:solidFill>
                <a:latin typeface="Times"/>
                <a:cs typeface="Times"/>
              </a:rPr>
              <a:t>)</a:t>
            </a:r>
            <a:endParaRPr kumimoji="1" lang="en-US" altLang="ja-JP" sz="1800" dirty="0" smtClean="0">
              <a:solidFill>
                <a:srgbClr val="FFFF00"/>
              </a:solidFill>
              <a:latin typeface="Times"/>
              <a:cs typeface="Times"/>
            </a:endParaRPr>
          </a:p>
          <a:p>
            <a:pPr marL="457200" indent="-457200">
              <a:spcBef>
                <a:spcPts val="0"/>
              </a:spcBef>
              <a:spcAft>
                <a:spcPts val="1200"/>
              </a:spcAft>
              <a:buClr>
                <a:schemeClr val="accent1">
                  <a:lumMod val="60000"/>
                  <a:lumOff val="40000"/>
                </a:schemeClr>
              </a:buClr>
              <a:buSzPct val="100000"/>
              <a:buFont typeface="+mj-lt"/>
              <a:buAutoNum type="arabicPeriod"/>
            </a:pPr>
            <a:r>
              <a:rPr lang="en-US" altLang="ja-JP" sz="1800" b="1" dirty="0" smtClean="0">
                <a:solidFill>
                  <a:srgbClr val="FFFF00"/>
                </a:solidFill>
                <a:latin typeface="Times"/>
                <a:cs typeface="Times"/>
              </a:rPr>
              <a:t>BIG</a:t>
            </a:r>
            <a:r>
              <a:rPr lang="ja-JP" altLang="en-US" sz="1800" b="1" dirty="0" smtClean="0">
                <a:solidFill>
                  <a:srgbClr val="FFFF00"/>
                </a:solidFill>
                <a:latin typeface="Times"/>
                <a:cs typeface="Times"/>
              </a:rPr>
              <a:t> </a:t>
            </a:r>
            <a:r>
              <a:rPr lang="en-US" altLang="ja-JP" sz="1800" b="1" dirty="0" smtClean="0">
                <a:solidFill>
                  <a:srgbClr val="FFFF00"/>
                </a:solidFill>
                <a:latin typeface="Times"/>
                <a:cs typeface="Times"/>
              </a:rPr>
              <a:t>Prototype</a:t>
            </a:r>
            <a:r>
              <a:rPr lang="ja-JP" altLang="en-US" sz="1800" b="1" dirty="0" smtClean="0">
                <a:solidFill>
                  <a:srgbClr val="FFFF00"/>
                </a:solidFill>
                <a:latin typeface="Times"/>
                <a:cs typeface="Times"/>
              </a:rPr>
              <a:t> </a:t>
            </a:r>
            <a:r>
              <a:rPr lang="en-US" altLang="ja-JP" sz="1800" b="1" dirty="0" smtClean="0">
                <a:solidFill>
                  <a:srgbClr val="FFFF00"/>
                </a:solidFill>
                <a:latin typeface="Times"/>
                <a:cs typeface="Times"/>
              </a:rPr>
              <a:t>=</a:t>
            </a:r>
            <a:r>
              <a:rPr lang="ja-JP" altLang="en-US" sz="1800" b="1" dirty="0" smtClean="0">
                <a:solidFill>
                  <a:srgbClr val="FFFF00"/>
                </a:solidFill>
                <a:latin typeface="Times"/>
                <a:cs typeface="Times"/>
              </a:rPr>
              <a:t> </a:t>
            </a:r>
            <a:r>
              <a:rPr lang="en-US" altLang="ja-JP" sz="1800" b="1" dirty="0" smtClean="0">
                <a:solidFill>
                  <a:srgbClr val="FFFF00"/>
                </a:solidFill>
                <a:latin typeface="Times"/>
                <a:cs typeface="Times"/>
              </a:rPr>
              <a:t>Euro-XFEL(EU),</a:t>
            </a:r>
            <a:r>
              <a:rPr lang="ja-JP" altLang="en-US" sz="1800" b="1" dirty="0" smtClean="0">
                <a:solidFill>
                  <a:srgbClr val="FFFF00"/>
                </a:solidFill>
                <a:latin typeface="Times"/>
                <a:cs typeface="Times"/>
              </a:rPr>
              <a:t> </a:t>
            </a:r>
            <a:r>
              <a:rPr lang="en-US" altLang="ja-JP" sz="1800" b="1" dirty="0" smtClean="0">
                <a:solidFill>
                  <a:srgbClr val="FFFF00"/>
                </a:solidFill>
                <a:latin typeface="Times"/>
                <a:cs typeface="Times"/>
              </a:rPr>
              <a:t>LCLS-II</a:t>
            </a:r>
            <a:r>
              <a:rPr lang="ja-JP" altLang="en-US" sz="1800" b="1" dirty="0" smtClean="0">
                <a:solidFill>
                  <a:srgbClr val="FFFF00"/>
                </a:solidFill>
                <a:latin typeface="Times"/>
                <a:cs typeface="Times"/>
              </a:rPr>
              <a:t> </a:t>
            </a:r>
            <a:r>
              <a:rPr lang="en-US" altLang="ja-JP" sz="1800" b="1" dirty="0" smtClean="0">
                <a:solidFill>
                  <a:srgbClr val="FFFF00"/>
                </a:solidFill>
                <a:latin typeface="Times"/>
                <a:cs typeface="Times"/>
              </a:rPr>
              <a:t>(US), ATF(Japan)</a:t>
            </a:r>
            <a:r>
              <a:rPr kumimoji="1" lang="ja-JP" altLang="en-US" sz="1800" b="1" dirty="0" smtClean="0">
                <a:solidFill>
                  <a:srgbClr val="FFFF00"/>
                </a:solidFill>
                <a:latin typeface="Times"/>
                <a:cs typeface="Times"/>
              </a:rPr>
              <a:t> </a:t>
            </a:r>
            <a:r>
              <a:rPr kumimoji="1" lang="en-US" altLang="ja-JP" sz="1800" b="1" dirty="0" smtClean="0">
                <a:solidFill>
                  <a:srgbClr val="FFFF00"/>
                </a:solidFill>
                <a:latin typeface="Times"/>
                <a:cs typeface="Times"/>
              </a:rPr>
              <a:t>+ many R&amp;D (world)</a:t>
            </a:r>
          </a:p>
          <a:p>
            <a:pPr marL="457200" indent="-457200">
              <a:spcBef>
                <a:spcPts val="0"/>
              </a:spcBef>
              <a:spcAft>
                <a:spcPts val="1200"/>
              </a:spcAft>
              <a:buClr>
                <a:schemeClr val="accent1">
                  <a:lumMod val="60000"/>
                  <a:lumOff val="40000"/>
                </a:schemeClr>
              </a:buClr>
              <a:buSzPct val="100000"/>
              <a:buFont typeface="+mj-lt"/>
              <a:buAutoNum type="arabicPeriod"/>
            </a:pPr>
            <a:r>
              <a:rPr kumimoji="1" lang="en-US" altLang="ja-JP" sz="1800" b="1" dirty="0" smtClean="0">
                <a:solidFill>
                  <a:srgbClr val="FFFF00"/>
                </a:solidFill>
                <a:latin typeface="Times"/>
                <a:cs typeface="Times"/>
              </a:rPr>
              <a:t>GDE CDR(2007) </a:t>
            </a:r>
            <a:r>
              <a:rPr kumimoji="1" lang="en-US" altLang="ja-JP" sz="1800" b="1" dirty="0" smtClean="0">
                <a:solidFill>
                  <a:srgbClr val="FFFF00"/>
                </a:solidFill>
                <a:latin typeface="Times"/>
                <a:cs typeface="Times"/>
                <a:sym typeface="Wingdings"/>
              </a:rPr>
              <a:t> </a:t>
            </a:r>
            <a:r>
              <a:rPr kumimoji="1" lang="en-US" altLang="ja-JP" sz="1800" b="1" dirty="0" smtClean="0">
                <a:solidFill>
                  <a:srgbClr val="FFFF00"/>
                </a:solidFill>
                <a:latin typeface="Times"/>
                <a:cs typeface="Times"/>
              </a:rPr>
              <a:t>Technical</a:t>
            </a:r>
            <a:r>
              <a:rPr kumimoji="1" lang="ja-JP" altLang="en-US" sz="1800" b="1" dirty="0" smtClean="0">
                <a:solidFill>
                  <a:srgbClr val="FFFF00"/>
                </a:solidFill>
                <a:latin typeface="Times"/>
                <a:cs typeface="Times"/>
              </a:rPr>
              <a:t> </a:t>
            </a:r>
            <a:r>
              <a:rPr kumimoji="1" lang="en-US" altLang="ja-JP" sz="1800" b="1" dirty="0" smtClean="0">
                <a:solidFill>
                  <a:srgbClr val="FFFF00"/>
                </a:solidFill>
                <a:latin typeface="Times"/>
                <a:cs typeface="Times"/>
              </a:rPr>
              <a:t>Design</a:t>
            </a:r>
            <a:r>
              <a:rPr kumimoji="1" lang="ja-JP" altLang="en-US" sz="1800" b="1" dirty="0" smtClean="0">
                <a:solidFill>
                  <a:srgbClr val="FFFF00"/>
                </a:solidFill>
                <a:latin typeface="Times"/>
                <a:cs typeface="Times"/>
              </a:rPr>
              <a:t> </a:t>
            </a:r>
            <a:r>
              <a:rPr kumimoji="1" lang="en-US" altLang="ja-JP" sz="1800" b="1" dirty="0" smtClean="0">
                <a:solidFill>
                  <a:srgbClr val="FFFF00"/>
                </a:solidFill>
                <a:latin typeface="Times"/>
                <a:cs typeface="Times"/>
              </a:rPr>
              <a:t>complete</a:t>
            </a:r>
            <a:r>
              <a:rPr kumimoji="1" lang="ja-JP" altLang="en-US" sz="1800" b="1" dirty="0" smtClean="0">
                <a:solidFill>
                  <a:srgbClr val="FFFF00"/>
                </a:solidFill>
                <a:latin typeface="Times"/>
                <a:cs typeface="Times"/>
              </a:rPr>
              <a:t> </a:t>
            </a:r>
            <a:r>
              <a:rPr kumimoji="1" lang="en-US" altLang="ja-JP" sz="1800" b="1" dirty="0" smtClean="0">
                <a:solidFill>
                  <a:srgbClr val="FFFF00"/>
                </a:solidFill>
                <a:latin typeface="Times"/>
                <a:cs typeface="Times"/>
              </a:rPr>
              <a:t>(2013)  </a:t>
            </a:r>
            <a:r>
              <a:rPr kumimoji="1" lang="en-US" altLang="ja-JP" sz="1800" b="1" dirty="0" smtClean="0">
                <a:solidFill>
                  <a:srgbClr val="FFFF00"/>
                </a:solidFill>
                <a:latin typeface="Times"/>
                <a:cs typeface="Times"/>
                <a:sym typeface="Wingdings"/>
              </a:rPr>
              <a:t> LCB/LCC</a:t>
            </a:r>
          </a:p>
          <a:p>
            <a:pPr marL="457200" indent="-457200">
              <a:spcBef>
                <a:spcPts val="0"/>
              </a:spcBef>
              <a:spcAft>
                <a:spcPts val="1200"/>
              </a:spcAft>
              <a:buClr>
                <a:schemeClr val="accent1">
                  <a:lumMod val="60000"/>
                  <a:lumOff val="40000"/>
                </a:schemeClr>
              </a:buClr>
              <a:buSzPct val="100000"/>
              <a:buFont typeface="+mj-lt"/>
              <a:buAutoNum type="arabicPeriod"/>
            </a:pPr>
            <a:r>
              <a:rPr lang="en-US" altLang="ja-JP" sz="1800" b="1" dirty="0" smtClean="0">
                <a:solidFill>
                  <a:srgbClr val="FFFF00"/>
                </a:solidFill>
                <a:latin typeface="Times"/>
                <a:cs typeface="Times"/>
                <a:sym typeface="Wingdings"/>
              </a:rPr>
              <a:t>LCB/LCC successfully facilitated official process in Japanese government</a:t>
            </a:r>
            <a:endParaRPr lang="en-US" altLang="ja-JP" sz="1800" dirty="0" smtClean="0">
              <a:solidFill>
                <a:srgbClr val="FFFF00"/>
              </a:solidFill>
              <a:latin typeface="Times"/>
              <a:cs typeface="Times"/>
            </a:endParaRPr>
          </a:p>
          <a:p>
            <a:pPr marL="457200" indent="-457200">
              <a:spcBef>
                <a:spcPts val="0"/>
              </a:spcBef>
              <a:spcAft>
                <a:spcPts val="1200"/>
              </a:spcAft>
              <a:buClr>
                <a:schemeClr val="accent1">
                  <a:lumMod val="60000"/>
                  <a:lumOff val="40000"/>
                </a:schemeClr>
              </a:buClr>
              <a:buSzPct val="100000"/>
              <a:buFont typeface="+mj-lt"/>
              <a:buAutoNum type="arabicPeriod"/>
            </a:pPr>
            <a:r>
              <a:rPr lang="en-US" altLang="ja-JP" sz="1800" b="1" dirty="0" smtClean="0">
                <a:solidFill>
                  <a:srgbClr val="FFFF00"/>
                </a:solidFill>
                <a:latin typeface="Times"/>
                <a:cs typeface="Times"/>
              </a:rPr>
              <a:t>Japanese Government:</a:t>
            </a:r>
            <a:r>
              <a:rPr lang="en-US" altLang="ja-JP" sz="1800" b="1" dirty="0" smtClean="0">
                <a:latin typeface="Times"/>
                <a:cs typeface="Times"/>
              </a:rPr>
              <a:t> MEXT </a:t>
            </a:r>
            <a:r>
              <a:rPr lang="en-US" altLang="ja-JP" sz="1800" dirty="0" smtClean="0">
                <a:latin typeface="Times"/>
                <a:cs typeface="Times"/>
              </a:rPr>
              <a:t>official reviews and investigations started </a:t>
            </a:r>
            <a:r>
              <a:rPr lang="en-US" altLang="ja-JP" sz="1800" dirty="0" smtClean="0">
                <a:solidFill>
                  <a:srgbClr val="FFFF00"/>
                </a:solidFill>
                <a:latin typeface="Times"/>
                <a:cs typeface="Times"/>
              </a:rPr>
              <a:t>(2014</a:t>
            </a:r>
            <a:r>
              <a:rPr lang="en-US" altLang="ja-JP" sz="1800" dirty="0" smtClean="0">
                <a:solidFill>
                  <a:srgbClr val="FFFF00"/>
                </a:solidFill>
                <a:latin typeface="Times"/>
                <a:cs typeface="Times"/>
                <a:sym typeface="Wingdings"/>
              </a:rPr>
              <a:t></a:t>
            </a:r>
            <a:r>
              <a:rPr lang="en-US" altLang="ja-JP" sz="1800" dirty="0" smtClean="0">
                <a:solidFill>
                  <a:srgbClr val="FFFF00"/>
                </a:solidFill>
                <a:latin typeface="Times"/>
                <a:cs typeface="Times"/>
              </a:rPr>
              <a:t>)</a:t>
            </a:r>
          </a:p>
          <a:p>
            <a:pPr marL="457200" indent="-457200">
              <a:spcBef>
                <a:spcPts val="0"/>
              </a:spcBef>
              <a:spcAft>
                <a:spcPts val="1200"/>
              </a:spcAft>
              <a:buClr>
                <a:schemeClr val="accent1">
                  <a:lumMod val="60000"/>
                  <a:lumOff val="40000"/>
                </a:schemeClr>
              </a:buClr>
              <a:buSzPct val="100000"/>
              <a:buFont typeface="+mj-lt"/>
              <a:buAutoNum type="arabicPeriod"/>
            </a:pPr>
            <a:r>
              <a:rPr kumimoji="1" lang="en-US" altLang="ja-JP" sz="1800" b="1" dirty="0" smtClean="0">
                <a:solidFill>
                  <a:srgbClr val="FFFF00"/>
                </a:solidFill>
                <a:latin typeface="Times"/>
                <a:cs typeface="Times"/>
              </a:rPr>
              <a:t>Government-to-government</a:t>
            </a:r>
            <a:r>
              <a:rPr kumimoji="1" lang="en-US" altLang="ja-JP" sz="1800" dirty="0" smtClean="0">
                <a:solidFill>
                  <a:srgbClr val="FFFF00"/>
                </a:solidFill>
                <a:latin typeface="Times"/>
                <a:cs typeface="Times"/>
              </a:rPr>
              <a:t>: </a:t>
            </a:r>
            <a:r>
              <a:rPr lang="en-US" altLang="ja-JP" sz="1800" dirty="0" smtClean="0">
                <a:latin typeface="Times"/>
                <a:cs typeface="Times"/>
              </a:rPr>
              <a:t>discussions on issues and preparations </a:t>
            </a:r>
            <a:r>
              <a:rPr lang="en-US" altLang="ja-JP" sz="1800" b="1" dirty="0" smtClean="0">
                <a:solidFill>
                  <a:srgbClr val="FFFF00"/>
                </a:solidFill>
                <a:latin typeface="Times"/>
                <a:cs typeface="Times"/>
              </a:rPr>
              <a:t>(started): </a:t>
            </a:r>
            <a:r>
              <a:rPr lang="en-US" altLang="ja-JP" sz="1800" dirty="0" smtClean="0">
                <a:solidFill>
                  <a:srgbClr val="FF6600"/>
                </a:solidFill>
                <a:latin typeface="Times"/>
                <a:cs typeface="Times"/>
              </a:rPr>
              <a:t>NEED prospects </a:t>
            </a:r>
            <a:r>
              <a:rPr lang="en-US" altLang="ja-JP" sz="1800" dirty="0" smtClean="0">
                <a:latin typeface="Times"/>
                <a:cs typeface="Times"/>
              </a:rPr>
              <a:t>(no commitment yet) </a:t>
            </a:r>
            <a:r>
              <a:rPr lang="en-US" altLang="ja-JP" sz="1800" dirty="0" smtClean="0">
                <a:solidFill>
                  <a:srgbClr val="FFFFFF"/>
                </a:solidFill>
                <a:latin typeface="Times"/>
                <a:cs typeface="Times"/>
              </a:rPr>
              <a:t>of </a:t>
            </a:r>
            <a:r>
              <a:rPr lang="en-US" altLang="ja-JP" sz="1800" dirty="0" smtClean="0">
                <a:solidFill>
                  <a:srgbClr val="FF6600"/>
                </a:solidFill>
                <a:latin typeface="Times"/>
                <a:cs typeface="Times"/>
              </a:rPr>
              <a:t>the international sharing the cost, human resources, technology.</a:t>
            </a:r>
            <a:r>
              <a:rPr lang="ja-JP" altLang="en-US" sz="1800" dirty="0" smtClean="0">
                <a:solidFill>
                  <a:srgbClr val="FF6600"/>
                </a:solidFill>
                <a:latin typeface="Times"/>
                <a:cs typeface="Times"/>
              </a:rPr>
              <a:t> </a:t>
            </a:r>
            <a:r>
              <a:rPr lang="en-US" altLang="ja-JP" sz="1800" dirty="0" smtClean="0">
                <a:latin typeface="Times"/>
                <a:cs typeface="Times"/>
              </a:rPr>
              <a:t>(Mostly bi-lateral) Joint Study of  project management structure including industry sector, sharing models of roles and cost, how to assure the cost size. Then prospects for sharing.</a:t>
            </a:r>
          </a:p>
          <a:p>
            <a:pPr marL="457200" indent="-457200">
              <a:spcBef>
                <a:spcPts val="0"/>
              </a:spcBef>
              <a:spcAft>
                <a:spcPts val="1200"/>
              </a:spcAft>
              <a:buClr>
                <a:schemeClr val="accent1">
                  <a:lumMod val="60000"/>
                  <a:lumOff val="40000"/>
                </a:schemeClr>
              </a:buClr>
              <a:buSzPct val="100000"/>
              <a:buFont typeface="+mj-lt"/>
              <a:buAutoNum type="arabicPeriod"/>
            </a:pPr>
            <a:r>
              <a:rPr lang="en-US" altLang="ja-JP" sz="1800" b="1" dirty="0" smtClean="0">
                <a:solidFill>
                  <a:srgbClr val="FFFF00"/>
                </a:solidFill>
                <a:latin typeface="Arial"/>
                <a:cs typeface="Arial"/>
                <a:sym typeface="Wingdings"/>
              </a:rPr>
              <a:t>Surveys </a:t>
            </a:r>
            <a:r>
              <a:rPr lang="en-US" altLang="ja-JP" sz="1800" dirty="0" smtClean="0">
                <a:latin typeface="Arial"/>
                <a:cs typeface="Arial"/>
                <a:sym typeface="Wingdings"/>
              </a:rPr>
              <a:t>in </a:t>
            </a:r>
            <a:r>
              <a:rPr lang="en-US" altLang="ja-JP" sz="1800" dirty="0">
                <a:latin typeface="Arial"/>
                <a:cs typeface="Arial"/>
                <a:sym typeface="Wingdings"/>
              </a:rPr>
              <a:t>individual countries by Embassy, MEXT </a:t>
            </a:r>
            <a:r>
              <a:rPr lang="en-US" altLang="ja-JP" sz="1800" dirty="0" smtClean="0">
                <a:latin typeface="Arial"/>
                <a:cs typeface="Arial"/>
                <a:sym typeface="Wingdings"/>
              </a:rPr>
              <a:t>(expected in 2016</a:t>
            </a:r>
            <a:r>
              <a:rPr lang="en-US" altLang="ja-JP" sz="1800" dirty="0">
                <a:latin typeface="Arial"/>
                <a:cs typeface="Arial"/>
                <a:sym typeface="Wingdings"/>
              </a:rPr>
              <a:t>)</a:t>
            </a:r>
          </a:p>
          <a:p>
            <a:pPr marL="457200" indent="-457200">
              <a:spcBef>
                <a:spcPts val="0"/>
              </a:spcBef>
              <a:spcAft>
                <a:spcPts val="1200"/>
              </a:spcAft>
              <a:buClr>
                <a:schemeClr val="accent1">
                  <a:lumMod val="60000"/>
                  <a:lumOff val="40000"/>
                </a:schemeClr>
              </a:buClr>
              <a:buSzPct val="100000"/>
              <a:buFont typeface="+mj-lt"/>
              <a:buAutoNum type="arabicPeriod"/>
            </a:pPr>
            <a:r>
              <a:rPr lang="en-US" altLang="ja-JP" sz="1800" b="1" dirty="0" smtClean="0">
                <a:solidFill>
                  <a:srgbClr val="FFFF00"/>
                </a:solidFill>
                <a:latin typeface="Times"/>
                <a:cs typeface="Times"/>
                <a:sym typeface="Wingdings"/>
              </a:rPr>
              <a:t>LHC run2 </a:t>
            </a:r>
            <a:r>
              <a:rPr lang="en-US" altLang="ja-JP" sz="1800" dirty="0" smtClean="0">
                <a:solidFill>
                  <a:srgbClr val="FFFF00"/>
                </a:solidFill>
                <a:latin typeface="Times"/>
                <a:cs typeface="Times"/>
                <a:sym typeface="Wingdings"/>
              </a:rPr>
              <a:t>results (~2018) </a:t>
            </a:r>
            <a:r>
              <a:rPr lang="en-US" altLang="ja-JP" sz="1800" dirty="0" smtClean="0">
                <a:latin typeface="Times"/>
                <a:cs typeface="Times"/>
                <a:sym typeface="Wingdings"/>
              </a:rPr>
              <a:t>to be continuously monitored (to determine max energy = project scope and definition as the governments), Parallel processes in MEXT, MOFA, eventually MOF (finance)</a:t>
            </a:r>
          </a:p>
          <a:p>
            <a:pPr marL="457200" indent="-457200">
              <a:spcBef>
                <a:spcPts val="0"/>
              </a:spcBef>
              <a:spcAft>
                <a:spcPts val="1200"/>
              </a:spcAft>
              <a:buClr>
                <a:schemeClr val="accent1">
                  <a:lumMod val="60000"/>
                  <a:lumOff val="40000"/>
                </a:schemeClr>
              </a:buClr>
              <a:buSzPct val="100000"/>
              <a:buFont typeface="+mj-lt"/>
              <a:buAutoNum type="arabicPeriod"/>
            </a:pPr>
            <a:r>
              <a:rPr lang="en-US" altLang="ja-JP" sz="1800" b="1" dirty="0" smtClean="0">
                <a:latin typeface="Times"/>
                <a:cs typeface="Times"/>
                <a:sym typeface="Wingdings"/>
              </a:rPr>
              <a:t>A </a:t>
            </a:r>
            <a:r>
              <a:rPr lang="en-US" altLang="ja-JP" sz="1800" b="1" dirty="0" smtClean="0">
                <a:solidFill>
                  <a:srgbClr val="FFFF00"/>
                </a:solidFill>
                <a:latin typeface="Times"/>
                <a:cs typeface="Times"/>
                <a:sym typeface="Wingdings"/>
              </a:rPr>
              <a:t>decision</a:t>
            </a:r>
            <a:r>
              <a:rPr lang="en-US" altLang="ja-JP" sz="1800" b="1" dirty="0" smtClean="0">
                <a:latin typeface="Times"/>
                <a:cs typeface="Times"/>
                <a:sym typeface="Wingdings"/>
              </a:rPr>
              <a:t> </a:t>
            </a:r>
            <a:r>
              <a:rPr lang="en-US" altLang="ja-JP" sz="1800" dirty="0" smtClean="0">
                <a:latin typeface="Times"/>
                <a:cs typeface="Times"/>
                <a:sym typeface="Wingdings"/>
              </a:rPr>
              <a:t>to proceed by the government cabinet (Prime Minister) backed by partner countries’ prospects  Official Negotiations for </a:t>
            </a:r>
            <a:r>
              <a:rPr lang="en-US" altLang="ja-JP" sz="1800" dirty="0" smtClean="0">
                <a:solidFill>
                  <a:srgbClr val="FFFF00"/>
                </a:solidFill>
                <a:latin typeface="Times"/>
                <a:cs typeface="Times"/>
                <a:sym typeface="Wingdings"/>
              </a:rPr>
              <a:t>sharing</a:t>
            </a:r>
            <a:endParaRPr lang="en-US" altLang="ja-JP" sz="1800" dirty="0">
              <a:solidFill>
                <a:srgbClr val="FFFF00"/>
              </a:solidFill>
              <a:latin typeface="Times"/>
              <a:cs typeface="Times"/>
              <a:sym typeface="Wingdings"/>
            </a:endParaRPr>
          </a:p>
          <a:p>
            <a:pPr marL="457200" indent="-457200">
              <a:spcBef>
                <a:spcPts val="0"/>
              </a:spcBef>
              <a:spcAft>
                <a:spcPts val="1200"/>
              </a:spcAft>
              <a:buClr>
                <a:schemeClr val="accent1">
                  <a:lumMod val="60000"/>
                  <a:lumOff val="40000"/>
                </a:schemeClr>
              </a:buClr>
              <a:buSzPct val="100000"/>
              <a:buFont typeface="+mj-lt"/>
              <a:buAutoNum type="arabicPeriod"/>
            </a:pPr>
            <a:r>
              <a:rPr kumimoji="1" lang="en-US" altLang="ja-JP" sz="1800" b="1" dirty="0" smtClean="0">
                <a:latin typeface="Times"/>
                <a:cs typeface="Times"/>
                <a:sym typeface="Wingdings"/>
              </a:rPr>
              <a:t>International agreement </a:t>
            </a:r>
            <a:r>
              <a:rPr kumimoji="1" lang="en-US" altLang="ja-JP" sz="1800" dirty="0" smtClean="0">
                <a:latin typeface="Times"/>
                <a:cs typeface="Times"/>
                <a:sym typeface="Wingdings"/>
              </a:rPr>
              <a:t> </a:t>
            </a:r>
            <a:r>
              <a:rPr lang="en-US" altLang="ja-JP" sz="1800" b="1" dirty="0" smtClean="0">
                <a:solidFill>
                  <a:srgbClr val="FFFF00"/>
                </a:solidFill>
                <a:latin typeface="Times"/>
                <a:cs typeface="Times"/>
                <a:sym typeface="Wingdings"/>
              </a:rPr>
              <a:t>International approval</a:t>
            </a:r>
            <a:endParaRPr kumimoji="1" lang="ja-JP" altLang="en-US" sz="1800" b="1" dirty="0">
              <a:solidFill>
                <a:srgbClr val="FFFF00"/>
              </a:solidFill>
              <a:latin typeface="Times"/>
              <a:cs typeface="Times"/>
            </a:endParaRPr>
          </a:p>
        </p:txBody>
      </p:sp>
    </p:spTree>
    <p:extLst>
      <p:ext uri="{BB962C8B-B14F-4D97-AF65-F5344CB8AC3E}">
        <p14:creationId xmlns:p14="http://schemas.microsoft.com/office/powerpoint/2010/main" val="6339725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3452" y="16205"/>
            <a:ext cx="6703101" cy="481650"/>
          </a:xfrm>
          <a:ln/>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pPr algn="ctr"/>
            <a:r>
              <a:rPr kumimoji="1" lang="en-US" altLang="ja-JP" sz="3200" b="1" dirty="0" smtClean="0">
                <a:solidFill>
                  <a:srgbClr val="008000"/>
                </a:solidFill>
                <a:latin typeface="Times New Roman"/>
                <a:ea typeface="+mn-ea"/>
                <a:cs typeface="Times New Roman"/>
              </a:rPr>
              <a:t>Summary of the Status of the ILC (1)  </a:t>
            </a:r>
            <a:endParaRPr kumimoji="1" lang="ja-JP" altLang="en-US" sz="3200" b="1" dirty="0">
              <a:solidFill>
                <a:srgbClr val="008000"/>
              </a:solidFill>
              <a:latin typeface="Times New Roman"/>
              <a:ea typeface="+mn-ea"/>
              <a:cs typeface="Times New Roman"/>
            </a:endParaRPr>
          </a:p>
        </p:txBody>
      </p:sp>
      <p:sp>
        <p:nvSpPr>
          <p:cNvPr id="3" name="コンテンツ プレースホルダー 2"/>
          <p:cNvSpPr>
            <a:spLocks noGrp="1"/>
          </p:cNvSpPr>
          <p:nvPr>
            <p:ph idx="1"/>
          </p:nvPr>
        </p:nvSpPr>
        <p:spPr>
          <a:xfrm>
            <a:off x="11983" y="99816"/>
            <a:ext cx="9132017" cy="6374046"/>
          </a:xfrm>
        </p:spPr>
        <p:txBody>
          <a:bodyPr>
            <a:noAutofit/>
          </a:bodyPr>
          <a:lstStyle/>
          <a:p>
            <a:pPr marL="0" indent="0">
              <a:buNone/>
            </a:pPr>
            <a:endParaRPr lang="en-US" altLang="ja-JP" sz="2000" dirty="0" smtClean="0">
              <a:latin typeface="Times New Roman"/>
              <a:cs typeface="Times New Roman"/>
            </a:endParaRPr>
          </a:p>
          <a:p>
            <a:r>
              <a:rPr lang="en-US" altLang="ja-JP" sz="2000" dirty="0" smtClean="0">
                <a:solidFill>
                  <a:srgbClr val="FFFF00"/>
                </a:solidFill>
                <a:latin typeface="Times New Roman"/>
                <a:cs typeface="Times New Roman"/>
              </a:rPr>
              <a:t>SUPPORTS</a:t>
            </a:r>
            <a:r>
              <a:rPr lang="en-US" altLang="ja-JP" sz="2000" dirty="0" smtClean="0">
                <a:latin typeface="Times New Roman"/>
                <a:cs typeface="Times New Roman"/>
              </a:rPr>
              <a:t>: Federation </a:t>
            </a:r>
            <a:r>
              <a:rPr lang="en-US" altLang="ja-JP" sz="2000" dirty="0">
                <a:latin typeface="Times New Roman"/>
                <a:cs typeface="Times New Roman"/>
              </a:rPr>
              <a:t>of </a:t>
            </a:r>
            <a:r>
              <a:rPr lang="en-US" altLang="ja-JP" sz="2000" dirty="0">
                <a:solidFill>
                  <a:srgbClr val="FFFF00"/>
                </a:solidFill>
                <a:latin typeface="Times New Roman"/>
                <a:cs typeface="Times New Roman"/>
              </a:rPr>
              <a:t>Diet members </a:t>
            </a:r>
            <a:r>
              <a:rPr lang="en-US" altLang="ja-JP" sz="2000" dirty="0">
                <a:latin typeface="Times New Roman"/>
                <a:cs typeface="Times New Roman"/>
              </a:rPr>
              <a:t>for ILC, </a:t>
            </a:r>
            <a:r>
              <a:rPr lang="en-US" altLang="ja-JP" sz="2000" dirty="0">
                <a:solidFill>
                  <a:srgbClr val="FFFF00"/>
                </a:solidFill>
                <a:latin typeface="Times New Roman"/>
                <a:cs typeface="Times New Roman"/>
              </a:rPr>
              <a:t>industries</a:t>
            </a:r>
            <a:r>
              <a:rPr lang="en-US" altLang="ja-JP" sz="2000" dirty="0">
                <a:latin typeface="Times New Roman"/>
                <a:cs typeface="Times New Roman"/>
              </a:rPr>
              <a:t> </a:t>
            </a:r>
            <a:r>
              <a:rPr lang="en-US" altLang="ja-JP" sz="1800" dirty="0">
                <a:latin typeface="Times New Roman"/>
                <a:cs typeface="Times New Roman"/>
              </a:rPr>
              <a:t>(Advanced Accelerator Association)</a:t>
            </a:r>
            <a:r>
              <a:rPr lang="en-US" altLang="ja-JP" sz="2000" dirty="0">
                <a:latin typeface="Times New Roman"/>
                <a:cs typeface="Times New Roman"/>
              </a:rPr>
              <a:t>,  and </a:t>
            </a:r>
            <a:r>
              <a:rPr lang="en-US" altLang="ja-JP" sz="2000" dirty="0">
                <a:solidFill>
                  <a:srgbClr val="FFFF00"/>
                </a:solidFill>
                <a:latin typeface="Times New Roman"/>
                <a:cs typeface="Times New Roman"/>
              </a:rPr>
              <a:t>local governments </a:t>
            </a:r>
            <a:r>
              <a:rPr lang="en-US" altLang="ja-JP" sz="2000" dirty="0">
                <a:latin typeface="Times New Roman"/>
                <a:cs typeface="Times New Roman"/>
              </a:rPr>
              <a:t>as well as </a:t>
            </a:r>
            <a:r>
              <a:rPr lang="en-US" altLang="ja-JP" sz="2000" dirty="0">
                <a:solidFill>
                  <a:srgbClr val="FFFF00"/>
                </a:solidFill>
                <a:latin typeface="Times New Roman"/>
                <a:cs typeface="Times New Roman"/>
              </a:rPr>
              <a:t>business sectors </a:t>
            </a:r>
            <a:r>
              <a:rPr lang="en-US" altLang="ja-JP" sz="2000" dirty="0">
                <a:latin typeface="Times New Roman"/>
                <a:cs typeface="Times New Roman"/>
              </a:rPr>
              <a:t>strongly support </a:t>
            </a:r>
            <a:r>
              <a:rPr lang="en-US" altLang="ja-JP" sz="2000" dirty="0" smtClean="0">
                <a:latin typeface="Times New Roman"/>
                <a:cs typeface="Times New Roman"/>
              </a:rPr>
              <a:t>ILC, </a:t>
            </a:r>
            <a:r>
              <a:rPr lang="en-US" altLang="ja-JP" sz="2000" dirty="0" smtClean="0">
                <a:solidFill>
                  <a:srgbClr val="FFFF00"/>
                </a:solidFill>
                <a:latin typeface="Times New Roman"/>
                <a:cs typeface="Times New Roman"/>
              </a:rPr>
              <a:t>and these supports are growing up</a:t>
            </a:r>
            <a:endParaRPr lang="en-US" altLang="ja-JP" sz="2000" dirty="0">
              <a:solidFill>
                <a:srgbClr val="FFFF00"/>
              </a:solidFill>
              <a:latin typeface="Times New Roman"/>
              <a:cs typeface="Times New Roman"/>
            </a:endParaRPr>
          </a:p>
          <a:p>
            <a:r>
              <a:rPr lang="en-US" altLang="ja-JP" sz="2000" b="1" dirty="0">
                <a:latin typeface="Times New Roman"/>
                <a:cs typeface="Times New Roman"/>
              </a:rPr>
              <a:t>Recognitions of ILC project at </a:t>
            </a:r>
            <a:r>
              <a:rPr lang="en-US" altLang="ja-JP" sz="2000" b="1" dirty="0" smtClean="0">
                <a:latin typeface="Times New Roman"/>
                <a:cs typeface="Times New Roman"/>
              </a:rPr>
              <a:t>high </a:t>
            </a:r>
            <a:r>
              <a:rPr lang="en-US" altLang="ja-JP" sz="2000" b="1" dirty="0">
                <a:latin typeface="Times New Roman"/>
                <a:cs typeface="Times New Roman"/>
              </a:rPr>
              <a:t>level of Japanese </a:t>
            </a:r>
            <a:r>
              <a:rPr lang="en-US" altLang="ja-JP" sz="2000" b="1" dirty="0" smtClean="0">
                <a:latin typeface="Times New Roman"/>
                <a:cs typeface="Times New Roman"/>
              </a:rPr>
              <a:t>government</a:t>
            </a:r>
            <a:r>
              <a:rPr lang="en-US" altLang="ja-JP" sz="2000" dirty="0" smtClean="0">
                <a:latin typeface="Times New Roman"/>
                <a:cs typeface="Times New Roman"/>
              </a:rPr>
              <a:t>: </a:t>
            </a:r>
          </a:p>
          <a:p>
            <a:pPr marL="400050" lvl="1" indent="0">
              <a:buNone/>
            </a:pPr>
            <a:r>
              <a:rPr lang="en-US" altLang="ja-JP" sz="2000" b="1" dirty="0" smtClean="0">
                <a:solidFill>
                  <a:srgbClr val="FFFF00"/>
                </a:solidFill>
                <a:latin typeface="Times New Roman"/>
                <a:cs typeface="Times New Roman"/>
              </a:rPr>
              <a:t>Prime Minister</a:t>
            </a:r>
            <a:r>
              <a:rPr lang="ja-JP" altLang="en-US" sz="2000" b="1" dirty="0" smtClean="0">
                <a:solidFill>
                  <a:srgbClr val="FFFF00"/>
                </a:solidFill>
                <a:latin typeface="Times New Roman"/>
                <a:cs typeface="Times New Roman"/>
              </a:rPr>
              <a:t> </a:t>
            </a:r>
            <a:r>
              <a:rPr lang="en-US" altLang="ja-JP" sz="2000" dirty="0" smtClean="0">
                <a:solidFill>
                  <a:srgbClr val="FFFF00"/>
                </a:solidFill>
                <a:latin typeface="Times New Roman"/>
                <a:cs typeface="Times New Roman"/>
              </a:rPr>
              <a:t>Abe</a:t>
            </a:r>
            <a:r>
              <a:rPr lang="en-US" altLang="ja-JP" sz="2000" dirty="0" smtClean="0">
                <a:latin typeface="Times New Roman"/>
                <a:cs typeface="Times New Roman"/>
              </a:rPr>
              <a:t>, </a:t>
            </a:r>
            <a:r>
              <a:rPr lang="en-US" altLang="ja-JP" sz="2000" b="1" dirty="0" smtClean="0">
                <a:solidFill>
                  <a:srgbClr val="FFFF00"/>
                </a:solidFill>
                <a:latin typeface="Times New Roman"/>
                <a:cs typeface="Times New Roman"/>
              </a:rPr>
              <a:t>Minister</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of</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MEXT</a:t>
            </a:r>
            <a:r>
              <a:rPr lang="en-US" altLang="ja-JP" sz="2000" dirty="0" smtClean="0">
                <a:latin typeface="Times New Roman"/>
                <a:cs typeface="Times New Roman"/>
              </a:rPr>
              <a:t> (Education, Sports, Culture, Science and Technology), </a:t>
            </a:r>
            <a:r>
              <a:rPr lang="en-US" altLang="ja-JP" sz="2000" b="1" dirty="0" smtClean="0">
                <a:solidFill>
                  <a:srgbClr val="FFFF00"/>
                </a:solidFill>
                <a:latin typeface="Times New Roman"/>
                <a:cs typeface="Times New Roman"/>
              </a:rPr>
              <a:t>Ministry</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of</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Foreign</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Affairs</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(MOFA)</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Embassy</a:t>
            </a:r>
            <a:r>
              <a:rPr lang="en-US" altLang="ja-JP" sz="2000" dirty="0" smtClean="0">
                <a:latin typeface="Times New Roman"/>
                <a:cs typeface="Times New Roman"/>
              </a:rPr>
              <a:t>, Ministry of Finance, Construction, etc.. </a:t>
            </a:r>
            <a:endParaRPr lang="en-US" altLang="ja-JP" sz="2000" dirty="0">
              <a:latin typeface="Times New Roman"/>
              <a:cs typeface="Times New Roman"/>
            </a:endParaRPr>
          </a:p>
          <a:p>
            <a:pPr marL="0" indent="0">
              <a:buNone/>
            </a:pPr>
            <a:endParaRPr lang="en-US" altLang="ja-JP" sz="800" dirty="0" smtClean="0">
              <a:latin typeface="Times New Roman"/>
              <a:cs typeface="Times New Roman"/>
            </a:endParaRPr>
          </a:p>
          <a:p>
            <a:pPr marL="0" indent="0">
              <a:buNone/>
            </a:pPr>
            <a:r>
              <a:rPr lang="en-US" altLang="ja-JP" sz="2000" dirty="0" smtClean="0">
                <a:latin typeface="Times New Roman"/>
                <a:cs typeface="Times New Roman"/>
              </a:rPr>
              <a:t>Steps</a:t>
            </a:r>
            <a:r>
              <a:rPr lang="ja-JP" altLang="en-US" sz="2000" dirty="0" smtClean="0">
                <a:latin typeface="Times New Roman"/>
                <a:cs typeface="Times New Roman"/>
              </a:rPr>
              <a:t> </a:t>
            </a:r>
            <a:r>
              <a:rPr lang="en-US" altLang="ja-JP" sz="2000" dirty="0" smtClean="0">
                <a:latin typeface="Times New Roman"/>
                <a:cs typeface="Times New Roman"/>
              </a:rPr>
              <a:t>of</a:t>
            </a:r>
            <a:r>
              <a:rPr lang="ja-JP" altLang="en-US" sz="2000" dirty="0" smtClean="0">
                <a:latin typeface="Times New Roman"/>
                <a:cs typeface="Times New Roman"/>
              </a:rPr>
              <a:t> </a:t>
            </a:r>
            <a:r>
              <a:rPr lang="en-US" altLang="ja-JP" sz="2000" dirty="0" smtClean="0">
                <a:latin typeface="Times New Roman"/>
                <a:cs typeface="Times New Roman"/>
              </a:rPr>
              <a:t>Progresses at government level</a:t>
            </a:r>
          </a:p>
          <a:p>
            <a:pPr marL="0" indent="0">
              <a:buNone/>
            </a:pPr>
            <a:r>
              <a:rPr lang="en-US" altLang="ja-JP" sz="2000" dirty="0" smtClean="0">
                <a:latin typeface="Times New Roman"/>
                <a:cs typeface="Times New Roman"/>
              </a:rPr>
              <a:t>2014-</a:t>
            </a:r>
          </a:p>
          <a:p>
            <a:r>
              <a:rPr lang="en-US" altLang="ja-JP" sz="2000" dirty="0" smtClean="0">
                <a:latin typeface="Times New Roman"/>
                <a:cs typeface="Times New Roman"/>
              </a:rPr>
              <a:t>The </a:t>
            </a:r>
            <a:r>
              <a:rPr lang="en-US" altLang="ja-JP" sz="2000" dirty="0" smtClean="0">
                <a:solidFill>
                  <a:srgbClr val="FFFF00"/>
                </a:solidFill>
                <a:latin typeface="Times New Roman"/>
                <a:cs typeface="Times New Roman"/>
              </a:rPr>
              <a:t>official investigation at MEXT</a:t>
            </a:r>
            <a:r>
              <a:rPr lang="en-US" altLang="ja-JP" sz="2000" dirty="0" smtClean="0">
                <a:latin typeface="Times New Roman"/>
                <a:cs typeface="Times New Roman"/>
              </a:rPr>
              <a:t>(Ministry of Education, Sports, Culture, Science and Technology)</a:t>
            </a:r>
            <a:r>
              <a:rPr lang="en-US" altLang="ja-JP" sz="2000" dirty="0">
                <a:latin typeface="Times New Roman"/>
                <a:cs typeface="Times New Roman"/>
              </a:rPr>
              <a:t> </a:t>
            </a:r>
            <a:r>
              <a:rPr lang="en-US" altLang="ja-JP" sz="2000" dirty="0" smtClean="0">
                <a:latin typeface="Times New Roman"/>
                <a:cs typeface="Times New Roman"/>
              </a:rPr>
              <a:t>in </a:t>
            </a:r>
            <a:r>
              <a:rPr kumimoji="1" lang="en-US" altLang="ja-JP" sz="2000" dirty="0" smtClean="0">
                <a:latin typeface="Times New Roman"/>
                <a:cs typeface="Times New Roman"/>
              </a:rPr>
              <a:t>Japan for ILC is being carried out, following the recommendation of the Science Council of Japan (Sep. 2013). MEXT formed ILC Advisory Panel (2014. Apr.) </a:t>
            </a:r>
          </a:p>
          <a:p>
            <a:pPr marL="0" indent="0">
              <a:buNone/>
            </a:pPr>
            <a:r>
              <a:rPr lang="en-US" altLang="ja-JP" sz="2000" dirty="0" smtClean="0">
                <a:latin typeface="Times New Roman"/>
                <a:cs typeface="Times New Roman"/>
              </a:rPr>
              <a:t>2015-</a:t>
            </a:r>
          </a:p>
          <a:p>
            <a:r>
              <a:rPr lang="en-US" altLang="ja-JP" sz="2000" dirty="0" smtClean="0">
                <a:latin typeface="Times New Roman"/>
                <a:cs typeface="Times New Roman"/>
              </a:rPr>
              <a:t>ILC </a:t>
            </a:r>
            <a:r>
              <a:rPr kumimoji="1" lang="en-US" altLang="ja-JP" sz="2000" dirty="0" smtClean="0">
                <a:latin typeface="Times New Roman"/>
                <a:cs typeface="Times New Roman"/>
              </a:rPr>
              <a:t>Advisory </a:t>
            </a:r>
            <a:r>
              <a:rPr lang="en-US" altLang="ja-JP" sz="2000" dirty="0" smtClean="0">
                <a:latin typeface="Times New Roman"/>
                <a:cs typeface="Times New Roman"/>
              </a:rPr>
              <a:t>P</a:t>
            </a:r>
            <a:r>
              <a:rPr kumimoji="1" lang="en-US" altLang="ja-JP" sz="2000" dirty="0" smtClean="0">
                <a:latin typeface="Times New Roman"/>
                <a:cs typeface="Times New Roman"/>
              </a:rPr>
              <a:t>anel’s Interim </a:t>
            </a:r>
            <a:r>
              <a:rPr lang="en-US" altLang="ja-JP" sz="2000" dirty="0" smtClean="0">
                <a:latin typeface="Times New Roman"/>
                <a:cs typeface="Times New Roman"/>
              </a:rPr>
              <a:t>S</a:t>
            </a:r>
            <a:r>
              <a:rPr kumimoji="1" lang="en-US" altLang="ja-JP" sz="2000" dirty="0" smtClean="0">
                <a:latin typeface="Times New Roman"/>
                <a:cs typeface="Times New Roman"/>
              </a:rPr>
              <a:t>ummary (Aug. 2015) reports that discussions </a:t>
            </a:r>
            <a:r>
              <a:rPr lang="en-US" altLang="ja-JP" sz="2000" dirty="0">
                <a:latin typeface="Times New Roman"/>
                <a:cs typeface="Times New Roman"/>
              </a:rPr>
              <a:t>is indispensable </a:t>
            </a:r>
            <a:r>
              <a:rPr lang="en-US" altLang="ja-JP" sz="2000" dirty="0">
                <a:solidFill>
                  <a:srgbClr val="FFFF00"/>
                </a:solidFill>
                <a:latin typeface="Times New Roman"/>
                <a:cs typeface="Times New Roman"/>
              </a:rPr>
              <a:t>with </a:t>
            </a:r>
            <a:r>
              <a:rPr kumimoji="1" lang="en-US" altLang="ja-JP" sz="2000" dirty="0" smtClean="0">
                <a:solidFill>
                  <a:srgbClr val="FFFF00"/>
                </a:solidFill>
                <a:latin typeface="Times New Roman"/>
                <a:cs typeface="Times New Roman"/>
              </a:rPr>
              <a:t>foreign countries at the government level </a:t>
            </a:r>
            <a:r>
              <a:rPr lang="en-US" altLang="ja-JP" sz="2000" dirty="0" smtClean="0">
                <a:latin typeface="Times New Roman"/>
                <a:cs typeface="Times New Roman"/>
              </a:rPr>
              <a:t>to</a:t>
            </a:r>
            <a:r>
              <a:rPr kumimoji="1" lang="en-US" altLang="ja-JP" sz="2000" dirty="0" smtClean="0">
                <a:latin typeface="Times New Roman"/>
                <a:cs typeface="Times New Roman"/>
              </a:rPr>
              <a:t> obtains </a:t>
            </a:r>
            <a:r>
              <a:rPr kumimoji="1" lang="en-US" altLang="ja-JP" sz="2000" b="1" dirty="0" smtClean="0">
                <a:solidFill>
                  <a:srgbClr val="FFFF00"/>
                </a:solidFill>
                <a:latin typeface="Times New Roman"/>
                <a:cs typeface="Times New Roman"/>
              </a:rPr>
              <a:t>positive prospects (not the commitment) for the international sharing</a:t>
            </a:r>
            <a:r>
              <a:rPr kumimoji="1" lang="en-US" altLang="ja-JP" sz="2000" dirty="0" smtClean="0">
                <a:latin typeface="Times New Roman"/>
                <a:cs typeface="Times New Roman"/>
              </a:rPr>
              <a:t> of the cost and human resources and that </a:t>
            </a:r>
            <a:r>
              <a:rPr kumimoji="1" lang="en-US" altLang="ja-JP" sz="2000" b="1" dirty="0" smtClean="0">
                <a:solidFill>
                  <a:srgbClr val="FFFF00"/>
                </a:solidFill>
                <a:latin typeface="Times New Roman"/>
                <a:cs typeface="Times New Roman"/>
              </a:rPr>
              <a:t>LHC results (〜2017)  </a:t>
            </a:r>
            <a:r>
              <a:rPr kumimoji="1" lang="en-US" altLang="ja-JP" sz="2000" dirty="0" smtClean="0">
                <a:latin typeface="Times New Roman"/>
                <a:cs typeface="Times New Roman"/>
              </a:rPr>
              <a:t>should be monitored closely and taken into account (</a:t>
            </a:r>
            <a:r>
              <a:rPr lang="en-US" altLang="ja-JP" sz="2000" dirty="0" smtClean="0">
                <a:latin typeface="Times New Roman"/>
                <a:cs typeface="Times New Roman"/>
              </a:rPr>
              <a:t>prospects</a:t>
            </a:r>
            <a:r>
              <a:rPr lang="ja-JP" altLang="en-US" sz="2000" dirty="0" smtClean="0">
                <a:latin typeface="Times New Roman"/>
                <a:cs typeface="Times New Roman"/>
              </a:rPr>
              <a:t> </a:t>
            </a:r>
            <a:r>
              <a:rPr lang="en-US" altLang="ja-JP" sz="2000" dirty="0" smtClean="0">
                <a:latin typeface="Times New Roman"/>
                <a:cs typeface="Times New Roman"/>
              </a:rPr>
              <a:t>on</a:t>
            </a:r>
            <a:r>
              <a:rPr lang="ja-JP" altLang="en-US" sz="2000" dirty="0" smtClean="0">
                <a:latin typeface="Times New Roman"/>
                <a:cs typeface="Times New Roman"/>
              </a:rPr>
              <a:t> </a:t>
            </a:r>
            <a:r>
              <a:rPr kumimoji="1" lang="en-US" altLang="ja-JP" sz="2000" b="1" dirty="0" smtClean="0">
                <a:latin typeface="Times New Roman"/>
                <a:cs typeface="Times New Roman"/>
              </a:rPr>
              <a:t>maximum energy, SCRF is good or not</a:t>
            </a:r>
            <a:r>
              <a:rPr kumimoji="1" lang="en-US" altLang="ja-JP" sz="2000" dirty="0" smtClean="0">
                <a:latin typeface="Times New Roman"/>
                <a:cs typeface="Times New Roman"/>
              </a:rPr>
              <a:t>)</a:t>
            </a:r>
          </a:p>
        </p:txBody>
      </p:sp>
      <p:sp>
        <p:nvSpPr>
          <p:cNvPr id="4" name="スライド番号プレースホルダー 3"/>
          <p:cNvSpPr>
            <a:spLocks noGrp="1"/>
          </p:cNvSpPr>
          <p:nvPr>
            <p:ph type="sldNum" sz="quarter" idx="12"/>
          </p:nvPr>
        </p:nvSpPr>
        <p:spPr>
          <a:xfrm>
            <a:off x="6911415" y="6400384"/>
            <a:ext cx="2133600" cy="476250"/>
          </a:xfrm>
        </p:spPr>
        <p:txBody>
          <a:bodyPr/>
          <a:lstStyle/>
          <a:p>
            <a:fld id="{0498F24A-11F8-4879-AB2B-FDE14143D8E6}" type="slidenum">
              <a:rPr kumimoji="1" lang="ja-JP" altLang="en-US" smtClean="0"/>
              <a:pPr/>
              <a:t>5</a:t>
            </a:fld>
            <a:endParaRPr kumimoji="1" lang="ja-JP" altLang="en-US" dirty="0"/>
          </a:p>
        </p:txBody>
      </p:sp>
    </p:spTree>
    <p:extLst>
      <p:ext uri="{BB962C8B-B14F-4D97-AF65-F5344CB8AC3E}">
        <p14:creationId xmlns:p14="http://schemas.microsoft.com/office/powerpoint/2010/main" val="170866413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498F24A-11F8-4879-AB2B-FDE14143D8E6}" type="slidenum">
              <a:rPr kumimoji="1" lang="ja-JP" altLang="en-US" smtClean="0"/>
              <a:t>50</a:t>
            </a:fld>
            <a:endParaRPr kumimoji="1" lang="ja-JP" altLang="en-US"/>
          </a:p>
        </p:txBody>
      </p:sp>
      <p:sp>
        <p:nvSpPr>
          <p:cNvPr id="5" name="テキスト ボックス 4"/>
          <p:cNvSpPr txBox="1"/>
          <p:nvPr/>
        </p:nvSpPr>
        <p:spPr>
          <a:xfrm>
            <a:off x="1" y="965503"/>
            <a:ext cx="9144000" cy="4985980"/>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2000" dirty="0" smtClean="0">
                <a:latin typeface="Times New Roman" panose="02020603050405020304" pitchFamily="18" charset="0"/>
                <a:cs typeface="Times New Roman" panose="02020603050405020304" pitchFamily="18" charset="0"/>
              </a:rPr>
              <a:t>October 2012:  Japanese HEP community proposed to host the ILC in Japan</a:t>
            </a:r>
          </a:p>
          <a:p>
            <a:r>
              <a:rPr lang="en-US" altLang="ja-JP" sz="2000" dirty="0">
                <a:latin typeface="Times New Roman" panose="02020603050405020304" pitchFamily="18" charset="0"/>
                <a:cs typeface="Times New Roman" panose="02020603050405020304" pitchFamily="18" charset="0"/>
              </a:rPr>
              <a:t> </a:t>
            </a:r>
            <a:r>
              <a:rPr lang="en-US" altLang="ja-JP" sz="2000" dirty="0" smtClean="0">
                <a:latin typeface="Times New Roman" panose="02020603050405020304" pitchFamily="18" charset="0"/>
                <a:cs typeface="Times New Roman" panose="02020603050405020304" pitchFamily="18" charset="0"/>
              </a:rPr>
              <a:t>  </a:t>
            </a:r>
            <a:r>
              <a:rPr kumimoji="1" lang="en-US" altLang="ja-JP" sz="2000" dirty="0" smtClean="0">
                <a:latin typeface="Times New Roman" panose="02020603050405020304" pitchFamily="18" charset="0"/>
                <a:cs typeface="Times New Roman" panose="02020603050405020304" pitchFamily="18" charset="0"/>
              </a:rPr>
              <a:t> </a:t>
            </a:r>
            <a:r>
              <a:rPr lang="en-US" altLang="ja-JP" sz="2000" dirty="0" smtClean="0">
                <a:latin typeface="Times New Roman" panose="02020603050405020304" pitchFamily="18" charset="0"/>
                <a:cs typeface="Times New Roman" panose="02020603050405020304" pitchFamily="18" charset="0"/>
              </a:rPr>
              <a:t>as a global project.  </a:t>
            </a:r>
          </a:p>
          <a:p>
            <a:pPr marL="285750" indent="-285750">
              <a:buFont typeface="Arial" panose="020B0604020202020204" pitchFamily="34" charset="0"/>
              <a:buChar char="•"/>
            </a:pPr>
            <a:r>
              <a:rPr lang="en-US" altLang="ja-JP" sz="2000" dirty="0" smtClean="0">
                <a:solidFill>
                  <a:srgbClr val="FFFF00"/>
                </a:solidFill>
                <a:latin typeface="Times New Roman" panose="02020603050405020304" pitchFamily="18" charset="0"/>
                <a:cs typeface="Times New Roman" panose="02020603050405020304" pitchFamily="18" charset="0"/>
              </a:rPr>
              <a:t>High Energy Physics RESEARCHERS</a:t>
            </a:r>
            <a:r>
              <a:rPr lang="en-US" altLang="ja-JP" sz="2000" dirty="0" smtClean="0">
                <a:latin typeface="Times New Roman" panose="02020603050405020304" pitchFamily="18" charset="0"/>
                <a:cs typeface="Times New Roman" panose="02020603050405020304" pitchFamily="18" charset="0"/>
              </a:rPr>
              <a:t>: Statements on ILC hosted in Japan</a:t>
            </a:r>
          </a:p>
          <a:p>
            <a:pPr marL="800100" lvl="1" indent="-342900">
              <a:buFont typeface="Arial"/>
              <a:buChar char="•"/>
            </a:pPr>
            <a:r>
              <a:rPr lang="en-US" altLang="ja-JP" sz="2000" dirty="0" smtClean="0">
                <a:latin typeface="Times New Roman" panose="02020603050405020304" pitchFamily="18" charset="0"/>
                <a:cs typeface="Times New Roman" panose="02020603050405020304" pitchFamily="18" charset="0"/>
              </a:rPr>
              <a:t>     </a:t>
            </a:r>
            <a:r>
              <a:rPr lang="en-US" altLang="ja-JP" sz="2000" dirty="0" smtClean="0">
                <a:solidFill>
                  <a:srgbClr val="FFFF00"/>
                </a:solidFill>
                <a:latin typeface="Times New Roman" panose="02020603050405020304" pitchFamily="18" charset="0"/>
                <a:cs typeface="Times New Roman" panose="02020603050405020304" pitchFamily="18" charset="0"/>
              </a:rPr>
              <a:t>EU</a:t>
            </a:r>
            <a:r>
              <a:rPr lang="en-US" altLang="ja-JP" sz="2000" dirty="0" smtClean="0">
                <a:latin typeface="Times New Roman" panose="02020603050405020304" pitchFamily="18" charset="0"/>
                <a:cs typeface="Times New Roman" panose="02020603050405020304" pitchFamily="18" charset="0"/>
              </a:rPr>
              <a:t>:</a:t>
            </a:r>
            <a:r>
              <a:rPr lang="ja-JP" altLang="en-US" sz="2000" dirty="0" smtClean="0">
                <a:latin typeface="Times New Roman" panose="02020603050405020304" pitchFamily="18" charset="0"/>
                <a:cs typeface="Times New Roman" panose="02020603050405020304" pitchFamily="18" charset="0"/>
              </a:rPr>
              <a:t> </a:t>
            </a:r>
            <a:r>
              <a:rPr lang="en-US" altLang="ja-JP" sz="2000" dirty="0" smtClean="0">
                <a:latin typeface="Times New Roman" panose="02020603050405020304" pitchFamily="18" charset="0"/>
                <a:cs typeface="Times New Roman" panose="02020603050405020304" pitchFamily="18" charset="0"/>
              </a:rPr>
              <a:t>The </a:t>
            </a:r>
            <a:r>
              <a:rPr lang="en-US" altLang="ja-JP" sz="2000" dirty="0">
                <a:latin typeface="Times New Roman" panose="02020603050405020304" pitchFamily="18" charset="0"/>
                <a:cs typeface="Times New Roman" panose="02020603050405020304" pitchFamily="18" charset="0"/>
              </a:rPr>
              <a:t>European Strategy for Particle Physics Update 2013</a:t>
            </a:r>
          </a:p>
          <a:p>
            <a:pPr marL="800100" lvl="1" indent="-342900">
              <a:buFont typeface="Arial"/>
              <a:buChar char="•"/>
            </a:pPr>
            <a:r>
              <a:rPr lang="en-US" altLang="ja-JP" sz="2000" dirty="0" smtClean="0">
                <a:latin typeface="Times New Roman" panose="02020603050405020304" pitchFamily="18" charset="0"/>
                <a:cs typeface="Times New Roman" panose="02020603050405020304" pitchFamily="18" charset="0"/>
              </a:rPr>
              <a:t>     </a:t>
            </a:r>
            <a:r>
              <a:rPr lang="en-US" altLang="ja-JP" sz="2000" dirty="0" smtClean="0">
                <a:solidFill>
                  <a:srgbClr val="FFFF00"/>
                </a:solidFill>
                <a:latin typeface="Times New Roman" panose="02020603050405020304" pitchFamily="18" charset="0"/>
                <a:cs typeface="Times New Roman" panose="02020603050405020304" pitchFamily="18" charset="0"/>
              </a:rPr>
              <a:t>ASIA</a:t>
            </a:r>
            <a:r>
              <a:rPr lang="en-US" altLang="ja-JP" sz="2000" dirty="0" smtClean="0">
                <a:latin typeface="Times New Roman" panose="02020603050405020304" pitchFamily="18" charset="0"/>
                <a:cs typeface="Times New Roman" panose="02020603050405020304" pitchFamily="18" charset="0"/>
              </a:rPr>
              <a:t>:</a:t>
            </a:r>
            <a:r>
              <a:rPr lang="ja-JP" altLang="en-US" sz="2000" dirty="0" smtClean="0">
                <a:latin typeface="Times New Roman" panose="02020603050405020304" pitchFamily="18" charset="0"/>
                <a:cs typeface="Times New Roman" panose="02020603050405020304" pitchFamily="18" charset="0"/>
              </a:rPr>
              <a:t> </a:t>
            </a:r>
            <a:r>
              <a:rPr lang="en-US" altLang="ja-JP" sz="2000" dirty="0" smtClean="0">
                <a:latin typeface="Times New Roman" panose="02020603050405020304" pitchFamily="18" charset="0"/>
                <a:cs typeface="Times New Roman" panose="02020603050405020304" pitchFamily="18" charset="0"/>
              </a:rPr>
              <a:t>ACFA/</a:t>
            </a:r>
            <a:r>
              <a:rPr lang="en-US" altLang="ja-JP" sz="2000" dirty="0" err="1" smtClean="0">
                <a:latin typeface="Times New Roman" panose="02020603050405020304" pitchFamily="18" charset="0"/>
                <a:cs typeface="Times New Roman" panose="02020603050405020304" pitchFamily="18" charset="0"/>
              </a:rPr>
              <a:t>AsiaHEP</a:t>
            </a:r>
            <a:r>
              <a:rPr lang="en-US" altLang="ja-JP" sz="2000" dirty="0" smtClean="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Statement on the ILC (September 2013)</a:t>
            </a:r>
          </a:p>
          <a:p>
            <a:pPr marL="800100" lvl="1" indent="-342900">
              <a:buFont typeface="Arial"/>
              <a:buChar char="•"/>
            </a:pPr>
            <a:r>
              <a:rPr lang="en-US" altLang="ja-JP" sz="2000" dirty="0">
                <a:latin typeface="Times New Roman" panose="02020603050405020304" pitchFamily="18" charset="0"/>
                <a:cs typeface="Times New Roman" panose="02020603050405020304" pitchFamily="18" charset="0"/>
              </a:rPr>
              <a:t> </a:t>
            </a:r>
            <a:r>
              <a:rPr lang="en-US" altLang="ja-JP" sz="2000" dirty="0" smtClean="0">
                <a:latin typeface="Times New Roman" panose="02020603050405020304" pitchFamily="18" charset="0"/>
                <a:cs typeface="Times New Roman" panose="02020603050405020304" pitchFamily="18" charset="0"/>
              </a:rPr>
              <a:t>    </a:t>
            </a:r>
            <a:r>
              <a:rPr lang="en-US" altLang="ja-JP" sz="2000" dirty="0" smtClean="0">
                <a:solidFill>
                  <a:srgbClr val="FFFF00"/>
                </a:solidFill>
                <a:latin typeface="Times New Roman" panose="02020603050405020304" pitchFamily="18" charset="0"/>
                <a:cs typeface="Times New Roman" panose="02020603050405020304" pitchFamily="18" charset="0"/>
              </a:rPr>
              <a:t>US</a:t>
            </a:r>
            <a:r>
              <a:rPr lang="en-US" altLang="ja-JP" sz="2000" dirty="0" smtClean="0">
                <a:latin typeface="Times New Roman" panose="02020603050405020304" pitchFamily="18" charset="0"/>
                <a:cs typeface="Times New Roman" panose="02020603050405020304" pitchFamily="18" charset="0"/>
              </a:rPr>
              <a:t>:</a:t>
            </a:r>
            <a:r>
              <a:rPr lang="ja-JP" altLang="en-US" sz="2000" dirty="0" smtClean="0">
                <a:latin typeface="Times New Roman" panose="02020603050405020304" pitchFamily="18" charset="0"/>
                <a:cs typeface="Times New Roman" panose="02020603050405020304" pitchFamily="18" charset="0"/>
              </a:rPr>
              <a:t> </a:t>
            </a:r>
            <a:r>
              <a:rPr lang="en-US" altLang="ja-JP" sz="2000" dirty="0" smtClean="0">
                <a:latin typeface="Times New Roman" panose="02020603050405020304" pitchFamily="18" charset="0"/>
                <a:cs typeface="Times New Roman" panose="02020603050405020304" pitchFamily="18" charset="0"/>
              </a:rPr>
              <a:t>P5 </a:t>
            </a:r>
            <a:r>
              <a:rPr lang="en-US" altLang="ja-JP" sz="2000" dirty="0">
                <a:latin typeface="Times New Roman" panose="02020603050405020304" pitchFamily="18" charset="0"/>
                <a:cs typeface="Times New Roman" panose="02020603050405020304" pitchFamily="18" charset="0"/>
              </a:rPr>
              <a:t>report (May 2014</a:t>
            </a:r>
            <a:r>
              <a:rPr lang="en-US" altLang="ja-JP" sz="2000" dirty="0" smtClean="0">
                <a:latin typeface="Times New Roman" panose="02020603050405020304" pitchFamily="18" charset="0"/>
                <a:cs typeface="Times New Roman" panose="02020603050405020304" pitchFamily="18" charset="0"/>
              </a:rPr>
              <a:t>)</a:t>
            </a:r>
          </a:p>
          <a:p>
            <a:pPr marL="800100" lvl="1" indent="-342900">
              <a:buFont typeface="Arial"/>
              <a:buChar char="•"/>
            </a:pPr>
            <a:r>
              <a:rPr lang="en-US" altLang="ja-JP" sz="2000" dirty="0">
                <a:latin typeface="Times New Roman" panose="02020603050405020304" pitchFamily="18" charset="0"/>
                <a:cs typeface="Times New Roman" panose="02020603050405020304" pitchFamily="18" charset="0"/>
              </a:rPr>
              <a:t> </a:t>
            </a:r>
            <a:r>
              <a:rPr lang="en-US" altLang="ja-JP" sz="2000" dirty="0" smtClean="0">
                <a:latin typeface="Times New Roman" panose="02020603050405020304" pitchFamily="18" charset="0"/>
                <a:cs typeface="Times New Roman" panose="02020603050405020304" pitchFamily="18" charset="0"/>
              </a:rPr>
              <a:t>    </a:t>
            </a:r>
            <a:r>
              <a:rPr lang="en-US" altLang="ja-JP" sz="2000" dirty="0" smtClean="0">
                <a:solidFill>
                  <a:srgbClr val="FFFF00"/>
                </a:solidFill>
                <a:latin typeface="Times New Roman" panose="02020603050405020304" pitchFamily="18" charset="0"/>
                <a:cs typeface="Times New Roman" panose="02020603050405020304" pitchFamily="18" charset="0"/>
              </a:rPr>
              <a:t>ICFA</a:t>
            </a:r>
            <a:r>
              <a:rPr lang="en-US" altLang="ja-JP" sz="2000" dirty="0" smtClean="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statements (January and July 2014</a:t>
            </a:r>
            <a:r>
              <a:rPr lang="en-US" altLang="ja-JP" sz="20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kumimoji="1" lang="en-US" altLang="ja-JP" sz="2000" dirty="0" smtClean="0">
                <a:solidFill>
                  <a:srgbClr val="FFFF00"/>
                </a:solidFill>
                <a:latin typeface="Times New Roman" panose="02020603050405020304" pitchFamily="18" charset="0"/>
                <a:cs typeface="Times New Roman" panose="02020603050405020304" pitchFamily="18" charset="0"/>
              </a:rPr>
              <a:t>ACADEMIA</a:t>
            </a:r>
            <a:r>
              <a:rPr kumimoji="1" lang="en-US" altLang="ja-JP" sz="2000" dirty="0" smtClean="0">
                <a:latin typeface="Times New Roman" panose="02020603050405020304" pitchFamily="18" charset="0"/>
                <a:cs typeface="Times New Roman" panose="02020603050405020304" pitchFamily="18" charset="0"/>
              </a:rPr>
              <a:t>:  September 2013: </a:t>
            </a:r>
            <a:r>
              <a:rPr lang="en-US" altLang="ja-JP" sz="2000" dirty="0">
                <a:latin typeface="Times New Roman" panose="02020603050405020304" pitchFamily="18" charset="0"/>
                <a:cs typeface="Times New Roman" panose="02020603050405020304" pitchFamily="18" charset="0"/>
              </a:rPr>
              <a:t>Science Council of Japan (SCJ) </a:t>
            </a:r>
            <a:r>
              <a:rPr lang="en-US" altLang="ja-JP" sz="2000" dirty="0" smtClean="0">
                <a:latin typeface="Times New Roman" panose="02020603050405020304" pitchFamily="18" charset="0"/>
                <a:cs typeface="Times New Roman" panose="02020603050405020304" pitchFamily="18" charset="0"/>
              </a:rPr>
              <a:t>sent Report on the ILC Project to MEXT. </a:t>
            </a:r>
            <a:r>
              <a:rPr lang="en-US" altLang="ja-JP" sz="2000" dirty="0" smtClean="0">
                <a:latin typeface="Times New Roman" panose="02020603050405020304" pitchFamily="18" charset="0"/>
                <a:cs typeface="Times New Roman" panose="02020603050405020304" pitchFamily="18" charset="0"/>
                <a:sym typeface="Wingdings"/>
              </a:rPr>
              <a:t> list of Issues to solve before GO </a:t>
            </a:r>
            <a:endParaRPr lang="en-US" altLang="ja-JP"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ja-JP" sz="2000" dirty="0" smtClean="0">
                <a:solidFill>
                  <a:srgbClr val="FFFF00"/>
                </a:solidFill>
                <a:latin typeface="Times New Roman" panose="02020603050405020304" pitchFamily="18" charset="0"/>
                <a:cs typeface="Times New Roman" panose="02020603050405020304" pitchFamily="18" charset="0"/>
              </a:rPr>
              <a:t>Japanese GOVERNMENT</a:t>
            </a:r>
            <a:r>
              <a:rPr lang="en-US" altLang="ja-JP" sz="2000" dirty="0" smtClean="0">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altLang="ja-JP" sz="2000" dirty="0" smtClean="0">
                <a:latin typeface="Times New Roman" panose="02020603050405020304" pitchFamily="18" charset="0"/>
                <a:cs typeface="Times New Roman" panose="02020603050405020304" pitchFamily="18" charset="0"/>
              </a:rPr>
              <a:t>Feb. 2013: MEXT ILC task force is formed (chair = vice Minister)</a:t>
            </a:r>
          </a:p>
          <a:p>
            <a:pPr marL="742950" lvl="1" indent="-285750">
              <a:buFont typeface="Arial" panose="020B0604020202020204" pitchFamily="34" charset="0"/>
              <a:buChar char="•"/>
            </a:pPr>
            <a:r>
              <a:rPr lang="en-US" altLang="ja-JP" sz="2000" dirty="0" smtClean="0">
                <a:latin typeface="Times New Roman" panose="02020603050405020304" pitchFamily="18" charset="0"/>
                <a:cs typeface="Times New Roman" panose="02020603050405020304" pitchFamily="18" charset="0"/>
              </a:rPr>
              <a:t>May 2014: MEXT set up ILC Advisory Panel with two WGs (Physics, TDR Validation)  </a:t>
            </a:r>
            <a:r>
              <a:rPr lang="en-US" altLang="ja-JP" sz="2000" dirty="0" smtClean="0">
                <a:latin typeface="Times New Roman" panose="02020603050405020304" pitchFamily="18" charset="0"/>
                <a:cs typeface="Times New Roman" panose="02020603050405020304" pitchFamily="18" charset="0"/>
                <a:sym typeface="Wingdings"/>
              </a:rPr>
              <a:t> Leadership of Minister of MEXT</a:t>
            </a:r>
            <a:endParaRPr lang="en-US" altLang="ja-JP" sz="2000" dirty="0">
              <a:latin typeface="Times New Roman" panose="02020603050405020304" pitchFamily="18" charset="0"/>
              <a:cs typeface="Times New Roman" panose="02020603050405020304" pitchFamily="18" charset="0"/>
            </a:endParaRPr>
          </a:p>
          <a:p>
            <a:pPr marL="1200150" lvl="2" indent="-285750">
              <a:buFont typeface="Arial" panose="020B0604020202020204" pitchFamily="34" charset="0"/>
              <a:buChar char="•"/>
            </a:pPr>
            <a:r>
              <a:rPr lang="en-US" altLang="ja-JP" sz="2000" dirty="0" smtClean="0">
                <a:latin typeface="Times New Roman" panose="02020603050405020304" pitchFamily="18" charset="0"/>
                <a:cs typeface="Times New Roman" panose="02020603050405020304" pitchFamily="18" charset="0"/>
              </a:rPr>
              <a:t>After the 4</a:t>
            </a:r>
            <a:r>
              <a:rPr lang="en-US" altLang="ja-JP" sz="2000" baseline="30000" dirty="0" smtClean="0">
                <a:latin typeface="Times New Roman" panose="02020603050405020304" pitchFamily="18" charset="0"/>
                <a:cs typeface="Times New Roman" panose="02020603050405020304" pitchFamily="18" charset="0"/>
              </a:rPr>
              <a:t>th</a:t>
            </a:r>
            <a:r>
              <a:rPr lang="en-US" altLang="ja-JP" sz="2000" dirty="0" smtClean="0">
                <a:latin typeface="Times New Roman" panose="02020603050405020304" pitchFamily="18" charset="0"/>
                <a:cs typeface="Times New Roman" panose="02020603050405020304" pitchFamily="18" charset="0"/>
              </a:rPr>
              <a:t> meeting in June 2015, ILC Advisory Panel disclosed “Summary of ILC  Advisory Panel’s Discussions to Date” in </a:t>
            </a:r>
            <a:r>
              <a:rPr lang="en-US" altLang="ja-JP" sz="2000" dirty="0" smtClean="0">
                <a:solidFill>
                  <a:srgbClr val="FFFF00"/>
                </a:solidFill>
                <a:latin typeface="Times New Roman" panose="02020603050405020304" pitchFamily="18" charset="0"/>
                <a:cs typeface="Times New Roman" panose="02020603050405020304" pitchFamily="18" charset="0"/>
              </a:rPr>
              <a:t>August 2015</a:t>
            </a:r>
            <a:r>
              <a:rPr lang="en-US" altLang="ja-JP" sz="2000" dirty="0" smtClean="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altLang="ja-JP" dirty="0">
              <a:latin typeface="Times New Roman" panose="02020603050405020304" pitchFamily="18" charset="0"/>
              <a:cs typeface="Times New Roman" panose="02020603050405020304" pitchFamily="18" charset="0"/>
            </a:endParaRPr>
          </a:p>
        </p:txBody>
      </p:sp>
      <p:sp>
        <p:nvSpPr>
          <p:cNvPr id="6" name="正方形/長方形 5"/>
          <p:cNvSpPr/>
          <p:nvPr/>
        </p:nvSpPr>
        <p:spPr>
          <a:xfrm>
            <a:off x="426326" y="159658"/>
            <a:ext cx="8100647"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altLang="ja-JP" sz="2400" dirty="0" smtClean="0">
                <a:solidFill>
                  <a:schemeClr val="bg2"/>
                </a:solidFill>
                <a:latin typeface="Times New Roman" panose="02020603050405020304" pitchFamily="18" charset="0"/>
                <a:cs typeface="Times New Roman" panose="02020603050405020304" pitchFamily="18" charset="0"/>
              </a:rPr>
              <a:t>A</a:t>
            </a:r>
            <a:r>
              <a:rPr lang="ja-JP" altLang="en-US" sz="2400" dirty="0" smtClean="0">
                <a:solidFill>
                  <a:schemeClr val="bg2"/>
                </a:solidFill>
                <a:latin typeface="Times New Roman" panose="02020603050405020304" pitchFamily="18" charset="0"/>
                <a:cs typeface="Times New Roman" panose="02020603050405020304" pitchFamily="18" charset="0"/>
              </a:rPr>
              <a:t> </a:t>
            </a:r>
            <a:r>
              <a:rPr lang="en-US" altLang="ja-JP" sz="2400" dirty="0" smtClean="0">
                <a:solidFill>
                  <a:schemeClr val="bg2"/>
                </a:solidFill>
                <a:latin typeface="Times New Roman" panose="02020603050405020304" pitchFamily="18" charset="0"/>
                <a:cs typeface="Times New Roman" panose="02020603050405020304" pitchFamily="18" charset="0"/>
              </a:rPr>
              <a:t>short</a:t>
            </a:r>
            <a:r>
              <a:rPr lang="ja-JP" altLang="en-US" sz="2400" dirty="0" smtClean="0">
                <a:solidFill>
                  <a:schemeClr val="bg2"/>
                </a:solidFill>
                <a:latin typeface="Times New Roman" panose="02020603050405020304" pitchFamily="18" charset="0"/>
                <a:cs typeface="Times New Roman" panose="02020603050405020304" pitchFamily="18" charset="0"/>
              </a:rPr>
              <a:t> </a:t>
            </a:r>
            <a:r>
              <a:rPr lang="en-US" altLang="ja-JP" sz="2400" dirty="0" smtClean="0">
                <a:solidFill>
                  <a:schemeClr val="bg2"/>
                </a:solidFill>
                <a:latin typeface="Times New Roman" panose="02020603050405020304" pitchFamily="18" charset="0"/>
                <a:cs typeface="Times New Roman" panose="02020603050405020304" pitchFamily="18" charset="0"/>
              </a:rPr>
              <a:t>summary</a:t>
            </a:r>
            <a:r>
              <a:rPr lang="ja-JP" altLang="en-US" sz="2400" dirty="0" smtClean="0">
                <a:solidFill>
                  <a:schemeClr val="bg2"/>
                </a:solidFill>
                <a:latin typeface="Times New Roman" panose="02020603050405020304" pitchFamily="18" charset="0"/>
                <a:cs typeface="Times New Roman" panose="02020603050405020304" pitchFamily="18" charset="0"/>
              </a:rPr>
              <a:t> </a:t>
            </a:r>
            <a:r>
              <a:rPr lang="en-US" altLang="ja-JP" sz="2400" dirty="0" smtClean="0">
                <a:solidFill>
                  <a:schemeClr val="bg2"/>
                </a:solidFill>
                <a:latin typeface="Times New Roman" panose="02020603050405020304" pitchFamily="18" charset="0"/>
                <a:cs typeface="Times New Roman" panose="02020603050405020304" pitchFamily="18" charset="0"/>
              </a:rPr>
              <a:t>of</a:t>
            </a:r>
            <a:r>
              <a:rPr lang="ja-JP" altLang="en-US" sz="2400" dirty="0">
                <a:solidFill>
                  <a:schemeClr val="bg2"/>
                </a:solidFill>
                <a:latin typeface="Times New Roman" panose="02020603050405020304" pitchFamily="18" charset="0"/>
                <a:cs typeface="Times New Roman" panose="02020603050405020304" pitchFamily="18" charset="0"/>
              </a:rPr>
              <a:t> </a:t>
            </a:r>
            <a:r>
              <a:rPr lang="en-US" altLang="ja-JP" sz="2400" dirty="0" smtClean="0">
                <a:solidFill>
                  <a:schemeClr val="bg2"/>
                </a:solidFill>
                <a:latin typeface="Times New Roman" panose="02020603050405020304" pitchFamily="18" charset="0"/>
                <a:cs typeface="Times New Roman" panose="02020603050405020304" pitchFamily="18" charset="0"/>
              </a:rPr>
              <a:t>Year</a:t>
            </a:r>
            <a:r>
              <a:rPr lang="ja-JP" altLang="en-US" sz="2400" dirty="0" smtClean="0">
                <a:solidFill>
                  <a:schemeClr val="bg2"/>
                </a:solidFill>
                <a:latin typeface="Times New Roman" panose="02020603050405020304" pitchFamily="18" charset="0"/>
                <a:cs typeface="Times New Roman" panose="02020603050405020304" pitchFamily="18" charset="0"/>
              </a:rPr>
              <a:t> </a:t>
            </a:r>
            <a:r>
              <a:rPr lang="en-US" altLang="ja-JP" sz="2400" dirty="0" smtClean="0">
                <a:solidFill>
                  <a:schemeClr val="bg2"/>
                </a:solidFill>
                <a:latin typeface="Times New Roman" panose="02020603050405020304" pitchFamily="18" charset="0"/>
                <a:cs typeface="Times New Roman" panose="02020603050405020304" pitchFamily="18" charset="0"/>
              </a:rPr>
              <a:t>2012-2015</a:t>
            </a:r>
          </a:p>
          <a:p>
            <a:pPr algn="ctr"/>
            <a:r>
              <a:rPr lang="en-US" altLang="ja-JP" sz="2400" dirty="0" smtClean="0">
                <a:solidFill>
                  <a:schemeClr val="bg2"/>
                </a:solidFill>
                <a:latin typeface="Times New Roman" panose="02020603050405020304" pitchFamily="18" charset="0"/>
                <a:cs typeface="Times New Roman" panose="02020603050405020304" pitchFamily="18" charset="0"/>
              </a:rPr>
              <a:t>Developments </a:t>
            </a:r>
            <a:r>
              <a:rPr lang="en-US" altLang="ja-JP" sz="2400" dirty="0">
                <a:solidFill>
                  <a:schemeClr val="bg2"/>
                </a:solidFill>
                <a:latin typeface="Times New Roman" panose="02020603050405020304" pitchFamily="18" charset="0"/>
                <a:cs typeface="Times New Roman" panose="02020603050405020304" pitchFamily="18" charset="0"/>
              </a:rPr>
              <a:t>on </a:t>
            </a:r>
            <a:r>
              <a:rPr lang="en-US" altLang="ja-JP" sz="2400" dirty="0" smtClean="0">
                <a:solidFill>
                  <a:schemeClr val="bg2"/>
                </a:solidFill>
                <a:latin typeface="Times New Roman" panose="02020603050405020304" pitchFamily="18" charset="0"/>
                <a:cs typeface="Times New Roman" panose="02020603050405020304" pitchFamily="18" charset="0"/>
              </a:rPr>
              <a:t>Promotion </a:t>
            </a:r>
            <a:r>
              <a:rPr lang="en-US" altLang="ja-JP" sz="2400" dirty="0">
                <a:solidFill>
                  <a:schemeClr val="bg2"/>
                </a:solidFill>
                <a:latin typeface="Times New Roman" panose="02020603050405020304" pitchFamily="18" charset="0"/>
                <a:cs typeface="Times New Roman" panose="02020603050405020304" pitchFamily="18" charset="0"/>
              </a:rPr>
              <a:t>of the ILC </a:t>
            </a:r>
            <a:r>
              <a:rPr lang="en-US" altLang="ja-JP" sz="2400" dirty="0" smtClean="0">
                <a:solidFill>
                  <a:schemeClr val="bg2"/>
                </a:solidFill>
                <a:latin typeface="Times New Roman" panose="02020603050405020304" pitchFamily="18" charset="0"/>
                <a:cs typeface="Times New Roman" panose="02020603050405020304" pitchFamily="18" charset="0"/>
              </a:rPr>
              <a:t>Project </a:t>
            </a:r>
            <a:endParaRPr lang="en-US" altLang="ja-JP" sz="2400" dirty="0">
              <a:solidFill>
                <a:schemeClr val="bg2"/>
              </a:solidFill>
              <a:latin typeface="Times New Roman" panose="02020603050405020304" pitchFamily="18" charset="0"/>
              <a:cs typeface="Times New Roman" panose="02020603050405020304" pitchFamily="18" charset="0"/>
            </a:endParaRPr>
          </a:p>
        </p:txBody>
      </p:sp>
      <p:sp>
        <p:nvSpPr>
          <p:cNvPr id="7" name="テキスト ボックス 6"/>
          <p:cNvSpPr txBox="1"/>
          <p:nvPr/>
        </p:nvSpPr>
        <p:spPr>
          <a:xfrm>
            <a:off x="281615" y="5787490"/>
            <a:ext cx="8604564"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altLang="ja-JP" sz="2000" dirty="0" smtClean="0">
                <a:latin typeface="Times New Roman" panose="02020603050405020304" pitchFamily="18" charset="0"/>
                <a:cs typeface="Times New Roman" panose="02020603050405020304" pitchFamily="18" charset="0"/>
              </a:rPr>
              <a:t>One of the biggest issues to clarify before the DECISION </a:t>
            </a:r>
            <a:r>
              <a:rPr lang="en-US" altLang="ja-JP" sz="2000" dirty="0">
                <a:latin typeface="Times New Roman" panose="02020603050405020304" pitchFamily="18" charset="0"/>
                <a:cs typeface="Times New Roman" panose="02020603050405020304" pitchFamily="18" charset="0"/>
              </a:rPr>
              <a:t>=</a:t>
            </a:r>
            <a:r>
              <a:rPr lang="en-US" altLang="ja-JP" sz="2000" dirty="0" smtClean="0">
                <a:latin typeface="Times New Roman" panose="02020603050405020304" pitchFamily="18" charset="0"/>
                <a:cs typeface="Times New Roman" panose="02020603050405020304" pitchFamily="18" charset="0"/>
              </a:rPr>
              <a:t> </a:t>
            </a:r>
            <a:r>
              <a:rPr lang="en-US" altLang="ja-JP" sz="2000" b="1" dirty="0" smtClean="0">
                <a:latin typeface="Times New Roman" panose="02020603050405020304" pitchFamily="18" charset="0"/>
                <a:cs typeface="Times New Roman" panose="02020603050405020304" pitchFamily="18" charset="0"/>
              </a:rPr>
              <a:t>PROSPECTS</a:t>
            </a:r>
          </a:p>
          <a:p>
            <a:r>
              <a:rPr lang="en-US" altLang="ja-JP" sz="2000" dirty="0" smtClean="0">
                <a:latin typeface="Times New Roman" panose="02020603050405020304" pitchFamily="18" charset="0"/>
                <a:cs typeface="Times New Roman" panose="02020603050405020304" pitchFamily="18" charset="0"/>
              </a:rPr>
              <a:t>of </a:t>
            </a:r>
            <a:r>
              <a:rPr lang="en-US" altLang="ja-JP" sz="2000" b="1" dirty="0">
                <a:latin typeface="Times New Roman" panose="02020603050405020304" pitchFamily="18" charset="0"/>
                <a:cs typeface="Times New Roman" panose="02020603050405020304" pitchFamily="18" charset="0"/>
              </a:rPr>
              <a:t>participation </a:t>
            </a:r>
            <a:r>
              <a:rPr lang="en-US" altLang="ja-JP" sz="2000" b="1" dirty="0" smtClean="0">
                <a:latin typeface="Times New Roman" panose="02020603050405020304" pitchFamily="18" charset="0"/>
                <a:cs typeface="Times New Roman" panose="02020603050405020304" pitchFamily="18" charset="0"/>
              </a:rPr>
              <a:t>and </a:t>
            </a:r>
            <a:r>
              <a:rPr lang="en-US" altLang="ja-JP" sz="2000" b="1" dirty="0">
                <a:latin typeface="Times New Roman" panose="02020603050405020304" pitchFamily="18" charset="0"/>
                <a:cs typeface="Times New Roman" panose="02020603050405020304" pitchFamily="18" charset="0"/>
              </a:rPr>
              <a:t>cost sharing</a:t>
            </a:r>
            <a:r>
              <a:rPr lang="en-US" altLang="ja-JP" sz="2000" dirty="0">
                <a:latin typeface="Times New Roman" panose="02020603050405020304" pitchFamily="18" charset="0"/>
                <a:cs typeface="Times New Roman" panose="02020603050405020304" pitchFamily="18" charset="0"/>
              </a:rPr>
              <a:t> by international partners </a:t>
            </a:r>
            <a:r>
              <a:rPr lang="en-US" altLang="ja-JP" sz="2000" b="1" dirty="0" smtClean="0">
                <a:latin typeface="Times New Roman" panose="02020603050405020304" pitchFamily="18" charset="0"/>
                <a:cs typeface="Times New Roman" panose="02020603050405020304" pitchFamily="18" charset="0"/>
              </a:rPr>
              <a:t>at Government level</a:t>
            </a:r>
            <a:endParaRPr kumimoji="1" lang="ja-JP"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3131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3452" y="-55687"/>
            <a:ext cx="6703101" cy="1002236"/>
          </a:xfrm>
          <a:ln/>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pPr algn="ctr"/>
            <a:r>
              <a:rPr kumimoji="1" lang="en-US" altLang="ja-JP" sz="3200" b="1" dirty="0" smtClean="0">
                <a:solidFill>
                  <a:srgbClr val="008000"/>
                </a:solidFill>
                <a:latin typeface="Times New Roman"/>
                <a:ea typeface="+mn-ea"/>
                <a:cs typeface="Times New Roman"/>
              </a:rPr>
              <a:t>Summary of the Status of the ILC (2)</a:t>
            </a:r>
            <a:br>
              <a:rPr kumimoji="1" lang="en-US" altLang="ja-JP" sz="3200" b="1" dirty="0" smtClean="0">
                <a:solidFill>
                  <a:srgbClr val="008000"/>
                </a:solidFill>
                <a:latin typeface="Times New Roman"/>
                <a:ea typeface="+mn-ea"/>
                <a:cs typeface="Times New Roman"/>
              </a:rPr>
            </a:br>
            <a:r>
              <a:rPr kumimoji="1" lang="en-US" altLang="ja-JP" dirty="0" smtClean="0">
                <a:solidFill>
                  <a:srgbClr val="008000"/>
                </a:solidFill>
                <a:latin typeface="Times New Roman"/>
                <a:cs typeface="Times New Roman"/>
              </a:rPr>
              <a:t>International (Diplomatic actions)</a:t>
            </a:r>
            <a:r>
              <a:rPr kumimoji="1" lang="ja-JP" altLang="en-US" dirty="0" smtClean="0">
                <a:solidFill>
                  <a:srgbClr val="008000"/>
                </a:solidFill>
                <a:latin typeface="Times New Roman"/>
                <a:cs typeface="Times New Roman"/>
              </a:rPr>
              <a:t> </a:t>
            </a:r>
            <a:endParaRPr kumimoji="1" lang="ja-JP" altLang="en-US" sz="3200" b="1" dirty="0">
              <a:solidFill>
                <a:srgbClr val="008000"/>
              </a:solidFill>
              <a:latin typeface="Times New Roman"/>
              <a:ea typeface="+mn-ea"/>
              <a:cs typeface="Times New Roman"/>
            </a:endParaRPr>
          </a:p>
        </p:txBody>
      </p:sp>
      <p:sp>
        <p:nvSpPr>
          <p:cNvPr id="3" name="コンテンツ プレースホルダー 2"/>
          <p:cNvSpPr>
            <a:spLocks noGrp="1"/>
          </p:cNvSpPr>
          <p:nvPr>
            <p:ph idx="1"/>
          </p:nvPr>
        </p:nvSpPr>
        <p:spPr>
          <a:xfrm>
            <a:off x="95844" y="563310"/>
            <a:ext cx="9048155" cy="6374046"/>
          </a:xfrm>
        </p:spPr>
        <p:txBody>
          <a:bodyPr>
            <a:noAutofit/>
          </a:bodyPr>
          <a:lstStyle/>
          <a:p>
            <a:pPr marL="0" indent="0">
              <a:buNone/>
            </a:pPr>
            <a:r>
              <a:rPr kumimoji="1" lang="en-US" altLang="ja-JP" sz="2000" dirty="0" smtClean="0">
                <a:latin typeface="Times New Roman"/>
                <a:cs typeface="Times New Roman"/>
              </a:rPr>
              <a:t>2013</a:t>
            </a:r>
            <a:r>
              <a:rPr lang="en-US" altLang="en-US" sz="2000" dirty="0" smtClean="0">
                <a:latin typeface="Times New Roman"/>
                <a:cs typeface="Times New Roman"/>
              </a:rPr>
              <a:t>-</a:t>
            </a:r>
            <a:endParaRPr kumimoji="1" lang="en-US" altLang="ja-JP" sz="2000" dirty="0" smtClean="0">
              <a:latin typeface="Times New Roman"/>
              <a:cs typeface="Times New Roman"/>
            </a:endParaRPr>
          </a:p>
          <a:p>
            <a:r>
              <a:rPr lang="en-US" altLang="ja-JP" sz="2000" dirty="0">
                <a:solidFill>
                  <a:srgbClr val="FFFF00"/>
                </a:solidFill>
                <a:latin typeface="Times New Roman"/>
                <a:cs typeface="Times New Roman"/>
              </a:rPr>
              <a:t>First survey </a:t>
            </a:r>
            <a:r>
              <a:rPr lang="en-US" altLang="ja-JP" sz="2000" dirty="0">
                <a:solidFill>
                  <a:srgbClr val="FFFFFF"/>
                </a:solidFill>
                <a:latin typeface="Times New Roman"/>
                <a:cs typeface="Times New Roman"/>
              </a:rPr>
              <a:t>through </a:t>
            </a:r>
            <a:r>
              <a:rPr lang="en-US" altLang="ja-JP" sz="2000" dirty="0">
                <a:solidFill>
                  <a:srgbClr val="FFFF00"/>
                </a:solidFill>
                <a:latin typeface="Times New Roman"/>
                <a:cs typeface="Times New Roman"/>
              </a:rPr>
              <a:t>Japanese Embassy </a:t>
            </a:r>
            <a:r>
              <a:rPr lang="en-US" altLang="ja-JP" sz="2000" dirty="0" smtClean="0">
                <a:solidFill>
                  <a:srgbClr val="FFFFFF"/>
                </a:solidFill>
                <a:latin typeface="Times New Roman"/>
                <a:cs typeface="Times New Roman"/>
              </a:rPr>
              <a:t>in </a:t>
            </a:r>
            <a:r>
              <a:rPr lang="en-US" altLang="ja-JP" sz="2000" dirty="0">
                <a:solidFill>
                  <a:srgbClr val="FFFFFF"/>
                </a:solidFill>
                <a:latin typeface="Times New Roman"/>
                <a:cs typeface="Times New Roman"/>
              </a:rPr>
              <a:t>Countries </a:t>
            </a:r>
            <a:r>
              <a:rPr lang="en-US" altLang="ja-JP" sz="2000" dirty="0" smtClean="0">
                <a:solidFill>
                  <a:srgbClr val="FFFF00"/>
                </a:solidFill>
                <a:latin typeface="Times New Roman"/>
                <a:cs typeface="Times New Roman"/>
              </a:rPr>
              <a:t>in the world </a:t>
            </a:r>
            <a:r>
              <a:rPr lang="en-US" altLang="ja-JP" sz="2000" dirty="0" smtClean="0">
                <a:solidFill>
                  <a:srgbClr val="FFFFFF"/>
                </a:solidFill>
                <a:latin typeface="Times New Roman"/>
                <a:cs typeface="Times New Roman"/>
              </a:rPr>
              <a:t>has </a:t>
            </a:r>
            <a:r>
              <a:rPr lang="en-US" altLang="ja-JP" sz="2000" dirty="0">
                <a:solidFill>
                  <a:srgbClr val="FFFFFF"/>
                </a:solidFill>
                <a:latin typeface="Times New Roman"/>
                <a:cs typeface="Times New Roman"/>
              </a:rPr>
              <a:t>been made </a:t>
            </a:r>
            <a:r>
              <a:rPr lang="en-US" altLang="ja-JP" sz="2000" dirty="0" smtClean="0">
                <a:solidFill>
                  <a:srgbClr val="FFFF00"/>
                </a:solidFill>
                <a:latin typeface="Times New Roman"/>
                <a:cs typeface="Times New Roman"/>
              </a:rPr>
              <a:t>by </a:t>
            </a:r>
            <a:r>
              <a:rPr lang="en-US" altLang="ja-JP" sz="2000" b="1" dirty="0">
                <a:solidFill>
                  <a:srgbClr val="FFFF00"/>
                </a:solidFill>
                <a:latin typeface="Times New Roman"/>
                <a:cs typeface="Times New Roman"/>
              </a:rPr>
              <a:t>Ministry of Foreign </a:t>
            </a:r>
            <a:r>
              <a:rPr lang="en-US" altLang="ja-JP" sz="2000" b="1" dirty="0" smtClean="0">
                <a:solidFill>
                  <a:srgbClr val="FFFF00"/>
                </a:solidFill>
                <a:latin typeface="Times New Roman"/>
                <a:cs typeface="Times New Roman"/>
              </a:rPr>
              <a:t>Affairs </a:t>
            </a:r>
            <a:r>
              <a:rPr lang="en-US" altLang="ja-JP" sz="2000" dirty="0" smtClean="0">
                <a:solidFill>
                  <a:srgbClr val="FFFF00"/>
                </a:solidFill>
                <a:latin typeface="Times New Roman"/>
                <a:cs typeface="Times New Roman"/>
              </a:rPr>
              <a:t>(MOFA) </a:t>
            </a:r>
            <a:r>
              <a:rPr lang="en-US" altLang="ja-JP" sz="2000" dirty="0" smtClean="0">
                <a:latin typeface="Times New Roman"/>
                <a:cs typeface="Times New Roman"/>
                <a:sym typeface="Wingdings"/>
              </a:rPr>
              <a:t> reported to Diet members</a:t>
            </a:r>
            <a:endParaRPr lang="en-US" altLang="ja-JP" sz="2000" dirty="0" smtClean="0">
              <a:latin typeface="Times New Roman"/>
              <a:cs typeface="Times New Roman"/>
            </a:endParaRPr>
          </a:p>
          <a:p>
            <a:r>
              <a:rPr lang="en-US" altLang="ja-JP" sz="2000" b="1" dirty="0" smtClean="0">
                <a:solidFill>
                  <a:srgbClr val="FFFFFF"/>
                </a:solidFill>
                <a:latin typeface="Times New Roman"/>
                <a:cs typeface="Times New Roman"/>
              </a:rPr>
              <a:t>MEXT</a:t>
            </a:r>
            <a:r>
              <a:rPr lang="en-US" altLang="ja-JP" sz="2000" dirty="0" smtClean="0">
                <a:solidFill>
                  <a:srgbClr val="FFFFFF"/>
                </a:solidFill>
                <a:latin typeface="Times New Roman"/>
                <a:cs typeface="Times New Roman"/>
              </a:rPr>
              <a:t> officers’ survey trips to European Countries</a:t>
            </a:r>
          </a:p>
          <a:p>
            <a:pPr marL="0" indent="0">
              <a:buNone/>
            </a:pPr>
            <a:r>
              <a:rPr lang="en-US" altLang="ja-JP" sz="2000" dirty="0" smtClean="0">
                <a:latin typeface="Times New Roman"/>
                <a:cs typeface="Times New Roman"/>
              </a:rPr>
              <a:t>2014 July</a:t>
            </a:r>
            <a:endParaRPr lang="en-US" altLang="ja-JP" sz="2000" dirty="0">
              <a:latin typeface="Times New Roman"/>
              <a:cs typeface="Times New Roman"/>
            </a:endParaRPr>
          </a:p>
          <a:p>
            <a:r>
              <a:rPr lang="en-US" altLang="ja-JP" sz="2000" b="1" dirty="0" smtClean="0">
                <a:solidFill>
                  <a:srgbClr val="FFFF00"/>
                </a:solidFill>
                <a:latin typeface="Times New Roman"/>
                <a:cs typeface="Times New Roman"/>
              </a:rPr>
              <a:t>EU-Japan</a:t>
            </a:r>
            <a:r>
              <a:rPr lang="en-US" altLang="ja-JP" sz="2000" b="1" dirty="0">
                <a:solidFill>
                  <a:srgbClr val="FFFF00"/>
                </a:solidFill>
                <a:latin typeface="Times New Roman"/>
                <a:cs typeface="Times New Roman"/>
              </a:rPr>
              <a:t>-US</a:t>
            </a:r>
            <a:r>
              <a:rPr lang="en-US" altLang="ja-JP" sz="2000" b="1" dirty="0">
                <a:latin typeface="Times New Roman"/>
                <a:cs typeface="Times New Roman"/>
              </a:rPr>
              <a:t> </a:t>
            </a:r>
            <a:r>
              <a:rPr lang="en-US" altLang="ja-JP" sz="2000" dirty="0">
                <a:latin typeface="Times New Roman"/>
                <a:cs typeface="Times New Roman"/>
              </a:rPr>
              <a:t>inter-governmental discussion </a:t>
            </a:r>
            <a:r>
              <a:rPr lang="en-US" altLang="ja-JP" sz="2000" dirty="0" smtClean="0">
                <a:latin typeface="Times New Roman"/>
                <a:cs typeface="Times New Roman"/>
              </a:rPr>
              <a:t>(officers level) has been tried (2014 Jul. )concerning the ILC project.</a:t>
            </a:r>
          </a:p>
          <a:p>
            <a:pPr marL="0" indent="0">
              <a:buNone/>
            </a:pPr>
            <a:r>
              <a:rPr lang="en-US" altLang="ja-JP" sz="2000" b="1" dirty="0" smtClean="0">
                <a:latin typeface="Times New Roman"/>
                <a:cs typeface="Times New Roman"/>
              </a:rPr>
              <a:t>2015 Apr.</a:t>
            </a:r>
            <a:endParaRPr lang="en-US" altLang="ja-JP" sz="2000" b="1" dirty="0">
              <a:latin typeface="Times New Roman"/>
              <a:cs typeface="Times New Roman"/>
            </a:endParaRPr>
          </a:p>
          <a:p>
            <a:r>
              <a:rPr lang="en-US" altLang="ja-JP" sz="2000" b="1" dirty="0" smtClean="0">
                <a:solidFill>
                  <a:srgbClr val="FFFF00"/>
                </a:solidFill>
                <a:latin typeface="Calibri"/>
                <a:ea typeface="ＭＳ Ｐゴシック"/>
                <a:cs typeface="Times New Roman" panose="02020603050405020304" pitchFamily="18" charset="0"/>
              </a:rPr>
              <a:t>Japan</a:t>
            </a:r>
            <a:r>
              <a:rPr lang="en-US" altLang="ja-JP" sz="2000" b="1" dirty="0">
                <a:solidFill>
                  <a:srgbClr val="FFFF00"/>
                </a:solidFill>
                <a:latin typeface="Calibri"/>
                <a:ea typeface="ＭＳ Ｐゴシック"/>
                <a:cs typeface="Times New Roman" panose="02020603050405020304" pitchFamily="18" charset="0"/>
              </a:rPr>
              <a:t>-EU Parliamentary Assembly </a:t>
            </a:r>
            <a:r>
              <a:rPr lang="en-US" altLang="ja-JP" sz="2000" b="1" dirty="0" smtClean="0">
                <a:solidFill>
                  <a:srgbClr val="FFFF00"/>
                </a:solidFill>
                <a:latin typeface="Calibri"/>
                <a:ea typeface="ＭＳ Ｐゴシック"/>
                <a:cs typeface="Times New Roman" panose="02020603050405020304" pitchFamily="18" charset="0"/>
                <a:sym typeface="Wingdings"/>
              </a:rPr>
              <a:t> discuss on</a:t>
            </a:r>
            <a:r>
              <a:rPr lang="en-US" altLang="ja-JP" sz="2000" b="1" dirty="0" smtClean="0">
                <a:solidFill>
                  <a:srgbClr val="FFFF00"/>
                </a:solidFill>
                <a:latin typeface="Calibri"/>
                <a:ea typeface="ＭＳ Ｐゴシック"/>
                <a:cs typeface="Times New Roman" panose="02020603050405020304" pitchFamily="18" charset="0"/>
              </a:rPr>
              <a:t> </a:t>
            </a:r>
            <a:r>
              <a:rPr lang="en-US" altLang="ja-JP" sz="2000" b="1" dirty="0">
                <a:solidFill>
                  <a:srgbClr val="FFFF00"/>
                </a:solidFill>
                <a:latin typeface="Calibri"/>
                <a:ea typeface="ＭＳ Ｐゴシック"/>
                <a:cs typeface="Times New Roman" panose="02020603050405020304" pitchFamily="18" charset="0"/>
              </a:rPr>
              <a:t>ILC </a:t>
            </a:r>
            <a:r>
              <a:rPr lang="en-US" altLang="ja-JP" sz="2000" b="1" dirty="0" smtClean="0">
                <a:solidFill>
                  <a:srgbClr val="FFFF00"/>
                </a:solidFill>
                <a:latin typeface="Calibri"/>
                <a:ea typeface="ＭＳ Ｐゴシック"/>
                <a:cs typeface="Times New Roman" panose="02020603050405020304" pitchFamily="18" charset="0"/>
              </a:rPr>
              <a:t>(Apr.,</a:t>
            </a:r>
            <a:r>
              <a:rPr lang="en-US" altLang="ja-JP" sz="2000" b="1" dirty="0">
                <a:solidFill>
                  <a:srgbClr val="FFFF00"/>
                </a:solidFill>
                <a:latin typeface="Calibri"/>
                <a:ea typeface="ＭＳ Ｐゴシック"/>
                <a:cs typeface="Times New Roman" panose="02020603050405020304" pitchFamily="18" charset="0"/>
              </a:rPr>
              <a:t>2015</a:t>
            </a:r>
            <a:r>
              <a:rPr lang="en-US" altLang="ja-JP" sz="2000" b="1" dirty="0" smtClean="0">
                <a:solidFill>
                  <a:srgbClr val="FFFF00"/>
                </a:solidFill>
                <a:latin typeface="Calibri"/>
                <a:ea typeface="ＭＳ Ｐゴシック"/>
                <a:cs typeface="Times New Roman" panose="02020603050405020304" pitchFamily="18" charset="0"/>
              </a:rPr>
              <a:t>) @ Strasburg </a:t>
            </a:r>
          </a:p>
          <a:p>
            <a:pPr marL="0" indent="0">
              <a:buNone/>
            </a:pPr>
            <a:r>
              <a:rPr lang="en-US" altLang="ja-JP" sz="2000" b="1" dirty="0" smtClean="0">
                <a:latin typeface="Times New Roman"/>
                <a:cs typeface="Times New Roman"/>
              </a:rPr>
              <a:t>2015 Apr - 2016 </a:t>
            </a:r>
            <a:r>
              <a:rPr lang="en-US" altLang="ja-JP" sz="2000" b="1" dirty="0">
                <a:latin typeface="Times New Roman"/>
                <a:cs typeface="Times New Roman"/>
              </a:rPr>
              <a:t>Feb</a:t>
            </a:r>
            <a:r>
              <a:rPr lang="en-US" altLang="ja-JP" sz="2000" b="1" dirty="0" smtClean="0">
                <a:latin typeface="Times New Roman"/>
                <a:cs typeface="Times New Roman"/>
              </a:rPr>
              <a:t>.</a:t>
            </a:r>
            <a:endParaRPr lang="en-US" altLang="ja-JP" sz="2000" b="1" dirty="0">
              <a:solidFill>
                <a:srgbClr val="FFFF00"/>
              </a:solidFill>
              <a:latin typeface="Calibri"/>
              <a:ea typeface="ＭＳ Ｐゴシック"/>
              <a:cs typeface="Times New Roman" panose="02020603050405020304" pitchFamily="18" charset="0"/>
            </a:endParaRPr>
          </a:p>
          <a:p>
            <a:r>
              <a:rPr lang="en-US" altLang="ja-JP" b="1" dirty="0" smtClean="0">
                <a:solidFill>
                  <a:srgbClr val="FFFF00"/>
                </a:solidFill>
                <a:latin typeface="Times New Roman"/>
                <a:cs typeface="Times New Roman"/>
              </a:rPr>
              <a:t>Progresses first in US-Japan </a:t>
            </a:r>
            <a:r>
              <a:rPr lang="en-US" altLang="ja-JP" sz="2000" dirty="0" smtClean="0">
                <a:solidFill>
                  <a:srgbClr val="FFFF00"/>
                </a:solidFill>
                <a:latin typeface="Times New Roman"/>
                <a:cs typeface="Times New Roman"/>
              </a:rPr>
              <a:t>(</a:t>
            </a:r>
            <a:r>
              <a:rPr lang="en-US" altLang="ja-JP" sz="2000" dirty="0" smtClean="0">
                <a:solidFill>
                  <a:srgbClr val="FFFF00"/>
                </a:solidFill>
                <a:latin typeface="Times New Roman"/>
                <a:cs typeface="Times New Roman"/>
                <a:sym typeface="Wingdings"/>
              </a:rPr>
              <a:t></a:t>
            </a:r>
            <a:r>
              <a:rPr lang="en-US" altLang="ja-JP" sz="2000" dirty="0" smtClean="0">
                <a:solidFill>
                  <a:srgbClr val="FFFF00"/>
                </a:solidFill>
                <a:latin typeface="Times New Roman"/>
                <a:cs typeface="Times New Roman"/>
              </a:rPr>
              <a:t>next slides)</a:t>
            </a:r>
          </a:p>
          <a:p>
            <a:pPr marL="0" indent="0">
              <a:buNone/>
            </a:pPr>
            <a:r>
              <a:rPr lang="en-US" altLang="ja-JP" sz="2000" b="1" dirty="0" smtClean="0">
                <a:solidFill>
                  <a:srgbClr val="FFFFFF"/>
                </a:solidFill>
                <a:latin typeface="Times New Roman"/>
                <a:cs typeface="Times New Roman"/>
              </a:rPr>
              <a:t>2016-</a:t>
            </a:r>
          </a:p>
          <a:p>
            <a:r>
              <a:rPr lang="en-US" altLang="ja-JP" sz="2000" dirty="0" smtClean="0">
                <a:solidFill>
                  <a:srgbClr val="FFFFFF"/>
                </a:solidFill>
                <a:latin typeface="Times New Roman"/>
                <a:cs typeface="Times New Roman"/>
              </a:rPr>
              <a:t>Parliament-level and Governmental-level discussions </a:t>
            </a:r>
            <a:r>
              <a:rPr lang="en-US" altLang="ja-JP" sz="2000" dirty="0" smtClean="0">
                <a:latin typeface="Times New Roman"/>
                <a:cs typeface="Times New Roman"/>
              </a:rPr>
              <a:t>will be expanded to </a:t>
            </a:r>
            <a:r>
              <a:rPr lang="en-US" altLang="ja-JP" sz="2000" b="1" dirty="0" smtClean="0">
                <a:solidFill>
                  <a:srgbClr val="FFFF00"/>
                </a:solidFill>
                <a:latin typeface="Times New Roman"/>
                <a:cs typeface="Times New Roman"/>
              </a:rPr>
              <a:t>Europe and Asia,</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Russia,</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south</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America</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and</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world.</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Need</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counterpart</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in</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each</a:t>
            </a:r>
            <a:r>
              <a:rPr lang="ja-JP" altLang="en-US" sz="2000" b="1" dirty="0" smtClean="0">
                <a:solidFill>
                  <a:srgbClr val="FFFF00"/>
                </a:solidFill>
                <a:latin typeface="Times New Roman"/>
                <a:cs typeface="Times New Roman"/>
              </a:rPr>
              <a:t> </a:t>
            </a:r>
            <a:r>
              <a:rPr lang="en-US" altLang="ja-JP" sz="2000" b="1" dirty="0" smtClean="0">
                <a:solidFill>
                  <a:srgbClr val="FFFF00"/>
                </a:solidFill>
                <a:latin typeface="Times New Roman"/>
                <a:cs typeface="Times New Roman"/>
              </a:rPr>
              <a:t>country.</a:t>
            </a:r>
          </a:p>
          <a:p>
            <a:r>
              <a:rPr lang="en-US" altLang="ja-JP" sz="2000" b="1" dirty="0" smtClean="0">
                <a:solidFill>
                  <a:srgbClr val="FFFF00"/>
                </a:solidFill>
                <a:latin typeface="Times New Roman"/>
                <a:cs typeface="Times New Roman"/>
              </a:rPr>
              <a:t>(The 2nd) Survey by MEXT will be conducted through Embassy</a:t>
            </a:r>
            <a:r>
              <a:rPr lang="en-US" altLang="ja-JP" sz="2000" dirty="0" smtClean="0">
                <a:solidFill>
                  <a:srgbClr val="FFFF00"/>
                </a:solidFill>
                <a:latin typeface="Times New Roman"/>
                <a:cs typeface="Times New Roman"/>
              </a:rPr>
              <a:t>, visits, interviews.</a:t>
            </a:r>
            <a:endParaRPr lang="en-US" altLang="ja-JP" sz="2000" b="1" dirty="0" smtClean="0">
              <a:solidFill>
                <a:srgbClr val="FFFF00"/>
              </a:solidFill>
              <a:latin typeface="Times New Roman"/>
              <a:cs typeface="Times New Roman"/>
            </a:endParaRPr>
          </a:p>
          <a:p>
            <a:pPr marL="0" indent="0">
              <a:buNone/>
            </a:pPr>
            <a:r>
              <a:rPr lang="en-US" altLang="ja-JP" sz="2000" b="1" dirty="0" smtClean="0">
                <a:solidFill>
                  <a:srgbClr val="FFFF00"/>
                </a:solidFill>
                <a:latin typeface="Times New Roman"/>
                <a:cs typeface="Times New Roman"/>
              </a:rPr>
              <a:t>Preparation by physicists’ side are essential for pushing government decisions</a:t>
            </a:r>
            <a:endParaRPr kumimoji="1" lang="ja-JP" altLang="en-US" sz="2000" b="1" dirty="0">
              <a:solidFill>
                <a:srgbClr val="FFFF00"/>
              </a:solidFill>
              <a:latin typeface="Times New Roman"/>
              <a:cs typeface="Times New Roman"/>
            </a:endParaRPr>
          </a:p>
        </p:txBody>
      </p:sp>
      <p:sp>
        <p:nvSpPr>
          <p:cNvPr id="4" name="スライド番号プレースホルダー 3"/>
          <p:cNvSpPr>
            <a:spLocks noGrp="1"/>
          </p:cNvSpPr>
          <p:nvPr>
            <p:ph type="sldNum" sz="quarter" idx="12"/>
          </p:nvPr>
        </p:nvSpPr>
        <p:spPr/>
        <p:txBody>
          <a:bodyPr/>
          <a:lstStyle/>
          <a:p>
            <a:fld id="{0498F24A-11F8-4879-AB2B-FDE14143D8E6}" type="slidenum">
              <a:rPr kumimoji="1" lang="ja-JP" altLang="en-US" smtClean="0"/>
              <a:t>6</a:t>
            </a:fld>
            <a:endParaRPr kumimoji="1" lang="ja-JP" altLang="en-US" dirty="0"/>
          </a:p>
        </p:txBody>
      </p:sp>
    </p:spTree>
    <p:extLst>
      <p:ext uri="{BB962C8B-B14F-4D97-AF65-F5344CB8AC3E}">
        <p14:creationId xmlns:p14="http://schemas.microsoft.com/office/powerpoint/2010/main" val="6065941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83452" y="-55687"/>
            <a:ext cx="6703101" cy="1002236"/>
          </a:xfrm>
          <a:ln/>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pPr algn="ctr"/>
            <a:r>
              <a:rPr kumimoji="1" lang="en-US" altLang="ja-JP" sz="3200" b="1" dirty="0" smtClean="0">
                <a:solidFill>
                  <a:srgbClr val="008000"/>
                </a:solidFill>
                <a:latin typeface="Times New Roman"/>
                <a:ea typeface="+mn-ea"/>
                <a:cs typeface="Times New Roman"/>
              </a:rPr>
              <a:t>Summary of the Status of the ILC (3)</a:t>
            </a:r>
            <a:br>
              <a:rPr kumimoji="1" lang="en-US" altLang="ja-JP" sz="3200" b="1" dirty="0" smtClean="0">
                <a:solidFill>
                  <a:srgbClr val="008000"/>
                </a:solidFill>
                <a:latin typeface="Times New Roman"/>
                <a:ea typeface="+mn-ea"/>
                <a:cs typeface="Times New Roman"/>
              </a:rPr>
            </a:br>
            <a:r>
              <a:rPr kumimoji="1" lang="en-US" altLang="ja-JP" dirty="0" smtClean="0">
                <a:solidFill>
                  <a:srgbClr val="008000"/>
                </a:solidFill>
                <a:latin typeface="Times New Roman"/>
                <a:cs typeface="Times New Roman"/>
              </a:rPr>
              <a:t>US-Japan (Diplomatic actions)</a:t>
            </a:r>
            <a:endParaRPr kumimoji="1" lang="ja-JP" altLang="en-US" sz="3200" b="1" dirty="0">
              <a:solidFill>
                <a:srgbClr val="008000"/>
              </a:solidFill>
              <a:latin typeface="Times New Roman"/>
              <a:ea typeface="+mn-ea"/>
              <a:cs typeface="Times New Roman"/>
            </a:endParaRPr>
          </a:p>
        </p:txBody>
      </p:sp>
      <p:sp>
        <p:nvSpPr>
          <p:cNvPr id="3" name="コンテンツ プレースホルダー 2"/>
          <p:cNvSpPr>
            <a:spLocks noGrp="1"/>
          </p:cNvSpPr>
          <p:nvPr>
            <p:ph idx="1"/>
          </p:nvPr>
        </p:nvSpPr>
        <p:spPr>
          <a:xfrm>
            <a:off x="35943" y="695125"/>
            <a:ext cx="9021199" cy="6374046"/>
          </a:xfrm>
        </p:spPr>
        <p:txBody>
          <a:bodyPr>
            <a:noAutofit/>
          </a:bodyPr>
          <a:lstStyle/>
          <a:p>
            <a:pPr marL="0" indent="0">
              <a:buNone/>
            </a:pPr>
            <a:r>
              <a:rPr kumimoji="1" lang="en-US" altLang="ja-JP" sz="2000" b="1" dirty="0" smtClean="0">
                <a:latin typeface="Times New Roman"/>
                <a:cs typeface="Times New Roman"/>
              </a:rPr>
              <a:t>2014</a:t>
            </a:r>
            <a:r>
              <a:rPr lang="en-US" altLang="en-US" sz="2000" b="1" dirty="0">
                <a:latin typeface="Times New Roman"/>
                <a:cs typeface="Times New Roman"/>
              </a:rPr>
              <a:t>-</a:t>
            </a:r>
            <a:endParaRPr kumimoji="1" lang="en-US" altLang="ja-JP" sz="2000" b="1" dirty="0" smtClean="0">
              <a:latin typeface="Times New Roman"/>
              <a:cs typeface="Times New Roman"/>
            </a:endParaRPr>
          </a:p>
          <a:p>
            <a:r>
              <a:rPr lang="en-US" altLang="ja-JP" sz="2000" dirty="0" smtClean="0">
                <a:latin typeface="Times New Roman"/>
                <a:cs typeface="Times New Roman"/>
              </a:rPr>
              <a:t>US-Japan Ministers (MEXT Minister and US Secretary of Energy) discussion  (Jan. 2014)</a:t>
            </a:r>
          </a:p>
          <a:p>
            <a:r>
              <a:rPr lang="en-US" altLang="ja-JP" sz="2000" dirty="0" smtClean="0">
                <a:latin typeface="Times New Roman"/>
                <a:cs typeface="Times New Roman"/>
              </a:rPr>
              <a:t>DOE Undersecretary Dr. Orr in his position (Dec. 2014)</a:t>
            </a:r>
          </a:p>
          <a:p>
            <a:pPr marL="0" indent="0">
              <a:buNone/>
            </a:pPr>
            <a:r>
              <a:rPr lang="en-US" altLang="ja-JP" sz="2000" b="1" dirty="0" smtClean="0">
                <a:latin typeface="Times New Roman"/>
                <a:cs typeface="Times New Roman"/>
              </a:rPr>
              <a:t>2015-</a:t>
            </a:r>
          </a:p>
          <a:p>
            <a:r>
              <a:rPr lang="en-US" altLang="ja-JP" sz="2000" dirty="0">
                <a:latin typeface="Times New Roman"/>
                <a:cs typeface="Times New Roman"/>
              </a:rPr>
              <a:t>US-Japan </a:t>
            </a:r>
            <a:r>
              <a:rPr lang="en-US" altLang="ja-JP" sz="2000" dirty="0" smtClean="0">
                <a:latin typeface="Times New Roman"/>
                <a:cs typeface="Times New Roman"/>
              </a:rPr>
              <a:t>Undersecretary-level </a:t>
            </a:r>
            <a:r>
              <a:rPr lang="en-US" altLang="ja-JP" sz="2000" dirty="0">
                <a:latin typeface="Times New Roman"/>
                <a:cs typeface="Times New Roman"/>
              </a:rPr>
              <a:t>discussion (Apr. 2015</a:t>
            </a:r>
            <a:r>
              <a:rPr lang="en-US" altLang="ja-JP" sz="2000" dirty="0" smtClean="0">
                <a:latin typeface="Times New Roman"/>
                <a:cs typeface="Times New Roman"/>
              </a:rPr>
              <a:t>)</a:t>
            </a:r>
          </a:p>
          <a:p>
            <a:r>
              <a:rPr lang="en-US" altLang="ja-JP" sz="2000" b="1" dirty="0" smtClean="0">
                <a:latin typeface="Times New Roman"/>
                <a:cs typeface="Times New Roman"/>
              </a:rPr>
              <a:t>US-Japan High-Level meeting (Minister’s level) </a:t>
            </a:r>
            <a:r>
              <a:rPr lang="en-US" altLang="ja-JP" sz="2000" dirty="0" smtClean="0">
                <a:latin typeface="Times New Roman"/>
                <a:cs typeface="Times New Roman"/>
              </a:rPr>
              <a:t>on S&amp;T (Oct. 2015)</a:t>
            </a:r>
            <a:r>
              <a:rPr lang="en-US" altLang="ja-JP" sz="2000" dirty="0">
                <a:latin typeface="Times New Roman"/>
                <a:cs typeface="Times New Roman"/>
              </a:rPr>
              <a:t> </a:t>
            </a:r>
            <a:r>
              <a:rPr lang="en-US" altLang="ja-JP" sz="2000" dirty="0" smtClean="0">
                <a:latin typeface="Times New Roman"/>
                <a:cs typeface="Times New Roman"/>
              </a:rPr>
              <a:t> Presidential Advisor Dr. </a:t>
            </a:r>
            <a:r>
              <a:rPr lang="en-US" altLang="ja-JP" sz="2000" dirty="0" err="1" smtClean="0">
                <a:latin typeface="Times New Roman"/>
                <a:cs typeface="Times New Roman"/>
              </a:rPr>
              <a:t>Holdren’s</a:t>
            </a:r>
            <a:r>
              <a:rPr lang="en-US" altLang="ja-JP" sz="2000" dirty="0" smtClean="0">
                <a:latin typeface="Times New Roman"/>
                <a:cs typeface="Times New Roman"/>
              </a:rPr>
              <a:t> visit Japan. </a:t>
            </a:r>
            <a:r>
              <a:rPr lang="en-US" altLang="ja-JP" sz="2000" dirty="0" smtClean="0">
                <a:solidFill>
                  <a:srgbClr val="FFFF00"/>
                </a:solidFill>
                <a:latin typeface="Times New Roman"/>
                <a:cs typeface="Times New Roman"/>
              </a:rPr>
              <a:t>US-Japan S&amp;T framework</a:t>
            </a:r>
            <a:r>
              <a:rPr lang="en-US" altLang="ja-JP" sz="2000" dirty="0" smtClean="0">
                <a:latin typeface="Times New Roman"/>
                <a:cs typeface="Times New Roman"/>
              </a:rPr>
              <a:t>, ILC is now in its annex. </a:t>
            </a:r>
            <a:endParaRPr lang="en-US" altLang="ja-JP" sz="2000" dirty="0">
              <a:latin typeface="Times New Roman"/>
              <a:cs typeface="Times New Roman"/>
            </a:endParaRPr>
          </a:p>
          <a:p>
            <a:pPr marL="0" indent="0">
              <a:buNone/>
            </a:pPr>
            <a:r>
              <a:rPr kumimoji="1" lang="en-US" altLang="ja-JP" sz="2000" b="1" dirty="0" smtClean="0">
                <a:latin typeface="Times New Roman"/>
                <a:cs typeface="Times New Roman"/>
              </a:rPr>
              <a:t>2016-</a:t>
            </a:r>
          </a:p>
          <a:p>
            <a:r>
              <a:rPr lang="en-US" altLang="ja-JP" sz="2000" dirty="0" smtClean="0">
                <a:solidFill>
                  <a:srgbClr val="FFFF00"/>
                </a:solidFill>
                <a:latin typeface="Times New Roman"/>
                <a:cs typeface="Times New Roman"/>
              </a:rPr>
              <a:t>CONGRESS-DIET: </a:t>
            </a:r>
            <a:r>
              <a:rPr lang="en-US" altLang="ja-JP" sz="2000" dirty="0" smtClean="0">
                <a:latin typeface="Times New Roman"/>
                <a:cs typeface="Times New Roman"/>
              </a:rPr>
              <a:t>US-Japan</a:t>
            </a:r>
            <a:r>
              <a:rPr kumimoji="1" lang="en-US" altLang="ja-JP" sz="2000" dirty="0" smtClean="0">
                <a:latin typeface="Times New Roman"/>
                <a:cs typeface="Times New Roman"/>
              </a:rPr>
              <a:t> </a:t>
            </a:r>
            <a:r>
              <a:rPr lang="en-US" altLang="ja-JP" sz="2000" dirty="0" smtClean="0">
                <a:latin typeface="Times New Roman"/>
                <a:cs typeface="Times New Roman"/>
              </a:rPr>
              <a:t>F</a:t>
            </a:r>
            <a:r>
              <a:rPr kumimoji="1" lang="en-US" altLang="ja-JP" sz="2000" dirty="0" smtClean="0">
                <a:latin typeface="Times New Roman"/>
                <a:cs typeface="Times New Roman"/>
              </a:rPr>
              <a:t>orum is formed </a:t>
            </a:r>
            <a:r>
              <a:rPr lang="en-US" altLang="ja-JP" sz="2000" dirty="0">
                <a:latin typeface="Times New Roman"/>
                <a:cs typeface="Times New Roman"/>
              </a:rPr>
              <a:t>among the members of US Congress and Japanese </a:t>
            </a:r>
            <a:r>
              <a:rPr lang="en-US" altLang="ja-JP" sz="2000" dirty="0" smtClean="0">
                <a:latin typeface="Times New Roman"/>
                <a:cs typeface="Times New Roman"/>
              </a:rPr>
              <a:t>Diet for the collaboration in</a:t>
            </a:r>
            <a:r>
              <a:rPr kumimoji="1" lang="en-US" altLang="ja-JP" sz="2000" dirty="0" smtClean="0">
                <a:latin typeface="Times New Roman"/>
                <a:cs typeface="Times New Roman"/>
              </a:rPr>
              <a:t> science and technology, including ILC, </a:t>
            </a:r>
            <a:r>
              <a:rPr lang="en-US" altLang="ja-JP" sz="2000" dirty="0" smtClean="0">
                <a:latin typeface="Times New Roman"/>
                <a:cs typeface="Times New Roman"/>
              </a:rPr>
              <a:t>(Feb. 11</a:t>
            </a:r>
            <a:r>
              <a:rPr lang="en-US" altLang="ja-JP" sz="2000" baseline="30000" dirty="0" smtClean="0">
                <a:latin typeface="Times New Roman"/>
                <a:cs typeface="Times New Roman"/>
              </a:rPr>
              <a:t>th</a:t>
            </a:r>
            <a:r>
              <a:rPr lang="en-US" altLang="ja-JP" sz="2000" dirty="0" smtClean="0">
                <a:latin typeface="Times New Roman"/>
                <a:cs typeface="Times New Roman"/>
              </a:rPr>
              <a:t> 2016)</a:t>
            </a:r>
            <a:endParaRPr kumimoji="1" lang="en-US" altLang="ja-JP" sz="2000" dirty="0" smtClean="0">
              <a:latin typeface="Times New Roman"/>
              <a:cs typeface="Times New Roman"/>
            </a:endParaRPr>
          </a:p>
          <a:p>
            <a:r>
              <a:rPr lang="en-US" altLang="ja-JP" sz="2000" dirty="0" smtClean="0">
                <a:solidFill>
                  <a:srgbClr val="FFFF00"/>
                </a:solidFill>
                <a:latin typeface="Times New Roman"/>
                <a:cs typeface="Times New Roman"/>
              </a:rPr>
              <a:t>Inter-GOVERNMENT: </a:t>
            </a:r>
            <a:r>
              <a:rPr lang="en-US" altLang="ja-JP" sz="2000" dirty="0" smtClean="0">
                <a:latin typeface="Times New Roman"/>
                <a:cs typeface="Times New Roman"/>
              </a:rPr>
              <a:t>Following the US-DOE proposal (Oct. 2015) and Meeting at Washington DC (Feb. 12, 2016) among US-DOE Office of Science Director Dr. Murray, Dr. </a:t>
            </a:r>
            <a:r>
              <a:rPr lang="en-US" altLang="ja-JP" sz="2000" dirty="0" err="1" smtClean="0">
                <a:latin typeface="Times New Roman"/>
                <a:cs typeface="Times New Roman"/>
              </a:rPr>
              <a:t>Siegrist</a:t>
            </a:r>
            <a:r>
              <a:rPr lang="en-US" altLang="ja-JP" sz="2000" dirty="0" smtClean="0">
                <a:latin typeface="Times New Roman"/>
                <a:cs typeface="Times New Roman"/>
              </a:rPr>
              <a:t>, three Japanese Diet members, corresponding MEXT</a:t>
            </a:r>
            <a:r>
              <a:rPr lang="ja-JP" altLang="en-US" sz="2000" dirty="0" smtClean="0">
                <a:latin typeface="Times New Roman"/>
                <a:cs typeface="Times New Roman"/>
              </a:rPr>
              <a:t> </a:t>
            </a:r>
            <a:r>
              <a:rPr lang="en-US" altLang="ja-JP" sz="2000" dirty="0" smtClean="0">
                <a:latin typeface="Times New Roman"/>
                <a:cs typeface="Times New Roman"/>
              </a:rPr>
              <a:t>officer and us</a:t>
            </a:r>
            <a:r>
              <a:rPr lang="ja-JP" altLang="ja-JP" sz="2000" dirty="0">
                <a:latin typeface="Times New Roman"/>
                <a:cs typeface="Times New Roman"/>
              </a:rPr>
              <a:t> </a:t>
            </a:r>
            <a:r>
              <a:rPr lang="ja-JP" altLang="en-US" sz="2000" dirty="0" smtClean="0">
                <a:latin typeface="Times New Roman"/>
                <a:cs typeface="Times New Roman"/>
                <a:sym typeface="Wingdings"/>
              </a:rPr>
              <a:t> </a:t>
            </a:r>
            <a:r>
              <a:rPr lang="en-US" altLang="ja-JP" sz="2000" dirty="0" smtClean="0">
                <a:solidFill>
                  <a:srgbClr val="FFFF00"/>
                </a:solidFill>
                <a:latin typeface="Times New Roman"/>
                <a:cs typeface="Times New Roman"/>
              </a:rPr>
              <a:t>US-Japan inter-government activities to be discussed between </a:t>
            </a:r>
            <a:r>
              <a:rPr lang="en-US" altLang="ja-JP" sz="2000" dirty="0" smtClean="0">
                <a:latin typeface="Times New Roman"/>
                <a:cs typeface="Times New Roman"/>
              </a:rPr>
              <a:t>DOE &amp; MEXT.</a:t>
            </a:r>
          </a:p>
          <a:p>
            <a:pPr marL="0" indent="0">
              <a:buNone/>
            </a:pPr>
            <a:endParaRPr lang="en-US" altLang="ja-JP" sz="900" dirty="0">
              <a:latin typeface="Times New Roman"/>
              <a:cs typeface="Times New Roman"/>
            </a:endParaRPr>
          </a:p>
        </p:txBody>
      </p:sp>
      <p:sp>
        <p:nvSpPr>
          <p:cNvPr id="4" name="スライド番号プレースホルダー 3"/>
          <p:cNvSpPr>
            <a:spLocks noGrp="1"/>
          </p:cNvSpPr>
          <p:nvPr>
            <p:ph type="sldNum" sz="quarter" idx="12"/>
          </p:nvPr>
        </p:nvSpPr>
        <p:spPr/>
        <p:txBody>
          <a:bodyPr/>
          <a:lstStyle/>
          <a:p>
            <a:fld id="{0498F24A-11F8-4879-AB2B-FDE14143D8E6}" type="slidenum">
              <a:rPr kumimoji="1" lang="ja-JP" altLang="en-US" smtClean="0"/>
              <a:t>7</a:t>
            </a:fld>
            <a:endParaRPr kumimoji="1" lang="ja-JP" altLang="en-US" dirty="0"/>
          </a:p>
        </p:txBody>
      </p:sp>
    </p:spTree>
    <p:extLst>
      <p:ext uri="{BB962C8B-B14F-4D97-AF65-F5344CB8AC3E}">
        <p14:creationId xmlns:p14="http://schemas.microsoft.com/office/powerpoint/2010/main" val="17457814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1508" y="-995363"/>
            <a:ext cx="7888166" cy="830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8962" name="Line 2"/>
          <p:cNvSpPr>
            <a:spLocks noChangeShapeType="1"/>
          </p:cNvSpPr>
          <p:nvPr/>
        </p:nvSpPr>
        <p:spPr bwMode="auto">
          <a:xfrm>
            <a:off x="5479073" y="1066800"/>
            <a:ext cx="1934308" cy="5372100"/>
          </a:xfrm>
          <a:prstGeom prst="line">
            <a:avLst/>
          </a:prstGeom>
          <a:noFill/>
          <a:ln w="508000">
            <a:solidFill>
              <a:srgbClr val="0000FF">
                <a:alpha val="41960"/>
              </a:srgbClr>
            </a:solidFill>
            <a:miter lim="800000"/>
            <a:headEnd/>
            <a:tailEnd/>
          </a:ln>
          <a:extLst>
            <a:ext uri="{909E8E84-426E-40dd-AFC4-6F175D3DCCD1}">
              <a14:hiddenFill xmlns:a14="http://schemas.microsoft.com/office/drawing/2010/main">
                <a:noFill/>
              </a14:hiddenFill>
            </a:ext>
          </a:extLst>
        </p:spPr>
        <p:txBody>
          <a:bodyPr lIns="0" tIns="0" rIns="0" bIns="0"/>
          <a:lstStyle/>
          <a:p>
            <a:pPr algn="ctr" defTabSz="914400" eaLnBrk="0" fontAlgn="base" hangingPunct="0">
              <a:spcBef>
                <a:spcPct val="0"/>
              </a:spcBef>
              <a:spcAft>
                <a:spcPct val="0"/>
              </a:spcAft>
            </a:pPr>
            <a:endParaRPr lang="ja-JP" altLang="en-US" smtClean="0">
              <a:solidFill>
                <a:srgbClr val="000000"/>
              </a:solidFill>
              <a:latin typeface="Arial" charset="0"/>
              <a:ea typeface="ＭＳ Ｐゴシック" charset="0"/>
              <a:cs typeface="ＭＳ Ｐゴシック" charset="0"/>
            </a:endParaRPr>
          </a:p>
        </p:txBody>
      </p:sp>
      <p:grpSp>
        <p:nvGrpSpPr>
          <p:cNvPr id="168963" name="Group 6"/>
          <p:cNvGrpSpPr>
            <a:grpSpLocks/>
          </p:cNvGrpSpPr>
          <p:nvPr/>
        </p:nvGrpSpPr>
        <p:grpSpPr bwMode="auto">
          <a:xfrm rot="5400000">
            <a:off x="1624868" y="374868"/>
            <a:ext cx="996950" cy="498231"/>
            <a:chOff x="0" y="0"/>
            <a:chExt cx="892" cy="446"/>
          </a:xfrm>
        </p:grpSpPr>
        <p:sp>
          <p:nvSpPr>
            <p:cNvPr id="168967" name="Freeform 3"/>
            <p:cNvSpPr>
              <a:spLocks/>
            </p:cNvSpPr>
            <p:nvPr/>
          </p:nvSpPr>
          <p:spPr bwMode="auto">
            <a:xfrm>
              <a:off x="0" y="40"/>
              <a:ext cx="341" cy="3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9818"/>
                  </a:moveTo>
                  <a:lnTo>
                    <a:pt x="21600" y="21600"/>
                  </a:lnTo>
                  <a:lnTo>
                    <a:pt x="21073" y="0"/>
                  </a:lnTo>
                </a:path>
              </a:pathLst>
            </a:custGeom>
            <a:noFill/>
            <a:ln w="381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914400" eaLnBrk="0" fontAlgn="base" hangingPunct="0">
                <a:spcBef>
                  <a:spcPct val="0"/>
                </a:spcBef>
                <a:spcAft>
                  <a:spcPct val="0"/>
                </a:spcAft>
              </a:pPr>
              <a:endParaRPr lang="ja-JP" altLang="en-US" smtClean="0">
                <a:solidFill>
                  <a:srgbClr val="000000"/>
                </a:solidFill>
                <a:latin typeface="Arial" charset="0"/>
                <a:ea typeface="ＭＳ Ｐゴシック" charset="0"/>
                <a:cs typeface="ＭＳ Ｐゴシック" charset="0"/>
              </a:endParaRPr>
            </a:p>
          </p:txBody>
        </p:sp>
        <p:sp>
          <p:nvSpPr>
            <p:cNvPr id="168968" name="Line 4"/>
            <p:cNvSpPr>
              <a:spLocks noChangeShapeType="1"/>
            </p:cNvSpPr>
            <p:nvPr/>
          </p:nvSpPr>
          <p:spPr bwMode="auto">
            <a:xfrm>
              <a:off x="512" y="0"/>
              <a:ext cx="1" cy="446"/>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algn="ctr" defTabSz="914400" eaLnBrk="0" fontAlgn="base" hangingPunct="0">
                <a:spcBef>
                  <a:spcPct val="0"/>
                </a:spcBef>
                <a:spcAft>
                  <a:spcPct val="0"/>
                </a:spcAft>
              </a:pPr>
              <a:endParaRPr lang="ja-JP" altLang="en-US" smtClean="0">
                <a:solidFill>
                  <a:srgbClr val="000000"/>
                </a:solidFill>
                <a:latin typeface="Arial" charset="0"/>
                <a:ea typeface="ＭＳ Ｐゴシック" charset="0"/>
                <a:cs typeface="ＭＳ Ｐゴシック" charset="0"/>
              </a:endParaRPr>
            </a:p>
          </p:txBody>
        </p:sp>
        <p:sp>
          <p:nvSpPr>
            <p:cNvPr id="168969" name="Line 5"/>
            <p:cNvSpPr>
              <a:spLocks noChangeShapeType="1"/>
            </p:cNvSpPr>
            <p:nvPr/>
          </p:nvSpPr>
          <p:spPr bwMode="auto">
            <a:xfrm flipH="1">
              <a:off x="9" y="204"/>
              <a:ext cx="883" cy="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algn="ctr" defTabSz="914400" eaLnBrk="0" fontAlgn="base" hangingPunct="0">
                <a:spcBef>
                  <a:spcPct val="0"/>
                </a:spcBef>
                <a:spcAft>
                  <a:spcPct val="0"/>
                </a:spcAft>
              </a:pPr>
              <a:endParaRPr lang="ja-JP" altLang="en-US" smtClean="0">
                <a:solidFill>
                  <a:srgbClr val="000000"/>
                </a:solidFill>
                <a:latin typeface="Arial" charset="0"/>
                <a:ea typeface="ＭＳ Ｐゴシック" charset="0"/>
                <a:cs typeface="ＭＳ Ｐゴシック" charset="0"/>
              </a:endParaRPr>
            </a:p>
          </p:txBody>
        </p:sp>
      </p:grpSp>
      <p:pic>
        <p:nvPicPr>
          <p:cNvPr id="16896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 y="1982979"/>
            <a:ext cx="2875085"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68965" name="Rectangle 8"/>
          <p:cNvSpPr>
            <a:spLocks/>
          </p:cNvSpPr>
          <p:nvPr/>
        </p:nvSpPr>
        <p:spPr bwMode="auto">
          <a:xfrm>
            <a:off x="1902069" y="4456304"/>
            <a:ext cx="580292" cy="581025"/>
          </a:xfrm>
          <a:prstGeom prst="rect">
            <a:avLst/>
          </a:prstGeom>
          <a:noFill/>
          <a:ln w="254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algn="ctr" defTabSz="914400" fontAlgn="base">
              <a:spcBef>
                <a:spcPct val="0"/>
              </a:spcBef>
              <a:spcAft>
                <a:spcPct val="0"/>
              </a:spcAft>
            </a:pPr>
            <a:endParaRPr kumimoji="0" lang="ja-JP" altLang="en-US" sz="3100" smtClean="0">
              <a:solidFill>
                <a:srgbClr val="000000"/>
              </a:solidFill>
              <a:latin typeface="ヒラギノ角ゴ Pro W3" charset="0"/>
              <a:ea typeface="ヒラギノ角ゴ Pro W3" charset="0"/>
              <a:cs typeface="ヒラギノ角ゴ Pro W3" charset="0"/>
              <a:sym typeface="ヒラギノ角ゴ Pro W3" charset="0"/>
            </a:endParaRPr>
          </a:p>
        </p:txBody>
      </p:sp>
      <p:sp>
        <p:nvSpPr>
          <p:cNvPr id="168966" name="テキスト ボックス 1"/>
          <p:cNvSpPr txBox="1">
            <a:spLocks noChangeArrowheads="1"/>
          </p:cNvSpPr>
          <p:nvPr/>
        </p:nvSpPr>
        <p:spPr bwMode="auto">
          <a:xfrm>
            <a:off x="351847" y="1255903"/>
            <a:ext cx="1758153" cy="58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5" rIns="91410" bIns="45705">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altLang="ja-JP" sz="3200" dirty="0" err="1" smtClean="0">
                <a:solidFill>
                  <a:srgbClr val="000000"/>
                </a:solidFill>
              </a:rPr>
              <a:t>Kitakami</a:t>
            </a:r>
            <a:endParaRPr lang="ja-JP" altLang="en-US" sz="3200" dirty="0" smtClean="0">
              <a:solidFill>
                <a:srgbClr val="000000"/>
              </a:solidFill>
            </a:endParaRPr>
          </a:p>
        </p:txBody>
      </p:sp>
      <p:sp>
        <p:nvSpPr>
          <p:cNvPr id="2" name="テキスト ボックス 1"/>
          <p:cNvSpPr txBox="1"/>
          <p:nvPr/>
        </p:nvSpPr>
        <p:spPr>
          <a:xfrm>
            <a:off x="1285948" y="6254234"/>
            <a:ext cx="3885830" cy="369332"/>
          </a:xfrm>
          <a:prstGeom prst="rect">
            <a:avLst/>
          </a:prstGeom>
          <a:solidFill>
            <a:srgbClr val="C0504D"/>
          </a:solidFill>
        </p:spPr>
        <p:txBody>
          <a:bodyPr wrap="none" rtlCol="0">
            <a:spAutoFit/>
          </a:bodyPr>
          <a:lstStyle/>
          <a:p>
            <a:r>
              <a:rPr lang="en-US" altLang="ja-JP" dirty="0" smtClean="0">
                <a:solidFill>
                  <a:srgbClr val="000000"/>
                </a:solidFill>
                <a:latin typeface="ヒラギノ角ゴ Pro W3"/>
                <a:ea typeface="ヒラギノ角ゴ Pro W3"/>
                <a:cs typeface="ヒラギノ角ゴ Pro W3"/>
              </a:rPr>
              <a:t>Researchers assessment result </a:t>
            </a:r>
            <a:endParaRPr lang="ja-JP" altLang="en-US" dirty="0">
              <a:solidFill>
                <a:srgbClr val="000000"/>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251012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9779" y="1027322"/>
            <a:ext cx="8831960" cy="6413230"/>
          </a:xfrm>
        </p:spPr>
        <p:txBody>
          <a:bodyPr/>
          <a:lstStyle/>
          <a:p>
            <a:pPr marL="0" indent="0" algn="ctr">
              <a:buNone/>
            </a:pPr>
            <a:r>
              <a:rPr lang="en-US" altLang="ja-JP" sz="2800" b="1" u="sng" dirty="0" smtClean="0">
                <a:solidFill>
                  <a:srgbClr val="FFFF00"/>
                </a:solidFill>
                <a:latin typeface="Arial"/>
                <a:cs typeface="Arial"/>
              </a:rPr>
              <a:t>Growing Support and ongoing preparations </a:t>
            </a:r>
          </a:p>
          <a:p>
            <a:pPr marL="0" indent="0" algn="ctr">
              <a:buNone/>
            </a:pPr>
            <a:r>
              <a:rPr lang="en-US" altLang="ja-JP" sz="2800" b="1" u="sng" dirty="0" smtClean="0">
                <a:solidFill>
                  <a:srgbClr val="FFFF00"/>
                </a:solidFill>
                <a:latin typeface="Arial"/>
                <a:cs typeface="Arial"/>
              </a:rPr>
              <a:t>in local regions</a:t>
            </a:r>
            <a:endParaRPr lang="en-US" altLang="ja-JP" sz="900" dirty="0" smtClean="0">
              <a:latin typeface="Arial"/>
              <a:cs typeface="Arial"/>
            </a:endParaRPr>
          </a:p>
          <a:p>
            <a:pPr marL="0" indent="0" algn="ctr">
              <a:buNone/>
            </a:pPr>
            <a:endParaRPr lang="en-US" altLang="ja-JP" sz="900" dirty="0">
              <a:latin typeface="Arial"/>
              <a:cs typeface="Arial"/>
            </a:endParaRPr>
          </a:p>
          <a:p>
            <a:r>
              <a:rPr lang="en-US" altLang="ja-JP" sz="2000" dirty="0" smtClean="0">
                <a:latin typeface="Arial"/>
                <a:cs typeface="Arial"/>
              </a:rPr>
              <a:t>Very active efforts by</a:t>
            </a:r>
            <a:r>
              <a:rPr lang="en-US" altLang="ja-JP" sz="2000" dirty="0">
                <a:latin typeface="Arial"/>
                <a:cs typeface="Arial"/>
              </a:rPr>
              <a:t> </a:t>
            </a:r>
            <a:r>
              <a:rPr lang="en-US" altLang="ja-JP" sz="2000" dirty="0" smtClean="0">
                <a:latin typeface="Arial"/>
                <a:cs typeface="Arial"/>
              </a:rPr>
              <a:t>local government, Universities, business groups, companies for preparation of ILC. </a:t>
            </a:r>
            <a:r>
              <a:rPr lang="en-US" altLang="ja-JP" sz="2000" dirty="0" smtClean="0">
                <a:solidFill>
                  <a:srgbClr val="FFFF00"/>
                </a:solidFill>
                <a:latin typeface="Arial"/>
                <a:cs typeface="Arial"/>
              </a:rPr>
              <a:t>Leadership by Business Bureau. </a:t>
            </a:r>
          </a:p>
          <a:p>
            <a:endParaRPr lang="en-US" altLang="ja-JP" sz="2000" dirty="0" smtClean="0">
              <a:latin typeface="Arial"/>
              <a:cs typeface="Arial"/>
            </a:endParaRPr>
          </a:p>
          <a:p>
            <a:r>
              <a:rPr lang="en-US" altLang="ja-JP" sz="2000" dirty="0" smtClean="0">
                <a:latin typeface="Arial"/>
                <a:cs typeface="Arial"/>
              </a:rPr>
              <a:t>Almost </a:t>
            </a:r>
            <a:r>
              <a:rPr lang="en-US" altLang="ja-JP" sz="2000" dirty="0" smtClean="0">
                <a:solidFill>
                  <a:srgbClr val="FFFF00"/>
                </a:solidFill>
                <a:latin typeface="Arial"/>
                <a:cs typeface="Arial"/>
              </a:rPr>
              <a:t>once per day news on ILC in the local newspapers and medias </a:t>
            </a:r>
          </a:p>
          <a:p>
            <a:endParaRPr lang="en-US" altLang="ja-JP" sz="2000" dirty="0">
              <a:latin typeface="Arial"/>
              <a:cs typeface="Arial"/>
            </a:endParaRPr>
          </a:p>
          <a:p>
            <a:r>
              <a:rPr lang="en-US" altLang="ja-JP" sz="2000" dirty="0" smtClean="0">
                <a:latin typeface="Arial"/>
                <a:cs typeface="Arial"/>
              </a:rPr>
              <a:t>Progress in mapping (potentially) accelerator-related companies</a:t>
            </a:r>
            <a:endParaRPr lang="en-US" altLang="ja-JP" sz="2000" dirty="0">
              <a:latin typeface="Arial"/>
              <a:cs typeface="Arial"/>
            </a:endParaRPr>
          </a:p>
          <a:p>
            <a:endParaRPr lang="en-US" altLang="ja-JP" sz="2000" dirty="0" smtClean="0">
              <a:latin typeface="Arial"/>
              <a:cs typeface="Arial"/>
            </a:endParaRPr>
          </a:p>
          <a:p>
            <a:r>
              <a:rPr lang="en-US" altLang="ja-JP" sz="2000" dirty="0" smtClean="0">
                <a:solidFill>
                  <a:srgbClr val="FFFF00"/>
                </a:solidFill>
                <a:latin typeface="Arial"/>
                <a:cs typeface="Arial"/>
              </a:rPr>
              <a:t>Wide-area regional/urban development: specific proposals </a:t>
            </a:r>
            <a:r>
              <a:rPr lang="en-US" altLang="ja-JP" sz="2000" dirty="0" smtClean="0">
                <a:latin typeface="Arial"/>
                <a:cs typeface="Arial"/>
              </a:rPr>
              <a:t>(blueprints</a:t>
            </a:r>
            <a:r>
              <a:rPr lang="en-US" altLang="ja-JP" sz="2000" dirty="0" smtClean="0">
                <a:latin typeface="Arial"/>
                <a:cs typeface="Arial"/>
                <a:sym typeface="Wingdings"/>
              </a:rPr>
              <a:t></a:t>
            </a:r>
            <a:r>
              <a:rPr lang="ja-JP" altLang="ja-JP" sz="2000" dirty="0" smtClean="0">
                <a:latin typeface="Arial"/>
                <a:cs typeface="Arial"/>
                <a:sym typeface="Wingdings"/>
              </a:rPr>
              <a:t>s</a:t>
            </a:r>
            <a:r>
              <a:rPr lang="en-US" altLang="ja-JP" sz="2000" dirty="0" err="1" smtClean="0">
                <a:latin typeface="Arial"/>
                <a:cs typeface="Arial"/>
                <a:sym typeface="Wingdings"/>
              </a:rPr>
              <a:t>ynergy</a:t>
            </a:r>
            <a:r>
              <a:rPr lang="en-US" altLang="ja-JP" sz="2000" dirty="0" smtClean="0">
                <a:latin typeface="Arial"/>
                <a:cs typeface="Arial"/>
              </a:rPr>
              <a:t> with ILC project)</a:t>
            </a:r>
          </a:p>
          <a:p>
            <a:pPr marL="0" indent="0">
              <a:buNone/>
            </a:pPr>
            <a:endParaRPr lang="en-US" altLang="ja-JP" sz="2000" dirty="0" smtClean="0">
              <a:latin typeface="Arial"/>
              <a:cs typeface="Arial"/>
            </a:endParaRPr>
          </a:p>
          <a:p>
            <a:r>
              <a:rPr lang="en-US" altLang="ja-JP" sz="2000" dirty="0" smtClean="0">
                <a:solidFill>
                  <a:srgbClr val="FFFF00"/>
                </a:solidFill>
                <a:latin typeface="Arial"/>
                <a:cs typeface="Arial"/>
              </a:rPr>
              <a:t>Intense analyses on the economic effects </a:t>
            </a:r>
            <a:r>
              <a:rPr lang="en-US" altLang="ja-JP" sz="2000" dirty="0" smtClean="0">
                <a:latin typeface="Arial"/>
                <a:cs typeface="Arial"/>
              </a:rPr>
              <a:t>(Estimates by university and private sectors)</a:t>
            </a:r>
          </a:p>
        </p:txBody>
      </p:sp>
      <p:sp>
        <p:nvSpPr>
          <p:cNvPr id="4" name="タイトル 1"/>
          <p:cNvSpPr>
            <a:spLocks noGrp="1"/>
          </p:cNvSpPr>
          <p:nvPr>
            <p:ph type="title"/>
          </p:nvPr>
        </p:nvSpPr>
        <p:spPr>
          <a:xfrm>
            <a:off x="983452" y="-55687"/>
            <a:ext cx="6703101" cy="1002236"/>
          </a:xfrm>
          <a:ln/>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pPr algn="ctr"/>
            <a:r>
              <a:rPr kumimoji="1" lang="en-US" altLang="ja-JP" sz="3200" b="1" dirty="0" smtClean="0">
                <a:solidFill>
                  <a:srgbClr val="008000"/>
                </a:solidFill>
                <a:latin typeface="Times New Roman"/>
                <a:ea typeface="+mn-ea"/>
                <a:cs typeface="Times New Roman"/>
              </a:rPr>
              <a:t>Summary of the Status of the ILC (4)</a:t>
            </a:r>
            <a:br>
              <a:rPr kumimoji="1" lang="en-US" altLang="ja-JP" sz="3200" b="1" dirty="0" smtClean="0">
                <a:solidFill>
                  <a:srgbClr val="008000"/>
                </a:solidFill>
                <a:latin typeface="Times New Roman"/>
                <a:ea typeface="+mn-ea"/>
                <a:cs typeface="Times New Roman"/>
              </a:rPr>
            </a:br>
            <a:r>
              <a:rPr kumimoji="1" lang="en-US" altLang="ja-JP" sz="3200" b="1" dirty="0" smtClean="0">
                <a:solidFill>
                  <a:srgbClr val="008000"/>
                </a:solidFill>
                <a:latin typeface="Times New Roman"/>
                <a:ea typeface="+mn-ea"/>
                <a:cs typeface="Times New Roman"/>
              </a:rPr>
              <a:t>local area activities</a:t>
            </a:r>
            <a:endParaRPr kumimoji="1" lang="ja-JP" altLang="en-US" sz="3200" b="1" dirty="0">
              <a:solidFill>
                <a:srgbClr val="008000"/>
              </a:solidFill>
              <a:latin typeface="Times New Roman"/>
              <a:ea typeface="+mn-ea"/>
              <a:cs typeface="Times New Roman"/>
            </a:endParaRPr>
          </a:p>
        </p:txBody>
      </p:sp>
    </p:spTree>
    <p:extLst>
      <p:ext uri="{BB962C8B-B14F-4D97-AF65-F5344CB8AC3E}">
        <p14:creationId xmlns:p14="http://schemas.microsoft.com/office/powerpoint/2010/main" val="4149574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rgbClr val="006600"/>
            </a:solidFill>
            <a:effectLst>
              <a:outerShdw blurRad="38100" dist="38100" dir="2700000" algn="tl">
                <a:srgbClr val="000000">
                  <a:alpha val="43137"/>
                </a:srgbClr>
              </a:outerShdw>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rgbClr val="006600"/>
            </a:solidFill>
            <a:effectLst>
              <a:outerShdw blurRad="38100" dist="38100" dir="2700000" algn="tl">
                <a:srgbClr val="000000">
                  <a:alpha val="43137"/>
                </a:srgbClr>
              </a:outerShdw>
            </a:effectLst>
            <a:latin typeface="Times New Roman" pitchFamily="18" charset="0"/>
            <a:ea typeface="ＭＳ Ｐゴシック" pitchFamily="50" charset="-128"/>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Stream">
  <a:themeElements>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ヒラギノ角ゴ Pro W3"/>
        <a:ea typeface="ヒラギノ角ゴ Pro W3"/>
        <a:cs typeface="ヒラギノ角ゴ Pro W3"/>
      </a:majorFont>
      <a:minorFont>
        <a:latin typeface="ヒラギノ丸ゴ Pro W4"/>
        <a:ea typeface="ヒラギノ丸ゴ Pro W4"/>
        <a:cs typeface="ヒラギノ丸ゴ Pro W4"/>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rgbClr val="000000"/>
            </a:solidFill>
            <a:effectLst/>
            <a:latin typeface="Times" charset="0"/>
            <a:ea typeface="ヒラギノ丸ゴ Pro W4" charset="0"/>
            <a:cs typeface="ヒラギノ丸ゴ Pro W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rgbClr val="000000"/>
            </a:solidFill>
            <a:effectLst/>
            <a:latin typeface="Times" charset="0"/>
            <a:ea typeface="ヒラギノ丸ゴ Pro W4" charset="0"/>
            <a:cs typeface="ヒラギノ丸ゴ Pro W4" charset="0"/>
          </a:defRPr>
        </a:defPPr>
      </a:lstStyle>
    </a:lnDef>
  </a:objectDefaults>
  <a:extraClrSchemeLst>
    <a:extraClrScheme>
      <a:clrScheme name="Stream 1">
        <a:dk1>
          <a:srgbClr val="5C1F00"/>
        </a:dk1>
        <a:lt1>
          <a:srgbClr val="FFFFFF"/>
        </a:lt1>
        <a:dk2>
          <a:srgbClr val="8C0000"/>
        </a:dk2>
        <a:lt2>
          <a:srgbClr val="DFD293"/>
        </a:lt2>
        <a:accent1>
          <a:srgbClr val="D80000"/>
        </a:accent1>
        <a:accent2>
          <a:srgbClr val="BE7960"/>
        </a:accent2>
        <a:accent3>
          <a:srgbClr val="C5AAAA"/>
        </a:accent3>
        <a:accent4>
          <a:srgbClr val="DADADA"/>
        </a:accent4>
        <a:accent5>
          <a:srgbClr val="E9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eam 2">
        <a:dk1>
          <a:srgbClr val="5E4444"/>
        </a:dk1>
        <a:lt1>
          <a:srgbClr val="F7F3F3"/>
        </a:lt1>
        <a:dk2>
          <a:srgbClr val="8A6362"/>
        </a:dk2>
        <a:lt2>
          <a:srgbClr val="D8C1BA"/>
        </a:lt2>
        <a:accent1>
          <a:srgbClr val="362626"/>
        </a:accent1>
        <a:accent2>
          <a:srgbClr val="C16059"/>
        </a:accent2>
        <a:accent3>
          <a:srgbClr val="C4B7B7"/>
        </a:accent3>
        <a:accent4>
          <a:srgbClr val="D3D0D0"/>
        </a:accent4>
        <a:accent5>
          <a:srgbClr val="AEACAC"/>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3">
        <a:dk1>
          <a:srgbClr val="7F6737"/>
        </a:dk1>
        <a:lt1>
          <a:srgbClr val="FFFFFF"/>
        </a:lt1>
        <a:dk2>
          <a:srgbClr val="BFA673"/>
        </a:dk2>
        <a:lt2>
          <a:srgbClr val="E6E3AA"/>
        </a:lt2>
        <a:accent1>
          <a:srgbClr val="49411F"/>
        </a:accent1>
        <a:accent2>
          <a:srgbClr val="808000"/>
        </a:accent2>
        <a:accent3>
          <a:srgbClr val="DCD0BC"/>
        </a:accent3>
        <a:accent4>
          <a:srgbClr val="DADADA"/>
        </a:accent4>
        <a:accent5>
          <a:srgbClr val="B1B0AB"/>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4">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5">
        <a:dk1>
          <a:srgbClr val="2A5400"/>
        </a:dk1>
        <a:lt1>
          <a:srgbClr val="FFFFFF"/>
        </a:lt1>
        <a:dk2>
          <a:srgbClr val="4A9400"/>
        </a:dk2>
        <a:lt2>
          <a:srgbClr val="BAE8BA"/>
        </a:lt2>
        <a:accent1>
          <a:srgbClr val="003300"/>
        </a:accent1>
        <a:accent2>
          <a:srgbClr val="33CC33"/>
        </a:accent2>
        <a:accent3>
          <a:srgbClr val="B1C8AA"/>
        </a:accent3>
        <a:accent4>
          <a:srgbClr val="DADADA"/>
        </a:accent4>
        <a:accent5>
          <a:srgbClr val="AAADAA"/>
        </a:accent5>
        <a:accent6>
          <a:srgbClr val="2DB92D"/>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7">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8">
        <a:dk1>
          <a:srgbClr val="3E3E5C"/>
        </a:dk1>
        <a:lt1>
          <a:srgbClr val="FFFFFF"/>
        </a:lt1>
        <a:dk2>
          <a:srgbClr val="666699"/>
        </a:dk2>
        <a:lt2>
          <a:srgbClr val="DFDFE9"/>
        </a:lt2>
        <a:accent1>
          <a:srgbClr val="2E2E46"/>
        </a:accent1>
        <a:accent2>
          <a:srgbClr val="679ACD"/>
        </a:accent2>
        <a:accent3>
          <a:srgbClr val="B8B8CA"/>
        </a:accent3>
        <a:accent4>
          <a:srgbClr val="DADADA"/>
        </a:accent4>
        <a:accent5>
          <a:srgbClr val="ADADB0"/>
        </a:accent5>
        <a:accent6>
          <a:srgbClr val="5D8BBA"/>
        </a:accent6>
        <a:hlink>
          <a:srgbClr val="99CCFF"/>
        </a:hlink>
        <a:folHlink>
          <a:srgbClr val="CC99FF"/>
        </a:folHlink>
      </a:clrScheme>
      <a:clrMap bg1="dk2" tx1="lt1" bg2="dk1" tx2="lt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19.xml><?xml version="1.0" encoding="utf-8"?>
<a:theme xmlns:a="http://schemas.openxmlformats.org/drawingml/2006/main" name="1_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Stream">
  <a:themeElements>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ヒラギノ角ゴ Pro W3"/>
        <a:ea typeface="ヒラギノ角ゴ Pro W3"/>
        <a:cs typeface="ヒラギノ角ゴ Pro W3"/>
      </a:majorFont>
      <a:minorFont>
        <a:latin typeface="ヒラギノ丸ゴ Pro W4"/>
        <a:ea typeface="ヒラギノ丸ゴ Pro W4"/>
        <a:cs typeface="ヒラギノ丸ゴ Pro W4"/>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rgbClr val="000000"/>
            </a:solidFill>
            <a:effectLst/>
            <a:latin typeface="Times" charset="0"/>
            <a:ea typeface="ヒラギノ丸ゴ Pro W4" charset="0"/>
            <a:cs typeface="ヒラギノ丸ゴ Pro W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ja-JP" altLang="en-US" sz="2400" b="0" i="0" u="none" strike="noStrike" cap="none" normalizeH="0" baseline="0">
            <a:ln>
              <a:noFill/>
            </a:ln>
            <a:solidFill>
              <a:srgbClr val="000000"/>
            </a:solidFill>
            <a:effectLst/>
            <a:latin typeface="Times" charset="0"/>
            <a:ea typeface="ヒラギノ丸ゴ Pro W4" charset="0"/>
            <a:cs typeface="ヒラギノ丸ゴ Pro W4" charset="0"/>
          </a:defRPr>
        </a:defPPr>
      </a:lstStyle>
    </a:lnDef>
  </a:objectDefaults>
  <a:extraClrSchemeLst>
    <a:extraClrScheme>
      <a:clrScheme name="Stream 1">
        <a:dk1>
          <a:srgbClr val="5C1F00"/>
        </a:dk1>
        <a:lt1>
          <a:srgbClr val="FFFFFF"/>
        </a:lt1>
        <a:dk2>
          <a:srgbClr val="8C0000"/>
        </a:dk2>
        <a:lt2>
          <a:srgbClr val="DFD293"/>
        </a:lt2>
        <a:accent1>
          <a:srgbClr val="D80000"/>
        </a:accent1>
        <a:accent2>
          <a:srgbClr val="BE7960"/>
        </a:accent2>
        <a:accent3>
          <a:srgbClr val="C5AAAA"/>
        </a:accent3>
        <a:accent4>
          <a:srgbClr val="DADADA"/>
        </a:accent4>
        <a:accent5>
          <a:srgbClr val="E9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eam 2">
        <a:dk1>
          <a:srgbClr val="5E4444"/>
        </a:dk1>
        <a:lt1>
          <a:srgbClr val="F7F3F3"/>
        </a:lt1>
        <a:dk2>
          <a:srgbClr val="8A6362"/>
        </a:dk2>
        <a:lt2>
          <a:srgbClr val="D8C1BA"/>
        </a:lt2>
        <a:accent1>
          <a:srgbClr val="362626"/>
        </a:accent1>
        <a:accent2>
          <a:srgbClr val="C16059"/>
        </a:accent2>
        <a:accent3>
          <a:srgbClr val="C4B7B7"/>
        </a:accent3>
        <a:accent4>
          <a:srgbClr val="D3D0D0"/>
        </a:accent4>
        <a:accent5>
          <a:srgbClr val="AEACAC"/>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3">
        <a:dk1>
          <a:srgbClr val="7F6737"/>
        </a:dk1>
        <a:lt1>
          <a:srgbClr val="FFFFFF"/>
        </a:lt1>
        <a:dk2>
          <a:srgbClr val="BFA673"/>
        </a:dk2>
        <a:lt2>
          <a:srgbClr val="E6E3AA"/>
        </a:lt2>
        <a:accent1>
          <a:srgbClr val="49411F"/>
        </a:accent1>
        <a:accent2>
          <a:srgbClr val="808000"/>
        </a:accent2>
        <a:accent3>
          <a:srgbClr val="DCD0BC"/>
        </a:accent3>
        <a:accent4>
          <a:srgbClr val="DADADA"/>
        </a:accent4>
        <a:accent5>
          <a:srgbClr val="B1B0AB"/>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4">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5">
        <a:dk1>
          <a:srgbClr val="2A5400"/>
        </a:dk1>
        <a:lt1>
          <a:srgbClr val="FFFFFF"/>
        </a:lt1>
        <a:dk2>
          <a:srgbClr val="4A9400"/>
        </a:dk2>
        <a:lt2>
          <a:srgbClr val="BAE8BA"/>
        </a:lt2>
        <a:accent1>
          <a:srgbClr val="003300"/>
        </a:accent1>
        <a:accent2>
          <a:srgbClr val="33CC33"/>
        </a:accent2>
        <a:accent3>
          <a:srgbClr val="B1C8AA"/>
        </a:accent3>
        <a:accent4>
          <a:srgbClr val="DADADA"/>
        </a:accent4>
        <a:accent5>
          <a:srgbClr val="AAADAA"/>
        </a:accent5>
        <a:accent6>
          <a:srgbClr val="2DB92D"/>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7">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8">
        <a:dk1>
          <a:srgbClr val="3E3E5C"/>
        </a:dk1>
        <a:lt1>
          <a:srgbClr val="FFFFFF"/>
        </a:lt1>
        <a:dk2>
          <a:srgbClr val="666699"/>
        </a:dk2>
        <a:lt2>
          <a:srgbClr val="DFDFE9"/>
        </a:lt2>
        <a:accent1>
          <a:srgbClr val="2E2E46"/>
        </a:accent1>
        <a:accent2>
          <a:srgbClr val="679ACD"/>
        </a:accent2>
        <a:accent3>
          <a:srgbClr val="B8B8CA"/>
        </a:accent3>
        <a:accent4>
          <a:srgbClr val="DADADA"/>
        </a:accent4>
        <a:accent5>
          <a:srgbClr val="ADADB0"/>
        </a:accent5>
        <a:accent6>
          <a:srgbClr val="5D8BBA"/>
        </a:accent6>
        <a:hlink>
          <a:srgbClr val="99CCFF"/>
        </a:hlink>
        <a:folHlink>
          <a:srgbClr val="CC99FF"/>
        </a:folHlink>
      </a:clrScheme>
      <a:clrMap bg1="dk2" tx1="lt1" bg2="dk1" tx2="lt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ilc-phys">
  <a:themeElements>
    <a:clrScheme name="ilc-phy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lc-phy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sng"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sng"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ilc-phy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lc-phy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lc-phy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lc-phy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lc-phy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lc-phy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lc-phy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lc-phy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lc-phy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lc-phy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lc-phy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lc-phy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imple3">
  <a:themeElements>
    <a:clrScheme name="">
      <a:dk1>
        <a:srgbClr val="FFFFFF"/>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Simple3">
      <a:majorFont>
        <a:latin typeface="ＤＦＰ中楷書体"/>
        <a:ea typeface="ＤＦＰ中楷書体"/>
        <a:cs typeface=""/>
      </a:majorFont>
      <a:minorFont>
        <a:latin typeface="ヒラギノ角ゴ Pro W3"/>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ヒラギノ角ゴ Pro W3" pitchFamily="-96" charset="-128"/>
            <a:ea typeface="ヒラギノ角ゴ Pro W3" pitchFamily="-96" charset="-128"/>
            <a:sym typeface="ヒラギノ角ゴ Pro W3" pitchFamily="-96" charset="-128"/>
          </a:defRPr>
        </a:defPPr>
      </a:lstStyle>
    </a:spDef>
    <a:lnDef>
      <a:spPr bwMode="auto">
        <a:xfrm>
          <a:off x="0" y="0"/>
          <a:ext cx="1" cy="1"/>
        </a:xfrm>
        <a:custGeom>
          <a:avLst/>
          <a:gdLst/>
          <a:ahLst/>
          <a:cxnLst/>
          <a:rect l="0" t="0" r="0" b="0"/>
          <a:pathLst/>
        </a:custGeom>
        <a:solidFill>
          <a:schemeClr val="accent1"/>
        </a:solidFill>
        <a:ln w="635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ヒラギノ角ゴ Pro W3" pitchFamily="-96" charset="-128"/>
            <a:ea typeface="ヒラギノ角ゴ Pro W3" pitchFamily="-96" charset="-128"/>
            <a:sym typeface="ヒラギノ角ゴ Pro W3" pitchFamily="-96" charset="-128"/>
          </a:defRPr>
        </a:defPPr>
      </a:lstStyle>
    </a:lnDef>
  </a:objectDefaults>
  <a:extraClrSchemeLst>
    <a:extraClrScheme>
      <a:clrScheme name="Simpl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みやび.thmx</Template>
  <TotalTime>6968</TotalTime>
  <Words>5903</Words>
  <Application>Microsoft Macintosh PowerPoint</Application>
  <PresentationFormat>画面に合わせる (4:3)</PresentationFormat>
  <Paragraphs>669</Paragraphs>
  <Slides>50</Slides>
  <Notes>2</Notes>
  <HiddenSlides>0</HiddenSlides>
  <MMClips>0</MMClips>
  <ScaleCrop>false</ScaleCrop>
  <HeadingPairs>
    <vt:vector size="4" baseType="variant">
      <vt:variant>
        <vt:lpstr>テーマ</vt:lpstr>
      </vt:variant>
      <vt:variant>
        <vt:i4>20</vt:i4>
      </vt:variant>
      <vt:variant>
        <vt:lpstr>スライド タイトル</vt:lpstr>
      </vt:variant>
      <vt:variant>
        <vt:i4>50</vt:i4>
      </vt:variant>
    </vt:vector>
  </HeadingPairs>
  <TitlesOfParts>
    <vt:vector size="70" baseType="lpstr">
      <vt:lpstr>2_Construction</vt:lpstr>
      <vt:lpstr>デザインの設定</vt:lpstr>
      <vt:lpstr>2_デザインの設定</vt:lpstr>
      <vt:lpstr>2_ilc-phys</vt:lpstr>
      <vt:lpstr>1_デザインの設定</vt:lpstr>
      <vt:lpstr>3_デザインの設定</vt:lpstr>
      <vt:lpstr>5_Simple3</vt:lpstr>
      <vt:lpstr>4_デザインの設定</vt:lpstr>
      <vt:lpstr>5_デザインの設定</vt:lpstr>
      <vt:lpstr>6_デザインの設定</vt:lpstr>
      <vt:lpstr>7_デザインの設定</vt:lpstr>
      <vt:lpstr>5_ホワイト</vt:lpstr>
      <vt:lpstr>7_Office テーマ</vt:lpstr>
      <vt:lpstr>8_デザインの設定</vt:lpstr>
      <vt:lpstr>6_Stream</vt:lpstr>
      <vt:lpstr>9_デザインの設定</vt:lpstr>
      <vt:lpstr>6_Office テーマ</vt:lpstr>
      <vt:lpstr>Office Theme</vt:lpstr>
      <vt:lpstr>1_Office Theme</vt:lpstr>
      <vt:lpstr>8_Stream</vt:lpstr>
      <vt:lpstr>PowerPoint プレゼンテーション</vt:lpstr>
      <vt:lpstr>PowerPoint プレゼンテーション</vt:lpstr>
      <vt:lpstr>PowerPoint プレゼンテーション</vt:lpstr>
      <vt:lpstr>Six bodies in Japan for ILC</vt:lpstr>
      <vt:lpstr>Summary of the Status of the ILC (1)  </vt:lpstr>
      <vt:lpstr>Summary of the Status of the ILC (2) International (Diplomatic actions) </vt:lpstr>
      <vt:lpstr>Summary of the Status of the ILC (3) US-Japan (Diplomatic actions)</vt:lpstr>
      <vt:lpstr>PowerPoint プレゼンテーション</vt:lpstr>
      <vt:lpstr>Summary of the Status of the ILC (4) local area activities</vt:lpstr>
      <vt:lpstr>INDUSTRY SECTORS Advanced Accelerator Association Promoting Science &amp; Technology AAA incorporated on December 3, 2014 Reformed as general incorporated company</vt:lpstr>
      <vt:lpstr>Multilateral vs Bilateral</vt:lpstr>
      <vt:lpstr>US-Japan Starting from high-level</vt:lpstr>
      <vt:lpstr>Japan-US Discussions at the Political Level</vt:lpstr>
      <vt:lpstr>PowerPoint プレゼンテーション</vt:lpstr>
      <vt:lpstr>PowerPoint プレゼンテーション</vt:lpstr>
      <vt:lpstr>PowerPoint プレゼンテーション</vt:lpstr>
      <vt:lpstr>PowerPoint プレゼンテーション</vt:lpstr>
      <vt:lpstr>DEC 2015</vt:lpstr>
      <vt:lpstr>Summary by NOW (Feb. 25th 2016) on US-Japan</vt:lpstr>
      <vt:lpstr>PowerPoint プレゼンテーション</vt:lpstr>
      <vt:lpstr>US visit, February 11-12, 2016 (1) US-Japan Science &amp; Technology Forum</vt:lpstr>
      <vt:lpstr>(2) Meeting with DOE</vt:lpstr>
      <vt:lpstr>(3) Meeting with Sen. Mark Kirk</vt:lpstr>
      <vt:lpstr>Others: New move in Japan</vt:lpstr>
      <vt:lpstr>issues</vt:lpstr>
      <vt:lpstr>TIMING of the CONSTRUCTION PEAK</vt:lpstr>
      <vt:lpstr>Steps to come soon and beyond</vt:lpstr>
      <vt:lpstr>BACKUP</vt:lpstr>
      <vt:lpstr>PowerPoint プレゼンテーション</vt:lpstr>
      <vt:lpstr> </vt:lpstr>
      <vt:lpstr>Diplomatic actions in 2013 Trial in multi-lateral way</vt:lpstr>
      <vt:lpstr> Inter-governmental discussion “High level” discussion is necessary</vt:lpstr>
      <vt:lpstr>US-JAPAN  We need Scenario-C case in US P5 report for ILC</vt:lpstr>
      <vt:lpstr>US-Japan 2 Key Actions</vt:lpstr>
      <vt:lpstr>PowerPoint プレゼンテーション</vt:lpstr>
      <vt:lpstr>Federation of Diet Members for ILC</vt:lpstr>
      <vt:lpstr>PowerPoint プレゼンテーション</vt:lpstr>
      <vt:lpstr>PowerPoint プレゼンテーション</vt:lpstr>
      <vt:lpstr> </vt:lpstr>
      <vt:lpstr>PowerPoint プレゼンテーション</vt:lpstr>
      <vt:lpstr>Visit Washington by Diet members  on 26th – 30th April  2015</vt:lpstr>
      <vt:lpstr>PowerPoint プレゼンテーション</vt:lpstr>
      <vt:lpstr>Japanese Delegation to Washington DC in Feb. 11-12, 2016</vt:lpstr>
      <vt:lpstr>Japanese Delegation to Washington DC 11-12 Feb. 2016 </vt:lpstr>
      <vt:lpstr>PowerPoint プレゼンテーション</vt:lpstr>
      <vt:lpstr>PowerPoint プレゼンテーション</vt:lpstr>
      <vt:lpstr>PowerPoint プレゼンテーション</vt:lpstr>
      <vt:lpstr>PowerPoint プレゼンテーション</vt:lpstr>
      <vt:lpstr>Summary of Steps so far and to go</vt:lpstr>
      <vt:lpstr>PowerPoint プレゼンテーション</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subject/>
  <dc:creator/>
  <cp:keywords/>
  <dc:description/>
  <cp:lastModifiedBy>山下 了</cp:lastModifiedBy>
  <cp:revision>1769</cp:revision>
  <cp:lastPrinted>2014-12-16T04:22:36Z</cp:lastPrinted>
  <dcterms:created xsi:type="dcterms:W3CDTF">2010-02-04T03:38:08Z</dcterms:created>
  <dcterms:modified xsi:type="dcterms:W3CDTF">2016-03-23T09:34:20Z</dcterms:modified>
  <cp:category/>
</cp:coreProperties>
</file>