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5" r:id="rId2"/>
    <p:sldMasterId id="2147483717" r:id="rId3"/>
    <p:sldMasterId id="2147483733" r:id="rId4"/>
  </p:sldMasterIdLst>
  <p:notesMasterIdLst>
    <p:notesMasterId r:id="rId63"/>
  </p:notesMasterIdLst>
  <p:handoutMasterIdLst>
    <p:handoutMasterId r:id="rId64"/>
  </p:handoutMasterIdLst>
  <p:sldIdLst>
    <p:sldId id="593" r:id="rId5"/>
    <p:sldId id="595" r:id="rId6"/>
    <p:sldId id="596" r:id="rId7"/>
    <p:sldId id="600" r:id="rId8"/>
    <p:sldId id="611" r:id="rId9"/>
    <p:sldId id="606" r:id="rId10"/>
    <p:sldId id="607" r:id="rId11"/>
    <p:sldId id="612" r:id="rId12"/>
    <p:sldId id="686" r:id="rId13"/>
    <p:sldId id="687" r:id="rId14"/>
    <p:sldId id="613" r:id="rId15"/>
    <p:sldId id="614" r:id="rId16"/>
    <p:sldId id="617" r:id="rId17"/>
    <p:sldId id="650" r:id="rId18"/>
    <p:sldId id="639" r:id="rId19"/>
    <p:sldId id="633" r:id="rId20"/>
    <p:sldId id="634" r:id="rId21"/>
    <p:sldId id="653" r:id="rId22"/>
    <p:sldId id="689" r:id="rId23"/>
    <p:sldId id="655" r:id="rId24"/>
    <p:sldId id="666" r:id="rId25"/>
    <p:sldId id="667" r:id="rId26"/>
    <p:sldId id="668" r:id="rId27"/>
    <p:sldId id="669" r:id="rId28"/>
    <p:sldId id="670" r:id="rId29"/>
    <p:sldId id="671" r:id="rId30"/>
    <p:sldId id="672" r:id="rId31"/>
    <p:sldId id="673" r:id="rId32"/>
    <p:sldId id="674" r:id="rId33"/>
    <p:sldId id="675" r:id="rId34"/>
    <p:sldId id="656" r:id="rId35"/>
    <p:sldId id="660" r:id="rId36"/>
    <p:sldId id="661" r:id="rId37"/>
    <p:sldId id="662" r:id="rId38"/>
    <p:sldId id="676" r:id="rId39"/>
    <p:sldId id="677" r:id="rId40"/>
    <p:sldId id="678" r:id="rId41"/>
    <p:sldId id="679" r:id="rId42"/>
    <p:sldId id="680" r:id="rId43"/>
    <p:sldId id="663" r:id="rId44"/>
    <p:sldId id="681" r:id="rId45"/>
    <p:sldId id="682" r:id="rId46"/>
    <p:sldId id="683" r:id="rId47"/>
    <p:sldId id="684" r:id="rId48"/>
    <p:sldId id="651" r:id="rId49"/>
    <p:sldId id="688" r:id="rId50"/>
    <p:sldId id="635" r:id="rId51"/>
    <p:sldId id="654" r:id="rId52"/>
    <p:sldId id="652" r:id="rId53"/>
    <p:sldId id="641" r:id="rId54"/>
    <p:sldId id="642" r:id="rId55"/>
    <p:sldId id="643" r:id="rId56"/>
    <p:sldId id="644" r:id="rId57"/>
    <p:sldId id="645" r:id="rId58"/>
    <p:sldId id="646" r:id="rId59"/>
    <p:sldId id="647" r:id="rId60"/>
    <p:sldId id="648" r:id="rId61"/>
    <p:sldId id="649" r:id="rId62"/>
  </p:sldIdLst>
  <p:sldSz cx="9144000" cy="6858000" type="screen4x3"/>
  <p:notesSz cx="6858000" cy="9144000"/>
  <p:defaultTextStyle>
    <a:defPPr>
      <a:defRPr lang="es-E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9826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7" autoAdjust="0"/>
    <p:restoredTop sz="85600" autoAdjust="0"/>
  </p:normalViewPr>
  <p:slideViewPr>
    <p:cSldViewPr snapToGrid="0" snapToObjects="1">
      <p:cViewPr>
        <p:scale>
          <a:sx n="75" d="100"/>
          <a:sy n="75" d="100"/>
        </p:scale>
        <p:origin x="-1328"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0" d="100"/>
          <a:sy n="70" d="100"/>
        </p:scale>
        <p:origin x="-228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D39721-9218-5C41-88B8-30710FA1B7DF}" type="datetime1">
              <a:rPr lang="es-ES" smtClean="0"/>
              <a:t>23/03/16</a:t>
            </a:fld>
            <a:endParaRPr lang="en-U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3FBE22-E34A-D541-83B9-A4C60F2D3597}" type="slidenum">
              <a:rPr lang="en-US" smtClean="0"/>
              <a:t>‹Nr.›</a:t>
            </a:fld>
            <a:endParaRPr lang="en-US"/>
          </a:p>
        </p:txBody>
      </p:sp>
    </p:spTree>
    <p:extLst>
      <p:ext uri="{BB962C8B-B14F-4D97-AF65-F5344CB8AC3E}">
        <p14:creationId xmlns:p14="http://schemas.microsoft.com/office/powerpoint/2010/main" val="25895421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7AC11-C02C-7F44-92AC-B56012589621}" type="datetime1">
              <a:rPr lang="es-ES" smtClean="0"/>
              <a:t>23/03/16</a:t>
            </a:fld>
            <a:endParaRPr lang="en-U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B1A0C-5133-EA4A-BC49-BDA0CB57BF41}" type="slidenum">
              <a:rPr lang="en-US" smtClean="0"/>
              <a:t>‹Nr.›</a:t>
            </a:fld>
            <a:endParaRPr lang="en-US"/>
          </a:p>
        </p:txBody>
      </p:sp>
    </p:spTree>
    <p:extLst>
      <p:ext uri="{BB962C8B-B14F-4D97-AF65-F5344CB8AC3E}">
        <p14:creationId xmlns:p14="http://schemas.microsoft.com/office/powerpoint/2010/main" val="2193477840"/>
      </p:ext>
    </p:extLst>
  </p:cSld>
  <p:clrMap bg1="lt1" tx1="dk1" bg2="lt2" tx2="dk2" accent1="accent1" accent2="accent2" accent3="accent3" accent4="accent4" accent5="accent5" accent6="accent6" hlink="hlink" folHlink="folHlink"/>
  <p:hf hdr="0" ftr="0" dt="0"/>
  <p:notesStyle>
    <a:lvl1pPr marL="0" algn="l" defTabSz="456988" rtl="0" eaLnBrk="1" latinLnBrk="0" hangingPunct="1">
      <a:defRPr sz="1200" kern="1200">
        <a:solidFill>
          <a:schemeClr val="tx1"/>
        </a:solidFill>
        <a:latin typeface="+mn-lt"/>
        <a:ea typeface="+mn-ea"/>
        <a:cs typeface="+mn-cs"/>
      </a:defRPr>
    </a:lvl1pPr>
    <a:lvl2pPr marL="456988" algn="l" defTabSz="456988" rtl="0" eaLnBrk="1" latinLnBrk="0" hangingPunct="1">
      <a:defRPr sz="1200" kern="1200">
        <a:solidFill>
          <a:schemeClr val="tx1"/>
        </a:solidFill>
        <a:latin typeface="+mn-lt"/>
        <a:ea typeface="+mn-ea"/>
        <a:cs typeface="+mn-cs"/>
      </a:defRPr>
    </a:lvl2pPr>
    <a:lvl3pPr marL="913977" algn="l" defTabSz="456988" rtl="0" eaLnBrk="1" latinLnBrk="0" hangingPunct="1">
      <a:defRPr sz="1200" kern="1200">
        <a:solidFill>
          <a:schemeClr val="tx1"/>
        </a:solidFill>
        <a:latin typeface="+mn-lt"/>
        <a:ea typeface="+mn-ea"/>
        <a:cs typeface="+mn-cs"/>
      </a:defRPr>
    </a:lvl3pPr>
    <a:lvl4pPr marL="1370970" algn="l" defTabSz="456988" rtl="0" eaLnBrk="1" latinLnBrk="0" hangingPunct="1">
      <a:defRPr sz="1200" kern="1200">
        <a:solidFill>
          <a:schemeClr val="tx1"/>
        </a:solidFill>
        <a:latin typeface="+mn-lt"/>
        <a:ea typeface="+mn-ea"/>
        <a:cs typeface="+mn-cs"/>
      </a:defRPr>
    </a:lvl4pPr>
    <a:lvl5pPr marL="1827959" algn="l" defTabSz="456988" rtl="0" eaLnBrk="1" latinLnBrk="0" hangingPunct="1">
      <a:defRPr sz="1200" kern="1200">
        <a:solidFill>
          <a:schemeClr val="tx1"/>
        </a:solidFill>
        <a:latin typeface="+mn-lt"/>
        <a:ea typeface="+mn-ea"/>
        <a:cs typeface="+mn-cs"/>
      </a:defRPr>
    </a:lvl5pPr>
    <a:lvl6pPr marL="2284947" algn="l" defTabSz="456988" rtl="0" eaLnBrk="1" latinLnBrk="0" hangingPunct="1">
      <a:defRPr sz="1200" kern="1200">
        <a:solidFill>
          <a:schemeClr val="tx1"/>
        </a:solidFill>
        <a:latin typeface="+mn-lt"/>
        <a:ea typeface="+mn-ea"/>
        <a:cs typeface="+mn-cs"/>
      </a:defRPr>
    </a:lvl6pPr>
    <a:lvl7pPr marL="2741939" algn="l" defTabSz="456988" rtl="0" eaLnBrk="1" latinLnBrk="0" hangingPunct="1">
      <a:defRPr sz="1200" kern="1200">
        <a:solidFill>
          <a:schemeClr val="tx1"/>
        </a:solidFill>
        <a:latin typeface="+mn-lt"/>
        <a:ea typeface="+mn-ea"/>
        <a:cs typeface="+mn-cs"/>
      </a:defRPr>
    </a:lvl7pPr>
    <a:lvl8pPr marL="3198924" algn="l" defTabSz="456988" rtl="0" eaLnBrk="1" latinLnBrk="0" hangingPunct="1">
      <a:defRPr sz="1200" kern="1200">
        <a:solidFill>
          <a:schemeClr val="tx1"/>
        </a:solidFill>
        <a:latin typeface="+mn-lt"/>
        <a:ea typeface="+mn-ea"/>
        <a:cs typeface="+mn-cs"/>
      </a:defRPr>
    </a:lvl8pPr>
    <a:lvl9pPr marL="3655917" algn="l" defTabSz="4569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Summary of the Technical</a:t>
            </a:r>
            <a:r>
              <a:rPr lang="en-US" baseline="0" dirty="0" smtClean="0"/>
              <a:t> Board held during the 19</a:t>
            </a:r>
            <a:r>
              <a:rPr lang="en-US" baseline="30000" dirty="0" smtClean="0"/>
              <a:t>th</a:t>
            </a:r>
            <a:r>
              <a:rPr lang="en-US" baseline="0" dirty="0" smtClean="0"/>
              <a:t> ATF2 project meeting at LAL on 13-15 January 2016 and news and highlights from winter run 2016</a:t>
            </a:r>
            <a:endParaRPr lang="en-US" dirty="0"/>
          </a:p>
        </p:txBody>
      </p:sp>
      <p:sp>
        <p:nvSpPr>
          <p:cNvPr id="4" name="Marcador de número de diapositiva 3"/>
          <p:cNvSpPr>
            <a:spLocks noGrp="1"/>
          </p:cNvSpPr>
          <p:nvPr>
            <p:ph type="sldNum" sz="quarter" idx="10"/>
          </p:nvPr>
        </p:nvSpPr>
        <p:spPr/>
        <p:txBody>
          <a:bodyPr/>
          <a:lstStyle/>
          <a:p>
            <a:fld id="{0AB9EEC7-5C09-CA41-8B96-BB781F5CB14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20582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p>
          <a:p>
            <a:r>
              <a:rPr lang="en-GB" sz="1200" b="1" kern="1200" dirty="0" smtClean="0">
                <a:solidFill>
                  <a:schemeClr val="tx1"/>
                </a:solidFill>
                <a:effectLst/>
                <a:latin typeface="+mn-lt"/>
                <a:ea typeface="+mn-ea"/>
                <a:cs typeface="+mn-cs"/>
              </a:rPr>
              <a:t>Ultra-low-beta tuning (M. </a:t>
            </a:r>
            <a:r>
              <a:rPr lang="en-GB" sz="1200" b="1" kern="1200" dirty="0" err="1" smtClean="0">
                <a:solidFill>
                  <a:schemeClr val="tx1"/>
                </a:solidFill>
                <a:effectLst/>
                <a:latin typeface="+mn-lt"/>
                <a:ea typeface="+mn-ea"/>
                <a:cs typeface="+mn-cs"/>
              </a:rPr>
              <a:t>Patecki</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certain number of shifts during 2015 spring and December runs were dedicated to the test the ultra-low-beta scenarios similar to CLIC chromaticity level. The 10x0.5 optics was tested.  The β</a:t>
            </a:r>
            <a:r>
              <a:rPr lang="en-GB" sz="1200" kern="1200" baseline="-25000" dirty="0" smtClean="0">
                <a:solidFill>
                  <a:schemeClr val="tx1"/>
                </a:solidFill>
                <a:effectLst/>
                <a:latin typeface="+mn-lt"/>
                <a:ea typeface="+mn-ea"/>
                <a:cs typeface="+mn-cs"/>
              </a:rPr>
              <a:t>y</a:t>
            </a:r>
            <a:r>
              <a:rPr lang="en-GB" sz="1200" kern="1200" dirty="0" smtClean="0">
                <a:solidFill>
                  <a:schemeClr val="tx1"/>
                </a:solidFill>
                <a:effectLst/>
                <a:latin typeface="+mn-lt"/>
                <a:ea typeface="+mn-ea"/>
                <a:cs typeface="+mn-cs"/>
              </a:rPr>
              <a:t>* was correctly set, but β</a:t>
            </a:r>
            <a:r>
              <a:rPr lang="en-GB" sz="1200" kern="1200" baseline="-25000" dirty="0" smtClean="0">
                <a:solidFill>
                  <a:schemeClr val="tx1"/>
                </a:solidFill>
                <a:effectLst/>
                <a:latin typeface="+mn-lt"/>
                <a:ea typeface="+mn-ea"/>
                <a:cs typeface="+mn-cs"/>
              </a:rPr>
              <a:t>x</a:t>
            </a:r>
            <a:r>
              <a:rPr lang="en-GB" sz="1200" kern="1200" dirty="0" smtClean="0">
                <a:solidFill>
                  <a:schemeClr val="tx1"/>
                </a:solidFill>
                <a:effectLst/>
                <a:latin typeface="+mn-lt"/>
                <a:ea typeface="+mn-ea"/>
                <a:cs typeface="+mn-cs"/>
              </a:rPr>
              <a:t>* was larger by a factor 2. There was no time to correct β</a:t>
            </a:r>
            <a:r>
              <a:rPr lang="en-GB" sz="1200" kern="1200" baseline="-25000" dirty="0" smtClean="0">
                <a:solidFill>
                  <a:schemeClr val="tx1"/>
                </a:solidFill>
                <a:effectLst/>
                <a:latin typeface="+mn-lt"/>
                <a:ea typeface="+mn-ea"/>
                <a:cs typeface="+mn-cs"/>
              </a:rPr>
              <a:t>x</a:t>
            </a:r>
            <a:r>
              <a:rPr lang="en-GB" sz="1200" kern="1200" dirty="0" smtClean="0">
                <a:solidFill>
                  <a:schemeClr val="tx1"/>
                </a:solidFill>
                <a:effectLst/>
                <a:latin typeface="+mn-lt"/>
                <a:ea typeface="+mn-ea"/>
                <a:cs typeface="+mn-cs"/>
              </a:rPr>
              <a:t>* but the correction procedure is known. The tools for β* values estimation has been implemented. The lowest measured vertical IP beam size was about 60 nm, some possible reasons has been identified: beam is more sensitive to imperfections due to larger β function in FF line, not optimized </a:t>
            </a:r>
            <a:r>
              <a:rPr lang="en-GB" sz="1200" kern="1200" dirty="0" err="1" smtClean="0">
                <a:solidFill>
                  <a:schemeClr val="tx1"/>
                </a:solidFill>
                <a:effectLst/>
                <a:latin typeface="+mn-lt"/>
                <a:ea typeface="+mn-ea"/>
                <a:cs typeface="+mn-cs"/>
              </a:rPr>
              <a:t>sextupoles</a:t>
            </a:r>
            <a:r>
              <a:rPr lang="en-GB" sz="1200" kern="1200" dirty="0" smtClean="0">
                <a:solidFill>
                  <a:schemeClr val="tx1"/>
                </a:solidFill>
                <a:effectLst/>
                <a:latin typeface="+mn-lt"/>
                <a:ea typeface="+mn-ea"/>
                <a:cs typeface="+mn-cs"/>
              </a:rPr>
              <a:t> strength (not enough number of nonlinear knobs applied) or beam orbit fluctuations and drifts. Beam size tuning in the 10x1 optics suffers from the same limitations, but lower beam size was measured (about 50nm) in 10x1 optics, which suggests the effect of optics on the beam size. During 2016 the investigation of the ultra-low-beta will continue with: a systematic study for few cases of well-controlled optics, which could help to distinguish optics impact from other effects, scanning the </a:t>
            </a:r>
            <a:r>
              <a:rPr lang="en-GB" sz="1200" kern="1200" dirty="0" err="1" smtClean="0">
                <a:solidFill>
                  <a:schemeClr val="tx1"/>
                </a:solidFill>
                <a:effectLst/>
                <a:latin typeface="+mn-lt"/>
                <a:ea typeface="+mn-ea"/>
                <a:cs typeface="+mn-cs"/>
              </a:rPr>
              <a:t>sextupoles</a:t>
            </a:r>
            <a:r>
              <a:rPr lang="en-GB" sz="1200" kern="1200" dirty="0" smtClean="0">
                <a:solidFill>
                  <a:schemeClr val="tx1"/>
                </a:solidFill>
                <a:effectLst/>
                <a:latin typeface="+mn-lt"/>
                <a:ea typeface="+mn-ea"/>
                <a:cs typeface="+mn-cs"/>
              </a:rPr>
              <a:t> strength independently to improve the tuning and with longer periods for continuous tuning operation mode. The installation of the </a:t>
            </a:r>
            <a:r>
              <a:rPr lang="en-GB" sz="1200" kern="1200" dirty="0" err="1" smtClean="0">
                <a:solidFill>
                  <a:schemeClr val="tx1"/>
                </a:solidFill>
                <a:effectLst/>
                <a:latin typeface="+mn-lt"/>
                <a:ea typeface="+mn-ea"/>
                <a:cs typeface="+mn-cs"/>
              </a:rPr>
              <a:t>octupoles</a:t>
            </a:r>
            <a:r>
              <a:rPr lang="en-GB" sz="1200" kern="1200" dirty="0" smtClean="0">
                <a:solidFill>
                  <a:schemeClr val="tx1"/>
                </a:solidFill>
                <a:effectLst/>
                <a:latin typeface="+mn-lt"/>
                <a:ea typeface="+mn-ea"/>
                <a:cs typeface="+mn-cs"/>
              </a:rPr>
              <a:t> magnets in spring 2016 could improve the tuning for this kind of optics.</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n-US" dirty="0" smtClean="0"/>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10</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err="1" smtClean="0">
                <a:solidFill>
                  <a:schemeClr val="tx1"/>
                </a:solidFill>
                <a:effectLst/>
                <a:latin typeface="+mn-lt"/>
                <a:ea typeface="+mn-ea"/>
                <a:cs typeface="+mn-cs"/>
              </a:rPr>
              <a:t>Wakefields</a:t>
            </a:r>
            <a:r>
              <a:rPr lang="en-GB" sz="1200" b="1" kern="1200" dirty="0" smtClean="0">
                <a:solidFill>
                  <a:schemeClr val="tx1"/>
                </a:solidFill>
                <a:effectLst/>
                <a:latin typeface="+mn-lt"/>
                <a:ea typeface="+mn-ea"/>
                <a:cs typeface="+mn-cs"/>
              </a:rPr>
              <a:t> and high-intensities issues (K. Kubo)</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During 2015 measurements and calculation of the </a:t>
            </a:r>
            <a:r>
              <a:rPr lang="en-GB" sz="1200" kern="1200" dirty="0" err="1" smtClean="0">
                <a:solidFill>
                  <a:schemeClr val="tx1"/>
                </a:solidFill>
                <a:effectLst/>
                <a:latin typeface="+mn-lt"/>
                <a:ea typeface="+mn-ea"/>
                <a:cs typeface="+mn-cs"/>
              </a:rPr>
              <a:t>wakefields</a:t>
            </a:r>
            <a:r>
              <a:rPr lang="en-GB" sz="1200" kern="1200" dirty="0" smtClean="0">
                <a:solidFill>
                  <a:schemeClr val="tx1"/>
                </a:solidFill>
                <a:effectLst/>
                <a:latin typeface="+mn-lt"/>
                <a:ea typeface="+mn-ea"/>
                <a:cs typeface="+mn-cs"/>
              </a:rPr>
              <a:t> impact, orbit change and beam size, from sources on movers as C-band reference cavities and OTR chambers has been made. The comparison between the experiments and calculations are almost consistent, if the bellows and OTR chambers are included </a:t>
            </a:r>
            <a:r>
              <a:rPr lang="en-US" sz="1200" kern="1200" dirty="0" smtClean="0">
                <a:solidFill>
                  <a:schemeClr val="tx1"/>
                </a:solidFill>
                <a:effectLst/>
                <a:latin typeface="+mn-lt"/>
                <a:ea typeface="+mn-ea"/>
                <a:cs typeface="+mn-cs"/>
              </a:rPr>
              <a:t>simultaneously </a:t>
            </a:r>
            <a:r>
              <a:rPr lang="en-GB" sz="1200" kern="1200" dirty="0" smtClean="0">
                <a:solidFill>
                  <a:schemeClr val="tx1"/>
                </a:solidFill>
                <a:effectLst/>
                <a:latin typeface="+mn-lt"/>
                <a:ea typeface="+mn-ea"/>
                <a:cs typeface="+mn-cs"/>
              </a:rPr>
              <a:t>in the 3D calculation of </a:t>
            </a:r>
            <a:r>
              <a:rPr lang="en-GB" sz="1200" kern="1200" dirty="0" err="1" smtClean="0">
                <a:solidFill>
                  <a:schemeClr val="tx1"/>
                </a:solidFill>
                <a:effectLst/>
                <a:latin typeface="+mn-lt"/>
                <a:ea typeface="+mn-ea"/>
                <a:cs typeface="+mn-cs"/>
              </a:rPr>
              <a:t>wakefields</a:t>
            </a:r>
            <a:r>
              <a:rPr lang="en-GB" sz="1200" kern="1200" dirty="0" smtClean="0">
                <a:solidFill>
                  <a:schemeClr val="tx1"/>
                </a:solidFill>
                <a:effectLst/>
                <a:latin typeface="+mn-lt"/>
                <a:ea typeface="+mn-ea"/>
                <a:cs typeface="+mn-cs"/>
              </a:rPr>
              <a:t>. The strong </a:t>
            </a:r>
            <a:r>
              <a:rPr lang="en-US" sz="1200" kern="1200" dirty="0" smtClean="0">
                <a:solidFill>
                  <a:schemeClr val="tx1"/>
                </a:solidFill>
                <a:effectLst/>
                <a:latin typeface="+mn-lt"/>
                <a:ea typeface="+mn-ea"/>
                <a:cs typeface="+mn-cs"/>
              </a:rPr>
              <a:t>intensity dependence after optimizing cavity and chamber position is not understood yet. Orbit jitter in EXT-FF line about 0.3s of nominal beam size has been observed, if we take into account only the jitter effect the increase of the IP beam size will be only of 4%, but in a high-beta region adding the effect of </a:t>
            </a:r>
            <a:r>
              <a:rPr lang="en-US" sz="1200" kern="1200" dirty="0" err="1" smtClean="0">
                <a:solidFill>
                  <a:schemeClr val="tx1"/>
                </a:solidFill>
                <a:effectLst/>
                <a:latin typeface="+mn-lt"/>
                <a:ea typeface="+mn-ea"/>
                <a:cs typeface="+mn-cs"/>
              </a:rPr>
              <a:t>wakefields</a:t>
            </a:r>
            <a:r>
              <a:rPr lang="en-US" sz="1200" kern="1200" dirty="0" smtClean="0">
                <a:solidFill>
                  <a:schemeClr val="tx1"/>
                </a:solidFill>
                <a:effectLst/>
                <a:latin typeface="+mn-lt"/>
                <a:ea typeface="+mn-ea"/>
                <a:cs typeface="+mn-cs"/>
              </a:rPr>
              <a:t> could make this increase significant.</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Experimental data analysis is not conclusive and more experiments in this sense will be performed during 2016.</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Wakefield Free Steering (WFS) has been performed during December 2014, the method with intentionally increased </a:t>
            </a:r>
            <a:r>
              <a:rPr lang="en-US" sz="1200" kern="1200" dirty="0" err="1" smtClean="0">
                <a:solidFill>
                  <a:schemeClr val="tx1"/>
                </a:solidFill>
                <a:effectLst/>
                <a:latin typeface="+mn-lt"/>
                <a:ea typeface="+mn-ea"/>
                <a:cs typeface="+mn-cs"/>
              </a:rPr>
              <a:t>wakefield</a:t>
            </a:r>
            <a:r>
              <a:rPr lang="en-US" sz="1200" kern="1200" dirty="0" smtClean="0">
                <a:solidFill>
                  <a:schemeClr val="tx1"/>
                </a:solidFill>
                <a:effectLst/>
                <a:latin typeface="+mn-lt"/>
                <a:ea typeface="+mn-ea"/>
                <a:cs typeface="+mn-cs"/>
              </a:rPr>
              <a:t> (increased offset of </a:t>
            </a:r>
            <a:r>
              <a:rPr lang="en-US" sz="1200" kern="1200" dirty="0" err="1" smtClean="0">
                <a:solidFill>
                  <a:schemeClr val="tx1"/>
                </a:solidFill>
                <a:effectLst/>
                <a:latin typeface="+mn-lt"/>
                <a:ea typeface="+mn-ea"/>
                <a:cs typeface="+mn-cs"/>
              </a:rPr>
              <a:t>wakefield</a:t>
            </a:r>
            <a:r>
              <a:rPr lang="en-US" sz="1200" kern="1200" dirty="0" smtClean="0">
                <a:solidFill>
                  <a:schemeClr val="tx1"/>
                </a:solidFill>
                <a:effectLst/>
                <a:latin typeface="+mn-lt"/>
                <a:ea typeface="+mn-ea"/>
                <a:cs typeface="+mn-cs"/>
              </a:rPr>
              <a:t> source) has been demonstrated. The experiment in ATF2 is more difficult than in a </a:t>
            </a:r>
            <a:r>
              <a:rPr lang="en-US" sz="1200" kern="1200" dirty="0" err="1" smtClean="0">
                <a:solidFill>
                  <a:schemeClr val="tx1"/>
                </a:solidFill>
                <a:effectLst/>
                <a:latin typeface="+mn-lt"/>
                <a:ea typeface="+mn-ea"/>
                <a:cs typeface="+mn-cs"/>
              </a:rPr>
              <a:t>linac</a:t>
            </a:r>
            <a:r>
              <a:rPr lang="en-US" sz="1200" kern="1200" dirty="0" smtClean="0">
                <a:solidFill>
                  <a:schemeClr val="tx1"/>
                </a:solidFill>
                <a:effectLst/>
                <a:latin typeface="+mn-lt"/>
                <a:ea typeface="+mn-ea"/>
                <a:cs typeface="+mn-cs"/>
              </a:rPr>
              <a:t>, due to the no periodicity of the system and the multiplicity of the </a:t>
            </a:r>
            <a:r>
              <a:rPr lang="en-US" sz="1200" kern="1200" dirty="0" err="1" smtClean="0">
                <a:solidFill>
                  <a:schemeClr val="tx1"/>
                </a:solidFill>
                <a:effectLst/>
                <a:latin typeface="+mn-lt"/>
                <a:ea typeface="+mn-ea"/>
                <a:cs typeface="+mn-cs"/>
              </a:rPr>
              <a:t>wakefield</a:t>
            </a:r>
            <a:r>
              <a:rPr lang="en-US" sz="1200" kern="1200" dirty="0" smtClean="0">
                <a:solidFill>
                  <a:schemeClr val="tx1"/>
                </a:solidFill>
                <a:effectLst/>
                <a:latin typeface="+mn-lt"/>
                <a:ea typeface="+mn-ea"/>
                <a:cs typeface="+mn-cs"/>
              </a:rPr>
              <a:t> sources. New experiments will be made during 2016. The </a:t>
            </a:r>
            <a:r>
              <a:rPr lang="en-GB" sz="1200" kern="1200" dirty="0" smtClean="0">
                <a:solidFill>
                  <a:schemeClr val="tx1"/>
                </a:solidFill>
                <a:effectLst/>
                <a:latin typeface="+mn-lt"/>
                <a:ea typeface="+mn-ea"/>
                <a:cs typeface="+mn-cs"/>
              </a:rPr>
              <a:t>effects of transverse </a:t>
            </a:r>
            <a:r>
              <a:rPr lang="en-GB" sz="1200" kern="1200" dirty="0" err="1" smtClean="0">
                <a:solidFill>
                  <a:schemeClr val="tx1"/>
                </a:solidFill>
                <a:effectLst/>
                <a:latin typeface="+mn-lt"/>
                <a:ea typeface="+mn-ea"/>
                <a:cs typeface="+mn-cs"/>
              </a:rPr>
              <a:t>wakefield</a:t>
            </a:r>
            <a:r>
              <a:rPr lang="en-GB" sz="1200" kern="1200" dirty="0" smtClean="0">
                <a:solidFill>
                  <a:schemeClr val="tx1"/>
                </a:solidFill>
                <a:effectLst/>
                <a:latin typeface="+mn-lt"/>
                <a:ea typeface="+mn-ea"/>
                <a:cs typeface="+mn-cs"/>
              </a:rPr>
              <a:t> in ILC will be much smaller than in ATF2, due to the higher energy, shorter bunch-length and optimized design of the beam pipe and instruments from the point of view of </a:t>
            </a:r>
            <a:r>
              <a:rPr lang="en-GB" sz="1200" kern="1200" dirty="0" err="1" smtClean="0">
                <a:solidFill>
                  <a:schemeClr val="tx1"/>
                </a:solidFill>
                <a:effectLst/>
                <a:latin typeface="+mn-lt"/>
                <a:ea typeface="+mn-ea"/>
                <a:cs typeface="+mn-cs"/>
              </a:rPr>
              <a:t>wakefields</a:t>
            </a:r>
            <a:r>
              <a:rPr lang="en-GB" sz="1200" kern="1200" dirty="0" smtClean="0">
                <a:solidFill>
                  <a:schemeClr val="tx1"/>
                </a:solidFill>
                <a:effectLst/>
                <a:latin typeface="+mn-lt"/>
                <a:ea typeface="+mn-ea"/>
                <a:cs typeface="+mn-cs"/>
              </a:rPr>
              <a:t>. But the understanding of the intensity dependence and the comparison between observations and calculations are crucial to make a proper scaling for ILC.</a:t>
            </a:r>
            <a:endParaRPr lang="es-E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11</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Layout of the IP-BPMs, </a:t>
            </a:r>
            <a:r>
              <a:rPr lang="es-ES" dirty="0" err="1" smtClean="0"/>
              <a:t>piezo</a:t>
            </a:r>
            <a:r>
              <a:rPr lang="es-ES" dirty="0" smtClean="0"/>
              <a:t> </a:t>
            </a:r>
            <a:r>
              <a:rPr lang="es-ES" dirty="0" err="1" smtClean="0"/>
              <a:t>devices</a:t>
            </a:r>
            <a:r>
              <a:rPr lang="es-ES" dirty="0" smtClean="0"/>
              <a:t> </a:t>
            </a:r>
            <a:r>
              <a:rPr lang="es-ES" dirty="0" err="1" smtClean="0"/>
              <a:t>under</a:t>
            </a:r>
            <a:r>
              <a:rPr lang="es-ES" dirty="0" smtClean="0"/>
              <a:t> </a:t>
            </a:r>
            <a:r>
              <a:rPr lang="es-ES" dirty="0" err="1" smtClean="0"/>
              <a:t>the</a:t>
            </a:r>
            <a:r>
              <a:rPr lang="es-ES" dirty="0" smtClean="0"/>
              <a:t> </a:t>
            </a:r>
            <a:r>
              <a:rPr lang="es-ES" dirty="0" err="1" smtClean="0"/>
              <a:t>cradle</a:t>
            </a:r>
            <a:r>
              <a:rPr lang="es-ES" dirty="0" smtClean="0"/>
              <a:t>  ( </a:t>
            </a:r>
            <a:r>
              <a:rPr lang="es-ES" dirty="0" err="1" smtClean="0"/>
              <a:t>support</a:t>
            </a:r>
            <a:r>
              <a:rPr lang="es-ES" dirty="0" smtClean="0"/>
              <a:t> of </a:t>
            </a:r>
            <a:r>
              <a:rPr lang="es-ES" dirty="0" err="1" smtClean="0"/>
              <a:t>IPBPMs</a:t>
            </a:r>
            <a:r>
              <a:rPr lang="es-ES" dirty="0" smtClean="0"/>
              <a:t> </a:t>
            </a:r>
            <a:r>
              <a:rPr lang="es-ES" dirty="0" err="1" smtClean="0"/>
              <a:t>on</a:t>
            </a:r>
            <a:r>
              <a:rPr lang="es-ES" dirty="0" smtClean="0"/>
              <a:t> </a:t>
            </a:r>
            <a:r>
              <a:rPr lang="es-ES" dirty="0" err="1" smtClean="0"/>
              <a:t>the</a:t>
            </a:r>
            <a:r>
              <a:rPr lang="es-ES" dirty="0" smtClean="0"/>
              <a:t> </a:t>
            </a:r>
            <a:r>
              <a:rPr lang="es-ES" dirty="0" err="1" smtClean="0"/>
              <a:t>movers</a:t>
            </a:r>
            <a:r>
              <a:rPr lang="es-ES" dirty="0" smtClean="0"/>
              <a:t> ).</a:t>
            </a:r>
            <a:endParaRPr lang="en-US" baseline="0" dirty="0" smtClean="0"/>
          </a:p>
          <a:p>
            <a:endParaRPr lang="en-US" baseline="0" dirty="0" smtClean="0"/>
          </a:p>
          <a:p>
            <a:r>
              <a:rPr lang="en-GB" sz="1200" b="1" kern="1200" dirty="0" smtClean="0">
                <a:solidFill>
                  <a:schemeClr val="tx1"/>
                </a:solidFill>
                <a:effectLst/>
                <a:latin typeface="+mn-lt"/>
                <a:ea typeface="+mn-ea"/>
                <a:cs typeface="+mn-cs"/>
              </a:rPr>
              <a:t>IP-BPMs and </a:t>
            </a:r>
            <a:r>
              <a:rPr lang="en-GB" sz="1200" b="1" kern="1200" dirty="0" err="1" smtClean="0">
                <a:solidFill>
                  <a:schemeClr val="tx1"/>
                </a:solidFill>
                <a:effectLst/>
                <a:latin typeface="+mn-lt"/>
                <a:ea typeface="+mn-ea"/>
                <a:cs typeface="+mn-cs"/>
              </a:rPr>
              <a:t>nanobeam</a:t>
            </a:r>
            <a:r>
              <a:rPr lang="en-GB" sz="1200" b="1" kern="1200" dirty="0" smtClean="0">
                <a:solidFill>
                  <a:schemeClr val="tx1"/>
                </a:solidFill>
                <a:effectLst/>
                <a:latin typeface="+mn-lt"/>
                <a:ea typeface="+mn-ea"/>
                <a:cs typeface="+mn-cs"/>
              </a:rPr>
              <a:t> stabilization (T. </a:t>
            </a:r>
            <a:r>
              <a:rPr lang="en-GB" sz="1200" b="1" kern="1200" dirty="0" err="1" smtClean="0">
                <a:solidFill>
                  <a:schemeClr val="tx1"/>
                </a:solidFill>
                <a:effectLst/>
                <a:latin typeface="+mn-lt"/>
                <a:ea typeface="+mn-ea"/>
                <a:cs typeface="+mn-cs"/>
              </a:rPr>
              <a:t>Tauchi</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control of the beam position at manometer level at the IP needs of BPMs at the IP with a resolution of less than 2nm. A complete system consisting on a triplet of IP-BPMs with movers in the IP chamber was installed in ATF2. The current IP-BPM resolution is of 27nm at 0.3 10</a:t>
            </a:r>
            <a:r>
              <a:rPr lang="en-GB" sz="1200" kern="1200" baseline="30000" dirty="0" smtClean="0">
                <a:solidFill>
                  <a:schemeClr val="tx1"/>
                </a:solidFill>
                <a:effectLst/>
                <a:latin typeface="+mn-lt"/>
                <a:ea typeface="+mn-ea"/>
                <a:cs typeface="+mn-cs"/>
              </a:rPr>
              <a:t>10</a:t>
            </a:r>
            <a:r>
              <a:rPr lang="en-GB" sz="1200" kern="1200" dirty="0" smtClean="0">
                <a:solidFill>
                  <a:schemeClr val="tx1"/>
                </a:solidFill>
                <a:effectLst/>
                <a:latin typeface="+mn-lt"/>
                <a:ea typeface="+mn-ea"/>
                <a:cs typeface="+mn-cs"/>
              </a:rPr>
              <a:t> beam intensity that is equivalent to 67nm of IP stabilization (resolution of 47nm). The possible sources of this poor resolution could be: the electronics noise, the low beam intensity e.g. poor calibration, the calibration e.g. IQ tuning and the static signals. These statics signals are only seen at the low Q IPBPMs, could be "filtered out" by the narrow band C-band pass filter and may be generated in the waveguide. Some measures has been taken to improve the resolution as the recovery of Q at IPBPM-C by re-fabrication and indium shielding in order to study the correlation between the Q and the static signals and a finer adjustment of IQ angle or detailed calibration in the </a:t>
            </a:r>
            <a:r>
              <a:rPr lang="en-GB" sz="1200" kern="1200" dirty="0" err="1" smtClean="0">
                <a:solidFill>
                  <a:schemeClr val="tx1"/>
                </a:solidFill>
                <a:effectLst/>
                <a:latin typeface="+mn-lt"/>
                <a:ea typeface="+mn-ea"/>
                <a:cs typeface="+mn-cs"/>
              </a:rPr>
              <a:t>nanometer</a:t>
            </a:r>
            <a:r>
              <a:rPr lang="en-GB" sz="1200" kern="1200" dirty="0" smtClean="0">
                <a:solidFill>
                  <a:schemeClr val="tx1"/>
                </a:solidFill>
                <a:effectLst/>
                <a:latin typeface="+mn-lt"/>
                <a:ea typeface="+mn-ea"/>
                <a:cs typeface="+mn-cs"/>
              </a:rPr>
              <a:t> range. During the 2016 runs different configurations of IPs (IP-BPM B or nominal IP) and full use of the IQ signal will be envisaged in order to get the 1nm resolution.</a:t>
            </a:r>
          </a:p>
          <a:p>
            <a:endParaRPr lang="en-GB"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12</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13</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smtClean="0">
                <a:solidFill>
                  <a:schemeClr val="tx1"/>
                </a:solidFill>
                <a:effectLst/>
                <a:latin typeface="+mn-lt"/>
                <a:ea typeface="+mn-ea"/>
                <a:cs typeface="+mn-cs"/>
              </a:rPr>
              <a:t>ATF2 FY2016 Prospects (N. </a:t>
            </a:r>
            <a:r>
              <a:rPr lang="en-GB" sz="1200" b="1" kern="1200" dirty="0" err="1" smtClean="0">
                <a:solidFill>
                  <a:schemeClr val="tx1"/>
                </a:solidFill>
                <a:effectLst/>
                <a:latin typeface="+mn-lt"/>
                <a:ea typeface="+mn-ea"/>
                <a:cs typeface="+mn-cs"/>
              </a:rPr>
              <a:t>Terunuma</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KEK will receive a little bit more funds than in 2015 but they will not be sufficient for the commissioning of </a:t>
            </a:r>
            <a:r>
              <a:rPr lang="en-GB" sz="1200" kern="1200" dirty="0" err="1" smtClean="0">
                <a:solidFill>
                  <a:schemeClr val="tx1"/>
                </a:solidFill>
                <a:effectLst/>
                <a:latin typeface="+mn-lt"/>
                <a:ea typeface="+mn-ea"/>
                <a:cs typeface="+mn-cs"/>
              </a:rPr>
              <a:t>SuperKEKB</a:t>
            </a:r>
            <a:r>
              <a:rPr lang="en-GB" sz="1200" kern="1200" dirty="0" smtClean="0">
                <a:solidFill>
                  <a:schemeClr val="tx1"/>
                </a:solidFill>
                <a:effectLst/>
                <a:latin typeface="+mn-lt"/>
                <a:ea typeface="+mn-ea"/>
                <a:cs typeface="+mn-cs"/>
              </a:rPr>
              <a:t>, which is the highly prioritized on-going project. The cost of electricity continues to be the most important budget item, being paid mainly by KEK (twice cost since 2014). The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KEK DG wishes to slim down the projects because KEK has a lot of satellite projects. KEK has been leading the promotion of ILC since the beginning but the promotion and the R&amp;D activities should be separately managed because of the budget. The KEK DG requests to ATF to focus the effort on the R&amp;D for ILC. It means we may have in the next future very little room for general accelerator R&amp;D. It is crucial to show that future activities of ATF have a strong synergy with ILC.</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operational budget in FY2016 will consider the proper balance between electricity cost and maintenance needs. An estimation of 21 weeks of operation for FY2016 has been submitted to KEK. The assignment of the electricity charge for ATF will be fixed in early March.</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Concerning maintenance some spares of the key components should be purchased during FY2016 (LINAC Klystron, Kicker </a:t>
            </a:r>
            <a:r>
              <a:rPr lang="en-GB" sz="1200" kern="1200" dirty="0" err="1" smtClean="0">
                <a:solidFill>
                  <a:schemeClr val="tx1"/>
                </a:solidFill>
                <a:effectLst/>
                <a:latin typeface="+mn-lt"/>
                <a:ea typeface="+mn-ea"/>
                <a:cs typeface="+mn-cs"/>
              </a:rPr>
              <a:t>Thyratrons</a:t>
            </a:r>
            <a:r>
              <a:rPr lang="en-GB"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16</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17</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38589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 </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19</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20</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AB9EEC7-5C09-CA41-8B96-BB781F5CB14E}"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420582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Japanese</a:t>
            </a:r>
            <a:r>
              <a:rPr lang="en-US" baseline="0" dirty="0" smtClean="0"/>
              <a:t> fiscal year starts in April</a:t>
            </a:r>
          </a:p>
          <a:p>
            <a:endParaRPr lang="en-US" baseline="0" dirty="0" smtClean="0"/>
          </a:p>
          <a:p>
            <a:r>
              <a:rPr lang="en-US" baseline="0" dirty="0" smtClean="0"/>
              <a:t>In the R&amp;D some highlights are presented about the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2</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smtClean="0">
                <a:solidFill>
                  <a:schemeClr val="tx1"/>
                </a:solidFill>
                <a:effectLst/>
                <a:latin typeface="+mn-lt"/>
                <a:ea typeface="+mn-ea"/>
                <a:cs typeface="+mn-cs"/>
              </a:rPr>
              <a:t>Background characterization (N. </a:t>
            </a:r>
            <a:r>
              <a:rPr lang="en-GB" sz="1200" b="1" kern="1200" dirty="0" err="1" smtClean="0">
                <a:solidFill>
                  <a:schemeClr val="tx1"/>
                </a:solidFill>
                <a:effectLst/>
                <a:latin typeface="+mn-lt"/>
                <a:ea typeface="+mn-ea"/>
                <a:cs typeface="+mn-cs"/>
              </a:rPr>
              <a:t>Fuster</a:t>
            </a:r>
            <a:r>
              <a:rPr lang="en-GB" sz="1200" b="1" kern="1200" dirty="0" smtClean="0">
                <a:solidFill>
                  <a:schemeClr val="tx1"/>
                </a:solidFill>
                <a:effectLst/>
                <a:latin typeface="+mn-lt"/>
                <a:ea typeface="+mn-ea"/>
                <a:cs typeface="+mn-cs"/>
              </a:rPr>
              <a:t> Martinez)</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Beam halo is an important issue for beam loss and background control in ATF2 and Future Linear Colliders.  In ATF2 different activities are been carried out in this context:  beam halo measurements and modelling with Diamond sensors (DS) (post IP) and </a:t>
            </a:r>
            <a:r>
              <a:rPr lang="en-GB" sz="1200" kern="1200" dirty="0" err="1" smtClean="0">
                <a:solidFill>
                  <a:schemeClr val="tx1"/>
                </a:solidFill>
                <a:effectLst/>
                <a:latin typeface="+mn-lt"/>
                <a:ea typeface="+mn-ea"/>
                <a:cs typeface="+mn-cs"/>
              </a:rPr>
              <a:t>Yag</a:t>
            </a:r>
            <a:r>
              <a:rPr lang="en-GB" sz="1200" kern="1200" dirty="0" smtClean="0">
                <a:solidFill>
                  <a:schemeClr val="tx1"/>
                </a:solidFill>
                <a:effectLst/>
                <a:latin typeface="+mn-lt"/>
                <a:ea typeface="+mn-ea"/>
                <a:cs typeface="+mn-cs"/>
              </a:rPr>
              <a:t> screen (EXT line), validation of the BDSIM background simulation in a real machine and beam halo collimation for reduction and control of the halo including </a:t>
            </a:r>
            <a:r>
              <a:rPr lang="en-GB" sz="1200" kern="1200" dirty="0" err="1" smtClean="0">
                <a:solidFill>
                  <a:schemeClr val="tx1"/>
                </a:solidFill>
                <a:effectLst/>
                <a:latin typeface="+mn-lt"/>
                <a:ea typeface="+mn-ea"/>
                <a:cs typeface="+mn-cs"/>
              </a:rPr>
              <a:t>wakefield</a:t>
            </a:r>
            <a:r>
              <a:rPr lang="en-GB" sz="1200" kern="1200" dirty="0" smtClean="0">
                <a:solidFill>
                  <a:schemeClr val="tx1"/>
                </a:solidFill>
                <a:effectLst/>
                <a:latin typeface="+mn-lt"/>
                <a:ea typeface="+mn-ea"/>
                <a:cs typeface="+mn-cs"/>
              </a:rPr>
              <a:t> impact studies. An important effort has been made in all this aspects during 2015: Two DS have installed in the post-IP region of ATF2 in order to perform a dedicated halo investigation and first data has been taken. Some technical aspects as the pick-up signal still need to be understood and the data taking process automatized and integrated in the ATF2 control room. The investigation of the formation and transport of the beam halo in the ATf2 beam line will be investigated combining the DS (post-IP) and YAG screen (EXT line) measurements. The BDSIM ATF2 model has been updated and two Cerenkov detectors were installed in June 2015, some data has been taken to be compared with simulations. Detailed and validated model of ATF2 expected to be completed by February 2016. The vertical collimation system will be installed in March 2016 and the performance will be tested in terms of halo cleaning, background reduction and </a:t>
            </a:r>
            <a:r>
              <a:rPr lang="en-GB" sz="1200" kern="1200" dirty="0" err="1" smtClean="0">
                <a:solidFill>
                  <a:schemeClr val="tx1"/>
                </a:solidFill>
                <a:effectLst/>
                <a:latin typeface="+mn-lt"/>
                <a:ea typeface="+mn-ea"/>
                <a:cs typeface="+mn-cs"/>
              </a:rPr>
              <a:t>wakefield</a:t>
            </a:r>
            <a:r>
              <a:rPr lang="en-GB" sz="1200" kern="1200" dirty="0" smtClean="0">
                <a:solidFill>
                  <a:schemeClr val="tx1"/>
                </a:solidFill>
                <a:effectLst/>
                <a:latin typeface="+mn-lt"/>
                <a:ea typeface="+mn-ea"/>
                <a:cs typeface="+mn-cs"/>
              </a:rPr>
              <a:t> impact.</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0AB9EEC7-5C09-CA41-8B96-BB781F5CB14E}" type="slidenum">
              <a:rPr lang="en-US" smtClean="0"/>
              <a:t>22</a:t>
            </a:fld>
            <a:endParaRPr lang="en-US"/>
          </a:p>
        </p:txBody>
      </p:sp>
    </p:spTree>
    <p:extLst>
      <p:ext uri="{BB962C8B-B14F-4D97-AF65-F5344CB8AC3E}">
        <p14:creationId xmlns:p14="http://schemas.microsoft.com/office/powerpoint/2010/main" val="927991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GB" b="0" dirty="0" smtClean="0"/>
              <a:t>Two shifts per</a:t>
            </a:r>
            <a:r>
              <a:rPr lang="en-GB" b="0" baseline="0" dirty="0" smtClean="0"/>
              <a:t> week.</a:t>
            </a:r>
          </a:p>
          <a:p>
            <a:pPr algn="just"/>
            <a:r>
              <a:rPr lang="en-GB" b="0" baseline="0" dirty="0" smtClean="0"/>
              <a:t>First week:</a:t>
            </a:r>
            <a:endParaRPr lang="en-GB" b="0" dirty="0" smtClean="0"/>
          </a:p>
          <a:p>
            <a:pPr algn="just"/>
            <a:endParaRPr lang="en-GB" b="0" dirty="0" smtClean="0"/>
          </a:p>
          <a:p>
            <a:pPr algn="just"/>
            <a:r>
              <a:rPr lang="en-GB" b="0" dirty="0" smtClean="0"/>
              <a:t>7/03/2016: Beam jaws alignment by beam halo measurements with the diamond sensor</a:t>
            </a:r>
          </a:p>
          <a:p>
            <a:pPr algn="just"/>
            <a:r>
              <a:rPr lang="en-GB" b="0" dirty="0" smtClean="0"/>
              <a:t>11/03/2016: Background measurements with at</a:t>
            </a:r>
            <a:r>
              <a:rPr lang="en-GB" b="0" baseline="0" dirty="0" smtClean="0"/>
              <a:t> post IP and close to the collimator for different apertures of the collimator and intensities</a:t>
            </a:r>
            <a:endParaRPr lang="en-GB" b="0" dirty="0" smtClean="0"/>
          </a:p>
          <a:p>
            <a:pPr algn="just"/>
            <a:endParaRPr lang="en-GB" b="0" dirty="0" smtClean="0"/>
          </a:p>
          <a:p>
            <a:pPr algn="just"/>
            <a:r>
              <a:rPr lang="en-GB" b="0" dirty="0" smtClean="0"/>
              <a:t>Second week:</a:t>
            </a:r>
          </a:p>
          <a:p>
            <a:pPr algn="just"/>
            <a:endParaRPr lang="en-GB" b="0" dirty="0" smtClean="0"/>
          </a:p>
          <a:p>
            <a:pPr algn="just"/>
            <a:r>
              <a:rPr lang="en-GB" b="0" dirty="0" smtClean="0"/>
              <a:t>16/03/2016: Repeat background measurements and</a:t>
            </a:r>
            <a:r>
              <a:rPr lang="en-GB" b="0" baseline="0" dirty="0" smtClean="0"/>
              <a:t> DS</a:t>
            </a:r>
            <a:endParaRPr lang="en-GB" b="0" dirty="0" smtClean="0"/>
          </a:p>
          <a:p>
            <a:pPr marL="0" marR="0" indent="0" algn="just" defTabSz="457200" rtl="0" eaLnBrk="1" fontAlgn="auto" latinLnBrk="0" hangingPunct="1">
              <a:lnSpc>
                <a:spcPct val="100000"/>
              </a:lnSpc>
              <a:spcBef>
                <a:spcPts val="0"/>
              </a:spcBef>
              <a:spcAft>
                <a:spcPts val="0"/>
              </a:spcAft>
              <a:buClrTx/>
              <a:buSzTx/>
              <a:buFontTx/>
              <a:buNone/>
              <a:tabLst/>
              <a:defRPr/>
            </a:pPr>
            <a:r>
              <a:rPr lang="en-GB" b="0" dirty="0" smtClean="0"/>
              <a:t>18/03/2016: Background measurements with symmetric and asymmetric jaws displacement with</a:t>
            </a:r>
            <a:r>
              <a:rPr lang="en-GB" b="0" baseline="0" dirty="0" smtClean="0"/>
              <a:t> the RHUL Cherenkov detector</a:t>
            </a:r>
            <a:r>
              <a:rPr lang="en-GB" b="0" dirty="0" smtClean="0"/>
              <a:t> and take orbit data for different positions of the collimator in order to measure  the </a:t>
            </a:r>
            <a:r>
              <a:rPr lang="en-GB" b="0" dirty="0" err="1" smtClean="0"/>
              <a:t>wakefield</a:t>
            </a:r>
            <a:r>
              <a:rPr lang="en-GB" b="0" dirty="0" smtClean="0"/>
              <a:t> effect with high intensity (nominal intensity 1x10^10)</a:t>
            </a:r>
          </a:p>
          <a:p>
            <a:pPr algn="just"/>
            <a:endParaRPr lang="en-GB" b="0" dirty="0" smtClean="0"/>
          </a:p>
        </p:txBody>
      </p:sp>
      <p:sp>
        <p:nvSpPr>
          <p:cNvPr id="4" name="Marcador de número de diapositiva 3"/>
          <p:cNvSpPr>
            <a:spLocks noGrp="1"/>
          </p:cNvSpPr>
          <p:nvPr>
            <p:ph type="sldNum" sz="quarter" idx="10"/>
          </p:nvPr>
        </p:nvSpPr>
        <p:spPr/>
        <p:txBody>
          <a:bodyPr/>
          <a:lstStyle/>
          <a:p>
            <a:fld id="{0AB9EEC7-5C09-CA41-8B96-BB781F5CB14E}" type="slidenum">
              <a:rPr lang="en-US" smtClean="0"/>
              <a:t>23</a:t>
            </a:fld>
            <a:endParaRPr lang="en-US"/>
          </a:p>
        </p:txBody>
      </p:sp>
    </p:spTree>
    <p:extLst>
      <p:ext uri="{BB962C8B-B14F-4D97-AF65-F5344CB8AC3E}">
        <p14:creationId xmlns:p14="http://schemas.microsoft.com/office/powerpoint/2010/main" val="1443337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Opened vacuum chamber at</a:t>
            </a:r>
            <a:r>
              <a:rPr lang="en-US" baseline="0" dirty="0" smtClean="0"/>
              <a:t> LAL before closing and sending the collimator to ATF2. </a:t>
            </a:r>
          </a:p>
          <a:p>
            <a:endParaRPr lang="en-US" baseline="0" dirty="0" smtClean="0"/>
          </a:p>
          <a:p>
            <a:r>
              <a:rPr lang="en-US" baseline="0" dirty="0" smtClean="0"/>
              <a:t>Cu jaws, and the rest of the collimator is made of SS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24</a:t>
            </a:fld>
            <a:endParaRPr lang="en-US"/>
          </a:p>
        </p:txBody>
      </p:sp>
    </p:spTree>
    <p:extLst>
      <p:ext uri="{BB962C8B-B14F-4D97-AF65-F5344CB8AC3E}">
        <p14:creationId xmlns:p14="http://schemas.microsoft.com/office/powerpoint/2010/main" val="4008171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Collimator mounted</a:t>
            </a:r>
            <a:r>
              <a:rPr lang="en-US" baseline="0" dirty="0" smtClean="0"/>
              <a:t> in the chassis built by the KEK staff at ATF2 in the FF between the </a:t>
            </a:r>
            <a:r>
              <a:rPr lang="en-US" baseline="0" dirty="0" err="1" smtClean="0"/>
              <a:t>quadrupoles</a:t>
            </a:r>
            <a:r>
              <a:rPr lang="en-US" baseline="0" dirty="0" smtClean="0"/>
              <a:t> QD10BFF and QM11FF</a:t>
            </a:r>
            <a:endParaRPr lang="en-US" dirty="0"/>
          </a:p>
        </p:txBody>
      </p:sp>
      <p:sp>
        <p:nvSpPr>
          <p:cNvPr id="4" name="Marcador de número de diapositiva 3"/>
          <p:cNvSpPr>
            <a:spLocks noGrp="1"/>
          </p:cNvSpPr>
          <p:nvPr>
            <p:ph type="sldNum" sz="quarter" idx="10"/>
          </p:nvPr>
        </p:nvSpPr>
        <p:spPr/>
        <p:txBody>
          <a:bodyPr/>
          <a:lstStyle/>
          <a:p>
            <a:fld id="{5A3C17CB-8745-A74D-9A6A-1109D1BB5DE9}" type="slidenum">
              <a:rPr lang="en-US" smtClean="0"/>
              <a:t>25</a:t>
            </a:fld>
            <a:endParaRPr lang="en-US"/>
          </a:p>
        </p:txBody>
      </p:sp>
    </p:spTree>
    <p:extLst>
      <p:ext uri="{BB962C8B-B14F-4D97-AF65-F5344CB8AC3E}">
        <p14:creationId xmlns:p14="http://schemas.microsoft.com/office/powerpoint/2010/main" val="3863897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Post-IP background monitor (gamma detector in slide 2)</a:t>
            </a:r>
          </a:p>
          <a:p>
            <a:r>
              <a:rPr lang="en-US" dirty="0" smtClean="0"/>
              <a:t>At</a:t>
            </a:r>
            <a:r>
              <a:rPr lang="en-US" baseline="0" dirty="0" smtClean="0"/>
              <a:t> the post-IP detector we can see a reduction of background when closing the collimator to 5 mm</a:t>
            </a:r>
          </a:p>
          <a:p>
            <a:endParaRPr lang="en-US" baseline="0" dirty="0" smtClean="0"/>
          </a:p>
          <a:p>
            <a:r>
              <a:rPr lang="en-US" baseline="0" dirty="0" smtClean="0"/>
              <a:t>In the Cherenkov detector the background is reduced when closing the collimator to 5 mm but the it increases, this has to be studied in detail by doing BDSIM simulations</a:t>
            </a:r>
            <a:endParaRPr lang="en-US" dirty="0" smtClean="0"/>
          </a:p>
        </p:txBody>
      </p:sp>
      <p:sp>
        <p:nvSpPr>
          <p:cNvPr id="4" name="Marcador de número de diapositiva 3"/>
          <p:cNvSpPr>
            <a:spLocks noGrp="1"/>
          </p:cNvSpPr>
          <p:nvPr>
            <p:ph type="sldNum" sz="quarter" idx="10"/>
          </p:nvPr>
        </p:nvSpPr>
        <p:spPr/>
        <p:txBody>
          <a:bodyPr/>
          <a:lstStyle/>
          <a:p>
            <a:fld id="{5A3C17CB-8745-A74D-9A6A-1109D1BB5DE9}" type="slidenum">
              <a:rPr lang="en-US" smtClean="0"/>
              <a:t>26</a:t>
            </a:fld>
            <a:endParaRPr lang="en-US"/>
          </a:p>
        </p:txBody>
      </p:sp>
    </p:spTree>
    <p:extLst>
      <p:ext uri="{BB962C8B-B14F-4D97-AF65-F5344CB8AC3E}">
        <p14:creationId xmlns:p14="http://schemas.microsoft.com/office/powerpoint/2010/main" val="200962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horizontal</a:t>
            </a:r>
            <a:r>
              <a:rPr lang="en-US" baseline="0" dirty="0" smtClean="0"/>
              <a:t> axis correspond to the position od the diamond sensor when performing the scan</a:t>
            </a:r>
            <a:endParaRPr lang="en-US" dirty="0" smtClean="0"/>
          </a:p>
        </p:txBody>
      </p:sp>
      <p:sp>
        <p:nvSpPr>
          <p:cNvPr id="4" name="Marcador de número de diapositiva 3"/>
          <p:cNvSpPr>
            <a:spLocks noGrp="1"/>
          </p:cNvSpPr>
          <p:nvPr>
            <p:ph type="sldNum" sz="quarter" idx="10"/>
          </p:nvPr>
        </p:nvSpPr>
        <p:spPr/>
        <p:txBody>
          <a:bodyPr/>
          <a:lstStyle/>
          <a:p>
            <a:fld id="{5A3C17CB-8745-A74D-9A6A-1109D1BB5DE9}" type="slidenum">
              <a:rPr lang="en-US" smtClean="0"/>
              <a:t>27</a:t>
            </a:fld>
            <a:endParaRPr lang="en-US"/>
          </a:p>
        </p:txBody>
      </p:sp>
    </p:spTree>
    <p:extLst>
      <p:ext uri="{BB962C8B-B14F-4D97-AF65-F5344CB8AC3E}">
        <p14:creationId xmlns:p14="http://schemas.microsoft.com/office/powerpoint/2010/main" val="501840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½ shift:</a:t>
            </a:r>
            <a:r>
              <a:rPr lang="en-US" baseline="0" dirty="0" smtClean="0"/>
              <a:t> </a:t>
            </a:r>
            <a:r>
              <a:rPr lang="en-US" dirty="0" smtClean="0"/>
              <a:t>16 March 2016,</a:t>
            </a:r>
            <a:r>
              <a:rPr lang="en-US" baseline="0" dirty="0" smtClean="0"/>
              <a:t> beam intensity dependence, no dependence of halo shape with the intensity</a:t>
            </a:r>
          </a:p>
          <a:p>
            <a:r>
              <a:rPr lang="en-US" baseline="0" dirty="0" smtClean="0"/>
              <a:t>1 shift: 18 March 2016, DR vacuum studies</a:t>
            </a:r>
            <a:endParaRPr lang="en-US" dirty="0"/>
          </a:p>
        </p:txBody>
      </p:sp>
      <p:sp>
        <p:nvSpPr>
          <p:cNvPr id="4" name="Marcador de número de diapositiva 3"/>
          <p:cNvSpPr>
            <a:spLocks noGrp="1"/>
          </p:cNvSpPr>
          <p:nvPr>
            <p:ph type="sldNum" sz="quarter" idx="10"/>
          </p:nvPr>
        </p:nvSpPr>
        <p:spPr/>
        <p:txBody>
          <a:bodyPr/>
          <a:lstStyle/>
          <a:p>
            <a:fld id="{0AB9EEC7-5C09-CA41-8B96-BB781F5CB14E}" type="slidenum">
              <a:rPr lang="en-US" smtClean="0"/>
              <a:t>28</a:t>
            </a:fld>
            <a:endParaRPr lang="en-US"/>
          </a:p>
        </p:txBody>
      </p:sp>
    </p:spTree>
    <p:extLst>
      <p:ext uri="{BB962C8B-B14F-4D97-AF65-F5344CB8AC3E}">
        <p14:creationId xmlns:p14="http://schemas.microsoft.com/office/powerpoint/2010/main" val="92799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½ shift:</a:t>
            </a:r>
            <a:r>
              <a:rPr lang="en-US" baseline="0" dirty="0" smtClean="0"/>
              <a:t>  </a:t>
            </a:r>
            <a:r>
              <a:rPr lang="en-US" dirty="0" smtClean="0"/>
              <a:t>16 March 2016,</a:t>
            </a:r>
            <a:r>
              <a:rPr lang="en-US" baseline="0" dirty="0" smtClean="0"/>
              <a:t> beam intensity dependence, no dependence of halo shape with the intensity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vertical beam size increasing is shown in the peak, corresponding to the core of </a:t>
            </a:r>
            <a:r>
              <a:rPr lang="en-US" baseline="0" smtClean="0"/>
              <a:t>the halo.</a:t>
            </a:r>
            <a:endParaRPr lang="en-US" dirty="0" smtClean="0"/>
          </a:p>
          <a:p>
            <a:endParaRPr lang="en-US" dirty="0"/>
          </a:p>
        </p:txBody>
      </p:sp>
      <p:sp>
        <p:nvSpPr>
          <p:cNvPr id="4" name="Marcador de número de diapositiva 3"/>
          <p:cNvSpPr>
            <a:spLocks noGrp="1"/>
          </p:cNvSpPr>
          <p:nvPr>
            <p:ph type="sldNum" sz="quarter" idx="10"/>
          </p:nvPr>
        </p:nvSpPr>
        <p:spPr/>
        <p:txBody>
          <a:bodyPr/>
          <a:lstStyle/>
          <a:p>
            <a:fld id="{0AB9EEC7-5C09-CA41-8B96-BB781F5CB14E}" type="slidenum">
              <a:rPr lang="en-US" smtClean="0"/>
              <a:t>29</a:t>
            </a:fld>
            <a:endParaRPr lang="en-US"/>
          </a:p>
        </p:txBody>
      </p:sp>
    </p:spTree>
    <p:extLst>
      <p:ext uri="{BB962C8B-B14F-4D97-AF65-F5344CB8AC3E}">
        <p14:creationId xmlns:p14="http://schemas.microsoft.com/office/powerpoint/2010/main" val="927991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dirty="0" smtClean="0"/>
              <a:t>The +-10 </a:t>
            </a:r>
            <a:r>
              <a:rPr lang="en-US" dirty="0" err="1" smtClean="0"/>
              <a:t>sigmay</a:t>
            </a:r>
            <a:r>
              <a:rPr lang="en-US" dirty="0" smtClean="0"/>
              <a:t> is the equivalence in mm to the limits </a:t>
            </a:r>
          </a:p>
        </p:txBody>
      </p:sp>
      <p:sp>
        <p:nvSpPr>
          <p:cNvPr id="4" name="Marcador de número de diapositiva 3"/>
          <p:cNvSpPr>
            <a:spLocks noGrp="1"/>
          </p:cNvSpPr>
          <p:nvPr>
            <p:ph type="sldNum" sz="quarter" idx="10"/>
          </p:nvPr>
        </p:nvSpPr>
        <p:spPr/>
        <p:txBody>
          <a:bodyPr/>
          <a:lstStyle/>
          <a:p>
            <a:fld id="{0AB9EEC7-5C09-CA41-8B96-BB781F5CB14E}" type="slidenum">
              <a:rPr lang="en-US" smtClean="0"/>
              <a:t>30</a:t>
            </a:fld>
            <a:endParaRPr lang="en-US"/>
          </a:p>
        </p:txBody>
      </p:sp>
    </p:spTree>
    <p:extLst>
      <p:ext uri="{BB962C8B-B14F-4D97-AF65-F5344CB8AC3E}">
        <p14:creationId xmlns:p14="http://schemas.microsoft.com/office/powerpoint/2010/main" val="92799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t>
            </a:r>
            <a:r>
              <a:rPr lang="en-US" dirty="0" smtClean="0"/>
              <a:t>activities</a:t>
            </a:r>
          </a:p>
          <a:p>
            <a:endParaRPr lang="en-US" dirty="0" smtClean="0"/>
          </a:p>
          <a:p>
            <a:r>
              <a:rPr lang="en-US" dirty="0" smtClean="0"/>
              <a:t>Involves Goal1,</a:t>
            </a:r>
            <a:r>
              <a:rPr lang="en-US" baseline="0" dirty="0" smtClean="0"/>
              <a:t> Goal 2 and Goal 3</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31</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smtClean="0">
                <a:solidFill>
                  <a:schemeClr val="tx1"/>
                </a:solidFill>
                <a:effectLst/>
                <a:latin typeface="+mn-lt"/>
                <a:ea typeface="+mn-ea"/>
                <a:cs typeface="+mn-cs"/>
              </a:rPr>
              <a:t>ATF2 FY2015 operational status (N. </a:t>
            </a:r>
            <a:r>
              <a:rPr lang="en-GB" sz="1200" b="1" kern="1200" dirty="0" err="1" smtClean="0">
                <a:solidFill>
                  <a:schemeClr val="tx1"/>
                </a:solidFill>
                <a:effectLst/>
                <a:latin typeface="+mn-lt"/>
                <a:ea typeface="+mn-ea"/>
                <a:cs typeface="+mn-cs"/>
              </a:rPr>
              <a:t>Terunuma</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During April to December 2015 a total of 142 shifts have been performed. A small number of shifts were lost by failures; the problems have been fixed in a period of time shorter than a week. The start-up time has been shortened compare to previous years, and could be used for short R&amp;Ds. Most of the R&amp;Ds were done at ATF2 </a:t>
            </a:r>
            <a:r>
              <a:rPr lang="en-GB" sz="1200" kern="1200" dirty="0" err="1" smtClean="0">
                <a:solidFill>
                  <a:schemeClr val="tx1"/>
                </a:solidFill>
                <a:effectLst/>
                <a:latin typeface="+mn-lt"/>
                <a:ea typeface="+mn-ea"/>
                <a:cs typeface="+mn-cs"/>
              </a:rPr>
              <a:t>beamline</a:t>
            </a:r>
            <a:r>
              <a:rPr lang="en-GB" sz="1200" kern="1200" dirty="0" smtClean="0">
                <a:solidFill>
                  <a:schemeClr val="tx1"/>
                </a:solidFill>
                <a:effectLst/>
                <a:latin typeface="+mn-lt"/>
                <a:ea typeface="+mn-ea"/>
                <a:cs typeface="+mn-cs"/>
              </a:rPr>
              <a:t> and 80% of the shifts were dedicated for ATF2 goal-1 and 2.  Non-KEK colleagues could recover a primary beam by themselves; this fact gives the possibility of keeping the R&amp;Ds programs especially on owl shifts.</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Concerning the ATF operation budget during the FY2015, the cost of electricity continues to be the most important budget item, being paid mainly by KEK (twice cost since 2014). The maintenance budget is in consequence very limited, there is a lack of spare units especially for the expensive ones as: the injection/extraction kickers (</a:t>
            </a:r>
            <a:r>
              <a:rPr lang="en-GB" sz="1200" kern="1200" dirty="0" err="1" smtClean="0">
                <a:solidFill>
                  <a:schemeClr val="tx1"/>
                </a:solidFill>
                <a:effectLst/>
                <a:latin typeface="+mn-lt"/>
                <a:ea typeface="+mn-ea"/>
                <a:cs typeface="+mn-cs"/>
              </a:rPr>
              <a:t>thyratrons</a:t>
            </a:r>
            <a:r>
              <a:rPr lang="en-GB" sz="1200" kern="1200" dirty="0" smtClean="0">
                <a:solidFill>
                  <a:schemeClr val="tx1"/>
                </a:solidFill>
                <a:effectLst/>
                <a:latin typeface="+mn-lt"/>
                <a:ea typeface="+mn-ea"/>
                <a:cs typeface="+mn-cs"/>
              </a:rPr>
              <a:t>) and the LINAC klystrons. These two spares have to be purchased in FY2016, with high priority. Other maintenance as the cooling issues will be repaired when necessary.</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3</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32</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33</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34</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0BC00-4DE5-4347-806D-B600CFED61E1}" type="slidenum">
              <a:rPr lang="en-GB" smtClean="0"/>
              <a:t>35</a:t>
            </a:fld>
            <a:endParaRPr lang="en-GB"/>
          </a:p>
        </p:txBody>
      </p:sp>
    </p:spTree>
    <p:extLst>
      <p:ext uri="{BB962C8B-B14F-4D97-AF65-F5344CB8AC3E}">
        <p14:creationId xmlns:p14="http://schemas.microsoft.com/office/powerpoint/2010/main" val="2131730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0BC00-4DE5-4347-806D-B600CFED61E1}" type="slidenum">
              <a:rPr lang="en-GB" smtClean="0"/>
              <a:t>36</a:t>
            </a:fld>
            <a:endParaRPr lang="en-GB"/>
          </a:p>
        </p:txBody>
      </p:sp>
    </p:spTree>
    <p:extLst>
      <p:ext uri="{BB962C8B-B14F-4D97-AF65-F5344CB8AC3E}">
        <p14:creationId xmlns:p14="http://schemas.microsoft.com/office/powerpoint/2010/main" val="841400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0BC00-4DE5-4347-806D-B600CFED61E1}" type="slidenum">
              <a:rPr lang="en-GB" smtClean="0"/>
              <a:t>37</a:t>
            </a:fld>
            <a:endParaRPr lang="en-GB"/>
          </a:p>
        </p:txBody>
      </p:sp>
    </p:spTree>
    <p:extLst>
      <p:ext uri="{BB962C8B-B14F-4D97-AF65-F5344CB8AC3E}">
        <p14:creationId xmlns:p14="http://schemas.microsoft.com/office/powerpoint/2010/main" val="3179300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0BC00-4DE5-4347-806D-B600CFED61E1}" type="slidenum">
              <a:rPr lang="en-GB" smtClean="0"/>
              <a:t>38</a:t>
            </a:fld>
            <a:endParaRPr lang="en-GB"/>
          </a:p>
        </p:txBody>
      </p:sp>
    </p:spTree>
    <p:extLst>
      <p:ext uri="{BB962C8B-B14F-4D97-AF65-F5344CB8AC3E}">
        <p14:creationId xmlns:p14="http://schemas.microsoft.com/office/powerpoint/2010/main" val="30356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0BC00-4DE5-4347-806D-B600CFED61E1}" type="slidenum">
              <a:rPr lang="en-GB" smtClean="0"/>
              <a:t>39</a:t>
            </a:fld>
            <a:endParaRPr lang="en-GB"/>
          </a:p>
        </p:txBody>
      </p:sp>
    </p:spTree>
    <p:extLst>
      <p:ext uri="{BB962C8B-B14F-4D97-AF65-F5344CB8AC3E}">
        <p14:creationId xmlns:p14="http://schemas.microsoft.com/office/powerpoint/2010/main" val="1395618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p>
          <a:p>
            <a:endParaRPr lang="en-US" dirty="0" smtClean="0"/>
          </a:p>
          <a:p>
            <a:r>
              <a:rPr lang="en-US" dirty="0" smtClean="0"/>
              <a:t>Noticed optical filters in OUT position: optical aberrations in OTR high in this configuration yielding higher systematic errors on </a:t>
            </a:r>
            <a:r>
              <a:rPr lang="en-US" dirty="0" err="1" smtClean="0"/>
              <a:t>emittance</a:t>
            </a:r>
            <a:r>
              <a:rPr lang="en-US" dirty="0" smtClean="0"/>
              <a:t> measurement </a:t>
            </a:r>
          </a:p>
          <a:p>
            <a:r>
              <a:rPr lang="en-US" dirty="0" smtClean="0"/>
              <a:t>Move filters IN, optimize focus position and retake QK scan and </a:t>
            </a:r>
            <a:r>
              <a:rPr lang="en-US" dirty="0" err="1" smtClean="0"/>
              <a:t>emittance</a:t>
            </a:r>
            <a:r>
              <a:rPr lang="en-US" dirty="0" smtClean="0"/>
              <a:t> measurement @ 1E10 (DR XSR indicated spot size from monitor window = 4.4)</a:t>
            </a:r>
          </a:p>
          <a:p>
            <a:endParaRPr lang="en-US" dirty="0" smtClean="0"/>
          </a:p>
          <a:p>
            <a:r>
              <a:rPr lang="en-US" dirty="0" smtClean="0"/>
              <a:t>ex=2</a:t>
            </a:r>
            <a:r>
              <a:rPr lang="en-US" baseline="0" dirty="0" smtClean="0"/>
              <a:t> x 10</a:t>
            </a:r>
            <a:r>
              <a:rPr lang="en-US" baseline="30000" dirty="0" smtClean="0"/>
              <a:t>-9</a:t>
            </a:r>
            <a:r>
              <a:rPr lang="en-US" baseline="0" dirty="0" smtClean="0"/>
              <a:t>= 2 nm</a:t>
            </a:r>
          </a:p>
          <a:p>
            <a:pPr marL="0" marR="0" indent="0" algn="l" defTabSz="456988" rtl="0" eaLnBrk="1" fontAlgn="auto" latinLnBrk="0" hangingPunct="1">
              <a:lnSpc>
                <a:spcPct val="100000"/>
              </a:lnSpc>
              <a:spcBef>
                <a:spcPts val="0"/>
              </a:spcBef>
              <a:spcAft>
                <a:spcPts val="0"/>
              </a:spcAft>
              <a:buClrTx/>
              <a:buSzTx/>
              <a:buFontTx/>
              <a:buNone/>
              <a:tabLst/>
              <a:defRPr/>
            </a:pPr>
            <a:r>
              <a:rPr lang="en-US" baseline="0" dirty="0" err="1" smtClean="0"/>
              <a:t>ey</a:t>
            </a:r>
            <a:r>
              <a:rPr lang="en-US" baseline="0" dirty="0" smtClean="0"/>
              <a:t>=1.2 x 10</a:t>
            </a:r>
            <a:r>
              <a:rPr lang="en-US" baseline="30000" dirty="0" smtClean="0"/>
              <a:t>-11</a:t>
            </a:r>
            <a:r>
              <a:rPr lang="en-US" baseline="0" dirty="0" smtClean="0"/>
              <a:t>= 2 pm</a:t>
            </a:r>
          </a:p>
          <a:p>
            <a:endParaRPr lang="en-US" baseline="0" dirty="0" smtClean="0"/>
          </a:p>
          <a:p>
            <a:endParaRPr lang="en-US" dirty="0" smtClean="0"/>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40</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GM sensors installed and that they are useful and used for Vibration mitigation. </a:t>
            </a:r>
          </a:p>
          <a:p>
            <a:r>
              <a:rPr lang="en-US" dirty="0" err="1" smtClean="0"/>
              <a:t>Silde</a:t>
            </a:r>
            <a:r>
              <a:rPr lang="en-US" dirty="0" smtClean="0"/>
              <a:t> 1: where the sensors are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75CF210-7B26-4C13-9446-530620DC7A3A}" type="slidenum">
              <a:rPr lang="fr-FR" smtClean="0"/>
              <a:t>41</a:t>
            </a:fld>
            <a:endParaRPr lang="fr-FR"/>
          </a:p>
        </p:txBody>
      </p:sp>
    </p:spTree>
    <p:extLst>
      <p:ext uri="{BB962C8B-B14F-4D97-AF65-F5344CB8AC3E}">
        <p14:creationId xmlns:p14="http://schemas.microsoft.com/office/powerpoint/2010/main" val="4253362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Electricity is</a:t>
            </a:r>
            <a:r>
              <a:rPr lang="en-US" baseline="0" dirty="0" smtClean="0"/>
              <a:t> equivalent to </a:t>
            </a:r>
            <a:r>
              <a:rPr lang="en-US" dirty="0" smtClean="0"/>
              <a:t>beam time</a:t>
            </a:r>
          </a:p>
          <a:p>
            <a:endParaRPr lang="en-US" dirty="0" smtClean="0"/>
          </a:p>
          <a:p>
            <a:r>
              <a:rPr lang="en-US" dirty="0" smtClean="0"/>
              <a:t>Some beam stoppers as klystron, kicker or cooling…</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 2 examples of successful vibration mitigation.</a:t>
            </a:r>
            <a:endParaRPr lang="en-US" dirty="0"/>
          </a:p>
        </p:txBody>
      </p:sp>
      <p:sp>
        <p:nvSpPr>
          <p:cNvPr id="4" name="Slide Number Placeholder 3"/>
          <p:cNvSpPr>
            <a:spLocks noGrp="1"/>
          </p:cNvSpPr>
          <p:nvPr>
            <p:ph type="sldNum" sz="quarter" idx="10"/>
          </p:nvPr>
        </p:nvSpPr>
        <p:spPr/>
        <p:txBody>
          <a:bodyPr/>
          <a:lstStyle/>
          <a:p>
            <a:fld id="{F75CF210-7B26-4C13-9446-530620DC7A3A}" type="slidenum">
              <a:rPr lang="fr-FR" smtClean="0"/>
              <a:t>42</a:t>
            </a:fld>
            <a:endParaRPr lang="fr-FR"/>
          </a:p>
        </p:txBody>
      </p:sp>
    </p:spTree>
    <p:extLst>
      <p:ext uri="{BB962C8B-B14F-4D97-AF65-F5344CB8AC3E}">
        <p14:creationId xmlns:p14="http://schemas.microsoft.com/office/powerpoint/2010/main" val="3556137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Beam orbit stabilization (D. </a:t>
            </a:r>
            <a:r>
              <a:rPr lang="en-GB" sz="1200" b="1" kern="1200" dirty="0" err="1" smtClean="0">
                <a:solidFill>
                  <a:schemeClr val="tx1"/>
                </a:solidFill>
                <a:effectLst/>
                <a:latin typeface="+mn-lt"/>
                <a:ea typeface="+mn-ea"/>
                <a:cs typeface="+mn-cs"/>
              </a:rPr>
              <a:t>Bett</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Ground motion, vibrations and drifts create beam oscillations that harm the beam quality and stability. The high beam quality requirements for future linear colliders make mitigation essential. The standard mitigation schemes are: the orbit feedback that can correct frequencies much smaller than the machine repetition rate, the intra-train feedback essential at the IP but global orbit distortions remain uncorrected and the active and passive stabilization too bulky and expensive for any but the most critical components. A novel mitigation idea that is being implemented in ATF2 is the ground motion feed-forward. The concept is similar to orbit feedback but uses seismometers instead of BPMs to drives the correction. A two-stage program consisting in demonstrate that beam position can be predicted from seismometer data and demonstrate that beam jitter can be reduced using a correction based on seismometer data is on-going. The expected performance of such a system using a 0.2 Hz high-pass filter doubles the correlation from 0.29 to 0.58 and increases the expected reduction in jitter from 5% to 20%. A 20% at the typical jitter levels of the FF BPMs corresponds to approximately 15 </a:t>
            </a:r>
            <a:r>
              <a:rPr lang="en-GB" sz="1200" kern="1200" dirty="0" err="1" smtClean="0">
                <a:solidFill>
                  <a:schemeClr val="tx1"/>
                </a:solidFill>
                <a:effectLst/>
                <a:latin typeface="+mn-lt"/>
                <a:ea typeface="+mn-ea"/>
                <a:cs typeface="+mn-cs"/>
              </a:rPr>
              <a:t>μm</a:t>
            </a:r>
            <a:r>
              <a:rPr lang="en-GB" sz="1200" kern="1200" dirty="0" smtClean="0">
                <a:solidFill>
                  <a:schemeClr val="tx1"/>
                </a:solidFill>
                <a:effectLst/>
                <a:latin typeface="+mn-lt"/>
                <a:ea typeface="+mn-ea"/>
                <a:cs typeface="+mn-cs"/>
              </a:rPr>
              <a:t> and thus should be easily measurable. This method is designed to suppress the effect of </a:t>
            </a:r>
            <a:r>
              <a:rPr lang="en-GB" sz="1200" kern="1200" dirty="0" err="1" smtClean="0">
                <a:solidFill>
                  <a:schemeClr val="tx1"/>
                </a:solidFill>
                <a:effectLst/>
                <a:latin typeface="+mn-lt"/>
                <a:ea typeface="+mn-ea"/>
                <a:cs typeface="+mn-cs"/>
              </a:rPr>
              <a:t>quadrupole</a:t>
            </a:r>
            <a:r>
              <a:rPr lang="en-GB" sz="1200" kern="1200" dirty="0" smtClean="0">
                <a:solidFill>
                  <a:schemeClr val="tx1"/>
                </a:solidFill>
                <a:effectLst/>
                <a:latin typeface="+mn-lt"/>
                <a:ea typeface="+mn-ea"/>
                <a:cs typeface="+mn-cs"/>
              </a:rPr>
              <a:t> vibrations at frequencies higher than those covered by orbit feedbacks. Furthermore additional beam-based alignment methods can be envisaged to improve orbit stability (e.g. DFS removes energy dependence from orbit, WFS removes charge dependence).</a:t>
            </a:r>
            <a:endParaRPr lang="es-E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02BBDBC-8AFD-4C6A-A1D6-7EDBB456A3CA}" type="slidenum">
              <a:rPr lang="en-GB" smtClean="0">
                <a:solidFill>
                  <a:prstClr val="black"/>
                </a:solidFill>
                <a:latin typeface="Calibri"/>
              </a:rPr>
              <a:pPr/>
              <a:t>43</a:t>
            </a:fld>
            <a:endParaRPr lang="en-GB">
              <a:solidFill>
                <a:prstClr val="black"/>
              </a:solidFill>
              <a:latin typeface="Calibri"/>
            </a:endParaRPr>
          </a:p>
        </p:txBody>
      </p:sp>
    </p:spTree>
    <p:extLst>
      <p:ext uri="{BB962C8B-B14F-4D97-AF65-F5344CB8AC3E}">
        <p14:creationId xmlns:p14="http://schemas.microsoft.com/office/powerpoint/2010/main" val="184056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45</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smtClean="0">
                <a:solidFill>
                  <a:schemeClr val="tx1"/>
                </a:solidFill>
                <a:effectLst/>
                <a:latin typeface="+mn-lt"/>
                <a:ea typeface="+mn-ea"/>
                <a:cs typeface="+mn-cs"/>
              </a:rPr>
              <a:t>Final remarks and summary (A. Yamamoto)</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ILC Research and development activities are in progress using the STF (Superconducting </a:t>
            </a:r>
            <a:r>
              <a:rPr lang="en-GB" sz="1200" kern="1200" dirty="0" err="1" smtClean="0">
                <a:solidFill>
                  <a:schemeClr val="tx1"/>
                </a:solidFill>
                <a:effectLst/>
                <a:latin typeface="+mn-lt"/>
                <a:ea typeface="+mn-ea"/>
                <a:cs typeface="+mn-cs"/>
              </a:rPr>
              <a:t>rf</a:t>
            </a:r>
            <a:r>
              <a:rPr lang="en-GB" sz="1200" kern="1200" dirty="0" smtClean="0">
                <a:solidFill>
                  <a:schemeClr val="tx1"/>
                </a:solidFill>
                <a:effectLst/>
                <a:latin typeface="+mn-lt"/>
                <a:ea typeface="+mn-ea"/>
                <a:cs typeface="+mn-cs"/>
              </a:rPr>
              <a:t> Test Facility), ATF (Accelerator Test Facility) and CFF (Cavity Fabrication Facility) aiming at establishment and industrialization of a superconducting acceleration system or establishment of generation and control technology of an ultra-high quality beam that is indispensable for the next generation linear collider ILC (International Linear Collider).</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present, development and design work are promoted by a worldwide cooperative study. Studies on accelerator are conducted by Asian, North American and Europe accelerator scientists and engineers forming a design team (LC collaboration). KEK is grappling with the study centring the Linear Collider Project Office. One of the main task of this group is to design a “ready to go” plan for ILC being realised in Japan. The ILC construction model envisages a 50% contribution in human resources from Japan and 50% contribution from abroad.  ATF2 collaboration has a crucial role on this, it is the unique facility in the world for the demonstration of the ILC FFS but it is also a successful example of world-wide collaboration mode, as could be envisaged for the future ILC.</a:t>
            </a:r>
            <a:endParaRPr lang="es-ES" sz="1200" kern="1200" dirty="0" smtClean="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46</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47</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48</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49</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50</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51</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52</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smtClean="0">
                <a:solidFill>
                  <a:schemeClr val="tx1"/>
                </a:solidFill>
                <a:effectLst/>
                <a:latin typeface="+mn-lt"/>
                <a:ea typeface="+mn-ea"/>
                <a:cs typeface="+mn-cs"/>
              </a:rPr>
              <a:t>ATF2 FY2015 hardware status</a:t>
            </a:r>
            <a:endParaRPr lang="es-E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Orbit stabilization (T. Naito)</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 important effort has been made in orbit stabilization, in two aspects: the DR temperature stabilization and the extraction kicker. During 2014 operation time an orbit oscillation in the DR due to the DR cooling water temperature and an orbit drift in the FF due to the DR air-conditioner were observed. The two effects have been fixed with a more efficient control of the cooling tower and a new procedure of stabilization of the temperature in the DR. During November-December 2015 the extraction kicker experienced a problem that made the extraction of the beam from the DR very difficult. The kicker waveform changed suddenly, the </a:t>
            </a:r>
            <a:r>
              <a:rPr lang="en-GB" sz="1200" kern="1200" dirty="0" err="1" smtClean="0">
                <a:solidFill>
                  <a:schemeClr val="tx1"/>
                </a:solidFill>
                <a:effectLst/>
                <a:latin typeface="+mn-lt"/>
                <a:ea typeface="+mn-ea"/>
                <a:cs typeface="+mn-cs"/>
              </a:rPr>
              <a:t>thyratron</a:t>
            </a:r>
            <a:r>
              <a:rPr lang="en-GB" sz="1200" kern="1200" dirty="0" smtClean="0">
                <a:solidFill>
                  <a:schemeClr val="tx1"/>
                </a:solidFill>
                <a:effectLst/>
                <a:latin typeface="+mn-lt"/>
                <a:ea typeface="+mn-ea"/>
                <a:cs typeface="+mn-cs"/>
              </a:rPr>
              <a:t> 1 was changed by another one. Unfortunately, no new spare were available, so it has been replaced to an old one, which was working but giving unstable pulse timing. Two new spares </a:t>
            </a:r>
            <a:r>
              <a:rPr lang="es-ES_tradnl"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has been ordered and will be delivered at the end of March 2016. Furthermore a modification of the extraction kicker Power Supply has been proposed to minimize the orbit jitter and to improve the maintenance. </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Naito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might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mention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about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the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quick</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delivery</a:t>
            </a:r>
            <a:r>
              <a:rPr lang="es-ES_tradnl" sz="1200" kern="1200" dirty="0" smtClean="0">
                <a:solidFill>
                  <a:schemeClr val="tx1"/>
                </a:solidFill>
                <a:effectLst/>
                <a:latin typeface="+mn-lt"/>
                <a:ea typeface="+mn-ea"/>
                <a:cs typeface="+mn-cs"/>
              </a:rPr>
              <a:t> of SLAC</a:t>
            </a:r>
            <a:r>
              <a:rPr lang="en-US" sz="1200" kern="1200" dirty="0" smtClean="0">
                <a:solidFill>
                  <a:schemeClr val="tx1"/>
                </a:solidFill>
                <a:effectLst/>
                <a:latin typeface="+mn-lt"/>
                <a:ea typeface="+mn-ea"/>
                <a:cs typeface="+mn-cs"/>
              </a:rPr>
              <a:t> spares but it was his thought and did not follow the present situation of SLAC. Later it was found to be realized after summer if possible.</a:t>
            </a:r>
            <a:endParaRPr lang="es-ES" sz="1200" kern="1200" dirty="0" smtClean="0">
              <a:solidFill>
                <a:schemeClr val="tx1"/>
              </a:solidFill>
              <a:effectLst/>
              <a:latin typeface="+mn-lt"/>
              <a:ea typeface="+mn-ea"/>
              <a:cs typeface="+mn-cs"/>
            </a:endParaRPr>
          </a:p>
          <a:p>
            <a:pPr marL="171450" indent="-171450">
              <a:buFontTx/>
              <a:buChar char="-"/>
            </a:pP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53</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54</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55</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56</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57</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mtClean="0"/>
              <a:t>This is the outline of my presentation. First I will introduce the project. Then I will talk about</a:t>
            </a:r>
            <a:r>
              <a:rPr lang="en-US" baseline="0" smtClean="0"/>
              <a:t> the location and optics considerations to decide where to put the collimation. After that I will summarize the tracking studies made with MADX. And I will report on the progress of the simulations that are being done with BDSIM. Then I will talk about the wakefield studies and I will finish with the installation and experimental program and the implications of this studies for ILC</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58</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baseline="0" dirty="0" smtClean="0"/>
              <a:t>Old </a:t>
            </a:r>
            <a:r>
              <a:rPr lang="en-US" baseline="0" dirty="0" err="1" smtClean="0"/>
              <a:t>sextupoles</a:t>
            </a:r>
            <a:r>
              <a:rPr lang="en-US" baseline="0" dirty="0" smtClean="0"/>
              <a:t> was a loan from super </a:t>
            </a:r>
            <a:r>
              <a:rPr lang="en-US" baseline="0" dirty="0" err="1" smtClean="0"/>
              <a:t>KeK</a:t>
            </a:r>
            <a:r>
              <a:rPr lang="en-US" baseline="0" dirty="0" smtClean="0"/>
              <a:t> B</a:t>
            </a:r>
          </a:p>
          <a:p>
            <a:pPr marL="171450" indent="-171450">
              <a:buFontTx/>
              <a:buChar char="-"/>
            </a:pPr>
            <a:r>
              <a:rPr lang="en-US" baseline="0" dirty="0" smtClean="0"/>
              <a:t>Air </a:t>
            </a:r>
            <a:r>
              <a:rPr lang="en-US" baseline="0" dirty="0" err="1" smtClean="0"/>
              <a:t>cole</a:t>
            </a:r>
            <a:r>
              <a:rPr lang="en-US" baseline="0" dirty="0" smtClean="0"/>
              <a:t> dipoles used as  a controlled jitter source</a:t>
            </a:r>
          </a:p>
          <a:p>
            <a:pPr marL="171450" indent="-171450">
              <a:buFontTx/>
              <a:buChar char="-"/>
            </a:pPr>
            <a:endParaRPr lang="en-US" baseline="0" dirty="0" smtClean="0"/>
          </a:p>
          <a:p>
            <a:pPr marL="171450" indent="-171450">
              <a:buFontTx/>
              <a:buChar char="-"/>
            </a:pPr>
            <a:endParaRPr lang="en-US" baseline="0" dirty="0" smtClean="0"/>
          </a:p>
          <a:p>
            <a:r>
              <a:rPr lang="en-GB" sz="1200" b="1" kern="1200" dirty="0" smtClean="0">
                <a:solidFill>
                  <a:schemeClr val="tx1"/>
                </a:solidFill>
                <a:effectLst/>
                <a:latin typeface="+mn-lt"/>
                <a:ea typeface="+mn-ea"/>
                <a:cs typeface="+mn-cs"/>
              </a:rPr>
              <a:t>New hardware installation (N. </a:t>
            </a:r>
            <a:r>
              <a:rPr lang="en-GB" sz="1200" b="1" kern="1200" dirty="0" err="1" smtClean="0">
                <a:solidFill>
                  <a:schemeClr val="tx1"/>
                </a:solidFill>
                <a:effectLst/>
                <a:latin typeface="+mn-lt"/>
                <a:ea typeface="+mn-ea"/>
                <a:cs typeface="+mn-cs"/>
              </a:rPr>
              <a:t>Terunuma</a:t>
            </a:r>
            <a:r>
              <a:rPr lang="en-GB" sz="1200" b="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New hardware is being or will be installed in next future:</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Skew </a:t>
            </a:r>
            <a:r>
              <a:rPr lang="en-GB" sz="1200" kern="1200" dirty="0" err="1" smtClean="0">
                <a:solidFill>
                  <a:schemeClr val="tx1"/>
                </a:solidFill>
                <a:effectLst/>
                <a:latin typeface="+mn-lt"/>
                <a:ea typeface="+mn-ea"/>
                <a:cs typeface="+mn-cs"/>
              </a:rPr>
              <a:t>sextupoles</a:t>
            </a:r>
            <a:r>
              <a:rPr lang="en-GB" sz="1200" kern="1200" dirty="0" smtClean="0">
                <a:solidFill>
                  <a:schemeClr val="tx1"/>
                </a:solidFill>
                <a:effectLst/>
                <a:latin typeface="+mn-lt"/>
                <a:ea typeface="+mn-ea"/>
                <a:cs typeface="+mn-cs"/>
              </a:rPr>
              <a:t> supplied by KEK and with higher strength are under installation and they will be operational for the next beam runs. The new skew </a:t>
            </a:r>
            <a:r>
              <a:rPr lang="en-GB" sz="1200" kern="1200" dirty="0" err="1" smtClean="0">
                <a:solidFill>
                  <a:schemeClr val="tx1"/>
                </a:solidFill>
                <a:effectLst/>
                <a:latin typeface="+mn-lt"/>
                <a:ea typeface="+mn-ea"/>
                <a:cs typeface="+mn-cs"/>
              </a:rPr>
              <a:t>sextupoles</a:t>
            </a:r>
            <a:r>
              <a:rPr lang="en-GB" sz="1200" kern="1200" dirty="0" smtClean="0">
                <a:solidFill>
                  <a:schemeClr val="tx1"/>
                </a:solidFill>
                <a:effectLst/>
                <a:latin typeface="+mn-lt"/>
                <a:ea typeface="+mn-ea"/>
                <a:cs typeface="+mn-cs"/>
              </a:rPr>
              <a:t> have a shorten pole gap (70mm diameter instead of 160mm) and widen the dynamic range for beam tuning, The strength has been increased of a factor 7.</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pair of vertical air-core dipoles, supplied by KEK was successfully running since December 2015. These dipoles could be used for slow orbit feedback and jitter studies. Another pair of horizontal dipoles will be ready for the next beam runs</a:t>
            </a:r>
            <a:r>
              <a:rPr lang="es-ES_tradnl"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An OTR/ODR system supplied by RHUL and CERN will be installed in February 2016 and will be operational in a next future.</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vertical collimator system supplied by IFIC and LAL will be shipped to KEK (?) mid-February 2016 and the installation and first calibration is planned in March 2016.</a:t>
            </a:r>
            <a:endParaRPr lang="es-E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set of </a:t>
            </a:r>
            <a:r>
              <a:rPr lang="en-GB" sz="1200" kern="1200" dirty="0" err="1" smtClean="0">
                <a:solidFill>
                  <a:schemeClr val="tx1"/>
                </a:solidFill>
                <a:effectLst/>
                <a:latin typeface="+mn-lt"/>
                <a:ea typeface="+mn-ea"/>
                <a:cs typeface="+mn-cs"/>
              </a:rPr>
              <a:t>octupoles</a:t>
            </a:r>
            <a:r>
              <a:rPr lang="en-GB" sz="1200" kern="1200" dirty="0" smtClean="0">
                <a:solidFill>
                  <a:schemeClr val="tx1"/>
                </a:solidFill>
                <a:effectLst/>
                <a:latin typeface="+mn-lt"/>
                <a:ea typeface="+mn-ea"/>
                <a:cs typeface="+mn-cs"/>
              </a:rPr>
              <a:t> supplied by CERN will be installed in 2016 spring.</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These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dipoles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were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installed</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operated</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last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week</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pPr marL="171450" indent="-171450">
              <a:buFontTx/>
              <a:buChar char="-"/>
            </a:pP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6</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7</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activities</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8</a:t>
            </a:fld>
            <a:endParaRPr lang="en-US"/>
          </a:p>
        </p:txBody>
      </p:sp>
    </p:spTree>
    <p:extLst>
      <p:ext uri="{BB962C8B-B14F-4D97-AF65-F5344CB8AC3E}">
        <p14:creationId xmlns:p14="http://schemas.microsoft.com/office/powerpoint/2010/main" val="338589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Some highlights of the R&amp;D ongoing </a:t>
            </a:r>
            <a:r>
              <a:rPr lang="en-US" dirty="0" smtClean="0"/>
              <a:t>activities</a:t>
            </a:r>
          </a:p>
          <a:p>
            <a:endParaRPr lang="en-US" dirty="0" smtClean="0"/>
          </a:p>
          <a:p>
            <a:r>
              <a:rPr lang="en-US" dirty="0" smtClean="0"/>
              <a:t>Goal 1 is obtained</a:t>
            </a:r>
            <a:r>
              <a:rPr lang="en-US" baseline="0" dirty="0" smtClean="0"/>
              <a:t> now in routine operation</a:t>
            </a:r>
          </a:p>
          <a:p>
            <a:endParaRPr lang="en-US" baseline="0" dirty="0" smtClean="0"/>
          </a:p>
          <a:p>
            <a:r>
              <a:rPr lang="en-US" baseline="0" dirty="0" smtClean="0"/>
              <a:t>FD final doublet</a:t>
            </a:r>
            <a:endParaRPr lang="en-US" dirty="0"/>
          </a:p>
        </p:txBody>
      </p:sp>
      <p:sp>
        <p:nvSpPr>
          <p:cNvPr id="4" name="Marcador de número de diapositiva 3"/>
          <p:cNvSpPr>
            <a:spLocks noGrp="1"/>
          </p:cNvSpPr>
          <p:nvPr>
            <p:ph type="sldNum" sz="quarter" idx="10"/>
          </p:nvPr>
        </p:nvSpPr>
        <p:spPr/>
        <p:txBody>
          <a:bodyPr/>
          <a:lstStyle/>
          <a:p>
            <a:fld id="{3CEB1A0C-5133-EA4A-BC49-BDA0CB57BF41}" type="slidenum">
              <a:rPr lang="en-US" smtClean="0"/>
              <a:t>9</a:t>
            </a:fld>
            <a:endParaRPr lang="en-US"/>
          </a:p>
        </p:txBody>
      </p:sp>
    </p:spTree>
    <p:extLst>
      <p:ext uri="{BB962C8B-B14F-4D97-AF65-F5344CB8AC3E}">
        <p14:creationId xmlns:p14="http://schemas.microsoft.com/office/powerpoint/2010/main" val="338589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p:spPr>
        <p:txBody>
          <a:bodyPr/>
          <a:lstStyle/>
          <a:p>
            <a:r>
              <a:rPr lang="es-ES_tradnl" smtClean="0"/>
              <a:t>Clic para editar título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Marcador de fecha 3"/>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60751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7310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7"/>
            <a:ext cx="2057400" cy="5851525"/>
          </a:xfrm>
        </p:spPr>
        <p:txBody>
          <a:bodyPr vert="eaVert"/>
          <a:lstStyle/>
          <a:p>
            <a:r>
              <a:rPr lang="es-ES_tradnl" smtClean="0"/>
              <a:t>Clic para editar título</a:t>
            </a:r>
            <a:endParaRPr lang="en-US"/>
          </a:p>
        </p:txBody>
      </p:sp>
      <p:sp>
        <p:nvSpPr>
          <p:cNvPr id="3" name="Marcador de texto vertical 2"/>
          <p:cNvSpPr>
            <a:spLocks noGrp="1"/>
          </p:cNvSpPr>
          <p:nvPr>
            <p:ph type="body" orient="vert" idx="1"/>
          </p:nvPr>
        </p:nvSpPr>
        <p:spPr>
          <a:xfrm>
            <a:off x="457200" y="274647"/>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906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78" y="1151930"/>
            <a:ext cx="7358063" cy="2321719"/>
          </a:xfrm>
          <a:prstGeom prst="rect">
            <a:avLst/>
          </a:prstGeom>
        </p:spPr>
        <p:txBody>
          <a:bodyPr anchor="b"/>
          <a:lstStyle/>
          <a:p>
            <a:r>
              <a:t>タイトルテキスト</a:t>
            </a:r>
          </a:p>
        </p:txBody>
      </p:sp>
      <p:sp>
        <p:nvSpPr>
          <p:cNvPr id="12" name="Shape 12"/>
          <p:cNvSpPr>
            <a:spLocks noGrp="1"/>
          </p:cNvSpPr>
          <p:nvPr>
            <p:ph type="body" sz="quarter" idx="1"/>
          </p:nvPr>
        </p:nvSpPr>
        <p:spPr>
          <a:xfrm>
            <a:off x="892978" y="3536156"/>
            <a:ext cx="7358063" cy="794742"/>
          </a:xfrm>
          <a:prstGeom prst="rect">
            <a:avLst/>
          </a:prstGeom>
        </p:spPr>
        <p:txBody>
          <a:bodyPr anchor="t"/>
          <a:lstStyle>
            <a:lvl1pPr marL="0" indent="0" algn="ctr">
              <a:spcBef>
                <a:spcPts val="0"/>
              </a:spcBef>
              <a:buSzTx/>
              <a:buNone/>
              <a:defRPr sz="2200"/>
            </a:lvl1pPr>
            <a:lvl2pPr marL="0" indent="160655" algn="ctr">
              <a:spcBef>
                <a:spcPts val="0"/>
              </a:spcBef>
              <a:buSzTx/>
              <a:buNone/>
              <a:defRPr sz="2200"/>
            </a:lvl2pPr>
            <a:lvl3pPr marL="0" indent="321308" algn="ctr">
              <a:spcBef>
                <a:spcPts val="0"/>
              </a:spcBef>
              <a:buSzTx/>
              <a:buNone/>
              <a:defRPr sz="2200"/>
            </a:lvl3pPr>
            <a:lvl4pPr marL="0" indent="481963" algn="ctr">
              <a:spcBef>
                <a:spcPts val="0"/>
              </a:spcBef>
              <a:buSzTx/>
              <a:buNone/>
              <a:defRPr sz="2200"/>
            </a:lvl4pPr>
            <a:lvl5pPr marL="0" indent="642618"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4202881546"/>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1129615" y="446485"/>
            <a:ext cx="6875859" cy="4161234"/>
          </a:xfrm>
          <a:prstGeom prst="rect">
            <a:avLst/>
          </a:prstGeom>
        </p:spPr>
        <p:txBody>
          <a:bodyPr lIns="64261" tIns="32130" rIns="64261" bIns="32130" anchor="t">
            <a:noAutofit/>
          </a:bodyPr>
          <a:lstStyle/>
          <a:p>
            <a:endParaRPr/>
          </a:p>
        </p:txBody>
      </p:sp>
      <p:sp>
        <p:nvSpPr>
          <p:cNvPr id="21" name="Shape 21"/>
          <p:cNvSpPr>
            <a:spLocks noGrp="1"/>
          </p:cNvSpPr>
          <p:nvPr>
            <p:ph type="title"/>
          </p:nvPr>
        </p:nvSpPr>
        <p:spPr>
          <a:xfrm>
            <a:off x="892978" y="4723805"/>
            <a:ext cx="7358063" cy="1000125"/>
          </a:xfrm>
          <a:prstGeom prst="rect">
            <a:avLst/>
          </a:prstGeom>
        </p:spPr>
        <p:txBody>
          <a:bodyPr anchor="b"/>
          <a:lstStyle/>
          <a:p>
            <a:r>
              <a:t>タイトルテキスト</a:t>
            </a:r>
          </a:p>
        </p:txBody>
      </p:sp>
      <p:sp>
        <p:nvSpPr>
          <p:cNvPr id="22" name="Shape 22"/>
          <p:cNvSpPr>
            <a:spLocks noGrp="1"/>
          </p:cNvSpPr>
          <p:nvPr>
            <p:ph type="body" sz="quarter" idx="1"/>
          </p:nvPr>
        </p:nvSpPr>
        <p:spPr>
          <a:xfrm>
            <a:off x="892978" y="5759649"/>
            <a:ext cx="7358063" cy="794742"/>
          </a:xfrm>
          <a:prstGeom prst="rect">
            <a:avLst/>
          </a:prstGeom>
        </p:spPr>
        <p:txBody>
          <a:bodyPr anchor="t"/>
          <a:lstStyle>
            <a:lvl1pPr marL="0" indent="0" algn="ctr">
              <a:spcBef>
                <a:spcPts val="0"/>
              </a:spcBef>
              <a:buSzTx/>
              <a:buNone/>
              <a:defRPr sz="2200"/>
            </a:lvl1pPr>
            <a:lvl2pPr marL="0" indent="160655" algn="ctr">
              <a:spcBef>
                <a:spcPts val="0"/>
              </a:spcBef>
              <a:buSzTx/>
              <a:buNone/>
              <a:defRPr sz="2200"/>
            </a:lvl2pPr>
            <a:lvl3pPr marL="0" indent="321308" algn="ctr">
              <a:spcBef>
                <a:spcPts val="0"/>
              </a:spcBef>
              <a:buSzTx/>
              <a:buNone/>
              <a:defRPr sz="2200"/>
            </a:lvl3pPr>
            <a:lvl4pPr marL="0" indent="481963" algn="ctr">
              <a:spcBef>
                <a:spcPts val="0"/>
              </a:spcBef>
              <a:buSzTx/>
              <a:buNone/>
              <a:defRPr sz="2200"/>
            </a:lvl4pPr>
            <a:lvl5pPr marL="0" indent="642618"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xfrm>
            <a:off x="4358347" y="6500812"/>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750915068"/>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78" y="2268141"/>
            <a:ext cx="7358063" cy="2321719"/>
          </a:xfrm>
          <a:prstGeom prst="rect">
            <a:avLst/>
          </a:prstGeom>
        </p:spPr>
        <p:txBody>
          <a:bodyPr/>
          <a:lstStyle/>
          <a:p>
            <a:r>
              <a:t>タイトルテキスト</a:t>
            </a:r>
          </a:p>
        </p:txBody>
      </p:sp>
      <p:sp>
        <p:nvSpPr>
          <p:cNvPr id="31" name="Shape 31"/>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894952780"/>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64261" tIns="32130" rIns="64261" bIns="32130"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00"/>
            </a:lvl1pPr>
          </a:lstStyle>
          <a:p>
            <a:r>
              <a:t>タイトルテキスト</a:t>
            </a:r>
          </a:p>
        </p:txBody>
      </p:sp>
      <p:sp>
        <p:nvSpPr>
          <p:cNvPr id="40" name="Shape 40"/>
          <p:cNvSpPr>
            <a:spLocks noGrp="1"/>
          </p:cNvSpPr>
          <p:nvPr>
            <p:ph type="body" sz="quarter" idx="1"/>
          </p:nvPr>
        </p:nvSpPr>
        <p:spPr>
          <a:xfrm>
            <a:off x="669726" y="3348634"/>
            <a:ext cx="3750469" cy="2884289"/>
          </a:xfrm>
          <a:prstGeom prst="rect">
            <a:avLst/>
          </a:prstGeom>
        </p:spPr>
        <p:txBody>
          <a:bodyPr anchor="t"/>
          <a:lstStyle>
            <a:lvl1pPr marL="0" indent="0" algn="ctr">
              <a:spcBef>
                <a:spcPts val="0"/>
              </a:spcBef>
              <a:buSzTx/>
              <a:buNone/>
              <a:defRPr sz="2200"/>
            </a:lvl1pPr>
            <a:lvl2pPr marL="0" indent="160655" algn="ctr">
              <a:spcBef>
                <a:spcPts val="0"/>
              </a:spcBef>
              <a:buSzTx/>
              <a:buNone/>
              <a:defRPr sz="2200"/>
            </a:lvl2pPr>
            <a:lvl3pPr marL="0" indent="321308" algn="ctr">
              <a:spcBef>
                <a:spcPts val="0"/>
              </a:spcBef>
              <a:buSzTx/>
              <a:buNone/>
              <a:defRPr sz="2200"/>
            </a:lvl3pPr>
            <a:lvl4pPr marL="0" indent="481963" algn="ctr">
              <a:spcBef>
                <a:spcPts val="0"/>
              </a:spcBef>
              <a:buSzTx/>
              <a:buNone/>
              <a:defRPr sz="2200"/>
            </a:lvl4pPr>
            <a:lvl5pPr marL="0" indent="642618"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91737480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929521947"/>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848936542"/>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8"/>
            <a:ext cx="3750469" cy="4420195"/>
          </a:xfrm>
          <a:prstGeom prst="rect">
            <a:avLst/>
          </a:prstGeom>
        </p:spPr>
        <p:txBody>
          <a:bodyPr lIns="64261" tIns="32130" rIns="64261" bIns="32130"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669726" y="1830588"/>
            <a:ext cx="3750469" cy="4420195"/>
          </a:xfrm>
          <a:prstGeom prst="rect">
            <a:avLst/>
          </a:prstGeom>
        </p:spPr>
        <p:txBody>
          <a:bodyPr/>
          <a:lstStyle>
            <a:lvl1pPr marL="240984" indent="-240984">
              <a:spcBef>
                <a:spcPts val="2250"/>
              </a:spcBef>
              <a:defRPr sz="2000"/>
            </a:lvl1pPr>
            <a:lvl2pPr marL="481963" indent="-240984">
              <a:spcBef>
                <a:spcPts val="2250"/>
              </a:spcBef>
              <a:defRPr sz="2000"/>
            </a:lvl2pPr>
            <a:lvl3pPr marL="722946" indent="-240984">
              <a:spcBef>
                <a:spcPts val="2250"/>
              </a:spcBef>
              <a:defRPr sz="2000"/>
            </a:lvl3pPr>
            <a:lvl4pPr marL="963925" indent="-240984">
              <a:spcBef>
                <a:spcPts val="2250"/>
              </a:spcBef>
              <a:defRPr sz="2000"/>
            </a:lvl4pPr>
            <a:lvl5pPr marL="1204910" indent="-240984">
              <a:spcBef>
                <a:spcPts val="2250"/>
              </a:spcBef>
              <a:defRPr sz="200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025615977"/>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78"/>
            <a:ext cx="7804547" cy="5072063"/>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68369708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559411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64261" tIns="32130" rIns="64261" bIns="32130"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64261" tIns="32130" rIns="64261" bIns="32130"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64261" tIns="32130" rIns="64261" bIns="32130" anchor="t">
            <a:noAutofit/>
          </a:bodyPr>
          <a:lstStyle/>
          <a:p>
            <a:endParaRPr/>
          </a:p>
        </p:txBody>
      </p:sp>
      <p:sp>
        <p:nvSpPr>
          <p:cNvPr id="86" name="Shape 86"/>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765989115"/>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78" y="4473774"/>
            <a:ext cx="7358063" cy="333742"/>
          </a:xfrm>
          <a:prstGeom prst="rect">
            <a:avLst/>
          </a:prstGeom>
        </p:spPr>
        <p:txBody>
          <a:bodyPr anchor="t">
            <a:spAutoFit/>
          </a:bodyPr>
          <a:lstStyle>
            <a:lvl1pPr marL="0" indent="0" algn="ctr">
              <a:spcBef>
                <a:spcPts val="0"/>
              </a:spcBef>
              <a:buSzTx/>
              <a:buNone/>
              <a:defRPr sz="1700">
                <a:latin typeface="Helvetica Light"/>
                <a:ea typeface="Helvetica Light"/>
                <a:cs typeface="Helvetica Light"/>
                <a:sym typeface="Helvetica Light"/>
              </a:defRPr>
            </a:lvl1pPr>
          </a:lstStyle>
          <a:p>
            <a:r>
              <a:t>–Johnny Appleseed</a:t>
            </a:r>
          </a:p>
        </p:txBody>
      </p:sp>
      <p:sp>
        <p:nvSpPr>
          <p:cNvPr id="94" name="Shape 94"/>
          <p:cNvSpPr>
            <a:spLocks noGrp="1"/>
          </p:cNvSpPr>
          <p:nvPr>
            <p:ph type="body" sz="quarter" idx="14"/>
          </p:nvPr>
        </p:nvSpPr>
        <p:spPr>
          <a:xfrm>
            <a:off x="892978" y="2997662"/>
            <a:ext cx="7358063" cy="487630"/>
          </a:xfrm>
          <a:prstGeom prst="rect">
            <a:avLst/>
          </a:prstGeom>
        </p:spPr>
        <p:txBody>
          <a:bodyPr>
            <a:spAutoFit/>
          </a:bodyPr>
          <a:lstStyle>
            <a:lvl1pPr marL="0" indent="0" algn="ctr">
              <a:spcBef>
                <a:spcPts val="0"/>
              </a:spcBef>
              <a:buSzTx/>
              <a:buNone/>
              <a:defRPr sz="2700"/>
            </a:lvl1pPr>
          </a:lstStyle>
          <a:p>
            <a:r>
              <a:t>“ここに引用を入力してください。”</a:t>
            </a:r>
          </a:p>
        </p:txBody>
      </p:sp>
      <p:sp>
        <p:nvSpPr>
          <p:cNvPr id="95" name="Shape 95"/>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698481749"/>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61" tIns="32130" rIns="64261" bIns="32130" anchor="t">
            <a:noAutofit/>
          </a:bodyPr>
          <a:lstStyle/>
          <a:p>
            <a:endParaRPr/>
          </a:p>
        </p:txBody>
      </p:sp>
      <p:sp>
        <p:nvSpPr>
          <p:cNvPr id="103" name="Shape 103"/>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769150365"/>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4358347" y="6505278"/>
            <a:ext cx="405552" cy="272182"/>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411833743"/>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26" name="Shape 126"/>
          <p:cNvSpPr>
            <a:spLocks noGrp="1"/>
          </p:cNvSpPr>
          <p:nvPr>
            <p:ph type="title"/>
          </p:nvPr>
        </p:nvSpPr>
        <p:spPr>
          <a:xfrm>
            <a:off x="628659" y="365126"/>
            <a:ext cx="7886701" cy="1325564"/>
          </a:xfrm>
          <a:prstGeom prst="rect">
            <a:avLst/>
          </a:prstGeom>
        </p:spPr>
        <p:txBody>
          <a:bodyPr lIns="45697" tIns="45697" rIns="45697" bIns="45697"/>
          <a:lstStyle>
            <a:lvl1pPr algn="l" defTabSz="913945">
              <a:lnSpc>
                <a:spcPct val="90000"/>
              </a:lnSpc>
              <a:defRPr sz="4400">
                <a:latin typeface="Calibri Light"/>
                <a:ea typeface="Calibri Light"/>
                <a:cs typeface="Calibri Light"/>
                <a:sym typeface="Calibri Light"/>
              </a:defRPr>
            </a:lvl1pPr>
          </a:lstStyle>
          <a:p>
            <a:r>
              <a:t>タイトルテキスト</a:t>
            </a:r>
          </a:p>
        </p:txBody>
      </p:sp>
      <p:sp>
        <p:nvSpPr>
          <p:cNvPr id="127" name="Shape 127"/>
          <p:cNvSpPr>
            <a:spLocks noGrp="1"/>
          </p:cNvSpPr>
          <p:nvPr>
            <p:ph type="body" idx="1"/>
          </p:nvPr>
        </p:nvSpPr>
        <p:spPr>
          <a:xfrm>
            <a:off x="628659" y="1825625"/>
            <a:ext cx="7886701" cy="4351338"/>
          </a:xfrm>
          <a:prstGeom prst="rect">
            <a:avLst/>
          </a:prstGeom>
        </p:spPr>
        <p:txBody>
          <a:bodyPr lIns="45697" tIns="45697" rIns="45697" bIns="45697" anchor="t"/>
          <a:lstStyle>
            <a:lvl1pPr marL="218032" indent="-218032" defTabSz="913945">
              <a:lnSpc>
                <a:spcPct val="90000"/>
              </a:lnSpc>
              <a:spcBef>
                <a:spcPts val="984"/>
              </a:spcBef>
              <a:buSzPct val="100000"/>
              <a:buFont typeface="Arial"/>
              <a:defRPr sz="2700">
                <a:latin typeface="Calibri"/>
                <a:ea typeface="Calibri"/>
                <a:cs typeface="Calibri"/>
                <a:sym typeface="Calibri"/>
              </a:defRPr>
            </a:lvl1pPr>
            <a:lvl2pPr marL="575679" indent="-254370" defTabSz="913945">
              <a:lnSpc>
                <a:spcPct val="90000"/>
              </a:lnSpc>
              <a:spcBef>
                <a:spcPts val="984"/>
              </a:spcBef>
              <a:buSzPct val="100000"/>
              <a:buFont typeface="Arial"/>
              <a:defRPr sz="2700">
                <a:latin typeface="Calibri"/>
                <a:ea typeface="Calibri"/>
                <a:cs typeface="Calibri"/>
                <a:sym typeface="Calibri"/>
              </a:defRPr>
            </a:lvl2pPr>
            <a:lvl3pPr marL="947862" indent="-305243" defTabSz="913945">
              <a:lnSpc>
                <a:spcPct val="90000"/>
              </a:lnSpc>
              <a:spcBef>
                <a:spcPts val="984"/>
              </a:spcBef>
              <a:buSzPct val="100000"/>
              <a:buFont typeface="Arial"/>
              <a:defRPr sz="2700">
                <a:latin typeface="Calibri"/>
                <a:ea typeface="Calibri"/>
                <a:cs typeface="Calibri"/>
                <a:sym typeface="Calibri"/>
              </a:defRPr>
            </a:lvl3pPr>
            <a:lvl4pPr marL="1303086" indent="-339160" defTabSz="913945">
              <a:lnSpc>
                <a:spcPct val="90000"/>
              </a:lnSpc>
              <a:spcBef>
                <a:spcPts val="984"/>
              </a:spcBef>
              <a:buSzPct val="100000"/>
              <a:buFont typeface="Arial"/>
              <a:defRPr sz="2700">
                <a:latin typeface="Calibri"/>
                <a:ea typeface="Calibri"/>
                <a:cs typeface="Calibri"/>
                <a:sym typeface="Calibri"/>
              </a:defRPr>
            </a:lvl4pPr>
            <a:lvl5pPr marL="1624398" indent="-339160" defTabSz="913945">
              <a:lnSpc>
                <a:spcPct val="90000"/>
              </a:lnSpc>
              <a:spcBef>
                <a:spcPts val="984"/>
              </a:spcBef>
              <a:buSzPct val="100000"/>
              <a:buFont typeface="Arial"/>
              <a:defRPr sz="2700">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 5</a:t>
            </a:r>
          </a:p>
        </p:txBody>
      </p:sp>
      <p:sp>
        <p:nvSpPr>
          <p:cNvPr id="128" name="Shape 128"/>
          <p:cNvSpPr>
            <a:spLocks noGrp="1"/>
          </p:cNvSpPr>
          <p:nvPr>
            <p:ph type="sldNum" sz="quarter" idx="2"/>
          </p:nvPr>
        </p:nvSpPr>
        <p:spPr>
          <a:xfrm>
            <a:off x="8145402" y="6406191"/>
            <a:ext cx="369949" cy="265451"/>
          </a:xfrm>
          <a:prstGeom prst="rect">
            <a:avLst/>
          </a:prstGeom>
        </p:spPr>
        <p:txBody>
          <a:bodyPr lIns="45697" tIns="45697" rIns="45697" bIns="45697" anchor="ctr"/>
          <a:lstStyle>
            <a:lvl1pPr algn="r" defTabSz="913945">
              <a:defRPr sz="1100">
                <a:solidFill>
                  <a:srgbClr val="888888"/>
                </a:solidFill>
                <a:latin typeface="Calibri"/>
                <a:ea typeface="Calibri"/>
                <a:cs typeface="Calibri"/>
                <a:sym typeface="Calibri"/>
              </a:defRPr>
            </a:lvl1pPr>
          </a:lstStyle>
          <a:p>
            <a:fld id="{86CB4B4D-7CA3-9044-876B-883B54F8677D}" type="slidenum">
              <a:rPr/>
              <a:pPr/>
              <a:t>‹Nr.›</a:t>
            </a:fld>
            <a:endParaRPr/>
          </a:p>
        </p:txBody>
      </p:sp>
    </p:spTree>
    <p:extLst>
      <p:ext uri="{BB962C8B-B14F-4D97-AF65-F5344CB8AC3E}">
        <p14:creationId xmlns:p14="http://schemas.microsoft.com/office/powerpoint/2010/main" val="2192934574"/>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5" name="Shape 135"/>
          <p:cNvSpPr/>
          <p:nvPr/>
        </p:nvSpPr>
        <p:spPr>
          <a:xfrm>
            <a:off x="-1" y="1295409"/>
            <a:ext cx="9144001" cy="1"/>
          </a:xfrm>
          <a:prstGeom prst="line">
            <a:avLst/>
          </a:prstGeom>
          <a:ln w="50800">
            <a:solidFill>
              <a:srgbClr val="CC3300"/>
            </a:solidFill>
          </a:ln>
        </p:spPr>
        <p:txBody>
          <a:bodyPr lIns="45697" tIns="45697" rIns="45697" bIns="45697"/>
          <a:lstStyle/>
          <a:p>
            <a:pPr algn="ctr" defTabSz="913945" hangingPunct="0">
              <a:defRPr sz="2200" b="1">
                <a:latin typeface="Times New Roman"/>
                <a:ea typeface="Times New Roman"/>
                <a:cs typeface="Times New Roman"/>
                <a:sym typeface="Times New Roman"/>
              </a:defRPr>
            </a:pPr>
            <a:endParaRPr sz="2200" b="1" kern="0">
              <a:solidFill>
                <a:srgbClr val="000000"/>
              </a:solidFill>
              <a:latin typeface="Times New Roman"/>
              <a:ea typeface="Times New Roman"/>
              <a:cs typeface="Times New Roman"/>
              <a:sym typeface="Times New Roman"/>
            </a:endParaRPr>
          </a:p>
        </p:txBody>
      </p:sp>
      <p:sp>
        <p:nvSpPr>
          <p:cNvPr id="136" name="Shape 136"/>
          <p:cNvSpPr>
            <a:spLocks noGrp="1"/>
          </p:cNvSpPr>
          <p:nvPr>
            <p:ph type="sldNum" sz="quarter" idx="2"/>
          </p:nvPr>
        </p:nvSpPr>
        <p:spPr>
          <a:xfrm>
            <a:off x="4312654" y="6381751"/>
            <a:ext cx="411748" cy="292380"/>
          </a:xfrm>
          <a:prstGeom prst="rect">
            <a:avLst/>
          </a:prstGeom>
        </p:spPr>
        <p:txBody>
          <a:bodyPr lIns="45697" tIns="45697" rIns="45697" bIns="45697"/>
          <a:lstStyle>
            <a:lvl1pPr algn="r" defTabSz="913945">
              <a:defRPr>
                <a:latin typeface="Times New Roman"/>
                <a:ea typeface="Times New Roman"/>
                <a:cs typeface="Times New Roman"/>
                <a:sym typeface="Times New Roman"/>
              </a:defRPr>
            </a:lvl1pPr>
          </a:lstStyle>
          <a:p>
            <a:fld id="{86CB4B4D-7CA3-9044-876B-883B54F8677D}" type="slidenum">
              <a:rPr/>
              <a:pPr/>
              <a:t>‹Nr.›</a:t>
            </a:fld>
            <a:endParaRPr/>
          </a:p>
        </p:txBody>
      </p:sp>
    </p:spTree>
    <p:extLst>
      <p:ext uri="{BB962C8B-B14F-4D97-AF65-F5344CB8AC3E}">
        <p14:creationId xmlns:p14="http://schemas.microsoft.com/office/powerpoint/2010/main" val="2402100202"/>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タイトルテキスト</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229771630"/>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64291" tIns="32145" rIns="64291" bIns="32145"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タイトルテキスト</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xfrm>
            <a:off x="4358346" y="6500812"/>
            <a:ext cx="418380" cy="272186"/>
          </a:xfrm>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895236030"/>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タイトルテキスト</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4174309829"/>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64291" tIns="32145" rIns="64291" bIns="32145"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00"/>
            </a:lvl1pPr>
          </a:lstStyle>
          <a:p>
            <a:r>
              <a:t>タイトルテキスト</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533858495"/>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9"/>
            <a:ext cx="7772400" cy="1362075"/>
          </a:xfrm>
        </p:spPr>
        <p:txBody>
          <a:bodyPr anchor="t"/>
          <a:lstStyle>
            <a:lvl1pPr algn="l">
              <a:defRPr sz="4000" b="1" cap="all"/>
            </a:lvl1pPr>
          </a:lstStyle>
          <a:p>
            <a:r>
              <a:rPr lang="es-ES_tradnl" smtClean="0"/>
              <a:t>Clic para editar título</a:t>
            </a:r>
            <a:endParaRPr lang="en-US"/>
          </a:p>
        </p:txBody>
      </p:sp>
      <p:sp>
        <p:nvSpPr>
          <p:cNvPr id="3" name="Marcador de tex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567052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784796447"/>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591243237"/>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64291" tIns="32145" rIns="64291" bIns="32145"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2000"/>
            </a:lvl1pPr>
            <a:lvl2pPr marL="482186" indent="-241093">
              <a:spcBef>
                <a:spcPts val="2250"/>
              </a:spcBef>
              <a:defRPr sz="2000"/>
            </a:lvl2pPr>
            <a:lvl3pPr marL="723279" indent="-241093">
              <a:spcBef>
                <a:spcPts val="2250"/>
              </a:spcBef>
              <a:defRPr sz="2000"/>
            </a:lvl3pPr>
            <a:lvl4pPr marL="964372" indent="-241093">
              <a:spcBef>
                <a:spcPts val="2250"/>
              </a:spcBef>
              <a:defRPr sz="2000"/>
            </a:lvl4pPr>
            <a:lvl5pPr marL="1205465" indent="-241093">
              <a:spcBef>
                <a:spcPts val="2250"/>
              </a:spcBef>
              <a:defRPr sz="200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3964200961"/>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949820286"/>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64291" tIns="32145" rIns="64291" bIns="32145"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64291" tIns="32145" rIns="64291" bIns="32145"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64291" tIns="32145" rIns="64291" bIns="32145"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423447343"/>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33742"/>
          </a:xfrm>
          <a:prstGeom prst="rect">
            <a:avLst/>
          </a:prstGeom>
        </p:spPr>
        <p:txBody>
          <a:bodyPr anchor="t">
            <a:spAutoFit/>
          </a:bodyPr>
          <a:lstStyle>
            <a:lvl1pPr marL="0" indent="0" algn="ctr">
              <a:spcBef>
                <a:spcPts val="0"/>
              </a:spcBef>
              <a:buSzTx/>
              <a:buNone/>
              <a:defRPr sz="1700">
                <a:latin typeface="Helvetica Light"/>
                <a:ea typeface="Helvetica Light"/>
                <a:cs typeface="Helvetica Light"/>
                <a:sym typeface="Helvetica Light"/>
              </a:defRPr>
            </a:lvl1pPr>
          </a:lstStyle>
          <a:p>
            <a:r>
              <a:t>–Johnny Appleseed</a:t>
            </a:r>
          </a:p>
        </p:txBody>
      </p:sp>
      <p:sp>
        <p:nvSpPr>
          <p:cNvPr id="94" name="Shape 94"/>
          <p:cNvSpPr>
            <a:spLocks noGrp="1"/>
          </p:cNvSpPr>
          <p:nvPr>
            <p:ph type="body" sz="quarter" idx="14"/>
          </p:nvPr>
        </p:nvSpPr>
        <p:spPr>
          <a:xfrm>
            <a:off x="892969" y="2997662"/>
            <a:ext cx="7358063" cy="487630"/>
          </a:xfrm>
          <a:prstGeom prst="rect">
            <a:avLst/>
          </a:prstGeom>
        </p:spPr>
        <p:txBody>
          <a:bodyPr>
            <a:spAutoFit/>
          </a:bodyPr>
          <a:lstStyle>
            <a:lvl1pPr marL="0" indent="0" algn="ctr">
              <a:spcBef>
                <a:spcPts val="0"/>
              </a:spcBef>
              <a:buSzTx/>
              <a:buNone/>
              <a:defRPr sz="2700"/>
            </a:lvl1pPr>
          </a:lstStyle>
          <a:p>
            <a:r>
              <a:t>“ここに引用を入力してください。”</a:t>
            </a:r>
          </a:p>
        </p:txBody>
      </p:sp>
      <p:sp>
        <p:nvSpPr>
          <p:cNvPr id="95" name="Shape 95"/>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506009423"/>
      </p:ext>
    </p:extLst>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91" tIns="32145" rIns="64291" bIns="32145"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2922400649"/>
      </p:ext>
    </p:extLst>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latin typeface="ヒラギノ角ゴ ProN W3"/>
                <a:ea typeface="ヒラギノ角ゴ ProN W3"/>
                <a:cs typeface="ヒラギノ角ゴ ProN W3"/>
              </a:rPr>
              <a:pPr/>
              <a:t>‹Nr.›</a:t>
            </a:fld>
            <a:endParaRPr>
              <a:latin typeface="ヒラギノ角ゴ ProN W3"/>
              <a:ea typeface="ヒラギノ角ゴ ProN W3"/>
              <a:cs typeface="ヒラギノ角ゴ ProN W3"/>
            </a:endParaRPr>
          </a:p>
        </p:txBody>
      </p:sp>
    </p:spTree>
    <p:extLst>
      <p:ext uri="{BB962C8B-B14F-4D97-AF65-F5344CB8AC3E}">
        <p14:creationId xmlns:p14="http://schemas.microsoft.com/office/powerpoint/2010/main" val="1737490618"/>
      </p:ext>
    </p:extLst>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제목 및 내용">
    <p:spTree>
      <p:nvGrpSpPr>
        <p:cNvPr id="1" name=""/>
        <p:cNvGrpSpPr/>
        <p:nvPr/>
      </p:nvGrpSpPr>
      <p:grpSpPr>
        <a:xfrm>
          <a:off x="0" y="0"/>
          <a:ext cx="0" cy="0"/>
          <a:chOff x="0" y="0"/>
          <a:chExt cx="0" cy="0"/>
        </a:xfrm>
      </p:grpSpPr>
      <p:sp>
        <p:nvSpPr>
          <p:cNvPr id="117" name="Shape 117"/>
          <p:cNvSpPr>
            <a:spLocks noGrp="1"/>
          </p:cNvSpPr>
          <p:nvPr>
            <p:ph type="title"/>
          </p:nvPr>
        </p:nvSpPr>
        <p:spPr>
          <a:xfrm>
            <a:off x="457200" y="274638"/>
            <a:ext cx="8229601" cy="1143001"/>
          </a:xfrm>
          <a:prstGeom prst="rect">
            <a:avLst/>
          </a:prstGeom>
        </p:spPr>
        <p:txBody>
          <a:bodyPr lIns="45718" tIns="45718" rIns="45718" bIns="45718"/>
          <a:lstStyle>
            <a:lvl1pPr defTabSz="914367">
              <a:defRPr sz="4400">
                <a:latin typeface="맑은 고딕"/>
                <a:ea typeface="맑은 고딕"/>
                <a:cs typeface="맑은 고딕"/>
                <a:sym typeface="맑은 고딕"/>
              </a:defRPr>
            </a:lvl1pPr>
          </a:lstStyle>
          <a:p>
            <a:r>
              <a:t>タイトルテキスト</a:t>
            </a:r>
          </a:p>
        </p:txBody>
      </p:sp>
      <p:sp>
        <p:nvSpPr>
          <p:cNvPr id="118" name="Shape 118"/>
          <p:cNvSpPr>
            <a:spLocks noGrp="1"/>
          </p:cNvSpPr>
          <p:nvPr>
            <p:ph type="body" idx="1"/>
          </p:nvPr>
        </p:nvSpPr>
        <p:spPr>
          <a:xfrm>
            <a:off x="457200" y="1600200"/>
            <a:ext cx="8229601" cy="4525964"/>
          </a:xfrm>
          <a:prstGeom prst="rect">
            <a:avLst/>
          </a:prstGeom>
        </p:spPr>
        <p:txBody>
          <a:bodyPr lIns="45718" tIns="45718" rIns="45718" bIns="45718" anchor="t"/>
          <a:lstStyle>
            <a:lvl1pPr marL="331503" indent="-331503" defTabSz="914367">
              <a:spcBef>
                <a:spcPts val="703"/>
              </a:spcBef>
              <a:buSzPct val="100000"/>
              <a:buFont typeface="Arial"/>
              <a:defRPr sz="3100">
                <a:latin typeface="맑은 고딕"/>
                <a:ea typeface="맑은 고딕"/>
                <a:cs typeface="맑은 고딕"/>
                <a:sym typeface="맑은 고딕"/>
              </a:defRPr>
            </a:lvl1pPr>
            <a:lvl2pPr marL="637174" indent="-315717" defTabSz="914367">
              <a:spcBef>
                <a:spcPts val="703"/>
              </a:spcBef>
              <a:buSzPct val="100000"/>
              <a:buFont typeface="Arial"/>
              <a:buChar char="–"/>
              <a:defRPr sz="3100">
                <a:latin typeface="맑은 고딕"/>
                <a:ea typeface="맑은 고딕"/>
                <a:cs typeface="맑은 고딕"/>
                <a:sym typeface="맑은 고딕"/>
              </a:defRPr>
            </a:lvl2pPr>
            <a:lvl3pPr indent="-294669" defTabSz="914367">
              <a:spcBef>
                <a:spcPts val="703"/>
              </a:spcBef>
              <a:buSzPct val="100000"/>
              <a:buFont typeface="Arial"/>
              <a:defRPr sz="3100">
                <a:latin typeface="맑은 고딕"/>
                <a:ea typeface="맑은 고딕"/>
                <a:cs typeface="맑은 고딕"/>
                <a:sym typeface="맑은 고딕"/>
              </a:defRPr>
            </a:lvl3pPr>
            <a:lvl4pPr marL="1317975" indent="-353603" defTabSz="914367">
              <a:spcBef>
                <a:spcPts val="703"/>
              </a:spcBef>
              <a:buSzPct val="100000"/>
              <a:buFont typeface="Arial"/>
              <a:buChar char="–"/>
              <a:defRPr sz="3100">
                <a:latin typeface="맑은 고딕"/>
                <a:ea typeface="맑은 고딕"/>
                <a:cs typeface="맑은 고딕"/>
                <a:sym typeface="맑은 고딕"/>
              </a:defRPr>
            </a:lvl4pPr>
            <a:lvl5pPr marL="1639432" indent="-353603" defTabSz="914367">
              <a:spcBef>
                <a:spcPts val="703"/>
              </a:spcBef>
              <a:buSzPct val="100000"/>
              <a:buFont typeface="Arial"/>
              <a:buChar char="»"/>
              <a:defRPr sz="3100">
                <a:latin typeface="맑은 고딕"/>
                <a:ea typeface="맑은 고딕"/>
                <a:cs typeface="맑은 고딕"/>
                <a:sym typeface="맑은 고딕"/>
              </a:defRPr>
            </a:lvl5pPr>
          </a:lstStyle>
          <a:p>
            <a:r>
              <a:t>本文レベル1</a:t>
            </a:r>
          </a:p>
          <a:p>
            <a:pPr lvl="1"/>
            <a:r>
              <a:t>本文レベル2</a:t>
            </a:r>
          </a:p>
          <a:p>
            <a:pPr lvl="2"/>
            <a:r>
              <a:t>本文レベル3</a:t>
            </a:r>
          </a:p>
          <a:p>
            <a:pPr lvl="3"/>
            <a:r>
              <a:t>本文レベル4</a:t>
            </a:r>
          </a:p>
          <a:p>
            <a:pPr lvl="4"/>
            <a:r>
              <a:t>本文レベル 5</a:t>
            </a:r>
          </a:p>
        </p:txBody>
      </p:sp>
      <p:sp>
        <p:nvSpPr>
          <p:cNvPr id="119" name="Shape 119"/>
          <p:cNvSpPr>
            <a:spLocks noGrp="1"/>
          </p:cNvSpPr>
          <p:nvPr>
            <p:ph type="sldNum" sz="quarter" idx="2"/>
          </p:nvPr>
        </p:nvSpPr>
        <p:spPr>
          <a:xfrm>
            <a:off x="8312481" y="6408110"/>
            <a:ext cx="374320" cy="261606"/>
          </a:xfrm>
          <a:prstGeom prst="rect">
            <a:avLst/>
          </a:prstGeom>
        </p:spPr>
        <p:txBody>
          <a:bodyPr lIns="45718" tIns="45718" rIns="45718" bIns="45718" anchor="ctr"/>
          <a:lstStyle>
            <a:lvl1pPr algn="r" defTabSz="914367">
              <a:defRPr sz="1100">
                <a:solidFill>
                  <a:srgbClr val="888888"/>
                </a:solidFill>
                <a:latin typeface="맑은 고딕"/>
                <a:ea typeface="맑은 고딕"/>
                <a:cs typeface="맑은 고딕"/>
                <a:sym typeface="맑은 고딕"/>
              </a:defRPr>
            </a:lvl1pPr>
          </a:lstStyle>
          <a:p>
            <a:fld id="{86CB4B4D-7CA3-9044-876B-883B54F8677D}" type="slidenum">
              <a:rPr/>
              <a:pPr/>
              <a:t>‹Nr.›</a:t>
            </a:fld>
            <a:endParaRPr/>
          </a:p>
        </p:txBody>
      </p:sp>
    </p:spTree>
    <p:extLst>
      <p:ext uri="{BB962C8B-B14F-4D97-AF65-F5344CB8AC3E}">
        <p14:creationId xmlns:p14="http://schemas.microsoft.com/office/powerpoint/2010/main" val="1178840001"/>
      </p:ext>
    </p:extLst>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126" name="Shape 126"/>
          <p:cNvSpPr>
            <a:spLocks noGrp="1"/>
          </p:cNvSpPr>
          <p:nvPr>
            <p:ph type="title"/>
          </p:nvPr>
        </p:nvSpPr>
        <p:spPr>
          <a:xfrm>
            <a:off x="628650" y="365126"/>
            <a:ext cx="7886701" cy="1325564"/>
          </a:xfrm>
          <a:prstGeom prst="rect">
            <a:avLst/>
          </a:prstGeom>
        </p:spPr>
        <p:txBody>
          <a:bodyPr lIns="45718" tIns="45718" rIns="45718" bIns="45718"/>
          <a:lstStyle>
            <a:lvl1pPr algn="l" defTabSz="914367">
              <a:lnSpc>
                <a:spcPct val="90000"/>
              </a:lnSpc>
              <a:defRPr sz="4400">
                <a:latin typeface="Calibri Light"/>
                <a:ea typeface="Calibri Light"/>
                <a:cs typeface="Calibri Light"/>
                <a:sym typeface="Calibri Light"/>
              </a:defRPr>
            </a:lvl1pPr>
          </a:lstStyle>
          <a:p>
            <a:r>
              <a:t>タイトルテキスト</a:t>
            </a:r>
          </a:p>
        </p:txBody>
      </p:sp>
      <p:sp>
        <p:nvSpPr>
          <p:cNvPr id="127" name="Shape 127"/>
          <p:cNvSpPr>
            <a:spLocks noGrp="1"/>
          </p:cNvSpPr>
          <p:nvPr>
            <p:ph type="body" idx="1"/>
          </p:nvPr>
        </p:nvSpPr>
        <p:spPr>
          <a:xfrm>
            <a:off x="628650" y="1825625"/>
            <a:ext cx="7886701" cy="4351338"/>
          </a:xfrm>
          <a:prstGeom prst="rect">
            <a:avLst/>
          </a:prstGeom>
        </p:spPr>
        <p:txBody>
          <a:bodyPr lIns="45718" tIns="45718" rIns="45718" bIns="45718" anchor="t"/>
          <a:lstStyle>
            <a:lvl1pPr marL="218131" indent="-218131" defTabSz="914367">
              <a:lnSpc>
                <a:spcPct val="90000"/>
              </a:lnSpc>
              <a:spcBef>
                <a:spcPts val="984"/>
              </a:spcBef>
              <a:buSzPct val="100000"/>
              <a:buFont typeface="Arial"/>
              <a:defRPr sz="2700">
                <a:latin typeface="Calibri"/>
                <a:ea typeface="Calibri"/>
                <a:cs typeface="Calibri"/>
                <a:sym typeface="Calibri"/>
              </a:defRPr>
            </a:lvl1pPr>
            <a:lvl2pPr marL="575944" indent="-254487" defTabSz="914367">
              <a:lnSpc>
                <a:spcPct val="90000"/>
              </a:lnSpc>
              <a:spcBef>
                <a:spcPts val="984"/>
              </a:spcBef>
              <a:buSzPct val="100000"/>
              <a:buFont typeface="Arial"/>
              <a:defRPr sz="2700">
                <a:latin typeface="Calibri"/>
                <a:ea typeface="Calibri"/>
                <a:cs typeface="Calibri"/>
                <a:sym typeface="Calibri"/>
              </a:defRPr>
            </a:lvl2pPr>
            <a:lvl3pPr marL="948298" indent="-305384" defTabSz="914367">
              <a:lnSpc>
                <a:spcPct val="90000"/>
              </a:lnSpc>
              <a:spcBef>
                <a:spcPts val="984"/>
              </a:spcBef>
              <a:buSzPct val="100000"/>
              <a:buFont typeface="Arial"/>
              <a:defRPr sz="2700">
                <a:latin typeface="Calibri"/>
                <a:ea typeface="Calibri"/>
                <a:cs typeface="Calibri"/>
                <a:sym typeface="Calibri"/>
              </a:defRPr>
            </a:lvl3pPr>
            <a:lvl4pPr marL="1303688" indent="-339316" defTabSz="914367">
              <a:lnSpc>
                <a:spcPct val="90000"/>
              </a:lnSpc>
              <a:spcBef>
                <a:spcPts val="984"/>
              </a:spcBef>
              <a:buSzPct val="100000"/>
              <a:buFont typeface="Arial"/>
              <a:defRPr sz="2700">
                <a:latin typeface="Calibri"/>
                <a:ea typeface="Calibri"/>
                <a:cs typeface="Calibri"/>
                <a:sym typeface="Calibri"/>
              </a:defRPr>
            </a:lvl4pPr>
            <a:lvl5pPr marL="1625145" indent="-339316" defTabSz="914367">
              <a:lnSpc>
                <a:spcPct val="90000"/>
              </a:lnSpc>
              <a:spcBef>
                <a:spcPts val="984"/>
              </a:spcBef>
              <a:buSzPct val="100000"/>
              <a:buFont typeface="Arial"/>
              <a:defRPr sz="2700">
                <a:latin typeface="Calibri"/>
                <a:ea typeface="Calibri"/>
                <a:cs typeface="Calibri"/>
                <a:sym typeface="Calibri"/>
              </a:defRPr>
            </a:lvl5pPr>
          </a:lstStyle>
          <a:p>
            <a:r>
              <a:t>本文レベル1</a:t>
            </a:r>
          </a:p>
          <a:p>
            <a:pPr lvl="1"/>
            <a:r>
              <a:t>本文レベル2</a:t>
            </a:r>
          </a:p>
          <a:p>
            <a:pPr lvl="2"/>
            <a:r>
              <a:t>本文レベル3</a:t>
            </a:r>
          </a:p>
          <a:p>
            <a:pPr lvl="3"/>
            <a:r>
              <a:t>本文レベル4</a:t>
            </a:r>
          </a:p>
          <a:p>
            <a:pPr lvl="4"/>
            <a:r>
              <a:t>本文レベル 5</a:t>
            </a:r>
          </a:p>
        </p:txBody>
      </p:sp>
      <p:sp>
        <p:nvSpPr>
          <p:cNvPr id="128" name="Shape 128"/>
          <p:cNvSpPr>
            <a:spLocks noGrp="1"/>
          </p:cNvSpPr>
          <p:nvPr>
            <p:ph type="sldNum" sz="quarter" idx="2"/>
          </p:nvPr>
        </p:nvSpPr>
        <p:spPr>
          <a:xfrm>
            <a:off x="8151570" y="6408112"/>
            <a:ext cx="363781" cy="261606"/>
          </a:xfrm>
          <a:prstGeom prst="rect">
            <a:avLst/>
          </a:prstGeom>
        </p:spPr>
        <p:txBody>
          <a:bodyPr lIns="45718" tIns="45718" rIns="45718" bIns="45718" anchor="ctr"/>
          <a:lstStyle>
            <a:lvl1pPr algn="r" defTabSz="914367">
              <a:defRPr sz="1100">
                <a:solidFill>
                  <a:srgbClr val="888888"/>
                </a:solidFill>
                <a:latin typeface="Calibri"/>
                <a:ea typeface="Calibri"/>
                <a:cs typeface="Calibri"/>
                <a:sym typeface="Calibri"/>
              </a:defRPr>
            </a:lvl1pPr>
          </a:lstStyle>
          <a:p>
            <a:fld id="{86CB4B4D-7CA3-9044-876B-883B54F8677D}" type="slidenum">
              <a:rPr/>
              <a:pPr/>
              <a:t>‹Nr.›</a:t>
            </a:fld>
            <a:endParaRPr/>
          </a:p>
        </p:txBody>
      </p:sp>
    </p:spTree>
    <p:extLst>
      <p:ext uri="{BB962C8B-B14F-4D97-AF65-F5344CB8AC3E}">
        <p14:creationId xmlns:p14="http://schemas.microsoft.com/office/powerpoint/2010/main" val="2998674541"/>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contenido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contenido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88689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5" name="Shape 135"/>
          <p:cNvSpPr/>
          <p:nvPr/>
        </p:nvSpPr>
        <p:spPr>
          <a:xfrm>
            <a:off x="-1" y="1295400"/>
            <a:ext cx="9144001" cy="1"/>
          </a:xfrm>
          <a:prstGeom prst="line">
            <a:avLst/>
          </a:prstGeom>
          <a:ln w="50800">
            <a:solidFill>
              <a:srgbClr val="CC3300"/>
            </a:solidFill>
          </a:ln>
        </p:spPr>
        <p:txBody>
          <a:bodyPr lIns="45718" tIns="45718" rIns="45718" bIns="45718"/>
          <a:lstStyle/>
          <a:p>
            <a:pPr algn="ctr" defTabSz="914367" hangingPunct="0">
              <a:defRPr sz="2200" b="1">
                <a:latin typeface="Times New Roman"/>
                <a:ea typeface="Times New Roman"/>
                <a:cs typeface="Times New Roman"/>
                <a:sym typeface="Times New Roman"/>
              </a:defRPr>
            </a:pPr>
            <a:endParaRPr sz="2200" b="1" kern="0">
              <a:solidFill>
                <a:srgbClr val="000000"/>
              </a:solidFill>
              <a:latin typeface="Times New Roman"/>
              <a:ea typeface="Times New Roman"/>
              <a:cs typeface="Times New Roman"/>
              <a:sym typeface="Times New Roman"/>
            </a:endParaRPr>
          </a:p>
        </p:txBody>
      </p:sp>
      <p:sp>
        <p:nvSpPr>
          <p:cNvPr id="136" name="Shape 136"/>
          <p:cNvSpPr>
            <a:spLocks noGrp="1"/>
          </p:cNvSpPr>
          <p:nvPr>
            <p:ph type="sldNum" sz="quarter" idx="2"/>
          </p:nvPr>
        </p:nvSpPr>
        <p:spPr>
          <a:xfrm>
            <a:off x="4303450" y="6381750"/>
            <a:ext cx="420951" cy="292384"/>
          </a:xfrm>
          <a:prstGeom prst="rect">
            <a:avLst/>
          </a:prstGeom>
        </p:spPr>
        <p:txBody>
          <a:bodyPr lIns="45718" tIns="45718" rIns="45718" bIns="45718"/>
          <a:lstStyle>
            <a:lvl1pPr algn="r" defTabSz="914367">
              <a:defRPr>
                <a:latin typeface="Times New Roman"/>
                <a:ea typeface="Times New Roman"/>
                <a:cs typeface="Times New Roman"/>
                <a:sym typeface="Times New Roman"/>
              </a:defRPr>
            </a:lvl1pPr>
          </a:lstStyle>
          <a:p>
            <a:fld id="{86CB4B4D-7CA3-9044-876B-883B54F8677D}" type="slidenum">
              <a:rPr/>
              <a:pPr/>
              <a:t>‹Nr.›</a:t>
            </a:fld>
            <a:endParaRPr/>
          </a:p>
        </p:txBody>
      </p:sp>
    </p:spTree>
    <p:extLst>
      <p:ext uri="{BB962C8B-B14F-4D97-AF65-F5344CB8AC3E}">
        <p14:creationId xmlns:p14="http://schemas.microsoft.com/office/powerpoint/2010/main" val="2296524697"/>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41051F-FB24-4987-AAC9-295309845B51}"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861467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DB26D-5D8D-4AB5-A9A3-6FD6EA80F261}"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749942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E100F-8812-4839-AB24-418D545E65C4}"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962861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9B0A47-0817-453E-8231-270D9A230826}"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1448043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33DFAC-19C0-4DCE-8672-7ED297F91677}"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951402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59A743-AED6-4E47-93C3-A3735D6DB5F2}"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1395544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06CE2E-7BA2-421B-B957-02BA3386EAE2}"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124277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94EDC5-92B6-452D-967D-4D16884B8BC6}"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164331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E0A85-79CB-4905-A7C6-2D5FA968CB1F}"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305126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n-U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Marcador de texto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Marcador de fecha 6"/>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0890203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52F9B2-EEF4-4CAE-B521-CE2182D52CEE}"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4278968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latin typeface="Arial"/>
              </a:rPr>
              <a:t>Douglas BETT</a:t>
            </a:r>
            <a:endParaRPr lang="en-US" dirty="0">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latin typeface="Arial"/>
              </a:rPr>
              <a:t>CLIC Workshop 2016</a:t>
            </a:r>
            <a:endParaRPr lang="en-US" dirty="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B32D7E-95A3-4E37-B2E5-9606631F53A5}" type="slidenum">
              <a:rPr lang="en-US">
                <a:solidFill>
                  <a:srgbClr val="000000"/>
                </a:solidFill>
                <a:latin typeface="Arial"/>
              </a:rPr>
              <a:pPr>
                <a:defRPr/>
              </a:pPr>
              <a:t>‹Nr.›</a:t>
            </a:fld>
            <a:endParaRPr lang="en-US">
              <a:solidFill>
                <a:srgbClr val="000000"/>
              </a:solidFill>
              <a:latin typeface="Arial"/>
            </a:endParaRPr>
          </a:p>
        </p:txBody>
      </p:sp>
    </p:spTree>
    <p:extLst>
      <p:ext uri="{BB962C8B-B14F-4D97-AF65-F5344CB8AC3E}">
        <p14:creationId xmlns:p14="http://schemas.microsoft.com/office/powerpoint/2010/main" val="23709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US"/>
          </a:p>
        </p:txBody>
      </p:sp>
      <p:sp>
        <p:nvSpPr>
          <p:cNvPr id="3" name="Marcador de fecha 2"/>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22584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8501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es-ES_tradnl" smtClean="0"/>
              <a:t>Clic para editar título</a:t>
            </a:r>
            <a:endParaRPr lang="en-US"/>
          </a:p>
        </p:txBody>
      </p:sp>
      <p:sp>
        <p:nvSpPr>
          <p:cNvPr id="3" name="Marcador de contenido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texto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24847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3680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es-ES_tradnl" smtClean="0"/>
              <a:t>Clic para editar título</a:t>
            </a:r>
            <a:endParaRPr lang="en-US"/>
          </a:p>
        </p:txBody>
      </p:sp>
      <p:sp>
        <p:nvSpPr>
          <p:cNvPr id="3" name="Marcador de texto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Marcador de fecha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5" name="Marcador de pie de página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fld id="{64834BF9-FFE2-DE4B-B653-CA28FCA846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1032644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val="1"/>
            </a:ext>
          </a:extLst>
        </p:spPr>
        <p:txBody>
          <a:bodyPr lIns="35699" tIns="35699" rIns="35699" bIns="35699" anchor="ctr">
            <a:normAutofit/>
          </a:bodyPr>
          <a:lstStyle/>
          <a:p>
            <a:r>
              <a:t>タイトルテキスト</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ma14="http://schemas.microsoft.com/office/mac/drawingml/2011/main" val="1"/>
            </a:ext>
          </a:extLst>
        </p:spPr>
        <p:txBody>
          <a:bodyPr lIns="35699" tIns="35699" rIns="35699" bIns="35699" anchor="ctr">
            <a:normAutofit/>
          </a:bodyPr>
          <a:lstStyle/>
          <a:p>
            <a:r>
              <a:t>本文レベル1</a:t>
            </a:r>
          </a:p>
          <a:p>
            <a:pPr lvl="1"/>
            <a:r>
              <a:t>本文レベル2</a:t>
            </a:r>
          </a:p>
          <a:p>
            <a:pPr lvl="2"/>
            <a:r>
              <a:t>本文レベル3</a:t>
            </a:r>
          </a:p>
          <a:p>
            <a:pPr lvl="3"/>
            <a:r>
              <a:t>本文レベル4</a:t>
            </a:r>
          </a:p>
          <a:p>
            <a:pPr lvl="4"/>
            <a:r>
              <a:t>本文レベル 5</a:t>
            </a:r>
          </a:p>
        </p:txBody>
      </p:sp>
      <p:sp>
        <p:nvSpPr>
          <p:cNvPr id="4" name="Shape 4"/>
          <p:cNvSpPr>
            <a:spLocks noGrp="1"/>
          </p:cNvSpPr>
          <p:nvPr>
            <p:ph type="sldNum" sz="quarter" idx="2"/>
          </p:nvPr>
        </p:nvSpPr>
        <p:spPr>
          <a:xfrm>
            <a:off x="4358347" y="6505278"/>
            <a:ext cx="418380" cy="272186"/>
          </a:xfrm>
          <a:prstGeom prst="rect">
            <a:avLst/>
          </a:prstGeom>
          <a:ln w="12700">
            <a:miter lim="400000"/>
          </a:ln>
        </p:spPr>
        <p:txBody>
          <a:bodyPr wrap="none" lIns="35699" tIns="35699" rIns="35699" bIns="35699">
            <a:spAutoFit/>
          </a:bodyPr>
          <a:lstStyle>
            <a:lvl1pPr>
              <a:defRPr sz="1300"/>
            </a:lvl1pPr>
          </a:lstStyle>
          <a:p>
            <a:pPr algn="ctr" defTabSz="410562" hangingPunct="0"/>
            <a:fld id="{86CB4B4D-7CA3-9044-876B-883B54F8677D}" type="slidenum">
              <a:rPr lang="es-ES" kern="0" smtClean="0">
                <a:solidFill>
                  <a:srgbClr val="000000"/>
                </a:solidFill>
                <a:latin typeface="ヒラギノ角ゴ ProN W3"/>
                <a:ea typeface="ヒラギノ角ゴ ProN W3"/>
                <a:cs typeface="ヒラギノ角ゴ ProN W3"/>
                <a:sym typeface="ヒラギノ角ゴ ProN W3"/>
              </a:rPr>
              <a:pPr algn="ctr" defTabSz="410562" hangingPunct="0"/>
              <a:t>‹Nr.›</a:t>
            </a:fld>
            <a:endParaRPr lang="es-ES" kern="0">
              <a:solidFill>
                <a:srgbClr val="000000"/>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4296987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 id="2147483700" r:id="rId14"/>
  </p:sldLayoutIdLst>
  <p:transition xmlns:p14="http://schemas.microsoft.com/office/powerpoint/2010/main" spd="med"/>
  <p:txStyles>
    <p:titleStyle>
      <a:lvl1pPr marL="0" marR="0" indent="0"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1pPr>
      <a:lvl2pPr marL="0" marR="0" indent="160655"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2pPr>
      <a:lvl3pPr marL="0" marR="0" indent="321308"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3pPr>
      <a:lvl4pPr marL="0" marR="0" indent="481963"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4pPr>
      <a:lvl5pPr marL="0" marR="0" indent="642618"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5pPr>
      <a:lvl6pPr marL="0" marR="0" indent="803274"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6pPr>
      <a:lvl7pPr marL="0" marR="0" indent="963925"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7pPr>
      <a:lvl8pPr marL="0" marR="0" indent="1124582"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8pPr>
      <a:lvl9pPr marL="0" marR="0" indent="1285237" algn="ctr" defTabSz="410562"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9pPr>
    </p:titleStyle>
    <p:bodyStyle>
      <a:lvl1pPr marL="312384"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1pPr>
      <a:lvl2pPr marL="624768"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2pPr>
      <a:lvl3pPr marL="937152"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3pPr>
      <a:lvl4pPr marL="1249536"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4pPr>
      <a:lvl5pPr marL="1561920"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5pPr>
      <a:lvl6pPr marL="1874304"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6pPr>
      <a:lvl7pPr marL="2186688"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7pPr>
      <a:lvl8pPr marL="2499072"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8pPr>
      <a:lvl9pPr marL="2811456" marR="0" indent="-312384" algn="l" defTabSz="410562"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1pPr>
      <a:lvl2pPr marL="0" marR="0" indent="160655"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2pPr>
      <a:lvl3pPr marL="0" marR="0" indent="321308"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3pPr>
      <a:lvl4pPr marL="0" marR="0" indent="481963"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4pPr>
      <a:lvl5pPr marL="0" marR="0" indent="642618"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5pPr>
      <a:lvl6pPr marL="0" marR="0" indent="803274"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6pPr>
      <a:lvl7pPr marL="0" marR="0" indent="963925"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7pPr>
      <a:lvl8pPr marL="0" marR="0" indent="1124582"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8pPr>
      <a:lvl9pPr marL="0" marR="0" indent="1285237"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タイトルテキスト</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r>
              <a:t>本文レベル1</a:t>
            </a:r>
          </a:p>
          <a:p>
            <a:pPr lvl="1"/>
            <a:r>
              <a:t>本文レベル2</a:t>
            </a:r>
          </a:p>
          <a:p>
            <a:pPr lvl="2"/>
            <a:r>
              <a:t>本文レベル3</a:t>
            </a:r>
          </a:p>
          <a:p>
            <a:pPr lvl="3"/>
            <a:r>
              <a:t>本文レベル4</a:t>
            </a:r>
          </a:p>
          <a:p>
            <a:pPr lvl="4"/>
            <a:r>
              <a:t>本文レベル 5</a:t>
            </a:r>
          </a:p>
        </p:txBody>
      </p:sp>
      <p:sp>
        <p:nvSpPr>
          <p:cNvPr id="4" name="Shape 4"/>
          <p:cNvSpPr>
            <a:spLocks noGrp="1"/>
          </p:cNvSpPr>
          <p:nvPr>
            <p:ph type="sldNum" sz="quarter" idx="2"/>
          </p:nvPr>
        </p:nvSpPr>
        <p:spPr>
          <a:xfrm>
            <a:off x="4358346" y="6505277"/>
            <a:ext cx="418380" cy="272186"/>
          </a:xfrm>
          <a:prstGeom prst="rect">
            <a:avLst/>
          </a:prstGeom>
          <a:ln w="12700">
            <a:miter lim="400000"/>
          </a:ln>
        </p:spPr>
        <p:txBody>
          <a:bodyPr wrap="none" lIns="35717" tIns="35717" rIns="35717" bIns="35717">
            <a:spAutoFit/>
          </a:bodyPr>
          <a:lstStyle>
            <a:lvl1pPr>
              <a:defRPr sz="1300"/>
            </a:lvl1pPr>
          </a:lstStyle>
          <a:p>
            <a:pPr algn="ctr" defTabSz="410751" hangingPunct="0"/>
            <a:fld id="{86CB4B4D-7CA3-9044-876B-883B54F8677D}" type="slidenum">
              <a:rPr kern="0">
                <a:solidFill>
                  <a:srgbClr val="000000"/>
                </a:solidFill>
                <a:latin typeface="ヒラギノ角ゴ ProN W3"/>
                <a:ea typeface="ヒラギノ角ゴ ProN W3"/>
                <a:cs typeface="ヒラギノ角ゴ ProN W3"/>
                <a:sym typeface="ヒラギノ角ゴ ProN W3"/>
              </a:rPr>
              <a:pPr algn="ctr" defTabSz="410751" hangingPunct="0"/>
              <a:t>‹Nr.›</a:t>
            </a:fld>
            <a:endParaRPr kern="0">
              <a:solidFill>
                <a:srgbClr val="000000"/>
              </a:solidFill>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39959385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ransition xmlns:p14="http://schemas.microsoft.com/office/powerpoint/2010/main" spd="med"/>
  <p:txStyles>
    <p:titleStyle>
      <a:lvl1pPr marL="0" marR="0" indent="0"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ヒラギノ角ゴ ProN W3"/>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1pPr>
      <a:lvl2pPr marL="62505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2pPr>
      <a:lvl3pPr marL="93758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3pPr>
      <a:lvl4pPr marL="125011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4pPr>
      <a:lvl5pPr marL="1562640"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5pPr>
      <a:lvl6pPr marL="1875168"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6pPr>
      <a:lvl7pPr marL="2187696"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7pPr>
      <a:lvl8pPr marL="2500224"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8pPr>
      <a:lvl9pPr marL="2812752" marR="0" indent="-312528" algn="l" defTabSz="410751"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1pPr>
      <a:lvl2pPr marL="0" marR="0" indent="1607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2pPr>
      <a:lvl3pPr marL="0" marR="0" indent="321457"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3pPr>
      <a:lvl4pPr marL="0" marR="0" indent="482186"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4pPr>
      <a:lvl5pPr marL="0" marR="0" indent="642915"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5pPr>
      <a:lvl6pPr marL="0" marR="0" indent="803643"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6pPr>
      <a:lvl7pPr marL="0" marR="0" indent="964372"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7pPr>
      <a:lvl8pPr marL="0" marR="0" indent="1125101"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8pPr>
      <a:lvl9pPr marL="0" marR="0" indent="12858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ヒラギノ角ゴ ProN W3"/>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07950" y="6467475"/>
            <a:ext cx="18717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000" smtClean="0"/>
            </a:lvl1pPr>
          </a:lstStyle>
          <a:p>
            <a:pPr defTabSz="914400" fontAlgn="base">
              <a:spcBef>
                <a:spcPct val="0"/>
              </a:spcBef>
              <a:spcAft>
                <a:spcPct val="0"/>
              </a:spcAft>
              <a:defRPr/>
            </a:pPr>
            <a:r>
              <a:rPr lang="en-US">
                <a:solidFill>
                  <a:srgbClr val="000000"/>
                </a:solidFill>
                <a:latin typeface="Arial"/>
              </a:rPr>
              <a:t>Douglas BETT</a:t>
            </a:r>
            <a:endParaRPr lang="en-US" dirty="0">
              <a:solidFill>
                <a:srgbClr val="000000"/>
              </a:solidFill>
              <a:latin typeface="Arial"/>
            </a:endParaRPr>
          </a:p>
        </p:txBody>
      </p:sp>
      <p:sp>
        <p:nvSpPr>
          <p:cNvPr id="1029" name="Rectangle 5"/>
          <p:cNvSpPr>
            <a:spLocks noGrp="1" noChangeArrowheads="1"/>
          </p:cNvSpPr>
          <p:nvPr>
            <p:ph type="ftr" sz="quarter" idx="3"/>
          </p:nvPr>
        </p:nvSpPr>
        <p:spPr bwMode="auto">
          <a:xfrm>
            <a:off x="1403351" y="6453190"/>
            <a:ext cx="6192838"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000" smtClean="0"/>
            </a:lvl1pPr>
          </a:lstStyle>
          <a:p>
            <a:pPr defTabSz="914400" fontAlgn="base">
              <a:spcBef>
                <a:spcPct val="0"/>
              </a:spcBef>
              <a:spcAft>
                <a:spcPct val="0"/>
              </a:spcAft>
              <a:defRPr/>
            </a:pPr>
            <a:r>
              <a:rPr lang="en-GB">
                <a:solidFill>
                  <a:srgbClr val="000000"/>
                </a:solidFill>
                <a:latin typeface="Arial"/>
              </a:rPr>
              <a:t>CLIC Workshop 2016</a:t>
            </a:r>
            <a:endParaRPr lang="en-US" dirty="0">
              <a:solidFill>
                <a:srgbClr val="000000"/>
              </a:solidFill>
              <a:latin typeface="Arial"/>
            </a:endParaRPr>
          </a:p>
        </p:txBody>
      </p:sp>
      <p:sp>
        <p:nvSpPr>
          <p:cNvPr id="1030" name="Rectangle 6"/>
          <p:cNvSpPr>
            <a:spLocks noGrp="1" noChangeArrowheads="1"/>
          </p:cNvSpPr>
          <p:nvPr>
            <p:ph type="sldNum" sz="quarter" idx="4"/>
          </p:nvPr>
        </p:nvSpPr>
        <p:spPr bwMode="auto">
          <a:xfrm>
            <a:off x="8459789" y="6453190"/>
            <a:ext cx="503237"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smtClean="0"/>
            </a:lvl1pPr>
          </a:lstStyle>
          <a:p>
            <a:pPr defTabSz="914400" fontAlgn="base">
              <a:spcBef>
                <a:spcPct val="0"/>
              </a:spcBef>
              <a:spcAft>
                <a:spcPct val="0"/>
              </a:spcAft>
              <a:defRPr/>
            </a:pPr>
            <a:fld id="{5BCA6E2C-2499-46BE-82D8-7FED1301E5A2}" type="slidenum">
              <a:rPr lang="en-US">
                <a:solidFill>
                  <a:srgbClr val="000000"/>
                </a:solidFill>
                <a:latin typeface="Arial"/>
              </a:rPr>
              <a:pPr defTabSz="914400" fontAlgn="base">
                <a:spcBef>
                  <a:spcPct val="0"/>
                </a:spcBef>
                <a:spcAft>
                  <a:spcPct val="0"/>
                </a:spcAft>
                <a:defRPr/>
              </a:pPr>
              <a:t>‹Nr.›</a:t>
            </a:fld>
            <a:endParaRPr lang="en-US">
              <a:solidFill>
                <a:srgbClr val="000000"/>
              </a:solidFill>
              <a:latin typeface="Arial"/>
            </a:endParaRPr>
          </a:p>
        </p:txBody>
      </p:sp>
      <p:sp>
        <p:nvSpPr>
          <p:cNvPr id="1031" name="Rectangle 7"/>
          <p:cNvSpPr>
            <a:spLocks noChangeArrowheads="1"/>
          </p:cNvSpPr>
          <p:nvPr userDrawn="1"/>
        </p:nvSpPr>
        <p:spPr bwMode="auto">
          <a:xfrm>
            <a:off x="179389" y="188915"/>
            <a:ext cx="8785225" cy="6192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GB">
              <a:solidFill>
                <a:srgbClr val="000000"/>
              </a:solidFill>
              <a:latin typeface="Arial"/>
            </a:endParaRPr>
          </a:p>
        </p:txBody>
      </p:sp>
    </p:spTree>
    <p:extLst>
      <p:ext uri="{BB962C8B-B14F-4D97-AF65-F5344CB8AC3E}">
        <p14:creationId xmlns:p14="http://schemas.microsoft.com/office/powerpoint/2010/main" val="13107011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8.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emf"/><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g"/><Relationship Id="rId6" Type="http://schemas.openxmlformats.org/officeDocument/2006/relationships/image" Target="../media/image70.jpeg"/><Relationship Id="rId7" Type="http://schemas.openxmlformats.org/officeDocument/2006/relationships/image" Target="../media/image71.tif"/><Relationship Id="rId8" Type="http://schemas.openxmlformats.org/officeDocument/2006/relationships/image" Target="../media/image72.jpeg"/><Relationship Id="rId9"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4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42.xml"/><Relationship Id="rId2"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5.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3.jp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agenda.linearcollider.org/event/6939/" TargetMode="External"/><Relationship Id="rId4" Type="http://schemas.openxmlformats.org/officeDocument/2006/relationships/hyperlink" Target="https://indico.cern.ch/event/449801/"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3000"/>
          </a:blip>
          <a:stretch>
            <a:fillRect/>
          </a:stretch>
        </a:blipFill>
        <a:effectLst/>
      </p:bgPr>
    </p:bg>
    <p:spTree>
      <p:nvGrpSpPr>
        <p:cNvPr id="1" name=""/>
        <p:cNvGrpSpPr/>
        <p:nvPr/>
      </p:nvGrpSpPr>
      <p:grpSpPr>
        <a:xfrm>
          <a:off x="0" y="0"/>
          <a:ext cx="0" cy="0"/>
          <a:chOff x="0" y="0"/>
          <a:chExt cx="0" cy="0"/>
        </a:xfrm>
      </p:grpSpPr>
      <p:sp>
        <p:nvSpPr>
          <p:cNvPr id="10" name="Título 1"/>
          <p:cNvSpPr>
            <a:spLocks noGrp="1"/>
          </p:cNvSpPr>
          <p:nvPr>
            <p:ph type="ctrTitle"/>
          </p:nvPr>
        </p:nvSpPr>
        <p:spPr>
          <a:xfrm>
            <a:off x="0" y="1608932"/>
            <a:ext cx="9144000" cy="1199444"/>
          </a:xfrm>
          <a:solidFill>
            <a:srgbClr val="CCFFCC"/>
          </a:solidFill>
        </p:spPr>
        <p:txBody>
          <a:bodyPr>
            <a:normAutofit/>
          </a:bodyPr>
          <a:lstStyle/>
          <a:p>
            <a:r>
              <a:rPr lang="en-US" sz="3200" b="1" dirty="0"/>
              <a:t>ATF2 Status and Plans</a:t>
            </a:r>
            <a:endParaRPr lang="en-US" sz="3200" b="1" dirty="0">
              <a:solidFill>
                <a:srgbClr val="0000FF"/>
              </a:solidFill>
            </a:endParaRPr>
          </a:p>
        </p:txBody>
      </p:sp>
      <p:pic>
        <p:nvPicPr>
          <p:cNvPr id="17"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056" y="4637143"/>
            <a:ext cx="2247900" cy="2084332"/>
          </a:xfrm>
          <a:prstGeom prst="rect">
            <a:avLst/>
          </a:prstGeom>
        </p:spPr>
      </p:pic>
      <p:pic>
        <p:nvPicPr>
          <p:cNvPr id="12"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855" y="3152776"/>
            <a:ext cx="2385890" cy="2157454"/>
          </a:xfrm>
          <a:prstGeom prst="rect">
            <a:avLst/>
          </a:prstGeom>
        </p:spPr>
      </p:pic>
      <p:pic>
        <p:nvPicPr>
          <p:cNvPr id="8" name="Imagen 13"/>
          <p:cNvPicPr>
            <a:picLocks noChangeAspect="1"/>
          </p:cNvPicPr>
          <p:nvPr/>
        </p:nvPicPr>
        <p:blipFill>
          <a:blip r:embed="rId6" cstate="print"/>
          <a:srcRect/>
          <a:stretch>
            <a:fillRect/>
          </a:stretch>
        </p:blipFill>
        <p:spPr bwMode="auto">
          <a:xfrm>
            <a:off x="243291" y="1723241"/>
            <a:ext cx="2163980" cy="1014613"/>
          </a:xfrm>
          <a:prstGeom prst="rect">
            <a:avLst/>
          </a:prstGeom>
          <a:noFill/>
          <a:ln w="9525">
            <a:noFill/>
            <a:miter lim="800000"/>
            <a:headEnd/>
            <a:tailEnd/>
          </a:ln>
        </p:spPr>
      </p:pic>
      <p:sp>
        <p:nvSpPr>
          <p:cNvPr id="5" name="Marcador de pie de página 4"/>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1</a:t>
            </a:fld>
            <a:endParaRPr lang="en-US">
              <a:solidFill>
                <a:prstClr val="black">
                  <a:tint val="75000"/>
                </a:prstClr>
              </a:solidFill>
              <a:latin typeface="Calibri"/>
            </a:endParaRPr>
          </a:p>
        </p:txBody>
      </p:sp>
      <p:sp>
        <p:nvSpPr>
          <p:cNvPr id="4" name="Subtítulo 3"/>
          <p:cNvSpPr>
            <a:spLocks noGrp="1"/>
          </p:cNvSpPr>
          <p:nvPr>
            <p:ph type="subTitle" idx="1"/>
          </p:nvPr>
        </p:nvSpPr>
        <p:spPr>
          <a:xfrm>
            <a:off x="1371600" y="3632201"/>
            <a:ext cx="6400800" cy="1752600"/>
          </a:xfrm>
        </p:spPr>
        <p:txBody>
          <a:bodyPr/>
          <a:lstStyle/>
          <a:p>
            <a:endParaRPr lang="es-ES" dirty="0"/>
          </a:p>
        </p:txBody>
      </p:sp>
      <p:sp>
        <p:nvSpPr>
          <p:cNvPr id="11" name="Marcador de fecha 10"/>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15"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91" y="4844998"/>
            <a:ext cx="2855509" cy="1928345"/>
          </a:xfrm>
          <a:prstGeom prst="rect">
            <a:avLst/>
          </a:prstGeom>
        </p:spPr>
      </p:pic>
      <p:pic>
        <p:nvPicPr>
          <p:cNvPr id="16"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884317" y="4084140"/>
            <a:ext cx="2711621" cy="1807747"/>
          </a:xfrm>
          <a:prstGeom prst="rect">
            <a:avLst/>
          </a:prstGeom>
        </p:spPr>
      </p:pic>
      <p:pic>
        <p:nvPicPr>
          <p:cNvPr id="2" name="Picture 1" descr="peop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308" y="203200"/>
            <a:ext cx="8750301" cy="1315963"/>
          </a:xfrm>
          <a:prstGeom prst="rect">
            <a:avLst/>
          </a:prstGeom>
        </p:spPr>
      </p:pic>
      <p:pic>
        <p:nvPicPr>
          <p:cNvPr id="18" name="Imagen 17" descr="DSC07367(1).JPG"/>
          <p:cNvPicPr>
            <a:picLocks noChangeAspect="1"/>
          </p:cNvPicPr>
          <p:nvPr/>
        </p:nvPicPr>
        <p:blipFill rotWithShape="1">
          <a:blip r:embed="rId10">
            <a:extLst>
              <a:ext uri="{28A0092B-C50C-407E-A947-70E740481C1C}">
                <a14:useLocalDpi xmlns:a14="http://schemas.microsoft.com/office/drawing/2010/main" val="0"/>
              </a:ext>
            </a:extLst>
          </a:blip>
          <a:srcRect l="4045" r="7674"/>
          <a:stretch/>
        </p:blipFill>
        <p:spPr>
          <a:xfrm>
            <a:off x="376020" y="3152784"/>
            <a:ext cx="2214780" cy="1815143"/>
          </a:xfrm>
          <a:prstGeom prst="rect">
            <a:avLst/>
          </a:prstGeom>
        </p:spPr>
      </p:pic>
    </p:spTree>
    <p:extLst>
      <p:ext uri="{BB962C8B-B14F-4D97-AF65-F5344CB8AC3E}">
        <p14:creationId xmlns:p14="http://schemas.microsoft.com/office/powerpoint/2010/main" val="40938710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R&amp;D issues and challenges </a:t>
            </a:r>
          </a:p>
        </p:txBody>
      </p:sp>
      <p:sp>
        <p:nvSpPr>
          <p:cNvPr id="2" name="Marcador de pie de página 1"/>
          <p:cNvSpPr>
            <a:spLocks noGrp="1"/>
          </p:cNvSpPr>
          <p:nvPr>
            <p:ph type="ftr" sz="quarter" idx="11"/>
          </p:nvPr>
        </p:nvSpPr>
        <p:spPr>
          <a:xfrm>
            <a:off x="3276600" y="6307578"/>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10" name="Rectángulo 9"/>
          <p:cNvSpPr/>
          <p:nvPr/>
        </p:nvSpPr>
        <p:spPr>
          <a:xfrm>
            <a:off x="237064" y="543346"/>
            <a:ext cx="8703735" cy="5755421"/>
          </a:xfrm>
          <a:prstGeom prst="rect">
            <a:avLst/>
          </a:prstGeom>
        </p:spPr>
        <p:txBody>
          <a:bodyPr wrap="square">
            <a:spAutoFit/>
          </a:bodyPr>
          <a:lstStyle/>
          <a:p>
            <a:r>
              <a:rPr lang="en-GB" sz="2800" b="1" dirty="0"/>
              <a:t>Ultra-low-beta tuning (M. </a:t>
            </a:r>
            <a:r>
              <a:rPr lang="en-GB" sz="2800" b="1" dirty="0" err="1"/>
              <a:t>Patecki</a:t>
            </a:r>
            <a:r>
              <a:rPr lang="en-GB" sz="2800" b="1" dirty="0" smtClean="0"/>
              <a:t>)</a:t>
            </a:r>
          </a:p>
          <a:p>
            <a:endParaRPr lang="es-ES" sz="2800" dirty="0"/>
          </a:p>
          <a:p>
            <a:pPr marL="342900" indent="-342900" algn="just">
              <a:buFont typeface="Arial"/>
              <a:buChar char="•"/>
            </a:pPr>
            <a:r>
              <a:rPr lang="en-GB" sz="2400" dirty="0"/>
              <a:t>A certain number of shifts during 2015 spring and December runs were dedicated to the test the ultra-low-beta scenarios similar to CLIC chromaticity level. The 10x0.5 optics was tested.  The β</a:t>
            </a:r>
            <a:r>
              <a:rPr lang="en-GB" sz="2400" baseline="-25000" dirty="0"/>
              <a:t>y</a:t>
            </a:r>
            <a:r>
              <a:rPr lang="en-GB" sz="2400" dirty="0"/>
              <a:t>* was correctly set, but β</a:t>
            </a:r>
            <a:r>
              <a:rPr lang="en-GB" sz="2400" baseline="-25000" dirty="0"/>
              <a:t>x</a:t>
            </a:r>
            <a:r>
              <a:rPr lang="en-GB" sz="2400" dirty="0"/>
              <a:t>* </a:t>
            </a:r>
            <a:r>
              <a:rPr lang="en-GB" sz="2400" dirty="0" smtClean="0"/>
              <a:t>was larger by a factor 2. The tools for β* values estimation has been implemented. The lowest measured vertical IP beam size was about 60 nm, some possible reasons has been identified: beam is more sensitive to imperfections due to larger β function in FF line, not optimized </a:t>
            </a:r>
            <a:r>
              <a:rPr lang="en-GB" sz="2400" dirty="0" err="1" smtClean="0"/>
              <a:t>sextupoles</a:t>
            </a:r>
            <a:r>
              <a:rPr lang="en-GB" sz="2400" dirty="0" smtClean="0"/>
              <a:t> </a:t>
            </a:r>
            <a:r>
              <a:rPr lang="en-GB" sz="2400" dirty="0" smtClean="0"/>
              <a:t>strength </a:t>
            </a:r>
            <a:r>
              <a:rPr lang="en-GB" sz="2400" dirty="0" smtClean="0"/>
              <a:t>or beam orbit fluctuations and drifts. </a:t>
            </a:r>
          </a:p>
          <a:p>
            <a:pPr marL="342900" indent="-342900" algn="just">
              <a:buFont typeface="Arial"/>
              <a:buChar char="•"/>
            </a:pPr>
            <a:endParaRPr lang="en-GB" sz="2400" dirty="0" smtClean="0"/>
          </a:p>
          <a:p>
            <a:pPr marL="342900" indent="-342900" algn="just">
              <a:buFont typeface="Arial"/>
              <a:buChar char="•"/>
            </a:pPr>
            <a:r>
              <a:rPr lang="en-GB" sz="2400" dirty="0" smtClean="0"/>
              <a:t> During 2016 the investigation of the ultra-low-beta will continue. The installation of the </a:t>
            </a:r>
            <a:r>
              <a:rPr lang="en-GB" sz="2400" dirty="0" err="1" smtClean="0"/>
              <a:t>octupoles</a:t>
            </a:r>
            <a:r>
              <a:rPr lang="en-GB" sz="2400" dirty="0" smtClean="0"/>
              <a:t> magnets in spring 2016 could improve the tuning for this kind of optics</a:t>
            </a:r>
            <a:r>
              <a:rPr lang="es-ES" sz="2400" dirty="0" smtClean="0"/>
              <a:t> </a:t>
            </a:r>
            <a:endParaRPr lang="es-ES" sz="2400" dirty="0"/>
          </a:p>
        </p:txBody>
      </p:sp>
    </p:spTree>
    <p:extLst>
      <p:ext uri="{BB962C8B-B14F-4D97-AF65-F5344CB8AC3E}">
        <p14:creationId xmlns:p14="http://schemas.microsoft.com/office/powerpoint/2010/main" val="85817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0"/>
            <a:ext cx="9144000" cy="495628"/>
          </a:xfrm>
          <a:solidFill>
            <a:srgbClr val="CCFFCC"/>
          </a:solidFill>
        </p:spPr>
        <p:txBody>
          <a:bodyPr>
            <a:noAutofit/>
          </a:bodyPr>
          <a:lstStyle/>
          <a:p>
            <a:pPr algn="l"/>
            <a:r>
              <a:rPr lang="en-US" sz="2800" b="1" dirty="0"/>
              <a:t>    ATF2 FY2015 R&amp;D issues and challenges </a:t>
            </a:r>
          </a:p>
        </p:txBody>
      </p:sp>
      <p:sp>
        <p:nvSpPr>
          <p:cNvPr id="2" name="Marcador de pie de página 1"/>
          <p:cNvSpPr>
            <a:spLocks noGrp="1"/>
          </p:cNvSpPr>
          <p:nvPr>
            <p:ph type="ftr" sz="quarter" idx="11"/>
          </p:nvPr>
        </p:nvSpPr>
        <p:spPr>
          <a:xfrm>
            <a:off x="3073400" y="6324511"/>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11</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173467" y="494269"/>
            <a:ext cx="6566271" cy="523220"/>
          </a:xfrm>
          <a:prstGeom prst="rect">
            <a:avLst/>
          </a:prstGeom>
        </p:spPr>
        <p:txBody>
          <a:bodyPr wrap="none" lIns="91397" tIns="45699" rIns="91397" bIns="45699">
            <a:spAutoFit/>
          </a:bodyPr>
          <a:lstStyle/>
          <a:p>
            <a:r>
              <a:rPr kumimoji="1" lang="en-US" sz="2800" b="1" dirty="0" err="1">
                <a:solidFill>
                  <a:prstClr val="black"/>
                </a:solidFill>
                <a:cs typeface="+mj-cs"/>
              </a:rPr>
              <a:t>Wakefields</a:t>
            </a:r>
            <a:r>
              <a:rPr kumimoji="1" lang="en-US" sz="2800" b="1" dirty="0">
                <a:solidFill>
                  <a:prstClr val="black"/>
                </a:solidFill>
                <a:cs typeface="+mj-cs"/>
              </a:rPr>
              <a:t> and High-Intensity dependence</a:t>
            </a:r>
            <a:endParaRPr lang="es-ES" sz="2800" b="1" dirty="0"/>
          </a:p>
        </p:txBody>
      </p:sp>
      <p:sp>
        <p:nvSpPr>
          <p:cNvPr id="3" name="Rectángulo 2"/>
          <p:cNvSpPr/>
          <p:nvPr/>
        </p:nvSpPr>
        <p:spPr>
          <a:xfrm>
            <a:off x="173458" y="1066783"/>
            <a:ext cx="8970542" cy="5293714"/>
          </a:xfrm>
          <a:prstGeom prst="rect">
            <a:avLst/>
          </a:prstGeom>
        </p:spPr>
        <p:txBody>
          <a:bodyPr wrap="square" lIns="91397" tIns="45699" rIns="91397" bIns="45699">
            <a:spAutoFit/>
          </a:bodyPr>
          <a:lstStyle/>
          <a:p>
            <a:pPr marL="342744" indent="-342744">
              <a:buFont typeface="Arial"/>
              <a:buChar char="•"/>
            </a:pPr>
            <a:r>
              <a:rPr kumimoji="1"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Orbit change and beam size vs. Position </a:t>
            </a:r>
            <a:r>
              <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of </a:t>
            </a:r>
            <a:r>
              <a:rPr kumimoji="1"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Wakefield sources</a:t>
            </a:r>
          </a:p>
          <a:p>
            <a:pPr marL="799731" lvl="1" indent="-342744">
              <a:buFont typeface="Arial"/>
              <a:buChar char="•"/>
            </a:pP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Experiments and calculations are (almost) consistent</a:t>
            </a:r>
            <a:r>
              <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1"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endParaRPr>
          </a:p>
          <a:p>
            <a:pPr marL="342744" indent="-342744">
              <a:buFont typeface="Arial"/>
              <a:buChar char="•"/>
            </a:pPr>
            <a:r>
              <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Beam size intensity dependence with optimized wake source  (on movers) positions</a:t>
            </a:r>
          </a:p>
          <a:p>
            <a:pPr marL="799731" lvl="1" indent="-342744">
              <a:buFont typeface="Arial"/>
              <a:buChar char="•"/>
            </a:pPr>
            <a:r>
              <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Still not understood</a:t>
            </a:r>
          </a:p>
          <a:p>
            <a:pPr marL="799731" lvl="1" indent="-342744">
              <a:buFont typeface="Arial"/>
              <a:buChar char="•"/>
            </a:pP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It seems mostly from dynamic effect: orbit jitter + </a:t>
            </a:r>
            <a:r>
              <a:rPr lang="en-US" altLang="ja-JP" sz="2000" dirty="0" err="1">
                <a:latin typeface="Arial Unicode MS" panose="020B0604020202020204" pitchFamily="50" charset="-128"/>
                <a:ea typeface="Arial Unicode MS" panose="020B0604020202020204" pitchFamily="50" charset="-128"/>
                <a:cs typeface="Arial Unicode MS" panose="020B0604020202020204" pitchFamily="50" charset="-128"/>
              </a:rPr>
              <a:t>wakefield</a:t>
            </a:r>
            <a:endPar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endParaRPr>
          </a:p>
          <a:p>
            <a:pPr marL="799731" lvl="1" indent="-342744">
              <a:buFont typeface="Arial"/>
              <a:buChar char="•"/>
            </a:pP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Experimental data analysis so far</a:t>
            </a:r>
            <a:r>
              <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 can not show clear results. </a:t>
            </a:r>
          </a:p>
          <a:p>
            <a:pPr marL="1256724" lvl="2" indent="-342744">
              <a:buFont typeface="Arial"/>
              <a:buChar char="•"/>
            </a:pPr>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Need more data? </a:t>
            </a:r>
          </a:p>
          <a:p>
            <a:pPr marL="1256724" lvl="2" indent="-342744">
              <a:buFont typeface="Arial"/>
              <a:buChar char="•"/>
            </a:pP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IPBSM with 2-bunch feedback data should give more information. </a:t>
            </a:r>
          </a:p>
          <a:p>
            <a:pPr marL="1256724" lvl="2" indent="-342744">
              <a:buFont typeface="Arial"/>
              <a:buChar char="•"/>
            </a:pPr>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Orbit change and beam size vs. Position </a:t>
            </a:r>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of </a:t>
            </a:r>
            <a:r>
              <a:rPr kumimoji="1"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Wakefield </a:t>
            </a: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sources</a:t>
            </a:r>
            <a:endPar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endParaRPr>
          </a:p>
          <a:p>
            <a:pPr marL="342744" indent="-342744">
              <a:buFont typeface="Arial"/>
              <a:buChar char="•"/>
            </a:pPr>
            <a:r>
              <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Effects of transverse </a:t>
            </a:r>
            <a:r>
              <a:rPr lang="en-US" altLang="ja-JP" sz="2400" dirty="0" err="1">
                <a:latin typeface="Arial Unicode MS" panose="020B0604020202020204" pitchFamily="50" charset="-128"/>
                <a:ea typeface="Arial Unicode MS" panose="020B0604020202020204" pitchFamily="50" charset="-128"/>
                <a:cs typeface="Arial Unicode MS" panose="020B0604020202020204" pitchFamily="50" charset="-128"/>
              </a:rPr>
              <a:t>wakefield</a:t>
            </a:r>
            <a:r>
              <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 in ILC will be much smaller than in ATF2, understanding of intensity dependence </a:t>
            </a:r>
            <a:r>
              <a:rPr lang="en-US" altLang="ja-JP" sz="2400" dirty="0" smtClean="0">
                <a:latin typeface="Arial Unicode MS" panose="020B0604020202020204" pitchFamily="50" charset="-128"/>
                <a:ea typeface="Arial Unicode MS" panose="020B0604020202020204" pitchFamily="50" charset="-128"/>
                <a:cs typeface="Arial Unicode MS" panose="020B0604020202020204" pitchFamily="50" charset="-128"/>
              </a:rPr>
              <a:t>is</a:t>
            </a:r>
          </a:p>
          <a:p>
            <a:r>
              <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400" dirty="0" smtClean="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400" dirty="0" smtClean="0">
                <a:latin typeface="Arial Unicode MS" panose="020B0604020202020204" pitchFamily="50" charset="-128"/>
                <a:ea typeface="Arial Unicode MS" panose="020B0604020202020204" pitchFamily="50" charset="-128"/>
                <a:cs typeface="Arial Unicode MS" panose="020B0604020202020204" pitchFamily="50" charset="-128"/>
              </a:rPr>
              <a:t>crucial to make a proper scaling</a:t>
            </a:r>
            <a:endParaRPr lang="en-US" altLang="ja-JP" sz="2400" dirty="0">
              <a:latin typeface="Arial Unicode MS" panose="020B0604020202020204" pitchFamily="50" charset="-128"/>
              <a:ea typeface="Arial Unicode MS" panose="020B0604020202020204" pitchFamily="50" charset="-128"/>
              <a:cs typeface="Arial Unicode MS" panose="020B0604020202020204" pitchFamily="50" charset="-128"/>
            </a:endParaRPr>
          </a:p>
          <a:p>
            <a:pPr marL="799731" lvl="1" indent="-342744">
              <a:buFont typeface="Arial"/>
              <a:buChar char="•"/>
            </a:pPr>
            <a:r>
              <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High energy, short bunch length</a:t>
            </a:r>
          </a:p>
          <a:p>
            <a:pPr marL="799731" lvl="1" indent="-342744">
              <a:buFont typeface="Arial"/>
              <a:buChar char="•"/>
            </a:pPr>
            <a:r>
              <a:rPr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rPr>
              <a:t>Beam pipe aperture will be similar, but careful design (except collimators)</a:t>
            </a:r>
          </a:p>
        </p:txBody>
      </p:sp>
    </p:spTree>
    <p:extLst>
      <p:ext uri="{BB962C8B-B14F-4D97-AF65-F5344CB8AC3E}">
        <p14:creationId xmlns:p14="http://schemas.microsoft.com/office/powerpoint/2010/main" val="36693293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R&amp;D issues and challenges   </a:t>
            </a: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3" name="Imagen 2"/>
          <p:cNvPicPr>
            <a:picLocks noChangeAspect="1"/>
          </p:cNvPicPr>
          <p:nvPr/>
        </p:nvPicPr>
        <p:blipFill>
          <a:blip r:embed="rId3"/>
          <a:stretch>
            <a:fillRect/>
          </a:stretch>
        </p:blipFill>
        <p:spPr>
          <a:xfrm>
            <a:off x="235843" y="701248"/>
            <a:ext cx="8837695" cy="5655111"/>
          </a:xfrm>
          <a:prstGeom prst="rect">
            <a:avLst/>
          </a:prstGeom>
        </p:spPr>
      </p:pic>
      <p:pic>
        <p:nvPicPr>
          <p:cNvPr id="8" name="thumb_DSC00538_1024.jpg"/>
          <p:cNvPicPr>
            <a:picLocks noChangeAspect="1"/>
          </p:cNvPicPr>
          <p:nvPr/>
        </p:nvPicPr>
        <p:blipFill>
          <a:blip r:embed="rId4">
            <a:extLst/>
          </a:blip>
          <a:stretch>
            <a:fillRect/>
          </a:stretch>
        </p:blipFill>
        <p:spPr>
          <a:xfrm>
            <a:off x="5844081" y="4786849"/>
            <a:ext cx="2579502" cy="1934626"/>
          </a:xfrm>
          <a:prstGeom prst="rect">
            <a:avLst/>
          </a:prstGeom>
          <a:ln w="12700">
            <a:miter lim="400000"/>
          </a:ln>
        </p:spPr>
      </p:pic>
      <p:pic>
        <p:nvPicPr>
          <p:cNvPr id="9" name="droppedImage.png"/>
          <p:cNvPicPr>
            <a:picLocks noChangeAspect="1"/>
          </p:cNvPicPr>
          <p:nvPr/>
        </p:nvPicPr>
        <p:blipFill>
          <a:blip r:embed="rId5">
            <a:extLst/>
          </a:blip>
          <a:stretch>
            <a:fillRect/>
          </a:stretch>
        </p:blipFill>
        <p:spPr>
          <a:xfrm>
            <a:off x="0" y="4841881"/>
            <a:ext cx="2243284" cy="1879595"/>
          </a:xfrm>
          <a:prstGeom prst="rect">
            <a:avLst/>
          </a:prstGeom>
          <a:ln w="12700">
            <a:miter lim="400000"/>
          </a:ln>
        </p:spPr>
      </p:pic>
      <p:sp>
        <p:nvSpPr>
          <p:cNvPr id="2" name="CuadroTexto 1"/>
          <p:cNvSpPr txBox="1"/>
          <p:nvPr/>
        </p:nvSpPr>
        <p:spPr>
          <a:xfrm>
            <a:off x="2447366" y="5802361"/>
            <a:ext cx="3396716" cy="646331"/>
          </a:xfrm>
          <a:prstGeom prst="rect">
            <a:avLst/>
          </a:prstGeom>
          <a:solidFill>
            <a:schemeClr val="bg1"/>
          </a:solidFill>
        </p:spPr>
        <p:txBody>
          <a:bodyPr wrap="square" rtlCol="0">
            <a:spAutoFit/>
          </a:bodyPr>
          <a:lstStyle/>
          <a:p>
            <a:pPr algn="ctr"/>
            <a:r>
              <a:rPr lang="en-GB" dirty="0" smtClean="0"/>
              <a:t>IPBPM resolution less than 2 nm for Goal 2</a:t>
            </a:r>
            <a:endParaRPr lang="en-GB" dirty="0"/>
          </a:p>
        </p:txBody>
      </p:sp>
    </p:spTree>
    <p:extLst>
      <p:ext uri="{BB962C8B-B14F-4D97-AF65-F5344CB8AC3E}">
        <p14:creationId xmlns:p14="http://schemas.microsoft.com/office/powerpoint/2010/main" val="36693293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0"/>
            <a:ext cx="9144000" cy="495628"/>
          </a:xfrm>
          <a:solidFill>
            <a:srgbClr val="CCFFCC"/>
          </a:solidFill>
        </p:spPr>
        <p:txBody>
          <a:bodyPr>
            <a:noAutofit/>
          </a:bodyPr>
          <a:lstStyle/>
          <a:p>
            <a:pPr algn="l"/>
            <a:r>
              <a:rPr lang="en-US" sz="2800" b="1" dirty="0"/>
              <a:t>    ATF2 FY2015 R&amp;D issues and challenges </a:t>
            </a:r>
          </a:p>
        </p:txBody>
      </p:sp>
      <p:sp>
        <p:nvSpPr>
          <p:cNvPr id="2" name="Marcador de pie de página 1"/>
          <p:cNvSpPr>
            <a:spLocks noGrp="1"/>
          </p:cNvSpPr>
          <p:nvPr>
            <p:ph type="ftr" sz="quarter" idx="11"/>
          </p:nvPr>
        </p:nvSpPr>
        <p:spPr>
          <a:xfrm>
            <a:off x="3208867" y="6356359"/>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245311" y="511202"/>
            <a:ext cx="5653599" cy="523178"/>
          </a:xfrm>
          <a:prstGeom prst="rect">
            <a:avLst/>
          </a:prstGeom>
        </p:spPr>
        <p:txBody>
          <a:bodyPr wrap="none" lIns="91397" tIns="45699" rIns="91397" bIns="45699">
            <a:spAutoFit/>
          </a:bodyPr>
          <a:lstStyle/>
          <a:p>
            <a:r>
              <a:rPr kumimoji="1" lang="en-US" sz="2800" b="1" dirty="0">
                <a:solidFill>
                  <a:prstClr val="black"/>
                </a:solidFill>
                <a:cs typeface="+mj-cs"/>
              </a:rPr>
              <a:t>IP-BPMs and </a:t>
            </a:r>
            <a:r>
              <a:rPr kumimoji="1" lang="en-US" sz="2800" b="1" dirty="0" err="1">
                <a:solidFill>
                  <a:prstClr val="black"/>
                </a:solidFill>
                <a:cs typeface="+mj-cs"/>
              </a:rPr>
              <a:t>nanobeam</a:t>
            </a:r>
            <a:r>
              <a:rPr kumimoji="1" lang="en-US" sz="2800" b="1" dirty="0">
                <a:solidFill>
                  <a:prstClr val="black"/>
                </a:solidFill>
                <a:cs typeface="+mj-cs"/>
              </a:rPr>
              <a:t> stabilization </a:t>
            </a:r>
            <a:endParaRPr lang="es-ES" sz="2800" b="1" dirty="0"/>
          </a:p>
        </p:txBody>
      </p:sp>
      <p:sp>
        <p:nvSpPr>
          <p:cNvPr id="8" name="Rectángulo 7"/>
          <p:cNvSpPr/>
          <p:nvPr/>
        </p:nvSpPr>
        <p:spPr>
          <a:xfrm>
            <a:off x="139594" y="1013188"/>
            <a:ext cx="8936674" cy="5447645"/>
          </a:xfrm>
          <a:prstGeom prst="rect">
            <a:avLst/>
          </a:prstGeom>
        </p:spPr>
        <p:txBody>
          <a:bodyPr wrap="square" lIns="91397" tIns="45699" rIns="91397" bIns="45699">
            <a:spAutoFit/>
          </a:bodyPr>
          <a:lstStyle/>
          <a:p>
            <a:pPr marL="342744" indent="-342744" algn="just">
              <a:buFont typeface="Arial"/>
              <a:buChar char="•"/>
            </a:pPr>
            <a:r>
              <a:rPr lang="en-GB" sz="2400" dirty="0"/>
              <a:t>Present status:   </a:t>
            </a:r>
          </a:p>
          <a:p>
            <a:pPr marL="799731" lvl="1" indent="-342744" algn="just">
              <a:buFont typeface="Arial"/>
              <a:buChar char="•"/>
            </a:pPr>
            <a:r>
              <a:rPr lang="en-GB" sz="2000" dirty="0"/>
              <a:t>BPM resolution : 27nm at 0.3 10</a:t>
            </a:r>
            <a:r>
              <a:rPr lang="en-GB" sz="2000" baseline="30000" dirty="0"/>
              <a:t>10</a:t>
            </a:r>
            <a:r>
              <a:rPr lang="en-GB" sz="2000" dirty="0"/>
              <a:t> beam intensity</a:t>
            </a:r>
          </a:p>
          <a:p>
            <a:pPr marL="799731" lvl="1" indent="-342744" algn="just">
              <a:buFont typeface="Arial"/>
              <a:buChar char="•"/>
            </a:pPr>
            <a:r>
              <a:rPr lang="en-GB" sz="2000" dirty="0"/>
              <a:t>IP stabilization at 67nm ( → resolution of 47nm )</a:t>
            </a:r>
          </a:p>
          <a:p>
            <a:pPr lvl="1" algn="just"/>
            <a:endParaRPr lang="en-GB" sz="2400" dirty="0"/>
          </a:p>
          <a:p>
            <a:pPr marL="342744" indent="-342744" algn="just">
              <a:buFont typeface="Arial"/>
              <a:buChar char="•"/>
            </a:pPr>
            <a:r>
              <a:rPr lang="en-GB" sz="2400" dirty="0"/>
              <a:t>What are sources of the </a:t>
            </a:r>
            <a:r>
              <a:rPr lang="en-GB" sz="2400" dirty="0" smtClean="0"/>
              <a:t>poor resolution </a:t>
            </a:r>
            <a:r>
              <a:rPr lang="en-GB" sz="2400" dirty="0"/>
              <a:t>limit ?</a:t>
            </a:r>
          </a:p>
          <a:p>
            <a:pPr marL="742608" lvl="1" indent="-285618" algn="just">
              <a:buFont typeface="Arial"/>
              <a:buChar char="•"/>
            </a:pPr>
            <a:r>
              <a:rPr lang="en-GB" sz="2000" dirty="0"/>
              <a:t> electronics noise</a:t>
            </a:r>
          </a:p>
          <a:p>
            <a:pPr marL="742608" lvl="1" indent="-285618" algn="just">
              <a:buFont typeface="Arial"/>
              <a:buChar char="•"/>
            </a:pPr>
            <a:r>
              <a:rPr lang="en-GB" sz="2000" dirty="0"/>
              <a:t> low beam intensity, e.g. poor calibration</a:t>
            </a:r>
          </a:p>
          <a:p>
            <a:pPr marL="742608" lvl="1" indent="-285618" algn="just">
              <a:buFont typeface="Arial"/>
              <a:buChar char="•"/>
            </a:pPr>
            <a:r>
              <a:rPr lang="en-GB" sz="2000" dirty="0"/>
              <a:t> calibration , e.g. IQ tuning</a:t>
            </a:r>
          </a:p>
          <a:p>
            <a:pPr marL="742608" lvl="1" indent="-285618" algn="just">
              <a:buFont typeface="Arial"/>
              <a:buChar char="•"/>
            </a:pPr>
            <a:r>
              <a:rPr lang="en-GB" sz="2000" dirty="0"/>
              <a:t> static signals</a:t>
            </a:r>
          </a:p>
          <a:p>
            <a:pPr marL="1199595" lvl="2" indent="-285618" algn="just">
              <a:buFont typeface="Arial"/>
              <a:buChar char="•"/>
            </a:pPr>
            <a:r>
              <a:rPr lang="en-GB" dirty="0" smtClean="0"/>
              <a:t>only seen at the low Q IPBPMs ?</a:t>
            </a:r>
          </a:p>
          <a:p>
            <a:pPr marL="1199595" lvl="2" indent="-285618" algn="just">
              <a:buFont typeface="Arial"/>
              <a:buChar char="•"/>
            </a:pPr>
            <a:r>
              <a:rPr lang="en-GB" dirty="0" smtClean="0"/>
              <a:t>could be "filtered out" by the narrow band C-band pass filter</a:t>
            </a:r>
          </a:p>
          <a:p>
            <a:pPr marL="1199595" lvl="2" indent="-285618" algn="just">
              <a:buFont typeface="Arial"/>
              <a:buChar char="•"/>
            </a:pPr>
            <a:r>
              <a:rPr lang="en-GB" dirty="0" smtClean="0"/>
              <a:t>may be generated in the waveguide</a:t>
            </a:r>
          </a:p>
          <a:p>
            <a:pPr marL="742608" lvl="1" indent="-285618" algn="just">
              <a:buFont typeface="Arial"/>
              <a:buChar char="•"/>
            </a:pPr>
            <a:endParaRPr lang="en-GB" dirty="0" smtClean="0"/>
          </a:p>
          <a:p>
            <a:pPr marL="342744" indent="-342744" algn="just">
              <a:buFont typeface="Arial"/>
              <a:buChar char="•"/>
            </a:pPr>
            <a:r>
              <a:rPr lang="en-GB" sz="2400" dirty="0" smtClean="0"/>
              <a:t>Measures to improve the resolution</a:t>
            </a:r>
            <a:endParaRPr lang="en-GB" sz="2400" dirty="0"/>
          </a:p>
          <a:p>
            <a:pPr marL="742608" lvl="1" indent="-285618" algn="just">
              <a:buFont typeface="Arial"/>
              <a:buChar char="•"/>
            </a:pPr>
            <a:r>
              <a:rPr lang="en-GB" sz="2000" dirty="0"/>
              <a:t>recovery of Q at IPBPM-C by re-fabrication and indium shielding to see a correlation between the Q and the static signals</a:t>
            </a:r>
          </a:p>
          <a:p>
            <a:pPr marL="742608" lvl="1" indent="-285618" algn="just">
              <a:buFont typeface="Arial"/>
              <a:buChar char="•"/>
            </a:pPr>
            <a:r>
              <a:rPr lang="en-GB" sz="2000" dirty="0"/>
              <a:t>finer adjustment of IQ angle or detailed calibration in the </a:t>
            </a:r>
            <a:r>
              <a:rPr lang="en-GB" sz="2000" dirty="0" err="1"/>
              <a:t>nanometer</a:t>
            </a:r>
            <a:r>
              <a:rPr lang="en-GB" sz="2000" dirty="0"/>
              <a:t> range</a:t>
            </a:r>
          </a:p>
        </p:txBody>
      </p:sp>
    </p:spTree>
    <p:extLst>
      <p:ext uri="{BB962C8B-B14F-4D97-AF65-F5344CB8AC3E}">
        <p14:creationId xmlns:p14="http://schemas.microsoft.com/office/powerpoint/2010/main" val="5774933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15.png"/>
          <p:cNvPicPr>
            <a:picLocks noChangeAspect="1"/>
          </p:cNvPicPr>
          <p:nvPr/>
        </p:nvPicPr>
        <p:blipFill>
          <a:blip r:embed="rId2">
            <a:extLst/>
          </a:blip>
          <a:stretch>
            <a:fillRect/>
          </a:stretch>
        </p:blipFill>
        <p:spPr>
          <a:xfrm>
            <a:off x="4612022" y="3900781"/>
            <a:ext cx="4280458" cy="2252783"/>
          </a:xfrm>
          <a:prstGeom prst="rect">
            <a:avLst/>
          </a:prstGeom>
          <a:ln w="38100">
            <a:solidFill>
              <a:srgbClr val="000000"/>
            </a:solidFill>
          </a:ln>
        </p:spPr>
      </p:pic>
      <p:pic>
        <p:nvPicPr>
          <p:cNvPr id="149" name="image16.png"/>
          <p:cNvPicPr>
            <a:picLocks noChangeAspect="1"/>
          </p:cNvPicPr>
          <p:nvPr/>
        </p:nvPicPr>
        <p:blipFill>
          <a:blip r:embed="rId3">
            <a:extLst/>
          </a:blip>
          <a:stretch>
            <a:fillRect/>
          </a:stretch>
        </p:blipFill>
        <p:spPr>
          <a:xfrm>
            <a:off x="4759988" y="1444532"/>
            <a:ext cx="3988477" cy="2033933"/>
          </a:xfrm>
          <a:prstGeom prst="rect">
            <a:avLst/>
          </a:prstGeom>
          <a:ln w="38100">
            <a:solidFill>
              <a:srgbClr val="000000"/>
            </a:solidFill>
          </a:ln>
        </p:spPr>
      </p:pic>
      <p:grpSp>
        <p:nvGrpSpPr>
          <p:cNvPr id="159" name="Group 159"/>
          <p:cNvGrpSpPr/>
          <p:nvPr/>
        </p:nvGrpSpPr>
        <p:grpSpPr>
          <a:xfrm>
            <a:off x="323850" y="1700214"/>
            <a:ext cx="3095627" cy="868364"/>
            <a:chOff x="-1" y="0"/>
            <a:chExt cx="4402668" cy="1235004"/>
          </a:xfrm>
        </p:grpSpPr>
        <p:sp>
          <p:nvSpPr>
            <p:cNvPr id="150" name="Shape 150"/>
            <p:cNvSpPr/>
            <p:nvPr/>
          </p:nvSpPr>
          <p:spPr>
            <a:xfrm>
              <a:off x="3533422" y="6772"/>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51" name="Shape 151"/>
            <p:cNvSpPr/>
            <p:nvPr/>
          </p:nvSpPr>
          <p:spPr>
            <a:xfrm>
              <a:off x="2032000" y="6772"/>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52" name="Shape 152"/>
            <p:cNvSpPr/>
            <p:nvPr/>
          </p:nvSpPr>
          <p:spPr>
            <a:xfrm>
              <a:off x="1187591" y="6772"/>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53" name="Shape 153"/>
            <p:cNvSpPr/>
            <p:nvPr/>
          </p:nvSpPr>
          <p:spPr>
            <a:xfrm>
              <a:off x="1174702" y="264766"/>
              <a:ext cx="478721" cy="712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sz="2400" b="1">
                  <a:latin typeface="맑은 고딕"/>
                  <a:ea typeface="맑은 고딕"/>
                  <a:cs typeface="맑은 고딕"/>
                  <a:sym typeface="맑은 고딕"/>
                </a:defRPr>
              </a:lvl1pPr>
            </a:lstStyle>
            <a:p>
              <a:pPr hangingPunct="0"/>
              <a:r>
                <a:rPr kern="0">
                  <a:solidFill>
                    <a:srgbClr val="000000"/>
                  </a:solidFill>
                </a:rPr>
                <a:t>X</a:t>
              </a:r>
            </a:p>
          </p:txBody>
        </p:sp>
        <p:sp>
          <p:nvSpPr>
            <p:cNvPr id="154" name="Shape 154"/>
            <p:cNvSpPr/>
            <p:nvPr/>
          </p:nvSpPr>
          <p:spPr>
            <a:xfrm>
              <a:off x="2003814" y="183809"/>
              <a:ext cx="478721" cy="712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sz="2400" b="1">
                  <a:latin typeface="맑은 고딕"/>
                  <a:ea typeface="맑은 고딕"/>
                  <a:cs typeface="맑은 고딕"/>
                  <a:sym typeface="맑은 고딕"/>
                </a:defRPr>
              </a:lvl1pPr>
            </a:lstStyle>
            <a:p>
              <a:pPr hangingPunct="0"/>
              <a:r>
                <a:rPr kern="0">
                  <a:solidFill>
                    <a:srgbClr val="000000"/>
                  </a:solidFill>
                </a:rPr>
                <a:t>X</a:t>
              </a:r>
            </a:p>
          </p:txBody>
        </p:sp>
        <p:sp>
          <p:nvSpPr>
            <p:cNvPr id="155" name="Shape 155"/>
            <p:cNvSpPr/>
            <p:nvPr/>
          </p:nvSpPr>
          <p:spPr>
            <a:xfrm>
              <a:off x="3491801" y="0"/>
              <a:ext cx="478721" cy="712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sz="2400" b="1">
                  <a:solidFill>
                    <a:srgbClr val="FF0000"/>
                  </a:solidFill>
                  <a:latin typeface="맑은 고딕"/>
                  <a:ea typeface="맑은 고딕"/>
                  <a:cs typeface="맑은 고딕"/>
                  <a:sym typeface="맑은 고딕"/>
                </a:defRPr>
              </a:lvl1pPr>
            </a:lstStyle>
            <a:p>
              <a:pPr hangingPunct="0"/>
              <a:r>
                <a:rPr kern="0"/>
                <a:t>X</a:t>
              </a:r>
            </a:p>
          </p:txBody>
        </p:sp>
        <p:sp>
          <p:nvSpPr>
            <p:cNvPr id="156" name="Shape 156"/>
            <p:cNvSpPr/>
            <p:nvPr/>
          </p:nvSpPr>
          <p:spPr>
            <a:xfrm flipV="1">
              <a:off x="537350" y="338666"/>
              <a:ext cx="2749975" cy="266419"/>
            </a:xfrm>
            <a:prstGeom prst="line">
              <a:avLst/>
            </a:prstGeom>
            <a:noFill/>
            <a:ln w="25400" cap="flat">
              <a:solidFill>
                <a:srgbClr val="FF0000"/>
              </a:solidFill>
              <a:prstDash val="solid"/>
              <a:round/>
              <a:tailEnd type="triangle" w="med" len="med"/>
            </a:ln>
            <a:effectLst/>
          </p:spPr>
          <p:txBody>
            <a:bodyPr wrap="square" lIns="65023" tIns="65023" rIns="65023" bIns="65023" numCol="1" anchor="t">
              <a:noAutofit/>
            </a:bodyPr>
            <a:lstStyle/>
            <a:p>
              <a:pPr defTabSz="914320" hangingPunct="0">
                <a:defRPr sz="2400">
                  <a:latin typeface="맑은 고딕"/>
                  <a:ea typeface="맑은 고딕"/>
                  <a:cs typeface="맑은 고딕"/>
                  <a:sym typeface="맑은 고딕"/>
                </a:defRPr>
              </a:pPr>
              <a:endParaRPr sz="1700" kern="0">
                <a:solidFill>
                  <a:srgbClr val="000000"/>
                </a:solidFill>
                <a:latin typeface="맑은 고딕"/>
                <a:ea typeface="맑은 고딕"/>
                <a:cs typeface="맑은 고딕"/>
                <a:sym typeface="맑은 고딕"/>
              </a:endParaRPr>
            </a:p>
          </p:txBody>
        </p:sp>
        <p:sp>
          <p:nvSpPr>
            <p:cNvPr id="157" name="Shape 157"/>
            <p:cNvSpPr/>
            <p:nvPr/>
          </p:nvSpPr>
          <p:spPr>
            <a:xfrm>
              <a:off x="508000" y="702168"/>
              <a:ext cx="3894667"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defTabSz="914320" hangingPunct="0">
                <a:defRPr sz="2400">
                  <a:latin typeface="맑은 고딕"/>
                  <a:ea typeface="맑은 고딕"/>
                  <a:cs typeface="맑은 고딕"/>
                  <a:sym typeface="맑은 고딕"/>
                </a:defRPr>
              </a:pPr>
              <a:endParaRPr sz="1700" kern="0">
                <a:solidFill>
                  <a:srgbClr val="000000"/>
                </a:solidFill>
                <a:latin typeface="맑은 고딕"/>
                <a:ea typeface="맑은 고딕"/>
                <a:cs typeface="맑은 고딕"/>
                <a:sym typeface="맑은 고딕"/>
              </a:endParaRPr>
            </a:p>
          </p:txBody>
        </p:sp>
        <p:sp>
          <p:nvSpPr>
            <p:cNvPr id="158" name="Shape 158"/>
            <p:cNvSpPr/>
            <p:nvPr/>
          </p:nvSpPr>
          <p:spPr>
            <a:xfrm>
              <a:off x="-1" y="544124"/>
              <a:ext cx="763132" cy="173850"/>
            </a:xfrm>
            <a:prstGeom prst="ellipse">
              <a:avLst/>
            </a:prstGeom>
            <a:solidFill>
              <a:srgbClr val="FF0000"/>
            </a:solidFill>
            <a:ln w="25400" cap="flat">
              <a:solidFill>
                <a:srgbClr val="3A5E8A"/>
              </a:solidFill>
              <a:prstDash val="solid"/>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grpSp>
      <p:grpSp>
        <p:nvGrpSpPr>
          <p:cNvPr id="169" name="Group 169"/>
          <p:cNvGrpSpPr/>
          <p:nvPr/>
        </p:nvGrpSpPr>
        <p:grpSpPr>
          <a:xfrm>
            <a:off x="250826" y="3213100"/>
            <a:ext cx="3097214" cy="863602"/>
            <a:chOff x="0" y="0"/>
            <a:chExt cx="4404925" cy="1228232"/>
          </a:xfrm>
        </p:grpSpPr>
        <p:sp>
          <p:nvSpPr>
            <p:cNvPr id="160" name="Shape 160"/>
            <p:cNvSpPr/>
            <p:nvPr/>
          </p:nvSpPr>
          <p:spPr>
            <a:xfrm>
              <a:off x="3533423" y="0"/>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61" name="Shape 161"/>
            <p:cNvSpPr/>
            <p:nvPr/>
          </p:nvSpPr>
          <p:spPr>
            <a:xfrm>
              <a:off x="2031999" y="0"/>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62" name="Shape 162"/>
            <p:cNvSpPr/>
            <p:nvPr/>
          </p:nvSpPr>
          <p:spPr>
            <a:xfrm>
              <a:off x="1189849" y="0"/>
              <a:ext cx="368018" cy="1228232"/>
            </a:xfrm>
            <a:prstGeom prst="rect">
              <a:avLst/>
            </a:prstGeom>
            <a:solidFill>
              <a:srgbClr val="FFFFFF"/>
            </a:solidFill>
            <a:ln w="25400" cap="flat">
              <a:solidFill>
                <a:srgbClr val="3A5E8A"/>
              </a:solidFill>
              <a:prstDash val="sysDash"/>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63" name="Shape 163"/>
            <p:cNvSpPr/>
            <p:nvPr/>
          </p:nvSpPr>
          <p:spPr>
            <a:xfrm>
              <a:off x="1175304" y="258538"/>
              <a:ext cx="478721" cy="712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sz="2400" b="1">
                  <a:latin typeface="맑은 고딕"/>
                  <a:ea typeface="맑은 고딕"/>
                  <a:cs typeface="맑은 고딕"/>
                  <a:sym typeface="맑은 고딕"/>
                </a:defRPr>
              </a:lvl1pPr>
            </a:lstStyle>
            <a:p>
              <a:pPr hangingPunct="0"/>
              <a:r>
                <a:rPr kern="0">
                  <a:solidFill>
                    <a:srgbClr val="000000"/>
                  </a:solidFill>
                </a:rPr>
                <a:t>X</a:t>
              </a:r>
            </a:p>
          </p:txBody>
        </p:sp>
        <p:sp>
          <p:nvSpPr>
            <p:cNvPr id="164" name="Shape 164"/>
            <p:cNvSpPr/>
            <p:nvPr/>
          </p:nvSpPr>
          <p:spPr>
            <a:xfrm>
              <a:off x="2004842" y="177625"/>
              <a:ext cx="478721" cy="7120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1300480">
                <a:defRPr sz="2400" b="1">
                  <a:latin typeface="맑은 고딕"/>
                  <a:ea typeface="맑은 고딕"/>
                  <a:cs typeface="맑은 고딕"/>
                  <a:sym typeface="맑은 고딕"/>
                </a:defRPr>
              </a:lvl1pPr>
            </a:lstStyle>
            <a:p>
              <a:pPr hangingPunct="0"/>
              <a:r>
                <a:rPr kern="0">
                  <a:solidFill>
                    <a:srgbClr val="000000"/>
                  </a:solidFill>
                </a:rPr>
                <a:t>X</a:t>
              </a:r>
            </a:p>
          </p:txBody>
        </p:sp>
        <p:sp>
          <p:nvSpPr>
            <p:cNvPr id="165" name="Shape 165"/>
            <p:cNvSpPr/>
            <p:nvPr/>
          </p:nvSpPr>
          <p:spPr>
            <a:xfrm>
              <a:off x="3612504" y="34536"/>
              <a:ext cx="291961" cy="525271"/>
            </a:xfrm>
            <a:prstGeom prst="rect">
              <a:avLst/>
            </a:prstGeom>
            <a:solidFill>
              <a:srgbClr val="00B050"/>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1300480">
                <a:defRPr sz="2400" b="1">
                  <a:solidFill>
                    <a:srgbClr val="FF0000"/>
                  </a:solidFill>
                  <a:latin typeface="맑은 고딕"/>
                  <a:ea typeface="맑은 고딕"/>
                  <a:cs typeface="맑은 고딕"/>
                  <a:sym typeface="맑은 고딕"/>
                </a:defRPr>
              </a:lvl1pPr>
            </a:lstStyle>
            <a:p>
              <a:pPr hangingPunct="0"/>
              <a:r>
                <a:rPr kern="0"/>
                <a:t>X</a:t>
              </a:r>
            </a:p>
          </p:txBody>
        </p:sp>
        <p:sp>
          <p:nvSpPr>
            <p:cNvPr id="166" name="Shape 166"/>
            <p:cNvSpPr/>
            <p:nvPr/>
          </p:nvSpPr>
          <p:spPr>
            <a:xfrm flipV="1">
              <a:off x="537350" y="198685"/>
              <a:ext cx="3662117" cy="401884"/>
            </a:xfrm>
            <a:prstGeom prst="line">
              <a:avLst/>
            </a:prstGeom>
            <a:noFill/>
            <a:ln w="25400" cap="flat">
              <a:solidFill>
                <a:srgbClr val="FF0000"/>
              </a:solidFill>
              <a:prstDash val="solid"/>
              <a:round/>
              <a:tailEnd type="triangle" w="med" len="med"/>
            </a:ln>
            <a:effectLst/>
          </p:spPr>
          <p:txBody>
            <a:bodyPr wrap="square" lIns="65023" tIns="65023" rIns="65023" bIns="65023" numCol="1" anchor="t">
              <a:noAutofit/>
            </a:bodyPr>
            <a:lstStyle/>
            <a:p>
              <a:pPr defTabSz="914320" hangingPunct="0">
                <a:defRPr sz="2400">
                  <a:latin typeface="맑은 고딕"/>
                  <a:ea typeface="맑은 고딕"/>
                  <a:cs typeface="맑은 고딕"/>
                  <a:sym typeface="맑은 고딕"/>
                </a:defRPr>
              </a:pPr>
              <a:endParaRPr sz="1700" kern="0">
                <a:solidFill>
                  <a:srgbClr val="000000"/>
                </a:solidFill>
                <a:latin typeface="맑은 고딕"/>
                <a:ea typeface="맑은 고딕"/>
                <a:cs typeface="맑은 고딕"/>
                <a:sym typeface="맑은 고딕"/>
              </a:endParaRPr>
            </a:p>
          </p:txBody>
        </p:sp>
        <p:sp>
          <p:nvSpPr>
            <p:cNvPr id="167" name="Shape 167"/>
            <p:cNvSpPr/>
            <p:nvPr/>
          </p:nvSpPr>
          <p:spPr>
            <a:xfrm>
              <a:off x="508001" y="695395"/>
              <a:ext cx="3896924"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defTabSz="914320" hangingPunct="0">
                <a:defRPr sz="2400">
                  <a:latin typeface="맑은 고딕"/>
                  <a:ea typeface="맑은 고딕"/>
                  <a:cs typeface="맑은 고딕"/>
                  <a:sym typeface="맑은 고딕"/>
                </a:defRPr>
              </a:pPr>
              <a:endParaRPr sz="1700" kern="0">
                <a:solidFill>
                  <a:srgbClr val="000000"/>
                </a:solidFill>
                <a:latin typeface="맑은 고딕"/>
                <a:ea typeface="맑은 고딕"/>
                <a:cs typeface="맑은 고딕"/>
                <a:sym typeface="맑은 고딕"/>
              </a:endParaRPr>
            </a:p>
          </p:txBody>
        </p:sp>
        <p:sp>
          <p:nvSpPr>
            <p:cNvPr id="168" name="Shape 168"/>
            <p:cNvSpPr/>
            <p:nvPr/>
          </p:nvSpPr>
          <p:spPr>
            <a:xfrm>
              <a:off x="0" y="537351"/>
              <a:ext cx="763128" cy="173850"/>
            </a:xfrm>
            <a:prstGeom prst="ellipse">
              <a:avLst/>
            </a:prstGeom>
            <a:solidFill>
              <a:srgbClr val="FF0000"/>
            </a:solidFill>
            <a:ln w="25400" cap="flat">
              <a:solidFill>
                <a:srgbClr val="3A5E8A"/>
              </a:solidFill>
              <a:prstDash val="solid"/>
              <a:round/>
            </a:ln>
            <a:effectLst/>
          </p:spPr>
          <p:txBody>
            <a:bodyPr wrap="square" lIns="65023" tIns="65023" rIns="65023" bIns="65023" numCol="1" anchor="ctr">
              <a:noAutofit/>
            </a:bodyP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grpSp>
      <p:sp>
        <p:nvSpPr>
          <p:cNvPr id="170" name="Shape 170"/>
          <p:cNvSpPr/>
          <p:nvPr/>
        </p:nvSpPr>
        <p:spPr>
          <a:xfrm>
            <a:off x="821580" y="4077073"/>
            <a:ext cx="2597894" cy="307768"/>
          </a:xfrm>
          <a:prstGeom prst="rect">
            <a:avLst/>
          </a:prstGeom>
          <a:ln w="12700">
            <a:miter lim="400000"/>
          </a:ln>
          <a:extLst>
            <a:ext uri="{C572A759-6A51-4108-AA02-DFA0A04FC94B}">
              <ma14:wrappingTextBoxFlag xmlns:ma14="http://schemas.microsoft.com/office/mac/drawingml/2011/main" val="1"/>
            </a:ext>
          </a:extLst>
        </p:spPr>
        <p:txBody>
          <a:bodyPr lIns="45716" tIns="45716" rIns="45716" bIns="45716">
            <a:spAutoFit/>
          </a:bodyPr>
          <a:lstStyle>
            <a:lvl1pPr algn="l" defTabSz="1300480">
              <a:defRPr sz="1600" b="1">
                <a:latin typeface="맑은 고딕"/>
                <a:ea typeface="맑은 고딕"/>
                <a:cs typeface="맑은 고딕"/>
                <a:sym typeface="맑은 고딕"/>
              </a:defRPr>
            </a:lvl1pPr>
          </a:lstStyle>
          <a:p>
            <a:pPr hangingPunct="0"/>
            <a:r>
              <a:rPr sz="1400" kern="0" dirty="0">
                <a:solidFill>
                  <a:srgbClr val="000000"/>
                </a:solidFill>
              </a:rPr>
              <a:t>Beam position measurement</a:t>
            </a:r>
          </a:p>
        </p:txBody>
      </p:sp>
      <p:sp>
        <p:nvSpPr>
          <p:cNvPr id="171" name="Shape 171"/>
          <p:cNvSpPr/>
          <p:nvPr/>
        </p:nvSpPr>
        <p:spPr>
          <a:xfrm rot="13218151">
            <a:off x="3724275" y="2835275"/>
            <a:ext cx="200026" cy="1908176"/>
          </a:xfrm>
          <a:custGeom>
            <a:avLst/>
            <a:gdLst/>
            <a:ahLst/>
            <a:cxnLst>
              <a:cxn ang="0">
                <a:pos x="wd2" y="hd2"/>
              </a:cxn>
              <a:cxn ang="5400000">
                <a:pos x="wd2" y="hd2"/>
              </a:cxn>
              <a:cxn ang="10800000">
                <a:pos x="wd2" y="hd2"/>
              </a:cxn>
              <a:cxn ang="16200000">
                <a:pos x="wd2" y="hd2"/>
              </a:cxn>
            </a:cxnLst>
            <a:rect l="0" t="0" r="r" b="b"/>
            <a:pathLst>
              <a:path w="21600" h="21600" extrusionOk="0">
                <a:moveTo>
                  <a:pt x="0" y="20468"/>
                </a:moveTo>
                <a:lnTo>
                  <a:pt x="5400" y="20468"/>
                </a:lnTo>
                <a:lnTo>
                  <a:pt x="5400" y="0"/>
                </a:lnTo>
                <a:lnTo>
                  <a:pt x="16200" y="0"/>
                </a:lnTo>
                <a:lnTo>
                  <a:pt x="16200" y="20468"/>
                </a:lnTo>
                <a:lnTo>
                  <a:pt x="21600" y="20468"/>
                </a:lnTo>
                <a:lnTo>
                  <a:pt x="10800" y="21600"/>
                </a:lnTo>
                <a:close/>
              </a:path>
            </a:pathLst>
          </a:custGeom>
          <a:solidFill>
            <a:srgbClr val="FFC000"/>
          </a:solidFill>
          <a:ln w="25400">
            <a:solidFill>
              <a:srgbClr val="FF0000"/>
            </a:solidFill>
          </a:ln>
        </p:spPr>
        <p:txBody>
          <a:bodyPr lIns="45716" tIns="45716" rIns="45716" bIns="45716" anchor="ct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72" name="Shape 172"/>
          <p:cNvSpPr/>
          <p:nvPr/>
        </p:nvSpPr>
        <p:spPr>
          <a:xfrm>
            <a:off x="3708399" y="2493963"/>
            <a:ext cx="944564"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320" hangingPunct="0">
              <a:defRPr sz="1800" b="1">
                <a:latin typeface="맑은 고딕"/>
                <a:ea typeface="맑은 고딕"/>
                <a:cs typeface="맑은 고딕"/>
                <a:sym typeface="맑은 고딕"/>
              </a:defRPr>
            </a:pPr>
            <a:r>
              <a:rPr sz="1400" b="1" kern="0" dirty="0">
                <a:solidFill>
                  <a:srgbClr val="000000"/>
                </a:solidFill>
                <a:latin typeface="맑은 고딕"/>
                <a:ea typeface="맑은 고딕"/>
                <a:cs typeface="맑은 고딕"/>
                <a:sym typeface="맑은 고딕"/>
              </a:rPr>
              <a:t>Convert to </a:t>
            </a:r>
          </a:p>
          <a:p>
            <a:pPr defTabSz="914320" hangingPunct="0">
              <a:defRPr sz="1800" b="1">
                <a:latin typeface="맑은 고딕"/>
                <a:ea typeface="맑은 고딕"/>
                <a:cs typeface="맑은 고딕"/>
                <a:sym typeface="맑은 고딕"/>
              </a:defRPr>
            </a:pPr>
            <a:r>
              <a:rPr sz="1400" b="1" kern="0" dirty="0">
                <a:solidFill>
                  <a:srgbClr val="000000"/>
                </a:solidFill>
                <a:latin typeface="맑은 고딕"/>
                <a:ea typeface="맑은 고딕"/>
                <a:cs typeface="맑은 고딕"/>
                <a:sym typeface="맑은 고딕"/>
              </a:rPr>
              <a:t>  residual</a:t>
            </a:r>
          </a:p>
        </p:txBody>
      </p:sp>
      <p:sp>
        <p:nvSpPr>
          <p:cNvPr id="173" name="Shape 173"/>
          <p:cNvSpPr/>
          <p:nvPr/>
        </p:nvSpPr>
        <p:spPr>
          <a:xfrm>
            <a:off x="2051051" y="2997201"/>
            <a:ext cx="504826" cy="2159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C000"/>
          </a:solidFill>
          <a:ln w="25400">
            <a:solidFill>
              <a:srgbClr val="FF0000"/>
            </a:solidFill>
          </a:ln>
        </p:spPr>
        <p:txBody>
          <a:bodyPr lIns="45716" tIns="45716" rIns="45716" bIns="45716" anchor="ct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74" name="Shape 174"/>
          <p:cNvSpPr/>
          <p:nvPr/>
        </p:nvSpPr>
        <p:spPr>
          <a:xfrm>
            <a:off x="2051051" y="4365104"/>
            <a:ext cx="504826" cy="215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C000"/>
          </a:solidFill>
          <a:ln w="25400">
            <a:solidFill>
              <a:srgbClr val="FF0000"/>
            </a:solidFill>
          </a:ln>
        </p:spPr>
        <p:txBody>
          <a:bodyPr lIns="45716" tIns="45716" rIns="45716" bIns="45716" anchor="ct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75" name="Shape 175"/>
          <p:cNvSpPr/>
          <p:nvPr/>
        </p:nvSpPr>
        <p:spPr>
          <a:xfrm>
            <a:off x="5651501" y="3554089"/>
            <a:ext cx="504826" cy="3069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C000"/>
          </a:solidFill>
          <a:ln w="25400">
            <a:solidFill>
              <a:srgbClr val="FF0000"/>
            </a:solidFill>
          </a:ln>
        </p:spPr>
        <p:txBody>
          <a:bodyPr lIns="45716" tIns="45716" rIns="45716" bIns="45716" anchor="ctr"/>
          <a:lstStyle/>
          <a:p>
            <a:pPr algn="ctr" defTabSz="914320" hangingPunct="0">
              <a:defRPr sz="2400" b="1">
                <a:solidFill>
                  <a:srgbClr val="FFFFFF"/>
                </a:solidFill>
                <a:latin typeface="맑은 고딕"/>
                <a:ea typeface="맑은 고딕"/>
                <a:cs typeface="맑은 고딕"/>
                <a:sym typeface="맑은 고딕"/>
              </a:defRPr>
            </a:pPr>
            <a:endParaRPr sz="1700" b="1" kern="0">
              <a:solidFill>
                <a:srgbClr val="FFFFFF"/>
              </a:solidFill>
              <a:latin typeface="맑은 고딕"/>
              <a:ea typeface="맑은 고딕"/>
              <a:cs typeface="맑은 고딕"/>
              <a:sym typeface="맑은 고딕"/>
            </a:endParaRPr>
          </a:p>
        </p:txBody>
      </p:sp>
      <p:sp>
        <p:nvSpPr>
          <p:cNvPr id="176" name="Shape 176"/>
          <p:cNvSpPr/>
          <p:nvPr/>
        </p:nvSpPr>
        <p:spPr>
          <a:xfrm>
            <a:off x="5783262" y="2658910"/>
            <a:ext cx="2808289" cy="3077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4320" hangingPunct="0">
              <a:defRPr sz="1400" b="1">
                <a:solidFill>
                  <a:srgbClr val="FF0000"/>
                </a:solidFill>
                <a:latin typeface="맑은 고딕"/>
                <a:ea typeface="맑은 고딕"/>
                <a:cs typeface="맑은 고딕"/>
                <a:sym typeface="맑은 고딕"/>
              </a:defRPr>
            </a:pPr>
            <a:r>
              <a:rPr sz="1000" b="1" kern="0">
                <a:solidFill>
                  <a:srgbClr val="FF0000"/>
                </a:solidFill>
                <a:latin typeface="맑은 고딕"/>
                <a:ea typeface="맑은 고딕"/>
                <a:cs typeface="맑은 고딕"/>
                <a:sym typeface="맑은 고딕"/>
              </a:rPr>
              <a:t>Residual value</a:t>
            </a:r>
          </a:p>
          <a:p>
            <a:pPr defTabSz="914320" hangingPunct="0">
              <a:defRPr sz="1400" b="1">
                <a:solidFill>
                  <a:srgbClr val="FF0000"/>
                </a:solidFill>
                <a:latin typeface="맑은 고딕"/>
                <a:ea typeface="맑은 고딕"/>
                <a:cs typeface="맑은 고딕"/>
                <a:sym typeface="맑은 고딕"/>
              </a:defRPr>
            </a:pPr>
            <a:r>
              <a:rPr sz="1000" b="1" kern="0">
                <a:solidFill>
                  <a:srgbClr val="FF0000"/>
                </a:solidFill>
                <a:latin typeface="맑은 고딕"/>
                <a:ea typeface="맑은 고딕"/>
                <a:cs typeface="맑은 고딕"/>
                <a:sym typeface="맑은 고딕"/>
              </a:rPr>
              <a:t>= measured position – predicted position</a:t>
            </a:r>
          </a:p>
        </p:txBody>
      </p:sp>
      <p:sp>
        <p:nvSpPr>
          <p:cNvPr id="177" name="Shape 177"/>
          <p:cNvSpPr/>
          <p:nvPr/>
        </p:nvSpPr>
        <p:spPr>
          <a:xfrm>
            <a:off x="318356" y="236205"/>
            <a:ext cx="8507288" cy="1174354"/>
          </a:xfrm>
          <a:prstGeom prst="rect">
            <a:avLst/>
          </a:prstGeom>
          <a:ln w="12700">
            <a:miter lim="400000"/>
          </a:ln>
          <a:extLst>
            <a:ext uri="{C572A759-6A51-4108-AA02-DFA0A04FC94B}">
              <ma14:wrappingTextBoxFlag xmlns:ma14="http://schemas.microsoft.com/office/mac/drawingml/2011/main" val="1"/>
            </a:ext>
          </a:extLst>
        </p:spPr>
        <p:txBody>
          <a:bodyPr lIns="45716" tIns="45716" rIns="45716" bIns="45716" anchor="ctr">
            <a:spAutoFit/>
          </a:bodyPr>
          <a:lstStyle/>
          <a:p>
            <a:pPr algn="ctr" defTabSz="914320" hangingPunct="0">
              <a:defRPr sz="5000" b="1">
                <a:latin typeface="맑은 고딕"/>
                <a:ea typeface="맑은 고딕"/>
                <a:cs typeface="맑은 고딕"/>
                <a:sym typeface="맑은 고딕"/>
              </a:defRPr>
            </a:pPr>
            <a:r>
              <a:rPr sz="3500" b="1" kern="0" dirty="0">
                <a:solidFill>
                  <a:srgbClr val="000000"/>
                </a:solidFill>
                <a:latin typeface="맑은 고딕"/>
                <a:ea typeface="맑은 고딕"/>
                <a:cs typeface="맑은 고딕"/>
                <a:sym typeface="맑은 고딕"/>
              </a:rPr>
              <a:t>The results of IPBPM</a:t>
            </a:r>
            <a:r>
              <a:rPr sz="1700" b="1" kern="0" dirty="0">
                <a:solidFill>
                  <a:srgbClr val="000000"/>
                </a:solidFill>
                <a:latin typeface="맑은 고딕"/>
                <a:ea typeface="맑은 고딕"/>
                <a:cs typeface="맑은 고딕"/>
                <a:sym typeface="맑은 고딕"/>
              </a:rPr>
              <a:t> </a:t>
            </a:r>
            <a:r>
              <a:rPr sz="3500" b="1" kern="0" dirty="0">
                <a:solidFill>
                  <a:srgbClr val="000000"/>
                </a:solidFill>
                <a:latin typeface="맑은 고딕"/>
                <a:ea typeface="맑은 고딕"/>
                <a:cs typeface="맑은 고딕"/>
                <a:sym typeface="맑은 고딕"/>
              </a:rPr>
              <a:t>resolution test </a:t>
            </a:r>
          </a:p>
          <a:p>
            <a:pPr algn="ctr" defTabSz="914320" hangingPunct="0">
              <a:defRPr sz="5000" b="1">
                <a:latin typeface="맑은 고딕"/>
                <a:ea typeface="맑은 고딕"/>
                <a:cs typeface="맑은 고딕"/>
                <a:sym typeface="맑은 고딕"/>
              </a:defRPr>
            </a:pPr>
            <a:r>
              <a:rPr sz="3500" b="1" kern="0" dirty="0">
                <a:solidFill>
                  <a:srgbClr val="000000"/>
                </a:solidFill>
                <a:latin typeface="맑은 고딕"/>
                <a:ea typeface="맑은 고딕"/>
                <a:cs typeface="맑은 고딕"/>
                <a:sym typeface="맑은 고딕"/>
              </a:rPr>
              <a:t>at Dec 2015 in ATF2</a:t>
            </a:r>
          </a:p>
        </p:txBody>
      </p:sp>
      <p:sp>
        <p:nvSpPr>
          <p:cNvPr id="190" name="Shape 190"/>
          <p:cNvSpPr/>
          <p:nvPr/>
        </p:nvSpPr>
        <p:spPr>
          <a:xfrm>
            <a:off x="7020273" y="3896907"/>
            <a:ext cx="1517808" cy="861766"/>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p>
            <a:pPr defTabSz="914320" hangingPunct="0">
              <a:defRPr sz="1400" b="1">
                <a:solidFill>
                  <a:srgbClr val="FF0000"/>
                </a:solidFill>
                <a:latin typeface="맑은 고딕"/>
                <a:ea typeface="맑은 고딕"/>
                <a:cs typeface="맑은 고딕"/>
                <a:sym typeface="맑은 고딕"/>
              </a:defRPr>
            </a:pPr>
            <a:r>
              <a:rPr sz="1000" b="1" kern="0" dirty="0">
                <a:solidFill>
                  <a:srgbClr val="FF0000"/>
                </a:solidFill>
                <a:latin typeface="맑은 고딕"/>
                <a:ea typeface="맑은 고딕"/>
                <a:cs typeface="맑은 고딕"/>
                <a:sym typeface="맑은 고딕"/>
              </a:rPr>
              <a:t>Measured resolution </a:t>
            </a:r>
          </a:p>
          <a:p>
            <a:pPr defTabSz="914320" hangingPunct="0">
              <a:defRPr sz="1400" b="1">
                <a:solidFill>
                  <a:srgbClr val="FF0000"/>
                </a:solidFill>
                <a:latin typeface="맑은 고딕"/>
                <a:ea typeface="맑은 고딕"/>
                <a:cs typeface="맑은 고딕"/>
                <a:sym typeface="맑은 고딕"/>
              </a:defRPr>
            </a:pPr>
            <a:r>
              <a:rPr sz="1000" b="1" kern="0" dirty="0">
                <a:solidFill>
                  <a:srgbClr val="FF0000"/>
                </a:solidFill>
                <a:latin typeface="맑은 고딕"/>
                <a:ea typeface="맑은 고딕"/>
                <a:cs typeface="맑은 고딕"/>
                <a:sym typeface="맑은 고딕"/>
              </a:rPr>
              <a:t>= 15.0193nm</a:t>
            </a:r>
          </a:p>
          <a:p>
            <a:pPr defTabSz="914320" hangingPunct="0">
              <a:defRPr sz="1400" b="1">
                <a:solidFill>
                  <a:srgbClr val="FF0000"/>
                </a:solidFill>
                <a:latin typeface="맑은 고딕"/>
                <a:ea typeface="맑은 고딕"/>
                <a:cs typeface="맑은 고딕"/>
                <a:sym typeface="맑은 고딕"/>
              </a:defRPr>
            </a:pPr>
            <a:r>
              <a:rPr sz="1000" b="1" kern="0" dirty="0">
                <a:solidFill>
                  <a:srgbClr val="FF0000"/>
                </a:solidFill>
                <a:latin typeface="맑은 고딕"/>
                <a:ea typeface="맑은 고딕"/>
                <a:cs typeface="맑은 고딕"/>
                <a:sym typeface="맑은 고딕"/>
              </a:rPr>
              <a:t>Measured beam charge </a:t>
            </a:r>
          </a:p>
          <a:p>
            <a:pPr defTabSz="914320" hangingPunct="0">
              <a:defRPr sz="1400" b="1">
                <a:solidFill>
                  <a:srgbClr val="FF0000"/>
                </a:solidFill>
                <a:latin typeface="맑은 고딕"/>
                <a:ea typeface="맑은 고딕"/>
                <a:cs typeface="맑은 고딕"/>
                <a:sym typeface="맑은 고딕"/>
              </a:defRPr>
            </a:pPr>
            <a:r>
              <a:rPr sz="1000" b="1" kern="0" dirty="0">
                <a:solidFill>
                  <a:srgbClr val="FF0000"/>
                </a:solidFill>
                <a:latin typeface="맑은 고딕"/>
                <a:ea typeface="맑은 고딕"/>
                <a:cs typeface="맑은 고딕"/>
                <a:sym typeface="맑은 고딕"/>
              </a:rPr>
              <a:t>= 0.5423x1.6nC</a:t>
            </a:r>
          </a:p>
          <a:p>
            <a:pPr defTabSz="914320" hangingPunct="0">
              <a:defRPr sz="1400" b="1">
                <a:solidFill>
                  <a:srgbClr val="FF0000"/>
                </a:solidFill>
                <a:latin typeface="맑은 고딕"/>
                <a:ea typeface="맑은 고딕"/>
                <a:cs typeface="맑은 고딕"/>
                <a:sym typeface="맑은 고딕"/>
              </a:defRPr>
            </a:pPr>
            <a:r>
              <a:rPr sz="1000" b="1" kern="0" dirty="0">
                <a:solidFill>
                  <a:srgbClr val="FF0000"/>
                </a:solidFill>
                <a:latin typeface="맑은 고딕"/>
                <a:ea typeface="맑은 고딕"/>
                <a:cs typeface="맑은 고딕"/>
                <a:sym typeface="맑은 고딕"/>
              </a:rPr>
              <a:t>~54% beam charge</a:t>
            </a:r>
          </a:p>
        </p:txBody>
      </p:sp>
      <p:sp>
        <p:nvSpPr>
          <p:cNvPr id="191" name="Shape 191"/>
          <p:cNvSpPr/>
          <p:nvPr/>
        </p:nvSpPr>
        <p:spPr>
          <a:xfrm>
            <a:off x="899593" y="2564905"/>
            <a:ext cx="2246936" cy="307768"/>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1300480">
              <a:defRPr sz="1600" b="1">
                <a:latin typeface="맑은 고딕"/>
                <a:ea typeface="맑은 고딕"/>
                <a:cs typeface="맑은 고딕"/>
                <a:sym typeface="맑은 고딕"/>
              </a:defRPr>
            </a:lvl1pPr>
          </a:lstStyle>
          <a:p>
            <a:pPr hangingPunct="0"/>
            <a:r>
              <a:rPr sz="1400" kern="0" dirty="0">
                <a:solidFill>
                  <a:srgbClr val="000000"/>
                </a:solidFill>
              </a:rPr>
              <a:t>Beam position prediction</a:t>
            </a:r>
          </a:p>
        </p:txBody>
      </p:sp>
      <p:pic>
        <p:nvPicPr>
          <p:cNvPr id="192" name="image17.png"/>
          <p:cNvPicPr>
            <a:picLocks noChangeAspect="1"/>
          </p:cNvPicPr>
          <p:nvPr/>
        </p:nvPicPr>
        <p:blipFill>
          <a:blip r:embed="rId4">
            <a:extLst/>
          </a:blip>
          <a:stretch>
            <a:fillRect/>
          </a:stretch>
        </p:blipFill>
        <p:spPr>
          <a:xfrm>
            <a:off x="314574" y="4768288"/>
            <a:ext cx="3313907" cy="1922306"/>
          </a:xfrm>
          <a:prstGeom prst="rect">
            <a:avLst/>
          </a:prstGeom>
          <a:ln w="38100">
            <a:solidFill>
              <a:srgbClr val="000000"/>
            </a:solidFill>
          </a:ln>
        </p:spPr>
      </p:pic>
      <p:sp>
        <p:nvSpPr>
          <p:cNvPr id="193" name="Shape 193"/>
          <p:cNvSpPr/>
          <p:nvPr/>
        </p:nvSpPr>
        <p:spPr>
          <a:xfrm>
            <a:off x="3232425" y="31562"/>
            <a:ext cx="5817290" cy="287571"/>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a:defRPr sz="1800">
                <a:latin typeface="ヒラギノ丸ゴ ProN"/>
                <a:ea typeface="ヒラギノ丸ゴ ProN"/>
                <a:cs typeface="ヒラギノ丸ゴ ProN"/>
                <a:sym typeface="ヒラギノ丸ゴ ProN"/>
              </a:defRPr>
            </a:lvl1pPr>
          </a:lstStyle>
          <a:p>
            <a:pPr algn="ctr" defTabSz="410730" hangingPunct="0"/>
            <a:r>
              <a:rPr sz="1400" kern="0" dirty="0">
                <a:solidFill>
                  <a:srgbClr val="000000"/>
                </a:solidFill>
              </a:rPr>
              <a:t>S.Jang, talk at 19th ATF2 project meeting, LAL, 13-15 Jan.2016</a:t>
            </a:r>
          </a:p>
        </p:txBody>
      </p:sp>
      <p:sp>
        <p:nvSpPr>
          <p:cNvPr id="194" name="Shape 194"/>
          <p:cNvSpPr/>
          <p:nvPr/>
        </p:nvSpPr>
        <p:spPr>
          <a:xfrm>
            <a:off x="7746125" y="6618456"/>
            <a:ext cx="1319347" cy="245255"/>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defRPr sz="1600">
                <a:solidFill>
                  <a:srgbClr val="FF2600"/>
                </a:solidFill>
              </a:defRPr>
            </a:pPr>
            <a:r>
              <a:rPr sz="1100" kern="0" dirty="0">
                <a:solidFill>
                  <a:srgbClr val="FF2600"/>
                </a:solidFill>
                <a:latin typeface="ヒラギノ角ゴ ProN W3"/>
                <a:ea typeface="ヒラギノ角ゴ ProN W3"/>
                <a:cs typeface="ヒラギノ角ゴ ProN W3"/>
                <a:sym typeface="ヒラギノ角ゴ ProN W3"/>
              </a:rPr>
              <a:t>( 1 x 10</a:t>
            </a:r>
            <a:r>
              <a:rPr sz="1100" kern="0" baseline="31999" dirty="0">
                <a:solidFill>
                  <a:srgbClr val="FF2600"/>
                </a:solidFill>
                <a:latin typeface="ヒラギノ角ゴ ProN W3"/>
                <a:ea typeface="ヒラギノ角ゴ ProN W3"/>
                <a:cs typeface="ヒラギノ角ゴ ProN W3"/>
                <a:sym typeface="ヒラギノ角ゴ ProN W3"/>
              </a:rPr>
              <a:t>10</a:t>
            </a:r>
            <a:r>
              <a:rPr sz="1100" kern="0" dirty="0">
                <a:solidFill>
                  <a:srgbClr val="FF2600"/>
                </a:solidFill>
                <a:latin typeface="ヒラギノ角ゴ ProN W3"/>
                <a:ea typeface="ヒラギノ角ゴ ProN W3"/>
                <a:cs typeface="ヒラギノ角ゴ ProN W3"/>
                <a:sym typeface="ヒラギノ角ゴ ProN W3"/>
              </a:rPr>
              <a:t>/bunch)</a:t>
            </a:r>
          </a:p>
        </p:txBody>
      </p:sp>
      <p:sp>
        <p:nvSpPr>
          <p:cNvPr id="195" name="Shape 195"/>
          <p:cNvSpPr/>
          <p:nvPr/>
        </p:nvSpPr>
        <p:spPr>
          <a:xfrm>
            <a:off x="7138066" y="4685217"/>
            <a:ext cx="1547273" cy="22601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algn="ctr" defTabSz="410730" hangingPunct="0">
              <a:defRPr sz="1400">
                <a:solidFill>
                  <a:srgbClr val="0433FF"/>
                </a:solidFill>
              </a:defRPr>
            </a:pPr>
            <a:r>
              <a:rPr sz="1000" kern="0">
                <a:solidFill>
                  <a:srgbClr val="0433FF"/>
                </a:solidFill>
                <a:latin typeface="ヒラギノ角ゴ ProN W3"/>
                <a:ea typeface="ヒラギノ角ゴ ProN W3"/>
                <a:cs typeface="ヒラギノ角ゴ ProN W3"/>
                <a:sym typeface="ヒラギノ角ゴ ProN W3"/>
              </a:rPr>
              <a:t>( at 0.54 x 10</a:t>
            </a:r>
            <a:r>
              <a:rPr sz="1000" kern="0" baseline="31999">
                <a:solidFill>
                  <a:srgbClr val="0433FF"/>
                </a:solidFill>
                <a:latin typeface="ヒラギノ角ゴ ProN W3"/>
                <a:ea typeface="ヒラギノ角ゴ ProN W3"/>
                <a:cs typeface="ヒラギノ角ゴ ProN W3"/>
                <a:sym typeface="ヒラギノ角ゴ ProN W3"/>
              </a:rPr>
              <a:t>10</a:t>
            </a:r>
            <a:r>
              <a:rPr sz="1000" kern="0">
                <a:solidFill>
                  <a:srgbClr val="0433FF"/>
                </a:solidFill>
                <a:latin typeface="ヒラギノ角ゴ ProN W3"/>
                <a:ea typeface="ヒラギノ角ゴ ProN W3"/>
                <a:cs typeface="ヒラギノ角ゴ ProN W3"/>
                <a:sym typeface="ヒラギノ角ゴ ProN W3"/>
              </a:rPr>
              <a:t>/bunch)</a:t>
            </a:r>
          </a:p>
        </p:txBody>
      </p:sp>
      <p:pic>
        <p:nvPicPr>
          <p:cNvPr id="2" name="Imagen 1" descr="Sin títul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996" y="6163737"/>
            <a:ext cx="5138777" cy="508000"/>
          </a:xfrm>
          <a:prstGeom prst="rect">
            <a:avLst/>
          </a:prstGeom>
        </p:spPr>
      </p:pic>
    </p:spTree>
    <p:extLst>
      <p:ext uri="{BB962C8B-B14F-4D97-AF65-F5344CB8AC3E}">
        <p14:creationId xmlns:p14="http://schemas.microsoft.com/office/powerpoint/2010/main" val="11009200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sldNum" sz="quarter" idx="2"/>
          </p:nvPr>
        </p:nvSpPr>
        <p:spPr>
          <a:xfrm>
            <a:off x="4465365" y="6381751"/>
            <a:ext cx="259037" cy="29238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15</a:t>
            </a:fld>
            <a:endParaRPr/>
          </a:p>
        </p:txBody>
      </p:sp>
      <p:sp>
        <p:nvSpPr>
          <p:cNvPr id="202" name="Shape 202"/>
          <p:cNvSpPr>
            <a:spLocks noGrp="1"/>
          </p:cNvSpPr>
          <p:nvPr>
            <p:ph type="title" idx="4294967295"/>
          </p:nvPr>
        </p:nvSpPr>
        <p:spPr>
          <a:xfrm>
            <a:off x="-1" y="446485"/>
            <a:ext cx="9144001" cy="762000"/>
          </a:xfrm>
          <a:prstGeom prst="rect">
            <a:avLst/>
          </a:prstGeom>
        </p:spPr>
        <p:txBody>
          <a:bodyPr lIns="45694" tIns="45694" rIns="45694" bIns="45694" anchor="t">
            <a:normAutofit fontScale="90000"/>
          </a:bodyPr>
          <a:lstStyle>
            <a:lvl1pPr defTabSz="1300480">
              <a:defRPr sz="6200" b="1">
                <a:solidFill>
                  <a:srgbClr val="CC3300"/>
                </a:solidFill>
                <a:latin typeface="Arial"/>
                <a:ea typeface="Arial"/>
                <a:cs typeface="Arial"/>
                <a:sym typeface="Arial"/>
              </a:defRPr>
            </a:lvl1pPr>
          </a:lstStyle>
          <a:p>
            <a:r>
              <a:rPr dirty="0"/>
              <a:t>IPFB results</a:t>
            </a:r>
          </a:p>
        </p:txBody>
      </p:sp>
      <p:sp>
        <p:nvSpPr>
          <p:cNvPr id="203" name="Shape 203"/>
          <p:cNvSpPr/>
          <p:nvPr/>
        </p:nvSpPr>
        <p:spPr>
          <a:xfrm>
            <a:off x="169862" y="1905009"/>
            <a:ext cx="1984835" cy="1195995"/>
          </a:xfrm>
          <a:prstGeom prst="rect">
            <a:avLst/>
          </a:prstGeom>
          <a:ln w="12700">
            <a:miter lim="400000"/>
          </a:ln>
          <a:extLst>
            <a:ext uri="{C572A759-6A51-4108-AA02-DFA0A04FC94B}">
              <ma14:wrappingTextBoxFlag xmlns:ma14="http://schemas.microsoft.com/office/mac/drawingml/2011/main" val="1"/>
            </a:ext>
          </a:extLst>
        </p:spPr>
        <p:txBody>
          <a:bodyPr wrap="none" lIns="45694" tIns="45694" rIns="45694" bIns="45694">
            <a:spAutoFit/>
          </a:bodyPr>
          <a:lstStyle/>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Bunch 1: </a:t>
            </a:r>
          </a:p>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not corrected,</a:t>
            </a:r>
          </a:p>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jitter ~ 400nm</a:t>
            </a:r>
          </a:p>
        </p:txBody>
      </p:sp>
      <p:pic>
        <p:nvPicPr>
          <p:cNvPr id="204" name="image.png"/>
          <p:cNvPicPr>
            <a:picLocks noChangeAspect="1"/>
          </p:cNvPicPr>
          <p:nvPr/>
        </p:nvPicPr>
        <p:blipFill>
          <a:blip r:embed="rId2">
            <a:extLst/>
          </a:blip>
          <a:srcRect l="65321" t="4722" r="4983"/>
          <a:stretch>
            <a:fillRect/>
          </a:stretch>
        </p:blipFill>
        <p:spPr>
          <a:xfrm>
            <a:off x="2151856" y="1382315"/>
            <a:ext cx="2393951" cy="5762626"/>
          </a:xfrm>
          <a:prstGeom prst="rect">
            <a:avLst/>
          </a:prstGeom>
          <a:ln w="12700">
            <a:miter lim="400000"/>
          </a:ln>
        </p:spPr>
      </p:pic>
      <p:sp>
        <p:nvSpPr>
          <p:cNvPr id="205" name="Shape 205"/>
          <p:cNvSpPr/>
          <p:nvPr/>
        </p:nvSpPr>
        <p:spPr>
          <a:xfrm>
            <a:off x="169864" y="4800609"/>
            <a:ext cx="1805801" cy="1195995"/>
          </a:xfrm>
          <a:prstGeom prst="rect">
            <a:avLst/>
          </a:prstGeom>
          <a:ln w="12700">
            <a:miter lim="400000"/>
          </a:ln>
          <a:extLst>
            <a:ext uri="{C572A759-6A51-4108-AA02-DFA0A04FC94B}">
              <ma14:wrappingTextBoxFlag xmlns:ma14="http://schemas.microsoft.com/office/mac/drawingml/2011/main" val="1"/>
            </a:ext>
          </a:extLst>
        </p:spPr>
        <p:txBody>
          <a:bodyPr wrap="none" lIns="45694" tIns="45694" rIns="45694" bIns="45694">
            <a:spAutoFit/>
          </a:bodyPr>
          <a:lstStyle/>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Bunch 2: </a:t>
            </a:r>
          </a:p>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corrected,</a:t>
            </a:r>
          </a:p>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jitter ~ 67nm</a:t>
            </a:r>
          </a:p>
        </p:txBody>
      </p:sp>
      <p:sp>
        <p:nvSpPr>
          <p:cNvPr id="206" name="Shape 206"/>
          <p:cNvSpPr/>
          <p:nvPr/>
        </p:nvSpPr>
        <p:spPr>
          <a:xfrm>
            <a:off x="4437469" y="4799959"/>
            <a:ext cx="2954785" cy="1195995"/>
          </a:xfrm>
          <a:prstGeom prst="rect">
            <a:avLst/>
          </a:prstGeom>
          <a:ln w="12700">
            <a:miter lim="400000"/>
          </a:ln>
          <a:extLst>
            <a:ext uri="{C572A759-6A51-4108-AA02-DFA0A04FC94B}">
              <ma14:wrappingTextBoxFlag xmlns:ma14="http://schemas.microsoft.com/office/mac/drawingml/2011/main" val="1"/>
            </a:ext>
          </a:extLst>
        </p:spPr>
        <p:txBody>
          <a:bodyPr wrap="none" lIns="45694" tIns="45694" rIns="45694" bIns="45694">
            <a:spAutoFit/>
          </a:bodyPr>
          <a:lstStyle/>
          <a:p>
            <a:pPr defTabSz="913899" hangingPunct="0">
              <a:defRPr sz="3400">
                <a:solidFill>
                  <a:srgbClr val="FF0000"/>
                </a:solidFill>
                <a:latin typeface="Arial"/>
                <a:ea typeface="Arial"/>
                <a:cs typeface="Arial"/>
                <a:sym typeface="Arial"/>
              </a:defRPr>
            </a:pPr>
            <a:r>
              <a:rPr sz="2400" kern="0">
                <a:solidFill>
                  <a:srgbClr val="FF0000"/>
                </a:solidFill>
                <a:latin typeface="Arial"/>
                <a:ea typeface="Arial"/>
                <a:cs typeface="Arial"/>
                <a:sym typeface="Arial"/>
              </a:rPr>
              <a:t>Corrected jitter 67nm</a:t>
            </a:r>
          </a:p>
          <a:p>
            <a:pPr defTabSz="913899" hangingPunct="0">
              <a:defRPr sz="3400">
                <a:solidFill>
                  <a:srgbClr val="FF0000"/>
                </a:solidFill>
                <a:latin typeface="Arial"/>
                <a:ea typeface="Arial"/>
                <a:cs typeface="Arial"/>
                <a:sym typeface="Arial"/>
              </a:defRPr>
            </a:pPr>
            <a:endParaRPr sz="2400" kern="0">
              <a:solidFill>
                <a:srgbClr val="FF0000"/>
              </a:solidFill>
              <a:latin typeface="Arial"/>
              <a:ea typeface="Arial"/>
              <a:cs typeface="Arial"/>
              <a:sym typeface="Arial"/>
            </a:endParaRPr>
          </a:p>
          <a:p>
            <a:pPr defTabSz="913899" hangingPunct="0">
              <a:defRPr sz="3400">
                <a:solidFill>
                  <a:srgbClr val="FF0000"/>
                </a:solidFill>
                <a:latin typeface="Arial"/>
                <a:ea typeface="Arial"/>
                <a:cs typeface="Arial"/>
                <a:sym typeface="Arial"/>
              </a:defRPr>
            </a:pPr>
            <a:r>
              <a:rPr sz="2400" kern="0">
                <a:solidFill>
                  <a:srgbClr val="FF0000"/>
                </a:solidFill>
                <a:latin typeface="Wingdings"/>
                <a:ea typeface="Wingdings"/>
                <a:cs typeface="Wingdings"/>
                <a:sym typeface="Wingdings"/>
              </a:rPr>
              <a:t> </a:t>
            </a:r>
            <a:r>
              <a:rPr sz="2400" kern="0">
                <a:solidFill>
                  <a:srgbClr val="FF0000"/>
                </a:solidFill>
                <a:latin typeface="Arial"/>
                <a:ea typeface="Arial"/>
                <a:cs typeface="Arial"/>
                <a:sym typeface="Arial"/>
              </a:rPr>
              <a:t>resolution 47nm</a:t>
            </a:r>
          </a:p>
        </p:txBody>
      </p:sp>
      <p:sp>
        <p:nvSpPr>
          <p:cNvPr id="207" name="Shape 207"/>
          <p:cNvSpPr/>
          <p:nvPr/>
        </p:nvSpPr>
        <p:spPr>
          <a:xfrm>
            <a:off x="2366084" y="40492"/>
            <a:ext cx="6422325" cy="287571"/>
          </a:xfrm>
          <a:prstGeom prst="rect">
            <a:avLst/>
          </a:prstGeom>
          <a:ln w="12700">
            <a:miter lim="400000"/>
          </a:ln>
          <a:extLst>
            <a:ext uri="{C572A759-6A51-4108-AA02-DFA0A04FC94B}">
              <ma14:wrappingTextBoxFlag xmlns:ma14="http://schemas.microsoft.com/office/mac/drawingml/2011/main" val="1"/>
            </a:ext>
          </a:extLst>
        </p:spPr>
        <p:txBody>
          <a:bodyPr wrap="square" lIns="35697" tIns="35697" rIns="35697" bIns="35697" anchor="ctr">
            <a:spAutoFit/>
          </a:bodyPr>
          <a:lstStyle>
            <a:lvl1pPr>
              <a:defRPr sz="1800">
                <a:latin typeface="ヒラギノ丸ゴ ProN"/>
                <a:ea typeface="ヒラギノ丸ゴ ProN"/>
                <a:cs typeface="ヒラギノ丸ゴ ProN"/>
                <a:sym typeface="ヒラギノ丸ゴ ProN"/>
              </a:defRPr>
            </a:lvl1pPr>
          </a:lstStyle>
          <a:p>
            <a:pPr algn="ctr" defTabSz="410541" hangingPunct="0"/>
            <a:r>
              <a:rPr sz="1400" kern="0" dirty="0">
                <a:solidFill>
                  <a:srgbClr val="000000"/>
                </a:solidFill>
              </a:rPr>
              <a:t>P.Burrows, talk at LCWS2015, Whistler BC Canada, 2-6 Nov. 2016</a:t>
            </a:r>
          </a:p>
        </p:txBody>
      </p:sp>
      <p:grpSp>
        <p:nvGrpSpPr>
          <p:cNvPr id="210" name="Group 210" descr="保存されていない プレビュー 書類 6（ドラッグされました）.pdf"/>
          <p:cNvGrpSpPr/>
          <p:nvPr/>
        </p:nvGrpSpPr>
        <p:grpSpPr>
          <a:xfrm>
            <a:off x="4471313" y="2059559"/>
            <a:ext cx="4548945" cy="1994743"/>
            <a:chOff x="0" y="0"/>
            <a:chExt cx="6469609" cy="2836966"/>
          </a:xfrm>
        </p:grpSpPr>
        <p:sp>
          <p:nvSpPr>
            <p:cNvPr id="208" name="Shape 208"/>
            <p:cNvSpPr/>
            <p:nvPr/>
          </p:nvSpPr>
          <p:spPr>
            <a:xfrm>
              <a:off x="0" y="0"/>
              <a:ext cx="6469610" cy="2836967"/>
            </a:xfrm>
            <a:prstGeom prst="rect">
              <a:avLst/>
            </a:prstGeom>
            <a:solidFill>
              <a:srgbClr val="FFFFFF"/>
            </a:solidFill>
            <a:ln w="12700" cap="flat">
              <a:noFill/>
              <a:miter lim="400000"/>
            </a:ln>
            <a:effectLst/>
          </p:spPr>
          <p:txBody>
            <a:bodyPr wrap="square" lIns="45719" tIns="45719" rIns="45719" bIns="45719" numCol="1" anchor="ctr">
              <a:noAutofit/>
            </a:bodyPr>
            <a:lstStyle/>
            <a:p>
              <a:pPr defTabSz="642585" hangingPunct="0">
                <a:defRPr sz="1800">
                  <a:latin typeface="Calibri"/>
                  <a:ea typeface="Calibri"/>
                  <a:cs typeface="Calibri"/>
                  <a:sym typeface="Calibri"/>
                </a:defRPr>
              </a:pPr>
              <a:endParaRPr kern="0">
                <a:solidFill>
                  <a:srgbClr val="000000"/>
                </a:solidFill>
                <a:latin typeface="Calibri"/>
                <a:ea typeface="Calibri"/>
                <a:cs typeface="Calibri"/>
                <a:sym typeface="Calibri"/>
              </a:endParaRPr>
            </a:p>
          </p:txBody>
        </p:sp>
        <p:pic>
          <p:nvPicPr>
            <p:cNvPr id="209" name="image13.pdf"/>
            <p:cNvPicPr>
              <a:picLocks noChangeAspect="1"/>
            </p:cNvPicPr>
            <p:nvPr/>
          </p:nvPicPr>
          <p:blipFill>
            <a:blip r:embed="rId3">
              <a:extLst/>
            </a:blip>
            <a:stretch>
              <a:fillRect/>
            </a:stretch>
          </p:blipFill>
          <p:spPr>
            <a:xfrm>
              <a:off x="0" y="0"/>
              <a:ext cx="6469610" cy="2836967"/>
            </a:xfrm>
            <a:prstGeom prst="rect">
              <a:avLst/>
            </a:prstGeom>
            <a:ln w="12700" cap="flat">
              <a:noFill/>
              <a:miter lim="400000"/>
            </a:ln>
            <a:effectLst/>
          </p:spPr>
        </p:pic>
      </p:grpSp>
    </p:spTree>
    <p:extLst>
      <p:ext uri="{BB962C8B-B14F-4D97-AF65-F5344CB8AC3E}">
        <p14:creationId xmlns:p14="http://schemas.microsoft.com/office/powerpoint/2010/main" val="26354569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FY2016 </a:t>
            </a:r>
            <a:r>
              <a:rPr lang="en-US" sz="2800" b="1" dirty="0" smtClean="0"/>
              <a:t> operational prospects and prospects </a:t>
            </a:r>
            <a:endParaRPr lang="en-US" sz="2800" b="1" dirty="0"/>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297948" y="822868"/>
            <a:ext cx="7512343" cy="523220"/>
          </a:xfrm>
          <a:prstGeom prst="rect">
            <a:avLst/>
          </a:prstGeom>
        </p:spPr>
        <p:txBody>
          <a:bodyPr wrap="none" lIns="91397" tIns="45699" rIns="91397" bIns="45699">
            <a:spAutoFit/>
          </a:bodyPr>
          <a:lstStyle/>
          <a:p>
            <a:r>
              <a:rPr kumimoji="1" lang="en-US" altLang="ja-JP" sz="2800" dirty="0"/>
              <a:t>Background of budget decision for  ATF2 FY2016</a:t>
            </a:r>
            <a:endParaRPr lang="es-ES" sz="2800" dirty="0"/>
          </a:p>
        </p:txBody>
      </p:sp>
      <p:sp>
        <p:nvSpPr>
          <p:cNvPr id="3" name="Rectángulo 2"/>
          <p:cNvSpPr/>
          <p:nvPr/>
        </p:nvSpPr>
        <p:spPr>
          <a:xfrm>
            <a:off x="297948" y="1591516"/>
            <a:ext cx="8388861" cy="4524315"/>
          </a:xfrm>
          <a:prstGeom prst="rect">
            <a:avLst/>
          </a:prstGeom>
        </p:spPr>
        <p:txBody>
          <a:bodyPr wrap="square" lIns="91397" tIns="45699" rIns="91397" bIns="45699">
            <a:spAutoFit/>
          </a:bodyPr>
          <a:lstStyle/>
          <a:p>
            <a:pPr marL="285618" indent="-285618">
              <a:buFont typeface="Arial"/>
              <a:buChar char="•"/>
            </a:pPr>
            <a:r>
              <a:rPr lang="en-US" altLang="ja-JP" sz="2400" dirty="0"/>
              <a:t>KEK will receive a little bit more than 2015 but will not be sufficient for the </a:t>
            </a:r>
            <a:r>
              <a:rPr lang="en-US" altLang="ja-JP" sz="2400" b="1" dirty="0">
                <a:solidFill>
                  <a:srgbClr val="C00000"/>
                </a:solidFill>
              </a:rPr>
              <a:t>commissioning of </a:t>
            </a:r>
            <a:r>
              <a:rPr lang="en-US" altLang="ja-JP" sz="2400" b="1" dirty="0" err="1">
                <a:solidFill>
                  <a:srgbClr val="C00000"/>
                </a:solidFill>
              </a:rPr>
              <a:t>SuperKEKB</a:t>
            </a:r>
            <a:r>
              <a:rPr lang="en-US" altLang="ja-JP" sz="2400" dirty="0"/>
              <a:t>; i.e</a:t>
            </a:r>
            <a:r>
              <a:rPr lang="en-US" altLang="ja-JP" sz="2400" b="1" dirty="0"/>
              <a:t>., highly prioritized on-going project.</a:t>
            </a:r>
          </a:p>
          <a:p>
            <a:pPr marL="285618" indent="-285618">
              <a:buFont typeface="Arial"/>
              <a:buChar char="•"/>
            </a:pPr>
            <a:r>
              <a:rPr lang="en-US" altLang="ja-JP" sz="2400" b="1" dirty="0">
                <a:solidFill>
                  <a:srgbClr val="C00000"/>
                </a:solidFill>
              </a:rPr>
              <a:t>Electricity cost is still higher level </a:t>
            </a:r>
            <a:r>
              <a:rPr lang="en-US" altLang="ja-JP" sz="2400" dirty="0"/>
              <a:t>(twice since 2014).  </a:t>
            </a:r>
          </a:p>
          <a:p>
            <a:pPr marL="285618" indent="-285618">
              <a:buFont typeface="Arial"/>
              <a:buChar char="•"/>
            </a:pPr>
            <a:r>
              <a:rPr lang="en-US" altLang="ja-JP" sz="2400" dirty="0"/>
              <a:t>KEK DG wish to slim down the projects because KEK has a lot of satellite projects.</a:t>
            </a:r>
          </a:p>
          <a:p>
            <a:pPr marL="285618" indent="-285618">
              <a:buFont typeface="Arial"/>
              <a:buChar char="•"/>
            </a:pPr>
            <a:r>
              <a:rPr lang="en-US" altLang="ja-JP" sz="2400" dirty="0"/>
              <a:t>Of course, KEK has been leading the promotion of ILC but this promotion activity and R&amp;D activity should be separately managed because of the budget.</a:t>
            </a:r>
          </a:p>
          <a:p>
            <a:pPr marL="285618" indent="-285618">
              <a:buFont typeface="Arial"/>
              <a:buChar char="•"/>
            </a:pPr>
            <a:r>
              <a:rPr lang="en-US" altLang="ja-JP" sz="2400" b="1" dirty="0">
                <a:solidFill>
                  <a:srgbClr val="002060"/>
                </a:solidFill>
              </a:rPr>
              <a:t>KEK DG request ATF/STF to focus on the R&amp;D for ILC.</a:t>
            </a:r>
            <a:r>
              <a:rPr lang="en-US" altLang="ja-JP" sz="2400" dirty="0"/>
              <a:t> It means we may face very little room for general accelerator R&amp;D. </a:t>
            </a:r>
          </a:p>
          <a:p>
            <a:pPr marL="285618" indent="-285618">
              <a:buFont typeface="Arial"/>
              <a:buChar char="•"/>
            </a:pPr>
            <a:r>
              <a:rPr lang="en-US" altLang="ja-JP" sz="2400" dirty="0"/>
              <a:t>We can/should show all of the plan at ATF are needed for ILC.</a:t>
            </a:r>
          </a:p>
        </p:txBody>
      </p:sp>
    </p:spTree>
    <p:extLst>
      <p:ext uri="{BB962C8B-B14F-4D97-AF65-F5344CB8AC3E}">
        <p14:creationId xmlns:p14="http://schemas.microsoft.com/office/powerpoint/2010/main" val="25173378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FY2016 </a:t>
            </a:r>
            <a:r>
              <a:rPr lang="en-US" sz="2800" b="1" dirty="0" smtClean="0"/>
              <a:t>operational status and prospects </a:t>
            </a:r>
            <a:endParaRPr lang="en-US" sz="2800" b="1" dirty="0"/>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297939" y="822868"/>
            <a:ext cx="5124370" cy="523220"/>
          </a:xfrm>
          <a:prstGeom prst="rect">
            <a:avLst/>
          </a:prstGeom>
        </p:spPr>
        <p:txBody>
          <a:bodyPr wrap="none" lIns="91397" tIns="45699" rIns="91397" bIns="45699">
            <a:spAutoFit/>
          </a:bodyPr>
          <a:lstStyle/>
          <a:p>
            <a:r>
              <a:rPr kumimoji="1" lang="en-US" altLang="ja-JP" sz="2800" dirty="0"/>
              <a:t>Budgetary issue  for  ATF2 FY2016 </a:t>
            </a:r>
            <a:endParaRPr lang="es-ES" sz="2800" dirty="0"/>
          </a:p>
        </p:txBody>
      </p:sp>
      <p:sp>
        <p:nvSpPr>
          <p:cNvPr id="8" name="Rectángulo 7"/>
          <p:cNvSpPr/>
          <p:nvPr/>
        </p:nvSpPr>
        <p:spPr>
          <a:xfrm>
            <a:off x="220134" y="1769412"/>
            <a:ext cx="8246754" cy="3416278"/>
          </a:xfrm>
          <a:prstGeom prst="rect">
            <a:avLst/>
          </a:prstGeom>
        </p:spPr>
        <p:txBody>
          <a:bodyPr wrap="square" lIns="91397" tIns="45699" rIns="91397" bIns="45699">
            <a:spAutoFit/>
          </a:bodyPr>
          <a:lstStyle/>
          <a:p>
            <a:pPr marL="456988" indent="-456988" algn="just">
              <a:buFont typeface="Arial"/>
              <a:buChar char="•"/>
            </a:pPr>
            <a:r>
              <a:rPr lang="en-US" altLang="ja-JP" sz="2400" dirty="0"/>
              <a:t>Operational budget: Electricity charge + Maintenance</a:t>
            </a:r>
          </a:p>
          <a:p>
            <a:pPr marL="913977" lvl="1" indent="-456988" algn="just">
              <a:buFont typeface="Arial"/>
              <a:buChar char="•"/>
            </a:pPr>
            <a:r>
              <a:rPr lang="en-US" altLang="ja-JP" sz="2400" b="1" dirty="0">
                <a:solidFill>
                  <a:srgbClr val="C00000"/>
                </a:solidFill>
              </a:rPr>
              <a:t>We submitted </a:t>
            </a:r>
            <a:r>
              <a:rPr lang="en-US" altLang="ja-JP" sz="2400" dirty="0"/>
              <a:t>estimation of the electricity in FY2016 to KEK </a:t>
            </a:r>
            <a:r>
              <a:rPr lang="en-US" altLang="ja-JP" sz="2400" b="1" dirty="0">
                <a:solidFill>
                  <a:srgbClr val="C00000"/>
                </a:solidFill>
              </a:rPr>
              <a:t>about </a:t>
            </a:r>
            <a:r>
              <a:rPr lang="en-US" altLang="ja-JP" sz="2400" b="1" dirty="0" smtClean="0">
                <a:solidFill>
                  <a:srgbClr val="C00000"/>
                </a:solidFill>
              </a:rPr>
              <a:t>12 </a:t>
            </a:r>
            <a:r>
              <a:rPr lang="en-US" altLang="ja-JP" sz="2400" b="1" dirty="0">
                <a:solidFill>
                  <a:srgbClr val="C00000"/>
                </a:solidFill>
              </a:rPr>
              <a:t>weeks </a:t>
            </a:r>
            <a:r>
              <a:rPr lang="en-US" altLang="ja-JP" sz="2400" b="1" dirty="0" smtClean="0">
                <a:solidFill>
                  <a:srgbClr val="C00000"/>
                </a:solidFill>
              </a:rPr>
              <a:t>operation</a:t>
            </a:r>
            <a:r>
              <a:rPr lang="en-US" altLang="ja-JP" sz="2400" dirty="0" smtClean="0"/>
              <a:t>. </a:t>
            </a:r>
            <a:r>
              <a:rPr lang="en-US" altLang="ja-JP" sz="2400" dirty="0"/>
              <a:t>Assignment of the electricity charge for ATF </a:t>
            </a:r>
            <a:r>
              <a:rPr lang="en-US" altLang="ja-JP" sz="2400" b="1" dirty="0" smtClean="0">
                <a:solidFill>
                  <a:srgbClr val="0432FF"/>
                </a:solidFill>
              </a:rPr>
              <a:t>fixed </a:t>
            </a:r>
            <a:r>
              <a:rPr lang="en-US" altLang="ja-JP" sz="2400" b="1" dirty="0">
                <a:solidFill>
                  <a:srgbClr val="0432FF"/>
                </a:solidFill>
              </a:rPr>
              <a:t>in early March</a:t>
            </a:r>
            <a:r>
              <a:rPr lang="en-US" altLang="ja-JP" sz="2400" dirty="0"/>
              <a:t>.</a:t>
            </a:r>
          </a:p>
          <a:p>
            <a:pPr marL="913977" lvl="1" indent="-456988" algn="just">
              <a:buFont typeface="Arial"/>
              <a:buChar char="•"/>
            </a:pPr>
            <a:r>
              <a:rPr lang="en-US" altLang="ja-JP" sz="2400" dirty="0"/>
              <a:t>Spares of the key components should be prepared </a:t>
            </a:r>
            <a:r>
              <a:rPr lang="en-US" altLang="ja-JP" sz="2400" dirty="0">
                <a:solidFill>
                  <a:srgbClr val="FF0000"/>
                </a:solidFill>
              </a:rPr>
              <a:t>(</a:t>
            </a:r>
            <a:r>
              <a:rPr kumimoji="1" lang="en-US" altLang="ja-JP" sz="2400" b="1" dirty="0">
                <a:solidFill>
                  <a:srgbClr val="FF0000"/>
                </a:solidFill>
              </a:rPr>
              <a:t>LINAC Klystron, </a:t>
            </a:r>
            <a:r>
              <a:rPr lang="en-US" altLang="ja-JP" sz="2400" b="1" dirty="0">
                <a:solidFill>
                  <a:srgbClr val="FF0000"/>
                </a:solidFill>
              </a:rPr>
              <a:t>Kicker </a:t>
            </a:r>
            <a:r>
              <a:rPr lang="en-US" altLang="ja-JP" sz="2400" b="1" dirty="0" err="1">
                <a:solidFill>
                  <a:srgbClr val="FF0000"/>
                </a:solidFill>
              </a:rPr>
              <a:t>Thyratrons</a:t>
            </a:r>
            <a:r>
              <a:rPr lang="en-US" altLang="ja-JP" sz="2400" b="1" dirty="0">
                <a:solidFill>
                  <a:srgbClr val="FF0000"/>
                </a:solidFill>
              </a:rPr>
              <a:t>)</a:t>
            </a:r>
            <a:endParaRPr kumimoji="1" lang="en-US" altLang="ja-JP" sz="2400" dirty="0"/>
          </a:p>
          <a:p>
            <a:pPr marL="456988" indent="-456988" algn="just">
              <a:buFont typeface="Arial"/>
              <a:buChar char="•"/>
            </a:pPr>
            <a:r>
              <a:rPr kumimoji="1" lang="en-US" altLang="ja-JP" sz="2400" dirty="0"/>
              <a:t>We expect severe budget assignment then we should consider the </a:t>
            </a:r>
            <a:r>
              <a:rPr kumimoji="1" lang="en-US" altLang="ja-JP" sz="2400" b="1" dirty="0">
                <a:solidFill>
                  <a:srgbClr val="FF0000"/>
                </a:solidFill>
              </a:rPr>
              <a:t>trade off </a:t>
            </a:r>
            <a:r>
              <a:rPr kumimoji="1" lang="en-US" altLang="ja-JP" sz="2400" dirty="0"/>
              <a:t>between a beam time and maintenance.</a:t>
            </a:r>
          </a:p>
        </p:txBody>
      </p:sp>
    </p:spTree>
    <p:extLst>
      <p:ext uri="{BB962C8B-B14F-4D97-AF65-F5344CB8AC3E}">
        <p14:creationId xmlns:p14="http://schemas.microsoft.com/office/powerpoint/2010/main" val="3544596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736" y="493889"/>
            <a:ext cx="8855478" cy="5980651"/>
          </a:xfrm>
          <a:prstGeom prst="rect">
            <a:avLst/>
          </a:prstGeom>
        </p:spPr>
      </p:pic>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operational status and prospects </a:t>
            </a:r>
            <a:endParaRPr lang="en-US" sz="2800" b="1" dirty="0"/>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Tree>
    <p:extLst>
      <p:ext uri="{BB962C8B-B14F-4D97-AF65-F5344CB8AC3E}">
        <p14:creationId xmlns:p14="http://schemas.microsoft.com/office/powerpoint/2010/main" val="34388559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hardware status  </a:t>
            </a:r>
            <a:endParaRPr lang="en-US" sz="2800" b="1" dirty="0"/>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308922" y="562001"/>
            <a:ext cx="4039788" cy="523220"/>
          </a:xfrm>
          <a:prstGeom prst="rect">
            <a:avLst/>
          </a:prstGeom>
        </p:spPr>
        <p:txBody>
          <a:bodyPr wrap="none" lIns="91397" tIns="45699" rIns="91397" bIns="45699">
            <a:spAutoFit/>
          </a:bodyPr>
          <a:lstStyle/>
          <a:p>
            <a:r>
              <a:rPr kumimoji="1" lang="en-US" sz="2800" dirty="0">
                <a:solidFill>
                  <a:prstClr val="black"/>
                </a:solidFill>
                <a:cs typeface="+mj-cs"/>
              </a:rPr>
              <a:t>New hardware installation</a:t>
            </a:r>
            <a:endParaRPr lang="es-ES" sz="2800" dirty="0"/>
          </a:p>
        </p:txBody>
      </p:sp>
      <p:sp>
        <p:nvSpPr>
          <p:cNvPr id="14" name="Rectángulo 13"/>
          <p:cNvSpPr/>
          <p:nvPr/>
        </p:nvSpPr>
        <p:spPr>
          <a:xfrm>
            <a:off x="457200" y="1524310"/>
            <a:ext cx="8534400" cy="4832049"/>
          </a:xfrm>
          <a:prstGeom prst="rect">
            <a:avLst/>
          </a:prstGeom>
        </p:spPr>
        <p:txBody>
          <a:bodyPr wrap="square" lIns="91397" tIns="45699" rIns="91397" bIns="45699">
            <a:spAutoFit/>
          </a:bodyPr>
          <a:lstStyle/>
          <a:p>
            <a:pPr marL="457200" indent="-457200">
              <a:buFont typeface="Arial"/>
              <a:buChar char="•"/>
            </a:pPr>
            <a:r>
              <a:rPr lang="en-US" altLang="ja-JP" sz="2800" b="1" dirty="0">
                <a:solidFill>
                  <a:srgbClr val="002060"/>
                </a:solidFill>
              </a:rPr>
              <a:t>Air-core dipoles in EXT/FF (KEK</a:t>
            </a:r>
            <a:r>
              <a:rPr lang="en-US" altLang="ja-JP" sz="2800" b="1" dirty="0" smtClean="0">
                <a:solidFill>
                  <a:srgbClr val="002060"/>
                </a:solidFill>
              </a:rPr>
              <a:t>) </a:t>
            </a:r>
            <a:r>
              <a:rPr lang="en-US" altLang="ja-JP" sz="2400" b="1" dirty="0" smtClean="0">
                <a:solidFill>
                  <a:srgbClr val="0432FF"/>
                </a:solidFill>
              </a:rPr>
              <a:t>a </a:t>
            </a:r>
            <a:r>
              <a:rPr lang="en-US" altLang="ja-JP" sz="2400" b="1" dirty="0">
                <a:solidFill>
                  <a:srgbClr val="0432FF"/>
                </a:solidFill>
              </a:rPr>
              <a:t>pair of horizontal dipoles will be installed </a:t>
            </a:r>
            <a:r>
              <a:rPr lang="en-US" altLang="ja-JP" sz="2400" b="1" dirty="0">
                <a:solidFill>
                  <a:srgbClr val="FF0000"/>
                </a:solidFill>
              </a:rPr>
              <a:t>before </a:t>
            </a:r>
            <a:r>
              <a:rPr lang="en-US" altLang="ja-JP" sz="2400" b="1" dirty="0" smtClean="0">
                <a:solidFill>
                  <a:srgbClr val="FF0000"/>
                </a:solidFill>
              </a:rPr>
              <a:t>April</a:t>
            </a:r>
            <a:endParaRPr lang="en-US" altLang="ja-JP" sz="2400" b="1" dirty="0" smtClean="0">
              <a:solidFill>
                <a:srgbClr val="0432FF"/>
              </a:solidFill>
            </a:endParaRPr>
          </a:p>
          <a:p>
            <a:pPr marL="457200" indent="-457200">
              <a:buFont typeface="Arial"/>
              <a:buChar char="•"/>
            </a:pPr>
            <a:r>
              <a:rPr kumimoji="1" lang="en-US" altLang="ja-JP" sz="2800" b="1" dirty="0">
                <a:solidFill>
                  <a:srgbClr val="002060"/>
                </a:solidFill>
              </a:rPr>
              <a:t>OTR/ODR system (RHUL/CERN) </a:t>
            </a:r>
            <a:r>
              <a:rPr lang="en-US" altLang="ja-JP" sz="2400" b="1" dirty="0" smtClean="0">
                <a:solidFill>
                  <a:srgbClr val="0432FF"/>
                </a:solidFill>
              </a:rPr>
              <a:t>made in </a:t>
            </a:r>
            <a:r>
              <a:rPr lang="en-US" altLang="ja-JP" sz="2400" b="1" dirty="0">
                <a:solidFill>
                  <a:srgbClr val="0432FF"/>
                </a:solidFill>
              </a:rPr>
              <a:t>February</a:t>
            </a:r>
            <a:r>
              <a:rPr lang="en-US" altLang="ja-JP" sz="2400" b="1" dirty="0" smtClean="0">
                <a:solidFill>
                  <a:srgbClr val="0432FF"/>
                </a:solidFill>
              </a:rPr>
              <a:t>.</a:t>
            </a:r>
          </a:p>
          <a:p>
            <a:pPr marL="457200" indent="-457200">
              <a:buFont typeface="Arial"/>
              <a:buChar char="•"/>
            </a:pPr>
            <a:r>
              <a:rPr kumimoji="1" lang="en-US" altLang="ja-JP" sz="2800" b="1" dirty="0">
                <a:solidFill>
                  <a:srgbClr val="002060"/>
                </a:solidFill>
              </a:rPr>
              <a:t>Collimator system (IFIC/</a:t>
            </a:r>
            <a:r>
              <a:rPr kumimoji="1" lang="en-US" altLang="ja-JP" sz="2800" b="1" dirty="0" smtClean="0">
                <a:solidFill>
                  <a:srgbClr val="002060"/>
                </a:solidFill>
              </a:rPr>
              <a:t>LAL) </a:t>
            </a:r>
            <a:r>
              <a:rPr kumimoji="1" lang="en-US" altLang="ja-JP" sz="2400" b="1" dirty="0" smtClean="0">
                <a:solidFill>
                  <a:srgbClr val="3366FF"/>
                </a:solidFill>
              </a:rPr>
              <a:t>made in </a:t>
            </a:r>
            <a:r>
              <a:rPr lang="en-US" altLang="ja-JP" sz="2400" b="1" dirty="0" smtClean="0">
                <a:solidFill>
                  <a:srgbClr val="3366FF"/>
                </a:solidFill>
              </a:rPr>
              <a:t> </a:t>
            </a:r>
            <a:r>
              <a:rPr lang="en-US" altLang="ja-JP" sz="2400" b="1" dirty="0">
                <a:solidFill>
                  <a:srgbClr val="3366FF"/>
                </a:solidFill>
              </a:rPr>
              <a:t>in </a:t>
            </a:r>
            <a:r>
              <a:rPr lang="en-US" altLang="ja-JP" sz="2400" b="1" dirty="0" smtClean="0">
                <a:solidFill>
                  <a:srgbClr val="3366FF"/>
                </a:solidFill>
              </a:rPr>
              <a:t>March</a:t>
            </a:r>
          </a:p>
          <a:p>
            <a:pPr marL="457200" indent="-457200">
              <a:buFont typeface="Arial"/>
              <a:buChar char="•"/>
            </a:pPr>
            <a:r>
              <a:rPr lang="en-US" altLang="ja-JP" sz="2800" b="1" dirty="0" err="1">
                <a:solidFill>
                  <a:srgbClr val="002060"/>
                </a:solidFill>
              </a:rPr>
              <a:t>Octupoles</a:t>
            </a:r>
            <a:r>
              <a:rPr lang="en-US" altLang="ja-JP" sz="2800" b="1" dirty="0">
                <a:solidFill>
                  <a:srgbClr val="002060"/>
                </a:solidFill>
              </a:rPr>
              <a:t> (CERN) </a:t>
            </a:r>
            <a:r>
              <a:rPr lang="en-US" altLang="ja-JP" sz="2400" dirty="0" smtClean="0"/>
              <a:t> </a:t>
            </a:r>
            <a:r>
              <a:rPr lang="en-US" altLang="ja-JP" sz="2400" b="1" dirty="0">
                <a:solidFill>
                  <a:srgbClr val="C00000"/>
                </a:solidFill>
              </a:rPr>
              <a:t>planned in </a:t>
            </a:r>
            <a:r>
              <a:rPr lang="en-US" altLang="ja-JP" sz="2400" b="1" dirty="0" smtClean="0">
                <a:solidFill>
                  <a:srgbClr val="C00000"/>
                </a:solidFill>
              </a:rPr>
              <a:t>Spring</a:t>
            </a:r>
          </a:p>
          <a:p>
            <a:endParaRPr lang="en-US" sz="2400" b="1" dirty="0" smtClean="0">
              <a:solidFill>
                <a:srgbClr val="C00000"/>
              </a:solidFill>
            </a:endParaRPr>
          </a:p>
          <a:p>
            <a:endParaRPr lang="es-ES" sz="2400" dirty="0"/>
          </a:p>
          <a:p>
            <a:pPr marL="457200" indent="-457200">
              <a:buFont typeface="Arial"/>
              <a:buChar char="•"/>
            </a:pPr>
            <a:r>
              <a:rPr lang="en-US" altLang="ja-JP" sz="2800" b="1" dirty="0" smtClean="0">
                <a:solidFill>
                  <a:srgbClr val="002060"/>
                </a:solidFill>
              </a:rPr>
              <a:t>Problems with IPBSM </a:t>
            </a:r>
            <a:r>
              <a:rPr lang="en-US" altLang="ja-JP" sz="2800" b="1" dirty="0" smtClean="0">
                <a:solidFill>
                  <a:srgbClr val="002060"/>
                </a:solidFill>
              </a:rPr>
              <a:t>laser (</a:t>
            </a:r>
            <a:r>
              <a:rPr lang="en-US" altLang="ja-JP" sz="2800" b="1" dirty="0">
                <a:solidFill>
                  <a:srgbClr val="002060"/>
                </a:solidFill>
              </a:rPr>
              <a:t>KEK</a:t>
            </a:r>
            <a:r>
              <a:rPr lang="en-US" altLang="ja-JP" sz="2800" b="1" dirty="0" smtClean="0">
                <a:solidFill>
                  <a:srgbClr val="002060"/>
                </a:solidFill>
              </a:rPr>
              <a:t>) </a:t>
            </a:r>
            <a:r>
              <a:rPr lang="en-US" altLang="ja-JP" sz="2400" b="1" dirty="0" smtClean="0">
                <a:solidFill>
                  <a:srgbClr val="0432FF"/>
                </a:solidFill>
              </a:rPr>
              <a:t>repaired </a:t>
            </a:r>
            <a:r>
              <a:rPr lang="en-US" altLang="ja-JP" sz="2400" b="1" dirty="0" smtClean="0">
                <a:solidFill>
                  <a:srgbClr val="FF0000"/>
                </a:solidFill>
              </a:rPr>
              <a:t>in April</a:t>
            </a:r>
            <a:endParaRPr lang="en-US" altLang="ja-JP" sz="2400" b="1" dirty="0">
              <a:solidFill>
                <a:srgbClr val="0432FF"/>
              </a:solidFill>
            </a:endParaRPr>
          </a:p>
          <a:p>
            <a:endParaRPr lang="en-US" altLang="ja-JP" sz="2400" b="1" dirty="0" smtClean="0">
              <a:solidFill>
                <a:srgbClr val="3366FF"/>
              </a:solidFill>
            </a:endParaRPr>
          </a:p>
          <a:p>
            <a:endParaRPr lang="en-US" altLang="ja-JP" sz="2400" b="1" dirty="0">
              <a:solidFill>
                <a:srgbClr val="3366FF"/>
              </a:solidFill>
            </a:endParaRPr>
          </a:p>
          <a:p>
            <a:endParaRPr lang="es-ES" sz="2400" dirty="0"/>
          </a:p>
          <a:p>
            <a:endParaRPr lang="en-US" altLang="ja-JP" sz="2400" b="1" dirty="0">
              <a:solidFill>
                <a:srgbClr val="0432FF"/>
              </a:solidFill>
            </a:endParaRPr>
          </a:p>
        </p:txBody>
      </p:sp>
    </p:spTree>
    <p:extLst>
      <p:ext uri="{BB962C8B-B14F-4D97-AF65-F5344CB8AC3E}">
        <p14:creationId xmlns:p14="http://schemas.microsoft.com/office/powerpoint/2010/main" val="3423797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8" y="923418"/>
            <a:ext cx="8229601" cy="5331333"/>
          </a:xfrm>
        </p:spPr>
        <p:txBody>
          <a:bodyPr>
            <a:normAutofit fontScale="70000" lnSpcReduction="20000"/>
          </a:bodyPr>
          <a:lstStyle/>
          <a:p>
            <a:pPr marL="0" lvl="1" indent="0">
              <a:buNone/>
            </a:pPr>
            <a:endParaRPr lang="en-US" sz="2000" dirty="0">
              <a:latin typeface="Arial"/>
              <a:cs typeface="Arial"/>
            </a:endParaRPr>
          </a:p>
          <a:p>
            <a:pPr marL="342744" lvl="1" indent="-342744">
              <a:buFont typeface="Arial"/>
              <a:buChar char="•"/>
            </a:pPr>
            <a:r>
              <a:rPr lang="en-US" sz="2400" b="1" dirty="0"/>
              <a:t>ATF2 FY2015</a:t>
            </a:r>
          </a:p>
          <a:p>
            <a:pPr marL="742608" lvl="2" indent="-342744"/>
            <a:r>
              <a:rPr lang="en-US" sz="2000" dirty="0"/>
              <a:t>Operational summary</a:t>
            </a:r>
          </a:p>
          <a:p>
            <a:pPr marL="742608" lvl="2" indent="-342744"/>
            <a:r>
              <a:rPr lang="en-US" sz="2000" dirty="0"/>
              <a:t>Hardware summary</a:t>
            </a:r>
          </a:p>
          <a:p>
            <a:pPr marL="742608" lvl="2" indent="-342744"/>
            <a:r>
              <a:rPr lang="en-US" sz="2000" dirty="0"/>
              <a:t>R&amp;D issues and challenges:</a:t>
            </a:r>
          </a:p>
          <a:p>
            <a:pPr marL="1199595" lvl="3" indent="-342744"/>
            <a:r>
              <a:rPr lang="en-US" sz="1600" dirty="0"/>
              <a:t>Beam tuning and low-beta optics</a:t>
            </a:r>
          </a:p>
          <a:p>
            <a:pPr marL="1199595" lvl="3" indent="-342744"/>
            <a:r>
              <a:rPr lang="en-US" sz="1600" dirty="0" err="1"/>
              <a:t>Wakefields</a:t>
            </a:r>
            <a:r>
              <a:rPr lang="en-US" sz="1600" dirty="0"/>
              <a:t> and beam orbit stabilization. High intensities issues</a:t>
            </a:r>
          </a:p>
          <a:p>
            <a:pPr marL="1199595" lvl="3" indent="-342744"/>
            <a:r>
              <a:rPr lang="en-US" sz="1600" dirty="0"/>
              <a:t>IP-BPMs and </a:t>
            </a:r>
            <a:r>
              <a:rPr lang="en-US" sz="1600" dirty="0" err="1"/>
              <a:t>nanobeam</a:t>
            </a:r>
            <a:r>
              <a:rPr lang="en-US" sz="1600" dirty="0"/>
              <a:t> stabilization</a:t>
            </a:r>
          </a:p>
          <a:p>
            <a:pPr marL="399863" lvl="2" indent="0">
              <a:buNone/>
            </a:pPr>
            <a:r>
              <a:rPr lang="en-US" sz="2000" dirty="0"/>
              <a:t> </a:t>
            </a:r>
          </a:p>
          <a:p>
            <a:pPr marL="342744" lvl="1" indent="-342744">
              <a:buFont typeface="Arial"/>
              <a:buChar char="•"/>
            </a:pPr>
            <a:r>
              <a:rPr lang="en-US" sz="2400" b="1" dirty="0"/>
              <a:t>ATF2 FY2016 </a:t>
            </a:r>
          </a:p>
          <a:p>
            <a:pPr marL="742608" lvl="2" indent="-342744"/>
            <a:r>
              <a:rPr lang="en-US" sz="2000" dirty="0"/>
              <a:t>Operational status and prospects</a:t>
            </a:r>
          </a:p>
          <a:p>
            <a:pPr marL="742608" lvl="2" indent="-342744"/>
            <a:r>
              <a:rPr lang="en-US" sz="2000" dirty="0"/>
              <a:t>Hardware status</a:t>
            </a:r>
          </a:p>
          <a:p>
            <a:pPr marL="742608" lvl="2" indent="-342744"/>
            <a:r>
              <a:rPr lang="en-US" sz="2000" dirty="0"/>
              <a:t>Highlights from winter run</a:t>
            </a:r>
          </a:p>
          <a:p>
            <a:pPr marL="1199595" lvl="3" indent="-342744"/>
            <a:r>
              <a:rPr lang="en-US" sz="1600" dirty="0"/>
              <a:t>Background characterization: DS and collimator</a:t>
            </a:r>
          </a:p>
          <a:p>
            <a:pPr marL="1199595" lvl="3" indent="-342744"/>
            <a:r>
              <a:rPr lang="en-US" sz="1600" dirty="0"/>
              <a:t>FONT upstream feedback and beam size measurement</a:t>
            </a:r>
          </a:p>
          <a:p>
            <a:pPr marL="1199595" lvl="3" indent="-342744"/>
            <a:r>
              <a:rPr lang="en-US" sz="1600" dirty="0"/>
              <a:t>OTR/ODR first measurements</a:t>
            </a:r>
          </a:p>
          <a:p>
            <a:pPr marL="1199595" lvl="3" indent="-342744"/>
            <a:r>
              <a:rPr lang="en-US" sz="1600" dirty="0"/>
              <a:t>m-OTR measurements</a:t>
            </a:r>
          </a:p>
          <a:p>
            <a:pPr marL="1199595" lvl="3" indent="-342744"/>
            <a:r>
              <a:rPr lang="en-US" sz="1600" dirty="0"/>
              <a:t>Ground Motion</a:t>
            </a:r>
          </a:p>
          <a:p>
            <a:pPr marL="399863" lvl="2" indent="0">
              <a:buNone/>
            </a:pPr>
            <a:endParaRPr lang="en-US" dirty="0">
              <a:solidFill>
                <a:srgbClr val="000000"/>
              </a:solidFill>
            </a:endParaRPr>
          </a:p>
          <a:p>
            <a:pPr marL="342744" lvl="1" indent="-342744">
              <a:buFont typeface="Arial"/>
              <a:buChar char="•"/>
            </a:pPr>
            <a:r>
              <a:rPr lang="en-US" sz="2400" b="1" dirty="0">
                <a:solidFill>
                  <a:srgbClr val="000000"/>
                </a:solidFill>
              </a:rPr>
              <a:t>International Collaboration Status and </a:t>
            </a:r>
            <a:r>
              <a:rPr lang="en-US" sz="2400" b="1" dirty="0" smtClean="0">
                <a:solidFill>
                  <a:srgbClr val="000000"/>
                </a:solidFill>
              </a:rPr>
              <a:t>Future</a:t>
            </a:r>
          </a:p>
          <a:p>
            <a:pPr marL="342744" lvl="1" indent="-342744">
              <a:buFont typeface="Arial"/>
              <a:buChar char="•"/>
            </a:pPr>
            <a:endParaRPr lang="en-US" sz="2400" b="1" dirty="0">
              <a:solidFill>
                <a:srgbClr val="000000"/>
              </a:solidFill>
            </a:endParaRPr>
          </a:p>
          <a:p>
            <a:pPr marL="342744" lvl="1" indent="-342744">
              <a:buFont typeface="Arial"/>
              <a:buChar char="•"/>
            </a:pPr>
            <a:r>
              <a:rPr lang="en-US" sz="2400" b="1" dirty="0" smtClean="0">
                <a:solidFill>
                  <a:srgbClr val="000000"/>
                </a:solidFill>
              </a:rPr>
              <a:t>Final remarks and Summary</a:t>
            </a:r>
            <a:endParaRPr lang="en-US" sz="2400" b="1" dirty="0">
              <a:solidFill>
                <a:srgbClr val="000000"/>
              </a:solidFill>
            </a:endParaRPr>
          </a:p>
          <a:p>
            <a:pPr marL="0" lvl="1" indent="0">
              <a:buNone/>
            </a:pPr>
            <a:r>
              <a:rPr lang="en-US" sz="2400" dirty="0">
                <a:solidFill>
                  <a:srgbClr val="000000"/>
                </a:solidFill>
              </a:rPr>
              <a:t>     </a:t>
            </a:r>
            <a:endParaRPr kumimoji="1" lang="en-US" sz="2400" dirty="0">
              <a:ea typeface="MS Mincho" pitchFamily="49" charset="-128"/>
            </a:endParaRPr>
          </a:p>
        </p:txBody>
      </p:sp>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Outline</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Tree>
    <p:extLst>
      <p:ext uri="{BB962C8B-B14F-4D97-AF65-F5344CB8AC3E}">
        <p14:creationId xmlns:p14="http://schemas.microsoft.com/office/powerpoint/2010/main" val="24885581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3530600" y="6330333"/>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3" name="Rectángulo 2"/>
          <p:cNvSpPr/>
          <p:nvPr/>
        </p:nvSpPr>
        <p:spPr>
          <a:xfrm>
            <a:off x="567267" y="1194001"/>
            <a:ext cx="8068722" cy="3120812"/>
          </a:xfrm>
          <a:prstGeom prst="rect">
            <a:avLst/>
          </a:prstGeom>
        </p:spPr>
        <p:txBody>
          <a:bodyPr wrap="square" lIns="91397" tIns="45699" rIns="91397" bIns="45699">
            <a:spAutoFit/>
          </a:bodyPr>
          <a:lstStyle/>
          <a:p>
            <a:pPr marL="399864" lvl="2">
              <a:spcBef>
                <a:spcPct val="20000"/>
              </a:spcBef>
            </a:pPr>
            <a:endParaRPr lang="en-US" sz="2400" dirty="0">
              <a:solidFill>
                <a:prstClr val="black"/>
              </a:solidFill>
            </a:endParaRPr>
          </a:p>
          <a:p>
            <a:pPr marL="742608" lvl="2" indent="-342744">
              <a:spcBef>
                <a:spcPct val="20000"/>
              </a:spcBef>
              <a:buFont typeface="Arial"/>
              <a:buChar char="•"/>
            </a:pPr>
            <a:r>
              <a:rPr lang="en-US" sz="2400" dirty="0">
                <a:solidFill>
                  <a:prstClr val="black"/>
                </a:solidFill>
              </a:rPr>
              <a:t>Background characterization: DS and collimator</a:t>
            </a:r>
          </a:p>
          <a:p>
            <a:pPr marL="742608" lvl="2" indent="-342744">
              <a:spcBef>
                <a:spcPct val="20000"/>
              </a:spcBef>
              <a:buFont typeface="Arial"/>
              <a:buChar char="•"/>
            </a:pPr>
            <a:r>
              <a:rPr lang="en-US" sz="2400" dirty="0">
                <a:solidFill>
                  <a:prstClr val="black"/>
                </a:solidFill>
              </a:rPr>
              <a:t>FONT upstream feedback and beam size measurement</a:t>
            </a:r>
          </a:p>
          <a:p>
            <a:pPr marL="742608" lvl="2" indent="-342744">
              <a:spcBef>
                <a:spcPct val="20000"/>
              </a:spcBef>
              <a:buFont typeface="Arial"/>
              <a:buChar char="•"/>
            </a:pPr>
            <a:r>
              <a:rPr lang="en-US" sz="2400" dirty="0">
                <a:solidFill>
                  <a:prstClr val="black"/>
                </a:solidFill>
              </a:rPr>
              <a:t>OTR/ODR first measurements</a:t>
            </a:r>
          </a:p>
          <a:p>
            <a:pPr marL="742608" lvl="2" indent="-342744">
              <a:spcBef>
                <a:spcPct val="20000"/>
              </a:spcBef>
              <a:buFont typeface="Arial"/>
              <a:buChar char="•"/>
            </a:pPr>
            <a:r>
              <a:rPr lang="en-US" sz="2400" dirty="0">
                <a:solidFill>
                  <a:prstClr val="black"/>
                </a:solidFill>
              </a:rPr>
              <a:t>m-OTR measurements</a:t>
            </a:r>
          </a:p>
          <a:p>
            <a:pPr marL="742608" lvl="2" indent="-342744">
              <a:spcBef>
                <a:spcPct val="20000"/>
              </a:spcBef>
              <a:buFont typeface="Arial"/>
              <a:buChar char="•"/>
            </a:pPr>
            <a:r>
              <a:rPr lang="en-US" sz="2400" dirty="0">
                <a:solidFill>
                  <a:prstClr val="black"/>
                </a:solidFill>
              </a:rPr>
              <a:t>Ground </a:t>
            </a:r>
            <a:r>
              <a:rPr lang="en-US" sz="2400" dirty="0" smtClean="0">
                <a:solidFill>
                  <a:prstClr val="black"/>
                </a:solidFill>
              </a:rPr>
              <a:t>Motion</a:t>
            </a:r>
          </a:p>
          <a:p>
            <a:pPr marL="399864" lvl="2">
              <a:spcBef>
                <a:spcPct val="20000"/>
              </a:spcBef>
            </a:pPr>
            <a:r>
              <a:rPr lang="en-US" sz="2400" dirty="0" smtClean="0">
                <a:solidFill>
                  <a:prstClr val="black"/>
                </a:solidFill>
              </a:rPr>
              <a:t> </a:t>
            </a:r>
            <a:endParaRPr lang="en-US" sz="2400" dirty="0">
              <a:solidFill>
                <a:prstClr val="black"/>
              </a:solidFill>
            </a:endParaRPr>
          </a:p>
        </p:txBody>
      </p:sp>
    </p:spTree>
    <p:extLst>
      <p:ext uri="{BB962C8B-B14F-4D97-AF65-F5344CB8AC3E}">
        <p14:creationId xmlns:p14="http://schemas.microsoft.com/office/powerpoint/2010/main" val="20267745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pic>
        <p:nvPicPr>
          <p:cNvPr id="7" name="Picture 14" descr="ific_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9" y="403223"/>
            <a:ext cx="1817687"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3"/>
          <p:cNvPicPr>
            <a:picLocks noChangeAspect="1"/>
          </p:cNvPicPr>
          <p:nvPr/>
        </p:nvPicPr>
        <p:blipFill>
          <a:blip r:embed="rId4" cstate="print"/>
          <a:srcRect/>
          <a:stretch>
            <a:fillRect/>
          </a:stretch>
        </p:blipFill>
        <p:spPr bwMode="auto">
          <a:xfrm>
            <a:off x="3555969" y="482003"/>
            <a:ext cx="2255367" cy="1057461"/>
          </a:xfrm>
          <a:prstGeom prst="rect">
            <a:avLst/>
          </a:prstGeom>
          <a:noFill/>
          <a:ln w="9525">
            <a:noFill/>
            <a:miter lim="800000"/>
            <a:headEnd/>
            <a:tailEnd/>
          </a:ln>
        </p:spPr>
      </p:pic>
      <p:pic>
        <p:nvPicPr>
          <p:cNvPr id="9" name="Imagen 8"/>
          <p:cNvPicPr>
            <a:picLocks noChangeAspect="1"/>
          </p:cNvPicPr>
          <p:nvPr/>
        </p:nvPicPr>
        <p:blipFill>
          <a:blip r:embed="rId5"/>
          <a:stretch>
            <a:fillRect/>
          </a:stretch>
        </p:blipFill>
        <p:spPr>
          <a:xfrm>
            <a:off x="6553200" y="369379"/>
            <a:ext cx="2091201" cy="1208502"/>
          </a:xfrm>
          <a:prstGeom prst="rect">
            <a:avLst/>
          </a:prstGeom>
        </p:spPr>
      </p:pic>
      <p:sp>
        <p:nvSpPr>
          <p:cNvPr id="10" name="Título 1"/>
          <p:cNvSpPr>
            <a:spLocks noGrp="1"/>
          </p:cNvSpPr>
          <p:nvPr>
            <p:ph type="ctrTitle"/>
          </p:nvPr>
        </p:nvSpPr>
        <p:spPr>
          <a:xfrm>
            <a:off x="0" y="1988026"/>
            <a:ext cx="9144000" cy="1518631"/>
          </a:xfrm>
          <a:solidFill>
            <a:srgbClr val="CCFFCC"/>
          </a:solidFill>
        </p:spPr>
        <p:txBody>
          <a:bodyPr>
            <a:normAutofit fontScale="90000"/>
          </a:bodyPr>
          <a:lstStyle/>
          <a:p>
            <a:r>
              <a:rPr lang="en-GB" sz="3200" b="1" dirty="0" smtClean="0"/>
              <a:t>Background studies:</a:t>
            </a:r>
            <a:br>
              <a:rPr lang="en-GB" sz="3200" b="1" dirty="0" smtClean="0"/>
            </a:br>
            <a:r>
              <a:rPr lang="en-GB" sz="3200" b="1" dirty="0" smtClean="0"/>
              <a:t>Collimators and Diamond Sensors </a:t>
            </a:r>
            <a:br>
              <a:rPr lang="en-GB" sz="3200" b="1" dirty="0" smtClean="0"/>
            </a:br>
            <a:r>
              <a:rPr lang="en-GB" sz="3200" b="1" dirty="0" smtClean="0"/>
              <a:t>in ATF2 March 2016 runs</a:t>
            </a:r>
            <a:endParaRPr lang="en-GB" sz="3200" b="1" dirty="0">
              <a:solidFill>
                <a:srgbClr val="0000FF"/>
              </a:solidFill>
            </a:endParaRPr>
          </a:p>
        </p:txBody>
      </p:sp>
      <p:sp>
        <p:nvSpPr>
          <p:cNvPr id="12" name="Subtítulo 2"/>
          <p:cNvSpPr>
            <a:spLocks noGrp="1"/>
          </p:cNvSpPr>
          <p:nvPr>
            <p:ph type="subTitle" idx="1"/>
          </p:nvPr>
        </p:nvSpPr>
        <p:spPr>
          <a:xfrm>
            <a:off x="382351" y="4145265"/>
            <a:ext cx="8262050" cy="2211085"/>
          </a:xfrm>
        </p:spPr>
        <p:txBody>
          <a:bodyPr>
            <a:normAutofit/>
          </a:bodyPr>
          <a:lstStyle/>
          <a:p>
            <a:r>
              <a:rPr lang="en-US" sz="2800" dirty="0" smtClean="0">
                <a:solidFill>
                  <a:srgbClr val="000000"/>
                </a:solidFill>
              </a:rPr>
              <a:t>N. </a:t>
            </a:r>
            <a:r>
              <a:rPr lang="en-US" sz="2800" dirty="0" err="1" smtClean="0">
                <a:solidFill>
                  <a:srgbClr val="000000"/>
                </a:solidFill>
              </a:rPr>
              <a:t>Fuster-Martínez</a:t>
            </a:r>
            <a:r>
              <a:rPr lang="en-US" sz="2800" dirty="0" smtClean="0">
                <a:solidFill>
                  <a:srgbClr val="000000"/>
                </a:solidFill>
              </a:rPr>
              <a:t>, A. </a:t>
            </a:r>
            <a:r>
              <a:rPr lang="en-US" sz="2800" dirty="0" err="1">
                <a:solidFill>
                  <a:srgbClr val="000000"/>
                </a:solidFill>
              </a:rPr>
              <a:t>F</a:t>
            </a:r>
            <a:r>
              <a:rPr lang="en-US" sz="2800" dirty="0" err="1" smtClean="0">
                <a:solidFill>
                  <a:srgbClr val="000000"/>
                </a:solidFill>
              </a:rPr>
              <a:t>aus-Golfe</a:t>
            </a:r>
            <a:r>
              <a:rPr lang="en-US" sz="2800" dirty="0" smtClean="0">
                <a:solidFill>
                  <a:srgbClr val="000000"/>
                </a:solidFill>
              </a:rPr>
              <a:t>, P. </a:t>
            </a:r>
            <a:r>
              <a:rPr lang="en-US" sz="2800" dirty="0" err="1" smtClean="0">
                <a:solidFill>
                  <a:srgbClr val="000000"/>
                </a:solidFill>
              </a:rPr>
              <a:t>Bambade</a:t>
            </a:r>
            <a:r>
              <a:rPr lang="en-US" sz="2800" dirty="0" smtClean="0">
                <a:solidFill>
                  <a:srgbClr val="000000"/>
                </a:solidFill>
              </a:rPr>
              <a:t>, </a:t>
            </a:r>
            <a:r>
              <a:rPr lang="en-GB" sz="2800" dirty="0">
                <a:solidFill>
                  <a:schemeClr val="tx1"/>
                </a:solidFill>
              </a:rPr>
              <a:t>P. </a:t>
            </a:r>
            <a:r>
              <a:rPr lang="en-GB" sz="2800" dirty="0" err="1" smtClean="0">
                <a:solidFill>
                  <a:schemeClr val="tx1"/>
                </a:solidFill>
              </a:rPr>
              <a:t>Cornebise</a:t>
            </a:r>
            <a:r>
              <a:rPr lang="en-US" sz="2800" dirty="0" smtClean="0">
                <a:solidFill>
                  <a:srgbClr val="000000"/>
                </a:solidFill>
              </a:rPr>
              <a:t>, V. </a:t>
            </a:r>
            <a:r>
              <a:rPr lang="en-US" sz="2800" dirty="0" err="1" smtClean="0">
                <a:solidFill>
                  <a:srgbClr val="000000"/>
                </a:solidFill>
              </a:rPr>
              <a:t>Kubytskyi</a:t>
            </a:r>
            <a:r>
              <a:rPr lang="en-US" sz="2800" dirty="0" smtClean="0">
                <a:solidFill>
                  <a:srgbClr val="000000"/>
                </a:solidFill>
              </a:rPr>
              <a:t>, R. Yang, S. </a:t>
            </a:r>
            <a:r>
              <a:rPr lang="en-US" sz="2800" dirty="0" err="1" smtClean="0">
                <a:solidFill>
                  <a:srgbClr val="000000"/>
                </a:solidFill>
              </a:rPr>
              <a:t>Wallon</a:t>
            </a:r>
            <a:r>
              <a:rPr lang="en-US" sz="2800" dirty="0" smtClean="0">
                <a:solidFill>
                  <a:srgbClr val="000000"/>
                </a:solidFill>
              </a:rPr>
              <a:t>,</a:t>
            </a:r>
          </a:p>
          <a:p>
            <a:r>
              <a:rPr lang="en-US" sz="2800" dirty="0" smtClean="0">
                <a:solidFill>
                  <a:srgbClr val="000000"/>
                </a:solidFill>
              </a:rPr>
              <a:t> </a:t>
            </a:r>
            <a:r>
              <a:rPr lang="en-GB" sz="2800" dirty="0">
                <a:solidFill>
                  <a:srgbClr val="000000"/>
                </a:solidFill>
              </a:rPr>
              <a:t>A. </a:t>
            </a:r>
            <a:r>
              <a:rPr lang="en-GB" sz="2800" dirty="0" err="1">
                <a:solidFill>
                  <a:srgbClr val="000000"/>
                </a:solidFill>
              </a:rPr>
              <a:t>Schuetz</a:t>
            </a:r>
            <a:r>
              <a:rPr lang="en-GB" sz="2800" dirty="0">
                <a:solidFill>
                  <a:srgbClr val="000000"/>
                </a:solidFill>
              </a:rPr>
              <a:t> </a:t>
            </a:r>
            <a:endParaRPr lang="en-US" sz="2800" dirty="0" smtClean="0">
              <a:solidFill>
                <a:srgbClr val="000000"/>
              </a:solidFill>
            </a:endParaRPr>
          </a:p>
          <a:p>
            <a:r>
              <a:rPr lang="en-US" sz="2800" dirty="0" smtClean="0">
                <a:solidFill>
                  <a:srgbClr val="000000"/>
                </a:solidFill>
              </a:rPr>
              <a:t>Collaboration of RHUL BDSIM team</a:t>
            </a:r>
            <a:endParaRPr lang="en-US" sz="2800" dirty="0" smtClean="0">
              <a:solidFill>
                <a:srgbClr val="000000"/>
              </a:solidFill>
            </a:endParaRPr>
          </a:p>
        </p:txBody>
      </p:sp>
      <p:pic>
        <p:nvPicPr>
          <p:cNvPr id="2" name="Imagen 1" descr="csic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8776" y="403224"/>
            <a:ext cx="838113" cy="1164236"/>
          </a:xfrm>
          <a:prstGeom prst="rect">
            <a:avLst/>
          </a:prstGeom>
        </p:spPr>
      </p:pic>
      <p:sp>
        <p:nvSpPr>
          <p:cNvPr id="3" name="CuadroTexto 2"/>
          <p:cNvSpPr txBox="1"/>
          <p:nvPr/>
        </p:nvSpPr>
        <p:spPr>
          <a:xfrm>
            <a:off x="8138621" y="-136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945475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ítulo 1"/>
          <p:cNvSpPr>
            <a:spLocks noGrp="1"/>
          </p:cNvSpPr>
          <p:nvPr>
            <p:ph type="title"/>
          </p:nvPr>
        </p:nvSpPr>
        <p:spPr>
          <a:xfrm>
            <a:off x="0" y="0"/>
            <a:ext cx="9144000" cy="564444"/>
          </a:xfrm>
          <a:solidFill>
            <a:srgbClr val="CCFFCC"/>
          </a:solidFill>
        </p:spPr>
        <p:txBody>
          <a:bodyPr>
            <a:noAutofit/>
          </a:bodyPr>
          <a:lstStyle/>
          <a:p>
            <a:pPr marL="342900" lvl="1" indent="-342900" algn="ctr"/>
            <a:r>
              <a:rPr lang="en-US" sz="2400" b="1" dirty="0" smtClean="0"/>
              <a:t>Introduction and objectives</a:t>
            </a:r>
          </a:p>
        </p:txBody>
      </p:sp>
      <p:sp>
        <p:nvSpPr>
          <p:cNvPr id="32" name="Marcador de contenido 2"/>
          <p:cNvSpPr>
            <a:spLocks noGrp="1"/>
          </p:cNvSpPr>
          <p:nvPr>
            <p:ph idx="1"/>
          </p:nvPr>
        </p:nvSpPr>
        <p:spPr>
          <a:xfrm>
            <a:off x="440561" y="3827124"/>
            <a:ext cx="8057445" cy="2794787"/>
          </a:xfrm>
        </p:spPr>
        <p:txBody>
          <a:bodyPr>
            <a:noAutofit/>
          </a:bodyPr>
          <a:lstStyle/>
          <a:p>
            <a:pPr marL="0" lvl="0" indent="0" algn="just">
              <a:spcBef>
                <a:spcPts val="0"/>
              </a:spcBef>
              <a:buNone/>
            </a:pPr>
            <a:endParaRPr lang="en-GB" sz="1800" dirty="0">
              <a:solidFill>
                <a:srgbClr val="000000"/>
              </a:solidFill>
            </a:endParaRPr>
          </a:p>
          <a:p>
            <a:pPr marL="0" lvl="0" indent="0" algn="just">
              <a:lnSpc>
                <a:spcPct val="50000"/>
              </a:lnSpc>
              <a:spcBef>
                <a:spcPts val="0"/>
              </a:spcBef>
              <a:buNone/>
            </a:pPr>
            <a:endParaRPr lang="en-GB" sz="2000" b="1" dirty="0" smtClean="0">
              <a:solidFill>
                <a:srgbClr val="000000"/>
              </a:solidFill>
            </a:endParaRPr>
          </a:p>
          <a:p>
            <a:pPr algn="just">
              <a:spcBef>
                <a:spcPts val="0"/>
              </a:spcBef>
            </a:pPr>
            <a:r>
              <a:rPr lang="en-GB" sz="2000" b="1" i="1" dirty="0" smtClean="0">
                <a:solidFill>
                  <a:srgbClr val="0000FF"/>
                </a:solidFill>
              </a:rPr>
              <a:t>Beam halo control and study </a:t>
            </a:r>
            <a:r>
              <a:rPr lang="en-GB" sz="2000" dirty="0" smtClean="0"/>
              <a:t>in the vertical and horizontal plane</a:t>
            </a:r>
          </a:p>
          <a:p>
            <a:pPr algn="just">
              <a:lnSpc>
                <a:spcPct val="50000"/>
              </a:lnSpc>
              <a:spcBef>
                <a:spcPts val="0"/>
              </a:spcBef>
            </a:pPr>
            <a:endParaRPr lang="en-GB" sz="2000" b="1" i="1" dirty="0" smtClean="0">
              <a:solidFill>
                <a:srgbClr val="000000"/>
              </a:solidFill>
            </a:endParaRPr>
          </a:p>
          <a:p>
            <a:pPr algn="just">
              <a:spcBef>
                <a:spcPts val="0"/>
              </a:spcBef>
            </a:pPr>
            <a:r>
              <a:rPr lang="en-GB" sz="2000" b="1" i="1" dirty="0" smtClean="0">
                <a:solidFill>
                  <a:srgbClr val="0000FF"/>
                </a:solidFill>
              </a:rPr>
              <a:t>Beam halo reduction </a:t>
            </a:r>
            <a:r>
              <a:rPr lang="en-GB" sz="2000" dirty="0" smtClean="0">
                <a:solidFill>
                  <a:srgbClr val="000000"/>
                </a:solidFill>
              </a:rPr>
              <a:t>to reduce the bremsstrahlung background that could be created at the </a:t>
            </a:r>
            <a:r>
              <a:rPr lang="en-GB" sz="2000" b="1" dirty="0" smtClean="0">
                <a:solidFill>
                  <a:srgbClr val="000000"/>
                </a:solidFill>
              </a:rPr>
              <a:t>last bending magnet (BDUMP)</a:t>
            </a:r>
          </a:p>
          <a:p>
            <a:pPr algn="just">
              <a:lnSpc>
                <a:spcPct val="50000"/>
              </a:lnSpc>
              <a:spcBef>
                <a:spcPts val="0"/>
              </a:spcBef>
            </a:pPr>
            <a:endParaRPr lang="en-GB" sz="2000" b="1" dirty="0">
              <a:solidFill>
                <a:srgbClr val="FF0000"/>
              </a:solidFill>
            </a:endParaRPr>
          </a:p>
          <a:p>
            <a:pPr algn="just">
              <a:spcBef>
                <a:spcPts val="0"/>
              </a:spcBef>
            </a:pPr>
            <a:r>
              <a:rPr lang="en-GB" sz="2000" b="1" i="1" dirty="0" smtClean="0">
                <a:solidFill>
                  <a:srgbClr val="0000FF"/>
                </a:solidFill>
              </a:rPr>
              <a:t>Beam halo reduction, especially in the horizontal plane</a:t>
            </a:r>
            <a:r>
              <a:rPr lang="en-GB" sz="2000" b="1" i="1" dirty="0" smtClean="0">
                <a:solidFill>
                  <a:srgbClr val="000000"/>
                </a:solidFill>
              </a:rPr>
              <a:t>,</a:t>
            </a:r>
            <a:r>
              <a:rPr lang="en-GB" sz="2000" b="1" dirty="0" smtClean="0">
                <a:solidFill>
                  <a:srgbClr val="0000FF"/>
                </a:solidFill>
              </a:rPr>
              <a:t> </a:t>
            </a:r>
            <a:r>
              <a:rPr lang="en-GB" sz="2000" dirty="0" smtClean="0">
                <a:solidFill>
                  <a:srgbClr val="000000"/>
                </a:solidFill>
              </a:rPr>
              <a:t>to enable </a:t>
            </a:r>
            <a:r>
              <a:rPr lang="en-GB" sz="2000" dirty="0">
                <a:solidFill>
                  <a:srgbClr val="000000"/>
                </a:solidFill>
              </a:rPr>
              <a:t>Compton </a:t>
            </a:r>
            <a:r>
              <a:rPr lang="en-GB" sz="2000" dirty="0" smtClean="0">
                <a:solidFill>
                  <a:srgbClr val="000000"/>
                </a:solidFill>
              </a:rPr>
              <a:t>electron measurements </a:t>
            </a:r>
            <a:r>
              <a:rPr lang="en-GB" sz="2000" dirty="0"/>
              <a:t>at </a:t>
            </a:r>
            <a:r>
              <a:rPr lang="en-GB" sz="2000" dirty="0" smtClean="0"/>
              <a:t>the </a:t>
            </a:r>
            <a:r>
              <a:rPr lang="en-GB" sz="2000" b="1" dirty="0">
                <a:solidFill>
                  <a:srgbClr val="000000"/>
                </a:solidFill>
              </a:rPr>
              <a:t>h</a:t>
            </a:r>
            <a:r>
              <a:rPr lang="en-GB" sz="2000" b="1" dirty="0" smtClean="0">
                <a:solidFill>
                  <a:srgbClr val="000000"/>
                </a:solidFill>
              </a:rPr>
              <a:t>orizontal DS</a:t>
            </a:r>
          </a:p>
        </p:txBody>
      </p:sp>
      <p:grpSp>
        <p:nvGrpSpPr>
          <p:cNvPr id="5" name="Agrupar 4"/>
          <p:cNvGrpSpPr/>
          <p:nvPr/>
        </p:nvGrpSpPr>
        <p:grpSpPr>
          <a:xfrm>
            <a:off x="860778" y="1204971"/>
            <a:ext cx="7027333" cy="2378325"/>
            <a:chOff x="187001" y="1171747"/>
            <a:chExt cx="7940999" cy="2666475"/>
          </a:xfrm>
        </p:grpSpPr>
        <p:grpSp>
          <p:nvGrpSpPr>
            <p:cNvPr id="40" name="Agrupar 39"/>
            <p:cNvGrpSpPr/>
            <p:nvPr/>
          </p:nvGrpSpPr>
          <p:grpSpPr>
            <a:xfrm>
              <a:off x="762000" y="1741786"/>
              <a:ext cx="7366000" cy="2096436"/>
              <a:chOff x="1267726" y="3685631"/>
              <a:chExt cx="6912769" cy="2032001"/>
            </a:xfrm>
          </p:grpSpPr>
          <p:pic>
            <p:nvPicPr>
              <p:cNvPr id="4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035" b="14425"/>
              <a:stretch/>
            </p:blipFill>
            <p:spPr bwMode="auto">
              <a:xfrm>
                <a:off x="1267726" y="3685631"/>
                <a:ext cx="6912769" cy="20320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ángulo 52"/>
              <p:cNvSpPr/>
              <p:nvPr/>
            </p:nvSpPr>
            <p:spPr>
              <a:xfrm rot="18130905" flipV="1">
                <a:off x="2898408" y="4007930"/>
                <a:ext cx="683684" cy="7976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Conector recto de flecha 59"/>
              <p:cNvCxnSpPr/>
              <p:nvPr/>
            </p:nvCxnSpPr>
            <p:spPr>
              <a:xfrm flipH="1" flipV="1">
                <a:off x="4060287" y="4278590"/>
                <a:ext cx="551397" cy="350508"/>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cxnSp>
            <p:nvCxnSpPr>
              <p:cNvPr id="61" name="Conector recto de flecha 60"/>
              <p:cNvCxnSpPr/>
              <p:nvPr/>
            </p:nvCxnSpPr>
            <p:spPr>
              <a:xfrm flipH="1">
                <a:off x="4212687" y="4781498"/>
                <a:ext cx="551398" cy="148408"/>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cxnSp>
            <p:nvCxnSpPr>
              <p:cNvPr id="62" name="Conector recto de flecha 61"/>
              <p:cNvCxnSpPr/>
              <p:nvPr/>
            </p:nvCxnSpPr>
            <p:spPr>
              <a:xfrm flipH="1">
                <a:off x="4212687" y="5147157"/>
                <a:ext cx="551398" cy="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sp>
          <p:nvSpPr>
            <p:cNvPr id="6" name="CuadroTexto 5"/>
            <p:cNvSpPr txBox="1"/>
            <p:nvPr/>
          </p:nvSpPr>
          <p:spPr>
            <a:xfrm>
              <a:off x="187001" y="1624589"/>
              <a:ext cx="2849707" cy="443065"/>
            </a:xfrm>
            <a:prstGeom prst="rect">
              <a:avLst/>
            </a:prstGeom>
            <a:noFill/>
          </p:spPr>
          <p:txBody>
            <a:bodyPr wrap="square" rtlCol="0">
              <a:spAutoFit/>
            </a:bodyPr>
            <a:lstStyle/>
            <a:p>
              <a:r>
                <a:rPr lang="en-US" b="1" dirty="0" smtClean="0"/>
                <a:t>Diamond Sensors V/H </a:t>
              </a:r>
              <a:endParaRPr lang="en-US" b="1" dirty="0"/>
            </a:p>
          </p:txBody>
        </p:sp>
        <p:sp>
          <p:nvSpPr>
            <p:cNvPr id="7" name="CuadroTexto 6"/>
            <p:cNvSpPr txBox="1"/>
            <p:nvPr/>
          </p:nvSpPr>
          <p:spPr>
            <a:xfrm>
              <a:off x="3299288" y="1171747"/>
              <a:ext cx="2174542" cy="667220"/>
            </a:xfrm>
            <a:prstGeom prst="rect">
              <a:avLst/>
            </a:prstGeom>
            <a:noFill/>
          </p:spPr>
          <p:txBody>
            <a:bodyPr wrap="square" rtlCol="0">
              <a:spAutoFit/>
            </a:bodyPr>
            <a:lstStyle/>
            <a:p>
              <a:r>
                <a:rPr lang="en-US" b="1" dirty="0" smtClean="0"/>
                <a:t>Last bending magnet (BDUMP)</a:t>
              </a:r>
              <a:endParaRPr lang="en-US" b="1" dirty="0"/>
            </a:p>
          </p:txBody>
        </p:sp>
        <p:sp>
          <p:nvSpPr>
            <p:cNvPr id="22" name="CuadroTexto 21"/>
            <p:cNvSpPr txBox="1"/>
            <p:nvPr/>
          </p:nvSpPr>
          <p:spPr>
            <a:xfrm>
              <a:off x="5287004" y="1632495"/>
              <a:ext cx="2399381" cy="381270"/>
            </a:xfrm>
            <a:prstGeom prst="rect">
              <a:avLst/>
            </a:prstGeom>
            <a:solidFill>
              <a:schemeClr val="bg1"/>
            </a:solidFill>
          </p:spPr>
          <p:txBody>
            <a:bodyPr wrap="square" rtlCol="0">
              <a:spAutoFit/>
            </a:bodyPr>
            <a:lstStyle/>
            <a:p>
              <a:pPr algn="ctr"/>
              <a:r>
                <a:rPr lang="en-US" b="1" dirty="0" err="1" smtClean="0">
                  <a:solidFill>
                    <a:srgbClr val="000000"/>
                  </a:solidFill>
                </a:rPr>
                <a:t>Shintake</a:t>
              </a:r>
              <a:r>
                <a:rPr lang="en-US" b="1" dirty="0" smtClean="0">
                  <a:solidFill>
                    <a:srgbClr val="000000"/>
                  </a:solidFill>
                </a:rPr>
                <a:t> monitor</a:t>
              </a:r>
              <a:endParaRPr lang="en-US" b="1" dirty="0">
                <a:solidFill>
                  <a:srgbClr val="000000"/>
                </a:solidFill>
              </a:endParaRPr>
            </a:p>
          </p:txBody>
        </p:sp>
      </p:grpSp>
      <p:sp>
        <p:nvSpPr>
          <p:cNvPr id="2" name="CuadroTexto 1"/>
          <p:cNvSpPr txBox="1"/>
          <p:nvPr/>
        </p:nvSpPr>
        <p:spPr>
          <a:xfrm>
            <a:off x="440561" y="835639"/>
            <a:ext cx="3409256" cy="400110"/>
          </a:xfrm>
          <a:prstGeom prst="rect">
            <a:avLst/>
          </a:prstGeom>
          <a:noFill/>
        </p:spPr>
        <p:txBody>
          <a:bodyPr wrap="square" rtlCol="0">
            <a:spAutoFit/>
          </a:bodyPr>
          <a:lstStyle/>
          <a:p>
            <a:r>
              <a:rPr lang="en-US" sz="2000" b="1" dirty="0" smtClean="0">
                <a:solidFill>
                  <a:srgbClr val="FF0000"/>
                </a:solidFill>
              </a:rPr>
              <a:t>ATF2 post-IP </a:t>
            </a:r>
            <a:r>
              <a:rPr lang="en-US" sz="2000" b="1" dirty="0" err="1" smtClean="0">
                <a:solidFill>
                  <a:srgbClr val="FF0000"/>
                </a:solidFill>
              </a:rPr>
              <a:t>beamline</a:t>
            </a:r>
            <a:endParaRPr lang="en-US" sz="2000" b="1" dirty="0">
              <a:solidFill>
                <a:srgbClr val="FF0000"/>
              </a:solidFill>
            </a:endParaRPr>
          </a:p>
        </p:txBody>
      </p:sp>
      <p:cxnSp>
        <p:nvCxnSpPr>
          <p:cNvPr id="8" name="Conector recto de flecha 7"/>
          <p:cNvCxnSpPr/>
          <p:nvPr/>
        </p:nvCxnSpPr>
        <p:spPr>
          <a:xfrm>
            <a:off x="4611400" y="1840559"/>
            <a:ext cx="0" cy="30749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 name="Rectángulo 2"/>
          <p:cNvSpPr/>
          <p:nvPr/>
        </p:nvSpPr>
        <p:spPr>
          <a:xfrm>
            <a:off x="440561" y="3819505"/>
            <a:ext cx="4933430" cy="400110"/>
          </a:xfrm>
          <a:prstGeom prst="rect">
            <a:avLst/>
          </a:prstGeom>
        </p:spPr>
        <p:txBody>
          <a:bodyPr wrap="square">
            <a:spAutoFit/>
          </a:bodyPr>
          <a:lstStyle/>
          <a:p>
            <a:pPr algn="just"/>
            <a:r>
              <a:rPr lang="en-US" sz="2000" b="1" dirty="0" smtClean="0"/>
              <a:t>Motivation and main objectives:</a:t>
            </a:r>
            <a:endParaRPr lang="en-US" sz="2000" b="1" dirty="0"/>
          </a:p>
        </p:txBody>
      </p:sp>
      <p:sp>
        <p:nvSpPr>
          <p:cNvPr id="11" name="Marcador de número de diapositiva 10"/>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spTree>
    <p:extLst>
      <p:ext uri="{BB962C8B-B14F-4D97-AF65-F5344CB8AC3E}">
        <p14:creationId xmlns:p14="http://schemas.microsoft.com/office/powerpoint/2010/main" val="4889245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
        <p:nvSpPr>
          <p:cNvPr id="11" name="Título 1"/>
          <p:cNvSpPr>
            <a:spLocks noGrp="1"/>
          </p:cNvSpPr>
          <p:nvPr>
            <p:ph type="title"/>
          </p:nvPr>
        </p:nvSpPr>
        <p:spPr>
          <a:xfrm>
            <a:off x="0" y="0"/>
            <a:ext cx="9144000" cy="564444"/>
          </a:xfrm>
          <a:solidFill>
            <a:srgbClr val="CCFFCC"/>
          </a:solidFill>
        </p:spPr>
        <p:txBody>
          <a:bodyPr>
            <a:noAutofit/>
          </a:bodyPr>
          <a:lstStyle/>
          <a:p>
            <a:r>
              <a:rPr lang="en-GB" sz="2400" b="1" smtClean="0"/>
              <a:t>Transverse beam </a:t>
            </a:r>
            <a:r>
              <a:rPr lang="en-AU" sz="2400" b="1" smtClean="0"/>
              <a:t>halo </a:t>
            </a:r>
            <a:r>
              <a:rPr lang="en-AU" sz="2400" b="1" dirty="0" smtClean="0"/>
              <a:t>collimation at ATF2 March 2016</a:t>
            </a:r>
            <a:endParaRPr lang="en-US" sz="2400" b="1" dirty="0">
              <a:solidFill>
                <a:srgbClr val="000000"/>
              </a:solidFill>
            </a:endParaRPr>
          </a:p>
        </p:txBody>
      </p:sp>
      <p:sp>
        <p:nvSpPr>
          <p:cNvPr id="7" name="Rectángulo 6"/>
          <p:cNvSpPr/>
          <p:nvPr/>
        </p:nvSpPr>
        <p:spPr>
          <a:xfrm>
            <a:off x="407034" y="755519"/>
            <a:ext cx="8279766" cy="1821011"/>
          </a:xfrm>
          <a:prstGeom prst="rect">
            <a:avLst/>
          </a:prstGeom>
        </p:spPr>
        <p:txBody>
          <a:bodyPr wrap="square">
            <a:spAutoFit/>
          </a:bodyPr>
          <a:lstStyle/>
          <a:p>
            <a:pPr algn="just"/>
            <a:r>
              <a:rPr lang="en-US" sz="2000" b="1" dirty="0" smtClean="0">
                <a:solidFill>
                  <a:srgbClr val="000000"/>
                </a:solidFill>
              </a:rPr>
              <a:t>Installation and commissioning at ATF2 - 29/02 to 4</a:t>
            </a:r>
            <a:r>
              <a:rPr lang="en-US" sz="2000" b="1" dirty="0" smtClean="0"/>
              <a:t>/03 </a:t>
            </a:r>
            <a:r>
              <a:rPr lang="en-US" sz="2000" dirty="0" smtClean="0"/>
              <a:t>(IFIC-KEK-LAL)</a:t>
            </a:r>
          </a:p>
          <a:p>
            <a:pPr lvl="1" algn="just">
              <a:lnSpc>
                <a:spcPct val="50000"/>
              </a:lnSpc>
            </a:pPr>
            <a:endParaRPr lang="en-US" sz="2000" dirty="0" smtClean="0"/>
          </a:p>
          <a:p>
            <a:pPr marL="0" lvl="1" algn="just">
              <a:lnSpc>
                <a:spcPct val="90000"/>
              </a:lnSpc>
            </a:pPr>
            <a:r>
              <a:rPr lang="en-US" sz="2000" dirty="0" smtClean="0"/>
              <a:t>People working on the installation and commissioning:</a:t>
            </a:r>
          </a:p>
          <a:p>
            <a:pPr marL="0" lvl="1" algn="just">
              <a:lnSpc>
                <a:spcPct val="50000"/>
              </a:lnSpc>
            </a:pPr>
            <a:endParaRPr lang="en-US" sz="2000" dirty="0" smtClean="0"/>
          </a:p>
          <a:p>
            <a:pPr marL="0" lvl="1" algn="just">
              <a:lnSpc>
                <a:spcPct val="90000"/>
              </a:lnSpc>
            </a:pPr>
            <a:r>
              <a:rPr lang="en-US" sz="2000" dirty="0" smtClean="0"/>
              <a:t>	S. </a:t>
            </a:r>
            <a:r>
              <a:rPr lang="en-US" sz="2000" dirty="0" err="1" smtClean="0"/>
              <a:t>Wallon</a:t>
            </a:r>
            <a:r>
              <a:rPr lang="en-US" sz="2000" dirty="0" smtClean="0"/>
              <a:t>,  P. </a:t>
            </a:r>
            <a:r>
              <a:rPr lang="en-US" sz="2000" dirty="0" err="1" smtClean="0"/>
              <a:t>Cornebise</a:t>
            </a:r>
            <a:r>
              <a:rPr lang="en-US" sz="2000" dirty="0" smtClean="0"/>
              <a:t> , P. </a:t>
            </a:r>
            <a:r>
              <a:rPr lang="en-US" sz="2000" dirty="0" err="1" smtClean="0"/>
              <a:t>Bambade</a:t>
            </a:r>
            <a:r>
              <a:rPr lang="en-US" sz="2000" dirty="0" smtClean="0"/>
              <a:t>, R. Yang, </a:t>
            </a:r>
            <a:r>
              <a:rPr lang="en-US" sz="2000" dirty="0" smtClean="0">
                <a:solidFill>
                  <a:srgbClr val="000000"/>
                </a:solidFill>
              </a:rPr>
              <a:t>V. </a:t>
            </a:r>
            <a:r>
              <a:rPr lang="en-US" sz="2000" dirty="0" err="1" smtClean="0">
                <a:solidFill>
                  <a:srgbClr val="000000"/>
                </a:solidFill>
              </a:rPr>
              <a:t>Kubytskyi</a:t>
            </a:r>
            <a:r>
              <a:rPr lang="en-US" sz="2000" dirty="0" smtClean="0"/>
              <a:t> (LAL) </a:t>
            </a:r>
          </a:p>
          <a:p>
            <a:pPr marL="0" lvl="1" algn="just">
              <a:lnSpc>
                <a:spcPct val="90000"/>
              </a:lnSpc>
            </a:pPr>
            <a:r>
              <a:rPr lang="en-US" sz="2000" dirty="0" smtClean="0"/>
              <a:t>	N. </a:t>
            </a:r>
            <a:r>
              <a:rPr lang="en-US" sz="2000" dirty="0" err="1" smtClean="0"/>
              <a:t>Fuster</a:t>
            </a:r>
            <a:r>
              <a:rPr lang="en-US" sz="2000" dirty="0" smtClean="0"/>
              <a:t>- </a:t>
            </a:r>
            <a:r>
              <a:rPr lang="en-US" sz="2000" dirty="0" err="1" smtClean="0"/>
              <a:t>Martínez</a:t>
            </a:r>
            <a:r>
              <a:rPr lang="en-US" sz="2000" dirty="0" smtClean="0"/>
              <a:t> (IFIC)</a:t>
            </a:r>
          </a:p>
          <a:p>
            <a:pPr marL="0" lvl="1" algn="just">
              <a:lnSpc>
                <a:spcPct val="90000"/>
              </a:lnSpc>
            </a:pPr>
            <a:r>
              <a:rPr lang="en-US" sz="2000" dirty="0" smtClean="0">
                <a:solidFill>
                  <a:srgbClr val="000000"/>
                </a:solidFill>
              </a:rPr>
              <a:t>	A. </a:t>
            </a:r>
            <a:r>
              <a:rPr lang="en-US" sz="2000" dirty="0" err="1" smtClean="0">
                <a:solidFill>
                  <a:srgbClr val="000000"/>
                </a:solidFill>
              </a:rPr>
              <a:t>Schuetz</a:t>
            </a:r>
            <a:r>
              <a:rPr lang="en-US" sz="2000" dirty="0" smtClean="0">
                <a:solidFill>
                  <a:srgbClr val="000000"/>
                </a:solidFill>
              </a:rPr>
              <a:t>  (DESY)</a:t>
            </a:r>
            <a:endParaRPr lang="en-US" sz="2000" dirty="0"/>
          </a:p>
        </p:txBody>
      </p:sp>
      <p:sp>
        <p:nvSpPr>
          <p:cNvPr id="6" name="CuadroTexto 5"/>
          <p:cNvSpPr txBox="1"/>
          <p:nvPr/>
        </p:nvSpPr>
        <p:spPr>
          <a:xfrm>
            <a:off x="407034" y="2657705"/>
            <a:ext cx="8092196" cy="1975926"/>
          </a:xfrm>
          <a:prstGeom prst="rect">
            <a:avLst/>
          </a:prstGeom>
          <a:noFill/>
        </p:spPr>
        <p:txBody>
          <a:bodyPr wrap="square" rtlCol="0">
            <a:spAutoFit/>
          </a:bodyPr>
          <a:lstStyle/>
          <a:p>
            <a:pPr algn="just" fontAlgn="t">
              <a:lnSpc>
                <a:spcPct val="70000"/>
              </a:lnSpc>
            </a:pPr>
            <a:endParaRPr lang="en-US" dirty="0" smtClean="0"/>
          </a:p>
          <a:p>
            <a:pPr algn="just" fontAlgn="t">
              <a:lnSpc>
                <a:spcPct val="70000"/>
              </a:lnSpc>
            </a:pPr>
            <a:r>
              <a:rPr lang="en-US" b="1" dirty="0" smtClean="0">
                <a:solidFill>
                  <a:srgbClr val="FF0000"/>
                </a:solidFill>
              </a:rPr>
              <a:t>Collimator performance studies (4 dedicated shifts)</a:t>
            </a:r>
          </a:p>
          <a:p>
            <a:pPr algn="just" fontAlgn="t">
              <a:lnSpc>
                <a:spcPct val="50000"/>
              </a:lnSpc>
            </a:pPr>
            <a:endParaRPr lang="en-US" dirty="0"/>
          </a:p>
          <a:p>
            <a:pPr marL="342900" indent="-342900" algn="just" fontAlgn="t">
              <a:buFont typeface="Arial"/>
              <a:buChar char="•"/>
            </a:pPr>
            <a:r>
              <a:rPr lang="en-US" b="1" dirty="0" smtClean="0"/>
              <a:t>Beam</a:t>
            </a:r>
            <a:r>
              <a:rPr lang="en-US" b="1" dirty="0"/>
              <a:t>-jaws </a:t>
            </a:r>
            <a:r>
              <a:rPr lang="en-US" b="1" dirty="0" smtClean="0"/>
              <a:t>alignment</a:t>
            </a:r>
            <a:r>
              <a:rPr lang="en-US" dirty="0" smtClean="0"/>
              <a:t>: </a:t>
            </a:r>
            <a:r>
              <a:rPr lang="en-US" dirty="0"/>
              <a:t>Beam halo measurements </a:t>
            </a:r>
            <a:r>
              <a:rPr lang="en-US" dirty="0" smtClean="0"/>
              <a:t>with Diamond sensor</a:t>
            </a:r>
          </a:p>
          <a:p>
            <a:pPr marL="342900" indent="-342900" algn="just" fontAlgn="t">
              <a:lnSpc>
                <a:spcPct val="50000"/>
              </a:lnSpc>
              <a:buFont typeface="Arial"/>
              <a:buChar char="•"/>
            </a:pPr>
            <a:endParaRPr lang="en-US" dirty="0" smtClean="0"/>
          </a:p>
          <a:p>
            <a:pPr marL="342900" indent="-342900" algn="just" fontAlgn="t">
              <a:lnSpc>
                <a:spcPct val="90000"/>
              </a:lnSpc>
              <a:buFont typeface="Arial"/>
              <a:buChar char="•"/>
            </a:pPr>
            <a:r>
              <a:rPr lang="en-US" b="1" dirty="0" smtClean="0"/>
              <a:t>Background studies: </a:t>
            </a:r>
            <a:r>
              <a:rPr lang="en-US" dirty="0" smtClean="0"/>
              <a:t>Post-IP Cherenkov detector and RHUL Cherenkov detector</a:t>
            </a:r>
            <a:endParaRPr lang="en-US" dirty="0"/>
          </a:p>
          <a:p>
            <a:pPr marL="800100" lvl="1" indent="-342900" algn="just" fontAlgn="t">
              <a:lnSpc>
                <a:spcPct val="50000"/>
              </a:lnSpc>
              <a:buFont typeface="Arial"/>
              <a:buChar char="•"/>
            </a:pPr>
            <a:endParaRPr lang="en-US" b="1" dirty="0" smtClean="0"/>
          </a:p>
          <a:p>
            <a:pPr marL="342900" indent="-342900" algn="just" fontAlgn="t">
              <a:buFont typeface="Arial"/>
              <a:buChar char="•"/>
            </a:pPr>
            <a:r>
              <a:rPr lang="en-US" b="1" dirty="0" smtClean="0"/>
              <a:t>Collimator </a:t>
            </a:r>
            <a:r>
              <a:rPr lang="en-US" b="1" dirty="0" err="1" smtClean="0"/>
              <a:t>wakefied</a:t>
            </a:r>
            <a:r>
              <a:rPr lang="en-US" b="1" dirty="0" smtClean="0"/>
              <a:t> impact measurements </a:t>
            </a:r>
            <a:r>
              <a:rPr lang="en-US" dirty="0" smtClean="0"/>
              <a:t>by measuring the impact on the orbit</a:t>
            </a:r>
            <a:endParaRPr lang="en-US" dirty="0"/>
          </a:p>
        </p:txBody>
      </p:sp>
      <p:grpSp>
        <p:nvGrpSpPr>
          <p:cNvPr id="8" name="Agrupar 7"/>
          <p:cNvGrpSpPr/>
          <p:nvPr/>
        </p:nvGrpSpPr>
        <p:grpSpPr>
          <a:xfrm>
            <a:off x="386561" y="4509118"/>
            <a:ext cx="8009551" cy="2017907"/>
            <a:chOff x="-583506" y="2567817"/>
            <a:chExt cx="9650421" cy="2255076"/>
          </a:xfrm>
        </p:grpSpPr>
        <p:grpSp>
          <p:nvGrpSpPr>
            <p:cNvPr id="10" name="Agrupar 9"/>
            <p:cNvGrpSpPr/>
            <p:nvPr/>
          </p:nvGrpSpPr>
          <p:grpSpPr>
            <a:xfrm>
              <a:off x="-583506" y="2567817"/>
              <a:ext cx="9650421" cy="2111485"/>
              <a:chOff x="-506421" y="4365011"/>
              <a:chExt cx="9650421" cy="2111485"/>
            </a:xfrm>
          </p:grpSpPr>
          <p:pic>
            <p:nvPicPr>
              <p:cNvPr id="15" name="Imagen 14" descr="Screen Shot 2015-10-29 at 16.03.12.png"/>
              <p:cNvPicPr>
                <a:picLocks noChangeAspect="1"/>
              </p:cNvPicPr>
              <p:nvPr/>
            </p:nvPicPr>
            <p:blipFill rotWithShape="1">
              <a:blip r:embed="rId3">
                <a:extLst>
                  <a:ext uri="{28A0092B-C50C-407E-A947-70E740481C1C}">
                    <a14:useLocalDpi xmlns:a14="http://schemas.microsoft.com/office/drawing/2010/main" val="0"/>
                  </a:ext>
                </a:extLst>
              </a:blip>
              <a:srcRect l="5026" t="36640" r="17949" b="44448"/>
              <a:stretch/>
            </p:blipFill>
            <p:spPr>
              <a:xfrm>
                <a:off x="1073158" y="4803721"/>
                <a:ext cx="7095300" cy="1672775"/>
              </a:xfrm>
              <a:prstGeom prst="rect">
                <a:avLst/>
              </a:prstGeom>
            </p:spPr>
          </p:pic>
          <p:sp>
            <p:nvSpPr>
              <p:cNvPr id="16" name="CuadroTexto 15"/>
              <p:cNvSpPr txBox="1"/>
              <p:nvPr/>
            </p:nvSpPr>
            <p:spPr>
              <a:xfrm>
                <a:off x="1860153" y="5012097"/>
                <a:ext cx="1281545" cy="604442"/>
              </a:xfrm>
              <a:prstGeom prst="rect">
                <a:avLst/>
              </a:prstGeom>
              <a:noFill/>
            </p:spPr>
            <p:txBody>
              <a:bodyPr wrap="square" rtlCol="0">
                <a:spAutoFit/>
              </a:bodyPr>
              <a:lstStyle/>
              <a:p>
                <a:pPr algn="ctr"/>
                <a:r>
                  <a:rPr lang="en-US" sz="1400" b="1" i="1" dirty="0" smtClean="0">
                    <a:solidFill>
                      <a:srgbClr val="660066"/>
                    </a:solidFill>
                  </a:rPr>
                  <a:t>Vertical Collimator</a:t>
                </a:r>
                <a:endParaRPr lang="en-US" sz="1400" b="1" i="1" dirty="0">
                  <a:solidFill>
                    <a:srgbClr val="660066"/>
                  </a:solidFill>
                </a:endParaRPr>
              </a:p>
            </p:txBody>
          </p:sp>
          <p:sp>
            <p:nvSpPr>
              <p:cNvPr id="17" name="CuadroTexto 16"/>
              <p:cNvSpPr txBox="1"/>
              <p:nvPr/>
            </p:nvSpPr>
            <p:spPr>
              <a:xfrm>
                <a:off x="6099710" y="4773241"/>
                <a:ext cx="2109493" cy="523220"/>
              </a:xfrm>
              <a:prstGeom prst="rect">
                <a:avLst/>
              </a:prstGeom>
              <a:noFill/>
            </p:spPr>
            <p:txBody>
              <a:bodyPr wrap="square" rtlCol="0">
                <a:spAutoFit/>
              </a:bodyPr>
              <a:lstStyle/>
              <a:p>
                <a:pPr algn="ctr"/>
                <a:r>
                  <a:rPr lang="en-US" sz="1400" b="1" i="1" dirty="0" smtClean="0"/>
                  <a:t>Las bending magnet (BDUMP)</a:t>
                </a:r>
                <a:endParaRPr lang="en-US" sz="1400" b="1" i="1" dirty="0"/>
              </a:p>
            </p:txBody>
          </p:sp>
          <p:cxnSp>
            <p:nvCxnSpPr>
              <p:cNvPr id="18" name="Conector recto de flecha 17"/>
              <p:cNvCxnSpPr/>
              <p:nvPr/>
            </p:nvCxnSpPr>
            <p:spPr>
              <a:xfrm>
                <a:off x="2483443" y="5640109"/>
                <a:ext cx="0" cy="235253"/>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9" name="CuadroTexto 18"/>
              <p:cNvSpPr txBox="1"/>
              <p:nvPr/>
            </p:nvSpPr>
            <p:spPr>
              <a:xfrm>
                <a:off x="-506421" y="5674591"/>
                <a:ext cx="1579578" cy="523220"/>
              </a:xfrm>
              <a:prstGeom prst="rect">
                <a:avLst/>
              </a:prstGeom>
              <a:noFill/>
            </p:spPr>
            <p:txBody>
              <a:bodyPr wrap="square" rtlCol="0">
                <a:spAutoFit/>
              </a:bodyPr>
              <a:lstStyle/>
              <a:p>
                <a:pPr algn="ctr"/>
                <a:r>
                  <a:rPr lang="en-US" sz="1400" b="1" i="1" dirty="0" smtClean="0"/>
                  <a:t>Beginning of the FF line</a:t>
                </a:r>
                <a:endParaRPr lang="en-US" sz="1400" b="1" i="1" dirty="0"/>
              </a:p>
            </p:txBody>
          </p:sp>
          <p:sp>
            <p:nvSpPr>
              <p:cNvPr id="20" name="CuadroTexto 19"/>
              <p:cNvSpPr txBox="1"/>
              <p:nvPr/>
            </p:nvSpPr>
            <p:spPr>
              <a:xfrm>
                <a:off x="6333558" y="5813232"/>
                <a:ext cx="2587090" cy="307776"/>
              </a:xfrm>
              <a:prstGeom prst="rect">
                <a:avLst/>
              </a:prstGeom>
              <a:noFill/>
            </p:spPr>
            <p:txBody>
              <a:bodyPr wrap="square" rtlCol="0">
                <a:spAutoFit/>
              </a:bodyPr>
              <a:lstStyle/>
              <a:p>
                <a:pPr algn="ctr"/>
                <a:r>
                  <a:rPr lang="en-US" sz="1400" b="1" i="1" dirty="0" smtClean="0">
                    <a:solidFill>
                      <a:srgbClr val="008000"/>
                    </a:solidFill>
                  </a:rPr>
                  <a:t>IPBSM background monitor</a:t>
                </a:r>
                <a:endParaRPr lang="en-US" sz="1400" b="1" i="1" dirty="0">
                  <a:solidFill>
                    <a:srgbClr val="008000"/>
                  </a:solidFill>
                </a:endParaRPr>
              </a:p>
            </p:txBody>
          </p:sp>
          <p:cxnSp>
            <p:nvCxnSpPr>
              <p:cNvPr id="21" name="Conector recto de flecha 20"/>
              <p:cNvCxnSpPr>
                <a:endCxn id="15" idx="3"/>
              </p:cNvCxnSpPr>
              <p:nvPr/>
            </p:nvCxnSpPr>
            <p:spPr>
              <a:xfrm flipV="1">
                <a:off x="8168458" y="5640109"/>
                <a:ext cx="0" cy="19970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6556910" y="4365011"/>
                <a:ext cx="2587090" cy="307777"/>
              </a:xfrm>
              <a:prstGeom prst="rect">
                <a:avLst/>
              </a:prstGeom>
              <a:noFill/>
            </p:spPr>
            <p:txBody>
              <a:bodyPr wrap="square" rtlCol="0">
                <a:spAutoFit/>
              </a:bodyPr>
              <a:lstStyle/>
              <a:p>
                <a:pPr algn="ctr"/>
                <a:r>
                  <a:rPr lang="en-US" sz="1400" b="1" i="1" dirty="0" smtClean="0">
                    <a:solidFill>
                      <a:srgbClr val="008000"/>
                    </a:solidFill>
                  </a:rPr>
                  <a:t>Diamond Sensor (DS)</a:t>
                </a:r>
                <a:endParaRPr lang="en-US" sz="1400" b="1" i="1" dirty="0">
                  <a:solidFill>
                    <a:srgbClr val="008000"/>
                  </a:solidFill>
                </a:endParaRPr>
              </a:p>
            </p:txBody>
          </p:sp>
          <p:cxnSp>
            <p:nvCxnSpPr>
              <p:cNvPr id="23" name="Conector recto de flecha 22"/>
              <p:cNvCxnSpPr/>
              <p:nvPr/>
            </p:nvCxnSpPr>
            <p:spPr>
              <a:xfrm flipH="1">
                <a:off x="7965258" y="4734343"/>
                <a:ext cx="501409" cy="78856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2" name="Conector recto de flecha 11"/>
            <p:cNvCxnSpPr/>
            <p:nvPr/>
          </p:nvCxnSpPr>
          <p:spPr>
            <a:xfrm>
              <a:off x="86526" y="3874906"/>
              <a:ext cx="114166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4528764" y="4084229"/>
              <a:ext cx="2028146" cy="738664"/>
            </a:xfrm>
            <a:prstGeom prst="rect">
              <a:avLst/>
            </a:prstGeom>
            <a:noFill/>
          </p:spPr>
          <p:txBody>
            <a:bodyPr wrap="square" rtlCol="0">
              <a:spAutoFit/>
            </a:bodyPr>
            <a:lstStyle/>
            <a:p>
              <a:pPr algn="ctr"/>
              <a:r>
                <a:rPr lang="en-US" sz="1400" b="1" i="1" dirty="0" smtClean="0">
                  <a:solidFill>
                    <a:srgbClr val="008000"/>
                  </a:solidFill>
                </a:rPr>
                <a:t>RHUL </a:t>
              </a:r>
              <a:r>
                <a:rPr lang="en-US" sz="1400" b="1" i="1" dirty="0" err="1" smtClean="0">
                  <a:solidFill>
                    <a:srgbClr val="008000"/>
                  </a:solidFill>
                </a:rPr>
                <a:t>cherenkov</a:t>
              </a:r>
              <a:r>
                <a:rPr lang="en-US" sz="1400" b="1" i="1" dirty="0" smtClean="0">
                  <a:solidFill>
                    <a:srgbClr val="008000"/>
                  </a:solidFill>
                </a:rPr>
                <a:t> detector (</a:t>
              </a:r>
              <a:r>
                <a:rPr lang="es-ES" sz="1400" dirty="0" err="1" smtClean="0">
                  <a:solidFill>
                    <a:srgbClr val="008000"/>
                  </a:solidFill>
                </a:rPr>
                <a:t>old</a:t>
              </a:r>
              <a:r>
                <a:rPr lang="es-ES" sz="1400" dirty="0" smtClean="0">
                  <a:solidFill>
                    <a:srgbClr val="008000"/>
                  </a:solidFill>
                </a:rPr>
                <a:t> </a:t>
              </a:r>
              <a:r>
                <a:rPr lang="es-ES" sz="1400" dirty="0" err="1">
                  <a:solidFill>
                    <a:srgbClr val="008000"/>
                  </a:solidFill>
                </a:rPr>
                <a:t>laserwire</a:t>
              </a:r>
              <a:r>
                <a:rPr lang="es-ES" sz="1400" dirty="0">
                  <a:solidFill>
                    <a:srgbClr val="008000"/>
                  </a:solidFill>
                </a:rPr>
                <a:t> detector</a:t>
              </a:r>
              <a:r>
                <a:rPr lang="en-US" sz="1400" b="1" i="1" dirty="0" smtClean="0">
                  <a:solidFill>
                    <a:srgbClr val="008000"/>
                  </a:solidFill>
                </a:rPr>
                <a:t>)</a:t>
              </a:r>
              <a:endParaRPr lang="en-US" sz="1400" b="1" i="1" dirty="0">
                <a:solidFill>
                  <a:srgbClr val="008000"/>
                </a:solidFill>
              </a:endParaRPr>
            </a:p>
          </p:txBody>
        </p:sp>
        <p:cxnSp>
          <p:nvCxnSpPr>
            <p:cNvPr id="14" name="Conector recto de flecha 13"/>
            <p:cNvCxnSpPr/>
            <p:nvPr/>
          </p:nvCxnSpPr>
          <p:spPr>
            <a:xfrm flipH="1" flipV="1">
              <a:off x="3897759" y="4078169"/>
              <a:ext cx="737964" cy="32160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544310" y="4717022"/>
            <a:ext cx="1649425" cy="369332"/>
          </a:xfrm>
          <a:prstGeom prst="rect">
            <a:avLst/>
          </a:prstGeom>
          <a:noFill/>
        </p:spPr>
        <p:txBody>
          <a:bodyPr wrap="square" rtlCol="0">
            <a:spAutoFit/>
          </a:bodyPr>
          <a:lstStyle/>
          <a:p>
            <a:r>
              <a:rPr lang="en-US" b="1" i="1" dirty="0" smtClean="0"/>
              <a:t>ATF2 </a:t>
            </a:r>
            <a:r>
              <a:rPr lang="en-US" b="1" i="1" dirty="0" err="1" smtClean="0"/>
              <a:t>beamline</a:t>
            </a:r>
            <a:endParaRPr lang="en-US" b="1" i="1" dirty="0"/>
          </a:p>
        </p:txBody>
      </p:sp>
    </p:spTree>
    <p:extLst>
      <p:ext uri="{BB962C8B-B14F-4D97-AF65-F5344CB8AC3E}">
        <p14:creationId xmlns:p14="http://schemas.microsoft.com/office/powerpoint/2010/main" val="9556465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DSC07372.JPG"/>
          <p:cNvPicPr>
            <a:picLocks noChangeAspect="1"/>
          </p:cNvPicPr>
          <p:nvPr/>
        </p:nvPicPr>
        <p:blipFill rotWithShape="1">
          <a:blip r:embed="rId3">
            <a:extLst>
              <a:ext uri="{28A0092B-C50C-407E-A947-70E740481C1C}">
                <a14:useLocalDpi xmlns:a14="http://schemas.microsoft.com/office/drawing/2010/main" val="0"/>
              </a:ext>
            </a:extLst>
          </a:blip>
          <a:srcRect l="42574" t="7074" b="2216"/>
          <a:stretch/>
        </p:blipFill>
        <p:spPr>
          <a:xfrm>
            <a:off x="6076860" y="1439245"/>
            <a:ext cx="2831849" cy="2972428"/>
          </a:xfrm>
          <a:prstGeom prst="rect">
            <a:avLst/>
          </a:prstGeom>
        </p:spPr>
      </p:pic>
      <p:pic>
        <p:nvPicPr>
          <p:cNvPr id="11" name="Imagen 10" descr="DSC0726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250" y="4428606"/>
            <a:ext cx="2851116" cy="1894553"/>
          </a:xfrm>
          <a:prstGeom prst="rect">
            <a:avLst/>
          </a:prstGeom>
        </p:spPr>
      </p:pic>
      <p:pic>
        <p:nvPicPr>
          <p:cNvPr id="8" name="Imagen 7" descr="DSC07367(1).JPG"/>
          <p:cNvPicPr>
            <a:picLocks noChangeAspect="1"/>
          </p:cNvPicPr>
          <p:nvPr/>
        </p:nvPicPr>
        <p:blipFill rotWithShape="1">
          <a:blip r:embed="rId5">
            <a:extLst>
              <a:ext uri="{28A0092B-C50C-407E-A947-70E740481C1C}">
                <a14:useLocalDpi xmlns:a14="http://schemas.microsoft.com/office/drawing/2010/main" val="0"/>
              </a:ext>
            </a:extLst>
          </a:blip>
          <a:srcRect l="4045" r="7674"/>
          <a:stretch/>
        </p:blipFill>
        <p:spPr>
          <a:xfrm>
            <a:off x="144801" y="1439245"/>
            <a:ext cx="5938535" cy="4866981"/>
          </a:xfrm>
          <a:prstGeom prst="rect">
            <a:avLst/>
          </a:prstGeom>
        </p:spPr>
      </p:pic>
      <p:cxnSp>
        <p:nvCxnSpPr>
          <p:cNvPr id="41" name="Connecteur droit avec flèche 40"/>
          <p:cNvCxnSpPr/>
          <p:nvPr/>
        </p:nvCxnSpPr>
        <p:spPr>
          <a:xfrm>
            <a:off x="658247" y="1439245"/>
            <a:ext cx="0" cy="4866981"/>
          </a:xfrm>
          <a:prstGeom prst="straightConnector1">
            <a:avLst/>
          </a:prstGeom>
          <a:ln w="28575">
            <a:solidFill>
              <a:srgbClr val="FF0000"/>
            </a:solidFill>
            <a:headEnd type="arrow" w="med" len="med"/>
            <a:tailEnd type="arrow" w="med" len="med"/>
          </a:ln>
        </p:spPr>
        <p:style>
          <a:lnRef idx="2">
            <a:schemeClr val="dk1"/>
          </a:lnRef>
          <a:fillRef idx="0">
            <a:schemeClr val="dk1"/>
          </a:fillRef>
          <a:effectRef idx="1">
            <a:schemeClr val="dk1"/>
          </a:effectRef>
          <a:fontRef idx="minor">
            <a:schemeClr val="tx1"/>
          </a:fontRef>
        </p:style>
      </p:cxnSp>
      <p:grpSp>
        <p:nvGrpSpPr>
          <p:cNvPr id="6" name="Agrupar 5"/>
          <p:cNvGrpSpPr/>
          <p:nvPr/>
        </p:nvGrpSpPr>
        <p:grpSpPr>
          <a:xfrm>
            <a:off x="144801" y="1783162"/>
            <a:ext cx="7018719" cy="3445863"/>
            <a:chOff x="-402862" y="1430473"/>
            <a:chExt cx="7746124" cy="4373813"/>
          </a:xfrm>
        </p:grpSpPr>
        <p:cxnSp>
          <p:nvCxnSpPr>
            <p:cNvPr id="15" name="Connecteur droit avec flèche 14"/>
            <p:cNvCxnSpPr>
              <a:stCxn id="16" idx="2"/>
            </p:cNvCxnSpPr>
            <p:nvPr/>
          </p:nvCxnSpPr>
          <p:spPr>
            <a:xfrm>
              <a:off x="4091283" y="2347965"/>
              <a:ext cx="723899" cy="1594964"/>
            </a:xfrm>
            <a:prstGeom prst="straightConnector1">
              <a:avLst/>
            </a:prstGeom>
            <a:ln w="28575">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6" name="ZoneTexte 15"/>
            <p:cNvSpPr txBox="1"/>
            <p:nvPr/>
          </p:nvSpPr>
          <p:spPr>
            <a:xfrm>
              <a:off x="3367383" y="1605713"/>
              <a:ext cx="1447800" cy="742252"/>
            </a:xfrm>
            <a:prstGeom prst="rect">
              <a:avLst/>
            </a:prstGeom>
            <a:noFill/>
            <a:ln w="28575">
              <a:solidFill>
                <a:srgbClr val="FF0000"/>
              </a:solidFill>
            </a:ln>
          </p:spPr>
          <p:txBody>
            <a:bodyPr wrap="square" rtlCol="0">
              <a:spAutoFit/>
            </a:bodyPr>
            <a:lstStyle/>
            <a:p>
              <a:pPr algn="ctr"/>
              <a:r>
                <a:rPr lang="en-US" sz="1600" dirty="0" smtClean="0">
                  <a:solidFill>
                    <a:srgbClr val="FF0000"/>
                  </a:solidFill>
                </a:rPr>
                <a:t>Transition pipe</a:t>
              </a:r>
              <a:endParaRPr lang="en-US" sz="1600" dirty="0">
                <a:solidFill>
                  <a:srgbClr val="FF0000"/>
                </a:solidFill>
              </a:endParaRPr>
            </a:p>
          </p:txBody>
        </p:sp>
        <p:sp>
          <p:nvSpPr>
            <p:cNvPr id="25" name="ZoneTexte 24"/>
            <p:cNvSpPr txBox="1"/>
            <p:nvPr/>
          </p:nvSpPr>
          <p:spPr>
            <a:xfrm>
              <a:off x="368894" y="1538991"/>
              <a:ext cx="1626103" cy="664120"/>
            </a:xfrm>
            <a:prstGeom prst="rect">
              <a:avLst/>
            </a:prstGeom>
            <a:noFill/>
            <a:ln w="28575">
              <a:solidFill>
                <a:srgbClr val="FF0000"/>
              </a:solidFill>
            </a:ln>
          </p:spPr>
          <p:txBody>
            <a:bodyPr wrap="square" rtlCol="0">
              <a:spAutoFit/>
            </a:bodyPr>
            <a:lstStyle/>
            <a:p>
              <a:pPr algn="ctr"/>
              <a:r>
                <a:rPr lang="en-US" sz="1600" dirty="0" smtClean="0">
                  <a:solidFill>
                    <a:srgbClr val="FF0000"/>
                  </a:solidFill>
                </a:rPr>
                <a:t>Transition foil </a:t>
              </a:r>
              <a:r>
                <a:rPr lang="en-US" sz="1200" dirty="0" smtClean="0">
                  <a:solidFill>
                    <a:srgbClr val="FF0000"/>
                  </a:solidFill>
                </a:rPr>
                <a:t>(elastic part) </a:t>
              </a:r>
              <a:endParaRPr lang="en-US" sz="1600" dirty="0">
                <a:solidFill>
                  <a:srgbClr val="FF0000"/>
                </a:solidFill>
              </a:endParaRPr>
            </a:p>
          </p:txBody>
        </p:sp>
        <p:sp>
          <p:nvSpPr>
            <p:cNvPr id="44" name="ZoneTexte 43"/>
            <p:cNvSpPr txBox="1"/>
            <p:nvPr/>
          </p:nvSpPr>
          <p:spPr>
            <a:xfrm rot="16200000">
              <a:off x="-846866" y="2471809"/>
              <a:ext cx="1261650" cy="373641"/>
            </a:xfrm>
            <a:prstGeom prst="rect">
              <a:avLst/>
            </a:prstGeom>
            <a:noFill/>
            <a:ln w="28575">
              <a:solidFill>
                <a:srgbClr val="FF0000"/>
              </a:solidFill>
            </a:ln>
          </p:spPr>
          <p:txBody>
            <a:bodyPr wrap="square" rtlCol="0">
              <a:spAutoFit/>
            </a:bodyPr>
            <a:lstStyle/>
            <a:p>
              <a:pPr algn="ctr"/>
              <a:r>
                <a:rPr lang="en-US" sz="1600" dirty="0" smtClean="0">
                  <a:solidFill>
                    <a:srgbClr val="FF0000"/>
                  </a:solidFill>
                </a:rPr>
                <a:t>848 mm</a:t>
              </a:r>
              <a:endParaRPr lang="en-US" sz="1600" dirty="0">
                <a:solidFill>
                  <a:srgbClr val="FF0000"/>
                </a:solidFill>
              </a:endParaRPr>
            </a:p>
          </p:txBody>
        </p:sp>
        <p:cxnSp>
          <p:nvCxnSpPr>
            <p:cNvPr id="45" name="Connecteur droit avec flèche 44"/>
            <p:cNvCxnSpPr/>
            <p:nvPr/>
          </p:nvCxnSpPr>
          <p:spPr>
            <a:xfrm flipH="1" flipV="1">
              <a:off x="292008" y="4848683"/>
              <a:ext cx="4750488" cy="486151"/>
            </a:xfrm>
            <a:prstGeom prst="straightConnector1">
              <a:avLst/>
            </a:prstGeom>
            <a:ln w="28575">
              <a:solidFill>
                <a:srgbClr val="FF0000"/>
              </a:solidFill>
              <a:headEnd type="arrow" w="med" len="med"/>
              <a:tailEnd type="arrow" w="med" len="med"/>
            </a:ln>
          </p:spPr>
          <p:style>
            <a:lnRef idx="2">
              <a:schemeClr val="dk1"/>
            </a:lnRef>
            <a:fillRef idx="0">
              <a:schemeClr val="dk1"/>
            </a:fillRef>
            <a:effectRef idx="1">
              <a:schemeClr val="dk1"/>
            </a:effectRef>
            <a:fontRef idx="minor">
              <a:schemeClr val="tx1"/>
            </a:fontRef>
          </p:style>
        </p:cxnSp>
        <p:sp>
          <p:nvSpPr>
            <p:cNvPr id="46" name="ZoneTexte 45"/>
            <p:cNvSpPr txBox="1"/>
            <p:nvPr/>
          </p:nvSpPr>
          <p:spPr>
            <a:xfrm rot="189884">
              <a:off x="2522638" y="5374562"/>
              <a:ext cx="1261650" cy="429724"/>
            </a:xfrm>
            <a:prstGeom prst="rect">
              <a:avLst/>
            </a:prstGeom>
            <a:noFill/>
            <a:ln w="28575">
              <a:solidFill>
                <a:srgbClr val="FF0000"/>
              </a:solidFill>
            </a:ln>
          </p:spPr>
          <p:txBody>
            <a:bodyPr wrap="square" rtlCol="0">
              <a:spAutoFit/>
            </a:bodyPr>
            <a:lstStyle/>
            <a:p>
              <a:pPr algn="ctr"/>
              <a:r>
                <a:rPr lang="en-US" sz="1600" dirty="0" smtClean="0">
                  <a:solidFill>
                    <a:srgbClr val="FF0000"/>
                  </a:solidFill>
                </a:rPr>
                <a:t>600 mm</a:t>
              </a:r>
              <a:endParaRPr lang="en-US" sz="1600" dirty="0">
                <a:solidFill>
                  <a:srgbClr val="FF0000"/>
                </a:solidFill>
              </a:endParaRPr>
            </a:p>
          </p:txBody>
        </p:sp>
        <p:cxnSp>
          <p:nvCxnSpPr>
            <p:cNvPr id="23" name="Connecteur droit avec flèche 22"/>
            <p:cNvCxnSpPr/>
            <p:nvPr/>
          </p:nvCxnSpPr>
          <p:spPr>
            <a:xfrm flipH="1">
              <a:off x="4994334" y="2136389"/>
              <a:ext cx="757705" cy="1153066"/>
            </a:xfrm>
            <a:prstGeom prst="straightConnector1">
              <a:avLst/>
            </a:prstGeom>
            <a:ln w="28575">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5" name="ZoneTexte 34"/>
            <p:cNvSpPr txBox="1"/>
            <p:nvPr/>
          </p:nvSpPr>
          <p:spPr>
            <a:xfrm>
              <a:off x="5343201" y="1430473"/>
              <a:ext cx="2000061" cy="429725"/>
            </a:xfrm>
            <a:prstGeom prst="rect">
              <a:avLst/>
            </a:prstGeom>
            <a:noFill/>
            <a:ln w="28575">
              <a:solidFill>
                <a:srgbClr val="FF0000"/>
              </a:solidFill>
            </a:ln>
          </p:spPr>
          <p:txBody>
            <a:bodyPr wrap="square" rtlCol="0">
              <a:spAutoFit/>
            </a:bodyPr>
            <a:lstStyle/>
            <a:p>
              <a:pPr algn="ctr"/>
              <a:r>
                <a:rPr lang="en-US" sz="1600" dirty="0" smtClean="0">
                  <a:solidFill>
                    <a:srgbClr val="FF0000"/>
                  </a:solidFill>
                </a:rPr>
                <a:t>Vacuum</a:t>
              </a:r>
              <a:r>
                <a:rPr lang="en-US" sz="1600" dirty="0" smtClean="0"/>
                <a:t> </a:t>
              </a:r>
              <a:r>
                <a:rPr lang="en-US" sz="1600" dirty="0" smtClean="0">
                  <a:solidFill>
                    <a:srgbClr val="FF0000"/>
                  </a:solidFill>
                </a:rPr>
                <a:t>chamber</a:t>
              </a:r>
              <a:endParaRPr lang="en-US" sz="1600" dirty="0">
                <a:solidFill>
                  <a:srgbClr val="FF0000"/>
                </a:solidFill>
              </a:endParaRPr>
            </a:p>
          </p:txBody>
        </p:sp>
      </p:grpSp>
      <p:sp>
        <p:nvSpPr>
          <p:cNvPr id="37" name="ZoneTexte 31"/>
          <p:cNvSpPr txBox="1"/>
          <p:nvPr/>
        </p:nvSpPr>
        <p:spPr>
          <a:xfrm>
            <a:off x="7425150" y="4476163"/>
            <a:ext cx="1261650" cy="338554"/>
          </a:xfrm>
          <a:prstGeom prst="rect">
            <a:avLst/>
          </a:prstGeom>
          <a:noFill/>
          <a:ln w="28575">
            <a:solidFill>
              <a:srgbClr val="FF0000"/>
            </a:solidFill>
          </a:ln>
        </p:spPr>
        <p:txBody>
          <a:bodyPr wrap="square" rtlCol="0">
            <a:spAutoFit/>
          </a:bodyPr>
          <a:lstStyle/>
          <a:p>
            <a:pPr algn="ctr"/>
            <a:r>
              <a:rPr lang="en-US" sz="1600" b="1" dirty="0" smtClean="0">
                <a:solidFill>
                  <a:srgbClr val="FF0000"/>
                </a:solidFill>
              </a:rPr>
              <a:t>Jaw</a:t>
            </a:r>
            <a:r>
              <a:rPr lang="en-US" sz="1600" dirty="0" smtClean="0">
                <a:solidFill>
                  <a:srgbClr val="FF0000"/>
                </a:solidFill>
              </a:rPr>
              <a:t> </a:t>
            </a:r>
            <a:r>
              <a:rPr lang="en-US" sz="1200" dirty="0" smtClean="0">
                <a:solidFill>
                  <a:srgbClr val="FF0000"/>
                </a:solidFill>
              </a:rPr>
              <a:t>(mask)</a:t>
            </a:r>
          </a:p>
        </p:txBody>
      </p:sp>
      <p:sp>
        <p:nvSpPr>
          <p:cNvPr id="4" name="Rectángulo 3"/>
          <p:cNvSpPr/>
          <p:nvPr/>
        </p:nvSpPr>
        <p:spPr>
          <a:xfrm>
            <a:off x="372212" y="700581"/>
            <a:ext cx="8421489" cy="523220"/>
          </a:xfrm>
          <a:prstGeom prst="rect">
            <a:avLst/>
          </a:prstGeom>
        </p:spPr>
        <p:txBody>
          <a:bodyPr wrap="square">
            <a:spAutoFit/>
          </a:bodyPr>
          <a:lstStyle/>
          <a:p>
            <a:pPr algn="just"/>
            <a:r>
              <a:rPr lang="en-US" sz="1400" i="1" dirty="0" smtClean="0">
                <a:solidFill>
                  <a:srgbClr val="FF6600"/>
                </a:solidFill>
              </a:rPr>
              <a:t>Based on preliminary design for the ILC collimators, Full </a:t>
            </a:r>
            <a:r>
              <a:rPr lang="en-US" sz="1400" i="1" dirty="0">
                <a:solidFill>
                  <a:srgbClr val="FF6600"/>
                </a:solidFill>
              </a:rPr>
              <a:t>structure simulations of </a:t>
            </a:r>
            <a:r>
              <a:rPr lang="en-US" sz="1400" b="1" i="1" u="sng" dirty="0">
                <a:solidFill>
                  <a:srgbClr val="FF6600"/>
                </a:solidFill>
              </a:rPr>
              <a:t>ILC collimators</a:t>
            </a:r>
            <a:r>
              <a:rPr lang="en-US" sz="1400" i="1" dirty="0">
                <a:solidFill>
                  <a:srgbClr val="FF6600"/>
                </a:solidFill>
              </a:rPr>
              <a:t>” J.D. A. Smith, Lancaster </a:t>
            </a:r>
            <a:r>
              <a:rPr lang="en-US" sz="1400" i="1" dirty="0" smtClean="0">
                <a:solidFill>
                  <a:srgbClr val="FF6600"/>
                </a:solidFill>
              </a:rPr>
              <a:t>University</a:t>
            </a:r>
            <a:r>
              <a:rPr lang="en-US" sz="1400" i="1" dirty="0">
                <a:solidFill>
                  <a:srgbClr val="FF6600"/>
                </a:solidFill>
              </a:rPr>
              <a:t>/Cockcroft Institute, Warrington, UK, Proceedings of </a:t>
            </a:r>
            <a:r>
              <a:rPr lang="en-US" sz="1400" i="1" dirty="0" smtClean="0">
                <a:solidFill>
                  <a:srgbClr val="FF6600"/>
                </a:solidFill>
              </a:rPr>
              <a:t>PAC09</a:t>
            </a:r>
            <a:endParaRPr lang="en-US" sz="1400" i="1" dirty="0">
              <a:solidFill>
                <a:srgbClr val="FF6600"/>
              </a:solidFill>
            </a:endParaRPr>
          </a:p>
        </p:txBody>
      </p:sp>
      <p:cxnSp>
        <p:nvCxnSpPr>
          <p:cNvPr id="38" name="Connecteur droit avec flèche 14"/>
          <p:cNvCxnSpPr/>
          <p:nvPr/>
        </p:nvCxnSpPr>
        <p:spPr>
          <a:xfrm>
            <a:off x="1710847" y="2283531"/>
            <a:ext cx="0" cy="1148687"/>
          </a:xfrm>
          <a:prstGeom prst="straightConnector1">
            <a:avLst/>
          </a:prstGeom>
          <a:ln w="28575">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47" name="Marcador de número de diapositiva 46"/>
          <p:cNvSpPr>
            <a:spLocks noGrp="1"/>
          </p:cNvSpPr>
          <p:nvPr>
            <p:ph type="sldNum" sz="quarter" idx="12"/>
          </p:nvPr>
        </p:nvSpPr>
        <p:spPr/>
        <p:txBody>
          <a:bodyPr/>
          <a:lstStyle/>
          <a:p>
            <a:fld id="{8BD4AD76-7292-5C48-9256-43988D541395}" type="slidenum">
              <a:rPr lang="en-US" smtClean="0"/>
              <a:t>24</a:t>
            </a:fld>
            <a:endParaRPr lang="en-US"/>
          </a:p>
        </p:txBody>
      </p:sp>
      <p:sp>
        <p:nvSpPr>
          <p:cNvPr id="20" name="Título 1"/>
          <p:cNvSpPr txBox="1">
            <a:spLocks/>
          </p:cNvSpPr>
          <p:nvPr/>
        </p:nvSpPr>
        <p:spPr>
          <a:xfrm>
            <a:off x="0" y="0"/>
            <a:ext cx="9144000" cy="564444"/>
          </a:xfrm>
          <a:prstGeom prst="rect">
            <a:avLst/>
          </a:prstGeom>
          <a:solidFill>
            <a:srgbClr val="CCFFCC"/>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00"/>
                </a:solidFill>
              </a:rPr>
              <a:t>Vertical collimator prototype installation </a:t>
            </a:r>
            <a:endParaRPr lang="en-US" sz="2400" b="1" dirty="0">
              <a:solidFill>
                <a:srgbClr val="000000"/>
              </a:solidFill>
            </a:endParaRPr>
          </a:p>
        </p:txBody>
      </p:sp>
      <p:cxnSp>
        <p:nvCxnSpPr>
          <p:cNvPr id="27" name="Connecteur droit avec flèche 22"/>
          <p:cNvCxnSpPr/>
          <p:nvPr/>
        </p:nvCxnSpPr>
        <p:spPr>
          <a:xfrm>
            <a:off x="6003534" y="2203997"/>
            <a:ext cx="816071" cy="246222"/>
          </a:xfrm>
          <a:prstGeom prst="straightConnector1">
            <a:avLst/>
          </a:prstGeom>
          <a:ln w="28575">
            <a:solidFill>
              <a:srgbClr val="FF00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01203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797140AC-E823-204C-A632-CA28F4C56AD4}" type="slidenum">
              <a:rPr lang="en-US" smtClean="0"/>
              <a:t>25</a:t>
            </a:fld>
            <a:endParaRPr lang="en-US"/>
          </a:p>
        </p:txBody>
      </p:sp>
      <p:pic>
        <p:nvPicPr>
          <p:cNvPr id="7" name="Imagen 6" descr="DSC_07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212" y="2828311"/>
            <a:ext cx="5270500" cy="3782039"/>
          </a:xfrm>
          <a:prstGeom prst="rect">
            <a:avLst/>
          </a:prstGeom>
        </p:spPr>
      </p:pic>
      <p:pic>
        <p:nvPicPr>
          <p:cNvPr id="8" name="Imagen 7" descr="DSC_07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72771" y="662889"/>
            <a:ext cx="4358877" cy="3158112"/>
          </a:xfrm>
          <a:prstGeom prst="rect">
            <a:avLst/>
          </a:prstGeom>
        </p:spPr>
      </p:pic>
      <p:pic>
        <p:nvPicPr>
          <p:cNvPr id="9" name="Imagen 8" descr="DSC_07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12" y="4510542"/>
            <a:ext cx="3158112" cy="2099808"/>
          </a:xfrm>
          <a:prstGeom prst="rect">
            <a:avLst/>
          </a:prstGeom>
        </p:spPr>
      </p:pic>
      <p:pic>
        <p:nvPicPr>
          <p:cNvPr id="10" name="Imagen 9" descr="DSC_0690.jpg"/>
          <p:cNvPicPr>
            <a:picLocks noChangeAspect="1"/>
          </p:cNvPicPr>
          <p:nvPr/>
        </p:nvPicPr>
        <p:blipFill rotWithShape="1">
          <a:blip r:embed="rId6">
            <a:extLst>
              <a:ext uri="{28A0092B-C50C-407E-A947-70E740481C1C}">
                <a14:useLocalDpi xmlns:a14="http://schemas.microsoft.com/office/drawing/2010/main" val="0"/>
              </a:ext>
            </a:extLst>
          </a:blip>
          <a:srcRect t="15040" r="15139" b="22502"/>
          <a:stretch/>
        </p:blipFill>
        <p:spPr>
          <a:xfrm>
            <a:off x="3704211" y="62507"/>
            <a:ext cx="5304013" cy="2595582"/>
          </a:xfrm>
          <a:prstGeom prst="rect">
            <a:avLst/>
          </a:prstGeom>
        </p:spPr>
      </p:pic>
      <p:sp>
        <p:nvSpPr>
          <p:cNvPr id="11" name="Elipse 10"/>
          <p:cNvSpPr/>
          <p:nvPr/>
        </p:nvSpPr>
        <p:spPr>
          <a:xfrm>
            <a:off x="6729932" y="209505"/>
            <a:ext cx="445170" cy="41900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adroTexto 11"/>
          <p:cNvSpPr txBox="1"/>
          <p:nvPr/>
        </p:nvSpPr>
        <p:spPr>
          <a:xfrm>
            <a:off x="6926330" y="955864"/>
            <a:ext cx="1414072" cy="646331"/>
          </a:xfrm>
          <a:prstGeom prst="rect">
            <a:avLst/>
          </a:prstGeom>
          <a:noFill/>
        </p:spPr>
        <p:txBody>
          <a:bodyPr wrap="square" rtlCol="0">
            <a:spAutoFit/>
          </a:bodyPr>
          <a:lstStyle/>
          <a:p>
            <a:pPr algn="ctr"/>
            <a:r>
              <a:rPr lang="en-US" b="1" dirty="0" smtClean="0">
                <a:solidFill>
                  <a:srgbClr val="FF0000"/>
                </a:solidFill>
              </a:rPr>
              <a:t>Mechanical stop</a:t>
            </a:r>
            <a:endParaRPr lang="en-US" b="1" dirty="0">
              <a:solidFill>
                <a:srgbClr val="FF0000"/>
              </a:solidFill>
            </a:endParaRPr>
          </a:p>
        </p:txBody>
      </p:sp>
      <p:cxnSp>
        <p:nvCxnSpPr>
          <p:cNvPr id="14" name="Conector recto de flecha 13"/>
          <p:cNvCxnSpPr/>
          <p:nvPr/>
        </p:nvCxnSpPr>
        <p:spPr>
          <a:xfrm flipH="1" flipV="1">
            <a:off x="7175102" y="628514"/>
            <a:ext cx="471357" cy="4451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427612" y="86665"/>
            <a:ext cx="2976635" cy="369332"/>
          </a:xfrm>
          <a:prstGeom prst="rect">
            <a:avLst/>
          </a:prstGeom>
          <a:noFill/>
        </p:spPr>
        <p:txBody>
          <a:bodyPr wrap="square" rtlCol="0">
            <a:spAutoFit/>
          </a:bodyPr>
          <a:lstStyle/>
          <a:p>
            <a:pPr algn="ctr"/>
            <a:r>
              <a:rPr lang="en-US" b="1" dirty="0" smtClean="0">
                <a:solidFill>
                  <a:srgbClr val="FF0000"/>
                </a:solidFill>
              </a:rPr>
              <a:t>Support built by KEK staff</a:t>
            </a:r>
            <a:endParaRPr lang="en-US" b="1" dirty="0">
              <a:solidFill>
                <a:srgbClr val="FF0000"/>
              </a:solidFill>
            </a:endParaRPr>
          </a:p>
        </p:txBody>
      </p:sp>
      <p:sp>
        <p:nvSpPr>
          <p:cNvPr id="16" name="CuadroTexto 15"/>
          <p:cNvSpPr txBox="1"/>
          <p:nvPr/>
        </p:nvSpPr>
        <p:spPr>
          <a:xfrm>
            <a:off x="427612" y="4548024"/>
            <a:ext cx="2976635" cy="369332"/>
          </a:xfrm>
          <a:prstGeom prst="rect">
            <a:avLst/>
          </a:prstGeom>
          <a:noFill/>
        </p:spPr>
        <p:txBody>
          <a:bodyPr wrap="square" rtlCol="0">
            <a:spAutoFit/>
          </a:bodyPr>
          <a:lstStyle/>
          <a:p>
            <a:r>
              <a:rPr lang="en-US" b="1" dirty="0" smtClean="0">
                <a:solidFill>
                  <a:srgbClr val="FF0000"/>
                </a:solidFill>
              </a:rPr>
              <a:t>Control box</a:t>
            </a:r>
            <a:endParaRPr lang="en-US" b="1" dirty="0">
              <a:solidFill>
                <a:srgbClr val="FF0000"/>
              </a:solidFill>
            </a:endParaRPr>
          </a:p>
        </p:txBody>
      </p:sp>
      <p:sp>
        <p:nvSpPr>
          <p:cNvPr id="17" name="CuadroTexto 16"/>
          <p:cNvSpPr txBox="1"/>
          <p:nvPr/>
        </p:nvSpPr>
        <p:spPr>
          <a:xfrm>
            <a:off x="3704211" y="6225899"/>
            <a:ext cx="5221415" cy="646331"/>
          </a:xfrm>
          <a:prstGeom prst="rect">
            <a:avLst/>
          </a:prstGeom>
          <a:noFill/>
          <a:ln>
            <a:noFill/>
          </a:ln>
        </p:spPr>
        <p:txBody>
          <a:bodyPr wrap="square" rtlCol="0">
            <a:spAutoFit/>
          </a:bodyPr>
          <a:lstStyle/>
          <a:p>
            <a:pPr marL="0" lvl="1"/>
            <a:r>
              <a:rPr lang="en-US" b="1" dirty="0" smtClean="0">
                <a:solidFill>
                  <a:srgbClr val="FF0000"/>
                </a:solidFill>
              </a:rPr>
              <a:t>Vertical collimator between</a:t>
            </a:r>
            <a:r>
              <a:rPr lang="en-US" sz="1600" dirty="0" smtClean="0">
                <a:solidFill>
                  <a:srgbClr val="660066"/>
                </a:solidFill>
              </a:rPr>
              <a:t> </a:t>
            </a:r>
            <a:r>
              <a:rPr lang="en-US" sz="1600" b="1" dirty="0">
                <a:solidFill>
                  <a:srgbClr val="FF0000"/>
                </a:solidFill>
              </a:rPr>
              <a:t>QD10BFF-QM11FF (FF)</a:t>
            </a:r>
          </a:p>
          <a:p>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27408514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0" y="6449"/>
            <a:ext cx="9144000" cy="556398"/>
          </a:xfrm>
          <a:solidFill>
            <a:srgbClr val="CCFFCC"/>
          </a:solidFill>
        </p:spPr>
        <p:txBody>
          <a:bodyPr>
            <a:noAutofit/>
          </a:bodyPr>
          <a:lstStyle/>
          <a:p>
            <a:r>
              <a:rPr lang="en-US" sz="2800" b="1" dirty="0" smtClean="0"/>
              <a:t>Transverse beam halo collimation commissioning</a:t>
            </a:r>
            <a:endParaRPr lang="en-US" sz="2800" b="1" dirty="0"/>
          </a:p>
        </p:txBody>
      </p:sp>
      <p:pic>
        <p:nvPicPr>
          <p:cNvPr id="8" name="Imagen 7" descr="High intensity.eps"/>
          <p:cNvPicPr>
            <a:picLocks noChangeAspect="1"/>
          </p:cNvPicPr>
          <p:nvPr/>
        </p:nvPicPr>
        <p:blipFill rotWithShape="1">
          <a:blip r:embed="rId3">
            <a:extLst>
              <a:ext uri="{28A0092B-C50C-407E-A947-70E740481C1C}">
                <a14:useLocalDpi xmlns:a14="http://schemas.microsoft.com/office/drawing/2010/main" val="0"/>
              </a:ext>
            </a:extLst>
          </a:blip>
          <a:srcRect l="2989" r="5758"/>
          <a:stretch/>
        </p:blipFill>
        <p:spPr>
          <a:xfrm>
            <a:off x="4532245" y="764773"/>
            <a:ext cx="4274376" cy="2692081"/>
          </a:xfrm>
          <a:prstGeom prst="rect">
            <a:avLst/>
          </a:prstGeom>
        </p:spPr>
      </p:pic>
      <p:sp>
        <p:nvSpPr>
          <p:cNvPr id="11" name="Marcador de contenido 2"/>
          <p:cNvSpPr>
            <a:spLocks noGrp="1"/>
          </p:cNvSpPr>
          <p:nvPr>
            <p:ph idx="1"/>
          </p:nvPr>
        </p:nvSpPr>
        <p:spPr>
          <a:xfrm>
            <a:off x="284209" y="986860"/>
            <a:ext cx="4041061" cy="1422598"/>
          </a:xfrm>
        </p:spPr>
        <p:txBody>
          <a:bodyPr>
            <a:noAutofit/>
          </a:bodyPr>
          <a:lstStyle/>
          <a:p>
            <a:pPr marL="0" indent="0" algn="just">
              <a:buNone/>
            </a:pPr>
            <a:r>
              <a:rPr lang="en-US" sz="1800" b="1" dirty="0" smtClean="0"/>
              <a:t>Background close to the IP</a:t>
            </a:r>
          </a:p>
          <a:p>
            <a:pPr algn="just"/>
            <a:r>
              <a:rPr lang="en-US" sz="1800" dirty="0" smtClean="0"/>
              <a:t>Background study using the post</a:t>
            </a:r>
            <a:r>
              <a:rPr lang="en-US" sz="1800" dirty="0"/>
              <a:t>-</a:t>
            </a:r>
            <a:r>
              <a:rPr lang="en-US" sz="1800" dirty="0" smtClean="0"/>
              <a:t>IP background monitor to investigate the efficiency of the collimation system</a:t>
            </a:r>
          </a:p>
        </p:txBody>
      </p:sp>
      <p:sp>
        <p:nvSpPr>
          <p:cNvPr id="5" name="Rectángulo 4"/>
          <p:cNvSpPr/>
          <p:nvPr/>
        </p:nvSpPr>
        <p:spPr>
          <a:xfrm>
            <a:off x="284210" y="3860199"/>
            <a:ext cx="4248035" cy="2339102"/>
          </a:xfrm>
          <a:prstGeom prst="rect">
            <a:avLst/>
          </a:prstGeom>
        </p:spPr>
        <p:txBody>
          <a:bodyPr wrap="square">
            <a:spAutoFit/>
          </a:bodyPr>
          <a:lstStyle/>
          <a:p>
            <a:pPr algn="just"/>
            <a:r>
              <a:rPr lang="en-US" b="1" dirty="0" smtClean="0"/>
              <a:t>Background measurements close to the collimator</a:t>
            </a:r>
          </a:p>
          <a:p>
            <a:pPr marL="285750" indent="-285750" algn="just">
              <a:buFont typeface="Arial"/>
              <a:buChar char="•"/>
            </a:pPr>
            <a:r>
              <a:rPr lang="en-US" dirty="0" smtClean="0"/>
              <a:t>Background study </a:t>
            </a:r>
            <a:r>
              <a:rPr lang="en-US" dirty="0"/>
              <a:t>using the RHUL Cherenkov detector (B5FF-QD6FF</a:t>
            </a:r>
            <a:r>
              <a:rPr lang="en-US" dirty="0" smtClean="0"/>
              <a:t>) next to the collimator to investigate the background generated by the collimator</a:t>
            </a:r>
          </a:p>
          <a:p>
            <a:pPr marL="285750" indent="-285750" algn="just">
              <a:buFont typeface="Arial"/>
              <a:buChar char="•"/>
            </a:pPr>
            <a:endParaRPr lang="en-US" dirty="0"/>
          </a:p>
          <a:p>
            <a:r>
              <a:rPr lang="en-US" dirty="0"/>
              <a:t>Detailed simulation </a:t>
            </a:r>
            <a:r>
              <a:rPr lang="en-US" dirty="0" smtClean="0"/>
              <a:t>to be done</a:t>
            </a:r>
            <a:endParaRPr lang="en-US" dirty="0"/>
          </a:p>
        </p:txBody>
      </p:sp>
      <p:pic>
        <p:nvPicPr>
          <p:cNvPr id="2" name="Imagen 1" descr="Sin títu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082" y="3707216"/>
            <a:ext cx="3450336" cy="2706624"/>
          </a:xfrm>
          <a:prstGeom prst="rect">
            <a:avLst/>
          </a:prstGeom>
        </p:spPr>
      </p:pic>
      <p:sp>
        <p:nvSpPr>
          <p:cNvPr id="3" name="Marcador de número de diapositiva 2"/>
          <p:cNvSpPr>
            <a:spLocks noGrp="1"/>
          </p:cNvSpPr>
          <p:nvPr>
            <p:ph type="sldNum" sz="quarter" idx="12"/>
          </p:nvPr>
        </p:nvSpPr>
        <p:spPr/>
        <p:txBody>
          <a:bodyPr/>
          <a:lstStyle/>
          <a:p>
            <a:fld id="{8AAA9124-1501-1E46-AF4A-E9B8F8F57BC0}" type="slidenum">
              <a:rPr lang="en-US" smtClean="0"/>
              <a:t>26</a:t>
            </a:fld>
            <a:endParaRPr lang="en-US"/>
          </a:p>
        </p:txBody>
      </p:sp>
    </p:spTree>
    <p:extLst>
      <p:ext uri="{BB962C8B-B14F-4D97-AF65-F5344CB8AC3E}">
        <p14:creationId xmlns:p14="http://schemas.microsoft.com/office/powerpoint/2010/main" val="3301980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733857"/>
            <a:ext cx="8229600" cy="1002664"/>
          </a:xfrm>
        </p:spPr>
        <p:txBody>
          <a:bodyPr>
            <a:normAutofit fontScale="70000" lnSpcReduction="20000"/>
          </a:bodyPr>
          <a:lstStyle/>
          <a:p>
            <a:r>
              <a:rPr lang="en-US" dirty="0" smtClean="0"/>
              <a:t>Beam halo measurements were taken with both horizontal and vertical DS, with the collimator closed to 3 mm half aperture</a:t>
            </a:r>
            <a:endParaRPr lang="en-US" dirty="0"/>
          </a:p>
        </p:txBody>
      </p:sp>
      <p:sp>
        <p:nvSpPr>
          <p:cNvPr id="4" name="Título 1"/>
          <p:cNvSpPr>
            <a:spLocks noGrp="1"/>
          </p:cNvSpPr>
          <p:nvPr>
            <p:ph type="title"/>
          </p:nvPr>
        </p:nvSpPr>
        <p:spPr>
          <a:xfrm>
            <a:off x="0" y="39439"/>
            <a:ext cx="9144000" cy="556398"/>
          </a:xfrm>
          <a:solidFill>
            <a:srgbClr val="CCFFCC"/>
          </a:solidFill>
        </p:spPr>
        <p:txBody>
          <a:bodyPr>
            <a:noAutofit/>
          </a:bodyPr>
          <a:lstStyle/>
          <a:p>
            <a:r>
              <a:rPr lang="en-US" sz="2800" b="1" dirty="0"/>
              <a:t>Transverse beam halo collimation commissioning</a:t>
            </a:r>
          </a:p>
        </p:txBody>
      </p:sp>
      <p:sp>
        <p:nvSpPr>
          <p:cNvPr id="10" name="Marcador de contenido 2"/>
          <p:cNvSpPr txBox="1">
            <a:spLocks/>
          </p:cNvSpPr>
          <p:nvPr/>
        </p:nvSpPr>
        <p:spPr>
          <a:xfrm>
            <a:off x="609600" y="5065758"/>
            <a:ext cx="8229600" cy="1380319"/>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Symmetric cut is observed in the vertical plane</a:t>
            </a:r>
          </a:p>
          <a:p>
            <a:r>
              <a:rPr lang="en-US" dirty="0" smtClean="0"/>
              <a:t>Beam halo signal level reduced on the left side</a:t>
            </a:r>
          </a:p>
          <a:p>
            <a:r>
              <a:rPr lang="en-US" dirty="0" smtClean="0"/>
              <a:t>In the horizontal beam halo distribution we also observed a reduction of signal in the left side</a:t>
            </a:r>
            <a:endParaRPr lang="en-US" dirty="0"/>
          </a:p>
        </p:txBody>
      </p:sp>
      <p:grpSp>
        <p:nvGrpSpPr>
          <p:cNvPr id="8" name="Agrupar 7"/>
          <p:cNvGrpSpPr/>
          <p:nvPr/>
        </p:nvGrpSpPr>
        <p:grpSpPr>
          <a:xfrm>
            <a:off x="4244425" y="1596716"/>
            <a:ext cx="4442375" cy="3179104"/>
            <a:chOff x="4244425" y="1596716"/>
            <a:chExt cx="4442375" cy="3179104"/>
          </a:xfrm>
        </p:grpSpPr>
        <p:grpSp>
          <p:nvGrpSpPr>
            <p:cNvPr id="6" name="Agrupar 5"/>
            <p:cNvGrpSpPr/>
            <p:nvPr/>
          </p:nvGrpSpPr>
          <p:grpSpPr>
            <a:xfrm>
              <a:off x="4244425" y="1596716"/>
              <a:ext cx="4442375" cy="3173125"/>
              <a:chOff x="4244425" y="1596716"/>
              <a:chExt cx="4442375" cy="3173125"/>
            </a:xfrm>
          </p:grpSpPr>
          <p:pic>
            <p:nvPicPr>
              <p:cNvPr id="9" name="Imagen 8" descr="Mar_11_horizontal_collimator_combin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425" y="1596716"/>
                <a:ext cx="4442375" cy="3173125"/>
              </a:xfrm>
              <a:prstGeom prst="rect">
                <a:avLst/>
              </a:prstGeom>
            </p:spPr>
          </p:pic>
          <p:sp>
            <p:nvSpPr>
              <p:cNvPr id="5" name="CuadroTexto 4"/>
              <p:cNvSpPr txBox="1"/>
              <p:nvPr/>
            </p:nvSpPr>
            <p:spPr>
              <a:xfrm>
                <a:off x="4742584" y="1596716"/>
                <a:ext cx="3472491" cy="276999"/>
              </a:xfrm>
              <a:prstGeom prst="rect">
                <a:avLst/>
              </a:prstGeom>
              <a:noFill/>
            </p:spPr>
            <p:txBody>
              <a:bodyPr wrap="square" rtlCol="0">
                <a:spAutoFit/>
              </a:bodyPr>
              <a:lstStyle/>
              <a:p>
                <a:pPr algn="ctr"/>
                <a:r>
                  <a:rPr lang="en-US" sz="1200" dirty="0" smtClean="0"/>
                  <a:t>Horizontal beam halo distribution</a:t>
                </a:r>
                <a:endParaRPr lang="en-US" sz="1200" dirty="0"/>
              </a:p>
            </p:txBody>
          </p:sp>
        </p:grpSp>
        <p:sp>
          <p:nvSpPr>
            <p:cNvPr id="7" name="CuadroTexto 6"/>
            <p:cNvSpPr txBox="1"/>
            <p:nvPr/>
          </p:nvSpPr>
          <p:spPr>
            <a:xfrm>
              <a:off x="6850397" y="4498821"/>
              <a:ext cx="689093" cy="276999"/>
            </a:xfrm>
            <a:prstGeom prst="rect">
              <a:avLst/>
            </a:prstGeom>
            <a:noFill/>
          </p:spPr>
          <p:txBody>
            <a:bodyPr wrap="square" rtlCol="0">
              <a:spAutoFit/>
            </a:bodyPr>
            <a:lstStyle/>
            <a:p>
              <a:r>
                <a:rPr lang="en-US" sz="1200" dirty="0" smtClean="0"/>
                <a:t>[mm]</a:t>
              </a:r>
              <a:endParaRPr lang="en-US" sz="1200" dirty="0"/>
            </a:p>
          </p:txBody>
        </p:sp>
      </p:grpSp>
      <p:grpSp>
        <p:nvGrpSpPr>
          <p:cNvPr id="12" name="Agrupar 11"/>
          <p:cNvGrpSpPr/>
          <p:nvPr/>
        </p:nvGrpSpPr>
        <p:grpSpPr>
          <a:xfrm>
            <a:off x="144697" y="1596716"/>
            <a:ext cx="4389119" cy="3246654"/>
            <a:chOff x="144697" y="1596716"/>
            <a:chExt cx="4389119" cy="3246654"/>
          </a:xfrm>
        </p:grpSpPr>
        <p:pic>
          <p:nvPicPr>
            <p:cNvPr id="2" name="Imagen 1" descr="Mar_11_vertical_collimator_combine-eps-converted-t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97" y="1596716"/>
              <a:ext cx="4389119" cy="3240107"/>
            </a:xfrm>
            <a:prstGeom prst="rect">
              <a:avLst/>
            </a:prstGeom>
          </p:spPr>
        </p:pic>
        <p:sp>
          <p:nvSpPr>
            <p:cNvPr id="11" name="CuadroTexto 10"/>
            <p:cNvSpPr txBox="1"/>
            <p:nvPr/>
          </p:nvSpPr>
          <p:spPr>
            <a:xfrm>
              <a:off x="2516931" y="4566371"/>
              <a:ext cx="689093" cy="276999"/>
            </a:xfrm>
            <a:prstGeom prst="rect">
              <a:avLst/>
            </a:prstGeom>
            <a:noFill/>
          </p:spPr>
          <p:txBody>
            <a:bodyPr wrap="square" rtlCol="0">
              <a:spAutoFit/>
            </a:bodyPr>
            <a:lstStyle/>
            <a:p>
              <a:r>
                <a:rPr lang="en-US" sz="1200" dirty="0" smtClean="0"/>
                <a:t>[mm]</a:t>
              </a:r>
              <a:endParaRPr lang="en-US" sz="1200" dirty="0"/>
            </a:p>
          </p:txBody>
        </p:sp>
      </p:grpSp>
      <p:sp>
        <p:nvSpPr>
          <p:cNvPr id="13" name="Marcador de número de diapositiva 12"/>
          <p:cNvSpPr>
            <a:spLocks noGrp="1"/>
          </p:cNvSpPr>
          <p:nvPr>
            <p:ph type="sldNum" sz="quarter" idx="12"/>
          </p:nvPr>
        </p:nvSpPr>
        <p:spPr/>
        <p:txBody>
          <a:bodyPr/>
          <a:lstStyle/>
          <a:p>
            <a:fld id="{8AAA9124-1501-1E46-AF4A-E9B8F8F57BC0}" type="slidenum">
              <a:rPr lang="en-US" smtClean="0"/>
              <a:t>27</a:t>
            </a:fld>
            <a:endParaRPr lang="en-US"/>
          </a:p>
        </p:txBody>
      </p:sp>
    </p:spTree>
    <p:extLst>
      <p:ext uri="{BB962C8B-B14F-4D97-AF65-F5344CB8AC3E}">
        <p14:creationId xmlns:p14="http://schemas.microsoft.com/office/powerpoint/2010/main" val="2013101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ítulo 1"/>
          <p:cNvSpPr>
            <a:spLocks noGrp="1"/>
          </p:cNvSpPr>
          <p:nvPr>
            <p:ph type="title"/>
          </p:nvPr>
        </p:nvSpPr>
        <p:spPr>
          <a:xfrm>
            <a:off x="0" y="0"/>
            <a:ext cx="9144000" cy="564444"/>
          </a:xfrm>
          <a:solidFill>
            <a:srgbClr val="CCFFCC"/>
          </a:solidFill>
        </p:spPr>
        <p:txBody>
          <a:bodyPr>
            <a:noAutofit/>
          </a:bodyPr>
          <a:lstStyle/>
          <a:p>
            <a:pPr marL="342900" lvl="1" indent="-342900" algn="ctr"/>
            <a:r>
              <a:rPr lang="en-US" sz="2400" b="1" dirty="0" smtClean="0"/>
              <a:t>Diamond sensors studies</a:t>
            </a:r>
          </a:p>
        </p:txBody>
      </p:sp>
      <p:sp>
        <p:nvSpPr>
          <p:cNvPr id="11" name="Marcador de número de diapositiva 10"/>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pic>
        <p:nvPicPr>
          <p:cNvPr id="10" name="Imagen 9"/>
          <p:cNvPicPr>
            <a:picLocks noChangeAspect="1"/>
          </p:cNvPicPr>
          <p:nvPr/>
        </p:nvPicPr>
        <p:blipFill>
          <a:blip r:embed="rId3"/>
          <a:stretch>
            <a:fillRect/>
          </a:stretch>
        </p:blipFill>
        <p:spPr>
          <a:xfrm>
            <a:off x="121608" y="1910742"/>
            <a:ext cx="7253516" cy="4891793"/>
          </a:xfrm>
          <a:prstGeom prst="rect">
            <a:avLst/>
          </a:prstGeom>
        </p:spPr>
      </p:pic>
      <p:sp>
        <p:nvSpPr>
          <p:cNvPr id="12" name="Rectángulo 11"/>
          <p:cNvSpPr/>
          <p:nvPr/>
        </p:nvSpPr>
        <p:spPr>
          <a:xfrm>
            <a:off x="283744" y="675499"/>
            <a:ext cx="8403056" cy="1288045"/>
          </a:xfrm>
          <a:prstGeom prst="rect">
            <a:avLst/>
          </a:prstGeom>
        </p:spPr>
        <p:txBody>
          <a:bodyPr wrap="square">
            <a:spAutoFit/>
          </a:bodyPr>
          <a:lstStyle/>
          <a:p>
            <a:pPr algn="just" fontAlgn="t">
              <a:lnSpc>
                <a:spcPct val="70000"/>
              </a:lnSpc>
            </a:pPr>
            <a:endParaRPr lang="en-US" dirty="0"/>
          </a:p>
          <a:p>
            <a:pPr algn="just" fontAlgn="t">
              <a:lnSpc>
                <a:spcPct val="70000"/>
              </a:lnSpc>
            </a:pPr>
            <a:r>
              <a:rPr lang="en-US" b="1" dirty="0" smtClean="0">
                <a:solidFill>
                  <a:srgbClr val="FF0000"/>
                </a:solidFill>
              </a:rPr>
              <a:t>Diamond sensors </a:t>
            </a:r>
            <a:r>
              <a:rPr lang="en-US" b="1" dirty="0">
                <a:solidFill>
                  <a:srgbClr val="FF0000"/>
                </a:solidFill>
              </a:rPr>
              <a:t>studies </a:t>
            </a:r>
            <a:r>
              <a:rPr lang="en-US" b="1" dirty="0" smtClean="0">
                <a:solidFill>
                  <a:srgbClr val="FF0000"/>
                </a:solidFill>
              </a:rPr>
              <a:t>(1+1/2 </a:t>
            </a:r>
            <a:r>
              <a:rPr lang="en-US" b="1" dirty="0">
                <a:solidFill>
                  <a:srgbClr val="FF0000"/>
                </a:solidFill>
              </a:rPr>
              <a:t>dedicated shifts)</a:t>
            </a:r>
          </a:p>
          <a:p>
            <a:pPr algn="just" fontAlgn="t">
              <a:lnSpc>
                <a:spcPct val="50000"/>
              </a:lnSpc>
            </a:pPr>
            <a:endParaRPr lang="en-US" dirty="0"/>
          </a:p>
          <a:p>
            <a:pPr marL="342900" indent="-342900" algn="just" fontAlgn="t">
              <a:buFont typeface="Arial"/>
              <a:buChar char="•"/>
            </a:pPr>
            <a:r>
              <a:rPr lang="en-US" b="1" dirty="0" smtClean="0"/>
              <a:t>Beam</a:t>
            </a:r>
            <a:r>
              <a:rPr lang="en-US" b="1" dirty="0"/>
              <a:t> </a:t>
            </a:r>
            <a:r>
              <a:rPr lang="en-US" b="1" dirty="0" smtClean="0"/>
              <a:t>Intensity dependence</a:t>
            </a:r>
            <a:r>
              <a:rPr lang="en-US" dirty="0" smtClean="0"/>
              <a:t>: Beam </a:t>
            </a:r>
            <a:r>
              <a:rPr lang="en-US" dirty="0"/>
              <a:t>halo measurements with Diamond sensor</a:t>
            </a:r>
          </a:p>
          <a:p>
            <a:pPr marL="342900" indent="-342900" algn="just" fontAlgn="t">
              <a:lnSpc>
                <a:spcPct val="50000"/>
              </a:lnSpc>
              <a:buFont typeface="Arial"/>
              <a:buChar char="•"/>
            </a:pPr>
            <a:endParaRPr lang="en-US" dirty="0"/>
          </a:p>
          <a:p>
            <a:pPr marL="342900" indent="-342900" algn="just" fontAlgn="t">
              <a:lnSpc>
                <a:spcPct val="90000"/>
              </a:lnSpc>
              <a:buFont typeface="Arial"/>
              <a:buChar char="•"/>
            </a:pPr>
            <a:r>
              <a:rPr lang="en-US" b="1" dirty="0" smtClean="0"/>
              <a:t>DR vacuum effects: </a:t>
            </a:r>
            <a:r>
              <a:rPr lang="en-US" dirty="0"/>
              <a:t>Beam halo measurements with Diamond sensor</a:t>
            </a:r>
            <a:endParaRPr lang="en-US" b="1" dirty="0"/>
          </a:p>
        </p:txBody>
      </p:sp>
    </p:spTree>
    <p:extLst>
      <p:ext uri="{BB962C8B-B14F-4D97-AF65-F5344CB8AC3E}">
        <p14:creationId xmlns:p14="http://schemas.microsoft.com/office/powerpoint/2010/main" val="23811075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ítulo 1"/>
          <p:cNvSpPr>
            <a:spLocks noGrp="1"/>
          </p:cNvSpPr>
          <p:nvPr>
            <p:ph type="title"/>
          </p:nvPr>
        </p:nvSpPr>
        <p:spPr>
          <a:xfrm>
            <a:off x="0" y="0"/>
            <a:ext cx="9144000" cy="564444"/>
          </a:xfrm>
          <a:solidFill>
            <a:srgbClr val="CCFFCC"/>
          </a:solidFill>
        </p:spPr>
        <p:txBody>
          <a:bodyPr>
            <a:noAutofit/>
          </a:bodyPr>
          <a:lstStyle/>
          <a:p>
            <a:pPr marL="342900" lvl="1" indent="-342900" algn="ctr"/>
            <a:r>
              <a:rPr lang="en-US" sz="2400" b="1" dirty="0" smtClean="0"/>
              <a:t>Beam Intensity dependence studies</a:t>
            </a:r>
          </a:p>
        </p:txBody>
      </p:sp>
      <p:sp>
        <p:nvSpPr>
          <p:cNvPr id="11" name="Marcador de número de diapositiva 10"/>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pic>
        <p:nvPicPr>
          <p:cNvPr id="2" name="Imagen 1"/>
          <p:cNvPicPr>
            <a:picLocks noChangeAspect="1"/>
          </p:cNvPicPr>
          <p:nvPr/>
        </p:nvPicPr>
        <p:blipFill>
          <a:blip r:embed="rId3"/>
          <a:stretch>
            <a:fillRect/>
          </a:stretch>
        </p:blipFill>
        <p:spPr>
          <a:xfrm>
            <a:off x="324279" y="837618"/>
            <a:ext cx="8362688" cy="5781465"/>
          </a:xfrm>
          <a:prstGeom prst="rect">
            <a:avLst/>
          </a:prstGeom>
        </p:spPr>
      </p:pic>
    </p:spTree>
    <p:extLst>
      <p:ext uri="{BB962C8B-B14F-4D97-AF65-F5344CB8AC3E}">
        <p14:creationId xmlns:p14="http://schemas.microsoft.com/office/powerpoint/2010/main" val="2366208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operational summary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8" name="Rectángulo 7"/>
          <p:cNvSpPr/>
          <p:nvPr/>
        </p:nvSpPr>
        <p:spPr>
          <a:xfrm>
            <a:off x="93321" y="1213382"/>
            <a:ext cx="4156950" cy="4708981"/>
          </a:xfrm>
          <a:prstGeom prst="rect">
            <a:avLst/>
          </a:prstGeom>
        </p:spPr>
        <p:txBody>
          <a:bodyPr wrap="square" lIns="91397" tIns="45699" rIns="91397" bIns="45699">
            <a:spAutoFit/>
          </a:bodyPr>
          <a:lstStyle/>
          <a:p>
            <a:pPr marL="342744" indent="-342744" algn="just">
              <a:spcBef>
                <a:spcPct val="20000"/>
              </a:spcBef>
              <a:buFont typeface="Arial"/>
              <a:buChar char="•"/>
            </a:pPr>
            <a:r>
              <a:rPr kumimoji="1" lang="en-US" altLang="ja-JP" sz="2000" dirty="0">
                <a:solidFill>
                  <a:prstClr val="black"/>
                </a:solidFill>
              </a:rPr>
              <a:t>Several shifts were lost by failures but quickly/successfully fixed by the  maintenance team.</a:t>
            </a:r>
          </a:p>
          <a:p>
            <a:pPr marL="342744" indent="-342744" algn="just">
              <a:spcBef>
                <a:spcPct val="20000"/>
              </a:spcBef>
              <a:buFont typeface="Arial"/>
              <a:buChar char="•"/>
            </a:pPr>
            <a:r>
              <a:rPr kumimoji="1" lang="en-US" altLang="ja-JP" sz="2000" dirty="0">
                <a:solidFill>
                  <a:prstClr val="black"/>
                </a:solidFill>
              </a:rPr>
              <a:t>No long failures more than a week.</a:t>
            </a:r>
          </a:p>
          <a:p>
            <a:pPr marL="342744" indent="-342744" algn="just">
              <a:spcBef>
                <a:spcPct val="20000"/>
              </a:spcBef>
              <a:buFont typeface="Arial"/>
              <a:buChar char="•"/>
            </a:pPr>
            <a:r>
              <a:rPr kumimoji="1" lang="en-US" altLang="ja-JP" sz="2000" dirty="0">
                <a:solidFill>
                  <a:prstClr val="black"/>
                </a:solidFill>
              </a:rPr>
              <a:t>The startup time is shorter compare to the past years, and is used for short R&amp;Ds.</a:t>
            </a:r>
          </a:p>
          <a:p>
            <a:pPr marL="342744" indent="-342744" algn="just">
              <a:spcBef>
                <a:spcPct val="20000"/>
              </a:spcBef>
              <a:buFont typeface="Arial"/>
              <a:buChar char="•"/>
            </a:pPr>
            <a:r>
              <a:rPr kumimoji="1" lang="en-US" altLang="ja-JP" sz="2000" dirty="0">
                <a:solidFill>
                  <a:prstClr val="black"/>
                </a:solidFill>
              </a:rPr>
              <a:t>Most of the R&amp;Ds were done at ATF2 </a:t>
            </a:r>
            <a:r>
              <a:rPr kumimoji="1" lang="en-US" altLang="ja-JP" sz="2000" dirty="0" err="1">
                <a:solidFill>
                  <a:prstClr val="black"/>
                </a:solidFill>
              </a:rPr>
              <a:t>beamline</a:t>
            </a:r>
            <a:r>
              <a:rPr kumimoji="1" lang="en-US" altLang="ja-JP" sz="2000" dirty="0">
                <a:solidFill>
                  <a:prstClr val="black"/>
                </a:solidFill>
              </a:rPr>
              <a:t>.</a:t>
            </a:r>
          </a:p>
          <a:p>
            <a:pPr marL="342744" indent="-342744" algn="just">
              <a:spcBef>
                <a:spcPct val="20000"/>
              </a:spcBef>
              <a:buFont typeface="Arial"/>
              <a:buChar char="•"/>
            </a:pPr>
            <a:r>
              <a:rPr kumimoji="1" lang="en-US" altLang="ja-JP" sz="2000" dirty="0">
                <a:solidFill>
                  <a:prstClr val="black"/>
                </a:solidFill>
              </a:rPr>
              <a:t>More than 80% of shifts were for ATF2 goal-1 and 2.</a:t>
            </a:r>
          </a:p>
          <a:p>
            <a:pPr marL="342744" indent="-342744" algn="just">
              <a:spcBef>
                <a:spcPct val="20000"/>
              </a:spcBef>
              <a:buFont typeface="Arial"/>
              <a:buChar char="•"/>
            </a:pPr>
            <a:r>
              <a:rPr kumimoji="1" lang="en-US" altLang="ja-JP" sz="2000" dirty="0">
                <a:solidFill>
                  <a:prstClr val="black"/>
                </a:solidFill>
              </a:rPr>
              <a:t>Non-KEK colleagues could recover a primary beam by themselves and keep R&amp;Ds especially on owl shifts.</a:t>
            </a:r>
          </a:p>
        </p:txBody>
      </p:sp>
      <p:sp>
        <p:nvSpPr>
          <p:cNvPr id="9" name="Rectángulo 8"/>
          <p:cNvSpPr/>
          <p:nvPr/>
        </p:nvSpPr>
        <p:spPr>
          <a:xfrm>
            <a:off x="296518" y="571623"/>
            <a:ext cx="8111585" cy="523220"/>
          </a:xfrm>
          <a:prstGeom prst="rect">
            <a:avLst/>
          </a:prstGeom>
        </p:spPr>
        <p:txBody>
          <a:bodyPr wrap="square" lIns="91397" tIns="45699" rIns="91397" bIns="45699">
            <a:spAutoFit/>
          </a:bodyPr>
          <a:lstStyle/>
          <a:p>
            <a:r>
              <a:rPr kumimoji="1" lang="en-US" altLang="ja-JP" sz="2800" b="1" dirty="0">
                <a:solidFill>
                  <a:prstClr val="black"/>
                </a:solidFill>
                <a:cs typeface="+mj-cs"/>
              </a:rPr>
              <a:t>Overview of FY2015 operations:</a:t>
            </a:r>
            <a:endParaRPr lang="es-ES" sz="2800" b="1" dirty="0"/>
          </a:p>
        </p:txBody>
      </p:sp>
      <p:pic>
        <p:nvPicPr>
          <p:cNvPr id="10" name="図 4"/>
          <p:cNvPicPr>
            <a:picLocks noChangeAspect="1"/>
          </p:cNvPicPr>
          <p:nvPr/>
        </p:nvPicPr>
        <p:blipFill>
          <a:blip>
            <a:extLst>
              <a:ext uri="{28A0092B-C50C-407E-A947-70E740481C1C}">
                <a14:useLocalDpi xmlns:a14="http://schemas.microsoft.com/office/drawing/2010/main" val="0"/>
              </a:ext>
            </a:extLst>
          </a:blip>
          <a:stretch>
            <a:fillRect/>
          </a:stretch>
        </p:blipFill>
        <p:spPr>
          <a:xfrm>
            <a:off x="4636438" y="2043738"/>
            <a:ext cx="4230030" cy="4138531"/>
          </a:xfrm>
          <a:prstGeom prst="rect">
            <a:avLst/>
          </a:prstGeom>
        </p:spPr>
      </p:pic>
      <p:sp>
        <p:nvSpPr>
          <p:cNvPr id="12" name="Rectángulo 11"/>
          <p:cNvSpPr/>
          <p:nvPr/>
        </p:nvSpPr>
        <p:spPr>
          <a:xfrm>
            <a:off x="5150112" y="1340935"/>
            <a:ext cx="3513160" cy="373659"/>
          </a:xfrm>
          <a:prstGeom prst="rect">
            <a:avLst/>
          </a:prstGeom>
        </p:spPr>
        <p:txBody>
          <a:bodyPr wrap="square" lIns="91397" tIns="45699" rIns="91397" bIns="45699">
            <a:spAutoFit/>
          </a:bodyPr>
          <a:lstStyle/>
          <a:p>
            <a:pPr defTabSz="913977"/>
            <a:r>
              <a:rPr kumimoji="1" lang="en-US" altLang="ja-JP" dirty="0">
                <a:solidFill>
                  <a:prstClr val="black"/>
                </a:solidFill>
              </a:rPr>
              <a:t>Total </a:t>
            </a:r>
            <a:r>
              <a:rPr kumimoji="1" lang="en-US" altLang="ja-JP" dirty="0" smtClean="0">
                <a:solidFill>
                  <a:prstClr val="black"/>
                </a:solidFill>
              </a:rPr>
              <a:t>142 shits  from </a:t>
            </a:r>
            <a:r>
              <a:rPr kumimoji="1" lang="en-US" altLang="ja-JP" dirty="0" smtClean="0"/>
              <a:t>Apr</a:t>
            </a:r>
            <a:r>
              <a:rPr kumimoji="1" lang="en-US" altLang="ja-JP" dirty="0"/>
              <a:t>–</a:t>
            </a:r>
            <a:r>
              <a:rPr kumimoji="1" lang="en-US" altLang="ja-JP" dirty="0" smtClean="0"/>
              <a:t>Dec 2015 </a:t>
            </a:r>
            <a:endParaRPr kumimoji="1" lang="ja-JP" altLang="en-US" dirty="0">
              <a:solidFill>
                <a:prstClr val="black"/>
              </a:solidFill>
            </a:endParaRPr>
          </a:p>
        </p:txBody>
      </p:sp>
      <p:pic>
        <p:nvPicPr>
          <p:cNvPr id="11"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756" y="2043729"/>
            <a:ext cx="4489712" cy="4392596"/>
          </a:xfrm>
          <a:prstGeom prst="rect">
            <a:avLst/>
          </a:prstGeom>
        </p:spPr>
      </p:pic>
    </p:spTree>
    <p:extLst>
      <p:ext uri="{BB962C8B-B14F-4D97-AF65-F5344CB8AC3E}">
        <p14:creationId xmlns:p14="http://schemas.microsoft.com/office/powerpoint/2010/main" val="39360999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ítulo 1"/>
          <p:cNvSpPr>
            <a:spLocks noGrp="1"/>
          </p:cNvSpPr>
          <p:nvPr>
            <p:ph type="title"/>
          </p:nvPr>
        </p:nvSpPr>
        <p:spPr>
          <a:xfrm>
            <a:off x="0" y="0"/>
            <a:ext cx="9144000" cy="564444"/>
          </a:xfrm>
          <a:solidFill>
            <a:srgbClr val="CCFFCC"/>
          </a:solidFill>
        </p:spPr>
        <p:txBody>
          <a:bodyPr>
            <a:noAutofit/>
          </a:bodyPr>
          <a:lstStyle/>
          <a:p>
            <a:pPr marL="342900" lvl="1" indent="-342900" algn="ctr"/>
            <a:r>
              <a:rPr lang="en-US" sz="2400" b="1" dirty="0" smtClean="0"/>
              <a:t>Damping Ring Vacuum studies</a:t>
            </a:r>
          </a:p>
        </p:txBody>
      </p:sp>
      <p:sp>
        <p:nvSpPr>
          <p:cNvPr id="11" name="Marcador de número de diapositiva 10"/>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pic>
        <p:nvPicPr>
          <p:cNvPr id="3" name="Imagen 2"/>
          <p:cNvPicPr>
            <a:picLocks noChangeAspect="1"/>
          </p:cNvPicPr>
          <p:nvPr/>
        </p:nvPicPr>
        <p:blipFill>
          <a:blip r:embed="rId3"/>
          <a:stretch>
            <a:fillRect/>
          </a:stretch>
        </p:blipFill>
        <p:spPr>
          <a:xfrm>
            <a:off x="459396" y="918677"/>
            <a:ext cx="8227404" cy="5435809"/>
          </a:xfrm>
          <a:prstGeom prst="rect">
            <a:avLst/>
          </a:prstGeom>
        </p:spPr>
      </p:pic>
    </p:spTree>
    <p:extLst>
      <p:ext uri="{BB962C8B-B14F-4D97-AF65-F5344CB8AC3E}">
        <p14:creationId xmlns:p14="http://schemas.microsoft.com/office/powerpoint/2010/main" val="2366208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2768600" y="6395944"/>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8" name="Imagen 7"/>
          <p:cNvPicPr>
            <a:picLocks noChangeAspect="1"/>
          </p:cNvPicPr>
          <p:nvPr/>
        </p:nvPicPr>
        <p:blipFill>
          <a:blip r:embed="rId3"/>
          <a:stretch>
            <a:fillRect/>
          </a:stretch>
        </p:blipFill>
        <p:spPr>
          <a:xfrm>
            <a:off x="457200" y="2656372"/>
            <a:ext cx="8229599" cy="3743374"/>
          </a:xfrm>
          <a:prstGeom prst="rect">
            <a:avLst/>
          </a:prstGeom>
        </p:spPr>
      </p:pic>
      <p:pic>
        <p:nvPicPr>
          <p:cNvPr id="9" name="Imagen 8"/>
          <p:cNvPicPr>
            <a:picLocks noChangeAspect="1"/>
          </p:cNvPicPr>
          <p:nvPr/>
        </p:nvPicPr>
        <p:blipFill>
          <a:blip r:embed="rId4"/>
          <a:stretch>
            <a:fillRect/>
          </a:stretch>
        </p:blipFill>
        <p:spPr>
          <a:xfrm>
            <a:off x="651932" y="656166"/>
            <a:ext cx="8034867" cy="681567"/>
          </a:xfrm>
          <a:prstGeom prst="rect">
            <a:avLst/>
          </a:prstGeom>
        </p:spPr>
      </p:pic>
      <p:pic>
        <p:nvPicPr>
          <p:cNvPr id="10" name="Imagen 9"/>
          <p:cNvPicPr>
            <a:picLocks noChangeAspect="1"/>
          </p:cNvPicPr>
          <p:nvPr/>
        </p:nvPicPr>
        <p:blipFill>
          <a:blip r:embed="rId5"/>
          <a:stretch>
            <a:fillRect/>
          </a:stretch>
        </p:blipFill>
        <p:spPr>
          <a:xfrm>
            <a:off x="1968500" y="1317686"/>
            <a:ext cx="4500033" cy="1132266"/>
          </a:xfrm>
          <a:prstGeom prst="rect">
            <a:avLst/>
          </a:prstGeom>
        </p:spPr>
      </p:pic>
    </p:spTree>
    <p:extLst>
      <p:ext uri="{BB962C8B-B14F-4D97-AF65-F5344CB8AC3E}">
        <p14:creationId xmlns:p14="http://schemas.microsoft.com/office/powerpoint/2010/main" val="825231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50802" y="546045"/>
            <a:ext cx="9144000" cy="2963440"/>
          </a:xfrm>
          <a:prstGeom prst="rect">
            <a:avLst/>
          </a:prstGeom>
        </p:spPr>
      </p:pic>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3361267" y="6307578"/>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3" name="Imagen 2"/>
          <p:cNvPicPr>
            <a:picLocks noChangeAspect="1"/>
          </p:cNvPicPr>
          <p:nvPr/>
        </p:nvPicPr>
        <p:blipFill>
          <a:blip r:embed="rId4"/>
          <a:stretch>
            <a:fillRect/>
          </a:stretch>
        </p:blipFill>
        <p:spPr>
          <a:xfrm>
            <a:off x="2827868" y="2455048"/>
            <a:ext cx="6011332" cy="4237852"/>
          </a:xfrm>
          <a:prstGeom prst="rect">
            <a:avLst/>
          </a:prstGeom>
        </p:spPr>
      </p:pic>
    </p:spTree>
    <p:extLst>
      <p:ext uri="{BB962C8B-B14F-4D97-AF65-F5344CB8AC3E}">
        <p14:creationId xmlns:p14="http://schemas.microsoft.com/office/powerpoint/2010/main" val="3987760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3208866" y="6370558"/>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3" name="Imagen 2"/>
          <p:cNvPicPr>
            <a:picLocks noChangeAspect="1"/>
          </p:cNvPicPr>
          <p:nvPr/>
        </p:nvPicPr>
        <p:blipFill>
          <a:blip r:embed="rId3"/>
          <a:stretch>
            <a:fillRect/>
          </a:stretch>
        </p:blipFill>
        <p:spPr>
          <a:xfrm>
            <a:off x="1083721" y="566000"/>
            <a:ext cx="6479342" cy="4758267"/>
          </a:xfrm>
          <a:prstGeom prst="rect">
            <a:avLst/>
          </a:prstGeom>
        </p:spPr>
      </p:pic>
      <p:pic>
        <p:nvPicPr>
          <p:cNvPr id="6" name="Imagen 5"/>
          <p:cNvPicPr>
            <a:picLocks noChangeAspect="1"/>
          </p:cNvPicPr>
          <p:nvPr/>
        </p:nvPicPr>
        <p:blipFill>
          <a:blip r:embed="rId4"/>
          <a:stretch>
            <a:fillRect/>
          </a:stretch>
        </p:blipFill>
        <p:spPr>
          <a:xfrm>
            <a:off x="1469005" y="5578262"/>
            <a:ext cx="6381132" cy="693849"/>
          </a:xfrm>
          <a:prstGeom prst="rect">
            <a:avLst/>
          </a:prstGeom>
        </p:spPr>
      </p:pic>
    </p:spTree>
    <p:extLst>
      <p:ext uri="{BB962C8B-B14F-4D97-AF65-F5344CB8AC3E}">
        <p14:creationId xmlns:p14="http://schemas.microsoft.com/office/powerpoint/2010/main" val="29210195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3835400" y="6307578"/>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8" name="Imagen 7"/>
          <p:cNvPicPr>
            <a:picLocks noChangeAspect="1"/>
          </p:cNvPicPr>
          <p:nvPr/>
        </p:nvPicPr>
        <p:blipFill>
          <a:blip r:embed="rId3"/>
          <a:stretch>
            <a:fillRect/>
          </a:stretch>
        </p:blipFill>
        <p:spPr>
          <a:xfrm>
            <a:off x="567267" y="493889"/>
            <a:ext cx="8458200" cy="4521200"/>
          </a:xfrm>
          <a:prstGeom prst="rect">
            <a:avLst/>
          </a:prstGeom>
        </p:spPr>
      </p:pic>
      <p:pic>
        <p:nvPicPr>
          <p:cNvPr id="9" name="Imagen 8"/>
          <p:cNvPicPr>
            <a:picLocks noChangeAspect="1"/>
          </p:cNvPicPr>
          <p:nvPr/>
        </p:nvPicPr>
        <p:blipFill>
          <a:blip r:embed="rId4"/>
          <a:stretch>
            <a:fillRect/>
          </a:stretch>
        </p:blipFill>
        <p:spPr>
          <a:xfrm>
            <a:off x="567267" y="5325533"/>
            <a:ext cx="4241800" cy="762000"/>
          </a:xfrm>
          <a:prstGeom prst="rect">
            <a:avLst/>
          </a:prstGeom>
        </p:spPr>
      </p:pic>
    </p:spTree>
    <p:extLst>
      <p:ext uri="{BB962C8B-B14F-4D97-AF65-F5344CB8AC3E}">
        <p14:creationId xmlns:p14="http://schemas.microsoft.com/office/powerpoint/2010/main" val="29210195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57350" y="1674814"/>
            <a:ext cx="58293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OTR/ODR at ATF2</a:t>
            </a:r>
            <a:endParaRPr lang="en-US" dirty="0"/>
          </a:p>
        </p:txBody>
      </p:sp>
      <p:sp>
        <p:nvSpPr>
          <p:cNvPr id="5" name="Subtitle 2"/>
          <p:cNvSpPr>
            <a:spLocks noGrp="1"/>
          </p:cNvSpPr>
          <p:nvPr/>
        </p:nvSpPr>
        <p:spPr>
          <a:xfrm>
            <a:off x="2171700" y="3430588"/>
            <a:ext cx="5013960" cy="1752600"/>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M</a:t>
            </a:r>
            <a:r>
              <a:rPr lang="en-US" dirty="0"/>
              <a:t>. Bergamaschi, </a:t>
            </a:r>
            <a:r>
              <a:rPr lang="en-US" dirty="0" smtClean="0"/>
              <a:t>P. </a:t>
            </a:r>
            <a:r>
              <a:rPr lang="en-US" dirty="0" err="1" smtClean="0"/>
              <a:t>Karataev</a:t>
            </a:r>
            <a:r>
              <a:rPr lang="en-US" dirty="0"/>
              <a:t>, </a:t>
            </a:r>
            <a:r>
              <a:rPr lang="en-US" dirty="0" smtClean="0"/>
              <a:t>R. </a:t>
            </a:r>
            <a:r>
              <a:rPr lang="en-US" dirty="0" err="1" smtClean="0"/>
              <a:t>Kieffer</a:t>
            </a:r>
            <a:r>
              <a:rPr lang="en-US" dirty="0"/>
              <a:t>, </a:t>
            </a:r>
            <a:r>
              <a:rPr lang="en-US" dirty="0" smtClean="0"/>
              <a:t>K. </a:t>
            </a:r>
            <a:r>
              <a:rPr lang="en-US" dirty="0" err="1" smtClean="0"/>
              <a:t>Kruchinin</a:t>
            </a:r>
            <a:r>
              <a:rPr lang="en-US" dirty="0" smtClean="0"/>
              <a:t>, </a:t>
            </a:r>
          </a:p>
          <a:p>
            <a:r>
              <a:rPr lang="en-US" dirty="0" smtClean="0"/>
              <a:t>S. </a:t>
            </a:r>
            <a:r>
              <a:rPr lang="en-US" dirty="0" err="1" smtClean="0"/>
              <a:t>Mazzoni</a:t>
            </a:r>
            <a:r>
              <a:rPr lang="en-US" dirty="0" smtClean="0"/>
              <a:t>, T. </a:t>
            </a:r>
            <a:r>
              <a:rPr lang="en-US" dirty="0" err="1" smtClean="0"/>
              <a:t>Lefevre</a:t>
            </a:r>
            <a:endParaRPr lang="en-US" dirty="0" smtClean="0"/>
          </a:p>
          <a:p>
            <a:r>
              <a:rPr lang="en-US" dirty="0"/>
              <a:t>A. </a:t>
            </a:r>
            <a:r>
              <a:rPr lang="en-US" dirty="0" err="1" smtClean="0"/>
              <a:t>Aryshev</a:t>
            </a:r>
            <a:r>
              <a:rPr lang="en-US" dirty="0" smtClean="0"/>
              <a:t>, N</a:t>
            </a:r>
            <a:r>
              <a:rPr lang="en-US" dirty="0"/>
              <a:t>. </a:t>
            </a:r>
            <a:r>
              <a:rPr lang="en-US" dirty="0" err="1"/>
              <a:t>Terunuma</a:t>
            </a:r>
            <a:endParaRPr lang="en-US" dirty="0" smtClean="0"/>
          </a:p>
        </p:txBody>
      </p:sp>
      <p:pic>
        <p:nvPicPr>
          <p:cNvPr id="6" name="Imagen 5"/>
          <p:cNvPicPr>
            <a:picLocks noChangeAspect="1"/>
          </p:cNvPicPr>
          <p:nvPr/>
        </p:nvPicPr>
        <p:blipFill>
          <a:blip r:embed="rId3"/>
          <a:stretch>
            <a:fillRect/>
          </a:stretch>
        </p:blipFill>
        <p:spPr>
          <a:xfrm>
            <a:off x="6343650" y="531814"/>
            <a:ext cx="2286000" cy="1143000"/>
          </a:xfrm>
          <a:prstGeom prst="rect">
            <a:avLst/>
          </a:prstGeom>
        </p:spPr>
      </p:pic>
      <p:pic>
        <p:nvPicPr>
          <p:cNvPr id="7" name="Imagen 6"/>
          <p:cNvPicPr>
            <a:picLocks noChangeAspect="1"/>
          </p:cNvPicPr>
          <p:nvPr/>
        </p:nvPicPr>
        <p:blipFill>
          <a:blip r:embed="rId4"/>
          <a:stretch>
            <a:fillRect/>
          </a:stretch>
        </p:blipFill>
        <p:spPr>
          <a:xfrm>
            <a:off x="400050" y="417514"/>
            <a:ext cx="1257300" cy="1257300"/>
          </a:xfrm>
          <a:prstGeom prst="rect">
            <a:avLst/>
          </a:prstGeom>
        </p:spPr>
      </p:pic>
      <p:pic>
        <p:nvPicPr>
          <p:cNvPr id="8" name="Imagen 13"/>
          <p:cNvPicPr>
            <a:picLocks noChangeAspect="1"/>
          </p:cNvPicPr>
          <p:nvPr/>
        </p:nvPicPr>
        <p:blipFill>
          <a:blip r:embed="rId5" cstate="print"/>
          <a:srcRect/>
          <a:stretch>
            <a:fillRect/>
          </a:stretch>
        </p:blipFill>
        <p:spPr bwMode="auto">
          <a:xfrm>
            <a:off x="3014103" y="417514"/>
            <a:ext cx="2255367" cy="1057461"/>
          </a:xfrm>
          <a:prstGeom prst="rect">
            <a:avLst/>
          </a:prstGeom>
          <a:noFill/>
          <a:ln w="9525">
            <a:noFill/>
            <a:miter lim="800000"/>
            <a:headEnd/>
            <a:tailEnd/>
          </a:ln>
        </p:spPr>
      </p:pic>
    </p:spTree>
    <p:extLst>
      <p:ext uri="{BB962C8B-B14F-4D97-AF65-F5344CB8AC3E}">
        <p14:creationId xmlns:p14="http://schemas.microsoft.com/office/powerpoint/2010/main" val="14883899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844041" y="-151064"/>
            <a:ext cx="6172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Experimental Set-up</a:t>
            </a:r>
            <a:endParaRPr lang="en-US" dirty="0"/>
          </a:p>
        </p:txBody>
      </p:sp>
      <p:pic>
        <p:nvPicPr>
          <p:cNvPr id="5" name="Picture 4" descr="Screen Shot 2016-03-03 at 12.02.18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6241" y="1095322"/>
            <a:ext cx="1796449" cy="5938944"/>
          </a:xfrm>
          <a:prstGeom prst="rect">
            <a:avLst/>
          </a:prstGeom>
        </p:spPr>
      </p:pic>
      <p:grpSp>
        <p:nvGrpSpPr>
          <p:cNvPr id="42" name="Group 41"/>
          <p:cNvGrpSpPr/>
          <p:nvPr/>
        </p:nvGrpSpPr>
        <p:grpSpPr>
          <a:xfrm>
            <a:off x="0" y="942151"/>
            <a:ext cx="6858000" cy="5915849"/>
            <a:chOff x="0" y="991284"/>
            <a:chExt cx="9144000" cy="5915849"/>
          </a:xfrm>
        </p:grpSpPr>
        <p:pic>
          <p:nvPicPr>
            <p:cNvPr id="24" name="Content Placeholder 3" descr="Capture_Target_Mask_Inserted.PNG"/>
            <p:cNvPicPr>
              <a:picLocks noChangeAspect="1"/>
            </p:cNvPicPr>
            <p:nvPr/>
          </p:nvPicPr>
          <p:blipFill>
            <a:blip r:embed="rId4">
              <a:extLst>
                <a:ext uri="{28A0092B-C50C-407E-A947-70E740481C1C}">
                  <a14:useLocalDpi xmlns:a14="http://schemas.microsoft.com/office/drawing/2010/main" val="0"/>
                </a:ext>
              </a:extLst>
            </a:blip>
            <a:srcRect t="18700" b="18700"/>
            <a:stretch>
              <a:fillRect/>
            </a:stretch>
          </p:blipFill>
          <p:spPr>
            <a:xfrm flipH="1">
              <a:off x="0" y="991284"/>
              <a:ext cx="9144000" cy="5028847"/>
            </a:xfrm>
            <a:prstGeom prst="rect">
              <a:avLst/>
            </a:prstGeom>
          </p:spPr>
        </p:pic>
        <p:grpSp>
          <p:nvGrpSpPr>
            <p:cNvPr id="25" name="Group 24"/>
            <p:cNvGrpSpPr/>
            <p:nvPr/>
          </p:nvGrpSpPr>
          <p:grpSpPr>
            <a:xfrm>
              <a:off x="0" y="1070797"/>
              <a:ext cx="9144000" cy="5836336"/>
              <a:chOff x="0" y="1070797"/>
              <a:chExt cx="9144000" cy="5836336"/>
            </a:xfrm>
          </p:grpSpPr>
          <p:sp>
            <p:nvSpPr>
              <p:cNvPr id="26" name="TextBox 25"/>
              <p:cNvSpPr txBox="1"/>
              <p:nvPr/>
            </p:nvSpPr>
            <p:spPr>
              <a:xfrm>
                <a:off x="6938523" y="4522483"/>
                <a:ext cx="1324943" cy="923330"/>
              </a:xfrm>
              <a:prstGeom prst="rect">
                <a:avLst/>
              </a:prstGeom>
              <a:noFill/>
            </p:spPr>
            <p:txBody>
              <a:bodyPr wrap="square" rtlCol="0">
                <a:spAutoFit/>
              </a:bodyPr>
              <a:lstStyle/>
              <a:p>
                <a:r>
                  <a:rPr lang="en-US" dirty="0" smtClean="0"/>
                  <a:t>BPM Flange</a:t>
                </a:r>
              </a:p>
              <a:p>
                <a:r>
                  <a:rPr lang="en-US" dirty="0" smtClean="0"/>
                  <a:t>(Beam)</a:t>
                </a:r>
                <a:endParaRPr lang="en-US" dirty="0"/>
              </a:p>
            </p:txBody>
          </p:sp>
          <p:cxnSp>
            <p:nvCxnSpPr>
              <p:cNvPr id="27" name="Straight Arrow Connector 26"/>
              <p:cNvCxnSpPr/>
              <p:nvPr/>
            </p:nvCxnSpPr>
            <p:spPr>
              <a:xfrm flipH="1" flipV="1">
                <a:off x="6183249" y="4188270"/>
                <a:ext cx="632568" cy="6454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0" y="1070797"/>
                <a:ext cx="2453473" cy="923330"/>
              </a:xfrm>
              <a:prstGeom prst="rect">
                <a:avLst/>
              </a:prstGeom>
              <a:noFill/>
            </p:spPr>
            <p:txBody>
              <a:bodyPr wrap="square" rtlCol="0">
                <a:spAutoFit/>
              </a:bodyPr>
              <a:lstStyle/>
              <a:p>
                <a:r>
                  <a:rPr lang="en-US" dirty="0" smtClean="0"/>
                  <a:t>45deg View Port</a:t>
                </a:r>
              </a:p>
              <a:p>
                <a:r>
                  <a:rPr lang="en-US" dirty="0" smtClean="0"/>
                  <a:t>Target laser alignment</a:t>
                </a:r>
                <a:endParaRPr lang="en-US" dirty="0"/>
              </a:p>
            </p:txBody>
          </p:sp>
          <p:cxnSp>
            <p:nvCxnSpPr>
              <p:cNvPr id="29" name="Straight Arrow Connector 28"/>
              <p:cNvCxnSpPr/>
              <p:nvPr/>
            </p:nvCxnSpPr>
            <p:spPr>
              <a:xfrm flipH="1">
                <a:off x="6938524" y="1931547"/>
                <a:ext cx="598977" cy="11533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170812" y="1144455"/>
                <a:ext cx="1973188" cy="923330"/>
              </a:xfrm>
              <a:prstGeom prst="rect">
                <a:avLst/>
              </a:prstGeom>
              <a:noFill/>
            </p:spPr>
            <p:txBody>
              <a:bodyPr wrap="square" rtlCol="0">
                <a:spAutoFit/>
              </a:bodyPr>
              <a:lstStyle/>
              <a:p>
                <a:r>
                  <a:rPr lang="en-US" dirty="0" smtClean="0"/>
                  <a:t>45deg View Port</a:t>
                </a:r>
              </a:p>
              <a:p>
                <a:r>
                  <a:rPr lang="en-US" dirty="0" smtClean="0"/>
                  <a:t>Mask Camera</a:t>
                </a:r>
                <a:endParaRPr lang="en-US" dirty="0"/>
              </a:p>
            </p:txBody>
          </p:sp>
          <p:cxnSp>
            <p:nvCxnSpPr>
              <p:cNvPr id="31" name="Straight Arrow Connector 30"/>
              <p:cNvCxnSpPr/>
              <p:nvPr/>
            </p:nvCxnSpPr>
            <p:spPr>
              <a:xfrm>
                <a:off x="1735135" y="1717128"/>
                <a:ext cx="809338" cy="112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724113" y="1885403"/>
                <a:ext cx="2091704" cy="646331"/>
              </a:xfrm>
              <a:prstGeom prst="rect">
                <a:avLst/>
              </a:prstGeom>
              <a:noFill/>
            </p:spPr>
            <p:txBody>
              <a:bodyPr wrap="square" rtlCol="0">
                <a:spAutoFit/>
              </a:bodyPr>
              <a:lstStyle/>
              <a:p>
                <a:r>
                  <a:rPr lang="en-US" dirty="0" smtClean="0"/>
                  <a:t>Mask</a:t>
                </a:r>
              </a:p>
              <a:p>
                <a:r>
                  <a:rPr lang="en-US" dirty="0" smtClean="0"/>
                  <a:t>Actuators</a:t>
                </a:r>
                <a:endParaRPr lang="en-US" dirty="0"/>
              </a:p>
            </p:txBody>
          </p:sp>
          <p:sp>
            <p:nvSpPr>
              <p:cNvPr id="33" name="TextBox 32"/>
              <p:cNvSpPr txBox="1"/>
              <p:nvPr/>
            </p:nvSpPr>
            <p:spPr>
              <a:xfrm>
                <a:off x="2696660" y="1634633"/>
                <a:ext cx="1818895" cy="646331"/>
              </a:xfrm>
              <a:prstGeom prst="rect">
                <a:avLst/>
              </a:prstGeom>
              <a:noFill/>
            </p:spPr>
            <p:txBody>
              <a:bodyPr wrap="square" rtlCol="0">
                <a:spAutoFit/>
              </a:bodyPr>
              <a:lstStyle/>
              <a:p>
                <a:r>
                  <a:rPr lang="en-US" dirty="0" smtClean="0"/>
                  <a:t>Target</a:t>
                </a:r>
              </a:p>
              <a:p>
                <a:r>
                  <a:rPr lang="en-US" dirty="0" smtClean="0"/>
                  <a:t>Actuator</a:t>
                </a:r>
                <a:endParaRPr lang="en-US" dirty="0"/>
              </a:p>
            </p:txBody>
          </p:sp>
          <p:sp>
            <p:nvSpPr>
              <p:cNvPr id="34" name="TextBox 33"/>
              <p:cNvSpPr txBox="1"/>
              <p:nvPr/>
            </p:nvSpPr>
            <p:spPr>
              <a:xfrm>
                <a:off x="5277772" y="5957890"/>
                <a:ext cx="3521852" cy="923330"/>
              </a:xfrm>
              <a:prstGeom prst="rect">
                <a:avLst/>
              </a:prstGeom>
              <a:noFill/>
            </p:spPr>
            <p:txBody>
              <a:bodyPr wrap="square" rtlCol="0">
                <a:spAutoFit/>
              </a:bodyPr>
              <a:lstStyle/>
              <a:p>
                <a:r>
                  <a:rPr lang="en-US" dirty="0" smtClean="0"/>
                  <a:t>40 degrees </a:t>
                </a:r>
              </a:p>
              <a:p>
                <a:r>
                  <a:rPr lang="en-US" dirty="0" smtClean="0"/>
                  <a:t>View Port on target </a:t>
                </a:r>
              </a:p>
              <a:p>
                <a:r>
                  <a:rPr lang="en-US" dirty="0" smtClean="0"/>
                  <a:t>(OTR imaging)</a:t>
                </a:r>
                <a:endParaRPr lang="en-US" dirty="0"/>
              </a:p>
            </p:txBody>
          </p:sp>
          <p:cxnSp>
            <p:nvCxnSpPr>
              <p:cNvPr id="35" name="Straight Arrow Connector 34"/>
              <p:cNvCxnSpPr/>
              <p:nvPr/>
            </p:nvCxnSpPr>
            <p:spPr>
              <a:xfrm flipV="1">
                <a:off x="2547780" y="5427388"/>
                <a:ext cx="148881" cy="787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857956" y="5983803"/>
                <a:ext cx="3866157" cy="923330"/>
              </a:xfrm>
              <a:prstGeom prst="rect">
                <a:avLst/>
              </a:prstGeom>
              <a:noFill/>
            </p:spPr>
            <p:txBody>
              <a:bodyPr wrap="square" rtlCol="0">
                <a:spAutoFit/>
              </a:bodyPr>
              <a:lstStyle/>
              <a:p>
                <a:r>
                  <a:rPr lang="en-US" dirty="0"/>
                  <a:t>9</a:t>
                </a:r>
                <a:r>
                  <a:rPr lang="en-US" dirty="0" smtClean="0"/>
                  <a:t>0 degrees </a:t>
                </a:r>
              </a:p>
              <a:p>
                <a:r>
                  <a:rPr lang="en-US" dirty="0" smtClean="0"/>
                  <a:t>View Port on target </a:t>
                </a:r>
              </a:p>
              <a:p>
                <a:r>
                  <a:rPr lang="en-US" dirty="0" smtClean="0"/>
                  <a:t>(ODR imaging and far-field)</a:t>
                </a:r>
                <a:endParaRPr lang="en-US" dirty="0"/>
              </a:p>
            </p:txBody>
          </p:sp>
          <p:cxnSp>
            <p:nvCxnSpPr>
              <p:cNvPr id="37" name="Straight Arrow Connector 36"/>
              <p:cNvCxnSpPr/>
              <p:nvPr/>
            </p:nvCxnSpPr>
            <p:spPr>
              <a:xfrm flipH="1" flipV="1">
                <a:off x="5166887" y="5171471"/>
                <a:ext cx="813312" cy="8799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ight Arrow 37"/>
              <p:cNvSpPr/>
              <p:nvPr/>
            </p:nvSpPr>
            <p:spPr>
              <a:xfrm rot="11124470">
                <a:off x="7396737" y="3955458"/>
                <a:ext cx="1521336" cy="3880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39" name="TextBox 38"/>
              <p:cNvSpPr txBox="1"/>
              <p:nvPr/>
            </p:nvSpPr>
            <p:spPr>
              <a:xfrm rot="356380">
                <a:off x="7820328" y="3970717"/>
                <a:ext cx="981211" cy="369332"/>
              </a:xfrm>
              <a:prstGeom prst="rect">
                <a:avLst/>
              </a:prstGeom>
              <a:noFill/>
            </p:spPr>
            <p:txBody>
              <a:bodyPr wrap="square" rtlCol="0">
                <a:spAutoFit/>
              </a:bodyPr>
              <a:lstStyle/>
              <a:p>
                <a:r>
                  <a:rPr lang="en-US" dirty="0" smtClean="0"/>
                  <a:t>Beam</a:t>
                </a:r>
                <a:endParaRPr lang="en-US" dirty="0"/>
              </a:p>
            </p:txBody>
          </p:sp>
          <p:sp>
            <p:nvSpPr>
              <p:cNvPr id="40" name="TextBox 39"/>
              <p:cNvSpPr txBox="1"/>
              <p:nvPr/>
            </p:nvSpPr>
            <p:spPr>
              <a:xfrm>
                <a:off x="296013" y="3826313"/>
                <a:ext cx="2088719" cy="646331"/>
              </a:xfrm>
              <a:prstGeom prst="rect">
                <a:avLst/>
              </a:prstGeom>
              <a:noFill/>
            </p:spPr>
            <p:txBody>
              <a:bodyPr wrap="square" rtlCol="0">
                <a:spAutoFit/>
              </a:bodyPr>
              <a:lstStyle/>
              <a:p>
                <a:r>
                  <a:rPr lang="en-US" dirty="0" smtClean="0"/>
                  <a:t>Replacement chamber</a:t>
                </a:r>
                <a:endParaRPr lang="en-US" dirty="0"/>
              </a:p>
            </p:txBody>
          </p:sp>
          <p:cxnSp>
            <p:nvCxnSpPr>
              <p:cNvPr id="41" name="Straight Arrow Connector 40"/>
              <p:cNvCxnSpPr/>
              <p:nvPr/>
            </p:nvCxnSpPr>
            <p:spPr>
              <a:xfrm>
                <a:off x="1396183" y="4275025"/>
                <a:ext cx="2340930" cy="2912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sp>
        <p:nvSpPr>
          <p:cNvPr id="61" name="TextBox 60"/>
          <p:cNvSpPr txBox="1"/>
          <p:nvPr/>
        </p:nvSpPr>
        <p:spPr>
          <a:xfrm>
            <a:off x="7323005" y="268132"/>
            <a:ext cx="1770196" cy="1200329"/>
          </a:xfrm>
          <a:prstGeom prst="rect">
            <a:avLst/>
          </a:prstGeom>
          <a:noFill/>
        </p:spPr>
        <p:txBody>
          <a:bodyPr wrap="square" rtlCol="0">
            <a:spAutoFit/>
          </a:bodyPr>
          <a:lstStyle/>
          <a:p>
            <a:pPr algn="ctr"/>
            <a:r>
              <a:rPr lang="en-US" dirty="0" smtClean="0"/>
              <a:t>Silicon Target</a:t>
            </a:r>
          </a:p>
          <a:p>
            <a:pPr algn="ctr"/>
            <a:r>
              <a:rPr lang="en-US" dirty="0" smtClean="0"/>
              <a:t>with 5 mirrored areas (Al coating)</a:t>
            </a:r>
            <a:endParaRPr lang="en-US" dirty="0"/>
          </a:p>
        </p:txBody>
      </p:sp>
      <p:sp>
        <p:nvSpPr>
          <p:cNvPr id="62" name="TextBox 61"/>
          <p:cNvSpPr txBox="1"/>
          <p:nvPr/>
        </p:nvSpPr>
        <p:spPr>
          <a:xfrm>
            <a:off x="6825857" y="3293118"/>
            <a:ext cx="1395678" cy="923330"/>
          </a:xfrm>
          <a:prstGeom prst="rect">
            <a:avLst/>
          </a:prstGeom>
          <a:noFill/>
        </p:spPr>
        <p:txBody>
          <a:bodyPr wrap="square" rtlCol="0">
            <a:spAutoFit/>
          </a:bodyPr>
          <a:lstStyle/>
          <a:p>
            <a:r>
              <a:rPr lang="en-US" dirty="0" smtClean="0"/>
              <a:t>4 Diffraction Radiation slits</a:t>
            </a:r>
            <a:endParaRPr lang="en-US" dirty="0"/>
          </a:p>
        </p:txBody>
      </p:sp>
      <p:sp>
        <p:nvSpPr>
          <p:cNvPr id="63" name="TextBox 62"/>
          <p:cNvSpPr txBox="1"/>
          <p:nvPr/>
        </p:nvSpPr>
        <p:spPr>
          <a:xfrm>
            <a:off x="7510391" y="5788152"/>
            <a:ext cx="1732735" cy="646331"/>
          </a:xfrm>
          <a:prstGeom prst="rect">
            <a:avLst/>
          </a:prstGeom>
          <a:noFill/>
        </p:spPr>
        <p:txBody>
          <a:bodyPr wrap="square" rtlCol="0">
            <a:spAutoFit/>
          </a:bodyPr>
          <a:lstStyle/>
          <a:p>
            <a:r>
              <a:rPr lang="en-US" dirty="0" smtClean="0"/>
              <a:t>1 Transition Radiation screen</a:t>
            </a:r>
            <a:endParaRPr lang="en-US" dirty="0"/>
          </a:p>
        </p:txBody>
      </p:sp>
      <p:cxnSp>
        <p:nvCxnSpPr>
          <p:cNvPr id="65" name="Straight Arrow Connector 64"/>
          <p:cNvCxnSpPr/>
          <p:nvPr/>
        </p:nvCxnSpPr>
        <p:spPr>
          <a:xfrm>
            <a:off x="7744931" y="3588791"/>
            <a:ext cx="372284" cy="106453"/>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a:off x="7829550" y="3873774"/>
            <a:ext cx="287665" cy="117144"/>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7710049" y="3970142"/>
            <a:ext cx="407166" cy="264981"/>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p:cNvCxnSpPr/>
          <p:nvPr/>
        </p:nvCxnSpPr>
        <p:spPr>
          <a:xfrm>
            <a:off x="7510391" y="3995514"/>
            <a:ext cx="565068" cy="477837"/>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p:cNvCxnSpPr/>
          <p:nvPr/>
        </p:nvCxnSpPr>
        <p:spPr>
          <a:xfrm flipH="1" flipV="1">
            <a:off x="8221535" y="4935016"/>
            <a:ext cx="79503" cy="853137"/>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66131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06" r="-1"/>
          <a:stretch/>
        </p:blipFill>
        <p:spPr>
          <a:xfrm>
            <a:off x="1" y="-19424"/>
            <a:ext cx="5021351" cy="379813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09"/>
          <a:stretch/>
        </p:blipFill>
        <p:spPr>
          <a:xfrm>
            <a:off x="5021351" y="1919812"/>
            <a:ext cx="4115157" cy="4938188"/>
          </a:xfrm>
          <a:prstGeom prst="rect">
            <a:avLst/>
          </a:prstGeom>
        </p:spPr>
      </p:pic>
      <p:sp>
        <p:nvSpPr>
          <p:cNvPr id="10" name="Title 1"/>
          <p:cNvSpPr>
            <a:spLocks noGrp="1"/>
          </p:cNvSpPr>
          <p:nvPr/>
        </p:nvSpPr>
        <p:spPr>
          <a:xfrm>
            <a:off x="3992830" y="321731"/>
            <a:ext cx="6172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Set-up </a:t>
            </a:r>
            <a:r>
              <a:rPr lang="en-US" dirty="0" smtClean="0"/>
              <a:t>Installed</a:t>
            </a:r>
          </a:p>
          <a:p>
            <a:r>
              <a:rPr lang="en-US" sz="2400" dirty="0" smtClean="0"/>
              <a:t>February 2016</a:t>
            </a:r>
            <a:endParaRPr lang="en-US" sz="2400" dirty="0"/>
          </a:p>
        </p:txBody>
      </p:sp>
      <p:sp>
        <p:nvSpPr>
          <p:cNvPr id="11" name="TextBox 10"/>
          <p:cNvSpPr txBox="1"/>
          <p:nvPr/>
        </p:nvSpPr>
        <p:spPr>
          <a:xfrm>
            <a:off x="-26318" y="4780490"/>
            <a:ext cx="3006589" cy="1384995"/>
          </a:xfrm>
          <a:prstGeom prst="rect">
            <a:avLst/>
          </a:prstGeom>
          <a:noFill/>
        </p:spPr>
        <p:txBody>
          <a:bodyPr wrap="square" rtlCol="0">
            <a:spAutoFit/>
          </a:bodyPr>
          <a:lstStyle/>
          <a:p>
            <a:pPr algn="ctr"/>
            <a:r>
              <a:rPr lang="en-US" sz="2800" dirty="0" smtClean="0"/>
              <a:t>ODR optical line</a:t>
            </a:r>
          </a:p>
          <a:p>
            <a:pPr algn="ctr"/>
            <a:r>
              <a:rPr lang="en-US" sz="2800" dirty="0" smtClean="0"/>
              <a:t>with Intensified CCD camera</a:t>
            </a:r>
            <a:endParaRPr lang="en-US" sz="2800" dirty="0"/>
          </a:p>
        </p:txBody>
      </p:sp>
      <p:sp>
        <p:nvSpPr>
          <p:cNvPr id="13" name="TextBox 12"/>
          <p:cNvSpPr txBox="1"/>
          <p:nvPr/>
        </p:nvSpPr>
        <p:spPr>
          <a:xfrm>
            <a:off x="2656762" y="4760382"/>
            <a:ext cx="2364590" cy="1815882"/>
          </a:xfrm>
          <a:prstGeom prst="rect">
            <a:avLst/>
          </a:prstGeom>
          <a:noFill/>
        </p:spPr>
        <p:txBody>
          <a:bodyPr wrap="square" rtlCol="0">
            <a:spAutoFit/>
          </a:bodyPr>
          <a:lstStyle/>
          <a:p>
            <a:pPr algn="ctr"/>
            <a:r>
              <a:rPr lang="en-US" sz="2800" dirty="0" smtClean="0"/>
              <a:t>OTR optical line</a:t>
            </a:r>
          </a:p>
          <a:p>
            <a:pPr algn="ctr"/>
            <a:r>
              <a:rPr lang="en-US" sz="2800" dirty="0" smtClean="0"/>
              <a:t>with </a:t>
            </a:r>
            <a:r>
              <a:rPr lang="en-US" sz="2800" dirty="0" err="1" smtClean="0"/>
              <a:t>sCMOS</a:t>
            </a:r>
            <a:r>
              <a:rPr lang="en-US" sz="2800" dirty="0" smtClean="0"/>
              <a:t> camera</a:t>
            </a:r>
            <a:endParaRPr lang="en-US" sz="2800" dirty="0"/>
          </a:p>
        </p:txBody>
      </p:sp>
      <p:cxnSp>
        <p:nvCxnSpPr>
          <p:cNvPr id="14" name="Straight Arrow Connector 13"/>
          <p:cNvCxnSpPr>
            <a:stCxn id="13" idx="0"/>
          </p:cNvCxnSpPr>
          <p:nvPr/>
        </p:nvCxnSpPr>
        <p:spPr>
          <a:xfrm flipH="1" flipV="1">
            <a:off x="2478883" y="2686052"/>
            <a:ext cx="1360174" cy="207433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1343025" y="2686050"/>
            <a:ext cx="271463" cy="200025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951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026" y="3471192"/>
            <a:ext cx="4711080" cy="3539209"/>
          </a:xfrm>
          <a:prstGeom prst="rect">
            <a:avLst/>
          </a:prstGeom>
        </p:spPr>
      </p:pic>
      <p:sp>
        <p:nvSpPr>
          <p:cNvPr id="11" name="Title 1"/>
          <p:cNvSpPr>
            <a:spLocks noGrp="1"/>
          </p:cNvSpPr>
          <p:nvPr/>
        </p:nvSpPr>
        <p:spPr>
          <a:xfrm>
            <a:off x="693280" y="364765"/>
            <a:ext cx="7265387" cy="7697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First Results:</a:t>
            </a:r>
          </a:p>
          <a:p>
            <a:r>
              <a:rPr lang="en-US" sz="3200" dirty="0"/>
              <a:t>OTR </a:t>
            </a:r>
            <a:r>
              <a:rPr lang="en-US" sz="3200" dirty="0" smtClean="0"/>
              <a:t>Imaging: Point Spread Function at 600 nm</a:t>
            </a:r>
            <a:endParaRPr lang="en-US" sz="3200" dirty="0"/>
          </a:p>
        </p:txBody>
      </p:sp>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3986689" y="2159784"/>
            <a:ext cx="5246270" cy="4602966"/>
          </a:xfrm>
          <a:prstGeom prst="rect">
            <a:avLst/>
          </a:prstGeom>
        </p:spPr>
      </p:pic>
      <p:sp>
        <p:nvSpPr>
          <p:cNvPr id="14" name="Title 1"/>
          <p:cNvSpPr txBox="1">
            <a:spLocks/>
          </p:cNvSpPr>
          <p:nvPr/>
        </p:nvSpPr>
        <p:spPr>
          <a:xfrm>
            <a:off x="4714497" y="1731850"/>
            <a:ext cx="3637023" cy="855869"/>
          </a:xfrm>
          <a:prstGeom prst="rect">
            <a:avLst/>
          </a:prstGeom>
          <a:noFill/>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smtClean="0"/>
              <a:t>First quad-scan (vertical beam size measure)</a:t>
            </a:r>
            <a:endParaRPr lang="en-US" sz="2000" dirty="0"/>
          </a:p>
        </p:txBody>
      </p:sp>
      <p:pic>
        <p:nvPicPr>
          <p:cNvPr id="19" name="Picture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1" y="1253770"/>
            <a:ext cx="3915071" cy="2667897"/>
          </a:xfrm>
          <a:prstGeom prst="rect">
            <a:avLst/>
          </a:prstGeom>
        </p:spPr>
      </p:pic>
    </p:spTree>
    <p:extLst>
      <p:ext uri="{BB962C8B-B14F-4D97-AF65-F5344CB8AC3E}">
        <p14:creationId xmlns:p14="http://schemas.microsoft.com/office/powerpoint/2010/main" val="19238926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897467" y="-81280"/>
            <a:ext cx="6993465" cy="1607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First Results:</a:t>
            </a:r>
          </a:p>
          <a:p>
            <a:r>
              <a:rPr lang="en-US" sz="3200" dirty="0" smtClean="0"/>
              <a:t>ODR far-field (angular)</a:t>
            </a:r>
            <a:endParaRPr lang="en-US" sz="3200" dirty="0"/>
          </a:p>
        </p:txBody>
      </p:sp>
      <p:pic>
        <p:nvPicPr>
          <p:cNvPr id="5" name="Picture 4" descr="Image_target_slit3_mask4_01.fit.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604"/>
          <a:stretch/>
        </p:blipFill>
        <p:spPr>
          <a:xfrm>
            <a:off x="4361555" y="2081222"/>
            <a:ext cx="4475658" cy="5000896"/>
          </a:xfrm>
          <a:prstGeom prst="rect">
            <a:avLst/>
          </a:prstGeom>
        </p:spPr>
      </p:pic>
      <p:sp>
        <p:nvSpPr>
          <p:cNvPr id="6" name="Title 1"/>
          <p:cNvSpPr txBox="1">
            <a:spLocks/>
          </p:cNvSpPr>
          <p:nvPr/>
        </p:nvSpPr>
        <p:spPr>
          <a:xfrm>
            <a:off x="440270" y="1250079"/>
            <a:ext cx="3403599" cy="934160"/>
          </a:xfrm>
          <a:prstGeom prst="rect">
            <a:avLst/>
          </a:prstGeom>
          <a:noFill/>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smtClean="0"/>
              <a:t>Target Slit Size = 80 µm  </a:t>
            </a:r>
          </a:p>
          <a:p>
            <a:pPr algn="ctr"/>
            <a:r>
              <a:rPr lang="en-US" sz="1800" dirty="0" smtClean="0"/>
              <a:t>No Mask (No wavelength filter)</a:t>
            </a:r>
            <a:endParaRPr lang="en-US" sz="1800" dirty="0"/>
          </a:p>
        </p:txBody>
      </p:sp>
      <p:pic>
        <p:nvPicPr>
          <p:cNvPr id="9" name="Picture 8" descr="Image_target_slit3_no_mask_01.fit.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758"/>
          <a:stretch/>
        </p:blipFill>
        <p:spPr>
          <a:xfrm>
            <a:off x="98524" y="1981201"/>
            <a:ext cx="4263032" cy="5091952"/>
          </a:xfrm>
          <a:prstGeom prst="rect">
            <a:avLst/>
          </a:prstGeom>
        </p:spPr>
      </p:pic>
      <p:sp>
        <p:nvSpPr>
          <p:cNvPr id="11" name="Title 1"/>
          <p:cNvSpPr txBox="1">
            <a:spLocks/>
          </p:cNvSpPr>
          <p:nvPr/>
        </p:nvSpPr>
        <p:spPr>
          <a:xfrm>
            <a:off x="4416939" y="1286581"/>
            <a:ext cx="4420274" cy="934160"/>
          </a:xfrm>
          <a:prstGeom prst="rect">
            <a:avLst/>
          </a:prstGeom>
          <a:noFill/>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smtClean="0"/>
              <a:t>Target Slit Size = 80 µm </a:t>
            </a:r>
          </a:p>
          <a:p>
            <a:pPr algn="ctr"/>
            <a:r>
              <a:rPr lang="en-US" b="1" dirty="0" smtClean="0"/>
              <a:t>Interference</a:t>
            </a:r>
            <a:r>
              <a:rPr lang="en-US" dirty="0" smtClean="0"/>
              <a:t> with Mask size ≈ 100 </a:t>
            </a:r>
            <a:r>
              <a:rPr lang="en-US" dirty="0"/>
              <a:t>µm</a:t>
            </a:r>
            <a:r>
              <a:rPr lang="en-US" sz="1800" dirty="0" smtClean="0"/>
              <a:t>  (No </a:t>
            </a:r>
            <a:r>
              <a:rPr lang="en-US" dirty="0"/>
              <a:t>wavelength </a:t>
            </a:r>
            <a:r>
              <a:rPr lang="en-US" dirty="0" smtClean="0"/>
              <a:t>filter</a:t>
            </a:r>
            <a:r>
              <a:rPr lang="en-US" sz="1800" dirty="0" smtClean="0"/>
              <a:t>)</a:t>
            </a:r>
            <a:endParaRPr lang="en-US" sz="1800" dirty="0"/>
          </a:p>
        </p:txBody>
      </p:sp>
    </p:spTree>
    <p:extLst>
      <p:ext uri="{BB962C8B-B14F-4D97-AF65-F5344CB8AC3E}">
        <p14:creationId xmlns:p14="http://schemas.microsoft.com/office/powerpoint/2010/main" val="677855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operational summary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3" name="Rectángulo 2"/>
          <p:cNvSpPr/>
          <p:nvPr/>
        </p:nvSpPr>
        <p:spPr>
          <a:xfrm>
            <a:off x="457200" y="965944"/>
            <a:ext cx="6778944" cy="523220"/>
          </a:xfrm>
          <a:prstGeom prst="rect">
            <a:avLst/>
          </a:prstGeom>
        </p:spPr>
        <p:txBody>
          <a:bodyPr wrap="none" lIns="91397" tIns="45699" rIns="91397" bIns="45699">
            <a:spAutoFit/>
          </a:bodyPr>
          <a:lstStyle/>
          <a:p>
            <a:r>
              <a:rPr kumimoji="1" lang="en-US" altLang="ja-JP" sz="2800" b="1" dirty="0">
                <a:solidFill>
                  <a:prstClr val="black"/>
                </a:solidFill>
                <a:cs typeface="+mj-cs"/>
              </a:rPr>
              <a:t>Budgetary issue for ATF operation in FY2015</a:t>
            </a:r>
            <a:endParaRPr lang="es-ES" sz="2800" b="1" dirty="0"/>
          </a:p>
        </p:txBody>
      </p:sp>
      <p:sp>
        <p:nvSpPr>
          <p:cNvPr id="11" name="Rectángulo 10"/>
          <p:cNvSpPr/>
          <p:nvPr/>
        </p:nvSpPr>
        <p:spPr>
          <a:xfrm>
            <a:off x="457200" y="1941694"/>
            <a:ext cx="7975600" cy="3397853"/>
          </a:xfrm>
          <a:prstGeom prst="rect">
            <a:avLst/>
          </a:prstGeom>
        </p:spPr>
        <p:txBody>
          <a:bodyPr wrap="square" lIns="91397" tIns="45699" rIns="91397" bIns="45699">
            <a:spAutoFit/>
          </a:bodyPr>
          <a:lstStyle/>
          <a:p>
            <a:pPr marL="342744" indent="-342744" algn="just">
              <a:spcBef>
                <a:spcPct val="20000"/>
              </a:spcBef>
              <a:buFont typeface="Arial"/>
              <a:buChar char="•"/>
            </a:pPr>
            <a:r>
              <a:rPr kumimoji="1" lang="en-US" altLang="ja-JP" sz="2400" dirty="0">
                <a:solidFill>
                  <a:prstClr val="black"/>
                </a:solidFill>
              </a:rPr>
              <a:t>Electricity cost (beam time) is still the higher level, ATF was maintained mainly by KEK </a:t>
            </a:r>
            <a:r>
              <a:rPr kumimoji="1" lang="en-US" altLang="ja-JP" sz="2000" dirty="0">
                <a:solidFill>
                  <a:prstClr val="black"/>
                </a:solidFill>
              </a:rPr>
              <a:t>(twice cost since 2014)</a:t>
            </a:r>
          </a:p>
          <a:p>
            <a:pPr marL="342744" indent="-342744" algn="just">
              <a:spcBef>
                <a:spcPct val="20000"/>
              </a:spcBef>
              <a:buFont typeface="Arial"/>
              <a:buChar char="•"/>
            </a:pPr>
            <a:endParaRPr kumimoji="1" lang="en-US" altLang="ja-JP" sz="2400" dirty="0">
              <a:solidFill>
                <a:prstClr val="black"/>
              </a:solidFill>
            </a:endParaRPr>
          </a:p>
          <a:p>
            <a:pPr marL="342744" indent="-342744" algn="just">
              <a:buFont typeface="Arial"/>
              <a:buChar char="•"/>
            </a:pPr>
            <a:r>
              <a:rPr kumimoji="1" lang="en-US" altLang="ja-JP" sz="2400" dirty="0">
                <a:solidFill>
                  <a:prstClr val="black"/>
                </a:solidFill>
              </a:rPr>
              <a:t>Maintenance budget is very limited. </a:t>
            </a:r>
            <a:r>
              <a:rPr lang="en-US" altLang="ja-JP" sz="2400" dirty="0"/>
              <a:t>Lack of spare units especially for expensive ones as: Injection/extraction Kickers </a:t>
            </a:r>
            <a:r>
              <a:rPr lang="en-US" altLang="ja-JP" sz="2000" dirty="0"/>
              <a:t>(new </a:t>
            </a:r>
            <a:r>
              <a:rPr lang="en-US" altLang="ja-JP" sz="2000" dirty="0" err="1"/>
              <a:t>thyratrons</a:t>
            </a:r>
            <a:r>
              <a:rPr lang="en-US" altLang="ja-JP" sz="2000" dirty="0"/>
              <a:t>) </a:t>
            </a:r>
            <a:r>
              <a:rPr lang="en-US" altLang="ja-JP" sz="2400" dirty="0"/>
              <a:t>soon, LINAC klystrons </a:t>
            </a:r>
            <a:r>
              <a:rPr lang="en-US" altLang="ja-JP" sz="2000" dirty="0"/>
              <a:t>(highly required in 2016),</a:t>
            </a:r>
            <a:r>
              <a:rPr lang="en-US" altLang="ja-JP" sz="2400" dirty="0"/>
              <a:t> Cooling facility </a:t>
            </a:r>
            <a:r>
              <a:rPr lang="en-US" altLang="ja-JP" sz="2000" dirty="0"/>
              <a:t>(repair when broken basis)</a:t>
            </a:r>
          </a:p>
          <a:p>
            <a:endParaRPr kumimoji="1" lang="en-US" altLang="ja-JP" sz="2400" dirty="0"/>
          </a:p>
          <a:p>
            <a:pPr lvl="1"/>
            <a:endParaRPr lang="es-ES" dirty="0"/>
          </a:p>
        </p:txBody>
      </p:sp>
    </p:spTree>
    <p:extLst>
      <p:ext uri="{BB962C8B-B14F-4D97-AF65-F5344CB8AC3E}">
        <p14:creationId xmlns:p14="http://schemas.microsoft.com/office/powerpoint/2010/main" val="15238888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FY2016 Highlights from winter run </a:t>
            </a:r>
            <a:endParaRPr lang="en-US" sz="2800" b="1" dirty="0"/>
          </a:p>
        </p:txBody>
      </p:sp>
      <p:sp>
        <p:nvSpPr>
          <p:cNvPr id="2" name="Marcador de pie de página 1"/>
          <p:cNvSpPr>
            <a:spLocks noGrp="1"/>
          </p:cNvSpPr>
          <p:nvPr>
            <p:ph type="ftr" sz="quarter" idx="11"/>
          </p:nvPr>
        </p:nvSpPr>
        <p:spPr>
          <a:xfrm>
            <a:off x="3434930" y="6307578"/>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8" name="Rectángulo 7"/>
          <p:cNvSpPr/>
          <p:nvPr/>
        </p:nvSpPr>
        <p:spPr>
          <a:xfrm>
            <a:off x="381000" y="698105"/>
            <a:ext cx="5012267" cy="830997"/>
          </a:xfrm>
          <a:prstGeom prst="rect">
            <a:avLst/>
          </a:prstGeom>
        </p:spPr>
        <p:txBody>
          <a:bodyPr wrap="square">
            <a:spAutoFit/>
          </a:bodyPr>
          <a:lstStyle/>
          <a:p>
            <a:r>
              <a:rPr lang="es-ES_tradnl" sz="2400" b="1" dirty="0"/>
              <a:t>EXT </a:t>
            </a:r>
            <a:r>
              <a:rPr lang="es-ES_tradnl" sz="2400" b="1" dirty="0" err="1"/>
              <a:t>mOTR</a:t>
            </a:r>
            <a:r>
              <a:rPr lang="es-ES_tradnl" sz="2400" b="1" dirty="0"/>
              <a:t> </a:t>
            </a:r>
            <a:r>
              <a:rPr lang="es-ES_tradnl" sz="2400" b="1" dirty="0" err="1"/>
              <a:t>Emittance</a:t>
            </a:r>
            <a:r>
              <a:rPr lang="es-ES_tradnl" sz="2400" b="1" dirty="0"/>
              <a:t> </a:t>
            </a:r>
            <a:r>
              <a:rPr lang="es-ES_tradnl" sz="2400" b="1" dirty="0" err="1" smtClean="0"/>
              <a:t>measurements</a:t>
            </a:r>
            <a:r>
              <a:rPr lang="es-ES_tradnl" sz="2400" b="1" dirty="0" smtClean="0"/>
              <a:t>:</a:t>
            </a:r>
            <a:r>
              <a:rPr lang="es-ES" sz="2400" dirty="0" smtClean="0"/>
              <a:t>  </a:t>
            </a:r>
            <a:r>
              <a:rPr lang="de-DE" sz="2400" dirty="0"/>
              <a:t>2016/03/17 - OWL </a:t>
            </a:r>
            <a:r>
              <a:rPr lang="de-DE" sz="2400" dirty="0" err="1"/>
              <a:t>Shift</a:t>
            </a:r>
            <a:r>
              <a:rPr lang="de-DE" sz="2400" dirty="0"/>
              <a:t> </a:t>
            </a:r>
            <a:endParaRPr lang="es-ES" sz="2400" dirty="0"/>
          </a:p>
        </p:txBody>
      </p:sp>
      <p:pic>
        <p:nvPicPr>
          <p:cNvPr id="9" name="Imagen 8" descr="TR2X_im.png"/>
          <p:cNvPicPr/>
          <p:nvPr/>
        </p:nvPicPr>
        <p:blipFill>
          <a:blip r:embed="rId3">
            <a:extLst>
              <a:ext uri="{28A0092B-C50C-407E-A947-70E740481C1C}">
                <a14:useLocalDpi xmlns:a14="http://schemas.microsoft.com/office/drawing/2010/main" val="0"/>
              </a:ext>
            </a:extLst>
          </a:blip>
          <a:srcRect/>
          <a:stretch>
            <a:fillRect/>
          </a:stretch>
        </p:blipFill>
        <p:spPr bwMode="auto">
          <a:xfrm>
            <a:off x="338667" y="2004696"/>
            <a:ext cx="2851785" cy="2499571"/>
          </a:xfrm>
          <a:prstGeom prst="rect">
            <a:avLst/>
          </a:prstGeom>
          <a:noFill/>
          <a:ln>
            <a:noFill/>
          </a:ln>
        </p:spPr>
      </p:pic>
      <p:pic>
        <p:nvPicPr>
          <p:cNvPr id="10" name="Imagen 9" descr="k1scan_2.png"/>
          <p:cNvPicPr/>
          <p:nvPr/>
        </p:nvPicPr>
        <p:blipFill>
          <a:blip r:embed="rId4">
            <a:extLst>
              <a:ext uri="{28A0092B-C50C-407E-A947-70E740481C1C}">
                <a14:useLocalDpi xmlns:a14="http://schemas.microsoft.com/office/drawing/2010/main" val="0"/>
              </a:ext>
            </a:extLst>
          </a:blip>
          <a:srcRect/>
          <a:stretch>
            <a:fillRect/>
          </a:stretch>
        </p:blipFill>
        <p:spPr bwMode="auto">
          <a:xfrm>
            <a:off x="3434930" y="1683382"/>
            <a:ext cx="5539740" cy="3796030"/>
          </a:xfrm>
          <a:prstGeom prst="rect">
            <a:avLst/>
          </a:prstGeom>
          <a:noFill/>
          <a:ln>
            <a:noFill/>
          </a:ln>
        </p:spPr>
      </p:pic>
      <p:sp>
        <p:nvSpPr>
          <p:cNvPr id="11" name="Rectángulo 10"/>
          <p:cNvSpPr/>
          <p:nvPr/>
        </p:nvSpPr>
        <p:spPr>
          <a:xfrm>
            <a:off x="389471" y="5479412"/>
            <a:ext cx="8483600" cy="707886"/>
          </a:xfrm>
          <a:prstGeom prst="rect">
            <a:avLst/>
          </a:prstGeom>
        </p:spPr>
        <p:txBody>
          <a:bodyPr wrap="square">
            <a:spAutoFit/>
          </a:bodyPr>
          <a:lstStyle/>
          <a:p>
            <a:r>
              <a:rPr lang="es-ES" sz="2000" b="1" dirty="0" smtClean="0"/>
              <a:t>11.6 pm</a:t>
            </a:r>
            <a:r>
              <a:rPr lang="es-ES" sz="2000" dirty="0" smtClean="0"/>
              <a:t> vertical </a:t>
            </a:r>
            <a:r>
              <a:rPr lang="es-ES" sz="2000" dirty="0" err="1" smtClean="0"/>
              <a:t>emittance</a:t>
            </a:r>
            <a:r>
              <a:rPr lang="es-ES" sz="2000" dirty="0" smtClean="0"/>
              <a:t> </a:t>
            </a:r>
            <a:r>
              <a:rPr lang="es-ES" sz="2000" dirty="0" err="1" smtClean="0"/>
              <a:t>measurement</a:t>
            </a:r>
            <a:r>
              <a:rPr lang="es-ES" sz="2000" dirty="0" smtClean="0"/>
              <a:t> </a:t>
            </a:r>
            <a:r>
              <a:rPr lang="es-ES" sz="2000" dirty="0"/>
              <a:t>at </a:t>
            </a:r>
            <a:r>
              <a:rPr lang="es-ES" sz="2000" b="1" dirty="0" smtClean="0"/>
              <a:t>1.0 x 10</a:t>
            </a:r>
            <a:r>
              <a:rPr lang="es-ES" sz="2000" b="1" baseline="30000" dirty="0" smtClean="0"/>
              <a:t>10</a:t>
            </a:r>
            <a:r>
              <a:rPr lang="es-ES" sz="2000" b="1" dirty="0" smtClean="0"/>
              <a:t> </a:t>
            </a:r>
            <a:r>
              <a:rPr lang="es-ES" sz="2000" b="1" dirty="0" err="1" smtClean="0"/>
              <a:t>c</a:t>
            </a:r>
            <a:r>
              <a:rPr lang="es-ES" sz="2000" dirty="0" err="1" smtClean="0"/>
              <a:t>harge</a:t>
            </a:r>
            <a:endParaRPr lang="es-ES" sz="2000" dirty="0" smtClean="0"/>
          </a:p>
          <a:p>
            <a:r>
              <a:rPr lang="es-ES" sz="2000" dirty="0" smtClean="0"/>
              <a:t> ( </a:t>
            </a:r>
            <a:r>
              <a:rPr lang="es-ES" sz="2000" b="1" dirty="0" smtClean="0"/>
              <a:t>9 pm </a:t>
            </a:r>
            <a:r>
              <a:rPr lang="es-ES" sz="2000" dirty="0" err="1"/>
              <a:t>measured</a:t>
            </a:r>
            <a:r>
              <a:rPr lang="es-ES" sz="2000" dirty="0"/>
              <a:t> in </a:t>
            </a:r>
            <a:r>
              <a:rPr lang="es-ES" sz="2000" dirty="0" err="1"/>
              <a:t>the</a:t>
            </a:r>
            <a:r>
              <a:rPr lang="es-ES" sz="2000" dirty="0"/>
              <a:t> DR </a:t>
            </a:r>
            <a:r>
              <a:rPr lang="es-ES" sz="2000" dirty="0" err="1"/>
              <a:t>on</a:t>
            </a:r>
            <a:r>
              <a:rPr lang="es-ES" sz="2000" dirty="0"/>
              <a:t> </a:t>
            </a:r>
            <a:r>
              <a:rPr lang="es-ES" sz="2000" dirty="0" err="1"/>
              <a:t>Monday</a:t>
            </a:r>
            <a:r>
              <a:rPr lang="es-ES" sz="2000" dirty="0"/>
              <a:t> at similar </a:t>
            </a:r>
            <a:r>
              <a:rPr lang="es-ES" sz="2000" dirty="0" err="1"/>
              <a:t>charge</a:t>
            </a:r>
            <a:r>
              <a:rPr lang="es-ES" sz="2000" dirty="0"/>
              <a:t>).</a:t>
            </a:r>
          </a:p>
        </p:txBody>
      </p:sp>
    </p:spTree>
    <p:extLst>
      <p:ext uri="{BB962C8B-B14F-4D97-AF65-F5344CB8AC3E}">
        <p14:creationId xmlns:p14="http://schemas.microsoft.com/office/powerpoint/2010/main" val="29210195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E8001238-531F-4A5B-8DF0-BD13E8F88835}" type="slidenum">
              <a:rPr lang="fr-FR">
                <a:solidFill>
                  <a:prstClr val="black">
                    <a:tint val="75000"/>
                  </a:prstClr>
                </a:solidFill>
              </a:rPr>
              <a:pPr>
                <a:defRPr/>
              </a:pPr>
              <a:t>41</a:t>
            </a:fld>
            <a:endParaRPr lang="fr-FR">
              <a:solidFill>
                <a:prstClr val="black">
                  <a:tint val="75000"/>
                </a:prstClr>
              </a:solidFill>
            </a:endParaRP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l="25952" t="15237" r="11270" b="16190"/>
          <a:stretch>
            <a:fillRect/>
          </a:stretch>
        </p:blipFill>
        <p:spPr bwMode="auto">
          <a:xfrm>
            <a:off x="1331913" y="765175"/>
            <a:ext cx="7056437" cy="481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3" name="Rectangle 6"/>
          <p:cNvSpPr>
            <a:spLocks noChangeArrowheads="1"/>
          </p:cNvSpPr>
          <p:nvPr/>
        </p:nvSpPr>
        <p:spPr bwMode="auto">
          <a:xfrm>
            <a:off x="1475656" y="116632"/>
            <a:ext cx="69126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50000"/>
              </a:spcBef>
              <a:spcAft>
                <a:spcPct val="0"/>
              </a:spcAft>
              <a:buClr>
                <a:srgbClr val="0000FF"/>
              </a:buClr>
              <a:buFont typeface="Wingdings" pitchFamily="2" charset="2"/>
              <a:buNone/>
            </a:pPr>
            <a:r>
              <a:rPr lang="en-CA" altLang="fr-FR" sz="2800" b="1" dirty="0" smtClean="0">
                <a:solidFill>
                  <a:srgbClr val="3333CC"/>
                </a:solidFill>
                <a:latin typeface="Times New Roman" pitchFamily="18" charset="0"/>
                <a:cs typeface="Times New Roman" pitchFamily="18" charset="0"/>
              </a:rPr>
              <a:t>14 </a:t>
            </a:r>
            <a:r>
              <a:rPr lang="en-CA" altLang="fr-FR" sz="2800" b="1" dirty="0" err="1" smtClean="0">
                <a:solidFill>
                  <a:srgbClr val="3333CC"/>
                </a:solidFill>
                <a:latin typeface="Times New Roman" pitchFamily="18" charset="0"/>
                <a:cs typeface="Times New Roman" pitchFamily="18" charset="0"/>
              </a:rPr>
              <a:t>Guralp</a:t>
            </a:r>
            <a:r>
              <a:rPr lang="en-CA" altLang="fr-FR" sz="2800" b="1" dirty="0" smtClean="0">
                <a:solidFill>
                  <a:srgbClr val="3333CC"/>
                </a:solidFill>
                <a:latin typeface="Times New Roman" pitchFamily="18" charset="0"/>
                <a:cs typeface="Times New Roman" pitchFamily="18" charset="0"/>
              </a:rPr>
              <a:t> 6T sensors all along ATF2</a:t>
            </a:r>
            <a:endParaRPr lang="fr-FR" altLang="fr-FR" sz="2800" b="1" dirty="0" smtClean="0">
              <a:solidFill>
                <a:srgbClr val="3333CC"/>
              </a:solidFill>
              <a:latin typeface="Times New Roman" pitchFamily="18" charset="0"/>
              <a:cs typeface="Times New Roman" pitchFamily="18" charset="0"/>
            </a:endParaRPr>
          </a:p>
        </p:txBody>
      </p:sp>
      <p:sp>
        <p:nvSpPr>
          <p:cNvPr id="27654" name="ZoneTexte 7"/>
          <p:cNvSpPr txBox="1">
            <a:spLocks noChangeArrowheads="1"/>
          </p:cNvSpPr>
          <p:nvPr/>
        </p:nvSpPr>
        <p:spPr bwMode="auto">
          <a:xfrm>
            <a:off x="900113" y="5589588"/>
            <a:ext cx="8135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fontAlgn="base">
              <a:spcAft>
                <a:spcPct val="0"/>
              </a:spcAft>
              <a:buNone/>
            </a:pPr>
            <a:r>
              <a:rPr lang="en-CA" altLang="fr-FR" sz="1600" dirty="0" err="1" smtClean="0">
                <a:solidFill>
                  <a:prstClr val="black"/>
                </a:solidFill>
                <a:latin typeface="Times New Roman" pitchFamily="18" charset="0"/>
                <a:cs typeface="Times New Roman" pitchFamily="18" charset="0"/>
              </a:rPr>
              <a:t>Guralp</a:t>
            </a:r>
            <a:r>
              <a:rPr lang="en-CA" altLang="fr-FR" sz="1600" dirty="0" smtClean="0">
                <a:solidFill>
                  <a:prstClr val="black"/>
                </a:solidFill>
                <a:latin typeface="Times New Roman" pitchFamily="18" charset="0"/>
                <a:cs typeface="Times New Roman" pitchFamily="18" charset="0"/>
              </a:rPr>
              <a:t> 6T: 0,5Hz-100Hz, two directions connected (vertical and horizontal can be placed parallel or perpendicular to beam direction), mainly in Extraction line, 2 sensors easily relocated</a:t>
            </a:r>
          </a:p>
        </p:txBody>
      </p:sp>
    </p:spTree>
    <p:extLst>
      <p:ext uri="{BB962C8B-B14F-4D97-AF65-F5344CB8AC3E}">
        <p14:creationId xmlns:p14="http://schemas.microsoft.com/office/powerpoint/2010/main" val="758576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7" name="Rectangle 27656"/>
          <p:cNvSpPr/>
          <p:nvPr/>
        </p:nvSpPr>
        <p:spPr>
          <a:xfrm>
            <a:off x="827584" y="3097810"/>
            <a:ext cx="8208465" cy="32928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56" name="Rectangle 27655"/>
          <p:cNvSpPr/>
          <p:nvPr/>
        </p:nvSpPr>
        <p:spPr>
          <a:xfrm>
            <a:off x="827584" y="639852"/>
            <a:ext cx="8208466" cy="23571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pPr>
              <a:defRPr/>
            </a:pPr>
            <a:fld id="{E8001238-531F-4A5B-8DF0-BD13E8F88835}" type="slidenum">
              <a:rPr lang="fr-FR">
                <a:solidFill>
                  <a:prstClr val="black">
                    <a:tint val="75000"/>
                  </a:prstClr>
                </a:solidFill>
              </a:rPr>
              <a:pPr>
                <a:defRPr/>
              </a:pPr>
              <a:t>42</a:t>
            </a:fld>
            <a:endParaRPr lang="fr-FR" dirty="0">
              <a:solidFill>
                <a:prstClr val="black">
                  <a:tint val="75000"/>
                </a:prstClr>
              </a:solidFill>
            </a:endParaRPr>
          </a:p>
        </p:txBody>
      </p:sp>
      <p:sp>
        <p:nvSpPr>
          <p:cNvPr id="27653" name="Rectangle 6"/>
          <p:cNvSpPr>
            <a:spLocks noChangeArrowheads="1"/>
          </p:cNvSpPr>
          <p:nvPr/>
        </p:nvSpPr>
        <p:spPr bwMode="auto">
          <a:xfrm>
            <a:off x="1259632" y="116632"/>
            <a:ext cx="77764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50000"/>
              </a:spcBef>
              <a:spcAft>
                <a:spcPct val="0"/>
              </a:spcAft>
              <a:buClr>
                <a:srgbClr val="0000FF"/>
              </a:buClr>
              <a:buFont typeface="Wingdings" pitchFamily="2" charset="2"/>
              <a:buNone/>
            </a:pPr>
            <a:r>
              <a:rPr lang="en-CA" altLang="fr-FR" sz="2800" b="1" dirty="0" smtClean="0">
                <a:solidFill>
                  <a:srgbClr val="3333CC"/>
                </a:solidFill>
                <a:latin typeface="Times New Roman" pitchFamily="18" charset="0"/>
                <a:cs typeface="Times New Roman" pitchFamily="18" charset="0"/>
              </a:rPr>
              <a:t>Vibration source identification and mitigation</a:t>
            </a:r>
            <a:endParaRPr lang="fr-FR" altLang="fr-FR" sz="2800" b="1" dirty="0" smtClean="0">
              <a:solidFill>
                <a:srgbClr val="3333CC"/>
              </a:solidFill>
              <a:latin typeface="Times New Roman" pitchFamily="18" charset="0"/>
              <a:cs typeface="Times New Roman" pitchFamily="18" charset="0"/>
            </a:endParaRPr>
          </a:p>
        </p:txBody>
      </p:sp>
      <p:pic>
        <p:nvPicPr>
          <p:cNvPr id="8"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656692"/>
            <a:ext cx="289921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900113" y="692696"/>
            <a:ext cx="1443024" cy="369332"/>
          </a:xfrm>
          <a:prstGeom prst="rect">
            <a:avLst/>
          </a:prstGeom>
          <a:solidFill>
            <a:schemeClr val="bg1"/>
          </a:solidFill>
        </p:spPr>
        <p:txBody>
          <a:bodyPr wrap="none" rtlCol="0">
            <a:spAutoFit/>
          </a:bodyPr>
          <a:lstStyle/>
          <a:p>
            <a:r>
              <a:rPr lang="en-CA" dirty="0" smtClean="0"/>
              <a:t>Cooling pipes</a:t>
            </a:r>
            <a:endParaRPr lang="en-CA"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742506"/>
            <a:ext cx="2362955" cy="193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692698"/>
            <a:ext cx="2667974" cy="1997414"/>
          </a:xfrm>
          <a:prstGeom prst="rect">
            <a:avLst/>
          </a:prstGeom>
        </p:spPr>
      </p:pic>
      <p:cxnSp>
        <p:nvCxnSpPr>
          <p:cNvPr id="13" name="Connecteur droit avec flèche 12"/>
          <p:cNvCxnSpPr/>
          <p:nvPr/>
        </p:nvCxnSpPr>
        <p:spPr>
          <a:xfrm>
            <a:off x="1835696" y="980728"/>
            <a:ext cx="507441"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6070174" y="1232756"/>
            <a:ext cx="1944216" cy="14573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350094" y="2668272"/>
            <a:ext cx="3738844" cy="369332"/>
          </a:xfrm>
          <a:prstGeom prst="rect">
            <a:avLst/>
          </a:prstGeom>
          <a:noFill/>
        </p:spPr>
        <p:txBody>
          <a:bodyPr wrap="none" rtlCol="0">
            <a:spAutoFit/>
          </a:bodyPr>
          <a:lstStyle/>
          <a:p>
            <a:r>
              <a:rPr lang="en-CA" dirty="0" smtClean="0"/>
              <a:t>Repositioning of pipes: less vibration</a:t>
            </a:r>
            <a:endParaRPr lang="en-CA" dirty="0"/>
          </a:p>
        </p:txBody>
      </p:sp>
      <p:pic>
        <p:nvPicPr>
          <p:cNvPr id="21" name="Espace réservé du contenu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960" y="3225567"/>
            <a:ext cx="2520437" cy="188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900113" y="2306501"/>
            <a:ext cx="2754793" cy="369332"/>
          </a:xfrm>
          <a:prstGeom prst="rect">
            <a:avLst/>
          </a:prstGeom>
          <a:noFill/>
        </p:spPr>
        <p:txBody>
          <a:bodyPr wrap="none" rtlCol="0">
            <a:spAutoFit/>
          </a:bodyPr>
          <a:lstStyle/>
          <a:p>
            <a:r>
              <a:rPr lang="en-CA" dirty="0" smtClean="0"/>
              <a:t>Beginning of extraction line</a:t>
            </a:r>
            <a:endParaRPr lang="en-CA" dirty="0"/>
          </a:p>
        </p:txBody>
      </p:sp>
      <p:sp>
        <p:nvSpPr>
          <p:cNvPr id="18" name="ZoneTexte 17"/>
          <p:cNvSpPr txBox="1"/>
          <p:nvPr/>
        </p:nvSpPr>
        <p:spPr>
          <a:xfrm>
            <a:off x="827584" y="5115775"/>
            <a:ext cx="3240360" cy="646331"/>
          </a:xfrm>
          <a:prstGeom prst="rect">
            <a:avLst/>
          </a:prstGeom>
          <a:noFill/>
        </p:spPr>
        <p:txBody>
          <a:bodyPr wrap="square" rtlCol="0">
            <a:spAutoFit/>
          </a:bodyPr>
          <a:lstStyle/>
          <a:p>
            <a:r>
              <a:rPr lang="en-CA" dirty="0" smtClean="0"/>
              <a:t>Comparison between initial QF1FF support and new support</a:t>
            </a:r>
            <a:endParaRPr lang="en-CA" dirty="0"/>
          </a:p>
        </p:txBody>
      </p:sp>
      <p:graphicFrame>
        <p:nvGraphicFramePr>
          <p:cNvPr id="26" name="Tableau 25"/>
          <p:cNvGraphicFramePr>
            <a:graphicFrameLocks noGrp="1"/>
          </p:cNvGraphicFramePr>
          <p:nvPr>
            <p:extLst>
              <p:ext uri="{D42A27DB-BD31-4B8C-83A1-F6EECF244321}">
                <p14:modId xmlns:p14="http://schemas.microsoft.com/office/powerpoint/2010/main" val="275222091"/>
              </p:ext>
            </p:extLst>
          </p:nvPr>
        </p:nvGraphicFramePr>
        <p:xfrm>
          <a:off x="4139952" y="4960021"/>
          <a:ext cx="4790752" cy="1376680"/>
        </p:xfrm>
        <a:graphic>
          <a:graphicData uri="http://schemas.openxmlformats.org/drawingml/2006/table">
            <a:tbl>
              <a:tblPr firstRow="1" bandRow="1">
                <a:tableStyleId>{5C22544A-7EE6-4342-B048-85BDC9FD1C3A}</a:tableStyleId>
              </a:tblPr>
              <a:tblGrid>
                <a:gridCol w="2702520"/>
                <a:gridCol w="972017"/>
                <a:gridCol w="1116215"/>
              </a:tblGrid>
              <a:tr h="496398">
                <a:tc>
                  <a:txBody>
                    <a:bodyPr/>
                    <a:lstStyle/>
                    <a:p>
                      <a:r>
                        <a:rPr lang="en-CA" noProof="0" dirty="0" smtClean="0"/>
                        <a:t>Rel. </a:t>
                      </a:r>
                      <a:r>
                        <a:rPr lang="en-CA" noProof="0" dirty="0" err="1" smtClean="0"/>
                        <a:t>Displ</a:t>
                      </a:r>
                      <a:r>
                        <a:rPr lang="en-CA" noProof="0" dirty="0" smtClean="0"/>
                        <a:t>.</a:t>
                      </a:r>
                      <a:r>
                        <a:rPr lang="en-CA" baseline="0" noProof="0" dirty="0" smtClean="0"/>
                        <a:t> RMS @ 1Hz </a:t>
                      </a:r>
                      <a:r>
                        <a:rPr lang="en-CA" noProof="0" dirty="0" smtClean="0"/>
                        <a:t>QF1FF vs tabletop</a:t>
                      </a:r>
                      <a:endParaRPr lang="en-CA" noProof="0" dirty="0"/>
                    </a:p>
                  </a:txBody>
                  <a:tcPr/>
                </a:tc>
                <a:tc>
                  <a:txBody>
                    <a:bodyPr/>
                    <a:lstStyle/>
                    <a:p>
                      <a:pPr algn="ctr"/>
                      <a:r>
                        <a:rPr lang="en-CA" noProof="0" dirty="0" smtClean="0"/>
                        <a:t>Initial support</a:t>
                      </a:r>
                      <a:endParaRPr lang="en-CA" noProof="0" dirty="0"/>
                    </a:p>
                  </a:txBody>
                  <a:tcPr/>
                </a:tc>
                <a:tc>
                  <a:txBody>
                    <a:bodyPr/>
                    <a:lstStyle/>
                    <a:p>
                      <a:pPr algn="ctr"/>
                      <a:r>
                        <a:rPr lang="en-CA" noProof="0" dirty="0" smtClean="0"/>
                        <a:t>New support</a:t>
                      </a:r>
                      <a:endParaRPr lang="en-CA" noProof="0" dirty="0"/>
                    </a:p>
                  </a:txBody>
                  <a:tcPr/>
                </a:tc>
              </a:tr>
              <a:tr h="309215">
                <a:tc>
                  <a:txBody>
                    <a:bodyPr/>
                    <a:lstStyle/>
                    <a:p>
                      <a:r>
                        <a:rPr lang="en-CA" noProof="0" dirty="0" smtClean="0"/>
                        <a:t>Horizontal (~500 nm goal)</a:t>
                      </a:r>
                      <a:endParaRPr lang="en-CA" noProof="0" dirty="0"/>
                    </a:p>
                  </a:txBody>
                  <a:tcPr/>
                </a:tc>
                <a:tc>
                  <a:txBody>
                    <a:bodyPr/>
                    <a:lstStyle/>
                    <a:p>
                      <a:pPr algn="ctr"/>
                      <a:r>
                        <a:rPr lang="en-CA" noProof="0" dirty="0" smtClean="0"/>
                        <a:t>290 nm</a:t>
                      </a:r>
                      <a:endParaRPr lang="en-CA" noProof="0" dirty="0"/>
                    </a:p>
                  </a:txBody>
                  <a:tcPr/>
                </a:tc>
                <a:tc>
                  <a:txBody>
                    <a:bodyPr/>
                    <a:lstStyle/>
                    <a:p>
                      <a:pPr algn="ctr"/>
                      <a:r>
                        <a:rPr lang="en-CA" noProof="0" dirty="0" smtClean="0"/>
                        <a:t>52 nm</a:t>
                      </a:r>
                      <a:endParaRPr lang="en-CA" noProof="0" dirty="0"/>
                    </a:p>
                  </a:txBody>
                  <a:tcPr/>
                </a:tc>
              </a:tr>
              <a:tr h="370840">
                <a:tc>
                  <a:txBody>
                    <a:bodyPr/>
                    <a:lstStyle/>
                    <a:p>
                      <a:r>
                        <a:rPr lang="en-CA" noProof="0" dirty="0" smtClean="0"/>
                        <a:t>Vertical (~20</a:t>
                      </a:r>
                      <a:r>
                        <a:rPr lang="en-CA" baseline="0" noProof="0" dirty="0" smtClean="0"/>
                        <a:t> nm goal)</a:t>
                      </a:r>
                      <a:endParaRPr lang="en-CA" noProof="0" dirty="0" smtClean="0"/>
                    </a:p>
                  </a:txBody>
                  <a:tcPr/>
                </a:tc>
                <a:tc>
                  <a:txBody>
                    <a:bodyPr/>
                    <a:lstStyle/>
                    <a:p>
                      <a:pPr algn="ctr"/>
                      <a:r>
                        <a:rPr lang="en-CA" noProof="0" dirty="0" smtClean="0"/>
                        <a:t>21 nm</a:t>
                      </a:r>
                      <a:endParaRPr lang="en-CA" noProof="0" dirty="0"/>
                    </a:p>
                  </a:txBody>
                  <a:tcPr/>
                </a:tc>
                <a:tc>
                  <a:txBody>
                    <a:bodyPr/>
                    <a:lstStyle/>
                    <a:p>
                      <a:pPr algn="ctr"/>
                      <a:r>
                        <a:rPr lang="en-CA" noProof="0" dirty="0" smtClean="0"/>
                        <a:t>6 nm</a:t>
                      </a:r>
                      <a:endParaRPr lang="en-CA" noProof="0" dirty="0"/>
                    </a:p>
                  </a:txBody>
                  <a:tcPr/>
                </a:tc>
              </a:tr>
            </a:tbl>
          </a:graphicData>
        </a:graphic>
      </p:graphicFrame>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646" y="3097810"/>
            <a:ext cx="2430688" cy="1819766"/>
          </a:xfrm>
          <a:prstGeom prst="rect">
            <a:avLst/>
          </a:prstGeom>
        </p:spPr>
      </p:pic>
      <p:pic>
        <p:nvPicPr>
          <p:cNvPr id="20" name="Image 19"/>
          <p:cNvPicPr>
            <a:picLocks noChangeAspect="1"/>
          </p:cNvPicPr>
          <p:nvPr/>
        </p:nvPicPr>
        <p:blipFill rotWithShape="1">
          <a:blip r:embed="rId8" cstate="print">
            <a:extLst>
              <a:ext uri="{28A0092B-C50C-407E-A947-70E740481C1C}">
                <a14:useLocalDpi xmlns:a14="http://schemas.microsoft.com/office/drawing/2010/main" val="0"/>
              </a:ext>
            </a:extLst>
          </a:blip>
          <a:srcRect l="9666" t="4167" r="8587" b="5146"/>
          <a:stretch/>
        </p:blipFill>
        <p:spPr>
          <a:xfrm>
            <a:off x="6698334" y="3195071"/>
            <a:ext cx="1976394" cy="1625243"/>
          </a:xfrm>
          <a:prstGeom prst="rect">
            <a:avLst/>
          </a:prstGeom>
        </p:spPr>
      </p:pic>
      <p:pic>
        <p:nvPicPr>
          <p:cNvPr id="1026" name="Picture 2" descr="http://design-guidelines.web.cern.ch/sites/design-guidelines.web.cern.ch/files/u6/CERN-logo_outlin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0"/>
            <a:ext cx="553369" cy="54420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932040" y="3225567"/>
            <a:ext cx="649537" cy="338554"/>
          </a:xfrm>
          <a:prstGeom prst="rect">
            <a:avLst/>
          </a:prstGeom>
          <a:noFill/>
        </p:spPr>
        <p:txBody>
          <a:bodyPr wrap="none" rtlCol="0">
            <a:spAutoFit/>
          </a:bodyPr>
          <a:lstStyle/>
          <a:p>
            <a:r>
              <a:rPr lang="fr-FR" sz="1600" dirty="0" smtClean="0"/>
              <a:t>Initial</a:t>
            </a:r>
            <a:endParaRPr lang="fr-FR" sz="1600" dirty="0"/>
          </a:p>
        </p:txBody>
      </p:sp>
      <p:sp>
        <p:nvSpPr>
          <p:cNvPr id="22" name="ZoneTexte 21"/>
          <p:cNvSpPr txBox="1"/>
          <p:nvPr/>
        </p:nvSpPr>
        <p:spPr>
          <a:xfrm>
            <a:off x="7322905" y="3225567"/>
            <a:ext cx="566758" cy="338554"/>
          </a:xfrm>
          <a:prstGeom prst="rect">
            <a:avLst/>
          </a:prstGeom>
          <a:noFill/>
        </p:spPr>
        <p:txBody>
          <a:bodyPr wrap="none" rtlCol="0">
            <a:spAutoFit/>
          </a:bodyPr>
          <a:lstStyle/>
          <a:p>
            <a:r>
              <a:rPr lang="fr-FR" sz="1600" dirty="0" smtClean="0"/>
              <a:t>New</a:t>
            </a:r>
            <a:endParaRPr lang="fr-FR" sz="1600" dirty="0"/>
          </a:p>
        </p:txBody>
      </p:sp>
      <p:sp>
        <p:nvSpPr>
          <p:cNvPr id="4" name="ZoneTexte 3"/>
          <p:cNvSpPr txBox="1"/>
          <p:nvPr/>
        </p:nvSpPr>
        <p:spPr>
          <a:xfrm>
            <a:off x="5581577" y="3454261"/>
            <a:ext cx="902344" cy="461665"/>
          </a:xfrm>
          <a:prstGeom prst="rect">
            <a:avLst/>
          </a:prstGeom>
          <a:noFill/>
        </p:spPr>
        <p:txBody>
          <a:bodyPr wrap="square" rtlCol="0">
            <a:spAutoFit/>
          </a:bodyPr>
          <a:lstStyle/>
          <a:p>
            <a:pPr algn="r"/>
            <a:r>
              <a:rPr lang="fr-FR" sz="1200" dirty="0" smtClean="0">
                <a:solidFill>
                  <a:srgbClr val="FF0000"/>
                </a:solidFill>
              </a:rPr>
              <a:t>Horizontal: 290 nm</a:t>
            </a:r>
            <a:endParaRPr lang="fr-FR" sz="1200" dirty="0">
              <a:solidFill>
                <a:srgbClr val="FF0000"/>
              </a:solidFill>
            </a:endParaRPr>
          </a:p>
        </p:txBody>
      </p:sp>
      <p:sp>
        <p:nvSpPr>
          <p:cNvPr id="23" name="ZoneTexte 22"/>
          <p:cNvSpPr txBox="1"/>
          <p:nvPr/>
        </p:nvSpPr>
        <p:spPr>
          <a:xfrm>
            <a:off x="7173174" y="4191471"/>
            <a:ext cx="767188" cy="461665"/>
          </a:xfrm>
          <a:prstGeom prst="rect">
            <a:avLst/>
          </a:prstGeom>
          <a:noFill/>
        </p:spPr>
        <p:txBody>
          <a:bodyPr wrap="square" rtlCol="0">
            <a:spAutoFit/>
          </a:bodyPr>
          <a:lstStyle/>
          <a:p>
            <a:pPr algn="r"/>
            <a:r>
              <a:rPr lang="fr-FR" sz="1200" dirty="0" smtClean="0">
                <a:solidFill>
                  <a:srgbClr val="0070C0"/>
                </a:solidFill>
              </a:rPr>
              <a:t>Vertical: 6 nm</a:t>
            </a:r>
            <a:endParaRPr lang="fr-FR" sz="1200" dirty="0">
              <a:solidFill>
                <a:srgbClr val="0070C0"/>
              </a:solidFill>
            </a:endParaRPr>
          </a:p>
        </p:txBody>
      </p:sp>
      <p:sp>
        <p:nvSpPr>
          <p:cNvPr id="24" name="ZoneTexte 23"/>
          <p:cNvSpPr txBox="1"/>
          <p:nvPr/>
        </p:nvSpPr>
        <p:spPr>
          <a:xfrm>
            <a:off x="7802117" y="3454260"/>
            <a:ext cx="902344" cy="461665"/>
          </a:xfrm>
          <a:prstGeom prst="rect">
            <a:avLst/>
          </a:prstGeom>
          <a:noFill/>
        </p:spPr>
        <p:txBody>
          <a:bodyPr wrap="square" rtlCol="0">
            <a:spAutoFit/>
          </a:bodyPr>
          <a:lstStyle/>
          <a:p>
            <a:pPr algn="r"/>
            <a:r>
              <a:rPr lang="fr-FR" sz="1200" dirty="0" smtClean="0">
                <a:solidFill>
                  <a:srgbClr val="FF0000"/>
                </a:solidFill>
              </a:rPr>
              <a:t>Horizontal: 52 nm</a:t>
            </a:r>
            <a:endParaRPr lang="fr-FR" sz="1200" dirty="0">
              <a:solidFill>
                <a:srgbClr val="FF0000"/>
              </a:solidFill>
            </a:endParaRPr>
          </a:p>
        </p:txBody>
      </p:sp>
      <p:sp>
        <p:nvSpPr>
          <p:cNvPr id="25" name="ZoneTexte 24"/>
          <p:cNvSpPr txBox="1"/>
          <p:nvPr/>
        </p:nvSpPr>
        <p:spPr>
          <a:xfrm>
            <a:off x="4887377" y="4009824"/>
            <a:ext cx="738861" cy="461665"/>
          </a:xfrm>
          <a:prstGeom prst="rect">
            <a:avLst/>
          </a:prstGeom>
          <a:noFill/>
        </p:spPr>
        <p:txBody>
          <a:bodyPr wrap="square" rtlCol="0">
            <a:spAutoFit/>
          </a:bodyPr>
          <a:lstStyle/>
          <a:p>
            <a:pPr algn="r"/>
            <a:r>
              <a:rPr lang="fr-FR" sz="1200" dirty="0" smtClean="0">
                <a:solidFill>
                  <a:srgbClr val="0070C0"/>
                </a:solidFill>
              </a:rPr>
              <a:t>Vertical: 21 nm</a:t>
            </a:r>
            <a:endParaRPr lang="fr-FR" sz="1200" dirty="0">
              <a:solidFill>
                <a:srgbClr val="0070C0"/>
              </a:solidFill>
            </a:endParaRPr>
          </a:p>
        </p:txBody>
      </p:sp>
      <p:sp>
        <p:nvSpPr>
          <p:cNvPr id="27" name="ZoneTexte 26"/>
          <p:cNvSpPr txBox="1"/>
          <p:nvPr/>
        </p:nvSpPr>
        <p:spPr>
          <a:xfrm>
            <a:off x="2045709" y="6390620"/>
            <a:ext cx="5189498" cy="369332"/>
          </a:xfrm>
          <a:prstGeom prst="rect">
            <a:avLst/>
          </a:prstGeom>
          <a:noFill/>
        </p:spPr>
        <p:txBody>
          <a:bodyPr wrap="none" rtlCol="0">
            <a:spAutoFit/>
          </a:bodyPr>
          <a:lstStyle/>
          <a:p>
            <a:r>
              <a:rPr lang="en-CA" dirty="0" smtClean="0">
                <a:solidFill>
                  <a:srgbClr val="FF0000"/>
                </a:solidFill>
              </a:rPr>
              <a:t>Step after step: successful vibration source mitigation</a:t>
            </a:r>
            <a:endParaRPr lang="en-CA" dirty="0">
              <a:solidFill>
                <a:srgbClr val="FF0000"/>
              </a:solidFill>
            </a:endParaRPr>
          </a:p>
        </p:txBody>
      </p:sp>
      <p:cxnSp>
        <p:nvCxnSpPr>
          <p:cNvPr id="7" name="Connecteur droit avec flèche 6"/>
          <p:cNvCxnSpPr/>
          <p:nvPr/>
        </p:nvCxnSpPr>
        <p:spPr>
          <a:xfrm flipH="1" flipV="1">
            <a:off x="5364088" y="3564121"/>
            <a:ext cx="576064" cy="1759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7524328" y="3694187"/>
            <a:ext cx="648072" cy="458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648" name="Connecteur droit avec flèche 27647"/>
          <p:cNvCxnSpPr>
            <a:stCxn id="25" idx="0"/>
          </p:cNvCxnSpPr>
          <p:nvPr/>
        </p:nvCxnSpPr>
        <p:spPr>
          <a:xfrm flipV="1">
            <a:off x="5256808" y="3740024"/>
            <a:ext cx="107280" cy="26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23" idx="0"/>
          </p:cNvCxnSpPr>
          <p:nvPr/>
        </p:nvCxnSpPr>
        <p:spPr>
          <a:xfrm flipH="1" flipV="1">
            <a:off x="7524328" y="3868921"/>
            <a:ext cx="32440" cy="32255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87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9683" y="4585955"/>
            <a:ext cx="3422956" cy="1740036"/>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latin typeface="Arial"/>
            </a:endParaRPr>
          </a:p>
        </p:txBody>
      </p:sp>
      <p:sp>
        <p:nvSpPr>
          <p:cNvPr id="3" name="Rectangle 2"/>
          <p:cNvSpPr/>
          <p:nvPr/>
        </p:nvSpPr>
        <p:spPr>
          <a:xfrm>
            <a:off x="276605" y="1226715"/>
            <a:ext cx="3838761" cy="101420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latin typeface="Arial"/>
            </a:endParaRPr>
          </a:p>
        </p:txBody>
      </p:sp>
      <p:sp>
        <p:nvSpPr>
          <p:cNvPr id="2" name="Title 1"/>
          <p:cNvSpPr>
            <a:spLocks noGrp="1"/>
          </p:cNvSpPr>
          <p:nvPr>
            <p:ph type="title"/>
          </p:nvPr>
        </p:nvSpPr>
        <p:spPr>
          <a:xfrm>
            <a:off x="457200" y="54509"/>
            <a:ext cx="8229600" cy="1143000"/>
          </a:xfrm>
        </p:spPr>
        <p:txBody>
          <a:bodyPr/>
          <a:lstStyle/>
          <a:p>
            <a:r>
              <a:rPr lang="en-GB" dirty="0" smtClean="0"/>
              <a:t>Ground motion feed-forward</a:t>
            </a:r>
            <a:endParaRPr lang="en-GB" dirty="0"/>
          </a:p>
        </p:txBody>
      </p:sp>
      <p:pic>
        <p:nvPicPr>
          <p:cNvPr id="7" name="Picture 6"/>
          <p:cNvPicPr>
            <a:picLocks noChangeAspect="1"/>
          </p:cNvPicPr>
          <p:nvPr/>
        </p:nvPicPr>
        <p:blipFill>
          <a:blip r:embed="rId3"/>
          <a:stretch>
            <a:fillRect/>
          </a:stretch>
        </p:blipFill>
        <p:spPr>
          <a:xfrm>
            <a:off x="266945" y="2329030"/>
            <a:ext cx="3838761" cy="2221398"/>
          </a:xfrm>
          <a:prstGeom prst="rect">
            <a:avLst/>
          </a:prstGeom>
        </p:spPr>
      </p:pic>
      <p:sp>
        <p:nvSpPr>
          <p:cNvPr id="8" name="Content Placeholder 2"/>
          <p:cNvSpPr>
            <a:spLocks noGrp="1"/>
          </p:cNvSpPr>
          <p:nvPr>
            <p:ph idx="1"/>
          </p:nvPr>
        </p:nvSpPr>
        <p:spPr>
          <a:xfrm>
            <a:off x="394421" y="1226715"/>
            <a:ext cx="3711287" cy="1014208"/>
          </a:xfrm>
        </p:spPr>
        <p:txBody>
          <a:bodyPr/>
          <a:lstStyle/>
          <a:p>
            <a:pPr marL="0" indent="0">
              <a:buNone/>
            </a:pPr>
            <a:r>
              <a:rPr lang="en-GB" sz="1800" dirty="0"/>
              <a:t>Similar concept to orbit feedback but uses </a:t>
            </a:r>
            <a:r>
              <a:rPr lang="en-GB" sz="1800" b="1" dirty="0"/>
              <a:t>seismometers</a:t>
            </a:r>
            <a:r>
              <a:rPr lang="en-GB" sz="1800" dirty="0"/>
              <a:t> instead of BPMs to drive the corr</a:t>
            </a:r>
            <a:r>
              <a:rPr lang="en-GB" sz="2000" dirty="0"/>
              <a:t>ection</a:t>
            </a:r>
          </a:p>
        </p:txBody>
      </p:sp>
      <p:sp>
        <p:nvSpPr>
          <p:cNvPr id="9" name="TextBox 8"/>
          <p:cNvSpPr txBox="1"/>
          <p:nvPr/>
        </p:nvSpPr>
        <p:spPr>
          <a:xfrm>
            <a:off x="487075" y="4656332"/>
            <a:ext cx="3838198" cy="1446550"/>
          </a:xfrm>
          <a:prstGeom prst="rect">
            <a:avLst/>
          </a:prstGeom>
          <a:noFill/>
        </p:spPr>
        <p:txBody>
          <a:bodyPr wrap="square" rtlCol="0">
            <a:spAutoFit/>
          </a:bodyPr>
          <a:lstStyle/>
          <a:p>
            <a:pPr defTabSz="914400" fontAlgn="base">
              <a:spcBef>
                <a:spcPct val="0"/>
              </a:spcBef>
              <a:spcAft>
                <a:spcPct val="0"/>
              </a:spcAft>
            </a:pPr>
            <a:r>
              <a:rPr lang="en-GB" sz="1400" b="1" dirty="0">
                <a:solidFill>
                  <a:srgbClr val="000000"/>
                </a:solidFill>
                <a:latin typeface="Arial"/>
              </a:rPr>
              <a:t>ADVANTAGES</a:t>
            </a:r>
            <a:endParaRPr lang="en-GB" sz="1400" dirty="0">
              <a:solidFill>
                <a:srgbClr val="000000"/>
              </a:solidFill>
              <a:latin typeface="Arial"/>
            </a:endParaRPr>
          </a:p>
          <a:p>
            <a:pPr defTabSz="914400" fontAlgn="base">
              <a:spcBef>
                <a:spcPct val="0"/>
              </a:spcBef>
              <a:spcAft>
                <a:spcPct val="0"/>
              </a:spcAft>
            </a:pPr>
            <a:r>
              <a:rPr lang="en-GB" sz="1400" dirty="0">
                <a:solidFill>
                  <a:srgbClr val="000000"/>
                </a:solidFill>
                <a:latin typeface="Arial"/>
              </a:rPr>
              <a:t/>
            </a:r>
            <a:br>
              <a:rPr lang="en-GB" sz="1400" dirty="0">
                <a:solidFill>
                  <a:srgbClr val="000000"/>
                </a:solidFill>
                <a:latin typeface="Arial"/>
              </a:rPr>
            </a:br>
            <a:r>
              <a:rPr lang="en-GB" sz="1400" dirty="0">
                <a:solidFill>
                  <a:srgbClr val="000000"/>
                </a:solidFill>
                <a:latin typeface="Arial"/>
              </a:rPr>
              <a:t>Cheaper than active stabilization systems.</a:t>
            </a:r>
          </a:p>
          <a:p>
            <a:pPr defTabSz="914400" fontAlgn="base">
              <a:spcBef>
                <a:spcPct val="0"/>
              </a:spcBef>
              <a:spcAft>
                <a:spcPct val="0"/>
              </a:spcAft>
            </a:pPr>
            <a:r>
              <a:rPr lang="en-GB" sz="1400" dirty="0">
                <a:solidFill>
                  <a:srgbClr val="000000"/>
                </a:solidFill>
                <a:latin typeface="Arial"/>
              </a:rPr>
              <a:t/>
            </a:r>
            <a:br>
              <a:rPr lang="en-GB" sz="1400" dirty="0">
                <a:solidFill>
                  <a:srgbClr val="000000"/>
                </a:solidFill>
                <a:latin typeface="Arial"/>
              </a:rPr>
            </a:br>
            <a:r>
              <a:rPr lang="en-GB" sz="1400" dirty="0">
                <a:solidFill>
                  <a:srgbClr val="000000"/>
                </a:solidFill>
                <a:latin typeface="Arial"/>
              </a:rPr>
              <a:t>Correct frequencies out of limits for orbit feedback systems</a:t>
            </a:r>
            <a:r>
              <a:rPr lang="en-GB" sz="1600" dirty="0">
                <a:solidFill>
                  <a:srgbClr val="000000"/>
                </a:solidFill>
                <a:latin typeface="Arial"/>
              </a:rPr>
              <a:t>.</a:t>
            </a:r>
          </a:p>
        </p:txBody>
      </p:sp>
      <p:pic>
        <p:nvPicPr>
          <p:cNvPr id="6" name="Picture 5"/>
          <p:cNvPicPr>
            <a:picLocks noChangeAspect="1"/>
          </p:cNvPicPr>
          <p:nvPr/>
        </p:nvPicPr>
        <p:blipFill rotWithShape="1">
          <a:blip r:embed="rId4"/>
          <a:srcRect t="14392"/>
          <a:stretch/>
        </p:blipFill>
        <p:spPr>
          <a:xfrm>
            <a:off x="4211500" y="2112129"/>
            <a:ext cx="4741808" cy="3812152"/>
          </a:xfrm>
          <a:prstGeom prst="rect">
            <a:avLst/>
          </a:prstGeom>
        </p:spPr>
      </p:pic>
      <p:sp>
        <p:nvSpPr>
          <p:cNvPr id="5" name="TextBox 4"/>
          <p:cNvSpPr txBox="1"/>
          <p:nvPr/>
        </p:nvSpPr>
        <p:spPr>
          <a:xfrm>
            <a:off x="4935829" y="1610824"/>
            <a:ext cx="3990796" cy="400110"/>
          </a:xfrm>
          <a:prstGeom prst="rect">
            <a:avLst/>
          </a:prstGeom>
          <a:noFill/>
        </p:spPr>
        <p:txBody>
          <a:bodyPr wrap="none" rtlCol="0">
            <a:spAutoFit/>
          </a:bodyPr>
          <a:lstStyle/>
          <a:p>
            <a:pPr defTabSz="914400"/>
            <a:r>
              <a:rPr lang="en-GB" sz="2000" dirty="0" smtClean="0">
                <a:solidFill>
                  <a:srgbClr val="000000"/>
                </a:solidFill>
                <a:latin typeface="Arial"/>
              </a:rPr>
              <a:t>Sensor-BPM position correlations</a:t>
            </a:r>
            <a:endParaRPr lang="en-GB" sz="2000" dirty="0">
              <a:solidFill>
                <a:srgbClr val="000000"/>
              </a:solidFill>
              <a:latin typeface="Arial"/>
            </a:endParaRPr>
          </a:p>
        </p:txBody>
      </p:sp>
    </p:spTree>
    <p:extLst>
      <p:ext uri="{BB962C8B-B14F-4D97-AF65-F5344CB8AC3E}">
        <p14:creationId xmlns:p14="http://schemas.microsoft.com/office/powerpoint/2010/main" val="880354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6809464" y="1840170"/>
            <a:ext cx="2096201" cy="612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latin typeface="Arial"/>
            </a:endParaRPr>
          </a:p>
        </p:txBody>
      </p:sp>
      <p:sp>
        <p:nvSpPr>
          <p:cNvPr id="40" name="Rectangle 39"/>
          <p:cNvSpPr/>
          <p:nvPr/>
        </p:nvSpPr>
        <p:spPr>
          <a:xfrm>
            <a:off x="251139" y="1112497"/>
            <a:ext cx="2581760" cy="5264784"/>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latin typeface="Arial"/>
            </a:endParaRPr>
          </a:p>
        </p:txBody>
      </p:sp>
      <p:sp>
        <p:nvSpPr>
          <p:cNvPr id="39" name="Rectangle 38"/>
          <p:cNvSpPr/>
          <p:nvPr/>
        </p:nvSpPr>
        <p:spPr>
          <a:xfrm>
            <a:off x="2921327" y="2422813"/>
            <a:ext cx="5984339" cy="37999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latin typeface="Arial"/>
            </a:endParaRPr>
          </a:p>
        </p:txBody>
      </p:sp>
      <p:sp>
        <p:nvSpPr>
          <p:cNvPr id="2" name="Title 1"/>
          <p:cNvSpPr>
            <a:spLocks noGrp="1"/>
          </p:cNvSpPr>
          <p:nvPr>
            <p:ph type="title"/>
          </p:nvPr>
        </p:nvSpPr>
        <p:spPr>
          <a:xfrm>
            <a:off x="355602" y="-64022"/>
            <a:ext cx="8229600" cy="1143000"/>
          </a:xfrm>
        </p:spPr>
        <p:txBody>
          <a:bodyPr/>
          <a:lstStyle/>
          <a:p>
            <a:r>
              <a:rPr lang="en-GB" sz="3200" dirty="0" smtClean="0"/>
              <a:t>Reconstruction of orbit from sensor data</a:t>
            </a:r>
            <a:endParaRPr lang="en-GB" sz="3200" dirty="0"/>
          </a:p>
        </p:txBody>
      </p:sp>
      <p:pic>
        <p:nvPicPr>
          <p:cNvPr id="4" name="Picture 3"/>
          <p:cNvPicPr>
            <a:picLocks noChangeAspect="1"/>
          </p:cNvPicPr>
          <p:nvPr/>
        </p:nvPicPr>
        <p:blipFill rotWithShape="1">
          <a:blip r:embed="rId2"/>
          <a:srcRect l="4803" r="30963" b="74935"/>
          <a:stretch/>
        </p:blipFill>
        <p:spPr>
          <a:xfrm>
            <a:off x="2753419" y="1114530"/>
            <a:ext cx="3960254" cy="1196774"/>
          </a:xfrm>
          <a:prstGeom prst="rect">
            <a:avLst/>
          </a:prstGeom>
          <a:solidFill>
            <a:srgbClr val="CCFFCC"/>
          </a:solidFill>
        </p:spPr>
      </p:pic>
      <p:pic>
        <p:nvPicPr>
          <p:cNvPr id="5" name="Picture 4"/>
          <p:cNvPicPr>
            <a:picLocks noChangeAspect="1"/>
          </p:cNvPicPr>
          <p:nvPr/>
        </p:nvPicPr>
        <p:blipFill rotWithShape="1">
          <a:blip r:embed="rId2"/>
          <a:srcRect l="49532" t="28301" r="1" b="115"/>
          <a:stretch/>
        </p:blipFill>
        <p:spPr>
          <a:xfrm>
            <a:off x="298174" y="3605714"/>
            <a:ext cx="2487923" cy="2732933"/>
          </a:xfrm>
          <a:prstGeom prst="rect">
            <a:avLst/>
          </a:prstGeom>
        </p:spPr>
      </p:pic>
      <p:pic>
        <p:nvPicPr>
          <p:cNvPr id="7" name="Picture 6"/>
          <p:cNvPicPr>
            <a:picLocks noChangeAspect="1"/>
          </p:cNvPicPr>
          <p:nvPr/>
        </p:nvPicPr>
        <p:blipFill rotWithShape="1">
          <a:blip r:embed="rId2"/>
          <a:srcRect t="27662" r="50386" b="8389"/>
          <a:stretch/>
        </p:blipFill>
        <p:spPr>
          <a:xfrm>
            <a:off x="300274" y="1112500"/>
            <a:ext cx="2442926" cy="24385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623" y="2804317"/>
            <a:ext cx="1676272" cy="1669373"/>
          </a:xfrm>
          <a:prstGeom prst="rect">
            <a:avLst/>
          </a:prstGeom>
          <a:ln>
            <a:solidFill>
              <a:schemeClr val="tx1"/>
            </a:solidFill>
          </a:ln>
        </p:spPr>
      </p:pic>
      <p:sp>
        <p:nvSpPr>
          <p:cNvPr id="9" name="TextBox 8"/>
          <p:cNvSpPr txBox="1"/>
          <p:nvPr/>
        </p:nvSpPr>
        <p:spPr>
          <a:xfrm>
            <a:off x="2898149" y="2445989"/>
            <a:ext cx="1681944" cy="738664"/>
          </a:xfrm>
          <a:prstGeom prst="rect">
            <a:avLst/>
          </a:prstGeom>
          <a:noFill/>
        </p:spPr>
        <p:txBody>
          <a:bodyPr wrap="square" rtlCol="0">
            <a:spAutoFit/>
          </a:bodyPr>
          <a:lstStyle/>
          <a:p>
            <a:pPr algn="ctr" defTabSz="914400"/>
            <a:r>
              <a:rPr lang="en-GB" sz="1400" b="1" dirty="0">
                <a:solidFill>
                  <a:srgbClr val="000000"/>
                </a:solidFill>
                <a:latin typeface="Arial"/>
              </a:rPr>
              <a:t>seismometers</a:t>
            </a:r>
            <a:r>
              <a:rPr lang="en-GB" sz="1400" dirty="0">
                <a:solidFill>
                  <a:srgbClr val="000000"/>
                </a:solidFill>
                <a:latin typeface="Arial"/>
              </a:rPr>
              <a:t/>
            </a:r>
            <a:br>
              <a:rPr lang="en-GB" sz="1400" dirty="0">
                <a:solidFill>
                  <a:srgbClr val="000000"/>
                </a:solidFill>
                <a:latin typeface="Arial"/>
              </a:rPr>
            </a:br>
            <a:r>
              <a:rPr lang="en-GB" sz="1400" dirty="0">
                <a:solidFill>
                  <a:srgbClr val="000000"/>
                </a:solidFill>
                <a:latin typeface="Arial"/>
              </a:rPr>
              <a:t>(mounted on quads)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872" y="3132885"/>
            <a:ext cx="1512168" cy="2688299"/>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163" y="4582731"/>
            <a:ext cx="1570817" cy="1570816"/>
          </a:xfrm>
          <a:prstGeom prst="rect">
            <a:avLst/>
          </a:prstGeom>
          <a:ln>
            <a:solidFill>
              <a:schemeClr val="tx1"/>
            </a:solidFill>
          </a:ln>
        </p:spPr>
      </p:pic>
      <p:sp>
        <p:nvSpPr>
          <p:cNvPr id="12" name="TextBox 11"/>
          <p:cNvSpPr txBox="1"/>
          <p:nvPr/>
        </p:nvSpPr>
        <p:spPr>
          <a:xfrm>
            <a:off x="6154724" y="5514536"/>
            <a:ext cx="1605724" cy="646331"/>
          </a:xfrm>
          <a:prstGeom prst="rect">
            <a:avLst/>
          </a:prstGeom>
          <a:noFill/>
        </p:spPr>
        <p:txBody>
          <a:bodyPr wrap="square" rtlCol="0">
            <a:spAutoFit/>
          </a:bodyPr>
          <a:lstStyle/>
          <a:p>
            <a:pPr defTabSz="914400"/>
            <a:r>
              <a:rPr lang="en-GB" b="1" dirty="0" err="1">
                <a:solidFill>
                  <a:srgbClr val="000000"/>
                </a:solidFill>
                <a:latin typeface="Arial"/>
              </a:rPr>
              <a:t>CompactRIO</a:t>
            </a:r>
            <a:r>
              <a:rPr lang="en-GB" dirty="0">
                <a:solidFill>
                  <a:srgbClr val="000000"/>
                </a:solidFill>
                <a:latin typeface="Arial"/>
              </a:rPr>
              <a:t/>
            </a:r>
            <a:br>
              <a:rPr lang="en-GB" dirty="0">
                <a:solidFill>
                  <a:srgbClr val="000000"/>
                </a:solidFill>
                <a:latin typeface="Arial"/>
              </a:rPr>
            </a:br>
            <a:r>
              <a:rPr lang="en-GB" dirty="0" smtClean="0">
                <a:solidFill>
                  <a:srgbClr val="000000"/>
                </a:solidFill>
                <a:latin typeface="Arial"/>
              </a:rPr>
              <a:t>(processor)</a:t>
            </a:r>
            <a:endParaRPr lang="en-GB" dirty="0">
              <a:solidFill>
                <a:srgbClr val="000000"/>
              </a:solidFill>
              <a:latin typeface="Arial"/>
            </a:endParaRPr>
          </a:p>
        </p:txBody>
      </p:sp>
      <p:sp>
        <p:nvSpPr>
          <p:cNvPr id="13" name="TextBox 12"/>
          <p:cNvSpPr txBox="1"/>
          <p:nvPr/>
        </p:nvSpPr>
        <p:spPr>
          <a:xfrm>
            <a:off x="8276648" y="5784215"/>
            <a:ext cx="893359" cy="369332"/>
          </a:xfrm>
          <a:prstGeom prst="rect">
            <a:avLst/>
          </a:prstGeom>
          <a:noFill/>
        </p:spPr>
        <p:txBody>
          <a:bodyPr wrap="none" rtlCol="0">
            <a:spAutoFit/>
          </a:bodyPr>
          <a:lstStyle/>
          <a:p>
            <a:pPr defTabSz="914400"/>
            <a:r>
              <a:rPr lang="en-GB" i="1" dirty="0">
                <a:solidFill>
                  <a:srgbClr val="000000"/>
                </a:solidFill>
                <a:latin typeface="Arial"/>
              </a:rPr>
              <a:t>trigger</a:t>
            </a:r>
          </a:p>
        </p:txBody>
      </p:sp>
      <p:sp>
        <p:nvSpPr>
          <p:cNvPr id="14" name="TextBox 13"/>
          <p:cNvSpPr txBox="1"/>
          <p:nvPr/>
        </p:nvSpPr>
        <p:spPr>
          <a:xfrm>
            <a:off x="8153401" y="2615808"/>
            <a:ext cx="773156" cy="523220"/>
          </a:xfrm>
          <a:prstGeom prst="rect">
            <a:avLst/>
          </a:prstGeom>
          <a:noFill/>
        </p:spPr>
        <p:txBody>
          <a:bodyPr wrap="none" rtlCol="0">
            <a:spAutoFit/>
          </a:bodyPr>
          <a:lstStyle/>
          <a:p>
            <a:pPr algn="ctr" defTabSz="914400"/>
            <a:r>
              <a:rPr lang="en-GB" sz="1400" b="1" dirty="0">
                <a:solidFill>
                  <a:srgbClr val="000000"/>
                </a:solidFill>
                <a:latin typeface="Arial"/>
              </a:rPr>
              <a:t>FONT5</a:t>
            </a:r>
            <a:br>
              <a:rPr lang="en-GB" sz="1400" b="1" dirty="0">
                <a:solidFill>
                  <a:srgbClr val="000000"/>
                </a:solidFill>
                <a:latin typeface="Arial"/>
              </a:rPr>
            </a:br>
            <a:r>
              <a:rPr lang="en-GB" sz="1400" b="1" dirty="0">
                <a:solidFill>
                  <a:srgbClr val="000000"/>
                </a:solidFill>
                <a:latin typeface="Arial"/>
              </a:rPr>
              <a:t>board</a:t>
            </a:r>
          </a:p>
        </p:txBody>
      </p:sp>
      <p:sp>
        <p:nvSpPr>
          <p:cNvPr id="15" name="TextBox 14"/>
          <p:cNvSpPr txBox="1"/>
          <p:nvPr/>
        </p:nvSpPr>
        <p:spPr>
          <a:xfrm>
            <a:off x="4570023" y="2422813"/>
            <a:ext cx="1841081" cy="307777"/>
          </a:xfrm>
          <a:prstGeom prst="rect">
            <a:avLst/>
          </a:prstGeom>
          <a:noFill/>
        </p:spPr>
        <p:txBody>
          <a:bodyPr wrap="none" rtlCol="0">
            <a:spAutoFit/>
          </a:bodyPr>
          <a:lstStyle/>
          <a:p>
            <a:pPr defTabSz="914400"/>
            <a:r>
              <a:rPr lang="en-GB" sz="1400" b="1" dirty="0">
                <a:solidFill>
                  <a:srgbClr val="000000"/>
                </a:solidFill>
                <a:latin typeface="Arial"/>
              </a:rPr>
              <a:t>stripline kicker </a:t>
            </a:r>
            <a:r>
              <a:rPr lang="en-GB" sz="1400" dirty="0">
                <a:solidFill>
                  <a:srgbClr val="000000"/>
                </a:solidFill>
                <a:latin typeface="Arial"/>
              </a:rPr>
              <a:t>“K2”</a:t>
            </a:r>
          </a:p>
        </p:txBody>
      </p:sp>
      <p:sp>
        <p:nvSpPr>
          <p:cNvPr id="16" name="TextBox 15"/>
          <p:cNvSpPr txBox="1"/>
          <p:nvPr/>
        </p:nvSpPr>
        <p:spPr>
          <a:xfrm>
            <a:off x="6716422" y="2543503"/>
            <a:ext cx="941283" cy="523220"/>
          </a:xfrm>
          <a:prstGeom prst="rect">
            <a:avLst/>
          </a:prstGeom>
          <a:noFill/>
        </p:spPr>
        <p:txBody>
          <a:bodyPr wrap="none" rtlCol="0">
            <a:spAutoFit/>
          </a:bodyPr>
          <a:lstStyle/>
          <a:p>
            <a:pPr algn="ctr" defTabSz="914400"/>
            <a:r>
              <a:rPr lang="en-GB" sz="1400" b="1" dirty="0">
                <a:solidFill>
                  <a:srgbClr val="000000"/>
                </a:solidFill>
                <a:latin typeface="Arial"/>
              </a:rPr>
              <a:t>kicker</a:t>
            </a:r>
            <a:br>
              <a:rPr lang="en-GB" sz="1400" b="1" dirty="0">
                <a:solidFill>
                  <a:srgbClr val="000000"/>
                </a:solidFill>
                <a:latin typeface="Arial"/>
              </a:rPr>
            </a:br>
            <a:r>
              <a:rPr lang="en-GB" sz="1400" b="1" dirty="0">
                <a:solidFill>
                  <a:srgbClr val="000000"/>
                </a:solidFill>
                <a:latin typeface="Arial"/>
              </a:rPr>
              <a:t>amplifier</a:t>
            </a:r>
          </a:p>
        </p:txBody>
      </p:sp>
      <p:sp>
        <p:nvSpPr>
          <p:cNvPr id="17" name="TextBox 16"/>
          <p:cNvSpPr txBox="1"/>
          <p:nvPr/>
        </p:nvSpPr>
        <p:spPr>
          <a:xfrm>
            <a:off x="1483281" y="5355075"/>
            <a:ext cx="820469" cy="523220"/>
          </a:xfrm>
          <a:prstGeom prst="rect">
            <a:avLst/>
          </a:prstGeom>
          <a:noFill/>
        </p:spPr>
        <p:txBody>
          <a:bodyPr wrap="none" rtlCol="0">
            <a:spAutoFit/>
          </a:bodyPr>
          <a:lstStyle/>
          <a:p>
            <a:pPr algn="r" defTabSz="914400"/>
            <a:r>
              <a:rPr lang="en-GB" sz="1400" dirty="0">
                <a:solidFill>
                  <a:srgbClr val="FF0000"/>
                </a:solidFill>
                <a:latin typeface="Arial"/>
              </a:rPr>
              <a:t>velocity</a:t>
            </a:r>
            <a:br>
              <a:rPr lang="en-GB" sz="1400" dirty="0">
                <a:solidFill>
                  <a:srgbClr val="FF0000"/>
                </a:solidFill>
                <a:latin typeface="Arial"/>
              </a:rPr>
            </a:br>
            <a:r>
              <a:rPr lang="en-GB" sz="1400" dirty="0">
                <a:solidFill>
                  <a:srgbClr val="FF0000"/>
                </a:solidFill>
                <a:latin typeface="Arial"/>
              </a:rPr>
              <a:t>signal</a:t>
            </a:r>
          </a:p>
        </p:txBody>
      </p:sp>
      <p:sp>
        <p:nvSpPr>
          <p:cNvPr id="18" name="TextBox 17"/>
          <p:cNvSpPr txBox="1"/>
          <p:nvPr/>
        </p:nvSpPr>
        <p:spPr>
          <a:xfrm>
            <a:off x="6217873" y="3490241"/>
            <a:ext cx="613870" cy="523220"/>
          </a:xfrm>
          <a:prstGeom prst="rect">
            <a:avLst/>
          </a:prstGeom>
          <a:noFill/>
        </p:spPr>
        <p:txBody>
          <a:bodyPr wrap="none" rtlCol="0">
            <a:spAutoFit/>
          </a:bodyPr>
          <a:lstStyle/>
          <a:p>
            <a:pPr algn="ctr" defTabSz="914400"/>
            <a:r>
              <a:rPr lang="en-GB" sz="1400" dirty="0">
                <a:solidFill>
                  <a:srgbClr val="FF0000"/>
                </a:solidFill>
                <a:latin typeface="Arial"/>
              </a:rPr>
              <a:t>drive</a:t>
            </a:r>
            <a:br>
              <a:rPr lang="en-GB" sz="1400" dirty="0">
                <a:solidFill>
                  <a:srgbClr val="FF0000"/>
                </a:solidFill>
                <a:latin typeface="Arial"/>
              </a:rPr>
            </a:br>
            <a:r>
              <a:rPr lang="en-GB" sz="1400" dirty="0">
                <a:solidFill>
                  <a:srgbClr val="FF0000"/>
                </a:solidFill>
                <a:latin typeface="Arial"/>
              </a:rPr>
              <a:t>pulse</a:t>
            </a:r>
          </a:p>
        </p:txBody>
      </p:sp>
      <p:cxnSp>
        <p:nvCxnSpPr>
          <p:cNvPr id="19" name="Straight Arrow Connector 18"/>
          <p:cNvCxnSpPr/>
          <p:nvPr/>
        </p:nvCxnSpPr>
        <p:spPr>
          <a:xfrm flipV="1">
            <a:off x="8672510" y="4812812"/>
            <a:ext cx="0" cy="975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11045" y="3305575"/>
            <a:ext cx="697627" cy="307777"/>
          </a:xfrm>
          <a:prstGeom prst="rect">
            <a:avLst/>
          </a:prstGeom>
          <a:noFill/>
        </p:spPr>
        <p:txBody>
          <a:bodyPr wrap="none" rtlCol="0">
            <a:spAutoFit/>
          </a:bodyPr>
          <a:lstStyle/>
          <a:p>
            <a:pPr defTabSz="914400"/>
            <a:r>
              <a:rPr lang="en-GB" sz="1400" dirty="0">
                <a:solidFill>
                  <a:srgbClr val="FF0000"/>
                </a:solidFill>
                <a:latin typeface="Arial"/>
              </a:rPr>
              <a:t>trigger</a:t>
            </a:r>
          </a:p>
        </p:txBody>
      </p:sp>
      <p:cxnSp>
        <p:nvCxnSpPr>
          <p:cNvPr id="21" name="Straight Arrow Connector 20"/>
          <p:cNvCxnSpPr/>
          <p:nvPr/>
        </p:nvCxnSpPr>
        <p:spPr>
          <a:xfrm flipH="1">
            <a:off x="6339116" y="4167745"/>
            <a:ext cx="3506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7587718" y="3649673"/>
            <a:ext cx="5724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817694" y="5281325"/>
            <a:ext cx="474912"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817694" y="4484121"/>
            <a:ext cx="0" cy="7879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630312" y="3852822"/>
            <a:ext cx="720770" cy="584776"/>
          </a:xfrm>
          <a:prstGeom prst="rect">
            <a:avLst/>
          </a:prstGeom>
          <a:noFill/>
        </p:spPr>
        <p:txBody>
          <a:bodyPr wrap="none" rtlCol="0">
            <a:spAutoFit/>
          </a:bodyPr>
          <a:lstStyle/>
          <a:p>
            <a:pPr defTabSz="914400"/>
            <a:r>
              <a:rPr lang="en-GB" sz="1600" dirty="0">
                <a:solidFill>
                  <a:srgbClr val="FF0000"/>
                </a:solidFill>
                <a:latin typeface="Arial"/>
              </a:rPr>
              <a:t>drive </a:t>
            </a:r>
            <a:br>
              <a:rPr lang="en-GB" sz="1600" dirty="0">
                <a:solidFill>
                  <a:srgbClr val="FF0000"/>
                </a:solidFill>
                <a:latin typeface="Arial"/>
              </a:rPr>
            </a:br>
            <a:r>
              <a:rPr lang="en-GB" sz="1600" dirty="0" smtClean="0">
                <a:solidFill>
                  <a:srgbClr val="FF0000"/>
                </a:solidFill>
                <a:latin typeface="Arial"/>
              </a:rPr>
              <a:t>signal</a:t>
            </a:r>
            <a:endParaRPr lang="en-GB" sz="1600" dirty="0">
              <a:solidFill>
                <a:srgbClr val="FF0000"/>
              </a:solidFill>
              <a:latin typeface="Arial"/>
            </a:endParaRPr>
          </a:p>
        </p:txBody>
      </p:sp>
      <p:cxnSp>
        <p:nvCxnSpPr>
          <p:cNvPr id="26" name="Straight Arrow Connector 25"/>
          <p:cNvCxnSpPr/>
          <p:nvPr/>
        </p:nvCxnSpPr>
        <p:spPr>
          <a:xfrm flipH="1">
            <a:off x="7587718" y="4513769"/>
            <a:ext cx="5724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0848" y="3228471"/>
            <a:ext cx="700197" cy="149581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8893" y="3226896"/>
            <a:ext cx="518328" cy="1497393"/>
          </a:xfrm>
          <a:prstGeom prst="rect">
            <a:avLst/>
          </a:prstGeom>
        </p:spPr>
      </p:pic>
      <p:cxnSp>
        <p:nvCxnSpPr>
          <p:cNvPr id="29" name="Straight Connector 28"/>
          <p:cNvCxnSpPr/>
          <p:nvPr/>
        </p:nvCxnSpPr>
        <p:spPr>
          <a:xfrm>
            <a:off x="6248770" y="5226282"/>
            <a:ext cx="232921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577983" y="4812812"/>
            <a:ext cx="0" cy="4134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98486" y="4839216"/>
            <a:ext cx="2509784" cy="307777"/>
          </a:xfrm>
          <a:prstGeom prst="rect">
            <a:avLst/>
          </a:prstGeom>
          <a:noFill/>
        </p:spPr>
        <p:txBody>
          <a:bodyPr wrap="none" rtlCol="0">
            <a:spAutoFit/>
          </a:bodyPr>
          <a:lstStyle/>
          <a:p>
            <a:pPr defTabSz="914400"/>
            <a:r>
              <a:rPr lang="en-GB" sz="1400" dirty="0">
                <a:solidFill>
                  <a:srgbClr val="FF0000"/>
                </a:solidFill>
                <a:latin typeface="Arial"/>
              </a:rPr>
              <a:t>feed-forward correction value</a:t>
            </a:r>
          </a:p>
        </p:txBody>
      </p:sp>
      <p:sp>
        <p:nvSpPr>
          <p:cNvPr id="42" name="TextBox 41"/>
          <p:cNvSpPr txBox="1"/>
          <p:nvPr/>
        </p:nvSpPr>
        <p:spPr>
          <a:xfrm>
            <a:off x="6886978" y="1893198"/>
            <a:ext cx="2088532" cy="338554"/>
          </a:xfrm>
          <a:prstGeom prst="rect">
            <a:avLst/>
          </a:prstGeom>
          <a:noFill/>
        </p:spPr>
        <p:txBody>
          <a:bodyPr wrap="none" rtlCol="0">
            <a:spAutoFit/>
          </a:bodyPr>
          <a:lstStyle/>
          <a:p>
            <a:pPr defTabSz="914400"/>
            <a:r>
              <a:rPr lang="en-GB" sz="1600" b="1" u="sng" dirty="0" smtClean="0">
                <a:solidFill>
                  <a:srgbClr val="000000"/>
                </a:solidFill>
                <a:latin typeface="Arial"/>
              </a:rPr>
              <a:t>Feed-forward setup</a:t>
            </a:r>
            <a:endParaRPr lang="en-GB" sz="1600" b="1" u="sng" dirty="0">
              <a:solidFill>
                <a:srgbClr val="000000"/>
              </a:solidFill>
              <a:latin typeface="Arial"/>
            </a:endParaRPr>
          </a:p>
        </p:txBody>
      </p:sp>
    </p:spTree>
    <p:extLst>
      <p:ext uri="{BB962C8B-B14F-4D97-AF65-F5344CB8AC3E}">
        <p14:creationId xmlns:p14="http://schemas.microsoft.com/office/powerpoint/2010/main" val="36798135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3327400" y="6347266"/>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8" name="Rectángulo 7"/>
          <p:cNvSpPr/>
          <p:nvPr/>
        </p:nvSpPr>
        <p:spPr>
          <a:xfrm>
            <a:off x="281368" y="805827"/>
            <a:ext cx="8388499" cy="5324492"/>
          </a:xfrm>
          <a:prstGeom prst="rect">
            <a:avLst/>
          </a:prstGeom>
        </p:spPr>
        <p:txBody>
          <a:bodyPr wrap="square" lIns="91397" tIns="45699" rIns="91397" bIns="45699">
            <a:spAutoFit/>
          </a:bodyPr>
          <a:lstStyle/>
          <a:p>
            <a:pPr marL="456988" indent="-456988" algn="just">
              <a:buFont typeface="Arial"/>
              <a:buChar char="•"/>
            </a:pPr>
            <a:r>
              <a:rPr kumimoji="1" lang="en-US" sz="2400" dirty="0">
                <a:solidFill>
                  <a:prstClr val="black"/>
                </a:solidFill>
              </a:rPr>
              <a:t>The collaborators will </a:t>
            </a:r>
            <a:r>
              <a:rPr kumimoji="1" lang="en-US" sz="2400" b="1" dirty="0">
                <a:solidFill>
                  <a:prstClr val="black"/>
                </a:solidFill>
              </a:rPr>
              <a:t>maintain their contribution </a:t>
            </a:r>
            <a:r>
              <a:rPr kumimoji="1" lang="en-US" sz="2400" dirty="0">
                <a:solidFill>
                  <a:prstClr val="black"/>
                </a:solidFill>
              </a:rPr>
              <a:t>to ATF2 collaboration at the current level. Budgets approved for the next 3 years</a:t>
            </a:r>
          </a:p>
          <a:p>
            <a:pPr marL="456988" indent="-456988" algn="just">
              <a:buFont typeface="Arial"/>
              <a:buChar char="•"/>
            </a:pPr>
            <a:endParaRPr kumimoji="1" lang="en-US" sz="2400" dirty="0">
              <a:solidFill>
                <a:prstClr val="black"/>
              </a:solidFill>
            </a:endParaRPr>
          </a:p>
          <a:p>
            <a:pPr marL="456988" indent="-456988" algn="just">
              <a:buFont typeface="Arial"/>
              <a:buChar char="•"/>
            </a:pPr>
            <a:r>
              <a:rPr kumimoji="1" lang="en-US" sz="2400" b="1" dirty="0">
                <a:solidFill>
                  <a:prstClr val="black"/>
                </a:solidFill>
              </a:rPr>
              <a:t>Cooperation</a:t>
            </a:r>
            <a:r>
              <a:rPr kumimoji="1" lang="en-US" sz="2400" dirty="0">
                <a:solidFill>
                  <a:prstClr val="black"/>
                </a:solidFill>
              </a:rPr>
              <a:t> and </a:t>
            </a:r>
            <a:r>
              <a:rPr kumimoji="1" lang="en-US" sz="2400" b="1" dirty="0">
                <a:solidFill>
                  <a:prstClr val="black"/>
                </a:solidFill>
              </a:rPr>
              <a:t>sharing</a:t>
            </a:r>
            <a:r>
              <a:rPr kumimoji="1" lang="en-US" sz="2400" dirty="0">
                <a:solidFill>
                  <a:prstClr val="black"/>
                </a:solidFill>
              </a:rPr>
              <a:t> of resources/ skills/ synergies with other groups in the ATF collaboration is essential given the limited resources </a:t>
            </a:r>
          </a:p>
          <a:p>
            <a:pPr marL="456988" indent="-456988" algn="just">
              <a:buFont typeface="Arial"/>
              <a:buChar char="•"/>
            </a:pPr>
            <a:endParaRPr kumimoji="1" lang="en-US" sz="2400" dirty="0">
              <a:solidFill>
                <a:prstClr val="black"/>
              </a:solidFill>
            </a:endParaRPr>
          </a:p>
          <a:p>
            <a:pPr marL="456988" indent="-456988" algn="just">
              <a:buFont typeface="Arial"/>
              <a:buChar char="•"/>
            </a:pPr>
            <a:r>
              <a:rPr lang="en-GB" sz="2400" b="1" dirty="0"/>
              <a:t>Support</a:t>
            </a:r>
            <a:r>
              <a:rPr lang="en-GB" sz="2400" dirty="0"/>
              <a:t> from </a:t>
            </a:r>
            <a:r>
              <a:rPr lang="en-GB" sz="2400" b="1" dirty="0"/>
              <a:t>EU</a:t>
            </a:r>
            <a:r>
              <a:rPr lang="en-GB" sz="2400" dirty="0"/>
              <a:t> Project E-JADE (KEK, LAL, IFIC, LAPP, CERN, JAI) funds our travel and equipment </a:t>
            </a:r>
          </a:p>
          <a:p>
            <a:pPr marL="456988" indent="-456988" algn="just">
              <a:buFont typeface="Arial"/>
              <a:buChar char="•"/>
            </a:pPr>
            <a:endParaRPr kumimoji="1" lang="en-US" sz="2400" dirty="0">
              <a:solidFill>
                <a:prstClr val="black"/>
              </a:solidFill>
            </a:endParaRPr>
          </a:p>
          <a:p>
            <a:pPr marL="456988" indent="-456988" algn="just">
              <a:buFont typeface="Arial"/>
              <a:buChar char="•"/>
            </a:pPr>
            <a:r>
              <a:rPr kumimoji="1" lang="en-US" sz="2400" dirty="0">
                <a:solidFill>
                  <a:prstClr val="black"/>
                </a:solidFill>
              </a:rPr>
              <a:t>The </a:t>
            </a:r>
            <a:r>
              <a:rPr kumimoji="1" lang="en-US" sz="2400" b="1" dirty="0">
                <a:solidFill>
                  <a:prstClr val="black"/>
                </a:solidFill>
              </a:rPr>
              <a:t>educational aspect </a:t>
            </a:r>
            <a:r>
              <a:rPr kumimoji="1" lang="en-US" sz="2400" dirty="0">
                <a:solidFill>
                  <a:prstClr val="black"/>
                </a:solidFill>
              </a:rPr>
              <a:t>is crucial for all collaborators (PhDs: 4 LAL, 3 IFIC, 8 JAI, 1 LAPP,  3 CERN, </a:t>
            </a:r>
            <a:r>
              <a:rPr kumimoji="1" lang="en-US" sz="2400" dirty="0" smtClean="0">
                <a:solidFill>
                  <a:prstClr val="black"/>
                </a:solidFill>
              </a:rPr>
              <a:t> </a:t>
            </a:r>
            <a:r>
              <a:rPr kumimoji="1" lang="en-US" sz="2400" dirty="0">
                <a:solidFill>
                  <a:prstClr val="black"/>
                </a:solidFill>
              </a:rPr>
              <a:t>KEK, 1 KNU) </a:t>
            </a:r>
          </a:p>
          <a:p>
            <a:pPr marL="456988" indent="-456988">
              <a:buFont typeface="Arial"/>
              <a:buChar char="•"/>
            </a:pPr>
            <a:endParaRPr kumimoji="1" lang="en-US" sz="2800" dirty="0">
              <a:solidFill>
                <a:prstClr val="black"/>
              </a:solidFill>
            </a:endParaRPr>
          </a:p>
        </p:txBody>
      </p:sp>
    </p:spTree>
    <p:extLst>
      <p:ext uri="{BB962C8B-B14F-4D97-AF65-F5344CB8AC3E}">
        <p14:creationId xmlns:p14="http://schemas.microsoft.com/office/powerpoint/2010/main" val="1105164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
            </a:r>
            <a:r>
              <a:rPr lang="en-US" sz="2800" b="1" dirty="0" smtClean="0"/>
              <a:t>Final remarks and Summary </a:t>
            </a:r>
            <a:endParaRPr lang="en-US" sz="2800" b="1" dirty="0"/>
          </a:p>
        </p:txBody>
      </p:sp>
      <p:sp>
        <p:nvSpPr>
          <p:cNvPr id="2" name="Marcador de pie de página 1"/>
          <p:cNvSpPr>
            <a:spLocks noGrp="1"/>
          </p:cNvSpPr>
          <p:nvPr>
            <p:ph type="ftr" sz="quarter" idx="11"/>
          </p:nvPr>
        </p:nvSpPr>
        <p:spPr>
          <a:xfrm>
            <a:off x="3327400" y="6347266"/>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3" name="Rectángulo 2"/>
          <p:cNvSpPr/>
          <p:nvPr/>
        </p:nvSpPr>
        <p:spPr>
          <a:xfrm>
            <a:off x="397933" y="844944"/>
            <a:ext cx="8314267" cy="5632310"/>
          </a:xfrm>
          <a:prstGeom prst="rect">
            <a:avLst/>
          </a:prstGeom>
        </p:spPr>
        <p:txBody>
          <a:bodyPr wrap="square">
            <a:spAutoFit/>
          </a:bodyPr>
          <a:lstStyle/>
          <a:p>
            <a:pPr algn="just"/>
            <a:r>
              <a:rPr lang="en-GB" sz="2400" b="1" dirty="0"/>
              <a:t>ILC</a:t>
            </a:r>
            <a:r>
              <a:rPr lang="en-GB" sz="2400" dirty="0"/>
              <a:t> </a:t>
            </a:r>
            <a:r>
              <a:rPr lang="en-GB" sz="2400" b="1" dirty="0"/>
              <a:t>R</a:t>
            </a:r>
            <a:r>
              <a:rPr lang="en-GB" sz="2400" dirty="0"/>
              <a:t>esearch and </a:t>
            </a:r>
            <a:r>
              <a:rPr lang="en-GB" sz="2400" b="1" dirty="0" smtClean="0"/>
              <a:t>D</a:t>
            </a:r>
            <a:r>
              <a:rPr lang="en-GB" sz="2400" dirty="0" smtClean="0"/>
              <a:t>evelopment </a:t>
            </a:r>
            <a:r>
              <a:rPr lang="en-GB" sz="2400" dirty="0"/>
              <a:t>activities are in progress </a:t>
            </a:r>
            <a:r>
              <a:rPr lang="en-GB" sz="2400" dirty="0" smtClean="0"/>
              <a:t>using </a:t>
            </a:r>
            <a:r>
              <a:rPr lang="en-GB" sz="2400" b="1" dirty="0" smtClean="0"/>
              <a:t>ATF2</a:t>
            </a:r>
            <a:r>
              <a:rPr lang="en-GB" sz="2400" dirty="0" smtClean="0"/>
              <a:t> aiming at establishment  </a:t>
            </a:r>
            <a:r>
              <a:rPr lang="en-GB" sz="2400" dirty="0"/>
              <a:t>of generation and control technology of an </a:t>
            </a:r>
            <a:r>
              <a:rPr lang="en-GB" sz="2400" b="1" dirty="0"/>
              <a:t>ultra-high quality beam </a:t>
            </a:r>
            <a:r>
              <a:rPr lang="en-GB" sz="2400" dirty="0"/>
              <a:t>that is indispensable for the next generation linear collider </a:t>
            </a:r>
            <a:r>
              <a:rPr lang="en-GB" sz="2400" dirty="0" smtClean="0"/>
              <a:t>ILC.</a:t>
            </a:r>
          </a:p>
          <a:p>
            <a:pPr algn="just"/>
            <a:endParaRPr lang="en-GB" sz="2400" dirty="0" smtClean="0"/>
          </a:p>
          <a:p>
            <a:pPr algn="just"/>
            <a:r>
              <a:rPr lang="en-GB" sz="2400" dirty="0"/>
              <a:t>At present, development and design work are promoted by a </a:t>
            </a:r>
            <a:r>
              <a:rPr lang="en-GB" sz="2400" b="1" dirty="0"/>
              <a:t>worldwide cooperative study</a:t>
            </a:r>
            <a:r>
              <a:rPr lang="en-GB" sz="2400" dirty="0"/>
              <a:t>. Studies on accelerator are conducted by Asian, North American and Europe accelerator scientists and engineers forming a design team (LC collaboration). </a:t>
            </a:r>
            <a:endParaRPr lang="en-GB" sz="2400" dirty="0" smtClean="0"/>
          </a:p>
          <a:p>
            <a:pPr algn="just"/>
            <a:endParaRPr lang="en-GB" sz="2400" dirty="0"/>
          </a:p>
          <a:p>
            <a:pPr algn="just"/>
            <a:r>
              <a:rPr lang="en-GB" sz="2400" b="1" dirty="0" smtClean="0"/>
              <a:t>ATF2</a:t>
            </a:r>
            <a:r>
              <a:rPr lang="en-GB" sz="2400" dirty="0" smtClean="0"/>
              <a:t> </a:t>
            </a:r>
            <a:r>
              <a:rPr lang="en-GB" sz="2400" dirty="0"/>
              <a:t>collaboration has a </a:t>
            </a:r>
            <a:r>
              <a:rPr lang="en-GB" sz="2400" b="1" dirty="0"/>
              <a:t>crucial role </a:t>
            </a:r>
            <a:r>
              <a:rPr lang="en-GB" sz="2400" dirty="0"/>
              <a:t>on </a:t>
            </a:r>
            <a:r>
              <a:rPr lang="en-GB" sz="2400" dirty="0" smtClean="0"/>
              <a:t>this process, </a:t>
            </a:r>
            <a:r>
              <a:rPr lang="en-GB" sz="2400" dirty="0"/>
              <a:t>it is the </a:t>
            </a:r>
            <a:r>
              <a:rPr lang="en-GB" sz="2400" b="1" dirty="0"/>
              <a:t>unique facility </a:t>
            </a:r>
            <a:r>
              <a:rPr lang="en-GB" sz="2400" dirty="0"/>
              <a:t>in the world for the demonstration of the </a:t>
            </a:r>
            <a:r>
              <a:rPr lang="en-GB" sz="2400" b="1" dirty="0"/>
              <a:t>ILC FFS </a:t>
            </a:r>
            <a:r>
              <a:rPr lang="en-GB" sz="2400" dirty="0"/>
              <a:t>but it is also a </a:t>
            </a:r>
            <a:r>
              <a:rPr lang="en-GB" sz="2400" b="1" dirty="0"/>
              <a:t>successful example of world-wide collaboration </a:t>
            </a:r>
            <a:r>
              <a:rPr lang="en-GB" sz="2400" dirty="0"/>
              <a:t>mode, as could be envisaged for the future ILC.</a:t>
            </a:r>
          </a:p>
          <a:p>
            <a:pPr algn="just"/>
            <a:endParaRPr lang="es-ES" sz="2400" dirty="0"/>
          </a:p>
        </p:txBody>
      </p:sp>
    </p:spTree>
    <p:extLst>
      <p:ext uri="{BB962C8B-B14F-4D97-AF65-F5344CB8AC3E}">
        <p14:creationId xmlns:p14="http://schemas.microsoft.com/office/powerpoint/2010/main" val="1310680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47</a:t>
            </a:fld>
            <a:endParaRPr lang="en-US" dirty="0">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pic>
        <p:nvPicPr>
          <p:cNvPr id="8" name="Imagen 7" descr="peo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8" y="203192"/>
            <a:ext cx="8879458" cy="1591733"/>
          </a:xfrm>
          <a:prstGeom prst="rect">
            <a:avLst/>
          </a:prstGeom>
        </p:spPr>
      </p:pic>
      <p:pic>
        <p:nvPicPr>
          <p:cNvPr id="9" name="Imagen 8"/>
          <p:cNvPicPr>
            <a:picLocks noChangeAspect="1"/>
          </p:cNvPicPr>
          <p:nvPr/>
        </p:nvPicPr>
        <p:blipFill>
          <a:blip r:embed="rId4"/>
          <a:stretch>
            <a:fillRect/>
          </a:stretch>
        </p:blipFill>
        <p:spPr>
          <a:xfrm>
            <a:off x="4613282" y="1945226"/>
            <a:ext cx="4270009" cy="3202507"/>
          </a:xfrm>
          <a:prstGeom prst="rect">
            <a:avLst/>
          </a:prstGeom>
        </p:spPr>
      </p:pic>
      <p:pic>
        <p:nvPicPr>
          <p:cNvPr id="10" name="Imagen 9" descr="SANY0060.JPG"/>
          <p:cNvPicPr>
            <a:picLocks noChangeAspect="1"/>
          </p:cNvPicPr>
          <p:nvPr/>
        </p:nvPicPr>
        <p:blipFill>
          <a:blip r:embed="rId5"/>
          <a:stretch>
            <a:fillRect/>
          </a:stretch>
        </p:blipFill>
        <p:spPr>
          <a:xfrm>
            <a:off x="110068" y="1945226"/>
            <a:ext cx="4377265" cy="3282948"/>
          </a:xfrm>
          <a:prstGeom prst="rect">
            <a:avLst/>
          </a:prstGeom>
        </p:spPr>
      </p:pic>
      <p:pic>
        <p:nvPicPr>
          <p:cNvPr id="11" name="Imagen 10"/>
          <p:cNvPicPr>
            <a:picLocks noChangeAspect="1"/>
          </p:cNvPicPr>
          <p:nvPr/>
        </p:nvPicPr>
        <p:blipFill>
          <a:blip r:embed="rId6"/>
          <a:stretch>
            <a:fillRect/>
          </a:stretch>
        </p:blipFill>
        <p:spPr>
          <a:xfrm>
            <a:off x="2288809" y="4432308"/>
            <a:ext cx="3866456" cy="2899842"/>
          </a:xfrm>
          <a:prstGeom prst="rect">
            <a:avLst/>
          </a:prstGeom>
        </p:spPr>
      </p:pic>
      <p:sp>
        <p:nvSpPr>
          <p:cNvPr id="6" name="Rectángulo 5"/>
          <p:cNvSpPr/>
          <p:nvPr/>
        </p:nvSpPr>
        <p:spPr>
          <a:xfrm>
            <a:off x="1214505" y="3294621"/>
            <a:ext cx="7001124" cy="646288"/>
          </a:xfrm>
          <a:prstGeom prst="rect">
            <a:avLst/>
          </a:prstGeom>
        </p:spPr>
        <p:txBody>
          <a:bodyPr wrap="none" lIns="91397" tIns="45699" rIns="91397" bIns="45699">
            <a:spAutoFit/>
          </a:bodyPr>
          <a:lstStyle/>
          <a:p>
            <a:r>
              <a:rPr kumimoji="1" lang="en-US" altLang="ja-JP"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Thanks for all the help and material </a:t>
            </a:r>
            <a:endParaRPr lang="es-E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609925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48</a:t>
            </a:fld>
            <a:endParaRPr lang="en-US" dirty="0">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3117305" y="3497821"/>
            <a:ext cx="2902496" cy="646288"/>
          </a:xfrm>
          <a:prstGeom prst="rect">
            <a:avLst/>
          </a:prstGeom>
        </p:spPr>
        <p:txBody>
          <a:bodyPr wrap="none" lIns="91397" tIns="45699" rIns="91397" bIns="45699">
            <a:spAutoFit/>
          </a:bodyPr>
          <a:lstStyle/>
          <a:p>
            <a:r>
              <a:rPr kumimoji="1" lang="en-US" altLang="ja-JP"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Back-up slides </a:t>
            </a:r>
            <a:endParaRPr lang="es-E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8" name="Imagen 7" descr="peo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6" y="1320789"/>
            <a:ext cx="8879458" cy="1591733"/>
          </a:xfrm>
          <a:prstGeom prst="rect">
            <a:avLst/>
          </a:prstGeom>
        </p:spPr>
      </p:pic>
    </p:spTree>
    <p:extLst>
      <p:ext uri="{BB962C8B-B14F-4D97-AF65-F5344CB8AC3E}">
        <p14:creationId xmlns:p14="http://schemas.microsoft.com/office/powerpoint/2010/main" val="32345506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a:t>
            </a:r>
            <a:r>
              <a:rPr lang="en-US" sz="2800" b="1" dirty="0" smtClean="0"/>
              <a:t>History of ATF runs </a:t>
            </a:r>
            <a:endParaRPr lang="en-US" sz="2800" b="1" dirty="0"/>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84206" y="1084477"/>
            <a:ext cx="4213188" cy="523220"/>
          </a:xfrm>
          <a:prstGeom prst="rect">
            <a:avLst/>
          </a:prstGeom>
        </p:spPr>
        <p:txBody>
          <a:bodyPr wrap="none" lIns="91397" tIns="45699" rIns="91397" bIns="45699">
            <a:spAutoFit/>
          </a:bodyPr>
          <a:lstStyle/>
          <a:p>
            <a:r>
              <a:rPr kumimoji="1" lang="en-US" altLang="ja-JP" sz="2800" dirty="0">
                <a:solidFill>
                  <a:prstClr val="black"/>
                </a:solidFill>
                <a:cs typeface="+mj-cs"/>
              </a:rPr>
              <a:t>History of ATF Beam Weeks</a:t>
            </a:r>
            <a:endParaRPr lang="es-ES" sz="2800" dirty="0"/>
          </a:p>
        </p:txBody>
      </p:sp>
      <p:pic>
        <p:nvPicPr>
          <p:cNvPr id="9"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06" y="2078567"/>
            <a:ext cx="5135033" cy="3948492"/>
          </a:xfrm>
          <a:prstGeom prst="rect">
            <a:avLst/>
          </a:prstGeom>
        </p:spPr>
      </p:pic>
      <p:sp>
        <p:nvSpPr>
          <p:cNvPr id="8" name="Rectángulo 7"/>
          <p:cNvSpPr/>
          <p:nvPr/>
        </p:nvSpPr>
        <p:spPr>
          <a:xfrm>
            <a:off x="3708413" y="3715437"/>
            <a:ext cx="5195373" cy="646288"/>
          </a:xfrm>
          <a:prstGeom prst="rect">
            <a:avLst/>
          </a:prstGeom>
        </p:spPr>
        <p:txBody>
          <a:bodyPr wrap="square" lIns="91397" tIns="45699" rIns="91397" bIns="45699">
            <a:spAutoFit/>
          </a:bodyPr>
          <a:lstStyle/>
          <a:p>
            <a:r>
              <a:rPr kumimoji="1" lang="en-US" altLang="ja-JP" b="1" dirty="0">
                <a:solidFill>
                  <a:srgbClr val="FF0000"/>
                </a:solidFill>
              </a:rPr>
              <a:t>Electricity cost became twice.</a:t>
            </a:r>
          </a:p>
          <a:p>
            <a:r>
              <a:rPr kumimoji="1" lang="en-US" altLang="ja-JP" dirty="0"/>
              <a:t>CERN/CLIC supported 2 weeks. No beam for Jan-Mar.</a:t>
            </a:r>
            <a:endParaRPr kumimoji="1" lang="ja-JP" altLang="en-US" dirty="0"/>
          </a:p>
        </p:txBody>
      </p:sp>
      <p:sp>
        <p:nvSpPr>
          <p:cNvPr id="10" name="Rectángulo 9"/>
          <p:cNvSpPr/>
          <p:nvPr/>
        </p:nvSpPr>
        <p:spPr>
          <a:xfrm>
            <a:off x="4199474" y="4486368"/>
            <a:ext cx="4572000" cy="654986"/>
          </a:xfrm>
          <a:prstGeom prst="rect">
            <a:avLst/>
          </a:prstGeom>
        </p:spPr>
        <p:txBody>
          <a:bodyPr lIns="91397" tIns="45699" rIns="91397" bIns="45699">
            <a:spAutoFit/>
          </a:bodyPr>
          <a:lstStyle/>
          <a:p>
            <a:r>
              <a:rPr kumimoji="1" lang="en-US" altLang="ja-JP" dirty="0"/>
              <a:t>Apr-Dec: 11 weeks, </a:t>
            </a:r>
          </a:p>
          <a:p>
            <a:r>
              <a:rPr kumimoji="1" lang="en-US" altLang="ja-JP" dirty="0">
                <a:solidFill>
                  <a:srgbClr val="0432FF"/>
                </a:solidFill>
              </a:rPr>
              <a:t>Jan-Mar: 7 weeks are scheduled.</a:t>
            </a:r>
            <a:endParaRPr kumimoji="1" lang="ja-JP" altLang="en-US" dirty="0">
              <a:solidFill>
                <a:srgbClr val="0432FF"/>
              </a:solidFill>
            </a:endParaRPr>
          </a:p>
        </p:txBody>
      </p:sp>
      <p:sp>
        <p:nvSpPr>
          <p:cNvPr id="12" name="Rectángulo 11"/>
          <p:cNvSpPr/>
          <p:nvPr/>
        </p:nvSpPr>
        <p:spPr>
          <a:xfrm>
            <a:off x="4348710" y="5359867"/>
            <a:ext cx="4572000" cy="369289"/>
          </a:xfrm>
          <a:prstGeom prst="rect">
            <a:avLst/>
          </a:prstGeom>
        </p:spPr>
        <p:txBody>
          <a:bodyPr lIns="91397" tIns="45699" rIns="91397" bIns="45699">
            <a:spAutoFit/>
          </a:bodyPr>
          <a:lstStyle/>
          <a:p>
            <a:r>
              <a:rPr kumimoji="1" lang="en-US" altLang="ja-JP" dirty="0"/>
              <a:t>2016/Feb-Mar, evaluation and decision by KEK. </a:t>
            </a:r>
          </a:p>
        </p:txBody>
      </p:sp>
      <p:sp>
        <p:nvSpPr>
          <p:cNvPr id="3" name="CuadroTexto 2"/>
          <p:cNvSpPr txBox="1"/>
          <p:nvPr/>
        </p:nvSpPr>
        <p:spPr>
          <a:xfrm>
            <a:off x="2590800" y="5267491"/>
            <a:ext cx="496650" cy="461665"/>
          </a:xfrm>
          <a:prstGeom prst="rect">
            <a:avLst/>
          </a:prstGeom>
          <a:noFill/>
        </p:spPr>
        <p:txBody>
          <a:bodyPr wrap="none" rtlCol="0">
            <a:spAutoFit/>
          </a:bodyPr>
          <a:lstStyle/>
          <a:p>
            <a:r>
              <a:rPr lang="es-ES" sz="2400" b="1" dirty="0" smtClean="0">
                <a:solidFill>
                  <a:srgbClr val="800000"/>
                </a:solidFill>
              </a:rPr>
              <a:t>12</a:t>
            </a:r>
            <a:endParaRPr lang="es-ES" sz="2400" b="1" dirty="0">
              <a:solidFill>
                <a:srgbClr val="800000"/>
              </a:solidFill>
            </a:endParaRPr>
          </a:p>
        </p:txBody>
      </p:sp>
    </p:spTree>
    <p:extLst>
      <p:ext uri="{BB962C8B-B14F-4D97-AF65-F5344CB8AC3E}">
        <p14:creationId xmlns:p14="http://schemas.microsoft.com/office/powerpoint/2010/main" val="368659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hardware summary </a:t>
            </a:r>
          </a:p>
        </p:txBody>
      </p:sp>
      <p:sp>
        <p:nvSpPr>
          <p:cNvPr id="2" name="Marcador de pie de página 1"/>
          <p:cNvSpPr>
            <a:spLocks noGrp="1"/>
          </p:cNvSpPr>
          <p:nvPr>
            <p:ph type="ftr" sz="quarter" idx="11"/>
          </p:nvPr>
        </p:nvSpPr>
        <p:spPr>
          <a:xfrm>
            <a:off x="2108182" y="6347266"/>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57200" y="511849"/>
            <a:ext cx="3881642" cy="523220"/>
          </a:xfrm>
          <a:prstGeom prst="rect">
            <a:avLst/>
          </a:prstGeom>
        </p:spPr>
        <p:txBody>
          <a:bodyPr wrap="none" lIns="91397" tIns="45699" rIns="91397" bIns="45699">
            <a:spAutoFit/>
          </a:bodyPr>
          <a:lstStyle/>
          <a:p>
            <a:r>
              <a:rPr kumimoji="1" lang="en-US" sz="2800" b="1" dirty="0">
                <a:solidFill>
                  <a:prstClr val="black"/>
                </a:solidFill>
                <a:cs typeface="+mj-cs"/>
              </a:rPr>
              <a:t>Orbit stabilization effort:</a:t>
            </a:r>
          </a:p>
        </p:txBody>
      </p:sp>
      <p:sp>
        <p:nvSpPr>
          <p:cNvPr id="23" name="Rectángulo 22"/>
          <p:cNvSpPr/>
          <p:nvPr/>
        </p:nvSpPr>
        <p:spPr>
          <a:xfrm>
            <a:off x="304800" y="1152544"/>
            <a:ext cx="4034042" cy="4893647"/>
          </a:xfrm>
          <a:prstGeom prst="rect">
            <a:avLst/>
          </a:prstGeom>
        </p:spPr>
        <p:txBody>
          <a:bodyPr wrap="square" lIns="91397" tIns="45699" rIns="91397" bIns="45699">
            <a:spAutoFit/>
          </a:bodyPr>
          <a:lstStyle/>
          <a:p>
            <a:pPr algn="just"/>
            <a:r>
              <a:rPr lang="en-US" sz="2400" b="1" dirty="0"/>
              <a:t>DR temperature stabilization</a:t>
            </a:r>
          </a:p>
          <a:p>
            <a:pPr marL="342744" indent="-342744" algn="just">
              <a:buFont typeface="Arial"/>
              <a:buChar char="•"/>
            </a:pPr>
            <a:r>
              <a:rPr lang="en-US" sz="2400" dirty="0"/>
              <a:t>Orbit oscillation in the DR due to the DR Cooling water temperature change</a:t>
            </a:r>
          </a:p>
          <a:p>
            <a:pPr marL="342744" indent="-342744" algn="just">
              <a:buFont typeface="Arial"/>
              <a:buChar char="•"/>
            </a:pPr>
            <a:r>
              <a:rPr lang="en-US" sz="2400" dirty="0"/>
              <a:t>Orbit drift in FF due to the DR air-conditioner  </a:t>
            </a:r>
          </a:p>
          <a:p>
            <a:pPr marL="342744" indent="-342744" algn="just">
              <a:buFont typeface="Arial"/>
              <a:buChar char="•"/>
            </a:pPr>
            <a:endParaRPr lang="en-US" sz="2400" dirty="0"/>
          </a:p>
          <a:p>
            <a:pPr algn="just"/>
            <a:r>
              <a:rPr lang="en-US" sz="2400" b="1" dirty="0"/>
              <a:t>Extraction Kicker</a:t>
            </a:r>
          </a:p>
          <a:p>
            <a:pPr marL="342744" indent="-342744" algn="just">
              <a:buFont typeface="Arial"/>
              <a:buChar char="•"/>
            </a:pPr>
            <a:r>
              <a:rPr lang="en-US" sz="2400" dirty="0"/>
              <a:t>Extraction kicker trouble (2015.11~2015.12)</a:t>
            </a:r>
          </a:p>
          <a:p>
            <a:pPr marL="342744" indent="-342744" algn="just">
              <a:buFont typeface="Arial"/>
              <a:buChar char="•"/>
            </a:pPr>
            <a:r>
              <a:rPr lang="en-US" sz="2400" dirty="0"/>
              <a:t>Study of a new proposal for the pulse stabilization of the extraction kicker</a:t>
            </a:r>
          </a:p>
        </p:txBody>
      </p:sp>
      <p:grpSp>
        <p:nvGrpSpPr>
          <p:cNvPr id="9" name="Agrupar 8"/>
          <p:cNvGrpSpPr/>
          <p:nvPr/>
        </p:nvGrpSpPr>
        <p:grpSpPr>
          <a:xfrm>
            <a:off x="4673602" y="1540936"/>
            <a:ext cx="4308865" cy="2153704"/>
            <a:chOff x="760552" y="1227667"/>
            <a:chExt cx="9724438" cy="4806846"/>
          </a:xfrm>
        </p:grpSpPr>
        <p:sp>
          <p:nvSpPr>
            <p:cNvPr id="10" name="テキスト ボックス 12"/>
            <p:cNvSpPr txBox="1"/>
            <p:nvPr/>
          </p:nvSpPr>
          <p:spPr>
            <a:xfrm rot="16200000">
              <a:off x="4839645" y="2394456"/>
              <a:ext cx="2321687" cy="1187596"/>
            </a:xfrm>
            <a:prstGeom prst="rect">
              <a:avLst/>
            </a:prstGeom>
            <a:noFill/>
          </p:spPr>
          <p:txBody>
            <a:bodyPr wrap="square" rtlCol="0">
              <a:spAutoFit/>
            </a:bodyPr>
            <a:lstStyle/>
            <a:p>
              <a:r>
                <a:rPr lang="en-US" altLang="ja-JP" sz="1200" i="1" dirty="0" err="1">
                  <a:solidFill>
                    <a:srgbClr val="000090"/>
                  </a:solidFill>
                </a:rPr>
                <a:t>MB68R</a:t>
              </a:r>
              <a:r>
                <a:rPr lang="en-US" altLang="ja-JP" sz="1200" i="1" dirty="0">
                  <a:solidFill>
                    <a:srgbClr val="000090"/>
                  </a:solidFill>
                </a:rPr>
                <a:t> X-</a:t>
              </a:r>
              <a:r>
                <a:rPr lang="en-US" altLang="ja-JP" sz="1200" i="1" dirty="0" err="1">
                  <a:solidFill>
                    <a:srgbClr val="000090"/>
                  </a:solidFill>
                </a:rPr>
                <a:t>pos</a:t>
              </a:r>
              <a:endParaRPr lang="en-US" altLang="ja-JP" sz="1200" i="1" dirty="0">
                <a:solidFill>
                  <a:srgbClr val="000090"/>
                </a:solidFill>
              </a:endParaRPr>
            </a:p>
          </p:txBody>
        </p:sp>
        <p:sp>
          <p:nvSpPr>
            <p:cNvPr id="11" name="テキスト ボックス 13"/>
            <p:cNvSpPr txBox="1"/>
            <p:nvPr/>
          </p:nvSpPr>
          <p:spPr>
            <a:xfrm>
              <a:off x="6314559" y="4911141"/>
              <a:ext cx="4170431" cy="1123372"/>
            </a:xfrm>
            <a:prstGeom prst="rect">
              <a:avLst/>
            </a:prstGeom>
            <a:noFill/>
          </p:spPr>
          <p:txBody>
            <a:bodyPr wrap="square" rtlCol="0">
              <a:spAutoFit/>
            </a:bodyPr>
            <a:lstStyle/>
            <a:p>
              <a:r>
                <a:rPr lang="en-US" altLang="ja-JP" sz="1200" i="1" dirty="0">
                  <a:solidFill>
                    <a:srgbClr val="000090"/>
                  </a:solidFill>
                </a:rPr>
                <a:t>Mag Cooling water temp</a:t>
              </a:r>
              <a:endParaRPr lang="en-GB" sz="1200" dirty="0"/>
            </a:p>
          </p:txBody>
        </p:sp>
        <p:pic>
          <p:nvPicPr>
            <p:cNvPr id="12" name="図 2" descr="20141215Correl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52" y="1273481"/>
              <a:ext cx="3402307" cy="3568794"/>
            </a:xfrm>
            <a:prstGeom prst="rect">
              <a:avLst/>
            </a:prstGeom>
          </p:spPr>
        </p:pic>
        <p:pic>
          <p:nvPicPr>
            <p:cNvPr id="13" name="図 3" descr="Screenshot-Untitled_Wind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803" y="1227667"/>
              <a:ext cx="3614609" cy="3614608"/>
            </a:xfrm>
            <a:prstGeom prst="rect">
              <a:avLst/>
            </a:prstGeom>
          </p:spPr>
        </p:pic>
        <p:sp>
          <p:nvSpPr>
            <p:cNvPr id="14" name="右矢印 4"/>
            <p:cNvSpPr/>
            <p:nvPr/>
          </p:nvSpPr>
          <p:spPr>
            <a:xfrm>
              <a:off x="4388440" y="2190263"/>
              <a:ext cx="805114" cy="5313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5" name="Rectángulo 14"/>
          <p:cNvSpPr/>
          <p:nvPr/>
        </p:nvSpPr>
        <p:spPr>
          <a:xfrm>
            <a:off x="5667298" y="856526"/>
            <a:ext cx="2545280" cy="338554"/>
          </a:xfrm>
          <a:prstGeom prst="rect">
            <a:avLst/>
          </a:prstGeom>
        </p:spPr>
        <p:txBody>
          <a:bodyPr wrap="square" lIns="91397" tIns="45699" rIns="91397" bIns="45699">
            <a:spAutoFit/>
          </a:bodyPr>
          <a:lstStyle/>
          <a:p>
            <a:r>
              <a:rPr lang="en-US" sz="1600" i="1" dirty="0">
                <a:solidFill>
                  <a:srgbClr val="000090"/>
                </a:solidFill>
              </a:rPr>
              <a:t>DR BPMs reading</a:t>
            </a:r>
            <a:endParaRPr lang="en-GB" sz="1600" dirty="0"/>
          </a:p>
        </p:txBody>
      </p:sp>
      <p:grpSp>
        <p:nvGrpSpPr>
          <p:cNvPr id="16" name="Agrupar 15"/>
          <p:cNvGrpSpPr/>
          <p:nvPr/>
        </p:nvGrpSpPr>
        <p:grpSpPr>
          <a:xfrm>
            <a:off x="4639734" y="4013200"/>
            <a:ext cx="4317994" cy="2070402"/>
            <a:chOff x="893704" y="3765674"/>
            <a:chExt cx="7223477" cy="2761035"/>
          </a:xfrm>
        </p:grpSpPr>
        <p:pic>
          <p:nvPicPr>
            <p:cNvPr id="17" name="図 7" descr="P1060246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04" y="3765674"/>
              <a:ext cx="3311407" cy="2761035"/>
            </a:xfrm>
            <a:prstGeom prst="rect">
              <a:avLst/>
            </a:prstGeom>
          </p:spPr>
        </p:pic>
        <p:pic>
          <p:nvPicPr>
            <p:cNvPr id="18" name="図 8" descr="20151117_025206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451" y="3765674"/>
              <a:ext cx="3168730" cy="2742825"/>
            </a:xfrm>
            <a:prstGeom prst="rect">
              <a:avLst/>
            </a:prstGeom>
          </p:spPr>
        </p:pic>
        <p:sp>
          <p:nvSpPr>
            <p:cNvPr id="19" name="右矢印 1"/>
            <p:cNvSpPr/>
            <p:nvPr/>
          </p:nvSpPr>
          <p:spPr>
            <a:xfrm>
              <a:off x="4370211" y="4889500"/>
              <a:ext cx="404989"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0" name="Rectángulo 19"/>
          <p:cNvSpPr/>
          <p:nvPr/>
        </p:nvSpPr>
        <p:spPr>
          <a:xfrm>
            <a:off x="5593739" y="6159349"/>
            <a:ext cx="2692400" cy="523220"/>
          </a:xfrm>
          <a:prstGeom prst="rect">
            <a:avLst/>
          </a:prstGeom>
        </p:spPr>
        <p:txBody>
          <a:bodyPr wrap="square" lIns="91397" tIns="45699" rIns="91397" bIns="45699">
            <a:spAutoFit/>
          </a:bodyPr>
          <a:lstStyle/>
          <a:p>
            <a:r>
              <a:rPr kumimoji="1" lang="en-US" altLang="ja-JP" sz="1400" dirty="0"/>
              <a:t>ch1(yellow) thyratron1 </a:t>
            </a:r>
            <a:r>
              <a:rPr lang="en-US" altLang="ja-JP" sz="1400" dirty="0"/>
              <a:t>current </a:t>
            </a:r>
          </a:p>
          <a:p>
            <a:r>
              <a:rPr lang="en-US" altLang="ja-JP" sz="1400" dirty="0"/>
              <a:t>ch2(blue) thyratron2 current</a:t>
            </a:r>
            <a:endParaRPr lang="es-ES" sz="1400" dirty="0"/>
          </a:p>
        </p:txBody>
      </p:sp>
    </p:spTree>
    <p:extLst>
      <p:ext uri="{BB962C8B-B14F-4D97-AF65-F5344CB8AC3E}">
        <p14:creationId xmlns:p14="http://schemas.microsoft.com/office/powerpoint/2010/main" val="23957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57200" y="721267"/>
            <a:ext cx="978202" cy="523220"/>
          </a:xfrm>
          <a:prstGeom prst="rect">
            <a:avLst/>
          </a:prstGeom>
        </p:spPr>
        <p:txBody>
          <a:bodyPr wrap="none" lIns="91397" tIns="45699" rIns="91397" bIns="45699">
            <a:spAutoFit/>
          </a:bodyPr>
          <a:lstStyle/>
          <a:p>
            <a:r>
              <a:rPr lang="es-ES" sz="2800" dirty="0"/>
              <a:t>CERN</a:t>
            </a:r>
            <a:r>
              <a:rPr lang="es-ES" dirty="0" smtClean="0"/>
              <a:t> </a:t>
            </a:r>
            <a:endParaRPr lang="es-ES" dirty="0"/>
          </a:p>
        </p:txBody>
      </p:sp>
      <p:sp>
        <p:nvSpPr>
          <p:cNvPr id="9" name="CuadroTexto 8"/>
          <p:cNvSpPr txBox="1"/>
          <p:nvPr/>
        </p:nvSpPr>
        <p:spPr>
          <a:xfrm>
            <a:off x="457199" y="1261418"/>
            <a:ext cx="8212667" cy="5755421"/>
          </a:xfrm>
          <a:prstGeom prst="rect">
            <a:avLst/>
          </a:prstGeom>
          <a:noFill/>
        </p:spPr>
        <p:txBody>
          <a:bodyPr wrap="square" lIns="91397" tIns="45699" rIns="91397" bIns="45699" rtlCol="0">
            <a:spAutoFit/>
          </a:bodyPr>
          <a:lstStyle/>
          <a:p>
            <a:pPr marL="342744" indent="-342744" algn="just">
              <a:buFont typeface="Arial"/>
              <a:buChar char="•"/>
            </a:pPr>
            <a:r>
              <a:rPr lang="en-GB" sz="2400" dirty="0">
                <a:solidFill>
                  <a:prstClr val="black"/>
                </a:solidFill>
              </a:rPr>
              <a:t>Current and Future activities:</a:t>
            </a:r>
          </a:p>
          <a:p>
            <a:pPr marL="799731" lvl="3" indent="-342744" algn="just">
              <a:buFont typeface="Arial"/>
              <a:buChar char="•"/>
            </a:pPr>
            <a:r>
              <a:rPr lang="en-GB" sz="2000" dirty="0"/>
              <a:t>Ground Motion feed-forward  </a:t>
            </a:r>
          </a:p>
          <a:p>
            <a:pPr marL="799731" lvl="3" indent="-342744" algn="just">
              <a:buFont typeface="Arial"/>
              <a:buChar char="•"/>
            </a:pPr>
            <a:r>
              <a:rPr lang="en-GB" sz="2000" dirty="0"/>
              <a:t> Small beam tuning</a:t>
            </a:r>
          </a:p>
          <a:p>
            <a:pPr marL="799731" lvl="3" indent="-342744" algn="just">
              <a:buFont typeface="Arial"/>
              <a:buChar char="•"/>
            </a:pPr>
            <a:r>
              <a:rPr lang="en-GB" sz="2000" dirty="0"/>
              <a:t>Ultra-low betas (topic thesis M. </a:t>
            </a:r>
            <a:r>
              <a:rPr lang="en-GB" sz="2000" dirty="0" err="1"/>
              <a:t>Patecki</a:t>
            </a:r>
            <a:r>
              <a:rPr lang="en-GB" sz="2000" dirty="0"/>
              <a:t>)</a:t>
            </a:r>
          </a:p>
          <a:p>
            <a:pPr marL="799731" lvl="3" indent="-342744" algn="just">
              <a:buFont typeface="Arial"/>
              <a:buChar char="•"/>
            </a:pPr>
            <a:r>
              <a:rPr lang="en-GB" sz="2000" dirty="0"/>
              <a:t>Long L* (topic thesis F. </a:t>
            </a:r>
            <a:r>
              <a:rPr lang="en-GB" sz="2000" dirty="0" err="1"/>
              <a:t>Plassard</a:t>
            </a:r>
            <a:r>
              <a:rPr lang="en-GB" sz="2000" dirty="0"/>
              <a:t>)</a:t>
            </a:r>
          </a:p>
          <a:p>
            <a:pPr marL="799731" lvl="3" indent="-342744" algn="just">
              <a:buFont typeface="Arial"/>
              <a:buChar char="•"/>
            </a:pPr>
            <a:r>
              <a:rPr lang="en-GB" sz="2000" dirty="0" err="1"/>
              <a:t>Octupoles</a:t>
            </a:r>
            <a:endParaRPr lang="en-GB" sz="2000" dirty="0"/>
          </a:p>
          <a:p>
            <a:pPr marL="799731" lvl="3" indent="-342744" algn="just">
              <a:buFont typeface="Arial"/>
              <a:buChar char="•"/>
            </a:pPr>
            <a:r>
              <a:rPr lang="en-GB" sz="2000" dirty="0"/>
              <a:t>Beam-based alignment</a:t>
            </a:r>
          </a:p>
          <a:p>
            <a:pPr marL="799731" lvl="3" indent="-342744" algn="just">
              <a:buFont typeface="Arial"/>
              <a:buChar char="•"/>
            </a:pPr>
            <a:r>
              <a:rPr lang="en-GB" sz="2000" dirty="0"/>
              <a:t>OTR/ODR</a:t>
            </a:r>
          </a:p>
          <a:p>
            <a:pPr algn="just"/>
            <a:endParaRPr lang="en-GB" sz="2400" dirty="0"/>
          </a:p>
          <a:p>
            <a:pPr marL="342744" indent="-342744" algn="just">
              <a:buFont typeface="Arial"/>
              <a:buChar char="•"/>
            </a:pPr>
            <a:r>
              <a:rPr lang="en-GB" sz="2400" dirty="0"/>
              <a:t>CERN group </a:t>
            </a:r>
            <a:r>
              <a:rPr lang="en-GB" sz="2000" dirty="0"/>
              <a:t>consists of 5 senior physicists (part time, R. Tomas, A. Latina, M. Modena, T. </a:t>
            </a:r>
            <a:r>
              <a:rPr lang="en-GB" sz="2000" dirty="0" err="1"/>
              <a:t>Lefevre</a:t>
            </a:r>
            <a:r>
              <a:rPr lang="en-GB" sz="2000" dirty="0"/>
              <a:t>, E. </a:t>
            </a:r>
            <a:r>
              <a:rPr lang="en-GB" sz="2000" dirty="0" err="1"/>
              <a:t>Bravin</a:t>
            </a:r>
            <a:r>
              <a:rPr lang="en-GB" sz="2000" dirty="0"/>
              <a:t>), 3 postdocs (D. </a:t>
            </a:r>
            <a:r>
              <a:rPr lang="en-GB" sz="2000" dirty="0" err="1"/>
              <a:t>Bett</a:t>
            </a:r>
            <a:r>
              <a:rPr lang="en-GB" sz="2000" dirty="0"/>
              <a:t>, S. </a:t>
            </a:r>
            <a:r>
              <a:rPr lang="en-GB" sz="2000" dirty="0" err="1"/>
              <a:t>Mazzoni</a:t>
            </a:r>
            <a:r>
              <a:rPr lang="en-GB" sz="2000" dirty="0"/>
              <a:t>, R. </a:t>
            </a:r>
            <a:r>
              <a:rPr lang="en-GB" sz="2000" dirty="0" err="1"/>
              <a:t>Kieffer</a:t>
            </a:r>
            <a:r>
              <a:rPr lang="en-GB" sz="2000" dirty="0"/>
              <a:t>) and two  PhD student (M. </a:t>
            </a:r>
            <a:r>
              <a:rPr lang="en-GB" sz="2000" dirty="0" err="1"/>
              <a:t>Patecki</a:t>
            </a:r>
            <a:r>
              <a:rPr lang="en-GB" sz="2000" dirty="0"/>
              <a:t>, until end 2016, F. </a:t>
            </a:r>
            <a:r>
              <a:rPr lang="en-GB" sz="2000" dirty="0" err="1"/>
              <a:t>Plassard</a:t>
            </a:r>
            <a:r>
              <a:rPr lang="en-GB" sz="2000" dirty="0"/>
              <a:t> 3 years). The group has support from mechanical engineering at CERN.  </a:t>
            </a: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p:txBody>
      </p:sp>
      <p:pic>
        <p:nvPicPr>
          <p:cNvPr id="3" name="Imagen 2"/>
          <p:cNvPicPr>
            <a:picLocks noChangeAspect="1"/>
          </p:cNvPicPr>
          <p:nvPr/>
        </p:nvPicPr>
        <p:blipFill>
          <a:blip r:embed="rId3"/>
          <a:stretch>
            <a:fillRect/>
          </a:stretch>
        </p:blipFill>
        <p:spPr>
          <a:xfrm>
            <a:off x="7289800" y="895348"/>
            <a:ext cx="1257300" cy="1257300"/>
          </a:xfrm>
          <a:prstGeom prst="rect">
            <a:avLst/>
          </a:prstGeom>
        </p:spPr>
      </p:pic>
    </p:spTree>
    <p:extLst>
      <p:ext uri="{BB962C8B-B14F-4D97-AF65-F5344CB8AC3E}">
        <p14:creationId xmlns:p14="http://schemas.microsoft.com/office/powerpoint/2010/main" val="948874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31800" y="969729"/>
            <a:ext cx="914383" cy="523220"/>
          </a:xfrm>
          <a:prstGeom prst="rect">
            <a:avLst/>
          </a:prstGeom>
        </p:spPr>
        <p:txBody>
          <a:bodyPr wrap="none" lIns="91397" tIns="45699" rIns="91397" bIns="45699">
            <a:spAutoFit/>
          </a:bodyPr>
          <a:lstStyle/>
          <a:p>
            <a:r>
              <a:rPr lang="es-ES" sz="2800" dirty="0"/>
              <a:t>LAPP</a:t>
            </a:r>
            <a:r>
              <a:rPr lang="es-ES" dirty="0" smtClean="0"/>
              <a:t> </a:t>
            </a:r>
            <a:endParaRPr lang="es-ES" dirty="0"/>
          </a:p>
        </p:txBody>
      </p:sp>
      <p:sp>
        <p:nvSpPr>
          <p:cNvPr id="9" name="CuadroTexto 8"/>
          <p:cNvSpPr txBox="1"/>
          <p:nvPr/>
        </p:nvSpPr>
        <p:spPr>
          <a:xfrm>
            <a:off x="338667" y="1507060"/>
            <a:ext cx="8212667" cy="2123658"/>
          </a:xfrm>
          <a:prstGeom prst="rect">
            <a:avLst/>
          </a:prstGeom>
          <a:noFill/>
        </p:spPr>
        <p:txBody>
          <a:bodyPr wrap="square" lIns="91397" tIns="45699" rIns="91397" bIns="45699" rtlCol="0">
            <a:spAutoFit/>
          </a:bodyPr>
          <a:lstStyle/>
          <a:p>
            <a:pPr marL="342744" indent="-342744" algn="just">
              <a:buFont typeface="Arial"/>
              <a:buChar char="•"/>
            </a:pPr>
            <a:r>
              <a:rPr lang="en-GB" sz="2400" dirty="0">
                <a:solidFill>
                  <a:prstClr val="black"/>
                </a:solidFill>
              </a:rPr>
              <a:t>Current and Future activities:</a:t>
            </a:r>
          </a:p>
          <a:p>
            <a:pPr marL="799731" lvl="3" indent="-342744" algn="just">
              <a:buFont typeface="Arial"/>
              <a:buChar char="•"/>
            </a:pPr>
            <a:r>
              <a:rPr lang="en-GB" sz="2000" dirty="0"/>
              <a:t>Ground Motion studies, vibration source identification and mitigation, contribution to final doublet support mechanics</a:t>
            </a:r>
          </a:p>
          <a:p>
            <a:pPr algn="just"/>
            <a:endParaRPr lang="en-GB" sz="2400" dirty="0"/>
          </a:p>
          <a:p>
            <a:pPr marL="342744" indent="-342744" algn="just">
              <a:buFont typeface="Arial"/>
              <a:buChar char="•"/>
            </a:pPr>
            <a:r>
              <a:rPr lang="en-GB" sz="2400" dirty="0"/>
              <a:t>LAPP group </a:t>
            </a:r>
            <a:r>
              <a:rPr lang="en-GB" sz="2000" dirty="0"/>
              <a:t>consists of 1 senior physicist (part time, A. </a:t>
            </a:r>
            <a:r>
              <a:rPr lang="en-GB" sz="2000" dirty="0" err="1"/>
              <a:t>Jeremie</a:t>
            </a:r>
            <a:r>
              <a:rPr lang="en-GB" sz="2000" dirty="0"/>
              <a:t>). The group has support from mechanical engineering at LAPP.  </a:t>
            </a:r>
            <a:endParaRPr lang="en-GB" sz="2400" dirty="0">
              <a:solidFill>
                <a:prstClr val="black"/>
              </a:solidFill>
            </a:endParaRPr>
          </a:p>
        </p:txBody>
      </p:sp>
      <p:pic>
        <p:nvPicPr>
          <p:cNvPr id="11" name="Imagen 10"/>
          <p:cNvPicPr>
            <a:picLocks noChangeAspect="1"/>
          </p:cNvPicPr>
          <p:nvPr/>
        </p:nvPicPr>
        <p:blipFill>
          <a:blip r:embed="rId3"/>
          <a:stretch>
            <a:fillRect/>
          </a:stretch>
        </p:blipFill>
        <p:spPr>
          <a:xfrm>
            <a:off x="6540501" y="885058"/>
            <a:ext cx="1892300" cy="1110838"/>
          </a:xfrm>
          <a:prstGeom prst="rect">
            <a:avLst/>
          </a:prstGeom>
        </p:spPr>
      </p:pic>
    </p:spTree>
    <p:extLst>
      <p:ext uri="{BB962C8B-B14F-4D97-AF65-F5344CB8AC3E}">
        <p14:creationId xmlns:p14="http://schemas.microsoft.com/office/powerpoint/2010/main" val="310106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711200" y="1229267"/>
            <a:ext cx="722048" cy="523220"/>
          </a:xfrm>
          <a:prstGeom prst="rect">
            <a:avLst/>
          </a:prstGeom>
        </p:spPr>
        <p:txBody>
          <a:bodyPr wrap="none" lIns="91397" tIns="45699" rIns="91397" bIns="45699">
            <a:spAutoFit/>
          </a:bodyPr>
          <a:lstStyle/>
          <a:p>
            <a:r>
              <a:rPr lang="es-ES" sz="2800" dirty="0"/>
              <a:t>IFIC</a:t>
            </a:r>
            <a:r>
              <a:rPr lang="es-ES" dirty="0" smtClean="0"/>
              <a:t> </a:t>
            </a:r>
            <a:endParaRPr lang="es-ES" dirty="0"/>
          </a:p>
        </p:txBody>
      </p:sp>
      <p:sp>
        <p:nvSpPr>
          <p:cNvPr id="9" name="CuadroTexto 8"/>
          <p:cNvSpPr txBox="1"/>
          <p:nvPr/>
        </p:nvSpPr>
        <p:spPr>
          <a:xfrm>
            <a:off x="457200" y="2099732"/>
            <a:ext cx="8212667" cy="3908762"/>
          </a:xfrm>
          <a:prstGeom prst="rect">
            <a:avLst/>
          </a:prstGeom>
          <a:noFill/>
        </p:spPr>
        <p:txBody>
          <a:bodyPr wrap="square" lIns="91397" tIns="45699" rIns="91397" bIns="45699" rtlCol="0">
            <a:spAutoFit/>
          </a:bodyPr>
          <a:lstStyle/>
          <a:p>
            <a:pPr marL="342744" indent="-342744" algn="just">
              <a:buFont typeface="Arial"/>
              <a:buChar char="•"/>
            </a:pPr>
            <a:r>
              <a:rPr lang="en-GB" sz="2400" dirty="0">
                <a:solidFill>
                  <a:prstClr val="black"/>
                </a:solidFill>
              </a:rPr>
              <a:t>Current and Future activities:</a:t>
            </a:r>
          </a:p>
          <a:p>
            <a:pPr marL="799731" lvl="3" indent="-342744" algn="just">
              <a:buFont typeface="Arial"/>
              <a:buChar char="•"/>
            </a:pPr>
            <a:r>
              <a:rPr lang="es-ES" sz="2000" dirty="0"/>
              <a:t>Halo </a:t>
            </a:r>
            <a:r>
              <a:rPr lang="es-ES" sz="2000" dirty="0" err="1"/>
              <a:t>Collimation</a:t>
            </a:r>
            <a:r>
              <a:rPr lang="es-ES" sz="2000" dirty="0"/>
              <a:t> and </a:t>
            </a:r>
            <a:r>
              <a:rPr lang="es-ES" sz="2000" dirty="0" err="1"/>
              <a:t>Collimation</a:t>
            </a:r>
            <a:r>
              <a:rPr lang="es-ES" sz="2000" dirty="0"/>
              <a:t> </a:t>
            </a:r>
            <a:r>
              <a:rPr lang="es-ES" sz="2000" dirty="0" err="1"/>
              <a:t>Wakefiels</a:t>
            </a:r>
            <a:r>
              <a:rPr lang="es-ES" sz="2000" dirty="0"/>
              <a:t> </a:t>
            </a:r>
            <a:r>
              <a:rPr lang="es-ES" sz="2000" dirty="0" err="1"/>
              <a:t>studies</a:t>
            </a:r>
            <a:r>
              <a:rPr lang="es-ES" sz="2000" dirty="0"/>
              <a:t> in ATF2   </a:t>
            </a:r>
            <a:r>
              <a:rPr lang="en-GB" sz="2000" dirty="0"/>
              <a:t>(thesis topic for N. </a:t>
            </a:r>
            <a:r>
              <a:rPr lang="en-GB" sz="2000" dirty="0" err="1"/>
              <a:t>Fuster</a:t>
            </a:r>
            <a:r>
              <a:rPr lang="en-GB" sz="2000" dirty="0"/>
              <a:t> Martinez) </a:t>
            </a:r>
          </a:p>
          <a:p>
            <a:pPr algn="just"/>
            <a:endParaRPr lang="en-GB" sz="2400" dirty="0"/>
          </a:p>
          <a:p>
            <a:pPr marL="342744" indent="-342744" algn="just">
              <a:buFont typeface="Arial"/>
              <a:buChar char="•"/>
            </a:pPr>
            <a:r>
              <a:rPr lang="en-GB" sz="2400" dirty="0"/>
              <a:t>IFIC group </a:t>
            </a:r>
            <a:r>
              <a:rPr lang="en-GB" sz="2000" dirty="0"/>
              <a:t>consists of one senior physicist (part time, A. Faus-Golfe) and one PhD student (N. </a:t>
            </a:r>
            <a:r>
              <a:rPr lang="en-GB" sz="2000" dirty="0" err="1"/>
              <a:t>Fuster</a:t>
            </a:r>
            <a:r>
              <a:rPr lang="en-GB" sz="2000" dirty="0"/>
              <a:t> Martinez, until end 2016). The group has support from mechanical engineering at IFIC and LAL.  </a:t>
            </a: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400" dirty="0">
              <a:solidFill>
                <a:prstClr val="black"/>
              </a:solidFill>
            </a:endParaRPr>
          </a:p>
        </p:txBody>
      </p:sp>
      <p:grpSp>
        <p:nvGrpSpPr>
          <p:cNvPr id="11" name="Agrupar 10"/>
          <p:cNvGrpSpPr/>
          <p:nvPr/>
        </p:nvGrpSpPr>
        <p:grpSpPr>
          <a:xfrm>
            <a:off x="5852977" y="753530"/>
            <a:ext cx="2173922" cy="981913"/>
            <a:chOff x="251089" y="388053"/>
            <a:chExt cx="2173922" cy="981913"/>
          </a:xfrm>
        </p:grpSpPr>
        <p:pic>
          <p:nvPicPr>
            <p:cNvPr id="12" name="Picture 14" descr="ific_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9" y="403223"/>
              <a:ext cx="1467059" cy="94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descr="csic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149" y="388053"/>
              <a:ext cx="706862" cy="981913"/>
            </a:xfrm>
            <a:prstGeom prst="rect">
              <a:avLst/>
            </a:prstGeom>
          </p:spPr>
        </p:pic>
      </p:grpSp>
    </p:spTree>
    <p:extLst>
      <p:ext uri="{BB962C8B-B14F-4D97-AF65-F5344CB8AC3E}">
        <p14:creationId xmlns:p14="http://schemas.microsoft.com/office/powerpoint/2010/main" val="2692868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57200" y="585803"/>
            <a:ext cx="694346" cy="523220"/>
          </a:xfrm>
          <a:prstGeom prst="rect">
            <a:avLst/>
          </a:prstGeom>
        </p:spPr>
        <p:txBody>
          <a:bodyPr wrap="none" lIns="91397" tIns="45699" rIns="91397" bIns="45699">
            <a:spAutoFit/>
          </a:bodyPr>
          <a:lstStyle/>
          <a:p>
            <a:r>
              <a:rPr lang="es-ES" sz="2800" dirty="0"/>
              <a:t>LAL</a:t>
            </a:r>
          </a:p>
        </p:txBody>
      </p:sp>
      <p:sp>
        <p:nvSpPr>
          <p:cNvPr id="3" name="Rectángulo 2"/>
          <p:cNvSpPr/>
          <p:nvPr/>
        </p:nvSpPr>
        <p:spPr>
          <a:xfrm>
            <a:off x="457209" y="1413817"/>
            <a:ext cx="8288867" cy="4832050"/>
          </a:xfrm>
          <a:prstGeom prst="rect">
            <a:avLst/>
          </a:prstGeom>
        </p:spPr>
        <p:txBody>
          <a:bodyPr wrap="square" lIns="91397" tIns="45699" rIns="91397" bIns="45699">
            <a:spAutoFit/>
          </a:bodyPr>
          <a:lstStyle/>
          <a:p>
            <a:pPr marL="342744" indent="-342744" algn="just">
              <a:buFont typeface="Arial"/>
              <a:buChar char="•"/>
            </a:pPr>
            <a:r>
              <a:rPr lang="en-GB" sz="2400" dirty="0"/>
              <a:t>Current and Future activities:</a:t>
            </a:r>
          </a:p>
          <a:p>
            <a:pPr marL="742608" lvl="1" indent="-285618" algn="just">
              <a:buFont typeface="Arial"/>
              <a:buChar char="•"/>
            </a:pPr>
            <a:r>
              <a:rPr lang="en-GB" dirty="0" smtClean="0"/>
              <a:t> </a:t>
            </a:r>
            <a:r>
              <a:rPr lang="en-GB" sz="2000" dirty="0"/>
              <a:t> Diamond sensor and collimation for beam halo and background control (thesis topic for </a:t>
            </a:r>
            <a:r>
              <a:rPr lang="en-GB" sz="2000" dirty="0" err="1"/>
              <a:t>Renjun</a:t>
            </a:r>
            <a:r>
              <a:rPr lang="en-GB" sz="2000" dirty="0"/>
              <a:t> Yang, also support for </a:t>
            </a:r>
            <a:r>
              <a:rPr lang="en-GB" sz="2000" dirty="0" err="1"/>
              <a:t>Nuria</a:t>
            </a:r>
            <a:r>
              <a:rPr lang="en-GB" sz="2000" dirty="0"/>
              <a:t> </a:t>
            </a:r>
            <a:r>
              <a:rPr lang="en-GB" sz="2000" dirty="0" err="1"/>
              <a:t>Fuster's</a:t>
            </a:r>
            <a:r>
              <a:rPr lang="en-GB" sz="2000" dirty="0"/>
              <a:t> thesis) </a:t>
            </a:r>
          </a:p>
          <a:p>
            <a:pPr marL="799731" lvl="1" indent="-342744" algn="just">
              <a:buFont typeface="Arial"/>
              <a:buChar char="•"/>
            </a:pPr>
            <a:r>
              <a:rPr lang="en-GB" sz="2000" dirty="0"/>
              <a:t>  Continued support for IP-BPM mechanical / mover / alignment work in the context of Goal-2 (but no new student or postdoc on this topic at the moment) </a:t>
            </a:r>
          </a:p>
          <a:p>
            <a:pPr marL="799731" lvl="1" indent="-342744" algn="just">
              <a:buFont typeface="Arial"/>
              <a:buChar char="•"/>
            </a:pPr>
            <a:r>
              <a:rPr lang="en-GB" sz="2000" dirty="0"/>
              <a:t>   General support for Goal 1 and 2 (however, also no students or postdocs on these topics at present) </a:t>
            </a:r>
          </a:p>
          <a:p>
            <a:pPr algn="just"/>
            <a:endParaRPr lang="en-GB" sz="2000" dirty="0"/>
          </a:p>
          <a:p>
            <a:pPr marL="342744" indent="-342744" algn="just">
              <a:buFont typeface="Arial"/>
              <a:buChar char="•"/>
            </a:pPr>
            <a:r>
              <a:rPr lang="en-GB" sz="2400" dirty="0"/>
              <a:t>LAL group </a:t>
            </a:r>
            <a:r>
              <a:rPr lang="en-GB" sz="2000" dirty="0"/>
              <a:t>consists of one senior physicist (part time, P. </a:t>
            </a:r>
            <a:r>
              <a:rPr lang="en-GB" sz="2000" dirty="0" err="1"/>
              <a:t>Bambade</a:t>
            </a:r>
            <a:r>
              <a:rPr lang="en-GB" sz="2000" dirty="0"/>
              <a:t>) and one postdoc (part time, until mid 2017, </a:t>
            </a:r>
            <a:r>
              <a:rPr lang="en-GB" sz="2000" dirty="0" err="1"/>
              <a:t>Viacheslav</a:t>
            </a:r>
            <a:r>
              <a:rPr lang="en-GB" sz="2000" dirty="0"/>
              <a:t> </a:t>
            </a:r>
            <a:r>
              <a:rPr lang="en-GB" sz="2000" dirty="0" err="1"/>
              <a:t>Kubytskyi</a:t>
            </a:r>
            <a:r>
              <a:rPr lang="en-GB" sz="2000" dirty="0"/>
              <a:t>). A new PhD student has also just started his PhD at LAL on ATF2 (</a:t>
            </a:r>
            <a:r>
              <a:rPr lang="en-GB" sz="2000" dirty="0" err="1"/>
              <a:t>Renjun</a:t>
            </a:r>
            <a:r>
              <a:rPr lang="en-GB" sz="2000" dirty="0"/>
              <a:t> Yang, 3 years). The group has support from mechanical engineering at LAL, also some limited electronics support (in the context of the diamond sensor R&amp;D).  </a:t>
            </a:r>
          </a:p>
        </p:txBody>
      </p:sp>
      <p:pic>
        <p:nvPicPr>
          <p:cNvPr id="8" name="Imagen 7"/>
          <p:cNvPicPr>
            <a:picLocks noChangeAspect="1"/>
          </p:cNvPicPr>
          <p:nvPr/>
        </p:nvPicPr>
        <p:blipFill>
          <a:blip r:embed="rId3"/>
          <a:stretch>
            <a:fillRect/>
          </a:stretch>
        </p:blipFill>
        <p:spPr>
          <a:xfrm>
            <a:off x="6939939" y="573515"/>
            <a:ext cx="1847689" cy="1071033"/>
          </a:xfrm>
          <a:prstGeom prst="rect">
            <a:avLst/>
          </a:prstGeom>
        </p:spPr>
      </p:pic>
    </p:spTree>
    <p:extLst>
      <p:ext uri="{BB962C8B-B14F-4D97-AF65-F5344CB8AC3E}">
        <p14:creationId xmlns:p14="http://schemas.microsoft.com/office/powerpoint/2010/main" val="36235715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457202" y="721267"/>
            <a:ext cx="899831" cy="523220"/>
          </a:xfrm>
          <a:prstGeom prst="rect">
            <a:avLst/>
          </a:prstGeom>
        </p:spPr>
        <p:txBody>
          <a:bodyPr wrap="none" lIns="91397" tIns="45699" rIns="91397" bIns="45699">
            <a:spAutoFit/>
          </a:bodyPr>
          <a:lstStyle/>
          <a:p>
            <a:r>
              <a:rPr lang="es-ES" sz="2800" dirty="0"/>
              <a:t>SLAC</a:t>
            </a:r>
          </a:p>
        </p:txBody>
      </p:sp>
      <p:sp>
        <p:nvSpPr>
          <p:cNvPr id="3" name="Rectángulo 2"/>
          <p:cNvSpPr/>
          <p:nvPr/>
        </p:nvSpPr>
        <p:spPr>
          <a:xfrm>
            <a:off x="457202" y="1597730"/>
            <a:ext cx="7603066" cy="3046988"/>
          </a:xfrm>
          <a:prstGeom prst="rect">
            <a:avLst/>
          </a:prstGeom>
        </p:spPr>
        <p:txBody>
          <a:bodyPr wrap="square" lIns="91397" tIns="45699" rIns="91397" bIns="45699">
            <a:spAutoFit/>
          </a:bodyPr>
          <a:lstStyle/>
          <a:p>
            <a:pPr marL="342744" indent="-342744" algn="just">
              <a:buFont typeface="Arial"/>
              <a:buChar char="•"/>
            </a:pPr>
            <a:r>
              <a:rPr lang="en-GB" sz="2400" dirty="0">
                <a:solidFill>
                  <a:prstClr val="black"/>
                </a:solidFill>
              </a:rPr>
              <a:t>Current and Future activities:</a:t>
            </a:r>
          </a:p>
          <a:p>
            <a:pPr marL="799731" lvl="3" indent="-342744" algn="just">
              <a:buFont typeface="Arial"/>
              <a:buChar char="•"/>
            </a:pPr>
            <a:r>
              <a:rPr lang="en-GB" sz="2000" dirty="0" err="1"/>
              <a:t>Ongoing</a:t>
            </a:r>
            <a:r>
              <a:rPr lang="en-GB" sz="2000" dirty="0"/>
              <a:t> R&amp;D activities (combined funding for ILC and ATF2 until end 2017)</a:t>
            </a:r>
          </a:p>
          <a:p>
            <a:pPr marL="799731" lvl="3" indent="-342744" algn="just">
              <a:buFont typeface="Arial"/>
              <a:buChar char="•"/>
            </a:pPr>
            <a:r>
              <a:rPr lang="es-ES" sz="2000" dirty="0"/>
              <a:t> </a:t>
            </a:r>
            <a:r>
              <a:rPr lang="en-GB" sz="2000" dirty="0"/>
              <a:t>Current hardware and software  maintenance of: multi-OTR, BPMs, Extraction Kicker and FFS magnets </a:t>
            </a:r>
          </a:p>
          <a:p>
            <a:pPr algn="just"/>
            <a:endParaRPr lang="en-GB" sz="2400" dirty="0"/>
          </a:p>
          <a:p>
            <a:pPr marL="342744" indent="-342744" algn="just">
              <a:buFont typeface="Arial"/>
              <a:buChar char="•"/>
            </a:pPr>
            <a:r>
              <a:rPr lang="en-GB" sz="2400" dirty="0"/>
              <a:t>SLAC group </a:t>
            </a:r>
            <a:r>
              <a:rPr lang="en-GB" sz="2000" dirty="0"/>
              <a:t>consists of 2 senior physicist (part time, G. White, D. McCormick). The group has support from mechanical engineering and electronics at SLAC.  </a:t>
            </a:r>
          </a:p>
        </p:txBody>
      </p:sp>
      <p:pic>
        <p:nvPicPr>
          <p:cNvPr id="9" name="Imagen 8"/>
          <p:cNvPicPr>
            <a:picLocks noChangeAspect="1"/>
          </p:cNvPicPr>
          <p:nvPr/>
        </p:nvPicPr>
        <p:blipFill>
          <a:blip r:embed="rId3"/>
          <a:stretch>
            <a:fillRect/>
          </a:stretch>
        </p:blipFill>
        <p:spPr>
          <a:xfrm>
            <a:off x="5871633" y="905933"/>
            <a:ext cx="2921000" cy="1104900"/>
          </a:xfrm>
          <a:prstGeom prst="rect">
            <a:avLst/>
          </a:prstGeom>
        </p:spPr>
      </p:pic>
    </p:spTree>
    <p:extLst>
      <p:ext uri="{BB962C8B-B14F-4D97-AF65-F5344CB8AC3E}">
        <p14:creationId xmlns:p14="http://schemas.microsoft.com/office/powerpoint/2010/main" val="1658525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dirty="0">
              <a:solidFill>
                <a:prstClr val="black">
                  <a:tint val="75000"/>
                </a:prstClr>
              </a:solidFill>
              <a:latin typeface="Calibri"/>
            </a:endParaRPr>
          </a:p>
        </p:txBody>
      </p:sp>
      <p:sp>
        <p:nvSpPr>
          <p:cNvPr id="6" name="Rectángulo 5"/>
          <p:cNvSpPr/>
          <p:nvPr/>
        </p:nvSpPr>
        <p:spPr>
          <a:xfrm>
            <a:off x="457201" y="721267"/>
            <a:ext cx="597389" cy="523220"/>
          </a:xfrm>
          <a:prstGeom prst="rect">
            <a:avLst/>
          </a:prstGeom>
        </p:spPr>
        <p:txBody>
          <a:bodyPr wrap="none" lIns="91397" tIns="45699" rIns="91397" bIns="45699">
            <a:spAutoFit/>
          </a:bodyPr>
          <a:lstStyle/>
          <a:p>
            <a:r>
              <a:rPr lang="es-ES" sz="2800" dirty="0"/>
              <a:t>JAI</a:t>
            </a:r>
          </a:p>
        </p:txBody>
      </p:sp>
      <p:sp>
        <p:nvSpPr>
          <p:cNvPr id="3" name="Rectángulo 2"/>
          <p:cNvSpPr/>
          <p:nvPr/>
        </p:nvSpPr>
        <p:spPr>
          <a:xfrm>
            <a:off x="626533" y="1597739"/>
            <a:ext cx="7569200" cy="2739211"/>
          </a:xfrm>
          <a:prstGeom prst="rect">
            <a:avLst/>
          </a:prstGeom>
        </p:spPr>
        <p:txBody>
          <a:bodyPr wrap="square" lIns="91397" tIns="45699" rIns="91397" bIns="45699">
            <a:spAutoFit/>
          </a:bodyPr>
          <a:lstStyle/>
          <a:p>
            <a:pPr marL="342744" indent="-342744" algn="just">
              <a:buFont typeface="Arial"/>
              <a:buChar char="•"/>
            </a:pPr>
            <a:r>
              <a:rPr lang="en-GB" sz="2400" dirty="0">
                <a:solidFill>
                  <a:prstClr val="black"/>
                </a:solidFill>
              </a:rPr>
              <a:t>Current and Future activities:</a:t>
            </a:r>
            <a:endParaRPr lang="en-GB" sz="2000" dirty="0"/>
          </a:p>
          <a:p>
            <a:pPr marL="799731" lvl="3" indent="-342744" algn="just">
              <a:buFont typeface="Arial"/>
              <a:buChar char="•"/>
            </a:pPr>
            <a:r>
              <a:rPr lang="en-GB" sz="2000" dirty="0"/>
              <a:t>BPMs</a:t>
            </a:r>
          </a:p>
          <a:p>
            <a:pPr marL="799731" lvl="3" indent="-342744" algn="just">
              <a:buFont typeface="Arial"/>
              <a:buChar char="•"/>
            </a:pPr>
            <a:r>
              <a:rPr lang="en-GB" sz="2000" dirty="0"/>
              <a:t>Beam Based Feedback systems</a:t>
            </a:r>
          </a:p>
          <a:p>
            <a:pPr algn="just"/>
            <a:endParaRPr lang="en-GB" sz="2400" dirty="0"/>
          </a:p>
          <a:p>
            <a:pPr marL="342744" indent="-342744" algn="just">
              <a:buFont typeface="Arial"/>
              <a:buChar char="•"/>
            </a:pPr>
            <a:r>
              <a:rPr lang="en-GB" sz="2400" dirty="0"/>
              <a:t>JAI group </a:t>
            </a:r>
            <a:r>
              <a:rPr lang="en-GB" sz="2000" dirty="0"/>
              <a:t>consists of 5 senior physicist (part time, P. Burrows, C. Perry, L. </a:t>
            </a:r>
            <a:r>
              <a:rPr lang="en-GB" sz="2000" dirty="0" err="1"/>
              <a:t>Nevay</a:t>
            </a:r>
            <a:r>
              <a:rPr lang="en-GB" sz="2000" dirty="0"/>
              <a:t>, G. Christian, N. </a:t>
            </a:r>
            <a:r>
              <a:rPr lang="en-GB" sz="2000" dirty="0" err="1"/>
              <a:t>Blaskovic</a:t>
            </a:r>
            <a:r>
              <a:rPr lang="en-GB" sz="2000" dirty="0"/>
              <a:t> </a:t>
            </a:r>
            <a:r>
              <a:rPr lang="en-GB" sz="2000" dirty="0" err="1"/>
              <a:t>Kraljevic</a:t>
            </a:r>
            <a:r>
              <a:rPr lang="en-GB" sz="2000" dirty="0"/>
              <a:t>) and 2 PhD students (T. Bromwich, R. </a:t>
            </a:r>
            <a:r>
              <a:rPr lang="en-GB" sz="2000" dirty="0" err="1"/>
              <a:t>Ramjiawan</a:t>
            </a:r>
            <a:r>
              <a:rPr lang="en-GB" sz="2000" dirty="0"/>
              <a:t>). The group has support from mechanical engineering and electronics at JAI.  </a:t>
            </a:r>
          </a:p>
        </p:txBody>
      </p:sp>
      <p:pic>
        <p:nvPicPr>
          <p:cNvPr id="9" name="Imagen 8"/>
          <p:cNvPicPr>
            <a:picLocks noChangeAspect="1"/>
          </p:cNvPicPr>
          <p:nvPr/>
        </p:nvPicPr>
        <p:blipFill>
          <a:blip r:embed="rId3"/>
          <a:stretch>
            <a:fillRect/>
          </a:stretch>
        </p:blipFill>
        <p:spPr>
          <a:xfrm>
            <a:off x="6939938" y="861130"/>
            <a:ext cx="1473200" cy="1473200"/>
          </a:xfrm>
          <a:prstGeom prst="rect">
            <a:avLst/>
          </a:prstGeom>
        </p:spPr>
      </p:pic>
    </p:spTree>
    <p:extLst>
      <p:ext uri="{BB962C8B-B14F-4D97-AF65-F5344CB8AC3E}">
        <p14:creationId xmlns:p14="http://schemas.microsoft.com/office/powerpoint/2010/main" val="13764892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dirty="0">
              <a:solidFill>
                <a:prstClr val="black">
                  <a:tint val="75000"/>
                </a:prstClr>
              </a:solidFill>
              <a:latin typeface="Calibri"/>
            </a:endParaRPr>
          </a:p>
        </p:txBody>
      </p:sp>
      <p:sp>
        <p:nvSpPr>
          <p:cNvPr id="6" name="Rectángulo 5"/>
          <p:cNvSpPr/>
          <p:nvPr/>
        </p:nvSpPr>
        <p:spPr>
          <a:xfrm>
            <a:off x="728134" y="904615"/>
            <a:ext cx="984690" cy="954107"/>
          </a:xfrm>
          <a:prstGeom prst="rect">
            <a:avLst/>
          </a:prstGeom>
        </p:spPr>
        <p:txBody>
          <a:bodyPr wrap="none" lIns="91397" tIns="45699" rIns="91397" bIns="45699">
            <a:spAutoFit/>
          </a:bodyPr>
          <a:lstStyle/>
          <a:p>
            <a:r>
              <a:rPr lang="es-ES" sz="2800" dirty="0"/>
              <a:t>RHUL</a:t>
            </a:r>
          </a:p>
          <a:p>
            <a:endParaRPr lang="es-ES" sz="2800" dirty="0"/>
          </a:p>
        </p:txBody>
      </p:sp>
      <p:pic>
        <p:nvPicPr>
          <p:cNvPr id="8" name="Imagen 7"/>
          <p:cNvPicPr>
            <a:picLocks noChangeAspect="1"/>
          </p:cNvPicPr>
          <p:nvPr/>
        </p:nvPicPr>
        <p:blipFill>
          <a:blip r:embed="rId3"/>
          <a:stretch>
            <a:fillRect/>
          </a:stretch>
        </p:blipFill>
        <p:spPr>
          <a:xfrm>
            <a:off x="5918200" y="977900"/>
            <a:ext cx="2286000" cy="1143000"/>
          </a:xfrm>
          <a:prstGeom prst="rect">
            <a:avLst/>
          </a:prstGeom>
        </p:spPr>
      </p:pic>
      <p:sp>
        <p:nvSpPr>
          <p:cNvPr id="11" name="Rectángulo 10"/>
          <p:cNvSpPr/>
          <p:nvPr/>
        </p:nvSpPr>
        <p:spPr>
          <a:xfrm>
            <a:off x="457201" y="2120900"/>
            <a:ext cx="8246533" cy="3908762"/>
          </a:xfrm>
          <a:prstGeom prst="rect">
            <a:avLst/>
          </a:prstGeom>
        </p:spPr>
        <p:txBody>
          <a:bodyPr wrap="square" lIns="91397" tIns="45699" rIns="91397" bIns="45699">
            <a:spAutoFit/>
          </a:bodyPr>
          <a:lstStyle/>
          <a:p>
            <a:pPr marL="342744" indent="-342744" algn="just">
              <a:buFont typeface="Arial"/>
              <a:buChar char="•"/>
            </a:pPr>
            <a:endParaRPr lang="en-GB" sz="2400" dirty="0">
              <a:solidFill>
                <a:prstClr val="black"/>
              </a:solidFill>
            </a:endParaRPr>
          </a:p>
          <a:p>
            <a:pPr marL="342744" indent="-342744" algn="just">
              <a:buFont typeface="Arial"/>
              <a:buChar char="•"/>
            </a:pPr>
            <a:r>
              <a:rPr lang="en-GB" sz="2400" dirty="0">
                <a:solidFill>
                  <a:prstClr val="black"/>
                </a:solidFill>
              </a:rPr>
              <a:t>Current and Future activities:</a:t>
            </a:r>
            <a:endParaRPr lang="en-GB" sz="2000" dirty="0"/>
          </a:p>
          <a:p>
            <a:pPr marL="799731" lvl="3" indent="-342744" algn="just">
              <a:buFont typeface="Arial"/>
              <a:buChar char="•"/>
            </a:pPr>
            <a:r>
              <a:rPr lang="en-GB" sz="2000" dirty="0"/>
              <a:t>Background studies</a:t>
            </a:r>
          </a:p>
          <a:p>
            <a:pPr marL="799731" lvl="3" indent="-342744" algn="just">
              <a:buFont typeface="Arial"/>
              <a:buChar char="•"/>
            </a:pPr>
            <a:r>
              <a:rPr lang="en-GB" sz="2000" dirty="0"/>
              <a:t>OTR/ODR</a:t>
            </a:r>
          </a:p>
          <a:p>
            <a:pPr marL="799731" lvl="3" indent="-342744" algn="just">
              <a:buFont typeface="Arial"/>
              <a:buChar char="•"/>
            </a:pPr>
            <a:endParaRPr lang="en-GB" sz="2800" dirty="0"/>
          </a:p>
          <a:p>
            <a:pPr marL="342744" indent="-342744" algn="just">
              <a:buFont typeface="Arial"/>
              <a:buChar char="•"/>
            </a:pPr>
            <a:r>
              <a:rPr lang="en-GB" sz="2400" dirty="0"/>
              <a:t>RHUL group</a:t>
            </a:r>
            <a:r>
              <a:rPr lang="en-GB" sz="2800" dirty="0"/>
              <a:t> </a:t>
            </a:r>
            <a:r>
              <a:rPr lang="en-GB" sz="2000" dirty="0"/>
              <a:t>consists of 2 senior physicist (part time, S. </a:t>
            </a:r>
            <a:r>
              <a:rPr lang="en-GB" sz="2000" dirty="0" err="1"/>
              <a:t>Boogert</a:t>
            </a:r>
            <a:r>
              <a:rPr lang="en-GB" sz="2000" dirty="0"/>
              <a:t>. P. </a:t>
            </a:r>
            <a:r>
              <a:rPr lang="en-GB" sz="2000" dirty="0" err="1"/>
              <a:t>Karataev</a:t>
            </a:r>
            <a:r>
              <a:rPr lang="en-GB" sz="2000" dirty="0"/>
              <a:t>), 3 postdoc (J. </a:t>
            </a:r>
            <a:r>
              <a:rPr lang="en-GB" sz="2000" dirty="0" err="1"/>
              <a:t>Snuverink</a:t>
            </a:r>
            <a:r>
              <a:rPr lang="en-GB" sz="2000" dirty="0"/>
              <a:t>, K. </a:t>
            </a:r>
            <a:r>
              <a:rPr lang="en-GB" sz="2000" dirty="0" err="1"/>
              <a:t>Kruchinin</a:t>
            </a:r>
            <a:r>
              <a:rPr lang="en-GB" sz="2000" dirty="0"/>
              <a:t>, </a:t>
            </a:r>
            <a:r>
              <a:rPr lang="en-US" sz="2000" dirty="0"/>
              <a:t>M. </a:t>
            </a:r>
            <a:r>
              <a:rPr lang="en-US" sz="2000" dirty="0" err="1"/>
              <a:t>Bergamaschi</a:t>
            </a:r>
            <a:r>
              <a:rPr lang="en-GB" sz="2000" dirty="0"/>
              <a:t>). The group has support from mechanical engineering and electronics at RHUL.  </a:t>
            </a:r>
          </a:p>
          <a:p>
            <a:pPr marL="342744" indent="-342744" algn="just">
              <a:buFont typeface="Arial"/>
              <a:buChar char="•"/>
            </a:pPr>
            <a:endParaRPr lang="en-GB" sz="2400" dirty="0">
              <a:solidFill>
                <a:prstClr val="black"/>
              </a:solidFill>
            </a:endParaRPr>
          </a:p>
          <a:p>
            <a:pPr marL="342744" indent="-342744" algn="just">
              <a:buFont typeface="Arial"/>
              <a:buChar char="•"/>
            </a:pPr>
            <a:endParaRPr lang="en-GB" sz="2000" dirty="0"/>
          </a:p>
          <a:p>
            <a:pPr marL="799731" lvl="3" indent="-342744" algn="just">
              <a:buFont typeface="Arial"/>
              <a:buChar char="•"/>
            </a:pPr>
            <a:endParaRPr lang="en-GB" sz="2000" dirty="0"/>
          </a:p>
        </p:txBody>
      </p:sp>
    </p:spTree>
    <p:extLst>
      <p:ext uri="{BB962C8B-B14F-4D97-AF65-F5344CB8AC3E}">
        <p14:creationId xmlns:p14="http://schemas.microsoft.com/office/powerpoint/2010/main" val="1113116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dirty="0">
              <a:solidFill>
                <a:prstClr val="black">
                  <a:tint val="75000"/>
                </a:prstClr>
              </a:solidFill>
              <a:latin typeface="Calibri"/>
            </a:endParaRPr>
          </a:p>
        </p:txBody>
      </p:sp>
      <p:sp>
        <p:nvSpPr>
          <p:cNvPr id="10" name="Rectángulo 9"/>
          <p:cNvSpPr/>
          <p:nvPr/>
        </p:nvSpPr>
        <p:spPr>
          <a:xfrm>
            <a:off x="862518" y="894955"/>
            <a:ext cx="833381" cy="523220"/>
          </a:xfrm>
          <a:prstGeom prst="rect">
            <a:avLst/>
          </a:prstGeom>
        </p:spPr>
        <p:txBody>
          <a:bodyPr wrap="none" lIns="91397" tIns="45699" rIns="91397" bIns="45699">
            <a:spAutoFit/>
          </a:bodyPr>
          <a:lstStyle/>
          <a:p>
            <a:pPr lvl="0"/>
            <a:r>
              <a:rPr lang="es-ES" sz="2800" dirty="0">
                <a:solidFill>
                  <a:prstClr val="black"/>
                </a:solidFill>
              </a:rPr>
              <a:t>KNU</a:t>
            </a:r>
          </a:p>
        </p:txBody>
      </p:sp>
      <p:pic>
        <p:nvPicPr>
          <p:cNvPr id="13" name="Imagen 12"/>
          <p:cNvPicPr>
            <a:picLocks noChangeAspect="1"/>
          </p:cNvPicPr>
          <p:nvPr/>
        </p:nvPicPr>
        <p:blipFill>
          <a:blip r:embed="rId3"/>
          <a:stretch>
            <a:fillRect/>
          </a:stretch>
        </p:blipFill>
        <p:spPr>
          <a:xfrm>
            <a:off x="4654843" y="791850"/>
            <a:ext cx="3594100" cy="616595"/>
          </a:xfrm>
          <a:prstGeom prst="rect">
            <a:avLst/>
          </a:prstGeom>
        </p:spPr>
      </p:pic>
      <p:sp>
        <p:nvSpPr>
          <p:cNvPr id="3" name="Rectángulo 2"/>
          <p:cNvSpPr/>
          <p:nvPr/>
        </p:nvSpPr>
        <p:spPr>
          <a:xfrm>
            <a:off x="683975" y="1991773"/>
            <a:ext cx="7941734" cy="2308324"/>
          </a:xfrm>
          <a:prstGeom prst="rect">
            <a:avLst/>
          </a:prstGeom>
        </p:spPr>
        <p:txBody>
          <a:bodyPr wrap="square" lIns="91397" tIns="45699" rIns="91397" bIns="45699">
            <a:spAutoFit/>
          </a:bodyPr>
          <a:lstStyle/>
          <a:p>
            <a:pPr marL="342744" indent="-342744" algn="just">
              <a:buFont typeface="Arial"/>
              <a:buChar char="•"/>
            </a:pPr>
            <a:r>
              <a:rPr lang="en-GB" sz="2400" dirty="0">
                <a:solidFill>
                  <a:prstClr val="black"/>
                </a:solidFill>
              </a:rPr>
              <a:t>Current and Future activities:</a:t>
            </a:r>
            <a:endParaRPr lang="en-GB" sz="2000" dirty="0"/>
          </a:p>
          <a:p>
            <a:pPr marL="799731" lvl="3" indent="-342744" algn="just">
              <a:buFont typeface="Arial"/>
              <a:buChar char="•"/>
            </a:pPr>
            <a:r>
              <a:rPr lang="en-GB" sz="2000" dirty="0"/>
              <a:t>IP-BPMs</a:t>
            </a:r>
          </a:p>
          <a:p>
            <a:pPr marL="799731" lvl="3" indent="-342744" algn="just">
              <a:buFont typeface="Arial"/>
              <a:buChar char="•"/>
            </a:pPr>
            <a:endParaRPr lang="en-GB" sz="2800" dirty="0"/>
          </a:p>
          <a:p>
            <a:pPr marL="342744" indent="-342744" algn="just">
              <a:buFont typeface="Arial"/>
              <a:buChar char="•"/>
            </a:pPr>
            <a:r>
              <a:rPr lang="en-GB" sz="2400" dirty="0"/>
              <a:t>KNU group</a:t>
            </a:r>
            <a:r>
              <a:rPr lang="en-GB" sz="2800" dirty="0"/>
              <a:t> </a:t>
            </a:r>
            <a:r>
              <a:rPr lang="en-GB" sz="2000" dirty="0"/>
              <a:t>consists of 1 postdoc (S. Jang). The group has support from mechanical engineering and electronics at KNU.  </a:t>
            </a:r>
          </a:p>
          <a:p>
            <a:pPr marL="342744" indent="-342744" algn="just">
              <a:buFont typeface="Arial"/>
              <a:buChar char="•"/>
            </a:pPr>
            <a:endParaRPr lang="en-GB" sz="2400" dirty="0">
              <a:solidFill>
                <a:prstClr val="black"/>
              </a:solidFill>
            </a:endParaRPr>
          </a:p>
        </p:txBody>
      </p:sp>
    </p:spTree>
    <p:extLst>
      <p:ext uri="{BB962C8B-B14F-4D97-AF65-F5344CB8AC3E}">
        <p14:creationId xmlns:p14="http://schemas.microsoft.com/office/powerpoint/2010/main" val="2930910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International Collaboration Status and Future </a:t>
            </a:r>
          </a:p>
        </p:txBody>
      </p:sp>
      <p:sp>
        <p:nvSpPr>
          <p:cNvPr id="2" name="Marcador de pie de página 1"/>
          <p:cNvSpPr>
            <a:spLocks noGrp="1"/>
          </p:cNvSpPr>
          <p:nvPr>
            <p:ph type="ftr" sz="quarter" idx="11"/>
          </p:nvPr>
        </p:nvSpPr>
        <p:spPr>
          <a:xfrm>
            <a:off x="1143000" y="6347266"/>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dirty="0">
              <a:solidFill>
                <a:prstClr val="black">
                  <a:tint val="75000"/>
                </a:prstClr>
              </a:solidFill>
              <a:latin typeface="Calibri"/>
            </a:endParaRPr>
          </a:p>
        </p:txBody>
      </p:sp>
      <p:sp>
        <p:nvSpPr>
          <p:cNvPr id="10" name="Rectángulo 9"/>
          <p:cNvSpPr/>
          <p:nvPr/>
        </p:nvSpPr>
        <p:spPr>
          <a:xfrm>
            <a:off x="862509" y="894955"/>
            <a:ext cx="1390750" cy="523220"/>
          </a:xfrm>
          <a:prstGeom prst="rect">
            <a:avLst/>
          </a:prstGeom>
        </p:spPr>
        <p:txBody>
          <a:bodyPr wrap="none" lIns="91397" tIns="45699" rIns="91397" bIns="45699">
            <a:spAutoFit/>
          </a:bodyPr>
          <a:lstStyle/>
          <a:p>
            <a:pPr lvl="0"/>
            <a:r>
              <a:rPr lang="es-ES" sz="2800" dirty="0">
                <a:solidFill>
                  <a:prstClr val="black"/>
                </a:solidFill>
              </a:rPr>
              <a:t>KEK-ATF</a:t>
            </a:r>
          </a:p>
        </p:txBody>
      </p:sp>
      <p:sp>
        <p:nvSpPr>
          <p:cNvPr id="3" name="Rectángulo 2"/>
          <p:cNvSpPr/>
          <p:nvPr/>
        </p:nvSpPr>
        <p:spPr>
          <a:xfrm>
            <a:off x="683975" y="1991782"/>
            <a:ext cx="7941734" cy="3847207"/>
          </a:xfrm>
          <a:prstGeom prst="rect">
            <a:avLst/>
          </a:prstGeom>
        </p:spPr>
        <p:txBody>
          <a:bodyPr wrap="square" lIns="91397" tIns="45699" rIns="91397" bIns="45699">
            <a:spAutoFit/>
          </a:bodyPr>
          <a:lstStyle/>
          <a:p>
            <a:pPr marL="342744" indent="-342744" algn="just">
              <a:buFont typeface="Arial"/>
              <a:buChar char="•"/>
            </a:pPr>
            <a:r>
              <a:rPr lang="en-GB" sz="2400" dirty="0">
                <a:solidFill>
                  <a:prstClr val="black"/>
                </a:solidFill>
              </a:rPr>
              <a:t>Current and Future activities:</a:t>
            </a:r>
            <a:endParaRPr lang="en-GB" sz="2000" dirty="0"/>
          </a:p>
          <a:p>
            <a:pPr marL="799731" lvl="1" indent="-342744" algn="just">
              <a:buFont typeface="Arial"/>
              <a:buChar char="•"/>
            </a:pPr>
            <a:r>
              <a:rPr lang="en-GB" sz="2000" dirty="0"/>
              <a:t>Support in all R&amp;D activities: IP-BSM, alignment, small beam tuning, </a:t>
            </a:r>
            <a:r>
              <a:rPr lang="en-GB" sz="2000" dirty="0" err="1"/>
              <a:t>wakefields</a:t>
            </a:r>
            <a:r>
              <a:rPr lang="en-GB" sz="2000" dirty="0"/>
              <a:t>, backgrounds……</a:t>
            </a:r>
          </a:p>
          <a:p>
            <a:pPr marL="799731" lvl="1" indent="-342744" algn="just">
              <a:buFont typeface="Arial"/>
              <a:buChar char="•"/>
            </a:pPr>
            <a:r>
              <a:rPr lang="en-GB" sz="2000" dirty="0"/>
              <a:t>Support in all the technical and operational aspects</a:t>
            </a:r>
          </a:p>
          <a:p>
            <a:pPr marL="342744" indent="-342744" algn="just">
              <a:buFont typeface="Arial"/>
              <a:buChar char="•"/>
            </a:pPr>
            <a:endParaRPr lang="en-GB" sz="2000" dirty="0"/>
          </a:p>
          <a:p>
            <a:pPr marL="799731" lvl="3" indent="-342744" algn="just">
              <a:buFont typeface="Arial"/>
              <a:buChar char="•"/>
            </a:pPr>
            <a:endParaRPr lang="en-GB" sz="2800" dirty="0"/>
          </a:p>
          <a:p>
            <a:pPr marL="342744" indent="-342744" algn="just">
              <a:buFont typeface="Arial"/>
              <a:buChar char="•"/>
            </a:pPr>
            <a:r>
              <a:rPr lang="en-GB" sz="2400" dirty="0"/>
              <a:t>ATF group</a:t>
            </a:r>
            <a:r>
              <a:rPr lang="en-GB" sz="2800" dirty="0"/>
              <a:t> </a:t>
            </a:r>
            <a:r>
              <a:rPr lang="en-GB" sz="2000" dirty="0"/>
              <a:t>consists of a team of seniors physicists (N. </a:t>
            </a:r>
            <a:r>
              <a:rPr lang="en-GB" sz="2000" dirty="0" err="1"/>
              <a:t>Terunuma</a:t>
            </a:r>
            <a:r>
              <a:rPr lang="en-GB" sz="2000" dirty="0"/>
              <a:t>, T. </a:t>
            </a:r>
            <a:r>
              <a:rPr lang="en-GB" sz="2000" dirty="0" err="1"/>
              <a:t>Tauchi</a:t>
            </a:r>
            <a:r>
              <a:rPr lang="en-GB" sz="2000" dirty="0"/>
              <a:t>, K. Kubo, T. </a:t>
            </a:r>
            <a:r>
              <a:rPr lang="en-GB" sz="2000" dirty="0" err="1"/>
              <a:t>Okugi</a:t>
            </a:r>
            <a:r>
              <a:rPr lang="en-GB" sz="2000" dirty="0"/>
              <a:t>, T. Naito, S. Araki, S. Kuroda…. ) and students (Y. Kano…). The group has support from KEK technical and maintenance groups </a:t>
            </a:r>
          </a:p>
          <a:p>
            <a:pPr marL="342744" indent="-342744" algn="just">
              <a:buFont typeface="Arial"/>
              <a:buChar char="•"/>
            </a:pPr>
            <a:endParaRPr lang="en-GB" sz="2400" dirty="0">
              <a:solidFill>
                <a:prstClr val="black"/>
              </a:solidFill>
            </a:endParaRPr>
          </a:p>
        </p:txBody>
      </p:sp>
      <p:pic>
        <p:nvPicPr>
          <p:cNvPr id="9" name="Picture 7" descr="kek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539" y="956866"/>
            <a:ext cx="1066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atflogo-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447" y="894954"/>
            <a:ext cx="1270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8165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hardware summary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308922" y="562001"/>
            <a:ext cx="4039788" cy="523220"/>
          </a:xfrm>
          <a:prstGeom prst="rect">
            <a:avLst/>
          </a:prstGeom>
        </p:spPr>
        <p:txBody>
          <a:bodyPr wrap="none" lIns="91397" tIns="45699" rIns="91397" bIns="45699">
            <a:spAutoFit/>
          </a:bodyPr>
          <a:lstStyle/>
          <a:p>
            <a:r>
              <a:rPr kumimoji="1" lang="en-US" sz="2800" dirty="0">
                <a:solidFill>
                  <a:prstClr val="black"/>
                </a:solidFill>
                <a:cs typeface="+mj-cs"/>
              </a:rPr>
              <a:t>New hardware installation</a:t>
            </a:r>
            <a:endParaRPr lang="es-ES" sz="2800" dirty="0"/>
          </a:p>
        </p:txBody>
      </p:sp>
      <p:pic>
        <p:nvPicPr>
          <p:cNvPr id="11"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22" y="1330814"/>
            <a:ext cx="2385890" cy="2157454"/>
          </a:xfrm>
          <a:prstGeom prst="rect">
            <a:avLst/>
          </a:prstGeom>
        </p:spPr>
      </p:pic>
      <p:sp>
        <p:nvSpPr>
          <p:cNvPr id="3" name="Rectángulo 2"/>
          <p:cNvSpPr/>
          <p:nvPr/>
        </p:nvSpPr>
        <p:spPr>
          <a:xfrm>
            <a:off x="2997200" y="1322009"/>
            <a:ext cx="6045199" cy="2062103"/>
          </a:xfrm>
          <a:prstGeom prst="rect">
            <a:avLst/>
          </a:prstGeom>
        </p:spPr>
        <p:txBody>
          <a:bodyPr wrap="square" lIns="91397" tIns="45699" rIns="91397" bIns="45699">
            <a:spAutoFit/>
          </a:bodyPr>
          <a:lstStyle/>
          <a:p>
            <a:r>
              <a:rPr kumimoji="1" lang="en-US" altLang="ja-JP" sz="2800" b="1" dirty="0">
                <a:solidFill>
                  <a:srgbClr val="002060"/>
                </a:solidFill>
              </a:rPr>
              <a:t>Strengthen the ATF2 skew </a:t>
            </a:r>
            <a:r>
              <a:rPr kumimoji="1" lang="en-US" altLang="ja-JP" sz="2800" b="1" dirty="0" err="1">
                <a:solidFill>
                  <a:srgbClr val="002060"/>
                </a:solidFill>
              </a:rPr>
              <a:t>sextupoles</a:t>
            </a:r>
            <a:r>
              <a:rPr kumimoji="1" lang="en-US" altLang="ja-JP" sz="2800" b="1" dirty="0">
                <a:solidFill>
                  <a:srgbClr val="002060"/>
                </a:solidFill>
              </a:rPr>
              <a:t> (KEK)</a:t>
            </a:r>
          </a:p>
          <a:p>
            <a:pPr marL="342744" indent="-342744">
              <a:buFontTx/>
              <a:buChar char="-"/>
            </a:pPr>
            <a:r>
              <a:rPr lang="en-US" altLang="ja-JP" sz="2400" b="1" dirty="0">
                <a:solidFill>
                  <a:srgbClr val="0432FF"/>
                </a:solidFill>
              </a:rPr>
              <a:t>under installation for next beam runs</a:t>
            </a:r>
          </a:p>
          <a:p>
            <a:pPr marL="342744" indent="-342744">
              <a:buFontTx/>
              <a:buChar char="-"/>
            </a:pPr>
            <a:r>
              <a:rPr lang="en-US" altLang="ja-JP" sz="2400" dirty="0"/>
              <a:t>shorten a pole gap and </a:t>
            </a:r>
            <a:r>
              <a:rPr lang="en-US" altLang="ja-JP" sz="2400" b="1" dirty="0">
                <a:solidFill>
                  <a:srgbClr val="0432FF"/>
                </a:solidFill>
              </a:rPr>
              <a:t>widen the dynamic range </a:t>
            </a:r>
            <a:r>
              <a:rPr lang="en-US" altLang="ja-JP" sz="2400" dirty="0"/>
              <a:t>for a beam tuning. φ160 </a:t>
            </a:r>
            <a:r>
              <a:rPr lang="en-US" altLang="ja-JP" sz="2400" dirty="0">
                <a:sym typeface="Wingdings"/>
              </a:rPr>
              <a:t> φ60</a:t>
            </a:r>
            <a:endParaRPr lang="en-US" altLang="ja-JP" sz="2400" dirty="0"/>
          </a:p>
        </p:txBody>
      </p:sp>
      <p:pic>
        <p:nvPicPr>
          <p:cNvPr id="13"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91" y="4025819"/>
            <a:ext cx="2855509" cy="1928345"/>
          </a:xfrm>
          <a:prstGeom prst="rect">
            <a:avLst/>
          </a:prstGeom>
        </p:spPr>
      </p:pic>
      <p:sp>
        <p:nvSpPr>
          <p:cNvPr id="14" name="Rectángulo 13"/>
          <p:cNvSpPr/>
          <p:nvPr/>
        </p:nvSpPr>
        <p:spPr>
          <a:xfrm>
            <a:off x="3217334" y="3617640"/>
            <a:ext cx="5774266" cy="2739211"/>
          </a:xfrm>
          <a:prstGeom prst="rect">
            <a:avLst/>
          </a:prstGeom>
        </p:spPr>
        <p:txBody>
          <a:bodyPr wrap="square" lIns="91397" tIns="45699" rIns="91397" bIns="45699">
            <a:spAutoFit/>
          </a:bodyPr>
          <a:lstStyle/>
          <a:p>
            <a:r>
              <a:rPr lang="en-US" altLang="ja-JP" sz="2800" b="1" dirty="0">
                <a:solidFill>
                  <a:srgbClr val="002060"/>
                </a:solidFill>
              </a:rPr>
              <a:t>Air-core dipoles in EXT/FF (KEK)</a:t>
            </a:r>
          </a:p>
          <a:p>
            <a:pPr lvl="1"/>
            <a:r>
              <a:rPr lang="en-US" altLang="ja-JP" sz="2400" dirty="0">
                <a:solidFill>
                  <a:srgbClr val="0432FF"/>
                </a:solidFill>
              </a:rPr>
              <a:t>-</a:t>
            </a:r>
            <a:r>
              <a:rPr lang="en-US" altLang="ja-JP" sz="2400" dirty="0"/>
              <a:t>a pair of </a:t>
            </a:r>
            <a:r>
              <a:rPr lang="en-US" altLang="ja-JP" sz="2400" b="1" dirty="0">
                <a:solidFill>
                  <a:srgbClr val="0000FF"/>
                </a:solidFill>
              </a:rPr>
              <a:t>vertical dipoles </a:t>
            </a:r>
            <a:r>
              <a:rPr lang="en-US" altLang="ja-JP" sz="2400" dirty="0"/>
              <a:t>were successfully functioned in December run for </a:t>
            </a:r>
            <a:r>
              <a:rPr lang="en-US" altLang="ja-JP" sz="2400" b="1" dirty="0">
                <a:solidFill>
                  <a:srgbClr val="0000FF"/>
                </a:solidFill>
              </a:rPr>
              <a:t>slow orbit feedback </a:t>
            </a:r>
            <a:r>
              <a:rPr lang="en-US" altLang="ja-JP" sz="2400" dirty="0"/>
              <a:t>and </a:t>
            </a:r>
            <a:r>
              <a:rPr lang="en-US" altLang="ja-JP" sz="2400" b="1" dirty="0">
                <a:solidFill>
                  <a:srgbClr val="0000FF"/>
                </a:solidFill>
              </a:rPr>
              <a:t>jitter studies.</a:t>
            </a:r>
          </a:p>
          <a:p>
            <a:pPr lvl="1"/>
            <a:r>
              <a:rPr lang="en-US" altLang="ja-JP" sz="2400" b="1" dirty="0">
                <a:solidFill>
                  <a:srgbClr val="0432FF"/>
                </a:solidFill>
              </a:rPr>
              <a:t>-a pair of horizontal dipoles will be installed </a:t>
            </a:r>
            <a:r>
              <a:rPr lang="en-US" altLang="ja-JP" sz="2400" b="1" dirty="0">
                <a:solidFill>
                  <a:srgbClr val="FF0000"/>
                </a:solidFill>
              </a:rPr>
              <a:t>before April</a:t>
            </a:r>
            <a:r>
              <a:rPr lang="en-US" altLang="ja-JP" sz="2400" b="1" dirty="0">
                <a:solidFill>
                  <a:srgbClr val="0432FF"/>
                </a:solidFill>
              </a:rPr>
              <a:t>.</a:t>
            </a:r>
          </a:p>
        </p:txBody>
      </p:sp>
    </p:spTree>
    <p:extLst>
      <p:ext uri="{BB962C8B-B14F-4D97-AF65-F5344CB8AC3E}">
        <p14:creationId xmlns:p14="http://schemas.microsoft.com/office/powerpoint/2010/main" val="512401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wallon.LAL\Desktop\Projets LAL (LOCAL)\ATF2 Collimators\2014.11.00 Collimators mechanical predesign\pic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1" r="14193"/>
          <a:stretch/>
        </p:blipFill>
        <p:spPr bwMode="auto">
          <a:xfrm>
            <a:off x="5909731" y="2514817"/>
            <a:ext cx="3141066" cy="2190784"/>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hardware summary </a:t>
            </a:r>
          </a:p>
        </p:txBody>
      </p:sp>
      <p:sp>
        <p:nvSpPr>
          <p:cNvPr id="2" name="Marcador de pie de página 1"/>
          <p:cNvSpPr>
            <a:spLocks noGrp="1"/>
          </p:cNvSpPr>
          <p:nvPr>
            <p:ph type="ftr" sz="quarter" idx="11"/>
          </p:nvPr>
        </p:nvSpPr>
        <p:spPr/>
        <p:txBody>
          <a:bodyPr/>
          <a:lstStyle/>
          <a:p>
            <a:r>
              <a:rPr lang="en-US" smtClean="0">
                <a:solidFill>
                  <a:prstClr val="black">
                    <a:tint val="75000"/>
                  </a:prstClr>
                </a:solidFill>
                <a:latin typeface="Calibri"/>
              </a:rPr>
              <a:t>4emes Journees Collisionneur Lineaire</a:t>
            </a:r>
            <a:endParaRPr lang="en-U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64834BF9-FFE2-DE4B-B653-CA28FCA84657}"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224257" y="494269"/>
            <a:ext cx="4039788" cy="523220"/>
          </a:xfrm>
          <a:prstGeom prst="rect">
            <a:avLst/>
          </a:prstGeom>
        </p:spPr>
        <p:txBody>
          <a:bodyPr wrap="none" lIns="91397" tIns="45699" rIns="91397" bIns="45699">
            <a:spAutoFit/>
          </a:bodyPr>
          <a:lstStyle/>
          <a:p>
            <a:r>
              <a:rPr kumimoji="1" lang="en-US" sz="2800" dirty="0">
                <a:solidFill>
                  <a:prstClr val="black"/>
                </a:solidFill>
                <a:cs typeface="+mj-cs"/>
              </a:rPr>
              <a:t>New hardware installation</a:t>
            </a:r>
            <a:endParaRPr lang="es-ES" sz="2800" dirty="0"/>
          </a:p>
        </p:txBody>
      </p:sp>
      <p:sp>
        <p:nvSpPr>
          <p:cNvPr id="8" name="Rectángulo 7"/>
          <p:cNvSpPr/>
          <p:nvPr/>
        </p:nvSpPr>
        <p:spPr>
          <a:xfrm>
            <a:off x="2286003" y="1249567"/>
            <a:ext cx="4953000" cy="892552"/>
          </a:xfrm>
          <a:prstGeom prst="rect">
            <a:avLst/>
          </a:prstGeom>
        </p:spPr>
        <p:txBody>
          <a:bodyPr wrap="square" lIns="91397" tIns="45699" rIns="91397" bIns="45699">
            <a:spAutoFit/>
          </a:bodyPr>
          <a:lstStyle/>
          <a:p>
            <a:r>
              <a:rPr kumimoji="1" lang="en-US" altLang="ja-JP" sz="2800" b="1" dirty="0">
                <a:solidFill>
                  <a:srgbClr val="002060"/>
                </a:solidFill>
              </a:rPr>
              <a:t>OTR/ODR system (RHUL/CERN) </a:t>
            </a:r>
            <a:r>
              <a:rPr lang="en-US" altLang="ja-JP" sz="2400" b="1" dirty="0">
                <a:solidFill>
                  <a:srgbClr val="0432FF"/>
                </a:solidFill>
              </a:rPr>
              <a:t>Installation will be done in February.</a:t>
            </a:r>
            <a:endParaRPr lang="es-ES" dirty="0"/>
          </a:p>
        </p:txBody>
      </p:sp>
      <p:sp>
        <p:nvSpPr>
          <p:cNvPr id="9" name="Rectángulo 8"/>
          <p:cNvSpPr/>
          <p:nvPr/>
        </p:nvSpPr>
        <p:spPr>
          <a:xfrm>
            <a:off x="2895484" y="2870418"/>
            <a:ext cx="3513645" cy="1692771"/>
          </a:xfrm>
          <a:prstGeom prst="rect">
            <a:avLst/>
          </a:prstGeom>
        </p:spPr>
        <p:txBody>
          <a:bodyPr wrap="square" lIns="91397" tIns="45699" rIns="91397" bIns="45699">
            <a:spAutoFit/>
          </a:bodyPr>
          <a:lstStyle/>
          <a:p>
            <a:r>
              <a:rPr kumimoji="1" lang="en-US" altLang="ja-JP" sz="2800" b="1" dirty="0">
                <a:solidFill>
                  <a:srgbClr val="002060"/>
                </a:solidFill>
              </a:rPr>
              <a:t>Collimator system (IFIC/LAL)</a:t>
            </a:r>
          </a:p>
          <a:p>
            <a:r>
              <a:rPr lang="en-US" altLang="ja-JP" sz="2400" dirty="0"/>
              <a:t>Shipping and installation </a:t>
            </a:r>
            <a:r>
              <a:rPr lang="en-US" altLang="ja-JP" sz="2400" b="1" dirty="0">
                <a:solidFill>
                  <a:srgbClr val="3366FF"/>
                </a:solidFill>
              </a:rPr>
              <a:t>planned in March</a:t>
            </a:r>
          </a:p>
        </p:txBody>
      </p:sp>
      <p:sp>
        <p:nvSpPr>
          <p:cNvPr id="10" name="Rectángulo 9"/>
          <p:cNvSpPr/>
          <p:nvPr/>
        </p:nvSpPr>
        <p:spPr>
          <a:xfrm>
            <a:off x="2946432" y="4995332"/>
            <a:ext cx="3793045" cy="1261884"/>
          </a:xfrm>
          <a:prstGeom prst="rect">
            <a:avLst/>
          </a:prstGeom>
        </p:spPr>
        <p:txBody>
          <a:bodyPr wrap="square" lIns="91397" tIns="45699" rIns="91397" bIns="45699">
            <a:spAutoFit/>
          </a:bodyPr>
          <a:lstStyle/>
          <a:p>
            <a:r>
              <a:rPr lang="en-US" altLang="ja-JP" sz="2800" b="1" dirty="0" err="1">
                <a:solidFill>
                  <a:srgbClr val="002060"/>
                </a:solidFill>
              </a:rPr>
              <a:t>Octupoles</a:t>
            </a:r>
            <a:r>
              <a:rPr lang="en-US" altLang="ja-JP" sz="2800" b="1" dirty="0">
                <a:solidFill>
                  <a:srgbClr val="002060"/>
                </a:solidFill>
              </a:rPr>
              <a:t> (CERN)             </a:t>
            </a:r>
            <a:r>
              <a:rPr lang="en-US" altLang="ja-JP" sz="2400" dirty="0"/>
              <a:t>Shipping and installation </a:t>
            </a:r>
            <a:r>
              <a:rPr lang="en-US" altLang="ja-JP" sz="2400" b="1" dirty="0">
                <a:solidFill>
                  <a:srgbClr val="C00000"/>
                </a:solidFill>
              </a:rPr>
              <a:t>planned in Spring</a:t>
            </a:r>
            <a:endParaRPr lang="es-ES" dirty="0"/>
          </a:p>
        </p:txBody>
      </p:sp>
      <p:pic>
        <p:nvPicPr>
          <p:cNvPr id="15"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22" y="4199469"/>
            <a:ext cx="2247900" cy="2084332"/>
          </a:xfrm>
          <a:prstGeom prst="rect">
            <a:avLst/>
          </a:prstGeom>
        </p:spPr>
      </p:pic>
      <p:pic>
        <p:nvPicPr>
          <p:cNvPr id="1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43013" y="1608972"/>
            <a:ext cx="2711621" cy="1807747"/>
          </a:xfrm>
          <a:prstGeom prst="rect">
            <a:avLst/>
          </a:prstGeom>
        </p:spPr>
      </p:pic>
    </p:spTree>
    <p:extLst>
      <p:ext uri="{BB962C8B-B14F-4D97-AF65-F5344CB8AC3E}">
        <p14:creationId xmlns:p14="http://schemas.microsoft.com/office/powerpoint/2010/main" val="11112407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R&amp;D issues and challenges </a:t>
            </a:r>
          </a:p>
        </p:txBody>
      </p:sp>
      <p:sp>
        <p:nvSpPr>
          <p:cNvPr id="2" name="Marcador de pie de página 1"/>
          <p:cNvSpPr>
            <a:spLocks noGrp="1"/>
          </p:cNvSpPr>
          <p:nvPr>
            <p:ph type="ftr" sz="quarter" idx="11"/>
          </p:nvPr>
        </p:nvSpPr>
        <p:spPr>
          <a:xfrm>
            <a:off x="2836333" y="6358377"/>
            <a:ext cx="2895600" cy="365125"/>
          </a:xfrm>
        </p:spPr>
        <p:txBody>
          <a:bodyPr/>
          <a:lstStyle/>
          <a:p>
            <a:r>
              <a:rPr lang="en-US" smtClean="0">
                <a:solidFill>
                  <a:prstClr val="black">
                    <a:tint val="75000"/>
                  </a:prstClr>
                </a:solidFill>
                <a:latin typeface="Calibri"/>
              </a:rPr>
              <a:t>4emes Journees Collisionneur 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8</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3" name="Rectángulo 2"/>
          <p:cNvSpPr/>
          <p:nvPr/>
        </p:nvSpPr>
        <p:spPr>
          <a:xfrm>
            <a:off x="127010" y="817134"/>
            <a:ext cx="8144933" cy="3773340"/>
          </a:xfrm>
          <a:prstGeom prst="rect">
            <a:avLst/>
          </a:prstGeom>
        </p:spPr>
        <p:txBody>
          <a:bodyPr wrap="square" lIns="91397" tIns="45699" rIns="91397" bIns="45699">
            <a:spAutoFit/>
          </a:bodyPr>
          <a:lstStyle/>
          <a:p>
            <a:pPr marL="742608" lvl="2" indent="-342744">
              <a:spcBef>
                <a:spcPct val="20000"/>
              </a:spcBef>
              <a:buFont typeface="Arial"/>
              <a:buChar char="•"/>
            </a:pPr>
            <a:r>
              <a:rPr lang="en-US" sz="2400" dirty="0">
                <a:solidFill>
                  <a:prstClr val="black"/>
                </a:solidFill>
              </a:rPr>
              <a:t>Beam tuning and low-beta optics </a:t>
            </a:r>
            <a:r>
              <a:rPr lang="en-US" sz="2000" dirty="0">
                <a:solidFill>
                  <a:srgbClr val="0000FF"/>
                </a:solidFill>
              </a:rPr>
              <a:t>(T. </a:t>
            </a:r>
            <a:r>
              <a:rPr lang="en-US" sz="2000" dirty="0" err="1">
                <a:solidFill>
                  <a:srgbClr val="0000FF"/>
                </a:solidFill>
              </a:rPr>
              <a:t>Okugi</a:t>
            </a:r>
            <a:r>
              <a:rPr lang="en-US" sz="2000" dirty="0">
                <a:solidFill>
                  <a:srgbClr val="0000FF"/>
                </a:solidFill>
              </a:rPr>
              <a:t> , M. </a:t>
            </a:r>
            <a:r>
              <a:rPr lang="en-US" sz="2000" dirty="0" err="1">
                <a:solidFill>
                  <a:srgbClr val="0000FF"/>
                </a:solidFill>
              </a:rPr>
              <a:t>Patecki</a:t>
            </a:r>
            <a:r>
              <a:rPr lang="en-US" sz="2000" dirty="0">
                <a:solidFill>
                  <a:srgbClr val="0000FF"/>
                </a:solidFill>
              </a:rPr>
              <a:t> 19</a:t>
            </a:r>
            <a:r>
              <a:rPr lang="en-US" sz="2000" baseline="30000" dirty="0">
                <a:solidFill>
                  <a:srgbClr val="0000FF"/>
                </a:solidFill>
              </a:rPr>
              <a:t>th</a:t>
            </a:r>
            <a:r>
              <a:rPr lang="en-US" sz="2000" dirty="0">
                <a:solidFill>
                  <a:srgbClr val="0000FF"/>
                </a:solidFill>
              </a:rPr>
              <a:t> ATF2 Project Meeting, LAL January 2016 and  CLIC 2016)</a:t>
            </a:r>
          </a:p>
          <a:p>
            <a:pPr marL="742608" lvl="2" indent="-342744">
              <a:spcBef>
                <a:spcPct val="20000"/>
              </a:spcBef>
              <a:buFont typeface="Arial"/>
              <a:buChar char="•"/>
            </a:pPr>
            <a:r>
              <a:rPr lang="en-US" sz="2400" dirty="0" err="1">
                <a:solidFill>
                  <a:prstClr val="black"/>
                </a:solidFill>
              </a:rPr>
              <a:t>Wakefields</a:t>
            </a:r>
            <a:r>
              <a:rPr lang="en-US" sz="2400" dirty="0">
                <a:solidFill>
                  <a:prstClr val="black"/>
                </a:solidFill>
              </a:rPr>
              <a:t> and High intensities </a:t>
            </a:r>
            <a:r>
              <a:rPr lang="en-US" sz="2000" dirty="0">
                <a:solidFill>
                  <a:srgbClr val="0000FF"/>
                </a:solidFill>
              </a:rPr>
              <a:t>(K. Kubo 19</a:t>
            </a:r>
            <a:r>
              <a:rPr lang="en-US" sz="2000" baseline="30000" dirty="0">
                <a:solidFill>
                  <a:srgbClr val="0000FF"/>
                </a:solidFill>
              </a:rPr>
              <a:t>th</a:t>
            </a:r>
            <a:r>
              <a:rPr lang="en-US" sz="2000" dirty="0">
                <a:solidFill>
                  <a:srgbClr val="0000FF"/>
                </a:solidFill>
              </a:rPr>
              <a:t> ATF2 Project Meeting, LAL January 2016)</a:t>
            </a:r>
          </a:p>
          <a:p>
            <a:pPr marL="742608" lvl="2" indent="-342744">
              <a:spcBef>
                <a:spcPct val="20000"/>
              </a:spcBef>
              <a:buFont typeface="Arial"/>
              <a:buChar char="•"/>
            </a:pPr>
            <a:r>
              <a:rPr lang="en-US" sz="2400" dirty="0">
                <a:solidFill>
                  <a:prstClr val="black"/>
                </a:solidFill>
              </a:rPr>
              <a:t>Beam orbit stabilization </a:t>
            </a:r>
            <a:r>
              <a:rPr lang="en-US" sz="2000" dirty="0">
                <a:solidFill>
                  <a:srgbClr val="0000FF"/>
                </a:solidFill>
              </a:rPr>
              <a:t>(D. </a:t>
            </a:r>
            <a:r>
              <a:rPr lang="en-US" sz="2000" dirty="0" err="1">
                <a:solidFill>
                  <a:srgbClr val="0000FF"/>
                </a:solidFill>
              </a:rPr>
              <a:t>Bett</a:t>
            </a:r>
            <a:r>
              <a:rPr lang="en-US" sz="2000" dirty="0">
                <a:solidFill>
                  <a:srgbClr val="0000FF"/>
                </a:solidFill>
              </a:rPr>
              <a:t> 19</a:t>
            </a:r>
            <a:r>
              <a:rPr lang="en-US" sz="2000" baseline="30000" dirty="0">
                <a:solidFill>
                  <a:srgbClr val="0000FF"/>
                </a:solidFill>
              </a:rPr>
              <a:t>th</a:t>
            </a:r>
            <a:r>
              <a:rPr lang="en-US" sz="2000" dirty="0">
                <a:solidFill>
                  <a:srgbClr val="0000FF"/>
                </a:solidFill>
              </a:rPr>
              <a:t> ATF2 Project Meeting, LAL January 2016 and  CLIC 2016)</a:t>
            </a:r>
          </a:p>
          <a:p>
            <a:pPr marL="742608" lvl="2" indent="-342744">
              <a:spcBef>
                <a:spcPct val="20000"/>
              </a:spcBef>
              <a:buFont typeface="Arial"/>
              <a:buChar char="•"/>
            </a:pPr>
            <a:r>
              <a:rPr lang="en-US" sz="2400" dirty="0">
                <a:solidFill>
                  <a:prstClr val="black"/>
                </a:solidFill>
              </a:rPr>
              <a:t>IP-BPMs and </a:t>
            </a:r>
            <a:r>
              <a:rPr lang="en-US" sz="2400" dirty="0" err="1">
                <a:solidFill>
                  <a:prstClr val="black"/>
                </a:solidFill>
              </a:rPr>
              <a:t>nanobeam</a:t>
            </a:r>
            <a:r>
              <a:rPr lang="en-US" sz="2400" dirty="0">
                <a:solidFill>
                  <a:prstClr val="black"/>
                </a:solidFill>
              </a:rPr>
              <a:t> stabilization </a:t>
            </a:r>
            <a:r>
              <a:rPr lang="en-US" sz="2000" dirty="0">
                <a:solidFill>
                  <a:srgbClr val="0000FF"/>
                </a:solidFill>
              </a:rPr>
              <a:t>(T. </a:t>
            </a:r>
            <a:r>
              <a:rPr lang="en-US" sz="2000" dirty="0" err="1">
                <a:solidFill>
                  <a:srgbClr val="0000FF"/>
                </a:solidFill>
              </a:rPr>
              <a:t>Tauchi</a:t>
            </a:r>
            <a:r>
              <a:rPr lang="en-US" sz="2000" dirty="0">
                <a:solidFill>
                  <a:srgbClr val="0000FF"/>
                </a:solidFill>
              </a:rPr>
              <a:t>, N. </a:t>
            </a:r>
            <a:r>
              <a:rPr lang="en-US" sz="2000" dirty="0" err="1">
                <a:solidFill>
                  <a:srgbClr val="0000FF"/>
                </a:solidFill>
              </a:rPr>
              <a:t>Blascovick</a:t>
            </a:r>
            <a:r>
              <a:rPr lang="en-US" sz="2000" dirty="0">
                <a:solidFill>
                  <a:srgbClr val="0000FF"/>
                </a:solidFill>
              </a:rPr>
              <a:t> T. Bromwich, </a:t>
            </a:r>
            <a:r>
              <a:rPr lang="en-US" sz="2000" dirty="0" err="1">
                <a:solidFill>
                  <a:srgbClr val="0000FF"/>
                </a:solidFill>
              </a:rPr>
              <a:t>S.Jang</a:t>
            </a:r>
            <a:r>
              <a:rPr lang="en-US" sz="2000" dirty="0">
                <a:solidFill>
                  <a:srgbClr val="0000FF"/>
                </a:solidFill>
              </a:rPr>
              <a:t>,  S. </a:t>
            </a:r>
            <a:r>
              <a:rPr lang="en-US" sz="2000" dirty="0" err="1">
                <a:solidFill>
                  <a:srgbClr val="0000FF"/>
                </a:solidFill>
              </a:rPr>
              <a:t>Wallon</a:t>
            </a:r>
            <a:r>
              <a:rPr lang="en-US" sz="2000" dirty="0">
                <a:solidFill>
                  <a:srgbClr val="0000FF"/>
                </a:solidFill>
              </a:rPr>
              <a:t>    19</a:t>
            </a:r>
            <a:r>
              <a:rPr lang="en-US" sz="2000" baseline="30000" dirty="0">
                <a:solidFill>
                  <a:srgbClr val="0000FF"/>
                </a:solidFill>
              </a:rPr>
              <a:t>th</a:t>
            </a:r>
            <a:r>
              <a:rPr lang="en-US" sz="2000" dirty="0">
                <a:solidFill>
                  <a:srgbClr val="0000FF"/>
                </a:solidFill>
              </a:rPr>
              <a:t> ATF2 Project Meeting, LAL January 2016)</a:t>
            </a:r>
          </a:p>
          <a:p>
            <a:pPr marL="742608" lvl="2" indent="-342744">
              <a:spcBef>
                <a:spcPct val="20000"/>
              </a:spcBef>
              <a:buFont typeface="Arial"/>
              <a:buChar char="•"/>
            </a:pPr>
            <a:r>
              <a:rPr lang="en-US" sz="2400" dirty="0">
                <a:solidFill>
                  <a:prstClr val="black"/>
                </a:solidFill>
              </a:rPr>
              <a:t>Background characterization </a:t>
            </a:r>
            <a:r>
              <a:rPr lang="en-US" sz="2000" dirty="0">
                <a:solidFill>
                  <a:srgbClr val="0000FF"/>
                </a:solidFill>
              </a:rPr>
              <a:t>(N. </a:t>
            </a:r>
            <a:r>
              <a:rPr lang="en-US" sz="2000" dirty="0" err="1">
                <a:solidFill>
                  <a:srgbClr val="0000FF"/>
                </a:solidFill>
              </a:rPr>
              <a:t>Fuster</a:t>
            </a:r>
            <a:r>
              <a:rPr lang="en-US" sz="2000" dirty="0">
                <a:solidFill>
                  <a:srgbClr val="0000FF"/>
                </a:solidFill>
              </a:rPr>
              <a:t> Martinez CLIC 2016)</a:t>
            </a:r>
          </a:p>
        </p:txBody>
      </p:sp>
      <p:sp>
        <p:nvSpPr>
          <p:cNvPr id="8" name="Rectángulo 7"/>
          <p:cNvSpPr/>
          <p:nvPr/>
        </p:nvSpPr>
        <p:spPr>
          <a:xfrm>
            <a:off x="720674" y="5039276"/>
            <a:ext cx="7879080" cy="984885"/>
          </a:xfrm>
          <a:prstGeom prst="rect">
            <a:avLst/>
          </a:prstGeom>
        </p:spPr>
        <p:txBody>
          <a:bodyPr wrap="none" lIns="91397" tIns="45699" rIns="91397" bIns="45699">
            <a:spAutoFit/>
          </a:bodyPr>
          <a:lstStyle/>
          <a:p>
            <a:r>
              <a:rPr lang="es-ES" sz="2000" dirty="0"/>
              <a:t>19</a:t>
            </a:r>
            <a:r>
              <a:rPr lang="es-ES" sz="2000" baseline="30000" dirty="0"/>
              <a:t>th</a:t>
            </a:r>
            <a:r>
              <a:rPr lang="es-ES" sz="2000" dirty="0"/>
              <a:t> ATF2 Project </a:t>
            </a:r>
            <a:r>
              <a:rPr lang="es-ES" sz="2000" dirty="0" err="1"/>
              <a:t>meeting</a:t>
            </a:r>
            <a:r>
              <a:rPr lang="es-ES" sz="2000" dirty="0"/>
              <a:t>   </a:t>
            </a:r>
            <a:r>
              <a:rPr lang="es-ES" sz="2000" dirty="0">
                <a:hlinkClick r:id="rId3"/>
              </a:rPr>
              <a:t>https://agenda.linearcollider.org/event/6939/</a:t>
            </a:r>
            <a:endParaRPr lang="es-ES" sz="2000" dirty="0"/>
          </a:p>
          <a:p>
            <a:r>
              <a:rPr lang="es-ES" sz="2000" dirty="0"/>
              <a:t>CLIC 2016 </a:t>
            </a:r>
            <a:r>
              <a:rPr lang="es-ES" sz="2000" dirty="0">
                <a:hlinkClick r:id="rId4"/>
              </a:rPr>
              <a:t>https://indico.cern.ch/event/449801/</a:t>
            </a:r>
            <a:endParaRPr lang="es-ES" sz="2000" dirty="0"/>
          </a:p>
          <a:p>
            <a:endParaRPr lang="es-ES" dirty="0"/>
          </a:p>
        </p:txBody>
      </p:sp>
    </p:spTree>
    <p:extLst>
      <p:ext uri="{BB962C8B-B14F-4D97-AF65-F5344CB8AC3E}">
        <p14:creationId xmlns:p14="http://schemas.microsoft.com/office/powerpoint/2010/main" val="36693293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1739"/>
            <a:ext cx="9144000" cy="495628"/>
          </a:xfrm>
          <a:solidFill>
            <a:srgbClr val="CCFFCC"/>
          </a:solidFill>
        </p:spPr>
        <p:txBody>
          <a:bodyPr>
            <a:noAutofit/>
          </a:bodyPr>
          <a:lstStyle/>
          <a:p>
            <a:pPr algn="l"/>
            <a:r>
              <a:rPr lang="en-US" sz="2800" b="1" dirty="0"/>
              <a:t>       ATF2 FY2015 R&amp;D issues and challenges </a:t>
            </a:r>
          </a:p>
        </p:txBody>
      </p:sp>
      <p:sp>
        <p:nvSpPr>
          <p:cNvPr id="2" name="Marcador de pie de página 1"/>
          <p:cNvSpPr>
            <a:spLocks noGrp="1"/>
          </p:cNvSpPr>
          <p:nvPr>
            <p:ph type="ftr" sz="quarter" idx="11"/>
          </p:nvPr>
        </p:nvSpPr>
        <p:spPr>
          <a:xfrm>
            <a:off x="3276600" y="6307578"/>
            <a:ext cx="2895600" cy="365125"/>
          </a:xfrm>
        </p:spPr>
        <p:txBody>
          <a:bodyPr/>
          <a:lstStyle/>
          <a:p>
            <a:r>
              <a:rPr lang="en-US" dirty="0" smtClean="0">
                <a:solidFill>
                  <a:prstClr val="black">
                    <a:tint val="75000"/>
                  </a:prstClr>
                </a:solidFill>
                <a:latin typeface="Calibri"/>
              </a:rPr>
              <a:t>4emes </a:t>
            </a:r>
            <a:r>
              <a:rPr lang="en-US" dirty="0" err="1" smtClean="0">
                <a:solidFill>
                  <a:prstClr val="black">
                    <a:tint val="75000"/>
                  </a:prstClr>
                </a:solidFill>
                <a:latin typeface="Calibri"/>
              </a:rPr>
              <a:t>Journees</a:t>
            </a:r>
            <a:r>
              <a:rPr lang="en-US" dirty="0" smtClean="0">
                <a:solidFill>
                  <a:prstClr val="black">
                    <a:tint val="75000"/>
                  </a:prstClr>
                </a:solidFill>
                <a:latin typeface="Calibri"/>
              </a:rPr>
              <a:t> </a:t>
            </a:r>
            <a:r>
              <a:rPr lang="en-US" dirty="0" err="1" smtClean="0">
                <a:solidFill>
                  <a:prstClr val="black">
                    <a:tint val="75000"/>
                  </a:prstClr>
                </a:solidFill>
                <a:latin typeface="Calibri"/>
              </a:rPr>
              <a:t>Collisionneur</a:t>
            </a:r>
            <a:r>
              <a:rPr lang="en-US" dirty="0" smtClean="0">
                <a:solidFill>
                  <a:prstClr val="black">
                    <a:tint val="75000"/>
                  </a:prstClr>
                </a:solidFill>
                <a:latin typeface="Calibri"/>
              </a:rPr>
              <a:t> </a:t>
            </a:r>
            <a:r>
              <a:rPr lang="en-US" dirty="0" err="1" smtClean="0">
                <a:solidFill>
                  <a:prstClr val="black">
                    <a:tint val="75000"/>
                  </a:prstClr>
                </a:solidFill>
                <a:latin typeface="Calibri"/>
              </a:rPr>
              <a:t>Lineaire</a:t>
            </a:r>
            <a:endParaRPr lang="en-US" dirty="0">
              <a:solidFill>
                <a:prstClr val="black">
                  <a:tint val="75000"/>
                </a:prstClr>
              </a:solidFill>
              <a:latin typeface="Calibri"/>
            </a:endParaRPr>
          </a:p>
        </p:txBody>
      </p:sp>
      <p:sp>
        <p:nvSpPr>
          <p:cNvPr id="4" name="Marcador de número de diapositiva 3"/>
          <p:cNvSpPr>
            <a:spLocks noGrp="1"/>
          </p:cNvSpPr>
          <p:nvPr>
            <p:ph type="sldNum" sz="quarter" idx="12"/>
          </p:nvPr>
        </p:nvSpPr>
        <p:spPr>
          <a:xfrm>
            <a:off x="6939938" y="6490141"/>
            <a:ext cx="2133600" cy="365125"/>
          </a:xfrm>
        </p:spPr>
        <p:txBody>
          <a:bodyPr/>
          <a:lstStyle/>
          <a:p>
            <a:fld id="{64834BF9-FFE2-DE4B-B653-CA28FCA84657}" type="slidenum">
              <a:rPr lang="en-US" smtClean="0">
                <a:solidFill>
                  <a:prstClr val="black">
                    <a:tint val="75000"/>
                  </a:prstClr>
                </a:solidFill>
                <a:latin typeface="Calibri"/>
              </a:rPr>
              <a:pPr/>
              <a:t>9</a:t>
            </a:fld>
            <a:endParaRPr lang="en-US">
              <a:solidFill>
                <a:prstClr val="black">
                  <a:tint val="75000"/>
                </a:prstClr>
              </a:solidFill>
              <a:latin typeface="Calibri"/>
            </a:endParaRPr>
          </a:p>
        </p:txBody>
      </p:sp>
      <p:sp>
        <p:nvSpPr>
          <p:cNvPr id="5" name="Marcador de fecha 4"/>
          <p:cNvSpPr>
            <a:spLocks noGrp="1"/>
          </p:cNvSpPr>
          <p:nvPr>
            <p:ph type="dt" sz="half" idx="10"/>
          </p:nvPr>
        </p:nvSpPr>
        <p:spPr/>
        <p:txBody>
          <a:bodyPr/>
          <a:lstStyle/>
          <a:p>
            <a:r>
              <a:rPr lang="en-US" smtClean="0">
                <a:solidFill>
                  <a:prstClr val="black">
                    <a:tint val="75000"/>
                  </a:prstClr>
                </a:solidFill>
                <a:latin typeface="Calibri"/>
              </a:rPr>
              <a:t>23-24 March 2016</a:t>
            </a:r>
            <a:endParaRPr lang="en-US">
              <a:solidFill>
                <a:prstClr val="black">
                  <a:tint val="75000"/>
                </a:prstClr>
              </a:solidFill>
              <a:latin typeface="Calibri"/>
            </a:endParaRPr>
          </a:p>
        </p:txBody>
      </p:sp>
      <p:sp>
        <p:nvSpPr>
          <p:cNvPr id="6" name="Rectángulo 5"/>
          <p:cNvSpPr/>
          <p:nvPr/>
        </p:nvSpPr>
        <p:spPr>
          <a:xfrm>
            <a:off x="135466" y="537286"/>
            <a:ext cx="8686801" cy="5693865"/>
          </a:xfrm>
          <a:prstGeom prst="rect">
            <a:avLst/>
          </a:prstGeom>
        </p:spPr>
        <p:txBody>
          <a:bodyPr wrap="square">
            <a:spAutoFit/>
          </a:bodyPr>
          <a:lstStyle/>
          <a:p>
            <a:r>
              <a:rPr lang="en-GB" sz="2800" b="1" dirty="0"/>
              <a:t>Beam tuning and low-beta optics </a:t>
            </a:r>
            <a:r>
              <a:rPr lang="en-GB" sz="2400" b="1" dirty="0"/>
              <a:t>(T. </a:t>
            </a:r>
            <a:r>
              <a:rPr lang="en-GB" sz="2400" b="1" dirty="0" err="1"/>
              <a:t>Okugi</a:t>
            </a:r>
            <a:r>
              <a:rPr lang="en-GB" sz="2400" b="1" dirty="0" smtClean="0"/>
              <a:t>)</a:t>
            </a:r>
            <a:endParaRPr lang="en-GB" sz="2400" b="1" dirty="0" smtClean="0"/>
          </a:p>
          <a:p>
            <a:endParaRPr lang="en-GB" sz="2400" b="1" dirty="0" smtClean="0"/>
          </a:p>
          <a:p>
            <a:pPr marL="342900" indent="-342900" algn="just">
              <a:buFont typeface="Arial"/>
              <a:buChar char="•"/>
            </a:pPr>
            <a:r>
              <a:rPr lang="en-GB" sz="2400" dirty="0" smtClean="0"/>
              <a:t>A </a:t>
            </a:r>
            <a:r>
              <a:rPr lang="en-GB" sz="2400" dirty="0"/>
              <a:t>continuous effort in the IP beam size measurement for 20x1 and 10x1 optics has been made during 2015. </a:t>
            </a:r>
            <a:endParaRPr lang="en-GB" sz="2400" dirty="0" smtClean="0"/>
          </a:p>
          <a:p>
            <a:pPr marL="342900" indent="-342900" algn="just">
              <a:buFont typeface="Arial"/>
              <a:buChar char="•"/>
            </a:pPr>
            <a:r>
              <a:rPr lang="en-GB" sz="2400" dirty="0" smtClean="0"/>
              <a:t>The </a:t>
            </a:r>
            <a:r>
              <a:rPr lang="en-GB" sz="2400" dirty="0"/>
              <a:t>minimum IP size was larger than the measured in 2014 spring operation, both from QD0FF scan and with a random jitter source</a:t>
            </a:r>
            <a:r>
              <a:rPr lang="en-GB" sz="2400" dirty="0" smtClean="0"/>
              <a:t>.</a:t>
            </a:r>
          </a:p>
          <a:p>
            <a:pPr marL="342900" indent="-342900" algn="just">
              <a:buFont typeface="Arial"/>
              <a:buChar char="•"/>
            </a:pPr>
            <a:r>
              <a:rPr lang="en-GB" sz="2400" dirty="0" smtClean="0"/>
              <a:t>The </a:t>
            </a:r>
            <a:r>
              <a:rPr lang="en-GB" sz="2400" dirty="0"/>
              <a:t>intensity dependence was larger than for 2014 even after the OTR2 optimization, symmetrisation and optimisation of the all the OTR chambers. </a:t>
            </a:r>
          </a:p>
          <a:p>
            <a:pPr marL="342900" indent="-342900" algn="just">
              <a:buFont typeface="Arial"/>
              <a:buChar char="•"/>
            </a:pPr>
            <a:r>
              <a:rPr lang="en-GB" sz="2400" dirty="0" smtClean="0"/>
              <a:t>During </a:t>
            </a:r>
            <a:r>
              <a:rPr lang="en-GB" sz="2400" dirty="0"/>
              <a:t>2016 the effort for goal 1 will continue with: a detailed investigation of the dependence with the random jitter source will be performed thanks to new air-core dipole, new skew </a:t>
            </a:r>
            <a:r>
              <a:rPr lang="en-GB" sz="2400" dirty="0" err="1"/>
              <a:t>sextupoles</a:t>
            </a:r>
            <a:r>
              <a:rPr lang="en-GB" sz="2400" dirty="0"/>
              <a:t> and the chamber modification (some bellows will be eliminated) of FD</a:t>
            </a:r>
            <a:r>
              <a:rPr lang="en-GB" dirty="0"/>
              <a:t>.</a:t>
            </a:r>
            <a:endParaRPr lang="es-ES" dirty="0"/>
          </a:p>
        </p:txBody>
      </p:sp>
    </p:spTree>
    <p:extLst>
      <p:ext uri="{BB962C8B-B14F-4D97-AF65-F5344CB8AC3E}">
        <p14:creationId xmlns:p14="http://schemas.microsoft.com/office/powerpoint/2010/main" val="33409114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34691</TotalTime>
  <Words>6585</Words>
  <Application>Microsoft Macintosh PowerPoint</Application>
  <PresentationFormat>Presentación en pantalla (4:3)</PresentationFormat>
  <Paragraphs>739</Paragraphs>
  <Slides>58</Slides>
  <Notes>55</Notes>
  <HiddenSlides>0</HiddenSlides>
  <MMClips>0</MMClips>
  <ScaleCrop>false</ScaleCrop>
  <HeadingPairs>
    <vt:vector size="4" baseType="variant">
      <vt:variant>
        <vt:lpstr>Tema</vt:lpstr>
      </vt:variant>
      <vt:variant>
        <vt:i4>4</vt:i4>
      </vt:variant>
      <vt:variant>
        <vt:lpstr>Títulos de diapositiva</vt:lpstr>
      </vt:variant>
      <vt:variant>
        <vt:i4>58</vt:i4>
      </vt:variant>
    </vt:vector>
  </HeadingPairs>
  <TitlesOfParts>
    <vt:vector size="62" baseType="lpstr">
      <vt:lpstr>2_Tema de Office</vt:lpstr>
      <vt:lpstr>White</vt:lpstr>
      <vt:lpstr>2_White</vt:lpstr>
      <vt:lpstr>Default Design</vt:lpstr>
      <vt:lpstr>ATF2 Status and Plans</vt:lpstr>
      <vt:lpstr>       Outline</vt:lpstr>
      <vt:lpstr>       ATF2 FY2015 operational summary </vt:lpstr>
      <vt:lpstr>       ATF2 FY2015 operational summary </vt:lpstr>
      <vt:lpstr>       ATF2 FY2015 hardware summary </vt:lpstr>
      <vt:lpstr>       ATF2 FY2015 hardware summary </vt:lpstr>
      <vt:lpstr>       ATF2 FY2015 hardware summary </vt:lpstr>
      <vt:lpstr>       ATF2 FY2015 R&amp;D issues and challenges </vt:lpstr>
      <vt:lpstr>       ATF2 FY2015 R&amp;D issues and challenges </vt:lpstr>
      <vt:lpstr>       ATF2 FY2015 R&amp;D issues and challenges </vt:lpstr>
      <vt:lpstr>    ATF2 FY2015 R&amp;D issues and challenges </vt:lpstr>
      <vt:lpstr>       ATF2 FY2015 R&amp;D issues and challenges   </vt:lpstr>
      <vt:lpstr>    ATF2 FY2015 R&amp;D issues and challenges </vt:lpstr>
      <vt:lpstr>Presentación de PowerPoint</vt:lpstr>
      <vt:lpstr>IPFB results</vt:lpstr>
      <vt:lpstr>       ATF2 FY2016  operational prospects and prospects </vt:lpstr>
      <vt:lpstr>       ATF2 FY2016 operational status and prospects </vt:lpstr>
      <vt:lpstr>       ATF2 FY2016 operational status and prospects </vt:lpstr>
      <vt:lpstr>       ATF2 FY2016 hardware status  </vt:lpstr>
      <vt:lpstr>       ATF2 FY2016 Highlights from winter run </vt:lpstr>
      <vt:lpstr>Background studies: Collimators and Diamond Sensors  in ATF2 March 2016 runs</vt:lpstr>
      <vt:lpstr>Introduction and objectives</vt:lpstr>
      <vt:lpstr>Transverse beam halo collimation at ATF2 March 2016</vt:lpstr>
      <vt:lpstr>Presentación de PowerPoint</vt:lpstr>
      <vt:lpstr>Presentación de PowerPoint</vt:lpstr>
      <vt:lpstr>Transverse beam halo collimation commissioning</vt:lpstr>
      <vt:lpstr>Transverse beam halo collimation commissioning</vt:lpstr>
      <vt:lpstr>Diamond sensors studies</vt:lpstr>
      <vt:lpstr>Beam Intensity dependence studies</vt:lpstr>
      <vt:lpstr>Damping Ring Vacuum studies</vt:lpstr>
      <vt:lpstr>       ATF2 FY2016 Highlights from winter run </vt:lpstr>
      <vt:lpstr>       ATF2 FY2016 Highlights from winter run </vt:lpstr>
      <vt:lpstr>       ATF2 FY2016 Highlights from winter run </vt:lpstr>
      <vt:lpstr>       ATF2 FY2016 Highlights from winter run </vt:lpstr>
      <vt:lpstr>Presentación de PowerPoint</vt:lpstr>
      <vt:lpstr>Presentación de PowerPoint</vt:lpstr>
      <vt:lpstr>Presentación de PowerPoint</vt:lpstr>
      <vt:lpstr>Presentación de PowerPoint</vt:lpstr>
      <vt:lpstr>Presentación de PowerPoint</vt:lpstr>
      <vt:lpstr>       ATF2 FY2016 Highlights from winter run </vt:lpstr>
      <vt:lpstr>Presentación de PowerPoint</vt:lpstr>
      <vt:lpstr>Presentación de PowerPoint</vt:lpstr>
      <vt:lpstr>Ground motion feed-forward</vt:lpstr>
      <vt:lpstr>Reconstruction of orbit from sensor data</vt:lpstr>
      <vt:lpstr>       International Collaboration Status and Future </vt:lpstr>
      <vt:lpstr>       Final remarks and Summary </vt:lpstr>
      <vt:lpstr>        </vt:lpstr>
      <vt:lpstr>        </vt:lpstr>
      <vt:lpstr>       ATF2 History of ATF runs </vt:lpstr>
      <vt:lpstr>       International Collaboration Status and Future </vt:lpstr>
      <vt:lpstr>       International Collaboration Status and Future </vt:lpstr>
      <vt:lpstr>       International Collaboration Status and Future </vt:lpstr>
      <vt:lpstr>       International Collaboration Status and Future </vt:lpstr>
      <vt:lpstr>       International Collaboration Status and Future </vt:lpstr>
      <vt:lpstr>       International Collaboration Status and Future </vt:lpstr>
      <vt:lpstr>       International Collaboration Status and Future </vt:lpstr>
      <vt:lpstr>       International Collaboration Status and Future </vt:lpstr>
      <vt:lpstr>       International Collaboration Status and Future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feasibility study of a transverse halo collimation system for ATF2</dc:title>
  <dc:creator>Nuria Fuster </dc:creator>
  <cp:lastModifiedBy>Angeles Faus-Golfe</cp:lastModifiedBy>
  <cp:revision>1158</cp:revision>
  <cp:lastPrinted>2015-11-03T15:58:22Z</cp:lastPrinted>
  <dcterms:created xsi:type="dcterms:W3CDTF">2014-09-25T13:45:58Z</dcterms:created>
  <dcterms:modified xsi:type="dcterms:W3CDTF">2016-03-23T09:57:11Z</dcterms:modified>
</cp:coreProperties>
</file>