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101-3769-4C3C-9516-0CEBE3F7B03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4438-CD9E-43B1-ABBA-E4E4395C9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36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101-3769-4C3C-9516-0CEBE3F7B03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4438-CD9E-43B1-ABBA-E4E4395C9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5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101-3769-4C3C-9516-0CEBE3F7B03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4438-CD9E-43B1-ABBA-E4E4395C9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0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101-3769-4C3C-9516-0CEBE3F7B03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4438-CD9E-43B1-ABBA-E4E4395C9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76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101-3769-4C3C-9516-0CEBE3F7B03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4438-CD9E-43B1-ABBA-E4E4395C9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0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101-3769-4C3C-9516-0CEBE3F7B03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4438-CD9E-43B1-ABBA-E4E4395C9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01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101-3769-4C3C-9516-0CEBE3F7B03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4438-CD9E-43B1-ABBA-E4E4395C9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60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101-3769-4C3C-9516-0CEBE3F7B03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4438-CD9E-43B1-ABBA-E4E4395C9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31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101-3769-4C3C-9516-0CEBE3F7B03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4438-CD9E-43B1-ABBA-E4E4395C9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61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101-3769-4C3C-9516-0CEBE3F7B03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4438-CD9E-43B1-ABBA-E4E4395C9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75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101-3769-4C3C-9516-0CEBE3F7B03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4438-CD9E-43B1-ABBA-E4E4395C9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67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7F101-3769-4C3C-9516-0CEBE3F7B03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B4438-CD9E-43B1-ABBA-E4E4395C9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78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0819" y="207963"/>
            <a:ext cx="11123721" cy="2387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QA-QC Meeting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err="1" smtClean="0"/>
              <a:t>Cosmic</a:t>
            </a:r>
            <a:r>
              <a:rPr lang="fr-FR" dirty="0" smtClean="0"/>
              <a:t> </a:t>
            </a:r>
            <a:r>
              <a:rPr lang="fr-FR" dirty="0" err="1" smtClean="0"/>
              <a:t>Bench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11 </a:t>
            </a:r>
            <a:r>
              <a:rPr lang="fr-FR" dirty="0" err="1" smtClean="0"/>
              <a:t>January</a:t>
            </a:r>
            <a:r>
              <a:rPr lang="fr-FR" dirty="0" smtClean="0"/>
              <a:t> </a:t>
            </a:r>
            <a:r>
              <a:rPr lang="fr-FR" dirty="0" smtClean="0"/>
              <a:t>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152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1830" y="365125"/>
            <a:ext cx="10515600" cy="1325563"/>
          </a:xfrm>
        </p:spPr>
        <p:txBody>
          <a:bodyPr/>
          <a:lstStyle/>
          <a:p>
            <a:r>
              <a:rPr lang="fr-FR" dirty="0" err="1" smtClean="0"/>
              <a:t>Aim</a:t>
            </a:r>
            <a:r>
              <a:rPr lang="fr-FR" dirty="0" smtClean="0"/>
              <a:t> of the </a:t>
            </a:r>
            <a:r>
              <a:rPr lang="fr-FR" dirty="0" err="1" smtClean="0"/>
              <a:t>Cosmic</a:t>
            </a:r>
            <a:r>
              <a:rPr lang="fr-FR" dirty="0" smtClean="0"/>
              <a:t> </a:t>
            </a:r>
            <a:r>
              <a:rPr lang="fr-FR" dirty="0" err="1" smtClean="0"/>
              <a:t>Bench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38200" y="1690688"/>
            <a:ext cx="10051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/>
          </a:p>
          <a:p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629587" y="2106186"/>
            <a:ext cx="102600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Efficiency</a:t>
            </a:r>
            <a:r>
              <a:rPr lang="fr-FR" sz="2400" dirty="0" smtClean="0"/>
              <a:t> </a:t>
            </a:r>
            <a:r>
              <a:rPr lang="fr-FR" sz="2400" dirty="0" err="1" smtClean="0"/>
              <a:t>characterisation</a:t>
            </a:r>
            <a:r>
              <a:rPr lang="fr-FR" sz="2400" dirty="0" smtClean="0"/>
              <a:t> </a:t>
            </a:r>
          </a:p>
          <a:p>
            <a:endParaRPr lang="fr-FR" sz="2400" dirty="0" smtClean="0"/>
          </a:p>
          <a:p>
            <a:r>
              <a:rPr lang="fr-FR" sz="2400" dirty="0" err="1" smtClean="0"/>
              <a:t>Identify</a:t>
            </a:r>
            <a:r>
              <a:rPr lang="fr-FR" sz="2400" dirty="0" smtClean="0"/>
              <a:t> </a:t>
            </a:r>
            <a:r>
              <a:rPr lang="fr-FR" sz="2400" dirty="0" err="1" smtClean="0"/>
              <a:t>problems</a:t>
            </a:r>
            <a:r>
              <a:rPr lang="fr-FR" sz="2400" dirty="0" smtClean="0"/>
              <a:t> </a:t>
            </a:r>
            <a:r>
              <a:rPr lang="fr-FR" sz="2400" dirty="0" err="1" smtClean="0"/>
              <a:t>along</a:t>
            </a:r>
            <a:r>
              <a:rPr lang="fr-FR" sz="2400" dirty="0"/>
              <a:t> </a:t>
            </a:r>
            <a:r>
              <a:rPr lang="fr-FR" sz="2400" dirty="0" smtClean="0"/>
              <a:t>the </a:t>
            </a:r>
            <a:r>
              <a:rPr lang="fr-FR" sz="2400" dirty="0" err="1" smtClean="0"/>
              <a:t>whole</a:t>
            </a:r>
            <a:r>
              <a:rPr lang="fr-FR" sz="2400" dirty="0" smtClean="0"/>
              <a:t> </a:t>
            </a:r>
            <a:r>
              <a:rPr lang="fr-FR" sz="2400" dirty="0" err="1" smtClean="0"/>
              <a:t>detection</a:t>
            </a:r>
            <a:r>
              <a:rPr lang="fr-FR" sz="2400" dirty="0" smtClean="0"/>
              <a:t> </a:t>
            </a:r>
            <a:r>
              <a:rPr lang="fr-FR" sz="2400" dirty="0" err="1" smtClean="0"/>
              <a:t>chain</a:t>
            </a:r>
            <a:r>
              <a:rPr lang="fr-FR" sz="2400" dirty="0" smtClean="0"/>
              <a:t>: </a:t>
            </a:r>
            <a:r>
              <a:rPr lang="fr-FR" sz="2400" dirty="0" err="1" smtClean="0"/>
              <a:t>dead</a:t>
            </a:r>
            <a:r>
              <a:rPr lang="fr-FR" sz="2400" dirty="0" smtClean="0"/>
              <a:t> </a:t>
            </a:r>
            <a:r>
              <a:rPr lang="fr-FR" sz="2400" dirty="0" err="1" smtClean="0"/>
              <a:t>strips</a:t>
            </a:r>
            <a:r>
              <a:rPr lang="fr-FR" sz="2400" dirty="0" smtClean="0"/>
              <a:t>, inefficiences, connexion </a:t>
            </a:r>
            <a:r>
              <a:rPr lang="fr-FR" sz="2400" dirty="0" err="1" smtClean="0"/>
              <a:t>problems</a:t>
            </a:r>
            <a:r>
              <a:rPr lang="fr-FR" sz="2400" dirty="0"/>
              <a:t> </a:t>
            </a:r>
            <a:r>
              <a:rPr lang="fr-FR" sz="2400" dirty="0" smtClean="0"/>
              <a:t>…</a:t>
            </a:r>
          </a:p>
          <a:p>
            <a:endParaRPr lang="fr-FR" sz="2400" dirty="0"/>
          </a:p>
          <a:p>
            <a:r>
              <a:rPr lang="fr-FR" sz="2400" dirty="0" err="1" smtClean="0"/>
              <a:t>Requirements</a:t>
            </a:r>
            <a:r>
              <a:rPr lang="fr-FR" sz="2400" dirty="0" smtClean="0"/>
              <a:t>: </a:t>
            </a:r>
            <a:r>
              <a:rPr lang="fr-FR" sz="2400" dirty="0" err="1" smtClean="0"/>
              <a:t>gas</a:t>
            </a:r>
            <a:r>
              <a:rPr lang="fr-FR" sz="2400" dirty="0" smtClean="0"/>
              <a:t>, HV, </a:t>
            </a:r>
            <a:r>
              <a:rPr lang="fr-FR" sz="2400" dirty="0" err="1" smtClean="0"/>
              <a:t>electronics</a:t>
            </a:r>
            <a:r>
              <a:rPr lang="fr-FR" sz="2400" dirty="0" smtClean="0"/>
              <a:t> </a:t>
            </a:r>
            <a:r>
              <a:rPr lang="fr-FR" sz="2400" dirty="0" err="1" smtClean="0"/>
              <a:t>cards</a:t>
            </a:r>
            <a:r>
              <a:rPr lang="fr-FR" sz="2400" dirty="0" smtClean="0"/>
              <a:t> (not the final VMM </a:t>
            </a:r>
            <a:r>
              <a:rPr lang="fr-FR" sz="2400" dirty="0" err="1" smtClean="0"/>
              <a:t>electronics</a:t>
            </a:r>
            <a:r>
              <a:rPr lang="fr-FR" sz="2400" dirty="0" smtClean="0"/>
              <a:t>, </a:t>
            </a:r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use the DREAM </a:t>
            </a:r>
            <a:r>
              <a:rPr lang="fr-FR" sz="2400" dirty="0" err="1" smtClean="0"/>
              <a:t>electronics</a:t>
            </a:r>
            <a:r>
              <a:rPr lang="fr-FR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260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Set up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38200" y="1690688"/>
            <a:ext cx="10515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Re-use</a:t>
            </a:r>
            <a:r>
              <a:rPr lang="fr-FR" sz="2400" dirty="0" smtClean="0"/>
              <a:t> the </a:t>
            </a:r>
            <a:r>
              <a:rPr lang="fr-FR" sz="2400" dirty="0" err="1" smtClean="0"/>
              <a:t>cosmic</a:t>
            </a:r>
            <a:r>
              <a:rPr lang="fr-FR" sz="2400" dirty="0" smtClean="0"/>
              <a:t> </a:t>
            </a:r>
            <a:r>
              <a:rPr lang="fr-FR" sz="2400" dirty="0" err="1" smtClean="0"/>
              <a:t>bench</a:t>
            </a:r>
            <a:r>
              <a:rPr lang="fr-FR" sz="2400" dirty="0" smtClean="0"/>
              <a:t> of the M-Cube </a:t>
            </a:r>
            <a:r>
              <a:rPr lang="fr-FR" sz="2400" dirty="0" err="1" smtClean="0"/>
              <a:t>project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a modification of the structure </a:t>
            </a:r>
            <a:r>
              <a:rPr lang="fr-FR" sz="2400" dirty="0" err="1" smtClean="0"/>
              <a:t>that</a:t>
            </a:r>
            <a:r>
              <a:rPr lang="fr-FR" sz="2400" dirty="0" smtClean="0"/>
              <a:t> has </a:t>
            </a:r>
            <a:r>
              <a:rPr lang="fr-FR" sz="2400" dirty="0" err="1" smtClean="0"/>
              <a:t>already</a:t>
            </a:r>
            <a:r>
              <a:rPr lang="fr-FR" sz="2400" dirty="0" smtClean="0"/>
              <a:t> been </a:t>
            </a:r>
            <a:r>
              <a:rPr lang="fr-FR" sz="2400" dirty="0" err="1" smtClean="0"/>
              <a:t>designed</a:t>
            </a:r>
            <a:endParaRPr lang="fr-FR" sz="2400" dirty="0" smtClean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" y="3016251"/>
            <a:ext cx="7759337" cy="358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8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Procedure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38200" y="1692812"/>
            <a:ext cx="105155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Scanning </a:t>
            </a:r>
            <a:r>
              <a:rPr lang="fr-FR" sz="2400" dirty="0" err="1" smtClean="0"/>
              <a:t>region</a:t>
            </a:r>
            <a:r>
              <a:rPr lang="fr-FR" sz="2400" dirty="0" smtClean="0"/>
              <a:t> 1.5× 0.5 m</a:t>
            </a:r>
            <a:r>
              <a:rPr lang="fr-FR" sz="2400" baseline="30000" dirty="0" smtClean="0"/>
              <a:t>2 </a:t>
            </a:r>
            <a:r>
              <a:rPr lang="fr-FR" sz="2400" dirty="0" smtClean="0"/>
              <a:t> (a few </a:t>
            </a:r>
            <a:r>
              <a:rPr lang="fr-FR" sz="2400" dirty="0" err="1" smtClean="0"/>
              <a:t>days</a:t>
            </a:r>
            <a:r>
              <a:rPr lang="fr-FR" sz="2400" dirty="0" smtClean="0"/>
              <a:t> to scan the </a:t>
            </a:r>
            <a:r>
              <a:rPr lang="fr-FR" sz="2400" dirty="0" err="1" smtClean="0"/>
              <a:t>whole</a:t>
            </a:r>
            <a:r>
              <a:rPr lang="fr-FR" sz="2400" dirty="0" smtClean="0"/>
              <a:t> module), </a:t>
            </a:r>
          </a:p>
          <a:p>
            <a:endParaRPr lang="fr-FR" sz="2400" dirty="0" smtClean="0"/>
          </a:p>
          <a:p>
            <a:r>
              <a:rPr lang="fr-FR" sz="2400" dirty="0" smtClean="0"/>
              <a:t>5 </a:t>
            </a:r>
            <a:r>
              <a:rPr lang="fr-FR" sz="2400" dirty="0" err="1"/>
              <a:t>steps</a:t>
            </a:r>
            <a:r>
              <a:rPr lang="fr-FR" sz="2400" dirty="0"/>
              <a:t> </a:t>
            </a:r>
            <a:r>
              <a:rPr lang="fr-FR" sz="2400" dirty="0" smtClean="0"/>
              <a:t>~5 </a:t>
            </a:r>
            <a:r>
              <a:rPr lang="fr-FR" sz="2400" dirty="0" err="1" smtClean="0"/>
              <a:t>days</a:t>
            </a:r>
            <a:r>
              <a:rPr lang="fr-FR" sz="2400" dirty="0" smtClean="0"/>
              <a:t> to scan a </a:t>
            </a:r>
            <a:r>
              <a:rPr lang="fr-FR" sz="2400" dirty="0" err="1" smtClean="0"/>
              <a:t>whole</a:t>
            </a:r>
            <a:r>
              <a:rPr lang="fr-FR" sz="2400" dirty="0" smtClean="0"/>
              <a:t> module~1 </a:t>
            </a:r>
            <a:r>
              <a:rPr lang="fr-FR" sz="2400" dirty="0" err="1" smtClean="0"/>
              <a:t>week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Use the M cubes modules in </a:t>
            </a:r>
            <a:r>
              <a:rPr lang="fr-FR" sz="2400" dirty="0" err="1" smtClean="0"/>
              <a:t>coincidence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/>
              <a:t> </a:t>
            </a:r>
            <a:r>
              <a:rPr lang="fr-FR" sz="2400" dirty="0" err="1" smtClean="0"/>
              <a:t>our</a:t>
            </a:r>
            <a:r>
              <a:rPr lang="fr-FR" sz="2400" dirty="0" smtClean="0"/>
              <a:t> module</a:t>
            </a:r>
          </a:p>
          <a:p>
            <a:endParaRPr lang="fr-FR" sz="2400" dirty="0"/>
          </a:p>
          <a:p>
            <a:r>
              <a:rPr lang="fr-FR" sz="2400" dirty="0" smtClean="0"/>
              <a:t>M cube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equipped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DREAM </a:t>
            </a:r>
            <a:r>
              <a:rPr lang="fr-FR" sz="2400" dirty="0" err="1" smtClean="0"/>
              <a:t>electronics</a:t>
            </a:r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Our modules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also</a:t>
            </a:r>
            <a:r>
              <a:rPr lang="fr-FR" sz="2400" dirty="0" smtClean="0"/>
              <a:t> </a:t>
            </a:r>
            <a:r>
              <a:rPr lang="fr-FR" sz="2400" dirty="0" err="1" smtClean="0"/>
              <a:t>equipped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DREAM </a:t>
            </a:r>
            <a:r>
              <a:rPr lang="fr-FR" sz="2400" dirty="0" err="1" smtClean="0"/>
              <a:t>electronics</a:t>
            </a:r>
            <a:endParaRPr lang="fr-FR" sz="2400" dirty="0" smtClean="0"/>
          </a:p>
          <a:p>
            <a:endParaRPr lang="fr-FR" sz="2400" dirty="0"/>
          </a:p>
          <a:p>
            <a:r>
              <a:rPr lang="fr-FR" sz="2400" dirty="0" err="1" smtClean="0"/>
              <a:t>We</a:t>
            </a:r>
            <a:r>
              <a:rPr lang="fr-FR" sz="2400" dirty="0" smtClean="0"/>
              <a:t> have </a:t>
            </a:r>
            <a:r>
              <a:rPr lang="fr-FR" sz="2400" dirty="0" err="1" smtClean="0"/>
              <a:t>already</a:t>
            </a:r>
            <a:r>
              <a:rPr lang="fr-FR" sz="2400" dirty="0" smtClean="0"/>
              <a:t> </a:t>
            </a:r>
            <a:r>
              <a:rPr lang="fr-FR" sz="2400" dirty="0" err="1" smtClean="0"/>
              <a:t>ordered</a:t>
            </a:r>
            <a:r>
              <a:rPr lang="fr-FR" sz="2400" dirty="0" smtClean="0"/>
              <a:t> the DREAM </a:t>
            </a:r>
            <a:r>
              <a:rPr lang="fr-FR" sz="2400" dirty="0" err="1" smtClean="0"/>
              <a:t>electronics</a:t>
            </a:r>
            <a:r>
              <a:rPr lang="fr-FR" sz="2400" dirty="0" smtClean="0"/>
              <a:t> </a:t>
            </a:r>
            <a:r>
              <a:rPr lang="fr-FR" sz="2400" dirty="0" err="1" smtClean="0"/>
              <a:t>corresponding</a:t>
            </a:r>
            <a:r>
              <a:rPr lang="fr-FR" sz="2400" dirty="0" smtClean="0"/>
              <a:t> to 1/5 of the surface~4096 channels</a:t>
            </a:r>
            <a:r>
              <a:rPr lang="fr-FR" sz="2400" dirty="0" smtClean="0">
                <a:sym typeface="Wingdings" panose="05000000000000000000" pitchFamily="2" charset="2"/>
              </a:rPr>
              <a:t>8 </a:t>
            </a:r>
            <a:r>
              <a:rPr lang="fr-FR" sz="2400" dirty="0" err="1" smtClean="0">
                <a:sym typeface="Wingdings" panose="05000000000000000000" pitchFamily="2" charset="2"/>
              </a:rPr>
              <a:t>cards</a:t>
            </a:r>
            <a:endParaRPr lang="fr-FR" sz="2400" dirty="0" smtClean="0"/>
          </a:p>
          <a:p>
            <a:endParaRPr lang="fr-FR" sz="2400" baseline="30000" dirty="0" smtClean="0"/>
          </a:p>
          <a:p>
            <a:endParaRPr lang="fr-FR" sz="2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285662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1264" y="170253"/>
            <a:ext cx="10515600" cy="1325563"/>
          </a:xfrm>
        </p:spPr>
        <p:txBody>
          <a:bodyPr/>
          <a:lstStyle/>
          <a:p>
            <a:r>
              <a:rPr lang="fr-FR" dirty="0" smtClean="0"/>
              <a:t>To do </a:t>
            </a:r>
            <a:r>
              <a:rPr lang="fr-FR" dirty="0" err="1" smtClean="0"/>
              <a:t>list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11264" y="1595021"/>
            <a:ext cx="100514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Platform: finalise the design (</a:t>
            </a:r>
            <a:r>
              <a:rPr lang="fr-FR" sz="2400" dirty="0" err="1" smtClean="0"/>
              <a:t>with</a:t>
            </a:r>
            <a:r>
              <a:rPr lang="fr-FR" sz="2400" dirty="0" smtClean="0"/>
              <a:t> Didier, Christoph and Marc) and </a:t>
            </a:r>
            <a:r>
              <a:rPr lang="fr-FR" sz="2400" dirty="0" err="1" smtClean="0"/>
              <a:t>order</a:t>
            </a:r>
            <a:r>
              <a:rPr lang="fr-FR" sz="2400" dirty="0" smtClean="0"/>
              <a:t> </a:t>
            </a:r>
            <a:r>
              <a:rPr lang="fr-FR" sz="2400" dirty="0" err="1" smtClean="0"/>
              <a:t>it</a:t>
            </a:r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Design and adaptation </a:t>
            </a:r>
            <a:r>
              <a:rPr lang="fr-FR" sz="2400" dirty="0" err="1" smtClean="0"/>
              <a:t>cards</a:t>
            </a:r>
            <a:r>
              <a:rPr lang="fr-FR" sz="2400" dirty="0" smtClean="0">
                <a:sym typeface="Wingdings" panose="05000000000000000000" pitchFamily="2" charset="2"/>
              </a:rPr>
              <a:t> </a:t>
            </a:r>
            <a:r>
              <a:rPr lang="fr-FR" sz="2400" dirty="0" err="1" smtClean="0">
                <a:sym typeface="Wingdings" panose="05000000000000000000" pitchFamily="2" charset="2"/>
              </a:rPr>
              <a:t>Zebra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connectors</a:t>
            </a:r>
            <a:r>
              <a:rPr lang="fr-FR" sz="2400" dirty="0" smtClean="0">
                <a:sym typeface="Wingdings" panose="05000000000000000000" pitchFamily="2" charset="2"/>
              </a:rPr>
              <a:t> to DREAM connecteurs </a:t>
            </a:r>
            <a:r>
              <a:rPr lang="fr-FR" sz="2400" dirty="0" err="1" smtClean="0">
                <a:sym typeface="Wingdings" panose="05000000000000000000" pitchFamily="2" charset="2"/>
              </a:rPr>
              <a:t>Multiplexing</a:t>
            </a:r>
            <a:r>
              <a:rPr lang="fr-FR" sz="2400" dirty="0" smtClean="0">
                <a:sym typeface="Wingdings" panose="05000000000000000000" pitchFamily="2" charset="2"/>
              </a:rPr>
              <a:t> (</a:t>
            </a:r>
            <a:r>
              <a:rPr lang="fr-FR" sz="2400" dirty="0" err="1" smtClean="0">
                <a:sym typeface="Wingdings" panose="05000000000000000000" pitchFamily="2" charset="2"/>
              </a:rPr>
              <a:t>we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will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read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only</a:t>
            </a:r>
            <a:r>
              <a:rPr lang="fr-FR" sz="2400" dirty="0" smtClean="0">
                <a:sym typeface="Wingdings" panose="05000000000000000000" pitchFamily="2" charset="2"/>
              </a:rPr>
              <a:t> 1 over 2 </a:t>
            </a:r>
            <a:r>
              <a:rPr lang="fr-FR" sz="2400" dirty="0" err="1" smtClean="0">
                <a:sym typeface="Wingdings" panose="05000000000000000000" pitchFamily="2" charset="2"/>
              </a:rPr>
              <a:t>strips</a:t>
            </a:r>
            <a:r>
              <a:rPr lang="fr-FR" sz="2400" dirty="0" smtClean="0">
                <a:sym typeface="Wingdings" panose="05000000000000000000" pitchFamily="2" charset="2"/>
              </a:rPr>
              <a:t>)</a:t>
            </a:r>
          </a:p>
          <a:p>
            <a:endParaRPr lang="fr-FR" sz="2400" dirty="0">
              <a:sym typeface="Wingdings" panose="05000000000000000000" pitchFamily="2" charset="2"/>
            </a:endParaRPr>
          </a:p>
          <a:p>
            <a:r>
              <a:rPr lang="fr-FR" sz="2400" dirty="0" smtClean="0">
                <a:sym typeface="Wingdings" panose="05000000000000000000" pitchFamily="2" charset="2"/>
              </a:rPr>
              <a:t>Start </a:t>
            </a:r>
            <a:r>
              <a:rPr lang="fr-FR" sz="2400" dirty="0" err="1" smtClean="0">
                <a:sym typeface="Wingdings" panose="05000000000000000000" pitchFamily="2" charset="2"/>
              </a:rPr>
              <a:t>looking</a:t>
            </a:r>
            <a:r>
              <a:rPr lang="fr-FR" sz="2400" dirty="0" smtClean="0">
                <a:sym typeface="Wingdings" panose="05000000000000000000" pitchFamily="2" charset="2"/>
              </a:rPr>
              <a:t> at the data of the DREAM </a:t>
            </a:r>
            <a:r>
              <a:rPr lang="fr-FR" sz="2400" dirty="0" err="1" smtClean="0">
                <a:sym typeface="Wingdings" panose="05000000000000000000" pitchFamily="2" charset="2"/>
              </a:rPr>
              <a:t>electronics</a:t>
            </a:r>
            <a:r>
              <a:rPr lang="fr-FR" sz="2400" dirty="0" smtClean="0">
                <a:sym typeface="Wingdings" panose="05000000000000000000" pitchFamily="2" charset="2"/>
              </a:rPr>
              <a:t> to </a:t>
            </a:r>
            <a:r>
              <a:rPr lang="fr-FR" sz="2400" dirty="0" err="1" smtClean="0">
                <a:sym typeface="Wingdings" panose="05000000000000000000" pitchFamily="2" charset="2"/>
              </a:rPr>
              <a:t>be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familiarised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with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it</a:t>
            </a:r>
            <a:endParaRPr lang="fr-FR" sz="2400" dirty="0" smtClean="0">
              <a:sym typeface="Wingdings" panose="05000000000000000000" pitchFamily="2" charset="2"/>
            </a:endParaRPr>
          </a:p>
          <a:p>
            <a:endParaRPr lang="fr-FR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3916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Dimensions des panneaux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67"/>
          <a:stretch/>
        </p:blipFill>
        <p:spPr bwMode="auto">
          <a:xfrm>
            <a:off x="3619500" y="2280602"/>
            <a:ext cx="6128182" cy="35431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1049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Prix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68377" y="1993692"/>
            <a:ext cx="1464285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Configuration souhaitée (1/5 de la surface équipé= 4096 </a:t>
            </a:r>
            <a:r>
              <a:rPr lang="fr-FR" sz="2800" dirty="0" err="1"/>
              <a:t>channels</a:t>
            </a:r>
            <a:r>
              <a:rPr lang="fr-FR" sz="2800" dirty="0"/>
              <a:t>)</a:t>
            </a:r>
          </a:p>
          <a:p>
            <a:r>
              <a:rPr lang="fr-FR" sz="2800" dirty="0"/>
              <a:t>Le cout total estimé est de l’ordre ~70 k€</a:t>
            </a:r>
          </a:p>
          <a:p>
            <a:r>
              <a:rPr lang="fr-FR" sz="2800" dirty="0"/>
              <a:t> </a:t>
            </a:r>
          </a:p>
          <a:p>
            <a:pPr lvl="0"/>
            <a:r>
              <a:rPr lang="fr-FR" sz="2800" dirty="0"/>
              <a:t>Agrandissement plateforme existante: 5 k€</a:t>
            </a:r>
          </a:p>
          <a:p>
            <a:pPr lvl="0"/>
            <a:r>
              <a:rPr lang="fr-FR" sz="2800" dirty="0"/>
              <a:t>Détecteurs M-cube référence : </a:t>
            </a:r>
          </a:p>
          <a:p>
            <a:pPr lvl="1"/>
            <a:r>
              <a:rPr lang="fr-FR" sz="2800" dirty="0"/>
              <a:t>6 détecteurs x 5 k€ = 30 k€</a:t>
            </a:r>
          </a:p>
          <a:p>
            <a:pPr lvl="0"/>
            <a:r>
              <a:rPr lang="fr-FR" sz="2800" dirty="0"/>
              <a:t>DAQ Electronique pour équiper le 4 </a:t>
            </a:r>
            <a:r>
              <a:rPr lang="fr-FR" sz="2800" dirty="0" err="1"/>
              <a:t>kcannaux</a:t>
            </a:r>
            <a:r>
              <a:rPr lang="fr-FR" sz="2800" dirty="0"/>
              <a:t> du module NSW  + électronique détecteurs M-cube:  </a:t>
            </a:r>
          </a:p>
          <a:p>
            <a:pPr lvl="1"/>
            <a:r>
              <a:rPr lang="fr-FR" sz="2800" dirty="0"/>
              <a:t>4+2= 6 cartes FEU et tout leur </a:t>
            </a:r>
            <a:r>
              <a:rPr lang="fr-FR" sz="2800" dirty="0" err="1"/>
              <a:t>environment</a:t>
            </a:r>
            <a:r>
              <a:rPr lang="fr-FR" sz="2800" dirty="0"/>
              <a:t> : 35  k€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870232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222</Words>
  <Application>Microsoft Office PowerPoint</Application>
  <PresentationFormat>Grand écran</PresentationFormat>
  <Paragraphs>40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QA-QC Meeting  Cosmic Bench</vt:lpstr>
      <vt:lpstr>Aim of the Cosmic Bench</vt:lpstr>
      <vt:lpstr>Set up</vt:lpstr>
      <vt:lpstr>Procedure</vt:lpstr>
      <vt:lpstr>To do list</vt:lpstr>
      <vt:lpstr>Dimensions des panneaux</vt:lpstr>
      <vt:lpstr>Prix</vt:lpstr>
    </vt:vector>
  </TitlesOfParts>
  <Company>CEA Saclay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QA-QC  X-ray generator</dc:title>
  <dc:creator>FERRER RIBAS Esther</dc:creator>
  <cp:lastModifiedBy>FERRER RIBAS Esther</cp:lastModifiedBy>
  <cp:revision>16</cp:revision>
  <dcterms:created xsi:type="dcterms:W3CDTF">2016-01-11T08:40:08Z</dcterms:created>
  <dcterms:modified xsi:type="dcterms:W3CDTF">2016-01-11T11:40:25Z</dcterms:modified>
</cp:coreProperties>
</file>