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68"/>
  </p:notesMasterIdLst>
  <p:handoutMasterIdLst>
    <p:handoutMasterId r:id="rId69"/>
  </p:handoutMasterIdLst>
  <p:sldIdLst>
    <p:sldId id="256" r:id="rId3"/>
    <p:sldId id="257" r:id="rId4"/>
    <p:sldId id="258" r:id="rId5"/>
    <p:sldId id="259" r:id="rId6"/>
    <p:sldId id="260" r:id="rId7"/>
    <p:sldId id="268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3" r:id="rId17"/>
    <p:sldId id="270" r:id="rId18"/>
    <p:sldId id="274" r:id="rId19"/>
    <p:sldId id="275" r:id="rId20"/>
    <p:sldId id="279" r:id="rId21"/>
    <p:sldId id="287" r:id="rId22"/>
    <p:sldId id="278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6" r:id="rId37"/>
    <p:sldId id="294" r:id="rId38"/>
    <p:sldId id="297" r:id="rId39"/>
    <p:sldId id="298" r:id="rId40"/>
    <p:sldId id="299" r:id="rId41"/>
    <p:sldId id="322" r:id="rId42"/>
    <p:sldId id="321" r:id="rId43"/>
    <p:sldId id="323" r:id="rId44"/>
    <p:sldId id="324" r:id="rId45"/>
    <p:sldId id="325" r:id="rId46"/>
    <p:sldId id="300" r:id="rId47"/>
    <p:sldId id="301" r:id="rId48"/>
    <p:sldId id="302" r:id="rId49"/>
    <p:sldId id="303" r:id="rId50"/>
    <p:sldId id="304" r:id="rId51"/>
    <p:sldId id="306" r:id="rId52"/>
    <p:sldId id="307" r:id="rId53"/>
    <p:sldId id="309" r:id="rId54"/>
    <p:sldId id="312" r:id="rId55"/>
    <p:sldId id="310" r:id="rId56"/>
    <p:sldId id="311" r:id="rId57"/>
    <p:sldId id="313" r:id="rId58"/>
    <p:sldId id="314" r:id="rId59"/>
    <p:sldId id="315" r:id="rId60"/>
    <p:sldId id="316" r:id="rId61"/>
    <p:sldId id="317" r:id="rId62"/>
    <p:sldId id="328" r:id="rId63"/>
    <p:sldId id="319" r:id="rId64"/>
    <p:sldId id="320" r:id="rId65"/>
    <p:sldId id="326" r:id="rId66"/>
    <p:sldId id="327" r:id="rId6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32EC"/>
    <a:srgbClr val="116E8A"/>
    <a:srgbClr val="1D8DB0"/>
    <a:srgbClr val="147694"/>
    <a:srgbClr val="177E9D"/>
    <a:srgbClr val="00407A"/>
    <a:srgbClr val="86B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709" autoAdjust="0"/>
  </p:normalViewPr>
  <p:slideViewPr>
    <p:cSldViewPr snapToObjects="1" showGuides="1">
      <p:cViewPr>
        <p:scale>
          <a:sx n="90" d="100"/>
          <a:sy n="90" d="100"/>
        </p:scale>
        <p:origin x="-1350" y="-216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14/12/2015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14/12/2015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B78AF-1C11-4E0F-AF02-8CD44936D520}" type="datetime1">
              <a:rPr lang="nl-BE" smtClean="0"/>
              <a:t>14/12/2015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B5195-F45E-4563-AB1B-139599D42703}" type="datetime1">
              <a:rPr lang="nl-BE" smtClean="0"/>
              <a:t>14/12/2015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9B1A-FE01-48CF-AE6C-9DF5EBE2B4CC}" type="datetime1">
              <a:rPr lang="nl-BE" smtClean="0"/>
              <a:t>14/12/2015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53773-D641-4959-A263-9D77FCD0638C}" type="datetime1">
              <a:rPr lang="nl-BE" smtClean="0"/>
              <a:t>14/12/2015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DC31-5AB5-410A-A7BE-075DF47063E7}" type="datetime1">
              <a:rPr lang="nl-BE" smtClean="0"/>
              <a:t>14/12/2015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2A7A0-AA35-4F5F-A1B3-3BDC388D3036}" type="datetime1">
              <a:rPr lang="nl-BE" smtClean="0"/>
              <a:t>14/12/2015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6996F347-E7E4-4E5A-B90F-06E4A6179FCC}" type="datetime1">
              <a:rPr lang="nl-BE" smtClean="0"/>
              <a:t>14/12/2015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7486-56E1-4B70-B71C-7F8D1F9ABD2D}" type="datetime1">
              <a:rPr lang="nl-BE" smtClean="0"/>
              <a:t>14/12/2015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8C7E-1D64-4E17-825D-3D83B451C5C1}" type="datetime1">
              <a:rPr lang="nl-BE" smtClean="0"/>
              <a:t>14/12/2015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64D3-022A-4FB8-9731-866F0BA6811B}" type="datetime1">
              <a:rPr lang="nl-BE" smtClean="0"/>
              <a:t>14/12/2015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487F-B87E-4FC0-8CDD-DCAA8F2B5482}" type="datetime1">
              <a:rPr lang="nl-BE" smtClean="0"/>
              <a:t>14/12/2015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E5A7-C07C-49ED-AC9C-82F921EBFF1D}" type="datetime1">
              <a:rPr lang="nl-BE" smtClean="0"/>
              <a:t>14/12/2015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AF90-F2B7-493E-B35D-8FE096E6A2C8}" type="datetime1">
              <a:rPr lang="nl-BE" smtClean="0"/>
              <a:t>14/12/2015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E1129B4F-7167-46FE-A2CB-7438AE88467C}" type="datetime1">
              <a:rPr lang="nl-BE" smtClean="0"/>
              <a:t>14/12/2015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22E8B4-06EA-4FCE-8EE8-E1799C2C4A2B}" type="datetime1">
              <a:rPr lang="nl-BE" smtClean="0"/>
              <a:t>14/12/2015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4A4AA8D-B208-481B-BB26-54AC607749EE}" type="datetime1">
              <a:rPr lang="nl-BE" smtClean="0"/>
              <a:t>14/12/2015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emf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dirty="0" smtClean="0"/>
              <a:t>LPCTrap Experiment</a:t>
            </a:r>
            <a:br>
              <a:rPr lang="nl-BE" dirty="0" smtClean="0"/>
            </a:br>
            <a:r>
              <a:rPr lang="nl-BE" dirty="0" smtClean="0"/>
              <a:t>Status of Data Analysis</a:t>
            </a:r>
            <a:endParaRPr lang="nl-BE" dirty="0"/>
          </a:p>
        </p:txBody>
      </p:sp>
      <p:sp>
        <p:nvSpPr>
          <p:cNvPr id="4" name="TextBox 3"/>
          <p:cNvSpPr txBox="1"/>
          <p:nvPr/>
        </p:nvSpPr>
        <p:spPr>
          <a:xfrm>
            <a:off x="4517395" y="5877272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Philippe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Velten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725144"/>
            <a:ext cx="394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IKS-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LPCCaen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Collaboration Meeting</a:t>
            </a:r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LPCCaen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, 15</a:t>
            </a:r>
            <a:r>
              <a:rPr lang="en-US" baseline="30000" dirty="0" smtClean="0"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December 2015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95536" y="3284984"/>
            <a:ext cx="6768752" cy="3236639"/>
            <a:chOff x="272" y="1362"/>
            <a:chExt cx="4679" cy="2635"/>
          </a:xfrm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088" y="3328"/>
              <a:ext cx="140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cs typeface="Arial" charset="0"/>
                </a:rPr>
                <a:t>Time of flight:</a:t>
              </a:r>
            </a:p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cs typeface="Arial" charset="0"/>
                </a:rPr>
                <a:t>Free flight tube</a:t>
              </a:r>
            </a:p>
          </p:txBody>
        </p:sp>
        <p:sp>
          <p:nvSpPr>
            <p:cNvPr id="29" name="ZoneTexte 12"/>
            <p:cNvSpPr txBox="1">
              <a:spLocks noChangeArrowheads="1"/>
            </p:cNvSpPr>
            <p:nvPr/>
          </p:nvSpPr>
          <p:spPr bwMode="auto">
            <a:xfrm>
              <a:off x="861" y="2277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cs typeface="Arial" charset="0"/>
                </a:rPr>
                <a:t>MCP </a:t>
              </a:r>
            </a:p>
          </p:txBody>
        </p:sp>
        <p:sp>
          <p:nvSpPr>
            <p:cNvPr id="30" name="ZoneTexte 13"/>
            <p:cNvSpPr txBox="1">
              <a:spLocks noChangeArrowheads="1"/>
            </p:cNvSpPr>
            <p:nvPr/>
          </p:nvSpPr>
          <p:spPr bwMode="auto">
            <a:xfrm>
              <a:off x="3719" y="1778"/>
              <a:ext cx="817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Char char="•"/>
              </a:pPr>
              <a:r>
                <a:rPr lang="en-US" altLang="fr-FR" sz="1300">
                  <a:solidFill>
                    <a:srgbClr val="1532AB"/>
                  </a:solidFill>
                  <a:cs typeface="Arial" charset="0"/>
                </a:rPr>
                <a:t> Beta position</a:t>
              </a:r>
            </a:p>
            <a:p>
              <a:pPr algn="ctr" eaLnBrk="1" hangingPunct="1">
                <a:buFont typeface="Arial" charset="0"/>
                <a:buChar char="•"/>
              </a:pPr>
              <a:r>
                <a:rPr lang="en-US" altLang="fr-FR" sz="1400">
                  <a:solidFill>
                    <a:srgbClr val="1532AB"/>
                  </a:solidFill>
                  <a:cs typeface="Arial" charset="0"/>
                </a:rPr>
                <a:t> E</a:t>
              </a:r>
              <a:r>
                <a:rPr lang="el-GR" altLang="fr-FR" sz="1300" baseline="-25000">
                  <a:solidFill>
                    <a:srgbClr val="1532AB"/>
                  </a:solidFill>
                  <a:cs typeface="Arial" charset="0"/>
                </a:rPr>
                <a:t>β</a:t>
              </a:r>
              <a:endParaRPr lang="en-US" altLang="fr-FR" sz="1300">
                <a:solidFill>
                  <a:srgbClr val="1532AB"/>
                </a:solidFill>
                <a:cs typeface="Arial" charset="0"/>
              </a:endParaRPr>
            </a:p>
          </p:txBody>
        </p:sp>
        <p:pic>
          <p:nvPicPr>
            <p:cNvPr id="31" name="Picture 2" descr="T:\pieges\couratin\PLAN\coupe_detection_tr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3"/>
            <a:stretch>
              <a:fillRect/>
            </a:stretch>
          </p:blipFill>
          <p:spPr bwMode="auto">
            <a:xfrm>
              <a:off x="272" y="1684"/>
              <a:ext cx="4679" cy="2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ZoneTexte 15"/>
            <p:cNvSpPr txBox="1">
              <a:spLocks noChangeArrowheads="1"/>
            </p:cNvSpPr>
            <p:nvPr/>
          </p:nvSpPr>
          <p:spPr bwMode="auto">
            <a:xfrm>
              <a:off x="725" y="3003"/>
              <a:ext cx="72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FF"/>
                  </a:solidFill>
                  <a:cs typeface="Arial" charset="0"/>
                </a:rPr>
                <a:t>Recoil ion</a:t>
              </a:r>
            </a:p>
            <a:p>
              <a:pPr algn="ctr" eaLnBrk="1" hangingPunct="1"/>
              <a:r>
                <a:rPr lang="en-US" altLang="fr-FR" sz="1300">
                  <a:solidFill>
                    <a:srgbClr val="0000FF"/>
                  </a:solidFill>
                  <a:cs typeface="Arial" charset="0"/>
                </a:rPr>
                <a:t>(RI)</a:t>
              </a:r>
            </a:p>
          </p:txBody>
        </p:sp>
        <p:cxnSp>
          <p:nvCxnSpPr>
            <p:cNvPr id="33" name="Connecteur droit 149"/>
            <p:cNvCxnSpPr>
              <a:cxnSpLocks noChangeShapeType="1"/>
            </p:cNvCxnSpPr>
            <p:nvPr/>
          </p:nvCxnSpPr>
          <p:spPr bwMode="auto">
            <a:xfrm rot="5400000" flipH="1" flipV="1">
              <a:off x="3186" y="2839"/>
              <a:ext cx="79" cy="40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ZoneTexte 17"/>
            <p:cNvSpPr txBox="1">
              <a:spLocks noChangeArrowheads="1"/>
            </p:cNvSpPr>
            <p:nvPr/>
          </p:nvSpPr>
          <p:spPr bwMode="auto">
            <a:xfrm>
              <a:off x="3130" y="3029"/>
              <a:ext cx="27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300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b</a:t>
              </a:r>
              <a:endParaRPr lang="en-US" altLang="fr-FR" sz="1300" baseline="30000">
                <a:solidFill>
                  <a:srgbClr val="FF0000"/>
                </a:solidFill>
                <a:cs typeface="Arial" charset="0"/>
              </a:endParaRPr>
            </a:p>
          </p:txBody>
        </p:sp>
        <p:cxnSp>
          <p:nvCxnSpPr>
            <p:cNvPr id="35" name="Connecteur droit avec flèche 138"/>
            <p:cNvCxnSpPr>
              <a:cxnSpLocks noChangeShapeType="1"/>
            </p:cNvCxnSpPr>
            <p:nvPr/>
          </p:nvCxnSpPr>
          <p:spPr bwMode="auto">
            <a:xfrm rot="16200000" flipH="1">
              <a:off x="2870" y="1899"/>
              <a:ext cx="294" cy="0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ZoneTexte 19"/>
            <p:cNvSpPr txBox="1">
              <a:spLocks noChangeArrowheads="1"/>
            </p:cNvSpPr>
            <p:nvPr/>
          </p:nvSpPr>
          <p:spPr bwMode="auto">
            <a:xfrm>
              <a:off x="3583" y="2413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FF0000"/>
                  </a:solidFill>
                  <a:cs typeface="Arial" charset="0"/>
                  <a:sym typeface="Symbol" pitchFamily="18" charset="2"/>
                </a:rPr>
                <a:t> </a:t>
              </a:r>
              <a:r>
                <a:rPr lang="en-US" altLang="fr-FR" sz="1300">
                  <a:solidFill>
                    <a:srgbClr val="FF0000"/>
                  </a:solidFill>
                  <a:cs typeface="Arial" charset="0"/>
                </a:rPr>
                <a:t>telescope</a:t>
              </a:r>
            </a:p>
          </p:txBody>
        </p:sp>
        <p:sp>
          <p:nvSpPr>
            <p:cNvPr id="37" name="ZoneTexte 20"/>
            <p:cNvSpPr txBox="1">
              <a:spLocks noChangeArrowheads="1"/>
            </p:cNvSpPr>
            <p:nvPr/>
          </p:nvSpPr>
          <p:spPr bwMode="auto">
            <a:xfrm>
              <a:off x="2691" y="1362"/>
              <a:ext cx="68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 dirty="0">
                  <a:solidFill>
                    <a:srgbClr val="0000FF"/>
                  </a:solidFill>
                  <a:cs typeface="Arial" charset="0"/>
                </a:rPr>
                <a:t>Radioactive </a:t>
              </a:r>
            </a:p>
            <a:p>
              <a:pPr algn="ctr" eaLnBrk="1" hangingPunct="1"/>
              <a:r>
                <a:rPr lang="en-US" altLang="fr-FR" sz="1300" dirty="0">
                  <a:solidFill>
                    <a:srgbClr val="0000FF"/>
                  </a:solidFill>
                  <a:cs typeface="Arial" charset="0"/>
                </a:rPr>
                <a:t>bunch</a:t>
              </a: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1088" y="3464"/>
              <a:ext cx="140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cs typeface="Arial" charset="0"/>
                </a:rPr>
                <a:t>Charge state separation:</a:t>
              </a:r>
            </a:p>
            <a:p>
              <a:pPr algn="ctr" eaLnBrk="1" hangingPunct="1"/>
              <a:r>
                <a:rPr lang="en-US" altLang="fr-FR" sz="1300">
                  <a:cs typeface="Arial" charset="0"/>
                </a:rPr>
                <a:t>Free flight tube @ -2kV</a:t>
              </a:r>
            </a:p>
          </p:txBody>
        </p:sp>
        <p:sp>
          <p:nvSpPr>
            <p:cNvPr id="39" name="Arc 38"/>
            <p:cNvSpPr/>
            <p:nvPr/>
          </p:nvSpPr>
          <p:spPr bwMode="auto">
            <a:xfrm>
              <a:off x="680" y="2958"/>
              <a:ext cx="2359" cy="308"/>
            </a:xfrm>
            <a:prstGeom prst="arc">
              <a:avLst>
                <a:gd name="adj1" fmla="val 10855588"/>
                <a:gd name="adj2" fmla="val 21487390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000" b="1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0" name="ZoneTexte 23"/>
            <p:cNvSpPr txBox="1">
              <a:spLocks noChangeArrowheads="1"/>
            </p:cNvSpPr>
            <p:nvPr/>
          </p:nvSpPr>
          <p:spPr bwMode="auto">
            <a:xfrm>
              <a:off x="272" y="3590"/>
              <a:ext cx="57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300">
                  <a:cs typeface="Arial" charset="0"/>
                </a:rPr>
                <a:t>MCPPSD</a:t>
              </a:r>
            </a:p>
          </p:txBody>
        </p:sp>
        <p:sp>
          <p:nvSpPr>
            <p:cNvPr id="41" name="ZoneTexte 24"/>
            <p:cNvSpPr txBox="1">
              <a:spLocks noChangeArrowheads="1"/>
            </p:cNvSpPr>
            <p:nvPr/>
          </p:nvSpPr>
          <p:spPr bwMode="auto">
            <a:xfrm>
              <a:off x="3311" y="3635"/>
              <a:ext cx="158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fr-FR" sz="1300">
                  <a:solidFill>
                    <a:srgbClr val="000000"/>
                  </a:solidFill>
                  <a:cs typeface="Arial" charset="0"/>
                </a:rPr>
                <a:t>Silicon + plastic scintillator + PMT</a:t>
              </a:r>
            </a:p>
          </p:txBody>
        </p:sp>
        <p:sp>
          <p:nvSpPr>
            <p:cNvPr id="42" name="ZoneTexte 25"/>
            <p:cNvSpPr txBox="1">
              <a:spLocks noChangeArrowheads="1"/>
            </p:cNvSpPr>
            <p:nvPr/>
          </p:nvSpPr>
          <p:spPr bwMode="auto">
            <a:xfrm>
              <a:off x="2434" y="3695"/>
              <a:ext cx="90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300" dirty="0">
                  <a:cs typeface="Arial" charset="0"/>
                </a:rPr>
                <a:t>Post-acceleration</a:t>
              </a:r>
            </a:p>
          </p:txBody>
        </p:sp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971" y="3045"/>
              <a:ext cx="90" cy="6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fr-FR" i="1">
                <a:solidFill>
                  <a:srgbClr val="0000FF"/>
                </a:solidFill>
                <a:latin typeface="Symbol" pitchFamily="18" charset="2"/>
                <a:cs typeface="Arial" charset="0"/>
              </a:endParaRPr>
            </a:p>
          </p:txBody>
        </p:sp>
      </p:grpSp>
      <p:cxnSp>
        <p:nvCxnSpPr>
          <p:cNvPr id="24" name="Connecteur droit 4"/>
          <p:cNvCxnSpPr/>
          <p:nvPr/>
        </p:nvCxnSpPr>
        <p:spPr bwMode="auto">
          <a:xfrm>
            <a:off x="4839109" y="4721810"/>
            <a:ext cx="0" cy="11117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5"/>
          <p:cNvCxnSpPr/>
          <p:nvPr/>
        </p:nvCxnSpPr>
        <p:spPr bwMode="auto">
          <a:xfrm>
            <a:off x="4941524" y="4800481"/>
            <a:ext cx="0" cy="106723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349999"/>
            <a:ext cx="7704408" cy="4428000"/>
          </a:xfrm>
        </p:spPr>
        <p:txBody>
          <a:bodyPr/>
          <a:lstStyle/>
          <a:p>
            <a:r>
              <a:rPr lang="nl-BE" dirty="0" smtClean="0"/>
              <a:t>Principle: </a:t>
            </a:r>
          </a:p>
          <a:p>
            <a:pPr lvl="1"/>
            <a:r>
              <a:rPr lang="nl-BE" sz="1800" dirty="0" smtClean="0"/>
              <a:t>Injection &amp; confinement of decay source in a Paul trap:</a:t>
            </a:r>
          </a:p>
          <a:p>
            <a:pPr lvl="2"/>
            <a:r>
              <a:rPr lang="nl-BE" sz="1400" dirty="0" smtClean="0"/>
              <a:t>Ion almost at rest in vacuum</a:t>
            </a:r>
          </a:p>
          <a:p>
            <a:pPr lvl="2"/>
            <a:r>
              <a:rPr lang="nl-BE" sz="1400" dirty="0" smtClean="0"/>
              <a:t>Large solid agle for detection</a:t>
            </a:r>
          </a:p>
          <a:p>
            <a:pPr lvl="1"/>
            <a:r>
              <a:rPr lang="nl-BE" sz="1800" dirty="0" smtClean="0"/>
              <a:t>Detection in coincidence RI &amp; </a:t>
            </a:r>
            <a:r>
              <a:rPr lang="el-GR" sz="1800" dirty="0" smtClean="0"/>
              <a:t>β</a:t>
            </a:r>
            <a:r>
              <a:rPr lang="en-US" sz="1800" dirty="0" smtClean="0"/>
              <a:t> particle</a:t>
            </a:r>
          </a:p>
          <a:p>
            <a:pPr lvl="2"/>
            <a:r>
              <a:rPr lang="nl-BE" sz="1400" dirty="0" smtClean="0"/>
              <a:t>a</a:t>
            </a:r>
            <a:r>
              <a:rPr lang="el-GR" sz="1400" baseline="-25000" dirty="0" smtClean="0"/>
              <a:t>βν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extracted from </a:t>
            </a:r>
            <a:r>
              <a:rPr lang="en-US" sz="1400" b="1" dirty="0" smtClean="0"/>
              <a:t>Time of Flight </a:t>
            </a:r>
            <a:r>
              <a:rPr lang="en-US" sz="1400" dirty="0" smtClean="0"/>
              <a:t>distribution</a:t>
            </a:r>
            <a:endParaRPr lang="nl-BE" sz="1400" dirty="0" smtClean="0"/>
          </a:p>
        </p:txBody>
      </p:sp>
      <p:grpSp>
        <p:nvGrpSpPr>
          <p:cNvPr id="13" name="Groupe 5"/>
          <p:cNvGrpSpPr>
            <a:grpSpLocks/>
          </p:cNvGrpSpPr>
          <p:nvPr/>
        </p:nvGrpSpPr>
        <p:grpSpPr bwMode="auto">
          <a:xfrm>
            <a:off x="6502275" y="758701"/>
            <a:ext cx="2371725" cy="2454275"/>
            <a:chOff x="2699792" y="2132856"/>
            <a:chExt cx="3493368" cy="3521192"/>
          </a:xfrm>
        </p:grpSpPr>
        <p:sp>
          <p:nvSpPr>
            <p:cNvPr id="14" name="Text Box 146"/>
            <p:cNvSpPr txBox="1">
              <a:spLocks noChangeArrowheads="1"/>
            </p:cNvSpPr>
            <p:nvPr/>
          </p:nvSpPr>
          <p:spPr bwMode="auto">
            <a:xfrm>
              <a:off x="3017796" y="4870549"/>
              <a:ext cx="2791888" cy="78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600" dirty="0" smtClean="0">
                  <a:solidFill>
                    <a:srgbClr val="000000"/>
                  </a:solidFill>
                  <a:latin typeface="+mj-lt"/>
                </a:rPr>
                <a:t>6 concentric rings</a:t>
              </a:r>
            </a:p>
            <a:p>
              <a:pPr algn="ctr" eaLnBrk="1" hangingPunct="1">
                <a:defRPr/>
              </a:pPr>
              <a:r>
                <a:rPr lang="en-US" altLang="fr-FR" sz="1600" dirty="0" smtClean="0">
                  <a:solidFill>
                    <a:srgbClr val="000000"/>
                  </a:solidFill>
                  <a:latin typeface="+mj-lt"/>
                </a:rPr>
                <a:t>V</a:t>
              </a:r>
              <a:r>
                <a:rPr lang="en-US" altLang="fr-FR" sz="1600" baseline="-25000" dirty="0" smtClean="0">
                  <a:solidFill>
                    <a:srgbClr val="000000"/>
                  </a:solidFill>
                  <a:latin typeface="+mj-lt"/>
                </a:rPr>
                <a:t>RF</a:t>
              </a:r>
              <a:r>
                <a:rPr lang="en-US" altLang="fr-FR" sz="1600" dirty="0" smtClean="0">
                  <a:solidFill>
                    <a:srgbClr val="000000"/>
                  </a:solidFill>
                  <a:latin typeface="+mj-lt"/>
                </a:rPr>
                <a:t> 120Vpp @  ~1 MHz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132856"/>
              <a:ext cx="3493368" cy="282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e 30"/>
          <p:cNvGrpSpPr>
            <a:grpSpLocks/>
          </p:cNvGrpSpPr>
          <p:nvPr/>
        </p:nvGrpSpPr>
        <p:grpSpPr bwMode="auto">
          <a:xfrm>
            <a:off x="244920" y="3284984"/>
            <a:ext cx="6919367" cy="3497428"/>
            <a:chOff x="315394" y="2436427"/>
            <a:chExt cx="6104050" cy="4083435"/>
          </a:xfrm>
        </p:grpSpPr>
        <p:pic>
          <p:nvPicPr>
            <p:cNvPr id="44" name="Imag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394" y="2436427"/>
              <a:ext cx="6104050" cy="40834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ZoneTexte 32"/>
            <p:cNvSpPr txBox="1"/>
            <p:nvPr/>
          </p:nvSpPr>
          <p:spPr>
            <a:xfrm>
              <a:off x="1755995" y="2509224"/>
              <a:ext cx="3623667" cy="463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 b="1" dirty="0" smtClean="0">
                  <a:latin typeface="+mj-lt"/>
                </a:rPr>
                <a:t>simulation for </a:t>
              </a:r>
              <a:r>
                <a:rPr lang="en-US" sz="2000" b="1" baseline="30000" dirty="0" smtClean="0">
                  <a:latin typeface="+mj-lt"/>
                </a:rPr>
                <a:t>6</a:t>
              </a:r>
              <a:r>
                <a:rPr lang="en-US" sz="2000" b="1" dirty="0" smtClean="0">
                  <a:latin typeface="+mj-lt"/>
                </a:rPr>
                <a:t>He</a:t>
              </a:r>
              <a:r>
                <a:rPr lang="en-US" sz="2000" b="1" baseline="30000" dirty="0">
                  <a:latin typeface="+mj-lt"/>
                </a:rPr>
                <a:t>+</a:t>
              </a:r>
              <a:r>
                <a:rPr lang="en-US" sz="2000" b="1" dirty="0">
                  <a:latin typeface="+mj-lt"/>
                </a:rPr>
                <a:t> decay)</a:t>
              </a:r>
            </a:p>
          </p:txBody>
        </p:sp>
        <p:sp>
          <p:nvSpPr>
            <p:cNvPr id="46" name="ZoneTexte 33"/>
            <p:cNvSpPr txBox="1"/>
            <p:nvPr/>
          </p:nvSpPr>
          <p:spPr>
            <a:xfrm>
              <a:off x="4449321" y="3514441"/>
              <a:ext cx="1116033" cy="9843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2000" i="1" dirty="0" err="1">
                  <a:solidFill>
                    <a:srgbClr val="FF0000"/>
                  </a:solidFill>
                  <a:latin typeface="+mj-lt"/>
                </a:rPr>
                <a:t>a</a:t>
              </a:r>
              <a:r>
                <a:rPr lang="fr-FR" sz="2000" i="1" baseline="-25000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bn</a:t>
              </a:r>
              <a:r>
                <a:rPr lang="fr-FR" sz="2000" dirty="0">
                  <a:solidFill>
                    <a:srgbClr val="FF0000"/>
                  </a:solidFill>
                  <a:latin typeface="+mj-lt"/>
                </a:rPr>
                <a:t>=-1/3</a:t>
              </a:r>
            </a:p>
            <a:p>
              <a:pPr>
                <a:defRPr/>
              </a:pPr>
              <a:r>
                <a:rPr lang="fr-FR" sz="2000" i="1" dirty="0" err="1">
                  <a:latin typeface="+mj-lt"/>
                </a:rPr>
                <a:t>a</a:t>
              </a:r>
              <a:r>
                <a:rPr lang="fr-FR" sz="2000" i="1" baseline="-25000" dirty="0" err="1">
                  <a:latin typeface="Symbol" panose="05050102010706020507" pitchFamily="18" charset="2"/>
                </a:rPr>
                <a:t>bn</a:t>
              </a:r>
              <a:r>
                <a:rPr lang="fr-FR" sz="2000" dirty="0">
                  <a:latin typeface="+mj-lt"/>
                </a:rPr>
                <a:t>=+1/3</a:t>
              </a:r>
            </a:p>
            <a:p>
              <a:pPr>
                <a:defRPr/>
              </a:pPr>
              <a:endParaRPr lang="fr-FR" dirty="0">
                <a:latin typeface="+mj-lt"/>
              </a:endParaRPr>
            </a:p>
          </p:txBody>
        </p:sp>
        <p:sp>
          <p:nvSpPr>
            <p:cNvPr id="47" name="ZoneTexte 34"/>
            <p:cNvSpPr txBox="1"/>
            <p:nvPr/>
          </p:nvSpPr>
          <p:spPr>
            <a:xfrm>
              <a:off x="3288836" y="2946062"/>
              <a:ext cx="696926" cy="462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aseline="30000" dirty="0">
                  <a:solidFill>
                    <a:schemeClr val="tx2"/>
                  </a:solidFill>
                  <a:latin typeface="+mj-lt"/>
                </a:rPr>
                <a:t>6</a:t>
              </a: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Li</a:t>
              </a:r>
              <a:r>
                <a:rPr lang="en-US" sz="2400" baseline="30000" dirty="0">
                  <a:solidFill>
                    <a:schemeClr val="tx2"/>
                  </a:solidFill>
                  <a:latin typeface="+mj-lt"/>
                </a:rPr>
                <a:t>2+</a:t>
              </a:r>
              <a:endParaRPr lang="en-US" sz="2400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48" name="Connecteur droit avec flèche 35"/>
            <p:cNvCxnSpPr/>
            <p:nvPr/>
          </p:nvCxnSpPr>
          <p:spPr>
            <a:xfrm flipH="1">
              <a:off x="3118971" y="3365202"/>
              <a:ext cx="327031" cy="43025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36"/>
            <p:cNvSpPr txBox="1"/>
            <p:nvPr/>
          </p:nvSpPr>
          <p:spPr>
            <a:xfrm>
              <a:off x="1439365" y="2960351"/>
              <a:ext cx="696925" cy="4620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aseline="30000" dirty="0">
                  <a:solidFill>
                    <a:schemeClr val="tx2"/>
                  </a:solidFill>
                  <a:latin typeface="+mj-lt"/>
                </a:rPr>
                <a:t>6</a:t>
              </a:r>
              <a:r>
                <a:rPr lang="en-US" sz="2400" dirty="0">
                  <a:solidFill>
                    <a:schemeClr val="tx2"/>
                  </a:solidFill>
                  <a:latin typeface="+mj-lt"/>
                </a:rPr>
                <a:t>Li</a:t>
              </a:r>
              <a:r>
                <a:rPr lang="en-US" sz="2400" baseline="30000" dirty="0">
                  <a:solidFill>
                    <a:schemeClr val="tx2"/>
                  </a:solidFill>
                  <a:latin typeface="+mj-lt"/>
                </a:rPr>
                <a:t>3+</a:t>
              </a:r>
              <a:endParaRPr lang="en-US" sz="2400" dirty="0">
                <a:solidFill>
                  <a:schemeClr val="tx2"/>
                </a:solidFill>
                <a:latin typeface="+mj-lt"/>
              </a:endParaRPr>
            </a:p>
          </p:txBody>
        </p:sp>
        <p:cxnSp>
          <p:nvCxnSpPr>
            <p:cNvPr id="50" name="Connecteur droit avec flèche 37"/>
            <p:cNvCxnSpPr>
              <a:stCxn id="49" idx="2"/>
            </p:cNvCxnSpPr>
            <p:nvPr/>
          </p:nvCxnSpPr>
          <p:spPr>
            <a:xfrm>
              <a:off x="1787033" y="3422357"/>
              <a:ext cx="0" cy="525513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26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349999"/>
            <a:ext cx="9036496" cy="4428000"/>
          </a:xfrm>
        </p:spPr>
        <p:txBody>
          <a:bodyPr/>
          <a:lstStyle/>
          <a:p>
            <a:r>
              <a:rPr lang="nl-BE" dirty="0" smtClean="0"/>
              <a:t>Data campaign performed on LIRAT@GANIL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>
                <a:solidFill>
                  <a:srgbClr val="FF0000"/>
                </a:solidFill>
              </a:rPr>
              <a:t>Problem: LPCTrap requires cold, bunched and low energy ions</a:t>
            </a:r>
          </a:p>
        </p:txBody>
      </p:sp>
      <p:grpSp>
        <p:nvGrpSpPr>
          <p:cNvPr id="51" name="Groupe 1"/>
          <p:cNvGrpSpPr>
            <a:grpSpLocks/>
          </p:cNvGrpSpPr>
          <p:nvPr/>
        </p:nvGrpSpPr>
        <p:grpSpPr bwMode="auto">
          <a:xfrm>
            <a:off x="3203848" y="1934719"/>
            <a:ext cx="5688632" cy="2934441"/>
            <a:chOff x="1368425" y="1701800"/>
            <a:chExt cx="7285038" cy="3563938"/>
          </a:xfrm>
        </p:grpSpPr>
        <p:pic>
          <p:nvPicPr>
            <p:cNvPr id="52" name="Picture 56" descr="GANILSPIRAL2001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425" y="1716353"/>
              <a:ext cx="3225586" cy="354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Line 57"/>
            <p:cNvSpPr>
              <a:spLocks noChangeAspect="1" noChangeShapeType="1"/>
            </p:cNvSpPr>
            <p:nvPr/>
          </p:nvSpPr>
          <p:spPr bwMode="auto">
            <a:xfrm flipV="1">
              <a:off x="4071716" y="2238792"/>
              <a:ext cx="52681" cy="55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8"/>
            <p:cNvSpPr>
              <a:spLocks noChangeAspect="1" noChangeShapeType="1"/>
            </p:cNvSpPr>
            <p:nvPr/>
          </p:nvSpPr>
          <p:spPr bwMode="auto">
            <a:xfrm>
              <a:off x="4124397" y="2230060"/>
              <a:ext cx="279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9"/>
            <p:cNvSpPr>
              <a:spLocks noChangeAspect="1" noChangeShapeType="1"/>
            </p:cNvSpPr>
            <p:nvPr/>
          </p:nvSpPr>
          <p:spPr bwMode="auto">
            <a:xfrm>
              <a:off x="4476608" y="2238792"/>
              <a:ext cx="33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60"/>
            <p:cNvSpPr>
              <a:spLocks noChangeAspect="1" noChangeArrowheads="1"/>
            </p:cNvSpPr>
            <p:nvPr/>
          </p:nvSpPr>
          <p:spPr bwMode="auto">
            <a:xfrm>
              <a:off x="4509721" y="2211142"/>
              <a:ext cx="52681" cy="53845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r-FR" i="1">
                <a:solidFill>
                  <a:srgbClr val="000000"/>
                </a:solidFill>
                <a:latin typeface="Symbol" pitchFamily="18" charset="2"/>
                <a:cs typeface="Arial" charset="0"/>
              </a:endParaRPr>
            </a:p>
          </p:txBody>
        </p:sp>
        <p:sp>
          <p:nvSpPr>
            <p:cNvPr id="57" name="Text Box 61"/>
            <p:cNvSpPr txBox="1">
              <a:spLocks noChangeAspect="1" noChangeArrowheads="1"/>
            </p:cNvSpPr>
            <p:nvPr/>
          </p:nvSpPr>
          <p:spPr bwMode="auto">
            <a:xfrm>
              <a:off x="3982911" y="1944829"/>
              <a:ext cx="587018" cy="244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>
              <a:spAutoFit/>
            </a:bodyPr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000" b="1">
                  <a:solidFill>
                    <a:srgbClr val="99CCFF"/>
                  </a:solidFill>
                  <a:latin typeface="Comic Sans MS" pitchFamily="66" charset="0"/>
                  <a:cs typeface="Arial" charset="0"/>
                </a:rPr>
                <a:t>LIRAT</a:t>
              </a:r>
            </a:p>
          </p:txBody>
        </p:sp>
        <p:sp>
          <p:nvSpPr>
            <p:cNvPr id="58" name="Rectangle 62"/>
            <p:cNvSpPr>
              <a:spLocks noChangeAspect="1" noChangeArrowheads="1"/>
            </p:cNvSpPr>
            <p:nvPr/>
          </p:nvSpPr>
          <p:spPr bwMode="auto">
            <a:xfrm>
              <a:off x="4404359" y="2203866"/>
              <a:ext cx="72248" cy="6985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r-FR" i="1">
                <a:solidFill>
                  <a:srgbClr val="000000"/>
                </a:solidFill>
                <a:latin typeface="Symbol" pitchFamily="18" charset="2"/>
                <a:cs typeface="Arial" charset="0"/>
              </a:endParaRPr>
            </a:p>
          </p:txBody>
        </p:sp>
        <p:sp>
          <p:nvSpPr>
            <p:cNvPr id="59" name="Oval 63"/>
            <p:cNvSpPr>
              <a:spLocks noChangeAspect="1" noChangeArrowheads="1"/>
            </p:cNvSpPr>
            <p:nvPr/>
          </p:nvSpPr>
          <p:spPr bwMode="auto">
            <a:xfrm>
              <a:off x="3146034" y="1701800"/>
              <a:ext cx="1568390" cy="1209323"/>
            </a:xfrm>
            <a:prstGeom prst="ellips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6" tIns="45713" rIns="91426" bIns="45713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fr-FR" sz="2000">
                <a:solidFill>
                  <a:srgbClr val="00FF00"/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0" name="Rectangle 64"/>
            <p:cNvSpPr>
              <a:spLocks noChangeArrowheads="1"/>
            </p:cNvSpPr>
            <p:nvPr/>
          </p:nvSpPr>
          <p:spPr bwMode="auto">
            <a:xfrm>
              <a:off x="4166542" y="2560405"/>
              <a:ext cx="3058512" cy="234879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fr-FR">
                <a:solidFill>
                  <a:srgbClr val="3366FF"/>
                </a:solidFill>
                <a:cs typeface="Arial" charset="0"/>
              </a:endParaRPr>
            </a:p>
          </p:txBody>
        </p:sp>
        <p:sp>
          <p:nvSpPr>
            <p:cNvPr id="61" name="Line 65"/>
            <p:cNvSpPr>
              <a:spLocks noChangeShapeType="1"/>
            </p:cNvSpPr>
            <p:nvPr/>
          </p:nvSpPr>
          <p:spPr bwMode="auto">
            <a:xfrm>
              <a:off x="3308593" y="2662273"/>
              <a:ext cx="857949" cy="1085626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6"/>
            <p:cNvSpPr>
              <a:spLocks noChangeShapeType="1"/>
            </p:cNvSpPr>
            <p:nvPr/>
          </p:nvSpPr>
          <p:spPr bwMode="auto">
            <a:xfrm>
              <a:off x="4679806" y="2128192"/>
              <a:ext cx="624647" cy="432213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" name="Group 68"/>
            <p:cNvGrpSpPr>
              <a:grpSpLocks/>
            </p:cNvGrpSpPr>
            <p:nvPr/>
          </p:nvGrpSpPr>
          <p:grpSpPr bwMode="auto">
            <a:xfrm>
              <a:off x="4642177" y="3021723"/>
              <a:ext cx="2119284" cy="1829265"/>
              <a:chOff x="3150" y="1968"/>
              <a:chExt cx="2053" cy="1530"/>
            </a:xfrm>
          </p:grpSpPr>
          <p:pic>
            <p:nvPicPr>
              <p:cNvPr id="76" name="Picture 69" descr="spiral_alo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0" y="1968"/>
                <a:ext cx="2053" cy="1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" name="Rectangle 70"/>
              <p:cNvSpPr>
                <a:spLocks noChangeArrowheads="1"/>
              </p:cNvSpPr>
              <p:nvPr/>
            </p:nvSpPr>
            <p:spPr bwMode="auto">
              <a:xfrm>
                <a:off x="4354" y="3226"/>
                <a:ext cx="613" cy="1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fr-FR" i="1">
                  <a:solidFill>
                    <a:srgbClr val="000000"/>
                  </a:solidFill>
                  <a:latin typeface="Symbol" pitchFamily="18" charset="2"/>
                  <a:cs typeface="Arial" charset="0"/>
                </a:endParaRPr>
              </a:p>
            </p:txBody>
          </p:sp>
        </p:grpSp>
        <p:grpSp>
          <p:nvGrpSpPr>
            <p:cNvPr id="64" name="Group 72"/>
            <p:cNvGrpSpPr>
              <a:grpSpLocks noChangeAspect="1"/>
            </p:cNvGrpSpPr>
            <p:nvPr/>
          </p:nvGrpSpPr>
          <p:grpSpPr bwMode="auto">
            <a:xfrm>
              <a:off x="6475477" y="3435018"/>
              <a:ext cx="585512" cy="213924"/>
              <a:chOff x="4578" y="2260"/>
              <a:chExt cx="788" cy="245"/>
            </a:xfrm>
          </p:grpSpPr>
          <p:sp>
            <p:nvSpPr>
              <p:cNvPr id="69" name="Line 73"/>
              <p:cNvSpPr>
                <a:spLocks noChangeAspect="1" noChangeShapeType="1"/>
              </p:cNvSpPr>
              <p:nvPr/>
            </p:nvSpPr>
            <p:spPr bwMode="auto">
              <a:xfrm flipV="1">
                <a:off x="4578" y="2398"/>
                <a:ext cx="112" cy="1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74"/>
              <p:cNvSpPr>
                <a:spLocks noChangeAspect="1" noChangeShapeType="1"/>
              </p:cNvSpPr>
              <p:nvPr/>
            </p:nvSpPr>
            <p:spPr bwMode="auto">
              <a:xfrm flipV="1">
                <a:off x="4690" y="2398"/>
                <a:ext cx="4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75"/>
              <p:cNvSpPr>
                <a:spLocks noChangeAspect="1" noChangeArrowheads="1"/>
              </p:cNvSpPr>
              <p:nvPr/>
            </p:nvSpPr>
            <p:spPr bwMode="auto">
              <a:xfrm>
                <a:off x="5291" y="2364"/>
                <a:ext cx="75" cy="7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fr-FR" i="1">
                  <a:solidFill>
                    <a:srgbClr val="000000"/>
                  </a:solidFill>
                  <a:latin typeface="Symbol" pitchFamily="18" charset="2"/>
                  <a:cs typeface="Arial" charset="0"/>
                </a:endParaRPr>
              </a:p>
            </p:txBody>
          </p:sp>
          <p:grpSp>
            <p:nvGrpSpPr>
              <p:cNvPr id="72" name="Group 76"/>
              <p:cNvGrpSpPr>
                <a:grpSpLocks noChangeAspect="1"/>
              </p:cNvGrpSpPr>
              <p:nvPr/>
            </p:nvGrpSpPr>
            <p:grpSpPr bwMode="auto">
              <a:xfrm>
                <a:off x="5103" y="2260"/>
                <a:ext cx="262" cy="211"/>
                <a:chOff x="5364" y="2258"/>
                <a:chExt cx="262" cy="211"/>
              </a:xfrm>
            </p:grpSpPr>
            <p:sp>
              <p:nvSpPr>
                <p:cNvPr id="73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5364" y="2258"/>
                  <a:ext cx="112" cy="211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fr-FR" i="1">
                    <a:solidFill>
                      <a:srgbClr val="000000"/>
                    </a:solidFill>
                    <a:latin typeface="Symbol" pitchFamily="18" charset="2"/>
                    <a:cs typeface="Arial" charset="0"/>
                  </a:endParaRPr>
                </a:p>
              </p:txBody>
            </p:sp>
            <p:sp>
              <p:nvSpPr>
                <p:cNvPr id="74" name="Line 78"/>
                <p:cNvSpPr>
                  <a:spLocks noChangeAspect="1" noChangeShapeType="1"/>
                </p:cNvSpPr>
                <p:nvPr/>
              </p:nvSpPr>
              <p:spPr bwMode="auto">
                <a:xfrm>
                  <a:off x="5476" y="2398"/>
                  <a:ext cx="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5551" y="2364"/>
                  <a:ext cx="75" cy="7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fr-FR" i="1">
                    <a:solidFill>
                      <a:srgbClr val="000000"/>
                    </a:solidFill>
                    <a:latin typeface="Symbol" pitchFamily="18" charset="2"/>
                    <a:cs typeface="Arial" charset="0"/>
                  </a:endParaRPr>
                </a:p>
              </p:txBody>
            </p:sp>
          </p:grpSp>
        </p:grpSp>
        <p:sp>
          <p:nvSpPr>
            <p:cNvPr id="65" name="Text Box 80"/>
            <p:cNvSpPr txBox="1">
              <a:spLocks noChangeAspect="1" noChangeArrowheads="1"/>
            </p:cNvSpPr>
            <p:nvPr/>
          </p:nvSpPr>
          <p:spPr bwMode="auto">
            <a:xfrm>
              <a:off x="6300192" y="2943139"/>
              <a:ext cx="856444" cy="366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fr-FR" b="1">
                  <a:solidFill>
                    <a:srgbClr val="000000"/>
                  </a:solidFill>
                  <a:cs typeface="Arial" charset="0"/>
                </a:rPr>
                <a:t>LIRAT</a:t>
              </a:r>
            </a:p>
          </p:txBody>
        </p:sp>
        <p:sp>
          <p:nvSpPr>
            <p:cNvPr id="66" name="Text Box 82"/>
            <p:cNvSpPr txBox="1">
              <a:spLocks noChangeAspect="1" noChangeArrowheads="1"/>
            </p:cNvSpPr>
            <p:nvPr/>
          </p:nvSpPr>
          <p:spPr bwMode="auto">
            <a:xfrm>
              <a:off x="7479428" y="3385539"/>
              <a:ext cx="1174035" cy="366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fr-FR">
                  <a:solidFill>
                    <a:srgbClr val="3333CC"/>
                  </a:solidFill>
                  <a:cs typeface="Arial" charset="0"/>
                </a:rPr>
                <a:t>LPC-Trap</a:t>
              </a:r>
            </a:p>
          </p:txBody>
        </p:sp>
        <p:sp>
          <p:nvSpPr>
            <p:cNvPr id="67" name="Text Box 83"/>
            <p:cNvSpPr txBox="1">
              <a:spLocks noChangeArrowheads="1"/>
            </p:cNvSpPr>
            <p:nvPr/>
          </p:nvSpPr>
          <p:spPr bwMode="auto">
            <a:xfrm>
              <a:off x="5743963" y="4623967"/>
              <a:ext cx="1146942" cy="199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fr-FR" altLang="fr-FR" sz="1400">
                  <a:solidFill>
                    <a:srgbClr val="000000"/>
                  </a:solidFill>
                  <a:latin typeface="Comic Sans MS" pitchFamily="66" charset="0"/>
                  <a:cs typeface="Arial" charset="0"/>
                </a:rPr>
                <a:t>ECR source</a:t>
              </a:r>
            </a:p>
          </p:txBody>
        </p:sp>
        <p:sp>
          <p:nvSpPr>
            <p:cNvPr id="68" name="Line 90"/>
            <p:cNvSpPr>
              <a:spLocks noChangeShapeType="1"/>
            </p:cNvSpPr>
            <p:nvPr/>
          </p:nvSpPr>
          <p:spPr bwMode="auto">
            <a:xfrm flipH="1" flipV="1">
              <a:off x="7103135" y="3557260"/>
              <a:ext cx="409407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9316" y="2276872"/>
            <a:ext cx="2326278" cy="2308324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Beam characteristics</a:t>
            </a:r>
          </a:p>
          <a:p>
            <a:r>
              <a:rPr lang="en-US" dirty="0" smtClean="0"/>
              <a:t>of SPIRAL ECR: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~10</a:t>
            </a:r>
            <a:r>
              <a:rPr lang="en-US" baseline="30000" dirty="0" smtClean="0"/>
              <a:t>7</a:t>
            </a:r>
            <a:r>
              <a:rPr lang="en-US" dirty="0" smtClean="0"/>
              <a:t> – 10</a:t>
            </a:r>
            <a:r>
              <a:rPr lang="en-US" baseline="30000" dirty="0" smtClean="0"/>
              <a:t>8</a:t>
            </a:r>
            <a:r>
              <a:rPr lang="en-US" dirty="0" smtClean="0"/>
              <a:t> </a:t>
            </a:r>
            <a:r>
              <a:rPr lang="en-US" dirty="0" err="1" smtClean="0"/>
              <a:t>pps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 = 10 </a:t>
            </a:r>
            <a:r>
              <a:rPr lang="en-US" dirty="0" err="1" smtClean="0"/>
              <a:t>keV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ΔE ~20 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80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r>
              <a:rPr lang="en-US" dirty="0" err="1" smtClean="0"/>
              <a:t>mm.mrad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49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4624"/>
            <a:ext cx="8334000" cy="900000"/>
          </a:xfrm>
        </p:spPr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089232"/>
            <a:ext cx="9036496" cy="4428000"/>
          </a:xfrm>
        </p:spPr>
        <p:txBody>
          <a:bodyPr/>
          <a:lstStyle/>
          <a:p>
            <a:r>
              <a:rPr lang="nl-BE" dirty="0" smtClean="0"/>
              <a:t>Beam preparation:</a:t>
            </a:r>
            <a:endParaRPr lang="nl-BE" dirty="0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193798" y="5157043"/>
            <a:ext cx="86407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fr-FR"/>
          </a:p>
        </p:txBody>
      </p:sp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1309811" y="1556593"/>
            <a:ext cx="7489825" cy="3292475"/>
            <a:chOff x="1040" y="799"/>
            <a:chExt cx="4718" cy="2074"/>
          </a:xfrm>
        </p:grpSpPr>
        <p:pic>
          <p:nvPicPr>
            <p:cNvPr id="35" name="Picture 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6" t="8299" r="3069" b="12967"/>
            <a:stretch>
              <a:fillRect/>
            </a:stretch>
          </p:blipFill>
          <p:spPr bwMode="auto">
            <a:xfrm>
              <a:off x="1040" y="799"/>
              <a:ext cx="4718" cy="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2154" y="1185"/>
              <a:ext cx="1155" cy="156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altLang="fr-FR"/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2493" y="2383"/>
              <a:ext cx="42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fr-FR" altLang="fr-FR" sz="2800" b="1">
                  <a:solidFill>
                    <a:srgbClr val="FF3300"/>
                  </a:solidFill>
                </a:rPr>
                <a:t>HV</a:t>
              </a:r>
            </a:p>
          </p:txBody>
        </p:sp>
      </p:grpSp>
      <p:sp>
        <p:nvSpPr>
          <p:cNvPr id="38" name="Line 12"/>
          <p:cNvSpPr>
            <a:spLocks noChangeShapeType="1"/>
          </p:cNvSpPr>
          <p:nvPr/>
        </p:nvSpPr>
        <p:spPr bwMode="auto">
          <a:xfrm flipH="1">
            <a:off x="4946773" y="2097930"/>
            <a:ext cx="323850" cy="8270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5054723" y="1772493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0070C0"/>
                </a:solidFill>
              </a:rPr>
              <a:t>Pulsed cavity</a:t>
            </a:r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536698" y="2905968"/>
            <a:ext cx="601663" cy="180975"/>
          </a:xfrm>
          <a:prstGeom prst="rightArrow">
            <a:avLst>
              <a:gd name="adj1" fmla="val 50000"/>
              <a:gd name="adj2" fmla="val 83114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fr-FR">
              <a:solidFill>
                <a:srgbClr val="FF0000"/>
              </a:solidFill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63623" y="2501155"/>
            <a:ext cx="13906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Beam</a:t>
            </a:r>
            <a:r>
              <a:rPr lang="fr-FR" altLang="fr-F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fr-FR" altLang="fr-FR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from</a:t>
            </a:r>
            <a:endParaRPr lang="fr-FR" altLang="fr-FR" sz="1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LIRAT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7647111" y="190584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0070C0"/>
                </a:solidFill>
              </a:rPr>
              <a:t>Paul Trap</a:t>
            </a:r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 flipH="1">
            <a:off x="8042398" y="2240805"/>
            <a:ext cx="254000" cy="6064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2940173" y="1594693"/>
            <a:ext cx="207803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0070C0"/>
                </a:solidFill>
              </a:rPr>
              <a:t>RFQ</a:t>
            </a:r>
          </a:p>
          <a:p>
            <a:pPr algn="ctr" eaLnBrk="1" hangingPunct="1"/>
            <a:r>
              <a:rPr lang="fr-FR" altLang="fr-FR" sz="1600">
                <a:solidFill>
                  <a:srgbClr val="0070C0"/>
                </a:solidFill>
              </a:rPr>
              <a:t>(Cooling &amp; bunching)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6727948" y="1581993"/>
            <a:ext cx="1530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0070C0"/>
                </a:solidFill>
              </a:rPr>
              <a:t>Pulsed cavity</a:t>
            </a:r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7142286" y="1916955"/>
            <a:ext cx="400050" cy="9001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AutoShape 22"/>
          <p:cNvSpPr>
            <a:spLocks/>
          </p:cNvSpPr>
          <p:nvPr/>
        </p:nvSpPr>
        <p:spPr bwMode="auto">
          <a:xfrm rot="16200000">
            <a:off x="1580480" y="3914824"/>
            <a:ext cx="215900" cy="2268537"/>
          </a:xfrm>
          <a:prstGeom prst="leftBrace">
            <a:avLst>
              <a:gd name="adj1" fmla="val 87561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fr-FR"/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1331640" y="5188793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i="1">
                <a:solidFill>
                  <a:srgbClr val="000000"/>
                </a:solidFill>
              </a:rPr>
              <a:t>10 keV</a:t>
            </a:r>
          </a:p>
        </p:txBody>
      </p:sp>
      <p:sp>
        <p:nvSpPr>
          <p:cNvPr id="49" name="AutoShape 24"/>
          <p:cNvSpPr>
            <a:spLocks/>
          </p:cNvSpPr>
          <p:nvPr/>
        </p:nvSpPr>
        <p:spPr bwMode="auto">
          <a:xfrm rot="16200000">
            <a:off x="3902198" y="4077543"/>
            <a:ext cx="215900" cy="1943100"/>
          </a:xfrm>
          <a:prstGeom prst="leftBrace">
            <a:avLst>
              <a:gd name="adj1" fmla="val 7500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fr-FR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3002086" y="5188793"/>
            <a:ext cx="177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i="1">
                <a:solidFill>
                  <a:srgbClr val="000000"/>
                </a:solidFill>
              </a:rPr>
              <a:t>100 eV -  &lt;1 eV</a:t>
            </a:r>
          </a:p>
        </p:txBody>
      </p:sp>
      <p:sp>
        <p:nvSpPr>
          <p:cNvPr id="79" name="AutoShape 26"/>
          <p:cNvSpPr>
            <a:spLocks/>
          </p:cNvSpPr>
          <p:nvPr/>
        </p:nvSpPr>
        <p:spPr bwMode="auto">
          <a:xfrm rot="16200000">
            <a:off x="6205661" y="4077543"/>
            <a:ext cx="215900" cy="1943100"/>
          </a:xfrm>
          <a:prstGeom prst="leftBrace">
            <a:avLst>
              <a:gd name="adj1" fmla="val 75000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fr-FR"/>
          </a:p>
        </p:txBody>
      </p:sp>
      <p:sp>
        <p:nvSpPr>
          <p:cNvPr id="80" name="Text Box 27"/>
          <p:cNvSpPr txBox="1">
            <a:spLocks noChangeArrowheads="1"/>
          </p:cNvSpPr>
          <p:nvPr/>
        </p:nvSpPr>
        <p:spPr bwMode="auto">
          <a:xfrm>
            <a:off x="5884986" y="5188793"/>
            <a:ext cx="768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i="1">
                <a:solidFill>
                  <a:srgbClr val="000000"/>
                </a:solidFill>
              </a:rPr>
              <a:t>1 keV</a:t>
            </a:r>
          </a:p>
        </p:txBody>
      </p:sp>
      <p:sp>
        <p:nvSpPr>
          <p:cNvPr id="81" name="AutoShape 28"/>
          <p:cNvSpPr>
            <a:spLocks/>
          </p:cNvSpPr>
          <p:nvPr/>
        </p:nvSpPr>
        <p:spPr bwMode="auto">
          <a:xfrm rot="16200000">
            <a:off x="7412955" y="4851449"/>
            <a:ext cx="179387" cy="358775"/>
          </a:xfrm>
          <a:prstGeom prst="leftBrace">
            <a:avLst>
              <a:gd name="adj1" fmla="val 16667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fr-FR"/>
          </a:p>
        </p:txBody>
      </p:sp>
      <p:sp>
        <p:nvSpPr>
          <p:cNvPr id="82" name="Text Box 29"/>
          <p:cNvSpPr txBox="1">
            <a:spLocks noChangeArrowheads="1"/>
          </p:cNvSpPr>
          <p:nvPr/>
        </p:nvSpPr>
        <p:spPr bwMode="auto">
          <a:xfrm>
            <a:off x="6889873" y="5188793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i="1">
                <a:solidFill>
                  <a:srgbClr val="000000"/>
                </a:solidFill>
              </a:rPr>
              <a:t>100 eV</a:t>
            </a:r>
          </a:p>
        </p:txBody>
      </p:sp>
      <p:sp>
        <p:nvSpPr>
          <p:cNvPr id="83" name="Text Box 30"/>
          <p:cNvSpPr txBox="1">
            <a:spLocks noChangeArrowheads="1"/>
          </p:cNvSpPr>
          <p:nvPr/>
        </p:nvSpPr>
        <p:spPr bwMode="auto">
          <a:xfrm>
            <a:off x="7793161" y="5188793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i="1">
                <a:solidFill>
                  <a:srgbClr val="000000"/>
                </a:solidFill>
              </a:rPr>
              <a:t>0 eV</a:t>
            </a:r>
          </a:p>
        </p:txBody>
      </p:sp>
      <p:sp>
        <p:nvSpPr>
          <p:cNvPr id="84" name="Text Box 36"/>
          <p:cNvSpPr txBox="1">
            <a:spLocks noChangeArrowheads="1"/>
          </p:cNvSpPr>
          <p:nvPr/>
        </p:nvSpPr>
        <p:spPr bwMode="auto">
          <a:xfrm>
            <a:off x="251520" y="5152280"/>
            <a:ext cx="81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i="1" u="sng">
                <a:solidFill>
                  <a:srgbClr val="000000"/>
                </a:solidFill>
              </a:rPr>
              <a:t>KE</a:t>
            </a:r>
            <a:r>
              <a:rPr lang="en-US" altLang="fr-FR" i="1" u="sng" baseline="-25000">
                <a:solidFill>
                  <a:srgbClr val="000000"/>
                </a:solidFill>
              </a:rPr>
              <a:t>ion</a:t>
            </a:r>
            <a:r>
              <a:rPr lang="en-US" altLang="fr-FR" i="1" u="sng">
                <a:solidFill>
                  <a:srgbClr val="000000"/>
                </a:solidFill>
              </a:rPr>
              <a:t> :</a:t>
            </a:r>
            <a:endParaRPr lang="en-US" altLang="fr-FR" i="1">
              <a:solidFill>
                <a:srgbClr val="000000"/>
              </a:solidFill>
            </a:endParaRPr>
          </a:p>
        </p:txBody>
      </p:sp>
      <p:sp>
        <p:nvSpPr>
          <p:cNvPr id="85" name="Text Box 37"/>
          <p:cNvSpPr txBox="1">
            <a:spLocks noChangeArrowheads="1"/>
          </p:cNvSpPr>
          <p:nvPr/>
        </p:nvSpPr>
        <p:spPr bwMode="auto">
          <a:xfrm>
            <a:off x="292795" y="550946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altLang="fr-FR" i="1" u="sng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fr-FR" altLang="fr-FR" i="1" u="sng">
                <a:solidFill>
                  <a:srgbClr val="FF3300"/>
                </a:solidFill>
              </a:rPr>
              <a:t>KE:</a:t>
            </a:r>
          </a:p>
        </p:txBody>
      </p:sp>
      <p:sp>
        <p:nvSpPr>
          <p:cNvPr id="86" name="Text Box 38"/>
          <p:cNvSpPr txBox="1">
            <a:spLocks noChangeArrowheads="1"/>
          </p:cNvSpPr>
          <p:nvPr/>
        </p:nvSpPr>
        <p:spPr bwMode="auto">
          <a:xfrm>
            <a:off x="1259632" y="547613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i="1" dirty="0">
                <a:solidFill>
                  <a:srgbClr val="FF3300"/>
                </a:solidFill>
              </a:rPr>
              <a:t>~20 eV</a:t>
            </a:r>
          </a:p>
        </p:txBody>
      </p:sp>
      <p:sp>
        <p:nvSpPr>
          <p:cNvPr id="87" name="Text Box 39"/>
          <p:cNvSpPr txBox="1">
            <a:spLocks noChangeArrowheads="1"/>
          </p:cNvSpPr>
          <p:nvPr/>
        </p:nvSpPr>
        <p:spPr bwMode="auto">
          <a:xfrm>
            <a:off x="3923928" y="5476130"/>
            <a:ext cx="78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i="1">
                <a:solidFill>
                  <a:srgbClr val="FF3300"/>
                </a:solidFill>
              </a:rPr>
              <a:t>~1 eV</a:t>
            </a:r>
          </a:p>
        </p:txBody>
      </p:sp>
      <p:sp>
        <p:nvSpPr>
          <p:cNvPr id="88" name="Text Box 40"/>
          <p:cNvSpPr txBox="1">
            <a:spLocks noChangeArrowheads="1"/>
          </p:cNvSpPr>
          <p:nvPr/>
        </p:nvSpPr>
        <p:spPr bwMode="auto">
          <a:xfrm>
            <a:off x="7698556" y="5476130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fr-FR" i="1">
                <a:solidFill>
                  <a:srgbClr val="FF3300"/>
                </a:solidFill>
              </a:rPr>
              <a:t>~0.1 eV</a:t>
            </a: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2483768" y="6021288"/>
            <a:ext cx="3402012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 </a:t>
            </a:r>
            <a:r>
              <a:rPr lang="en-US" dirty="0">
                <a:latin typeface="+mj-lt"/>
              </a:rPr>
              <a:t>buffer-gas: H</a:t>
            </a:r>
            <a:r>
              <a:rPr lang="en-US" baseline="-25000" dirty="0">
                <a:latin typeface="+mj-lt"/>
              </a:rPr>
              <a:t>2</a:t>
            </a:r>
            <a:r>
              <a:rPr lang="en-US" dirty="0">
                <a:latin typeface="+mj-lt"/>
              </a:rPr>
              <a:t> / He</a:t>
            </a:r>
            <a:endParaRPr lang="en-US" baseline="-25000" dirty="0"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+mj-lt"/>
              </a:rPr>
              <a:t> accumulation: 200ms (cycle)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228723" y="6155580"/>
            <a:ext cx="1944688" cy="3683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 ~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baseline="30000" dirty="0"/>
              <a:t>6</a:t>
            </a:r>
            <a:r>
              <a:rPr lang="en-US" dirty="0"/>
              <a:t>He</a:t>
            </a:r>
            <a:r>
              <a:rPr lang="en-US" baseline="30000" dirty="0"/>
              <a:t>+</a:t>
            </a:r>
            <a:r>
              <a:rPr lang="en-US" dirty="0"/>
              <a:t>/s</a:t>
            </a:r>
            <a:endParaRPr lang="fr-FR" dirty="0"/>
          </a:p>
        </p:txBody>
      </p:sp>
      <p:sp>
        <p:nvSpPr>
          <p:cNvPr id="91" name="Rectangle 90"/>
          <p:cNvSpPr/>
          <p:nvPr/>
        </p:nvSpPr>
        <p:spPr bwMode="auto">
          <a:xfrm>
            <a:off x="6098033" y="6023247"/>
            <a:ext cx="2938463" cy="6461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~2 10</a:t>
            </a:r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baseline="30000" dirty="0"/>
              <a:t>6</a:t>
            </a:r>
            <a:r>
              <a:rPr lang="en-US" dirty="0"/>
              <a:t>He</a:t>
            </a:r>
            <a:r>
              <a:rPr lang="en-US" baseline="30000" dirty="0"/>
              <a:t>+</a:t>
            </a:r>
            <a:r>
              <a:rPr lang="en-US" dirty="0"/>
              <a:t> /cycle</a:t>
            </a:r>
            <a:endParaRPr lang="fr-FR" dirty="0"/>
          </a:p>
          <a:p>
            <a:pPr algn="ctr">
              <a:defRPr/>
            </a:pPr>
            <a:r>
              <a:rPr lang="en-US" dirty="0"/>
              <a:t> Total efficiency: ~ 10</a:t>
            </a:r>
            <a:r>
              <a:rPr lang="en-US" baseline="30000" dirty="0"/>
              <a:t>-3</a:t>
            </a:r>
            <a:r>
              <a:rPr lang="en-US" dirty="0"/>
              <a:t>-10</a:t>
            </a:r>
            <a:r>
              <a:rPr lang="en-US" baseline="30000" dirty="0"/>
              <a:t>-2</a:t>
            </a:r>
          </a:p>
        </p:txBody>
      </p:sp>
      <p:sp>
        <p:nvSpPr>
          <p:cNvPr id="92" name="AutoShape 28"/>
          <p:cNvSpPr>
            <a:spLocks/>
          </p:cNvSpPr>
          <p:nvPr/>
        </p:nvSpPr>
        <p:spPr bwMode="auto">
          <a:xfrm rot="16200000">
            <a:off x="7771730" y="4849861"/>
            <a:ext cx="179388" cy="358775"/>
          </a:xfrm>
          <a:prstGeom prst="leftBrace">
            <a:avLst>
              <a:gd name="adj1" fmla="val 16667"/>
              <a:gd name="adj2" fmla="val 50000"/>
            </a:avLst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39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44624"/>
            <a:ext cx="8334000" cy="900000"/>
          </a:xfrm>
        </p:spPr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052736"/>
            <a:ext cx="9036496" cy="4428000"/>
          </a:xfrm>
        </p:spPr>
        <p:txBody>
          <a:bodyPr/>
          <a:lstStyle/>
          <a:p>
            <a:r>
              <a:rPr lang="nl-BE" dirty="0" smtClean="0"/>
              <a:t>Detection setup:</a:t>
            </a:r>
            <a:endParaRPr lang="nl-BE" dirty="0"/>
          </a:p>
        </p:txBody>
      </p: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435783" y="3197696"/>
            <a:ext cx="5591175" cy="2665413"/>
            <a:chOff x="272" y="1684"/>
            <a:chExt cx="4679" cy="2313"/>
          </a:xfrm>
        </p:grpSpPr>
        <p:sp>
          <p:nvSpPr>
            <p:cNvPr id="52" name="Rectangle 11"/>
            <p:cNvSpPr>
              <a:spLocks noChangeArrowheads="1"/>
            </p:cNvSpPr>
            <p:nvPr/>
          </p:nvSpPr>
          <p:spPr bwMode="auto">
            <a:xfrm>
              <a:off x="1088" y="3328"/>
              <a:ext cx="140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cs typeface="Arial" charset="0"/>
                </a:rPr>
                <a:t>Time of flight:</a:t>
              </a:r>
            </a:p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cs typeface="Arial" charset="0"/>
                </a:rPr>
                <a:t>Free flight tube</a:t>
              </a:r>
            </a:p>
          </p:txBody>
        </p:sp>
        <p:sp>
          <p:nvSpPr>
            <p:cNvPr id="53" name="ZoneTexte 12"/>
            <p:cNvSpPr txBox="1">
              <a:spLocks noChangeArrowheads="1"/>
            </p:cNvSpPr>
            <p:nvPr/>
          </p:nvSpPr>
          <p:spPr bwMode="auto">
            <a:xfrm>
              <a:off x="861" y="2277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cs typeface="Arial" charset="0"/>
                </a:rPr>
                <a:t>MCP </a:t>
              </a:r>
            </a:p>
          </p:txBody>
        </p:sp>
        <p:sp>
          <p:nvSpPr>
            <p:cNvPr id="54" name="ZoneTexte 13"/>
            <p:cNvSpPr txBox="1">
              <a:spLocks noChangeArrowheads="1"/>
            </p:cNvSpPr>
            <p:nvPr/>
          </p:nvSpPr>
          <p:spPr bwMode="auto">
            <a:xfrm>
              <a:off x="3719" y="1778"/>
              <a:ext cx="817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Char char="•"/>
              </a:pPr>
              <a:r>
                <a:rPr lang="en-US" altLang="fr-FR" sz="1300">
                  <a:solidFill>
                    <a:srgbClr val="1532AB"/>
                  </a:solidFill>
                  <a:cs typeface="Arial" charset="0"/>
                </a:rPr>
                <a:t> Beta position</a:t>
              </a:r>
            </a:p>
            <a:p>
              <a:pPr algn="ctr" eaLnBrk="1" hangingPunct="1">
                <a:buFont typeface="Arial" charset="0"/>
                <a:buChar char="•"/>
              </a:pPr>
              <a:r>
                <a:rPr lang="en-US" altLang="fr-FR" sz="1400">
                  <a:solidFill>
                    <a:srgbClr val="1532AB"/>
                  </a:solidFill>
                  <a:cs typeface="Arial" charset="0"/>
                </a:rPr>
                <a:t> E</a:t>
              </a:r>
              <a:r>
                <a:rPr lang="el-GR" altLang="fr-FR" sz="1300" baseline="-25000">
                  <a:solidFill>
                    <a:srgbClr val="1532AB"/>
                  </a:solidFill>
                  <a:cs typeface="Arial" charset="0"/>
                </a:rPr>
                <a:t>β</a:t>
              </a:r>
              <a:endParaRPr lang="en-US" altLang="fr-FR" sz="1300">
                <a:solidFill>
                  <a:srgbClr val="1532AB"/>
                </a:solidFill>
                <a:cs typeface="Arial" charset="0"/>
              </a:endParaRPr>
            </a:p>
          </p:txBody>
        </p:sp>
        <p:pic>
          <p:nvPicPr>
            <p:cNvPr id="55" name="Picture 2" descr="T:\pieges\couratin\PLAN\coupe_detection_tr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3"/>
            <a:stretch>
              <a:fillRect/>
            </a:stretch>
          </p:blipFill>
          <p:spPr bwMode="auto">
            <a:xfrm>
              <a:off x="272" y="1684"/>
              <a:ext cx="4679" cy="2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ZoneTexte 15"/>
            <p:cNvSpPr txBox="1">
              <a:spLocks noChangeArrowheads="1"/>
            </p:cNvSpPr>
            <p:nvPr/>
          </p:nvSpPr>
          <p:spPr bwMode="auto">
            <a:xfrm>
              <a:off x="818" y="2961"/>
              <a:ext cx="72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FF"/>
                  </a:solidFill>
                  <a:cs typeface="Arial" charset="0"/>
                </a:rPr>
                <a:t>Recoil ion</a:t>
              </a:r>
            </a:p>
            <a:p>
              <a:pPr algn="ctr" eaLnBrk="1" hangingPunct="1"/>
              <a:r>
                <a:rPr lang="en-US" altLang="fr-FR" sz="1300">
                  <a:solidFill>
                    <a:srgbClr val="0000FF"/>
                  </a:solidFill>
                  <a:cs typeface="Arial" charset="0"/>
                </a:rPr>
                <a:t>(RI)</a:t>
              </a:r>
            </a:p>
          </p:txBody>
        </p:sp>
        <p:cxnSp>
          <p:nvCxnSpPr>
            <p:cNvPr id="57" name="Connecteur droit 149"/>
            <p:cNvCxnSpPr>
              <a:cxnSpLocks noChangeShapeType="1"/>
            </p:cNvCxnSpPr>
            <p:nvPr/>
          </p:nvCxnSpPr>
          <p:spPr bwMode="auto">
            <a:xfrm rot="5400000" flipH="1" flipV="1">
              <a:off x="3186" y="2839"/>
              <a:ext cx="79" cy="40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ZoneTexte 17"/>
            <p:cNvSpPr txBox="1">
              <a:spLocks noChangeArrowheads="1"/>
            </p:cNvSpPr>
            <p:nvPr/>
          </p:nvSpPr>
          <p:spPr bwMode="auto">
            <a:xfrm>
              <a:off x="3130" y="3029"/>
              <a:ext cx="27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300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b</a:t>
              </a:r>
              <a:endParaRPr lang="en-US" altLang="fr-FR" sz="1300" baseline="3000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59" name="ZoneTexte 19"/>
            <p:cNvSpPr txBox="1">
              <a:spLocks noChangeArrowheads="1"/>
            </p:cNvSpPr>
            <p:nvPr/>
          </p:nvSpPr>
          <p:spPr bwMode="auto">
            <a:xfrm>
              <a:off x="3583" y="2413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FF0000"/>
                  </a:solidFill>
                  <a:cs typeface="Arial" charset="0"/>
                  <a:sym typeface="Symbol" pitchFamily="18" charset="2"/>
                </a:rPr>
                <a:t> </a:t>
              </a:r>
              <a:r>
                <a:rPr lang="en-US" altLang="fr-FR" sz="1300">
                  <a:solidFill>
                    <a:srgbClr val="FF0000"/>
                  </a:solidFill>
                  <a:cs typeface="Arial" charset="0"/>
                </a:rPr>
                <a:t>telescope</a:t>
              </a:r>
            </a:p>
          </p:txBody>
        </p:sp>
        <p:sp>
          <p:nvSpPr>
            <p:cNvPr id="60" name="Arc 59"/>
            <p:cNvSpPr/>
            <p:nvPr/>
          </p:nvSpPr>
          <p:spPr bwMode="auto">
            <a:xfrm>
              <a:off x="680" y="2958"/>
              <a:ext cx="2359" cy="307"/>
            </a:xfrm>
            <a:prstGeom prst="arc">
              <a:avLst>
                <a:gd name="adj1" fmla="val 10855588"/>
                <a:gd name="adj2" fmla="val 21487390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000" b="1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61" name="ZoneTexte 23"/>
            <p:cNvSpPr txBox="1">
              <a:spLocks noChangeArrowheads="1"/>
            </p:cNvSpPr>
            <p:nvPr/>
          </p:nvSpPr>
          <p:spPr bwMode="auto">
            <a:xfrm>
              <a:off x="272" y="3590"/>
              <a:ext cx="57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300">
                  <a:solidFill>
                    <a:srgbClr val="0070C0"/>
                  </a:solidFill>
                  <a:cs typeface="Arial" charset="0"/>
                </a:rPr>
                <a:t>MCPPSD</a:t>
              </a:r>
            </a:p>
          </p:txBody>
        </p:sp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2971" y="3045"/>
              <a:ext cx="90" cy="6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fr-FR" i="1">
                <a:solidFill>
                  <a:srgbClr val="0000FF"/>
                </a:solidFill>
                <a:latin typeface="Symbol" pitchFamily="18" charset="2"/>
                <a:cs typeface="Arial" charset="0"/>
              </a:endParaRPr>
            </a:p>
          </p:txBody>
        </p:sp>
      </p:grpSp>
      <p:grpSp>
        <p:nvGrpSpPr>
          <p:cNvPr id="63" name="Groupe 15"/>
          <p:cNvGrpSpPr/>
          <p:nvPr/>
        </p:nvGrpSpPr>
        <p:grpSpPr>
          <a:xfrm>
            <a:off x="4155604" y="1470149"/>
            <a:ext cx="5435601" cy="2232025"/>
            <a:chOff x="3779838" y="1484313"/>
            <a:chExt cx="5435601" cy="2232025"/>
          </a:xfrm>
          <a:noFill/>
        </p:grpSpPr>
        <p:sp>
          <p:nvSpPr>
            <p:cNvPr id="64" name="Rectangle 38"/>
            <p:cNvSpPr>
              <a:spLocks noChangeArrowheads="1"/>
            </p:cNvSpPr>
            <p:nvPr/>
          </p:nvSpPr>
          <p:spPr bwMode="auto">
            <a:xfrm>
              <a:off x="3779838" y="1484313"/>
              <a:ext cx="5184775" cy="223202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fr-FR" smtClean="0"/>
            </a:p>
          </p:txBody>
        </p:sp>
        <p:pic>
          <p:nvPicPr>
            <p:cNvPr id="65" name="Picture 142" descr="DSCN04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08"/>
            <a:stretch>
              <a:fillRect/>
            </a:stretch>
          </p:blipFill>
          <p:spPr bwMode="auto">
            <a:xfrm>
              <a:off x="3852863" y="1509713"/>
              <a:ext cx="2447925" cy="1741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" name="Group 177"/>
            <p:cNvGrpSpPr>
              <a:grpSpLocks/>
            </p:cNvGrpSpPr>
            <p:nvPr/>
          </p:nvGrpSpPr>
          <p:grpSpPr bwMode="auto">
            <a:xfrm>
              <a:off x="6300789" y="1484313"/>
              <a:ext cx="2914650" cy="1562100"/>
              <a:chOff x="4059" y="981"/>
              <a:chExt cx="1836" cy="984"/>
            </a:xfrm>
            <a:grpFill/>
          </p:grpSpPr>
          <p:sp>
            <p:nvSpPr>
              <p:cNvPr id="67" name="Text Box 178"/>
              <p:cNvSpPr txBox="1">
                <a:spLocks noChangeArrowheads="1"/>
              </p:cNvSpPr>
              <p:nvPr/>
            </p:nvSpPr>
            <p:spPr bwMode="auto">
              <a:xfrm>
                <a:off x="4263" y="1593"/>
                <a:ext cx="1315" cy="2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16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fr-FR" sz="1600" baseline="-25000" dirty="0" err="1" smtClean="0">
                    <a:solidFill>
                      <a:srgbClr val="000000"/>
                    </a:solidFill>
                    <a:latin typeface="+mj-lt"/>
                  </a:rPr>
                  <a:t>E</a:t>
                </a:r>
                <a:r>
                  <a:rPr lang="en-US" altLang="fr-FR" sz="1600" dirty="0" smtClean="0">
                    <a:solidFill>
                      <a:srgbClr val="000000"/>
                    </a:solidFill>
                    <a:latin typeface="+mj-lt"/>
                  </a:rPr>
                  <a:t> 10 % at 1 MeV</a:t>
                </a:r>
                <a:endParaRPr lang="fr-FR" altLang="fr-FR" sz="160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8" name="Text Box 179"/>
              <p:cNvSpPr txBox="1">
                <a:spLocks noChangeArrowheads="1"/>
              </p:cNvSpPr>
              <p:nvPr/>
            </p:nvSpPr>
            <p:spPr bwMode="auto">
              <a:xfrm>
                <a:off x="4059" y="981"/>
                <a:ext cx="1769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altLang="fr-FR" dirty="0" smtClean="0">
                    <a:solidFill>
                      <a:srgbClr val="000000"/>
                    </a:solidFill>
                    <a:latin typeface="+mj-lt"/>
                  </a:rPr>
                  <a:t>DSS Silicon Detector</a:t>
                </a:r>
                <a:endParaRPr lang="fr-FR" altLang="fr-FR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69" name="Text Box 180"/>
              <p:cNvSpPr txBox="1">
                <a:spLocks noChangeArrowheads="1"/>
              </p:cNvSpPr>
              <p:nvPr/>
            </p:nvSpPr>
            <p:spPr bwMode="auto">
              <a:xfrm>
                <a:off x="4263" y="1140"/>
                <a:ext cx="1563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1600" dirty="0" smtClean="0">
                    <a:solidFill>
                      <a:srgbClr val="000000"/>
                    </a:solidFill>
                    <a:latin typeface="+mj-lt"/>
                  </a:rPr>
                  <a:t>60 x 60mm x 300mm</a:t>
                </a:r>
                <a:endParaRPr lang="fr-FR" altLang="fr-FR" sz="160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0" name="Text Box 181"/>
              <p:cNvSpPr txBox="1">
                <a:spLocks noChangeArrowheads="1"/>
              </p:cNvSpPr>
              <p:nvPr/>
            </p:nvSpPr>
            <p:spPr bwMode="auto">
              <a:xfrm>
                <a:off x="4263" y="1752"/>
                <a:ext cx="1315" cy="21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1600" dirty="0" err="1" smtClean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fr-FR" sz="1600" baseline="-25000" dirty="0" err="1" smtClean="0">
                    <a:solidFill>
                      <a:srgbClr val="000000"/>
                    </a:solidFill>
                    <a:latin typeface="+mj-lt"/>
                  </a:rPr>
                  <a:t>T</a:t>
                </a:r>
                <a:r>
                  <a:rPr lang="en-US" altLang="fr-FR" sz="1600" dirty="0" smtClean="0">
                    <a:solidFill>
                      <a:srgbClr val="000000"/>
                    </a:solidFill>
                    <a:latin typeface="+mj-lt"/>
                  </a:rPr>
                  <a:t> ~ 200ps</a:t>
                </a:r>
                <a:endParaRPr lang="fr-FR" altLang="fr-FR" sz="160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1" name="Text Box 182"/>
              <p:cNvSpPr txBox="1">
                <a:spLocks noChangeArrowheads="1"/>
              </p:cNvSpPr>
              <p:nvPr/>
            </p:nvSpPr>
            <p:spPr bwMode="auto">
              <a:xfrm>
                <a:off x="4059" y="1435"/>
                <a:ext cx="1769" cy="23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altLang="fr-FR" dirty="0" smtClean="0">
                    <a:solidFill>
                      <a:srgbClr val="000000"/>
                    </a:solidFill>
                    <a:latin typeface="+mj-lt"/>
                  </a:rPr>
                  <a:t>Plastic scintillator</a:t>
                </a:r>
                <a:endParaRPr lang="fr-FR" altLang="fr-FR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72" name="Text Box 183"/>
              <p:cNvSpPr txBox="1">
                <a:spLocks noChangeArrowheads="1"/>
              </p:cNvSpPr>
              <p:nvPr/>
            </p:nvSpPr>
            <p:spPr bwMode="auto">
              <a:xfrm>
                <a:off x="4263" y="1276"/>
                <a:ext cx="1632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1600" dirty="0" smtClean="0">
                    <a:solidFill>
                      <a:srgbClr val="000000"/>
                    </a:solidFill>
                    <a:latin typeface="+mj-lt"/>
                  </a:rPr>
                  <a:t>1 mm resolution</a:t>
                </a:r>
                <a:endParaRPr lang="fr-FR" altLang="fr-FR" sz="160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</p:grpSp>
      <p:sp>
        <p:nvSpPr>
          <p:cNvPr id="73" name="Flèche droite 25"/>
          <p:cNvSpPr/>
          <p:nvPr/>
        </p:nvSpPr>
        <p:spPr>
          <a:xfrm rot="16200000">
            <a:off x="500870" y="3683472"/>
            <a:ext cx="735013" cy="19526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Flèche droite 26"/>
          <p:cNvSpPr/>
          <p:nvPr/>
        </p:nvSpPr>
        <p:spPr>
          <a:xfrm rot="16200000">
            <a:off x="4425171" y="3612034"/>
            <a:ext cx="735012" cy="19526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5" name="Flèche droite 27"/>
          <p:cNvSpPr/>
          <p:nvPr/>
        </p:nvSpPr>
        <p:spPr>
          <a:xfrm rot="5400000">
            <a:off x="3528233" y="5588471"/>
            <a:ext cx="366713" cy="19526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6" name="ZoneTexte 23"/>
          <p:cNvSpPr txBox="1">
            <a:spLocks noChangeArrowheads="1"/>
          </p:cNvSpPr>
          <p:nvPr/>
        </p:nvSpPr>
        <p:spPr bwMode="auto">
          <a:xfrm>
            <a:off x="3255183" y="5826596"/>
            <a:ext cx="8445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400">
                <a:solidFill>
                  <a:srgbClr val="000000"/>
                </a:solidFill>
                <a:cs typeface="Arial" charset="0"/>
              </a:rPr>
              <a:t>Ø</a:t>
            </a:r>
            <a:r>
              <a:rPr lang="en-US" altLang="fr-FR" sz="1300">
                <a:solidFill>
                  <a:srgbClr val="000000"/>
                </a:solidFill>
                <a:latin typeface="Symbol" pitchFamily="18" charset="2"/>
                <a:cs typeface="Arial" charset="0"/>
              </a:rPr>
              <a:t> </a:t>
            </a:r>
            <a:r>
              <a:rPr lang="en-US" altLang="fr-FR" sz="1300">
                <a:solidFill>
                  <a:srgbClr val="000000"/>
                </a:solidFill>
                <a:cs typeface="Arial" charset="0"/>
              </a:rPr>
              <a:t>40mm MCPPSD</a:t>
            </a:r>
          </a:p>
          <a:p>
            <a:pPr eaLnBrk="1" hangingPunct="1"/>
            <a:r>
              <a:rPr lang="en-US" altLang="fr-FR" sz="1300">
                <a:solidFill>
                  <a:srgbClr val="000000"/>
                </a:solidFill>
                <a:cs typeface="Arial" charset="0"/>
              </a:rPr>
              <a:t>(ion cloud diagnostic)</a:t>
            </a:r>
          </a:p>
          <a:p>
            <a:pPr eaLnBrk="1" hangingPunct="1"/>
            <a:endParaRPr lang="en-US" altLang="fr-FR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7" name="Text Box 5"/>
          <p:cNvSpPr txBox="1">
            <a:spLocks noChangeArrowheads="1"/>
          </p:cNvSpPr>
          <p:nvPr/>
        </p:nvSpPr>
        <p:spPr bwMode="auto">
          <a:xfrm>
            <a:off x="5955421" y="3316610"/>
            <a:ext cx="3153083" cy="258532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u="sng" dirty="0">
                <a:latin typeface="+mj-lt"/>
              </a:rPr>
              <a:t>Trigger</a:t>
            </a:r>
            <a:r>
              <a:rPr lang="fr-FR" dirty="0">
                <a:latin typeface="+mj-lt"/>
              </a:rPr>
              <a:t>: </a:t>
            </a:r>
            <a:r>
              <a:rPr lang="fr-FR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plastic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scintillator</a:t>
            </a:r>
          </a:p>
          <a:p>
            <a:pPr>
              <a:defRPr/>
            </a:pPr>
            <a:r>
              <a:rPr lang="en-US" u="sng" dirty="0">
                <a:latin typeface="+mj-lt"/>
              </a:rPr>
              <a:t>Parameters</a:t>
            </a:r>
            <a:r>
              <a:rPr lang="fr-FR" dirty="0">
                <a:latin typeface="+mj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fr-FR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position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recoil ion </a:t>
            </a:r>
            <a:r>
              <a:rPr lang="en-US" dirty="0" err="1">
                <a:solidFill>
                  <a:srgbClr val="0070C0"/>
                </a:solidFill>
                <a:latin typeface="+mj-lt"/>
              </a:rPr>
              <a:t>ToF</a:t>
            </a:r>
            <a:endParaRPr lang="en-US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70C0"/>
                </a:solidFill>
                <a:latin typeface="+mj-lt"/>
              </a:rPr>
              <a:t>recoil ion position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timestamp in cycle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Trap RF phase</a:t>
            </a:r>
          </a:p>
          <a:p>
            <a:pPr>
              <a:defRPr/>
            </a:pPr>
            <a:r>
              <a:rPr lang="en-US" dirty="0">
                <a:latin typeface="+mj-lt"/>
              </a:rPr>
              <a:t>      (systematic effects)</a:t>
            </a:r>
          </a:p>
        </p:txBody>
      </p:sp>
      <p:grpSp>
        <p:nvGrpSpPr>
          <p:cNvPr id="93" name="Groupe 30"/>
          <p:cNvGrpSpPr/>
          <p:nvPr/>
        </p:nvGrpSpPr>
        <p:grpSpPr>
          <a:xfrm>
            <a:off x="251520" y="1543085"/>
            <a:ext cx="3973095" cy="1882768"/>
            <a:chOff x="4608253" y="4149726"/>
            <a:chExt cx="3959486" cy="1885128"/>
          </a:xfrm>
          <a:noFill/>
        </p:grpSpPr>
        <p:sp>
          <p:nvSpPr>
            <p:cNvPr id="94" name="Text Box 147"/>
            <p:cNvSpPr txBox="1">
              <a:spLocks noChangeArrowheads="1"/>
            </p:cNvSpPr>
            <p:nvPr/>
          </p:nvSpPr>
          <p:spPr bwMode="auto">
            <a:xfrm>
              <a:off x="6429058" y="5480856"/>
              <a:ext cx="1591398" cy="55399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en-US" altLang="fr-FR" sz="1500" i="1" dirty="0" smtClean="0">
                  <a:solidFill>
                    <a:srgbClr val="0070C0"/>
                  </a:solidFill>
                  <a:latin typeface="+mj-lt"/>
                </a:rPr>
                <a:t>E. </a:t>
              </a:r>
              <a:r>
                <a:rPr lang="en-US" altLang="fr-FR" sz="1500" i="1" dirty="0" err="1" smtClean="0">
                  <a:solidFill>
                    <a:srgbClr val="0070C0"/>
                  </a:solidFill>
                  <a:latin typeface="+mj-lt"/>
                </a:rPr>
                <a:t>Liénard</a:t>
              </a:r>
              <a:r>
                <a:rPr lang="en-US" altLang="fr-FR" sz="1500" i="1" dirty="0" smtClean="0">
                  <a:solidFill>
                    <a:srgbClr val="0070C0"/>
                  </a:solidFill>
                  <a:latin typeface="+mj-lt"/>
                </a:rPr>
                <a:t> et al. </a:t>
              </a:r>
            </a:p>
            <a:p>
              <a:pPr>
                <a:defRPr/>
              </a:pPr>
              <a:r>
                <a:rPr lang="en-US" altLang="fr-FR" sz="1500" i="1" dirty="0" smtClean="0">
                  <a:solidFill>
                    <a:srgbClr val="0070C0"/>
                  </a:solidFill>
                  <a:latin typeface="+mj-lt"/>
                </a:rPr>
                <a:t>NIMA 551(2005)</a:t>
              </a:r>
            </a:p>
          </p:txBody>
        </p:sp>
        <p:grpSp>
          <p:nvGrpSpPr>
            <p:cNvPr id="95" name="Group 148"/>
            <p:cNvGrpSpPr>
              <a:grpSpLocks/>
            </p:cNvGrpSpPr>
            <p:nvPr/>
          </p:nvGrpSpPr>
          <p:grpSpPr bwMode="auto">
            <a:xfrm>
              <a:off x="6227764" y="4221162"/>
              <a:ext cx="2339975" cy="1368425"/>
              <a:chOff x="3923" y="2659"/>
              <a:chExt cx="1474" cy="862"/>
            </a:xfrm>
            <a:grpFill/>
          </p:grpSpPr>
          <p:sp>
            <p:nvSpPr>
              <p:cNvPr id="97" name="Text Box 149"/>
              <p:cNvSpPr txBox="1">
                <a:spLocks noChangeArrowheads="1"/>
              </p:cNvSpPr>
              <p:nvPr/>
            </p:nvSpPr>
            <p:spPr bwMode="auto">
              <a:xfrm>
                <a:off x="4059" y="2931"/>
                <a:ext cx="1087" cy="25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2000" dirty="0" err="1" smtClean="0">
                    <a:solidFill>
                      <a:srgbClr val="000000"/>
                    </a:solidFill>
                    <a:latin typeface="Symbol" pitchFamily="18" charset="2"/>
                  </a:rPr>
                  <a:t>s</a:t>
                </a:r>
                <a:r>
                  <a:rPr lang="en-US" altLang="fr-FR" baseline="-25000" dirty="0" err="1" smtClean="0">
                    <a:solidFill>
                      <a:srgbClr val="000000"/>
                    </a:solidFill>
                  </a:rPr>
                  <a:t>T</a:t>
                </a:r>
                <a:r>
                  <a:rPr lang="en-US" altLang="fr-FR" dirty="0" smtClean="0">
                    <a:solidFill>
                      <a:srgbClr val="000000"/>
                    </a:solidFill>
                  </a:rPr>
                  <a:t> ~ </a:t>
                </a:r>
                <a:r>
                  <a:rPr lang="en-US" altLang="fr-FR" dirty="0" smtClean="0">
                    <a:solidFill>
                      <a:srgbClr val="000000"/>
                    </a:solidFill>
                    <a:latin typeface="+mj-lt"/>
                  </a:rPr>
                  <a:t>200ps</a:t>
                </a:r>
                <a:endParaRPr lang="fr-FR" altLang="fr-FR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8" name="Text Box 150"/>
              <p:cNvSpPr txBox="1">
                <a:spLocks noChangeArrowheads="1"/>
              </p:cNvSpPr>
              <p:nvPr/>
            </p:nvSpPr>
            <p:spPr bwMode="auto">
              <a:xfrm>
                <a:off x="4059" y="2817"/>
                <a:ext cx="1338" cy="212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1600" dirty="0" smtClean="0">
                    <a:solidFill>
                      <a:srgbClr val="000000"/>
                    </a:solidFill>
                    <a:latin typeface="+mj-lt"/>
                  </a:rPr>
                  <a:t>Active</a:t>
                </a:r>
                <a:r>
                  <a:rPr lang="en-US" altLang="fr-FR" sz="1600" dirty="0" smtClean="0">
                    <a:solidFill>
                      <a:srgbClr val="000000"/>
                    </a:solidFill>
                  </a:rPr>
                  <a:t> Ø</a:t>
                </a:r>
                <a:r>
                  <a:rPr lang="en-US" altLang="fr-FR" sz="1600" dirty="0" smtClean="0">
                    <a:solidFill>
                      <a:srgbClr val="000000"/>
                    </a:solidFill>
                    <a:latin typeface="+mj-lt"/>
                  </a:rPr>
                  <a:t>80 mm</a:t>
                </a:r>
                <a:endParaRPr lang="fr-FR" altLang="fr-FR" sz="160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99" name="Text Box 151"/>
              <p:cNvSpPr txBox="1">
                <a:spLocks noChangeArrowheads="1"/>
              </p:cNvSpPr>
              <p:nvPr/>
            </p:nvSpPr>
            <p:spPr bwMode="auto">
              <a:xfrm>
                <a:off x="4037" y="3271"/>
                <a:ext cx="1089" cy="25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altLang="fr-FR" sz="2000" dirty="0" err="1" smtClean="0">
                    <a:solidFill>
                      <a:srgbClr val="000000"/>
                    </a:solidFill>
                    <a:latin typeface="Symbol" pitchFamily="18" charset="2"/>
                  </a:rPr>
                  <a:t>s</a:t>
                </a:r>
                <a:r>
                  <a:rPr lang="en-US" altLang="fr-FR" sz="1600" baseline="-25000" dirty="0" err="1" smtClean="0">
                    <a:solidFill>
                      <a:srgbClr val="000000"/>
                    </a:solidFill>
                  </a:rPr>
                  <a:t>x</a:t>
                </a:r>
                <a:r>
                  <a:rPr lang="en-US" altLang="fr-FR" sz="1600" dirty="0" err="1" smtClean="0">
                    <a:solidFill>
                      <a:srgbClr val="000000"/>
                    </a:solidFill>
                  </a:rPr>
                  <a:t>,</a:t>
                </a:r>
                <a:r>
                  <a:rPr lang="en-US" altLang="fr-FR" sz="2000" dirty="0" err="1" smtClean="0">
                    <a:solidFill>
                      <a:srgbClr val="000000"/>
                    </a:solidFill>
                    <a:latin typeface="Symbol" pitchFamily="18" charset="2"/>
                  </a:rPr>
                  <a:t>s</a:t>
                </a:r>
                <a:r>
                  <a:rPr lang="en-US" altLang="fr-FR" sz="1600" baseline="-25000" dirty="0" err="1" smtClean="0">
                    <a:solidFill>
                      <a:srgbClr val="000000"/>
                    </a:solidFill>
                  </a:rPr>
                  <a:t>y</a:t>
                </a:r>
                <a:r>
                  <a:rPr lang="en-US" altLang="fr-FR" sz="16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altLang="fr-FR" sz="1600" dirty="0" smtClean="0">
                    <a:solidFill>
                      <a:srgbClr val="000000"/>
                    </a:solidFill>
                    <a:latin typeface="+mj-lt"/>
                  </a:rPr>
                  <a:t>~ 200</a:t>
                </a:r>
                <a:r>
                  <a:rPr lang="en-US" altLang="fr-FR" sz="1600" dirty="0" smtClean="0">
                    <a:solidFill>
                      <a:srgbClr val="000000"/>
                    </a:solidFill>
                    <a:latin typeface="Symbol" pitchFamily="18" charset="2"/>
                  </a:rPr>
                  <a:t>m</a:t>
                </a:r>
                <a:r>
                  <a:rPr lang="en-US" altLang="fr-FR" sz="1600" dirty="0" smtClean="0">
                    <a:solidFill>
                      <a:srgbClr val="000000"/>
                    </a:solidFill>
                    <a:latin typeface="+mj-lt"/>
                  </a:rPr>
                  <a:t>m</a:t>
                </a:r>
                <a:endParaRPr lang="fr-FR" altLang="fr-FR" sz="1600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0" name="Text Box 152"/>
              <p:cNvSpPr txBox="1">
                <a:spLocks noChangeArrowheads="1"/>
              </p:cNvSpPr>
              <p:nvPr/>
            </p:nvSpPr>
            <p:spPr bwMode="auto">
              <a:xfrm>
                <a:off x="3923" y="2659"/>
                <a:ext cx="1066" cy="25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altLang="fr-FR" sz="2000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fr-FR" dirty="0" smtClean="0">
                    <a:solidFill>
                      <a:srgbClr val="000000"/>
                    </a:solidFill>
                    <a:latin typeface="+mj-lt"/>
                  </a:rPr>
                  <a:t>MCP</a:t>
                </a:r>
                <a:endParaRPr lang="fr-FR" altLang="fr-FR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101" name="Text Box 153"/>
              <p:cNvSpPr txBox="1">
                <a:spLocks noChangeArrowheads="1"/>
              </p:cNvSpPr>
              <p:nvPr/>
            </p:nvSpPr>
            <p:spPr bwMode="auto">
              <a:xfrm>
                <a:off x="3923" y="3112"/>
                <a:ext cx="1383" cy="250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Char char="•"/>
                  <a:defRPr/>
                </a:pPr>
                <a:r>
                  <a:rPr lang="en-US" altLang="fr-FR" sz="2000" dirty="0" smtClean="0">
                    <a:solidFill>
                      <a:srgbClr val="000000"/>
                    </a:solidFill>
                    <a:latin typeface="+mj-lt"/>
                  </a:rPr>
                  <a:t> </a:t>
                </a:r>
                <a:r>
                  <a:rPr lang="en-US" altLang="fr-FR" dirty="0" smtClean="0">
                    <a:solidFill>
                      <a:srgbClr val="000000"/>
                    </a:solidFill>
                    <a:latin typeface="+mj-lt"/>
                  </a:rPr>
                  <a:t>Delay lines</a:t>
                </a:r>
                <a:endParaRPr lang="fr-FR" altLang="fr-FR" dirty="0" smtClean="0">
                  <a:solidFill>
                    <a:srgbClr val="000000"/>
                  </a:solidFill>
                  <a:latin typeface="+mj-lt"/>
                </a:endParaRPr>
              </a:p>
            </p:txBody>
          </p:sp>
        </p:grpSp>
        <p:pic>
          <p:nvPicPr>
            <p:cNvPr id="96" name="Picture 154" descr="DLD80_mot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-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44" t="19316" r="20485" b="5659"/>
            <a:stretch>
              <a:fillRect/>
            </a:stretch>
          </p:blipFill>
          <p:spPr bwMode="auto">
            <a:xfrm>
              <a:off x="4608253" y="4149726"/>
              <a:ext cx="1655861" cy="17724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903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334000" cy="900000"/>
          </a:xfrm>
        </p:spPr>
        <p:txBody>
          <a:bodyPr/>
          <a:lstStyle/>
          <a:p>
            <a:r>
              <a:rPr lang="en-US" dirty="0" smtClean="0"/>
              <a:t>Reminder on </a:t>
            </a:r>
            <a:r>
              <a:rPr lang="en-US" dirty="0" err="1" smtClean="0"/>
              <a:t>LPCTrap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24744"/>
            <a:ext cx="8334000" cy="4428000"/>
          </a:xfrm>
        </p:spPr>
        <p:txBody>
          <a:bodyPr/>
          <a:lstStyle/>
          <a:p>
            <a:r>
              <a:rPr lang="nl-BE" dirty="0"/>
              <a:t>Data </a:t>
            </a:r>
            <a:r>
              <a:rPr lang="nl-BE" dirty="0" smtClean="0"/>
              <a:t>campaigns: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 </a:t>
            </a:r>
            <a:r>
              <a:rPr lang="nl-BE" baseline="30000" dirty="0"/>
              <a:t>6</a:t>
            </a:r>
            <a:r>
              <a:rPr lang="nl-BE" dirty="0"/>
              <a:t>He</a:t>
            </a:r>
            <a:r>
              <a:rPr lang="nl-BE" baseline="30000" dirty="0" smtClean="0"/>
              <a:t>+</a:t>
            </a:r>
            <a:r>
              <a:rPr lang="nl-BE" dirty="0" smtClean="0"/>
              <a:t> </a:t>
            </a:r>
          </a:p>
          <a:p>
            <a:pPr lvl="1"/>
            <a:endParaRPr lang="nl-BE" dirty="0"/>
          </a:p>
          <a:p>
            <a:pPr marL="359637" lvl="1" indent="0">
              <a:buNone/>
            </a:pPr>
            <a:endParaRPr lang="nl-BE" dirty="0" smtClean="0"/>
          </a:p>
          <a:p>
            <a:pPr marL="359637" lvl="1" indent="0">
              <a:buNone/>
            </a:pPr>
            <a:endParaRPr lang="nl-BE" dirty="0" smtClean="0"/>
          </a:p>
          <a:p>
            <a:pPr lvl="1"/>
            <a:r>
              <a:rPr lang="nl-BE" baseline="30000" dirty="0" smtClean="0"/>
              <a:t>35</a:t>
            </a:r>
            <a:r>
              <a:rPr lang="nl-BE" dirty="0" smtClean="0"/>
              <a:t>Ar</a:t>
            </a:r>
            <a:r>
              <a:rPr lang="nl-BE" baseline="30000" dirty="0" smtClean="0"/>
              <a:t>+</a:t>
            </a:r>
            <a:r>
              <a:rPr lang="nl-BE" dirty="0" smtClean="0"/>
              <a:t> </a:t>
            </a:r>
          </a:p>
          <a:p>
            <a:pPr lvl="1"/>
            <a:endParaRPr lang="nl-BE" dirty="0"/>
          </a:p>
          <a:p>
            <a:pPr marL="359637" lvl="1" indent="0">
              <a:buNone/>
            </a:pPr>
            <a:endParaRPr lang="nl-BE" dirty="0" smtClean="0"/>
          </a:p>
          <a:p>
            <a:pPr marL="359637" lvl="1" indent="0">
              <a:buNone/>
            </a:pPr>
            <a:endParaRPr lang="nl-BE" dirty="0" smtClean="0"/>
          </a:p>
          <a:p>
            <a:pPr lvl="1"/>
            <a:r>
              <a:rPr lang="nl-BE" baseline="30000" dirty="0" smtClean="0"/>
              <a:t>19</a:t>
            </a:r>
            <a:r>
              <a:rPr lang="nl-BE" dirty="0" smtClean="0"/>
              <a:t>Ne</a:t>
            </a:r>
            <a:r>
              <a:rPr lang="nl-BE" baseline="30000" dirty="0" smtClean="0"/>
              <a:t>2+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19672" y="1801118"/>
            <a:ext cx="429153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Pure GT </a:t>
            </a:r>
            <a:r>
              <a:rPr lang="fr-FR" dirty="0">
                <a:latin typeface="+mj-lt"/>
              </a:rPr>
              <a:t>transition,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100%</a:t>
            </a:r>
            <a:r>
              <a:rPr lang="fr-FR" dirty="0">
                <a:latin typeface="+mj-lt"/>
              </a:rPr>
              <a:t> G.S. to G.S.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Reasonable</a:t>
            </a:r>
            <a:r>
              <a:rPr lang="fr-FR" dirty="0">
                <a:latin typeface="+mj-lt"/>
              </a:rPr>
              <a:t> T</a:t>
            </a:r>
            <a:r>
              <a:rPr lang="fr-FR" baseline="-25000" dirty="0">
                <a:latin typeface="+mj-lt"/>
              </a:rPr>
              <a:t>1/2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  0.806 s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 smtClean="0">
                <a:latin typeface="+mj-lt"/>
              </a:rPr>
              <a:t> Production </a:t>
            </a:r>
            <a:r>
              <a:rPr lang="fr-FR" dirty="0">
                <a:latin typeface="+mj-lt"/>
              </a:rPr>
              <a:t>rate: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~ 10</a:t>
            </a:r>
            <a:r>
              <a:rPr lang="fr-FR" baseline="30000" dirty="0">
                <a:solidFill>
                  <a:srgbClr val="FF0000"/>
                </a:solidFill>
                <a:latin typeface="+mj-lt"/>
              </a:rPr>
              <a:t>8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ions/s </a:t>
            </a:r>
          </a:p>
        </p:txBody>
      </p:sp>
      <p:sp>
        <p:nvSpPr>
          <p:cNvPr id="5" name="Left Brace 4"/>
          <p:cNvSpPr/>
          <p:nvPr/>
        </p:nvSpPr>
        <p:spPr>
          <a:xfrm>
            <a:off x="1403648" y="1801118"/>
            <a:ext cx="288032" cy="12678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724128" y="2348880"/>
            <a:ext cx="576064" cy="191763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6552728" y="2206605"/>
            <a:ext cx="26997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C</a:t>
            </a:r>
            <a:r>
              <a:rPr lang="fr-FR" altLang="fr-FR" baseline="-25000" dirty="0" smtClean="0"/>
              <a:t>T</a:t>
            </a:r>
            <a:r>
              <a:rPr lang="fr-FR" altLang="fr-FR" dirty="0" smtClean="0"/>
              <a:t> = 0 ?     </a:t>
            </a:r>
            <a:r>
              <a:rPr lang="nl-BE" dirty="0" smtClean="0">
                <a:solidFill>
                  <a:srgbClr val="FF0000"/>
                </a:solidFill>
              </a:rPr>
              <a:t>a</a:t>
            </a:r>
            <a:r>
              <a:rPr lang="el-GR" baseline="-25000" dirty="0">
                <a:solidFill>
                  <a:srgbClr val="FF0000"/>
                </a:solidFill>
              </a:rPr>
              <a:t>βν</a:t>
            </a:r>
            <a:r>
              <a:rPr lang="en-US" dirty="0">
                <a:solidFill>
                  <a:srgbClr val="FF0000"/>
                </a:solidFill>
              </a:rPr>
              <a:t> = -</a:t>
            </a:r>
            <a:r>
              <a:rPr lang="en-US" dirty="0" smtClean="0">
                <a:solidFill>
                  <a:srgbClr val="FF0000"/>
                </a:solidFill>
              </a:rPr>
              <a:t>1/3 ?</a:t>
            </a:r>
            <a:endParaRPr lang="en-US" dirty="0"/>
          </a:p>
          <a:p>
            <a:pPr eaLnBrk="1" hangingPunct="1"/>
            <a:endParaRPr lang="fr-FR" altLang="fr-FR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19672" y="3356992"/>
            <a:ext cx="42195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Mirror (F) </a:t>
            </a:r>
            <a:r>
              <a:rPr lang="fr-FR" dirty="0">
                <a:latin typeface="+mj-lt"/>
              </a:rPr>
              <a:t>transition,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98%</a:t>
            </a:r>
            <a:r>
              <a:rPr lang="fr-FR" dirty="0">
                <a:latin typeface="+mj-lt"/>
              </a:rPr>
              <a:t> G.S. to G.S.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Reasonable</a:t>
            </a:r>
            <a:r>
              <a:rPr lang="fr-FR" dirty="0">
                <a:latin typeface="+mj-lt"/>
              </a:rPr>
              <a:t> T</a:t>
            </a:r>
            <a:r>
              <a:rPr lang="fr-FR" baseline="-25000" dirty="0">
                <a:latin typeface="+mj-lt"/>
              </a:rPr>
              <a:t>1/2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 1.775 ms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 smtClean="0">
                <a:latin typeface="+mj-lt"/>
              </a:rPr>
              <a:t> Production </a:t>
            </a:r>
            <a:r>
              <a:rPr lang="fr-FR" dirty="0">
                <a:latin typeface="+mj-lt"/>
              </a:rPr>
              <a:t>rate: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~2 10</a:t>
            </a:r>
            <a:r>
              <a:rPr lang="fr-FR" baseline="30000" dirty="0">
                <a:solidFill>
                  <a:srgbClr val="FF0000"/>
                </a:solidFill>
                <a:latin typeface="+mj-lt"/>
              </a:rPr>
              <a:t>7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ions/s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67619" y="4942756"/>
            <a:ext cx="420052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Mirror </a:t>
            </a:r>
            <a:r>
              <a:rPr lang="fr-FR" dirty="0">
                <a:latin typeface="+mj-lt"/>
              </a:rPr>
              <a:t>transition,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99.99%</a:t>
            </a:r>
            <a:r>
              <a:rPr lang="fr-FR" dirty="0">
                <a:latin typeface="+mj-lt"/>
              </a:rPr>
              <a:t> G.S. to G.S.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T</a:t>
            </a:r>
            <a:r>
              <a:rPr lang="fr-FR" baseline="-25000" dirty="0">
                <a:latin typeface="+mj-lt"/>
              </a:rPr>
              <a:t>1/2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 17.34 s 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 smtClean="0">
                <a:latin typeface="+mj-lt"/>
              </a:rPr>
              <a:t> Production </a:t>
            </a:r>
            <a:r>
              <a:rPr lang="fr-FR" dirty="0">
                <a:latin typeface="+mj-lt"/>
              </a:rPr>
              <a:t>rate: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~ 10</a:t>
            </a:r>
            <a:r>
              <a:rPr lang="fr-FR" baseline="30000" dirty="0">
                <a:solidFill>
                  <a:srgbClr val="FF0000"/>
                </a:solidFill>
                <a:latin typeface="+mj-lt"/>
              </a:rPr>
              <a:t>8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ions/s 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1403648" y="3385294"/>
            <a:ext cx="288032" cy="12678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1547664" y="4941168"/>
            <a:ext cx="288032" cy="12678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84168" y="4581128"/>
            <a:ext cx="576064" cy="288032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2"/>
          <p:cNvSpPr txBox="1">
            <a:spLocks noChangeArrowheads="1"/>
          </p:cNvSpPr>
          <p:nvPr/>
        </p:nvSpPr>
        <p:spPr bwMode="auto">
          <a:xfrm>
            <a:off x="6660232" y="4437112"/>
            <a:ext cx="29523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of </a:t>
            </a:r>
            <a:r>
              <a:rPr lang="el-GR" altLang="fr-FR" sz="1600" dirty="0"/>
              <a:t>ρ</a:t>
            </a:r>
            <a:r>
              <a:rPr lang="en-US" altLang="fr-FR" sz="1600" dirty="0"/>
              <a:t> = </a:t>
            </a:r>
            <a:r>
              <a:rPr lang="en-US" altLang="fr-FR" sz="1600" dirty="0" smtClean="0"/>
              <a:t>GT/F</a:t>
            </a:r>
          </a:p>
          <a:p>
            <a:pPr eaLnBrk="1" hangingPunct="1"/>
            <a:r>
              <a:rPr lang="en-US" altLang="fr-FR" sz="1600" dirty="0"/>
              <a:t>f</a:t>
            </a:r>
            <a:r>
              <a:rPr lang="en-US" altLang="fr-FR" sz="1600" dirty="0" smtClean="0"/>
              <a:t>or </a:t>
            </a:r>
            <a:r>
              <a:rPr lang="en-US" altLang="fr-FR" sz="1600" dirty="0" err="1" smtClean="0"/>
              <a:t>V</a:t>
            </a:r>
            <a:r>
              <a:rPr lang="en-US" altLang="fr-FR" sz="1600" baseline="-25000" dirty="0" err="1" smtClean="0"/>
              <a:t>ud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unitarity</a:t>
            </a:r>
            <a:r>
              <a:rPr lang="en-US" altLang="fr-FR" sz="1600" dirty="0" smtClean="0"/>
              <a:t> test</a:t>
            </a:r>
            <a:endParaRPr lang="fr-FR" altLang="fr-FR" sz="1600" baseline="-25000" dirty="0" smtClean="0"/>
          </a:p>
          <a:p>
            <a:pPr eaLnBrk="1" hangingPunct="1"/>
            <a:endParaRPr lang="fr-FR" altLang="fr-FR" sz="1600" dirty="0"/>
          </a:p>
          <a:p>
            <a:pPr eaLnBrk="1" hangingPunct="1"/>
            <a:endParaRPr lang="fr-FR" altLang="fr-FR" sz="1600" dirty="0"/>
          </a:p>
        </p:txBody>
      </p:sp>
      <p:sp>
        <p:nvSpPr>
          <p:cNvPr id="22" name="Right Brace 21"/>
          <p:cNvSpPr/>
          <p:nvPr/>
        </p:nvSpPr>
        <p:spPr>
          <a:xfrm>
            <a:off x="5508104" y="3284984"/>
            <a:ext cx="504056" cy="29240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154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116632"/>
            <a:ext cx="8334000" cy="900000"/>
          </a:xfrm>
        </p:spPr>
        <p:txBody>
          <a:bodyPr/>
          <a:lstStyle/>
          <a:p>
            <a:r>
              <a:rPr lang="en-US" dirty="0" smtClean="0"/>
              <a:t>Reminder on </a:t>
            </a:r>
            <a:r>
              <a:rPr lang="en-US" dirty="0" err="1" smtClean="0"/>
              <a:t>LPCTrap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24744"/>
            <a:ext cx="8334000" cy="4428000"/>
          </a:xfrm>
        </p:spPr>
        <p:txBody>
          <a:bodyPr/>
          <a:lstStyle/>
          <a:p>
            <a:r>
              <a:rPr lang="nl-BE" dirty="0"/>
              <a:t>Data </a:t>
            </a:r>
            <a:r>
              <a:rPr lang="nl-BE" dirty="0" smtClean="0"/>
              <a:t>campaigns: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 </a:t>
            </a:r>
            <a:r>
              <a:rPr lang="nl-BE" baseline="30000" dirty="0"/>
              <a:t>6</a:t>
            </a:r>
            <a:r>
              <a:rPr lang="nl-BE" dirty="0"/>
              <a:t>He</a:t>
            </a:r>
            <a:r>
              <a:rPr lang="nl-BE" baseline="30000" dirty="0" smtClean="0"/>
              <a:t>+</a:t>
            </a:r>
            <a:r>
              <a:rPr lang="nl-BE" dirty="0" smtClean="0"/>
              <a:t> </a:t>
            </a:r>
          </a:p>
          <a:p>
            <a:pPr lvl="1"/>
            <a:endParaRPr lang="nl-BE" dirty="0"/>
          </a:p>
          <a:p>
            <a:pPr marL="359637" lvl="1" indent="0">
              <a:buNone/>
            </a:pPr>
            <a:endParaRPr lang="nl-BE" dirty="0" smtClean="0"/>
          </a:p>
          <a:p>
            <a:pPr marL="359637" lvl="1" indent="0">
              <a:buNone/>
            </a:pPr>
            <a:endParaRPr lang="nl-BE" dirty="0" smtClean="0"/>
          </a:p>
          <a:p>
            <a:pPr lvl="1"/>
            <a:r>
              <a:rPr lang="nl-BE" baseline="30000" dirty="0" smtClean="0"/>
              <a:t>35</a:t>
            </a:r>
            <a:r>
              <a:rPr lang="nl-BE" dirty="0" smtClean="0"/>
              <a:t>Ar</a:t>
            </a:r>
            <a:r>
              <a:rPr lang="nl-BE" baseline="30000" dirty="0" smtClean="0"/>
              <a:t>+</a:t>
            </a:r>
            <a:r>
              <a:rPr lang="nl-BE" dirty="0" smtClean="0"/>
              <a:t> </a:t>
            </a:r>
          </a:p>
          <a:p>
            <a:pPr lvl="1"/>
            <a:endParaRPr lang="nl-BE" dirty="0"/>
          </a:p>
          <a:p>
            <a:pPr marL="359637" lvl="1" indent="0">
              <a:buNone/>
            </a:pPr>
            <a:endParaRPr lang="nl-BE" dirty="0" smtClean="0"/>
          </a:p>
          <a:p>
            <a:pPr marL="359637" lvl="1" indent="0">
              <a:buNone/>
            </a:pPr>
            <a:endParaRPr lang="nl-BE" dirty="0" smtClean="0"/>
          </a:p>
          <a:p>
            <a:pPr lvl="1"/>
            <a:r>
              <a:rPr lang="nl-BE" baseline="30000" dirty="0" smtClean="0"/>
              <a:t>19</a:t>
            </a:r>
            <a:r>
              <a:rPr lang="nl-BE" dirty="0" smtClean="0"/>
              <a:t>Ne</a:t>
            </a:r>
            <a:r>
              <a:rPr lang="nl-BE" baseline="30000" dirty="0" smtClean="0"/>
              <a:t>2+</a:t>
            </a:r>
            <a:endParaRPr lang="en-US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619672" y="1801118"/>
            <a:ext cx="429153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Pure GT </a:t>
            </a:r>
            <a:r>
              <a:rPr lang="fr-FR" dirty="0">
                <a:latin typeface="+mj-lt"/>
              </a:rPr>
              <a:t>transition,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100%</a:t>
            </a:r>
            <a:r>
              <a:rPr lang="fr-FR" dirty="0">
                <a:latin typeface="+mj-lt"/>
              </a:rPr>
              <a:t> G.S. to G.S.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Reasonable</a:t>
            </a:r>
            <a:r>
              <a:rPr lang="fr-FR" dirty="0">
                <a:latin typeface="+mj-lt"/>
              </a:rPr>
              <a:t> T</a:t>
            </a:r>
            <a:r>
              <a:rPr lang="fr-FR" baseline="-25000" dirty="0">
                <a:latin typeface="+mj-lt"/>
              </a:rPr>
              <a:t>1/2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  0.806 s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 smtClean="0">
                <a:latin typeface="+mj-lt"/>
              </a:rPr>
              <a:t> Production </a:t>
            </a:r>
            <a:r>
              <a:rPr lang="fr-FR" dirty="0">
                <a:latin typeface="+mj-lt"/>
              </a:rPr>
              <a:t>rate: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~ 10</a:t>
            </a:r>
            <a:r>
              <a:rPr lang="fr-FR" baseline="30000" dirty="0">
                <a:solidFill>
                  <a:srgbClr val="FF0000"/>
                </a:solidFill>
                <a:latin typeface="+mj-lt"/>
              </a:rPr>
              <a:t>8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ions/s </a:t>
            </a:r>
          </a:p>
        </p:txBody>
      </p:sp>
      <p:sp>
        <p:nvSpPr>
          <p:cNvPr id="5" name="Left Brace 4"/>
          <p:cNvSpPr/>
          <p:nvPr/>
        </p:nvSpPr>
        <p:spPr>
          <a:xfrm>
            <a:off x="1403648" y="1801118"/>
            <a:ext cx="288032" cy="12678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724128" y="2348880"/>
            <a:ext cx="576064" cy="191763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2"/>
          <p:cNvSpPr txBox="1">
            <a:spLocks noChangeArrowheads="1"/>
          </p:cNvSpPr>
          <p:nvPr/>
        </p:nvSpPr>
        <p:spPr bwMode="auto">
          <a:xfrm>
            <a:off x="6552728" y="2206605"/>
            <a:ext cx="26997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dirty="0" smtClean="0"/>
              <a:t>C</a:t>
            </a:r>
            <a:r>
              <a:rPr lang="fr-FR" altLang="fr-FR" baseline="-25000" dirty="0" smtClean="0"/>
              <a:t>T</a:t>
            </a:r>
            <a:r>
              <a:rPr lang="fr-FR" altLang="fr-FR" dirty="0" smtClean="0"/>
              <a:t> = 0 ?     </a:t>
            </a:r>
            <a:r>
              <a:rPr lang="nl-BE" dirty="0" smtClean="0">
                <a:solidFill>
                  <a:srgbClr val="FF0000"/>
                </a:solidFill>
              </a:rPr>
              <a:t>a</a:t>
            </a:r>
            <a:r>
              <a:rPr lang="el-GR" baseline="-25000" dirty="0">
                <a:solidFill>
                  <a:srgbClr val="FF0000"/>
                </a:solidFill>
              </a:rPr>
              <a:t>βν</a:t>
            </a:r>
            <a:r>
              <a:rPr lang="en-US" dirty="0">
                <a:solidFill>
                  <a:srgbClr val="FF0000"/>
                </a:solidFill>
              </a:rPr>
              <a:t> = -</a:t>
            </a:r>
            <a:r>
              <a:rPr lang="en-US" dirty="0" smtClean="0">
                <a:solidFill>
                  <a:srgbClr val="FF0000"/>
                </a:solidFill>
              </a:rPr>
              <a:t>1/3 ?</a:t>
            </a:r>
            <a:endParaRPr lang="en-US" dirty="0"/>
          </a:p>
          <a:p>
            <a:pPr eaLnBrk="1" hangingPunct="1"/>
            <a:endParaRPr lang="fr-FR" altLang="fr-FR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19672" y="3356992"/>
            <a:ext cx="42195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Mirror (F) </a:t>
            </a:r>
            <a:r>
              <a:rPr lang="fr-FR" dirty="0">
                <a:latin typeface="+mj-lt"/>
              </a:rPr>
              <a:t>transition,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98%</a:t>
            </a:r>
            <a:r>
              <a:rPr lang="fr-FR" dirty="0">
                <a:latin typeface="+mj-lt"/>
              </a:rPr>
              <a:t> G.S. to G.S.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Reasonable</a:t>
            </a:r>
            <a:r>
              <a:rPr lang="fr-FR" dirty="0">
                <a:latin typeface="+mj-lt"/>
              </a:rPr>
              <a:t> T</a:t>
            </a:r>
            <a:r>
              <a:rPr lang="fr-FR" baseline="-25000" dirty="0">
                <a:latin typeface="+mj-lt"/>
              </a:rPr>
              <a:t>1/2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 1.775 ms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 smtClean="0">
                <a:latin typeface="+mj-lt"/>
              </a:rPr>
              <a:t> Production </a:t>
            </a:r>
            <a:r>
              <a:rPr lang="fr-FR" dirty="0">
                <a:latin typeface="+mj-lt"/>
              </a:rPr>
              <a:t>rate: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~2 10</a:t>
            </a:r>
            <a:r>
              <a:rPr lang="fr-FR" baseline="30000" dirty="0">
                <a:solidFill>
                  <a:srgbClr val="FF0000"/>
                </a:solidFill>
                <a:latin typeface="+mj-lt"/>
              </a:rPr>
              <a:t>7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ions/s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67619" y="4942756"/>
            <a:ext cx="420052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Mirror </a:t>
            </a:r>
            <a:r>
              <a:rPr lang="fr-FR" dirty="0">
                <a:latin typeface="+mj-lt"/>
              </a:rPr>
              <a:t>transition,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99.99%</a:t>
            </a:r>
            <a:r>
              <a:rPr lang="fr-FR" dirty="0">
                <a:latin typeface="+mj-lt"/>
              </a:rPr>
              <a:t> G.S. to G.S.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>
                <a:latin typeface="+mj-lt"/>
              </a:rPr>
              <a:t> T</a:t>
            </a:r>
            <a:r>
              <a:rPr lang="fr-FR" baseline="-25000" dirty="0">
                <a:latin typeface="+mj-lt"/>
              </a:rPr>
              <a:t>1/2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 17.34 s </a:t>
            </a:r>
          </a:p>
          <a:p>
            <a:pPr>
              <a:lnSpc>
                <a:spcPct val="150000"/>
              </a:lnSpc>
              <a:buFontTx/>
              <a:buChar char="•"/>
              <a:tabLst>
                <a:tab pos="2425700" algn="l"/>
              </a:tabLst>
              <a:defRPr/>
            </a:pPr>
            <a:r>
              <a:rPr lang="fr-FR" dirty="0" smtClean="0">
                <a:latin typeface="+mj-lt"/>
              </a:rPr>
              <a:t> Production </a:t>
            </a:r>
            <a:r>
              <a:rPr lang="fr-FR" dirty="0">
                <a:latin typeface="+mj-lt"/>
              </a:rPr>
              <a:t>rate: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~ 10</a:t>
            </a:r>
            <a:r>
              <a:rPr lang="fr-FR" baseline="30000" dirty="0">
                <a:solidFill>
                  <a:srgbClr val="FF0000"/>
                </a:solidFill>
                <a:latin typeface="+mj-lt"/>
              </a:rPr>
              <a:t>8 </a:t>
            </a:r>
            <a:r>
              <a:rPr lang="fr-FR" dirty="0">
                <a:solidFill>
                  <a:srgbClr val="FF0000"/>
                </a:solidFill>
                <a:latin typeface="+mj-lt"/>
              </a:rPr>
              <a:t>ions/s 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1403648" y="3385294"/>
            <a:ext cx="288032" cy="12678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1547664" y="4941168"/>
            <a:ext cx="288032" cy="12678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6084168" y="4581128"/>
            <a:ext cx="576064" cy="288032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2"/>
          <p:cNvSpPr txBox="1">
            <a:spLocks noChangeArrowheads="1"/>
          </p:cNvSpPr>
          <p:nvPr/>
        </p:nvSpPr>
        <p:spPr bwMode="auto">
          <a:xfrm>
            <a:off x="6660232" y="4437112"/>
            <a:ext cx="29523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 sz="1600" dirty="0" err="1" smtClean="0"/>
              <a:t>Measurement</a:t>
            </a:r>
            <a:r>
              <a:rPr lang="fr-FR" altLang="fr-FR" sz="1600" dirty="0" smtClean="0"/>
              <a:t> of </a:t>
            </a:r>
            <a:r>
              <a:rPr lang="el-GR" altLang="fr-FR" sz="1600" dirty="0"/>
              <a:t>ρ</a:t>
            </a:r>
            <a:r>
              <a:rPr lang="en-US" altLang="fr-FR" sz="1600" dirty="0"/>
              <a:t> = </a:t>
            </a:r>
            <a:r>
              <a:rPr lang="en-US" altLang="fr-FR" sz="1600" dirty="0" smtClean="0"/>
              <a:t>GT/F</a:t>
            </a:r>
          </a:p>
          <a:p>
            <a:pPr eaLnBrk="1" hangingPunct="1"/>
            <a:r>
              <a:rPr lang="en-US" altLang="fr-FR" sz="1600" dirty="0"/>
              <a:t>f</a:t>
            </a:r>
            <a:r>
              <a:rPr lang="en-US" altLang="fr-FR" sz="1600" dirty="0" smtClean="0"/>
              <a:t>or </a:t>
            </a:r>
            <a:r>
              <a:rPr lang="en-US" altLang="fr-FR" sz="1600" dirty="0" err="1" smtClean="0"/>
              <a:t>V</a:t>
            </a:r>
            <a:r>
              <a:rPr lang="en-US" altLang="fr-FR" sz="1600" baseline="-25000" dirty="0" err="1" smtClean="0"/>
              <a:t>ud</a:t>
            </a:r>
            <a:r>
              <a:rPr lang="en-US" altLang="fr-FR" sz="1600" dirty="0" smtClean="0"/>
              <a:t> </a:t>
            </a:r>
            <a:r>
              <a:rPr lang="en-US" altLang="fr-FR" sz="1600" dirty="0" err="1" smtClean="0"/>
              <a:t>unitarity</a:t>
            </a:r>
            <a:r>
              <a:rPr lang="en-US" altLang="fr-FR" sz="1600" dirty="0" smtClean="0"/>
              <a:t> test</a:t>
            </a:r>
            <a:endParaRPr lang="fr-FR" altLang="fr-FR" sz="1600" baseline="-25000" dirty="0" smtClean="0"/>
          </a:p>
          <a:p>
            <a:pPr eaLnBrk="1" hangingPunct="1"/>
            <a:endParaRPr lang="fr-FR" altLang="fr-FR" sz="1600" dirty="0"/>
          </a:p>
          <a:p>
            <a:pPr eaLnBrk="1" hangingPunct="1"/>
            <a:endParaRPr lang="fr-FR" altLang="fr-FR" sz="1600" dirty="0"/>
          </a:p>
        </p:txBody>
      </p:sp>
      <p:sp>
        <p:nvSpPr>
          <p:cNvPr id="22" name="Right Brace 21"/>
          <p:cNvSpPr/>
          <p:nvPr/>
        </p:nvSpPr>
        <p:spPr>
          <a:xfrm>
            <a:off x="5508104" y="3284984"/>
            <a:ext cx="504056" cy="29240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5536" y="1700808"/>
            <a:ext cx="8640960" cy="151216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60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4624"/>
            <a:ext cx="8334000" cy="900000"/>
          </a:xfrm>
        </p:spPr>
        <p:txBody>
          <a:bodyPr/>
          <a:lstStyle/>
          <a:p>
            <a:r>
              <a:rPr lang="en-US" dirty="0"/>
              <a:t>Reminder on </a:t>
            </a:r>
            <a:r>
              <a:rPr lang="en-US" dirty="0" err="1"/>
              <a:t>LPCTrap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124744"/>
            <a:ext cx="8334000" cy="4428000"/>
          </a:xfrm>
        </p:spPr>
        <p:txBody>
          <a:bodyPr/>
          <a:lstStyle/>
          <a:p>
            <a:r>
              <a:rPr lang="en-US" dirty="0" smtClean="0"/>
              <a:t>Results with </a:t>
            </a:r>
            <a:r>
              <a:rPr lang="en-US" baseline="30000" dirty="0" smtClean="0"/>
              <a:t>6</a:t>
            </a:r>
            <a:r>
              <a:rPr lang="en-US" dirty="0" smtClean="0"/>
              <a:t>He decay</a:t>
            </a:r>
            <a:endParaRPr lang="en-US" dirty="0"/>
          </a:p>
        </p:txBody>
      </p:sp>
      <p:grpSp>
        <p:nvGrpSpPr>
          <p:cNvPr id="4" name="Groupe 1"/>
          <p:cNvGrpSpPr>
            <a:grpSpLocks/>
          </p:cNvGrpSpPr>
          <p:nvPr/>
        </p:nvGrpSpPr>
        <p:grpSpPr bwMode="auto">
          <a:xfrm>
            <a:off x="179512" y="1772816"/>
            <a:ext cx="4105275" cy="4608512"/>
            <a:chOff x="141288" y="1916113"/>
            <a:chExt cx="4105275" cy="4608512"/>
          </a:xfrm>
        </p:grpSpPr>
        <p:sp>
          <p:nvSpPr>
            <p:cNvPr id="5" name="ZoneTexte 46"/>
            <p:cNvSpPr txBox="1">
              <a:spLocks noChangeArrowheads="1"/>
            </p:cNvSpPr>
            <p:nvPr/>
          </p:nvSpPr>
          <p:spPr bwMode="auto">
            <a:xfrm>
              <a:off x="900113" y="3105150"/>
              <a:ext cx="4524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400">
                  <a:solidFill>
                    <a:srgbClr val="0000FF"/>
                  </a:solidFill>
                  <a:cs typeface="Arial" charset="0"/>
                </a:rPr>
                <a:t>Li</a:t>
              </a:r>
              <a:r>
                <a:rPr lang="fr-FR" altLang="fr-FR" sz="1400" baseline="30000">
                  <a:solidFill>
                    <a:srgbClr val="0000FF"/>
                  </a:solidFill>
                  <a:cs typeface="Arial" charset="0"/>
                </a:rPr>
                <a:t>3+</a:t>
              </a:r>
            </a:p>
          </p:txBody>
        </p:sp>
        <p:sp>
          <p:nvSpPr>
            <p:cNvPr id="6" name="ZoneTexte 47"/>
            <p:cNvSpPr txBox="1">
              <a:spLocks noChangeArrowheads="1"/>
            </p:cNvSpPr>
            <p:nvPr/>
          </p:nvSpPr>
          <p:spPr bwMode="auto">
            <a:xfrm>
              <a:off x="2281238" y="2708275"/>
              <a:ext cx="4286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400">
                  <a:solidFill>
                    <a:srgbClr val="0000FF"/>
                  </a:solidFill>
                  <a:cs typeface="Arial" charset="0"/>
                </a:rPr>
                <a:t>Li</a:t>
              </a:r>
              <a:r>
                <a:rPr lang="fr-FR" altLang="fr-FR" sz="1400" baseline="30000">
                  <a:solidFill>
                    <a:srgbClr val="0000FF"/>
                  </a:solidFill>
                  <a:cs typeface="Arial" charset="0"/>
                </a:rPr>
                <a:t>2+</a:t>
              </a:r>
            </a:p>
          </p:txBody>
        </p:sp>
        <p:grpSp>
          <p:nvGrpSpPr>
            <p:cNvPr id="7" name="Groupe 2"/>
            <p:cNvGrpSpPr>
              <a:grpSpLocks/>
            </p:cNvGrpSpPr>
            <p:nvPr/>
          </p:nvGrpSpPr>
          <p:grpSpPr bwMode="auto">
            <a:xfrm>
              <a:off x="141288" y="1916113"/>
              <a:ext cx="4105275" cy="4608512"/>
              <a:chOff x="179388" y="1952836"/>
              <a:chExt cx="4105275" cy="4608512"/>
            </a:xfrm>
          </p:grpSpPr>
          <p:grpSp>
            <p:nvGrpSpPr>
              <p:cNvPr id="8" name="Groupe 34"/>
              <p:cNvGrpSpPr>
                <a:grpSpLocks/>
              </p:cNvGrpSpPr>
              <p:nvPr/>
            </p:nvGrpSpPr>
            <p:grpSpPr bwMode="auto">
              <a:xfrm>
                <a:off x="179388" y="1952836"/>
                <a:ext cx="4105275" cy="4608512"/>
                <a:chOff x="4380826" y="1352947"/>
                <a:chExt cx="3645073" cy="4068391"/>
              </a:xfrm>
            </p:grpSpPr>
            <p:graphicFrame>
              <p:nvGraphicFramePr>
                <p:cNvPr id="10" name="Object 2"/>
                <p:cNvGraphicFramePr>
                  <a:graphicFrameLocks noChangeAspect="1"/>
                </p:cNvGraphicFramePr>
                <p:nvPr/>
              </p:nvGraphicFramePr>
              <p:xfrm>
                <a:off x="4380826" y="1352947"/>
                <a:ext cx="3645073" cy="406839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4110" name="Graph" r:id="rId3" imgW="3645408" imgH="3480816" progId="Origin50.Graph">
                        <p:embed/>
                      </p:oleObj>
                    </mc:Choice>
                    <mc:Fallback>
                      <p:oleObj name="Graph" r:id="rId3" imgW="3645408" imgH="3480816" progId="Origin50.Graph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l="4936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380826" y="1352947"/>
                              <a:ext cx="3645073" cy="406839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1" name="ZoneTexte 33"/>
                <p:cNvSpPr txBox="1">
                  <a:spLocks noChangeArrowheads="1"/>
                </p:cNvSpPr>
                <p:nvPr/>
              </p:nvSpPr>
              <p:spPr bwMode="auto">
                <a:xfrm>
                  <a:off x="6602651" y="1576522"/>
                  <a:ext cx="1224134" cy="2880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Aft>
                      <a:spcPts val="400"/>
                    </a:spcAft>
                  </a:pPr>
                  <a:r>
                    <a:rPr lang="en-US" altLang="fr-FR" sz="1200">
                      <a:solidFill>
                        <a:srgbClr val="000000"/>
                      </a:solidFill>
                      <a:cs typeface="Arial" charset="0"/>
                    </a:rPr>
                    <a:t>p-value=0.37</a:t>
                  </a:r>
                </a:p>
              </p:txBody>
            </p:sp>
          </p:grpSp>
          <p:sp>
            <p:nvSpPr>
              <p:cNvPr id="9" name="ZoneTexte 22"/>
              <p:cNvSpPr txBox="1">
                <a:spLocks noChangeArrowheads="1"/>
              </p:cNvSpPr>
              <p:nvPr/>
            </p:nvSpPr>
            <p:spPr bwMode="auto">
              <a:xfrm>
                <a:off x="938213" y="4840498"/>
                <a:ext cx="2967037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600" i="1" dirty="0" err="1">
                    <a:solidFill>
                      <a:srgbClr val="0070C0"/>
                    </a:solidFill>
                    <a:latin typeface="+mj-lt"/>
                  </a:rPr>
                  <a:t>Couratin</a:t>
                </a:r>
                <a:r>
                  <a:rPr lang="fr-FR" sz="1600" i="1" dirty="0">
                    <a:solidFill>
                      <a:srgbClr val="0070C0"/>
                    </a:solidFill>
                    <a:latin typeface="+mj-lt"/>
                  </a:rPr>
                  <a:t> et al., PRL108 (2012)</a:t>
                </a: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4499992" y="1484784"/>
            <a:ext cx="4572000" cy="1261884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>
            <a:sp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endParaRPr lang="en-US" altLang="fr-FR" baseline="30000" dirty="0" smtClean="0">
              <a:solidFill>
                <a:srgbClr val="000000"/>
              </a:solidFill>
            </a:endParaRPr>
          </a:p>
          <a:p>
            <a:pPr fontAlgn="t">
              <a:defRPr/>
            </a:pPr>
            <a:r>
              <a:rPr lang="en-US" altLang="fr-FR" sz="1600" dirty="0" smtClean="0">
                <a:solidFill>
                  <a:srgbClr val="000000"/>
                </a:solidFill>
              </a:rPr>
              <a:t>Experimental conditions (2010):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US" altLang="fr-FR" sz="1600" baseline="30000" dirty="0" smtClean="0">
                <a:solidFill>
                  <a:srgbClr val="000000"/>
                </a:solidFill>
              </a:rPr>
              <a:t>6</a:t>
            </a:r>
            <a:r>
              <a:rPr lang="en-US" altLang="fr-FR" sz="1600" dirty="0" smtClean="0">
                <a:solidFill>
                  <a:srgbClr val="000000"/>
                </a:solidFill>
              </a:rPr>
              <a:t>He</a:t>
            </a:r>
            <a:r>
              <a:rPr lang="en-US" altLang="fr-FR" sz="1600" baseline="30000" dirty="0">
                <a:solidFill>
                  <a:srgbClr val="000000"/>
                </a:solidFill>
              </a:rPr>
              <a:t>+ </a:t>
            </a:r>
            <a:r>
              <a:rPr lang="en-US" altLang="fr-FR" sz="1600" dirty="0">
                <a:solidFill>
                  <a:srgbClr val="000000"/>
                </a:solidFill>
              </a:rPr>
              <a:t>Intensity ~10</a:t>
            </a:r>
            <a:r>
              <a:rPr lang="en-US" altLang="fr-FR" sz="1600" baseline="30000" dirty="0">
                <a:solidFill>
                  <a:srgbClr val="000000"/>
                </a:solidFill>
              </a:rPr>
              <a:t>8</a:t>
            </a:r>
            <a:r>
              <a:rPr lang="en-US" altLang="fr-FR" sz="1600" dirty="0">
                <a:solidFill>
                  <a:srgbClr val="000000"/>
                </a:solidFill>
              </a:rPr>
              <a:t> </a:t>
            </a:r>
            <a:r>
              <a:rPr lang="en-US" altLang="fr-FR" sz="1600" dirty="0" err="1">
                <a:solidFill>
                  <a:srgbClr val="000000"/>
                </a:solidFill>
              </a:rPr>
              <a:t>pps</a:t>
            </a:r>
            <a:endParaRPr lang="en-US" altLang="fr-FR" sz="1600" dirty="0">
              <a:solidFill>
                <a:srgbClr val="000000"/>
              </a:solidFill>
            </a:endParaRP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US" altLang="fr-FR" sz="1600" dirty="0">
                <a:solidFill>
                  <a:srgbClr val="000000"/>
                </a:solidFill>
              </a:rPr>
              <a:t>~ 1,5 </a:t>
            </a:r>
            <a:r>
              <a:rPr lang="en-US" altLang="fr-FR" sz="1600" dirty="0" err="1">
                <a:solidFill>
                  <a:srgbClr val="000000"/>
                </a:solidFill>
              </a:rPr>
              <a:t>nA</a:t>
            </a:r>
            <a:r>
              <a:rPr lang="en-US" altLang="fr-FR" sz="1600" dirty="0">
                <a:solidFill>
                  <a:srgbClr val="000000"/>
                </a:solidFill>
              </a:rPr>
              <a:t> of </a:t>
            </a:r>
            <a:r>
              <a:rPr lang="en-US" altLang="fr-FR" sz="1600" baseline="30000" dirty="0">
                <a:solidFill>
                  <a:srgbClr val="000000"/>
                </a:solidFill>
              </a:rPr>
              <a:t>12</a:t>
            </a:r>
            <a:r>
              <a:rPr lang="en-US" altLang="fr-FR" sz="1600" dirty="0">
                <a:solidFill>
                  <a:srgbClr val="000000"/>
                </a:solidFill>
              </a:rPr>
              <a:t>C</a:t>
            </a:r>
            <a:r>
              <a:rPr lang="en-US" altLang="fr-FR" sz="1600" baseline="30000" dirty="0">
                <a:solidFill>
                  <a:srgbClr val="000000"/>
                </a:solidFill>
              </a:rPr>
              <a:t>2+</a:t>
            </a:r>
            <a:r>
              <a:rPr lang="en-US" altLang="fr-FR" sz="1600" dirty="0">
                <a:solidFill>
                  <a:srgbClr val="000000"/>
                </a:solidFill>
              </a:rPr>
              <a:t> contamination (lost in RFQ) </a:t>
            </a:r>
          </a:p>
          <a:p>
            <a:pPr marL="285750" indent="-285750" fontAlgn="t">
              <a:buFont typeface="Arial" panose="020B0604020202020204" pitchFamily="34" charset="0"/>
              <a:buChar char="•"/>
              <a:defRPr/>
            </a:pPr>
            <a:r>
              <a:rPr lang="en-US" altLang="fr-FR" sz="1600" dirty="0">
                <a:solidFill>
                  <a:srgbClr val="000000"/>
                </a:solidFill>
              </a:rPr>
              <a:t>~ 1.2 10</a:t>
            </a:r>
            <a:r>
              <a:rPr lang="en-US" altLang="fr-FR" sz="1600" baseline="30000" dirty="0">
                <a:solidFill>
                  <a:srgbClr val="000000"/>
                </a:solidFill>
              </a:rPr>
              <a:t>6</a:t>
            </a:r>
            <a:r>
              <a:rPr lang="en-US" altLang="fr-FR" sz="1600" dirty="0">
                <a:solidFill>
                  <a:srgbClr val="000000"/>
                </a:solidFill>
              </a:rPr>
              <a:t> « good » coincidences in ~ 4 days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8" y="3140968"/>
            <a:ext cx="4374008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data analysis performed to extract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electron shake-off probability: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dirty="0" smtClean="0">
                <a:solidFill>
                  <a:srgbClr val="000000"/>
                </a:solidFill>
              </a:rPr>
              <a:t>Nearly complete </a:t>
            </a:r>
            <a:r>
              <a:rPr lang="en-US" altLang="fr-FR" dirty="0">
                <a:solidFill>
                  <a:srgbClr val="0070C0"/>
                </a:solidFill>
              </a:rPr>
              <a:t>Monte-Carlo simulation </a:t>
            </a:r>
            <a:r>
              <a:rPr lang="en-US" altLang="fr-FR" dirty="0">
                <a:solidFill>
                  <a:srgbClr val="000000"/>
                </a:solidFill>
              </a:rPr>
              <a:t>including</a:t>
            </a:r>
          </a:p>
          <a:p>
            <a:pPr>
              <a:spcAft>
                <a:spcPts val="400"/>
              </a:spcAft>
              <a:defRPr/>
            </a:pPr>
            <a:r>
              <a:rPr lang="en-US" altLang="fr-FR" dirty="0">
                <a:solidFill>
                  <a:srgbClr val="000000"/>
                </a:solidFill>
              </a:rPr>
              <a:t>   all relevant systematic </a:t>
            </a:r>
            <a:r>
              <a:rPr lang="en-US" altLang="fr-FR" dirty="0" smtClean="0">
                <a:solidFill>
                  <a:srgbClr val="000000"/>
                </a:solidFill>
              </a:rPr>
              <a:t>effects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fr-FR" dirty="0" smtClean="0">
                <a:solidFill>
                  <a:srgbClr val="000000"/>
                </a:solidFill>
              </a:rPr>
              <a:t>Fit </a:t>
            </a:r>
            <a:r>
              <a:rPr lang="en-US" altLang="fr-FR" dirty="0">
                <a:solidFill>
                  <a:srgbClr val="000000"/>
                </a:solidFill>
              </a:rPr>
              <a:t>of </a:t>
            </a:r>
            <a:r>
              <a:rPr lang="en-US" altLang="fr-FR" i="1" dirty="0" err="1">
                <a:solidFill>
                  <a:srgbClr val="0070C0"/>
                </a:solidFill>
              </a:rPr>
              <a:t>P</a:t>
            </a:r>
            <a:r>
              <a:rPr lang="en-US" altLang="fr-FR" i="1" baseline="-25000" dirty="0" err="1">
                <a:solidFill>
                  <a:srgbClr val="0070C0"/>
                </a:solidFill>
              </a:rPr>
              <a:t>shake</a:t>
            </a:r>
            <a:r>
              <a:rPr lang="en-US" altLang="fr-FR" i="1" baseline="-25000" dirty="0">
                <a:solidFill>
                  <a:srgbClr val="0070C0"/>
                </a:solidFill>
              </a:rPr>
              <a:t>-off</a:t>
            </a:r>
            <a:r>
              <a:rPr lang="en-US" altLang="fr-FR" dirty="0">
                <a:solidFill>
                  <a:srgbClr val="0070C0"/>
                </a:solidFill>
              </a:rPr>
              <a:t> </a:t>
            </a:r>
            <a:r>
              <a:rPr lang="en-US" altLang="fr-FR" dirty="0">
                <a:solidFill>
                  <a:srgbClr val="000000"/>
                </a:solidFill>
              </a:rPr>
              <a:t>assuming </a:t>
            </a:r>
            <a:r>
              <a:rPr lang="en-US" altLang="fr-FR" i="1" dirty="0" err="1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fr-FR" i="1" baseline="-25000" dirty="0" err="1">
                <a:solidFill>
                  <a:srgbClr val="000000"/>
                </a:solidFill>
                <a:latin typeface="Symbol" pitchFamily="18" charset="2"/>
              </a:rPr>
              <a:t>bn</a:t>
            </a:r>
            <a:r>
              <a:rPr lang="en-US" altLang="fr-FR" dirty="0">
                <a:solidFill>
                  <a:srgbClr val="000000"/>
                </a:solidFill>
              </a:rPr>
              <a:t> = -1/3</a:t>
            </a:r>
          </a:p>
          <a:p>
            <a:endParaRPr lang="en-US" b="1" dirty="0"/>
          </a:p>
        </p:txBody>
      </p:sp>
      <p:sp>
        <p:nvSpPr>
          <p:cNvPr id="14" name="ZoneTexte 20"/>
          <p:cNvSpPr txBox="1"/>
          <p:nvPr/>
        </p:nvSpPr>
        <p:spPr bwMode="auto">
          <a:xfrm>
            <a:off x="5148064" y="5481984"/>
            <a:ext cx="3341687" cy="39528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defRPr/>
            </a:pPr>
            <a:r>
              <a:rPr lang="en-US" i="1" dirty="0">
                <a:solidFill>
                  <a:srgbClr val="FF0000"/>
                </a:solidFill>
                <a:latin typeface="+mj-lt"/>
              </a:rPr>
              <a:t>P</a:t>
            </a:r>
            <a:r>
              <a:rPr lang="en-US" i="1" baseline="-25000" dirty="0">
                <a:solidFill>
                  <a:srgbClr val="FF0000"/>
                </a:solidFill>
                <a:latin typeface="+mj-lt"/>
              </a:rPr>
              <a:t>shake-off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= 0.02339(35)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stat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(07)</a:t>
            </a:r>
            <a:r>
              <a:rPr lang="en-US" baseline="-25000" dirty="0" err="1">
                <a:solidFill>
                  <a:srgbClr val="FF0000"/>
                </a:solidFill>
                <a:latin typeface="+mj-lt"/>
              </a:rPr>
              <a:t>syst</a:t>
            </a:r>
            <a:endParaRPr lang="en-US" baseline="-25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97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/>
              <a:t>Reminder on </a:t>
            </a:r>
            <a:r>
              <a:rPr lang="en-US" dirty="0" err="1"/>
              <a:t>LPCTrap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80728"/>
            <a:ext cx="8334000" cy="4428000"/>
          </a:xfrm>
        </p:spPr>
        <p:txBody>
          <a:bodyPr/>
          <a:lstStyle/>
          <a:p>
            <a:r>
              <a:rPr lang="en-US" dirty="0" smtClean="0"/>
              <a:t>Results with </a:t>
            </a:r>
            <a:r>
              <a:rPr lang="en-US" baseline="30000" dirty="0" smtClean="0"/>
              <a:t>6</a:t>
            </a:r>
            <a:r>
              <a:rPr lang="en-US" dirty="0" smtClean="0"/>
              <a:t>He decay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Features that were lacking to extract </a:t>
            </a:r>
            <a:r>
              <a:rPr lang="nl-BE" b="1" dirty="0"/>
              <a:t>a</a:t>
            </a:r>
            <a:r>
              <a:rPr lang="el-GR" b="1" baseline="-25000" dirty="0"/>
              <a:t>βν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</a:p>
          <a:p>
            <a:pPr lvl="1"/>
            <a:r>
              <a:rPr lang="en-US" sz="1800" dirty="0" smtClean="0"/>
              <a:t>Realistic </a:t>
            </a:r>
            <a:r>
              <a:rPr lang="en-US" sz="1800" dirty="0" err="1" smtClean="0"/>
              <a:t>modelization</a:t>
            </a:r>
            <a:r>
              <a:rPr lang="en-US" sz="1800" dirty="0" smtClean="0"/>
              <a:t> of the trapped ion cloud </a:t>
            </a:r>
          </a:p>
          <a:p>
            <a:pPr marL="359637" lvl="1" indent="0">
              <a:buNone/>
            </a:pPr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New ion cloud simulation based on N-body calculations 			 “CLOUDA”	</a:t>
            </a:r>
            <a:r>
              <a:rPr lang="en-US" sz="1400" b="1" i="1" dirty="0" smtClean="0">
                <a:solidFill>
                  <a:schemeClr val="bg1"/>
                </a:solidFill>
              </a:rPr>
              <a:t>-&gt; Xavier Fabian’s PhD</a:t>
            </a:r>
          </a:p>
          <a:p>
            <a:pPr lvl="1"/>
            <a:r>
              <a:rPr lang="en-US" sz="1800" dirty="0" smtClean="0"/>
              <a:t>Correct treatment of </a:t>
            </a:r>
            <a:r>
              <a:rPr lang="el-GR" sz="1800" dirty="0" smtClean="0"/>
              <a:t>β</a:t>
            </a:r>
            <a:r>
              <a:rPr lang="en-US" sz="1800" dirty="0" smtClean="0"/>
              <a:t> tracking (</a:t>
            </a:r>
            <a:r>
              <a:rPr lang="en-US" sz="1800" dirty="0" err="1" smtClean="0"/>
              <a:t>multiscattering</a:t>
            </a:r>
            <a:r>
              <a:rPr lang="en-US" sz="1800" dirty="0" smtClean="0"/>
              <a:t>)</a:t>
            </a:r>
          </a:p>
          <a:p>
            <a:pPr marL="359637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New GEANT4 simulation with realistic geometry &amp; tracking</a:t>
            </a:r>
          </a:p>
          <a:p>
            <a:pPr marL="359637" lvl="1" indent="0">
              <a:buNone/>
            </a:pPr>
            <a:r>
              <a:rPr lang="en-US" sz="1800" b="1" dirty="0">
                <a:solidFill>
                  <a:schemeClr val="bg1"/>
                </a:solidFill>
              </a:rPr>
              <a:t>	</a:t>
            </a:r>
            <a:r>
              <a:rPr lang="en-US" sz="1800" b="1" dirty="0" smtClean="0">
                <a:solidFill>
                  <a:schemeClr val="bg1"/>
                </a:solidFill>
              </a:rPr>
              <a:t>	“LPCTRAPSW”	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</a:rPr>
              <a:t>-&gt; My task with the help of F. </a:t>
            </a:r>
            <a:r>
              <a:rPr lang="en-US" sz="1400" b="1" i="1" dirty="0" err="1" smtClean="0">
                <a:solidFill>
                  <a:schemeClr val="bg1"/>
                </a:solidFill>
              </a:rPr>
              <a:t>Mauger</a:t>
            </a:r>
            <a:r>
              <a:rPr lang="en-US" sz="1400" b="1" i="1" dirty="0" smtClean="0">
                <a:solidFill>
                  <a:schemeClr val="bg1"/>
                </a:solidFill>
              </a:rPr>
              <a:t> and G. </a:t>
            </a:r>
            <a:r>
              <a:rPr lang="en-US" sz="1400" b="1" i="1" dirty="0" err="1" smtClean="0">
                <a:solidFill>
                  <a:schemeClr val="bg1"/>
                </a:solidFill>
              </a:rPr>
              <a:t>Quemener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lvl="1"/>
            <a:endParaRPr lang="en-US" sz="1800" dirty="0"/>
          </a:p>
        </p:txBody>
      </p:sp>
      <p:grpSp>
        <p:nvGrpSpPr>
          <p:cNvPr id="23" name="Groupe 3"/>
          <p:cNvGrpSpPr>
            <a:grpSpLocks/>
          </p:cNvGrpSpPr>
          <p:nvPr/>
        </p:nvGrpSpPr>
        <p:grpSpPr bwMode="auto">
          <a:xfrm>
            <a:off x="251520" y="1547041"/>
            <a:ext cx="3744417" cy="1809951"/>
            <a:chOff x="4789652" y="2468785"/>
            <a:chExt cx="4616463" cy="2204356"/>
          </a:xfrm>
        </p:grpSpPr>
        <p:sp>
          <p:nvSpPr>
            <p:cNvPr id="24" name="ZoneTexte 12"/>
            <p:cNvSpPr txBox="1">
              <a:spLocks noChangeArrowheads="1"/>
            </p:cNvSpPr>
            <p:nvPr/>
          </p:nvSpPr>
          <p:spPr bwMode="auto">
            <a:xfrm>
              <a:off x="4789652" y="2468785"/>
              <a:ext cx="4616463" cy="41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600" dirty="0" smtClean="0">
                  <a:latin typeface="+mj-lt"/>
                </a:rPr>
                <a:t>Systematic error budget of SO analysis</a:t>
              </a: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958703"/>
              <a:ext cx="4140460" cy="146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73116"/>
              <a:ext cx="32099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4581381" y="1700808"/>
            <a:ext cx="4239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Shake-Off measurement was the “easy ”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performed with fixed</a:t>
            </a:r>
            <a:endParaRPr lang="nl-BE" b="1" dirty="0" smtClean="0">
              <a:solidFill>
                <a:srgbClr val="FF0000"/>
              </a:solidFill>
            </a:endParaRPr>
          </a:p>
          <a:p>
            <a:r>
              <a:rPr lang="nl-BE" b="1" dirty="0">
                <a:solidFill>
                  <a:srgbClr val="FF0000"/>
                </a:solidFill>
              </a:rPr>
              <a:t>	</a:t>
            </a:r>
            <a:r>
              <a:rPr lang="nl-BE" b="1" dirty="0" smtClean="0">
                <a:solidFill>
                  <a:srgbClr val="FF0000"/>
                </a:solidFill>
              </a:rPr>
              <a:t>	</a:t>
            </a:r>
            <a:r>
              <a:rPr lang="nl-BE" b="1" dirty="0" smtClean="0"/>
              <a:t>a</a:t>
            </a:r>
            <a:r>
              <a:rPr lang="el-GR" b="1" baseline="-25000" dirty="0" smtClean="0"/>
              <a:t>βν</a:t>
            </a:r>
            <a:r>
              <a:rPr lang="en-US" b="1" dirty="0" smtClean="0"/>
              <a:t> = -1/3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-&gt; treated as a systematic effect…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51520" y="2132856"/>
            <a:ext cx="3384376" cy="25841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07904" y="2262063"/>
            <a:ext cx="6369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21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/>
              <a:t>Reminder on </a:t>
            </a:r>
            <a:r>
              <a:rPr lang="en-US" dirty="0" err="1"/>
              <a:t>LPCTrap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80728"/>
            <a:ext cx="8334000" cy="4428000"/>
          </a:xfrm>
        </p:spPr>
        <p:txBody>
          <a:bodyPr/>
          <a:lstStyle/>
          <a:p>
            <a:r>
              <a:rPr lang="en-US" dirty="0" smtClean="0"/>
              <a:t>Results with </a:t>
            </a:r>
            <a:r>
              <a:rPr lang="en-US" baseline="30000" dirty="0" smtClean="0"/>
              <a:t>6</a:t>
            </a:r>
            <a:r>
              <a:rPr lang="en-US" dirty="0" smtClean="0"/>
              <a:t>He decay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Features that were lacking to extract </a:t>
            </a:r>
            <a:r>
              <a:rPr lang="nl-BE" b="1" dirty="0"/>
              <a:t>a</a:t>
            </a:r>
            <a:r>
              <a:rPr lang="el-GR" b="1" baseline="-25000" dirty="0"/>
              <a:t>βν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</a:p>
          <a:p>
            <a:pPr lvl="1"/>
            <a:r>
              <a:rPr lang="en-US" sz="1800" dirty="0" smtClean="0"/>
              <a:t>Realistic </a:t>
            </a:r>
            <a:r>
              <a:rPr lang="en-US" sz="1800" dirty="0" err="1" smtClean="0"/>
              <a:t>modelization</a:t>
            </a:r>
            <a:r>
              <a:rPr lang="en-US" sz="1800" dirty="0" smtClean="0"/>
              <a:t> of the trapped ion cloud </a:t>
            </a:r>
          </a:p>
          <a:p>
            <a:pPr marL="359637" lvl="1" indent="0">
              <a:buNone/>
            </a:pPr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New ion cloud simulation based on N-body calculations 			 “CLOUDA”	</a:t>
            </a:r>
            <a:r>
              <a:rPr lang="en-US" sz="1400" b="1" i="1" dirty="0" smtClean="0">
                <a:solidFill>
                  <a:srgbClr val="FF0000"/>
                </a:solidFill>
              </a:rPr>
              <a:t>-&gt; Xavier Fabian’s PhD</a:t>
            </a:r>
          </a:p>
          <a:p>
            <a:pPr lvl="1"/>
            <a:r>
              <a:rPr lang="en-US" sz="1800" dirty="0" smtClean="0"/>
              <a:t>Correct treatment of </a:t>
            </a:r>
            <a:r>
              <a:rPr lang="el-GR" sz="1800" dirty="0" smtClean="0"/>
              <a:t>β</a:t>
            </a:r>
            <a:r>
              <a:rPr lang="en-US" sz="1800" dirty="0" smtClean="0"/>
              <a:t> tracking (</a:t>
            </a:r>
            <a:r>
              <a:rPr lang="en-US" sz="1800" dirty="0" err="1" smtClean="0"/>
              <a:t>multiscattering</a:t>
            </a:r>
            <a:r>
              <a:rPr lang="en-US" sz="1800" dirty="0" smtClean="0"/>
              <a:t>)</a:t>
            </a:r>
          </a:p>
          <a:p>
            <a:pPr marL="359637" lvl="1" indent="0">
              <a:buNone/>
            </a:pPr>
            <a:r>
              <a:rPr lang="en-US" sz="1800" dirty="0"/>
              <a:t>	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New GEANT4 simulation with realistic geometry &amp; tracking</a:t>
            </a:r>
          </a:p>
          <a:p>
            <a:pPr marL="359637" lvl="1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	</a:t>
            </a:r>
            <a:r>
              <a:rPr lang="en-US" sz="1800" b="1" dirty="0" smtClean="0">
                <a:solidFill>
                  <a:srgbClr val="FF0000"/>
                </a:solidFill>
              </a:rPr>
              <a:t>	“</a:t>
            </a:r>
            <a:r>
              <a:rPr lang="en-US" sz="1800" b="1" dirty="0" err="1" smtClean="0">
                <a:solidFill>
                  <a:srgbClr val="FF0000"/>
                </a:solidFill>
              </a:rPr>
              <a:t>LPCTrapSW</a:t>
            </a:r>
            <a:r>
              <a:rPr lang="en-US" sz="1800" b="1" dirty="0" smtClean="0">
                <a:solidFill>
                  <a:srgbClr val="FF0000"/>
                </a:solidFill>
              </a:rPr>
              <a:t>”	</a:t>
            </a:r>
            <a:r>
              <a:rPr lang="en-US" sz="1400" b="1" i="1" dirty="0">
                <a:solidFill>
                  <a:srgbClr val="FF0000"/>
                </a:solidFill>
              </a:rPr>
              <a:t> </a:t>
            </a:r>
            <a:r>
              <a:rPr lang="en-US" sz="1400" b="1" i="1" dirty="0" smtClean="0">
                <a:solidFill>
                  <a:srgbClr val="FF0000"/>
                </a:solidFill>
              </a:rPr>
              <a:t>-&gt; My task with the help of F.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Mauger</a:t>
            </a:r>
            <a:r>
              <a:rPr lang="en-US" sz="1400" b="1" i="1" dirty="0" smtClean="0">
                <a:solidFill>
                  <a:srgbClr val="FF0000"/>
                </a:solidFill>
              </a:rPr>
              <a:t> and G. </a:t>
            </a:r>
            <a:r>
              <a:rPr lang="en-US" sz="1400" b="1" i="1" dirty="0" err="1" smtClean="0">
                <a:solidFill>
                  <a:srgbClr val="FF0000"/>
                </a:solidFill>
              </a:rPr>
              <a:t>Quemener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lvl="1"/>
            <a:endParaRPr lang="en-US" sz="1800" dirty="0"/>
          </a:p>
        </p:txBody>
      </p:sp>
      <p:grpSp>
        <p:nvGrpSpPr>
          <p:cNvPr id="23" name="Groupe 3"/>
          <p:cNvGrpSpPr>
            <a:grpSpLocks/>
          </p:cNvGrpSpPr>
          <p:nvPr/>
        </p:nvGrpSpPr>
        <p:grpSpPr bwMode="auto">
          <a:xfrm>
            <a:off x="251520" y="1547041"/>
            <a:ext cx="3744417" cy="1809951"/>
            <a:chOff x="4789652" y="2468785"/>
            <a:chExt cx="4616463" cy="2204356"/>
          </a:xfrm>
        </p:grpSpPr>
        <p:sp>
          <p:nvSpPr>
            <p:cNvPr id="24" name="ZoneTexte 12"/>
            <p:cNvSpPr txBox="1">
              <a:spLocks noChangeArrowheads="1"/>
            </p:cNvSpPr>
            <p:nvPr/>
          </p:nvSpPr>
          <p:spPr bwMode="auto">
            <a:xfrm>
              <a:off x="4789652" y="2468785"/>
              <a:ext cx="4616463" cy="41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1600" dirty="0" smtClean="0">
                  <a:latin typeface="+mj-lt"/>
                </a:rPr>
                <a:t>Systematic error budget of SO analysis</a:t>
              </a:r>
            </a:p>
          </p:txBody>
        </p:sp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958703"/>
              <a:ext cx="4140460" cy="146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473116"/>
              <a:ext cx="32099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4581381" y="1700808"/>
            <a:ext cx="42390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Shake-Off measurement was the “easy ”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performed with fixed</a:t>
            </a:r>
            <a:endParaRPr lang="nl-BE" b="1" dirty="0" smtClean="0">
              <a:solidFill>
                <a:srgbClr val="FF0000"/>
              </a:solidFill>
            </a:endParaRPr>
          </a:p>
          <a:p>
            <a:r>
              <a:rPr lang="nl-BE" b="1" dirty="0">
                <a:solidFill>
                  <a:srgbClr val="FF0000"/>
                </a:solidFill>
              </a:rPr>
              <a:t>	</a:t>
            </a:r>
            <a:r>
              <a:rPr lang="nl-BE" b="1" dirty="0" smtClean="0">
                <a:solidFill>
                  <a:srgbClr val="FF0000"/>
                </a:solidFill>
              </a:rPr>
              <a:t>	</a:t>
            </a:r>
            <a:r>
              <a:rPr lang="nl-BE" b="1" dirty="0" smtClean="0"/>
              <a:t>a</a:t>
            </a:r>
            <a:r>
              <a:rPr lang="el-GR" b="1" baseline="-25000" dirty="0" smtClean="0"/>
              <a:t>βν</a:t>
            </a:r>
            <a:r>
              <a:rPr lang="en-US" b="1" dirty="0" smtClean="0"/>
              <a:t> = -1/3</a:t>
            </a:r>
            <a:r>
              <a:rPr lang="en-US" dirty="0" smtClean="0"/>
              <a:t>  </a:t>
            </a:r>
          </a:p>
          <a:p>
            <a:r>
              <a:rPr lang="en-US" dirty="0" smtClean="0"/>
              <a:t> -&gt; treated as a systematic effect…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51520" y="2132856"/>
            <a:ext cx="3384376" cy="25841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707904" y="2262063"/>
            <a:ext cx="6369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>
            <a:off x="1331639" y="4581128"/>
            <a:ext cx="648073" cy="288032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331640" y="5445224"/>
            <a:ext cx="648073" cy="288032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481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Background subtraction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Study of space charge effect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1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Layout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Reminder on LPCTrap</a:t>
            </a:r>
          </a:p>
          <a:p>
            <a:r>
              <a:rPr lang="nl-BE" dirty="0" smtClean="0"/>
              <a:t>Data analysis</a:t>
            </a:r>
          </a:p>
          <a:p>
            <a:r>
              <a:rPr lang="nl-BE" dirty="0" smtClean="0"/>
              <a:t>New MC simulation – LPCTrapSW</a:t>
            </a:r>
          </a:p>
          <a:p>
            <a:r>
              <a:rPr lang="nl-BE" dirty="0" smtClean="0"/>
              <a:t>To Do list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091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Background subtraction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Study of space charge effect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492896"/>
            <a:ext cx="4646030" cy="31683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80728"/>
            <a:ext cx="8334000" cy="4428000"/>
          </a:xfrm>
        </p:spPr>
        <p:txBody>
          <a:bodyPr/>
          <a:lstStyle/>
          <a:p>
            <a:r>
              <a:rPr lang="en-US" dirty="0" smtClean="0"/>
              <a:t>TDC_TOF</a:t>
            </a:r>
          </a:p>
          <a:p>
            <a:pPr lvl="1"/>
            <a:r>
              <a:rPr lang="en-US" dirty="0" smtClean="0"/>
              <a:t>Time calibrator simulates a </a:t>
            </a:r>
            <a:r>
              <a:rPr lang="en-US" dirty="0" err="1" smtClean="0"/>
              <a:t>coinc</a:t>
            </a:r>
            <a:r>
              <a:rPr lang="en-US" dirty="0" smtClean="0"/>
              <a:t>. signal every 10ns</a:t>
            </a:r>
          </a:p>
          <a:p>
            <a:pPr lvl="1"/>
            <a:r>
              <a:rPr lang="en-US" dirty="0" smtClean="0"/>
              <a:t>Linear fit + non-linear corrections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30" y="2348880"/>
            <a:ext cx="5013690" cy="341907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28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08720"/>
            <a:ext cx="8334000" cy="4428000"/>
          </a:xfrm>
        </p:spPr>
        <p:txBody>
          <a:bodyPr/>
          <a:lstStyle/>
          <a:p>
            <a:r>
              <a:rPr lang="en-US" dirty="0" smtClean="0"/>
              <a:t>DSSD channels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dirty="0" smtClean="0"/>
              <a:t>Pedestal fit /channel / run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458194"/>
            <a:ext cx="4696915" cy="3203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40" y="2458194"/>
            <a:ext cx="4086556" cy="3203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9225" y="295488"/>
            <a:ext cx="283923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Active surface: 60x60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1mm </a:t>
            </a:r>
            <a:r>
              <a:rPr lang="en-US" dirty="0"/>
              <a:t>wide </a:t>
            </a:r>
            <a:r>
              <a:rPr lang="en-US" dirty="0" smtClean="0"/>
              <a:t>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 </a:t>
            </a:r>
            <a:r>
              <a:rPr lang="en-US" dirty="0"/>
              <a:t>horizontal </a:t>
            </a:r>
            <a:r>
              <a:rPr lang="en-US" dirty="0" smtClean="0"/>
              <a:t>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 </a:t>
            </a:r>
            <a:r>
              <a:rPr lang="en-US" dirty="0"/>
              <a:t>vertical channels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07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08720"/>
            <a:ext cx="8334000" cy="4428000"/>
          </a:xfrm>
        </p:spPr>
        <p:txBody>
          <a:bodyPr/>
          <a:lstStyle/>
          <a:p>
            <a:r>
              <a:rPr lang="en-US" dirty="0" smtClean="0"/>
              <a:t>DSSD channels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dirty="0" smtClean="0"/>
              <a:t>Pedestal fit /channel / run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dirty="0" smtClean="0"/>
              <a:t>Charge fit on centered spectrum /channel  (run integrated)</a:t>
            </a:r>
          </a:p>
          <a:p>
            <a:pPr lvl="2"/>
            <a:r>
              <a:rPr lang="en-US" dirty="0" smtClean="0"/>
              <a:t>One calibration parameter (energy deposited/charge) for each channel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672408" cy="3027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3740839"/>
            <a:ext cx="343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parameters recorded: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RMS pedestal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Sigma channel (resolution)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over background ratio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9225" y="295488"/>
            <a:ext cx="283923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Active surface: 60x60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1mm </a:t>
            </a:r>
            <a:r>
              <a:rPr lang="en-US" dirty="0"/>
              <a:t>wide </a:t>
            </a:r>
            <a:r>
              <a:rPr lang="en-US" dirty="0" smtClean="0"/>
              <a:t>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 </a:t>
            </a:r>
            <a:r>
              <a:rPr lang="en-US" dirty="0"/>
              <a:t>horizontal </a:t>
            </a:r>
            <a:r>
              <a:rPr lang="en-US" dirty="0" smtClean="0"/>
              <a:t>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 </a:t>
            </a:r>
            <a:r>
              <a:rPr lang="en-US" dirty="0"/>
              <a:t>vertical channels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9183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08720"/>
            <a:ext cx="8334000" cy="4428000"/>
          </a:xfrm>
        </p:spPr>
        <p:txBody>
          <a:bodyPr/>
          <a:lstStyle/>
          <a:p>
            <a:r>
              <a:rPr lang="en-US" dirty="0" smtClean="0"/>
              <a:t>DSSD channels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dirty="0" smtClean="0"/>
              <a:t>Pedestal fit /channel / run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dirty="0" smtClean="0"/>
              <a:t>Charge fit on centered spectrum /channel  (run integrated)</a:t>
            </a:r>
          </a:p>
          <a:p>
            <a:pPr lvl="2"/>
            <a:r>
              <a:rPr lang="en-US" dirty="0" smtClean="0"/>
              <a:t>One calibration parameter (energy deposited/charge) for each channel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12976"/>
            <a:ext cx="3672408" cy="3027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3740839"/>
            <a:ext cx="3437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parameters recorded: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RMS pedestal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Sigma channel (resolution)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Signal over background ratio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09225" y="295488"/>
            <a:ext cx="283923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Active surface: 60x60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1mm </a:t>
            </a:r>
            <a:r>
              <a:rPr lang="en-US" dirty="0"/>
              <a:t>wide </a:t>
            </a:r>
            <a:r>
              <a:rPr lang="en-US" dirty="0" smtClean="0"/>
              <a:t>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 </a:t>
            </a:r>
            <a:r>
              <a:rPr lang="en-US" dirty="0"/>
              <a:t>horizontal </a:t>
            </a:r>
            <a:r>
              <a:rPr lang="en-US" dirty="0" smtClean="0"/>
              <a:t>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 </a:t>
            </a:r>
            <a:r>
              <a:rPr lang="en-US" dirty="0"/>
              <a:t>vertical channels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652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03748"/>
            <a:ext cx="3855685" cy="3217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08720"/>
            <a:ext cx="8334000" cy="4428000"/>
          </a:xfrm>
        </p:spPr>
        <p:txBody>
          <a:bodyPr/>
          <a:lstStyle/>
          <a:p>
            <a:r>
              <a:rPr lang="en-US" dirty="0" smtClean="0"/>
              <a:t>DSSD channels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dirty="0" smtClean="0"/>
              <a:t>Pedestal fit /channel / run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dirty="0" smtClean="0"/>
              <a:t>Charge fit on centered spectrum /channel  (run integrated)</a:t>
            </a:r>
          </a:p>
          <a:p>
            <a:pPr lvl="2"/>
            <a:r>
              <a:rPr lang="en-US" dirty="0" smtClean="0"/>
              <a:t>One calibration parameter (energy deposited/charge) for each channel  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dirty="0" err="1" smtClean="0"/>
              <a:t>Clusterization</a:t>
            </a:r>
            <a:r>
              <a:rPr lang="en-US" dirty="0" smtClean="0"/>
              <a:t>: </a:t>
            </a:r>
          </a:p>
          <a:p>
            <a:pPr marL="1086837" lvl="2" indent="-457200"/>
            <a:r>
              <a:rPr lang="en-US" dirty="0" smtClean="0"/>
              <a:t>handle multiple channel hits</a:t>
            </a:r>
          </a:p>
          <a:p>
            <a:pPr marL="1086837" lvl="2" indent="-457200"/>
            <a:r>
              <a:rPr lang="en-US" dirty="0" smtClean="0"/>
              <a:t>Validation of energy deposition</a:t>
            </a:r>
          </a:p>
          <a:p>
            <a:pPr marL="1086837" lvl="2" indent="-457200"/>
            <a:r>
              <a:rPr lang="en-US" dirty="0" smtClean="0"/>
              <a:t>Provide </a:t>
            </a:r>
            <a:r>
              <a:rPr lang="el-GR" dirty="0" smtClean="0"/>
              <a:t>β</a:t>
            </a:r>
            <a:r>
              <a:rPr lang="en-US" dirty="0" smtClean="0"/>
              <a:t> particle validation</a:t>
            </a:r>
          </a:p>
          <a:p>
            <a:pPr marL="629637" lvl="2" indent="0">
              <a:buNone/>
            </a:pPr>
            <a:r>
              <a:rPr lang="en-US" dirty="0"/>
              <a:t>	 </a:t>
            </a:r>
            <a:r>
              <a:rPr lang="en-US" dirty="0" smtClean="0"/>
              <a:t>  + 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9225" y="295488"/>
            <a:ext cx="283923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Active surface: 60x60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1mm </a:t>
            </a:r>
            <a:r>
              <a:rPr lang="en-US" dirty="0"/>
              <a:t>wide </a:t>
            </a:r>
            <a:r>
              <a:rPr lang="en-US" dirty="0" smtClean="0"/>
              <a:t>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 </a:t>
            </a:r>
            <a:r>
              <a:rPr lang="en-US" dirty="0"/>
              <a:t>horizontal </a:t>
            </a:r>
            <a:r>
              <a:rPr lang="en-US" dirty="0" smtClean="0"/>
              <a:t>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60 </a:t>
            </a:r>
            <a:r>
              <a:rPr lang="en-US" dirty="0"/>
              <a:t>vertical channels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868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08720"/>
            <a:ext cx="8334000" cy="4428000"/>
          </a:xfrm>
        </p:spPr>
        <p:txBody>
          <a:bodyPr/>
          <a:lstStyle/>
          <a:p>
            <a:r>
              <a:rPr lang="en-US" dirty="0" smtClean="0"/>
              <a:t>Other parameters</a:t>
            </a:r>
          </a:p>
          <a:p>
            <a:pPr lvl="1"/>
            <a:r>
              <a:rPr lang="en-US" dirty="0" err="1" smtClean="0"/>
              <a:t>QDC_beta</a:t>
            </a:r>
            <a:r>
              <a:rPr lang="en-US" dirty="0" smtClean="0"/>
              <a:t>: signal in the plastic scintillator</a:t>
            </a:r>
          </a:p>
          <a:p>
            <a:pPr lvl="2"/>
            <a:r>
              <a:rPr lang="en-US" dirty="0" smtClean="0"/>
              <a:t>Response function will be approximated with G4 simulation</a:t>
            </a:r>
          </a:p>
          <a:p>
            <a:pPr lvl="2"/>
            <a:r>
              <a:rPr lang="en-US" dirty="0" smtClean="0"/>
              <a:t>The value of the low energy cut is a systematic effect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68693"/>
            <a:ext cx="5192276" cy="325259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29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08720"/>
            <a:ext cx="8334000" cy="4428000"/>
          </a:xfrm>
        </p:spPr>
        <p:txBody>
          <a:bodyPr/>
          <a:lstStyle/>
          <a:p>
            <a:r>
              <a:rPr lang="en-US" dirty="0" smtClean="0"/>
              <a:t>Other parameters</a:t>
            </a:r>
          </a:p>
          <a:p>
            <a:pPr lvl="1"/>
            <a:r>
              <a:rPr lang="en-US" dirty="0" smtClean="0"/>
              <a:t>Delay lines MCP:</a:t>
            </a:r>
          </a:p>
          <a:p>
            <a:pPr lvl="2"/>
            <a:r>
              <a:rPr lang="en-US" dirty="0" smtClean="0"/>
              <a:t>Position sensitivity for the RI is not really relevant because of focalization</a:t>
            </a:r>
          </a:p>
          <a:p>
            <a:pPr lvl="2"/>
            <a:r>
              <a:rPr lang="en-US" dirty="0" smtClean="0"/>
              <a:t>Used calibration from previous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05290"/>
            <a:ext cx="4239336" cy="323202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51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46236"/>
            <a:ext cx="4320480" cy="2915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08720"/>
            <a:ext cx="8334000" cy="4428000"/>
          </a:xfrm>
        </p:spPr>
        <p:txBody>
          <a:bodyPr/>
          <a:lstStyle/>
          <a:p>
            <a:r>
              <a:rPr lang="en-US" dirty="0" smtClean="0"/>
              <a:t>Other parameters</a:t>
            </a:r>
          </a:p>
          <a:p>
            <a:pPr lvl="1"/>
            <a:r>
              <a:rPr lang="en-US" dirty="0" smtClean="0"/>
              <a:t>RF phase: recorded at </a:t>
            </a:r>
            <a:r>
              <a:rPr lang="en-US" dirty="0" err="1" smtClean="0"/>
              <a:t>coinc</a:t>
            </a:r>
            <a:r>
              <a:rPr lang="en-US" dirty="0" smtClean="0"/>
              <a:t>. trigger for comparison with simulation -&gt; perturbation of recoil ion trajectory</a:t>
            </a:r>
          </a:p>
          <a:p>
            <a:pPr lvl="1"/>
            <a:r>
              <a:rPr lang="en-US" dirty="0" err="1" smtClean="0"/>
              <a:t>Tcycle</a:t>
            </a:r>
            <a:r>
              <a:rPr lang="en-US" dirty="0" smtClean="0"/>
              <a:t>: time stamping within a cycle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1840" y="5445224"/>
            <a:ext cx="0" cy="309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27784" y="575503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injection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755034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jection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38766" y="5445224"/>
            <a:ext cx="0" cy="3098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78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Background subtraction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Study of space charge effect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7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08720"/>
            <a:ext cx="8712520" cy="4428000"/>
          </a:xfrm>
        </p:spPr>
        <p:txBody>
          <a:bodyPr/>
          <a:lstStyle/>
          <a:p>
            <a:r>
              <a:rPr lang="en-US" dirty="0" smtClean="0"/>
              <a:t>Two types of background: </a:t>
            </a:r>
          </a:p>
          <a:p>
            <a:pPr marL="0" indent="0">
              <a:buNone/>
            </a:pPr>
            <a:r>
              <a:rPr lang="en-US" dirty="0" smtClean="0"/>
              <a:t>   “False coincidence” (FC)   &amp; “Outside Trap coincidence” (OT)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04" y="1749755"/>
            <a:ext cx="5328592" cy="35956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3026" y="4324995"/>
            <a:ext cx="842830" cy="648072"/>
          </a:xfrm>
          <a:prstGeom prst="rect">
            <a:avLst/>
          </a:prstGeom>
          <a:solidFill>
            <a:srgbClr val="116E8A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85354" y="4335628"/>
            <a:ext cx="842830" cy="648072"/>
          </a:xfrm>
          <a:prstGeom prst="rect">
            <a:avLst/>
          </a:prstGeom>
          <a:solidFill>
            <a:srgbClr val="116E8A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92677" y="534540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FC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051720" y="4869160"/>
            <a:ext cx="576064" cy="467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5856" y="4509120"/>
            <a:ext cx="2109498" cy="69955"/>
          </a:xfrm>
          <a:prstGeom prst="line">
            <a:avLst/>
          </a:prstGeom>
          <a:ln w="19050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139952" y="4568218"/>
            <a:ext cx="0" cy="9618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9832" y="5517232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Background to remove: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         FC + OT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4312739" y="3645024"/>
            <a:ext cx="403277" cy="690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427984" y="3337247"/>
            <a:ext cx="367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Tail above background: no clear explanation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804248" y="531314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FC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012160" y="4797152"/>
            <a:ext cx="864096" cy="539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51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264696" cy="4227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45216"/>
            <a:ext cx="8712520" cy="4428000"/>
          </a:xfrm>
        </p:spPr>
        <p:txBody>
          <a:bodyPr/>
          <a:lstStyle/>
          <a:p>
            <a:r>
              <a:rPr lang="en-US" dirty="0" smtClean="0"/>
              <a:t>OT </a:t>
            </a:r>
            <a:r>
              <a:rPr lang="en-US" dirty="0" err="1" smtClean="0"/>
              <a:t>evt</a:t>
            </a:r>
            <a:r>
              <a:rPr lang="en-US" dirty="0"/>
              <a:t> </a:t>
            </a:r>
            <a:r>
              <a:rPr lang="en-US" dirty="0" smtClean="0"/>
              <a:t>distribution is obtained with </a:t>
            </a:r>
            <a:r>
              <a:rPr lang="en-US" dirty="0" err="1" smtClean="0"/>
              <a:t>Tcycle</a:t>
            </a:r>
            <a:r>
              <a:rPr lang="en-US" dirty="0" smtClean="0"/>
              <a:t> selection: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21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264696" cy="4227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45216"/>
            <a:ext cx="8712520" cy="4428000"/>
          </a:xfrm>
        </p:spPr>
        <p:txBody>
          <a:bodyPr/>
          <a:lstStyle/>
          <a:p>
            <a:r>
              <a:rPr lang="en-US" dirty="0"/>
              <a:t>OT </a:t>
            </a:r>
            <a:r>
              <a:rPr lang="en-US" dirty="0" err="1"/>
              <a:t>evt</a:t>
            </a:r>
            <a:r>
              <a:rPr lang="en-US" dirty="0"/>
              <a:t> distribution is obtained with </a:t>
            </a:r>
            <a:r>
              <a:rPr lang="en-US" dirty="0" err="1"/>
              <a:t>Tcycle</a:t>
            </a:r>
            <a:r>
              <a:rPr lang="en-US" dirty="0"/>
              <a:t> selection:</a:t>
            </a:r>
            <a:r>
              <a:rPr lang="en-US" dirty="0" smtClean="0"/>
              <a:t>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4026330"/>
            <a:ext cx="792088" cy="792088"/>
          </a:xfrm>
          <a:prstGeom prst="rect">
            <a:avLst/>
          </a:prstGeom>
          <a:solidFill>
            <a:srgbClr val="116E8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“TRAP OFF”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364505"/>
            <a:ext cx="4004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 more trapped ions after ejection,</a:t>
            </a:r>
          </a:p>
          <a:p>
            <a:r>
              <a:rPr lang="en-US" sz="1600" dirty="0" smtClean="0"/>
              <a:t>Only OT … and FC (actually the majority)!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616116" y="4818418"/>
            <a:ext cx="252028" cy="554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15816" y="2708920"/>
            <a:ext cx="2210346" cy="2109498"/>
          </a:xfrm>
          <a:prstGeom prst="rect">
            <a:avLst/>
          </a:prstGeom>
          <a:solidFill>
            <a:srgbClr val="92D05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“TRAP ON”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779912" y="4293096"/>
            <a:ext cx="0" cy="9869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15816" y="5291916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</a:t>
            </a:r>
            <a:r>
              <a:rPr lang="en-US" sz="1600" dirty="0" smtClean="0"/>
              <a:t>loud at equilibrium</a:t>
            </a:r>
            <a:endParaRPr lang="en-US" sz="1600" dirty="0"/>
          </a:p>
        </p:txBody>
      </p:sp>
      <p:cxnSp>
        <p:nvCxnSpPr>
          <p:cNvPr id="20" name="Elbow Connector 19"/>
          <p:cNvCxnSpPr/>
          <p:nvPr/>
        </p:nvCxnSpPr>
        <p:spPr>
          <a:xfrm rot="5400000" flipH="1" flipV="1">
            <a:off x="2195736" y="5085184"/>
            <a:ext cx="504056" cy="504056"/>
          </a:xfrm>
          <a:prstGeom prst="bentConnector3">
            <a:avLst>
              <a:gd name="adj1" fmla="val -273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7504" y="5445224"/>
            <a:ext cx="2795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“hot” cloud,</a:t>
            </a:r>
          </a:p>
          <a:p>
            <a:r>
              <a:rPr lang="en-US" sz="1600" dirty="0" smtClean="0"/>
              <a:t>ions on unstable trajectories </a:t>
            </a:r>
            <a:endParaRPr lang="en-US" sz="16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99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4130446" cy="2787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76" y="945216"/>
            <a:ext cx="8712520" cy="4428000"/>
          </a:xfrm>
        </p:spPr>
        <p:txBody>
          <a:bodyPr/>
          <a:lstStyle/>
          <a:p>
            <a:r>
              <a:rPr lang="en-US" dirty="0" smtClean="0"/>
              <a:t>“OT” normalization coefficient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71800" y="3767891"/>
            <a:ext cx="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4448" y="4797152"/>
            <a:ext cx="2797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Negative exponential fit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to extrapolate during </a:t>
            </a:r>
            <a:r>
              <a:rPr lang="en-US" sz="1600" dirty="0" err="1" smtClean="0">
                <a:solidFill>
                  <a:srgbClr val="FF0000"/>
                </a:solidFill>
              </a:rPr>
              <a:t>TrapOn</a:t>
            </a:r>
            <a:endParaRPr lang="en-US" sz="1600" dirty="0" smtClean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4030541" cy="271974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436096" y="2039582"/>
            <a:ext cx="1778298" cy="2109498"/>
          </a:xfrm>
          <a:prstGeom prst="rect">
            <a:avLst/>
          </a:prstGeom>
          <a:solidFill>
            <a:srgbClr val="92D05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“TRAP ON”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80312" y="2039582"/>
            <a:ext cx="648072" cy="2124353"/>
          </a:xfrm>
          <a:prstGeom prst="rect">
            <a:avLst/>
          </a:prstGeom>
          <a:solidFill>
            <a:srgbClr val="116E8A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“TRAP OFF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4787860"/>
            <a:ext cx="424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20Hz clock signal to monitor Dead Time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21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r>
              <a:rPr lang="en-US" dirty="0" smtClean="0"/>
              <a:t>First method: </a:t>
            </a:r>
            <a:r>
              <a:rPr lang="en-US" b="1" dirty="0"/>
              <a:t>Remove first FC and then </a:t>
            </a:r>
            <a:r>
              <a:rPr lang="en-US" b="1" dirty="0" smtClean="0"/>
              <a:t>OT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sz="1800" dirty="0" smtClean="0"/>
              <a:t>Subtract the FC from “Trap On” to get “Trap On / True </a:t>
            </a:r>
            <a:r>
              <a:rPr lang="en-US" sz="1800" dirty="0" err="1" smtClean="0"/>
              <a:t>Coinc</a:t>
            </a:r>
            <a:r>
              <a:rPr lang="en-US" sz="1800" dirty="0" smtClean="0"/>
              <a:t>” ( =TC </a:t>
            </a:r>
            <a:r>
              <a:rPr lang="en-US" sz="1800" dirty="0" err="1" smtClean="0"/>
              <a:t>In&amp;Out</a:t>
            </a:r>
            <a:r>
              <a:rPr lang="en-US" sz="1800" dirty="0" smtClean="0"/>
              <a:t> trap)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" y="2364883"/>
            <a:ext cx="4498062" cy="3035225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03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r>
              <a:rPr lang="en-US" dirty="0" smtClean="0"/>
              <a:t>First method: </a:t>
            </a:r>
            <a:r>
              <a:rPr lang="en-US" b="1" dirty="0"/>
              <a:t>Remove first FC and then OT</a:t>
            </a:r>
            <a:endParaRPr lang="en-US" dirty="0" smtClean="0"/>
          </a:p>
          <a:p>
            <a:pPr marL="816837" lvl="1" indent="-457200">
              <a:buFont typeface="+mj-lt"/>
              <a:buAutoNum type="arabicPeriod"/>
            </a:pPr>
            <a:r>
              <a:rPr lang="en-US" sz="1800" dirty="0" smtClean="0"/>
              <a:t>Subtract the FC from “Trap On” to get “Trap On / True </a:t>
            </a:r>
            <a:r>
              <a:rPr lang="en-US" sz="1800" dirty="0" err="1" smtClean="0"/>
              <a:t>Coinc</a:t>
            </a:r>
            <a:r>
              <a:rPr lang="en-US" sz="1800" dirty="0" smtClean="0"/>
              <a:t>” ( =TC </a:t>
            </a:r>
            <a:r>
              <a:rPr lang="en-US" sz="1800" dirty="0" err="1" smtClean="0"/>
              <a:t>In&amp;Out</a:t>
            </a:r>
            <a:r>
              <a:rPr lang="en-US" sz="1800" dirty="0" smtClean="0"/>
              <a:t> trap)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" y="2364883"/>
            <a:ext cx="4498062" cy="3035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3676467" cy="24808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0000" y="3316883"/>
            <a:ext cx="2159792" cy="144016"/>
          </a:xfrm>
          <a:prstGeom prst="rect">
            <a:avLst/>
          </a:prstGeom>
          <a:solidFill>
            <a:srgbClr val="116E8A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0" idx="3"/>
          </p:cNvCxnSpPr>
          <p:nvPr/>
        </p:nvCxnSpPr>
        <p:spPr>
          <a:xfrm>
            <a:off x="2699792" y="3388891"/>
            <a:ext cx="2088232" cy="76018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23928" y="5733256"/>
            <a:ext cx="261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 of Single Hit TDC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5230376" y="4653136"/>
            <a:ext cx="49375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46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0" y="2364883"/>
            <a:ext cx="4498062" cy="3035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90767"/>
            <a:ext cx="4498062" cy="295145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r>
              <a:rPr lang="en-US" dirty="0" smtClean="0"/>
              <a:t>First method: </a:t>
            </a:r>
            <a:r>
              <a:rPr lang="en-US" b="1" dirty="0"/>
              <a:t>Remove first FC and then OT</a:t>
            </a:r>
            <a:endParaRPr lang="en-US" dirty="0" smtClean="0"/>
          </a:p>
          <a:p>
            <a:pPr marL="816837" lvl="1" indent="-457200">
              <a:buFont typeface="+mj-lt"/>
              <a:buAutoNum type="arabicPeriod"/>
            </a:pPr>
            <a:r>
              <a:rPr lang="en-US" sz="1800" dirty="0" smtClean="0"/>
              <a:t>Subtract the FC from “Trap On” to get “Trap On / True </a:t>
            </a:r>
            <a:r>
              <a:rPr lang="en-US" sz="1800" dirty="0" err="1" smtClean="0"/>
              <a:t>Coinc</a:t>
            </a:r>
            <a:r>
              <a:rPr lang="en-US" sz="1800" dirty="0" smtClean="0"/>
              <a:t>” ( =TC </a:t>
            </a:r>
            <a:r>
              <a:rPr lang="en-US" sz="1800" dirty="0" err="1" smtClean="0"/>
              <a:t>In&amp;Out</a:t>
            </a:r>
            <a:r>
              <a:rPr lang="en-US" sz="1800" dirty="0" smtClean="0"/>
              <a:t> trap)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sz="1800" dirty="0" smtClean="0"/>
              <a:t>Subtract the FC from “Trap Off” to get “Trap Off / True </a:t>
            </a:r>
            <a:r>
              <a:rPr lang="en-US" sz="1800" dirty="0" err="1" smtClean="0"/>
              <a:t>Coinc</a:t>
            </a:r>
            <a:r>
              <a:rPr lang="en-US" sz="1800" dirty="0" smtClean="0"/>
              <a:t>” (=TC Out trap)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2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r>
              <a:rPr lang="en-US" dirty="0" smtClean="0"/>
              <a:t>First method:  </a:t>
            </a:r>
            <a:r>
              <a:rPr lang="en-US" b="1" dirty="0" smtClean="0"/>
              <a:t>Remove first FC and then OT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sz="1800" dirty="0" smtClean="0"/>
              <a:t>Subtract the FC from “Trap On” to get “Trap On / True </a:t>
            </a:r>
            <a:r>
              <a:rPr lang="en-US" sz="1800" dirty="0" err="1" smtClean="0"/>
              <a:t>Coinc</a:t>
            </a:r>
            <a:r>
              <a:rPr lang="en-US" sz="1800" dirty="0" smtClean="0"/>
              <a:t>” ( =TC </a:t>
            </a:r>
            <a:r>
              <a:rPr lang="en-US" sz="1800" dirty="0" err="1" smtClean="0"/>
              <a:t>In&amp;Out</a:t>
            </a:r>
            <a:r>
              <a:rPr lang="en-US" sz="1800" dirty="0" smtClean="0"/>
              <a:t> trap)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sz="1800" dirty="0" smtClean="0"/>
              <a:t>Subtract the FC from “Trap Off” to get “Trap Off / True </a:t>
            </a:r>
            <a:r>
              <a:rPr lang="en-US" sz="1800" dirty="0" err="1" smtClean="0"/>
              <a:t>Coinc</a:t>
            </a:r>
            <a:r>
              <a:rPr lang="en-US" sz="1800" dirty="0" smtClean="0"/>
              <a:t>” (=TC Out trap)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sz="1800" dirty="0" smtClean="0"/>
              <a:t>Subtract “Trap Off – True </a:t>
            </a:r>
            <a:r>
              <a:rPr lang="en-US" sz="1800" dirty="0" err="1" smtClean="0"/>
              <a:t>Coinc</a:t>
            </a:r>
            <a:r>
              <a:rPr lang="en-US" sz="1800" dirty="0" smtClean="0"/>
              <a:t>” from “Trap On / True </a:t>
            </a:r>
            <a:r>
              <a:rPr lang="en-US" sz="1800" dirty="0" err="1" smtClean="0"/>
              <a:t>Coinc</a:t>
            </a:r>
            <a:r>
              <a:rPr lang="en-US" sz="1800" dirty="0" smtClean="0"/>
              <a:t>” to get</a:t>
            </a:r>
          </a:p>
          <a:p>
            <a:pPr marL="359637" lvl="1" indent="0">
              <a:buNone/>
            </a:pPr>
            <a:r>
              <a:rPr lang="en-US" sz="1800" dirty="0"/>
              <a:t>	</a:t>
            </a:r>
            <a:r>
              <a:rPr lang="en-US" sz="1800" b="1" dirty="0" smtClean="0"/>
              <a:t>True </a:t>
            </a:r>
            <a:r>
              <a:rPr lang="en-US" sz="1800" b="1" dirty="0" err="1" smtClean="0"/>
              <a:t>Coinc</a:t>
            </a:r>
            <a:r>
              <a:rPr lang="en-US" sz="1800" b="1" dirty="0" smtClean="0"/>
              <a:t> / In trap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924944"/>
            <a:ext cx="4752528" cy="32069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52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r>
              <a:rPr lang="en-US" dirty="0" smtClean="0"/>
              <a:t>Second method: </a:t>
            </a:r>
            <a:r>
              <a:rPr lang="en-US" b="1" dirty="0"/>
              <a:t>Remove first </a:t>
            </a:r>
            <a:r>
              <a:rPr lang="en-US" b="1" dirty="0" smtClean="0"/>
              <a:t>OT </a:t>
            </a:r>
            <a:r>
              <a:rPr lang="en-US" b="1" dirty="0"/>
              <a:t>and then </a:t>
            </a:r>
            <a:r>
              <a:rPr lang="en-US" b="1" dirty="0" smtClean="0"/>
              <a:t>FC</a:t>
            </a:r>
            <a:endParaRPr lang="en-US" dirty="0" smtClean="0"/>
          </a:p>
          <a:p>
            <a:pPr marL="816837" lvl="1" indent="-457200">
              <a:buFont typeface="+mj-lt"/>
              <a:buAutoNum type="arabicPeriod"/>
            </a:pPr>
            <a:r>
              <a:rPr lang="en-US" sz="1800" dirty="0" smtClean="0"/>
              <a:t>Subtract “Trap Off” from “Trap On” to get “FC+TC In Trap”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sz="1800" dirty="0" smtClean="0"/>
              <a:t>Make the difference between FC functions “</a:t>
            </a:r>
            <a:r>
              <a:rPr lang="en-US" sz="1800" dirty="0" err="1" smtClean="0"/>
              <a:t>TrapOn</a:t>
            </a:r>
            <a:r>
              <a:rPr lang="en-US" sz="1800" dirty="0" smtClean="0"/>
              <a:t>” &amp; “Trap Off”</a:t>
            </a:r>
          </a:p>
          <a:p>
            <a:pPr marL="816837" lvl="1" indent="-457200">
              <a:buFont typeface="+mj-lt"/>
              <a:buAutoNum type="arabicPeriod"/>
            </a:pPr>
            <a:r>
              <a:rPr lang="en-US" sz="1800" dirty="0" smtClean="0"/>
              <a:t>Subtract this function from “FC+TC </a:t>
            </a:r>
            <a:r>
              <a:rPr lang="en-US" sz="1800" dirty="0" err="1" smtClean="0"/>
              <a:t>InTrap</a:t>
            </a:r>
            <a:r>
              <a:rPr lang="en-US" sz="1800" dirty="0" smtClean="0"/>
              <a:t>” to get “True </a:t>
            </a:r>
            <a:r>
              <a:rPr lang="en-US" sz="1800" dirty="0" err="1" smtClean="0"/>
              <a:t>Coinc</a:t>
            </a:r>
            <a:r>
              <a:rPr lang="en-US" sz="1800" dirty="0" smtClean="0"/>
              <a:t> / </a:t>
            </a:r>
            <a:r>
              <a:rPr lang="en-US" sz="1800" dirty="0" err="1" smtClean="0"/>
              <a:t>InTrap</a:t>
            </a:r>
            <a:r>
              <a:rPr lang="en-US" sz="1800" dirty="0" smtClean="0"/>
              <a:t>” </a:t>
            </a:r>
            <a:endParaRPr lang="en-US" sz="1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3" y="2554015"/>
            <a:ext cx="4711487" cy="3179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64904"/>
            <a:ext cx="4711486" cy="31792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059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Background subtraction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r>
              <a:rPr lang="en-US" dirty="0" smtClean="0"/>
              <a:t>Comparison of the two methods</a:t>
            </a:r>
            <a:endParaRPr lang="en-US" sz="1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966" y="1340768"/>
            <a:ext cx="5856362" cy="3951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34" y="5230941"/>
            <a:ext cx="8368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OT contribution is very small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Background subtraction will be checked again during systematic effects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Investigation on other variables (DSSD profiles)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39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60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Tool to probe some fundamental symmetries of weak interaction</a:t>
            </a:r>
          </a:p>
          <a:p>
            <a:r>
              <a:rPr lang="nl-BE" dirty="0" smtClean="0"/>
              <a:t>Perform high precision measurements of beta-decay: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	</a:t>
            </a:r>
            <a:r>
              <a:rPr lang="nl-BE" i="1" dirty="0" smtClean="0">
                <a:solidFill>
                  <a:srgbClr val="FF0000"/>
                </a:solidFill>
              </a:rPr>
              <a:t>β-</a:t>
            </a:r>
            <a:r>
              <a:rPr lang="el-GR" i="1" dirty="0" smtClean="0">
                <a:solidFill>
                  <a:srgbClr val="FF0000"/>
                </a:solidFill>
              </a:rPr>
              <a:t>ν</a:t>
            </a:r>
            <a:r>
              <a:rPr lang="en-US" i="1" dirty="0" smtClean="0">
                <a:solidFill>
                  <a:srgbClr val="FF0000"/>
                </a:solidFill>
              </a:rPr>
              <a:t> angular correlation parameter:</a:t>
            </a:r>
            <a:endParaRPr lang="nl-BE" i="1" dirty="0" smtClean="0">
              <a:solidFill>
                <a:srgbClr val="FF0000"/>
              </a:solidFill>
            </a:endParaRPr>
          </a:p>
        </p:txBody>
      </p:sp>
      <p:grpSp>
        <p:nvGrpSpPr>
          <p:cNvPr id="7" name="Groupe 4"/>
          <p:cNvGrpSpPr>
            <a:grpSpLocks/>
          </p:cNvGrpSpPr>
          <p:nvPr/>
        </p:nvGrpSpPr>
        <p:grpSpPr bwMode="auto">
          <a:xfrm>
            <a:off x="251520" y="3388221"/>
            <a:ext cx="5894387" cy="904875"/>
            <a:chOff x="505660" y="3532237"/>
            <a:chExt cx="5894387" cy="90487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60" y="3532237"/>
              <a:ext cx="5894387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12"/>
            <p:cNvSpPr/>
            <p:nvPr/>
          </p:nvSpPr>
          <p:spPr>
            <a:xfrm>
              <a:off x="3275847" y="3716387"/>
              <a:ext cx="431800" cy="5048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0" name="Groupe 4"/>
          <p:cNvGrpSpPr>
            <a:grpSpLocks/>
          </p:cNvGrpSpPr>
          <p:nvPr/>
        </p:nvGrpSpPr>
        <p:grpSpPr bwMode="auto">
          <a:xfrm>
            <a:off x="6228184" y="2564904"/>
            <a:ext cx="2657475" cy="2082800"/>
            <a:chOff x="6011863" y="1700213"/>
            <a:chExt cx="2657475" cy="2082800"/>
          </a:xfrm>
        </p:grpSpPr>
        <p:pic>
          <p:nvPicPr>
            <p:cNvPr id="11" name="Picture 13" descr="he6_decay3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27" b="3487"/>
            <a:stretch>
              <a:fillRect/>
            </a:stretch>
          </p:blipFill>
          <p:spPr bwMode="auto">
            <a:xfrm>
              <a:off x="6011863" y="1700213"/>
              <a:ext cx="2657475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2"/>
            <p:cNvSpPr txBox="1">
              <a:spLocks noChangeArrowheads="1"/>
            </p:cNvSpPr>
            <p:nvPr/>
          </p:nvSpPr>
          <p:spPr bwMode="auto">
            <a:xfrm>
              <a:off x="6156176" y="1844824"/>
              <a:ext cx="37221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600" i="1">
                  <a:latin typeface="Symbol" pitchFamily="18" charset="2"/>
                </a:rPr>
                <a:t>b</a:t>
              </a:r>
              <a:r>
                <a:rPr lang="fr-FR" altLang="fr-FR" sz="1600" i="1" baseline="30000">
                  <a:latin typeface="Symbol" pitchFamily="18" charset="2"/>
                </a:rPr>
                <a:t>-</a:t>
              </a:r>
              <a:endParaRPr lang="fr-FR" altLang="fr-FR" sz="1600" i="1">
                <a:latin typeface="Symbol" pitchFamily="18" charset="2"/>
              </a:endParaRPr>
            </a:p>
          </p:txBody>
        </p:sp>
      </p:grpSp>
      <p:grpSp>
        <p:nvGrpSpPr>
          <p:cNvPr id="13" name="Groupe 4"/>
          <p:cNvGrpSpPr>
            <a:grpSpLocks/>
          </p:cNvGrpSpPr>
          <p:nvPr/>
        </p:nvGrpSpPr>
        <p:grpSpPr bwMode="auto">
          <a:xfrm>
            <a:off x="467544" y="4750841"/>
            <a:ext cx="7016750" cy="1414463"/>
            <a:chOff x="323528" y="4005064"/>
            <a:chExt cx="7017322" cy="1620304"/>
          </a:xfrm>
        </p:grpSpPr>
        <p:sp>
          <p:nvSpPr>
            <p:cNvPr id="14" name="Rectangle 13"/>
            <p:cNvSpPr/>
            <p:nvPr/>
          </p:nvSpPr>
          <p:spPr>
            <a:xfrm>
              <a:off x="323528" y="4005064"/>
              <a:ext cx="7017322" cy="16203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5" name="ZoneTexte 19"/>
            <p:cNvSpPr txBox="1">
              <a:spLocks noChangeArrowheads="1"/>
            </p:cNvSpPr>
            <p:nvPr/>
          </p:nvSpPr>
          <p:spPr bwMode="auto">
            <a:xfrm>
              <a:off x="395536" y="4149080"/>
              <a:ext cx="6517059" cy="144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2000">
                  <a:solidFill>
                    <a:srgbClr val="336699"/>
                  </a:solidFill>
                </a:rPr>
                <a:t>1) Test of the V-A structure of weak interaction</a:t>
              </a:r>
            </a:p>
            <a:p>
              <a:pPr eaLnBrk="1" hangingPunct="1"/>
              <a:r>
                <a:rPr lang="en-US" altLang="fr-FR">
                  <a:solidFill>
                    <a:srgbClr val="336699"/>
                  </a:solidFill>
                </a:rPr>
                <a:t>	</a:t>
              </a:r>
              <a:r>
                <a:rPr lang="en-US" altLang="fr-FR"/>
                <a:t>(search for tensor &amp; scalar exotic couplings (C</a:t>
              </a:r>
              <a:r>
                <a:rPr lang="en-US" altLang="fr-FR" baseline="-25000"/>
                <a:t>S </a:t>
              </a:r>
              <a:r>
                <a:rPr lang="en-US" altLang="fr-FR"/>
                <a:t>, C</a:t>
              </a:r>
              <a:r>
                <a:rPr lang="en-US" altLang="fr-FR" baseline="-25000"/>
                <a:t>T</a:t>
              </a:r>
              <a:r>
                <a:rPr lang="en-US" altLang="fr-FR"/>
                <a:t>))</a:t>
              </a:r>
            </a:p>
            <a:p>
              <a:pPr eaLnBrk="1" hangingPunct="1"/>
              <a:r>
                <a:rPr lang="en-US" altLang="fr-FR" sz="2000">
                  <a:solidFill>
                    <a:srgbClr val="336699"/>
                  </a:solidFill>
                </a:rPr>
                <a:t>2) Test the unitarity of the CKM matrix, CVC</a:t>
              </a:r>
            </a:p>
            <a:p>
              <a:pPr eaLnBrk="1" hangingPunct="1"/>
              <a:r>
                <a:rPr lang="en-US" altLang="fr-FR">
                  <a:solidFill>
                    <a:srgbClr val="336699"/>
                  </a:solidFill>
                </a:rPr>
                <a:t>	</a:t>
              </a:r>
              <a:r>
                <a:rPr lang="en-US" altLang="fr-FR"/>
                <a:t>(measurement of </a:t>
              </a:r>
              <a:r>
                <a:rPr lang="en-US" altLang="fr-FR" i="1"/>
                <a:t>V</a:t>
              </a:r>
              <a:r>
                <a:rPr lang="en-US" altLang="fr-FR" i="1" baseline="-25000"/>
                <a:t>ud</a:t>
              </a:r>
              <a:r>
                <a:rPr lang="en-US" altLang="fr-FR"/>
                <a:t>)</a:t>
              </a:r>
              <a:endParaRPr lang="fr-FR" altLang="fr-FR"/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79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Background subtraction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Study of space charge effect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Study of space charge effect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r>
              <a:rPr lang="en-US" dirty="0" smtClean="0"/>
              <a:t>CLOUDA simulation has shown a possible space charge effect on the trapped ion cloud after </a:t>
            </a:r>
            <a:r>
              <a:rPr lang="en-US" dirty="0" err="1" smtClean="0"/>
              <a:t>thermalization</a:t>
            </a:r>
            <a:endParaRPr lang="en-US" dirty="0" smtClean="0"/>
          </a:p>
          <a:p>
            <a:pPr lvl="1"/>
            <a:r>
              <a:rPr lang="en-US" sz="1800" b="1" dirty="0" smtClean="0"/>
              <a:t>The size of the cloud impacts the TOF distribution, in particular the front edge part</a:t>
            </a:r>
          </a:p>
          <a:p>
            <a:pPr lvl="1"/>
            <a:r>
              <a:rPr lang="en-US" sz="1800" b="1" dirty="0" smtClean="0"/>
              <a:t>Hypothesis: “single event” detection rate should be proportional to the number of trapped ion in a given cycle</a:t>
            </a:r>
          </a:p>
          <a:p>
            <a:pPr lvl="1"/>
            <a:r>
              <a:rPr lang="en-US" sz="1800" b="1" dirty="0" smtClean="0"/>
              <a:t>Raw data has been rebuilt to time stamp each event and determine the total “single event” detection count per cycle</a:t>
            </a:r>
          </a:p>
          <a:p>
            <a:pPr lvl="1"/>
            <a:endParaRPr lang="en-US" sz="18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89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Study of space charge effect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pPr lvl="1"/>
            <a:r>
              <a:rPr lang="en-US" sz="1800" b="1" dirty="0" err="1" smtClean="0"/>
              <a:t>Nevt_cycle</a:t>
            </a:r>
            <a:r>
              <a:rPr lang="en-US" sz="1800" b="1" dirty="0" smtClean="0"/>
              <a:t> = “single” detection per cycle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419872" y="1250464"/>
            <a:ext cx="5625714" cy="2682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8085" y="3933056"/>
            <a:ext cx="6038295" cy="23860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/>
          <p:cNvCxnSpPr/>
          <p:nvPr/>
        </p:nvCxnSpPr>
        <p:spPr>
          <a:xfrm flipH="1">
            <a:off x="755576" y="2420888"/>
            <a:ext cx="3312368" cy="1800200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39952" y="2420888"/>
            <a:ext cx="1008112" cy="2448272"/>
          </a:xfrm>
          <a:prstGeom prst="line">
            <a:avLst/>
          </a:prstGeom>
          <a:ln w="19050">
            <a:solidFill>
              <a:schemeClr val="tx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53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Study of space charge effect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945216"/>
            <a:ext cx="9144000" cy="4428000"/>
          </a:xfrm>
        </p:spPr>
        <p:txBody>
          <a:bodyPr/>
          <a:lstStyle/>
          <a:p>
            <a:pPr lvl="1"/>
            <a:r>
              <a:rPr lang="en-US" sz="1800" b="1" dirty="0" smtClean="0"/>
              <a:t>Effect on TOF</a:t>
            </a:r>
          </a:p>
          <a:p>
            <a:pPr lvl="2"/>
            <a:r>
              <a:rPr lang="en-US" sz="1600" dirty="0"/>
              <a:t>Selection on </a:t>
            </a:r>
            <a:r>
              <a:rPr lang="en-US" sz="1600" dirty="0" smtClean="0"/>
              <a:t>“single” detection per cycle : </a:t>
            </a:r>
            <a:r>
              <a:rPr lang="en-US" sz="1600" dirty="0" smtClean="0">
                <a:solidFill>
                  <a:srgbClr val="FF0000"/>
                </a:solidFill>
              </a:rPr>
              <a:t>“small”: </a:t>
            </a:r>
            <a:r>
              <a:rPr lang="en-US" sz="1600" dirty="0" err="1" smtClean="0">
                <a:solidFill>
                  <a:srgbClr val="FF0000"/>
                </a:solidFill>
              </a:rPr>
              <a:t>Nevt_cycle</a:t>
            </a:r>
            <a:r>
              <a:rPr lang="en-US" sz="1600" dirty="0" smtClean="0">
                <a:solidFill>
                  <a:srgbClr val="FF0000"/>
                </a:solidFill>
              </a:rPr>
              <a:t>&lt;111 </a:t>
            </a:r>
            <a:r>
              <a:rPr lang="en-US" sz="1600" dirty="0" smtClean="0"/>
              <a:t>/  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“big”: </a:t>
            </a:r>
            <a:r>
              <a:rPr lang="en-US" sz="16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Nevt_cycle</a:t>
            </a:r>
            <a:r>
              <a:rPr lang="en-US" sz="16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&gt;160</a:t>
            </a:r>
            <a:endParaRPr lang="en-US" sz="1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/>
            <a:endParaRPr lang="en-US" sz="1400" b="1" dirty="0" smtClean="0"/>
          </a:p>
          <a:p>
            <a:pPr lvl="2"/>
            <a:endParaRPr lang="en-US" sz="14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83568" y="1556792"/>
            <a:ext cx="7950656" cy="3848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380150" y="5517232"/>
            <a:ext cx="6432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 VISIBLE EFFECT ON TOF (statistically compatible)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056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en-US" dirty="0" smtClean="0"/>
              <a:t>Study of space charge effect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pPr lvl="1"/>
            <a:r>
              <a:rPr lang="en-US" sz="1800" b="1" dirty="0" smtClean="0"/>
              <a:t>Effect on TOF: comparison between </a:t>
            </a:r>
            <a:r>
              <a:rPr lang="en-US" sz="1800" b="1" dirty="0" smtClean="0">
                <a:solidFill>
                  <a:srgbClr val="FFFF00"/>
                </a:solidFill>
              </a:rPr>
              <a:t>hot</a:t>
            </a:r>
            <a:r>
              <a:rPr lang="en-US" sz="1800" b="1" dirty="0" smtClean="0"/>
              <a:t> and </a:t>
            </a:r>
            <a:r>
              <a:rPr lang="en-US" sz="1800" b="1" dirty="0" smtClean="0">
                <a:solidFill>
                  <a:srgbClr val="FA32EC"/>
                </a:solidFill>
              </a:rPr>
              <a:t>cold</a:t>
            </a:r>
            <a:r>
              <a:rPr lang="en-US" sz="1800" b="1" dirty="0" smtClean="0"/>
              <a:t> cloud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27584" y="1340768"/>
            <a:ext cx="8094672" cy="39179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2644" y="5258754"/>
            <a:ext cx="7949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“small”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“big”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b="1" dirty="0" smtClean="0"/>
              <a:t>compatible with </a:t>
            </a:r>
            <a:r>
              <a:rPr lang="en-US" b="1" dirty="0">
                <a:solidFill>
                  <a:srgbClr val="FA32EC"/>
                </a:solidFill>
              </a:rPr>
              <a:t>cold</a:t>
            </a:r>
            <a:r>
              <a:rPr lang="en-US" b="1" dirty="0"/>
              <a:t> </a:t>
            </a:r>
            <a:r>
              <a:rPr lang="en-US" b="1" dirty="0" smtClean="0"/>
              <a:t>but not </a:t>
            </a:r>
            <a:r>
              <a:rPr lang="en-US" b="1" dirty="0" smtClean="0">
                <a:solidFill>
                  <a:srgbClr val="FFFF00"/>
                </a:solidFill>
              </a:rPr>
              <a:t>hot </a:t>
            </a:r>
            <a:r>
              <a:rPr lang="en-US" b="1" dirty="0" smtClean="0"/>
              <a:t>cloud 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confirmation that there is no visible space charge effect in 6He data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4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New MC simulation – LPCTrapSW</a:t>
            </a:r>
          </a:p>
        </p:txBody>
      </p:sp>
    </p:spTree>
    <p:extLst>
      <p:ext uri="{BB962C8B-B14F-4D97-AF65-F5344CB8AC3E}">
        <p14:creationId xmlns:p14="http://schemas.microsoft.com/office/powerpoint/2010/main" val="3678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r>
              <a:rPr lang="en-US" dirty="0" smtClean="0"/>
              <a:t>New package based on Bayeux</a:t>
            </a:r>
          </a:p>
          <a:p>
            <a:pPr lvl="1"/>
            <a:r>
              <a:rPr lang="en-US" sz="1800" b="1" dirty="0" smtClean="0"/>
              <a:t>Geometry </a:t>
            </a:r>
            <a:r>
              <a:rPr lang="en-US" sz="1800" b="1" dirty="0" err="1" smtClean="0"/>
              <a:t>modelization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Primary event </a:t>
            </a:r>
            <a:r>
              <a:rPr lang="en-US" sz="1800" b="1" dirty="0" err="1" smtClean="0"/>
              <a:t>modelization</a:t>
            </a:r>
            <a:endParaRPr lang="en-US" sz="1800" b="1" dirty="0" smtClean="0"/>
          </a:p>
          <a:p>
            <a:pPr lvl="1"/>
            <a:r>
              <a:rPr lang="en-US" sz="1800" b="1" dirty="0" smtClean="0"/>
              <a:t>Direction Bias</a:t>
            </a:r>
          </a:p>
          <a:p>
            <a:pPr lvl="1"/>
            <a:r>
              <a:rPr lang="en-US" sz="1800" b="1" dirty="0" smtClean="0"/>
              <a:t>E-fields</a:t>
            </a:r>
          </a:p>
          <a:p>
            <a:pPr lvl="1"/>
            <a:r>
              <a:rPr lang="en-US" sz="1800" b="1" dirty="0" smtClean="0"/>
              <a:t>Event per event analysis</a:t>
            </a:r>
          </a:p>
          <a:p>
            <a:pPr lvl="1"/>
            <a:r>
              <a:rPr lang="en-US" sz="1800" b="1" dirty="0" smtClean="0"/>
              <a:t>Data processing</a:t>
            </a:r>
          </a:p>
          <a:p>
            <a:pPr lvl="1"/>
            <a:r>
              <a:rPr lang="en-US" sz="1800" b="1" dirty="0" smtClean="0"/>
              <a:t>Etc.</a:t>
            </a:r>
          </a:p>
          <a:p>
            <a:pPr lvl="1"/>
            <a:endParaRPr lang="en-US" sz="18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81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9" y="1340768"/>
            <a:ext cx="5098625" cy="4869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r>
              <a:rPr lang="en-US" dirty="0" smtClean="0"/>
              <a:t>Geometry</a:t>
            </a:r>
          </a:p>
          <a:p>
            <a:pPr lvl="1"/>
            <a:endParaRPr lang="en-US" sz="1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40" y="3356992"/>
            <a:ext cx="4030756" cy="2578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8347"/>
            <a:ext cx="3437904" cy="328612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894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7504" y="945216"/>
            <a:ext cx="8928992" cy="4428000"/>
          </a:xfrm>
        </p:spPr>
        <p:txBody>
          <a:bodyPr/>
          <a:lstStyle/>
          <a:p>
            <a:r>
              <a:rPr lang="en-US" dirty="0" smtClean="0"/>
              <a:t>Geometry</a:t>
            </a:r>
          </a:p>
          <a:p>
            <a:pPr lvl="1"/>
            <a:endParaRPr lang="en-US" sz="1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84784"/>
            <a:ext cx="2324498" cy="4581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92080" y="692696"/>
            <a:ext cx="2091302" cy="530120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633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5496" y="1758268"/>
            <a:ext cx="9001000" cy="3326916"/>
            <a:chOff x="0" y="2986016"/>
            <a:chExt cx="9753600" cy="3326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86" y="2986016"/>
              <a:ext cx="9669314" cy="280518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990600" y="4826001"/>
              <a:ext cx="2286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2895600" y="4826001"/>
              <a:ext cx="2286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886200" y="4724400"/>
              <a:ext cx="2286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501465" y="4724400"/>
              <a:ext cx="2286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814729" y="4741334"/>
              <a:ext cx="270935" cy="10922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62000" y="59436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0V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5867400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-2000V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07669" y="580286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+</a:t>
              </a:r>
              <a:r>
                <a:rPr lang="en-US" b="1" dirty="0" smtClean="0"/>
                <a:t>250V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81800" y="5791200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-2000V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3469" y="5802868"/>
              <a:ext cx="859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-</a:t>
              </a:r>
              <a:r>
                <a:rPr lang="en-US" b="1" dirty="0"/>
                <a:t>4</a:t>
              </a:r>
              <a:r>
                <a:rPr lang="en-US" b="1" dirty="0" smtClean="0"/>
                <a:t>000V</a:t>
              </a:r>
              <a:endParaRPr lang="en-US" b="1" dirty="0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31799" y="4241799"/>
              <a:ext cx="304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3048000"/>
              <a:ext cx="11400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2kV </a:t>
              </a:r>
              <a:r>
                <a:rPr lang="en-US" b="1" dirty="0" err="1" smtClean="0">
                  <a:solidFill>
                    <a:schemeClr val="accent1"/>
                  </a:solidFill>
                </a:rPr>
                <a:t>accel</a:t>
              </a:r>
              <a:r>
                <a:rPr lang="en-US" b="1" dirty="0" smtClean="0">
                  <a:solidFill>
                    <a:schemeClr val="accent1"/>
                  </a:solidFill>
                </a:rPr>
                <a:t>.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88241" y="2986016"/>
              <a:ext cx="1561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Post-</a:t>
              </a:r>
              <a:r>
                <a:rPr lang="en-US" b="1" dirty="0" err="1" smtClean="0">
                  <a:solidFill>
                    <a:schemeClr val="accent1"/>
                  </a:solidFill>
                </a:rPr>
                <a:t>accel</a:t>
              </a:r>
              <a:r>
                <a:rPr lang="en-US" b="1" dirty="0" smtClean="0">
                  <a:solidFill>
                    <a:schemeClr val="accent1"/>
                  </a:solidFill>
                </a:rPr>
                <a:t> 4kV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7679266" y="4233335"/>
              <a:ext cx="3048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3886200" y="3962400"/>
              <a:ext cx="1524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 Arrow 24"/>
            <p:cNvSpPr/>
            <p:nvPr/>
          </p:nvSpPr>
          <p:spPr>
            <a:xfrm>
              <a:off x="3886200" y="4445001"/>
              <a:ext cx="179835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908720"/>
            <a:ext cx="8334000" cy="4428000"/>
          </a:xfrm>
        </p:spPr>
        <p:txBody>
          <a:bodyPr/>
          <a:lstStyle/>
          <a:p>
            <a:r>
              <a:rPr lang="en-US" dirty="0" smtClean="0"/>
              <a:t>Potential in RI detector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49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338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96" y="1349999"/>
            <a:ext cx="9001000" cy="4428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BE" b="1" dirty="0" smtClean="0"/>
              <a:t>Test of the V-A theory:</a:t>
            </a:r>
          </a:p>
          <a:p>
            <a:pPr marL="817200" lvl="1" indent="-457200"/>
            <a:r>
              <a:rPr lang="nl-BE" dirty="0" smtClean="0"/>
              <a:t>a</a:t>
            </a:r>
            <a:r>
              <a:rPr lang="el-GR" baseline="-25000" dirty="0" smtClean="0"/>
              <a:t>βν</a:t>
            </a:r>
            <a:r>
              <a:rPr lang="en-US" dirty="0" smtClean="0"/>
              <a:t> function of Lorentz inv. coupling constants: 					   C</a:t>
            </a:r>
            <a:r>
              <a:rPr lang="en-US" baseline="-25000" dirty="0" smtClean="0"/>
              <a:t>V</a:t>
            </a:r>
            <a:r>
              <a:rPr lang="en-US" dirty="0" smtClean="0"/>
              <a:t>, C</a:t>
            </a:r>
            <a:r>
              <a:rPr lang="en-US" baseline="-25000" dirty="0" smtClean="0"/>
              <a:t>S</a:t>
            </a:r>
            <a:r>
              <a:rPr lang="en-US" dirty="0" smtClean="0"/>
              <a:t>, C</a:t>
            </a:r>
            <a:r>
              <a:rPr lang="en-US" baseline="-25000" dirty="0" smtClean="0"/>
              <a:t>A</a:t>
            </a:r>
            <a:r>
              <a:rPr lang="en-US" dirty="0" smtClean="0"/>
              <a:t>, C</a:t>
            </a:r>
            <a:r>
              <a:rPr lang="en-US" baseline="-25000" dirty="0" smtClean="0"/>
              <a:t>T</a:t>
            </a:r>
            <a:endParaRPr lang="en-US" dirty="0"/>
          </a:p>
          <a:p>
            <a:pPr marL="817200" lvl="1" indent="-457200"/>
            <a:r>
              <a:rPr lang="en-US" dirty="0" smtClean="0"/>
              <a:t>in SM:</a:t>
            </a:r>
          </a:p>
          <a:p>
            <a:pPr marL="1087200" lvl="2" indent="-457200"/>
            <a:r>
              <a:rPr lang="en-US" sz="1600" dirty="0" smtClean="0"/>
              <a:t>No Scalar or Tensor couplings:   C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 = C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 = 0</a:t>
            </a:r>
            <a:r>
              <a:rPr lang="en-US" sz="1600" dirty="0"/>
              <a:t>	 </a:t>
            </a:r>
            <a:r>
              <a:rPr lang="en-US" sz="1600" dirty="0" smtClean="0"/>
              <a:t>        </a:t>
            </a:r>
          </a:p>
          <a:p>
            <a:pPr marL="1087200" lvl="2" indent="-457200"/>
            <a:r>
              <a:rPr lang="en-US" sz="1600" dirty="0" smtClean="0"/>
              <a:t>Maximal Parity violation:             |C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| </a:t>
            </a:r>
            <a:r>
              <a:rPr lang="en-US" sz="1600" dirty="0"/>
              <a:t>= </a:t>
            </a:r>
            <a:r>
              <a:rPr lang="en-US" sz="1600" dirty="0" smtClean="0"/>
              <a:t>|</a:t>
            </a:r>
            <a:r>
              <a:rPr lang="en-US" sz="1600" dirty="0" err="1" smtClean="0"/>
              <a:t>C’</a:t>
            </a:r>
            <a:r>
              <a:rPr lang="en-US" sz="1600" baseline="-25000" dirty="0" err="1" smtClean="0"/>
              <a:t>i</a:t>
            </a:r>
            <a:r>
              <a:rPr lang="en-US" sz="1600" dirty="0" smtClean="0"/>
              <a:t>| </a:t>
            </a:r>
          </a:p>
          <a:p>
            <a:pPr marL="1087200" lvl="2" indent="-457200"/>
            <a:r>
              <a:rPr lang="en-US" sz="1600" dirty="0" smtClean="0"/>
              <a:t>Time reversal invariance:            C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 , </a:t>
            </a:r>
            <a:r>
              <a:rPr lang="en-US" sz="1600" dirty="0" err="1" smtClean="0"/>
              <a:t>C’</a:t>
            </a:r>
            <a:r>
              <a:rPr lang="en-US" sz="1600" baseline="-25000" dirty="0" err="1"/>
              <a:t>i</a:t>
            </a:r>
            <a:r>
              <a:rPr lang="en-US" sz="1600" dirty="0" smtClean="0"/>
              <a:t> real	</a:t>
            </a:r>
            <a:endParaRPr lang="en-US" sz="1600" dirty="0"/>
          </a:p>
          <a:p>
            <a:pPr marL="817200" lvl="1" indent="-457200"/>
            <a:endParaRPr lang="en-US" dirty="0" smtClean="0"/>
          </a:p>
          <a:p>
            <a:pPr marL="817200" lvl="1" indent="-457200"/>
            <a:r>
              <a:rPr lang="en-US" dirty="0" smtClean="0"/>
              <a:t>Present limits:</a:t>
            </a:r>
            <a:endParaRPr lang="en-US" dirty="0"/>
          </a:p>
          <a:p>
            <a:pPr marL="1087200" lvl="2" indent="-457200"/>
            <a:r>
              <a:rPr lang="en-US" dirty="0" smtClean="0"/>
              <a:t>C</a:t>
            </a:r>
            <a:r>
              <a:rPr lang="en-US" baseline="-25000" dirty="0" smtClean="0"/>
              <a:t>T</a:t>
            </a:r>
            <a:r>
              <a:rPr lang="en-US" dirty="0" smtClean="0"/>
              <a:t> / C</a:t>
            </a:r>
            <a:r>
              <a:rPr lang="en-US" baseline="-25000" dirty="0" smtClean="0"/>
              <a:t>A</a:t>
            </a:r>
            <a:r>
              <a:rPr lang="en-US" dirty="0"/>
              <a:t> </a:t>
            </a:r>
            <a:r>
              <a:rPr lang="en-US" dirty="0" smtClean="0"/>
              <a:t>&lt; 9%     and      C</a:t>
            </a:r>
            <a:r>
              <a:rPr lang="en-US" baseline="-25000" dirty="0"/>
              <a:t>S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smtClean="0"/>
              <a:t>C</a:t>
            </a:r>
            <a:r>
              <a:rPr lang="en-US" baseline="-25000" dirty="0" smtClean="0"/>
              <a:t>V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7% </a:t>
            </a:r>
          </a:p>
          <a:p>
            <a:pPr marL="817200" lvl="1" indent="-457200"/>
            <a:r>
              <a:rPr lang="en-US" dirty="0" smtClean="0"/>
              <a:t>Precision required to better constraints these limits:</a:t>
            </a:r>
          </a:p>
          <a:p>
            <a:pPr marL="630000" lvl="2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Δ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>
                <a:solidFill>
                  <a:srgbClr val="FF0000"/>
                </a:solidFill>
              </a:rPr>
              <a:t>a</a:t>
            </a:r>
            <a:r>
              <a:rPr lang="el-GR" b="1" baseline="-25000" dirty="0">
                <a:solidFill>
                  <a:srgbClr val="FF0000"/>
                </a:solidFill>
              </a:rPr>
              <a:t>βν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/ </a:t>
            </a:r>
            <a:r>
              <a:rPr lang="nl-BE" b="1" dirty="0">
                <a:solidFill>
                  <a:srgbClr val="FF0000"/>
                </a:solidFill>
              </a:rPr>
              <a:t>a</a:t>
            </a:r>
            <a:r>
              <a:rPr lang="el-GR" b="1" baseline="-25000" dirty="0">
                <a:solidFill>
                  <a:srgbClr val="FF0000"/>
                </a:solidFill>
              </a:rPr>
              <a:t>βν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~ 0.5%                         physics case for </a:t>
            </a:r>
            <a:r>
              <a:rPr lang="en-US" b="1" baseline="30000" dirty="0" smtClean="0">
                <a:solidFill>
                  <a:srgbClr val="FF0000"/>
                </a:solidFill>
              </a:rPr>
              <a:t>6</a:t>
            </a:r>
            <a:r>
              <a:rPr lang="en-US" b="1" dirty="0" smtClean="0">
                <a:solidFill>
                  <a:srgbClr val="FF0000"/>
                </a:solidFill>
              </a:rPr>
              <a:t>He</a:t>
            </a:r>
            <a:endParaRPr lang="en-US" b="1" dirty="0">
              <a:solidFill>
                <a:srgbClr val="FF0000"/>
              </a:solidFill>
            </a:endParaRPr>
          </a:p>
          <a:p>
            <a:pPr marL="817200" lvl="1" indent="-457200"/>
            <a:endParaRPr lang="nl-BE" dirty="0"/>
          </a:p>
        </p:txBody>
      </p:sp>
      <p:sp>
        <p:nvSpPr>
          <p:cNvPr id="4" name="Right Brace 3"/>
          <p:cNvSpPr/>
          <p:nvPr/>
        </p:nvSpPr>
        <p:spPr>
          <a:xfrm>
            <a:off x="5148064" y="2975686"/>
            <a:ext cx="144016" cy="936104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65572" y="3284984"/>
            <a:ext cx="432048" cy="288032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2160" y="2825641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Pure Fermi transition: </a:t>
            </a:r>
          </a:p>
          <a:p>
            <a:pPr algn="ctr"/>
            <a:r>
              <a:rPr lang="nl-BE" sz="1600" b="1" dirty="0" smtClean="0">
                <a:solidFill>
                  <a:srgbClr val="FF0000"/>
                </a:solidFill>
              </a:rPr>
              <a:t>a</a:t>
            </a:r>
            <a:r>
              <a:rPr lang="el-GR" sz="1600" b="1" baseline="-25000" dirty="0">
                <a:solidFill>
                  <a:srgbClr val="FF0000"/>
                </a:solidFill>
              </a:rPr>
              <a:t>βν</a:t>
            </a:r>
            <a:r>
              <a:rPr lang="en-US" sz="1600" b="1" dirty="0">
                <a:solidFill>
                  <a:srgbClr val="FF0000"/>
                </a:solidFill>
              </a:rPr>
              <a:t> = +</a:t>
            </a:r>
            <a:r>
              <a:rPr lang="en-US" sz="1600" b="1" dirty="0" smtClean="0">
                <a:solidFill>
                  <a:srgbClr val="FF0000"/>
                </a:solidFill>
              </a:rPr>
              <a:t>1</a:t>
            </a:r>
          </a:p>
          <a:p>
            <a:pPr algn="ctr"/>
            <a:endParaRPr lang="en-US" sz="16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Pure </a:t>
            </a:r>
            <a:r>
              <a:rPr lang="en-US" sz="1600" b="1" dirty="0" smtClean="0">
                <a:solidFill>
                  <a:srgbClr val="FF0000"/>
                </a:solidFill>
              </a:rPr>
              <a:t>Gamow-Teller trans.:</a:t>
            </a:r>
          </a:p>
          <a:p>
            <a:pPr algn="ctr"/>
            <a:r>
              <a:rPr lang="nl-BE" sz="1600" b="1" dirty="0" smtClean="0">
                <a:solidFill>
                  <a:srgbClr val="FF0000"/>
                </a:solidFill>
              </a:rPr>
              <a:t>a</a:t>
            </a:r>
            <a:r>
              <a:rPr lang="el-GR" sz="1600" b="1" baseline="-25000" dirty="0">
                <a:solidFill>
                  <a:srgbClr val="FF0000"/>
                </a:solidFill>
              </a:rPr>
              <a:t>βν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n-US" sz="1600" b="1" dirty="0" smtClean="0">
                <a:solidFill>
                  <a:srgbClr val="FF0000"/>
                </a:solidFill>
              </a:rPr>
              <a:t>-1/3</a:t>
            </a:r>
            <a:endParaRPr lang="en-US" sz="1600" dirty="0"/>
          </a:p>
        </p:txBody>
      </p:sp>
      <p:sp>
        <p:nvSpPr>
          <p:cNvPr id="22" name="Right Arrow 21"/>
          <p:cNvSpPr/>
          <p:nvPr/>
        </p:nvSpPr>
        <p:spPr>
          <a:xfrm>
            <a:off x="4644008" y="5661248"/>
            <a:ext cx="864096" cy="2880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3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29600" cy="22436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20" y="3933056"/>
            <a:ext cx="4683224" cy="2613726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540000" y="908720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smtClean="0"/>
              <a:t>E-field in recoil ion detector described by SIMION</a:t>
            </a:r>
            <a:endParaRPr lang="en-US" sz="18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958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2028825"/>
            <a:ext cx="5930900" cy="4448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038" y="-499532"/>
            <a:ext cx="6710035" cy="7416357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811866"/>
            <a:ext cx="3752850" cy="333586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40000" y="908720"/>
            <a:ext cx="8334000" cy="4428000"/>
          </a:xfrm>
        </p:spPr>
        <p:txBody>
          <a:bodyPr/>
          <a:lstStyle/>
          <a:p>
            <a:r>
              <a:rPr lang="en-US" sz="1800" dirty="0" smtClean="0"/>
              <a:t>E-field in recoil ion detector described by SIMION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598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40000" y="908720"/>
            <a:ext cx="8334000" cy="4428000"/>
          </a:xfrm>
        </p:spPr>
        <p:txBody>
          <a:bodyPr/>
          <a:lstStyle/>
          <a:p>
            <a:r>
              <a:rPr lang="en-US" sz="1800" dirty="0" smtClean="0"/>
              <a:t>E-field in recoil ion detector described by SIMION</a:t>
            </a:r>
          </a:p>
          <a:p>
            <a:pPr lvl="1"/>
            <a:r>
              <a:rPr lang="en-US" sz="1800" dirty="0" smtClean="0"/>
              <a:t>Validation of ion tracking in Geant4 by comparison with SIMION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24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40000" y="908720"/>
            <a:ext cx="8334000" cy="4428000"/>
          </a:xfrm>
        </p:spPr>
        <p:txBody>
          <a:bodyPr/>
          <a:lstStyle/>
          <a:p>
            <a:r>
              <a:rPr lang="en-US" sz="1800" dirty="0" smtClean="0"/>
              <a:t>E-field in recoil ion detector described by SIMION</a:t>
            </a:r>
          </a:p>
          <a:p>
            <a:pPr lvl="1"/>
            <a:r>
              <a:rPr lang="en-US" sz="1800" dirty="0" smtClean="0"/>
              <a:t>Validation of ion tracking in Geant4 by comparison with SIMION</a:t>
            </a:r>
          </a:p>
          <a:p>
            <a:r>
              <a:rPr lang="en-US" sz="1800" dirty="0" smtClean="0"/>
              <a:t>RF trapping field calculated by </a:t>
            </a:r>
            <a:r>
              <a:rPr lang="en-US" sz="1800" dirty="0" err="1" smtClean="0"/>
              <a:t>eBEM</a:t>
            </a:r>
            <a:r>
              <a:rPr lang="en-US" sz="1800" dirty="0" smtClean="0"/>
              <a:t> (see Gilles </a:t>
            </a:r>
            <a:r>
              <a:rPr lang="en-US" sz="1800" dirty="0" err="1" smtClean="0"/>
              <a:t>Quemener</a:t>
            </a:r>
            <a:r>
              <a:rPr lang="en-US" sz="1800" dirty="0" smtClean="0"/>
              <a:t> presentation)</a:t>
            </a:r>
          </a:p>
          <a:p>
            <a:pPr lvl="1"/>
            <a:r>
              <a:rPr lang="en-US" sz="1800" dirty="0" smtClean="0"/>
              <a:t>More precise than SIMION (open geometry)</a:t>
            </a:r>
          </a:p>
          <a:p>
            <a:pPr lvl="1"/>
            <a:r>
              <a:rPr lang="en-US" sz="1800" dirty="0" smtClean="0"/>
              <a:t>Extends up to the detector collimators</a:t>
            </a:r>
          </a:p>
          <a:p>
            <a:pPr lvl="1"/>
            <a:r>
              <a:rPr lang="en-US" sz="1800" dirty="0" smtClean="0"/>
              <a:t>Dynamic field with realistic RF signal shape</a:t>
            </a:r>
          </a:p>
          <a:p>
            <a:pPr lvl="1"/>
            <a:r>
              <a:rPr lang="en-US" sz="1800" dirty="0" smtClean="0"/>
              <a:t>Synchronized with RF phase of primary vertex (CLOUDA)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429000"/>
            <a:ext cx="3289548" cy="32895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95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40000" y="908720"/>
            <a:ext cx="8334000" cy="4428000"/>
          </a:xfrm>
        </p:spPr>
        <p:txBody>
          <a:bodyPr/>
          <a:lstStyle/>
          <a:p>
            <a:r>
              <a:rPr lang="en-US" dirty="0" smtClean="0"/>
              <a:t>RI field + RF field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95400"/>
            <a:ext cx="5410200" cy="5410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78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496" cy="4428000"/>
          </a:xfrm>
        </p:spPr>
        <p:txBody>
          <a:bodyPr/>
          <a:lstStyle/>
          <a:p>
            <a:r>
              <a:rPr lang="en-US" dirty="0" smtClean="0"/>
              <a:t>Some difference between </a:t>
            </a:r>
            <a:r>
              <a:rPr lang="en-US" dirty="0" err="1" smtClean="0"/>
              <a:t>eBEM</a:t>
            </a:r>
            <a:r>
              <a:rPr lang="en-US" dirty="0" smtClean="0"/>
              <a:t> and SIMION RF field maps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9669"/>
            <a:ext cx="4093372" cy="2787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517232"/>
            <a:ext cx="85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At x=0mm, both calculations agree on a null 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6540" y="1772816"/>
            <a:ext cx="2122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 in the Y-Z plane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711146" y="3842464"/>
            <a:ext cx="4397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 axis: recoil detector -&gt; beta detector</a:t>
            </a:r>
          </a:p>
          <a:p>
            <a:r>
              <a:rPr lang="en-US" b="1" dirty="0" smtClean="0"/>
              <a:t>Z axis: injection -&gt; ejection</a:t>
            </a:r>
          </a:p>
          <a:p>
            <a:r>
              <a:rPr lang="en-US" b="1" dirty="0" smtClean="0"/>
              <a:t>Y axis: floor -&gt; ceiling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44306" y="1916832"/>
            <a:ext cx="4636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 component will accelerate/decelerate</a:t>
            </a:r>
          </a:p>
          <a:p>
            <a:r>
              <a:rPr lang="en-US" sz="1600" dirty="0" smtClean="0"/>
              <a:t>the recoil ion as it is flying to the detector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Field component taken at its maximum value</a:t>
            </a:r>
          </a:p>
          <a:p>
            <a:r>
              <a:rPr lang="en-US" sz="1600" dirty="0" smtClean="0"/>
              <a:t>           ( cos(</a:t>
            </a:r>
            <a:r>
              <a:rPr lang="en-US" sz="1600" dirty="0" err="1" smtClean="0"/>
              <a:t>wt</a:t>
            </a:r>
            <a:r>
              <a:rPr lang="en-US" sz="1600" dirty="0" smtClean="0"/>
              <a:t>)=1 )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5696" y="4499828"/>
            <a:ext cx="12041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X = 0 mm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9594" y="4729281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79594" y="4266876"/>
            <a:ext cx="0" cy="462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9594" y="4729281"/>
            <a:ext cx="288032" cy="25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71682" y="45446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4149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3528" y="47702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85970" y="3068960"/>
            <a:ext cx="123004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eBEM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SIMION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53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5409"/>
            <a:ext cx="4093371" cy="2787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496" cy="4428000"/>
          </a:xfrm>
        </p:spPr>
        <p:txBody>
          <a:bodyPr/>
          <a:lstStyle/>
          <a:p>
            <a:r>
              <a:rPr lang="en-US" dirty="0" smtClean="0"/>
              <a:t>Some difference between </a:t>
            </a:r>
            <a:r>
              <a:rPr lang="en-US" dirty="0" err="1" smtClean="0"/>
              <a:t>eBEM</a:t>
            </a:r>
            <a:r>
              <a:rPr lang="en-US" dirty="0" smtClean="0"/>
              <a:t> and SIMION RF field maps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6540" y="1772816"/>
            <a:ext cx="2122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 in the Y-Z plane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5696" y="4499828"/>
            <a:ext cx="147348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X = -0.5 mm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5970" y="3068960"/>
            <a:ext cx="123004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eBEM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SIMION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1146" y="3842464"/>
            <a:ext cx="4397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 axis: recoil detector -&gt; beta detector</a:t>
            </a:r>
          </a:p>
          <a:p>
            <a:r>
              <a:rPr lang="en-US" b="1" dirty="0" smtClean="0"/>
              <a:t>Z axis: injection -&gt; ejection</a:t>
            </a:r>
          </a:p>
          <a:p>
            <a:r>
              <a:rPr lang="en-US" b="1" dirty="0" smtClean="0"/>
              <a:t>Y axis: floor -&gt; ceiling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44306" y="1916832"/>
            <a:ext cx="4636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 component will accelerate/decelerate</a:t>
            </a:r>
          </a:p>
          <a:p>
            <a:r>
              <a:rPr lang="en-US" sz="1600" dirty="0" smtClean="0"/>
              <a:t>the recoil ion as it is flying to the detector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Field component taken at its maximum value</a:t>
            </a:r>
          </a:p>
          <a:p>
            <a:r>
              <a:rPr lang="en-US" sz="1600" dirty="0" smtClean="0"/>
              <a:t>           ( cos(</a:t>
            </a:r>
            <a:r>
              <a:rPr lang="en-US" sz="1600" dirty="0" err="1" smtClean="0"/>
              <a:t>wt</a:t>
            </a:r>
            <a:r>
              <a:rPr lang="en-US" sz="1600" dirty="0" smtClean="0"/>
              <a:t>)=1 )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5203066"/>
            <a:ext cx="85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x=0.5mm, Ex component is small, but significant relative difference: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z=0mm plane : 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E_PA1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E_PA3 = -0.175 V/mm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E_60V = -0.19 V/mm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9594" y="4729281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9594" y="4266876"/>
            <a:ext cx="0" cy="462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9594" y="4729281"/>
            <a:ext cx="288032" cy="25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71682" y="45446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4149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528" y="47702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6136" y="5589240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ΔE = 0.015 V/mm (8.5%)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6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4" y="1865410"/>
            <a:ext cx="4093371" cy="2787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496" cy="4428000"/>
          </a:xfrm>
        </p:spPr>
        <p:txBody>
          <a:bodyPr/>
          <a:lstStyle/>
          <a:p>
            <a:r>
              <a:rPr lang="en-US" dirty="0" smtClean="0"/>
              <a:t>Some difference between </a:t>
            </a:r>
            <a:r>
              <a:rPr lang="en-US" dirty="0" err="1" smtClean="0"/>
              <a:t>eBEM</a:t>
            </a:r>
            <a:r>
              <a:rPr lang="en-US" dirty="0" smtClean="0"/>
              <a:t> and SIMION RF field maps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6540" y="1772816"/>
            <a:ext cx="2122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 in the Y-Z plane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5696" y="4499828"/>
            <a:ext cx="12811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X = -1 mm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5970" y="3068960"/>
            <a:ext cx="123004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eBEM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SIMION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1146" y="3842464"/>
            <a:ext cx="4397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 axis: recoil detector -&gt; beta detector</a:t>
            </a:r>
          </a:p>
          <a:p>
            <a:r>
              <a:rPr lang="en-US" b="1" dirty="0" smtClean="0"/>
              <a:t>Z axis: injection -&gt; ejection</a:t>
            </a:r>
          </a:p>
          <a:p>
            <a:r>
              <a:rPr lang="en-US" b="1" dirty="0" smtClean="0"/>
              <a:t>Y axis: floor -&gt; ceiling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44306" y="1916832"/>
            <a:ext cx="4636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 component will accelerate/decelerate</a:t>
            </a:r>
          </a:p>
          <a:p>
            <a:r>
              <a:rPr lang="en-US" sz="1600" dirty="0" smtClean="0"/>
              <a:t>the recoil ion as it is flying to the detector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Field component taken at its maximum value</a:t>
            </a:r>
          </a:p>
          <a:p>
            <a:r>
              <a:rPr lang="en-US" sz="1600" dirty="0" smtClean="0"/>
              <a:t>           ( cos(</a:t>
            </a:r>
            <a:r>
              <a:rPr lang="en-US" sz="1600" dirty="0" err="1" smtClean="0"/>
              <a:t>wt</a:t>
            </a:r>
            <a:r>
              <a:rPr lang="en-US" sz="1600" dirty="0" smtClean="0"/>
              <a:t>)=1 )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9594" y="4729281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9594" y="4266876"/>
            <a:ext cx="0" cy="462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9594" y="4729281"/>
            <a:ext cx="288032" cy="25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71682" y="45446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4149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528" y="47702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2280" y="5203066"/>
            <a:ext cx="85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x=1mm, Ex increased but relative difference is constant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z=0mm plane : 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E_PA1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E_PA3 = -0.35 V/mm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E_60V = -0.375 V/mm</a:t>
            </a:r>
            <a:endParaRPr lang="en-US" dirty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796136" y="5579948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ΔE = 0.025 V/mm (7.1%)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39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5" y="1720392"/>
            <a:ext cx="4093369" cy="2787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496" cy="4428000"/>
          </a:xfrm>
        </p:spPr>
        <p:txBody>
          <a:bodyPr/>
          <a:lstStyle/>
          <a:p>
            <a:r>
              <a:rPr lang="en-US" dirty="0" smtClean="0"/>
              <a:t>Some difference between </a:t>
            </a:r>
            <a:r>
              <a:rPr lang="en-US" dirty="0" err="1" smtClean="0"/>
              <a:t>eBEM</a:t>
            </a:r>
            <a:r>
              <a:rPr lang="en-US" dirty="0" smtClean="0"/>
              <a:t> and SIMION RF field maps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76540" y="1628800"/>
            <a:ext cx="2122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 in the Y-Z plane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5696" y="4499828"/>
            <a:ext cx="12811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X = -3 mm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5970" y="3068960"/>
            <a:ext cx="123004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eBEM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SIMION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1146" y="3842464"/>
            <a:ext cx="4397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 axis: recoil detector -&gt; beta detector</a:t>
            </a:r>
          </a:p>
          <a:p>
            <a:r>
              <a:rPr lang="en-US" b="1" dirty="0" smtClean="0"/>
              <a:t>Z axis: injection -&gt; ejection</a:t>
            </a:r>
          </a:p>
          <a:p>
            <a:r>
              <a:rPr lang="en-US" b="1" dirty="0" smtClean="0"/>
              <a:t>Y axis: floor -&gt; ceiling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44306" y="1916832"/>
            <a:ext cx="4636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 component will accelerate/decelerate</a:t>
            </a:r>
          </a:p>
          <a:p>
            <a:r>
              <a:rPr lang="en-US" sz="1600" dirty="0" smtClean="0"/>
              <a:t>the recoil ion as it is flying to the detector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Field component taken at its maximum value</a:t>
            </a:r>
          </a:p>
          <a:p>
            <a:r>
              <a:rPr lang="en-US" sz="1600" dirty="0" smtClean="0"/>
              <a:t>           ( cos(</a:t>
            </a:r>
            <a:r>
              <a:rPr lang="en-US" sz="1600" dirty="0" err="1" smtClean="0"/>
              <a:t>wt</a:t>
            </a:r>
            <a:r>
              <a:rPr lang="en-US" sz="1600" dirty="0" smtClean="0"/>
              <a:t>)=1 )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9594" y="4729281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9594" y="4266876"/>
            <a:ext cx="0" cy="462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9594" y="4729281"/>
            <a:ext cx="288032" cy="25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71682" y="45446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4149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528" y="47702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9512" y="5131058"/>
            <a:ext cx="85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x=3mm, same trend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z=0mm plane : 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E_PA1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E_PA3 = -1.025 V/mm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E_60V = -1.1 V/mm</a:t>
            </a:r>
            <a:endParaRPr lang="en-US" dirty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796136" y="5445224"/>
            <a:ext cx="2743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ΔE = 0.075 V/mm (7.3%)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40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5" y="1720392"/>
            <a:ext cx="4093369" cy="278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496" cy="4428000"/>
          </a:xfrm>
        </p:spPr>
        <p:txBody>
          <a:bodyPr/>
          <a:lstStyle/>
          <a:p>
            <a:r>
              <a:rPr lang="en-US" dirty="0" smtClean="0"/>
              <a:t>Some difference between </a:t>
            </a:r>
            <a:r>
              <a:rPr lang="en-US" dirty="0" err="1" smtClean="0"/>
              <a:t>eBEM</a:t>
            </a:r>
            <a:r>
              <a:rPr lang="en-US" dirty="0" smtClean="0"/>
              <a:t> and SIMION RF field maps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7685" y="1628800"/>
            <a:ext cx="212218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 in the Y-Z plane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5696" y="4499828"/>
            <a:ext cx="12811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X = -5 mm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85970" y="3068960"/>
            <a:ext cx="1230046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eBEM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SIMION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1146" y="3842464"/>
            <a:ext cx="4397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 axis: recoil detector -&gt; beta detector</a:t>
            </a:r>
          </a:p>
          <a:p>
            <a:r>
              <a:rPr lang="en-US" b="1" dirty="0" smtClean="0"/>
              <a:t>Z axis: injection -&gt; ejection</a:t>
            </a:r>
          </a:p>
          <a:p>
            <a:r>
              <a:rPr lang="en-US" b="1" dirty="0" smtClean="0"/>
              <a:t>Y axis: floor -&gt; ceiling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544306" y="1916832"/>
            <a:ext cx="4636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 component will accelerate/decelerate</a:t>
            </a:r>
          </a:p>
          <a:p>
            <a:r>
              <a:rPr lang="en-US" sz="1600" dirty="0" smtClean="0"/>
              <a:t>the recoil ion as it is flying to the detector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Field component taken at its maximum value</a:t>
            </a:r>
          </a:p>
          <a:p>
            <a:r>
              <a:rPr lang="en-US" sz="1600" dirty="0" smtClean="0"/>
              <a:t>           ( cos(</a:t>
            </a:r>
            <a:r>
              <a:rPr lang="en-US" sz="1600" dirty="0" err="1" smtClean="0"/>
              <a:t>wt</a:t>
            </a:r>
            <a:r>
              <a:rPr lang="en-US" sz="1600" dirty="0" smtClean="0"/>
              <a:t>)=1 )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9594" y="4729281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79594" y="4266876"/>
            <a:ext cx="0" cy="462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9594" y="4729281"/>
            <a:ext cx="288032" cy="257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71682" y="454461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414908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528" y="477025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4248" y="5203066"/>
            <a:ext cx="85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x=5mm, same trend: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 the z=0mm plane :  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E_PA1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+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E_PA3 = -1.6 V/mm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E_60V = -1.75 V/mm</a:t>
            </a:r>
            <a:endParaRPr lang="en-US" dirty="0">
              <a:solidFill>
                <a:srgbClr val="FF0000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436096" y="4931876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ΔE = 0.15 V/mm (9.4%)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54439" y="5346528"/>
            <a:ext cx="4296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NEED TO BE CHECKED WITH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G4/SIMION </a:t>
            </a:r>
            <a:r>
              <a:rPr lang="en-US" b="1" dirty="0">
                <a:solidFill>
                  <a:srgbClr val="FF0000"/>
                </a:solidFill>
              </a:rPr>
              <a:t>TRACKING </a:t>
            </a:r>
            <a:r>
              <a:rPr lang="en-US" b="1" dirty="0" smtClean="0">
                <a:solidFill>
                  <a:srgbClr val="FF0000"/>
                </a:solidFill>
              </a:rPr>
              <a:t>COMPARISON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59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47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96" y="1196752"/>
            <a:ext cx="9001000" cy="4428000"/>
          </a:xfrm>
        </p:spPr>
        <p:txBody>
          <a:bodyPr/>
          <a:lstStyle/>
          <a:p>
            <a:pPr marL="457200" indent="-457200">
              <a:buAutoNum type="arabicPeriod" startAt="2"/>
            </a:pPr>
            <a:r>
              <a:rPr lang="nl-BE" b="1" dirty="0" smtClean="0"/>
              <a:t>Test of CKM matrix unitarity</a:t>
            </a:r>
          </a:p>
          <a:p>
            <a:pPr marL="457200" indent="-457200">
              <a:buAutoNum type="arabicPeriod" startAt="2"/>
            </a:pPr>
            <a:endParaRPr lang="nl-BE" b="1" dirty="0" smtClean="0"/>
          </a:p>
          <a:p>
            <a:pPr marL="817200" lvl="1" indent="-457200"/>
            <a:r>
              <a:rPr lang="nl-BE" dirty="0" smtClean="0"/>
              <a:t>V</a:t>
            </a:r>
            <a:r>
              <a:rPr lang="nl-BE" baseline="-25000" dirty="0" smtClean="0"/>
              <a:t>ud</a:t>
            </a:r>
            <a:r>
              <a:rPr lang="nl-BE" dirty="0" smtClean="0"/>
              <a:t> inferred from 0</a:t>
            </a:r>
            <a:r>
              <a:rPr lang="nl-BE" baseline="30000" dirty="0" smtClean="0"/>
              <a:t>+</a:t>
            </a:r>
            <a:r>
              <a:rPr lang="nl-BE" dirty="0" smtClean="0"/>
              <a:t> </a:t>
            </a:r>
            <a:r>
              <a:rPr lang="en-US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nl-BE" dirty="0" smtClean="0"/>
              <a:t> 0</a:t>
            </a:r>
            <a:r>
              <a:rPr lang="nl-BE" baseline="30000" dirty="0" smtClean="0"/>
              <a:t>+</a:t>
            </a:r>
            <a:r>
              <a:rPr lang="nl-BE" dirty="0" smtClean="0"/>
              <a:t> transitions:</a:t>
            </a:r>
          </a:p>
          <a:p>
            <a:pPr marL="817200" lvl="1" indent="-457200"/>
            <a:endParaRPr lang="nl-BE" dirty="0"/>
          </a:p>
          <a:p>
            <a:pPr marL="817200" lvl="1" indent="-457200"/>
            <a:endParaRPr lang="nl-BE" dirty="0" smtClean="0"/>
          </a:p>
          <a:p>
            <a:pPr marL="817200" lvl="1" indent="-457200"/>
            <a:endParaRPr lang="nl-BE" dirty="0" smtClean="0"/>
          </a:p>
          <a:p>
            <a:pPr marL="817200" lvl="1" indent="-457200"/>
            <a:endParaRPr lang="nl-BE" dirty="0"/>
          </a:p>
          <a:p>
            <a:pPr marL="817200" lvl="1" indent="-457200"/>
            <a:r>
              <a:rPr lang="nl-BE" dirty="0" smtClean="0"/>
              <a:t>With mirror transitions:         ex:   </a:t>
            </a:r>
            <a:r>
              <a:rPr lang="nl-BE" baseline="30000" dirty="0" smtClean="0"/>
              <a:t>35</a:t>
            </a:r>
            <a:r>
              <a:rPr lang="nl-BE" baseline="-25000" dirty="0" smtClean="0"/>
              <a:t>18</a:t>
            </a:r>
            <a:r>
              <a:rPr lang="nl-BE" dirty="0" smtClean="0"/>
              <a:t>Ar -&gt; </a:t>
            </a:r>
            <a:r>
              <a:rPr lang="nl-BE" baseline="30000" dirty="0" smtClean="0"/>
              <a:t>35</a:t>
            </a:r>
            <a:r>
              <a:rPr lang="nl-BE" baseline="-25000" dirty="0" smtClean="0"/>
              <a:t>17</a:t>
            </a:r>
            <a:r>
              <a:rPr lang="nl-BE" dirty="0" smtClean="0"/>
              <a:t>Cl + </a:t>
            </a:r>
            <a:r>
              <a:rPr lang="el-GR" dirty="0" smtClean="0"/>
              <a:t>β</a:t>
            </a:r>
            <a:r>
              <a:rPr lang="en-US" baseline="30000" dirty="0" smtClean="0"/>
              <a:t>+</a:t>
            </a:r>
            <a:endParaRPr lang="nl-BE" baseline="30000" dirty="0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5225182" y="2914328"/>
            <a:ext cx="2443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fr-FR" sz="1500" dirty="0">
                <a:latin typeface="Symbol" pitchFamily="18" charset="2"/>
              </a:rPr>
              <a:t>(D</a:t>
            </a:r>
            <a:r>
              <a:rPr lang="fr-FR" sz="1500" baseline="-25000" dirty="0"/>
              <a:t>R</a:t>
            </a:r>
            <a:r>
              <a:rPr lang="fr-FR" sz="1500" dirty="0">
                <a:latin typeface="+mj-lt"/>
              </a:rPr>
              <a:t>: radiative corrections )</a:t>
            </a:r>
          </a:p>
        </p:txBody>
      </p:sp>
      <p:graphicFrame>
        <p:nvGraphicFramePr>
          <p:cNvPr id="8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65641"/>
              </p:ext>
            </p:extLst>
          </p:nvPr>
        </p:nvGraphicFramePr>
        <p:xfrm>
          <a:off x="1561232" y="2690490"/>
          <a:ext cx="2760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Équation" r:id="rId3" imgW="1028700" imgH="279400" progId="Equation.3">
                  <p:embed/>
                </p:oleObj>
              </mc:Choice>
              <mc:Fallback>
                <p:oleObj name="Équation" r:id="rId3" imgW="10287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232" y="2690490"/>
                        <a:ext cx="2760662" cy="692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185119" y="3419153"/>
            <a:ext cx="3433763" cy="369887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bg1"/>
                </a:solidFill>
              </a:rPr>
              <a:t>(</a:t>
            </a:r>
            <a:r>
              <a:rPr lang="fr-FR" altLang="fr-FR" i="1">
                <a:solidFill>
                  <a:schemeClr val="bg1"/>
                </a:solidFill>
              </a:rPr>
              <a:t>T</a:t>
            </a:r>
            <a:r>
              <a:rPr lang="fr-FR" altLang="fr-FR" i="1" baseline="-25000">
                <a:solidFill>
                  <a:schemeClr val="bg1"/>
                </a:solidFill>
              </a:rPr>
              <a:t>1/2</a:t>
            </a:r>
            <a:r>
              <a:rPr lang="fr-FR" altLang="fr-FR" i="1">
                <a:solidFill>
                  <a:schemeClr val="bg1"/>
                </a:solidFill>
              </a:rPr>
              <a:t> , BR, M</a:t>
            </a:r>
            <a:r>
              <a:rPr lang="fr-FR" altLang="fr-FR">
                <a:solidFill>
                  <a:schemeClr val="bg1"/>
                </a:solidFill>
              </a:rPr>
              <a:t>) measurements</a:t>
            </a:r>
          </a:p>
        </p:txBody>
      </p:sp>
      <p:sp>
        <p:nvSpPr>
          <p:cNvPr id="10" name="Virage 32"/>
          <p:cNvSpPr/>
          <p:nvPr/>
        </p:nvSpPr>
        <p:spPr bwMode="auto">
          <a:xfrm flipV="1">
            <a:off x="1678707" y="3346128"/>
            <a:ext cx="390525" cy="323850"/>
          </a:xfrm>
          <a:prstGeom prst="bentArrow">
            <a:avLst/>
          </a:prstGeom>
          <a:solidFill>
            <a:schemeClr val="bg1"/>
          </a:solidFill>
          <a:ln w="952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GB">
              <a:cs typeface="Arial" charset="0"/>
            </a:endParaRPr>
          </a:p>
        </p:txBody>
      </p:sp>
      <p:sp>
        <p:nvSpPr>
          <p:cNvPr id="11" name="Ellipse 4"/>
          <p:cNvSpPr/>
          <p:nvPr/>
        </p:nvSpPr>
        <p:spPr>
          <a:xfrm>
            <a:off x="3099519" y="3022278"/>
            <a:ext cx="427038" cy="32385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ZoneTexte 2"/>
          <p:cNvSpPr txBox="1"/>
          <p:nvPr/>
        </p:nvSpPr>
        <p:spPr bwMode="auto">
          <a:xfrm>
            <a:off x="5042196" y="5157192"/>
            <a:ext cx="3866764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i="1" dirty="0" smtClean="0">
                <a:latin typeface="+mj-lt"/>
                <a:cs typeface="Arial" pitchFamily="34" charset="0"/>
              </a:rPr>
              <a:t>+ mixing </a:t>
            </a:r>
            <a:r>
              <a:rPr lang="en-US" sz="2000" i="1" dirty="0">
                <a:latin typeface="+mj-lt"/>
                <a:cs typeface="Arial" pitchFamily="34" charset="0"/>
              </a:rPr>
              <a:t>ratio    </a:t>
            </a:r>
            <a:r>
              <a:rPr lang="en-US" sz="2000" i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FF0000"/>
                </a:solidFill>
                <a:cs typeface="Arial" pitchFamily="34" charset="0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C</a:t>
            </a:r>
            <a:r>
              <a:rPr lang="en-US" sz="2000" baseline="-25000" dirty="0">
                <a:solidFill>
                  <a:srgbClr val="FF0000"/>
                </a:solidFill>
                <a:latin typeface="+mj-lt"/>
                <a:cs typeface="Arial" pitchFamily="34" charset="0"/>
              </a:rPr>
              <a:t>A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latin typeface="+mj-lt"/>
                <a:cs typeface="Arial" pitchFamily="34" charset="0"/>
              </a:rPr>
              <a:t>GT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/C</a:t>
            </a:r>
            <a:r>
              <a:rPr lang="en-US" sz="2000" baseline="-25000" dirty="0">
                <a:solidFill>
                  <a:srgbClr val="FF0000"/>
                </a:solidFill>
                <a:latin typeface="+mj-lt"/>
                <a:cs typeface="Arial" pitchFamily="34" charset="0"/>
              </a:rPr>
              <a:t>V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Arial" pitchFamily="34" charset="0"/>
              </a:rPr>
              <a:t>M</a:t>
            </a:r>
            <a:r>
              <a:rPr lang="en-US" sz="2000" baseline="-25000" dirty="0">
                <a:solidFill>
                  <a:srgbClr val="FF0000"/>
                </a:solidFill>
                <a:latin typeface="+mj-lt"/>
                <a:cs typeface="Arial" pitchFamily="34" charset="0"/>
              </a:rPr>
              <a:t>F</a:t>
            </a:r>
            <a:endParaRPr lang="en-GB" sz="2000" dirty="0">
              <a:latin typeface="+mj-lt"/>
            </a:endParaRPr>
          </a:p>
          <a:p>
            <a:pPr>
              <a:defRPr/>
            </a:pPr>
            <a:endParaRPr lang="fr-FR" dirty="0"/>
          </a:p>
        </p:txBody>
      </p:sp>
      <p:graphicFrame>
        <p:nvGraphicFramePr>
          <p:cNvPr id="20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500614"/>
              </p:ext>
            </p:extLst>
          </p:nvPr>
        </p:nvGraphicFramePr>
        <p:xfrm>
          <a:off x="467544" y="5032912"/>
          <a:ext cx="3538155" cy="772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Équation" r:id="rId5" imgW="1511300" imgH="317500" progId="Equation.3">
                  <p:embed/>
                </p:oleObj>
              </mc:Choice>
              <mc:Fallback>
                <p:oleObj name="Équation" r:id="rId5" imgW="1511300" imgH="317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032912"/>
                        <a:ext cx="3538155" cy="77235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lipse 31"/>
          <p:cNvSpPr/>
          <p:nvPr/>
        </p:nvSpPr>
        <p:spPr bwMode="auto">
          <a:xfrm>
            <a:off x="2049678" y="5394536"/>
            <a:ext cx="364162" cy="30569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Ellipse 33"/>
          <p:cNvSpPr/>
          <p:nvPr/>
        </p:nvSpPr>
        <p:spPr bwMode="auto">
          <a:xfrm>
            <a:off x="3526557" y="5394536"/>
            <a:ext cx="365511" cy="30569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ight Arrow 20"/>
          <p:cNvSpPr/>
          <p:nvPr/>
        </p:nvSpPr>
        <p:spPr>
          <a:xfrm>
            <a:off x="4283968" y="5250099"/>
            <a:ext cx="662579" cy="288032"/>
          </a:xfrm>
          <a:prstGeom prst="rightArrow">
            <a:avLst/>
          </a:prstGeom>
          <a:solidFill>
            <a:srgbClr val="116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3652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496" cy="4428000"/>
          </a:xfrm>
        </p:spPr>
        <p:txBody>
          <a:bodyPr/>
          <a:lstStyle/>
          <a:p>
            <a:r>
              <a:rPr lang="en-US" dirty="0" smtClean="0"/>
              <a:t>First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95515"/>
            <a:ext cx="6480720" cy="5157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8055" y="2867232"/>
            <a:ext cx="2015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Better match with CLOUDA than with Point Vertex but still not great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472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/>
              <a:t>LPCTrapSW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496" cy="4428000"/>
          </a:xfrm>
        </p:spPr>
        <p:txBody>
          <a:bodyPr/>
          <a:lstStyle/>
          <a:p>
            <a:r>
              <a:rPr lang="en-US" dirty="0" smtClean="0"/>
              <a:t>First 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0424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61</a:t>
            </a:fld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4695825" cy="453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7998" y="1943902"/>
            <a:ext cx="44284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Selecting on RF phase doesn’t reproduce the TOF front edge shift seen in exp. 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Problem in simulation: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Bad RF field?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Bad time synchronization between CLOUDA vertex and G4 time reference frame?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Bad tracking?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To be compared with SIMION</a:t>
            </a:r>
          </a:p>
        </p:txBody>
      </p:sp>
    </p:spTree>
    <p:extLst>
      <p:ext uri="{BB962C8B-B14F-4D97-AF65-F5344CB8AC3E}">
        <p14:creationId xmlns:p14="http://schemas.microsoft.com/office/powerpoint/2010/main" val="8228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ToDo list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84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-99392"/>
            <a:ext cx="8334000" cy="900000"/>
          </a:xfrm>
        </p:spPr>
        <p:txBody>
          <a:bodyPr/>
          <a:lstStyle/>
          <a:p>
            <a:r>
              <a:rPr lang="nl-BE" dirty="0" smtClean="0"/>
              <a:t>ToDo list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95536" y="1161240"/>
            <a:ext cx="8496496" cy="4428000"/>
          </a:xfrm>
        </p:spPr>
        <p:txBody>
          <a:bodyPr/>
          <a:lstStyle/>
          <a:p>
            <a:r>
              <a:rPr lang="en-US" sz="1800" dirty="0" smtClean="0"/>
              <a:t>Validate </a:t>
            </a:r>
            <a:r>
              <a:rPr lang="en-US" sz="1800" dirty="0" smtClean="0"/>
              <a:t>G4 tracking in RF field</a:t>
            </a:r>
          </a:p>
          <a:p>
            <a:r>
              <a:rPr lang="en-US" sz="1800" dirty="0" smtClean="0"/>
              <a:t>Check CLOUDA reader / GEANT4 primary event interface</a:t>
            </a:r>
          </a:p>
          <a:p>
            <a:r>
              <a:rPr lang="en-US" sz="1800" dirty="0" smtClean="0"/>
              <a:t>Obtain large sample of CLOUDA input vertexes with correct statistical treatment</a:t>
            </a:r>
          </a:p>
          <a:p>
            <a:endParaRPr lang="en-US" sz="1800" dirty="0" smtClean="0"/>
          </a:p>
          <a:p>
            <a:r>
              <a:rPr lang="en-US" sz="1800" dirty="0" smtClean="0"/>
              <a:t>Investigate other observables than TOF</a:t>
            </a:r>
          </a:p>
          <a:p>
            <a:pPr lvl="1"/>
            <a:r>
              <a:rPr lang="en-US" sz="1800" dirty="0" smtClean="0"/>
              <a:t>DSSD </a:t>
            </a:r>
            <a:r>
              <a:rPr lang="en-US" sz="1800" dirty="0" smtClean="0"/>
              <a:t>profiles</a:t>
            </a:r>
          </a:p>
          <a:p>
            <a:r>
              <a:rPr lang="en-US" sz="1800" dirty="0"/>
              <a:t>Implement fit method to extract </a:t>
            </a:r>
            <a:r>
              <a:rPr lang="nl-BE" sz="1800" b="1" dirty="0">
                <a:solidFill>
                  <a:schemeClr val="tx1"/>
                </a:solidFill>
              </a:rPr>
              <a:t>a</a:t>
            </a:r>
            <a:r>
              <a:rPr lang="el-GR" sz="1800" b="1" baseline="-25000" dirty="0">
                <a:solidFill>
                  <a:schemeClr val="tx1"/>
                </a:solidFill>
              </a:rPr>
              <a:t>βν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endParaRPr lang="en-US" sz="1800" dirty="0"/>
          </a:p>
          <a:p>
            <a:r>
              <a:rPr lang="en-US" sz="1800" dirty="0">
                <a:solidFill>
                  <a:schemeClr val="tx1"/>
                </a:solidFill>
              </a:rPr>
              <a:t>Perform systematic effects analysis: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Uncertainties on </a:t>
            </a:r>
            <a:r>
              <a:rPr lang="en-US" sz="1800" dirty="0" smtClean="0">
                <a:solidFill>
                  <a:schemeClr val="tx1"/>
                </a:solidFill>
              </a:rPr>
              <a:t>ion cloud / RI collimator distance &amp; MCP distance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Uncertainties on </a:t>
            </a:r>
            <a:r>
              <a:rPr lang="en-US" sz="1800" dirty="0" smtClean="0">
                <a:solidFill>
                  <a:schemeClr val="tx1"/>
                </a:solidFill>
              </a:rPr>
              <a:t>beta-detector relative </a:t>
            </a:r>
            <a:r>
              <a:rPr lang="en-US" sz="1800" dirty="0" smtClean="0">
                <a:solidFill>
                  <a:schemeClr val="tx1"/>
                </a:solidFill>
              </a:rPr>
              <a:t>position</a:t>
            </a:r>
          </a:p>
          <a:p>
            <a:pPr lvl="1"/>
            <a:r>
              <a:rPr lang="en-US" sz="1800" dirty="0"/>
              <a:t>Validate background subtraction </a:t>
            </a:r>
            <a:r>
              <a:rPr lang="en-US" sz="1800" dirty="0" smtClean="0"/>
              <a:t>method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Investigate tail in exp. TOF distribution with MC </a:t>
            </a:r>
            <a:r>
              <a:rPr lang="en-US" sz="1800" dirty="0" smtClean="0">
                <a:solidFill>
                  <a:schemeClr val="tx1"/>
                </a:solidFill>
              </a:rPr>
              <a:t>simulation</a:t>
            </a:r>
            <a:endParaRPr lang="en-US" sz="1800" dirty="0"/>
          </a:p>
          <a:p>
            <a:pPr marL="359637" lvl="1" indent="0">
              <a:buNone/>
            </a:pPr>
            <a:endParaRPr lang="en-US" sz="1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936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65739" y="28575"/>
            <a:ext cx="6537081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Electron shake-off in </a:t>
            </a:r>
            <a:r>
              <a:rPr lang="en-US" altLang="fr-FR" sz="3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</a:t>
            </a:r>
            <a:r>
              <a:rPr lang="en-US" altLang="fr-FR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</a:t>
            </a:r>
            <a:r>
              <a:rPr lang="en-US" altLang="fr-FR" sz="3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+</a:t>
            </a:r>
            <a:r>
              <a:rPr lang="en-US" altLang="fr-FR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decay</a:t>
            </a: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383931" y="1201739"/>
            <a:ext cx="8096494" cy="1619781"/>
            <a:chOff x="415380" y="1475633"/>
            <a:chExt cx="8771202" cy="1619144"/>
          </a:xfrm>
        </p:grpSpPr>
        <p:sp>
          <p:nvSpPr>
            <p:cNvPr id="14348" name="ZoneTexte 7"/>
            <p:cNvSpPr txBox="1">
              <a:spLocks noChangeArrowheads="1"/>
            </p:cNvSpPr>
            <p:nvPr/>
          </p:nvSpPr>
          <p:spPr bwMode="auto">
            <a:xfrm>
              <a:off x="415380" y="1475633"/>
              <a:ext cx="5140644" cy="399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altLang="fr-FR" sz="2000">
                  <a:cs typeface="Arial" charset="0"/>
                </a:rPr>
                <a:t>What can contribute to the ionization:</a:t>
              </a:r>
            </a:p>
          </p:txBody>
        </p:sp>
        <p:sp>
          <p:nvSpPr>
            <p:cNvPr id="14349" name="ZoneTexte 8"/>
            <p:cNvSpPr txBox="1">
              <a:spLocks noChangeArrowheads="1"/>
            </p:cNvSpPr>
            <p:nvPr/>
          </p:nvSpPr>
          <p:spPr bwMode="auto">
            <a:xfrm>
              <a:off x="1069429" y="1771858"/>
              <a:ext cx="8117153" cy="1322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Arial" charset="0"/>
                <a:buChar char="•"/>
              </a:pPr>
              <a:r>
                <a:rPr lang="en-US" altLang="fr-FR" sz="2000" i="1">
                  <a:solidFill>
                    <a:srgbClr val="002060"/>
                  </a:solidFill>
                  <a:cs typeface="Arial" charset="0"/>
                </a:rPr>
                <a:t>Nuclear charge change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fr-FR" sz="2000" i="1">
                  <a:solidFill>
                    <a:srgbClr val="002060"/>
                  </a:solidFill>
                  <a:cs typeface="Arial" charset="0"/>
                </a:rPr>
                <a:t>Recoil effect (the nucleus gets away from the bound electron)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fr-FR" sz="2000" i="1">
                  <a:solidFill>
                    <a:srgbClr val="002060"/>
                  </a:solidFill>
                  <a:cs typeface="Arial" charset="0"/>
                </a:rPr>
                <a:t>Direct collision </a:t>
              </a:r>
              <a:r>
                <a:rPr lang="en-US" altLang="fr-FR" sz="2000" i="1">
                  <a:solidFill>
                    <a:srgbClr val="002060"/>
                  </a:solidFill>
                  <a:latin typeface="Symbol" pitchFamily="18" charset="2"/>
                  <a:cs typeface="Arial" charset="0"/>
                </a:rPr>
                <a:t>b</a:t>
              </a:r>
              <a:r>
                <a:rPr lang="en-US" altLang="fr-FR" sz="2000" i="1">
                  <a:solidFill>
                    <a:srgbClr val="002060"/>
                  </a:solidFill>
                  <a:cs typeface="Arial" charset="0"/>
                </a:rPr>
                <a:t> – electron (very small)</a:t>
              </a:r>
            </a:p>
            <a:p>
              <a:pPr eaLnBrk="1" hangingPunct="1">
                <a:buFont typeface="Arial" charset="0"/>
                <a:buChar char="•"/>
              </a:pPr>
              <a:r>
                <a:rPr lang="en-US" altLang="fr-FR" sz="2000" i="1">
                  <a:solidFill>
                    <a:srgbClr val="002060"/>
                  </a:solidFill>
                  <a:cs typeface="Arial" charset="0"/>
                </a:rPr>
                <a:t>Multi-electron processes (e-e correlation &amp; Auger electrons)</a:t>
              </a:r>
            </a:p>
          </p:txBody>
        </p:sp>
      </p:grpSp>
      <p:sp>
        <p:nvSpPr>
          <p:cNvPr id="32" name="ZoneTexte 10"/>
          <p:cNvSpPr txBox="1">
            <a:spLocks noChangeArrowheads="1"/>
          </p:cNvSpPr>
          <p:nvPr/>
        </p:nvSpPr>
        <p:spPr bwMode="auto">
          <a:xfrm>
            <a:off x="297474" y="548680"/>
            <a:ext cx="61384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fontAlgn="t" hangingPunct="1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fr-F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Why high precision can be interesting here?</a:t>
            </a:r>
          </a:p>
          <a:p>
            <a:pPr eaLnBrk="1" fontAlgn="t" hangingPunct="1">
              <a:spcBef>
                <a:spcPts val="0"/>
              </a:spcBef>
              <a:defRPr/>
            </a:pPr>
            <a:r>
              <a:rPr lang="en-US" altLang="fr-FR" sz="1600" baseline="30000" dirty="0" smtClean="0">
                <a:solidFill>
                  <a:srgbClr val="000000"/>
                </a:solidFill>
                <a:latin typeface="+mj-lt"/>
              </a:rPr>
              <a:t>     </a:t>
            </a:r>
            <a:endParaRPr lang="en-US" altLang="fr-FR" sz="1600" dirty="0" smtClean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449874" y="2941638"/>
            <a:ext cx="8254511" cy="3206452"/>
            <a:chOff x="487363" y="2941638"/>
            <a:chExt cx="8942387" cy="3205857"/>
          </a:xfrm>
        </p:grpSpPr>
        <p:grpSp>
          <p:nvGrpSpPr>
            <p:cNvPr id="14342" name="Groupe 77"/>
            <p:cNvGrpSpPr>
              <a:grpSpLocks/>
            </p:cNvGrpSpPr>
            <p:nvPr/>
          </p:nvGrpSpPr>
          <p:grpSpPr bwMode="auto">
            <a:xfrm>
              <a:off x="487363" y="2941638"/>
              <a:ext cx="8942387" cy="2732087"/>
              <a:chOff x="487619" y="2941646"/>
              <a:chExt cx="9279546" cy="2732044"/>
            </a:xfrm>
          </p:grpSpPr>
          <p:grpSp>
            <p:nvGrpSpPr>
              <p:cNvPr id="14344" name="Groupe 64"/>
              <p:cNvGrpSpPr>
                <a:grpSpLocks/>
              </p:cNvGrpSpPr>
              <p:nvPr/>
            </p:nvGrpSpPr>
            <p:grpSpPr bwMode="auto">
              <a:xfrm>
                <a:off x="487619" y="2941646"/>
                <a:ext cx="9279546" cy="1990324"/>
                <a:chOff x="857733" y="3264251"/>
                <a:chExt cx="9279546" cy="1990324"/>
              </a:xfrm>
            </p:grpSpPr>
            <p:sp>
              <p:nvSpPr>
                <p:cNvPr id="68" name="ZoneTexte 7"/>
                <p:cNvSpPr txBox="1">
                  <a:spLocks noChangeArrowheads="1"/>
                </p:cNvSpPr>
                <p:nvPr/>
              </p:nvSpPr>
              <p:spPr bwMode="auto">
                <a:xfrm>
                  <a:off x="857733" y="3264251"/>
                  <a:ext cx="5210121" cy="4615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342900" indent="-342900" eaLnBrk="1" hangingPunct="1">
                    <a:buFont typeface="Arial" panose="020B0604020202020204" pitchFamily="34" charset="0"/>
                    <a:buChar char="•"/>
                    <a:defRPr/>
                  </a:pPr>
                  <a:r>
                    <a:rPr lang="en-US" altLang="fr-FR" sz="2400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6</a:t>
                  </a:r>
                  <a:r>
                    <a:rPr lang="en-US" altLang="fr-FR" sz="24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He</a:t>
                  </a:r>
                  <a:r>
                    <a:rPr lang="en-US" altLang="fr-FR" sz="2400" baseline="30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+</a:t>
                  </a:r>
                  <a:r>
                    <a:rPr lang="en-US" altLang="fr-FR" sz="24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is particularly interesting:</a:t>
                  </a:r>
                </a:p>
              </p:txBody>
            </p:sp>
            <p:sp>
              <p:nvSpPr>
                <p:cNvPr id="69" name="ZoneTexte 8"/>
                <p:cNvSpPr txBox="1">
                  <a:spLocks noChangeArrowheads="1"/>
                </p:cNvSpPr>
                <p:nvPr/>
              </p:nvSpPr>
              <p:spPr bwMode="auto">
                <a:xfrm>
                  <a:off x="1462311" y="3624540"/>
                  <a:ext cx="8674968" cy="1630035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>
                  <a:spAutoFit/>
                </a:bodyPr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buFont typeface="Arial" pitchFamily="34" charset="0"/>
                    <a:buChar char="•"/>
                    <a:defRPr/>
                  </a:pPr>
                  <a:r>
                    <a:rPr lang="en-US" sz="2000" i="1" dirty="0" smtClean="0">
                      <a:solidFill>
                        <a:srgbClr val="002060"/>
                      </a:solidFill>
                    </a:rPr>
                    <a:t>Only one electron system</a:t>
                  </a:r>
                </a:p>
                <a:p>
                  <a:pPr eaLnBrk="1" hangingPunct="1">
                    <a:buFont typeface="Arial" pitchFamily="34" charset="0"/>
                    <a:buChar char="•"/>
                    <a:defRPr/>
                  </a:pPr>
                  <a:r>
                    <a:rPr lang="en-US" sz="2000" i="1" dirty="0" smtClean="0">
                      <a:solidFill>
                        <a:srgbClr val="002060"/>
                      </a:solidFill>
                    </a:rPr>
                    <a:t>No e-e correlation, no secondary process (Auger emission)</a:t>
                  </a:r>
                </a:p>
                <a:p>
                  <a:pPr marL="0" indent="0" eaLnBrk="1" hangingPunct="1">
                    <a:defRPr/>
                  </a:pPr>
                  <a:r>
                    <a:rPr lang="en-US" sz="2000" i="1" dirty="0" smtClean="0">
                      <a:solidFill>
                        <a:srgbClr val="000099"/>
                      </a:solidFill>
                    </a:rPr>
                    <a:t>	</a:t>
                  </a:r>
                  <a:r>
                    <a:rPr lang="en-US" sz="2000" i="1" dirty="0" smtClean="0">
                      <a:sym typeface="Wingdings" pitchFamily="2" charset="2"/>
                    </a:rPr>
                    <a:t></a:t>
                  </a:r>
                  <a:r>
                    <a:rPr lang="en-US" sz="2000" i="1" dirty="0" smtClean="0">
                      <a:solidFill>
                        <a:srgbClr val="000099"/>
                      </a:solidFill>
                      <a:sym typeface="Wingdings" pitchFamily="2" charset="2"/>
                    </a:rPr>
                    <a:t> </a:t>
                  </a:r>
                  <a:r>
                    <a:rPr lang="en-US" sz="2000" i="1" dirty="0" smtClean="0">
                      <a:solidFill>
                        <a:srgbClr val="FF0000"/>
                      </a:solidFill>
                      <a:sym typeface="Wingdings" pitchFamily="2" charset="2"/>
                    </a:rPr>
                    <a:t>Pure electron Shake-off</a:t>
                  </a:r>
                  <a:r>
                    <a:rPr lang="en-US" sz="2000" i="1" dirty="0" smtClean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pPr eaLnBrk="1" hangingPunct="1">
                    <a:buFont typeface="Arial" panose="020B0604020202020204" pitchFamily="34" charset="0"/>
                    <a:buChar char="•"/>
                    <a:defRPr/>
                  </a:pPr>
                  <a:r>
                    <a:rPr lang="en-US" sz="2000" i="1" dirty="0">
                      <a:solidFill>
                        <a:srgbClr val="002060"/>
                      </a:solidFill>
                    </a:rPr>
                    <a:t>Analytic full quantum calculation in sudden approximation is </a:t>
                  </a:r>
                  <a:r>
                    <a:rPr lang="en-US" sz="2000" i="1" dirty="0" smtClean="0">
                      <a:solidFill>
                        <a:srgbClr val="002060"/>
                      </a:solidFill>
                    </a:rPr>
                    <a:t>possible using hydrogen like </a:t>
                  </a:r>
                  <a:r>
                    <a:rPr lang="en-US" sz="2000" i="1" dirty="0" err="1" smtClean="0">
                      <a:solidFill>
                        <a:srgbClr val="002060"/>
                      </a:solidFill>
                    </a:rPr>
                    <a:t>wavefunctions</a:t>
                  </a:r>
                  <a:endParaRPr lang="en-US" sz="2000" i="1" dirty="0">
                    <a:solidFill>
                      <a:srgbClr val="002060"/>
                    </a:solidFill>
                  </a:endParaRPr>
                </a:p>
              </p:txBody>
            </p:sp>
          </p:grpSp>
          <p:pic>
            <p:nvPicPr>
              <p:cNvPr id="14345" name="Image 1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936" b="12711"/>
              <a:stretch>
                <a:fillRect/>
              </a:stretch>
            </p:blipFill>
            <p:spPr bwMode="auto">
              <a:xfrm>
                <a:off x="2093563" y="5079924"/>
                <a:ext cx="5927708" cy="593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ZoneTexte 7"/>
            <p:cNvSpPr txBox="1">
              <a:spLocks noChangeArrowheads="1"/>
            </p:cNvSpPr>
            <p:nvPr/>
          </p:nvSpPr>
          <p:spPr bwMode="auto">
            <a:xfrm>
              <a:off x="2035176" y="5685916"/>
              <a:ext cx="5324722" cy="461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fr-FR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Perfect </a:t>
              </a:r>
              <a:r>
                <a:rPr lang="en-US" altLang="fr-FR" sz="24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textbook case for theory!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1520" y="6516052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X. </a:t>
            </a:r>
            <a:r>
              <a:rPr lang="en-US" dirty="0" err="1" smtClean="0">
                <a:solidFill>
                  <a:schemeClr val="bg1"/>
                </a:solidFill>
              </a:rPr>
              <a:t>Fléchard</a:t>
            </a: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Colloque</a:t>
            </a:r>
            <a:r>
              <a:rPr lang="en-US" dirty="0" smtClean="0">
                <a:solidFill>
                  <a:schemeClr val="bg1"/>
                </a:solidFill>
              </a:rPr>
              <a:t> GANIL, interdisciplinary research, 2015_13_10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4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e 22"/>
          <p:cNvGrpSpPr>
            <a:grpSpLocks/>
          </p:cNvGrpSpPr>
          <p:nvPr/>
        </p:nvGrpSpPr>
        <p:grpSpPr bwMode="auto">
          <a:xfrm>
            <a:off x="1635369" y="1337992"/>
            <a:ext cx="5452697" cy="1880585"/>
            <a:chOff x="856829" y="30967708"/>
            <a:chExt cx="7416824" cy="2482001"/>
          </a:xfrm>
        </p:grpSpPr>
        <p:pic>
          <p:nvPicPr>
            <p:cNvPr id="15394" name="Imag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829" y="30967708"/>
              <a:ext cx="7352134" cy="233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95" name="Rectangle 21"/>
            <p:cNvSpPr>
              <a:spLocks noChangeArrowheads="1"/>
            </p:cNvSpPr>
            <p:nvPr/>
          </p:nvSpPr>
          <p:spPr bwMode="auto">
            <a:xfrm>
              <a:off x="6977508" y="32799782"/>
              <a:ext cx="1296145" cy="6499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96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96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96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96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96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96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fr-FR" sz="2600" b="1">
                <a:solidFill>
                  <a:srgbClr val="FF6600"/>
                </a:solidFill>
              </a:endParaRPr>
            </a:p>
          </p:txBody>
        </p:sp>
      </p:grpSp>
      <p:pic>
        <p:nvPicPr>
          <p:cNvPr id="15363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4"/>
          <a:stretch>
            <a:fillRect/>
          </a:stretch>
        </p:blipFill>
        <p:spPr bwMode="auto">
          <a:xfrm>
            <a:off x="1475643" y="674423"/>
            <a:ext cx="5471746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1365739" y="-16141"/>
            <a:ext cx="6537081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shake-off theory for </a:t>
            </a:r>
            <a:r>
              <a:rPr lang="en-US" altLang="fr-FR" sz="3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</a:t>
            </a:r>
            <a:r>
              <a:rPr lang="en-US" altLang="fr-FR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</a:t>
            </a:r>
            <a:r>
              <a:rPr lang="en-US" altLang="fr-FR" sz="30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+</a:t>
            </a:r>
            <a:r>
              <a:rPr lang="en-US" altLang="fr-FR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decay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4158762" y="3069959"/>
            <a:ext cx="11166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ZoneTexte 5"/>
          <p:cNvSpPr txBox="1">
            <a:spLocks noChangeArrowheads="1"/>
          </p:cNvSpPr>
          <p:nvPr/>
        </p:nvSpPr>
        <p:spPr bwMode="auto">
          <a:xfrm>
            <a:off x="4193931" y="3079484"/>
            <a:ext cx="17908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600">
                <a:solidFill>
                  <a:srgbClr val="FF0000"/>
                </a:solidFill>
              </a:rPr>
              <a:t>recoil contribution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2945424" y="3069959"/>
            <a:ext cx="111662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8" name="ZoneTexte 30"/>
          <p:cNvSpPr txBox="1">
            <a:spLocks noChangeArrowheads="1"/>
          </p:cNvSpPr>
          <p:nvPr/>
        </p:nvSpPr>
        <p:spPr bwMode="auto">
          <a:xfrm>
            <a:off x="2224454" y="3079484"/>
            <a:ext cx="22012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sz="1600">
                <a:solidFill>
                  <a:srgbClr val="0070C0"/>
                </a:solidFill>
              </a:rPr>
              <a:t>Monopole contribution</a:t>
            </a:r>
          </a:p>
        </p:txBody>
      </p:sp>
      <p:grpSp>
        <p:nvGrpSpPr>
          <p:cNvPr id="11" name="Groupe 10"/>
          <p:cNvGrpSpPr>
            <a:grpSpLocks/>
          </p:cNvGrpSpPr>
          <p:nvPr/>
        </p:nvGrpSpPr>
        <p:grpSpPr bwMode="auto">
          <a:xfrm>
            <a:off x="776654" y="5003533"/>
            <a:ext cx="8288215" cy="1449803"/>
            <a:chOff x="842160" y="5298250"/>
            <a:chExt cx="8978115" cy="1448833"/>
          </a:xfrm>
        </p:grpSpPr>
        <p:pic>
          <p:nvPicPr>
            <p:cNvPr id="15388" name="Imag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60" y="5298250"/>
              <a:ext cx="3497204" cy="554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9" name="ZoneTexte 30"/>
            <p:cNvSpPr txBox="1">
              <a:spLocks noChangeArrowheads="1"/>
            </p:cNvSpPr>
            <p:nvPr/>
          </p:nvSpPr>
          <p:spPr bwMode="auto">
            <a:xfrm>
              <a:off x="1289133" y="5716602"/>
              <a:ext cx="8531142" cy="830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2400" i="1">
                  <a:solidFill>
                    <a:srgbClr val="FF0000"/>
                  </a:solidFill>
                  <a:latin typeface="Arial Rounded MT Bold" pitchFamily="34" charset="0"/>
                </a:rPr>
                <a:t>No surprise….</a:t>
              </a:r>
            </a:p>
            <a:p>
              <a:pPr eaLnBrk="1" hangingPunct="1"/>
              <a:r>
                <a:rPr lang="en-US" altLang="fr-FR" sz="2400" i="1">
                  <a:solidFill>
                    <a:srgbClr val="FF0000"/>
                  </a:solidFill>
                  <a:latin typeface="Arial Rounded MT Bold" pitchFamily="34" charset="0"/>
                </a:rPr>
                <a:t>But first precise test of theory for a shake-off process!!! </a:t>
              </a:r>
            </a:p>
          </p:txBody>
        </p:sp>
        <p:grpSp>
          <p:nvGrpSpPr>
            <p:cNvPr id="15390" name="Groupe 64"/>
            <p:cNvGrpSpPr>
              <a:grpSpLocks/>
            </p:cNvGrpSpPr>
            <p:nvPr/>
          </p:nvGrpSpPr>
          <p:grpSpPr bwMode="auto">
            <a:xfrm>
              <a:off x="4939777" y="5303993"/>
              <a:ext cx="3200400" cy="628694"/>
              <a:chOff x="6563182" y="34416478"/>
              <a:chExt cx="3657347" cy="814606"/>
            </a:xfrm>
          </p:grpSpPr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182" y="34416478"/>
                <a:ext cx="3657347" cy="615553"/>
              </a:xfrm>
              <a:prstGeom prst="rect">
                <a:avLst/>
              </a:prstGeom>
              <a:blipFill rotWithShape="1">
                <a:blip r:embed="rId5"/>
                <a:stretch>
                  <a:fillRect t="-14851" r="-4333" b="-32673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en-US">
                    <a:noFill/>
                  </a:rPr>
                  <a:t> </a:t>
                </a:r>
              </a:p>
            </p:txBody>
          </p:sp>
          <p:sp>
            <p:nvSpPr>
              <p:cNvPr id="15393" name="ZoneTexte 63"/>
              <p:cNvSpPr txBox="1">
                <a:spLocks noChangeArrowheads="1"/>
              </p:cNvSpPr>
              <p:nvPr/>
            </p:nvSpPr>
            <p:spPr bwMode="auto">
              <a:xfrm>
                <a:off x="6757582" y="34673152"/>
                <a:ext cx="538158" cy="557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fr-FR" sz="220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so</a:t>
                </a:r>
              </a:p>
            </p:txBody>
          </p:sp>
        </p:grpSp>
        <p:sp>
          <p:nvSpPr>
            <p:cNvPr id="40" name="ZoneTexte 22"/>
            <p:cNvSpPr txBox="1">
              <a:spLocks noChangeArrowheads="1"/>
            </p:cNvSpPr>
            <p:nvPr/>
          </p:nvSpPr>
          <p:spPr bwMode="auto">
            <a:xfrm>
              <a:off x="2767630" y="6408756"/>
              <a:ext cx="5025035" cy="338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600" i="1" dirty="0">
                  <a:solidFill>
                    <a:srgbClr val="0070C0"/>
                  </a:solidFill>
                  <a:latin typeface="+mj-lt"/>
                </a:rPr>
                <a:t>PRL « </a:t>
              </a:r>
              <a:r>
                <a:rPr lang="fr-FR" sz="1600" i="1" dirty="0" err="1">
                  <a:solidFill>
                    <a:srgbClr val="0070C0"/>
                  </a:solidFill>
                  <a:latin typeface="+mj-lt"/>
                </a:rPr>
                <a:t>highlight</a:t>
              </a:r>
              <a:r>
                <a:rPr lang="fr-FR" sz="1600" i="1" dirty="0">
                  <a:solidFill>
                    <a:srgbClr val="0070C0"/>
                  </a:solidFill>
                  <a:latin typeface="+mj-lt"/>
                </a:rPr>
                <a:t> », </a:t>
              </a:r>
              <a:r>
                <a:rPr lang="fr-FR" sz="1600" i="1" dirty="0" err="1">
                  <a:solidFill>
                    <a:srgbClr val="0070C0"/>
                  </a:solidFill>
                  <a:latin typeface="+mj-lt"/>
                </a:rPr>
                <a:t>Couratin</a:t>
              </a:r>
              <a:r>
                <a:rPr lang="fr-FR" sz="1600" i="1" dirty="0">
                  <a:solidFill>
                    <a:srgbClr val="0070C0"/>
                  </a:solidFill>
                  <a:latin typeface="+mj-lt"/>
                </a:rPr>
                <a:t> et al., PRL108 (2012)</a:t>
              </a:r>
            </a:p>
          </p:txBody>
        </p:sp>
      </p:grpSp>
      <p:grpSp>
        <p:nvGrpSpPr>
          <p:cNvPr id="13" name="Groupe 12"/>
          <p:cNvGrpSpPr>
            <a:grpSpLocks/>
          </p:cNvGrpSpPr>
          <p:nvPr/>
        </p:nvGrpSpPr>
        <p:grpSpPr bwMode="auto">
          <a:xfrm>
            <a:off x="754674" y="3411273"/>
            <a:ext cx="8049357" cy="1749533"/>
            <a:chOff x="816959" y="3455843"/>
            <a:chExt cx="8720906" cy="1750094"/>
          </a:xfrm>
        </p:grpSpPr>
        <p:grpSp>
          <p:nvGrpSpPr>
            <p:cNvPr id="15372" name="Groupe 9"/>
            <p:cNvGrpSpPr>
              <a:grpSpLocks/>
            </p:cNvGrpSpPr>
            <p:nvPr/>
          </p:nvGrpSpPr>
          <p:grpSpPr bwMode="auto">
            <a:xfrm>
              <a:off x="816959" y="3455843"/>
              <a:ext cx="8720906" cy="1750094"/>
              <a:chOff x="816959" y="3455843"/>
              <a:chExt cx="8720906" cy="1750094"/>
            </a:xfrm>
          </p:grpSpPr>
          <p:pic>
            <p:nvPicPr>
              <p:cNvPr id="15374" name="Image 2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1522" y="3455843"/>
                <a:ext cx="4106343" cy="1126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5" name="ZoneTexte 26"/>
              <p:cNvSpPr txBox="1">
                <a:spLocks noChangeArrowheads="1"/>
              </p:cNvSpPr>
              <p:nvPr/>
            </p:nvSpPr>
            <p:spPr bwMode="auto">
              <a:xfrm>
                <a:off x="816959" y="3599625"/>
                <a:ext cx="50413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Font typeface="Arial" charset="0"/>
                  <a:buChar char="•"/>
                </a:pPr>
                <a:r>
                  <a:rPr lang="en-US" altLang="fr-FR" i="1"/>
                  <a:t>Correction for direct collision (with </a:t>
                </a:r>
                <a:r>
                  <a:rPr lang="en-US" altLang="fr-FR" i="1">
                    <a:latin typeface="Symbol" pitchFamily="18" charset="2"/>
                  </a:rPr>
                  <a:t>b</a:t>
                </a:r>
                <a:r>
                  <a:rPr lang="en-US" altLang="fr-FR" i="1" baseline="30000">
                    <a:latin typeface="Symbol" pitchFamily="18" charset="2"/>
                  </a:rPr>
                  <a:t>- </a:t>
                </a:r>
                <a:r>
                  <a:rPr lang="en-US" altLang="fr-FR" i="1"/>
                  <a:t>): </a:t>
                </a:r>
              </a:p>
            </p:txBody>
          </p:sp>
          <p:pic>
            <p:nvPicPr>
              <p:cNvPr id="15376" name="Image 3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361" y="4060007"/>
                <a:ext cx="617684" cy="264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7" name="Image 3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0671" y="4389420"/>
                <a:ext cx="1664886" cy="228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8" name="Image 3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3342" y="4079678"/>
                <a:ext cx="455193" cy="219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9" name="ZoneTexte 37"/>
              <p:cNvSpPr txBox="1">
                <a:spLocks noChangeArrowheads="1"/>
              </p:cNvSpPr>
              <p:nvPr/>
            </p:nvSpPr>
            <p:spPr bwMode="auto">
              <a:xfrm>
                <a:off x="4095524" y="3993031"/>
                <a:ext cx="48835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fr-FR" i="1">
                    <a:latin typeface="Times New Roman" pitchFamily="18" charset="0"/>
                    <a:cs typeface="Times New Roman" pitchFamily="18" charset="0"/>
                  </a:rPr>
                  <a:t>or</a:t>
                </a:r>
              </a:p>
            </p:txBody>
          </p:sp>
          <p:pic>
            <p:nvPicPr>
              <p:cNvPr id="15380" name="Image 38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3356" y="4029075"/>
                <a:ext cx="459366" cy="303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1" name="Image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7526" y="4096982"/>
                <a:ext cx="671679" cy="2109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5382" name="Connecteur droit avec flèche 41"/>
              <p:cNvCxnSpPr>
                <a:cxnSpLocks noChangeShapeType="1"/>
              </p:cNvCxnSpPr>
              <p:nvPr/>
            </p:nvCxnSpPr>
            <p:spPr bwMode="auto">
              <a:xfrm>
                <a:off x="3245084" y="4201652"/>
                <a:ext cx="202253" cy="0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5383" name="Groupe 8"/>
              <p:cNvGrpSpPr>
                <a:grpSpLocks/>
              </p:cNvGrpSpPr>
              <p:nvPr/>
            </p:nvGrpSpPr>
            <p:grpSpPr bwMode="auto">
              <a:xfrm>
                <a:off x="3533067" y="4649886"/>
                <a:ext cx="3369606" cy="556051"/>
                <a:chOff x="3533067" y="4649886"/>
                <a:chExt cx="3369606" cy="556051"/>
              </a:xfrm>
            </p:grpSpPr>
            <p:pic>
              <p:nvPicPr>
                <p:cNvPr id="15384" name="Image 27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5881" y="4649886"/>
                  <a:ext cx="1842197" cy="255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5" name="Flèche droite 254"/>
                <p:cNvSpPr>
                  <a:spLocks noChangeArrowheads="1"/>
                </p:cNvSpPr>
                <p:nvPr/>
              </p:nvSpPr>
              <p:spPr bwMode="auto">
                <a:xfrm>
                  <a:off x="3533067" y="4698975"/>
                  <a:ext cx="639538" cy="206439"/>
                </a:xfrm>
                <a:prstGeom prst="rightArrow">
                  <a:avLst>
                    <a:gd name="adj1" fmla="val 50000"/>
                    <a:gd name="adj2" fmla="val 50008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defTabSz="9969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9969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9969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9969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9969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9969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9969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9969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9969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n-US" altLang="fr-FR" sz="2600" b="1">
                    <a:solidFill>
                      <a:srgbClr val="FF6600"/>
                    </a:solidFill>
                  </a:endParaRPr>
                </a:p>
              </p:txBody>
            </p:sp>
            <p:cxnSp>
              <p:nvCxnSpPr>
                <p:cNvPr id="32" name="Connecteur droit 31"/>
                <p:cNvCxnSpPr/>
                <p:nvPr/>
              </p:nvCxnSpPr>
              <p:spPr>
                <a:xfrm>
                  <a:off x="4990864" y="4896167"/>
                  <a:ext cx="1209781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387" name="ZoneTexte 32"/>
                <p:cNvSpPr txBox="1">
                  <a:spLocks noChangeArrowheads="1"/>
                </p:cNvSpPr>
                <p:nvPr/>
              </p:nvSpPr>
              <p:spPr bwMode="auto">
                <a:xfrm>
                  <a:off x="4705350" y="4867275"/>
                  <a:ext cx="2197323" cy="338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en-US" altLang="fr-FR" sz="1600">
                      <a:solidFill>
                        <a:srgbClr val="00B050"/>
                      </a:solidFill>
                    </a:rPr>
                    <a:t>collision contribution</a:t>
                  </a:r>
                </a:p>
              </p:txBody>
            </p:sp>
          </p:grpSp>
        </p:grpSp>
        <p:sp>
          <p:nvSpPr>
            <p:cNvPr id="15373" name="ZoneTexte 11"/>
            <p:cNvSpPr txBox="1">
              <a:spLocks noChangeArrowheads="1"/>
            </p:cNvSpPr>
            <p:nvPr/>
          </p:nvSpPr>
          <p:spPr bwMode="auto">
            <a:xfrm>
              <a:off x="3362325" y="4314825"/>
              <a:ext cx="1644484" cy="33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600">
                  <a:latin typeface="Times New Roman" pitchFamily="18" charset="0"/>
                  <a:cs typeface="Times New Roman" pitchFamily="18" charset="0"/>
                </a:rPr>
                <a:t>(93% of charge)</a:t>
              </a:r>
            </a:p>
          </p:txBody>
        </p:sp>
      </p:grpSp>
      <p:sp>
        <p:nvSpPr>
          <p:cNvPr id="15371" name="ZoneTexte 1"/>
          <p:cNvSpPr txBox="1">
            <a:spLocks noChangeArrowheads="1"/>
          </p:cNvSpPr>
          <p:nvPr/>
        </p:nvSpPr>
        <p:spPr bwMode="auto">
          <a:xfrm>
            <a:off x="700454" y="745859"/>
            <a:ext cx="8451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fr-FR" i="1"/>
              <a:t>SA: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1520" y="6516052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X. </a:t>
            </a:r>
            <a:r>
              <a:rPr lang="en-US" dirty="0" err="1" smtClean="0">
                <a:solidFill>
                  <a:schemeClr val="bg1"/>
                </a:solidFill>
              </a:rPr>
              <a:t>Fléchard</a:t>
            </a:r>
            <a:r>
              <a:rPr lang="en-US" dirty="0" smtClean="0">
                <a:solidFill>
                  <a:schemeClr val="bg1"/>
                </a:solidFill>
              </a:rPr>
              <a:t>		</a:t>
            </a:r>
            <a:r>
              <a:rPr lang="en-US" dirty="0" err="1" smtClean="0">
                <a:solidFill>
                  <a:schemeClr val="bg1"/>
                </a:solidFill>
              </a:rPr>
              <a:t>Colloque</a:t>
            </a:r>
            <a:r>
              <a:rPr lang="en-US" dirty="0" smtClean="0">
                <a:solidFill>
                  <a:schemeClr val="bg1"/>
                </a:solidFill>
              </a:rPr>
              <a:t> GANIL, interdisciplinary research, 2015_13_10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65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1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96" y="1196752"/>
            <a:ext cx="9108504" cy="4428000"/>
          </a:xfrm>
        </p:spPr>
        <p:txBody>
          <a:bodyPr/>
          <a:lstStyle/>
          <a:p>
            <a:pPr marL="0" indent="0">
              <a:buNone/>
            </a:pPr>
            <a:r>
              <a:rPr lang="nl-BE" b="1" dirty="0"/>
              <a:t>	</a:t>
            </a:r>
            <a:r>
              <a:rPr lang="nl-BE" b="1" dirty="0" smtClean="0"/>
              <a:t>Test </a:t>
            </a:r>
            <a:r>
              <a:rPr lang="nl-BE" b="1" dirty="0"/>
              <a:t>of CKM matrix </a:t>
            </a:r>
            <a:r>
              <a:rPr lang="nl-BE" b="1" dirty="0" smtClean="0"/>
              <a:t>unitarity with mirror transitions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b="1" dirty="0"/>
          </a:p>
        </p:txBody>
      </p:sp>
      <p:grpSp>
        <p:nvGrpSpPr>
          <p:cNvPr id="21" name="Groupe 8"/>
          <p:cNvGrpSpPr/>
          <p:nvPr/>
        </p:nvGrpSpPr>
        <p:grpSpPr>
          <a:xfrm>
            <a:off x="4211960" y="1989144"/>
            <a:ext cx="4978441" cy="2808008"/>
            <a:chOff x="4103948" y="2349184"/>
            <a:chExt cx="4978441" cy="2808008"/>
          </a:xfrm>
        </p:grpSpPr>
        <p:pic>
          <p:nvPicPr>
            <p:cNvPr id="24" name="Imag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3948" y="2421192"/>
              <a:ext cx="4978441" cy="2736000"/>
            </a:xfrm>
            <a:prstGeom prst="rect">
              <a:avLst/>
            </a:prstGeom>
          </p:spPr>
        </p:pic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743752" y="2349184"/>
              <a:ext cx="320312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1400" i="1" dirty="0" smtClean="0">
                  <a:solidFill>
                    <a:srgbClr val="4F81BD"/>
                  </a:solidFill>
                  <a:latin typeface="Calibri" panose="020F0502020204030204" pitchFamily="34" charset="0"/>
                </a:rPr>
                <a:t>adapted from </a:t>
              </a:r>
              <a:r>
                <a:rPr lang="en-US" sz="1400" i="1" dirty="0" err="1" smtClean="0">
                  <a:solidFill>
                    <a:srgbClr val="4F81BD"/>
                  </a:solidFill>
                  <a:latin typeface="Calibri" panose="020F0502020204030204" pitchFamily="34" charset="0"/>
                </a:rPr>
                <a:t>Severijns</a:t>
              </a:r>
              <a:r>
                <a:rPr lang="en-US" sz="1400" i="1" dirty="0" smtClean="0">
                  <a:solidFill>
                    <a:srgbClr val="4F81BD"/>
                  </a:solidFill>
                  <a:latin typeface="Calibri" panose="020F0502020204030204" pitchFamily="34" charset="0"/>
                </a:rPr>
                <a:t> et al PRC78(2008)</a:t>
              </a:r>
              <a:endParaRPr lang="en-US" sz="1400" i="1" dirty="0">
                <a:solidFill>
                  <a:srgbClr val="4F81BD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2" name="Ellipse 15"/>
          <p:cNvSpPr/>
          <p:nvPr/>
        </p:nvSpPr>
        <p:spPr>
          <a:xfrm>
            <a:off x="7437582" y="4138447"/>
            <a:ext cx="3960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23" name="Connecteur droit avec flèche 16"/>
          <p:cNvCxnSpPr>
            <a:stCxn id="22" idx="4"/>
          </p:cNvCxnSpPr>
          <p:nvPr/>
        </p:nvCxnSpPr>
        <p:spPr>
          <a:xfrm flipH="1">
            <a:off x="6948264" y="4498487"/>
            <a:ext cx="687340" cy="4426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696950"/>
              </p:ext>
            </p:extLst>
          </p:nvPr>
        </p:nvGraphicFramePr>
        <p:xfrm>
          <a:off x="1043608" y="2382143"/>
          <a:ext cx="2392362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4" imgW="1320480" imgH="419040" progId="Equation.3">
                  <p:embed/>
                </p:oleObj>
              </mc:Choice>
              <mc:Fallback>
                <p:oleObj name="Equation" r:id="rId4" imgW="1320480" imgH="41904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382143"/>
                        <a:ext cx="2392362" cy="758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>
                            <a:alpha val="0"/>
                          </a:srgbClr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454671"/>
              </p:ext>
            </p:extLst>
          </p:nvPr>
        </p:nvGraphicFramePr>
        <p:xfrm>
          <a:off x="179512" y="4221088"/>
          <a:ext cx="1734913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6" imgW="1765080" imgH="952200" progId="Equation.3">
                  <p:embed/>
                </p:oleObj>
              </mc:Choice>
              <mc:Fallback>
                <p:oleObj name="Equation" r:id="rId6" imgW="1765080" imgH="952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221088"/>
                        <a:ext cx="1734913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Ellipse 33"/>
          <p:cNvSpPr/>
          <p:nvPr/>
        </p:nvSpPr>
        <p:spPr bwMode="auto">
          <a:xfrm>
            <a:off x="2859906" y="2828467"/>
            <a:ext cx="365511" cy="30569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-249891" y="1700808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b="1" dirty="0"/>
              <a:t>the mixing parameter is the least or even not known quantity! </a:t>
            </a:r>
            <a:endParaRPr lang="nl-BE" b="1" dirty="0" smtClean="0"/>
          </a:p>
          <a:p>
            <a:pPr marL="817200" lvl="1" indent="-457200">
              <a:buFont typeface="Arial" panose="020B0604020202020204" pitchFamily="34" charset="0"/>
              <a:buChar char="•"/>
            </a:pPr>
            <a:endParaRPr lang="nl-BE" b="1" dirty="0"/>
          </a:p>
          <a:p>
            <a:pPr marL="817200" lvl="1" indent="-457200">
              <a:buFont typeface="Arial" panose="020B0604020202020204" pitchFamily="34" charset="0"/>
              <a:buChar char="•"/>
            </a:pPr>
            <a:endParaRPr lang="nl-BE" b="1" dirty="0" smtClean="0"/>
          </a:p>
          <a:p>
            <a:pPr marL="817200" lvl="1" indent="-457200">
              <a:buFont typeface="Arial" panose="020B0604020202020204" pitchFamily="34" charset="0"/>
              <a:buChar char="•"/>
            </a:pPr>
            <a:endParaRPr lang="nl-BE" b="1" dirty="0"/>
          </a:p>
          <a:p>
            <a:pPr marL="360000" lvl="1"/>
            <a:endParaRPr lang="nl-BE" b="1" dirty="0" smtClean="0"/>
          </a:p>
          <a:p>
            <a:pPr marL="817200" lvl="1" indent="-457200">
              <a:buFont typeface="Arial" panose="020B0604020202020204" pitchFamily="34" charset="0"/>
              <a:buChar char="•"/>
            </a:pPr>
            <a:r>
              <a:rPr lang="nl-BE" b="1" dirty="0" smtClean="0"/>
              <a:t>Precisely </a:t>
            </a:r>
            <a:r>
              <a:rPr lang="nl-BE" b="1" dirty="0"/>
              <a:t>determined from </a:t>
            </a:r>
          </a:p>
          <a:p>
            <a:pPr marL="817200" lvl="1" indent="-457200"/>
            <a:r>
              <a:rPr lang="nl-BE" b="1" dirty="0" smtClean="0"/>
              <a:t>	correlations measurements:</a:t>
            </a:r>
            <a:endParaRPr lang="nl-BE" b="1" dirty="0"/>
          </a:p>
          <a:p>
            <a:endParaRPr lang="en-US" dirty="0"/>
          </a:p>
        </p:txBody>
      </p:sp>
      <p:sp>
        <p:nvSpPr>
          <p:cNvPr id="29" name="Ellipse 15"/>
          <p:cNvSpPr/>
          <p:nvPr/>
        </p:nvSpPr>
        <p:spPr>
          <a:xfrm>
            <a:off x="4860032" y="4138447"/>
            <a:ext cx="3960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30" name="Connecteur droit avec flèche 16"/>
          <p:cNvCxnSpPr/>
          <p:nvPr/>
        </p:nvCxnSpPr>
        <p:spPr>
          <a:xfrm>
            <a:off x="5058054" y="4512401"/>
            <a:ext cx="666074" cy="4287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44008" y="4942909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</a:t>
            </a:r>
            <a:r>
              <a:rPr lang="el-GR" dirty="0" smtClean="0"/>
              <a:t>ρ</a:t>
            </a:r>
            <a:r>
              <a:rPr lang="en-US" dirty="0" smtClean="0"/>
              <a:t> has to be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Good production rate at SPIRAL-LIRAT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496" y="551723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00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Δ</a:t>
            </a:r>
            <a:r>
              <a:rPr lang="nl-BE" b="1" dirty="0">
                <a:solidFill>
                  <a:srgbClr val="FF0000"/>
                </a:solidFill>
              </a:rPr>
              <a:t> </a:t>
            </a:r>
            <a:r>
              <a:rPr lang="nl-BE" b="1" dirty="0" smtClean="0">
                <a:solidFill>
                  <a:srgbClr val="FF0000"/>
                </a:solidFill>
              </a:rPr>
              <a:t>a</a:t>
            </a:r>
            <a:r>
              <a:rPr lang="en-US" b="1" baseline="-25000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/ </a:t>
            </a:r>
            <a:r>
              <a:rPr lang="nl-BE" b="1" dirty="0" smtClean="0">
                <a:solidFill>
                  <a:srgbClr val="FF0000"/>
                </a:solidFill>
              </a:rPr>
              <a:t>a</a:t>
            </a:r>
            <a:r>
              <a:rPr lang="en-US" b="1" baseline="-25000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~ 0.5</a:t>
            </a:r>
            <a:r>
              <a:rPr lang="en-US" b="1" dirty="0" smtClean="0">
                <a:solidFill>
                  <a:srgbClr val="FF0000"/>
                </a:solidFill>
              </a:rPr>
              <a:t>%</a:t>
            </a:r>
          </a:p>
          <a:p>
            <a:pPr marL="63000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ould improve mirror data base for </a:t>
            </a:r>
            <a:r>
              <a:rPr lang="en-US" b="1" dirty="0" err="1" smtClean="0">
                <a:solidFill>
                  <a:srgbClr val="FF0000"/>
                </a:solidFill>
              </a:rPr>
              <a:t>Vud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5" name="Groupe 12"/>
          <p:cNvGrpSpPr>
            <a:grpSpLocks noChangeAspect="1"/>
          </p:cNvGrpSpPr>
          <p:nvPr/>
        </p:nvGrpSpPr>
        <p:grpSpPr>
          <a:xfrm>
            <a:off x="2123728" y="4077072"/>
            <a:ext cx="1655771" cy="1120834"/>
            <a:chOff x="1223628" y="2276872"/>
            <a:chExt cx="2340260" cy="1584176"/>
          </a:xfrm>
        </p:grpSpPr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8" cstate="print"/>
            <a:srcRect l="3345" t="70482" r="68576" b="2208"/>
            <a:stretch>
              <a:fillRect/>
            </a:stretch>
          </p:blipFill>
          <p:spPr bwMode="auto">
            <a:xfrm>
              <a:off x="1223628" y="2276872"/>
              <a:ext cx="2340260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Rectangle 36"/>
            <p:cNvSpPr/>
            <p:nvPr/>
          </p:nvSpPr>
          <p:spPr bwMode="auto">
            <a:xfrm>
              <a:off x="1295636" y="2276872"/>
              <a:ext cx="576064" cy="39604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652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4"/>
          <p:cNvGrpSpPr>
            <a:grpSpLocks/>
          </p:cNvGrpSpPr>
          <p:nvPr/>
        </p:nvGrpSpPr>
        <p:grpSpPr bwMode="auto">
          <a:xfrm>
            <a:off x="4932040" y="1341671"/>
            <a:ext cx="2657475" cy="2082800"/>
            <a:chOff x="6011863" y="1700213"/>
            <a:chExt cx="2657475" cy="2082800"/>
          </a:xfrm>
        </p:grpSpPr>
        <p:pic>
          <p:nvPicPr>
            <p:cNvPr id="11" name="Picture 13" descr="he6_decay3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27" b="3487"/>
            <a:stretch>
              <a:fillRect/>
            </a:stretch>
          </p:blipFill>
          <p:spPr bwMode="auto">
            <a:xfrm>
              <a:off x="6011863" y="1700213"/>
              <a:ext cx="2657475" cy="208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ZoneTexte 2"/>
            <p:cNvSpPr txBox="1">
              <a:spLocks noChangeArrowheads="1"/>
            </p:cNvSpPr>
            <p:nvPr/>
          </p:nvSpPr>
          <p:spPr bwMode="auto">
            <a:xfrm>
              <a:off x="6156176" y="1844824"/>
              <a:ext cx="372218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altLang="fr-FR" sz="1600" i="1">
                  <a:latin typeface="Symbol" pitchFamily="18" charset="2"/>
                </a:rPr>
                <a:t>b</a:t>
              </a:r>
              <a:r>
                <a:rPr lang="fr-FR" altLang="fr-FR" sz="1600" i="1" baseline="30000">
                  <a:latin typeface="Symbol" pitchFamily="18" charset="2"/>
                </a:rPr>
                <a:t>-</a:t>
              </a:r>
              <a:endParaRPr lang="fr-FR" altLang="fr-FR" sz="1600" i="1">
                <a:latin typeface="Symbol" pitchFamily="18" charset="2"/>
              </a:endParaRPr>
            </a:p>
          </p:txBody>
        </p:sp>
      </p:grpSp>
      <p:grpSp>
        <p:nvGrpSpPr>
          <p:cNvPr id="18" name="Groupe 6"/>
          <p:cNvGrpSpPr>
            <a:grpSpLocks/>
          </p:cNvGrpSpPr>
          <p:nvPr/>
        </p:nvGrpSpPr>
        <p:grpSpPr bwMode="auto">
          <a:xfrm>
            <a:off x="5657053" y="1364084"/>
            <a:ext cx="3523459" cy="3721100"/>
            <a:chOff x="6191860" y="2348880"/>
            <a:chExt cx="3522941" cy="3721714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2" t="21454" r="3125" b="16121"/>
            <a:stretch>
              <a:fillRect/>
            </a:stretch>
          </p:blipFill>
          <p:spPr bwMode="auto">
            <a:xfrm>
              <a:off x="6191860" y="3972152"/>
              <a:ext cx="3522941" cy="2098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Ellipse 19"/>
            <p:cNvSpPr/>
            <p:nvPr/>
          </p:nvSpPr>
          <p:spPr>
            <a:xfrm>
              <a:off x="7308505" y="2348880"/>
              <a:ext cx="1007915" cy="10479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21" name="Connecteur droit avec flèche 20"/>
            <p:cNvCxnSpPr>
              <a:stCxn id="20" idx="4"/>
            </p:cNvCxnSpPr>
            <p:nvPr/>
          </p:nvCxnSpPr>
          <p:spPr>
            <a:xfrm>
              <a:off x="7813256" y="3396803"/>
              <a:ext cx="0" cy="89708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9"/>
            <a:ext cx="4248024" cy="4428000"/>
          </a:xfrm>
        </p:spPr>
        <p:txBody>
          <a:bodyPr/>
          <a:lstStyle/>
          <a:p>
            <a:r>
              <a:rPr lang="nl-BE" dirty="0" smtClean="0"/>
              <a:t>Method: </a:t>
            </a:r>
          </a:p>
          <a:p>
            <a:pPr lvl="1"/>
            <a:r>
              <a:rPr lang="nl-BE" sz="1800" dirty="0" smtClean="0"/>
              <a:t>measurement of the Recoil Ion (RI) momentum</a:t>
            </a:r>
          </a:p>
          <a:p>
            <a:pPr lvl="1"/>
            <a:r>
              <a:rPr lang="nl-BE" sz="1800" dirty="0" smtClean="0"/>
              <a:t>Very low kinetic energy (~1keV)</a:t>
            </a:r>
          </a:p>
          <a:p>
            <a:pPr lvl="1"/>
            <a:r>
              <a:rPr lang="nl-BE" sz="1800" dirty="0" smtClean="0"/>
              <a:t>Direct &amp; clean momentum measurement:</a:t>
            </a:r>
          </a:p>
          <a:p>
            <a:pPr lvl="2"/>
            <a:r>
              <a:rPr lang="nl-BE" sz="1400" dirty="0" smtClean="0"/>
              <a:t>Trapping technique: Paul Trap</a:t>
            </a:r>
            <a:endParaRPr lang="nl-BE" sz="1400" dirty="0"/>
          </a:p>
          <a:p>
            <a:pPr lvl="2"/>
            <a:r>
              <a:rPr lang="nl-BE" sz="1400" dirty="0" smtClean="0"/>
              <a:t>E-fields: trap &amp; post acceleration</a:t>
            </a:r>
            <a:endParaRPr lang="nl-BE" sz="1000" dirty="0"/>
          </a:p>
        </p:txBody>
      </p:sp>
      <p:sp>
        <p:nvSpPr>
          <p:cNvPr id="16" name="ZoneTexte 2"/>
          <p:cNvSpPr txBox="1">
            <a:spLocks noChangeArrowheads="1"/>
          </p:cNvSpPr>
          <p:nvPr/>
        </p:nvSpPr>
        <p:spPr bwMode="auto">
          <a:xfrm>
            <a:off x="6588224" y="3923764"/>
            <a:ext cx="8851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i="1" dirty="0">
                <a:latin typeface="Times New Roman" pitchFamily="18" charset="0"/>
                <a:cs typeface="Times New Roman" pitchFamily="18" charset="0"/>
              </a:rPr>
              <a:t>a=-1/3 </a:t>
            </a:r>
          </a:p>
        </p:txBody>
      </p:sp>
      <p:sp>
        <p:nvSpPr>
          <p:cNvPr id="17" name="ZoneTexte 24"/>
          <p:cNvSpPr txBox="1">
            <a:spLocks noChangeArrowheads="1"/>
          </p:cNvSpPr>
          <p:nvPr/>
        </p:nvSpPr>
        <p:spPr bwMode="auto">
          <a:xfrm>
            <a:off x="7284600" y="3382885"/>
            <a:ext cx="963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fr-FR" i="1" dirty="0">
                <a:latin typeface="Times New Roman" pitchFamily="18" charset="0"/>
                <a:cs typeface="Times New Roman" pitchFamily="18" charset="0"/>
              </a:rPr>
              <a:t>a=+1/3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95536" y="3284984"/>
            <a:ext cx="6768752" cy="3236639"/>
            <a:chOff x="272" y="1362"/>
            <a:chExt cx="4679" cy="2635"/>
          </a:xfrm>
        </p:grpSpPr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088" y="3328"/>
              <a:ext cx="140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cs typeface="Arial" charset="0"/>
                </a:rPr>
                <a:t>Time of flight:</a:t>
              </a:r>
            </a:p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cs typeface="Arial" charset="0"/>
                </a:rPr>
                <a:t>Free flight tube</a:t>
              </a:r>
            </a:p>
          </p:txBody>
        </p:sp>
        <p:sp>
          <p:nvSpPr>
            <p:cNvPr id="29" name="ZoneTexte 12"/>
            <p:cNvSpPr txBox="1">
              <a:spLocks noChangeArrowheads="1"/>
            </p:cNvSpPr>
            <p:nvPr/>
          </p:nvSpPr>
          <p:spPr bwMode="auto">
            <a:xfrm>
              <a:off x="861" y="2277"/>
              <a:ext cx="3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00"/>
                  </a:solidFill>
                  <a:cs typeface="Arial" charset="0"/>
                </a:rPr>
                <a:t>MCP </a:t>
              </a:r>
            </a:p>
          </p:txBody>
        </p:sp>
        <p:sp>
          <p:nvSpPr>
            <p:cNvPr id="30" name="ZoneTexte 13"/>
            <p:cNvSpPr txBox="1">
              <a:spLocks noChangeArrowheads="1"/>
            </p:cNvSpPr>
            <p:nvPr/>
          </p:nvSpPr>
          <p:spPr bwMode="auto">
            <a:xfrm>
              <a:off x="3719" y="1778"/>
              <a:ext cx="817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buFont typeface="Arial" charset="0"/>
                <a:buChar char="•"/>
              </a:pPr>
              <a:r>
                <a:rPr lang="en-US" altLang="fr-FR" sz="1300">
                  <a:solidFill>
                    <a:srgbClr val="1532AB"/>
                  </a:solidFill>
                  <a:cs typeface="Arial" charset="0"/>
                </a:rPr>
                <a:t> Beta position</a:t>
              </a:r>
            </a:p>
            <a:p>
              <a:pPr algn="ctr" eaLnBrk="1" hangingPunct="1">
                <a:buFont typeface="Arial" charset="0"/>
                <a:buChar char="•"/>
              </a:pPr>
              <a:r>
                <a:rPr lang="en-US" altLang="fr-FR" sz="1400">
                  <a:solidFill>
                    <a:srgbClr val="1532AB"/>
                  </a:solidFill>
                  <a:cs typeface="Arial" charset="0"/>
                </a:rPr>
                <a:t> E</a:t>
              </a:r>
              <a:r>
                <a:rPr lang="el-GR" altLang="fr-FR" sz="1300" baseline="-25000">
                  <a:solidFill>
                    <a:srgbClr val="1532AB"/>
                  </a:solidFill>
                  <a:cs typeface="Arial" charset="0"/>
                </a:rPr>
                <a:t>β</a:t>
              </a:r>
              <a:endParaRPr lang="en-US" altLang="fr-FR" sz="1300">
                <a:solidFill>
                  <a:srgbClr val="1532AB"/>
                </a:solidFill>
                <a:cs typeface="Arial" charset="0"/>
              </a:endParaRPr>
            </a:p>
          </p:txBody>
        </p:sp>
        <p:pic>
          <p:nvPicPr>
            <p:cNvPr id="31" name="Picture 2" descr="T:\pieges\couratin\PLAN\coupe_detection_tr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3"/>
            <a:stretch>
              <a:fillRect/>
            </a:stretch>
          </p:blipFill>
          <p:spPr bwMode="auto">
            <a:xfrm>
              <a:off x="272" y="1684"/>
              <a:ext cx="4679" cy="2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ZoneTexte 15"/>
            <p:cNvSpPr txBox="1">
              <a:spLocks noChangeArrowheads="1"/>
            </p:cNvSpPr>
            <p:nvPr/>
          </p:nvSpPr>
          <p:spPr bwMode="auto">
            <a:xfrm>
              <a:off x="725" y="3003"/>
              <a:ext cx="72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0000FF"/>
                  </a:solidFill>
                  <a:cs typeface="Arial" charset="0"/>
                </a:rPr>
                <a:t>Recoil ion</a:t>
              </a:r>
            </a:p>
            <a:p>
              <a:pPr algn="ctr" eaLnBrk="1" hangingPunct="1"/>
              <a:r>
                <a:rPr lang="en-US" altLang="fr-FR" sz="1300">
                  <a:solidFill>
                    <a:srgbClr val="0000FF"/>
                  </a:solidFill>
                  <a:cs typeface="Arial" charset="0"/>
                </a:rPr>
                <a:t>(RI)</a:t>
              </a:r>
            </a:p>
          </p:txBody>
        </p:sp>
        <p:cxnSp>
          <p:nvCxnSpPr>
            <p:cNvPr id="33" name="Connecteur droit 149"/>
            <p:cNvCxnSpPr>
              <a:cxnSpLocks noChangeShapeType="1"/>
            </p:cNvCxnSpPr>
            <p:nvPr/>
          </p:nvCxnSpPr>
          <p:spPr bwMode="auto">
            <a:xfrm rot="5400000" flipH="1" flipV="1">
              <a:off x="3186" y="2839"/>
              <a:ext cx="79" cy="40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ZoneTexte 17"/>
            <p:cNvSpPr txBox="1">
              <a:spLocks noChangeArrowheads="1"/>
            </p:cNvSpPr>
            <p:nvPr/>
          </p:nvSpPr>
          <p:spPr bwMode="auto">
            <a:xfrm>
              <a:off x="3130" y="3029"/>
              <a:ext cx="272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300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b</a:t>
              </a:r>
              <a:endParaRPr lang="en-US" altLang="fr-FR" sz="1300" baseline="30000">
                <a:solidFill>
                  <a:srgbClr val="FF0000"/>
                </a:solidFill>
                <a:cs typeface="Arial" charset="0"/>
              </a:endParaRPr>
            </a:p>
          </p:txBody>
        </p:sp>
        <p:cxnSp>
          <p:nvCxnSpPr>
            <p:cNvPr id="35" name="Connecteur droit avec flèche 138"/>
            <p:cNvCxnSpPr>
              <a:cxnSpLocks noChangeShapeType="1"/>
            </p:cNvCxnSpPr>
            <p:nvPr/>
          </p:nvCxnSpPr>
          <p:spPr bwMode="auto">
            <a:xfrm rot="16200000" flipH="1">
              <a:off x="2870" y="1899"/>
              <a:ext cx="294" cy="0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ZoneTexte 19"/>
            <p:cNvSpPr txBox="1">
              <a:spLocks noChangeArrowheads="1"/>
            </p:cNvSpPr>
            <p:nvPr/>
          </p:nvSpPr>
          <p:spPr bwMode="auto">
            <a:xfrm>
              <a:off x="3583" y="2413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solidFill>
                    <a:srgbClr val="FF0000"/>
                  </a:solidFill>
                  <a:cs typeface="Arial" charset="0"/>
                  <a:sym typeface="Symbol" pitchFamily="18" charset="2"/>
                </a:rPr>
                <a:t> </a:t>
              </a:r>
              <a:r>
                <a:rPr lang="en-US" altLang="fr-FR" sz="1300">
                  <a:solidFill>
                    <a:srgbClr val="FF0000"/>
                  </a:solidFill>
                  <a:cs typeface="Arial" charset="0"/>
                </a:rPr>
                <a:t>telescope</a:t>
              </a:r>
            </a:p>
          </p:txBody>
        </p:sp>
        <p:sp>
          <p:nvSpPr>
            <p:cNvPr id="37" name="ZoneTexte 20"/>
            <p:cNvSpPr txBox="1">
              <a:spLocks noChangeArrowheads="1"/>
            </p:cNvSpPr>
            <p:nvPr/>
          </p:nvSpPr>
          <p:spPr bwMode="auto">
            <a:xfrm>
              <a:off x="2691" y="1362"/>
              <a:ext cx="680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 dirty="0">
                  <a:solidFill>
                    <a:srgbClr val="0000FF"/>
                  </a:solidFill>
                  <a:cs typeface="Arial" charset="0"/>
                </a:rPr>
                <a:t>Radioactive </a:t>
              </a:r>
            </a:p>
            <a:p>
              <a:pPr algn="ctr" eaLnBrk="1" hangingPunct="1"/>
              <a:r>
                <a:rPr lang="en-US" altLang="fr-FR" sz="1300" dirty="0">
                  <a:solidFill>
                    <a:srgbClr val="0000FF"/>
                  </a:solidFill>
                  <a:cs typeface="Arial" charset="0"/>
                </a:rPr>
                <a:t>bunch</a:t>
              </a: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1088" y="3464"/>
              <a:ext cx="140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fr-FR" sz="1300">
                  <a:cs typeface="Arial" charset="0"/>
                </a:rPr>
                <a:t>Charge state separation:</a:t>
              </a:r>
            </a:p>
            <a:p>
              <a:pPr algn="ctr" eaLnBrk="1" hangingPunct="1"/>
              <a:r>
                <a:rPr lang="en-US" altLang="fr-FR" sz="1300">
                  <a:cs typeface="Arial" charset="0"/>
                </a:rPr>
                <a:t>Free flight tube @ -2kV</a:t>
              </a:r>
            </a:p>
          </p:txBody>
        </p:sp>
        <p:sp>
          <p:nvSpPr>
            <p:cNvPr id="39" name="Arc 38"/>
            <p:cNvSpPr/>
            <p:nvPr/>
          </p:nvSpPr>
          <p:spPr bwMode="auto">
            <a:xfrm>
              <a:off x="680" y="2958"/>
              <a:ext cx="2359" cy="308"/>
            </a:xfrm>
            <a:prstGeom prst="arc">
              <a:avLst>
                <a:gd name="adj1" fmla="val 10855588"/>
                <a:gd name="adj2" fmla="val 21487390"/>
              </a:avLst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000" b="1">
                <a:solidFill>
                  <a:srgbClr val="FFFFFF"/>
                </a:solidFill>
                <a:latin typeface="Arial Narrow" pitchFamily="34" charset="0"/>
                <a:cs typeface="Arial" charset="0"/>
              </a:endParaRPr>
            </a:p>
          </p:txBody>
        </p:sp>
        <p:sp>
          <p:nvSpPr>
            <p:cNvPr id="40" name="ZoneTexte 23"/>
            <p:cNvSpPr txBox="1">
              <a:spLocks noChangeArrowheads="1"/>
            </p:cNvSpPr>
            <p:nvPr/>
          </p:nvSpPr>
          <p:spPr bwMode="auto">
            <a:xfrm>
              <a:off x="272" y="3590"/>
              <a:ext cx="57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300">
                  <a:cs typeface="Arial" charset="0"/>
                </a:rPr>
                <a:t>MCPPSD</a:t>
              </a:r>
            </a:p>
          </p:txBody>
        </p:sp>
        <p:sp>
          <p:nvSpPr>
            <p:cNvPr id="41" name="ZoneTexte 24"/>
            <p:cNvSpPr txBox="1">
              <a:spLocks noChangeArrowheads="1"/>
            </p:cNvSpPr>
            <p:nvPr/>
          </p:nvSpPr>
          <p:spPr bwMode="auto">
            <a:xfrm>
              <a:off x="3311" y="3635"/>
              <a:ext cx="158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altLang="fr-FR" sz="1300">
                  <a:solidFill>
                    <a:srgbClr val="000000"/>
                  </a:solidFill>
                  <a:cs typeface="Arial" charset="0"/>
                </a:rPr>
                <a:t>Silicon + plastic scintillator + PMT</a:t>
              </a:r>
            </a:p>
          </p:txBody>
        </p:sp>
        <p:sp>
          <p:nvSpPr>
            <p:cNvPr id="42" name="ZoneTexte 25"/>
            <p:cNvSpPr txBox="1">
              <a:spLocks noChangeArrowheads="1"/>
            </p:cNvSpPr>
            <p:nvPr/>
          </p:nvSpPr>
          <p:spPr bwMode="auto">
            <a:xfrm>
              <a:off x="2434" y="3695"/>
              <a:ext cx="90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fr-FR" sz="1300" dirty="0">
                  <a:cs typeface="Arial" charset="0"/>
                </a:rPr>
                <a:t>Post-acceleration</a:t>
              </a:r>
            </a:p>
          </p:txBody>
        </p:sp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971" y="3045"/>
              <a:ext cx="90" cy="6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fr-FR" i="1">
                <a:solidFill>
                  <a:srgbClr val="0000FF"/>
                </a:solidFill>
                <a:latin typeface="Symbol" pitchFamily="18" charset="2"/>
                <a:cs typeface="Arial" charset="0"/>
              </a:endParaRPr>
            </a:p>
          </p:txBody>
        </p:sp>
      </p:grpSp>
      <p:cxnSp>
        <p:nvCxnSpPr>
          <p:cNvPr id="24" name="Connecteur droit 4"/>
          <p:cNvCxnSpPr/>
          <p:nvPr/>
        </p:nvCxnSpPr>
        <p:spPr bwMode="auto">
          <a:xfrm>
            <a:off x="4839109" y="4721810"/>
            <a:ext cx="0" cy="111176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5"/>
          <p:cNvCxnSpPr/>
          <p:nvPr/>
        </p:nvCxnSpPr>
        <p:spPr bwMode="auto">
          <a:xfrm>
            <a:off x="4941524" y="4800481"/>
            <a:ext cx="0" cy="106723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Reminder on LPCTrap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349999"/>
            <a:ext cx="7704408" cy="4428000"/>
          </a:xfrm>
        </p:spPr>
        <p:txBody>
          <a:bodyPr/>
          <a:lstStyle/>
          <a:p>
            <a:r>
              <a:rPr lang="nl-BE" dirty="0" smtClean="0"/>
              <a:t>Principle: </a:t>
            </a:r>
          </a:p>
          <a:p>
            <a:pPr lvl="1"/>
            <a:r>
              <a:rPr lang="nl-BE" sz="1800" dirty="0" smtClean="0"/>
              <a:t>Injection &amp; confinement of decay source in a Paul trap:</a:t>
            </a:r>
          </a:p>
          <a:p>
            <a:pPr lvl="2"/>
            <a:r>
              <a:rPr lang="nl-BE" sz="1400" dirty="0" smtClean="0"/>
              <a:t>Ion almost at rest in vacuum</a:t>
            </a:r>
          </a:p>
          <a:p>
            <a:pPr lvl="2"/>
            <a:r>
              <a:rPr lang="nl-BE" sz="1400" dirty="0" smtClean="0"/>
              <a:t>Large solid </a:t>
            </a:r>
            <a:r>
              <a:rPr lang="nl-BE" sz="1400" dirty="0" smtClean="0"/>
              <a:t>angle </a:t>
            </a:r>
            <a:r>
              <a:rPr lang="nl-BE" sz="1400" dirty="0" smtClean="0"/>
              <a:t>for detection</a:t>
            </a:r>
          </a:p>
          <a:p>
            <a:pPr lvl="1"/>
            <a:r>
              <a:rPr lang="nl-BE" sz="1800" dirty="0" smtClean="0"/>
              <a:t>Detection in coincidence RI &amp; </a:t>
            </a:r>
            <a:r>
              <a:rPr lang="el-GR" sz="1800" dirty="0" smtClean="0"/>
              <a:t>β</a:t>
            </a:r>
            <a:r>
              <a:rPr lang="en-US" sz="1800" dirty="0" smtClean="0"/>
              <a:t> particle</a:t>
            </a:r>
          </a:p>
          <a:p>
            <a:pPr lvl="2"/>
            <a:r>
              <a:rPr lang="nl-BE" sz="1400" dirty="0" smtClean="0"/>
              <a:t>a</a:t>
            </a:r>
            <a:r>
              <a:rPr lang="el-GR" sz="1400" baseline="-25000" dirty="0" smtClean="0"/>
              <a:t>βν</a:t>
            </a:r>
            <a:r>
              <a:rPr lang="en-US" sz="1400" baseline="-25000" dirty="0" smtClean="0"/>
              <a:t> </a:t>
            </a:r>
            <a:r>
              <a:rPr lang="en-US" sz="1400" dirty="0" smtClean="0"/>
              <a:t> extracted from </a:t>
            </a:r>
            <a:r>
              <a:rPr lang="en-US" sz="1400" b="1" dirty="0" smtClean="0"/>
              <a:t>Time of Flight </a:t>
            </a:r>
            <a:r>
              <a:rPr lang="en-US" sz="1400" dirty="0" smtClean="0"/>
              <a:t>distribution</a:t>
            </a:r>
            <a:endParaRPr lang="nl-BE" sz="1400" dirty="0" smtClean="0"/>
          </a:p>
        </p:txBody>
      </p:sp>
      <p:grpSp>
        <p:nvGrpSpPr>
          <p:cNvPr id="13" name="Groupe 5"/>
          <p:cNvGrpSpPr>
            <a:grpSpLocks/>
          </p:cNvGrpSpPr>
          <p:nvPr/>
        </p:nvGrpSpPr>
        <p:grpSpPr bwMode="auto">
          <a:xfrm>
            <a:off x="6502275" y="758701"/>
            <a:ext cx="2371725" cy="2454275"/>
            <a:chOff x="2699792" y="2132856"/>
            <a:chExt cx="3493368" cy="3521192"/>
          </a:xfrm>
        </p:grpSpPr>
        <p:sp>
          <p:nvSpPr>
            <p:cNvPr id="14" name="Text Box 146"/>
            <p:cNvSpPr txBox="1">
              <a:spLocks noChangeArrowheads="1"/>
            </p:cNvSpPr>
            <p:nvPr/>
          </p:nvSpPr>
          <p:spPr bwMode="auto">
            <a:xfrm>
              <a:off x="3017796" y="4870549"/>
              <a:ext cx="2791888" cy="783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fr-FR" sz="1600" dirty="0" smtClean="0">
                  <a:solidFill>
                    <a:srgbClr val="000000"/>
                  </a:solidFill>
                  <a:latin typeface="+mj-lt"/>
                </a:rPr>
                <a:t>6 concentric rings</a:t>
              </a:r>
            </a:p>
            <a:p>
              <a:pPr algn="ctr" eaLnBrk="1" hangingPunct="1">
                <a:defRPr/>
              </a:pPr>
              <a:r>
                <a:rPr lang="en-US" altLang="fr-FR" sz="1600" dirty="0" smtClean="0">
                  <a:solidFill>
                    <a:srgbClr val="000000"/>
                  </a:solidFill>
                  <a:latin typeface="+mj-lt"/>
                </a:rPr>
                <a:t>V</a:t>
              </a:r>
              <a:r>
                <a:rPr lang="en-US" altLang="fr-FR" sz="1600" baseline="-25000" dirty="0" smtClean="0">
                  <a:solidFill>
                    <a:srgbClr val="000000"/>
                  </a:solidFill>
                  <a:latin typeface="+mj-lt"/>
                </a:rPr>
                <a:t>RF</a:t>
              </a:r>
              <a:r>
                <a:rPr lang="en-US" altLang="fr-FR" sz="1600" dirty="0" smtClean="0">
                  <a:solidFill>
                    <a:srgbClr val="000000"/>
                  </a:solidFill>
                  <a:latin typeface="+mj-lt"/>
                </a:rPr>
                <a:t> 120Vpp @  ~1 MHz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2132856"/>
              <a:ext cx="3493368" cy="2828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03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1711</TotalTime>
  <Words>2984</Words>
  <Application>Microsoft Office PowerPoint</Application>
  <PresentationFormat>On-screen Show (4:3)</PresentationFormat>
  <Paragraphs>729</Paragraphs>
  <Slides>65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Corporate-KU Leuven-Liggend-Achtergrond Wit</vt:lpstr>
      <vt:lpstr>Corporate-KU Leuven-Liggend-Achtergrond Wit en Watermerk</vt:lpstr>
      <vt:lpstr>Équation</vt:lpstr>
      <vt:lpstr>Equation</vt:lpstr>
      <vt:lpstr>Graph</vt:lpstr>
      <vt:lpstr>LPCTrap Experiment Status of Data Analysis</vt:lpstr>
      <vt:lpstr>Layout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Reminder on LPCTrap</vt:lpstr>
      <vt:lpstr>Data analysis</vt:lpstr>
      <vt:lpstr>Data analysis</vt:lpstr>
      <vt:lpstr>Calibration</vt:lpstr>
      <vt:lpstr>Calibration</vt:lpstr>
      <vt:lpstr>Calibration</vt:lpstr>
      <vt:lpstr>Calibration</vt:lpstr>
      <vt:lpstr>Calibration</vt:lpstr>
      <vt:lpstr>Calibration</vt:lpstr>
      <vt:lpstr>Calibration</vt:lpstr>
      <vt:lpstr>Calibration</vt:lpstr>
      <vt:lpstr>Data analysis</vt:lpstr>
      <vt:lpstr>Background subtraction</vt:lpstr>
      <vt:lpstr>Background subtraction</vt:lpstr>
      <vt:lpstr>Background subtraction</vt:lpstr>
      <vt:lpstr>Background subtraction</vt:lpstr>
      <vt:lpstr>Background subtraction</vt:lpstr>
      <vt:lpstr>Background subtraction</vt:lpstr>
      <vt:lpstr>Background subtraction</vt:lpstr>
      <vt:lpstr>Background subtraction</vt:lpstr>
      <vt:lpstr>Background subtraction</vt:lpstr>
      <vt:lpstr>Background subtraction</vt:lpstr>
      <vt:lpstr>Data analysis</vt:lpstr>
      <vt:lpstr>Study of space charge effect</vt:lpstr>
      <vt:lpstr>Study of space charge effect</vt:lpstr>
      <vt:lpstr>Study of space charge effect</vt:lpstr>
      <vt:lpstr>Study of space charge effect</vt:lpstr>
      <vt:lpstr>New MC simulation – LPCTrapSW</vt:lpstr>
      <vt:lpstr>LPCTrapSW</vt:lpstr>
      <vt:lpstr>LPCTrapSW</vt:lpstr>
      <vt:lpstr>LPCTrapSW</vt:lpstr>
      <vt:lpstr>LPCTrapSW</vt:lpstr>
      <vt:lpstr>LPCTrapSW</vt:lpstr>
      <vt:lpstr>LPCTrapSW</vt:lpstr>
      <vt:lpstr>LPCTrapSW</vt:lpstr>
      <vt:lpstr>LPCTrapSW</vt:lpstr>
      <vt:lpstr>LPCTrapSW</vt:lpstr>
      <vt:lpstr>LPCTrapSW</vt:lpstr>
      <vt:lpstr>LPCTrapSW</vt:lpstr>
      <vt:lpstr>LPCTrapSW</vt:lpstr>
      <vt:lpstr>LPCTrapSW</vt:lpstr>
      <vt:lpstr>LPCTrapSW</vt:lpstr>
      <vt:lpstr>LPCTrapSW</vt:lpstr>
      <vt:lpstr>LPCTrapSW</vt:lpstr>
      <vt:lpstr>ToDo list</vt:lpstr>
      <vt:lpstr>ToDo list</vt:lpstr>
      <vt:lpstr>PowerPoint Presentation</vt:lpstr>
      <vt:lpstr>PowerPoint Presentation</vt:lpstr>
    </vt:vector>
  </TitlesOfParts>
  <Company>KULeuven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MyStuff</cp:lastModifiedBy>
  <cp:revision>82</cp:revision>
  <cp:lastPrinted>2015-12-13T20:02:29Z</cp:lastPrinted>
  <dcterms:created xsi:type="dcterms:W3CDTF">2012-07-10T07:57:57Z</dcterms:created>
  <dcterms:modified xsi:type="dcterms:W3CDTF">2015-12-14T13:52:47Z</dcterms:modified>
</cp:coreProperties>
</file>