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805" r:id="rId1"/>
  </p:sldMasterIdLst>
  <p:notesMasterIdLst>
    <p:notesMasterId r:id="rId20"/>
  </p:notesMasterIdLst>
  <p:handoutMasterIdLst>
    <p:handoutMasterId r:id="rId21"/>
  </p:handoutMasterIdLst>
  <p:sldIdLst>
    <p:sldId id="268" r:id="rId2"/>
    <p:sldId id="460" r:id="rId3"/>
    <p:sldId id="470" r:id="rId4"/>
    <p:sldId id="461" r:id="rId5"/>
    <p:sldId id="428" r:id="rId6"/>
    <p:sldId id="462" r:id="rId7"/>
    <p:sldId id="463" r:id="rId8"/>
    <p:sldId id="459" r:id="rId9"/>
    <p:sldId id="479" r:id="rId10"/>
    <p:sldId id="465" r:id="rId11"/>
    <p:sldId id="478" r:id="rId12"/>
    <p:sldId id="467" r:id="rId13"/>
    <p:sldId id="468" r:id="rId14"/>
    <p:sldId id="457" r:id="rId15"/>
    <p:sldId id="481" r:id="rId16"/>
    <p:sldId id="480" r:id="rId17"/>
    <p:sldId id="482" r:id="rId18"/>
    <p:sldId id="475" r:id="rId19"/>
  </p:sldIdLst>
  <p:sldSz cx="9144000" cy="6858000" type="screen4x3"/>
  <p:notesSz cx="6805613" cy="99393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04" charset="0"/>
        <a:ea typeface="Arial" pitchFamily="-104" charset="0"/>
        <a:cs typeface="Arial" pitchFamily="-10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04" charset="0"/>
        <a:ea typeface="Arial" pitchFamily="-104" charset="0"/>
        <a:cs typeface="Arial" pitchFamily="-10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04" charset="0"/>
        <a:ea typeface="Arial" pitchFamily="-104" charset="0"/>
        <a:cs typeface="Arial" pitchFamily="-10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04" charset="0"/>
        <a:ea typeface="Arial" pitchFamily="-104" charset="0"/>
        <a:cs typeface="Arial" pitchFamily="-10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04" charset="0"/>
        <a:ea typeface="Arial" pitchFamily="-104" charset="0"/>
        <a:cs typeface="Arial" pitchFamily="-104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pitchFamily="-104" charset="0"/>
        <a:ea typeface="Arial" pitchFamily="-104" charset="0"/>
        <a:cs typeface="Arial" pitchFamily="-104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pitchFamily="-104" charset="0"/>
        <a:ea typeface="Arial" pitchFamily="-104" charset="0"/>
        <a:cs typeface="Arial" pitchFamily="-104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pitchFamily="-104" charset="0"/>
        <a:ea typeface="Arial" pitchFamily="-104" charset="0"/>
        <a:cs typeface="Arial" pitchFamily="-104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pitchFamily="-104" charset="0"/>
        <a:ea typeface="Arial" pitchFamily="-104" charset="0"/>
        <a:cs typeface="Arial" pitchFamily="-10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rgbClr val="FF0000"/>
    </p:penClr>
  </p:showPr>
  <p:clrMru>
    <a:srgbClr val="4D4D4D"/>
    <a:srgbClr val="E75112"/>
    <a:srgbClr val="4F81BD"/>
    <a:srgbClr val="1F497D"/>
    <a:srgbClr val="0000FF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32" y="-112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72" y="-84"/>
      </p:cViewPr>
      <p:guideLst>
        <p:guide orient="horz" pos="3130"/>
        <p:guide pos="21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algn="r"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Groupe          Evaluation AERES          13-14 janvier 2011</a:t>
            </a: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14365184-0B9D-3840-AB12-0D178934E80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>
            <a:lvl1pPr algn="r"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9638"/>
            <a:ext cx="5443537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defTabSz="91581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fr-FR"/>
              <a:t>Groupe          Evaluation AERES          13-14 janvier 2011</a:t>
            </a: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4" tIns="45761" rIns="91524" bIns="457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49C91C47-6C61-4D41-9D76-5AF1A3FA0C1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503E953D-E101-3444-8CF9-CB87EF10861E}" type="slidenum">
              <a:rPr lang="fr-FR">
                <a:latin typeface="Arial" pitchFamily="-104" charset="0"/>
                <a:ea typeface="Arial" pitchFamily="-104" charset="0"/>
                <a:cs typeface="Arial" pitchFamily="-104" charset="0"/>
              </a:rPr>
              <a:pPr defTabSz="912813"/>
              <a:t>1</a:t>
            </a:fld>
            <a:endParaRPr lang="fr-FR">
              <a:latin typeface="Arial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7413" name="Espace réservé du pied de pa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pPr defTabSz="914400"/>
            <a:r>
              <a:rPr lang="fr-FR">
                <a:latin typeface="Arial" pitchFamily="-104" charset="0"/>
                <a:ea typeface="Arial" pitchFamily="-104" charset="0"/>
                <a:cs typeface="Arial" pitchFamily="-10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C3DA5E-BB37-9448-BA4E-7A5B113ACB0A}" type="slidenum">
              <a:rPr lang="en-GB">
                <a:latin typeface="Arial" pitchFamily="-104" charset="0"/>
                <a:ea typeface="Arial" pitchFamily="-104" charset="0"/>
                <a:cs typeface="Arial" pitchFamily="-104" charset="0"/>
              </a:rPr>
              <a:pPr/>
              <a:t>10</a:t>
            </a:fld>
            <a:endParaRPr lang="en-GB">
              <a:latin typeface="Arial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29" tIns="45714" rIns="91429" bIns="45714"/>
          <a:lstStyle/>
          <a:p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1186"/>
            <a:ext cx="5444490" cy="447270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4398" tIns="42199" rIns="84398" bIns="42199"/>
          <a:lstStyle/>
          <a:p>
            <a:endParaRPr lang="en-GB">
              <a:latin typeface="Times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44035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46083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65700" cy="3725863"/>
          </a:xfrm>
          <a:ln/>
        </p:spPr>
      </p:sp>
      <p:sp>
        <p:nvSpPr>
          <p:cNvPr id="48131" name="Placeholder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2468" name="Espace réservé du numéro de diapositive 3"/>
          <p:cNvSpPr txBox="1">
            <a:spLocks noGrp="1"/>
          </p:cNvSpPr>
          <p:nvPr/>
        </p:nvSpPr>
        <p:spPr bwMode="auto">
          <a:xfrm>
            <a:off x="3854450" y="9440864"/>
            <a:ext cx="2949575" cy="4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D5CE45E2-9B05-B34F-97BC-0B8604574BCB}" type="slidenum">
              <a:rPr lang="fr-FR" sz="1200">
                <a:latin typeface="Arial" pitchFamily="-104" charset="0"/>
              </a:rPr>
              <a:pPr algn="r" defTabSz="912813"/>
              <a:t>15</a:t>
            </a:fld>
            <a:endParaRPr lang="fr-FR" sz="1200">
              <a:latin typeface="Arial" pitchFamily="-104" charset="0"/>
            </a:endParaRPr>
          </a:p>
        </p:txBody>
      </p:sp>
      <p:sp>
        <p:nvSpPr>
          <p:cNvPr id="62469" name="Espace réservé du pied de page 4"/>
          <p:cNvSpPr txBox="1">
            <a:spLocks noGrp="1"/>
          </p:cNvSpPr>
          <p:nvPr/>
        </p:nvSpPr>
        <p:spPr bwMode="auto">
          <a:xfrm>
            <a:off x="0" y="9440864"/>
            <a:ext cx="2949575" cy="4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pitchFamily="-10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56324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3D3536F6-1C4F-5E41-BA00-3523DE6DEAF8}" type="slidenum">
              <a:rPr lang="fr-FR" sz="1200">
                <a:latin typeface="Arial" charset="0"/>
              </a:rPr>
              <a:pPr algn="r" defTabSz="912813"/>
              <a:t>16</a:t>
            </a:fld>
            <a:endParaRPr lang="fr-FR" sz="1200">
              <a:latin typeface="Arial" charset="0"/>
            </a:endParaRPr>
          </a:p>
        </p:txBody>
      </p:sp>
      <p:sp>
        <p:nvSpPr>
          <p:cNvPr id="56325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4516" name="Espace réservé du numéro de diapositive 3"/>
          <p:cNvSpPr txBox="1">
            <a:spLocks noGrp="1"/>
          </p:cNvSpPr>
          <p:nvPr/>
        </p:nvSpPr>
        <p:spPr bwMode="auto">
          <a:xfrm>
            <a:off x="3854450" y="9440864"/>
            <a:ext cx="2949575" cy="4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44DA3580-4CB3-F340-81FE-DCD23D00F355}" type="slidenum">
              <a:rPr lang="fr-FR" sz="1200">
                <a:latin typeface="Arial" pitchFamily="-104" charset="0"/>
              </a:rPr>
              <a:pPr algn="r" defTabSz="912813"/>
              <a:t>17</a:t>
            </a:fld>
            <a:endParaRPr lang="fr-FR" sz="1200">
              <a:latin typeface="Arial" pitchFamily="-104" charset="0"/>
            </a:endParaRPr>
          </a:p>
        </p:txBody>
      </p:sp>
      <p:sp>
        <p:nvSpPr>
          <p:cNvPr id="64517" name="Espace réservé du pied de page 4"/>
          <p:cNvSpPr txBox="1">
            <a:spLocks noGrp="1"/>
          </p:cNvSpPr>
          <p:nvPr/>
        </p:nvSpPr>
        <p:spPr bwMode="auto">
          <a:xfrm>
            <a:off x="0" y="9440864"/>
            <a:ext cx="2949575" cy="4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pitchFamily="-10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6564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CE4C5151-6F1D-4A47-9A4E-B40AF08D10E6}" type="slidenum">
              <a:rPr lang="fr-FR" sz="1200">
                <a:latin typeface="Arial" pitchFamily="-104" charset="0"/>
              </a:rPr>
              <a:pPr algn="r" defTabSz="912813"/>
              <a:t>18</a:t>
            </a:fld>
            <a:endParaRPr lang="fr-FR" sz="1200">
              <a:latin typeface="Arial" pitchFamily="-104" charset="0"/>
            </a:endParaRPr>
          </a:p>
        </p:txBody>
      </p:sp>
      <p:sp>
        <p:nvSpPr>
          <p:cNvPr id="66565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pitchFamily="-10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60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D354F742-B27B-E142-A64D-973401ADCF34}" type="slidenum">
              <a:rPr lang="fr-FR" sz="1200">
                <a:latin typeface="Arial" pitchFamily="-104" charset="0"/>
              </a:rPr>
              <a:pPr algn="r" defTabSz="912813"/>
              <a:t>2</a:t>
            </a:fld>
            <a:endParaRPr lang="fr-FR" sz="1200">
              <a:latin typeface="Arial" pitchFamily="-104" charset="0"/>
            </a:endParaRPr>
          </a:p>
        </p:txBody>
      </p:sp>
      <p:sp>
        <p:nvSpPr>
          <p:cNvPr id="19461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pitchFamily="-10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1508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820601A9-A4B0-1B4E-8AB3-D2DB0875DB44}" type="slidenum">
              <a:rPr lang="fr-FR" sz="1200">
                <a:latin typeface="Arial" pitchFamily="-104" charset="0"/>
              </a:rPr>
              <a:pPr algn="r" defTabSz="912813"/>
              <a:t>3</a:t>
            </a:fld>
            <a:endParaRPr lang="fr-FR" sz="1200">
              <a:latin typeface="Arial" pitchFamily="-104" charset="0"/>
            </a:endParaRPr>
          </a:p>
        </p:txBody>
      </p:sp>
      <p:sp>
        <p:nvSpPr>
          <p:cNvPr id="21509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pitchFamily="-10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4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C6C81797-1F90-6941-867E-8EC246A072EB}" type="slidenum">
              <a:rPr lang="fr-FR" sz="1200">
                <a:latin typeface="Arial" pitchFamily="-104" charset="0"/>
              </a:rPr>
              <a:pPr algn="r" defTabSz="912813"/>
              <a:t>4</a:t>
            </a:fld>
            <a:endParaRPr lang="fr-FR" sz="1200">
              <a:latin typeface="Arial" pitchFamily="-104" charset="0"/>
            </a:endParaRPr>
          </a:p>
        </p:txBody>
      </p:sp>
      <p:sp>
        <p:nvSpPr>
          <p:cNvPr id="25605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pitchFamily="-10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2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5612E8AC-54BB-9143-92EB-3A63B3A8C681}" type="slidenum">
              <a:rPr lang="fr-FR" sz="1200">
                <a:latin typeface="Arial" pitchFamily="-104" charset="0"/>
              </a:rPr>
              <a:pPr algn="r" defTabSz="912813"/>
              <a:t>5</a:t>
            </a:fld>
            <a:endParaRPr lang="fr-FR" sz="1200">
              <a:latin typeface="Arial" pitchFamily="-104" charset="0"/>
            </a:endParaRPr>
          </a:p>
        </p:txBody>
      </p:sp>
      <p:sp>
        <p:nvSpPr>
          <p:cNvPr id="27653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pitchFamily="-10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700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3510FEDB-9D21-F54F-9B2E-ABB08CBC0352}" type="slidenum">
              <a:rPr lang="fr-FR" sz="1200">
                <a:latin typeface="Arial" pitchFamily="-104" charset="0"/>
              </a:rPr>
              <a:pPr algn="r" defTabSz="912813"/>
              <a:t>6</a:t>
            </a:fld>
            <a:endParaRPr lang="fr-FR" sz="1200">
              <a:latin typeface="Arial" pitchFamily="-104" charset="0"/>
            </a:endParaRPr>
          </a:p>
        </p:txBody>
      </p:sp>
      <p:sp>
        <p:nvSpPr>
          <p:cNvPr id="29701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pitchFamily="-10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748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43BCDBD4-67B9-834B-A7D3-48DD3E9869D5}" type="slidenum">
              <a:rPr lang="fr-FR" sz="1200">
                <a:latin typeface="Arial" pitchFamily="-104" charset="0"/>
              </a:rPr>
              <a:pPr algn="r" defTabSz="912813"/>
              <a:t>7</a:t>
            </a:fld>
            <a:endParaRPr lang="fr-FR" sz="1200">
              <a:latin typeface="Arial" pitchFamily="-104" charset="0"/>
            </a:endParaRPr>
          </a:p>
        </p:txBody>
      </p:sp>
      <p:sp>
        <p:nvSpPr>
          <p:cNvPr id="31749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pitchFamily="-10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3796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2FEE71FF-9A26-0B49-AF41-A45906FC8EDA}" type="slidenum">
              <a:rPr lang="fr-FR" sz="1200">
                <a:latin typeface="Arial" pitchFamily="-104" charset="0"/>
              </a:rPr>
              <a:pPr algn="r" defTabSz="912813"/>
              <a:t>8</a:t>
            </a:fld>
            <a:endParaRPr lang="fr-FR" sz="1200">
              <a:latin typeface="Arial" pitchFamily="-104" charset="0"/>
            </a:endParaRPr>
          </a:p>
        </p:txBody>
      </p:sp>
      <p:sp>
        <p:nvSpPr>
          <p:cNvPr id="33797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pitchFamily="-104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3796" name="Espace réservé du numéro de diapositive 3"/>
          <p:cNvSpPr txBox="1">
            <a:spLocks noGrp="1"/>
          </p:cNvSpPr>
          <p:nvPr/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pPr algn="r" defTabSz="912813"/>
            <a:fld id="{7D14254F-569E-3442-923D-B47A980DE243}" type="slidenum">
              <a:rPr lang="fr-FR" sz="1200">
                <a:latin typeface="Arial" charset="0"/>
              </a:rPr>
              <a:pPr algn="r" defTabSz="912813"/>
              <a:t>9</a:t>
            </a:fld>
            <a:endParaRPr lang="fr-FR" sz="1200">
              <a:latin typeface="Arial" charset="0"/>
            </a:endParaRPr>
          </a:p>
        </p:txBody>
      </p:sp>
      <p:sp>
        <p:nvSpPr>
          <p:cNvPr id="33797" name="Espace réservé du pied de page 4"/>
          <p:cNvSpPr txBox="1">
            <a:spLocks noGrp="1"/>
          </p:cNvSpPr>
          <p:nvPr/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524" tIns="45761" rIns="91524" bIns="45761" anchor="b">
            <a:prstTxWarp prst="textNoShape">
              <a:avLst/>
            </a:prstTxWarp>
          </a:bodyPr>
          <a:lstStyle/>
          <a:p>
            <a:r>
              <a:rPr lang="fr-FR" sz="1200">
                <a:latin typeface="Arial" charset="0"/>
              </a:rPr>
              <a:t>Groupe          Evaluation AERES          13-14 janvier 2011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3F4C1-B6FE-574E-BE58-2C7B0DFDD405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BC483-6DD5-A345-AA13-E1A01F32800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2CAE3-8A98-2947-BC12-39CFA3440586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CBA2E-2D06-994D-861A-F10668E2390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F4724-7EB2-B14C-9EF8-8815E216B83B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91DBC-99C8-C542-86B6-B7CCDC7E71F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8CB01-3D71-2E46-A0F8-02A90BB87259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9EFA2-D909-3045-82EB-BF97FA84F74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E81F-7221-4F43-BA87-19C71C43FC26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D1B1B-8D02-D541-A0A3-6F51828D3EA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DEC77-A9C1-9247-A33C-C0AA3FB86AF3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1A84D-A0DC-E845-8860-E703425C05F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ED9A5-A8E2-BD45-8E79-B85DC7912212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93B11-F5A6-AD43-B58D-89A1E3C9B5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6096B-0492-D240-A928-284607E09476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F034F-3978-BE45-99F3-08FD086B6F1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0F96F-1965-624B-B52C-6C8D7E526E34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5CE31-2D9C-E54F-A44C-D14806BFB5C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3BB48-2B2A-3E4A-A989-8CFEE92321B4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FA51A-78E9-5B4F-AC1B-9CE434F58E1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EB954-235B-BB48-B20A-292FC863A152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DAAB1-B072-7447-AD61-2CFDE5774A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4FB60-1A48-944A-ABA7-9D3EED69249D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522EA-1D82-EF47-8343-12D710E29D0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Verdana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31342A7F-79D1-744A-AE3B-A448EDD0EAA5}" type="datetime1">
              <a:rPr lang="fr-FR"/>
              <a:pPr>
                <a:defRPr/>
              </a:pPr>
              <a:t>1/12/15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Verdana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806485BB-42D3-F54C-8C97-CD95A4340D4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10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22.jpeg"/><Relationship Id="rId5" Type="http://schemas.openxmlformats.org/officeDocument/2006/relationships/image" Target="../media/image43.png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4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0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37.png"/><Relationship Id="rId6" Type="http://schemas.openxmlformats.org/officeDocument/2006/relationships/image" Target="../media/image10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37.png"/><Relationship Id="rId5" Type="http://schemas.openxmlformats.org/officeDocument/2006/relationships/image" Target="../media/image10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0.png"/><Relationship Id="rId5" Type="http://schemas.openxmlformats.org/officeDocument/2006/relationships/image" Target="../media/image72.jpe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jpe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0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8" Type="http://schemas.openxmlformats.org/officeDocument/2006/relationships/image" Target="../media/image79.png"/><Relationship Id="rId9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0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jpeg"/><Relationship Id="rId9" Type="http://schemas.openxmlformats.org/officeDocument/2006/relationships/image" Target="../media/image7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9" Type="http://schemas.openxmlformats.org/officeDocument/2006/relationships/image" Target="../media/image10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7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 12" descr="aix-marseill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6132513"/>
            <a:ext cx="18875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4267200" y="3810000"/>
            <a:ext cx="2743200" cy="1828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477838" y="2505075"/>
            <a:ext cx="23034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fr-FR" sz="2800" b="1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The team</a:t>
            </a:r>
          </a:p>
        </p:txBody>
      </p:sp>
      <p:pic>
        <p:nvPicPr>
          <p:cNvPr id="16389" name="Picture 19" descr="IN2P3Filaire-Q_SignV cop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003925"/>
            <a:ext cx="1152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90" name="Group 11"/>
          <p:cNvGrpSpPr>
            <a:grpSpLocks noChangeAspect="1"/>
          </p:cNvGrpSpPr>
          <p:nvPr/>
        </p:nvGrpSpPr>
        <p:grpSpPr bwMode="auto">
          <a:xfrm>
            <a:off x="-169863" y="3633788"/>
            <a:ext cx="3598863" cy="1395412"/>
            <a:chOff x="1940" y="1796"/>
            <a:chExt cx="1804" cy="700"/>
          </a:xfrm>
        </p:grpSpPr>
        <p:pic>
          <p:nvPicPr>
            <p:cNvPr id="16394" name="Picture 1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5" name="WordArt 13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pic>
        <p:nvPicPr>
          <p:cNvPr id="16391" name="Picture 7" descr="Gecko_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4783138" y="3370262"/>
            <a:ext cx="1639888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1" descr="logoCPP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6225" y="368300"/>
            <a:ext cx="1476375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Imag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91000" y="381000"/>
            <a:ext cx="467360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0550" y="2362200"/>
            <a:ext cx="4737100" cy="37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9144000" cy="241617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96356" name="Text Box 4"/>
          <p:cNvSpPr txBox="1">
            <a:spLocks noChangeArrowheads="1"/>
          </p:cNvSpPr>
          <p:nvPr/>
        </p:nvSpPr>
        <p:spPr bwMode="auto">
          <a:xfrm>
            <a:off x="139700" y="130175"/>
            <a:ext cx="88630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prstTxWarp prst="textNoShape">
              <a:avLst/>
            </a:prstTxWarp>
            <a:spAutoFit/>
          </a:bodyPr>
          <a:lstStyle/>
          <a:p>
            <a:pPr algn="ctr">
              <a:tabLst>
                <a:tab pos="8426450" algn="l"/>
              </a:tabLst>
            </a:pPr>
            <a:endParaRPr lang="en-GB" sz="2800" b="1">
              <a:solidFill>
                <a:srgbClr val="E75112"/>
              </a:solidFill>
              <a:ea typeface="Verdana" pitchFamily="-104" charset="0"/>
              <a:cs typeface="Verdana" pitchFamily="-104" charset="0"/>
            </a:endParaRPr>
          </a:p>
          <a:p>
            <a:pPr algn="ctr">
              <a:tabLst>
                <a:tab pos="8426450" algn="l"/>
              </a:tabLst>
            </a:pPr>
            <a:endParaRPr lang="en-GB" sz="2800" b="1">
              <a:solidFill>
                <a:srgbClr val="E75112"/>
              </a:solidFill>
              <a:ea typeface="Verdana" pitchFamily="-104" charset="0"/>
              <a:cs typeface="Verdana" pitchFamily="-104" charset="0"/>
            </a:endParaRPr>
          </a:p>
          <a:p>
            <a:pPr algn="ctr">
              <a:tabLst>
                <a:tab pos="8426450" algn="l"/>
              </a:tabLst>
            </a:pPr>
            <a:r>
              <a:rPr lang="en-GB" sz="2800" b="1">
                <a:solidFill>
                  <a:srgbClr val="E75112"/>
                </a:solidFill>
                <a:ea typeface="Verdana" pitchFamily="-104" charset="0"/>
                <a:cs typeface="Verdana" pitchFamily="-104" charset="0"/>
              </a:rPr>
              <a:t>X-ray CT : soon from black and white to colour</a:t>
            </a:r>
            <a:r>
              <a:rPr lang="en-GB" altLang="ja-JP" sz="2800" b="1">
                <a:solidFill>
                  <a:srgbClr val="E75112"/>
                </a:solidFill>
                <a:ea typeface="Verdana" pitchFamily="-104" charset="0"/>
                <a:cs typeface="Verdana" pitchFamily="-104" charset="0"/>
              </a:rPr>
              <a:t>, thanks to hybrid pixels</a:t>
            </a:r>
            <a:endParaRPr lang="en-GB" sz="2800" b="1">
              <a:solidFill>
                <a:srgbClr val="E75112"/>
              </a:solidFill>
              <a:ea typeface="Verdana" pitchFamily="-104" charset="0"/>
              <a:cs typeface="Verdana" pitchFamily="-104" charset="0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54300"/>
            <a:ext cx="440055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MouseSkeleton_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3621088"/>
            <a:ext cx="25273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DE405871-B2A8-9546-92D5-097A0688935A}" type="slidenum">
              <a:rPr lang="fr-FR" sz="1200">
                <a:solidFill>
                  <a:srgbClr val="898989"/>
                </a:solidFill>
              </a:rPr>
              <a:pPr algn="r"/>
              <a:t>10</a:t>
            </a:fld>
            <a:endParaRPr lang="fr-FR" sz="1200">
              <a:solidFill>
                <a:srgbClr val="898989"/>
              </a:solidFill>
            </a:endParaRPr>
          </a:p>
        </p:txBody>
      </p:sp>
      <p:sp>
        <p:nvSpPr>
          <p:cNvPr id="38920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FR" sz="1200">
                <a:solidFill>
                  <a:srgbClr val="898989"/>
                </a:solidFill>
              </a:rPr>
              <a:t>Team imXgam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7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7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356" grpId="0"/>
      <p:bldP spid="996356" grpId="1"/>
      <p:bldP spid="996356" grpId="2"/>
      <p:bldP spid="996356" grpId="3"/>
      <p:bldP spid="996356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4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34819" name="Picture 3" descr="CMOIRENC_0474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457200"/>
            <a:ext cx="4398963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CMOIRENC_0474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675" y="3470275"/>
            <a:ext cx="4398963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4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5201" y="626645"/>
            <a:ext cx="41910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4743096" y="2389660"/>
            <a:ext cx="4381339" cy="410003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pSp>
        <p:nvGrpSpPr>
          <p:cNvPr id="2" name="Grouper 48"/>
          <p:cNvGrpSpPr>
            <a:grpSpLocks/>
          </p:cNvGrpSpPr>
          <p:nvPr/>
        </p:nvGrpSpPr>
        <p:grpSpPr bwMode="auto">
          <a:xfrm>
            <a:off x="4970470" y="2389660"/>
            <a:ext cx="3979863" cy="3978275"/>
            <a:chOff x="169639" y="1969703"/>
            <a:chExt cx="3979027" cy="3979027"/>
          </a:xfrm>
        </p:grpSpPr>
        <p:pic>
          <p:nvPicPr>
            <p:cNvPr id="9" name="Image 12" descr="25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69639" y="1969703"/>
              <a:ext cx="3979027" cy="3979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ZoneTexte 9"/>
            <p:cNvSpPr txBox="1"/>
            <p:nvPr/>
          </p:nvSpPr>
          <p:spPr>
            <a:xfrm>
              <a:off x="1118765" y="5434283"/>
              <a:ext cx="931667" cy="3382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cs typeface="Verdana"/>
                </a:rPr>
                <a:t>AgNO</a:t>
              </a:r>
              <a:r>
                <a:rPr lang="fr-FR" sz="1600" baseline="-2500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cs typeface="Verdana"/>
                </a:rPr>
                <a:t>3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41019" y="2396821"/>
              <a:ext cx="296801" cy="33820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cs typeface="Verdana"/>
                </a:rPr>
                <a:t>I</a:t>
              </a:r>
              <a:endParaRPr lang="fr-FR" sz="1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364691" y="3135148"/>
              <a:ext cx="977695" cy="3382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cs typeface="Verdana"/>
                </a:rPr>
                <a:t>CuSO</a:t>
              </a:r>
              <a:r>
                <a:rPr lang="fr-FR" sz="1600" baseline="-2500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cs typeface="Verdana"/>
                </a:rPr>
                <a:t>4</a:t>
              </a:r>
            </a:p>
          </p:txBody>
        </p:sp>
        <p:cxnSp>
          <p:nvCxnSpPr>
            <p:cNvPr id="13" name="Connecteur droit avec flèche 23"/>
            <p:cNvCxnSpPr>
              <a:cxnSpLocks noChangeShapeType="1"/>
              <a:stCxn id="11" idx="3"/>
            </p:cNvCxnSpPr>
            <p:nvPr/>
          </p:nvCxnSpPr>
          <p:spPr bwMode="auto">
            <a:xfrm>
              <a:off x="1037777" y="2566130"/>
              <a:ext cx="462020" cy="789276"/>
            </a:xfrm>
            <a:prstGeom prst="straightConnector1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arrow" w="med" len="med"/>
            </a:ln>
          </p:spPr>
        </p:cxnSp>
        <p:cxnSp>
          <p:nvCxnSpPr>
            <p:cNvPr id="14" name="Connecteur droit avec flèche 25"/>
            <p:cNvCxnSpPr>
              <a:cxnSpLocks noChangeShapeType="1"/>
              <a:stCxn id="11" idx="3"/>
            </p:cNvCxnSpPr>
            <p:nvPr/>
          </p:nvCxnSpPr>
          <p:spPr bwMode="auto">
            <a:xfrm>
              <a:off x="1037777" y="2566130"/>
              <a:ext cx="1123507" cy="460286"/>
            </a:xfrm>
            <a:prstGeom prst="straightConnector1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arrow" w="med" len="med"/>
            </a:ln>
          </p:spPr>
        </p:cxnSp>
        <p:cxnSp>
          <p:nvCxnSpPr>
            <p:cNvPr id="15" name="Connecteur droit avec flèche 26"/>
            <p:cNvCxnSpPr>
              <a:cxnSpLocks noChangeShapeType="1"/>
              <a:stCxn id="11" idx="3"/>
            </p:cNvCxnSpPr>
            <p:nvPr/>
          </p:nvCxnSpPr>
          <p:spPr bwMode="auto">
            <a:xfrm>
              <a:off x="1037777" y="2566130"/>
              <a:ext cx="119567" cy="1328538"/>
            </a:xfrm>
            <a:prstGeom prst="straightConnector1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arrow" w="med" len="med"/>
            </a:ln>
          </p:spPr>
        </p:cxnSp>
        <p:cxnSp>
          <p:nvCxnSpPr>
            <p:cNvPr id="16" name="Connecteur droit avec flèche 29"/>
            <p:cNvCxnSpPr>
              <a:cxnSpLocks noChangeShapeType="1"/>
            </p:cNvCxnSpPr>
            <p:nvPr/>
          </p:nvCxnSpPr>
          <p:spPr bwMode="auto">
            <a:xfrm rot="16200000" flipV="1">
              <a:off x="1132420" y="4957784"/>
              <a:ext cx="819663" cy="84910"/>
            </a:xfrm>
            <a:prstGeom prst="straightConnector1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arrow" w="med" len="med"/>
            </a:ln>
          </p:spPr>
        </p:cxnSp>
        <p:cxnSp>
          <p:nvCxnSpPr>
            <p:cNvPr id="17" name="Connecteur droit avec flèche 30"/>
            <p:cNvCxnSpPr>
              <a:cxnSpLocks noChangeShapeType="1"/>
            </p:cNvCxnSpPr>
            <p:nvPr/>
          </p:nvCxnSpPr>
          <p:spPr bwMode="auto">
            <a:xfrm rot="5400000" flipH="1" flipV="1">
              <a:off x="1444743" y="4842747"/>
              <a:ext cx="707282" cy="427360"/>
            </a:xfrm>
            <a:prstGeom prst="straightConnector1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arrow" w="med" len="med"/>
            </a:ln>
          </p:spPr>
        </p:cxnSp>
        <p:cxnSp>
          <p:nvCxnSpPr>
            <p:cNvPr id="18" name="Connecteur droit avec flèche 31"/>
            <p:cNvCxnSpPr>
              <a:cxnSpLocks noChangeShapeType="1"/>
              <a:stCxn id="10" idx="0"/>
            </p:cNvCxnSpPr>
            <p:nvPr/>
          </p:nvCxnSpPr>
          <p:spPr bwMode="auto">
            <a:xfrm rot="5400000" flipH="1" flipV="1">
              <a:off x="1731079" y="4443929"/>
              <a:ext cx="843873" cy="1136834"/>
            </a:xfrm>
            <a:prstGeom prst="straightConnector1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arrow" w="med" len="med"/>
            </a:ln>
          </p:spPr>
        </p:cxnSp>
        <p:sp>
          <p:nvSpPr>
            <p:cNvPr id="19" name="ZoneTexte 18"/>
            <p:cNvSpPr txBox="1"/>
            <p:nvPr/>
          </p:nvSpPr>
          <p:spPr>
            <a:xfrm>
              <a:off x="2394846" y="3736924"/>
              <a:ext cx="977695" cy="3397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cs typeface="Verdana"/>
                </a:rPr>
                <a:t>H</a:t>
              </a:r>
              <a:r>
                <a:rPr lang="fr-FR" sz="1600" baseline="-2500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cs typeface="Verdana"/>
                </a:rPr>
                <a:t>2</a:t>
              </a:r>
              <a:r>
                <a:rPr lang="fr-FR" sz="1600" dirty="0">
                  <a:solidFill>
                    <a:schemeClr val="bg1">
                      <a:lumMod val="8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/>
                  <a:cs typeface="Verdana"/>
                </a:rPr>
                <a:t>O</a:t>
              </a:r>
              <a:endParaRPr lang="fr-FR" sz="1600" baseline="-25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cs typeface="Verdana"/>
              </a:endParaRPr>
            </a:p>
          </p:txBody>
        </p:sp>
      </p:grpSp>
      <p:sp>
        <p:nvSpPr>
          <p:cNvPr id="21" name="Rectangle 20"/>
          <p:cNvSpPr/>
          <p:nvPr/>
        </p:nvSpPr>
        <p:spPr bwMode="auto">
          <a:xfrm>
            <a:off x="6165427" y="687526"/>
            <a:ext cx="414679" cy="1443058"/>
          </a:xfrm>
          <a:prstGeom prst="rect">
            <a:avLst/>
          </a:prstGeom>
          <a:solidFill>
            <a:srgbClr val="005C8F">
              <a:alpha val="50000"/>
            </a:srgbClr>
          </a:solidFill>
          <a:ln w="9525" cap="flat" cmpd="sng" algn="ctr">
            <a:solidFill>
              <a:srgbClr val="005C8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685953" y="687526"/>
            <a:ext cx="427637" cy="1443058"/>
          </a:xfrm>
          <a:prstGeom prst="rect">
            <a:avLst/>
          </a:prstGeom>
          <a:solidFill>
            <a:srgbClr val="F6B6B6">
              <a:alpha val="50000"/>
            </a:srgbClr>
          </a:solidFill>
          <a:ln w="9525" cap="flat" cmpd="sng" algn="ctr">
            <a:solidFill>
              <a:srgbClr val="F6B6B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3" name="Rectangle 68"/>
          <p:cNvSpPr>
            <a:spLocks noChangeArrowheads="1"/>
          </p:cNvSpPr>
          <p:nvPr/>
        </p:nvSpPr>
        <p:spPr bwMode="auto">
          <a:xfrm>
            <a:off x="446088" y="-22225"/>
            <a:ext cx="84804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2600" dirty="0">
                <a:solidFill>
                  <a:srgbClr val="B3B3B3"/>
                </a:solidFill>
                <a:ea typeface="Verdana" pitchFamily="-104" charset="0"/>
                <a:cs typeface="Verdana" pitchFamily="-104" charset="0"/>
              </a:rPr>
              <a:t>X-ray spectral-CT based on the detector XPAD3</a:t>
            </a:r>
          </a:p>
        </p:txBody>
      </p:sp>
      <p:sp>
        <p:nvSpPr>
          <p:cNvPr id="24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2834732A-2FCD-414F-8C7F-D4DCF10BB792}" type="slidenum">
              <a:rPr lang="en-GB" sz="1200">
                <a:solidFill>
                  <a:srgbClr val="898989"/>
                </a:solidFill>
              </a:rPr>
              <a:pPr algn="r"/>
              <a:t>11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25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200">
                <a:solidFill>
                  <a:srgbClr val="898989"/>
                </a:solidFill>
              </a:rPr>
              <a:t>Team imXgam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ChangeArrowheads="1"/>
          </p:cNvSpPr>
          <p:nvPr/>
        </p:nvSpPr>
        <p:spPr bwMode="auto">
          <a:xfrm>
            <a:off x="-12700" y="-49214"/>
            <a:ext cx="9180513" cy="6907213"/>
          </a:xfrm>
          <a:prstGeom prst="rect">
            <a:avLst/>
          </a:prstGeom>
          <a:solidFill>
            <a:schemeClr val="tx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11" name="Rectangle 31"/>
          <p:cNvSpPr>
            <a:spLocks noChangeArrowheads="1"/>
          </p:cNvSpPr>
          <p:nvPr/>
        </p:nvSpPr>
        <p:spPr bwMode="auto">
          <a:xfrm>
            <a:off x="-95250" y="4733925"/>
            <a:ext cx="184150" cy="3698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43012" name="Imag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" y="838200"/>
            <a:ext cx="87757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Image 12" descr="2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63" y="3821113"/>
            <a:ext cx="222408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Image 13" descr="33_40-25_33_HotGree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44875" y="3821113"/>
            <a:ext cx="222408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Image 16" descr="25_33-21_24_HotRed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9888" y="3816350"/>
            <a:ext cx="22352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9"/>
          <p:cNvSpPr txBox="1"/>
          <p:nvPr/>
        </p:nvSpPr>
        <p:spPr>
          <a:xfrm>
            <a:off x="382588" y="5713413"/>
            <a:ext cx="711200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AgNO</a:t>
            </a:r>
            <a:r>
              <a:rPr lang="en-GB" sz="1200" baseline="-250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3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96850" y="3946525"/>
            <a:ext cx="249238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I</a:t>
            </a:r>
            <a:endParaRPr lang="en-GB" sz="1200" baseline="-25000">
              <a:solidFill>
                <a:schemeClr val="bg1">
                  <a:lumMod val="85000"/>
                </a:schemeClr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311275" y="4418013"/>
            <a:ext cx="979488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CuSO</a:t>
            </a:r>
            <a:r>
              <a:rPr lang="en-GB" sz="1200" baseline="-250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4</a:t>
            </a:r>
          </a:p>
        </p:txBody>
      </p:sp>
      <p:cxnSp>
        <p:nvCxnSpPr>
          <p:cNvPr id="43019" name="Connecteur droit avec flèche 23"/>
          <p:cNvCxnSpPr>
            <a:cxnSpLocks noChangeShapeType="1"/>
            <a:stCxn id="21" idx="3"/>
          </p:cNvCxnSpPr>
          <p:nvPr/>
        </p:nvCxnSpPr>
        <p:spPr bwMode="auto">
          <a:xfrm>
            <a:off x="446088" y="4084638"/>
            <a:ext cx="485775" cy="490537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43020" name="Connecteur droit avec flèche 25"/>
          <p:cNvCxnSpPr>
            <a:cxnSpLocks noChangeShapeType="1"/>
            <a:stCxn id="21" idx="3"/>
          </p:cNvCxnSpPr>
          <p:nvPr/>
        </p:nvCxnSpPr>
        <p:spPr bwMode="auto">
          <a:xfrm>
            <a:off x="446088" y="4084638"/>
            <a:ext cx="806450" cy="328612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43021" name="Connecteur droit avec flèche 26"/>
          <p:cNvCxnSpPr>
            <a:cxnSpLocks noChangeShapeType="1"/>
            <a:stCxn id="21" idx="3"/>
          </p:cNvCxnSpPr>
          <p:nvPr/>
        </p:nvCxnSpPr>
        <p:spPr bwMode="auto">
          <a:xfrm>
            <a:off x="446088" y="4084638"/>
            <a:ext cx="306387" cy="820737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43022" name="Connecteur droit avec flèche 29"/>
          <p:cNvCxnSpPr>
            <a:cxnSpLocks noChangeShapeType="1"/>
          </p:cNvCxnSpPr>
          <p:nvPr/>
        </p:nvCxnSpPr>
        <p:spPr bwMode="auto">
          <a:xfrm rot="5400000" flipH="1" flipV="1">
            <a:off x="585787" y="5418138"/>
            <a:ext cx="461963" cy="128588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43023" name="Connecteur droit avec flèche 30"/>
          <p:cNvCxnSpPr>
            <a:cxnSpLocks noChangeShapeType="1"/>
          </p:cNvCxnSpPr>
          <p:nvPr/>
        </p:nvCxnSpPr>
        <p:spPr bwMode="auto">
          <a:xfrm flipV="1">
            <a:off x="752475" y="5403850"/>
            <a:ext cx="485775" cy="309563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43024" name="Connecteur droit avec flèche 31"/>
          <p:cNvCxnSpPr>
            <a:cxnSpLocks noChangeShapeType="1"/>
            <a:stCxn id="20" idx="0"/>
          </p:cNvCxnSpPr>
          <p:nvPr/>
        </p:nvCxnSpPr>
        <p:spPr bwMode="auto">
          <a:xfrm rot="5400000" flipH="1" flipV="1">
            <a:off x="949325" y="5065713"/>
            <a:ext cx="436563" cy="858837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36" name="ZoneTexte 35"/>
          <p:cNvSpPr txBox="1"/>
          <p:nvPr/>
        </p:nvSpPr>
        <p:spPr>
          <a:xfrm>
            <a:off x="1246188" y="4800600"/>
            <a:ext cx="9779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H</a:t>
            </a:r>
            <a:r>
              <a:rPr lang="en-GB" sz="1200" baseline="-250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2</a:t>
            </a:r>
            <a:r>
              <a:rPr lang="en-GB" sz="12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O</a:t>
            </a:r>
            <a:endParaRPr lang="en-GB" sz="1200" baseline="-25000">
              <a:solidFill>
                <a:schemeClr val="bg1">
                  <a:lumMod val="85000"/>
                </a:schemeClr>
              </a:solidFill>
              <a:latin typeface="Verdana"/>
              <a:ea typeface="Arial" charset="0"/>
              <a:cs typeface="Verdana"/>
            </a:endParaRPr>
          </a:p>
        </p:txBody>
      </p:sp>
      <p:grpSp>
        <p:nvGrpSpPr>
          <p:cNvPr id="2" name="Grouper 32"/>
          <p:cNvGrpSpPr>
            <a:grpSpLocks/>
          </p:cNvGrpSpPr>
          <p:nvPr/>
        </p:nvGrpSpPr>
        <p:grpSpPr bwMode="auto">
          <a:xfrm>
            <a:off x="3452813" y="3814763"/>
            <a:ext cx="5497512" cy="2232025"/>
            <a:chOff x="3452351" y="3534626"/>
            <a:chExt cx="5498010" cy="2232679"/>
          </a:xfrm>
        </p:grpSpPr>
        <p:pic>
          <p:nvPicPr>
            <p:cNvPr id="43034" name="Image 27" descr="33_40-25_33_on25keV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52351" y="3542265"/>
              <a:ext cx="2225040" cy="2225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35" name="Image 28" descr="24_33-21_25_on25keV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725321" y="3534626"/>
              <a:ext cx="2225040" cy="2225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ZoneTexte 17"/>
          <p:cNvSpPr txBox="1"/>
          <p:nvPr/>
        </p:nvSpPr>
        <p:spPr>
          <a:xfrm>
            <a:off x="514350" y="3498850"/>
            <a:ext cx="16335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Standard CT</a:t>
            </a:r>
          </a:p>
        </p:txBody>
      </p:sp>
      <p:sp>
        <p:nvSpPr>
          <p:cNvPr id="43028" name="ZoneTexte 34"/>
          <p:cNvSpPr txBox="1">
            <a:spLocks noChangeArrowheads="1"/>
          </p:cNvSpPr>
          <p:nvPr/>
        </p:nvSpPr>
        <p:spPr bwMode="auto">
          <a:xfrm>
            <a:off x="3317875" y="5859463"/>
            <a:ext cx="2398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(E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2I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–E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3I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) – (E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1I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-E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2I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)</a:t>
            </a:r>
          </a:p>
        </p:txBody>
      </p:sp>
      <p:sp>
        <p:nvSpPr>
          <p:cNvPr id="43029" name="ZoneTexte 38"/>
          <p:cNvSpPr txBox="1">
            <a:spLocks noChangeArrowheads="1"/>
          </p:cNvSpPr>
          <p:nvPr/>
        </p:nvSpPr>
        <p:spPr bwMode="auto">
          <a:xfrm>
            <a:off x="6259513" y="5842000"/>
            <a:ext cx="2944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(E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2Ag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–E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3Ag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) – (E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1Ag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-E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2Ag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)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4056063" y="3498850"/>
            <a:ext cx="429101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K-edge imaging of iodine and silver</a:t>
            </a:r>
          </a:p>
        </p:txBody>
      </p:sp>
      <p:sp>
        <p:nvSpPr>
          <p:cNvPr id="43031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5EA00F49-B8D2-2A48-8954-5426818E18C1}" type="slidenum">
              <a:rPr lang="en-GB" sz="1200">
                <a:solidFill>
                  <a:srgbClr val="898989"/>
                </a:solidFill>
              </a:rPr>
              <a:pPr algn="r"/>
              <a:t>12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43032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200">
                <a:solidFill>
                  <a:srgbClr val="898989"/>
                </a:solidFill>
              </a:rPr>
              <a:t>Team imXgam</a:t>
            </a:r>
          </a:p>
        </p:txBody>
      </p:sp>
      <p:sp>
        <p:nvSpPr>
          <p:cNvPr id="43033" name="Rectangle 68"/>
          <p:cNvSpPr>
            <a:spLocks noChangeArrowheads="1"/>
          </p:cNvSpPr>
          <p:nvPr/>
        </p:nvSpPr>
        <p:spPr bwMode="auto">
          <a:xfrm>
            <a:off x="446088" y="-22225"/>
            <a:ext cx="84804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2600">
                <a:solidFill>
                  <a:srgbClr val="B3B3B3"/>
                </a:solidFill>
                <a:ea typeface="Verdana" pitchFamily="-104" charset="0"/>
                <a:cs typeface="Verdana" pitchFamily="-104" charset="0"/>
              </a:rPr>
              <a:t>X-ray spectral-CT based on the detector XPAD3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1"/>
          <p:cNvSpPr>
            <a:spLocks noChangeArrowheads="1"/>
          </p:cNvSpPr>
          <p:nvPr/>
        </p:nvSpPr>
        <p:spPr bwMode="auto">
          <a:xfrm>
            <a:off x="-12700" y="-49214"/>
            <a:ext cx="9180513" cy="6907213"/>
          </a:xfrm>
          <a:prstGeom prst="rect">
            <a:avLst/>
          </a:prstGeom>
          <a:solidFill>
            <a:schemeClr val="tx1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5059" name="Image 27" descr="Helix_25ke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101725"/>
            <a:ext cx="2225675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Image 28" descr="Helix_AgNO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6225" y="1071562"/>
            <a:ext cx="2224088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Image 32" descr="Helix_Iomero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1213" y="1106487"/>
            <a:ext cx="222567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31"/>
          <p:cNvSpPr>
            <a:spLocks noChangeArrowheads="1"/>
          </p:cNvSpPr>
          <p:nvPr/>
        </p:nvSpPr>
        <p:spPr bwMode="auto">
          <a:xfrm>
            <a:off x="-188913" y="2014537"/>
            <a:ext cx="184150" cy="36988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307975" y="1636712"/>
            <a:ext cx="7112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AgNO</a:t>
            </a:r>
            <a:r>
              <a:rPr lang="en-GB" sz="1200" baseline="-250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3</a:t>
            </a:r>
          </a:p>
        </p:txBody>
      </p:sp>
      <p:cxnSp>
        <p:nvCxnSpPr>
          <p:cNvPr id="45064" name="Connecteur droit avec flèche 29"/>
          <p:cNvCxnSpPr>
            <a:cxnSpLocks noChangeShapeType="1"/>
            <a:stCxn id="20" idx="2"/>
          </p:cNvCxnSpPr>
          <p:nvPr/>
        </p:nvCxnSpPr>
        <p:spPr bwMode="auto">
          <a:xfrm rot="16200000" flipH="1">
            <a:off x="516731" y="2059781"/>
            <a:ext cx="455613" cy="161925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</p:spPr>
      </p:cxnSp>
      <p:grpSp>
        <p:nvGrpSpPr>
          <p:cNvPr id="2" name="Grouper 48"/>
          <p:cNvGrpSpPr>
            <a:grpSpLocks/>
          </p:cNvGrpSpPr>
          <p:nvPr/>
        </p:nvGrpSpPr>
        <p:grpSpPr bwMode="auto">
          <a:xfrm>
            <a:off x="3351213" y="1071562"/>
            <a:ext cx="5499100" cy="2254250"/>
            <a:chOff x="3351214" y="851341"/>
            <a:chExt cx="5499805" cy="2254444"/>
          </a:xfrm>
        </p:grpSpPr>
        <p:pic>
          <p:nvPicPr>
            <p:cNvPr id="45084" name="Image 46" descr="Helix_Iomeron_on25keV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51214" y="880745"/>
              <a:ext cx="2225040" cy="2225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85" name="Image 47" descr="Helix_AgNO3_on25keV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625979" y="851341"/>
              <a:ext cx="2225040" cy="2225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ZoneTexte 17"/>
          <p:cNvSpPr txBox="1"/>
          <p:nvPr/>
        </p:nvSpPr>
        <p:spPr>
          <a:xfrm>
            <a:off x="420688" y="762000"/>
            <a:ext cx="16335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Standard CT</a:t>
            </a:r>
          </a:p>
        </p:txBody>
      </p:sp>
      <p:sp>
        <p:nvSpPr>
          <p:cNvPr id="45067" name="ZoneTexte 36"/>
          <p:cNvSpPr txBox="1">
            <a:spLocks noChangeArrowheads="1"/>
          </p:cNvSpPr>
          <p:nvPr/>
        </p:nvSpPr>
        <p:spPr bwMode="auto">
          <a:xfrm>
            <a:off x="3184525" y="3113087"/>
            <a:ext cx="2400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(E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2I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–E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3I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) – (E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1I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-E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2I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)</a:t>
            </a:r>
          </a:p>
        </p:txBody>
      </p:sp>
      <p:sp>
        <p:nvSpPr>
          <p:cNvPr id="45068" name="ZoneTexte 22"/>
          <p:cNvSpPr txBox="1">
            <a:spLocks noChangeArrowheads="1"/>
          </p:cNvSpPr>
          <p:nvPr/>
        </p:nvSpPr>
        <p:spPr bwMode="auto">
          <a:xfrm>
            <a:off x="6254750" y="3113087"/>
            <a:ext cx="2944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(E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2Ag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–E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3Ag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) – (E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1Ag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-E</a:t>
            </a:r>
            <a:r>
              <a:rPr lang="en-GB" baseline="-25000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2Ag</a:t>
            </a:r>
            <a:r>
              <a:rPr lang="en-GB">
                <a:solidFill>
                  <a:srgbClr val="D9D9D9"/>
                </a:solidFill>
                <a:ea typeface="Verdana" pitchFamily="-104" charset="0"/>
                <a:cs typeface="Verdana" pitchFamily="-104" charset="0"/>
              </a:rPr>
              <a:t>)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956050" y="769937"/>
            <a:ext cx="4289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K-edge imaging of iodine and silver</a:t>
            </a:r>
          </a:p>
        </p:txBody>
      </p:sp>
      <p:pic>
        <p:nvPicPr>
          <p:cNvPr id="45070" name="Image 50" descr="Helix_all_ter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50" y="3567112"/>
            <a:ext cx="2600325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1" name="Image 51" descr="Helix_Iomron_ter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14675" y="3567112"/>
            <a:ext cx="2600325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2" name="Image 52" descr="Helix_AgNO3_ter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89688" y="3567112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3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8D1B2F0C-4A45-7C42-A6C1-9FCCD86196C6}" type="slidenum">
              <a:rPr lang="en-GB" sz="1200">
                <a:solidFill>
                  <a:srgbClr val="898989"/>
                </a:solidFill>
              </a:rPr>
              <a:pPr algn="r"/>
              <a:t>13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45074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200" dirty="0">
                <a:solidFill>
                  <a:srgbClr val="898989"/>
                </a:solidFill>
              </a:rPr>
              <a:t>Team </a:t>
            </a:r>
            <a:r>
              <a:rPr lang="en-GB" sz="1200" dirty="0" err="1">
                <a:solidFill>
                  <a:srgbClr val="898989"/>
                </a:solidFill>
              </a:rPr>
              <a:t>imXgam</a:t>
            </a:r>
            <a:endParaRPr lang="en-GB" sz="1200" dirty="0">
              <a:solidFill>
                <a:srgbClr val="898989"/>
              </a:solidFill>
            </a:endParaRPr>
          </a:p>
        </p:txBody>
      </p:sp>
      <p:sp>
        <p:nvSpPr>
          <p:cNvPr id="45075" name="Rectangle 68"/>
          <p:cNvSpPr>
            <a:spLocks noChangeArrowheads="1"/>
          </p:cNvSpPr>
          <p:nvPr/>
        </p:nvSpPr>
        <p:spPr bwMode="auto">
          <a:xfrm>
            <a:off x="446088" y="-22225"/>
            <a:ext cx="84804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GB" sz="2600">
                <a:solidFill>
                  <a:srgbClr val="B3B3B3"/>
                </a:solidFill>
                <a:ea typeface="Verdana" pitchFamily="-104" charset="0"/>
                <a:cs typeface="Verdana" pitchFamily="-104" charset="0"/>
              </a:rPr>
              <a:t>X-ray spectral-CT based on the detector XPAD3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1455738" y="3386137"/>
            <a:ext cx="249237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I</a:t>
            </a:r>
            <a:endParaRPr lang="en-GB" sz="1200" baseline="-25000">
              <a:solidFill>
                <a:schemeClr val="bg1">
                  <a:lumMod val="85000"/>
                </a:schemeClr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4288" y="3325812"/>
            <a:ext cx="977900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CuSO</a:t>
            </a:r>
            <a:r>
              <a:rPr lang="en-GB" sz="1200" baseline="-250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4</a:t>
            </a:r>
          </a:p>
        </p:txBody>
      </p:sp>
      <p:cxnSp>
        <p:nvCxnSpPr>
          <p:cNvPr id="45078" name="Connecteur droit avec flèche 25"/>
          <p:cNvCxnSpPr>
            <a:cxnSpLocks noChangeShapeType="1"/>
            <a:stCxn id="22" idx="0"/>
          </p:cNvCxnSpPr>
          <p:nvPr/>
        </p:nvCxnSpPr>
        <p:spPr bwMode="auto">
          <a:xfrm rot="5400000" flipH="1" flipV="1">
            <a:off x="308770" y="2918618"/>
            <a:ext cx="601662" cy="212725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45079" name="Connecteur droit avec flèche 31"/>
          <p:cNvCxnSpPr>
            <a:cxnSpLocks noChangeShapeType="1"/>
            <a:stCxn id="21" idx="1"/>
          </p:cNvCxnSpPr>
          <p:nvPr/>
        </p:nvCxnSpPr>
        <p:spPr bwMode="auto">
          <a:xfrm rot="10800000">
            <a:off x="862013" y="2908300"/>
            <a:ext cx="593725" cy="617537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27" name="ZoneTexte 26"/>
          <p:cNvSpPr txBox="1"/>
          <p:nvPr/>
        </p:nvSpPr>
        <p:spPr>
          <a:xfrm>
            <a:off x="1274763" y="5353050"/>
            <a:ext cx="249237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I</a:t>
            </a:r>
            <a:endParaRPr lang="en-GB" sz="1200" baseline="-25000">
              <a:solidFill>
                <a:schemeClr val="bg1">
                  <a:lumMod val="85000"/>
                </a:schemeClr>
              </a:solidFill>
              <a:latin typeface="Verdana"/>
              <a:ea typeface="Arial" charset="0"/>
              <a:cs typeface="Verdana"/>
            </a:endParaRPr>
          </a:p>
        </p:txBody>
      </p:sp>
      <p:cxnSp>
        <p:nvCxnSpPr>
          <p:cNvPr id="45081" name="Connecteur droit avec flèche 31"/>
          <p:cNvCxnSpPr>
            <a:cxnSpLocks noChangeShapeType="1"/>
            <a:stCxn id="27" idx="1"/>
          </p:cNvCxnSpPr>
          <p:nvPr/>
        </p:nvCxnSpPr>
        <p:spPr bwMode="auto">
          <a:xfrm rot="10800000">
            <a:off x="681038" y="4875212"/>
            <a:ext cx="593725" cy="617538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29" name="ZoneTexte 28"/>
          <p:cNvSpPr txBox="1"/>
          <p:nvPr/>
        </p:nvSpPr>
        <p:spPr>
          <a:xfrm>
            <a:off x="660400" y="3984625"/>
            <a:ext cx="7112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12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AgNO</a:t>
            </a:r>
            <a:r>
              <a:rPr lang="en-GB" sz="1200" baseline="-25000">
                <a:solidFill>
                  <a:schemeClr val="bg1">
                    <a:lumMod val="85000"/>
                  </a:schemeClr>
                </a:solidFill>
                <a:latin typeface="Verdana"/>
                <a:ea typeface="Arial" charset="0"/>
                <a:cs typeface="Verdana"/>
              </a:rPr>
              <a:t>3</a:t>
            </a:r>
          </a:p>
        </p:txBody>
      </p:sp>
      <p:cxnSp>
        <p:nvCxnSpPr>
          <p:cNvPr id="45083" name="Connecteur droit avec flèche 29"/>
          <p:cNvCxnSpPr>
            <a:cxnSpLocks noChangeShapeType="1"/>
            <a:stCxn id="29" idx="2"/>
          </p:cNvCxnSpPr>
          <p:nvPr/>
        </p:nvCxnSpPr>
        <p:spPr bwMode="auto">
          <a:xfrm rot="16200000" flipH="1">
            <a:off x="869157" y="4407693"/>
            <a:ext cx="455612" cy="161925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ChangeArrowheads="1"/>
          </p:cNvSpPr>
          <p:nvPr/>
        </p:nvSpPr>
        <p:spPr bwMode="auto">
          <a:xfrm>
            <a:off x="-12700" y="-49214"/>
            <a:ext cx="9180513" cy="690721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Arial" charset="0"/>
              <a:cs typeface="Arial" charset="0"/>
            </a:endParaRPr>
          </a:p>
        </p:txBody>
      </p:sp>
      <p:sp>
        <p:nvSpPr>
          <p:cNvPr id="26" name="Rectangle 68"/>
          <p:cNvSpPr>
            <a:spLocks noChangeArrowheads="1"/>
          </p:cNvSpPr>
          <p:nvPr/>
        </p:nvSpPr>
        <p:spPr bwMode="auto">
          <a:xfrm>
            <a:off x="336550" y="-34925"/>
            <a:ext cx="84804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sz="2600" dirty="0">
                <a:solidFill>
                  <a:srgbClr val="B3B3B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 charset="0"/>
                <a:cs typeface="Verdana" charset="0"/>
              </a:rPr>
              <a:t>X-ray spectral CT using XPAD3</a:t>
            </a:r>
          </a:p>
        </p:txBody>
      </p:sp>
      <p:pic>
        <p:nvPicPr>
          <p:cNvPr id="47108" name="Image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13" y="1597025"/>
            <a:ext cx="35687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Image 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7763" y="1430337"/>
            <a:ext cx="35687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-14288" y="1146175"/>
            <a:ext cx="9180513" cy="43656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Arial" charset="0"/>
              <a:cs typeface="Arial" charset="0"/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-15875" y="4979987"/>
            <a:ext cx="9180513" cy="4349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Arial" charset="0"/>
              <a:cs typeface="Arial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71525" y="942975"/>
            <a:ext cx="3240088" cy="40005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srgbClr val="D9D9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Verdana" charset="0"/>
                <a:cs typeface="Verdana" charset="0"/>
              </a:rPr>
              <a:t>Standard </a:t>
            </a:r>
            <a:r>
              <a:rPr lang="fr-FR" sz="2000" dirty="0" err="1">
                <a:solidFill>
                  <a:srgbClr val="D9D9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Verdana" charset="0"/>
                <a:cs typeface="Verdana" charset="0"/>
              </a:rPr>
              <a:t>abosprtion</a:t>
            </a:r>
            <a:r>
              <a:rPr lang="fr-FR" sz="2000" dirty="0">
                <a:solidFill>
                  <a:srgbClr val="D9D9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Verdana" charset="0"/>
                <a:cs typeface="Verdana" charset="0"/>
              </a:rPr>
              <a:t> CT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189538" y="950912"/>
            <a:ext cx="3105150" cy="400050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2000" dirty="0" err="1">
                <a:solidFill>
                  <a:srgbClr val="D9D9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Verdana" charset="0"/>
                <a:cs typeface="Verdana" charset="0"/>
              </a:rPr>
              <a:t>Iodine</a:t>
            </a:r>
            <a:r>
              <a:rPr lang="fr-FR" sz="2000" dirty="0">
                <a:solidFill>
                  <a:srgbClr val="D9D9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fr-FR" sz="2000" dirty="0" err="1">
                <a:solidFill>
                  <a:srgbClr val="D9D9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Verdana" charset="0"/>
                <a:cs typeface="Verdana" charset="0"/>
              </a:rPr>
              <a:t>K-edge</a:t>
            </a:r>
            <a:r>
              <a:rPr lang="fr-FR" sz="2000" dirty="0">
                <a:solidFill>
                  <a:srgbClr val="D9D9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fr-FR" sz="2000" dirty="0" err="1">
                <a:solidFill>
                  <a:srgbClr val="D9D9D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Verdana" charset="0"/>
                <a:cs typeface="Verdana" charset="0"/>
              </a:rPr>
              <a:t>imaging</a:t>
            </a:r>
            <a:endParaRPr lang="fr-FR" sz="2000" dirty="0">
              <a:solidFill>
                <a:srgbClr val="D9D9D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7114" name="Rectangle 29"/>
          <p:cNvSpPr>
            <a:spLocks noChangeArrowheads="1"/>
          </p:cNvSpPr>
          <p:nvPr/>
        </p:nvSpPr>
        <p:spPr bwMode="auto">
          <a:xfrm>
            <a:off x="466725" y="5111750"/>
            <a:ext cx="4037013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66700" lvl="2" indent="-257175">
              <a:spcAft>
                <a:spcPts val="600"/>
              </a:spcAft>
              <a:buFont typeface="Arial" pitchFamily="-104" charset="0"/>
              <a:buChar char="•"/>
            </a:pPr>
            <a:r>
              <a:rPr lang="fr-FR" sz="1600">
                <a:solidFill>
                  <a:srgbClr val="FF6600"/>
                </a:solidFill>
                <a:ea typeface="Verdana" pitchFamily="-104" charset="0"/>
                <a:cs typeface="Verdana" pitchFamily="-104" charset="0"/>
              </a:rPr>
              <a:t>200 µL injection of iomeron</a:t>
            </a:r>
          </a:p>
          <a:p>
            <a:pPr marL="266700" lvl="2" indent="-257175">
              <a:spcAft>
                <a:spcPts val="600"/>
              </a:spcAft>
              <a:buFont typeface="Arial" pitchFamily="-104" charset="0"/>
              <a:buChar char="•"/>
            </a:pPr>
            <a:r>
              <a:rPr lang="fr-FR" sz="1600">
                <a:solidFill>
                  <a:srgbClr val="FF6600"/>
                </a:solidFill>
                <a:ea typeface="Verdana" pitchFamily="-104" charset="0"/>
                <a:cs typeface="Verdana" pitchFamily="-104" charset="0"/>
              </a:rPr>
              <a:t>Molybden anode X-ray tube</a:t>
            </a:r>
          </a:p>
          <a:p>
            <a:pPr marL="266700" lvl="1" indent="-257175">
              <a:spcAft>
                <a:spcPts val="600"/>
              </a:spcAft>
              <a:buFont typeface="Arial" pitchFamily="-104" charset="0"/>
              <a:buChar char="•"/>
            </a:pPr>
            <a:r>
              <a:rPr lang="fr-FR" sz="1600">
                <a:solidFill>
                  <a:srgbClr val="FF6600"/>
                </a:solidFill>
                <a:ea typeface="Verdana" pitchFamily="-104" charset="0"/>
                <a:cs typeface="Verdana" pitchFamily="-104" charset="0"/>
              </a:rPr>
              <a:t>50 kVp, 30 W</a:t>
            </a:r>
          </a:p>
        </p:txBody>
      </p:sp>
      <p:sp>
        <p:nvSpPr>
          <p:cNvPr id="47115" name="Rectangle 29"/>
          <p:cNvSpPr>
            <a:spLocks noChangeArrowheads="1"/>
          </p:cNvSpPr>
          <p:nvPr/>
        </p:nvSpPr>
        <p:spPr bwMode="auto">
          <a:xfrm>
            <a:off x="4916488" y="5111750"/>
            <a:ext cx="4092575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66700" lvl="1" indent="-257175">
              <a:spcAft>
                <a:spcPts val="600"/>
              </a:spcAft>
              <a:buFont typeface="Arial" pitchFamily="-104" charset="0"/>
              <a:buChar char="•"/>
            </a:pPr>
            <a:r>
              <a:rPr lang="fr-FR" sz="1600">
                <a:solidFill>
                  <a:srgbClr val="FF6600"/>
                </a:solidFill>
                <a:ea typeface="Verdana" pitchFamily="-104" charset="0"/>
                <a:cs typeface="Verdana" pitchFamily="-104" charset="0"/>
              </a:rPr>
              <a:t>100 µm Cu filtering</a:t>
            </a:r>
          </a:p>
          <a:p>
            <a:pPr marL="266700" lvl="1" indent="-257175">
              <a:spcAft>
                <a:spcPts val="600"/>
              </a:spcAft>
              <a:buFont typeface="Arial" pitchFamily="-104" charset="0"/>
              <a:buChar char="•"/>
            </a:pPr>
            <a:r>
              <a:rPr lang="fr-FR" sz="1600">
                <a:solidFill>
                  <a:srgbClr val="FF6600"/>
                </a:solidFill>
                <a:ea typeface="Verdana" pitchFamily="-104" charset="0"/>
                <a:cs typeface="Verdana" pitchFamily="-104" charset="0"/>
              </a:rPr>
              <a:t>5 s/images</a:t>
            </a:r>
          </a:p>
          <a:p>
            <a:pPr marL="266700" lvl="1" indent="-257175">
              <a:spcAft>
                <a:spcPts val="600"/>
              </a:spcAft>
              <a:buFont typeface="Arial" pitchFamily="-104" charset="0"/>
              <a:buChar char="•"/>
            </a:pPr>
            <a:r>
              <a:rPr lang="fr-FR" sz="1600">
                <a:solidFill>
                  <a:srgbClr val="FF6600"/>
                </a:solidFill>
                <a:ea typeface="Verdana" pitchFamily="-104" charset="0"/>
                <a:cs typeface="Verdana" pitchFamily="-104" charset="0"/>
              </a:rPr>
              <a:t>360 projections</a:t>
            </a:r>
          </a:p>
        </p:txBody>
      </p:sp>
      <p:sp>
        <p:nvSpPr>
          <p:cNvPr id="47116" name="Rectangle 29"/>
          <p:cNvSpPr>
            <a:spLocks noChangeArrowheads="1"/>
          </p:cNvSpPr>
          <p:nvPr/>
        </p:nvSpPr>
        <p:spPr bwMode="auto">
          <a:xfrm rot="-5400000">
            <a:off x="-1618456" y="2812256"/>
            <a:ext cx="40370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66700" lvl="2" indent="-257175">
              <a:spcAft>
                <a:spcPts val="600"/>
              </a:spcAft>
            </a:pPr>
            <a:r>
              <a:rPr lang="fr-FR" sz="1600">
                <a:solidFill>
                  <a:srgbClr val="FF6600"/>
                </a:solidFill>
                <a:ea typeface="Verdana" pitchFamily="-104" charset="0"/>
                <a:cs typeface="Verdana" pitchFamily="-104" charset="0"/>
              </a:rPr>
              <a:t>Maxixmum intensity projection</a:t>
            </a:r>
          </a:p>
        </p:txBody>
      </p:sp>
      <p:sp>
        <p:nvSpPr>
          <p:cNvPr id="47117" name="Rectangle 29"/>
          <p:cNvSpPr>
            <a:spLocks noChangeArrowheads="1"/>
          </p:cNvSpPr>
          <p:nvPr/>
        </p:nvSpPr>
        <p:spPr bwMode="auto">
          <a:xfrm rot="-5400000">
            <a:off x="2728912" y="2762250"/>
            <a:ext cx="40370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66700" lvl="2" indent="-257175">
              <a:spcAft>
                <a:spcPts val="600"/>
              </a:spcAft>
            </a:pPr>
            <a:r>
              <a:rPr lang="fr-FR" sz="1600">
                <a:solidFill>
                  <a:srgbClr val="FF6600"/>
                </a:solidFill>
                <a:ea typeface="Verdana" pitchFamily="-104" charset="0"/>
                <a:cs typeface="Verdana" pitchFamily="-104" charset="0"/>
              </a:rPr>
              <a:t>Maxixmum intensity projection</a:t>
            </a:r>
          </a:p>
        </p:txBody>
      </p:sp>
      <p:sp>
        <p:nvSpPr>
          <p:cNvPr id="47118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F9765B6D-6BAD-1A4D-AF9E-47715DE7BC96}" type="slidenum">
              <a:rPr lang="fr-FR" sz="1200">
                <a:solidFill>
                  <a:srgbClr val="898989"/>
                </a:solidFill>
              </a:rPr>
              <a:pPr algn="r"/>
              <a:t>14</a:t>
            </a:fld>
            <a:endParaRPr lang="fr-FR" sz="1200">
              <a:solidFill>
                <a:srgbClr val="898989"/>
              </a:solidFill>
            </a:endParaRPr>
          </a:p>
        </p:txBody>
      </p:sp>
      <p:sp>
        <p:nvSpPr>
          <p:cNvPr id="47119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FR" sz="1200">
                <a:solidFill>
                  <a:srgbClr val="898989"/>
                </a:solidFill>
              </a:rPr>
              <a:t>Groupe imXgam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445" y="1911939"/>
            <a:ext cx="2248643" cy="210014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7241" y="4581428"/>
            <a:ext cx="3129559" cy="2278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761999"/>
            <a:ext cx="6069012" cy="49673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20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Infrastructure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pitchFamily="-104" charset="0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</a:rPr>
              <a:t>Construction</a:t>
            </a: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</a:rPr>
              <a:t> of the spectral micro</a:t>
            </a: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</a:rPr>
              <a:t>-CT spectral</a:t>
            </a: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</a:rPr>
              <a:t> prototype PIXSCAN</a:t>
            </a: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</a:rPr>
              <a:t>-FLI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/>
            </a:r>
            <a:b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</a:br>
            <a:r>
              <a:rPr lang="en-GB" sz="1600" dirty="0" smtClean="0">
                <a:solidFill>
                  <a:srgbClr val="E75112"/>
                </a:solidFill>
                <a:latin typeface="Verdana" pitchFamily="-104" charset="0"/>
              </a:rPr>
              <a:t>→ Post-doc: Mathieu </a:t>
            </a:r>
            <a:r>
              <a:rPr lang="en-GB" sz="1600" dirty="0" err="1" smtClean="0">
                <a:solidFill>
                  <a:srgbClr val="E75112"/>
                </a:solidFill>
                <a:latin typeface="Verdana" pitchFamily="-104" charset="0"/>
              </a:rPr>
              <a:t>Dupont</a:t>
            </a:r>
            <a:r>
              <a:rPr lang="en-GB" sz="1600" dirty="0" smtClean="0">
                <a:solidFill>
                  <a:srgbClr val="E75112"/>
                </a:solidFill>
                <a:latin typeface="Verdana" pitchFamily="-104" charset="0"/>
              </a:rPr>
              <a:t> (FLI, 2014-2016)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None/>
            </a:pPr>
            <a:endParaRPr lang="en-GB" sz="1800" dirty="0" smtClean="0">
              <a:latin typeface="Verdana" pitchFamily="-104" charset="0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pitchFamily="-104" charset="0"/>
              <a:buChar char="•"/>
            </a:pPr>
            <a:endParaRPr lang="en-GB" sz="1800" dirty="0" smtClean="0">
              <a:latin typeface="Verdana" pitchFamily="-104" charset="0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pitchFamily="-104" charset="0"/>
              <a:buChar char="•"/>
            </a:pPr>
            <a:endParaRPr lang="en-GB" sz="1800" dirty="0" smtClean="0">
              <a:latin typeface="Verdana" pitchFamily="-104" charset="0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pitchFamily="-104" charset="0"/>
              <a:buChar char="•"/>
            </a:pPr>
            <a:endParaRPr lang="en-GB" sz="1800" dirty="0" smtClean="0">
              <a:latin typeface="Verdana" pitchFamily="-104" charset="0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  <a:buNone/>
            </a:pPr>
            <a:endParaRPr lang="en-GB" sz="1800" dirty="0" smtClean="0">
              <a:latin typeface="Verdana" pitchFamily="-104" charset="0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pitchFamily="-104" charset="0"/>
              <a:buChar char="•"/>
            </a:pPr>
            <a:r>
              <a:rPr lang="en-GB" sz="1800" dirty="0" smtClean="0">
                <a:latin typeface="Verdana" pitchFamily="-104" charset="0"/>
              </a:rPr>
              <a:t>Construction</a:t>
            </a:r>
            <a:r>
              <a:rPr lang="en-GB" sz="1800" dirty="0" smtClean="0">
                <a:latin typeface="Verdana" pitchFamily="-104" charset="0"/>
              </a:rPr>
              <a:t> of the rotating test bench</a:t>
            </a:r>
            <a:br>
              <a:rPr lang="en-GB" sz="1800" dirty="0" smtClean="0">
                <a:latin typeface="Verdana" pitchFamily="-104" charset="0"/>
              </a:rPr>
            </a:br>
            <a:r>
              <a:rPr lang="en-GB" sz="1800" dirty="0" err="1" smtClean="0">
                <a:latin typeface="Verdana" pitchFamily="-104" charset="0"/>
              </a:rPr>
              <a:t>tomXgam</a:t>
            </a:r>
            <a:r>
              <a:rPr lang="en-GB" sz="1800" dirty="0" smtClean="0">
                <a:latin typeface="Verdana" pitchFamily="-104" charset="0"/>
              </a:rPr>
              <a:t> for </a:t>
            </a:r>
            <a:r>
              <a:rPr lang="en-GB" sz="1800" dirty="0" smtClean="0">
                <a:latin typeface="Verdana" pitchFamily="-104" charset="0"/>
              </a:rPr>
              <a:t>experimentation in tomography</a:t>
            </a:r>
            <a:endParaRPr lang="en-GB" sz="2000" dirty="0" smtClean="0">
              <a:solidFill>
                <a:srgbClr val="000000"/>
              </a:solidFill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7"/>
          <p:cNvGrpSpPr>
            <a:grpSpLocks noChangeAspect="1"/>
          </p:cNvGrpSpPr>
          <p:nvPr/>
        </p:nvGrpSpPr>
        <p:grpSpPr bwMode="auto">
          <a:xfrm>
            <a:off x="-90488" y="76200"/>
            <a:ext cx="1766888" cy="685800"/>
            <a:chOff x="1940" y="1796"/>
            <a:chExt cx="1804" cy="700"/>
          </a:xfrm>
        </p:grpSpPr>
        <p:pic>
          <p:nvPicPr>
            <p:cNvPr id="61452" name="Picture 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3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pic>
        <p:nvPicPr>
          <p:cNvPr id="61450" name="Image 26" descr="logoCPPM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1" name="Imag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18585" y="4039698"/>
            <a:ext cx="3074300" cy="269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85D002CA-96A6-4A4A-9DCA-F4754936DBB5}" type="slidenum">
              <a:rPr lang="en-GB" sz="1200">
                <a:solidFill>
                  <a:srgbClr val="898989"/>
                </a:solidFill>
              </a:rPr>
              <a:pPr algn="r"/>
              <a:t>15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15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200" dirty="0">
                <a:solidFill>
                  <a:srgbClr val="898989"/>
                </a:solidFill>
              </a:rPr>
              <a:t>Team </a:t>
            </a:r>
            <a:r>
              <a:rPr lang="en-GB" sz="1200" dirty="0" err="1">
                <a:solidFill>
                  <a:srgbClr val="898989"/>
                </a:solidFill>
              </a:rPr>
              <a:t>imXgam</a:t>
            </a:r>
            <a:endParaRPr lang="en-GB" sz="1200" dirty="0">
              <a:solidFill>
                <a:srgbClr val="898989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929" y="789612"/>
            <a:ext cx="2324151" cy="310820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944" y="2857781"/>
            <a:ext cx="1445942" cy="1084456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07950" y="0"/>
            <a:ext cx="90360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Team imXgam projects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rgbClr val="E75112"/>
              </a:solidFill>
              <a:effectLst/>
              <a:uLnTx/>
              <a:uFillTx/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7951" y="533400"/>
            <a:ext cx="522604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7"/>
          <p:cNvGrpSpPr>
            <a:grpSpLocks noChangeAspect="1"/>
          </p:cNvGrpSpPr>
          <p:nvPr/>
        </p:nvGrpSpPr>
        <p:grpSpPr bwMode="auto">
          <a:xfrm>
            <a:off x="-90488" y="76200"/>
            <a:ext cx="1766888" cy="685800"/>
            <a:chOff x="1940" y="1796"/>
            <a:chExt cx="1804" cy="700"/>
          </a:xfrm>
        </p:grpSpPr>
        <p:pic>
          <p:nvPicPr>
            <p:cNvPr id="55313" name="Picture 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14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pic>
        <p:nvPicPr>
          <p:cNvPr id="55300" name="Image 22" descr="logoCPPM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158750" y="5867400"/>
            <a:ext cx="86042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fr-FR" sz="1400" dirty="0">
              <a:solidFill>
                <a:srgbClr val="E75112"/>
              </a:solidFill>
              <a:ea typeface="ＭＳ Ｐゴシック" charset="-128"/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sz="1400" dirty="0">
              <a:ea typeface="ＭＳ Ｐゴシック" charset="-128"/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dirty="0">
              <a:ea typeface="ＭＳ Ｐゴシック" charset="-128"/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dirty="0">
              <a:ea typeface="ＭＳ Ｐゴシック" charset="-128"/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dirty="0">
              <a:ea typeface="ＭＳ Ｐゴシック" charset="-128"/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dirty="0">
              <a:ea typeface="ＭＳ Ｐゴシック" charset="-128"/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dirty="0">
              <a:ea typeface="ＭＳ Ｐゴシック" charset="-128"/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dirty="0">
              <a:ea typeface="ＭＳ Ｐゴシック" charset="-128"/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endParaRPr lang="fr-FR" dirty="0">
              <a:ea typeface="ＭＳ Ｐゴシック" charset="-128"/>
              <a:cs typeface="+mn-cs"/>
            </a:endParaRPr>
          </a:p>
        </p:txBody>
      </p:sp>
      <p:grpSp>
        <p:nvGrpSpPr>
          <p:cNvPr id="3" name="Grouper 24"/>
          <p:cNvGrpSpPr>
            <a:grpSpLocks/>
          </p:cNvGrpSpPr>
          <p:nvPr/>
        </p:nvGrpSpPr>
        <p:grpSpPr bwMode="auto">
          <a:xfrm>
            <a:off x="76200" y="4267200"/>
            <a:ext cx="8991600" cy="2362200"/>
            <a:chOff x="76200" y="4343400"/>
            <a:chExt cx="8991600" cy="2362200"/>
          </a:xfrm>
        </p:grpSpPr>
        <p:pic>
          <p:nvPicPr>
            <p:cNvPr id="55310" name="Image 2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16555" y="4343400"/>
              <a:ext cx="3251245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1" name="Image 2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6200" y="4724400"/>
              <a:ext cx="2830286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12" name="Image 2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124200" y="4876800"/>
              <a:ext cx="253676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6" name="Espace réservé de la date 11"/>
          <p:cNvSpPr>
            <a:spLocks noGrp="1"/>
          </p:cNvSpPr>
          <p:nvPr>
            <p:ph type="dt" sz="quarter" idx="10"/>
          </p:nvPr>
        </p:nvSpPr>
        <p:spPr bwMode="auto">
          <a:xfrm>
            <a:off x="134938" y="647382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smtClean="0"/>
              <a:t>Equipe imXgam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1066800"/>
            <a:ext cx="4876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2000" dirty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ENVISION/</a:t>
            </a:r>
            <a:r>
              <a:rPr lang="fr-FR" sz="20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ENTERVISION/</a:t>
            </a:r>
            <a:r>
              <a:rPr lang="fr-FR" sz="20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ClaRyS</a:t>
            </a:r>
            <a:endParaRPr lang="fr-FR" dirty="0" smtClean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 smtClean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 smtClean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 smtClean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 smtClean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 smtClean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 smtClean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dirty="0" smtClean="0">
                <a:ea typeface="ＭＳ Ｐゴシック" charset="-128"/>
                <a:cs typeface="ＭＳ Ｐゴシック" charset="-128"/>
              </a:rPr>
              <a:t>2015</a:t>
            </a:r>
            <a:r>
              <a:rPr lang="fr-FR" dirty="0">
                <a:ea typeface="ＭＳ Ｐゴシック" charset="-128"/>
                <a:cs typeface="ＭＳ Ｐゴシック" charset="-128"/>
              </a:rPr>
              <a:t>: Programmation du </a:t>
            </a:r>
            <a:r>
              <a:rPr lang="fr-FR" dirty="0" err="1">
                <a:ea typeface="ＭＳ Ｐゴシック" charset="-128"/>
                <a:cs typeface="ＭＳ Ｐゴシック" charset="-128"/>
              </a:rPr>
              <a:t>Low</a:t>
            </a:r>
            <a:r>
              <a:rPr lang="fr-FR" dirty="0">
                <a:ea typeface="ＭＳ Ｐゴシック" charset="-128"/>
                <a:cs typeface="ＭＳ Ｐゴシック" charset="-128"/>
              </a:rPr>
              <a:t> </a:t>
            </a:r>
            <a:r>
              <a:rPr lang="fr-FR" dirty="0" err="1">
                <a:ea typeface="ＭＳ Ｐゴシック" charset="-128"/>
                <a:cs typeface="ＭＳ Ｐゴシック" charset="-128"/>
              </a:rPr>
              <a:t>Level</a:t>
            </a:r>
            <a:r>
              <a:rPr lang="fr-FR" dirty="0">
                <a:ea typeface="ＭＳ Ｐゴシック" charset="-128"/>
                <a:cs typeface="ＭＳ Ｐゴシック" charset="-128"/>
              </a:rPr>
              <a:t> Interface des cartes µTCA </a:t>
            </a:r>
            <a:r>
              <a:rPr lang="fr-FR" dirty="0" smtClean="0">
                <a:ea typeface="ＭＳ Ｐゴシック" charset="-128"/>
                <a:cs typeface="ＭＳ Ｐゴシック" charset="-128"/>
              </a:rPr>
              <a:t>AMC40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M.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Rodo</a:t>
            </a: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 Bordera, mémoire de stage de fin d’étude d’ingénieur Mines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St-Etienne</a:t>
            </a:r>
            <a:endParaRPr lang="fr-FR" sz="1400" dirty="0" smtClean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</a:pPr>
            <a:endParaRPr lang="fr-FR" dirty="0" smtClean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 smtClean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5308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6877050" y="647382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F5F4BC9-2C17-314C-8AE1-7FD7B2A34660}" type="slidenum">
              <a:rPr lang="fr-FR"/>
              <a:pPr/>
              <a:t>16</a:t>
            </a:fld>
            <a:endParaRPr lang="fr-FR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07950" y="0"/>
            <a:ext cx="90360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Team imXgam projects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rgbClr val="E75112"/>
              </a:solidFill>
              <a:effectLst/>
              <a:uLnTx/>
              <a:uFillTx/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grpSp>
        <p:nvGrpSpPr>
          <p:cNvPr id="23" name="Grouper 22"/>
          <p:cNvGrpSpPr/>
          <p:nvPr/>
        </p:nvGrpSpPr>
        <p:grpSpPr>
          <a:xfrm>
            <a:off x="630238" y="1447800"/>
            <a:ext cx="3430587" cy="1676400"/>
            <a:chOff x="630238" y="2895600"/>
            <a:chExt cx="3430587" cy="1676400"/>
          </a:xfrm>
        </p:grpSpPr>
        <p:pic>
          <p:nvPicPr>
            <p:cNvPr id="19" name="Image 17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06438" y="2895600"/>
              <a:ext cx="1427163" cy="65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Image 31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95600" y="3124200"/>
              <a:ext cx="1165225" cy="1130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Image 32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30238" y="3746500"/>
              <a:ext cx="2112962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52400" y="712359"/>
            <a:ext cx="5549011" cy="283571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sz="20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R&amp;D </a:t>
            </a:r>
            <a:r>
              <a:rPr lang="fr-FR" sz="2000" dirty="0" err="1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imaging</a:t>
            </a:r>
            <a:endParaRPr lang="fr-FR" sz="1600" dirty="0" smtClean="0"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pitchFamily="-104" charset="0"/>
              <a:buChar char="•"/>
            </a:pPr>
            <a:r>
              <a:rPr lang="fr-FR" sz="1800" dirty="0" smtClean="0">
                <a:solidFill>
                  <a:srgbClr val="000000"/>
                </a:solidFill>
                <a:latin typeface="Verdana" pitchFamily="-104" charset="0"/>
              </a:rPr>
              <a:t>S</a:t>
            </a:r>
            <a:r>
              <a:rPr lang="fr-FR" sz="1800" dirty="0" smtClean="0">
                <a:solidFill>
                  <a:srgbClr val="000000"/>
                </a:solidFill>
                <a:latin typeface="Verdana" pitchFamily="-104" charset="0"/>
              </a:rPr>
              <a:t>pectral CT</a:t>
            </a:r>
            <a:endParaRPr lang="fr-FR" sz="1600" dirty="0" smtClean="0">
              <a:solidFill>
                <a:srgbClr val="000000"/>
              </a:solidFill>
              <a:latin typeface="Verdana" pitchFamily="-104" charset="0"/>
            </a:endParaRP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fr-FR" sz="1600" dirty="0" err="1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K</a:t>
            </a:r>
            <a:r>
              <a:rPr lang="fr-FR" sz="1600" dirty="0" err="1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-edge</a:t>
            </a:r>
            <a:r>
              <a:rPr lang="fr-FR" sz="16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imaging</a:t>
            </a:r>
            <a:r>
              <a:rPr lang="fr-FR" sz="16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 of </a:t>
            </a:r>
            <a:r>
              <a:rPr lang="fr-FR" sz="16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Gd</a:t>
            </a:r>
            <a:r>
              <a:rPr lang="fr-FR" sz="16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 and Au </a:t>
            </a:r>
            <a:r>
              <a:rPr lang="fr-FR" sz="1600" dirty="0" err="1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with</a:t>
            </a:r>
            <a:r>
              <a:rPr lang="fr-FR" sz="16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 the camera </a:t>
            </a:r>
            <a:r>
              <a:rPr lang="fr-FR" sz="1600" dirty="0" err="1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ChiPSpeCT</a:t>
            </a:r>
            <a:r>
              <a:rPr lang="fr-FR" sz="16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 (XPAD3.2/CdTe)</a:t>
            </a:r>
            <a:r>
              <a:rPr lang="fr-FR" sz="16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 </a:t>
            </a:r>
            <a:br>
              <a:rPr lang="fr-FR" sz="16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</a:b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→ </a:t>
            </a:r>
            <a:r>
              <a:rPr lang="fr-FR" sz="1600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Thesis</a:t>
            </a: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: </a:t>
            </a:r>
            <a:r>
              <a:rPr lang="fr-FR" sz="1600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Loriane</a:t>
            </a: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 Portal (BDO CNRS/</a:t>
            </a:r>
            <a:r>
              <a:rPr lang="fr-FR" sz="1600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Region</a:t>
            </a: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, 2014-2017)</a:t>
            </a:r>
            <a:endParaRPr lang="fr-FR" sz="1600" dirty="0" smtClean="0">
              <a:solidFill>
                <a:srgbClr val="E75112"/>
              </a:solidFill>
              <a:latin typeface="Verdana" pitchFamily="-104" charset="0"/>
              <a:ea typeface="ＭＳ Ｐゴシック" pitchFamily="-104" charset="-128"/>
            </a:endParaRP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fr-FR" sz="16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Image reconstruction of </a:t>
            </a:r>
            <a:r>
              <a:rPr lang="fr-FR" sz="1600" dirty="0" err="1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sparse</a:t>
            </a:r>
            <a:r>
              <a:rPr lang="fr-FR" sz="16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  <a:t> data</a:t>
            </a:r>
            <a:br>
              <a:rPr lang="fr-FR" sz="16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</a:rPr>
            </a:b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→ </a:t>
            </a:r>
            <a:r>
              <a:rPr lang="fr-FR" sz="1600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Thesis</a:t>
            </a: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: </a:t>
            </a:r>
            <a:r>
              <a:rPr lang="fr-FR" sz="1600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Souhil</a:t>
            </a: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 </a:t>
            </a:r>
            <a:r>
              <a:rPr lang="fr-FR" sz="1600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Tairi</a:t>
            </a: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 (BDO CNRS/</a:t>
            </a:r>
            <a:r>
              <a:rPr lang="fr-FR" sz="1600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Region</a:t>
            </a: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, 2015-2018)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7"/>
          <p:cNvGrpSpPr>
            <a:grpSpLocks noChangeAspect="1"/>
          </p:cNvGrpSpPr>
          <p:nvPr/>
        </p:nvGrpSpPr>
        <p:grpSpPr bwMode="auto">
          <a:xfrm>
            <a:off x="-90488" y="76200"/>
            <a:ext cx="1766888" cy="685800"/>
            <a:chOff x="1940" y="1796"/>
            <a:chExt cx="1804" cy="700"/>
          </a:xfrm>
        </p:grpSpPr>
        <p:pic>
          <p:nvPicPr>
            <p:cNvPr id="63506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7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pic>
        <p:nvPicPr>
          <p:cNvPr id="63497" name="Image 26" descr="logoCPPM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r 29"/>
          <p:cNvGrpSpPr/>
          <p:nvPr/>
        </p:nvGrpSpPr>
        <p:grpSpPr>
          <a:xfrm>
            <a:off x="-152400" y="4328526"/>
            <a:ext cx="9289225" cy="2667000"/>
            <a:chOff x="-152400" y="4328526"/>
            <a:chExt cx="9289225" cy="2667000"/>
          </a:xfrm>
        </p:grpSpPr>
        <p:pic>
          <p:nvPicPr>
            <p:cNvPr id="63500" name="Picture 2" descr="C:\Users\GC161951\Documents\Colledani G\Cadarache\Spectro X 2D\Images\SPECTRO_X2D_FACE_TAGGED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11161" y="4619520"/>
              <a:ext cx="2425664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1" name="Picture 2"/>
            <p:cNvPicPr>
              <a:picLocks noChangeAspect="1" noChangeArrowheads="1"/>
            </p:cNvPicPr>
            <p:nvPr/>
          </p:nvPicPr>
          <p:blipFill>
            <a:blip r:embed="rId6"/>
            <a:srcRect l="-8215" r="-8215"/>
            <a:stretch>
              <a:fillRect/>
            </a:stretch>
          </p:blipFill>
          <p:spPr bwMode="auto">
            <a:xfrm>
              <a:off x="-152400" y="4328526"/>
              <a:ext cx="4176375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504" name="Image 6" descr="S540.t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48363" y="5656406"/>
              <a:ext cx="928687" cy="938212"/>
            </a:xfrm>
            <a:prstGeom prst="rect">
              <a:avLst/>
            </a:prstGeom>
            <a:noFill/>
            <a:ln w="19050">
              <a:solidFill>
                <a:srgbClr val="E75112"/>
              </a:solidFill>
              <a:miter lim="800000"/>
              <a:headEnd/>
              <a:tailEnd/>
            </a:ln>
          </p:spPr>
        </p:pic>
        <p:cxnSp>
          <p:nvCxnSpPr>
            <p:cNvPr id="43" name="Connecteur droit avec flèche 42"/>
            <p:cNvCxnSpPr/>
            <p:nvPr/>
          </p:nvCxnSpPr>
          <p:spPr bwMode="auto">
            <a:xfrm flipV="1">
              <a:off x="6412705" y="5287597"/>
              <a:ext cx="793440" cy="368810"/>
            </a:xfrm>
            <a:prstGeom prst="straightConnector1">
              <a:avLst/>
            </a:prstGeom>
            <a:ln w="19050" cap="flat" cmpd="sng" algn="ctr">
              <a:solidFill>
                <a:srgbClr val="E7511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503" name="Picture 2" descr="C:\Users\GC161951\Documents\Colledani G\Cadarache\Spectro X 2D\Bride\Bride_Q5AM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99332" y="5269470"/>
              <a:ext cx="2012848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85D002CA-96A6-4A4A-9DCA-F4754936DBB5}" type="slidenum">
              <a:rPr lang="en-GB" sz="1200">
                <a:solidFill>
                  <a:srgbClr val="898989"/>
                </a:solidFill>
              </a:rPr>
              <a:pPr algn="r"/>
              <a:t>17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21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200" dirty="0">
                <a:solidFill>
                  <a:srgbClr val="898989"/>
                </a:solidFill>
              </a:rPr>
              <a:t>Team </a:t>
            </a:r>
            <a:r>
              <a:rPr lang="en-GB" sz="1200" dirty="0" err="1">
                <a:solidFill>
                  <a:srgbClr val="898989"/>
                </a:solidFill>
              </a:rPr>
              <a:t>imXgam</a:t>
            </a:r>
            <a:endParaRPr lang="en-GB" sz="1200" dirty="0">
              <a:solidFill>
                <a:srgbClr val="898989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15862" y="1461037"/>
            <a:ext cx="2242338" cy="216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152400" y="3516351"/>
            <a:ext cx="8991600" cy="335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FR" sz="2000" dirty="0"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R&amp;D instrumentation</a:t>
            </a:r>
            <a:endParaRPr lang="fr-FR" dirty="0" smtClean="0">
              <a:solidFill>
                <a:srgbClr val="000000"/>
              </a:solidFill>
              <a:latin typeface="Verdana" pitchFamily="-106" charset="0"/>
              <a:ea typeface="ＭＳ Ｐゴシック" pitchFamily="-106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fr-FR" dirty="0" err="1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</a:rPr>
              <a:t>Hybrid</a:t>
            </a:r>
            <a:r>
              <a:rPr lang="fr-FR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</a:rPr>
              <a:t> pixels</a:t>
            </a:r>
            <a:endParaRPr lang="fr-FR" dirty="0" smtClean="0">
              <a:solidFill>
                <a:srgbClr val="000000"/>
              </a:solidFill>
              <a:latin typeface="Verdana" pitchFamily="-106" charset="0"/>
              <a:ea typeface="ＭＳ Ｐゴシック" pitchFamily="-106" charset="-128"/>
              <a:cs typeface="+mn-cs"/>
            </a:endParaRP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itchFamily="-106" charset="0"/>
              <a:buChar char="•"/>
              <a:defRPr/>
            </a:pPr>
            <a:r>
              <a:rPr lang="fr-FR" sz="1600" dirty="0" err="1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Development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 of a </a:t>
            </a:r>
            <a:r>
              <a:rPr lang="fr-FR" sz="1600" dirty="0" err="1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double-threshold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 circuit 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(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</a:rPr>
              <a:t>2-8 </a:t>
            </a:r>
            <a:r>
              <a:rPr lang="fr-FR" sz="1600" dirty="0" err="1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</a:rPr>
              <a:t>keV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</a:rPr>
              <a:t>)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</a:rPr>
              <a:t> 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for the </a:t>
            </a:r>
            <a:r>
              <a:rPr lang="fr-FR" sz="1600" dirty="0" err="1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disgnostic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 of </a:t>
            </a:r>
            <a:r>
              <a:rPr lang="fr-FR" sz="1600" dirty="0" err="1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toroidal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 and ion </a:t>
            </a:r>
            <a:r>
              <a:rPr lang="fr-FR" sz="1600" dirty="0" err="1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tempeature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 in a 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</a:rPr>
              <a:t>tokamak 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</a:rPr>
              <a:t>(PIIM, IRFM Cadarache, CPPM)</a:t>
            </a:r>
            <a: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/>
            </a:r>
            <a:br>
              <a:rPr lang="fr-FR" sz="1600" dirty="0" smtClean="0">
                <a:solidFill>
                  <a:srgbClr val="000000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</a:br>
            <a:r>
              <a:rPr lang="fr-FR" sz="1600" dirty="0">
                <a:solidFill>
                  <a:srgbClr val="E75112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→ </a:t>
            </a:r>
            <a:r>
              <a:rPr lang="fr-FR" sz="1600" dirty="0" err="1">
                <a:solidFill>
                  <a:srgbClr val="E75112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Post-</a:t>
            </a:r>
            <a:r>
              <a:rPr lang="fr-FR" sz="1600" dirty="0" err="1" smtClean="0">
                <a:solidFill>
                  <a:srgbClr val="E75112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doc</a:t>
            </a:r>
            <a:r>
              <a:rPr lang="fr-FR" sz="1600" dirty="0" smtClean="0">
                <a:solidFill>
                  <a:srgbClr val="E75112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: Amr </a:t>
            </a:r>
            <a:r>
              <a:rPr lang="fr-FR" sz="1600" dirty="0">
                <a:solidFill>
                  <a:srgbClr val="E75112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Habib (</a:t>
            </a:r>
            <a:r>
              <a:rPr lang="fr-FR" sz="1600" dirty="0" err="1">
                <a:solidFill>
                  <a:srgbClr val="E75112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Amidex</a:t>
            </a:r>
            <a:r>
              <a:rPr lang="fr-FR" sz="1600" dirty="0">
                <a:solidFill>
                  <a:srgbClr val="E75112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 </a:t>
            </a:r>
            <a:r>
              <a:rPr lang="fr-FR" sz="1600" dirty="0" err="1">
                <a:solidFill>
                  <a:srgbClr val="E75112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DEmON</a:t>
            </a:r>
            <a:r>
              <a:rPr lang="fr-FR" sz="1600" dirty="0">
                <a:solidFill>
                  <a:srgbClr val="E75112"/>
                </a:solidFill>
                <a:latin typeface="Verdana" pitchFamily="-106" charset="0"/>
                <a:ea typeface="ＭＳ Ｐゴシック" pitchFamily="-106" charset="-128"/>
                <a:cs typeface="+mn-cs"/>
              </a:rPr>
              <a:t>, 2015-2017)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defRPr/>
            </a:pPr>
            <a:endParaRPr lang="fr-FR" sz="1600" dirty="0">
              <a:solidFill>
                <a:srgbClr val="E75112"/>
              </a:solidFill>
              <a:latin typeface="Verdana" pitchFamily="-106" charset="0"/>
              <a:ea typeface="ＭＳ Ｐゴシック" pitchFamily="-106" charset="-128"/>
              <a:cs typeface="+mn-cs"/>
            </a:endParaRP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itchFamily="-106" charset="0"/>
              <a:buNone/>
              <a:defRPr/>
            </a:pPr>
            <a:endParaRPr lang="fr-FR" sz="1600" dirty="0">
              <a:solidFill>
                <a:srgbClr val="E75112"/>
              </a:solidFill>
              <a:latin typeface="Verdana" pitchFamily="-106" charset="0"/>
              <a:ea typeface="ＭＳ Ｐゴシック" pitchFamily="-106" charset="-128"/>
              <a:cs typeface="+mn-cs"/>
            </a:endParaRP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itchFamily="-106" charset="0"/>
              <a:buNone/>
              <a:defRPr/>
            </a:pPr>
            <a:endParaRPr lang="fr-FR" sz="1600" dirty="0">
              <a:solidFill>
                <a:srgbClr val="E75112"/>
              </a:solidFill>
              <a:latin typeface="Verdana" pitchFamily="-106" charset="0"/>
              <a:ea typeface="ＭＳ Ｐゴシック" pitchFamily="-106" charset="-128"/>
              <a:cs typeface="+mn-cs"/>
            </a:endParaRP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itchFamily="-106" charset="0"/>
              <a:buNone/>
              <a:defRPr/>
            </a:pPr>
            <a:endParaRPr lang="fr-FR" sz="1600" dirty="0" smtClean="0">
              <a:solidFill>
                <a:srgbClr val="E75112"/>
              </a:solidFill>
              <a:latin typeface="Verdana" pitchFamily="-106" charset="0"/>
              <a:ea typeface="ＭＳ Ｐゴシック" pitchFamily="-106" charset="-128"/>
              <a:cs typeface="+mn-cs"/>
            </a:endParaRP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itchFamily="-106" charset="0"/>
              <a:buNone/>
              <a:defRPr/>
            </a:pPr>
            <a:endParaRPr lang="fr-FR" sz="1600" dirty="0">
              <a:solidFill>
                <a:srgbClr val="E75112"/>
              </a:solidFill>
              <a:latin typeface="Verdana" pitchFamily="-106" charset="0"/>
              <a:ea typeface="ＭＳ Ｐゴシック" pitchFamily="-106" charset="-128"/>
              <a:cs typeface="+mn-cs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07950" y="0"/>
            <a:ext cx="90360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Team imXgam projects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rgbClr val="E75112"/>
              </a:solidFill>
              <a:effectLst/>
              <a:uLnTx/>
              <a:uFillTx/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0"/>
            <a:ext cx="9036050" cy="692150"/>
          </a:xfrm>
        </p:spPr>
        <p:txBody>
          <a:bodyPr/>
          <a:lstStyle/>
          <a:p>
            <a:r>
              <a:rPr lang="fr-FR" sz="2800" b="1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Team </a:t>
            </a:r>
            <a:r>
              <a:rPr lang="fr-FR" sz="2800" b="1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imXgam</a:t>
            </a:r>
            <a:r>
              <a:rPr lang="fr-FR" sz="2800" b="1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fr-FR" sz="2800" b="1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projects</a:t>
            </a:r>
            <a:endParaRPr lang="fr-FR" sz="2800" b="1" dirty="0" smtClean="0">
              <a:solidFill>
                <a:srgbClr val="E75112"/>
              </a:solidFill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7"/>
          <p:cNvGrpSpPr>
            <a:grpSpLocks noChangeAspect="1"/>
          </p:cNvGrpSpPr>
          <p:nvPr/>
        </p:nvGrpSpPr>
        <p:grpSpPr bwMode="auto">
          <a:xfrm>
            <a:off x="-90488" y="76200"/>
            <a:ext cx="1766888" cy="685800"/>
            <a:chOff x="1940" y="1796"/>
            <a:chExt cx="1804" cy="700"/>
          </a:xfrm>
        </p:grpSpPr>
        <p:pic>
          <p:nvPicPr>
            <p:cNvPr id="65552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53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pic>
        <p:nvPicPr>
          <p:cNvPr id="65541" name="Image 20" descr="logoCPPM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Image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3005138"/>
            <a:ext cx="3733800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Imag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2738" y="3352800"/>
            <a:ext cx="312896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79388" y="5256213"/>
            <a:ext cx="4773612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Font typeface="Arial" pitchFamily="-106" charset="0"/>
              <a:buChar char="•"/>
              <a:defRPr/>
            </a:pPr>
            <a:r>
              <a:rPr lang="fr-FR" sz="1600" dirty="0" err="1" smtClean="0">
                <a:latin typeface="Verdana" pitchFamily="-106" charset="0"/>
                <a:ea typeface="ＭＳ Ｐゴシック" pitchFamily="-106" charset="-128"/>
                <a:cs typeface="+mn-cs"/>
              </a:rPr>
              <a:t>Development</a:t>
            </a:r>
            <a:r>
              <a:rPr lang="fr-FR" sz="1600" dirty="0" smtClean="0">
                <a:latin typeface="Verdana" pitchFamily="-106" charset="0"/>
                <a:ea typeface="ＭＳ Ｐゴシック" pitchFamily="-106" charset="-128"/>
                <a:cs typeface="+mn-cs"/>
              </a:rPr>
              <a:t> of an </a:t>
            </a:r>
            <a:r>
              <a:rPr lang="fr-FR" sz="1600" dirty="0" err="1" smtClean="0">
                <a:latin typeface="Verdana" pitchFamily="-106" charset="0"/>
                <a:ea typeface="ＭＳ Ｐゴシック" pitchFamily="-106" charset="-128"/>
                <a:cs typeface="+mn-cs"/>
              </a:rPr>
              <a:t>ultra-fast</a:t>
            </a:r>
            <a:r>
              <a:rPr lang="fr-FR" sz="1600" dirty="0" smtClean="0">
                <a:latin typeface="Verdana" pitchFamily="-106" charset="0"/>
                <a:ea typeface="ＭＳ Ｐゴシック" pitchFamily="-106" charset="-128"/>
                <a:cs typeface="+mn-cs"/>
              </a:rPr>
              <a:t/>
            </a:r>
            <a:br>
              <a:rPr lang="fr-FR" sz="1600" dirty="0" smtClean="0">
                <a:latin typeface="Verdana" pitchFamily="-106" charset="0"/>
                <a:ea typeface="ＭＳ Ｐゴシック" pitchFamily="-106" charset="-128"/>
                <a:cs typeface="+mn-cs"/>
              </a:rPr>
            </a:br>
            <a:r>
              <a:rPr lang="fr-FR" sz="1600" dirty="0">
                <a:latin typeface="Verdana" pitchFamily="-106" charset="0"/>
                <a:ea typeface="ＭＳ Ｐゴシック" pitchFamily="-106" charset="-128"/>
                <a:cs typeface="+mn-cs"/>
              </a:rPr>
              <a:t>TEP/IRM</a:t>
            </a:r>
            <a:r>
              <a:rPr lang="fr-FR" sz="1600" dirty="0" smtClean="0">
                <a:latin typeface="Verdana" pitchFamily="-106" charset="0"/>
                <a:ea typeface="ＭＳ Ｐゴシック" pitchFamily="-106" charset="-128"/>
                <a:cs typeface="+mn-cs"/>
              </a:rPr>
              <a:t> insert </a:t>
            </a:r>
            <a:r>
              <a:rPr lang="fr-FR" sz="1600" dirty="0" err="1" smtClean="0">
                <a:latin typeface="Verdana" pitchFamily="-106" charset="0"/>
                <a:ea typeface="ＭＳ Ｐゴシック" pitchFamily="-106" charset="-128"/>
                <a:cs typeface="+mn-cs"/>
              </a:rPr>
              <a:t>using</a:t>
            </a:r>
            <a:r>
              <a:rPr lang="fr-FR" sz="1600" dirty="0" smtClean="0">
                <a:latin typeface="Verdana" pitchFamily="-106" charset="0"/>
                <a:ea typeface="ＭＳ Ｐゴシック" pitchFamily="-106" charset="-128"/>
                <a:cs typeface="+mn-cs"/>
              </a:rPr>
              <a:t> the AMC40 </a:t>
            </a:r>
            <a:r>
              <a:rPr lang="fr-FR" sz="1600" dirty="0" err="1" smtClean="0">
                <a:latin typeface="Verdana" pitchFamily="-106" charset="0"/>
                <a:ea typeface="ＭＳ Ｐゴシック" pitchFamily="-106" charset="-128"/>
                <a:cs typeface="+mn-cs"/>
              </a:rPr>
              <a:t>boards</a:t>
            </a:r>
            <a:r>
              <a:rPr lang="fr-FR" sz="1600" dirty="0" smtClean="0">
                <a:latin typeface="Verdana" pitchFamily="-106" charset="0"/>
                <a:ea typeface="ＭＳ Ｐゴシック" pitchFamily="-106" charset="-128"/>
                <a:cs typeface="+mn-cs"/>
              </a:rPr>
              <a:t/>
            </a:r>
            <a:br>
              <a:rPr lang="fr-FR" sz="1600" dirty="0" smtClean="0">
                <a:latin typeface="Verdana" pitchFamily="-106" charset="0"/>
                <a:ea typeface="ＭＳ Ｐゴシック" pitchFamily="-106" charset="-128"/>
                <a:cs typeface="+mn-cs"/>
              </a:rPr>
            </a:br>
            <a:endParaRPr lang="fr-FR" sz="1600" dirty="0">
              <a:latin typeface="Verdana" pitchFamily="-106" charset="0"/>
              <a:ea typeface="ＭＳ Ｐゴシック" pitchFamily="-106" charset="-128"/>
              <a:cs typeface="+mn-cs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3213" y="3352800"/>
            <a:ext cx="3148012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80038" y="3365500"/>
            <a:ext cx="315436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836613"/>
            <a:ext cx="8604250" cy="259238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sz="2000" dirty="0" smtClean="0"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R&amp;D instrumentation</a:t>
            </a:r>
            <a:endParaRPr lang="fr-FR" sz="1800" dirty="0" smtClean="0">
              <a:solidFill>
                <a:srgbClr val="000000"/>
              </a:solidFill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pitchFamily="-104" charset="0"/>
              <a:buChar char="•"/>
            </a:pPr>
            <a:r>
              <a:rPr lang="fr-FR" sz="1800" dirty="0" smtClean="0">
                <a:latin typeface="Verdana" pitchFamily="-104" charset="0"/>
              </a:rPr>
              <a:t>DAQ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Programing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of the µTCA DAQ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boards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AMC40 for dose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delivery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imaging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in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hadrontherapy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/>
            </a:r>
            <a:br>
              <a:rPr lang="fr-FR" sz="1600" dirty="0" smtClean="0">
                <a:latin typeface="Verdana" pitchFamily="-104" charset="0"/>
                <a:ea typeface="ＭＳ Ｐゴシック" pitchFamily="-104" charset="-128"/>
              </a:rPr>
            </a:b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→ H2020 PHC-11 </a:t>
            </a:r>
            <a:r>
              <a:rPr lang="fr-FR" sz="1600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GaIn</a:t>
            </a: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 (IPNL, CPPM, </a:t>
            </a:r>
            <a:r>
              <a:rPr lang="fr-FR" sz="1600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Créatis</a:t>
            </a: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: 2015?)</a:t>
            </a:r>
            <a:endParaRPr lang="fr-FR" sz="1800" dirty="0" smtClean="0">
              <a:latin typeface="Verdana" pitchFamily="-104" charset="0"/>
              <a:ea typeface="ＭＳ Ｐゴシック" pitchFamily="-104" charset="-128"/>
            </a:endParaRPr>
          </a:p>
          <a:p>
            <a:pPr lvl="2">
              <a:lnSpc>
                <a:spcPct val="90000"/>
              </a:lnSpc>
              <a:spcAft>
                <a:spcPts val="600"/>
              </a:spcAft>
            </a:pP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Development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of a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front-end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acquisition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bpour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la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loard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for the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SiPM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readout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with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the ASIC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PetitROC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linked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> to the AMC40 </a:t>
            </a:r>
            <a:r>
              <a:rPr lang="fr-FR" sz="1600" dirty="0" err="1" smtClean="0">
                <a:latin typeface="Verdana" pitchFamily="-104" charset="0"/>
                <a:ea typeface="ＭＳ Ｐゴシック" pitchFamily="-104" charset="-128"/>
              </a:rPr>
              <a:t>boards</a:t>
            </a:r>
            <a:r>
              <a:rPr lang="fr-FR" sz="1600" dirty="0" smtClean="0">
                <a:latin typeface="Verdana" pitchFamily="-104" charset="0"/>
                <a:ea typeface="ＭＳ Ｐゴシック" pitchFamily="-104" charset="-128"/>
              </a:rPr>
              <a:t/>
            </a:r>
            <a:br>
              <a:rPr lang="fr-FR" sz="1600" dirty="0" smtClean="0">
                <a:latin typeface="Verdana" pitchFamily="-104" charset="0"/>
                <a:ea typeface="ＭＳ Ｐゴシック" pitchFamily="-104" charset="-128"/>
              </a:rPr>
            </a:b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→ ANR ANDRA TEMPORAL </a:t>
            </a:r>
            <a:b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</a:b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(DAMAVAN Imaging, UT Troyes, </a:t>
            </a:r>
            <a:r>
              <a:rPr lang="fr-FR" sz="1600" dirty="0" err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Weeroc</a:t>
            </a:r>
            <a:r>
              <a:rPr lang="fr-FR" sz="1600" dirty="0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</a:rPr>
              <a:t>, Canberra, CPPM, 2016-2020)</a:t>
            </a:r>
          </a:p>
          <a:p>
            <a:pPr lvl="2">
              <a:lnSpc>
                <a:spcPct val="90000"/>
              </a:lnSpc>
              <a:spcAft>
                <a:spcPts val="600"/>
              </a:spcAft>
            </a:pPr>
            <a:endParaRPr lang="fr-FR" sz="1600" dirty="0" smtClean="0">
              <a:solidFill>
                <a:srgbClr val="E75112"/>
              </a:solidFill>
              <a:latin typeface="Verdana" pitchFamily="-104" charset="0"/>
              <a:ea typeface="ＭＳ Ｐゴシック" pitchFamily="-104" charset="-128"/>
            </a:endParaRPr>
          </a:p>
          <a:p>
            <a:pPr lvl="2">
              <a:lnSpc>
                <a:spcPct val="90000"/>
              </a:lnSpc>
              <a:spcAft>
                <a:spcPts val="600"/>
              </a:spcAft>
            </a:pPr>
            <a:endParaRPr lang="fr-FR" sz="1600" dirty="0" smtClean="0">
              <a:solidFill>
                <a:srgbClr val="E75112"/>
              </a:solidFill>
              <a:latin typeface="Verdana" pitchFamily="-104" charset="0"/>
              <a:ea typeface="ＭＳ Ｐゴシック" pitchFamily="-104" charset="-128"/>
            </a:endParaRPr>
          </a:p>
          <a:p>
            <a:pPr lvl="2">
              <a:lnSpc>
                <a:spcPct val="90000"/>
              </a:lnSpc>
              <a:spcAft>
                <a:spcPts val="600"/>
              </a:spcAft>
            </a:pPr>
            <a:endParaRPr lang="fr-FR" sz="1600" dirty="0" smtClean="0">
              <a:solidFill>
                <a:srgbClr val="E75112"/>
              </a:solidFill>
              <a:latin typeface="Verdana" pitchFamily="-104" charset="0"/>
              <a:ea typeface="ＭＳ Ｐゴシック" pitchFamily="-104" charset="-128"/>
            </a:endParaRPr>
          </a:p>
          <a:p>
            <a:pPr lvl="2">
              <a:lnSpc>
                <a:spcPct val="90000"/>
              </a:lnSpc>
              <a:spcAft>
                <a:spcPts val="600"/>
              </a:spcAft>
            </a:pPr>
            <a:endParaRPr lang="fr-FR" sz="1600" dirty="0" smtClean="0">
              <a:solidFill>
                <a:srgbClr val="E75112"/>
              </a:solidFill>
              <a:latin typeface="Verdana" pitchFamily="-104" charset="0"/>
              <a:ea typeface="ＭＳ Ｐゴシック" pitchFamily="-104" charset="-128"/>
            </a:endParaRPr>
          </a:p>
          <a:p>
            <a:pPr lvl="2">
              <a:lnSpc>
                <a:spcPct val="90000"/>
              </a:lnSpc>
              <a:spcAft>
                <a:spcPts val="600"/>
              </a:spcAft>
              <a:buFont typeface="Arial" pitchFamily="-104" charset="0"/>
              <a:buNone/>
            </a:pPr>
            <a:endParaRPr lang="fr-FR" sz="1600" dirty="0" smtClean="0">
              <a:latin typeface="Verdana" pitchFamily="-104" charset="0"/>
              <a:ea typeface="ＭＳ Ｐゴシック" pitchFamily="-104" charset="-128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9200" y="5075238"/>
            <a:ext cx="3886200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85D002CA-96A6-4A4A-9DCA-F4754936DBB5}" type="slidenum">
              <a:rPr lang="en-GB" sz="1200">
                <a:solidFill>
                  <a:srgbClr val="898989"/>
                </a:solidFill>
              </a:rPr>
              <a:pPr algn="r"/>
              <a:t>18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23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200" dirty="0">
                <a:solidFill>
                  <a:srgbClr val="898989"/>
                </a:solidFill>
              </a:rPr>
              <a:t>Team </a:t>
            </a:r>
            <a:r>
              <a:rPr lang="en-GB" sz="1200" dirty="0" err="1">
                <a:solidFill>
                  <a:srgbClr val="898989"/>
                </a:solidFill>
              </a:rPr>
              <a:t>imXgam</a:t>
            </a:r>
            <a:endParaRPr lang="en-GB" sz="1200" dirty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 txBox="1">
            <a:spLocks noChangeArrowheads="1"/>
          </p:cNvSpPr>
          <p:nvPr/>
        </p:nvSpPr>
        <p:spPr bwMode="auto">
          <a:xfrm>
            <a:off x="179388" y="684213"/>
            <a:ext cx="8964612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200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Societal applications of nuclear physics :</a:t>
            </a:r>
            <a:br>
              <a:rPr lang="en-GB" sz="200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</a:br>
            <a:r>
              <a:rPr lang="en-GB" sz="2000">
                <a:solidFill>
                  <a:srgbClr val="E75112"/>
                </a:solidFill>
              </a:rPr>
              <a:t>→ Development of interdisciplinary projects using ionizing radiations</a:t>
            </a:r>
            <a:r>
              <a:rPr lang="en-GB" sz="200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  </a:t>
            </a: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179388" y="2819400"/>
            <a:ext cx="8964612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962150" lvl="1" indent="-285750" eaLnBrk="0" hangingPunct="0">
              <a:lnSpc>
                <a:spcPct val="90000"/>
              </a:lnSpc>
              <a:spcBef>
                <a:spcPct val="20000"/>
              </a:spcBef>
            </a:pPr>
            <a:endParaRPr lang="en-GB" sz="2000" dirty="0">
              <a:solidFill>
                <a:srgbClr val="000000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Development of X-ray hybrid pixel detectors</a:t>
            </a:r>
          </a:p>
          <a:p>
            <a:pPr marL="19621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16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XPIX, PIXSCAN, </a:t>
            </a:r>
            <a:r>
              <a:rPr lang="en-GB" sz="1600" dirty="0" err="1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ClearPET</a:t>
            </a:r>
            <a:r>
              <a:rPr lang="en-GB" sz="16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/XPAD, </a:t>
            </a:r>
            <a:r>
              <a:rPr lang="en-GB" sz="1600" dirty="0" err="1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CHiPSpeCT</a:t>
            </a:r>
            <a:r>
              <a:rPr lang="en-GB" sz="16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fr-FR" sz="16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-&gt; startup</a:t>
            </a:r>
            <a:endParaRPr lang="en-GB" sz="1600" dirty="0">
              <a:solidFill>
                <a:srgbClr val="000000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Development of multi-pixel probes</a:t>
            </a:r>
          </a:p>
          <a:p>
            <a:pPr marL="19621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16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PIXSIC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Monte Carlo simulation</a:t>
            </a:r>
          </a:p>
          <a:p>
            <a:pPr marL="19621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16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GATE, </a:t>
            </a:r>
            <a:r>
              <a:rPr lang="en-GB" sz="1600" dirty="0" err="1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fGATE</a:t>
            </a:r>
            <a:r>
              <a:rPr lang="en-GB" sz="16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lang="en-GB" sz="1600" dirty="0" err="1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hGATE</a:t>
            </a:r>
            <a:endParaRPr lang="en-GB" sz="1600" dirty="0">
              <a:solidFill>
                <a:srgbClr val="000000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2000" dirty="0" err="1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Hadrontherapy</a:t>
            </a:r>
            <a:endParaRPr lang="en-GB" sz="2000" dirty="0">
              <a:solidFill>
                <a:srgbClr val="000000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19621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16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ENVISION et ENTERVISION (FP7</a:t>
            </a:r>
            <a:r>
              <a:rPr lang="en-GB" sz="1600" dirty="0" smtClean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), </a:t>
            </a:r>
            <a:r>
              <a:rPr lang="en-GB" sz="1600" dirty="0" err="1" smtClean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ClaRyS</a:t>
            </a:r>
            <a:endParaRPr lang="en-GB" sz="1600" dirty="0" smtClean="0">
              <a:solidFill>
                <a:srgbClr val="000000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Setting up of a research infrastructure for the development of biomedical imaging at CPPM</a:t>
            </a:r>
          </a:p>
          <a:p>
            <a:pPr marL="19621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16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Irradiation systems, imaging room, </a:t>
            </a:r>
            <a:r>
              <a:rPr lang="en-GB" sz="1600" dirty="0" err="1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tomXgam</a:t>
            </a:r>
            <a:r>
              <a:rPr lang="en-GB" sz="1600" dirty="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 bench</a:t>
            </a:r>
            <a:endParaRPr lang="en-GB" sz="2000" dirty="0">
              <a:solidFill>
                <a:srgbClr val="000000"/>
              </a:solidFill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en-GB" sz="2800" b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imXgam — X and gamma ray imaging</a:t>
            </a:r>
            <a:endParaRPr lang="en-GB" sz="2800" smtClean="0">
              <a:solidFill>
                <a:srgbClr val="E75112"/>
              </a:solidFill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8437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85D002CA-96A6-4A4A-9DCA-F4754936DBB5}" type="slidenum">
              <a:rPr lang="en-GB" sz="1200">
                <a:solidFill>
                  <a:srgbClr val="898989"/>
                </a:solidFill>
              </a:rPr>
              <a:pPr algn="r"/>
              <a:t>2</a:t>
            </a:fld>
            <a:endParaRPr lang="en-GB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9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200" dirty="0">
                <a:solidFill>
                  <a:srgbClr val="898989"/>
                </a:solidFill>
              </a:rPr>
              <a:t>Team </a:t>
            </a:r>
            <a:r>
              <a:rPr lang="en-GB" sz="1200" dirty="0" err="1">
                <a:solidFill>
                  <a:srgbClr val="898989"/>
                </a:solidFill>
              </a:rPr>
              <a:t>imXgam</a:t>
            </a:r>
            <a:endParaRPr lang="en-GB" sz="1200" dirty="0">
              <a:solidFill>
                <a:srgbClr val="898989"/>
              </a:solidFill>
            </a:endParaRPr>
          </a:p>
        </p:txBody>
      </p:sp>
      <p:grpSp>
        <p:nvGrpSpPr>
          <p:cNvPr id="18440" name="Group 17"/>
          <p:cNvGrpSpPr>
            <a:grpSpLocks noChangeAspect="1"/>
          </p:cNvGrpSpPr>
          <p:nvPr/>
        </p:nvGrpSpPr>
        <p:grpSpPr bwMode="auto">
          <a:xfrm>
            <a:off x="7988300" y="152400"/>
            <a:ext cx="1079500" cy="419100"/>
            <a:chOff x="1940" y="1796"/>
            <a:chExt cx="1804" cy="700"/>
          </a:xfrm>
        </p:grpSpPr>
        <p:pic>
          <p:nvPicPr>
            <p:cNvPr id="18449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0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grpSp>
        <p:nvGrpSpPr>
          <p:cNvPr id="3" name="Grouper 29"/>
          <p:cNvGrpSpPr>
            <a:grpSpLocks/>
          </p:cNvGrpSpPr>
          <p:nvPr/>
        </p:nvGrpSpPr>
        <p:grpSpPr bwMode="auto">
          <a:xfrm>
            <a:off x="76200" y="1600200"/>
            <a:ext cx="9421813" cy="881063"/>
            <a:chOff x="76200" y="1676400"/>
            <a:chExt cx="9421812" cy="881743"/>
          </a:xfrm>
        </p:grpSpPr>
        <p:sp>
          <p:nvSpPr>
            <p:cNvPr id="18447" name="Rectangle 3"/>
            <p:cNvSpPr txBox="1">
              <a:spLocks noChangeArrowheads="1"/>
            </p:cNvSpPr>
            <p:nvPr/>
          </p:nvSpPr>
          <p:spPr bwMode="auto">
            <a:xfrm>
              <a:off x="76200" y="1905000"/>
              <a:ext cx="9421812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443038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60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GDR Modélisation et Instrumentation pour l’Imagerie Biomédicale (MI2B)</a:t>
              </a:r>
              <a:br>
                <a:rPr lang="en-GB" sz="160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</a:br>
              <a:r>
                <a:rPr lang="en-GB" sz="1600">
                  <a:ea typeface="ＭＳ Ｐゴシック" pitchFamily="-104" charset="-128"/>
                  <a:cs typeface="ＭＳ Ｐゴシック" pitchFamily="-104" charset="-128"/>
                </a:rPr>
                <a:t>GDR Modelling and Instrumentation for Biomedical Imaging (MI2B)</a:t>
              </a:r>
            </a:p>
          </p:txBody>
        </p:sp>
        <p:pic>
          <p:nvPicPr>
            <p:cNvPr id="18448" name="Image 11" descr="Logo_MI2B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8412" y="1676400"/>
              <a:ext cx="771525" cy="88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er 30"/>
          <p:cNvGrpSpPr>
            <a:grpSpLocks/>
          </p:cNvGrpSpPr>
          <p:nvPr/>
        </p:nvGrpSpPr>
        <p:grpSpPr bwMode="auto">
          <a:xfrm>
            <a:off x="152400" y="2438400"/>
            <a:ext cx="8991600" cy="533400"/>
            <a:chOff x="152400" y="2590800"/>
            <a:chExt cx="8991600" cy="533400"/>
          </a:xfrm>
        </p:grpSpPr>
        <p:sp>
          <p:nvSpPr>
            <p:cNvPr id="18445" name="Rectangle 3"/>
            <p:cNvSpPr txBox="1">
              <a:spLocks noChangeArrowheads="1"/>
            </p:cNvSpPr>
            <p:nvPr/>
          </p:nvSpPr>
          <p:spPr bwMode="auto">
            <a:xfrm>
              <a:off x="179388" y="2590800"/>
              <a:ext cx="8964612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443038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60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Centre de Recherche en Imagerie Médicale</a:t>
              </a:r>
              <a:br>
                <a:rPr lang="en-GB" sz="160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</a:br>
              <a:r>
                <a:rPr lang="en-GB" sz="160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Centre of Medical Imaging Research</a:t>
              </a:r>
            </a:p>
          </p:txBody>
        </p:sp>
        <p:pic>
          <p:nvPicPr>
            <p:cNvPr id="18446" name="Image 14" descr="Cerimed_logo.gi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2400" y="2590800"/>
              <a:ext cx="1069938" cy="351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43" name="Image 19" descr="logoCPPM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" y="76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Image 18" descr="logo_imXPAD+tag_quadri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3600" y="3687763"/>
            <a:ext cx="13208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0"/>
            <a:ext cx="6629400" cy="692150"/>
          </a:xfrm>
        </p:spPr>
        <p:txBody>
          <a:bodyPr/>
          <a:lstStyle/>
          <a:p>
            <a:pPr algn="l"/>
            <a:r>
              <a:rPr lang="fr-FR" sz="2800" b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Present team composition</a:t>
            </a:r>
            <a:endParaRPr lang="fr-FR" sz="2800" smtClean="0">
              <a:solidFill>
                <a:srgbClr val="E75112"/>
              </a:solidFill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9388" y="762000"/>
            <a:ext cx="860425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Permanents: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A.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Bonissent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(DR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émérite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), Y.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Boursier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(MC), C. Morel (PR)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M.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Dupont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(IR, 100%), F.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Cassol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(IR, 70%), J.-P.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Cachemiche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(IR, 10%)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J.-C.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Clémens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(IR, 10%), E.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Vigeolas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(IR, 10%)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CDD: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T.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Fabiani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(IR), M.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Rodo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Bordera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(IR), M. Bautista (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apprenti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IR)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Post-Docs:</a:t>
            </a:r>
            <a:endParaRPr lang="en-GB" sz="1400" dirty="0" smtClean="0">
              <a:solidFill>
                <a:srgbClr val="000000"/>
              </a:solidFill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A.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Habib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DEmON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PhD students: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M.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Hamonet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(BDO), L. Portal (BDO), S.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Tairi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(BDO)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Trainees: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I. Bones (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ClearPET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/XPAD), I. Vilas-Boas (PIXSCAN)</a:t>
            </a:r>
            <a:endParaRPr lang="en-GB" sz="1400" dirty="0" smtClean="0">
              <a:solidFill>
                <a:srgbClr val="000000"/>
              </a:solidFill>
              <a:latin typeface="Verdana" pitchFamily="-104" charset="0"/>
            </a:endParaRP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Technical support: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electronics (0,2 FTE), mechanics (1 FTE)</a:t>
            </a:r>
          </a:p>
          <a:p>
            <a:pPr>
              <a:lnSpc>
                <a:spcPct val="90000"/>
              </a:lnSpc>
            </a:pPr>
            <a:r>
              <a:rPr lang="en-GB" sz="1800" dirty="0" smtClean="0">
                <a:solidFill>
                  <a:srgbClr val="000000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Passed thesis (2010-2015):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S.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Nicol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(7.10,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ClearPET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/XPAD) -&gt; HMR, Montréal (CDI)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A.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Dawiec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(5.11, XPIX) -&gt;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imXPAD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(CDI) -&gt; SOLEIL (IR, 4.13)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H.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Ouamara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(2.13, PIXSCAN) -&gt; EOS imaging (CDI)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M.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Dupont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 (4.14, PIXSCAN) -&gt; ATER (AMU) -&gt; Post-doc (FLI)</a:t>
            </a:r>
          </a:p>
          <a:p>
            <a:pPr lvl="1">
              <a:lnSpc>
                <a:spcPct val="90000"/>
              </a:lnSpc>
              <a:buFont typeface="Arial" pitchFamily="-104" charset="0"/>
              <a:buChar char="•"/>
            </a:pP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C. </a:t>
            </a:r>
            <a:r>
              <a:rPr lang="en-GB" sz="1600" dirty="0" err="1" smtClean="0">
                <a:solidFill>
                  <a:srgbClr val="000000"/>
                </a:solidFill>
                <a:latin typeface="Verdana" pitchFamily="-104" charset="0"/>
              </a:rPr>
              <a:t>Kronland</a:t>
            </a:r>
            <a:r>
              <a:rPr lang="en-GB" sz="1600" dirty="0" smtClean="0">
                <a:solidFill>
                  <a:srgbClr val="000000"/>
                </a:solidFill>
                <a:latin typeface="Verdana" pitchFamily="-104" charset="0"/>
              </a:rPr>
              <a:t>-Martinet (3.15, PIXSCAN)</a:t>
            </a:r>
          </a:p>
          <a:p>
            <a:pPr lvl="1">
              <a:lnSpc>
                <a:spcPct val="90000"/>
              </a:lnSpc>
              <a:buFont typeface="Arial" pitchFamily="-104" charset="0"/>
              <a:buNone/>
            </a:pPr>
            <a:endParaRPr lang="en-GB" sz="1600" dirty="0">
              <a:solidFill>
                <a:srgbClr val="000000"/>
              </a:solidFill>
              <a:latin typeface="Verdana" pitchFamily="-104" charset="0"/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5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A51A5D80-2582-7E46-B3E6-0CAC7846590C}" type="slidenum">
              <a:rPr lang="en-GB" sz="1200">
                <a:solidFill>
                  <a:srgbClr val="898989"/>
                </a:solidFill>
              </a:rPr>
              <a:pPr algn="r"/>
              <a:t>3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20486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200">
                <a:solidFill>
                  <a:srgbClr val="898989"/>
                </a:solidFill>
              </a:rPr>
              <a:t>Team imXgam</a:t>
            </a:r>
          </a:p>
        </p:txBody>
      </p:sp>
      <p:grpSp>
        <p:nvGrpSpPr>
          <p:cNvPr id="20487" name="Group 17"/>
          <p:cNvGrpSpPr>
            <a:grpSpLocks noChangeAspect="1"/>
          </p:cNvGrpSpPr>
          <p:nvPr/>
        </p:nvGrpSpPr>
        <p:grpSpPr bwMode="auto">
          <a:xfrm>
            <a:off x="7988300" y="152400"/>
            <a:ext cx="1079500" cy="419100"/>
            <a:chOff x="1940" y="1796"/>
            <a:chExt cx="1804" cy="700"/>
          </a:xfrm>
        </p:grpSpPr>
        <p:pic>
          <p:nvPicPr>
            <p:cNvPr id="20489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0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pic>
        <p:nvPicPr>
          <p:cNvPr id="20488" name="Image 19" descr="logoCPPM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en-GB" sz="2800" b="1" smtClean="0">
                <a:solidFill>
                  <a:srgbClr val="E75112"/>
                </a:solidFill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imXgam — X and gamma ray imaging</a:t>
            </a:r>
            <a:endParaRPr lang="en-GB" sz="2800" smtClean="0">
              <a:solidFill>
                <a:srgbClr val="E75112"/>
              </a:solidFill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4579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8C1EF13B-6E44-0C46-B993-9A32EF9CEE9C}" type="slidenum">
              <a:rPr lang="en-GB" sz="1200">
                <a:solidFill>
                  <a:srgbClr val="898989"/>
                </a:solidFill>
              </a:rPr>
              <a:pPr algn="r"/>
              <a:t>4</a:t>
            </a:fld>
            <a:endParaRPr lang="en-GB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1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200">
                <a:solidFill>
                  <a:srgbClr val="898989"/>
                </a:solidFill>
              </a:rPr>
              <a:t>Team imXgam</a:t>
            </a:r>
          </a:p>
        </p:txBody>
      </p:sp>
      <p:grpSp>
        <p:nvGrpSpPr>
          <p:cNvPr id="24582" name="Group 17"/>
          <p:cNvGrpSpPr>
            <a:grpSpLocks noChangeAspect="1"/>
          </p:cNvGrpSpPr>
          <p:nvPr/>
        </p:nvGrpSpPr>
        <p:grpSpPr bwMode="auto">
          <a:xfrm>
            <a:off x="7988300" y="152400"/>
            <a:ext cx="1079500" cy="419100"/>
            <a:chOff x="1940" y="1796"/>
            <a:chExt cx="1804" cy="700"/>
          </a:xfrm>
        </p:grpSpPr>
        <p:pic>
          <p:nvPicPr>
            <p:cNvPr id="24594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5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grpSp>
        <p:nvGrpSpPr>
          <p:cNvPr id="24583" name="Grouper 23"/>
          <p:cNvGrpSpPr>
            <a:grpSpLocks/>
          </p:cNvGrpSpPr>
          <p:nvPr/>
        </p:nvGrpSpPr>
        <p:grpSpPr bwMode="auto">
          <a:xfrm>
            <a:off x="152400" y="838200"/>
            <a:ext cx="8604250" cy="2438400"/>
            <a:chOff x="152400" y="838200"/>
            <a:chExt cx="8604250" cy="2438400"/>
          </a:xfrm>
        </p:grpSpPr>
        <p:pic>
          <p:nvPicPr>
            <p:cNvPr id="24592" name="Image 15" descr="pixel_hybride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91000" y="838200"/>
              <a:ext cx="4038228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3"/>
            <p:cNvSpPr txBox="1">
              <a:spLocks noChangeArrowheads="1"/>
            </p:cNvSpPr>
            <p:nvPr/>
          </p:nvSpPr>
          <p:spPr bwMode="auto">
            <a:xfrm>
              <a:off x="152400" y="838200"/>
              <a:ext cx="860425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9621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/>
                <a:buChar char="•"/>
                <a:defRPr/>
              </a:pPr>
              <a:endParaRPr lang="en-GB" sz="2000" dirty="0">
                <a:solidFill>
                  <a:srgbClr val="000000"/>
                </a:solidFill>
                <a:latin typeface="Verdana" charset="0"/>
                <a:ea typeface="ＭＳ Ｐゴシック" charset="-128"/>
                <a:cs typeface="+mn-cs"/>
              </a:endParaRPr>
            </a:p>
            <a:p>
              <a:pPr marL="1962150" lvl="1" indent="-285750" eaLnBrk="0" hangingPunct="0">
                <a:lnSpc>
                  <a:spcPct val="90000"/>
                </a:lnSpc>
                <a:spcBef>
                  <a:spcPct val="20000"/>
                </a:spcBef>
                <a:defRPr/>
              </a:pPr>
              <a:endParaRPr lang="en-GB" sz="2000" dirty="0">
                <a:solidFill>
                  <a:srgbClr val="000000"/>
                </a:solidFill>
                <a:latin typeface="Verdana" charset="0"/>
                <a:ea typeface="ＭＳ Ｐゴシック" charset="-128"/>
                <a:cs typeface="+mn-cs"/>
              </a:endParaRP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  <a:defRPr/>
              </a:pPr>
              <a:r>
                <a:rPr lang="en-GB" sz="2000" dirty="0">
                  <a:solidFill>
                    <a:srgbClr val="000000"/>
                  </a:solidFill>
                  <a:latin typeface="Verdana" charset="0"/>
                  <a:ea typeface="ＭＳ Ｐゴシック" charset="-128"/>
                  <a:cs typeface="ＭＳ Ｐゴシック" charset="-128"/>
                </a:rPr>
                <a:t>X-ray hybrid pixel detectors</a:t>
              </a:r>
              <a:endParaRPr lang="en-GB" dirty="0">
                <a:solidFill>
                  <a:srgbClr val="000000"/>
                </a:solidFill>
                <a:latin typeface="Verdana" charset="0"/>
                <a:ea typeface="ＭＳ Ｐゴシック" charset="-128"/>
                <a:cs typeface="+mn-cs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/>
                <a:buChar char="•"/>
                <a:defRPr/>
              </a:pPr>
              <a:endParaRPr lang="en-GB" dirty="0">
                <a:solidFill>
                  <a:srgbClr val="000000"/>
                </a:solidFill>
                <a:latin typeface="Verdana" charset="0"/>
                <a:ea typeface="ＭＳ Ｐゴシック" charset="-128"/>
                <a:cs typeface="+mn-cs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/>
                <a:buChar char="•"/>
                <a:defRPr/>
              </a:pPr>
              <a:endParaRPr lang="en-GB" dirty="0">
                <a:solidFill>
                  <a:srgbClr val="000000"/>
                </a:solidFill>
                <a:latin typeface="Verdana" charset="0"/>
                <a:ea typeface="ＭＳ Ｐゴシック" charset="-128"/>
                <a:cs typeface="+mn-cs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/>
                <a:buChar char="•"/>
                <a:defRPr/>
              </a:pPr>
              <a:endParaRPr lang="en-GB" dirty="0">
                <a:solidFill>
                  <a:srgbClr val="000000"/>
                </a:solidFill>
                <a:latin typeface="Verdana" charset="0"/>
                <a:ea typeface="ＭＳ Ｐゴシック" charset="-128"/>
                <a:cs typeface="+mn-cs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/>
                <a:buChar char="•"/>
                <a:defRPr/>
              </a:pPr>
              <a:endParaRPr lang="en-GB" dirty="0">
                <a:solidFill>
                  <a:srgbClr val="000000"/>
                </a:solidFill>
                <a:latin typeface="Verdana" charset="0"/>
                <a:ea typeface="ＭＳ Ｐゴシック" charset="-128"/>
                <a:cs typeface="+mn-cs"/>
              </a:endParaRP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  <a:defRPr/>
              </a:pPr>
              <a:endParaRPr lang="en-GB" dirty="0">
                <a:solidFill>
                  <a:srgbClr val="000000"/>
                </a:solidFill>
                <a:latin typeface="Verdana" charset="0"/>
                <a:ea typeface="ＭＳ Ｐゴシック" charset="-128"/>
                <a:cs typeface="ＭＳ Ｐゴシック" charset="-128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  <a:defRPr/>
              </a:pPr>
              <a:endParaRPr lang="en-GB" dirty="0">
                <a:solidFill>
                  <a:srgbClr val="000000"/>
                </a:solidFill>
                <a:latin typeface="Verdana" charset="0"/>
                <a:ea typeface="ＭＳ Ｐゴシック" charset="-128"/>
                <a:cs typeface="+mn-cs"/>
              </a:endParaRPr>
            </a:p>
          </p:txBody>
        </p:sp>
      </p:grpSp>
      <p:grpSp>
        <p:nvGrpSpPr>
          <p:cNvPr id="4" name="Grouper 24"/>
          <p:cNvGrpSpPr>
            <a:grpSpLocks/>
          </p:cNvGrpSpPr>
          <p:nvPr/>
        </p:nvGrpSpPr>
        <p:grpSpPr bwMode="auto">
          <a:xfrm>
            <a:off x="152400" y="3048000"/>
            <a:ext cx="8604250" cy="3352800"/>
            <a:chOff x="152400" y="3048000"/>
            <a:chExt cx="8604250" cy="3352800"/>
          </a:xfrm>
        </p:grpSpPr>
        <p:grpSp>
          <p:nvGrpSpPr>
            <p:cNvPr id="24587" name="Grouper 22"/>
            <p:cNvGrpSpPr>
              <a:grpSpLocks/>
            </p:cNvGrpSpPr>
            <p:nvPr/>
          </p:nvGrpSpPr>
          <p:grpSpPr bwMode="auto">
            <a:xfrm>
              <a:off x="152400" y="3048000"/>
              <a:ext cx="8604250" cy="3352800"/>
              <a:chOff x="152400" y="3048000"/>
              <a:chExt cx="8604272" cy="3352800"/>
            </a:xfrm>
          </p:grpSpPr>
          <p:pic>
            <p:nvPicPr>
              <p:cNvPr id="24589" name="Image 16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39243" y="4060612"/>
                <a:ext cx="2175357" cy="2187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590" name="Image 17" descr="Logo_SOLEIL.gif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2514600" y="5672137"/>
                <a:ext cx="1928813" cy="728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591" name="Rectangle 3"/>
              <p:cNvSpPr txBox="1">
                <a:spLocks noChangeArrowheads="1"/>
              </p:cNvSpPr>
              <p:nvPr/>
            </p:nvSpPr>
            <p:spPr bwMode="auto">
              <a:xfrm>
                <a:off x="152400" y="3048000"/>
                <a:ext cx="8604272" cy="274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1962150" lvl="1" indent="-28575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endParaRPr lang="en-GB" sz="2000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1962150" lvl="1" indent="-28575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r>
                  <a:rPr lang="en-GB">
                    <a:solidFill>
                      <a:srgbClr val="E75112"/>
                    </a:solidFill>
                    <a:ea typeface="ＭＳ Ｐゴシック" pitchFamily="-104" charset="-128"/>
                    <a:cs typeface="ＭＳ Ｐゴシック" pitchFamily="-104" charset="-128"/>
                  </a:rPr>
                  <a:t>XPIX</a:t>
                </a:r>
                <a:r>
                  <a:rPr lang="en-GB">
                    <a:solidFill>
                      <a:srgbClr val="000000"/>
                    </a:solidFill>
                    <a:ea typeface="ＭＳ Ｐゴシック" pitchFamily="-104" charset="-128"/>
                    <a:cs typeface="ＭＳ Ｐゴシック" pitchFamily="-104" charset="-128"/>
                  </a:rPr>
                  <a:t>: Development of hybrid pixel detectors </a:t>
                </a:r>
                <a:br>
                  <a:rPr lang="en-GB">
                    <a:solidFill>
                      <a:srgbClr val="000000"/>
                    </a:solidFill>
                    <a:ea typeface="ＭＳ Ｐゴシック" pitchFamily="-104" charset="-128"/>
                    <a:cs typeface="ＭＳ Ｐゴシック" pitchFamily="-104" charset="-128"/>
                  </a:rPr>
                </a:br>
                <a:r>
                  <a:rPr lang="en-GB">
                    <a:solidFill>
                      <a:srgbClr val="000000"/>
                    </a:solidFill>
                    <a:ea typeface="ＭＳ Ｐゴシック" pitchFamily="-104" charset="-128"/>
                    <a:cs typeface="ＭＳ Ｐゴシック" pitchFamily="-104" charset="-128"/>
                  </a:rPr>
                  <a:t>XPAD3-1 and XPAD3-2 hybridized on Si and CdTe</a:t>
                </a:r>
                <a:endParaRPr lang="en-GB" sz="1600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2689225" lvl="2" indent="-22860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r>
                  <a:rPr lang="en-GB" sz="1600">
                    <a:solidFill>
                      <a:srgbClr val="000000"/>
                    </a:solidFill>
                    <a:ea typeface="ＭＳ Ｐゴシック" pitchFamily="-104" charset="-128"/>
                    <a:cs typeface="ＭＳ Ｐゴシック" pitchFamily="-104" charset="-128"/>
                  </a:rPr>
                  <a:t>&gt; 5 Mpixels 130 x 130 µm</a:t>
                </a:r>
                <a:r>
                  <a:rPr lang="en-GB" sz="1600" baseline="30000">
                    <a:solidFill>
                      <a:srgbClr val="000000"/>
                    </a:solidFill>
                    <a:ea typeface="ＭＳ Ｐゴシック" pitchFamily="-104" charset="-128"/>
                    <a:cs typeface="ＭＳ Ｐゴシック" pitchFamily="-104" charset="-128"/>
                  </a:rPr>
                  <a:t>2</a:t>
                </a:r>
                <a:endParaRPr lang="en-GB" sz="1600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2689225" lvl="2" indent="-22860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r>
                  <a:rPr lang="en-GB" sz="1600">
                    <a:solidFill>
                      <a:srgbClr val="000000"/>
                    </a:solidFill>
                    <a:ea typeface="ＭＳ Ｐゴシック" pitchFamily="-104" charset="-128"/>
                    <a:cs typeface="ＭＳ Ｐゴシック" pitchFamily="-104" charset="-128"/>
                  </a:rPr>
                  <a:t>240 images/s</a:t>
                </a:r>
              </a:p>
              <a:p>
                <a:pPr marL="2689225" lvl="2" indent="-22860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r>
                  <a:rPr lang="en-GB" sz="1600">
                    <a:solidFill>
                      <a:srgbClr val="000000"/>
                    </a:solidFill>
                    <a:ea typeface="ＭＳ Ｐゴシック" pitchFamily="-104" charset="-128"/>
                    <a:cs typeface="ＭＳ Ｐゴシック" pitchFamily="-104" charset="-128"/>
                  </a:rPr>
                  <a:t>5-35 keV (XPAD3.1)</a:t>
                </a:r>
              </a:p>
              <a:p>
                <a:pPr marL="2689225" lvl="2" indent="-22860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r>
                  <a:rPr lang="en-GB" sz="1600">
                    <a:solidFill>
                      <a:srgbClr val="000000"/>
                    </a:solidFill>
                    <a:ea typeface="ＭＳ Ｐゴシック" pitchFamily="-104" charset="-128"/>
                    <a:cs typeface="ＭＳ Ｐゴシック" pitchFamily="-104" charset="-128"/>
                  </a:rPr>
                  <a:t>5-60 keV (XPAD3.2)</a:t>
                </a:r>
                <a:endParaRPr lang="fr-FR" sz="1600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1962150" lvl="1" indent="-28575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r>
                  <a:rPr lang="fr-FR">
                    <a:solidFill>
                      <a:srgbClr val="E75112"/>
                    </a:solidFill>
                    <a:ea typeface="ＭＳ Ｐゴシック" pitchFamily="-104" charset="-128"/>
                    <a:cs typeface="ＭＳ Ｐゴシック" pitchFamily="-104" charset="-128"/>
                  </a:rPr>
                  <a:t>CHiPSpeCT </a:t>
                </a:r>
                <a:r>
                  <a:rPr lang="fr-FR">
                    <a:ea typeface="ＭＳ Ｐゴシック" pitchFamily="-104" charset="-128"/>
                    <a:cs typeface="ＭＳ Ｐゴシック" pitchFamily="-104" charset="-128"/>
                  </a:rPr>
                  <a:t>(PhysiCancer 12)</a:t>
                </a:r>
                <a:endParaRPr lang="fr-FR" sz="1600"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2689225" lvl="2" indent="-22860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r>
                  <a:rPr lang="fr-FR" sz="1600">
                    <a:solidFill>
                      <a:srgbClr val="E75112"/>
                    </a:solidFill>
                    <a:ea typeface="ＭＳ Ｐゴシック" pitchFamily="-104" charset="-128"/>
                    <a:cs typeface="ＭＳ Ｐゴシック" pitchFamily="-104" charset="-128"/>
                  </a:rPr>
                  <a:t>Hybrides XPAD3.2/CdTe (D7)</a:t>
                </a:r>
                <a:endParaRPr lang="fr-FR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2689225" lvl="2" indent="-22860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endParaRPr lang="en-GB" sz="160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1962150" lvl="1" indent="-28575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endParaRPr lang="en-GB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1962150" lvl="1" indent="-28575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endParaRPr lang="en-GB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1962150" lvl="1" indent="-28575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endParaRPr lang="en-GB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1962150" lvl="1" indent="-28575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endParaRPr lang="en-GB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1962150" lvl="1" indent="-28575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endParaRPr lang="en-GB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1962150" lvl="1" indent="-28575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Char char="•"/>
                </a:pPr>
                <a:endParaRPr lang="en-GB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342900" indent="-34290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None/>
                </a:pPr>
                <a:endParaRPr lang="en-GB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  <a:p>
                <a:pPr marL="1962150" lvl="1" indent="-285750" eaLnBrk="0" hangingPunct="0">
                  <a:lnSpc>
                    <a:spcPct val="90000"/>
                  </a:lnSpc>
                  <a:spcBef>
                    <a:spcPct val="20000"/>
                  </a:spcBef>
                  <a:buFont typeface="Arial" pitchFamily="-104" charset="0"/>
                  <a:buNone/>
                </a:pPr>
                <a:endParaRPr lang="en-GB">
                  <a:solidFill>
                    <a:srgbClr val="000000"/>
                  </a:solidFill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</p:grpSp>
        <p:pic>
          <p:nvPicPr>
            <p:cNvPr id="24588" name="Image 22" descr="Logo_InstitutNeel.gif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495800" y="5729286"/>
              <a:ext cx="1143000" cy="595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85" name="Image 19" descr="logoCPPM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76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8400" y="3962400"/>
            <a:ext cx="2420938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7C22D5EF-1BFF-B448-A962-C8071D05D781}" type="slidenum">
              <a:rPr lang="fr-FR" sz="1200">
                <a:solidFill>
                  <a:srgbClr val="898989"/>
                </a:solidFill>
              </a:rPr>
              <a:pPr algn="r"/>
              <a:t>5</a:t>
            </a:fld>
            <a:endParaRPr lang="fr-FR" sz="1200">
              <a:solidFill>
                <a:srgbClr val="898989"/>
              </a:solidFill>
            </a:endParaRPr>
          </a:p>
        </p:txBody>
      </p:sp>
      <p:sp>
        <p:nvSpPr>
          <p:cNvPr id="26627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FR" sz="1200">
                <a:solidFill>
                  <a:srgbClr val="898989"/>
                </a:solidFill>
              </a:rPr>
              <a:t>Groupe imXgam</a:t>
            </a:r>
          </a:p>
        </p:txBody>
      </p:sp>
      <p:grpSp>
        <p:nvGrpSpPr>
          <p:cNvPr id="2" name="Grouper 38"/>
          <p:cNvGrpSpPr>
            <a:grpSpLocks/>
          </p:cNvGrpSpPr>
          <p:nvPr/>
        </p:nvGrpSpPr>
        <p:grpSpPr bwMode="auto">
          <a:xfrm>
            <a:off x="152400" y="4265613"/>
            <a:ext cx="9391650" cy="2592387"/>
            <a:chOff x="152400" y="4265612"/>
            <a:chExt cx="9391650" cy="2592388"/>
          </a:xfrm>
        </p:grpSpPr>
        <p:sp>
          <p:nvSpPr>
            <p:cNvPr id="26642" name="Rectangle 3"/>
            <p:cNvSpPr txBox="1">
              <a:spLocks noChangeArrowheads="1"/>
            </p:cNvSpPr>
            <p:nvPr/>
          </p:nvSpPr>
          <p:spPr bwMode="auto">
            <a:xfrm>
              <a:off x="152400" y="4265612"/>
              <a:ext cx="8604250" cy="2211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fr-FR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ClearPET/XPAD</a:t>
              </a:r>
              <a:r>
                <a:rPr lang="fr-FR">
                  <a:ea typeface="ＭＳ Ｐゴシック" pitchFamily="-104" charset="-128"/>
                  <a:cs typeface="ＭＳ Ｐゴシック" pitchFamily="-104" charset="-128"/>
                </a:rPr>
                <a:t>: Simultaneous PET/CT data acquisitions</a:t>
              </a: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fr-FR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fr-FR"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grpSp>
          <p:nvGrpSpPr>
            <p:cNvPr id="26643" name="Group 9"/>
            <p:cNvGrpSpPr>
              <a:grpSpLocks/>
            </p:cNvGrpSpPr>
            <p:nvPr/>
          </p:nvGrpSpPr>
          <p:grpSpPr bwMode="auto">
            <a:xfrm>
              <a:off x="504825" y="5334000"/>
              <a:ext cx="485775" cy="484188"/>
              <a:chOff x="19056" y="288"/>
              <a:chExt cx="2928" cy="2928"/>
            </a:xfrm>
          </p:grpSpPr>
          <p:sp>
            <p:nvSpPr>
              <p:cNvPr id="26652" name="Rectangle 10"/>
              <p:cNvSpPr>
                <a:spLocks noChangeArrowheads="1"/>
              </p:cNvSpPr>
              <p:nvPr/>
            </p:nvSpPr>
            <p:spPr bwMode="auto">
              <a:xfrm>
                <a:off x="19056" y="288"/>
                <a:ext cx="2928" cy="2928"/>
              </a:xfrm>
              <a:prstGeom prst="rect">
                <a:avLst/>
              </a:prstGeom>
              <a:solidFill>
                <a:srgbClr val="002154"/>
              </a:solidFill>
              <a:ln w="3175">
                <a:solidFill>
                  <a:srgbClr val="F07A2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26653" name="Group 11"/>
              <p:cNvGrpSpPr>
                <a:grpSpLocks/>
              </p:cNvGrpSpPr>
              <p:nvPr/>
            </p:nvGrpSpPr>
            <p:grpSpPr bwMode="auto">
              <a:xfrm>
                <a:off x="19440" y="816"/>
                <a:ext cx="2160" cy="1824"/>
                <a:chOff x="19440" y="816"/>
                <a:chExt cx="2160" cy="1824"/>
              </a:xfrm>
            </p:grpSpPr>
            <p:sp>
              <p:nvSpPr>
                <p:cNvPr id="26654" name="Freeform 12"/>
                <p:cNvSpPr>
                  <a:spLocks/>
                </p:cNvSpPr>
                <p:nvPr/>
              </p:nvSpPr>
              <p:spPr bwMode="auto">
                <a:xfrm>
                  <a:off x="19440" y="816"/>
                  <a:ext cx="2160" cy="1824"/>
                </a:xfrm>
                <a:custGeom>
                  <a:avLst/>
                  <a:gdLst>
                    <a:gd name="T0" fmla="*/ 2704 w 2112"/>
                    <a:gd name="T1" fmla="*/ 0 h 1776"/>
                    <a:gd name="T2" fmla="*/ 923 w 2112"/>
                    <a:gd name="T3" fmla="*/ 0 h 1776"/>
                    <a:gd name="T4" fmla="*/ 308 w 2112"/>
                    <a:gd name="T5" fmla="*/ 516 h 1776"/>
                    <a:gd name="T6" fmla="*/ 0 w 2112"/>
                    <a:gd name="T7" fmla="*/ 2381 h 1776"/>
                    <a:gd name="T8" fmla="*/ 1843 w 2112"/>
                    <a:gd name="T9" fmla="*/ 2381 h 1776"/>
                    <a:gd name="T10" fmla="*/ 2400 w 2112"/>
                    <a:gd name="T11" fmla="*/ 1930 h 1776"/>
                    <a:gd name="T12" fmla="*/ 2704 w 2112"/>
                    <a:gd name="T13" fmla="*/ 0 h 17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12"/>
                    <a:gd name="T22" fmla="*/ 0 h 1776"/>
                    <a:gd name="T23" fmla="*/ 2112 w 2112"/>
                    <a:gd name="T24" fmla="*/ 1776 h 177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12" h="1776">
                      <a:moveTo>
                        <a:pt x="2112" y="0"/>
                      </a:moveTo>
                      <a:lnTo>
                        <a:pt x="720" y="0"/>
                      </a:lnTo>
                      <a:lnTo>
                        <a:pt x="240" y="384"/>
                      </a:lnTo>
                      <a:lnTo>
                        <a:pt x="0" y="1776"/>
                      </a:lnTo>
                      <a:lnTo>
                        <a:pt x="1440" y="1776"/>
                      </a:lnTo>
                      <a:lnTo>
                        <a:pt x="1872" y="1440"/>
                      </a:lnTo>
                      <a:lnTo>
                        <a:pt x="2112" y="0"/>
                      </a:lnTo>
                      <a:close/>
                    </a:path>
                  </a:pathLst>
                </a:custGeom>
                <a:solidFill>
                  <a:srgbClr val="FFFF8C"/>
                </a:solidFill>
                <a:ln w="3175">
                  <a:solidFill>
                    <a:srgbClr val="F07A28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655" name="Freeform 13"/>
                <p:cNvSpPr>
                  <a:spLocks/>
                </p:cNvSpPr>
                <p:nvPr/>
              </p:nvSpPr>
              <p:spPr bwMode="auto">
                <a:xfrm>
                  <a:off x="19440" y="816"/>
                  <a:ext cx="2160" cy="1824"/>
                </a:xfrm>
                <a:custGeom>
                  <a:avLst/>
                  <a:gdLst>
                    <a:gd name="T0" fmla="*/ 2112 w 2160"/>
                    <a:gd name="T1" fmla="*/ 0 h 1824"/>
                    <a:gd name="T2" fmla="*/ 1008 w 2160"/>
                    <a:gd name="T3" fmla="*/ 432 h 1824"/>
                    <a:gd name="T4" fmla="*/ 576 w 2160"/>
                    <a:gd name="T5" fmla="*/ 816 h 1824"/>
                    <a:gd name="T6" fmla="*/ 0 w 2160"/>
                    <a:gd name="T7" fmla="*/ 1824 h 1824"/>
                    <a:gd name="T8" fmla="*/ 1104 w 2160"/>
                    <a:gd name="T9" fmla="*/ 1440 h 1824"/>
                    <a:gd name="T10" fmla="*/ 1584 w 2160"/>
                    <a:gd name="T11" fmla="*/ 1056 h 1824"/>
                    <a:gd name="T12" fmla="*/ 2160 w 2160"/>
                    <a:gd name="T13" fmla="*/ 0 h 18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60"/>
                    <a:gd name="T22" fmla="*/ 0 h 1824"/>
                    <a:gd name="T23" fmla="*/ 2160 w 2160"/>
                    <a:gd name="T24" fmla="*/ 1824 h 18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0" h="1824">
                      <a:moveTo>
                        <a:pt x="2112" y="0"/>
                      </a:moveTo>
                      <a:lnTo>
                        <a:pt x="1008" y="432"/>
                      </a:lnTo>
                      <a:lnTo>
                        <a:pt x="576" y="816"/>
                      </a:lnTo>
                      <a:lnTo>
                        <a:pt x="0" y="1824"/>
                      </a:lnTo>
                      <a:lnTo>
                        <a:pt x="1104" y="1440"/>
                      </a:lnTo>
                      <a:lnTo>
                        <a:pt x="1584" y="1056"/>
                      </a:lnTo>
                      <a:lnTo>
                        <a:pt x="2160" y="0"/>
                      </a:lnTo>
                    </a:path>
                  </a:pathLst>
                </a:custGeom>
                <a:noFill/>
                <a:ln w="3175">
                  <a:solidFill>
                    <a:srgbClr val="F07A28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656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20160" y="864"/>
                  <a:ext cx="1200" cy="1440"/>
                </a:xfrm>
                <a:prstGeom prst="line">
                  <a:avLst/>
                </a:prstGeom>
                <a:noFill/>
                <a:ln w="3175">
                  <a:solidFill>
                    <a:srgbClr val="F07A28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657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19680" y="1200"/>
                  <a:ext cx="1200" cy="1440"/>
                </a:xfrm>
                <a:prstGeom prst="line">
                  <a:avLst/>
                </a:prstGeom>
                <a:noFill/>
                <a:ln w="3175">
                  <a:solidFill>
                    <a:srgbClr val="F07A28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pic>
          <p:nvPicPr>
            <p:cNvPr id="2664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41315" y="4724400"/>
              <a:ext cx="1674085" cy="1600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6645" name="Text Box 5"/>
            <p:cNvSpPr txBox="1">
              <a:spLocks noChangeArrowheads="1"/>
            </p:cNvSpPr>
            <p:nvPr/>
          </p:nvSpPr>
          <p:spPr bwMode="auto">
            <a:xfrm>
              <a:off x="6545938" y="5321300"/>
              <a:ext cx="406400" cy="546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74055" tIns="37028" rIns="74055" bIns="37028">
              <a:prstTxWarp prst="textNoShape">
                <a:avLst/>
              </a:prstTxWarp>
            </a:bodyPr>
            <a:lstStyle/>
            <a:p>
              <a:pPr defTabSz="414338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-104" charset="2"/>
                <a:buNone/>
              </a:pPr>
              <a:r>
                <a:rPr lang="fr-FR">
                  <a:ea typeface="Luxi Sans" charset="0"/>
                  <a:cs typeface="Luxi Sans" charset="0"/>
                </a:rPr>
                <a:t>=</a:t>
              </a:r>
            </a:p>
          </p:txBody>
        </p:sp>
        <p:sp>
          <p:nvSpPr>
            <p:cNvPr id="26646" name="Text Box 6"/>
            <p:cNvSpPr txBox="1">
              <a:spLocks noChangeArrowheads="1"/>
            </p:cNvSpPr>
            <p:nvPr/>
          </p:nvSpPr>
          <p:spPr bwMode="auto">
            <a:xfrm>
              <a:off x="6781800" y="6383337"/>
              <a:ext cx="2762250" cy="4746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74055" tIns="37028" rIns="74055" bIns="37028">
              <a:prstTxWarp prst="textNoShape">
                <a:avLst/>
              </a:prstTxWarp>
            </a:bodyPr>
            <a:lstStyle/>
            <a:p>
              <a:pPr marL="176213" indent="-176213" algn="ctr" defTabSz="414338">
                <a:lnSpc>
                  <a:spcPct val="103000"/>
                </a:lnSpc>
                <a:buClr>
                  <a:srgbClr val="000000"/>
                </a:buClr>
                <a:buSzPct val="45000"/>
                <a:tabLst>
                  <a:tab pos="863600" algn="l"/>
                  <a:tab pos="2627313" algn="l"/>
                </a:tabLst>
              </a:pPr>
              <a:r>
                <a:rPr lang="fr-FR" sz="1600">
                  <a:ea typeface="Luxi Sans" charset="0"/>
                  <a:cs typeface="Luxi Sans" charset="0"/>
                </a:rPr>
                <a:t>CleartPET/XPAD</a:t>
              </a:r>
            </a:p>
          </p:txBody>
        </p:sp>
        <p:sp>
          <p:nvSpPr>
            <p:cNvPr id="26647" name="Text Box 8"/>
            <p:cNvSpPr txBox="1">
              <a:spLocks noChangeArrowheads="1"/>
            </p:cNvSpPr>
            <p:nvPr/>
          </p:nvSpPr>
          <p:spPr bwMode="auto">
            <a:xfrm>
              <a:off x="4479977" y="5321300"/>
              <a:ext cx="406400" cy="5461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74055" tIns="37028" rIns="74055" bIns="37028">
              <a:prstTxWarp prst="textNoShape">
                <a:avLst/>
              </a:prstTxWarp>
            </a:bodyPr>
            <a:lstStyle/>
            <a:p>
              <a:pPr defTabSz="414338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-104" charset="2"/>
                <a:buNone/>
              </a:pPr>
              <a:r>
                <a:rPr lang="fr-FR">
                  <a:ea typeface="Luxi Sans" charset="0"/>
                  <a:cs typeface="Luxi Sans" charset="0"/>
                </a:rPr>
                <a:t>+</a:t>
              </a:r>
            </a:p>
          </p:txBody>
        </p:sp>
        <p:sp>
          <p:nvSpPr>
            <p:cNvPr id="26648" name="Text Box 9"/>
            <p:cNvSpPr txBox="1">
              <a:spLocks noChangeArrowheads="1"/>
            </p:cNvSpPr>
            <p:nvPr/>
          </p:nvSpPr>
          <p:spPr bwMode="auto">
            <a:xfrm>
              <a:off x="4321175" y="6096000"/>
              <a:ext cx="2765425" cy="4746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74055" tIns="37028" rIns="74055" bIns="37028">
              <a:prstTxWarp prst="textNoShape">
                <a:avLst/>
              </a:prstTxWarp>
            </a:bodyPr>
            <a:lstStyle/>
            <a:p>
              <a:pPr marL="176213" indent="-176213" algn="ctr" defTabSz="414338">
                <a:lnSpc>
                  <a:spcPct val="103000"/>
                </a:lnSpc>
                <a:buClr>
                  <a:srgbClr val="000000"/>
                </a:buClr>
                <a:buSzPct val="45000"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fr-FR" sz="1600">
                  <a:ea typeface="Luxi Sans" charset="0"/>
                  <a:cs typeface="Luxi Sans" charset="0"/>
                </a:rPr>
                <a:t>XPAD (CPPM)</a:t>
              </a:r>
            </a:p>
          </p:txBody>
        </p:sp>
        <p:pic>
          <p:nvPicPr>
            <p:cNvPr id="26649" name="Picture 10" descr="imXgam_portrait_pleine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75354" y="4978606"/>
              <a:ext cx="1081607" cy="1091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50" name="Text Box 12"/>
            <p:cNvSpPr txBox="1">
              <a:spLocks noChangeArrowheads="1"/>
            </p:cNvSpPr>
            <p:nvPr/>
          </p:nvSpPr>
          <p:spPr bwMode="auto">
            <a:xfrm>
              <a:off x="1066800" y="5334000"/>
              <a:ext cx="1676400" cy="4746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0820" rIns="81639" bIns="40820">
              <a:prstTxWarp prst="textNoShape">
                <a:avLst/>
              </a:prstTxWarp>
            </a:bodyPr>
            <a:lstStyle/>
            <a:p>
              <a:pPr marL="176213" indent="-176213" algn="ctr" defTabSz="414338">
                <a:lnSpc>
                  <a:spcPct val="103000"/>
                </a:lnSpc>
                <a:buClr>
                  <a:srgbClr val="000000"/>
                </a:buClr>
                <a:buSzPct val="45000"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fr-FR" sz="1600">
                  <a:ea typeface="Luxi Sans" charset="0"/>
                  <a:cs typeface="Luxi Sans" charset="0"/>
                </a:rPr>
                <a:t>ClearPET </a:t>
              </a:r>
            </a:p>
            <a:p>
              <a:pPr marL="176213" indent="-176213" algn="ctr" defTabSz="414338">
                <a:lnSpc>
                  <a:spcPct val="103000"/>
                </a:lnSpc>
                <a:buClr>
                  <a:srgbClr val="000000"/>
                </a:buClr>
                <a:buSzPct val="45000"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fr-FR" sz="1600">
                  <a:ea typeface="Luxi Sans" charset="0"/>
                  <a:cs typeface="Luxi Sans" charset="0"/>
                </a:rPr>
                <a:t>(EPFL)</a:t>
              </a:r>
            </a:p>
          </p:txBody>
        </p:sp>
        <p:pic>
          <p:nvPicPr>
            <p:cNvPr id="26651" name="Picture 13" descr="ClearPE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74040" y="4967947"/>
              <a:ext cx="1316960" cy="1113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29" name="Grouper 39"/>
          <p:cNvGrpSpPr>
            <a:grpSpLocks/>
          </p:cNvGrpSpPr>
          <p:nvPr/>
        </p:nvGrpSpPr>
        <p:grpSpPr bwMode="auto">
          <a:xfrm>
            <a:off x="1588" y="692150"/>
            <a:ext cx="9218612" cy="3879850"/>
            <a:chOff x="1588" y="692150"/>
            <a:chExt cx="9218612" cy="3879850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1588" y="692150"/>
              <a:ext cx="9142412" cy="0"/>
            </a:xfrm>
            <a:prstGeom prst="line">
              <a:avLst/>
            </a:prstGeom>
            <a:ln>
              <a:solidFill>
                <a:srgbClr val="E751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636" name="Imag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38800" y="838200"/>
              <a:ext cx="2197100" cy="1591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ZoneTexte 16"/>
            <p:cNvSpPr txBox="1">
              <a:spLocks noChangeArrowheads="1"/>
            </p:cNvSpPr>
            <p:nvPr/>
          </p:nvSpPr>
          <p:spPr bwMode="auto">
            <a:xfrm>
              <a:off x="7862737" y="1853624"/>
              <a:ext cx="1271101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600"/>
                <a:t>PIXSCAN I</a:t>
              </a:r>
            </a:p>
            <a:p>
              <a:r>
                <a:rPr lang="fr-FR" sz="1600"/>
                <a:t>XPAD2</a:t>
              </a:r>
            </a:p>
          </p:txBody>
        </p:sp>
        <p:sp>
          <p:nvSpPr>
            <p:cNvPr id="26638" name="ZoneTexte 17"/>
            <p:cNvSpPr txBox="1">
              <a:spLocks noChangeArrowheads="1"/>
            </p:cNvSpPr>
            <p:nvPr/>
          </p:nvSpPr>
          <p:spPr bwMode="auto">
            <a:xfrm>
              <a:off x="7862737" y="3911024"/>
              <a:ext cx="1357463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600"/>
                <a:t>PIXSCAN II</a:t>
              </a:r>
            </a:p>
            <a:p>
              <a:r>
                <a:rPr lang="fr-FR" sz="1600"/>
                <a:t>XPAD3</a:t>
              </a:r>
            </a:p>
          </p:txBody>
        </p:sp>
        <p:pic>
          <p:nvPicPr>
            <p:cNvPr id="26639" name="Imag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90817" y="2743200"/>
              <a:ext cx="3052583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0" name="Image 19" descr="CMOIRENC_047423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256370" y="2743200"/>
              <a:ext cx="2592230" cy="1727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1" name="Rectangle 3"/>
            <p:cNvSpPr txBox="1">
              <a:spLocks noChangeArrowheads="1"/>
            </p:cNvSpPr>
            <p:nvPr/>
          </p:nvSpPr>
          <p:spPr bwMode="auto">
            <a:xfrm>
              <a:off x="152400" y="838200"/>
              <a:ext cx="860425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fr-FR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PIXSCAN</a:t>
              </a:r>
              <a:r>
                <a:rPr lang="fr-FR">
                  <a:ea typeface="ＭＳ Ｐゴシック" pitchFamily="-104" charset="-128"/>
                  <a:cs typeface="ＭＳ Ｐゴシック" pitchFamily="-104" charset="-128"/>
                </a:rPr>
                <a:t>: Micro-CT prototype</a:t>
              </a: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fr-FR" sz="1600">
                  <a:ea typeface="ＭＳ Ｐゴシック" pitchFamily="-104" charset="-128"/>
                  <a:cs typeface="ＭＳ Ｐゴシック" pitchFamily="-104" charset="-128"/>
                </a:rPr>
                <a:t>Characterization of photon counting CT</a:t>
              </a: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fr-FR" sz="1600">
                  <a:ea typeface="ＭＳ Ｐゴシック" pitchFamily="-104" charset="-128"/>
                  <a:cs typeface="ＭＳ Ｐゴシック" pitchFamily="-104" charset="-128"/>
                </a:rPr>
                <a:t>Development of spectral CT</a:t>
              </a: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fr-FR" sz="160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fr-FR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fr-FR"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sp>
        <p:nvSpPr>
          <p:cNvPr id="2663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imXgam — X and gamma ray imaging</a:t>
            </a:r>
            <a:endParaRPr lang="en-GB" sz="280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</p:txBody>
      </p:sp>
      <p:grpSp>
        <p:nvGrpSpPr>
          <p:cNvPr id="26631" name="Group 17"/>
          <p:cNvGrpSpPr>
            <a:grpSpLocks noChangeAspect="1"/>
          </p:cNvGrpSpPr>
          <p:nvPr/>
        </p:nvGrpSpPr>
        <p:grpSpPr bwMode="auto">
          <a:xfrm>
            <a:off x="7988300" y="152400"/>
            <a:ext cx="1079500" cy="419100"/>
            <a:chOff x="1940" y="1796"/>
            <a:chExt cx="1804" cy="700"/>
          </a:xfrm>
        </p:grpSpPr>
        <p:pic>
          <p:nvPicPr>
            <p:cNvPr id="26633" name="Picture 18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4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pic>
        <p:nvPicPr>
          <p:cNvPr id="26632" name="Image 19" descr="logoCPPM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" y="76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imXgam — X and gamma ray imaging</a:t>
            </a:r>
            <a:endParaRPr lang="en-GB" sz="280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8675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6042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133725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2000" dirty="0" err="1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ClearPET</a:t>
            </a:r>
            <a:r>
              <a:rPr lang="en-GB" sz="2000" dirty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/XPAD</a:t>
            </a:r>
          </a:p>
          <a:p>
            <a:pPr marL="3590925" lvl="2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1600" dirty="0">
                <a:ea typeface="ＭＳ Ｐゴシック" pitchFamily="-104" charset="-128"/>
                <a:cs typeface="ＭＳ Ｐゴシック" pitchFamily="-104" charset="-128"/>
              </a:rPr>
              <a:t>2009: Proof of concept of</a:t>
            </a:r>
            <a:br>
              <a:rPr lang="en-GB" sz="1600" dirty="0">
                <a:ea typeface="ＭＳ Ｐゴシック" pitchFamily="-104" charset="-128"/>
                <a:cs typeface="ＭＳ Ｐゴシック" pitchFamily="-104" charset="-128"/>
              </a:rPr>
            </a:br>
            <a:r>
              <a:rPr lang="en-GB" sz="1600" dirty="0">
                <a:ea typeface="ＭＳ Ｐゴシック" pitchFamily="-104" charset="-128"/>
                <a:cs typeface="ＭＳ Ｐゴシック" pitchFamily="-104" charset="-128"/>
              </a:rPr>
              <a:t>simultaneous PET/CT data acquisitions</a:t>
            </a:r>
            <a:endParaRPr lang="en-GB" sz="1600" dirty="0" smtClean="0"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1400" dirty="0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M. </a:t>
            </a:r>
            <a:r>
              <a:rPr lang="en-GB" sz="1400" dirty="0" err="1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Khodaverdi</a:t>
            </a:r>
            <a:r>
              <a:rPr lang="en-GB" sz="1400" dirty="0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 et al. Proc. IEEE NSS/MIC 2007</a:t>
            </a: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1400" dirty="0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S</a:t>
            </a:r>
            <a:r>
              <a:rPr lang="en-GB" sz="1400" dirty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. </a:t>
            </a:r>
            <a:r>
              <a:rPr lang="en-GB" sz="1400" dirty="0" err="1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Nicol</a:t>
            </a:r>
            <a:r>
              <a:rPr lang="en-GB" sz="1400" dirty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 et al. Proc. IEEE NSS/MIC </a:t>
            </a:r>
            <a:r>
              <a:rPr lang="en-GB" sz="1400" dirty="0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2009</a:t>
            </a: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sz="1400" dirty="0" smtClean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sz="1400" dirty="0" smtClean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sz="1400" dirty="0" smtClean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sz="1400" dirty="0" smtClean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sz="1400" dirty="0" smtClean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sz="1400" dirty="0" smtClean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sz="1400" dirty="0" smtClean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sz="1400" dirty="0" smtClean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sz="1400" dirty="0" smtClean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sz="1400" dirty="0" smtClean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sz="1400" dirty="0" smtClean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  <a:p>
            <a:pPr marL="4048125" lvl="4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en-GB" sz="1400" dirty="0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M. </a:t>
            </a:r>
            <a:r>
              <a:rPr lang="en-GB" sz="1400" dirty="0" err="1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Hamonet</a:t>
            </a:r>
            <a:r>
              <a:rPr lang="en-GB" sz="1400" dirty="0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 et al. Proc. IEEE NSS/MIC 2015</a:t>
            </a:r>
          </a:p>
          <a:p>
            <a:pPr marL="313372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dirty="0">
              <a:ea typeface="ＭＳ Ｐゴシック" pitchFamily="-104" charset="-128"/>
              <a:cs typeface="ＭＳ Ｐゴシック" pitchFamily="-104" charset="-128"/>
            </a:endParaRPr>
          </a:p>
          <a:p>
            <a:pPr marL="313372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dirty="0">
              <a:ea typeface="ＭＳ Ｐゴシック" pitchFamily="-104" charset="-128"/>
              <a:cs typeface="ＭＳ Ｐゴシック" pitchFamily="-104" charset="-128"/>
            </a:endParaRPr>
          </a:p>
          <a:p>
            <a:pPr marL="313372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dirty="0">
              <a:ea typeface="ＭＳ Ｐゴシック" pitchFamily="-104" charset="-128"/>
              <a:cs typeface="ＭＳ Ｐゴシック" pitchFamily="-104" charset="-128"/>
            </a:endParaRPr>
          </a:p>
          <a:p>
            <a:pPr marL="313372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dirty="0">
              <a:ea typeface="ＭＳ Ｐゴシック" pitchFamily="-104" charset="-128"/>
              <a:cs typeface="ＭＳ Ｐゴシック" pitchFamily="-104" charset="-128"/>
            </a:endParaRPr>
          </a:p>
          <a:p>
            <a:pPr marL="313372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dirty="0">
              <a:ea typeface="ＭＳ Ｐゴシック" pitchFamily="-104" charset="-128"/>
              <a:cs typeface="ＭＳ Ｐゴシック" pitchFamily="-104" charset="-128"/>
            </a:endParaRPr>
          </a:p>
          <a:p>
            <a:pPr marL="313372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dirty="0">
              <a:ea typeface="ＭＳ Ｐゴシック" pitchFamily="-104" charset="-128"/>
              <a:cs typeface="ＭＳ Ｐゴシック" pitchFamily="-104" charset="-128"/>
            </a:endParaRPr>
          </a:p>
          <a:p>
            <a:pPr marL="313372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dirty="0" smtClean="0">
              <a:ea typeface="ＭＳ Ｐゴシック" pitchFamily="-104" charset="-128"/>
              <a:cs typeface="ＭＳ Ｐゴシック" pitchFamily="-104" charset="-128"/>
            </a:endParaRPr>
          </a:p>
          <a:p>
            <a:pPr marL="3133725" lvl="1" indent="-28575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en-GB" dirty="0"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8676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BFF2F9FB-FE7D-564F-A823-BE392BB49632}" type="slidenum">
              <a:rPr lang="en-GB" sz="1200">
                <a:solidFill>
                  <a:srgbClr val="898989"/>
                </a:solidFill>
              </a:rPr>
              <a:pPr algn="r"/>
              <a:t>6</a:t>
            </a:fld>
            <a:endParaRPr lang="en-GB" sz="1200">
              <a:solidFill>
                <a:srgbClr val="898989"/>
              </a:solidFill>
            </a:endParaRPr>
          </a:p>
        </p:txBody>
      </p:sp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8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200">
                <a:solidFill>
                  <a:srgbClr val="898989"/>
                </a:solidFill>
              </a:rPr>
              <a:t>Team imXgam</a:t>
            </a:r>
          </a:p>
        </p:txBody>
      </p:sp>
      <p:grpSp>
        <p:nvGrpSpPr>
          <p:cNvPr id="28679" name="Group 17"/>
          <p:cNvGrpSpPr>
            <a:grpSpLocks noChangeAspect="1"/>
          </p:cNvGrpSpPr>
          <p:nvPr/>
        </p:nvGrpSpPr>
        <p:grpSpPr bwMode="auto">
          <a:xfrm>
            <a:off x="7988300" y="152400"/>
            <a:ext cx="1079500" cy="419100"/>
            <a:chOff x="1940" y="1796"/>
            <a:chExt cx="1804" cy="700"/>
          </a:xfrm>
        </p:grpSpPr>
        <p:pic>
          <p:nvPicPr>
            <p:cNvPr id="28703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04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grpSp>
        <p:nvGrpSpPr>
          <p:cNvPr id="4" name="Grouper 38"/>
          <p:cNvGrpSpPr>
            <a:grpSpLocks/>
          </p:cNvGrpSpPr>
          <p:nvPr/>
        </p:nvGrpSpPr>
        <p:grpSpPr bwMode="auto">
          <a:xfrm>
            <a:off x="152400" y="4572000"/>
            <a:ext cx="8604250" cy="2209800"/>
            <a:chOff x="152400" y="4572000"/>
            <a:chExt cx="8604250" cy="2209800"/>
          </a:xfrm>
        </p:grpSpPr>
        <p:sp>
          <p:nvSpPr>
            <p:cNvPr id="28697" name="Rectangle 3"/>
            <p:cNvSpPr txBox="1">
              <a:spLocks noChangeArrowheads="1"/>
            </p:cNvSpPr>
            <p:nvPr/>
          </p:nvSpPr>
          <p:spPr bwMode="auto">
            <a:xfrm>
              <a:off x="152400" y="4572000"/>
              <a:ext cx="860425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en-GB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en-GB" sz="200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200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nPAD</a:t>
              </a: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600">
                  <a:ea typeface="ＭＳ Ｐゴシック" pitchFamily="-104" charset="-128"/>
                  <a:cs typeface="ＭＳ Ｐゴシック" pitchFamily="-104" charset="-128"/>
                </a:rPr>
                <a:t>2010: Neutron tomography of</a:t>
              </a:r>
              <a:br>
                <a:rPr lang="en-GB" sz="1600">
                  <a:ea typeface="ＭＳ Ｐゴシック" pitchFamily="-104" charset="-128"/>
                  <a:cs typeface="ＭＳ Ｐゴシック" pitchFamily="-104" charset="-128"/>
                </a:rPr>
              </a:br>
              <a:r>
                <a:rPr lang="en-GB" sz="1600">
                  <a:ea typeface="ＭＳ Ｐゴシック" pitchFamily="-104" charset="-128"/>
                  <a:cs typeface="ＭＳ Ｐゴシック" pitchFamily="-104" charset="-128"/>
                </a:rPr>
                <a:t>a tooth (HZ-Berlin)</a:t>
              </a: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40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F. Cassol et al. NIM A 634 (2011) 85-90</a:t>
              </a:r>
              <a:endParaRPr lang="en-GB" sz="1400">
                <a:solidFill>
                  <a:srgbClr val="FF0000"/>
                </a:solidFill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pic>
          <p:nvPicPr>
            <p:cNvPr id="28698" name="Image 1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48200" y="5013285"/>
              <a:ext cx="1524000" cy="563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9" name="Image 2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11112" y="5013285"/>
              <a:ext cx="2166088" cy="176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82" name="Picture 14" descr="LogoOptite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9695">
            <a:off x="7237413" y="765175"/>
            <a:ext cx="19050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83" name="Grouper 51"/>
          <p:cNvGrpSpPr>
            <a:grpSpLocks/>
          </p:cNvGrpSpPr>
          <p:nvPr/>
        </p:nvGrpSpPr>
        <p:grpSpPr bwMode="auto">
          <a:xfrm>
            <a:off x="152400" y="922338"/>
            <a:ext cx="2806700" cy="4106862"/>
            <a:chOff x="5956300" y="762000"/>
            <a:chExt cx="2806700" cy="4106500"/>
          </a:xfrm>
        </p:grpSpPr>
        <p:pic>
          <p:nvPicPr>
            <p:cNvPr id="28685" name="Image 31" descr="IMG_0069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9800" y="2819400"/>
              <a:ext cx="2743200" cy="204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686" name="Grouper 32"/>
            <p:cNvGrpSpPr>
              <a:grpSpLocks/>
            </p:cNvGrpSpPr>
            <p:nvPr/>
          </p:nvGrpSpPr>
          <p:grpSpPr bwMode="auto">
            <a:xfrm>
              <a:off x="5956300" y="762000"/>
              <a:ext cx="2806700" cy="2005064"/>
              <a:chOff x="5956300" y="762000"/>
              <a:chExt cx="2806700" cy="2005064"/>
            </a:xfrm>
          </p:grpSpPr>
          <p:pic>
            <p:nvPicPr>
              <p:cNvPr id="28687" name="Picture 19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019800" y="762000"/>
                <a:ext cx="2743200" cy="200506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grpSp>
            <p:nvGrpSpPr>
              <p:cNvPr id="28688" name="Grouper 30"/>
              <p:cNvGrpSpPr>
                <a:grpSpLocks/>
              </p:cNvGrpSpPr>
              <p:nvPr/>
            </p:nvGrpSpPr>
            <p:grpSpPr bwMode="auto">
              <a:xfrm>
                <a:off x="5956300" y="819150"/>
                <a:ext cx="2671763" cy="1889125"/>
                <a:chOff x="5956300" y="819150"/>
                <a:chExt cx="2671763" cy="1889125"/>
              </a:xfrm>
            </p:grpSpPr>
            <p:sp>
              <p:nvSpPr>
                <p:cNvPr id="28689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7710488" y="1382713"/>
                  <a:ext cx="795337" cy="122237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81639" tIns="40820" rIns="81639" bIns="40820">
                  <a:prstTxWarp prst="textNoShape">
                    <a:avLst/>
                  </a:prstTxWarp>
                </a:bodyPr>
                <a:lstStyle/>
                <a:p>
                  <a:pPr defTabSz="414338">
                    <a:lnSpc>
                      <a:spcPct val="93000"/>
                    </a:lnSpc>
                    <a:buClr>
                      <a:srgbClr val="000000"/>
                    </a:buClr>
                    <a:buSzPct val="45000"/>
                    <a:buFont typeface="Wingdings" pitchFamily="-104" charset="2"/>
                    <a:buNone/>
                    <a:tabLst>
                      <a:tab pos="657225" algn="l"/>
                    </a:tabLst>
                  </a:pPr>
                  <a:r>
                    <a:rPr lang="en-GB" sz="1100">
                      <a:solidFill>
                        <a:srgbClr val="8CF4EA"/>
                      </a:solidFill>
                      <a:ea typeface="Luxi Sans" charset="0"/>
                      <a:cs typeface="Luxi Sans" charset="0"/>
                    </a:rPr>
                    <a:t>Tube à</a:t>
                  </a:r>
                  <a:br>
                    <a:rPr lang="en-GB" sz="1100">
                      <a:solidFill>
                        <a:srgbClr val="8CF4EA"/>
                      </a:solidFill>
                      <a:ea typeface="Luxi Sans" charset="0"/>
                      <a:cs typeface="Luxi Sans" charset="0"/>
                    </a:rPr>
                  </a:br>
                  <a:r>
                    <a:rPr lang="en-GB" sz="1100">
                      <a:solidFill>
                        <a:srgbClr val="8CF4EA"/>
                      </a:solidFill>
                      <a:ea typeface="Luxi Sans" charset="0"/>
                      <a:cs typeface="Luxi Sans" charset="0"/>
                    </a:rPr>
                    <a:t>rayons X</a:t>
                  </a:r>
                </a:p>
              </p:txBody>
            </p:sp>
            <p:sp>
              <p:nvSpPr>
                <p:cNvPr id="28690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956300" y="1466850"/>
                  <a:ext cx="808038" cy="12223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81639" tIns="40820" rIns="81639" bIns="40820">
                  <a:prstTxWarp prst="textNoShape">
                    <a:avLst/>
                  </a:prstTxWarp>
                </a:bodyPr>
                <a:lstStyle/>
                <a:p>
                  <a:pPr defTabSz="414338">
                    <a:lnSpc>
                      <a:spcPct val="93000"/>
                    </a:lnSpc>
                    <a:buClr>
                      <a:srgbClr val="000000"/>
                    </a:buClr>
                    <a:buSzPct val="45000"/>
                    <a:buFont typeface="Wingdings" pitchFamily="-104" charset="2"/>
                    <a:buNone/>
                    <a:tabLst>
                      <a:tab pos="657225" algn="l"/>
                      <a:tab pos="1312863" algn="l"/>
                    </a:tabLst>
                  </a:pPr>
                  <a:r>
                    <a:rPr lang="en-GB" sz="1100">
                      <a:solidFill>
                        <a:srgbClr val="8CF4EA"/>
                      </a:solidFill>
                      <a:ea typeface="Luxi Sans" charset="0"/>
                      <a:cs typeface="Luxi Sans" charset="0"/>
                    </a:rPr>
                    <a:t>Caméra</a:t>
                  </a:r>
                </a:p>
                <a:p>
                  <a:pPr defTabSz="414338">
                    <a:lnSpc>
                      <a:spcPct val="93000"/>
                    </a:lnSpc>
                    <a:buClr>
                      <a:srgbClr val="000000"/>
                    </a:buClr>
                    <a:buSzPct val="45000"/>
                    <a:buFont typeface="Wingdings" pitchFamily="-104" charset="2"/>
                    <a:buNone/>
                    <a:tabLst>
                      <a:tab pos="657225" algn="l"/>
                      <a:tab pos="1312863" algn="l"/>
                    </a:tabLst>
                  </a:pPr>
                  <a:r>
                    <a:rPr lang="en-GB" sz="1100">
                      <a:solidFill>
                        <a:srgbClr val="8CF4EA"/>
                      </a:solidFill>
                      <a:ea typeface="Luxi Sans" charset="0"/>
                      <a:cs typeface="Luxi Sans" charset="0"/>
                    </a:rPr>
                    <a:t>XPAD3</a:t>
                  </a:r>
                </a:p>
              </p:txBody>
            </p:sp>
            <p:sp>
              <p:nvSpPr>
                <p:cNvPr id="28691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7450138" y="2463800"/>
                  <a:ext cx="1177925" cy="244475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81639" tIns="40820" rIns="81639" bIns="40820">
                  <a:prstTxWarp prst="textNoShape">
                    <a:avLst/>
                  </a:prstTxWarp>
                </a:bodyPr>
                <a:lstStyle/>
                <a:p>
                  <a:pPr defTabSz="414338">
                    <a:lnSpc>
                      <a:spcPct val="93000"/>
                    </a:lnSpc>
                    <a:buClr>
                      <a:srgbClr val="000000"/>
                    </a:buClr>
                    <a:buSzPct val="45000"/>
                    <a:buFont typeface="Wingdings" pitchFamily="-104" charset="2"/>
                    <a:buNone/>
                    <a:tabLst>
                      <a:tab pos="657225" algn="l"/>
                      <a:tab pos="1312863" algn="l"/>
                    </a:tabLst>
                  </a:pPr>
                  <a:r>
                    <a:rPr lang="en-GB" sz="1100">
                      <a:solidFill>
                        <a:srgbClr val="8CF4EA"/>
                      </a:solidFill>
                      <a:ea typeface="Luxi Sans" charset="0"/>
                      <a:cs typeface="Luxi Sans" charset="0"/>
                    </a:rPr>
                    <a:t>Modules TEP</a:t>
                  </a:r>
                </a:p>
              </p:txBody>
            </p:sp>
            <p:sp>
              <p:nvSpPr>
                <p:cNvPr id="28692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7564438" y="2133600"/>
                  <a:ext cx="0" cy="330200"/>
                </a:xfrm>
                <a:prstGeom prst="line">
                  <a:avLst/>
                </a:prstGeom>
                <a:noFill/>
                <a:ln w="28575">
                  <a:solidFill>
                    <a:srgbClr val="8CF4EA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693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7005638" y="2159000"/>
                  <a:ext cx="558800" cy="304800"/>
                </a:xfrm>
                <a:prstGeom prst="line">
                  <a:avLst/>
                </a:prstGeom>
                <a:noFill/>
                <a:ln w="28575">
                  <a:solidFill>
                    <a:srgbClr val="8CF4EA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69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6484938" y="819150"/>
                  <a:ext cx="1416050" cy="122238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lIns="81639" tIns="40820" rIns="81639" bIns="40820">
                  <a:prstTxWarp prst="textNoShape">
                    <a:avLst/>
                  </a:prstTxWarp>
                </a:bodyPr>
                <a:lstStyle/>
                <a:p>
                  <a:pPr algn="ctr" defTabSz="414338">
                    <a:lnSpc>
                      <a:spcPct val="93000"/>
                    </a:lnSpc>
                    <a:buClr>
                      <a:srgbClr val="000000"/>
                    </a:buClr>
                    <a:buSzPct val="45000"/>
                    <a:buFont typeface="Wingdings" pitchFamily="-104" charset="2"/>
                    <a:buNone/>
                    <a:tabLst>
                      <a:tab pos="657225" algn="l"/>
                      <a:tab pos="1312863" algn="l"/>
                    </a:tabLst>
                  </a:pPr>
                  <a:r>
                    <a:rPr lang="en-GB" sz="1100">
                      <a:solidFill>
                        <a:srgbClr val="8CF4EA"/>
                      </a:solidFill>
                      <a:ea typeface="Luxi Sans" charset="0"/>
                      <a:cs typeface="Luxi Sans" charset="0"/>
                    </a:rPr>
                    <a:t>Fant</a:t>
                  </a:r>
                  <a:r>
                    <a:rPr lang="en-GB" altLang="ja-JP" sz="1100">
                      <a:solidFill>
                        <a:srgbClr val="8CF4EA"/>
                      </a:solidFill>
                      <a:ea typeface="Verdana" pitchFamily="-104" charset="0"/>
                      <a:cs typeface="Verdana" pitchFamily="-104" charset="0"/>
                    </a:rPr>
                    <a:t>ôme d’eau</a:t>
                  </a:r>
                  <a:endParaRPr lang="en-GB" sz="1100">
                    <a:solidFill>
                      <a:srgbClr val="8CF4EA"/>
                    </a:solidFill>
                    <a:ea typeface="Verdana" pitchFamily="-104" charset="0"/>
                    <a:cs typeface="Verdana" pitchFamily="-104" charset="0"/>
                  </a:endParaRPr>
                </a:p>
              </p:txBody>
            </p:sp>
            <p:sp>
              <p:nvSpPr>
                <p:cNvPr id="28695" name="Line 26"/>
                <p:cNvSpPr>
                  <a:spLocks noChangeShapeType="1"/>
                </p:cNvSpPr>
                <p:nvPr/>
              </p:nvSpPr>
              <p:spPr bwMode="auto">
                <a:xfrm>
                  <a:off x="7140575" y="1030288"/>
                  <a:ext cx="107950" cy="646112"/>
                </a:xfrm>
                <a:prstGeom prst="line">
                  <a:avLst/>
                </a:prstGeom>
                <a:noFill/>
                <a:ln w="28575">
                  <a:solidFill>
                    <a:srgbClr val="8CF4EA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8696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6764338" y="2133600"/>
                  <a:ext cx="800100" cy="330200"/>
                </a:xfrm>
                <a:prstGeom prst="line">
                  <a:avLst/>
                </a:prstGeom>
                <a:noFill/>
                <a:ln w="28575">
                  <a:solidFill>
                    <a:srgbClr val="8CF4EA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</p:grpSp>
      <p:pic>
        <p:nvPicPr>
          <p:cNvPr id="28684" name="Image 32" descr="logoCPPM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200" y="76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23920" y="2209800"/>
            <a:ext cx="234368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 err="1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imXgam</a:t>
            </a:r>
            <a:r>
              <a:rPr lang="en-GB" sz="2800" b="1" dirty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 — X and gamma ray imaging</a:t>
            </a:r>
            <a:endParaRPr lang="en-GB" sz="2800" dirty="0">
              <a:solidFill>
                <a:srgbClr val="E75112"/>
              </a:solidFill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0723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B260C2F9-DE5C-144F-9094-416995B57483}" type="slidenum">
              <a:rPr lang="en-GB" sz="1200">
                <a:solidFill>
                  <a:srgbClr val="898989"/>
                </a:solidFill>
              </a:rPr>
              <a:pPr algn="r"/>
              <a:t>7</a:t>
            </a:fld>
            <a:endParaRPr lang="en-GB" sz="1200">
              <a:solidFill>
                <a:srgbClr val="898989"/>
              </a:solidFill>
            </a:endParaRPr>
          </a:p>
        </p:txBody>
      </p:sp>
      <p:sp>
        <p:nvSpPr>
          <p:cNvPr id="30724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GB" sz="1200">
                <a:solidFill>
                  <a:srgbClr val="898989"/>
                </a:solidFill>
              </a:rPr>
              <a:t>Team imXgam</a:t>
            </a:r>
          </a:p>
        </p:txBody>
      </p:sp>
      <p:grpSp>
        <p:nvGrpSpPr>
          <p:cNvPr id="30725" name="Group 17"/>
          <p:cNvGrpSpPr>
            <a:grpSpLocks noChangeAspect="1"/>
          </p:cNvGrpSpPr>
          <p:nvPr/>
        </p:nvGrpSpPr>
        <p:grpSpPr bwMode="auto">
          <a:xfrm>
            <a:off x="7988300" y="152400"/>
            <a:ext cx="1079500" cy="419100"/>
            <a:chOff x="1940" y="1796"/>
            <a:chExt cx="1804" cy="700"/>
          </a:xfrm>
        </p:grpSpPr>
        <p:pic>
          <p:nvPicPr>
            <p:cNvPr id="30736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7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grpSp>
        <p:nvGrpSpPr>
          <p:cNvPr id="3" name="Grouper 21"/>
          <p:cNvGrpSpPr>
            <a:grpSpLocks/>
          </p:cNvGrpSpPr>
          <p:nvPr/>
        </p:nvGrpSpPr>
        <p:grpSpPr bwMode="auto">
          <a:xfrm>
            <a:off x="152400" y="598488"/>
            <a:ext cx="8610600" cy="3211512"/>
            <a:chOff x="152400" y="3657599"/>
            <a:chExt cx="8610601" cy="3212112"/>
          </a:xfrm>
        </p:grpSpPr>
        <p:pic>
          <p:nvPicPr>
            <p:cNvPr id="30733" name="Image 2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1582" y="4724400"/>
              <a:ext cx="1037618" cy="103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4" name="Rectangle 3"/>
            <p:cNvSpPr txBox="1">
              <a:spLocks noChangeArrowheads="1"/>
            </p:cNvSpPr>
            <p:nvPr/>
          </p:nvSpPr>
          <p:spPr bwMode="auto">
            <a:xfrm>
              <a:off x="152400" y="3657599"/>
              <a:ext cx="8604251" cy="321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en-GB" sz="2000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2000" dirty="0">
                  <a:ea typeface="ＭＳ Ｐゴシック" pitchFamily="-104" charset="-128"/>
                  <a:cs typeface="ＭＳ Ｐゴシック" pitchFamily="-104" charset="-128"/>
                </a:rPr>
                <a:t>Monte Carlo simulation:</a:t>
              </a: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dirty="0" err="1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fGATE</a:t>
              </a:r>
              <a:r>
                <a:rPr lang="en-GB" dirty="0">
                  <a:ea typeface="ＭＳ Ｐゴシック" pitchFamily="-104" charset="-128"/>
                  <a:cs typeface="ＭＳ Ｐゴシック" pitchFamily="-104" charset="-128"/>
                </a:rPr>
                <a:t>: Optimization of the platform GATE</a:t>
              </a: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600" dirty="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ANR CIS (2007-09)</a:t>
              </a: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600" dirty="0">
                  <a:ea typeface="ＭＳ Ｐゴシック" pitchFamily="-104" charset="-128"/>
                  <a:cs typeface="ＭＳ Ｐゴシック" pitchFamily="-104" charset="-128"/>
                </a:rPr>
                <a:t>IMNC, SHFJ, CPPM, </a:t>
              </a:r>
              <a:r>
                <a:rPr lang="en-GB" sz="1600" dirty="0" err="1">
                  <a:ea typeface="ＭＳ Ｐゴシック" pitchFamily="-104" charset="-128"/>
                  <a:cs typeface="ＭＳ Ｐゴシック" pitchFamily="-104" charset="-128"/>
                </a:rPr>
                <a:t>Créatis</a:t>
              </a:r>
              <a:endParaRPr lang="en-GB" sz="1600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600200" lvl="3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400" dirty="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S. Jan et al. PMB 56 (2011) 881-901</a:t>
              </a:r>
              <a:endParaRPr lang="en-GB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dirty="0" err="1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hGATE</a:t>
              </a:r>
              <a:r>
                <a:rPr lang="en-GB" dirty="0">
                  <a:ea typeface="ＭＳ Ｐゴシック" pitchFamily="-104" charset="-128"/>
                  <a:cs typeface="ＭＳ Ｐゴシック" pitchFamily="-104" charset="-128"/>
                </a:rPr>
                <a:t>: Monte Carlo simulation on GPU</a:t>
              </a: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600" dirty="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ANR COSI, U2 (2010-12)</a:t>
              </a: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600" dirty="0" err="1">
                  <a:ea typeface="ＭＳ Ｐゴシック" pitchFamily="-104" charset="-128"/>
                  <a:cs typeface="ＭＳ Ｐゴシック" pitchFamily="-104" charset="-128"/>
                </a:rPr>
                <a:t>LaTIM</a:t>
              </a:r>
              <a:r>
                <a:rPr lang="en-GB" sz="1600" dirty="0">
                  <a:ea typeface="ＭＳ Ｐゴシック" pitchFamily="-104" charset="-128"/>
                  <a:cs typeface="ＭＳ Ｐゴシック" pitchFamily="-104" charset="-128"/>
                </a:rPr>
                <a:t>, IMNC, SHFJ, CPPM, </a:t>
              </a:r>
              <a:r>
                <a:rPr lang="en-GB" sz="1600" dirty="0" err="1">
                  <a:ea typeface="ＭＳ Ｐゴシック" pitchFamily="-104" charset="-128"/>
                  <a:cs typeface="ＭＳ Ｐゴシック" pitchFamily="-104" charset="-128"/>
                </a:rPr>
                <a:t>Créatis</a:t>
              </a:r>
              <a:r>
                <a:rPr lang="en-GB" sz="1600" dirty="0">
                  <a:ea typeface="ＭＳ Ｐゴシック" pitchFamily="-104" charset="-128"/>
                  <a:cs typeface="ＭＳ Ｐゴシック" pitchFamily="-104" charset="-128"/>
                </a:rPr>
                <a:t>, IPHC</a:t>
              </a:r>
            </a:p>
            <a:p>
              <a:pPr marL="1600200" lvl="3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400" dirty="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J. Bert et al. PMB 58 (2013) 5593-5611</a:t>
              </a: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</a:pPr>
              <a:endParaRPr lang="en-GB" sz="1600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en-GB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en-GB" dirty="0"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pic>
          <p:nvPicPr>
            <p:cNvPr id="30735" name="Image 1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19800" y="3886200"/>
              <a:ext cx="2743201" cy="2678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727" name="Grouper 22"/>
          <p:cNvGrpSpPr>
            <a:grpSpLocks/>
          </p:cNvGrpSpPr>
          <p:nvPr/>
        </p:nvGrpSpPr>
        <p:grpSpPr bwMode="auto">
          <a:xfrm>
            <a:off x="-76200" y="692150"/>
            <a:ext cx="9277350" cy="6013450"/>
            <a:chOff x="1588" y="692150"/>
            <a:chExt cx="9142412" cy="6013450"/>
          </a:xfrm>
        </p:grpSpPr>
        <p:pic>
          <p:nvPicPr>
            <p:cNvPr id="30729" name="Imag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01294" y="4419600"/>
              <a:ext cx="4199506" cy="168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0" name="Image 1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39832" y="4419600"/>
              <a:ext cx="2246968" cy="168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Connecteur droit 10"/>
            <p:cNvCxnSpPr/>
            <p:nvPr/>
          </p:nvCxnSpPr>
          <p:spPr>
            <a:xfrm>
              <a:off x="1588" y="692150"/>
              <a:ext cx="9142412" cy="0"/>
            </a:xfrm>
            <a:prstGeom prst="line">
              <a:avLst/>
            </a:prstGeom>
            <a:ln>
              <a:solidFill>
                <a:srgbClr val="E7511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32" name="Rectangle 3"/>
            <p:cNvSpPr txBox="1">
              <a:spLocks noChangeArrowheads="1"/>
            </p:cNvSpPr>
            <p:nvPr/>
          </p:nvSpPr>
          <p:spPr bwMode="auto">
            <a:xfrm>
              <a:off x="377072" y="3505200"/>
              <a:ext cx="8604248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2000" dirty="0">
                  <a:ea typeface="ＭＳ Ｐゴシック" pitchFamily="-104" charset="-128"/>
                  <a:cs typeface="ＭＳ Ｐゴシック" pitchFamily="-104" charset="-128"/>
                </a:rPr>
                <a:t>Development of an intracranial multi-pixel Si probe</a:t>
              </a: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en-GB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dirty="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PIXSIC</a:t>
              </a:r>
              <a:r>
                <a:rPr lang="en-GB" dirty="0">
                  <a:ea typeface="ＭＳ Ｐゴシック" pitchFamily="-104" charset="-128"/>
                  <a:cs typeface="ＭＳ Ｐゴシック" pitchFamily="-104" charset="-128"/>
                </a:rPr>
                <a:t>: </a:t>
              </a:r>
              <a:r>
                <a:rPr lang="en-GB" dirty="0" err="1">
                  <a:ea typeface="ＭＳ Ｐゴシック" pitchFamily="-104" charset="-128"/>
                  <a:cs typeface="ＭＳ Ｐゴシック" pitchFamily="-104" charset="-128"/>
                </a:rPr>
                <a:t>Pixelized</a:t>
              </a:r>
              <a:r>
                <a:rPr lang="en-GB" dirty="0">
                  <a:ea typeface="ＭＳ Ｐゴシック" pitchFamily="-104" charset="-128"/>
                  <a:cs typeface="ＭＳ Ｐゴシック" pitchFamily="-104" charset="-128"/>
                </a:rPr>
                <a:t> Si probe for the study of freely moving rats</a:t>
              </a: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en-GB" sz="1600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en-GB" sz="1600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en-GB" sz="1600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en-GB" sz="1600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en-GB" sz="1600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600" dirty="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ANR BLANC (2010-12)</a:t>
              </a: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600" dirty="0">
                  <a:ea typeface="ＭＳ Ｐゴシック" pitchFamily="-104" charset="-128"/>
                  <a:cs typeface="ＭＳ Ｐゴシック" pitchFamily="-104" charset="-128"/>
                </a:rPr>
                <a:t>IMNC, CPPM, CERMEP, CNPS</a:t>
              </a:r>
            </a:p>
            <a:p>
              <a:pPr marL="1600200" lvl="3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r>
                <a:rPr lang="en-GB" sz="1400" dirty="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J. </a:t>
              </a:r>
              <a:r>
                <a:rPr lang="en-GB" sz="1400" dirty="0" err="1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Maerk</a:t>
              </a:r>
              <a:r>
                <a:rPr lang="en-GB" sz="1400" dirty="0">
                  <a:solidFill>
                    <a:srgbClr val="E75112"/>
                  </a:solidFill>
                  <a:ea typeface="ＭＳ Ｐゴシック" pitchFamily="-104" charset="-128"/>
                  <a:cs typeface="ＭＳ Ｐゴシック" pitchFamily="-104" charset="-128"/>
                </a:rPr>
                <a:t> et al. PMB 58 (2013) 4483-4500</a:t>
              </a:r>
              <a:endParaRPr lang="en-GB" sz="1400" dirty="0">
                <a:solidFill>
                  <a:srgbClr val="FF0000"/>
                </a:solidFill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en-GB" sz="1600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1143000" lvl="2" indent="-2286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Char char="•"/>
              </a:pPr>
              <a:endParaRPr lang="en-GB" sz="2000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en-GB" dirty="0">
                <a:ea typeface="ＭＳ Ｐゴシック" pitchFamily="-104" charset="-128"/>
                <a:cs typeface="ＭＳ Ｐゴシック" pitchFamily="-104" charset="-128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pitchFamily="-104" charset="0"/>
                <a:buNone/>
              </a:pPr>
              <a:endParaRPr lang="en-GB" dirty="0"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pic>
        <p:nvPicPr>
          <p:cNvPr id="30728" name="Image 19" descr="logoCPPM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76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V="1">
            <a:off x="5562600" y="1568450"/>
            <a:ext cx="335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2"/>
          <p:cNvSpPr txBox="1">
            <a:spLocks noChangeArrowheads="1"/>
          </p:cNvSpPr>
          <p:nvPr/>
        </p:nvSpPr>
        <p:spPr bwMode="auto">
          <a:xfrm>
            <a:off x="914400" y="762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fr-FR" sz="2400" b="1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PIXSIC : multi-pixel positron probe</a:t>
            </a:r>
          </a:p>
        </p:txBody>
      </p:sp>
      <p:sp>
        <p:nvSpPr>
          <p:cNvPr id="32772" name="Espace réservé du numéro de diapositive 5"/>
          <p:cNvSpPr txBox="1">
            <a:spLocks noGrp="1"/>
          </p:cNvSpPr>
          <p:nvPr/>
        </p:nvSpPr>
        <p:spPr bwMode="auto">
          <a:xfrm>
            <a:off x="6877050" y="64928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fld id="{A4A67F68-3762-684E-B645-BD57A85E7C0E}" type="slidenum">
              <a:rPr lang="fr-FR" sz="1200">
                <a:solidFill>
                  <a:srgbClr val="898989"/>
                </a:solidFill>
              </a:rPr>
              <a:pPr algn="r"/>
              <a:t>8</a:t>
            </a:fld>
            <a:endParaRPr lang="fr-FR" sz="1200">
              <a:solidFill>
                <a:srgbClr val="898989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4" name="Picture 20" descr="Logo_CPPM_Quad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238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5" name="Group 17"/>
          <p:cNvGrpSpPr>
            <a:grpSpLocks noChangeAspect="1"/>
          </p:cNvGrpSpPr>
          <p:nvPr/>
        </p:nvGrpSpPr>
        <p:grpSpPr bwMode="auto">
          <a:xfrm>
            <a:off x="7988300" y="152400"/>
            <a:ext cx="1079500" cy="419100"/>
            <a:chOff x="1940" y="1796"/>
            <a:chExt cx="1804" cy="700"/>
          </a:xfrm>
        </p:grpSpPr>
        <p:pic>
          <p:nvPicPr>
            <p:cNvPr id="32782" name="Picture 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3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pic>
        <p:nvPicPr>
          <p:cNvPr id="32776" name="Imag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1462088"/>
            <a:ext cx="4419600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Imag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2325" y="2438400"/>
            <a:ext cx="42830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Rectangle 17"/>
          <p:cNvSpPr>
            <a:spLocks noChangeArrowheads="1"/>
          </p:cNvSpPr>
          <p:nvPr/>
        </p:nvSpPr>
        <p:spPr bwMode="auto">
          <a:xfrm>
            <a:off x="3810000" y="5257800"/>
            <a:ext cx="4876800" cy="66198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6213" indent="-176213">
              <a:spcAft>
                <a:spcPts val="600"/>
              </a:spcAft>
              <a:buFontTx/>
              <a:buChar char="-"/>
            </a:pPr>
            <a:r>
              <a:rPr lang="fr-FR" sz="160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Implantation hippocampus and cerebellum</a:t>
            </a:r>
          </a:p>
          <a:p>
            <a:pPr marL="176213" indent="-176213">
              <a:spcAft>
                <a:spcPts val="600"/>
              </a:spcAft>
              <a:buFontTx/>
              <a:buChar char="-"/>
            </a:pPr>
            <a:r>
              <a:rPr lang="fr-FR" sz="160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[</a:t>
            </a:r>
            <a:r>
              <a:rPr lang="fr-FR" sz="1600" baseline="3000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18</a:t>
            </a:r>
            <a:r>
              <a:rPr lang="fr-FR" sz="1600">
                <a:solidFill>
                  <a:srgbClr val="000000"/>
                </a:solidFill>
                <a:ea typeface="ＭＳ Ｐゴシック" pitchFamily="-104" charset="-128"/>
                <a:cs typeface="ＭＳ Ｐゴシック" pitchFamily="-104" charset="-128"/>
              </a:rPr>
              <a:t>F]MPPF serotonin receptor</a:t>
            </a:r>
          </a:p>
        </p:txBody>
      </p:sp>
      <p:sp>
        <p:nvSpPr>
          <p:cNvPr id="32779" name="Espace réservé de la date 11"/>
          <p:cNvSpPr txBox="1">
            <a:spLocks noGrp="1"/>
          </p:cNvSpPr>
          <p:nvPr/>
        </p:nvSpPr>
        <p:spPr bwMode="auto">
          <a:xfrm>
            <a:off x="134938" y="645318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fr-FR" sz="1200">
                <a:solidFill>
                  <a:srgbClr val="898989"/>
                </a:solidFill>
              </a:rPr>
              <a:t>Groupe imXgam</a:t>
            </a:r>
          </a:p>
        </p:txBody>
      </p:sp>
      <p:sp>
        <p:nvSpPr>
          <p:cNvPr id="32780" name="Rectangle 3"/>
          <p:cNvSpPr txBox="1">
            <a:spLocks noChangeArrowheads="1"/>
          </p:cNvSpPr>
          <p:nvPr/>
        </p:nvSpPr>
        <p:spPr bwMode="auto">
          <a:xfrm>
            <a:off x="152400" y="838200"/>
            <a:ext cx="8604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r>
              <a:rPr lang="fr-FR" sz="2000">
                <a:ea typeface="ＭＳ Ｐゴシック" pitchFamily="-104" charset="-128"/>
                <a:cs typeface="ＭＳ Ｐゴシック" pitchFamily="-104" charset="-128"/>
              </a:rPr>
              <a:t>Development of a multi-pixel Si probe for brain studies in awake and freely moving rats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pitchFamily="-104" charset="0"/>
              <a:buChar char="•"/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fr-FR" sz="2000">
              <a:ea typeface="ＭＳ Ｐゴシック" pitchFamily="-104" charset="-128"/>
              <a:cs typeface="ＭＳ Ｐゴシック" pitchFamily="-104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fr-FR"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2781" name="Rectangle 18"/>
          <p:cNvSpPr>
            <a:spLocks noChangeArrowheads="1"/>
          </p:cNvSpPr>
          <p:nvPr/>
        </p:nvSpPr>
        <p:spPr bwMode="auto">
          <a:xfrm>
            <a:off x="3429000" y="6172200"/>
            <a:ext cx="571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fr-FR" sz="1400" dirty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L. </a:t>
            </a:r>
            <a:r>
              <a:rPr lang="fr-FR" sz="1400" dirty="0" err="1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Balasse</a:t>
            </a:r>
            <a:r>
              <a:rPr lang="fr-FR" sz="1400" dirty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 et al. Mol Imaging </a:t>
            </a:r>
            <a:r>
              <a:rPr lang="fr-FR" sz="1400" dirty="0" err="1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Biol</a:t>
            </a:r>
            <a:r>
              <a:rPr lang="fr-FR" sz="1400" dirty="0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 17 (</a:t>
            </a:r>
            <a:r>
              <a:rPr lang="fr-FR" sz="1400" dirty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2014</a:t>
            </a:r>
            <a:r>
              <a:rPr lang="fr-FR" sz="1400" dirty="0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) 163-167</a:t>
            </a:r>
          </a:p>
          <a:p>
            <a:pPr algn="r"/>
            <a:r>
              <a:rPr lang="fr-FR" sz="1400" dirty="0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L.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Balasse</a:t>
            </a:r>
            <a:r>
              <a:rPr lang="fr-FR" sz="1400" dirty="0" smtClean="0">
                <a:solidFill>
                  <a:srgbClr val="E75112"/>
                </a:solidFill>
                <a:ea typeface="ＭＳ Ｐゴシック" pitchFamily="-104" charset="-128"/>
                <a:cs typeface="ＭＳ Ｐゴシック" pitchFamily="-104" charset="-128"/>
              </a:rPr>
              <a:t> et al. Mol. Imaging 14 (2015) 484-489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/>
          <p:cNvCxnSpPr/>
          <p:nvPr/>
        </p:nvCxnSpPr>
        <p:spPr>
          <a:xfrm>
            <a:off x="1588" y="692150"/>
            <a:ext cx="9142412" cy="0"/>
          </a:xfrm>
          <a:prstGeom prst="line">
            <a:avLst/>
          </a:prstGeom>
          <a:ln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152400" y="2743200"/>
            <a:ext cx="5410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2000" dirty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PIXSCAN</a:t>
            </a:r>
            <a:endParaRPr lang="fr-FR" sz="2000" dirty="0" smtClean="0">
              <a:solidFill>
                <a:srgbClr val="E75112"/>
              </a:solidFill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dirty="0" smtClean="0">
                <a:solidFill>
                  <a:srgbClr val="BFBFBF"/>
                </a:solidFill>
                <a:ea typeface="ＭＳ Ｐゴシック" charset="-128"/>
                <a:cs typeface="ＭＳ Ｐゴシック" charset="-128"/>
              </a:rPr>
              <a:t>2015: Comparaison de l’imagerie</a:t>
            </a:r>
            <a:br>
              <a:rPr lang="fr-FR" dirty="0" smtClean="0">
                <a:solidFill>
                  <a:srgbClr val="BFBFBF"/>
                </a:solidFill>
                <a:ea typeface="ＭＳ Ｐゴシック" charset="-128"/>
                <a:cs typeface="ＭＳ Ｐゴシック" charset="-128"/>
              </a:rPr>
            </a:br>
            <a:r>
              <a:rPr lang="fr-FR" dirty="0" smtClean="0">
                <a:solidFill>
                  <a:srgbClr val="BFBFBF"/>
                </a:solidFill>
                <a:ea typeface="ＭＳ Ｐゴシック" charset="-128"/>
                <a:cs typeface="ＭＳ Ｐゴシック" charset="-128"/>
              </a:rPr>
              <a:t>au </a:t>
            </a:r>
            <a:r>
              <a:rPr lang="fr-FR" dirty="0" err="1" smtClean="0">
                <a:solidFill>
                  <a:srgbClr val="BFBFBF"/>
                </a:solidFill>
                <a:ea typeface="ＭＳ Ｐゴシック" charset="-128"/>
                <a:cs typeface="ＭＳ Ｐゴシック" charset="-128"/>
              </a:rPr>
              <a:t>K-edge</a:t>
            </a:r>
            <a:r>
              <a:rPr lang="fr-FR" dirty="0" smtClean="0">
                <a:solidFill>
                  <a:srgbClr val="BFBFBF"/>
                </a:solidFill>
                <a:ea typeface="ＭＳ Ｐゴシック" charset="-128"/>
                <a:cs typeface="ＭＳ Ｐゴシック" charset="-128"/>
              </a:rPr>
              <a:t> avec du Si et du </a:t>
            </a:r>
            <a:r>
              <a:rPr lang="fr-FR" dirty="0" err="1" smtClean="0">
                <a:solidFill>
                  <a:srgbClr val="BFBFBF"/>
                </a:solidFill>
                <a:ea typeface="ＭＳ Ｐゴシック" charset="-128"/>
                <a:cs typeface="ＭＳ Ｐゴシック" charset="-128"/>
              </a:rPr>
              <a:t>CdTe</a:t>
            </a:r>
            <a:endParaRPr lang="fr-FR" dirty="0" smtClean="0">
              <a:solidFill>
                <a:srgbClr val="BFBFBF"/>
              </a:solidFill>
              <a:ea typeface="ＭＳ Ｐゴシック" charset="-128"/>
              <a:cs typeface="ＭＳ Ｐゴシック" charset="-128"/>
            </a:endParaRP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F.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Cassol</a:t>
            </a: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 et al. PMB  60 (2015) 5497-5511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F</a:t>
            </a: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.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Cassol</a:t>
            </a: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 et al.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iWoRiD</a:t>
            </a: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 2015, Jun 28-Jul 2, </a:t>
            </a:r>
            <a:b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</a:b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DESY,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Hamburg</a:t>
            </a: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, oral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presentation</a:t>
            </a:r>
            <a:endParaRPr lang="fr-FR" sz="1400" dirty="0" smtClean="0">
              <a:solidFill>
                <a:srgbClr val="E75112"/>
              </a:solidFill>
              <a:ea typeface="ＭＳ Ｐゴシック" charset="-128"/>
              <a:cs typeface="ＭＳ Ｐゴシック" charset="-128"/>
            </a:endParaRP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sz="1400" dirty="0" smtClean="0">
              <a:solidFill>
                <a:srgbClr val="E75112"/>
              </a:solidFill>
              <a:ea typeface="ＭＳ Ｐゴシック" charset="-128"/>
              <a:cs typeface="ＭＳ Ｐゴシック" charset="-128"/>
            </a:endParaRP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sz="1400" dirty="0" smtClean="0">
              <a:solidFill>
                <a:srgbClr val="E75112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20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ClearPET</a:t>
            </a:r>
            <a:r>
              <a:rPr lang="fr-FR" sz="20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/XPAD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dirty="0" smtClean="0">
                <a:solidFill>
                  <a:srgbClr val="BFBFBF"/>
                </a:solidFill>
                <a:ea typeface="ＭＳ Ｐゴシック" charset="-128"/>
                <a:cs typeface="ＭＳ Ｐゴシック" charset="-128"/>
              </a:rPr>
              <a:t>2015: Premières images hybrides</a:t>
            </a:r>
            <a:r>
              <a:rPr lang="fr-FR" dirty="0" smtClean="0">
                <a:solidFill>
                  <a:srgbClr val="BFBFBF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fr-FR" dirty="0" smtClean="0">
                <a:solidFill>
                  <a:srgbClr val="BFBFBF"/>
                </a:solidFill>
                <a:ea typeface="ＭＳ Ｐゴシック" charset="-128"/>
                <a:cs typeface="ＭＳ Ｐゴシック" charset="-128"/>
              </a:rPr>
            </a:br>
            <a:r>
              <a:rPr lang="fr-FR" dirty="0" smtClean="0">
                <a:solidFill>
                  <a:srgbClr val="BFBFBF"/>
                </a:solidFill>
                <a:ea typeface="ＭＳ Ｐゴシック" charset="-128"/>
                <a:cs typeface="ＭＳ Ｐゴシック" charset="-128"/>
              </a:rPr>
              <a:t>TEP</a:t>
            </a:r>
            <a:r>
              <a:rPr lang="fr-FR" dirty="0" smtClean="0">
                <a:solidFill>
                  <a:srgbClr val="BFBFBF"/>
                </a:solidFill>
                <a:ea typeface="ＭＳ Ｐゴシック" charset="-128"/>
                <a:cs typeface="ＭＳ Ｐゴシック" charset="-128"/>
              </a:rPr>
              <a:t>/CT simultanées</a:t>
            </a: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M.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Hamonet</a:t>
            </a: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 et al. Proc. </a:t>
            </a:r>
            <a:b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</a:b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IEEE NSS/MIC 2015, </a:t>
            </a:r>
            <a:b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</a:b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oral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presentation</a:t>
            </a: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/>
            </a:r>
            <a:b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</a:b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best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student</a:t>
            </a: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fr-FR" sz="1400" dirty="0" err="1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paper</a:t>
            </a:r>
            <a:r>
              <a: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rPr>
              <a:t> session</a:t>
            </a:r>
            <a:endParaRPr lang="fr-FR" sz="1400" dirty="0" smtClean="0">
              <a:solidFill>
                <a:srgbClr val="E75112"/>
              </a:solidFill>
              <a:ea typeface="ＭＳ Ｐゴシック" charset="-128"/>
              <a:cs typeface="ＭＳ Ｐゴシック" charset="-128"/>
            </a:endParaRP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sz="1400" dirty="0" smtClean="0">
              <a:solidFill>
                <a:srgbClr val="E75112"/>
              </a:solidFill>
              <a:ea typeface="ＭＳ Ｐゴシック" charset="-128"/>
              <a:cs typeface="ＭＳ Ｐゴシック" charset="-128"/>
            </a:endParaRPr>
          </a:p>
          <a:p>
            <a:pPr marL="1143000" lvl="2" indent="-2286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sz="24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fr-FR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endParaRPr lang="fr-FR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sz="20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6877050" y="647382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BF5347F-C7C3-8A48-8A73-7E4C515C4E1E}" type="slidenum">
              <a:rPr lang="fr-FR"/>
              <a:pPr/>
              <a:t>9</a:t>
            </a:fld>
            <a:endParaRPr lang="fr-FR"/>
          </a:p>
        </p:txBody>
      </p:sp>
      <p:sp>
        <p:nvSpPr>
          <p:cNvPr id="32777" name="Espace réservé de la date 11"/>
          <p:cNvSpPr>
            <a:spLocks noGrp="1"/>
          </p:cNvSpPr>
          <p:nvPr>
            <p:ph type="dt" sz="quarter" idx="10"/>
          </p:nvPr>
        </p:nvSpPr>
        <p:spPr bwMode="auto">
          <a:xfrm>
            <a:off x="134938" y="647382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fr-FR" dirty="0" smtClean="0"/>
              <a:t>Equipe </a:t>
            </a:r>
            <a:r>
              <a:rPr lang="fr-FR" dirty="0" err="1" smtClean="0"/>
              <a:t>imXgam</a:t>
            </a:r>
            <a:endParaRPr lang="fr-FR" dirty="0" smtClean="0"/>
          </a:p>
        </p:txBody>
      </p:sp>
      <p:grpSp>
        <p:nvGrpSpPr>
          <p:cNvPr id="2" name="Group 17"/>
          <p:cNvGrpSpPr>
            <a:grpSpLocks noChangeAspect="1"/>
          </p:cNvGrpSpPr>
          <p:nvPr/>
        </p:nvGrpSpPr>
        <p:grpSpPr bwMode="auto">
          <a:xfrm>
            <a:off x="-90488" y="76200"/>
            <a:ext cx="1766888" cy="685800"/>
            <a:chOff x="1940" y="1796"/>
            <a:chExt cx="1804" cy="700"/>
          </a:xfrm>
        </p:grpSpPr>
        <p:pic>
          <p:nvPicPr>
            <p:cNvPr id="32787" name="Picture 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40" y="1796"/>
              <a:ext cx="1804" cy="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8" name="WordArt 19"/>
            <p:cNvSpPr>
              <a:spLocks noChangeAspect="1" noChangeArrowheads="1" noChangeShapeType="1" noTextEdit="1"/>
            </p:cNvSpPr>
            <p:nvPr/>
          </p:nvSpPr>
          <p:spPr bwMode="auto">
            <a:xfrm rot="42837">
              <a:off x="2449" y="1824"/>
              <a:ext cx="1151" cy="503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55556"/>
                </a:avLst>
              </a:prstTxWarp>
            </a:bodyPr>
            <a:lstStyle/>
            <a:p>
              <a:pPr algn="ctr"/>
              <a:r>
                <a:rPr lang="fr-FR" sz="3600" b="1" i="1" kern="10">
                  <a:ln w="12700">
                    <a:solidFill>
                      <a:srgbClr val="002442"/>
                    </a:solidFill>
                    <a:round/>
                    <a:headEnd/>
                    <a:tailEnd/>
                  </a:ln>
                  <a:solidFill>
                    <a:srgbClr val="005DAA"/>
                  </a:solidFill>
                  <a:effectLst>
                    <a:prstShdw prst="shdw17" dist="17961" dir="2700000">
                      <a:srgbClr val="004F91">
                        <a:alpha val="74997"/>
                      </a:srgbClr>
                    </a:prstShdw>
                  </a:effectLst>
                  <a:latin typeface="Verdana"/>
                  <a:ea typeface="Verdana"/>
                  <a:cs typeface="Verdana"/>
                </a:rPr>
                <a:t>imXgam</a:t>
              </a:r>
              <a:endParaRPr lang="en-GB" sz="3600" b="1" i="1" kern="10">
                <a:ln w="12700">
                  <a:solidFill>
                    <a:srgbClr val="002442"/>
                  </a:solidFill>
                  <a:round/>
                  <a:headEnd/>
                  <a:tailEnd/>
                </a:ln>
                <a:solidFill>
                  <a:srgbClr val="005DAA"/>
                </a:solidFill>
                <a:effectLst>
                  <a:prstShdw prst="shdw17" dist="17961" dir="2700000">
                    <a:srgbClr val="004F91">
                      <a:alpha val="74997"/>
                    </a:srgbClr>
                  </a:prstShdw>
                </a:effectLst>
                <a:latin typeface="Verdana"/>
                <a:ea typeface="Verdana"/>
                <a:cs typeface="Verdana"/>
              </a:endParaRPr>
            </a:p>
          </p:txBody>
        </p:sp>
      </p:grpSp>
      <p:pic>
        <p:nvPicPr>
          <p:cNvPr id="32779" name="Image 23" descr="logoCPPM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58200" y="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r 41"/>
          <p:cNvGrpSpPr/>
          <p:nvPr/>
        </p:nvGrpSpPr>
        <p:grpSpPr>
          <a:xfrm>
            <a:off x="152400" y="838200"/>
            <a:ext cx="8839200" cy="2339975"/>
            <a:chOff x="152400" y="838200"/>
            <a:chExt cx="8839200" cy="2339975"/>
          </a:xfrm>
        </p:grpSpPr>
        <p:sp>
          <p:nvSpPr>
            <p:cNvPr id="32774" name="Rectangle 3"/>
            <p:cNvSpPr txBox="1">
              <a:spLocks noChangeArrowheads="1"/>
            </p:cNvSpPr>
            <p:nvPr/>
          </p:nvSpPr>
          <p:spPr bwMode="auto">
            <a:xfrm>
              <a:off x="152400" y="838200"/>
              <a:ext cx="66294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fr-FR" sz="2000" dirty="0">
                  <a:solidFill>
                    <a:srgbClr val="E75112"/>
                  </a:solidFill>
                  <a:ea typeface="ＭＳ Ｐゴシック" charset="-128"/>
                  <a:cs typeface="ＭＳ Ｐゴシック" charset="-128"/>
                </a:rPr>
                <a:t>XPIX</a:t>
              </a: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fr-FR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2013: Livraison détecteurs D4-6 (XPAD3.2/Si)</a:t>
              </a: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fr-FR" dirty="0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rPr>
                <a:t>2015: Premières images de D7 (XPAD3.2/CdTe) sur la  ligne D2AM à l’ESRF</a:t>
              </a:r>
            </a:p>
            <a:p>
              <a:pPr marL="1200150" lvl="2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fr-FR" sz="1400" dirty="0">
                  <a:solidFill>
                    <a:srgbClr val="E75112"/>
                  </a:solidFill>
                  <a:ea typeface="ＭＳ Ｐゴシック" charset="-128"/>
                  <a:cs typeface="ＭＳ Ｐゴシック" charset="-128"/>
                </a:rPr>
                <a:t>C. </a:t>
              </a:r>
              <a:r>
                <a:rPr lang="fr-FR" sz="1400" dirty="0" err="1">
                  <a:solidFill>
                    <a:srgbClr val="E75112"/>
                  </a:solidFill>
                  <a:ea typeface="ＭＳ Ｐゴシック" charset="-128"/>
                  <a:cs typeface="ＭＳ Ｐゴシック" charset="-128"/>
                </a:rPr>
                <a:t>Buton</a:t>
              </a:r>
              <a:r>
                <a:rPr lang="fr-FR" sz="1400" dirty="0">
                  <a:solidFill>
                    <a:srgbClr val="E75112"/>
                  </a:solidFill>
                  <a:ea typeface="ＭＳ Ｐゴシック" charset="-128"/>
                  <a:cs typeface="ＭＳ Ｐゴシック" charset="-128"/>
                </a:rPr>
                <a:t> et al. NIM A 758 (2014) </a:t>
              </a:r>
              <a:r>
                <a:rPr lang="fr-FR" sz="1400" dirty="0" smtClean="0">
                  <a:solidFill>
                    <a:srgbClr val="E75112"/>
                  </a:solidFill>
                  <a:ea typeface="ＭＳ Ｐゴシック" charset="-128"/>
                  <a:cs typeface="ＭＳ Ｐゴシック" charset="-128"/>
                </a:rPr>
                <a:t>44-56</a:t>
              </a:r>
              <a:endParaRPr lang="fr-FR" sz="1400" dirty="0" smtClean="0">
                <a:solidFill>
                  <a:srgbClr val="E75112"/>
                </a:solidFill>
                <a:ea typeface="ＭＳ Ｐゴシック" charset="-128"/>
                <a:cs typeface="ＭＳ Ｐゴシック" charset="-128"/>
              </a:endParaRPr>
            </a:p>
            <a:p>
              <a:pPr marL="1200150" lvl="2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fr-FR" sz="1400" dirty="0" smtClean="0">
                  <a:solidFill>
                    <a:srgbClr val="E75112"/>
                  </a:solidFill>
                  <a:ea typeface="ＭＳ Ｐゴシック" charset="-128"/>
                  <a:cs typeface="ＭＳ Ｐゴシック" charset="-128"/>
                </a:rPr>
                <a:t>F</a:t>
              </a:r>
              <a:r>
                <a:rPr lang="fr-FR" sz="1400" dirty="0" smtClean="0">
                  <a:solidFill>
                    <a:srgbClr val="E75112"/>
                  </a:solidFill>
                  <a:ea typeface="ＭＳ Ｐゴシック" charset="-128"/>
                  <a:cs typeface="ＭＳ Ｐゴシック" charset="-128"/>
                </a:rPr>
                <a:t>. </a:t>
              </a:r>
              <a:r>
                <a:rPr lang="fr-FR" sz="1400" dirty="0" err="1" smtClean="0">
                  <a:solidFill>
                    <a:srgbClr val="E75112"/>
                  </a:solidFill>
                  <a:ea typeface="ＭＳ Ｐゴシック" charset="-128"/>
                  <a:cs typeface="ＭＳ Ｐゴシック" charset="-128"/>
                </a:rPr>
                <a:t>Cassol</a:t>
              </a:r>
              <a:r>
                <a:rPr lang="fr-FR" sz="1400" dirty="0" smtClean="0">
                  <a:solidFill>
                    <a:srgbClr val="E75112"/>
                  </a:solidFill>
                  <a:ea typeface="ＭＳ Ｐゴシック" charset="-128"/>
                  <a:cs typeface="ＭＳ Ｐゴシック" charset="-128"/>
                </a:rPr>
                <a:t> et al. JINST 10 (2015) C11010</a:t>
              </a: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endParaRPr lang="fr-FR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fr-FR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  <a:p>
              <a:pPr marL="742950" lvl="1" indent="-28575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endParaRPr lang="fr-FR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endParaRPr lang="fr-FR" sz="2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70662" y="838200"/>
              <a:ext cx="2420938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07950" y="0"/>
            <a:ext cx="90360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smtClean="0">
                <a:ln>
                  <a:noFill/>
                </a:ln>
                <a:solidFill>
                  <a:srgbClr val="E75112"/>
                </a:solidFill>
                <a:effectLst/>
                <a:uLnTx/>
                <a:uFillTx/>
                <a:latin typeface="Verdana" pitchFamily="-104" charset="0"/>
                <a:ea typeface="ＭＳ Ｐゴシック" pitchFamily="-104" charset="-128"/>
                <a:cs typeface="ＭＳ Ｐゴシック" pitchFamily="-104" charset="-128"/>
              </a:rPr>
              <a:t>Team imXgam projects</a:t>
            </a:r>
            <a:endParaRPr kumimoji="0" lang="fr-FR" sz="2800" b="1" i="0" u="none" strike="noStrike" kern="1200" cap="none" spc="0" normalizeH="0" baseline="0" noProof="0" dirty="0" smtClean="0">
              <a:ln>
                <a:noFill/>
              </a:ln>
              <a:solidFill>
                <a:srgbClr val="E75112"/>
              </a:solidFill>
              <a:effectLst/>
              <a:uLnTx/>
              <a:uFillTx/>
              <a:latin typeface="Verdan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15" name="Image 14" descr="image_TEPCT_correc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4050420"/>
            <a:ext cx="3886200" cy="250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3828</TotalTime>
  <Words>1613</Words>
  <Application>Microsoft Macintosh PowerPoint</Application>
  <PresentationFormat>Présentation à l'écran (4:3)</PresentationFormat>
  <Paragraphs>349</Paragraphs>
  <Slides>18</Slides>
  <Notes>18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Conception personnalisée</vt:lpstr>
      <vt:lpstr>Diapositive 1</vt:lpstr>
      <vt:lpstr>imXgam — X and gamma ray imaging</vt:lpstr>
      <vt:lpstr>Present team composition</vt:lpstr>
      <vt:lpstr>imXgam — X and gamma ray imaging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Team imXgam projects</vt:lpstr>
    </vt:vector>
  </TitlesOfParts>
  <Manager/>
  <Company>CPPM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CPPM</dc:title>
  <dc:subject/>
  <dc:creator>ChirstianMorel</dc:creator>
  <cp:keywords/>
  <dc:description>Examen à 4 ans, 1er et 2 février 2007</dc:description>
  <cp:lastModifiedBy>Christian MOREL</cp:lastModifiedBy>
  <cp:revision>147</cp:revision>
  <cp:lastPrinted>2013-09-10T15:39:00Z</cp:lastPrinted>
  <dcterms:created xsi:type="dcterms:W3CDTF">2015-12-01T14:10:23Z</dcterms:created>
  <dcterms:modified xsi:type="dcterms:W3CDTF">2015-12-01T14:26:11Z</dcterms:modified>
  <cp:category/>
</cp:coreProperties>
</file>