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6"/>
  </p:notesMasterIdLst>
  <p:sldIdLst>
    <p:sldId id="259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23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3EA7F-55FC-4D22-B76B-5452DCA4847F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AF2D1-3CDD-4608-A91C-989C2B210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1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1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4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4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4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4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9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4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F2D1-3CDD-4608-A91C-989C2B2107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25/11/2015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Mahmoud I. Alstaty, CPPM PhD Days.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25/11/2015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Mahmoud I. Alstaty, CPPM PhD Days.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25/11/2015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Mahmoud I. Alstaty, CPPM PhD Days.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25/11/2015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Mahmoud I. Alstaty, CPPM PhD Days.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25/11/2015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Mahmoud I. Alstaty, CPPM PhD Days.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25/11/2015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Mahmoud I. Alstaty, CPPM PhD Days.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25/11/2015</a:t>
            </a: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Mahmoud I. Alstaty, CPPM PhD Days.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25/11/2015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Mahmoud I. Alstaty, CPPM PhD Days.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25/11/2015</a:t>
            </a: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Mahmoud I. Alstaty, CPPM PhD Days.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25/11/2015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Mahmoud I. Alstaty, CPPM PhD Days.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25/11/2015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Mahmoud I. Alstaty, CPPM PhD Days.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25/11/2015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BE" smtClean="0"/>
              <a:t>Mahmoud I. Alstaty, CPPM PhD Days.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7.emf"/><Relationship Id="rId4" Type="http://schemas.openxmlformats.org/officeDocument/2006/relationships/image" Target="../media/image8.png"/><Relationship Id="rId9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34217" y="2590800"/>
            <a:ext cx="8382000" cy="125338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Commissioning of the Pixel Detector after the IBL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Insertion, and SUSY search using the Two Same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ign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eptons Channel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12775" y="3733800"/>
            <a:ext cx="80025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Mahmoud 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Alstaty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Supervisors: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Farès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Djama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Pascal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Pralavorio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CPPM PhD Days</a:t>
            </a: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November, 25, 2015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نتيجة بحث الصور عن ‪cppm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نتيجة بحث الصور عن ‪cppm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نتيجة بحث الصور عن ‪cppm‬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60337"/>
            <a:ext cx="1514359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37123"/>
            <a:ext cx="3160296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338"/>
            <a:ext cx="18335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03" y="172042"/>
            <a:ext cx="1548690" cy="55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3440" y="4020458"/>
            <a:ext cx="81121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/>
              <a:t>Comparisons between cosmic data and Monte Carlo (MC) is needed to tune MC and make it more realistic.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/>
              <a:t>The Lorentz angle MC in Run 1 was scaled by 0.9 to match data. We confirmed that no additional scaling is needed.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/>
              <a:t>The discrepancy between data and MC at large incidence angle is a well known observation from Run 1, and it shows that the cluster splitting</a:t>
            </a:r>
            <a:r>
              <a:rPr lang="en-US" dirty="0" smtClean="0"/>
              <a:t> </a:t>
            </a:r>
            <a:r>
              <a:rPr lang="en-US" dirty="0"/>
              <a:t>due to threshold effect is stronger in data than in MC</a:t>
            </a:r>
            <a:r>
              <a:rPr lang="en-US" dirty="0" smtClean="0"/>
              <a:t>.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14483" y="0"/>
            <a:ext cx="723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6"/>
                </a:solidFill>
              </a:rPr>
              <a:t>Lorentz Angle Data/MC (M9)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3962400" y="6458862"/>
            <a:ext cx="1828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85" y="584775"/>
            <a:ext cx="6858000" cy="325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7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3440" y="4020458"/>
            <a:ext cx="8112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smtClean="0"/>
              <a:t>Astonishing agreement: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linear fit </a:t>
            </a:r>
            <a:r>
              <a:rPr lang="en-US" dirty="0" smtClean="0"/>
              <a:t>gives </a:t>
            </a:r>
            <a:r>
              <a:rPr lang="en-US" dirty="0"/>
              <a:t>a slope of -0.74 ± 0.21 </a:t>
            </a:r>
            <a:r>
              <a:rPr lang="en-US" dirty="0" err="1" smtClean="0"/>
              <a:t>mrad</a:t>
            </a:r>
            <a:r>
              <a:rPr lang="en-US" dirty="0" smtClean="0"/>
              <a:t>/ºC for the IBL Planar in 2015.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linear fit </a:t>
            </a:r>
            <a:r>
              <a:rPr lang="en-US" dirty="0" smtClean="0"/>
              <a:t>gave </a:t>
            </a:r>
            <a:r>
              <a:rPr lang="en-US" dirty="0"/>
              <a:t>a slope of -0.74 ± 0.06 </a:t>
            </a:r>
            <a:r>
              <a:rPr lang="en-US" dirty="0" err="1"/>
              <a:t>mrad</a:t>
            </a:r>
            <a:r>
              <a:rPr lang="en-US" dirty="0"/>
              <a:t>/ºC </a:t>
            </a:r>
            <a:r>
              <a:rPr lang="en-US" dirty="0" smtClean="0"/>
              <a:t>for the Pixel layers in 2008-2009.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14483" y="0"/>
            <a:ext cx="7236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6"/>
                </a:solidFill>
              </a:rPr>
              <a:t>IBL Planar Lorentz Angle Vs Temp (M9)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3962400" y="6458862"/>
            <a:ext cx="1828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  <p:pic>
        <p:nvPicPr>
          <p:cNvPr id="6146" name="Picture 2" descr="C:\Users\MAHMOU~1\AppData\Local\Temp\LorentzVsTemp_M9_updat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4" y="1077218"/>
            <a:ext cx="4091685" cy="27865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</p:pic>
      <p:pic>
        <p:nvPicPr>
          <p:cNvPr id="11" name="Picture 2" descr="C:\Users\mahmoud-alstaty\Desktop\Capture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178" y="1077218"/>
            <a:ext cx="4039022" cy="28012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01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3440" y="4020458"/>
            <a:ext cx="81121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/>
              <a:t>Some runs from 2012 (runs were chosen all along the 2012 data taking) were used. More runs from 2011 are to be added.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depletion voltage increases with </a:t>
            </a:r>
            <a:r>
              <a:rPr lang="en-US" dirty="0" smtClean="0"/>
              <a:t>radiations. Lorentz </a:t>
            </a:r>
            <a:r>
              <a:rPr lang="en-US" dirty="0"/>
              <a:t>angle increases with the total depletion </a:t>
            </a:r>
            <a:r>
              <a:rPr lang="en-US" dirty="0" smtClean="0"/>
              <a:t>voltage.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smtClean="0"/>
              <a:t>To study can the irradiation effect in the innermost layer at that time, and hence be able to test some irradiation models. We plan to write a note, which might become a paper, about this study. 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14483" y="0"/>
            <a:ext cx="7236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6"/>
                </a:solidFill>
              </a:rPr>
              <a:t>Ongoing study: </a:t>
            </a:r>
            <a:r>
              <a:rPr lang="en-US" sz="3200" b="1" dirty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The B Layer Evolution in Run 1</a:t>
            </a:r>
          </a:p>
          <a:p>
            <a:pPr algn="ctr"/>
            <a:r>
              <a:rPr lang="en-GB" sz="3200" b="1" dirty="0" smtClean="0">
                <a:solidFill>
                  <a:schemeClr val="accent6"/>
                </a:solidFill>
              </a:rPr>
              <a:t> 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3962400" y="6458862"/>
            <a:ext cx="1828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  <p:pic>
        <p:nvPicPr>
          <p:cNvPr id="10" name="Picture 3" descr="C:\Users\MAHMOU~1\AppData\Local\Temp\LorentzVsRunNumber_updat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6" y="1060504"/>
            <a:ext cx="4162322" cy="2834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2" descr="C:\Users\MAHMOU~1\AppData\Local\Temp\ToTVsRunNumb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60" y="1066684"/>
            <a:ext cx="4174957" cy="28432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62001" y="1295400"/>
            <a:ext cx="81121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Just started since two weeks in the SUSY Analysis (2lepton same-sign channel).</a:t>
            </a:r>
          </a:p>
          <a:p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two main subjects of </a:t>
            </a:r>
            <a:r>
              <a:rPr lang="en-US" sz="2000" dirty="0" smtClean="0"/>
              <a:t>my </a:t>
            </a:r>
            <a:r>
              <a:rPr lang="en-US" sz="2000" dirty="0"/>
              <a:t>work will be </a:t>
            </a:r>
            <a:r>
              <a:rPr lang="en-US" sz="2000" dirty="0" smtClean="0"/>
              <a:t>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Fake </a:t>
            </a:r>
            <a:r>
              <a:rPr lang="en-US" sz="2000" dirty="0"/>
              <a:t>lepton </a:t>
            </a:r>
            <a:r>
              <a:rPr lang="en-US" sz="2000" dirty="0" smtClean="0"/>
              <a:t>estimation: </a:t>
            </a:r>
            <a:r>
              <a:rPr lang="en-US" sz="2000" dirty="0"/>
              <a:t>one of the main background of this </a:t>
            </a:r>
            <a:r>
              <a:rPr lang="en-US" sz="2000" dirty="0" smtClean="0"/>
              <a:t>analysis.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Signal </a:t>
            </a:r>
            <a:r>
              <a:rPr lang="en-US" sz="2000" dirty="0"/>
              <a:t>region </a:t>
            </a:r>
            <a:r>
              <a:rPr lang="en-US" sz="2000" dirty="0" smtClean="0"/>
              <a:t>optimization </a:t>
            </a:r>
            <a:r>
              <a:rPr lang="en-US" sz="2000" dirty="0"/>
              <a:t>for </a:t>
            </a:r>
            <a:r>
              <a:rPr lang="en-US" sz="2000" dirty="0" smtClean="0"/>
              <a:t>10fb-1.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My work is to be included in a CONF note with 10fb-1 of 13 </a:t>
            </a:r>
            <a:r>
              <a:rPr lang="en-US" sz="2000" dirty="0" err="1"/>
              <a:t>TeV</a:t>
            </a:r>
            <a:r>
              <a:rPr lang="en-US" sz="2000" dirty="0"/>
              <a:t> data at ICHEP 2016 conference.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014483" y="0"/>
            <a:ext cx="723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6"/>
                </a:solidFill>
              </a:rPr>
              <a:t>Ongoing study: </a:t>
            </a:r>
            <a:r>
              <a:rPr lang="en-US" sz="3200" b="1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SUSY Analysis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3962400" y="6458862"/>
            <a:ext cx="1828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62001" y="1295400"/>
            <a:ext cx="81121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Finished most of my detector oriented research (my qualification task). Already started writing this part of my thesis.</a:t>
            </a:r>
          </a:p>
          <a:p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Just started my SUSY analysis part.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Goal is to produce some interesting SUSY results before next Summer, in order to show them in conferences.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014483" y="637287"/>
            <a:ext cx="723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Summary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3962400" y="6458862"/>
            <a:ext cx="1828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7487" y="1081767"/>
            <a:ext cx="81121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Innermost </a:t>
            </a:r>
            <a:r>
              <a:rPr lang="en-US" sz="2400" dirty="0"/>
              <a:t>tracking detector of </a:t>
            </a:r>
            <a:r>
              <a:rPr lang="en-US" sz="2400" dirty="0" smtClean="0"/>
              <a:t>ATLAS.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A semiconductor detector </a:t>
            </a:r>
            <a:r>
              <a:rPr lang="en-US" sz="2400" dirty="0"/>
              <a:t>made of hybrid silicon </a:t>
            </a:r>
            <a:r>
              <a:rPr lang="en-US" sz="2400" dirty="0" smtClean="0"/>
              <a:t>modules.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Composed </a:t>
            </a:r>
            <a:r>
              <a:rPr lang="en-US" sz="2400" dirty="0"/>
              <a:t>of two </a:t>
            </a:r>
            <a:r>
              <a:rPr lang="en-US" sz="2400" dirty="0" smtClean="0"/>
              <a:t>parts: </a:t>
            </a:r>
            <a:r>
              <a:rPr lang="en-US" sz="2400" dirty="0"/>
              <a:t>the </a:t>
            </a:r>
            <a:r>
              <a:rPr lang="en-US" sz="2400" dirty="0" smtClean="0"/>
              <a:t>3-L ATLAS </a:t>
            </a:r>
            <a:r>
              <a:rPr lang="en-US" sz="2400" dirty="0"/>
              <a:t>Pixel </a:t>
            </a:r>
            <a:r>
              <a:rPr lang="en-US" sz="2400" dirty="0" smtClean="0"/>
              <a:t>Detector (3 </a:t>
            </a:r>
            <a:r>
              <a:rPr lang="en-US" sz="2400" dirty="0"/>
              <a:t>barrel layers</a:t>
            </a:r>
            <a:r>
              <a:rPr lang="ar-JO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2 x 3</a:t>
            </a:r>
            <a:r>
              <a:rPr lang="en-US" sz="2400" dirty="0" smtClean="0"/>
              <a:t> </a:t>
            </a:r>
            <a:r>
              <a:rPr lang="en-US" sz="2400" dirty="0"/>
              <a:t>endcap </a:t>
            </a:r>
            <a:r>
              <a:rPr lang="en-US" sz="2400" dirty="0" smtClean="0"/>
              <a:t>disks), and a recently added innermost layer: </a:t>
            </a:r>
            <a:r>
              <a:rPr lang="en-US" sz="2400" dirty="0" err="1" smtClean="0"/>
              <a:t>Insertable</a:t>
            </a:r>
            <a:r>
              <a:rPr lang="en-US" sz="2400" dirty="0" smtClean="0"/>
              <a:t> </a:t>
            </a:r>
            <a:r>
              <a:rPr lang="en-US" sz="2400" dirty="0"/>
              <a:t>B-Layer (IBL).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dirty="0" smtClean="0"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IBL </a:t>
            </a:r>
            <a:r>
              <a:rPr lang="en-US" sz="2400" dirty="0">
                <a:latin typeface="Arial"/>
                <a:cs typeface="Arial"/>
              </a:rPr>
              <a:t>insertion required </a:t>
            </a:r>
            <a:r>
              <a:rPr lang="en-US" sz="2400" dirty="0" smtClean="0">
                <a:latin typeface="Arial"/>
                <a:cs typeface="Arial"/>
              </a:rPr>
              <a:t>a </a:t>
            </a:r>
            <a:r>
              <a:rPr lang="en-US" sz="2400" dirty="0">
                <a:latin typeface="Arial"/>
                <a:cs typeface="Arial"/>
              </a:rPr>
              <a:t>reduction of the diameter of the beam pipe (radius = 29 </a:t>
            </a:r>
            <a:r>
              <a:rPr lang="en-US" sz="2400" dirty="0">
                <a:latin typeface="Arial"/>
                <a:cs typeface="Arial"/>
                <a:sym typeface="Wingdings"/>
              </a:rPr>
              <a:t> 23.5 mm</a:t>
            </a:r>
            <a:r>
              <a:rPr lang="en-US" sz="2400" dirty="0">
                <a:latin typeface="Arial"/>
                <a:cs typeface="Arial"/>
              </a:rPr>
              <a:t>). 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dirty="0"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The  </a:t>
            </a:r>
            <a:r>
              <a:rPr lang="en-US" sz="2400" dirty="0">
                <a:latin typeface="Arial"/>
                <a:cs typeface="Arial"/>
              </a:rPr>
              <a:t>IBL was installed in the center of ATLAS in May 2014. 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4483" y="0"/>
            <a:ext cx="7236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960707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 smtClean="0">
                <a:solidFill>
                  <a:schemeClr val="accent6"/>
                </a:solidFill>
                <a:latin typeface="Arial"/>
                <a:cs typeface="Arial"/>
              </a:rPr>
              <a:t>The Pixel 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Detector and the </a:t>
            </a:r>
            <a:r>
              <a:rPr lang="en-US" sz="3200" b="1" dirty="0" err="1">
                <a:solidFill>
                  <a:schemeClr val="accent6"/>
                </a:solidFill>
                <a:latin typeface="Arial"/>
                <a:cs typeface="Arial"/>
              </a:rPr>
              <a:t>Insertable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 B-Layer</a:t>
            </a:r>
            <a:endParaRPr lang="en-US" sz="32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7487" y="916781"/>
            <a:ext cx="811219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6068675" algn="l"/>
              </a:tabLst>
            </a:pPr>
            <a:r>
              <a:rPr lang="en-US" sz="2400" dirty="0">
                <a:latin typeface="Arial"/>
                <a:cs typeface="Arial"/>
              </a:rPr>
              <a:t>Preservation of </a:t>
            </a:r>
            <a:r>
              <a:rPr lang="en-US" sz="2400" b="1" dirty="0">
                <a:latin typeface="Arial"/>
                <a:cs typeface="Arial"/>
              </a:rPr>
              <a:t>high performance </a:t>
            </a:r>
            <a:r>
              <a:rPr lang="en-US" sz="2400" dirty="0">
                <a:latin typeface="Arial"/>
                <a:cs typeface="Arial"/>
              </a:rPr>
              <a:t>of the Pixel detector despite the radiation damage, especially relevant in the B-Layer, which was the innermost layer in Run 1. 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6068675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6068675" algn="l"/>
              </a:tabLst>
            </a:pPr>
            <a:r>
              <a:rPr lang="en-US" sz="2400" dirty="0" smtClean="0">
                <a:latin typeface="Arial"/>
                <a:cs typeface="Arial"/>
              </a:rPr>
              <a:t>Enhancement </a:t>
            </a:r>
            <a:r>
              <a:rPr lang="en-US" sz="2400" dirty="0">
                <a:latin typeface="Arial"/>
                <a:cs typeface="Arial"/>
              </a:rPr>
              <a:t>of </a:t>
            </a:r>
            <a:r>
              <a:rPr lang="en-US" sz="2400" b="1" dirty="0">
                <a:latin typeface="Arial"/>
                <a:cs typeface="Arial"/>
              </a:rPr>
              <a:t>tracking robustness </a:t>
            </a:r>
            <a:r>
              <a:rPr lang="en-US" sz="2400" dirty="0">
                <a:latin typeface="Arial"/>
                <a:cs typeface="Arial"/>
              </a:rPr>
              <a:t>and precision of the Inner </a:t>
            </a:r>
            <a:r>
              <a:rPr lang="en-US" sz="2400" dirty="0" smtClean="0">
                <a:latin typeface="Arial"/>
                <a:cs typeface="Arial"/>
              </a:rPr>
              <a:t>Detector.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6068675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6068675" algn="l"/>
              </a:tabLst>
            </a:pPr>
            <a:r>
              <a:rPr lang="en-US" sz="2400" dirty="0" smtClean="0">
                <a:latin typeface="Arial"/>
                <a:cs typeface="Arial"/>
              </a:rPr>
              <a:t>Improvement </a:t>
            </a:r>
            <a:r>
              <a:rPr lang="en-US" sz="2400" dirty="0">
                <a:latin typeface="Arial"/>
                <a:cs typeface="Arial"/>
              </a:rPr>
              <a:t>of </a:t>
            </a:r>
            <a:r>
              <a:rPr lang="en-US" sz="2400" b="1" dirty="0" err="1">
                <a:latin typeface="Arial"/>
                <a:cs typeface="Arial"/>
              </a:rPr>
              <a:t>vertexing</a:t>
            </a:r>
            <a:r>
              <a:rPr lang="en-US" sz="2400" dirty="0">
                <a:latin typeface="Arial"/>
                <a:cs typeface="Arial"/>
              </a:rPr>
              <a:t> and </a:t>
            </a:r>
            <a:r>
              <a:rPr lang="en-US" sz="2400" b="1" dirty="0">
                <a:latin typeface="Arial"/>
                <a:cs typeface="Arial"/>
              </a:rPr>
              <a:t>b-tagging</a:t>
            </a:r>
            <a:r>
              <a:rPr lang="en-US" sz="2400" dirty="0">
                <a:latin typeface="Arial"/>
                <a:cs typeface="Arial"/>
              </a:rPr>
              <a:t> performance, even in the foreseen conditions of higher radiation doses, pile-up and </a:t>
            </a:r>
            <a:r>
              <a:rPr lang="en-US" sz="2400" dirty="0" smtClean="0">
                <a:latin typeface="Arial"/>
                <a:cs typeface="Arial"/>
              </a:rPr>
              <a:t>luminosity.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6068675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16068675" algn="l"/>
              </a:tabLst>
            </a:pPr>
            <a:r>
              <a:rPr lang="en-US" sz="2400" dirty="0" smtClean="0">
                <a:latin typeface="Arial"/>
                <a:cs typeface="Arial"/>
              </a:rPr>
              <a:t>Requirement </a:t>
            </a:r>
            <a:r>
              <a:rPr lang="en-US" sz="2400" dirty="0">
                <a:latin typeface="Arial"/>
                <a:cs typeface="Arial"/>
              </a:rPr>
              <a:t>to get </a:t>
            </a:r>
            <a:r>
              <a:rPr lang="en-US" sz="2400" b="1" dirty="0">
                <a:latin typeface="Arial"/>
                <a:cs typeface="Arial"/>
              </a:rPr>
              <a:t>higher sensitivity </a:t>
            </a:r>
            <a:r>
              <a:rPr lang="en-US" sz="2400" dirty="0">
                <a:latin typeface="Arial"/>
                <a:cs typeface="Arial"/>
              </a:rPr>
              <a:t>for signals in physics channels involving b-jets.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014483" y="0"/>
            <a:ext cx="723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960707">
              <a:spcAft>
                <a:spcPts val="1200"/>
              </a:spcAft>
              <a:defRPr/>
            </a:pP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Motivations for the IBL </a:t>
            </a:r>
            <a:r>
              <a:rPr lang="en-US" sz="3200" b="1" dirty="0" smtClean="0">
                <a:solidFill>
                  <a:schemeClr val="accent6"/>
                </a:solidFill>
                <a:latin typeface="Arial"/>
                <a:cs typeface="Arial"/>
              </a:rPr>
              <a:t>Insertion</a:t>
            </a:r>
            <a:endParaRPr lang="en-US" sz="32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3962400" y="6458862"/>
            <a:ext cx="1828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7487" y="916781"/>
            <a:ext cx="81121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800" dirty="0">
                <a:latin typeface="Arial"/>
                <a:cs typeface="Arial"/>
              </a:rPr>
              <a:t>14 staves, full azimuthal </a:t>
            </a:r>
            <a:r>
              <a:rPr lang="en-GB" sz="2800" dirty="0" err="1">
                <a:latin typeface="Arial"/>
                <a:cs typeface="Arial"/>
              </a:rPr>
              <a:t>hermeticity</a:t>
            </a:r>
            <a:r>
              <a:rPr lang="en-GB" sz="2800" dirty="0">
                <a:latin typeface="Arial"/>
                <a:cs typeface="Arial"/>
              </a:rPr>
              <a:t>.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Arial"/>
                <a:cs typeface="Arial"/>
              </a:rPr>
              <a:t>Two </a:t>
            </a:r>
            <a:r>
              <a:rPr lang="en-GB" sz="2800" dirty="0">
                <a:latin typeface="Arial"/>
                <a:cs typeface="Arial"/>
              </a:rPr>
              <a:t>sensor technologies</a:t>
            </a:r>
            <a:r>
              <a:rPr lang="en-GB" sz="2800" dirty="0" smtClean="0">
                <a:latin typeface="Arial"/>
                <a:cs typeface="Arial"/>
              </a:rPr>
              <a:t>:</a:t>
            </a:r>
            <a:endParaRPr lang="en-GB" sz="2800" dirty="0">
              <a:latin typeface="Arial"/>
              <a:cs typeface="Arial"/>
            </a:endParaRPr>
          </a:p>
          <a:p>
            <a:pPr marL="801688" lvl="1" indent="-352425" algn="just">
              <a:spcBef>
                <a:spcPts val="600"/>
              </a:spcBef>
              <a:buFont typeface="Wingdings" charset="2"/>
              <a:buChar char="§"/>
            </a:pPr>
            <a:r>
              <a:rPr lang="en-GB" sz="2400" b="1" dirty="0">
                <a:latin typeface="Arial"/>
                <a:cs typeface="Arial"/>
              </a:rPr>
              <a:t>Planar</a:t>
            </a:r>
            <a:r>
              <a:rPr lang="en-GB" sz="2400" dirty="0">
                <a:latin typeface="Arial"/>
                <a:cs typeface="Arial"/>
              </a:rPr>
              <a:t> sensors (double chip sensors, 12 per stave), based on the Run 1 Pixel detector design, with slim edge and thickness of 200 </a:t>
            </a:r>
            <a:r>
              <a:rPr lang="en-GB" sz="2400" dirty="0" err="1">
                <a:latin typeface="Arial"/>
                <a:cs typeface="Arial"/>
              </a:rPr>
              <a:t>μm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(produced by </a:t>
            </a:r>
            <a:r>
              <a:rPr lang="en-GB" sz="2000" dirty="0" err="1">
                <a:latin typeface="Arial"/>
                <a:cs typeface="Arial"/>
              </a:rPr>
              <a:t>CiS</a:t>
            </a:r>
            <a:r>
              <a:rPr lang="en-GB" sz="2000" dirty="0">
                <a:latin typeface="Arial"/>
                <a:cs typeface="Arial"/>
              </a:rPr>
              <a:t>)</a:t>
            </a:r>
            <a:r>
              <a:rPr lang="en-GB" sz="2400" dirty="0">
                <a:latin typeface="Arial"/>
                <a:cs typeface="Arial"/>
              </a:rPr>
              <a:t>.</a:t>
            </a:r>
          </a:p>
          <a:p>
            <a:pPr marL="801688" lvl="1" indent="-352425" algn="just">
              <a:spcBef>
                <a:spcPts val="600"/>
              </a:spcBef>
              <a:buFont typeface="Wingdings" charset="2"/>
              <a:buChar char="§"/>
            </a:pPr>
            <a:r>
              <a:rPr lang="en-GB" sz="2400" b="1" dirty="0">
                <a:latin typeface="Arial"/>
                <a:cs typeface="Arial"/>
              </a:rPr>
              <a:t>3D</a:t>
            </a:r>
            <a:r>
              <a:rPr lang="en-GB" sz="2400" dirty="0">
                <a:latin typeface="Arial"/>
                <a:cs typeface="Arial"/>
              </a:rPr>
              <a:t> sensors (single chip sensors, 8 per stave), used for the first time in a particle detector with thickness of 230 </a:t>
            </a:r>
            <a:r>
              <a:rPr lang="en-GB" sz="2400" dirty="0" err="1">
                <a:latin typeface="Arial"/>
                <a:cs typeface="Arial"/>
              </a:rPr>
              <a:t>μm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(produced by CNM and FBK</a:t>
            </a:r>
            <a:r>
              <a:rPr lang="en-GB" sz="2000" dirty="0" smtClean="0">
                <a:latin typeface="Arial"/>
                <a:cs typeface="Arial"/>
              </a:rPr>
              <a:t>)</a:t>
            </a:r>
            <a:r>
              <a:rPr lang="en-GB" sz="2400" dirty="0" smtClean="0">
                <a:latin typeface="Arial"/>
                <a:cs typeface="Arial"/>
              </a:rPr>
              <a:t>.</a:t>
            </a:r>
            <a:endParaRPr lang="en-GB" sz="2400" dirty="0">
              <a:latin typeface="Arial"/>
              <a:cs typeface="Arial"/>
            </a:endParaRP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Arial"/>
                <a:cs typeface="Arial"/>
              </a:rPr>
              <a:t>32 </a:t>
            </a:r>
            <a:r>
              <a:rPr lang="en-GB" sz="2800" dirty="0">
                <a:latin typeface="Arial"/>
                <a:cs typeface="Arial"/>
              </a:rPr>
              <a:t>FE-I4 readout chips per stave:</a:t>
            </a:r>
          </a:p>
          <a:p>
            <a:pPr marL="808038" lvl="1" indent="-358775" algn="just">
              <a:spcBef>
                <a:spcPts val="600"/>
              </a:spcBef>
              <a:buFont typeface="Wingdings" charset="2"/>
              <a:buChar char="§"/>
            </a:pPr>
            <a:r>
              <a:rPr lang="en-GB" sz="2400" dirty="0">
                <a:latin typeface="Arial"/>
                <a:cs typeface="Arial"/>
              </a:rPr>
              <a:t>designed to cope with high radiation and high hit multiplicity.</a:t>
            </a:r>
          </a:p>
          <a:p>
            <a:pPr marL="808038" lvl="1" indent="-358775" algn="just">
              <a:spcBef>
                <a:spcPts val="600"/>
              </a:spcBef>
              <a:buFont typeface="Wingdings" charset="2"/>
              <a:buChar char="§"/>
            </a:pPr>
            <a:r>
              <a:rPr lang="en-GB" sz="2400" dirty="0">
                <a:latin typeface="Arial"/>
                <a:cs typeface="Arial"/>
              </a:rPr>
              <a:t>26880 pixels/FE-I4 .</a:t>
            </a:r>
          </a:p>
          <a:p>
            <a:pPr marL="808038" lvl="1" indent="-358775" algn="just">
              <a:spcBef>
                <a:spcPts val="600"/>
              </a:spcBef>
              <a:buFont typeface="Wingdings" charset="2"/>
              <a:buChar char="§"/>
            </a:pPr>
            <a:r>
              <a:rPr lang="en-GB" sz="2400" dirty="0">
                <a:latin typeface="Arial"/>
                <a:cs typeface="Arial"/>
              </a:rPr>
              <a:t>Pixel Size: 250x50 </a:t>
            </a:r>
            <a:r>
              <a:rPr lang="en-GB" sz="2400" dirty="0" smtClean="0">
                <a:latin typeface="Arial"/>
                <a:cs typeface="Arial"/>
              </a:rPr>
              <a:t>μm</a:t>
            </a:r>
            <a:r>
              <a:rPr lang="en-GB" sz="2400" baseline="30000" dirty="0" smtClean="0">
                <a:latin typeface="Arial"/>
              </a:rPr>
              <a:t>2</a:t>
            </a:r>
            <a:r>
              <a:rPr lang="en-GB" sz="2400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4483" y="0"/>
            <a:ext cx="723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/>
                </a:solidFill>
              </a:rPr>
              <a:t>The IBL Facts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3962400" y="6458862"/>
            <a:ext cx="1828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7487" y="916781"/>
            <a:ext cx="8112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lvl="1" indent="-358775" algn="just">
              <a:spcBef>
                <a:spcPts val="600"/>
              </a:spcBef>
              <a:buFont typeface="Wingdings" charset="2"/>
              <a:buChar char="§"/>
            </a:pPr>
            <a:r>
              <a:rPr lang="en-GB" sz="2400" dirty="0" smtClean="0">
                <a:latin typeface="Arial"/>
                <a:cs typeface="Arial"/>
              </a:rPr>
              <a:t>Cosmic Data was analysed during several months on different detector conditions to test the detector response, and to help in the detector tuning and calibration.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4483" y="0"/>
            <a:ext cx="723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6"/>
                </a:solidFill>
              </a:rPr>
              <a:t>Cosmic Data Campaigns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3962400" y="6458862"/>
            <a:ext cx="1828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2747010"/>
            <a:ext cx="8001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9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7487" y="916781"/>
            <a:ext cx="811219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Arial"/>
                <a:cs typeface="Arial"/>
              </a:rPr>
              <a:t>Studying the different Pixel cluster properties, both in Pixel and IBL, such as:</a:t>
            </a:r>
            <a:endParaRPr lang="en-GB" sz="2800" dirty="0">
              <a:latin typeface="Arial"/>
              <a:cs typeface="Arial"/>
            </a:endParaRPr>
          </a:p>
          <a:p>
            <a:pPr marL="801688" lvl="1" indent="-352425" algn="just">
              <a:spcBef>
                <a:spcPts val="600"/>
              </a:spcBef>
              <a:buFont typeface="Wingdings" charset="2"/>
              <a:buChar char="§"/>
            </a:pPr>
            <a:r>
              <a:rPr lang="en-GB" sz="2400" b="1" dirty="0" smtClean="0">
                <a:latin typeface="Arial"/>
                <a:cs typeface="Arial"/>
              </a:rPr>
              <a:t>Pixel Cluster Size: </a:t>
            </a:r>
            <a:r>
              <a:rPr lang="en-GB" sz="2400" dirty="0" smtClean="0">
                <a:latin typeface="Arial"/>
                <a:cs typeface="Arial"/>
              </a:rPr>
              <a:t>in eta and phi. </a:t>
            </a:r>
          </a:p>
          <a:p>
            <a:pPr marL="801688" lvl="1" indent="-352425" algn="just">
              <a:spcBef>
                <a:spcPts val="600"/>
              </a:spcBef>
              <a:buFont typeface="Wingdings" charset="2"/>
              <a:buChar char="§"/>
            </a:pPr>
            <a:r>
              <a:rPr lang="en-GB" sz="2400" b="1" dirty="0">
                <a:latin typeface="Arial"/>
                <a:cs typeface="Arial"/>
              </a:rPr>
              <a:t>Pixel Cluster </a:t>
            </a:r>
            <a:r>
              <a:rPr lang="en-GB" sz="2400" b="1" dirty="0" smtClean="0">
                <a:latin typeface="Arial"/>
                <a:cs typeface="Arial"/>
              </a:rPr>
              <a:t>Charge: </a:t>
            </a:r>
            <a:r>
              <a:rPr lang="en-GB" sz="2400" dirty="0" smtClean="0">
                <a:latin typeface="Arial"/>
                <a:cs typeface="Arial"/>
              </a:rPr>
              <a:t>the charge collected in the silicon sensors after the passage of a charged particle.</a:t>
            </a:r>
          </a:p>
          <a:p>
            <a:pPr marL="801688" lvl="1" indent="-352425" algn="just">
              <a:spcBef>
                <a:spcPts val="600"/>
              </a:spcBef>
              <a:buFont typeface="Wingdings" charset="2"/>
              <a:buChar char="§"/>
            </a:pPr>
            <a:r>
              <a:rPr lang="en-GB" sz="2400" b="1" dirty="0">
                <a:latin typeface="Arial"/>
                <a:cs typeface="Arial"/>
              </a:rPr>
              <a:t>Pixel Cluster </a:t>
            </a:r>
            <a:r>
              <a:rPr lang="en-GB" sz="2400" b="1" dirty="0" smtClean="0">
                <a:latin typeface="Arial"/>
                <a:cs typeface="Arial"/>
              </a:rPr>
              <a:t>Time over Threshold (</a:t>
            </a:r>
            <a:r>
              <a:rPr lang="en-GB" sz="2400" b="1" dirty="0" err="1" smtClean="0">
                <a:latin typeface="Arial"/>
                <a:cs typeface="Arial"/>
              </a:rPr>
              <a:t>ToT</a:t>
            </a:r>
            <a:r>
              <a:rPr lang="en-GB" sz="2400" b="1" dirty="0" smtClean="0">
                <a:latin typeface="Arial"/>
                <a:cs typeface="Arial"/>
              </a:rPr>
              <a:t>):</a:t>
            </a:r>
            <a:r>
              <a:rPr lang="en-GB" sz="2400" dirty="0" smtClean="0">
                <a:latin typeface="Arial"/>
                <a:cs typeface="Arial"/>
              </a:rPr>
              <a:t> measured in units of Bunch Crossing (BC), and it is defined as the time slot during which a pixel charge is higher than a given threshold. </a:t>
            </a:r>
          </a:p>
          <a:p>
            <a:pPr marL="801688" lvl="1" indent="-352425" algn="just">
              <a:spcBef>
                <a:spcPts val="600"/>
              </a:spcBef>
              <a:buFont typeface="Wingdings" charset="2"/>
              <a:buChar char="§"/>
            </a:pPr>
            <a:r>
              <a:rPr lang="en-GB" sz="2400" b="1" dirty="0" smtClean="0">
                <a:latin typeface="Arial"/>
                <a:cs typeface="Arial"/>
              </a:rPr>
              <a:t>Lorentz Angle:</a:t>
            </a:r>
            <a:r>
              <a:rPr lang="en-GB" sz="2400" dirty="0" smtClean="0">
                <a:latin typeface="Arial"/>
                <a:cs typeface="Arial"/>
              </a:rPr>
              <a:t> more details in next slides.</a:t>
            </a:r>
          </a:p>
          <a:p>
            <a:pPr marL="801688" lvl="1" indent="-352425" algn="just">
              <a:spcBef>
                <a:spcPts val="600"/>
              </a:spcBef>
              <a:buFont typeface="Wingdings" charset="2"/>
              <a:buChar char="§"/>
            </a:pPr>
            <a:endParaRPr lang="en-GB" sz="2400" dirty="0">
              <a:latin typeface="Arial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14483" y="0"/>
            <a:ext cx="723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6"/>
                </a:solidFill>
              </a:rPr>
              <a:t>Elements of the Analysis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3962400" y="6458862"/>
            <a:ext cx="1828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647487" y="887211"/>
                <a:ext cx="8112196" cy="644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Lorentz </a:t>
                </a:r>
                <a:r>
                  <a:rPr lang="en-US" sz="2400" dirty="0"/>
                  <a:t>Angle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sz="2400" dirty="0" smtClean="0"/>
                  <a:t>the </a:t>
                </a:r>
                <a:r>
                  <a:rPr lang="en-US" sz="2400" dirty="0"/>
                  <a:t>angle by which the liberated </a:t>
                </a:r>
                <a:r>
                  <a:rPr lang="en-US" sz="2400" dirty="0"/>
                  <a:t>electrons </a:t>
                </a:r>
                <a:r>
                  <a:rPr lang="en-US" sz="2400" dirty="0"/>
                  <a:t>inside the silicon sensors are </a:t>
                </a:r>
                <a:r>
                  <a:rPr lang="en-US" sz="2400" dirty="0" smtClean="0"/>
                  <a:t>deflected by the magnetic field from </a:t>
                </a:r>
                <a:r>
                  <a:rPr lang="en-US" sz="2400" dirty="0"/>
                  <a:t>their normal </a:t>
                </a:r>
                <a:r>
                  <a:rPr lang="en-US" sz="2400" dirty="0" smtClean="0"/>
                  <a:t>paths.</a:t>
                </a:r>
                <a:endParaRPr lang="en-US" sz="2400" dirty="0"/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sz="2400" dirty="0" smtClean="0"/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sz="2400" dirty="0" smtClean="0"/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sz="2400" dirty="0" smtClean="0"/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electron </a:t>
                </a:r>
                <a:r>
                  <a:rPr lang="en-US" sz="2400" dirty="0" smtClean="0"/>
                  <a:t>mobility is </a:t>
                </a:r>
                <a:r>
                  <a:rPr lang="en-US" sz="2400" dirty="0"/>
                  <a:t>temperature dependent. </a:t>
                </a:r>
                <a:r>
                  <a:rPr lang="en-US" sz="2400" dirty="0"/>
                  <a:t>Consequently,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/>
                  <a:t> is found to be inversely proportional to temperature. 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/>
                  <a:t> is needed because </a:t>
                </a:r>
                <a:r>
                  <a:rPr lang="en-US" sz="2400" dirty="0"/>
                  <a:t>it should be taken into account when </a:t>
                </a:r>
                <a:r>
                  <a:rPr lang="en-US" sz="2400" dirty="0"/>
                  <a:t>determining the </a:t>
                </a:r>
                <a:r>
                  <a:rPr lang="en-US" sz="2400" dirty="0" smtClean="0"/>
                  <a:t>real particle track position depending on the </a:t>
                </a:r>
                <a:r>
                  <a:rPr lang="en-US" sz="2400" dirty="0"/>
                  <a:t>pixel </a:t>
                </a:r>
                <a:r>
                  <a:rPr lang="en-US" sz="2400" dirty="0" smtClean="0"/>
                  <a:t>hits whose positions are affected by it. </a:t>
                </a:r>
                <a:endParaRPr lang="en-US" sz="2400" dirty="0"/>
              </a:p>
              <a:p>
                <a:pPr marL="801688" lvl="1" indent="-352425" algn="just">
                  <a:spcBef>
                    <a:spcPts val="600"/>
                  </a:spcBef>
                  <a:buFont typeface="Wingdings" charset="2"/>
                  <a:buChar char="§"/>
                </a:pPr>
                <a:endParaRPr lang="en-GB" sz="24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7" y="887211"/>
                <a:ext cx="8112196" cy="6447919"/>
              </a:xfrm>
              <a:prstGeom prst="rect">
                <a:avLst/>
              </a:prstGeom>
              <a:blipFill rotWithShape="1">
                <a:blip r:embed="rId4"/>
                <a:stretch>
                  <a:fillRect l="-977" t="-757" r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014483" y="0"/>
            <a:ext cx="723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6"/>
                </a:solidFill>
              </a:rPr>
              <a:t>Lorentz Angle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3962400" y="6458862"/>
            <a:ext cx="1828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84" y="2150731"/>
            <a:ext cx="3302089" cy="200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834512"/>
              </p:ext>
            </p:extLst>
          </p:nvPr>
        </p:nvGraphicFramePr>
        <p:xfrm>
          <a:off x="4650990" y="2819400"/>
          <a:ext cx="3505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مستند" r:id="rId9" imgW="3550351" imgH="559639" progId="Word.Document.12">
                  <p:embed/>
                </p:oleObj>
              </mc:Choice>
              <mc:Fallback>
                <p:oleObj name="مستند" r:id="rId9" imgW="3550351" imgH="55963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0990" y="2819400"/>
                        <a:ext cx="3505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2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7487" y="887211"/>
            <a:ext cx="81121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801688" lvl="1" indent="-352425" algn="just">
              <a:spcBef>
                <a:spcPts val="600"/>
              </a:spcBef>
              <a:buFont typeface="Wingdings" charset="2"/>
              <a:buChar char="§"/>
            </a:pPr>
            <a:endParaRPr lang="en-GB" sz="2400" dirty="0">
              <a:latin typeface="Arial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14483" y="0"/>
            <a:ext cx="723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6"/>
                </a:solidFill>
              </a:rPr>
              <a:t>Measurement of Lorentz Angle (M7)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3962400" y="6458862"/>
            <a:ext cx="1828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6384"/>
            <a:ext cx="6096000" cy="580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7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7487" y="887211"/>
            <a:ext cx="81121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801688" lvl="1" indent="-352425" algn="just">
              <a:spcBef>
                <a:spcPts val="600"/>
              </a:spcBef>
              <a:buFont typeface="Wingdings" charset="2"/>
              <a:buChar char="§"/>
            </a:pPr>
            <a:endParaRPr lang="en-GB" sz="2400" dirty="0">
              <a:latin typeface="Arial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14483" y="0"/>
            <a:ext cx="723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6"/>
                </a:solidFill>
              </a:rPr>
              <a:t>Lorentz Angle Fit (M7)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3962400" y="6458862"/>
            <a:ext cx="18288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9" y="0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9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LAS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720"/>
            <a:ext cx="853440" cy="109728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53" y="887210"/>
            <a:ext cx="6011863" cy="62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002"/>
            <a:ext cx="3092302" cy="357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62" y="1066800"/>
            <a:ext cx="2804160" cy="352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66" y="4669924"/>
            <a:ext cx="6002253" cy="90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3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46510</TotalTime>
  <Words>887</Words>
  <Application>Microsoft Office PowerPoint</Application>
  <PresentationFormat>On-screen Show (4:3)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Slipstream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fares</dc:creator>
  <cp:lastModifiedBy>mahmoud-alstaty</cp:lastModifiedBy>
  <cp:revision>256</cp:revision>
  <dcterms:created xsi:type="dcterms:W3CDTF">2014-12-15T09:04:38Z</dcterms:created>
  <dcterms:modified xsi:type="dcterms:W3CDTF">2015-11-25T08:52:34Z</dcterms:modified>
</cp:coreProperties>
</file>