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33"/>
  </p:notesMasterIdLst>
  <p:handoutMasterIdLst>
    <p:handoutMasterId r:id="rId34"/>
  </p:handoutMasterIdLst>
  <p:sldIdLst>
    <p:sldId id="256" r:id="rId3"/>
    <p:sldId id="306" r:id="rId4"/>
    <p:sldId id="334" r:id="rId5"/>
    <p:sldId id="377" r:id="rId6"/>
    <p:sldId id="378" r:id="rId7"/>
    <p:sldId id="392" r:id="rId8"/>
    <p:sldId id="381" r:id="rId9"/>
    <p:sldId id="382" r:id="rId10"/>
    <p:sldId id="385" r:id="rId11"/>
    <p:sldId id="393" r:id="rId12"/>
    <p:sldId id="380" r:id="rId13"/>
    <p:sldId id="366" r:id="rId14"/>
    <p:sldId id="356" r:id="rId15"/>
    <p:sldId id="387" r:id="rId16"/>
    <p:sldId id="386" r:id="rId17"/>
    <p:sldId id="340" r:id="rId18"/>
    <p:sldId id="330" r:id="rId19"/>
    <p:sldId id="388" r:id="rId20"/>
    <p:sldId id="389" r:id="rId21"/>
    <p:sldId id="318" r:id="rId22"/>
    <p:sldId id="367" r:id="rId23"/>
    <p:sldId id="369" r:id="rId24"/>
    <p:sldId id="344" r:id="rId25"/>
    <p:sldId id="320" r:id="rId26"/>
    <p:sldId id="363" r:id="rId27"/>
    <p:sldId id="394" r:id="rId28"/>
    <p:sldId id="357" r:id="rId29"/>
    <p:sldId id="395" r:id="rId30"/>
    <p:sldId id="398" r:id="rId31"/>
    <p:sldId id="399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86" autoAdjust="0"/>
  </p:normalViewPr>
  <p:slideViewPr>
    <p:cSldViewPr snapToGrid="0" snapToObjects="1">
      <p:cViewPr>
        <p:scale>
          <a:sx n="81" d="100"/>
          <a:sy n="81" d="100"/>
        </p:scale>
        <p:origin x="-1976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7AB8-6FE0-DC42-B484-C24C44160DAE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EF2AE-F572-0440-9B70-1A8771F71C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231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A6E47-E435-6B44-95AD-6E1AC7A6EED3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F06A-9174-964F-BA0C-D390CE93D2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6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F06A-9174-964F-BA0C-D390CE93D23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6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10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06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8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01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57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074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038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81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93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885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644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011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4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AC3-636E-9248-BE63-7D0F99019F08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71F-1136-4144-AF80-BED22174E0E0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1"/>
            <a:ext cx="8695944" cy="1114778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000FF"/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844" y="242374"/>
            <a:ext cx="8229600" cy="1072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1773971"/>
            <a:ext cx="7814733" cy="435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8600" y="6250164"/>
            <a:ext cx="1011891" cy="485422"/>
          </a:xfrm>
          <a:prstGeom prst="rect">
            <a:avLst/>
          </a:prstGeom>
        </p:spPr>
      </p:pic>
      <p:pic>
        <p:nvPicPr>
          <p:cNvPr id="16" name="Image 11" descr="logo-cnrs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45" y="6242847"/>
            <a:ext cx="1043164" cy="50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Courier New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C44C-F33B-C94C-9F5C-D7881FD7CADF}" type="datetimeFigureOut">
              <a:rPr lang="fr-FR" smtClean="0"/>
              <a:t>14/12/15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9030D-C528-A14D-9155-D4872E3100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00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5" descr="DSC_5089_low(1).jp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54" r="-31754"/>
          <a:stretch>
            <a:fillRect/>
          </a:stretch>
        </p:blipFill>
        <p:spPr>
          <a:xfrm>
            <a:off x="-56444" y="363269"/>
            <a:ext cx="9144000" cy="50288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5958"/>
            <a:ext cx="7772400" cy="2625324"/>
          </a:xfrm>
        </p:spPr>
        <p:txBody>
          <a:bodyPr anchor="ctr" anchorCtr="1">
            <a:normAutofit/>
          </a:bodyPr>
          <a:lstStyle/>
          <a:p>
            <a:r>
              <a:rPr lang="fr-FR" sz="3600" b="1" dirty="0" smtClean="0">
                <a:solidFill>
                  <a:srgbClr val="000000"/>
                </a:solidFill>
              </a:rPr>
              <a:t>A portable and </a:t>
            </a:r>
            <a:r>
              <a:rPr lang="fr-FR" sz="3600" b="1" dirty="0" err="1" smtClean="0">
                <a:solidFill>
                  <a:srgbClr val="000000"/>
                </a:solidFill>
              </a:rPr>
              <a:t>directional</a:t>
            </a:r>
            <a:r>
              <a:rPr lang="fr-FR" sz="3600" b="1" dirty="0" smtClean="0">
                <a:solidFill>
                  <a:srgbClr val="000000"/>
                </a:solidFill>
              </a:rPr>
              <a:t> </a:t>
            </a:r>
            <a:br>
              <a:rPr lang="fr-FR" sz="3600" b="1" dirty="0" smtClean="0">
                <a:solidFill>
                  <a:srgbClr val="000000"/>
                </a:solidFill>
              </a:rPr>
            </a:br>
            <a:r>
              <a:rPr lang="fr-FR" sz="3600" b="1" dirty="0" err="1" smtClean="0">
                <a:solidFill>
                  <a:srgbClr val="000000"/>
                </a:solidFill>
              </a:rPr>
              <a:t>fast</a:t>
            </a:r>
            <a:r>
              <a:rPr lang="fr-FR" sz="3600" b="1" dirty="0" smtClean="0">
                <a:solidFill>
                  <a:srgbClr val="000000"/>
                </a:solidFill>
              </a:rPr>
              <a:t> neutron detector MIMAC </a:t>
            </a:r>
            <a:r>
              <a:rPr lang="fr-FR" sz="3600" b="1" dirty="0" err="1" smtClean="0">
                <a:solidFill>
                  <a:srgbClr val="000000"/>
                </a:solidFill>
              </a:rPr>
              <a:t>FASTn</a:t>
            </a:r>
            <a:endParaRPr lang="fr-FR" sz="3200" b="1" dirty="0">
              <a:solidFill>
                <a:srgbClr val="0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46241"/>
            <a:ext cx="6400800" cy="2010368"/>
          </a:xfrm>
        </p:spPr>
        <p:txBody>
          <a:bodyPr>
            <a:normAutofit/>
          </a:bodyPr>
          <a:lstStyle/>
          <a:p>
            <a:r>
              <a:rPr lang="fr-FR" sz="1600" i="1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Nadine Sauzet</a:t>
            </a:r>
          </a:p>
          <a:p>
            <a:r>
              <a:rPr lang="fr-FR" sz="1600" dirty="0" smtClean="0">
                <a:latin typeface="Times New Roman" charset="0"/>
                <a:ea typeface="ＭＳ Ｐゴシック" charset="0"/>
                <a:cs typeface="ＭＳ Ｐゴシック" charset="0"/>
              </a:rPr>
              <a:t>Laboratoire </a:t>
            </a:r>
            <a:r>
              <a:rPr lang="fr-FR" sz="1600" dirty="0">
                <a:latin typeface="Times New Roman" charset="0"/>
                <a:ea typeface="ＭＳ Ｐゴシック" charset="0"/>
                <a:cs typeface="ＭＳ Ｐゴシック" charset="0"/>
              </a:rPr>
              <a:t>de Physique Subatomique et de Cosmologie  </a:t>
            </a:r>
          </a:p>
          <a:p>
            <a:r>
              <a:rPr lang="fr-FR" sz="1600" dirty="0">
                <a:latin typeface="Times New Roman" charset="0"/>
                <a:ea typeface="ＭＳ Ｐゴシック" charset="0"/>
                <a:cs typeface="ＭＳ Ｐゴシック" charset="0"/>
              </a:rPr>
              <a:t>(LPSC-Grenoble)</a:t>
            </a:r>
          </a:p>
          <a:p>
            <a:r>
              <a:rPr lang="fr-FR" sz="1600" dirty="0">
                <a:latin typeface="Times New Roman" charset="0"/>
                <a:ea typeface="ＭＳ Ｐゴシック" charset="0"/>
                <a:cs typeface="ＭＳ Ｐゴシック" charset="0"/>
              </a:rPr>
              <a:t>(UJF Grenoble </a:t>
            </a:r>
            <a:r>
              <a:rPr lang="fr-FR" sz="1600" dirty="0" smtClean="0">
                <a:latin typeface="Times New Roman" charset="0"/>
                <a:ea typeface="ＭＳ Ｐゴシック" charset="0"/>
                <a:cs typeface="ＭＳ Ｐゴシック" charset="0"/>
              </a:rPr>
              <a:t>1, CNRS</a:t>
            </a:r>
            <a:r>
              <a:rPr lang="fr-FR" sz="1600" dirty="0">
                <a:latin typeface="Times New Roman" charset="0"/>
                <a:ea typeface="ＭＳ Ｐゴシック" charset="0"/>
                <a:cs typeface="ＭＳ Ｐゴシック" charset="0"/>
              </a:rPr>
              <a:t>/</a:t>
            </a:r>
            <a:r>
              <a:rPr lang="fr-FR" sz="1600" dirty="0" smtClean="0">
                <a:latin typeface="Times New Roman" charset="0"/>
                <a:ea typeface="ＭＳ Ｐゴシック" charset="0"/>
                <a:cs typeface="ＭＳ Ｐゴシック" charset="0"/>
              </a:rPr>
              <a:t>IN2P3, Grenoble INP)</a:t>
            </a:r>
          </a:p>
          <a:p>
            <a:endParaRPr lang="fr-FR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LABEX ENIGMASS –MIMAC </a:t>
            </a:r>
            <a:r>
              <a:rPr lang="fr-FR" sz="16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valorization</a:t>
            </a:r>
            <a:endParaRPr lang="fr-FR" sz="16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fr-FR" sz="2800" b="1" i="1" dirty="0">
              <a:solidFill>
                <a:schemeClr val="bg1"/>
              </a:solidFill>
            </a:endParaRPr>
          </a:p>
        </p:txBody>
      </p:sp>
      <p:pic>
        <p:nvPicPr>
          <p:cNvPr id="5" name="Image 11" descr="logo-cnr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38874"/>
            <a:ext cx="1285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1" y="6113370"/>
            <a:ext cx="1552222" cy="7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"/>
          <p:cNvSpPr txBox="1">
            <a:spLocks/>
          </p:cNvSpPr>
          <p:nvPr/>
        </p:nvSpPr>
        <p:spPr>
          <a:xfrm>
            <a:off x="715290" y="1623594"/>
            <a:ext cx="7814733" cy="435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Context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Valorization</a:t>
            </a:r>
            <a:r>
              <a:rPr lang="fr-FR" sz="2800" dirty="0"/>
              <a:t> </a:t>
            </a:r>
            <a:r>
              <a:rPr lang="fr-FR" sz="2800" dirty="0" err="1"/>
              <a:t>project</a:t>
            </a:r>
            <a:r>
              <a:rPr lang="fr-FR" sz="2800" dirty="0"/>
              <a:t> </a:t>
            </a:r>
            <a:r>
              <a:rPr lang="fr-FR" sz="2800" dirty="0" err="1" smtClean="0"/>
              <a:t>strategy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  <a:p>
            <a:pPr marL="514350" indent="-514350">
              <a:buFont typeface="+mj-lt"/>
              <a:buAutoNum type="arabicPeriod"/>
            </a:pPr>
            <a:r>
              <a:rPr lang="fr-FR" sz="2800" b="1" dirty="0" err="1"/>
              <a:t>Operational</a:t>
            </a:r>
            <a:r>
              <a:rPr lang="fr-FR" sz="2800" b="1" dirty="0"/>
              <a:t> </a:t>
            </a:r>
            <a:r>
              <a:rPr lang="fr-FR" sz="2800" b="1" dirty="0" err="1"/>
              <a:t>requirements</a:t>
            </a:r>
            <a:r>
              <a:rPr lang="fr-FR" sz="2800" b="1" dirty="0"/>
              <a:t> </a:t>
            </a:r>
            <a:r>
              <a:rPr lang="fr-FR" sz="2800" b="1" dirty="0" err="1" smtClean="0"/>
              <a:t>overview</a:t>
            </a:r>
            <a:endParaRPr lang="fr-FR" sz="2800" b="1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Technical</a:t>
            </a:r>
            <a:r>
              <a:rPr lang="fr-FR" sz="2800" dirty="0" smtClean="0"/>
              <a:t> </a:t>
            </a:r>
            <a:r>
              <a:rPr lang="fr-FR" sz="2800" dirty="0" err="1" smtClean="0"/>
              <a:t>development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Economic</a:t>
            </a:r>
            <a:r>
              <a:rPr lang="fr-FR" sz="2800" dirty="0" smtClean="0"/>
              <a:t> </a:t>
            </a:r>
            <a:r>
              <a:rPr lang="fr-FR" sz="2800" dirty="0" err="1" smtClean="0"/>
              <a:t>feasibility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36900" y="3469541"/>
            <a:ext cx="7814733" cy="591555"/>
          </a:xfrm>
          <a:prstGeom prst="rect">
            <a:avLst/>
          </a:prstGeom>
          <a:noFill/>
          <a:ln w="38100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74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MIMAC </a:t>
            </a:r>
            <a:r>
              <a:rPr lang="fr-FR" dirty="0" err="1" smtClean="0"/>
              <a:t>FastN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379632" y="1641233"/>
            <a:ext cx="1834287" cy="830997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Neutron </a:t>
            </a:r>
            <a:r>
              <a:rPr lang="fr-FR" sz="1600" dirty="0" err="1" smtClean="0"/>
              <a:t>spectrum</a:t>
            </a:r>
            <a:r>
              <a:rPr lang="fr-FR" sz="1600" dirty="0" smtClean="0"/>
              <a:t> reconstruction </a:t>
            </a:r>
            <a:r>
              <a:rPr lang="fr-FR" sz="1600" dirty="0" err="1" smtClean="0"/>
              <a:t>above</a:t>
            </a:r>
            <a:r>
              <a:rPr lang="fr-FR" sz="1600" dirty="0" smtClean="0"/>
              <a:t> 100 </a:t>
            </a:r>
            <a:r>
              <a:rPr lang="fr-FR" sz="1600" dirty="0" err="1" smtClean="0"/>
              <a:t>keV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3379447" y="1766777"/>
            <a:ext cx="1834287" cy="584776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Neutron source location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771576" y="3795395"/>
            <a:ext cx="1442344" cy="584776"/>
          </a:xfrm>
          <a:prstGeom prst="rect">
            <a:avLst/>
          </a:prstGeom>
          <a:noFill/>
          <a:ln w="25400">
            <a:solidFill>
              <a:srgbClr val="FF6600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Portable detector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379632" y="2669393"/>
            <a:ext cx="1665302" cy="584776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Adapted</a:t>
            </a:r>
            <a:r>
              <a:rPr lang="fr-FR" sz="1600" dirty="0" smtClean="0"/>
              <a:t> to </a:t>
            </a:r>
            <a:r>
              <a:rPr lang="fr-FR" sz="1600" dirty="0" err="1" smtClean="0"/>
              <a:t>industrial</a:t>
            </a:r>
            <a:r>
              <a:rPr lang="fr-FR" sz="1600" dirty="0" smtClean="0"/>
              <a:t> areas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879671" y="3796247"/>
            <a:ext cx="2190956" cy="584776"/>
          </a:xfrm>
          <a:prstGeom prst="rect">
            <a:avLst/>
          </a:prstGeom>
          <a:noFill/>
          <a:ln w="25400">
            <a:solidFill>
              <a:srgbClr val="FF6600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« </a:t>
            </a:r>
            <a:r>
              <a:rPr lang="fr-FR" sz="1600" dirty="0" err="1" smtClean="0"/>
              <a:t>Press-button</a:t>
            </a:r>
            <a:r>
              <a:rPr lang="fr-FR" sz="1600" dirty="0" smtClean="0"/>
              <a:t> » </a:t>
            </a:r>
            <a:r>
              <a:rPr lang="fr-FR" sz="1600" dirty="0" err="1" smtClean="0"/>
              <a:t>operation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006745" y="5005119"/>
            <a:ext cx="1834287" cy="584776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No </a:t>
            </a:r>
            <a:r>
              <a:rPr lang="fr-FR" sz="1600" dirty="0" err="1" smtClean="0"/>
              <a:t>regulated</a:t>
            </a:r>
            <a:r>
              <a:rPr lang="fr-FR" sz="1600" dirty="0" smtClean="0"/>
              <a:t> </a:t>
            </a:r>
            <a:r>
              <a:rPr lang="fr-FR" sz="1600" dirty="0" err="1" smtClean="0"/>
              <a:t>matters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088409" y="5005119"/>
            <a:ext cx="1834287" cy="584776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No </a:t>
            </a:r>
            <a:r>
              <a:rPr lang="fr-FR" sz="1600" dirty="0" err="1" smtClean="0"/>
              <a:t>high</a:t>
            </a:r>
            <a:r>
              <a:rPr lang="fr-FR" sz="1600" dirty="0" smtClean="0"/>
              <a:t> </a:t>
            </a:r>
            <a:r>
              <a:rPr lang="fr-FR" sz="1600" dirty="0" err="1" smtClean="0"/>
              <a:t>gas</a:t>
            </a:r>
            <a:r>
              <a:rPr lang="fr-FR" sz="1600" dirty="0" smtClean="0"/>
              <a:t> pressure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154393" y="5005119"/>
            <a:ext cx="1834287" cy="584776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Industrial</a:t>
            </a:r>
            <a:r>
              <a:rPr lang="fr-FR" sz="1600" dirty="0" smtClean="0"/>
              <a:t> supplies</a:t>
            </a:r>
          </a:p>
          <a:p>
            <a:pPr algn="ctr"/>
            <a:endParaRPr lang="fr-FR" sz="16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5412714" y="1761620"/>
            <a:ext cx="1657913" cy="584776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Energy</a:t>
            </a:r>
            <a:r>
              <a:rPr lang="fr-FR" sz="1600" dirty="0" smtClean="0"/>
              <a:t> range adaptable 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258759" y="1750993"/>
            <a:ext cx="1822529" cy="584776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Large </a:t>
            </a:r>
            <a:r>
              <a:rPr lang="fr-FR" sz="1600" dirty="0" err="1" smtClean="0"/>
              <a:t>detection</a:t>
            </a:r>
            <a:r>
              <a:rPr lang="fr-FR" sz="1600" dirty="0" smtClean="0"/>
              <a:t> volume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-141100" y="1750993"/>
            <a:ext cx="1583444" cy="400110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err="1" smtClean="0"/>
              <a:t>Operation</a:t>
            </a:r>
            <a:endParaRPr lang="fr-FR" sz="2000" b="1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-78393" y="3787538"/>
            <a:ext cx="1834287" cy="400110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User </a:t>
            </a:r>
            <a:r>
              <a:rPr lang="fr-FR" sz="2000" b="1" u="sng" dirty="0" err="1" smtClean="0"/>
              <a:t>friendly</a:t>
            </a:r>
            <a:r>
              <a:rPr lang="fr-FR" sz="2000" b="1" u="sng" dirty="0" smtClean="0"/>
              <a:t>             </a:t>
            </a:r>
            <a:endParaRPr lang="fr-FR" sz="2000" b="1" u="sng" dirty="0"/>
          </a:p>
        </p:txBody>
      </p:sp>
      <p:sp>
        <p:nvSpPr>
          <p:cNvPr id="20" name="ZoneTexte 19"/>
          <p:cNvSpPr txBox="1"/>
          <p:nvPr/>
        </p:nvSpPr>
        <p:spPr>
          <a:xfrm>
            <a:off x="-15681" y="4971622"/>
            <a:ext cx="1834287" cy="400110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err="1" smtClean="0"/>
              <a:t>Manufacturing</a:t>
            </a:r>
            <a:endParaRPr lang="fr-FR" sz="2000" b="1" u="sng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3622065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0" y="4777980"/>
            <a:ext cx="9128322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0" y="5844213"/>
            <a:ext cx="9128322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227403" y="3779715"/>
            <a:ext cx="1684899" cy="584776"/>
          </a:xfrm>
          <a:prstGeom prst="rect">
            <a:avLst/>
          </a:prstGeom>
          <a:noFill/>
          <a:ln w="25400">
            <a:solidFill>
              <a:srgbClr val="FF6600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Limited maintenance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355014" y="3787538"/>
            <a:ext cx="1357024" cy="584776"/>
          </a:xfrm>
          <a:prstGeom prst="rect">
            <a:avLst/>
          </a:prstGeom>
          <a:noFill/>
          <a:ln w="25400">
            <a:solidFill>
              <a:srgbClr val="FF6600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Quick installation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55014" y="2668802"/>
            <a:ext cx="1858720" cy="584776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Adapted</a:t>
            </a:r>
            <a:r>
              <a:rPr lang="fr-FR" sz="1600" dirty="0" smtClean="0"/>
              <a:t> to </a:t>
            </a:r>
            <a:r>
              <a:rPr lang="fr-FR" sz="1600" dirty="0" err="1" smtClean="0"/>
              <a:t>careless</a:t>
            </a:r>
            <a:r>
              <a:rPr lang="fr-FR" sz="1600" dirty="0" smtClean="0"/>
              <a:t> transport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412714" y="2668802"/>
            <a:ext cx="1858720" cy="584776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Long duration </a:t>
            </a:r>
            <a:r>
              <a:rPr lang="fr-FR" sz="1600" dirty="0" err="1" smtClean="0"/>
              <a:t>operation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0532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5361" y="1506979"/>
            <a:ext cx="7749823" cy="1512257"/>
          </a:xfrm>
        </p:spPr>
        <p:txBody>
          <a:bodyPr>
            <a:normAutofit/>
          </a:bodyPr>
          <a:lstStyle/>
          <a:p>
            <a:r>
              <a:rPr lang="fr-FR" dirty="0" err="1"/>
              <a:t>Detection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a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recoil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interaction </a:t>
            </a:r>
            <a:r>
              <a:rPr lang="fr-FR" dirty="0" err="1"/>
              <a:t>between</a:t>
            </a:r>
            <a:r>
              <a:rPr lang="fr-FR" dirty="0"/>
              <a:t> a neutron and a </a:t>
            </a:r>
            <a:r>
              <a:rPr lang="fr-FR" dirty="0" err="1"/>
              <a:t>gas</a:t>
            </a:r>
            <a:r>
              <a:rPr lang="fr-FR" dirty="0"/>
              <a:t> nucleus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Fast</a:t>
            </a:r>
            <a:r>
              <a:rPr lang="fr-FR" dirty="0" smtClean="0"/>
              <a:t> neutrons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2451300" y="5826047"/>
            <a:ext cx="470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Recoil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Energy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 max  </a:t>
            </a:r>
            <a:r>
              <a:rPr lang="fr-FR" sz="2400" b="1" dirty="0" smtClean="0">
                <a:solidFill>
                  <a:srgbClr val="FF0000"/>
                </a:solidFill>
              </a:rPr>
              <a:t>= 64 % 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Neutron 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Energy</a:t>
            </a:r>
            <a:endParaRPr lang="fr-FR" sz="2400" b="1" baseline="-25000" dirty="0">
              <a:solidFill>
                <a:srgbClr val="FF0000"/>
              </a:solidFill>
            </a:endParaRPr>
          </a:p>
        </p:txBody>
      </p:sp>
      <p:grpSp>
        <p:nvGrpSpPr>
          <p:cNvPr id="37" name="Grouper 36"/>
          <p:cNvGrpSpPr/>
          <p:nvPr/>
        </p:nvGrpSpPr>
        <p:grpSpPr>
          <a:xfrm>
            <a:off x="1322702" y="2706974"/>
            <a:ext cx="5831901" cy="2852850"/>
            <a:chOff x="649134" y="2771432"/>
            <a:chExt cx="5831901" cy="2852850"/>
          </a:xfrm>
        </p:grpSpPr>
        <p:sp>
          <p:nvSpPr>
            <p:cNvPr id="11" name="Cube 10"/>
            <p:cNvSpPr/>
            <p:nvPr/>
          </p:nvSpPr>
          <p:spPr>
            <a:xfrm>
              <a:off x="2467552" y="2771432"/>
              <a:ext cx="4013483" cy="2838063"/>
            </a:xfrm>
            <a:prstGeom prst="cube">
              <a:avLst/>
            </a:prstGeom>
            <a:solidFill>
              <a:schemeClr val="bg2">
                <a:lumMod val="75000"/>
                <a:alpha val="2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/>
            <p:cNvSpPr/>
            <p:nvPr/>
          </p:nvSpPr>
          <p:spPr>
            <a:xfrm>
              <a:off x="3141693" y="4629502"/>
              <a:ext cx="313552" cy="344957"/>
            </a:xfrm>
            <a:prstGeom prst="ellipse">
              <a:avLst/>
            </a:prstGeom>
            <a:solidFill>
              <a:schemeClr val="tx1"/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1542567" y="4974459"/>
              <a:ext cx="235165" cy="235198"/>
            </a:xfrm>
            <a:prstGeom prst="ellipse">
              <a:avLst/>
            </a:prstGeom>
            <a:solidFill>
              <a:srgbClr val="FFFF00"/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1824766" y="4825498"/>
              <a:ext cx="1285573" cy="227361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3467271" y="4425669"/>
              <a:ext cx="313552" cy="34495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666705" y="4342869"/>
              <a:ext cx="313552" cy="34495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823481" y="4253178"/>
              <a:ext cx="313552" cy="34495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030562" y="4170390"/>
              <a:ext cx="313552" cy="34495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198256" y="4068949"/>
              <a:ext cx="313552" cy="34495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355032" y="3977842"/>
              <a:ext cx="313552" cy="34495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590196" y="3896470"/>
              <a:ext cx="313552" cy="344957"/>
            </a:xfrm>
            <a:prstGeom prst="ellipse">
              <a:avLst/>
            </a:prstGeom>
            <a:solidFill>
              <a:schemeClr val="tx1"/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V="1">
              <a:off x="3455245" y="3896470"/>
              <a:ext cx="1630477" cy="84868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649134" y="4560484"/>
              <a:ext cx="1380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Neutron</a:t>
              </a:r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649945" y="4977951"/>
              <a:ext cx="1380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000000"/>
                  </a:solidFill>
                </a:rPr>
                <a:t>Helium</a:t>
              </a:r>
              <a:r>
                <a:rPr lang="fr-FR" dirty="0" smtClean="0">
                  <a:solidFill>
                    <a:srgbClr val="000000"/>
                  </a:solidFill>
                </a:rPr>
                <a:t> nucleus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240933" y="3519297"/>
              <a:ext cx="1380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FF0000"/>
                  </a:solidFill>
                </a:rPr>
                <a:t>Helium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recoil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511808" y="2780637"/>
              <a:ext cx="1380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err="1" smtClean="0">
                  <a:solidFill>
                    <a:srgbClr val="0000FF"/>
                  </a:solidFill>
                </a:rPr>
                <a:t>Gas</a:t>
              </a:r>
              <a:r>
                <a:rPr lang="fr-FR" i="1" dirty="0" smtClean="0">
                  <a:solidFill>
                    <a:srgbClr val="0000FF"/>
                  </a:solidFill>
                </a:rPr>
                <a:t> mixture</a:t>
              </a:r>
              <a:endParaRPr lang="fr-FR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60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6844" y="1670764"/>
            <a:ext cx="7749823" cy="4013200"/>
          </a:xfrm>
        </p:spPr>
        <p:txBody>
          <a:bodyPr>
            <a:normAutofit/>
          </a:bodyPr>
          <a:lstStyle/>
          <a:p>
            <a:r>
              <a:rPr lang="fr-FR" dirty="0" smtClean="0"/>
              <a:t>Drift </a:t>
            </a:r>
            <a:r>
              <a:rPr lang="fr-FR" dirty="0"/>
              <a:t>in a </a:t>
            </a:r>
            <a:r>
              <a:rPr lang="fr-FR" dirty="0" err="1"/>
              <a:t>ionization</a:t>
            </a:r>
            <a:r>
              <a:rPr lang="fr-FR" dirty="0"/>
              <a:t> </a:t>
            </a:r>
            <a:r>
              <a:rPr lang="fr-FR" dirty="0" err="1"/>
              <a:t>chamber</a:t>
            </a:r>
            <a:r>
              <a:rPr lang="fr-FR" dirty="0"/>
              <a:t>,</a:t>
            </a:r>
          </a:p>
          <a:p>
            <a:r>
              <a:rPr lang="fr-FR" dirty="0" err="1"/>
              <a:t>Gas</a:t>
            </a:r>
            <a:r>
              <a:rPr lang="fr-FR" dirty="0"/>
              <a:t> amplification in a </a:t>
            </a:r>
            <a:r>
              <a:rPr lang="fr-FR" dirty="0" err="1"/>
              <a:t>MicroMegas</a:t>
            </a:r>
            <a:r>
              <a:rPr lang="fr-FR" dirty="0"/>
              <a:t>,</a:t>
            </a:r>
          </a:p>
          <a:p>
            <a:r>
              <a:rPr lang="fr-FR" dirty="0" err="1"/>
              <a:t>Readout</a:t>
            </a:r>
            <a:r>
              <a:rPr lang="fr-FR" dirty="0"/>
              <a:t> on a </a:t>
            </a:r>
            <a:r>
              <a:rPr lang="fr-FR" dirty="0" err="1"/>
              <a:t>pixelated</a:t>
            </a:r>
            <a:r>
              <a:rPr lang="fr-FR" dirty="0"/>
              <a:t> anode, </a:t>
            </a:r>
            <a:r>
              <a:rPr lang="fr-FR" dirty="0" err="1"/>
              <a:t>sampled</a:t>
            </a:r>
            <a:r>
              <a:rPr lang="fr-FR" dirty="0"/>
              <a:t> </a:t>
            </a:r>
            <a:r>
              <a:rPr lang="fr-FR" dirty="0" err="1" smtClean="0"/>
              <a:t>roughly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20 </a:t>
            </a:r>
            <a:r>
              <a:rPr lang="fr-FR" dirty="0"/>
              <a:t>ns.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11" descr="PrincipeDet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84" y="3026222"/>
            <a:ext cx="6642171" cy="302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2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627296" y="1698779"/>
            <a:ext cx="2742837" cy="584423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" lvl="1" indent="0" algn="ctr">
              <a:spcBef>
                <a:spcPts val="0"/>
              </a:spcBef>
              <a:buFont typeface="Courier New"/>
              <a:buNone/>
            </a:pPr>
            <a:r>
              <a:rPr lang="fr-FR" b="1" dirty="0" smtClean="0">
                <a:solidFill>
                  <a:schemeClr val="bg1"/>
                </a:solidFill>
              </a:rPr>
              <a:t>MIMAC detector</a:t>
            </a: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5635790" y="1698779"/>
            <a:ext cx="2283281" cy="584423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" lvl="1" indent="0" algn="ctr">
              <a:spcBef>
                <a:spcPts val="0"/>
              </a:spcBef>
              <a:buFont typeface="Courier New"/>
              <a:buNone/>
            </a:pPr>
            <a:r>
              <a:rPr lang="fr-FR" b="1" dirty="0" smtClean="0">
                <a:solidFill>
                  <a:schemeClr val="bg1"/>
                </a:solidFill>
              </a:rPr>
              <a:t>MIMAC </a:t>
            </a:r>
            <a:r>
              <a:rPr lang="fr-FR" b="1" dirty="0" err="1" smtClean="0">
                <a:solidFill>
                  <a:schemeClr val="bg1"/>
                </a:solidFill>
              </a:rPr>
              <a:t>FASTn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4544505" y="1513965"/>
            <a:ext cx="15678" cy="519005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63009" y="3418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1351" y="2587185"/>
            <a:ext cx="3797462" cy="3026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/>
              <a:t>Mixture of </a:t>
            </a:r>
            <a:r>
              <a:rPr lang="fr-FR" sz="2000" b="1" dirty="0" err="1" smtClean="0"/>
              <a:t>fluorinated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gas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flammable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gas</a:t>
            </a:r>
            <a:endParaRPr lang="fr-FR" sz="2000" b="1" dirty="0"/>
          </a:p>
          <a:p>
            <a:pPr marL="0" indent="0" algn="ctr">
              <a:buNone/>
            </a:pPr>
            <a:r>
              <a:rPr lang="fr-FR" dirty="0" smtClean="0"/>
              <a:t>CF</a:t>
            </a:r>
            <a:r>
              <a:rPr lang="fr-FR" baseline="-25000" dirty="0" smtClean="0"/>
              <a:t>4</a:t>
            </a:r>
          </a:p>
          <a:p>
            <a:pPr marL="0" indent="0" algn="ctr">
              <a:buNone/>
            </a:pPr>
            <a:r>
              <a:rPr lang="fr-FR" dirty="0" smtClean="0"/>
              <a:t>CHF</a:t>
            </a:r>
            <a:r>
              <a:rPr lang="fr-FR" baseline="-25000" dirty="0" smtClean="0"/>
              <a:t>3</a:t>
            </a:r>
          </a:p>
          <a:p>
            <a:pPr marL="0" indent="0" algn="ctr">
              <a:buNone/>
            </a:pPr>
            <a:r>
              <a:rPr lang="fr-FR" dirty="0" smtClean="0"/>
              <a:t>C</a:t>
            </a:r>
            <a:r>
              <a:rPr lang="fr-FR" baseline="-25000" dirty="0" smtClean="0"/>
              <a:t>4</a:t>
            </a:r>
            <a:r>
              <a:rPr lang="fr-FR" dirty="0" smtClean="0"/>
              <a:t>H</a:t>
            </a:r>
            <a:r>
              <a:rPr lang="fr-FR" baseline="-25000" dirty="0" smtClean="0"/>
              <a:t>10</a:t>
            </a:r>
            <a:endParaRPr lang="fr-FR" baseline="-25000" dirty="0"/>
          </a:p>
        </p:txBody>
      </p:sp>
      <p:sp>
        <p:nvSpPr>
          <p:cNvPr id="7" name="ZoneTexte 6"/>
          <p:cNvSpPr txBox="1"/>
          <p:nvPr/>
        </p:nvSpPr>
        <p:spPr>
          <a:xfrm rot="20652734">
            <a:off x="208675" y="5000929"/>
            <a:ext cx="429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Not compatible </a:t>
            </a:r>
            <a:r>
              <a:rPr lang="fr-FR" sz="2000" b="1" dirty="0" err="1" smtClean="0">
                <a:solidFill>
                  <a:srgbClr val="FF0000"/>
                </a:solidFill>
              </a:rPr>
              <a:t>with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industrial</a:t>
            </a:r>
            <a:r>
              <a:rPr lang="fr-FR" sz="2000" b="1" dirty="0" smtClean="0">
                <a:solidFill>
                  <a:srgbClr val="FF0000"/>
                </a:solidFill>
              </a:rPr>
              <a:t> areas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3" name="Espace réservé du contenu 5"/>
          <p:cNvSpPr txBox="1">
            <a:spLocks/>
          </p:cNvSpPr>
          <p:nvPr/>
        </p:nvSpPr>
        <p:spPr>
          <a:xfrm>
            <a:off x="4948944" y="2578386"/>
            <a:ext cx="3797462" cy="3026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fr-FR" sz="2000" b="1" dirty="0" smtClean="0"/>
              <a:t>Mixture of non </a:t>
            </a:r>
            <a:r>
              <a:rPr lang="fr-FR" sz="2000" b="1" dirty="0" err="1" smtClean="0"/>
              <a:t>regulated</a:t>
            </a:r>
            <a:r>
              <a:rPr lang="fr-FR" sz="2000" b="1" dirty="0"/>
              <a:t> </a:t>
            </a:r>
            <a:r>
              <a:rPr lang="fr-FR" sz="2000" b="1" dirty="0" smtClean="0"/>
              <a:t>and non-</a:t>
            </a:r>
            <a:r>
              <a:rPr lang="fr-FR" sz="2000" b="1" dirty="0" err="1" smtClean="0"/>
              <a:t>flammable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gas</a:t>
            </a:r>
            <a:endParaRPr lang="fr-FR" sz="2000" b="1" dirty="0" smtClean="0"/>
          </a:p>
          <a:p>
            <a:pPr marL="0" indent="0">
              <a:buFont typeface="Wingdings" charset="2"/>
              <a:buNone/>
            </a:pPr>
            <a:endParaRPr lang="fr-FR" sz="2000" dirty="0" smtClean="0"/>
          </a:p>
          <a:p>
            <a:pPr marL="0" indent="0" algn="ctr">
              <a:buFont typeface="Wingdings" charset="2"/>
              <a:buNone/>
            </a:pPr>
            <a:r>
              <a:rPr lang="fr-FR" dirty="0" smtClean="0"/>
              <a:t>He</a:t>
            </a:r>
            <a:endParaRPr lang="fr-FR" baseline="-25000" dirty="0" smtClean="0"/>
          </a:p>
          <a:p>
            <a:pPr marL="0" indent="0" algn="ctr">
              <a:buFont typeface="Wingdings" charset="2"/>
              <a:buNone/>
            </a:pPr>
            <a:r>
              <a:rPr lang="fr-FR" dirty="0" smtClean="0"/>
              <a:t>CO</a:t>
            </a:r>
            <a:r>
              <a:rPr lang="fr-FR" baseline="-25000" dirty="0" smtClean="0"/>
              <a:t>2</a:t>
            </a:r>
          </a:p>
          <a:p>
            <a:pPr marL="0" indent="0" algn="ctr">
              <a:buFont typeface="Wingdings" charset="2"/>
              <a:buNone/>
            </a:pPr>
            <a:endParaRPr lang="fr-FR" sz="2000" baseline="-25000" dirty="0" smtClean="0"/>
          </a:p>
          <a:p>
            <a:pPr marL="0" indent="0" algn="ctr">
              <a:buFont typeface="Wingdings" charset="2"/>
              <a:buNone/>
            </a:pPr>
            <a:r>
              <a:rPr lang="fr-FR" sz="2000" dirty="0" smtClean="0"/>
              <a:t>Pressure </a:t>
            </a:r>
            <a:r>
              <a:rPr lang="fr-FR" sz="2000" dirty="0" err="1" smtClean="0"/>
              <a:t>around</a:t>
            </a:r>
            <a:r>
              <a:rPr lang="fr-FR" sz="2000" dirty="0" smtClean="0"/>
              <a:t> 700 mbar</a:t>
            </a:r>
            <a:endParaRPr lang="fr-FR" sz="2000" dirty="0"/>
          </a:p>
          <a:p>
            <a:pPr marL="0" indent="0" algn="ctr">
              <a:buFont typeface="Wingdings" charset="2"/>
              <a:buNone/>
            </a:pPr>
            <a:endParaRPr lang="fr-FR" sz="2000" baseline="-25000" dirty="0" smtClean="0"/>
          </a:p>
          <a:p>
            <a:pPr marL="0" indent="0" algn="ctr">
              <a:buFont typeface="Wingdings" charset="2"/>
              <a:buNone/>
            </a:pPr>
            <a:endParaRPr lang="fr-FR" sz="2000" baseline="-25000" dirty="0"/>
          </a:p>
        </p:txBody>
      </p:sp>
      <p:sp>
        <p:nvSpPr>
          <p:cNvPr id="15" name="ZoneTexte 14"/>
          <p:cNvSpPr txBox="1"/>
          <p:nvPr/>
        </p:nvSpPr>
        <p:spPr>
          <a:xfrm rot="20652734">
            <a:off x="4942800" y="5523113"/>
            <a:ext cx="321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Easy</a:t>
            </a:r>
            <a:r>
              <a:rPr lang="fr-FR" sz="2000" b="1" dirty="0" smtClean="0"/>
              <a:t> cheap </a:t>
            </a:r>
            <a:r>
              <a:rPr lang="fr-FR" sz="2000" b="1" dirty="0" err="1" smtClean="0"/>
              <a:t>supply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84072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5742" y="1520950"/>
            <a:ext cx="8108702" cy="4550710"/>
          </a:xfrm>
        </p:spPr>
        <p:txBody>
          <a:bodyPr>
            <a:normAutofit/>
          </a:bodyPr>
          <a:lstStyle/>
          <a:p>
            <a:r>
              <a:rPr lang="fr-FR" dirty="0" smtClean="0"/>
              <a:t>Setting of the </a:t>
            </a:r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Typical</a:t>
            </a:r>
            <a:r>
              <a:rPr lang="fr-FR" dirty="0" smtClean="0"/>
              <a:t> neutron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/>
              <a:t>range </a:t>
            </a:r>
            <a:r>
              <a:rPr lang="fr-FR" dirty="0" smtClean="0"/>
              <a:t>= [120 </a:t>
            </a:r>
            <a:r>
              <a:rPr lang="fr-FR" dirty="0" err="1"/>
              <a:t>keV</a:t>
            </a:r>
            <a:r>
              <a:rPr lang="fr-FR" dirty="0"/>
              <a:t> ; 6 MeV</a:t>
            </a:r>
            <a:r>
              <a:rPr lang="fr-FR" dirty="0" smtClean="0"/>
              <a:t>]</a:t>
            </a:r>
            <a:endParaRPr lang="fr-FR" dirty="0"/>
          </a:p>
          <a:p>
            <a:pPr lvl="1"/>
            <a:r>
              <a:rPr lang="fr-FR" sz="1800" dirty="0" err="1" smtClean="0"/>
              <a:t>Example</a:t>
            </a:r>
            <a:r>
              <a:rPr lang="fr-FR" sz="1800" dirty="0" smtClean="0"/>
              <a:t> of a </a:t>
            </a:r>
            <a:r>
              <a:rPr lang="fr-FR" sz="1800" dirty="0" err="1" smtClean="0"/>
              <a:t>recoil</a:t>
            </a:r>
            <a:r>
              <a:rPr lang="fr-FR" sz="1800" dirty="0" smtClean="0"/>
              <a:t> </a:t>
            </a:r>
            <a:r>
              <a:rPr lang="fr-FR" sz="1800" dirty="0" err="1" smtClean="0"/>
              <a:t>track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its</a:t>
            </a:r>
            <a:r>
              <a:rPr lang="fr-FR" sz="1800" dirty="0" smtClean="0"/>
              <a:t> </a:t>
            </a:r>
            <a:r>
              <a:rPr lang="fr-FR" sz="1800" dirty="0" err="1" smtClean="0"/>
              <a:t>associated</a:t>
            </a:r>
            <a:r>
              <a:rPr lang="fr-FR" sz="1800" dirty="0" smtClean="0"/>
              <a:t> </a:t>
            </a:r>
            <a:r>
              <a:rPr lang="fr-FR" sz="1800" dirty="0" err="1" smtClean="0"/>
              <a:t>measured</a:t>
            </a:r>
            <a:r>
              <a:rPr lang="fr-FR" sz="1800" dirty="0" smtClean="0"/>
              <a:t> </a:t>
            </a:r>
            <a:r>
              <a:rPr lang="fr-FR" sz="1800" dirty="0" err="1" smtClean="0"/>
              <a:t>energy</a:t>
            </a:r>
            <a:r>
              <a:rPr lang="fr-FR" sz="1800" dirty="0" smtClean="0"/>
              <a:t> in a He/CO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 mixture : </a:t>
            </a:r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Capture d’écran 2015-10-12 à 10.1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6" y="3127871"/>
            <a:ext cx="8456764" cy="1632702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2900369" y="4892131"/>
            <a:ext cx="4656267" cy="1916245"/>
            <a:chOff x="3621541" y="4682172"/>
            <a:chExt cx="5678327" cy="1990621"/>
          </a:xfrm>
        </p:grpSpPr>
        <p:pic>
          <p:nvPicPr>
            <p:cNvPr id="9" name="Image 8" descr="Capture d’écran 2015-10-12 à 10.17.2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541" y="4682172"/>
              <a:ext cx="3320802" cy="1990621"/>
            </a:xfrm>
            <a:prstGeom prst="rect">
              <a:avLst/>
            </a:prstGeom>
          </p:spPr>
        </p:pic>
        <p:cxnSp>
          <p:nvCxnSpPr>
            <p:cNvPr id="10" name="Connecteur droit avec flèche 9"/>
            <p:cNvCxnSpPr/>
            <p:nvPr/>
          </p:nvCxnSpPr>
          <p:spPr>
            <a:xfrm flipH="1">
              <a:off x="6195427" y="5179216"/>
              <a:ext cx="904686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7096757" y="5487832"/>
              <a:ext cx="2203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Deposited</a:t>
              </a:r>
              <a:r>
                <a:rPr lang="fr-FR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FR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energy</a:t>
              </a:r>
              <a:endParaRPr lang="fr-FR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4317399" y="6197100"/>
              <a:ext cx="2782713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7042094" y="5194896"/>
              <a:ext cx="0" cy="97084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76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6844" y="1513965"/>
            <a:ext cx="7749823" cy="4616879"/>
          </a:xfrm>
        </p:spPr>
        <p:txBody>
          <a:bodyPr>
            <a:normAutofit/>
          </a:bodyPr>
          <a:lstStyle/>
          <a:p>
            <a:r>
              <a:rPr lang="fr-FR" b="1" dirty="0" smtClean="0"/>
              <a:t>Objective</a:t>
            </a:r>
            <a:r>
              <a:rPr lang="fr-FR" dirty="0" smtClean="0"/>
              <a:t> :</a:t>
            </a:r>
          </a:p>
          <a:p>
            <a:pPr lvl="1"/>
            <a:r>
              <a:rPr lang="fr-FR" dirty="0" err="1" smtClean="0"/>
              <a:t>Discriminate</a:t>
            </a:r>
            <a:r>
              <a:rPr lang="fr-FR" dirty="0" smtClean="0"/>
              <a:t> </a:t>
            </a:r>
            <a:r>
              <a:rPr lang="fr-FR" dirty="0" err="1" smtClean="0"/>
              <a:t>helium</a:t>
            </a:r>
            <a:r>
              <a:rPr lang="fr-FR" dirty="0" smtClean="0"/>
              <a:t> </a:t>
            </a:r>
            <a:r>
              <a:rPr lang="fr-FR" dirty="0" err="1" smtClean="0"/>
              <a:t>recoils</a:t>
            </a:r>
            <a:r>
              <a:rPr lang="fr-FR" dirty="0" smtClean="0"/>
              <a:t> (</a:t>
            </a:r>
            <a:r>
              <a:rPr lang="fr-FR" dirty="0" err="1" smtClean="0"/>
              <a:t>resulting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neutron/</a:t>
            </a:r>
            <a:r>
              <a:rPr lang="fr-FR" dirty="0" err="1" smtClean="0"/>
              <a:t>gas</a:t>
            </a:r>
            <a:r>
              <a:rPr lang="fr-FR" dirty="0" smtClean="0"/>
              <a:t> nucleus interaction),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recoils</a:t>
            </a:r>
            <a:endParaRPr lang="fr-FR" dirty="0" smtClean="0"/>
          </a:p>
          <a:p>
            <a:pPr marL="301943" lvl="1" indent="0">
              <a:buNone/>
            </a:pPr>
            <a:endParaRPr lang="fr-FR" sz="2400" dirty="0"/>
          </a:p>
          <a:p>
            <a:r>
              <a:rPr lang="fr-FR" b="1" dirty="0" err="1" smtClean="0"/>
              <a:t>Origin</a:t>
            </a:r>
            <a:r>
              <a:rPr lang="fr-FR" b="1" dirty="0" smtClean="0"/>
              <a:t> of </a:t>
            </a:r>
            <a:r>
              <a:rPr lang="fr-FR" b="1" dirty="0" err="1" smtClean="0"/>
              <a:t>electrons</a:t>
            </a:r>
            <a:r>
              <a:rPr lang="fr-FR" b="1" dirty="0" smtClean="0"/>
              <a:t>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Compton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resulting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gamma rays interaction </a:t>
            </a:r>
            <a:r>
              <a:rPr lang="fr-FR" dirty="0" err="1" smtClean="0"/>
              <a:t>with</a:t>
            </a:r>
            <a:r>
              <a:rPr lang="fr-FR" dirty="0" smtClean="0"/>
              <a:t> the detector </a:t>
            </a:r>
            <a:r>
              <a:rPr lang="fr-FR" dirty="0" err="1" smtClean="0"/>
              <a:t>walls</a:t>
            </a:r>
            <a:r>
              <a:rPr lang="fr-FR" dirty="0" smtClean="0"/>
              <a:t>,</a:t>
            </a:r>
          </a:p>
          <a:p>
            <a:pPr lvl="1"/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desintegration</a:t>
            </a:r>
            <a:r>
              <a:rPr lang="fr-FR" dirty="0" smtClean="0"/>
              <a:t> of </a:t>
            </a:r>
            <a:r>
              <a:rPr lang="fr-FR" dirty="0" err="1" smtClean="0"/>
              <a:t>nucleii</a:t>
            </a:r>
            <a:r>
              <a:rPr lang="fr-FR" dirty="0" smtClean="0"/>
              <a:t> </a:t>
            </a:r>
            <a:r>
              <a:rPr lang="fr-FR" dirty="0" err="1" smtClean="0"/>
              <a:t>intrinsic</a:t>
            </a:r>
            <a:r>
              <a:rPr lang="fr-FR" dirty="0" smtClean="0"/>
              <a:t> to the detector.</a:t>
            </a:r>
          </a:p>
          <a:p>
            <a:pPr lvl="1"/>
            <a:endParaRPr lang="fr-FR" dirty="0"/>
          </a:p>
          <a:p>
            <a:r>
              <a:rPr lang="fr-FR" b="1" dirty="0" err="1"/>
              <a:t>Origin</a:t>
            </a:r>
            <a:r>
              <a:rPr lang="fr-FR" b="1" dirty="0"/>
              <a:t> of </a:t>
            </a:r>
            <a:r>
              <a:rPr lang="fr-FR" b="1" dirty="0" err="1" smtClean="0"/>
              <a:t>other</a:t>
            </a:r>
            <a:r>
              <a:rPr lang="fr-FR" b="1" dirty="0" smtClean="0"/>
              <a:t> </a:t>
            </a:r>
            <a:r>
              <a:rPr lang="fr-FR" b="1" dirty="0" err="1" smtClean="0"/>
              <a:t>recoils</a:t>
            </a:r>
            <a:r>
              <a:rPr lang="fr-FR" b="1" dirty="0" smtClean="0"/>
              <a:t> </a:t>
            </a:r>
            <a:r>
              <a:rPr lang="fr-FR" dirty="0"/>
              <a:t>:</a:t>
            </a:r>
          </a:p>
          <a:p>
            <a:pPr lvl="1"/>
            <a:r>
              <a:rPr lang="fr-FR" dirty="0" err="1" smtClean="0"/>
              <a:t>Carbon</a:t>
            </a:r>
            <a:r>
              <a:rPr lang="fr-FR" dirty="0" smtClean="0"/>
              <a:t> and </a:t>
            </a:r>
            <a:r>
              <a:rPr lang="fr-FR" dirty="0" err="1" smtClean="0"/>
              <a:t>oxygen</a:t>
            </a:r>
            <a:r>
              <a:rPr lang="fr-FR" dirty="0" smtClean="0"/>
              <a:t> </a:t>
            </a:r>
            <a:r>
              <a:rPr lang="fr-FR" dirty="0" err="1" smtClean="0"/>
              <a:t>recoils</a:t>
            </a:r>
            <a:r>
              <a:rPr lang="fr-FR" dirty="0" smtClean="0"/>
              <a:t> (constituent of the </a:t>
            </a:r>
            <a:r>
              <a:rPr lang="fr-FR" dirty="0" err="1" smtClean="0"/>
              <a:t>gas</a:t>
            </a:r>
            <a:r>
              <a:rPr lang="fr-FR" dirty="0" smtClean="0"/>
              <a:t>),</a:t>
            </a:r>
          </a:p>
          <a:p>
            <a:pPr lvl="1"/>
            <a:r>
              <a:rPr lang="fr-FR" dirty="0" smtClean="0"/>
              <a:t>Protons </a:t>
            </a:r>
            <a:r>
              <a:rPr lang="fr-FR" dirty="0" err="1" smtClean="0"/>
              <a:t>recoils</a:t>
            </a:r>
            <a:r>
              <a:rPr lang="fr-FR" dirty="0" smtClean="0"/>
              <a:t> due to neutron </a:t>
            </a:r>
            <a:r>
              <a:rPr lang="fr-FR" dirty="0" err="1" smtClean="0"/>
              <a:t>reactions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aluminium.</a:t>
            </a: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607244" y="222295"/>
            <a:ext cx="8229600" cy="1072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err="1" smtClean="0"/>
              <a:t>Helium</a:t>
            </a:r>
            <a:r>
              <a:rPr lang="fr-FR" dirty="0" smtClean="0"/>
              <a:t> </a:t>
            </a:r>
            <a:r>
              <a:rPr lang="fr-FR" dirty="0" err="1" smtClean="0"/>
              <a:t>recoils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(1)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59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6495" y="1567992"/>
            <a:ext cx="8221134" cy="768315"/>
          </a:xfrm>
        </p:spPr>
        <p:txBody>
          <a:bodyPr/>
          <a:lstStyle/>
          <a:p>
            <a:r>
              <a:rPr lang="fr-FR" dirty="0" smtClean="0"/>
              <a:t>Neutron </a:t>
            </a:r>
            <a:r>
              <a:rPr lang="fr-FR" dirty="0" err="1" smtClean="0"/>
              <a:t>beam</a:t>
            </a:r>
            <a:r>
              <a:rPr lang="fr-FR" dirty="0" smtClean="0"/>
              <a:t> [ 100 </a:t>
            </a:r>
            <a:r>
              <a:rPr lang="fr-FR" dirty="0" err="1" smtClean="0"/>
              <a:t>keV</a:t>
            </a:r>
            <a:r>
              <a:rPr lang="fr-FR" dirty="0" smtClean="0"/>
              <a:t> ; 10 MeV ]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Helium</a:t>
            </a:r>
            <a:r>
              <a:rPr lang="fr-FR" dirty="0"/>
              <a:t> </a:t>
            </a:r>
            <a:r>
              <a:rPr lang="fr-FR" dirty="0" err="1"/>
              <a:t>recoils</a:t>
            </a:r>
            <a:r>
              <a:rPr lang="fr-FR" dirty="0"/>
              <a:t> </a:t>
            </a:r>
            <a:r>
              <a:rPr lang="fr-FR" dirty="0" err="1"/>
              <a:t>selection</a:t>
            </a:r>
            <a:r>
              <a:rPr lang="fr-FR" dirty="0"/>
              <a:t> </a:t>
            </a:r>
            <a:r>
              <a:rPr lang="fr-FR" dirty="0" smtClean="0"/>
              <a:t>(2)</a:t>
            </a:r>
            <a:endParaRPr lang="fr-FR" dirty="0"/>
          </a:p>
        </p:txBody>
      </p:sp>
      <p:grpSp>
        <p:nvGrpSpPr>
          <p:cNvPr id="25" name="Grouper 24"/>
          <p:cNvGrpSpPr/>
          <p:nvPr/>
        </p:nvGrpSpPr>
        <p:grpSpPr>
          <a:xfrm>
            <a:off x="-118504" y="2292761"/>
            <a:ext cx="7988691" cy="4225958"/>
            <a:chOff x="-40114" y="2073241"/>
            <a:chExt cx="7988691" cy="4225958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890" y="2195188"/>
              <a:ext cx="6678687" cy="4104011"/>
            </a:xfrm>
            <a:prstGeom prst="rect">
              <a:avLst/>
            </a:prstGeom>
          </p:spPr>
        </p:pic>
        <p:cxnSp>
          <p:nvCxnSpPr>
            <p:cNvPr id="6" name="Connecteur droit avec flèche 5"/>
            <p:cNvCxnSpPr/>
            <p:nvPr/>
          </p:nvCxnSpPr>
          <p:spPr>
            <a:xfrm>
              <a:off x="4295684" y="5519327"/>
              <a:ext cx="75252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5048209" y="5230104"/>
              <a:ext cx="1724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 and O </a:t>
              </a:r>
              <a:r>
                <a:rPr lang="fr-FR" dirty="0" err="1" smtClean="0"/>
                <a:t>recoils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388739" y="3018331"/>
              <a:ext cx="1724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He </a:t>
              </a:r>
              <a:r>
                <a:rPr lang="fr-FR" dirty="0" err="1" smtClean="0"/>
                <a:t>recoils</a:t>
              </a:r>
              <a:endParaRPr lang="fr-FR" dirty="0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6004547" y="3387663"/>
              <a:ext cx="0" cy="76751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H="1" flipV="1">
              <a:off x="1269890" y="4115086"/>
              <a:ext cx="743777" cy="610225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-40114" y="3490545"/>
              <a:ext cx="1576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Compton </a:t>
              </a:r>
              <a:r>
                <a:rPr lang="fr-FR" dirty="0" err="1" smtClean="0"/>
                <a:t>electrons</a:t>
              </a:r>
              <a:r>
                <a:rPr lang="fr-FR" dirty="0" smtClean="0"/>
                <a:t>                     </a:t>
              </a:r>
              <a:endParaRPr lang="fr-FR" dirty="0"/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H="1" flipV="1">
              <a:off x="2430039" y="2492096"/>
              <a:ext cx="327406" cy="61022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V="1">
              <a:off x="3819149" y="2946532"/>
              <a:ext cx="790085" cy="441131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4165874" y="2621028"/>
              <a:ext cx="1728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Proton </a:t>
              </a:r>
              <a:r>
                <a:rPr lang="fr-FR" dirty="0" err="1" smtClean="0"/>
                <a:t>recoils</a:t>
              </a:r>
              <a:endParaRPr lang="fr-FR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149206" y="2073241"/>
              <a:ext cx="1728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Proton </a:t>
              </a:r>
              <a:r>
                <a:rPr lang="fr-FR" dirty="0" err="1" smtClean="0"/>
                <a:t>recoils</a:t>
              </a:r>
              <a:r>
                <a:rPr lang="fr-FR" dirty="0" smtClean="0"/>
                <a:t>        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3546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6495" y="1567993"/>
            <a:ext cx="8221134" cy="815354"/>
          </a:xfrm>
        </p:spPr>
        <p:txBody>
          <a:bodyPr>
            <a:normAutofit/>
          </a:bodyPr>
          <a:lstStyle/>
          <a:p>
            <a:r>
              <a:rPr lang="fr-FR" dirty="0" smtClean="0"/>
              <a:t>Simulation </a:t>
            </a:r>
            <a:r>
              <a:rPr lang="fr-FR" dirty="0" err="1" smtClean="0"/>
              <a:t>set-up</a:t>
            </a:r>
            <a:r>
              <a:rPr lang="fr-FR" dirty="0" smtClean="0"/>
              <a:t> :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GEANT4 simulations (1)</a:t>
            </a:r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454844" y="2383347"/>
            <a:ext cx="8158421" cy="3263163"/>
            <a:chOff x="459207" y="2731794"/>
            <a:chExt cx="8158421" cy="3263163"/>
          </a:xfrm>
        </p:grpSpPr>
        <p:pic>
          <p:nvPicPr>
            <p:cNvPr id="16" name="Image 15" descr="Capture d’écran 2015-10-14 à 11.16.5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201" y="2826712"/>
              <a:ext cx="6915513" cy="3158330"/>
            </a:xfrm>
            <a:prstGeom prst="rect">
              <a:avLst/>
            </a:prstGeom>
          </p:spPr>
        </p:pic>
        <p:grpSp>
          <p:nvGrpSpPr>
            <p:cNvPr id="5" name="Grouper 4"/>
            <p:cNvGrpSpPr/>
            <p:nvPr/>
          </p:nvGrpSpPr>
          <p:grpSpPr>
            <a:xfrm>
              <a:off x="459207" y="2731794"/>
              <a:ext cx="8158421" cy="3263163"/>
              <a:chOff x="459207" y="2731794"/>
              <a:chExt cx="8158421" cy="3263163"/>
            </a:xfrm>
          </p:grpSpPr>
          <p:cxnSp>
            <p:nvCxnSpPr>
              <p:cNvPr id="17" name="Connecteur droit avec flèche 16"/>
              <p:cNvCxnSpPr/>
              <p:nvPr/>
            </p:nvCxnSpPr>
            <p:spPr>
              <a:xfrm flipH="1">
                <a:off x="5518540" y="2916460"/>
                <a:ext cx="1113114" cy="797161"/>
              </a:xfrm>
              <a:prstGeom prst="straightConnector1">
                <a:avLst/>
              </a:prstGeom>
              <a:ln w="31750">
                <a:solidFill>
                  <a:srgbClr val="3366FF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6604196" y="2731794"/>
                <a:ext cx="1360060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Cage </a:t>
                </a:r>
                <a:r>
                  <a:rPr lang="fr-FR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field</a:t>
                </a:r>
                <a:endParaRPr lang="fr-FR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>
                <a:off x="3809674" y="3204878"/>
                <a:ext cx="1153695" cy="774841"/>
              </a:xfrm>
              <a:prstGeom prst="straightConnector1">
                <a:avLst/>
              </a:prstGeom>
              <a:ln w="31750">
                <a:solidFill>
                  <a:srgbClr val="3366FF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Texte 19"/>
              <p:cNvSpPr txBox="1"/>
              <p:nvPr/>
            </p:nvSpPr>
            <p:spPr>
              <a:xfrm>
                <a:off x="2477072" y="2839039"/>
                <a:ext cx="1332602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Cathode</a:t>
                </a:r>
                <a:endParaRPr lang="fr-FR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 flipH="1" flipV="1">
                <a:off x="6347385" y="4785859"/>
                <a:ext cx="848669" cy="618501"/>
              </a:xfrm>
              <a:prstGeom prst="straightConnector1">
                <a:avLst/>
              </a:prstGeom>
              <a:ln w="31750">
                <a:solidFill>
                  <a:srgbClr val="3366FF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6604195" y="5348626"/>
                <a:ext cx="2013433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Micro-</a:t>
                </a:r>
                <a:r>
                  <a:rPr lang="fr-FR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patterned</a:t>
                </a:r>
                <a:r>
                  <a:rPr lang="fr-F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detector</a:t>
                </a:r>
                <a:endParaRPr lang="fr-FR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 flipV="1">
                <a:off x="1422868" y="3979719"/>
                <a:ext cx="0" cy="966368"/>
              </a:xfrm>
              <a:prstGeom prst="straightConnector1">
                <a:avLst/>
              </a:prstGeom>
              <a:ln w="31750">
                <a:solidFill>
                  <a:srgbClr val="3366FF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459207" y="4928831"/>
                <a:ext cx="1939478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Neutron source</a:t>
                </a:r>
                <a:endParaRPr lang="fr-F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081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6495" y="1599352"/>
            <a:ext cx="3899186" cy="674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/>
              <a:t>Electron </a:t>
            </a:r>
            <a:r>
              <a:rPr lang="fr-FR" sz="2000" b="1" dirty="0" err="1" smtClean="0"/>
              <a:t>track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length</a:t>
            </a:r>
            <a:r>
              <a:rPr lang="fr-FR" sz="2000" b="1" dirty="0" smtClean="0"/>
              <a:t> = f(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GEANT4 simulations </a:t>
            </a:r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25" name="Espace réservé du contenu 1"/>
          <p:cNvSpPr txBox="1">
            <a:spLocks/>
          </p:cNvSpPr>
          <p:nvPr/>
        </p:nvSpPr>
        <p:spPr>
          <a:xfrm>
            <a:off x="5063887" y="1587858"/>
            <a:ext cx="3789619" cy="65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fr-FR" sz="2000" b="1" dirty="0" smtClean="0"/>
              <a:t>Proton </a:t>
            </a:r>
            <a:r>
              <a:rPr lang="fr-FR" sz="2000" b="1" dirty="0" err="1" smtClean="0"/>
              <a:t>track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length</a:t>
            </a:r>
            <a:r>
              <a:rPr lang="fr-FR" sz="2000" b="1" dirty="0" smtClean="0"/>
              <a:t> = f(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)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4572000" y="2399027"/>
            <a:ext cx="4572000" cy="3253893"/>
            <a:chOff x="0" y="0"/>
            <a:chExt cx="4678680" cy="318389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8680" cy="3183890"/>
            </a:xfrm>
            <a:prstGeom prst="rect">
              <a:avLst/>
            </a:prstGeom>
          </p:spPr>
        </p:pic>
        <p:cxnSp>
          <p:nvCxnSpPr>
            <p:cNvPr id="9" name="Connecteur droit avec flèche 8"/>
            <p:cNvCxnSpPr/>
            <p:nvPr/>
          </p:nvCxnSpPr>
          <p:spPr>
            <a:xfrm flipH="1" flipV="1">
              <a:off x="2286000" y="1714500"/>
              <a:ext cx="68580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 de texte 77"/>
            <p:cNvSpPr txBox="1"/>
            <p:nvPr/>
          </p:nvSpPr>
          <p:spPr>
            <a:xfrm>
              <a:off x="2971800" y="1828800"/>
              <a:ext cx="1143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dirty="0" err="1" smtClean="0">
                  <a:effectLst/>
                  <a:ea typeface="ＭＳ 明朝"/>
                  <a:cs typeface="Times New Roman"/>
                </a:rPr>
                <a:t>Branch</a:t>
              </a:r>
              <a:r>
                <a:rPr lang="fr-FR" sz="1400" dirty="0" smtClean="0">
                  <a:effectLst/>
                  <a:ea typeface="ＭＳ 明朝"/>
                  <a:cs typeface="Times New Roman"/>
                </a:rPr>
                <a:t> </a:t>
              </a:r>
              <a:r>
                <a:rPr lang="fr-FR" sz="1400" dirty="0">
                  <a:effectLst/>
                  <a:ea typeface="ＭＳ 明朝"/>
                  <a:cs typeface="Times New Roman"/>
                </a:rPr>
                <a:t>n</a:t>
              </a:r>
              <a:r>
                <a:rPr lang="fr-FR" sz="1400" dirty="0" smtClean="0">
                  <a:effectLst/>
                  <a:ea typeface="ＭＳ 明朝"/>
                  <a:cs typeface="Times New Roman"/>
                </a:rPr>
                <a:t>° 2</a:t>
              </a:r>
              <a:endParaRPr lang="fr-FR" sz="14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1" name="Zone de texte 78"/>
            <p:cNvSpPr txBox="1"/>
            <p:nvPr/>
          </p:nvSpPr>
          <p:spPr>
            <a:xfrm>
              <a:off x="1828800" y="0"/>
              <a:ext cx="1143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dirty="0" err="1" smtClean="0">
                  <a:effectLst/>
                  <a:ea typeface="ＭＳ 明朝"/>
                  <a:cs typeface="Times New Roman"/>
                </a:rPr>
                <a:t>Branch</a:t>
              </a:r>
              <a:r>
                <a:rPr lang="fr-FR" sz="1400" dirty="0" smtClean="0">
                  <a:effectLst/>
                  <a:ea typeface="ＭＳ 明朝"/>
                  <a:cs typeface="Times New Roman"/>
                </a:rPr>
                <a:t> n° 1</a:t>
              </a:r>
              <a:endParaRPr lang="fr-FR" sz="1400" dirty="0">
                <a:effectLst/>
                <a:ea typeface="ＭＳ 明朝"/>
                <a:cs typeface="Times New Roman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1485900" y="228600"/>
              <a:ext cx="342900" cy="457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2"/>
          <p:cNvGrpSpPr/>
          <p:nvPr/>
        </p:nvGrpSpPr>
        <p:grpSpPr>
          <a:xfrm>
            <a:off x="1" y="2398280"/>
            <a:ext cx="4571999" cy="3127972"/>
            <a:chOff x="0" y="0"/>
            <a:chExt cx="3767455" cy="2563495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67455" cy="2563495"/>
            </a:xfrm>
            <a:prstGeom prst="rect">
              <a:avLst/>
            </a:prstGeom>
          </p:spPr>
        </p:pic>
        <p:cxnSp>
          <p:nvCxnSpPr>
            <p:cNvPr id="15" name="Connecteur droit avec flèche 14"/>
            <p:cNvCxnSpPr/>
            <p:nvPr/>
          </p:nvCxnSpPr>
          <p:spPr>
            <a:xfrm flipH="1">
              <a:off x="571500" y="800100"/>
              <a:ext cx="8001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 de texte 69"/>
            <p:cNvSpPr txBox="1"/>
            <p:nvPr/>
          </p:nvSpPr>
          <p:spPr>
            <a:xfrm>
              <a:off x="1371599" y="571500"/>
              <a:ext cx="202605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dirty="0" smtClean="0">
                  <a:effectLst/>
                  <a:ea typeface="ＭＳ 明朝"/>
                  <a:cs typeface="Times New Roman"/>
                </a:rPr>
                <a:t> </a:t>
              </a:r>
              <a:r>
                <a:rPr lang="fr-FR" sz="1400" dirty="0" smtClean="0">
                  <a:ea typeface="ＭＳ 明朝"/>
                  <a:cs typeface="Times New Roman"/>
                </a:rPr>
                <a:t>G</a:t>
              </a:r>
              <a:r>
                <a:rPr lang="fr-FR" sz="1400" dirty="0" smtClean="0">
                  <a:effectLst/>
                  <a:ea typeface="ＭＳ 明朝"/>
                  <a:cs typeface="Times New Roman"/>
                </a:rPr>
                <a:t>amma </a:t>
              </a:r>
              <a:r>
                <a:rPr lang="fr-FR" sz="1400" dirty="0" err="1" smtClean="0">
                  <a:effectLst/>
                  <a:ea typeface="ＭＳ 明朝"/>
                  <a:cs typeface="Times New Roman"/>
                </a:rPr>
                <a:t>induced</a:t>
              </a:r>
              <a:r>
                <a:rPr lang="fr-FR" sz="1400" dirty="0" smtClean="0">
                  <a:effectLst/>
                  <a:ea typeface="ＭＳ 明朝"/>
                  <a:cs typeface="Times New Roman"/>
                </a:rPr>
                <a:t> </a:t>
              </a:r>
              <a:r>
                <a:rPr lang="fr-FR" sz="1400" dirty="0" err="1" smtClean="0">
                  <a:effectLst/>
                  <a:ea typeface="ＭＳ 明朝"/>
                  <a:cs typeface="Times New Roman"/>
                </a:rPr>
                <a:t>branch</a:t>
              </a:r>
              <a:endParaRPr lang="fr-FR" sz="1400" dirty="0">
                <a:effectLst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66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"/>
          <p:cNvSpPr txBox="1">
            <a:spLocks/>
          </p:cNvSpPr>
          <p:nvPr/>
        </p:nvSpPr>
        <p:spPr>
          <a:xfrm>
            <a:off x="715290" y="1623594"/>
            <a:ext cx="7814733" cy="435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800" b="1" dirty="0" err="1" smtClean="0"/>
              <a:t>Context</a:t>
            </a:r>
            <a:endParaRPr lang="fr-FR" sz="2800" b="1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Valorization</a:t>
            </a:r>
            <a:r>
              <a:rPr lang="fr-FR" sz="2800" dirty="0"/>
              <a:t> </a:t>
            </a:r>
            <a:r>
              <a:rPr lang="fr-FR" sz="2800" dirty="0" err="1"/>
              <a:t>project</a:t>
            </a:r>
            <a:r>
              <a:rPr lang="fr-FR" sz="2800" dirty="0"/>
              <a:t> </a:t>
            </a:r>
            <a:r>
              <a:rPr lang="fr-FR" sz="2800" dirty="0" err="1" smtClean="0"/>
              <a:t>strategy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Operational</a:t>
            </a:r>
            <a:r>
              <a:rPr lang="fr-FR" sz="2800" dirty="0"/>
              <a:t> </a:t>
            </a:r>
            <a:r>
              <a:rPr lang="fr-FR" sz="2800" dirty="0" err="1"/>
              <a:t>requirements</a:t>
            </a:r>
            <a:r>
              <a:rPr lang="fr-FR" sz="2800" dirty="0"/>
              <a:t> </a:t>
            </a:r>
            <a:r>
              <a:rPr lang="fr-FR" sz="2800" dirty="0" err="1" smtClean="0"/>
              <a:t>overview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Technical</a:t>
            </a:r>
            <a:r>
              <a:rPr lang="fr-FR" sz="2800" dirty="0" smtClean="0"/>
              <a:t> </a:t>
            </a:r>
            <a:r>
              <a:rPr lang="fr-FR" sz="2800" dirty="0" err="1" smtClean="0"/>
              <a:t>development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Economic</a:t>
            </a:r>
            <a:r>
              <a:rPr lang="fr-FR" sz="2800" dirty="0"/>
              <a:t> </a:t>
            </a:r>
            <a:r>
              <a:rPr lang="fr-FR" sz="2800" dirty="0" err="1"/>
              <a:t>feasibility</a:t>
            </a:r>
            <a:r>
              <a:rPr lang="fr-FR" sz="2800" dirty="0"/>
              <a:t> </a:t>
            </a:r>
            <a:r>
              <a:rPr lang="fr-FR" sz="2800" dirty="0" err="1" smtClean="0"/>
              <a:t>analysis</a:t>
            </a:r>
            <a:endParaRPr lang="fr-FR" sz="2800" dirty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36900" y="1572272"/>
            <a:ext cx="7814733" cy="591555"/>
          </a:xfrm>
          <a:prstGeom prst="rect">
            <a:avLst/>
          </a:prstGeom>
          <a:noFill/>
          <a:ln w="38100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22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96585"/>
            <a:ext cx="8404578" cy="4546099"/>
          </a:xfrm>
        </p:spPr>
        <p:txBody>
          <a:bodyPr>
            <a:normAutofit/>
          </a:bodyPr>
          <a:lstStyle/>
          <a:p>
            <a:r>
              <a:rPr lang="fr-FR" dirty="0" smtClean="0"/>
              <a:t>Exploitation of the neutron capture </a:t>
            </a:r>
            <a:r>
              <a:rPr lang="fr-FR" dirty="0" err="1" smtClean="0"/>
              <a:t>reaction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baseline="30000" dirty="0" smtClean="0"/>
              <a:t>10</a:t>
            </a:r>
            <a:r>
              <a:rPr lang="fr-FR" dirty="0" smtClean="0"/>
              <a:t>B</a:t>
            </a:r>
            <a:r>
              <a:rPr lang="fr-FR" dirty="0"/>
              <a:t>(n,α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/>
              <a:t>with</a:t>
            </a:r>
            <a:r>
              <a:rPr lang="fr-FR" dirty="0"/>
              <a:t> thermal </a:t>
            </a:r>
            <a:r>
              <a:rPr lang="fr-FR" dirty="0" smtClean="0"/>
              <a:t>and </a:t>
            </a:r>
            <a:r>
              <a:rPr lang="fr-FR" dirty="0" err="1" smtClean="0"/>
              <a:t>epithermal</a:t>
            </a:r>
            <a:r>
              <a:rPr lang="fr-FR" dirty="0" smtClean="0"/>
              <a:t> neutrons </a:t>
            </a:r>
            <a:endParaRPr lang="fr-FR" sz="2000" dirty="0" smtClean="0"/>
          </a:p>
          <a:p>
            <a:pPr marL="301943" lvl="1" indent="0">
              <a:buNone/>
            </a:pPr>
            <a:r>
              <a:rPr lang="fr-FR" baseline="30000" dirty="0" smtClean="0"/>
              <a:t>		10</a:t>
            </a:r>
            <a:r>
              <a:rPr lang="fr-FR" dirty="0" smtClean="0"/>
              <a:t>B + n		</a:t>
            </a:r>
            <a:r>
              <a:rPr lang="fr-FR" baseline="30000" dirty="0" smtClean="0"/>
              <a:t>7</a:t>
            </a:r>
            <a:r>
              <a:rPr lang="fr-FR" dirty="0" smtClean="0"/>
              <a:t>Li</a:t>
            </a:r>
            <a:r>
              <a:rPr lang="fr-FR" baseline="30000" dirty="0" smtClean="0"/>
              <a:t>*</a:t>
            </a:r>
            <a:r>
              <a:rPr lang="fr-FR" dirty="0" smtClean="0"/>
              <a:t> + α</a:t>
            </a: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baseline="30000" dirty="0" smtClean="0"/>
              <a:t>7</a:t>
            </a:r>
            <a:r>
              <a:rPr lang="fr-FR" dirty="0" smtClean="0"/>
              <a:t>Li </a:t>
            </a:r>
            <a:r>
              <a:rPr lang="fr-FR" dirty="0"/>
              <a:t>+ </a:t>
            </a:r>
            <a:r>
              <a:rPr lang="fr-FR" dirty="0" smtClean="0"/>
              <a:t>α + </a:t>
            </a:r>
            <a:r>
              <a:rPr lang="fr-FR" dirty="0" err="1" smtClean="0"/>
              <a:t>γ</a:t>
            </a:r>
            <a:r>
              <a:rPr lang="fr-FR" dirty="0" smtClean="0"/>
              <a:t>	</a:t>
            </a:r>
            <a:r>
              <a:rPr lang="fr-FR" b="1" i="1" dirty="0" smtClean="0"/>
              <a:t>(</a:t>
            </a:r>
            <a:r>
              <a:rPr lang="fr-FR" b="1" i="1" dirty="0"/>
              <a:t>94 %)</a:t>
            </a:r>
            <a:r>
              <a:rPr lang="fr-FR" b="1" i="1" baseline="30000" dirty="0"/>
              <a:t> </a:t>
            </a:r>
            <a:endParaRPr lang="fr-FR" b="1" i="1" dirty="0" smtClean="0"/>
          </a:p>
          <a:p>
            <a:pPr marL="301943" lvl="1" indent="0">
              <a:buNone/>
            </a:pPr>
            <a:r>
              <a:rPr lang="fr-FR" baseline="30000" dirty="0" smtClean="0"/>
              <a:t>		10</a:t>
            </a:r>
            <a:r>
              <a:rPr lang="fr-FR" dirty="0" smtClean="0"/>
              <a:t>B </a:t>
            </a:r>
            <a:r>
              <a:rPr lang="fr-FR" dirty="0"/>
              <a:t>+ n		</a:t>
            </a:r>
            <a:r>
              <a:rPr lang="fr-FR" baseline="30000" dirty="0" smtClean="0"/>
              <a:t>7</a:t>
            </a:r>
            <a:r>
              <a:rPr lang="fr-FR" dirty="0" smtClean="0"/>
              <a:t>Li </a:t>
            </a:r>
            <a:r>
              <a:rPr lang="fr-FR" dirty="0"/>
              <a:t>+ α	</a:t>
            </a:r>
            <a:r>
              <a:rPr lang="fr-FR" dirty="0" smtClean="0"/>
              <a:t>			</a:t>
            </a:r>
            <a:r>
              <a:rPr lang="fr-FR" b="1" i="1" dirty="0" smtClean="0"/>
              <a:t>(6 %)</a:t>
            </a:r>
            <a:endParaRPr lang="fr-FR" dirty="0" smtClean="0"/>
          </a:p>
          <a:p>
            <a:endParaRPr lang="fr-FR" sz="1000" dirty="0" smtClean="0"/>
          </a:p>
          <a:p>
            <a:r>
              <a:rPr lang="fr-FR" dirty="0" err="1"/>
              <a:t>Strategy</a:t>
            </a:r>
            <a:r>
              <a:rPr lang="fr-FR" dirty="0"/>
              <a:t> :</a:t>
            </a:r>
          </a:p>
          <a:p>
            <a:pPr lvl="1"/>
            <a:r>
              <a:rPr lang="fr-FR" dirty="0" err="1"/>
              <a:t>Integration</a:t>
            </a:r>
            <a:r>
              <a:rPr lang="fr-FR" dirty="0"/>
              <a:t> of a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boron</a:t>
            </a:r>
            <a:r>
              <a:rPr lang="fr-FR" dirty="0"/>
              <a:t> layer, </a:t>
            </a:r>
            <a:r>
              <a:rPr lang="fr-FR" dirty="0" err="1"/>
              <a:t>inside</a:t>
            </a:r>
            <a:r>
              <a:rPr lang="fr-FR" dirty="0"/>
              <a:t> the neutron </a:t>
            </a:r>
            <a:r>
              <a:rPr lang="fr-FR" dirty="0" smtClean="0"/>
              <a:t>detector, </a:t>
            </a:r>
            <a:endParaRPr lang="fr-FR" dirty="0"/>
          </a:p>
          <a:p>
            <a:pPr lvl="1"/>
            <a:r>
              <a:rPr lang="fr-FR" dirty="0" smtClean="0"/>
              <a:t>Identification </a:t>
            </a:r>
            <a:r>
              <a:rPr lang="fr-FR" dirty="0"/>
              <a:t>of the end-points of α and Li </a:t>
            </a:r>
            <a:r>
              <a:rPr lang="fr-FR" dirty="0" err="1"/>
              <a:t>particles</a:t>
            </a:r>
            <a:r>
              <a:rPr lang="fr-FR" dirty="0"/>
              <a:t> distributions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sz="2800" baseline="30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calibration (1)</a:t>
            </a:r>
            <a:endParaRPr lang="fr-FR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2425146" y="2571506"/>
            <a:ext cx="2405092" cy="356239"/>
            <a:chOff x="2425146" y="5362530"/>
            <a:chExt cx="2405092" cy="356239"/>
          </a:xfrm>
        </p:grpSpPr>
        <p:cxnSp>
          <p:nvCxnSpPr>
            <p:cNvPr id="6" name="Connecteur droit avec flèche 5"/>
            <p:cNvCxnSpPr/>
            <p:nvPr/>
          </p:nvCxnSpPr>
          <p:spPr>
            <a:xfrm flipH="1">
              <a:off x="2425146" y="5362530"/>
              <a:ext cx="528149" cy="0"/>
            </a:xfrm>
            <a:prstGeom prst="straightConnector1">
              <a:avLst/>
            </a:prstGeom>
            <a:ln w="25400">
              <a:solidFill>
                <a:srgbClr val="00009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2425146" y="5718769"/>
              <a:ext cx="528149" cy="0"/>
            </a:xfrm>
            <a:prstGeom prst="straightConnector1">
              <a:avLst/>
            </a:prstGeom>
            <a:ln w="25400">
              <a:solidFill>
                <a:srgbClr val="00009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>
              <a:off x="4302089" y="5362530"/>
              <a:ext cx="528149" cy="0"/>
            </a:xfrm>
            <a:prstGeom prst="straightConnector1">
              <a:avLst/>
            </a:prstGeom>
            <a:ln w="25400">
              <a:solidFill>
                <a:srgbClr val="00009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31718"/>
              </p:ext>
            </p:extLst>
          </p:nvPr>
        </p:nvGraphicFramePr>
        <p:xfrm>
          <a:off x="1458023" y="4403650"/>
          <a:ext cx="6098613" cy="2346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05742"/>
                <a:gridCol w="2485703"/>
                <a:gridCol w="2107168"/>
              </a:tblGrid>
              <a:tr h="32531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Particule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Energy</a:t>
                      </a:r>
                      <a:r>
                        <a:rPr lang="fr-FR" sz="1600" dirty="0" smtClean="0"/>
                        <a:t> end-point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Track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length</a:t>
                      </a:r>
                      <a:r>
                        <a:rPr lang="fr-FR" sz="1600" dirty="0" smtClean="0"/>
                        <a:t> max</a:t>
                      </a:r>
                      <a:endParaRPr lang="fr-FR" sz="1600" dirty="0"/>
                    </a:p>
                  </a:txBody>
                  <a:tcPr anchor="ctr"/>
                </a:tc>
              </a:tr>
              <a:tr h="31687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94 %</a:t>
                      </a:r>
                      <a:endParaRPr lang="fr-FR" sz="1600" b="1" dirty="0"/>
                    </a:p>
                  </a:txBody>
                  <a:tcPr anchor="ctr"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531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α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1,47 MeV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4,1 cm</a:t>
                      </a:r>
                      <a:endParaRPr lang="fr-FR" sz="1600" dirty="0"/>
                    </a:p>
                  </a:txBody>
                  <a:tcPr anchor="ctr"/>
                </a:tc>
              </a:tr>
              <a:tr h="32531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840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eV</a:t>
                      </a:r>
                      <a:endParaRPr lang="fr-FR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2,8 cm</a:t>
                      </a:r>
                    </a:p>
                  </a:txBody>
                  <a:tcPr anchor="ctr"/>
                </a:tc>
              </a:tr>
              <a:tr h="31687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6 %</a:t>
                      </a:r>
                    </a:p>
                  </a:txBody>
                  <a:tcPr anchor="ctr"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5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1,78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</a:rPr>
                        <a:t> M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eV</a:t>
                      </a:r>
                      <a:endParaRPr lang="fr-FR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5,2 cm</a:t>
                      </a:r>
                    </a:p>
                  </a:txBody>
                  <a:tcPr anchor="ctr"/>
                </a:tc>
              </a:tr>
              <a:tr h="325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1,16 MeV</a:t>
                      </a:r>
                      <a:endParaRPr lang="fr-FR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3,3 cm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04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22024"/>
            <a:ext cx="5511974" cy="3009470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Experiment</a:t>
            </a:r>
            <a:r>
              <a:rPr lang="fr-FR" b="1" dirty="0" smtClean="0"/>
              <a:t> </a:t>
            </a:r>
            <a:r>
              <a:rPr lang="fr-FR" b="1" dirty="0" err="1" smtClean="0"/>
              <a:t>performed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INFN / </a:t>
            </a:r>
            <a:r>
              <a:rPr lang="fr-FR" b="1" dirty="0" err="1" smtClean="0"/>
              <a:t>Legnaro</a:t>
            </a:r>
            <a:r>
              <a:rPr lang="fr-FR" b="1" dirty="0" smtClean="0"/>
              <a:t> :</a:t>
            </a:r>
          </a:p>
          <a:p>
            <a:pPr lvl="1"/>
            <a:r>
              <a:rPr lang="fr-FR" dirty="0" smtClean="0"/>
              <a:t>In </a:t>
            </a:r>
            <a:r>
              <a:rPr lang="fr-FR" dirty="0"/>
              <a:t>collaboration </a:t>
            </a:r>
            <a:r>
              <a:rPr lang="fr-FR" dirty="0" err="1"/>
              <a:t>with</a:t>
            </a:r>
            <a:r>
              <a:rPr lang="fr-FR" dirty="0"/>
              <a:t> Buenos Aires, Grenoble, </a:t>
            </a:r>
            <a:r>
              <a:rPr lang="fr-FR" dirty="0" smtClean="0"/>
              <a:t>Cadarache, </a:t>
            </a:r>
            <a:r>
              <a:rPr lang="fr-FR" dirty="0" err="1" smtClean="0"/>
              <a:t>Legnaro</a:t>
            </a:r>
            <a:r>
              <a:rPr lang="fr-FR" dirty="0"/>
              <a:t>, </a:t>
            </a:r>
            <a:r>
              <a:rPr lang="fr-FR" dirty="0" smtClean="0"/>
              <a:t>Sevilla</a:t>
            </a:r>
          </a:p>
          <a:p>
            <a:r>
              <a:rPr lang="fr-FR" b="1" dirty="0" smtClean="0"/>
              <a:t>Objective :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oncept </a:t>
            </a:r>
            <a:r>
              <a:rPr lang="fr-FR" dirty="0"/>
              <a:t>validation </a:t>
            </a:r>
            <a:r>
              <a:rPr lang="fr-FR" dirty="0" err="1"/>
              <a:t>with</a:t>
            </a:r>
            <a:r>
              <a:rPr lang="fr-FR" dirty="0"/>
              <a:t> a He/CO</a:t>
            </a:r>
            <a:r>
              <a:rPr lang="fr-FR" baseline="-25000" dirty="0"/>
              <a:t>2</a:t>
            </a:r>
            <a:r>
              <a:rPr lang="fr-FR" dirty="0"/>
              <a:t> mixture : </a:t>
            </a:r>
            <a:r>
              <a:rPr lang="fr-FR" dirty="0" err="1"/>
              <a:t>faisability</a:t>
            </a:r>
            <a:r>
              <a:rPr lang="fr-FR" dirty="0"/>
              <a:t> to </a:t>
            </a:r>
            <a:r>
              <a:rPr lang="fr-FR" dirty="0" err="1"/>
              <a:t>build</a:t>
            </a:r>
            <a:r>
              <a:rPr lang="fr-FR" dirty="0"/>
              <a:t> a </a:t>
            </a:r>
            <a:r>
              <a:rPr lang="fr-FR" dirty="0" err="1"/>
              <a:t>fast</a:t>
            </a:r>
            <a:r>
              <a:rPr lang="fr-FR" dirty="0"/>
              <a:t> neutron </a:t>
            </a:r>
            <a:r>
              <a:rPr lang="fr-FR" dirty="0" err="1" smtClean="0"/>
              <a:t>spectrum</a:t>
            </a:r>
            <a:endParaRPr lang="fr-FR" dirty="0" smtClean="0"/>
          </a:p>
          <a:p>
            <a:pPr lvl="1"/>
            <a:r>
              <a:rPr lang="fr-FR" dirty="0" err="1" smtClean="0"/>
              <a:t>Angular</a:t>
            </a:r>
            <a:r>
              <a:rPr lang="fr-FR" dirty="0" smtClean="0"/>
              <a:t> distribution </a:t>
            </a:r>
            <a:r>
              <a:rPr lang="fr-FR" dirty="0" err="1" smtClean="0"/>
              <a:t>measurement</a:t>
            </a:r>
            <a:endParaRPr lang="fr-FR" dirty="0"/>
          </a:p>
          <a:p>
            <a:endParaRPr lang="fr-FR" dirty="0" smtClean="0"/>
          </a:p>
          <a:p>
            <a:endParaRPr lang="fr-FR" sz="2800" baseline="30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Energy</a:t>
            </a:r>
            <a:r>
              <a:rPr lang="fr-FR" dirty="0"/>
              <a:t> calibration (2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 descr="Capture d’écran 2015-12-13 à 20.4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18" y="2226545"/>
            <a:ext cx="2892604" cy="2546025"/>
          </a:xfrm>
          <a:prstGeom prst="rect">
            <a:avLst/>
          </a:prstGeom>
        </p:spPr>
      </p:pic>
      <p:sp>
        <p:nvSpPr>
          <p:cNvPr id="6" name="Espace réservé du contenu 1"/>
          <p:cNvSpPr txBox="1">
            <a:spLocks/>
          </p:cNvSpPr>
          <p:nvPr/>
        </p:nvSpPr>
        <p:spPr>
          <a:xfrm>
            <a:off x="454844" y="4609894"/>
            <a:ext cx="8404578" cy="1812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/>
              <a:t>Principle</a:t>
            </a:r>
            <a:r>
              <a:rPr lang="fr-FR" b="1" dirty="0"/>
              <a:t> : </a:t>
            </a:r>
            <a:endParaRPr lang="fr-FR" b="1" dirty="0" smtClean="0"/>
          </a:p>
          <a:p>
            <a:pPr lvl="1"/>
            <a:r>
              <a:rPr lang="fr-FR" dirty="0" err="1" smtClean="0"/>
              <a:t>Deuteron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of 1,45 MeV</a:t>
            </a:r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thin</a:t>
            </a:r>
            <a:r>
              <a:rPr lang="fr-FR" dirty="0" smtClean="0"/>
              <a:t> </a:t>
            </a:r>
            <a:r>
              <a:rPr lang="fr-FR" baseline="30000" dirty="0" smtClean="0"/>
              <a:t>9</a:t>
            </a:r>
            <a:r>
              <a:rPr lang="fr-FR" dirty="0" smtClean="0"/>
              <a:t>Be </a:t>
            </a:r>
            <a:r>
              <a:rPr lang="fr-FR" dirty="0" err="1" smtClean="0"/>
              <a:t>target</a:t>
            </a:r>
            <a:r>
              <a:rPr lang="fr-FR" dirty="0" smtClean="0"/>
              <a:t> of 10 </a:t>
            </a:r>
            <a:r>
              <a:rPr lang="fr-FR" dirty="0" err="1" smtClean="0"/>
              <a:t>μm</a:t>
            </a:r>
            <a:endParaRPr lang="fr-FR" dirty="0" smtClean="0"/>
          </a:p>
          <a:p>
            <a:pPr lvl="1"/>
            <a:r>
              <a:rPr lang="fr-FR" dirty="0" smtClean="0"/>
              <a:t>Neutron detector : IRSN detector, </a:t>
            </a:r>
            <a:r>
              <a:rPr lang="fr-FR" dirty="0" err="1" smtClean="0"/>
              <a:t>adapted</a:t>
            </a:r>
            <a:r>
              <a:rPr lang="fr-FR" dirty="0" smtClean="0"/>
              <a:t> for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He/CO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mixture.</a:t>
            </a:r>
          </a:p>
          <a:p>
            <a:endParaRPr lang="fr-FR" dirty="0" smtClean="0"/>
          </a:p>
          <a:p>
            <a:endParaRPr lang="fr-FR" sz="2800" baseline="300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29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72905"/>
            <a:ext cx="8404578" cy="4546099"/>
          </a:xfrm>
        </p:spPr>
        <p:txBody>
          <a:bodyPr>
            <a:normAutofit/>
          </a:bodyPr>
          <a:lstStyle/>
          <a:p>
            <a:r>
              <a:rPr lang="fr-FR" dirty="0" smtClean="0"/>
              <a:t>Configuration of the </a:t>
            </a:r>
            <a:r>
              <a:rPr lang="fr-FR" dirty="0" err="1" smtClean="0"/>
              <a:t>experiment</a:t>
            </a:r>
            <a:r>
              <a:rPr lang="fr-FR" dirty="0" smtClean="0"/>
              <a:t> :</a:t>
            </a:r>
            <a:endParaRPr lang="fr-FR" dirty="0"/>
          </a:p>
          <a:p>
            <a:pPr lvl="1"/>
            <a:r>
              <a:rPr lang="fr-FR" dirty="0" err="1" smtClean="0"/>
              <a:t>Moderation</a:t>
            </a:r>
            <a:r>
              <a:rPr lang="fr-FR" dirty="0" smtClean="0"/>
              <a:t> of neutrons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polyethylene</a:t>
            </a:r>
            <a:r>
              <a:rPr lang="fr-FR" dirty="0" smtClean="0"/>
              <a:t> plates</a:t>
            </a:r>
          </a:p>
          <a:p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sz="2800" baseline="30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Energy</a:t>
            </a:r>
            <a:r>
              <a:rPr lang="fr-FR" dirty="0"/>
              <a:t> calibration (3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" name="Image 5" descr="DSC0266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75" y="2901116"/>
            <a:ext cx="4696345" cy="3522259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3950772" y="3642419"/>
            <a:ext cx="631964" cy="0"/>
          </a:xfrm>
          <a:prstGeom prst="straightConnector1">
            <a:avLst/>
          </a:prstGeom>
          <a:ln w="31750">
            <a:solidFill>
              <a:srgbClr val="3366FF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821721" y="3139642"/>
            <a:ext cx="92861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 cm</a:t>
            </a:r>
            <a:endParaRPr lang="fr-FR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975386" y="3642419"/>
            <a:ext cx="1659404" cy="999115"/>
          </a:xfrm>
          <a:prstGeom prst="straightConnector1">
            <a:avLst/>
          </a:prstGeom>
          <a:ln w="31750">
            <a:solidFill>
              <a:srgbClr val="3366FF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66945" y="3339988"/>
            <a:ext cx="1518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aseline="30000" dirty="0" smtClean="0">
                <a:solidFill>
                  <a:srgbClr val="000000"/>
                </a:solidFill>
              </a:rPr>
              <a:t>9</a:t>
            </a:r>
            <a:r>
              <a:rPr lang="fr-FR" dirty="0" smtClean="0">
                <a:solidFill>
                  <a:srgbClr val="000000"/>
                </a:solidFill>
              </a:rPr>
              <a:t>Be Target</a:t>
            </a:r>
            <a:endParaRPr lang="fr-FR" sz="1600" i="1" dirty="0">
              <a:solidFill>
                <a:srgbClr val="00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085131" y="5048928"/>
            <a:ext cx="1865641" cy="0"/>
          </a:xfrm>
          <a:prstGeom prst="straightConnector1">
            <a:avLst/>
          </a:prstGeom>
          <a:ln w="31750">
            <a:solidFill>
              <a:srgbClr val="3366FF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51267" y="4770182"/>
            <a:ext cx="1518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solidFill>
                  <a:srgbClr val="000000"/>
                </a:solidFill>
              </a:rPr>
              <a:t>Moderator</a:t>
            </a:r>
            <a:endParaRPr lang="fr-FR" sz="1600" i="1" dirty="0">
              <a:solidFill>
                <a:srgbClr val="00000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5518539" y="3524654"/>
            <a:ext cx="1677511" cy="771639"/>
          </a:xfrm>
          <a:prstGeom prst="straightConnector1">
            <a:avLst/>
          </a:prstGeom>
          <a:ln w="31750">
            <a:solidFill>
              <a:srgbClr val="3366FF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274440" y="3092772"/>
            <a:ext cx="14100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Neutron detector</a:t>
            </a:r>
            <a:endParaRPr lang="fr-FR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5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Energy</a:t>
            </a:r>
            <a:r>
              <a:rPr lang="fr-FR" dirty="0"/>
              <a:t> calibration </a:t>
            </a:r>
            <a:r>
              <a:rPr lang="fr-FR" dirty="0" smtClean="0"/>
              <a:t>(4)</a:t>
            </a:r>
            <a:endParaRPr lang="fr-FR" dirty="0"/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279866" y="1576787"/>
            <a:ext cx="8404578" cy="775199"/>
          </a:xfrm>
        </p:spPr>
        <p:txBody>
          <a:bodyPr>
            <a:normAutofit/>
          </a:bodyPr>
          <a:lstStyle/>
          <a:p>
            <a:r>
              <a:rPr lang="fr-FR" dirty="0" smtClean="0"/>
              <a:t>Lithium </a:t>
            </a:r>
            <a:r>
              <a:rPr lang="fr-FR" dirty="0" err="1" smtClean="0"/>
              <a:t>track</a:t>
            </a:r>
            <a:r>
              <a:rPr lang="fr-FR" dirty="0" smtClean="0"/>
              <a:t> and </a:t>
            </a:r>
            <a:r>
              <a:rPr lang="fr-FR" dirty="0" err="1" smtClean="0"/>
              <a:t>energy</a:t>
            </a:r>
            <a:r>
              <a:rPr lang="fr-FR" dirty="0" smtClean="0"/>
              <a:t> :</a:t>
            </a:r>
          </a:p>
        </p:txBody>
      </p:sp>
      <p:grpSp>
        <p:nvGrpSpPr>
          <p:cNvPr id="41" name="Grouper 40"/>
          <p:cNvGrpSpPr/>
          <p:nvPr/>
        </p:nvGrpSpPr>
        <p:grpSpPr>
          <a:xfrm>
            <a:off x="0" y="2166663"/>
            <a:ext cx="9157162" cy="1395799"/>
            <a:chOff x="0" y="2088263"/>
            <a:chExt cx="9157162" cy="1395799"/>
          </a:xfrm>
        </p:grpSpPr>
        <p:pic>
          <p:nvPicPr>
            <p:cNvPr id="33" name="Image 32" descr="Capture d’écran 2015-10-13 à 16.03.5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705" y="2166664"/>
              <a:ext cx="2014457" cy="1157478"/>
            </a:xfrm>
            <a:prstGeom prst="rect">
              <a:avLst/>
            </a:prstGeom>
          </p:spPr>
        </p:pic>
        <p:pic>
          <p:nvPicPr>
            <p:cNvPr id="34" name="Image 33" descr="Capture d’écran 2015-10-13 à 16.03.4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88263"/>
              <a:ext cx="7133339" cy="1395799"/>
            </a:xfrm>
            <a:prstGeom prst="rect">
              <a:avLst/>
            </a:prstGeom>
          </p:spPr>
        </p:pic>
      </p:grpSp>
      <p:sp>
        <p:nvSpPr>
          <p:cNvPr id="35" name="Espace réservé du contenu 1"/>
          <p:cNvSpPr txBox="1">
            <a:spLocks/>
          </p:cNvSpPr>
          <p:nvPr/>
        </p:nvSpPr>
        <p:spPr>
          <a:xfrm>
            <a:off x="279866" y="3903879"/>
            <a:ext cx="8404578" cy="77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Alpha </a:t>
            </a:r>
            <a:r>
              <a:rPr lang="fr-FR" dirty="0" err="1" smtClean="0"/>
              <a:t>track</a:t>
            </a:r>
            <a:r>
              <a:rPr lang="fr-FR" dirty="0" smtClean="0"/>
              <a:t> and </a:t>
            </a:r>
            <a:r>
              <a:rPr lang="fr-FR" dirty="0" err="1" smtClean="0"/>
              <a:t>energy</a:t>
            </a:r>
            <a:r>
              <a:rPr lang="fr-FR" dirty="0" smtClean="0"/>
              <a:t> :</a:t>
            </a:r>
          </a:p>
        </p:txBody>
      </p:sp>
      <p:grpSp>
        <p:nvGrpSpPr>
          <p:cNvPr id="43" name="Grouper 42"/>
          <p:cNvGrpSpPr/>
          <p:nvPr/>
        </p:nvGrpSpPr>
        <p:grpSpPr>
          <a:xfrm>
            <a:off x="-2515" y="4554993"/>
            <a:ext cx="9144000" cy="1468731"/>
            <a:chOff x="-2515" y="4554993"/>
            <a:chExt cx="9144000" cy="1468731"/>
          </a:xfrm>
        </p:grpSpPr>
        <p:pic>
          <p:nvPicPr>
            <p:cNvPr id="37" name="Image 36" descr="Capture d’écran 2015-10-13 à 16.00.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918" y="4734168"/>
              <a:ext cx="1881567" cy="1080452"/>
            </a:xfrm>
            <a:prstGeom prst="rect">
              <a:avLst/>
            </a:prstGeom>
          </p:spPr>
        </p:pic>
        <p:pic>
          <p:nvPicPr>
            <p:cNvPr id="42" name="Image 41" descr="Capture d’écran 2015-10-13 à 16.08.5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15" y="4554993"/>
              <a:ext cx="7262433" cy="1468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86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Energy</a:t>
            </a:r>
            <a:r>
              <a:rPr lang="fr-FR" dirty="0"/>
              <a:t> calibration </a:t>
            </a:r>
            <a:r>
              <a:rPr lang="fr-FR" dirty="0" smtClean="0"/>
              <a:t>(5)</a:t>
            </a:r>
            <a:endParaRPr lang="fr-FR" dirty="0"/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279866" y="1576787"/>
            <a:ext cx="8404578" cy="1275510"/>
          </a:xfrm>
        </p:spPr>
        <p:txBody>
          <a:bodyPr>
            <a:norm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thermal neutrons :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sz="1800" b="1" dirty="0" err="1" smtClean="0"/>
              <a:t>Raw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spectrum</a:t>
            </a:r>
            <a:r>
              <a:rPr lang="fr-FR" sz="1800" b="1" dirty="0" smtClean="0"/>
              <a:t>, </a:t>
            </a:r>
            <a:r>
              <a:rPr lang="fr-FR" sz="1800" b="1" dirty="0" err="1" smtClean="0"/>
              <a:t>after</a:t>
            </a:r>
            <a:r>
              <a:rPr lang="fr-FR" sz="1800" b="1" dirty="0" smtClean="0"/>
              <a:t> minimal </a:t>
            </a:r>
            <a:r>
              <a:rPr lang="fr-FR" sz="1800" b="1" dirty="0" err="1" smtClean="0"/>
              <a:t>cuts</a:t>
            </a:r>
            <a:r>
              <a:rPr lang="fr-FR" sz="1800" b="1" dirty="0" smtClean="0"/>
              <a:t> </a:t>
            </a:r>
            <a:r>
              <a:rPr lang="fr-FR" sz="1800" dirty="0" smtClean="0"/>
              <a:t>:		</a:t>
            </a:r>
            <a:r>
              <a:rPr lang="fr-FR" sz="1800" b="1" dirty="0" err="1" smtClean="0"/>
              <a:t>After</a:t>
            </a:r>
            <a:r>
              <a:rPr lang="fr-FR" sz="1800" b="1" dirty="0" smtClean="0"/>
              <a:t> data </a:t>
            </a:r>
            <a:r>
              <a:rPr lang="fr-FR" sz="1800" b="1" dirty="0" err="1" smtClean="0"/>
              <a:t>selection</a:t>
            </a:r>
            <a:r>
              <a:rPr lang="fr-FR" sz="1800" b="1" dirty="0" smtClean="0"/>
              <a:t> </a:t>
            </a:r>
            <a:r>
              <a:rPr lang="fr-FR" sz="1800" dirty="0" smtClean="0"/>
              <a:t>:</a:t>
            </a:r>
          </a:p>
          <a:p>
            <a:pPr marL="301943" lvl="1" indent="0">
              <a:buNone/>
            </a:pPr>
            <a:endParaRPr lang="fr-FR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170291" y="2922764"/>
            <a:ext cx="4266489" cy="3058237"/>
            <a:chOff x="170291" y="2429731"/>
            <a:chExt cx="4606712" cy="3203391"/>
          </a:xfrm>
        </p:grpSpPr>
        <p:pic>
          <p:nvPicPr>
            <p:cNvPr id="2" name="Image 1" descr="Capture d’écran 2015-10-13 à 08.49.2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91" y="2429731"/>
              <a:ext cx="4606712" cy="3203391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 flipH="1">
              <a:off x="1984367" y="3689655"/>
              <a:ext cx="853291" cy="10019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2696559" y="3351101"/>
              <a:ext cx="159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α</a:t>
              </a:r>
              <a:r>
                <a:rPr lang="fr-FR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(1,47 MeV)</a:t>
              </a:r>
              <a:endPara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>
              <a:off x="1272175" y="2852297"/>
              <a:ext cx="875666" cy="49880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1984367" y="2551984"/>
              <a:ext cx="159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</a:t>
              </a:r>
              <a:r>
                <a:rPr lang="fr-FR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 (840 </a:t>
              </a:r>
              <a:r>
                <a:rPr lang="fr-FR" sz="16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</a:t>
              </a:r>
              <a:r>
                <a:rPr lang="fr-FR" sz="16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eV</a:t>
              </a:r>
              <a:r>
                <a:rPr lang="fr-FR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</a:t>
              </a:r>
              <a:endPara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4510488" y="2922764"/>
            <a:ext cx="4521691" cy="3124338"/>
            <a:chOff x="4510488" y="2922764"/>
            <a:chExt cx="4521691" cy="3124338"/>
          </a:xfrm>
        </p:grpSpPr>
        <p:pic>
          <p:nvPicPr>
            <p:cNvPr id="15" name="Image 14" descr="Capture d’écran 2015-10-13 à 09.54.1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488" y="2922764"/>
              <a:ext cx="4521691" cy="3124338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/>
            <p:nvPr/>
          </p:nvCxnSpPr>
          <p:spPr>
            <a:xfrm flipH="1">
              <a:off x="6298472" y="4373654"/>
              <a:ext cx="790272" cy="9565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6958066" y="4050440"/>
              <a:ext cx="1481216" cy="32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α</a:t>
              </a:r>
              <a:r>
                <a:rPr lang="fr-FR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(1,47 MeV)</a:t>
              </a:r>
              <a:endPara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5654557" y="3278123"/>
              <a:ext cx="810994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6358244" y="3030543"/>
              <a:ext cx="1481216" cy="32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</a:t>
              </a:r>
              <a:r>
                <a:rPr lang="fr-FR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 (840 </a:t>
              </a:r>
              <a:r>
                <a:rPr lang="fr-FR" sz="16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</a:t>
              </a:r>
              <a:r>
                <a:rPr lang="fr-FR" sz="16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eV</a:t>
              </a:r>
              <a:r>
                <a:rPr lang="fr-FR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</a:t>
              </a:r>
              <a:endPara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00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Detection</a:t>
            </a:r>
            <a:r>
              <a:rPr lang="fr-FR" dirty="0"/>
              <a:t> of a few MeV </a:t>
            </a:r>
            <a:r>
              <a:rPr lang="fr-FR" dirty="0" smtClean="0"/>
              <a:t>neutrons</a:t>
            </a:r>
            <a:endParaRPr lang="fr-FR" dirty="0"/>
          </a:p>
        </p:txBody>
      </p:sp>
      <p:sp>
        <p:nvSpPr>
          <p:cNvPr id="15" name="Espace réservé du contenu 1"/>
          <p:cNvSpPr>
            <a:spLocks noGrp="1"/>
          </p:cNvSpPr>
          <p:nvPr>
            <p:ph idx="1"/>
          </p:nvPr>
        </p:nvSpPr>
        <p:spPr>
          <a:xfrm>
            <a:off x="293512" y="1473911"/>
            <a:ext cx="8596488" cy="4155175"/>
          </a:xfrm>
        </p:spPr>
        <p:txBody>
          <a:bodyPr>
            <a:normAutofit/>
          </a:bodyPr>
          <a:lstStyle/>
          <a:p>
            <a:pPr marL="274320" lvl="1">
              <a:buFont typeface="Wingdings" charset="2"/>
              <a:buChar char="§"/>
            </a:pPr>
            <a:r>
              <a:rPr lang="fr-FR" sz="2400" b="1" dirty="0" err="1" smtClean="0"/>
              <a:t>Preliminary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spectra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baseline="30000" dirty="0"/>
              <a:t>9</a:t>
            </a:r>
            <a:r>
              <a:rPr lang="fr-FR" sz="2400" dirty="0"/>
              <a:t>Be(</a:t>
            </a:r>
            <a:r>
              <a:rPr lang="fr-FR" sz="2400" dirty="0" smtClean="0"/>
              <a:t>d(1,45 MeV),</a:t>
            </a:r>
            <a:r>
              <a:rPr lang="fr-FR" sz="2400" dirty="0"/>
              <a:t>n</a:t>
            </a:r>
            <a:r>
              <a:rPr lang="fr-FR" sz="2400" dirty="0" smtClean="0"/>
              <a:t>) :</a:t>
            </a:r>
          </a:p>
          <a:p>
            <a:pPr marL="0" lvl="1" indent="0">
              <a:buNone/>
            </a:pPr>
            <a:r>
              <a:rPr lang="fr-FR" b="1" dirty="0"/>
              <a:t>	</a:t>
            </a:r>
            <a:r>
              <a:rPr lang="fr-FR" b="1" dirty="0" err="1" smtClean="0"/>
              <a:t>At</a:t>
            </a:r>
            <a:r>
              <a:rPr lang="fr-FR" b="1" dirty="0" smtClean="0"/>
              <a:t> 90° </a:t>
            </a:r>
            <a:r>
              <a:rPr lang="fr-FR" dirty="0" smtClean="0"/>
              <a:t>					</a:t>
            </a:r>
            <a:r>
              <a:rPr lang="fr-FR" b="1" dirty="0" err="1" smtClean="0"/>
              <a:t>At</a:t>
            </a:r>
            <a:r>
              <a:rPr lang="fr-FR" b="1" dirty="0" smtClean="0"/>
              <a:t> 35° :</a:t>
            </a:r>
          </a:p>
          <a:p>
            <a:pPr lvl="1"/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1" y="2484725"/>
            <a:ext cx="9143999" cy="3284042"/>
            <a:chOff x="1" y="2719925"/>
            <a:chExt cx="9143999" cy="3284042"/>
          </a:xfrm>
        </p:grpSpPr>
        <p:pic>
          <p:nvPicPr>
            <p:cNvPr id="4" name="Image 3" descr="Legnaro_Spectrum_90degree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719926"/>
              <a:ext cx="4825812" cy="3284041"/>
            </a:xfrm>
            <a:prstGeom prst="rect">
              <a:avLst/>
            </a:prstGeom>
          </p:spPr>
        </p:pic>
        <p:pic>
          <p:nvPicPr>
            <p:cNvPr id="16" name="Image 15" descr="Legnaro_Spectrum_35degrees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237" y="2719925"/>
              <a:ext cx="4735763" cy="3222761"/>
            </a:xfrm>
            <a:prstGeom prst="rect">
              <a:avLst/>
            </a:prstGeom>
          </p:spPr>
        </p:pic>
      </p:grpSp>
      <p:sp>
        <p:nvSpPr>
          <p:cNvPr id="17" name="Espace réservé du contenu 1"/>
          <p:cNvSpPr txBox="1">
            <a:spLocks/>
          </p:cNvSpPr>
          <p:nvPr/>
        </p:nvSpPr>
        <p:spPr>
          <a:xfrm>
            <a:off x="3025789" y="5941247"/>
            <a:ext cx="4185937" cy="957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Structures </a:t>
            </a:r>
            <a:r>
              <a:rPr lang="fr-FR" dirty="0" err="1" smtClean="0"/>
              <a:t>emerge</a:t>
            </a:r>
            <a:endParaRPr lang="fr-FR" dirty="0"/>
          </a:p>
          <a:p>
            <a:r>
              <a:rPr lang="fr-FR" dirty="0" smtClean="0"/>
              <a:t>Quantitative </a:t>
            </a:r>
            <a:r>
              <a:rPr lang="fr-FR" dirty="0" err="1" smtClean="0"/>
              <a:t>analysis</a:t>
            </a:r>
            <a:r>
              <a:rPr lang="fr-FR" dirty="0" smtClean="0"/>
              <a:t> to </a:t>
            </a:r>
            <a:r>
              <a:rPr lang="fr-FR" dirty="0" err="1" smtClean="0"/>
              <a:t>perform</a:t>
            </a:r>
            <a:r>
              <a:rPr lang="fr-FR" dirty="0" smtClean="0"/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1993071" y="6286206"/>
            <a:ext cx="103271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6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"/>
          <p:cNvSpPr txBox="1">
            <a:spLocks/>
          </p:cNvSpPr>
          <p:nvPr/>
        </p:nvSpPr>
        <p:spPr>
          <a:xfrm>
            <a:off x="715290" y="1623594"/>
            <a:ext cx="7814733" cy="435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Context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Valorization</a:t>
            </a:r>
            <a:r>
              <a:rPr lang="fr-FR" sz="2800" dirty="0"/>
              <a:t> </a:t>
            </a:r>
            <a:r>
              <a:rPr lang="fr-FR" sz="2800" dirty="0" err="1"/>
              <a:t>project</a:t>
            </a:r>
            <a:r>
              <a:rPr lang="fr-FR" sz="2800" dirty="0"/>
              <a:t> </a:t>
            </a:r>
            <a:r>
              <a:rPr lang="fr-FR" sz="2800" dirty="0" err="1" smtClean="0"/>
              <a:t>strategy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Operational</a:t>
            </a:r>
            <a:r>
              <a:rPr lang="fr-FR" sz="2800" dirty="0"/>
              <a:t> </a:t>
            </a:r>
            <a:r>
              <a:rPr lang="fr-FR" sz="2800" dirty="0" err="1"/>
              <a:t>requirements</a:t>
            </a:r>
            <a:r>
              <a:rPr lang="fr-FR" sz="2800" dirty="0"/>
              <a:t> </a:t>
            </a:r>
            <a:r>
              <a:rPr lang="fr-FR" sz="2800" dirty="0" err="1" smtClean="0"/>
              <a:t>overview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b="1" dirty="0" err="1" smtClean="0"/>
              <a:t>Technical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development</a:t>
            </a:r>
            <a:endParaRPr lang="fr-FR" sz="2800" b="1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Economic</a:t>
            </a:r>
            <a:r>
              <a:rPr lang="fr-FR" sz="2800" dirty="0" smtClean="0"/>
              <a:t> </a:t>
            </a:r>
            <a:r>
              <a:rPr lang="fr-FR" sz="2800" dirty="0" err="1" smtClean="0"/>
              <a:t>feasibility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36900" y="4441694"/>
            <a:ext cx="7814733" cy="591555"/>
          </a:xfrm>
          <a:prstGeom prst="rect">
            <a:avLst/>
          </a:prstGeom>
          <a:noFill/>
          <a:ln w="38100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2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</a:t>
            </a:r>
            <a:r>
              <a:rPr lang="fr-FR" dirty="0" err="1" smtClean="0"/>
              <a:t>preview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 descr="Capture d’écran 2015-09-15 à 16.03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2" y="2666036"/>
            <a:ext cx="3920521" cy="2602414"/>
          </a:xfrm>
          <a:prstGeom prst="rect">
            <a:avLst/>
          </a:prstGeom>
        </p:spPr>
      </p:pic>
      <p:sp>
        <p:nvSpPr>
          <p:cNvPr id="12" name="Espace réservé du contenu 1"/>
          <p:cNvSpPr txBox="1">
            <a:spLocks/>
          </p:cNvSpPr>
          <p:nvPr/>
        </p:nvSpPr>
        <p:spPr>
          <a:xfrm>
            <a:off x="658652" y="1573339"/>
            <a:ext cx="2742837" cy="584423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" lvl="1" indent="0" algn="ctr">
              <a:spcBef>
                <a:spcPts val="0"/>
              </a:spcBef>
              <a:buFont typeface="Courier New"/>
              <a:buNone/>
            </a:pPr>
            <a:r>
              <a:rPr lang="fr-FR" b="1" dirty="0" smtClean="0">
                <a:solidFill>
                  <a:schemeClr val="bg1"/>
                </a:solidFill>
              </a:rPr>
              <a:t>MIMAC detector</a:t>
            </a: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5494688" y="1573339"/>
            <a:ext cx="2283281" cy="584423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" lvl="1" indent="0" algn="ctr">
              <a:spcBef>
                <a:spcPts val="0"/>
              </a:spcBef>
              <a:buFont typeface="Courier New"/>
              <a:buNone/>
            </a:pPr>
            <a:r>
              <a:rPr lang="fr-FR" b="1" dirty="0" smtClean="0">
                <a:solidFill>
                  <a:schemeClr val="bg1"/>
                </a:solidFill>
              </a:rPr>
              <a:t>MIMAC </a:t>
            </a:r>
            <a:r>
              <a:rPr lang="fr-FR" b="1" dirty="0" err="1" smtClean="0">
                <a:solidFill>
                  <a:schemeClr val="bg1"/>
                </a:solidFill>
              </a:rPr>
              <a:t>FASTn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4544505" y="1513965"/>
            <a:ext cx="15678" cy="519005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"/>
          <p:cNvSpPr>
            <a:spLocks noGrp="1"/>
          </p:cNvSpPr>
          <p:nvPr>
            <p:ph idx="1"/>
          </p:nvPr>
        </p:nvSpPr>
        <p:spPr>
          <a:xfrm>
            <a:off x="5055704" y="5994073"/>
            <a:ext cx="2598331" cy="5244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000" dirty="0" smtClean="0"/>
              <a:t>DIRE </a:t>
            </a:r>
            <a:r>
              <a:rPr lang="fr-FR" sz="2000" dirty="0" err="1" smtClean="0"/>
              <a:t>prematuration</a:t>
            </a:r>
            <a:r>
              <a:rPr lang="fr-FR" sz="2000" dirty="0" smtClean="0"/>
              <a:t> program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663009" y="3418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 descr="Capture d’écran 2015-12-09 à 16.0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28" y="2394022"/>
            <a:ext cx="3433793" cy="34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8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"/>
          <p:cNvSpPr txBox="1">
            <a:spLocks/>
          </p:cNvSpPr>
          <p:nvPr/>
        </p:nvSpPr>
        <p:spPr>
          <a:xfrm>
            <a:off x="715290" y="1623594"/>
            <a:ext cx="7814733" cy="435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Context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Valorization</a:t>
            </a:r>
            <a:r>
              <a:rPr lang="fr-FR" sz="2800" dirty="0"/>
              <a:t> </a:t>
            </a:r>
            <a:r>
              <a:rPr lang="fr-FR" sz="2800" dirty="0" err="1"/>
              <a:t>project</a:t>
            </a:r>
            <a:r>
              <a:rPr lang="fr-FR" sz="2800" dirty="0"/>
              <a:t> </a:t>
            </a:r>
            <a:r>
              <a:rPr lang="fr-FR" sz="2800" dirty="0" err="1" smtClean="0"/>
              <a:t>strategy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Operational</a:t>
            </a:r>
            <a:r>
              <a:rPr lang="fr-FR" sz="2800" dirty="0"/>
              <a:t> </a:t>
            </a:r>
            <a:r>
              <a:rPr lang="fr-FR" sz="2800" dirty="0" err="1"/>
              <a:t>requirements</a:t>
            </a:r>
            <a:r>
              <a:rPr lang="fr-FR" sz="2800" dirty="0"/>
              <a:t> </a:t>
            </a:r>
            <a:r>
              <a:rPr lang="fr-FR" sz="2800" dirty="0" err="1" smtClean="0"/>
              <a:t>overview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Technical</a:t>
            </a:r>
            <a:r>
              <a:rPr lang="fr-FR" sz="2800" dirty="0" smtClean="0"/>
              <a:t> </a:t>
            </a:r>
            <a:r>
              <a:rPr lang="fr-FR" sz="2800" dirty="0" err="1" smtClean="0"/>
              <a:t>development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b="1" dirty="0" err="1" smtClean="0"/>
              <a:t>Economic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feasibility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analysis</a:t>
            </a:r>
            <a:endParaRPr lang="fr-FR" sz="2800" b="1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36900" y="5384231"/>
            <a:ext cx="7814733" cy="591555"/>
          </a:xfrm>
          <a:prstGeom prst="rect">
            <a:avLst/>
          </a:prstGeom>
          <a:noFill/>
          <a:ln w="38100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39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93512" y="1630710"/>
            <a:ext cx="8596488" cy="4453094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Intellectual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conclusion :</a:t>
            </a:r>
          </a:p>
          <a:p>
            <a:pPr lvl="1"/>
            <a:r>
              <a:rPr lang="fr-FR" dirty="0" smtClean="0"/>
              <a:t>No patent,</a:t>
            </a:r>
          </a:p>
          <a:p>
            <a:pPr lvl="1"/>
            <a:r>
              <a:rPr lang="fr-FR" dirty="0" smtClean="0"/>
              <a:t>Protection </a:t>
            </a:r>
            <a:r>
              <a:rPr lang="fr-FR" dirty="0" err="1" smtClean="0"/>
              <a:t>with</a:t>
            </a:r>
            <a:r>
              <a:rPr lang="fr-FR" dirty="0" smtClean="0"/>
              <a:t> a know-how </a:t>
            </a:r>
            <a:r>
              <a:rPr lang="fr-FR" dirty="0" err="1" smtClean="0"/>
              <a:t>license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Software protection.</a:t>
            </a:r>
          </a:p>
          <a:p>
            <a:endParaRPr lang="fr-FR" dirty="0" smtClean="0"/>
          </a:p>
          <a:p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: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irst panorama of </a:t>
            </a:r>
            <a:r>
              <a:rPr lang="fr-FR" dirty="0" err="1"/>
              <a:t>competitors</a:t>
            </a:r>
            <a:r>
              <a:rPr lang="fr-FR" dirty="0" smtClean="0"/>
              <a:t>,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their</a:t>
            </a:r>
            <a:r>
              <a:rPr lang="fr-FR" dirty="0" smtClean="0"/>
              <a:t> application </a:t>
            </a:r>
            <a:r>
              <a:rPr lang="fr-FR" dirty="0" err="1" smtClean="0"/>
              <a:t>targets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6 </a:t>
            </a:r>
            <a:r>
              <a:rPr lang="fr-FR" dirty="0" err="1" smtClean="0"/>
              <a:t>manufacturers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r>
              <a:rPr lang="fr-FR" dirty="0" smtClean="0"/>
              <a:t>, 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err="1" smtClean="0"/>
              <a:t>focused</a:t>
            </a:r>
            <a:r>
              <a:rPr lang="fr-FR" dirty="0" smtClean="0"/>
              <a:t> on homeland </a:t>
            </a:r>
            <a:r>
              <a:rPr lang="fr-FR" dirty="0" err="1" smtClean="0"/>
              <a:t>security</a:t>
            </a:r>
            <a:r>
              <a:rPr lang="fr-FR" dirty="0" smtClean="0"/>
              <a:t>.</a:t>
            </a:r>
          </a:p>
          <a:p>
            <a:pPr lvl="2"/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completed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support of FIST contacts.</a:t>
            </a:r>
          </a:p>
          <a:p>
            <a:pPr lvl="1"/>
            <a:r>
              <a:rPr lang="fr-FR" dirty="0" smtClean="0"/>
              <a:t>First contacts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r>
              <a:rPr lang="fr-FR" dirty="0" smtClean="0"/>
              <a:t> in the </a:t>
            </a:r>
            <a:r>
              <a:rPr lang="fr-FR" dirty="0" err="1" smtClean="0"/>
              <a:t>medical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 : </a:t>
            </a:r>
            <a:r>
              <a:rPr lang="fr-FR" dirty="0" err="1" smtClean="0"/>
              <a:t>fast</a:t>
            </a:r>
            <a:r>
              <a:rPr lang="fr-FR" dirty="0" smtClean="0"/>
              <a:t> neutron </a:t>
            </a:r>
            <a:r>
              <a:rPr lang="fr-FR" dirty="0" err="1" smtClean="0"/>
              <a:t>therapy</a:t>
            </a:r>
            <a:r>
              <a:rPr lang="fr-FR" dirty="0" smtClean="0"/>
              <a:t>, </a:t>
            </a:r>
            <a:r>
              <a:rPr lang="fr-FR" dirty="0" err="1" smtClean="0"/>
              <a:t>hadrontherapy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First </a:t>
            </a:r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prototype </a:t>
            </a:r>
            <a:r>
              <a:rPr lang="fr-FR" dirty="0" err="1" smtClean="0"/>
              <a:t>development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feasilibity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19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 </a:t>
            </a:r>
            <a:r>
              <a:rPr lang="fr-FR" dirty="0" err="1" smtClean="0"/>
              <a:t>roots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8" name="Espace réservé du contenu 1"/>
          <p:cNvSpPr txBox="1">
            <a:spLocks/>
          </p:cNvSpPr>
          <p:nvPr/>
        </p:nvSpPr>
        <p:spPr>
          <a:xfrm>
            <a:off x="419831" y="1738804"/>
            <a:ext cx="8229600" cy="4529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Wingdings" charset="2"/>
              <a:buChar char="§"/>
            </a:pPr>
            <a:r>
              <a:rPr lang="fr-FR" sz="2400" dirty="0" smtClean="0"/>
              <a:t>MIMAC </a:t>
            </a:r>
            <a:r>
              <a:rPr lang="fr-FR" sz="2400" dirty="0" err="1" smtClean="0"/>
              <a:t>project</a:t>
            </a:r>
            <a:r>
              <a:rPr lang="fr-FR" sz="2400" dirty="0" smtClean="0"/>
              <a:t> (</a:t>
            </a:r>
            <a:r>
              <a:rPr lang="fr-FR" sz="2400" dirty="0" err="1" smtClean="0"/>
              <a:t>MIcro</a:t>
            </a:r>
            <a:r>
              <a:rPr lang="fr-FR" sz="2400" dirty="0" smtClean="0"/>
              <a:t>-TPC Matrix of Chambers) :</a:t>
            </a:r>
          </a:p>
          <a:p>
            <a:pPr lvl="1"/>
            <a:r>
              <a:rPr lang="fr-FR" dirty="0" smtClean="0"/>
              <a:t>Instrumentation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dirty="0" err="1" smtClean="0"/>
              <a:t>directional</a:t>
            </a:r>
            <a:r>
              <a:rPr lang="fr-FR" dirty="0" smtClean="0"/>
              <a:t> non </a:t>
            </a:r>
            <a:r>
              <a:rPr lang="fr-FR" dirty="0" err="1" smtClean="0"/>
              <a:t>baryonic</a:t>
            </a:r>
            <a:r>
              <a:rPr lang="fr-FR" dirty="0" smtClean="0"/>
              <a:t>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,</a:t>
            </a:r>
          </a:p>
          <a:p>
            <a:pPr lvl="1"/>
            <a:r>
              <a:rPr lang="fr-FR" dirty="0" err="1" smtClean="0"/>
              <a:t>Developed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LPSC-Grenoble (</a:t>
            </a:r>
            <a:r>
              <a:rPr lang="fr-FR" dirty="0" err="1" smtClean="0"/>
              <a:t>electronics</a:t>
            </a:r>
            <a:r>
              <a:rPr lang="fr-FR" dirty="0" smtClean="0"/>
              <a:t>, </a:t>
            </a:r>
            <a:r>
              <a:rPr lang="fr-FR" dirty="0" err="1" smtClean="0"/>
              <a:t>gas</a:t>
            </a:r>
            <a:r>
              <a:rPr lang="fr-FR" dirty="0" smtClean="0"/>
              <a:t> system, data acquisition, </a:t>
            </a:r>
            <a:r>
              <a:rPr lang="fr-FR" dirty="0" err="1" smtClean="0"/>
              <a:t>mechanical</a:t>
            </a:r>
            <a:r>
              <a:rPr lang="fr-FR" dirty="0" smtClean="0"/>
              <a:t> structure, </a:t>
            </a:r>
            <a:r>
              <a:rPr lang="fr-FR" dirty="0" err="1" smtClean="0"/>
              <a:t>quenching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),</a:t>
            </a:r>
          </a:p>
          <a:p>
            <a:pPr lvl="1"/>
            <a:r>
              <a:rPr lang="fr-FR" dirty="0" err="1" smtClean="0"/>
              <a:t>Fast</a:t>
            </a:r>
            <a:r>
              <a:rPr lang="fr-FR" dirty="0" smtClean="0"/>
              <a:t> neutrons </a:t>
            </a:r>
            <a:r>
              <a:rPr lang="fr-FR" dirty="0" err="1" smtClean="0"/>
              <a:t>constitute</a:t>
            </a:r>
            <a:r>
              <a:rPr lang="fr-FR" dirty="0" smtClean="0"/>
              <a:t> a background to </a:t>
            </a:r>
            <a:r>
              <a:rPr lang="fr-FR" dirty="0" err="1" smtClean="0"/>
              <a:t>reject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lvl="1"/>
            <a:endParaRPr lang="fr-FR" dirty="0" smtClean="0">
              <a:solidFill>
                <a:srgbClr val="3366FF"/>
              </a:solidFill>
            </a:endParaRPr>
          </a:p>
          <a:p>
            <a:pPr marL="868680" lvl="3" indent="0">
              <a:buNone/>
            </a:pPr>
            <a:r>
              <a:rPr lang="fr-FR" sz="2200" b="1" i="1" dirty="0" smtClean="0">
                <a:solidFill>
                  <a:srgbClr val="3366FF"/>
                </a:solidFill>
              </a:rPr>
              <a:t>			So </a:t>
            </a:r>
            <a:r>
              <a:rPr lang="fr-FR" sz="2200" b="1" i="1" dirty="0" err="1" smtClean="0">
                <a:solidFill>
                  <a:srgbClr val="3366FF"/>
                </a:solidFill>
              </a:rPr>
              <a:t>why</a:t>
            </a:r>
            <a:r>
              <a:rPr lang="fr-FR" sz="2200" b="1" i="1" dirty="0" smtClean="0">
                <a:solidFill>
                  <a:srgbClr val="3366FF"/>
                </a:solidFill>
              </a:rPr>
              <a:t> not </a:t>
            </a:r>
            <a:r>
              <a:rPr lang="fr-FR" sz="2200" b="1" i="1" dirty="0" err="1" smtClean="0">
                <a:solidFill>
                  <a:srgbClr val="3366FF"/>
                </a:solidFill>
              </a:rPr>
              <a:t>develop</a:t>
            </a:r>
            <a:r>
              <a:rPr lang="fr-FR" sz="2200" b="1" i="1" dirty="0" smtClean="0">
                <a:solidFill>
                  <a:srgbClr val="3366FF"/>
                </a:solidFill>
              </a:rPr>
              <a:t> a </a:t>
            </a:r>
            <a:r>
              <a:rPr lang="fr-FR" sz="2200" b="1" i="1" dirty="0" err="1" smtClean="0">
                <a:solidFill>
                  <a:srgbClr val="3366FF"/>
                </a:solidFill>
              </a:rPr>
              <a:t>fast</a:t>
            </a:r>
            <a:r>
              <a:rPr lang="fr-FR" sz="2200" b="1" i="1" dirty="0" smtClean="0">
                <a:solidFill>
                  <a:srgbClr val="3366FF"/>
                </a:solidFill>
              </a:rPr>
              <a:t> neutron detector, </a:t>
            </a:r>
          </a:p>
          <a:p>
            <a:pPr marL="868680" lvl="3" indent="0">
              <a:buNone/>
            </a:pPr>
            <a:r>
              <a:rPr lang="fr-FR" sz="2200" b="1" i="1" dirty="0">
                <a:solidFill>
                  <a:srgbClr val="3366FF"/>
                </a:solidFill>
              </a:rPr>
              <a:t>	</a:t>
            </a:r>
            <a:r>
              <a:rPr lang="fr-FR" sz="2200" b="1" i="1" dirty="0" smtClean="0">
                <a:solidFill>
                  <a:srgbClr val="3366FF"/>
                </a:solidFill>
              </a:rPr>
              <a:t>		</a:t>
            </a:r>
            <a:r>
              <a:rPr lang="fr-FR" sz="2200" b="1" i="1" dirty="0" err="1" smtClean="0">
                <a:solidFill>
                  <a:srgbClr val="3366FF"/>
                </a:solidFill>
              </a:rPr>
              <a:t>based</a:t>
            </a:r>
            <a:r>
              <a:rPr lang="fr-FR" sz="2200" b="1" i="1" dirty="0" smtClean="0">
                <a:solidFill>
                  <a:srgbClr val="3366FF"/>
                </a:solidFill>
              </a:rPr>
              <a:t> on </a:t>
            </a:r>
            <a:r>
              <a:rPr lang="fr-FR" sz="2200" b="1" i="1" dirty="0" err="1" smtClean="0">
                <a:solidFill>
                  <a:srgbClr val="3366FF"/>
                </a:solidFill>
              </a:rPr>
              <a:t>these</a:t>
            </a:r>
            <a:r>
              <a:rPr lang="fr-FR" sz="2200" b="1" i="1" dirty="0" smtClean="0">
                <a:solidFill>
                  <a:srgbClr val="3366FF"/>
                </a:solidFill>
              </a:rPr>
              <a:t> concepts 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661829" y="5095970"/>
            <a:ext cx="972015" cy="15680"/>
          </a:xfrm>
          <a:prstGeom prst="straightConnector1">
            <a:avLst/>
          </a:prstGeom>
          <a:ln w="38100" cmpd="dbl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5678" y="5259436"/>
            <a:ext cx="9144000" cy="9184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5678" y="4308678"/>
            <a:ext cx="9144000" cy="811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15678" y="3413320"/>
            <a:ext cx="9144000" cy="811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0" y="2586764"/>
            <a:ext cx="9144000" cy="750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4844" y="242374"/>
            <a:ext cx="8229600" cy="1072783"/>
          </a:xfrm>
        </p:spPr>
        <p:txBody>
          <a:bodyPr>
            <a:normAutofit/>
          </a:bodyPr>
          <a:lstStyle/>
          <a:p>
            <a:r>
              <a:rPr lang="fr-FR" dirty="0" smtClean="0"/>
              <a:t>Short </a:t>
            </a:r>
            <a:r>
              <a:rPr lang="fr-FR" dirty="0" err="1" smtClean="0"/>
              <a:t>term</a:t>
            </a:r>
            <a:r>
              <a:rPr lang="fr-FR" dirty="0" smtClean="0"/>
              <a:t> perspective</a:t>
            </a:r>
            <a:endParaRPr lang="fr-FR" dirty="0"/>
          </a:p>
        </p:txBody>
      </p:sp>
      <p:sp>
        <p:nvSpPr>
          <p:cNvPr id="9" name="Zone de texte 3"/>
          <p:cNvSpPr txBox="1"/>
          <p:nvPr/>
        </p:nvSpPr>
        <p:spPr>
          <a:xfrm>
            <a:off x="-22849" y="2586764"/>
            <a:ext cx="1257300" cy="61193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u="sng" dirty="0" smtClean="0">
                <a:ea typeface="ＭＳ 明朝"/>
                <a:cs typeface="Times New Roman"/>
              </a:rPr>
              <a:t>Application </a:t>
            </a:r>
            <a:r>
              <a:rPr lang="fr-FR" sz="1600" b="1" u="sng" dirty="0" err="1" smtClean="0">
                <a:ea typeface="ＭＳ 明朝"/>
                <a:cs typeface="Times New Roman"/>
              </a:rPr>
              <a:t>field</a:t>
            </a:r>
            <a:endParaRPr lang="fr-FR" dirty="0">
              <a:effectLst/>
              <a:ea typeface="ＭＳ 明朝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3711" y="3964890"/>
            <a:ext cx="4448080" cy="228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166441" y="2375685"/>
            <a:ext cx="0" cy="85189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 de texte 21"/>
          <p:cNvSpPr txBox="1"/>
          <p:nvPr/>
        </p:nvSpPr>
        <p:spPr>
          <a:xfrm>
            <a:off x="312473" y="1718193"/>
            <a:ext cx="1222398" cy="61045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rgbClr val="FFFFFF"/>
                </a:solidFill>
                <a:effectLst/>
                <a:ea typeface="ＭＳ 明朝"/>
                <a:cs typeface="Times New Roman"/>
              </a:rPr>
              <a:t>December</a:t>
            </a:r>
            <a:r>
              <a:rPr lang="fr-FR" sz="1400" b="1" dirty="0" smtClean="0">
                <a:solidFill>
                  <a:srgbClr val="FFFFFF"/>
                </a:solidFill>
                <a:effectLst/>
                <a:ea typeface="ＭＳ 明朝"/>
                <a:cs typeface="Times New Roman"/>
              </a:rPr>
              <a:t> 2015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7417" y="2998984"/>
            <a:ext cx="1679598" cy="228600"/>
          </a:xfrm>
          <a:prstGeom prst="rect">
            <a:avLst/>
          </a:prstGeom>
          <a:gradFill flip="none" rotWithShape="1">
            <a:gsLst>
              <a:gs pos="100000">
                <a:srgbClr val="FF6600"/>
              </a:gs>
              <a:gs pos="34000">
                <a:srgbClr val="FFFFFF"/>
              </a:gs>
            </a:gsLst>
            <a:lin ang="0" scaled="1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9" name="Zone de texte 7"/>
          <p:cNvSpPr txBox="1"/>
          <p:nvPr/>
        </p:nvSpPr>
        <p:spPr>
          <a:xfrm>
            <a:off x="1075921" y="2602867"/>
            <a:ext cx="1810057" cy="40115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err="1" smtClean="0">
                <a:effectLst/>
                <a:ea typeface="ＭＳ 明朝"/>
                <a:cs typeface="Times New Roman"/>
              </a:rPr>
              <a:t>Eneutron</a:t>
            </a:r>
            <a:r>
              <a:rPr lang="fr-FR" sz="1400" dirty="0" smtClean="0">
                <a:effectLst/>
                <a:ea typeface="ＭＳ 明朝"/>
                <a:cs typeface="Times New Roman"/>
              </a:rPr>
              <a:t> &gt; 10 MeV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30" name="Zone de texte 7"/>
          <p:cNvSpPr txBox="1"/>
          <p:nvPr/>
        </p:nvSpPr>
        <p:spPr>
          <a:xfrm>
            <a:off x="2869553" y="3337344"/>
            <a:ext cx="1810057" cy="3636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err="1" smtClean="0">
                <a:effectLst/>
                <a:ea typeface="ＭＳ 明朝"/>
                <a:cs typeface="Times New Roman"/>
              </a:rPr>
              <a:t>Assembly</a:t>
            </a:r>
            <a:r>
              <a:rPr lang="fr-FR" sz="1400" dirty="0" smtClean="0">
                <a:effectLst/>
                <a:ea typeface="ＭＳ 明朝"/>
                <a:cs typeface="Times New Roman"/>
              </a:rPr>
              <a:t> / tests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31" name="Zone de texte 7"/>
          <p:cNvSpPr txBox="1"/>
          <p:nvPr/>
        </p:nvSpPr>
        <p:spPr>
          <a:xfrm>
            <a:off x="6415750" y="3622062"/>
            <a:ext cx="1602958" cy="4478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ea typeface="ＭＳ 明朝"/>
                <a:cs typeface="Times New Roman"/>
              </a:rPr>
              <a:t>Upgrade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Zone de texte 7"/>
          <p:cNvSpPr txBox="1"/>
          <p:nvPr/>
        </p:nvSpPr>
        <p:spPr>
          <a:xfrm>
            <a:off x="3010661" y="4336739"/>
            <a:ext cx="3957627" cy="55228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err="1" smtClean="0">
                <a:effectLst/>
                <a:ea typeface="ＭＳ 明朝"/>
                <a:cs typeface="Times New Roman"/>
              </a:rPr>
              <a:t>Development</a:t>
            </a:r>
            <a:r>
              <a:rPr lang="fr-FR" sz="1400" dirty="0" smtClean="0">
                <a:effectLst/>
                <a:ea typeface="ＭＳ 明朝"/>
                <a:cs typeface="Times New Roman"/>
              </a:rPr>
              <a:t> / Source location </a:t>
            </a:r>
            <a:r>
              <a:rPr lang="fr-FR" sz="1400" dirty="0" err="1" smtClean="0">
                <a:effectLst/>
                <a:ea typeface="ＭＳ 明朝"/>
                <a:cs typeface="Times New Roman"/>
              </a:rPr>
              <a:t>algorithm</a:t>
            </a:r>
            <a:r>
              <a:rPr lang="fr-FR" sz="1400" dirty="0" smtClean="0">
                <a:effectLst/>
                <a:ea typeface="ＭＳ 明朝"/>
                <a:cs typeface="Times New Roman"/>
              </a:rPr>
              <a:t> / tests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34" name="Zone de texte 3"/>
          <p:cNvSpPr txBox="1"/>
          <p:nvPr/>
        </p:nvSpPr>
        <p:spPr>
          <a:xfrm>
            <a:off x="15678" y="3520602"/>
            <a:ext cx="1257300" cy="61193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u="sng" dirty="0" smtClean="0">
                <a:ea typeface="ＭＳ 明朝"/>
                <a:cs typeface="Times New Roman"/>
              </a:rPr>
              <a:t>Prototype</a:t>
            </a:r>
            <a:endParaRPr lang="fr-FR" dirty="0">
              <a:effectLst/>
              <a:ea typeface="ＭＳ 明朝"/>
              <a:cs typeface="Times New Roman"/>
            </a:endParaRPr>
          </a:p>
        </p:txBody>
      </p:sp>
      <p:sp>
        <p:nvSpPr>
          <p:cNvPr id="35" name="Zone de texte 3"/>
          <p:cNvSpPr txBox="1"/>
          <p:nvPr/>
        </p:nvSpPr>
        <p:spPr>
          <a:xfrm>
            <a:off x="47034" y="4450895"/>
            <a:ext cx="1257300" cy="61193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u="sng" dirty="0" smtClean="0">
                <a:ea typeface="ＭＳ 明朝"/>
                <a:cs typeface="Times New Roman"/>
              </a:rPr>
              <a:t>Software</a:t>
            </a:r>
            <a:endParaRPr lang="fr-FR" dirty="0">
              <a:effectLst/>
              <a:ea typeface="ＭＳ 明朝"/>
              <a:cs typeface="Times New Roman"/>
            </a:endParaRPr>
          </a:p>
        </p:txBody>
      </p:sp>
      <p:sp>
        <p:nvSpPr>
          <p:cNvPr id="36" name="Zone de texte 21"/>
          <p:cNvSpPr txBox="1"/>
          <p:nvPr/>
        </p:nvSpPr>
        <p:spPr>
          <a:xfrm>
            <a:off x="2334206" y="1738411"/>
            <a:ext cx="1222398" cy="61045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rgbClr val="FFFFFF"/>
                </a:solidFill>
                <a:effectLst/>
                <a:ea typeface="ＭＳ 明朝"/>
                <a:cs typeface="Times New Roman"/>
              </a:rPr>
              <a:t>February</a:t>
            </a:r>
            <a:r>
              <a:rPr lang="fr-FR" sz="1400" b="1" dirty="0" smtClean="0">
                <a:solidFill>
                  <a:srgbClr val="FFFFFF"/>
                </a:solidFill>
                <a:effectLst/>
                <a:ea typeface="ＭＳ 明朝"/>
                <a:cs typeface="Times New Roman"/>
              </a:rPr>
              <a:t> 2015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37" name="Zone de texte 21"/>
          <p:cNvSpPr txBox="1"/>
          <p:nvPr/>
        </p:nvSpPr>
        <p:spPr>
          <a:xfrm>
            <a:off x="4233711" y="1733585"/>
            <a:ext cx="1222398" cy="61045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FFFFFF"/>
                </a:solidFill>
                <a:ea typeface="ＭＳ 明朝"/>
                <a:cs typeface="Times New Roman"/>
              </a:rPr>
              <a:t>April</a:t>
            </a:r>
            <a:r>
              <a:rPr lang="fr-FR" sz="1400" b="1" dirty="0" smtClean="0">
                <a:solidFill>
                  <a:srgbClr val="FFFFFF"/>
                </a:solidFill>
                <a:effectLst/>
                <a:ea typeface="ＭＳ 明朝"/>
                <a:cs typeface="Times New Roman"/>
              </a:rPr>
              <a:t> 2015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2867015" y="2361064"/>
            <a:ext cx="3285" cy="2415424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797076" y="2329704"/>
            <a:ext cx="0" cy="147874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8681791" y="2333688"/>
            <a:ext cx="0" cy="36004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 de texte 21"/>
          <p:cNvSpPr txBox="1"/>
          <p:nvPr/>
        </p:nvSpPr>
        <p:spPr>
          <a:xfrm>
            <a:off x="7874568" y="1733585"/>
            <a:ext cx="1222398" cy="61045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FFFFFF"/>
                </a:solidFill>
                <a:ea typeface="ＭＳ 明朝"/>
                <a:cs typeface="Times New Roman"/>
              </a:rPr>
              <a:t>August </a:t>
            </a:r>
            <a:r>
              <a:rPr lang="fr-FR" sz="1400" b="1" dirty="0" smtClean="0">
                <a:solidFill>
                  <a:srgbClr val="FFFFFF"/>
                </a:solidFill>
                <a:effectLst/>
                <a:ea typeface="ＭＳ 明朝"/>
                <a:cs typeface="Times New Roman"/>
              </a:rPr>
              <a:t>2015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43" name="Zone de texte 3"/>
          <p:cNvSpPr txBox="1"/>
          <p:nvPr/>
        </p:nvSpPr>
        <p:spPr>
          <a:xfrm>
            <a:off x="47033" y="5243757"/>
            <a:ext cx="1257301" cy="91844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u="sng" dirty="0" err="1" smtClean="0">
                <a:ea typeface="ＭＳ 明朝"/>
                <a:cs typeface="Times New Roman"/>
              </a:rPr>
              <a:t>Economic</a:t>
            </a:r>
            <a:r>
              <a:rPr lang="fr-FR" sz="1600" b="1" u="sng" dirty="0" smtClean="0">
                <a:ea typeface="ＭＳ 明朝"/>
                <a:cs typeface="Times New Roman"/>
              </a:rPr>
              <a:t> </a:t>
            </a:r>
            <a:r>
              <a:rPr lang="fr-FR" sz="1600" b="1" u="sng" dirty="0" err="1" smtClean="0">
                <a:ea typeface="ＭＳ 明朝"/>
                <a:cs typeface="Times New Roman"/>
              </a:rPr>
              <a:t>feasibility</a:t>
            </a:r>
            <a:r>
              <a:rPr lang="fr-FR" sz="1600" b="1" u="sng" dirty="0" smtClean="0">
                <a:ea typeface="ＭＳ 明朝"/>
                <a:cs typeface="Times New Roman"/>
              </a:rPr>
              <a:t> </a:t>
            </a:r>
            <a:r>
              <a:rPr lang="fr-FR" sz="1600" b="1" u="sng" dirty="0" err="1" smtClean="0">
                <a:ea typeface="ＭＳ 明朝"/>
                <a:cs typeface="Times New Roman"/>
              </a:rPr>
              <a:t>analysis</a:t>
            </a:r>
            <a:endParaRPr lang="fr-FR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Zone de texte 21"/>
          <p:cNvSpPr txBox="1"/>
          <p:nvPr/>
        </p:nvSpPr>
        <p:spPr>
          <a:xfrm>
            <a:off x="6122155" y="1733585"/>
            <a:ext cx="1222398" cy="61045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rgbClr val="FFFFFF"/>
                </a:solidFill>
                <a:ea typeface="ＭＳ 明朝"/>
                <a:cs typeface="Times New Roman"/>
              </a:rPr>
              <a:t>June</a:t>
            </a:r>
            <a:r>
              <a:rPr lang="fr-FR" sz="1400" b="1" dirty="0" smtClean="0">
                <a:solidFill>
                  <a:srgbClr val="FFFFFF"/>
                </a:solidFill>
                <a:effectLst/>
                <a:ea typeface="ＭＳ 明朝"/>
                <a:cs typeface="Times New Roman"/>
              </a:rPr>
              <a:t> 2015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312473" y="2333688"/>
            <a:ext cx="8784493" cy="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1984691" y="2312890"/>
            <a:ext cx="3286" cy="340106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867014" y="3653910"/>
            <a:ext cx="2930061" cy="263939"/>
          </a:xfrm>
          <a:prstGeom prst="rect">
            <a:avLst/>
          </a:prstGeom>
          <a:gradFill flip="none" rotWithShape="1">
            <a:gsLst>
              <a:gs pos="100000">
                <a:srgbClr val="FF6600"/>
              </a:gs>
              <a:gs pos="34000">
                <a:srgbClr val="FFFFFF"/>
              </a:gs>
            </a:gsLst>
            <a:lin ang="0" scaled="1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867014" y="4680279"/>
            <a:ext cx="5814777" cy="288474"/>
          </a:xfrm>
          <a:prstGeom prst="rect">
            <a:avLst/>
          </a:prstGeom>
          <a:gradFill flip="none" rotWithShape="1">
            <a:gsLst>
              <a:gs pos="100000">
                <a:srgbClr val="FF6600"/>
              </a:gs>
              <a:gs pos="34000">
                <a:srgbClr val="FFFFFF"/>
              </a:gs>
            </a:gsLst>
            <a:lin ang="0" scaled="1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2000649" y="5786742"/>
            <a:ext cx="6681142" cy="288474"/>
          </a:xfrm>
          <a:prstGeom prst="rect">
            <a:avLst/>
          </a:prstGeom>
          <a:gradFill flip="none" rotWithShape="1">
            <a:gsLst>
              <a:gs pos="100000">
                <a:srgbClr val="FF6600"/>
              </a:gs>
              <a:gs pos="34000">
                <a:srgbClr val="FFFFFF"/>
              </a:gs>
            </a:gsLst>
            <a:lin ang="0" scaled="1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6" name="Zone de texte 7"/>
          <p:cNvSpPr txBox="1"/>
          <p:nvPr/>
        </p:nvSpPr>
        <p:spPr>
          <a:xfrm>
            <a:off x="2923386" y="5250422"/>
            <a:ext cx="2571768" cy="4478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err="1" smtClean="0">
                <a:ea typeface="ＭＳ 明朝"/>
                <a:cs typeface="Times New Roman"/>
              </a:rPr>
              <a:t>Market</a:t>
            </a:r>
            <a:r>
              <a:rPr lang="fr-FR" sz="1400" dirty="0" smtClean="0">
                <a:ea typeface="ＭＳ 明朝"/>
                <a:cs typeface="Times New Roman"/>
              </a:rPr>
              <a:t> </a:t>
            </a:r>
            <a:r>
              <a:rPr lang="fr-FR" sz="1400" dirty="0" err="1" smtClean="0">
                <a:ea typeface="ＭＳ 明朝"/>
                <a:cs typeface="Times New Roman"/>
              </a:rPr>
              <a:t>study</a:t>
            </a:r>
            <a:r>
              <a:rPr lang="fr-FR" sz="1400" dirty="0" smtClean="0">
                <a:ea typeface="ＭＳ 明朝"/>
                <a:cs typeface="Times New Roman"/>
              </a:rPr>
              <a:t>, </a:t>
            </a:r>
            <a:r>
              <a:rPr lang="fr-FR" sz="1400" dirty="0" err="1" smtClean="0">
                <a:ea typeface="ＭＳ 明朝"/>
                <a:cs typeface="Times New Roman"/>
              </a:rPr>
              <a:t>cost</a:t>
            </a:r>
            <a:r>
              <a:rPr lang="fr-FR" sz="1400" dirty="0" smtClean="0">
                <a:ea typeface="ＭＳ 明朝"/>
                <a:cs typeface="Times New Roman"/>
              </a:rPr>
              <a:t> </a:t>
            </a:r>
            <a:r>
              <a:rPr lang="fr-FR" sz="1400" dirty="0" err="1" smtClean="0">
                <a:ea typeface="ＭＳ 明朝"/>
                <a:cs typeface="Times New Roman"/>
              </a:rPr>
              <a:t>analysis</a:t>
            </a:r>
            <a:r>
              <a:rPr lang="fr-FR" sz="1400" dirty="0" smtClean="0">
                <a:ea typeface="ＭＳ 明朝"/>
                <a:cs typeface="Times New Roman"/>
              </a:rPr>
              <a:t> </a:t>
            </a:r>
            <a:r>
              <a:rPr lang="fr-FR" sz="1400" dirty="0" err="1" smtClean="0">
                <a:ea typeface="ＭＳ 明朝"/>
                <a:cs typeface="Times New Roman"/>
              </a:rPr>
              <a:t>completion</a:t>
            </a:r>
            <a:endParaRPr lang="fr-FR" sz="16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573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Interest</a:t>
            </a:r>
            <a:r>
              <a:rPr lang="fr-FR" dirty="0" smtClean="0"/>
              <a:t> of a new </a:t>
            </a:r>
            <a:r>
              <a:rPr lang="fr-FR" dirty="0" err="1" smtClean="0"/>
              <a:t>fast</a:t>
            </a:r>
            <a:r>
              <a:rPr lang="fr-FR" dirty="0" smtClean="0"/>
              <a:t> neutron detector in the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8" name="Espace réservé du contenu 1"/>
          <p:cNvSpPr txBox="1">
            <a:spLocks/>
          </p:cNvSpPr>
          <p:nvPr/>
        </p:nvSpPr>
        <p:spPr>
          <a:xfrm>
            <a:off x="439166" y="1691764"/>
            <a:ext cx="8229600" cy="4529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Wingdings" charset="2"/>
              <a:buChar char="§"/>
            </a:pPr>
            <a:r>
              <a:rPr lang="fr-FR" sz="2400" dirty="0" err="1" smtClean="0"/>
              <a:t>Presently</a:t>
            </a:r>
            <a:r>
              <a:rPr lang="fr-FR" sz="2400" dirty="0" smtClean="0"/>
              <a:t>, on the </a:t>
            </a:r>
            <a:r>
              <a:rPr lang="fr-FR" sz="2400" dirty="0" err="1" smtClean="0"/>
              <a:t>market</a:t>
            </a:r>
            <a:r>
              <a:rPr lang="fr-FR" sz="2400" dirty="0" smtClean="0"/>
              <a:t>, </a:t>
            </a:r>
            <a:r>
              <a:rPr lang="fr-FR" sz="2400" dirty="0" err="1" smtClean="0"/>
              <a:t>fast</a:t>
            </a:r>
            <a:r>
              <a:rPr lang="fr-FR" sz="2400" dirty="0" smtClean="0"/>
              <a:t> neutron detectors :</a:t>
            </a:r>
          </a:p>
          <a:p>
            <a:pPr marL="274320" lvl="1">
              <a:buFont typeface="Wingdings" charset="2"/>
              <a:buChar char="§"/>
            </a:pPr>
            <a:endParaRPr lang="fr-FR" sz="2400" dirty="0" smtClean="0"/>
          </a:p>
          <a:p>
            <a:pPr lvl="1"/>
            <a:r>
              <a:rPr lang="fr-FR" dirty="0" err="1" smtClean="0"/>
              <a:t>Require</a:t>
            </a:r>
            <a:r>
              <a:rPr lang="fr-FR" dirty="0" smtClean="0"/>
              <a:t> </a:t>
            </a:r>
            <a:r>
              <a:rPr lang="fr-FR" dirty="0"/>
              <a:t>the use of </a:t>
            </a:r>
            <a:r>
              <a:rPr lang="fr-FR" baseline="30000" dirty="0"/>
              <a:t>3</a:t>
            </a:r>
            <a:r>
              <a:rPr lang="fr-FR" dirty="0"/>
              <a:t>He (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/>
              <a:t>supply</a:t>
            </a:r>
            <a:r>
              <a:rPr lang="fr-FR" dirty="0"/>
              <a:t>) ou </a:t>
            </a:r>
            <a:r>
              <a:rPr lang="fr-FR" baseline="30000" dirty="0"/>
              <a:t>6</a:t>
            </a:r>
            <a:r>
              <a:rPr lang="fr-FR" dirty="0"/>
              <a:t>Li (</a:t>
            </a:r>
            <a:r>
              <a:rPr lang="fr-FR" dirty="0" err="1"/>
              <a:t>regulated</a:t>
            </a:r>
            <a:r>
              <a:rPr lang="fr-FR" dirty="0"/>
              <a:t>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)</a:t>
            </a:r>
            <a:r>
              <a:rPr lang="fr-FR" dirty="0" smtClean="0"/>
              <a:t>,</a:t>
            </a:r>
          </a:p>
          <a:p>
            <a:pPr lvl="1"/>
            <a:r>
              <a:rPr lang="fr-FR" dirty="0" err="1" smtClean="0"/>
              <a:t>Require</a:t>
            </a:r>
            <a:r>
              <a:rPr lang="fr-FR" dirty="0" smtClean="0"/>
              <a:t> neutron </a:t>
            </a:r>
            <a:r>
              <a:rPr lang="fr-FR" dirty="0" err="1" smtClean="0"/>
              <a:t>moderation</a:t>
            </a:r>
            <a:r>
              <a:rPr lang="fr-FR" dirty="0" smtClean="0"/>
              <a:t>,</a:t>
            </a:r>
          </a:p>
          <a:p>
            <a:pPr lvl="1"/>
            <a:r>
              <a:rPr lang="fr-FR" dirty="0" err="1"/>
              <a:t>Can’t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quickly</a:t>
            </a:r>
            <a:r>
              <a:rPr lang="fr-FR" dirty="0"/>
              <a:t> the </a:t>
            </a:r>
            <a:r>
              <a:rPr lang="fr-FR" dirty="0" err="1"/>
              <a:t>energy</a:t>
            </a:r>
            <a:r>
              <a:rPr lang="fr-FR" dirty="0"/>
              <a:t> of the </a:t>
            </a:r>
            <a:r>
              <a:rPr lang="fr-FR" dirty="0" err="1"/>
              <a:t>fast</a:t>
            </a:r>
            <a:r>
              <a:rPr lang="fr-FR" dirty="0"/>
              <a:t> neutron </a:t>
            </a:r>
            <a:r>
              <a:rPr lang="fr-FR" dirty="0" err="1"/>
              <a:t>emitted</a:t>
            </a:r>
            <a:r>
              <a:rPr lang="fr-FR" dirty="0" smtClean="0"/>
              <a:t>,</a:t>
            </a:r>
          </a:p>
          <a:p>
            <a:pPr lvl="1"/>
            <a:r>
              <a:rPr lang="fr-FR" dirty="0" err="1" smtClean="0"/>
              <a:t>Can’t</a:t>
            </a:r>
            <a:r>
              <a:rPr lang="fr-FR" dirty="0" smtClean="0"/>
              <a:t> </a:t>
            </a:r>
            <a:r>
              <a:rPr lang="fr-FR" dirty="0" err="1"/>
              <a:t>give</a:t>
            </a:r>
            <a:r>
              <a:rPr lang="fr-FR" dirty="0"/>
              <a:t> the </a:t>
            </a:r>
            <a:r>
              <a:rPr lang="fr-FR" dirty="0" err="1"/>
              <a:t>emission</a:t>
            </a:r>
            <a:r>
              <a:rPr lang="fr-FR" dirty="0"/>
              <a:t> direction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Have a </a:t>
            </a:r>
            <a:r>
              <a:rPr lang="fr-FR" dirty="0" err="1" smtClean="0"/>
              <a:t>fix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range.</a:t>
            </a:r>
          </a:p>
          <a:p>
            <a:pPr marL="301943" lvl="1" indent="0">
              <a:buNone/>
            </a:pPr>
            <a:endParaRPr lang="fr-FR" dirty="0" smtClean="0"/>
          </a:p>
          <a:p>
            <a:pPr marL="868680" lvl="3" indent="0">
              <a:buNone/>
            </a:pPr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sz="2200" b="1" i="1" dirty="0" smtClean="0">
                <a:solidFill>
                  <a:srgbClr val="3366FF"/>
                </a:solidFill>
              </a:rPr>
              <a:t>MIMAC </a:t>
            </a:r>
            <a:r>
              <a:rPr lang="fr-FR" sz="2200" b="1" i="1" dirty="0" err="1" smtClean="0">
                <a:solidFill>
                  <a:srgbClr val="3366FF"/>
                </a:solidFill>
              </a:rPr>
              <a:t>FastN</a:t>
            </a:r>
            <a:r>
              <a:rPr lang="fr-FR" sz="2200" b="1" i="1" dirty="0" smtClean="0">
                <a:solidFill>
                  <a:srgbClr val="3366FF"/>
                </a:solidFill>
              </a:rPr>
              <a:t> </a:t>
            </a:r>
            <a:r>
              <a:rPr lang="fr-FR" sz="2200" b="1" i="1" dirty="0" err="1" smtClean="0">
                <a:solidFill>
                  <a:srgbClr val="3366FF"/>
                </a:solidFill>
              </a:rPr>
              <a:t>can</a:t>
            </a:r>
            <a:r>
              <a:rPr lang="fr-FR" sz="2200" b="1" i="1" dirty="0" smtClean="0">
                <a:solidFill>
                  <a:srgbClr val="3366FF"/>
                </a:solidFill>
              </a:rPr>
              <a:t> </a:t>
            </a:r>
            <a:r>
              <a:rPr lang="fr-FR" sz="2200" b="1" i="1" dirty="0" err="1" smtClean="0">
                <a:solidFill>
                  <a:srgbClr val="3366FF"/>
                </a:solidFill>
              </a:rPr>
              <a:t>address</a:t>
            </a:r>
            <a:r>
              <a:rPr lang="fr-FR" sz="2200" b="1" i="1" dirty="0" smtClean="0">
                <a:solidFill>
                  <a:srgbClr val="3366FF"/>
                </a:solidFill>
              </a:rPr>
              <a:t> all </a:t>
            </a:r>
            <a:r>
              <a:rPr lang="fr-FR" sz="2200" b="1" i="1" dirty="0" err="1" smtClean="0">
                <a:solidFill>
                  <a:srgbClr val="3366FF"/>
                </a:solidFill>
              </a:rPr>
              <a:t>that</a:t>
            </a:r>
            <a:r>
              <a:rPr lang="fr-FR" sz="2200" b="1" i="1" dirty="0" smtClean="0">
                <a:solidFill>
                  <a:srgbClr val="3366FF"/>
                </a:solidFill>
              </a:rPr>
              <a:t> !</a:t>
            </a:r>
            <a:endParaRPr lang="fr-FR" sz="2200" b="1" i="1" dirty="0">
              <a:solidFill>
                <a:srgbClr val="3366FF"/>
              </a:solidFill>
            </a:endParaRPr>
          </a:p>
          <a:p>
            <a:pPr marL="868680" lvl="3" indent="0">
              <a:buNone/>
            </a:pPr>
            <a:r>
              <a:rPr lang="fr-FR" sz="2200" b="1" i="1" dirty="0"/>
              <a:t>		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022418" y="5299808"/>
            <a:ext cx="972015" cy="15680"/>
          </a:xfrm>
          <a:prstGeom prst="straightConnector1">
            <a:avLst/>
          </a:prstGeom>
          <a:ln w="38100" cmpd="dbl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0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Markets</a:t>
            </a:r>
            <a:r>
              <a:rPr lang="fr-FR" dirty="0" smtClean="0"/>
              <a:t> </a:t>
            </a:r>
            <a:r>
              <a:rPr lang="fr-FR" dirty="0" err="1" smtClean="0"/>
              <a:t>targeted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30942" y="1780524"/>
            <a:ext cx="4339256" cy="646331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Detection</a:t>
            </a:r>
            <a:r>
              <a:rPr lang="fr-FR" dirty="0" smtClean="0"/>
              <a:t> of neutron sources and fissile </a:t>
            </a:r>
            <a:r>
              <a:rPr lang="fr-FR" dirty="0" err="1" smtClean="0"/>
              <a:t>matters</a:t>
            </a:r>
            <a:r>
              <a:rPr lang="fr-FR" dirty="0" smtClean="0"/>
              <a:t> for customs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0589" y="1782540"/>
            <a:ext cx="2304426" cy="400110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Homeland Security</a:t>
            </a:r>
            <a:endParaRPr lang="fr-FR" sz="2000" b="1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198254" y="1440597"/>
            <a:ext cx="0" cy="534403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olid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75701" y="2703256"/>
            <a:ext cx="2304426" cy="400110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Medical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sector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70335" y="3796450"/>
            <a:ext cx="2304426" cy="400110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Radioprotection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535323" y="2687576"/>
            <a:ext cx="3268797" cy="646331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r>
              <a:rPr lang="fr-FR" dirty="0" smtClean="0"/>
              <a:t>Neutron </a:t>
            </a:r>
            <a:r>
              <a:rPr lang="fr-FR" dirty="0" err="1" smtClean="0"/>
              <a:t>fields</a:t>
            </a:r>
            <a:r>
              <a:rPr lang="fr-FR" dirty="0" smtClean="0"/>
              <a:t> </a:t>
            </a:r>
            <a:r>
              <a:rPr lang="fr-FR" dirty="0" err="1" smtClean="0"/>
              <a:t>characterization</a:t>
            </a:r>
            <a:r>
              <a:rPr lang="fr-FR" dirty="0" smtClean="0"/>
              <a:t> (for BNCT or </a:t>
            </a:r>
            <a:r>
              <a:rPr lang="fr-FR" dirty="0" err="1" smtClean="0"/>
              <a:t>hadrontherapy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562299" y="3796450"/>
            <a:ext cx="4417644" cy="923330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r>
              <a:rPr lang="fr-FR" dirty="0" smtClean="0"/>
              <a:t>Radioactive area </a:t>
            </a:r>
            <a:r>
              <a:rPr lang="fr-FR" dirty="0" err="1" smtClean="0"/>
              <a:t>characterization</a:t>
            </a:r>
            <a:r>
              <a:rPr lang="fr-FR" dirty="0" smtClean="0"/>
              <a:t>,</a:t>
            </a:r>
            <a:endParaRPr lang="fr-FR" dirty="0"/>
          </a:p>
          <a:p>
            <a:r>
              <a:rPr lang="fr-FR" dirty="0" smtClean="0"/>
              <a:t>Monitoring for mobile </a:t>
            </a:r>
            <a:r>
              <a:rPr lang="fr-FR" dirty="0" err="1" smtClean="0"/>
              <a:t>worksite</a:t>
            </a:r>
            <a:r>
              <a:rPr lang="fr-FR" dirty="0" smtClean="0"/>
              <a:t>,</a:t>
            </a:r>
            <a:endParaRPr lang="fr-FR" dirty="0"/>
          </a:p>
          <a:p>
            <a:r>
              <a:rPr lang="fr-FR" dirty="0" err="1" smtClean="0"/>
              <a:t>Search</a:t>
            </a:r>
            <a:r>
              <a:rPr lang="fr-FR" dirty="0" smtClean="0"/>
              <a:t> of </a:t>
            </a:r>
            <a:r>
              <a:rPr lang="fr-FR" dirty="0" err="1" smtClean="0"/>
              <a:t>lost</a:t>
            </a:r>
            <a:r>
              <a:rPr lang="fr-FR" dirty="0" smtClean="0"/>
              <a:t> sources.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75701" y="5203241"/>
            <a:ext cx="2304426" cy="400110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Nuclear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physics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562301" y="5170425"/>
            <a:ext cx="4307897" cy="923330"/>
          </a:xfrm>
          <a:prstGeom prst="rect">
            <a:avLst/>
          </a:prstGeom>
          <a:noFill/>
          <a:ln w="25400">
            <a:noFill/>
            <a:round/>
          </a:ln>
          <a:effectLst/>
        </p:spPr>
        <p:txBody>
          <a:bodyPr wrap="square" rtlCol="0">
            <a:spAutoFit/>
          </a:bodyPr>
          <a:lstStyle/>
          <a:p>
            <a:r>
              <a:rPr lang="fr-FR" dirty="0" smtClean="0"/>
              <a:t>Neutron </a:t>
            </a:r>
            <a:r>
              <a:rPr lang="fr-FR" dirty="0" err="1" smtClean="0"/>
              <a:t>beams</a:t>
            </a:r>
            <a:r>
              <a:rPr lang="fr-FR" dirty="0" smtClean="0"/>
              <a:t> </a:t>
            </a:r>
            <a:r>
              <a:rPr lang="fr-FR" dirty="0" err="1" smtClean="0"/>
              <a:t>characterization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(for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, </a:t>
            </a:r>
            <a:r>
              <a:rPr lang="fr-FR" dirty="0" err="1" smtClean="0"/>
              <a:t>neutronography</a:t>
            </a:r>
            <a:r>
              <a:rPr lang="fr-FR" dirty="0" smtClean="0"/>
              <a:t>, </a:t>
            </a:r>
            <a:r>
              <a:rPr lang="fr-FR" dirty="0" err="1" smtClean="0"/>
              <a:t>waste</a:t>
            </a:r>
            <a:r>
              <a:rPr lang="fr-FR" dirty="0" smtClean="0"/>
              <a:t> </a:t>
            </a:r>
            <a:r>
              <a:rPr lang="fr-FR" dirty="0" err="1" smtClean="0"/>
              <a:t>characterization</a:t>
            </a:r>
            <a:r>
              <a:rPr lang="fr-FR" dirty="0" smtClean="0"/>
              <a:t> 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72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"/>
          <p:cNvSpPr txBox="1">
            <a:spLocks/>
          </p:cNvSpPr>
          <p:nvPr/>
        </p:nvSpPr>
        <p:spPr>
          <a:xfrm>
            <a:off x="715290" y="1623594"/>
            <a:ext cx="7814733" cy="435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Context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b="1" dirty="0" err="1"/>
              <a:t>Valorization</a:t>
            </a:r>
            <a:r>
              <a:rPr lang="fr-FR" sz="2800" b="1" dirty="0"/>
              <a:t> </a:t>
            </a:r>
            <a:r>
              <a:rPr lang="fr-FR" sz="2800" b="1" dirty="0" err="1"/>
              <a:t>project</a:t>
            </a:r>
            <a:r>
              <a:rPr lang="fr-FR" sz="2800" b="1" dirty="0"/>
              <a:t> </a:t>
            </a:r>
            <a:r>
              <a:rPr lang="fr-FR" sz="2800" b="1" dirty="0" err="1" smtClean="0"/>
              <a:t>strategy</a:t>
            </a:r>
            <a:endParaRPr lang="fr-FR" sz="2800" b="1" dirty="0" smtClean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Operational</a:t>
            </a:r>
            <a:r>
              <a:rPr lang="fr-FR" sz="2800" dirty="0"/>
              <a:t> </a:t>
            </a:r>
            <a:r>
              <a:rPr lang="fr-FR" sz="2800" dirty="0" err="1"/>
              <a:t>requirements</a:t>
            </a:r>
            <a:r>
              <a:rPr lang="fr-FR" sz="2800" dirty="0"/>
              <a:t> </a:t>
            </a:r>
            <a:r>
              <a:rPr lang="fr-FR" sz="2800" dirty="0" err="1" smtClean="0"/>
              <a:t>overview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Technical</a:t>
            </a:r>
            <a:r>
              <a:rPr lang="fr-FR" sz="2800" dirty="0" smtClean="0"/>
              <a:t> </a:t>
            </a:r>
            <a:r>
              <a:rPr lang="fr-FR" sz="2800" dirty="0" err="1" smtClean="0"/>
              <a:t>development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/>
              <a:t>Economic</a:t>
            </a:r>
            <a:r>
              <a:rPr lang="fr-FR" sz="2800" dirty="0" smtClean="0"/>
              <a:t> </a:t>
            </a:r>
            <a:r>
              <a:rPr lang="fr-FR" sz="2800" dirty="0" err="1" smtClean="0"/>
              <a:t>feasibility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35165" y="1144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68256" y="2493106"/>
            <a:ext cx="7814733" cy="591555"/>
          </a:xfrm>
          <a:prstGeom prst="rect">
            <a:avLst/>
          </a:prstGeom>
          <a:noFill/>
          <a:ln w="38100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61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MIMAC </a:t>
            </a:r>
            <a:r>
              <a:rPr lang="fr-FR" dirty="0" err="1" smtClean="0"/>
              <a:t>valorization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20" name="Zone de texte 13"/>
          <p:cNvSpPr txBox="1"/>
          <p:nvPr/>
        </p:nvSpPr>
        <p:spPr>
          <a:xfrm>
            <a:off x="503408" y="2330196"/>
            <a:ext cx="7272716" cy="319707"/>
          </a:xfrm>
          <a:prstGeom prst="rect">
            <a:avLst/>
          </a:prstGeom>
          <a:solidFill>
            <a:srgbClr val="3366FF">
              <a:alpha val="40000"/>
            </a:srgb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DESIGN</a:t>
            </a:r>
            <a:endParaRPr lang="fr-FR" sz="20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 rot="10800000">
            <a:off x="6255388" y="3742241"/>
            <a:ext cx="2288939" cy="2442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87730" y="2101597"/>
            <a:ext cx="2171700" cy="228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4000">
                <a:srgbClr val="FFFFFF">
                  <a:alpha val="50000"/>
                </a:srgbClr>
              </a:gs>
            </a:gsLst>
            <a:lin ang="10800000" scaled="0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2" name="Zone de texte 7"/>
          <p:cNvSpPr txBox="1"/>
          <p:nvPr/>
        </p:nvSpPr>
        <p:spPr>
          <a:xfrm>
            <a:off x="519086" y="1460332"/>
            <a:ext cx="2171700" cy="5942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Operational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fr-FR" b="1" dirty="0" err="1">
                <a:solidFill>
                  <a:srgbClr val="3366FF"/>
                </a:solidFill>
                <a:ea typeface="ＭＳ 明朝"/>
                <a:cs typeface="Times New Roman"/>
              </a:rPr>
              <a:t>r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equirements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 </a:t>
            </a:r>
            <a:endParaRPr lang="fr-FR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34" name="Zone de texte 7"/>
          <p:cNvSpPr txBox="1"/>
          <p:nvPr/>
        </p:nvSpPr>
        <p:spPr>
          <a:xfrm>
            <a:off x="2645632" y="1460331"/>
            <a:ext cx="2081314" cy="62636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Technical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specifications</a:t>
            </a:r>
            <a:endParaRPr lang="fr-FR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36" name="Zone de texte 7"/>
          <p:cNvSpPr txBox="1"/>
          <p:nvPr/>
        </p:nvSpPr>
        <p:spPr>
          <a:xfrm>
            <a:off x="4775033" y="1475228"/>
            <a:ext cx="3722260" cy="62636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3366FF"/>
                </a:solidFill>
                <a:ea typeface="ＭＳ 明朝"/>
                <a:cs typeface="Times New Roman"/>
              </a:rPr>
              <a:t>Technical</a:t>
            </a:r>
            <a:r>
              <a:rPr lang="fr-FR" b="1" dirty="0" smtClean="0">
                <a:solidFill>
                  <a:srgbClr val="3366FF"/>
                </a:solidFill>
                <a:ea typeface="ＭＳ 明朝"/>
                <a:cs typeface="Times New Roman"/>
              </a:rPr>
              <a:t> s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olutions, 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development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, 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supply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chain</a:t>
            </a:r>
            <a:endParaRPr lang="fr-FR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76988" y="2101597"/>
            <a:ext cx="2171700" cy="228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4000">
                <a:srgbClr val="FFFFFF">
                  <a:alpha val="50000"/>
                </a:srgbClr>
              </a:gs>
            </a:gsLst>
            <a:lin ang="10800000" scaled="0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4867040" y="2102379"/>
            <a:ext cx="2877728" cy="22781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4000">
                <a:srgbClr val="FFFFFF">
                  <a:alpha val="50000"/>
                </a:srgbClr>
              </a:gs>
            </a:gsLst>
            <a:lin ang="10800000" scaled="0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9" name="Zone de texte 7"/>
          <p:cNvSpPr txBox="1"/>
          <p:nvPr/>
        </p:nvSpPr>
        <p:spPr>
          <a:xfrm>
            <a:off x="6353269" y="3296476"/>
            <a:ext cx="2081314" cy="44576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Procurements</a:t>
            </a:r>
            <a:endParaRPr lang="fr-FR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41" name="Zone de texte 7"/>
          <p:cNvSpPr txBox="1"/>
          <p:nvPr/>
        </p:nvSpPr>
        <p:spPr>
          <a:xfrm>
            <a:off x="3742264" y="3315852"/>
            <a:ext cx="2737305" cy="44576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Prototype 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assembly</a:t>
            </a:r>
            <a:endParaRPr lang="fr-FR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42" name="Zone de texte 7"/>
          <p:cNvSpPr txBox="1"/>
          <p:nvPr/>
        </p:nvSpPr>
        <p:spPr>
          <a:xfrm>
            <a:off x="1597883" y="3331190"/>
            <a:ext cx="1401682" cy="44576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Tests</a:t>
            </a:r>
            <a:endParaRPr lang="fr-FR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43" name="Zone de texte 13"/>
          <p:cNvSpPr txBox="1"/>
          <p:nvPr/>
        </p:nvSpPr>
        <p:spPr>
          <a:xfrm>
            <a:off x="1277716" y="3986521"/>
            <a:ext cx="7282291" cy="319707"/>
          </a:xfrm>
          <a:prstGeom prst="rect">
            <a:avLst/>
          </a:prstGeom>
          <a:solidFill>
            <a:srgbClr val="3366FF">
              <a:alpha val="40000"/>
            </a:srgb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a typeface="ＭＳ 明朝"/>
                <a:cs typeface="Times New Roman"/>
              </a:rPr>
              <a:t>PROTOTYPE MANUFACTURING</a:t>
            </a:r>
            <a:endParaRPr lang="fr-FR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7744768" y="2196459"/>
            <a:ext cx="115379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1489378" y="3101485"/>
            <a:ext cx="3637217" cy="1"/>
          </a:xfrm>
          <a:prstGeom prst="straightConnector1">
            <a:avLst/>
          </a:prstGeom>
          <a:ln w="25400">
            <a:solidFill>
              <a:srgbClr val="FF6600"/>
            </a:solidFill>
            <a:prstDash val="sys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5126595" y="2345877"/>
            <a:ext cx="0" cy="755608"/>
          </a:xfrm>
          <a:prstGeom prst="straightConnector1">
            <a:avLst/>
          </a:prstGeom>
          <a:ln w="25400">
            <a:solidFill>
              <a:srgbClr val="FF6600"/>
            </a:solidFill>
            <a:prstDash val="sysDash"/>
            <a:headEnd type="triangle" w="lg" len="lg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1492032" y="3101485"/>
            <a:ext cx="0" cy="640757"/>
          </a:xfrm>
          <a:prstGeom prst="straightConnector1">
            <a:avLst/>
          </a:prstGeom>
          <a:ln w="25400">
            <a:solidFill>
              <a:srgbClr val="FF6600"/>
            </a:solidFill>
            <a:prstDash val="sysDash"/>
            <a:headEnd type="triangl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8882887" y="2196459"/>
            <a:ext cx="0" cy="1624182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 flipV="1">
            <a:off x="8560007" y="3820641"/>
            <a:ext cx="307204" cy="2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 rot="10800000">
            <a:off x="1293392" y="3742241"/>
            <a:ext cx="2657375" cy="2442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1" name="Rectangle 70"/>
          <p:cNvSpPr/>
          <p:nvPr/>
        </p:nvSpPr>
        <p:spPr>
          <a:xfrm rot="10800000">
            <a:off x="3950769" y="3742241"/>
            <a:ext cx="2304620" cy="2442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77" name="Connecteur droit avec flèche 76"/>
          <p:cNvCxnSpPr/>
          <p:nvPr/>
        </p:nvCxnSpPr>
        <p:spPr>
          <a:xfrm flipH="1">
            <a:off x="593682" y="3869599"/>
            <a:ext cx="68403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593681" y="3839676"/>
            <a:ext cx="1" cy="190665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593681" y="5746326"/>
            <a:ext cx="1636006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Losange 81"/>
          <p:cNvSpPr/>
          <p:nvPr/>
        </p:nvSpPr>
        <p:spPr>
          <a:xfrm>
            <a:off x="2229687" y="5472293"/>
            <a:ext cx="419851" cy="564477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 de texte 7"/>
          <p:cNvSpPr txBox="1"/>
          <p:nvPr/>
        </p:nvSpPr>
        <p:spPr>
          <a:xfrm>
            <a:off x="1426319" y="4833122"/>
            <a:ext cx="2257941" cy="82905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Technological</a:t>
            </a:r>
            <a:r>
              <a:rPr lang="fr-FR" b="1" dirty="0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solutions </a:t>
            </a:r>
            <a:r>
              <a:rPr lang="fr-FR" b="1" dirty="0" err="1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validated</a:t>
            </a:r>
            <a:endParaRPr lang="fr-FR" b="1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</p:txBody>
      </p:sp>
      <p:cxnSp>
        <p:nvCxnSpPr>
          <p:cNvPr id="85" name="Connecteur droit avec flèche 84"/>
          <p:cNvCxnSpPr/>
          <p:nvPr/>
        </p:nvCxnSpPr>
        <p:spPr>
          <a:xfrm>
            <a:off x="2649538" y="5746326"/>
            <a:ext cx="159912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 de texte 7"/>
          <p:cNvSpPr txBox="1"/>
          <p:nvPr/>
        </p:nvSpPr>
        <p:spPr>
          <a:xfrm>
            <a:off x="4060524" y="5217956"/>
            <a:ext cx="3135534" cy="77177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DEMO </a:t>
            </a:r>
          </a:p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3366FF"/>
                </a:solidFill>
                <a:ea typeface="ＭＳ 明朝"/>
                <a:cs typeface="Times New Roman"/>
              </a:rPr>
              <a:t>for prospective </a:t>
            </a:r>
            <a:r>
              <a:rPr lang="fr-FR" b="1" dirty="0" err="1" smtClean="0">
                <a:solidFill>
                  <a:srgbClr val="3366FF"/>
                </a:solidFill>
                <a:ea typeface="ＭＳ 明朝"/>
                <a:cs typeface="Times New Roman"/>
              </a:rPr>
              <a:t>customers</a:t>
            </a:r>
            <a:endParaRPr lang="fr-FR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2" name="Extraire 1"/>
          <p:cNvSpPr/>
          <p:nvPr/>
        </p:nvSpPr>
        <p:spPr>
          <a:xfrm>
            <a:off x="6945216" y="3772211"/>
            <a:ext cx="250842" cy="813023"/>
          </a:xfrm>
          <a:prstGeom prst="flowChartExtra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 de texte 7"/>
          <p:cNvSpPr txBox="1"/>
          <p:nvPr/>
        </p:nvSpPr>
        <p:spPr>
          <a:xfrm>
            <a:off x="5957500" y="4585234"/>
            <a:ext cx="2266913" cy="44576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Status</a:t>
            </a:r>
            <a:r>
              <a:rPr lang="fr-FR" b="1" dirty="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today</a:t>
            </a:r>
            <a:endParaRPr lang="fr-FR" b="1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815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MIMAC </a:t>
            </a:r>
            <a:r>
              <a:rPr lang="fr-FR" dirty="0" err="1" smtClean="0"/>
              <a:t>valorization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60182" y="2506075"/>
            <a:ext cx="2414834" cy="221511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85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3075016" y="2506075"/>
            <a:ext cx="2636150" cy="221511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85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5711166" y="2506075"/>
            <a:ext cx="2425546" cy="221511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85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4" name="Zone de texte 7"/>
          <p:cNvSpPr txBox="1"/>
          <p:nvPr/>
        </p:nvSpPr>
        <p:spPr>
          <a:xfrm>
            <a:off x="505601" y="2089111"/>
            <a:ext cx="2569415" cy="41211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Intellectual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property</a:t>
            </a:r>
            <a:endParaRPr lang="fr-FR" sz="2000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75" name="Zone de texte 7"/>
          <p:cNvSpPr txBox="1"/>
          <p:nvPr/>
        </p:nvSpPr>
        <p:spPr>
          <a:xfrm>
            <a:off x="2886883" y="1814020"/>
            <a:ext cx="3007918" cy="77095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Market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analysis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 (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competitors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 / 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customers</a:t>
            </a:r>
            <a:r>
              <a:rPr lang="fr-FR" b="1" dirty="0">
                <a:solidFill>
                  <a:srgbClr val="3366FF"/>
                </a:solidFill>
                <a:ea typeface="ＭＳ 明朝"/>
                <a:cs typeface="Times New Roman"/>
              </a:rPr>
              <a:t>)</a:t>
            </a:r>
            <a:endParaRPr lang="fr-FR" sz="2000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76" name="Zone de texte 7"/>
          <p:cNvSpPr txBox="1"/>
          <p:nvPr/>
        </p:nvSpPr>
        <p:spPr>
          <a:xfrm>
            <a:off x="5601420" y="2084330"/>
            <a:ext cx="2613677" cy="5942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Economic</a:t>
            </a:r>
            <a:r>
              <a:rPr lang="fr-FR" b="1" dirty="0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  <a:effectLst/>
                <a:ea typeface="ＭＳ 明朝"/>
                <a:cs typeface="Times New Roman"/>
              </a:rPr>
              <a:t>feasability</a:t>
            </a:r>
            <a:endParaRPr lang="fr-FR" sz="2000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cxnSp>
        <p:nvCxnSpPr>
          <p:cNvPr id="33" name="Connecteur droit avec flèche 32"/>
          <p:cNvCxnSpPr>
            <a:stCxn id="73" idx="3"/>
          </p:cNvCxnSpPr>
          <p:nvPr/>
        </p:nvCxnSpPr>
        <p:spPr>
          <a:xfrm flipV="1">
            <a:off x="8136712" y="2616339"/>
            <a:ext cx="626122" cy="492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8762834" y="2616339"/>
            <a:ext cx="0" cy="143602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7509605" y="4052363"/>
            <a:ext cx="123755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osange 46"/>
          <p:cNvSpPr/>
          <p:nvPr/>
        </p:nvSpPr>
        <p:spPr>
          <a:xfrm>
            <a:off x="6817120" y="3707405"/>
            <a:ext cx="702047" cy="64287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/>
          <p:cNvCxnSpPr/>
          <p:nvPr/>
        </p:nvCxnSpPr>
        <p:spPr>
          <a:xfrm flipH="1">
            <a:off x="5894798" y="4052363"/>
            <a:ext cx="94410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7163764" y="4334601"/>
            <a:ext cx="0" cy="47913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 de texte 7"/>
          <p:cNvSpPr txBox="1"/>
          <p:nvPr/>
        </p:nvSpPr>
        <p:spPr>
          <a:xfrm>
            <a:off x="6481788" y="4812472"/>
            <a:ext cx="1426664" cy="5487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Start-up </a:t>
            </a:r>
            <a:endParaRPr lang="fr-FR" b="1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2" name="Zone de texte 7"/>
          <p:cNvSpPr txBox="1"/>
          <p:nvPr/>
        </p:nvSpPr>
        <p:spPr>
          <a:xfrm>
            <a:off x="3510685" y="3770124"/>
            <a:ext cx="2415469" cy="64287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Know-how </a:t>
            </a:r>
            <a:r>
              <a:rPr lang="fr-FR" b="1" dirty="0" err="1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transfer</a:t>
            </a:r>
            <a:endParaRPr lang="fr-FR" b="1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2743593" y="4052363"/>
            <a:ext cx="806201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Zone de texte 7"/>
          <p:cNvSpPr txBox="1"/>
          <p:nvPr/>
        </p:nvSpPr>
        <p:spPr>
          <a:xfrm>
            <a:off x="194816" y="3791586"/>
            <a:ext cx="2613677" cy="5942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solidFill>
                  <a:srgbClr val="3366FF"/>
                </a:solidFill>
                <a:ea typeface="ＭＳ 明朝"/>
                <a:cs typeface="Times New Roman"/>
              </a:rPr>
              <a:t>Industrial</a:t>
            </a:r>
            <a:r>
              <a:rPr lang="fr-FR" b="1" dirty="0" smtClean="0">
                <a:solidFill>
                  <a:srgbClr val="3366FF"/>
                </a:solidFill>
                <a:ea typeface="ＭＳ 明朝"/>
                <a:cs typeface="Times New Roman"/>
              </a:rPr>
              <a:t> prospective</a:t>
            </a:r>
            <a:endParaRPr lang="fr-FR" sz="2000" b="1" dirty="0">
              <a:solidFill>
                <a:srgbClr val="3366FF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19" name="Zone de texte 7"/>
          <p:cNvSpPr txBox="1"/>
          <p:nvPr/>
        </p:nvSpPr>
        <p:spPr>
          <a:xfrm>
            <a:off x="6881385" y="3817258"/>
            <a:ext cx="596864" cy="5487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?</a:t>
            </a:r>
            <a:endParaRPr lang="fr-FR" b="1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639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MIMAC </a:t>
            </a:r>
            <a:r>
              <a:rPr lang="fr-FR" dirty="0" err="1" smtClean="0"/>
              <a:t>valorization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(3)</a:t>
            </a:r>
            <a:endParaRPr lang="fr-FR" dirty="0"/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>
          <a:xfrm>
            <a:off x="439166" y="1691764"/>
            <a:ext cx="8229600" cy="4529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Courier New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Wingdings" charset="2"/>
              <a:buChar char="§"/>
            </a:pPr>
            <a:r>
              <a:rPr lang="fr-FR" sz="2400" dirty="0" err="1" smtClean="0"/>
              <a:t>Selected</a:t>
            </a:r>
            <a:r>
              <a:rPr lang="fr-FR" sz="2400" dirty="0" smtClean="0"/>
              <a:t> </a:t>
            </a:r>
            <a:r>
              <a:rPr lang="fr-FR" sz="2400" dirty="0" err="1" smtClean="0"/>
              <a:t>project</a:t>
            </a:r>
            <a:r>
              <a:rPr lang="fr-FR" sz="2400" dirty="0" smtClean="0"/>
              <a:t> in the frame of the DIRE </a:t>
            </a:r>
            <a:r>
              <a:rPr lang="fr-FR" sz="2400" dirty="0" err="1" smtClean="0"/>
              <a:t>prematuration</a:t>
            </a:r>
            <a:r>
              <a:rPr lang="fr-FR" sz="2400" dirty="0" smtClean="0"/>
              <a:t> program</a:t>
            </a:r>
          </a:p>
          <a:p>
            <a:pPr marL="274320" lvl="1">
              <a:buFont typeface="Wingdings" charset="2"/>
              <a:buChar char="§"/>
            </a:pPr>
            <a:endParaRPr lang="fr-FR" sz="2400" dirty="0" smtClean="0"/>
          </a:p>
          <a:p>
            <a:pPr marL="274320" lvl="1">
              <a:buFont typeface="Wingdings" charset="2"/>
              <a:buChar char="§"/>
            </a:pPr>
            <a:r>
              <a:rPr lang="fr-FR" sz="2400" dirty="0" err="1" smtClean="0"/>
              <a:t>Funding</a:t>
            </a:r>
            <a:r>
              <a:rPr lang="fr-FR" sz="2400" dirty="0" smtClean="0"/>
              <a:t> for :</a:t>
            </a:r>
          </a:p>
          <a:p>
            <a:pPr marL="610870" lvl="2" indent="-285750">
              <a:buFont typeface="Courier New"/>
              <a:buChar char="o"/>
            </a:pPr>
            <a:r>
              <a:rPr lang="fr-FR" sz="2000" dirty="0"/>
              <a:t>A</a:t>
            </a:r>
            <a:r>
              <a:rPr lang="fr-FR" sz="2000" dirty="0" smtClean="0"/>
              <a:t> prototype </a:t>
            </a:r>
            <a:r>
              <a:rPr lang="fr-FR" sz="2000" dirty="0" err="1" smtClean="0"/>
              <a:t>manufacturing</a:t>
            </a:r>
            <a:r>
              <a:rPr lang="fr-FR" sz="2000" dirty="0" smtClean="0"/>
              <a:t>,</a:t>
            </a:r>
            <a:endParaRPr lang="fr-FR" sz="2000" dirty="0"/>
          </a:p>
          <a:p>
            <a:pPr marL="610870" lvl="2" indent="-285750">
              <a:buFont typeface="Courier New"/>
              <a:buChar char="o"/>
            </a:pPr>
            <a:r>
              <a:rPr lang="fr-FR" sz="2000" dirty="0" err="1" smtClean="0"/>
              <a:t>Market</a:t>
            </a:r>
            <a:r>
              <a:rPr lang="fr-FR" sz="2000" dirty="0" smtClean="0"/>
              <a:t>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and </a:t>
            </a:r>
            <a:r>
              <a:rPr lang="fr-FR" sz="2000" dirty="0" err="1" smtClean="0"/>
              <a:t>economic</a:t>
            </a:r>
            <a:r>
              <a:rPr lang="fr-FR" sz="2000" dirty="0" smtClean="0"/>
              <a:t> </a:t>
            </a:r>
            <a:r>
              <a:rPr lang="fr-FR" sz="2000" dirty="0" err="1" smtClean="0"/>
              <a:t>feasibility</a:t>
            </a:r>
            <a:r>
              <a:rPr lang="fr-FR" sz="2000" dirty="0" smtClean="0"/>
              <a:t>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 support,</a:t>
            </a:r>
          </a:p>
          <a:p>
            <a:pPr marL="610870" lvl="2" indent="-285750">
              <a:buFont typeface="Courier New"/>
              <a:buChar char="o"/>
            </a:pPr>
            <a:r>
              <a:rPr lang="fr-FR" sz="2000" dirty="0" smtClean="0"/>
              <a:t>Software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.</a:t>
            </a:r>
          </a:p>
          <a:p>
            <a:pPr marL="610870" lvl="2" indent="-285750">
              <a:buFont typeface="Courier New"/>
              <a:buChar char="o"/>
            </a:pPr>
            <a:endParaRPr lang="fr-FR" sz="2000" dirty="0"/>
          </a:p>
          <a:p>
            <a:pPr marL="274320" lvl="1">
              <a:buFont typeface="Wingdings" charset="2"/>
              <a:buChar char="§"/>
            </a:pPr>
            <a:r>
              <a:rPr lang="fr-FR" sz="2400" dirty="0" smtClean="0"/>
              <a:t>Program duration :</a:t>
            </a:r>
            <a:endParaRPr lang="fr-FR" sz="2400" dirty="0"/>
          </a:p>
          <a:p>
            <a:pPr marL="610870" lvl="2" indent="-285750">
              <a:buFont typeface="Courier New"/>
              <a:buChar char="o"/>
            </a:pPr>
            <a:r>
              <a:rPr lang="fr-FR" sz="2000" dirty="0" smtClean="0"/>
              <a:t>One </a:t>
            </a:r>
            <a:r>
              <a:rPr lang="fr-FR" sz="2000" dirty="0" err="1" smtClean="0"/>
              <a:t>year</a:t>
            </a:r>
            <a:endParaRPr lang="fr-FR" sz="2000" dirty="0"/>
          </a:p>
          <a:p>
            <a:pPr marL="610870" lvl="2" indent="-285750">
              <a:buFont typeface="Courier New"/>
              <a:buChar char="o"/>
            </a:pPr>
            <a:r>
              <a:rPr lang="fr-FR" sz="2000" dirty="0" smtClean="0"/>
              <a:t>End : </a:t>
            </a:r>
            <a:r>
              <a:rPr lang="fr-FR" sz="2000" dirty="0" err="1" smtClean="0"/>
              <a:t>September</a:t>
            </a:r>
            <a:r>
              <a:rPr lang="fr-FR" sz="2000" dirty="0" smtClean="0"/>
              <a:t>, 2016</a:t>
            </a:r>
          </a:p>
          <a:p>
            <a:pPr marL="274320" lvl="1">
              <a:buFont typeface="Wingdings" charset="2"/>
              <a:buChar char="§"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8170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cilloscope">
  <a:themeElements>
    <a:clrScheme name="Oscilloscop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scilloscop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lnDef>
      <a:spPr>
        <a:ln w="25400">
          <a:solidFill>
            <a:srgbClr val="3366FF"/>
          </a:solidFill>
          <a:headEnd type="arrow" w="lg" len="med"/>
          <a:tailEnd type="arrow" w="lg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Oscilloscope.thmx</Template>
  <TotalTime>6569</TotalTime>
  <Words>1096</Words>
  <Application>Microsoft Macintosh PowerPoint</Application>
  <PresentationFormat>Présentation à l'écran (4:3)</PresentationFormat>
  <Paragraphs>353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Oscilloscope</vt:lpstr>
      <vt:lpstr>Conception personnalisée</vt:lpstr>
      <vt:lpstr>A portable and directional  fast neutron detector MIMAC FASTn</vt:lpstr>
      <vt:lpstr>Summary</vt:lpstr>
      <vt:lpstr>Project roots</vt:lpstr>
      <vt:lpstr>Interest of a new fast neutron detector in the existing market</vt:lpstr>
      <vt:lpstr>Markets targeted</vt:lpstr>
      <vt:lpstr>Présentation PowerPoint</vt:lpstr>
      <vt:lpstr>MIMAC valorization strategy (1)</vt:lpstr>
      <vt:lpstr>MIMAC valorization strategy (2)</vt:lpstr>
      <vt:lpstr>MIMAC valorization strategy (3)</vt:lpstr>
      <vt:lpstr>Présentation PowerPoint</vt:lpstr>
      <vt:lpstr>MIMAC FastN requirements overview</vt:lpstr>
      <vt:lpstr>Fast neutrons detection principle (1)</vt:lpstr>
      <vt:lpstr>Detection principle (2)</vt:lpstr>
      <vt:lpstr>Gas choice (1)</vt:lpstr>
      <vt:lpstr>Gas choice (2)</vt:lpstr>
      <vt:lpstr>Présentation PowerPoint</vt:lpstr>
      <vt:lpstr>Helium recoils selection (2)</vt:lpstr>
      <vt:lpstr>GEANT4 simulations (1)</vt:lpstr>
      <vt:lpstr>GEANT4 simulations (2)</vt:lpstr>
      <vt:lpstr>Energy calibration (1)</vt:lpstr>
      <vt:lpstr>Energy calibration (2)</vt:lpstr>
      <vt:lpstr>Energy calibration (3)</vt:lpstr>
      <vt:lpstr>Energy calibration (4)</vt:lpstr>
      <vt:lpstr>Energy calibration (5)</vt:lpstr>
      <vt:lpstr>Detection of a few MeV neutrons</vt:lpstr>
      <vt:lpstr>Présentation PowerPoint</vt:lpstr>
      <vt:lpstr>Detector preview</vt:lpstr>
      <vt:lpstr>Présentation PowerPoint</vt:lpstr>
      <vt:lpstr>Economic feasilibity analysis</vt:lpstr>
      <vt:lpstr>Short term perspective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Valorisation MIMAC</dc:title>
  <dc:creator>Nadine Sauzet</dc:creator>
  <cp:lastModifiedBy>Nadine Sauzet</cp:lastModifiedBy>
  <cp:revision>1214</cp:revision>
  <dcterms:created xsi:type="dcterms:W3CDTF">2015-01-16T08:53:48Z</dcterms:created>
  <dcterms:modified xsi:type="dcterms:W3CDTF">2015-12-14T08:16:45Z</dcterms:modified>
</cp:coreProperties>
</file>