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6"/>
  </p:notesMasterIdLst>
  <p:sldIdLst>
    <p:sldId id="257" r:id="rId2"/>
    <p:sldId id="294" r:id="rId3"/>
    <p:sldId id="259" r:id="rId4"/>
    <p:sldId id="260" r:id="rId5"/>
    <p:sldId id="272" r:id="rId6"/>
    <p:sldId id="273" r:id="rId7"/>
    <p:sldId id="286" r:id="rId8"/>
    <p:sldId id="291" r:id="rId9"/>
    <p:sldId id="277" r:id="rId10"/>
    <p:sldId id="283" r:id="rId11"/>
    <p:sldId id="278" r:id="rId12"/>
    <p:sldId id="295" r:id="rId13"/>
    <p:sldId id="296" r:id="rId14"/>
    <p:sldId id="289" r:id="rId15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APPFILE3\administration\Direction\ENIGMASS\SuiviLabex\Recap_visiteurs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[Recap_visiteurs2.xlsx]Pays!Tableau croisé dynamique1</c:name>
    <c:fmtId val="1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fr-FR" b="1" i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</a:rPr>
              <a:t>Country of origin</a:t>
            </a:r>
          </a:p>
        </c:rich>
      </c:tx>
      <c:layout/>
      <c:overlay val="0"/>
      <c:spPr>
        <a:noFill/>
        <a:ln>
          <a:solidFill>
            <a:schemeClr val="accent5">
              <a:lumMod val="7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1.0185067526415994E-16"/>
              <c:y val="6.091061533974911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1.0185067526415994E-16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2.5462668816039986E-17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091061533974911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dLbl>
          <c:idx val="0"/>
          <c:layout>
            <c:manualLayout>
              <c:x val="0"/>
              <c:y val="5.3990896714811221E-2"/>
            </c:manualLayout>
          </c:layout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2.5462668816039986E-17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091061533974911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1.0185067526415994E-16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1.0185067526415994E-16"/>
              <c:y val="6.091061533974911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2.5462668816039986E-17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091061533974911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1.0185067526415994E-16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-1.0185067526415994E-16"/>
              <c:y val="6.0910615339749112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5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c:spPr>
        <c:dLbl>
          <c:idx val="0"/>
          <c:layout>
            <c:manualLayout>
              <c:x val="0"/>
              <c:y val="6.5540244969378825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000" b="1" i="0" u="none" strike="noStrike" kern="1200" baseline="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Pays!$B$1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7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8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1"/>
              <c:layout>
                <c:manualLayout>
                  <c:x val="0"/>
                  <c:y val="6.5540244969378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6.5540244969378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462668816039986E-17"/>
                  <c:y val="6.5540244969378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6.09106153397491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0185067526415994E-16"/>
                  <c:y val="6.5540244969378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6.5540244969378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1.0185067526415994E-16"/>
                  <c:y val="6.09106153397491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0"/>
                  <c:y val="6.55402449693788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Pays!$A$2:$A$23</c:f>
              <c:strCache>
                <c:ptCount val="21"/>
                <c:pt idx="0">
                  <c:v>Allemagne</c:v>
                </c:pt>
                <c:pt idx="1">
                  <c:v>Autriche</c:v>
                </c:pt>
                <c:pt idx="2">
                  <c:v>Belgique</c:v>
                </c:pt>
                <c:pt idx="3">
                  <c:v>Canada</c:v>
                </c:pt>
                <c:pt idx="4">
                  <c:v>Chine</c:v>
                </c:pt>
                <c:pt idx="5">
                  <c:v>Espagne</c:v>
                </c:pt>
                <c:pt idx="6">
                  <c:v>Etats Unis</c:v>
                </c:pt>
                <c:pt idx="7">
                  <c:v>France</c:v>
                </c:pt>
                <c:pt idx="8">
                  <c:v>Grèce</c:v>
                </c:pt>
                <c:pt idx="9">
                  <c:v>Inde</c:v>
                </c:pt>
                <c:pt idx="10">
                  <c:v>Iran</c:v>
                </c:pt>
                <c:pt idx="11">
                  <c:v>Italie</c:v>
                </c:pt>
                <c:pt idx="12">
                  <c:v>Maroc</c:v>
                </c:pt>
                <c:pt idx="13">
                  <c:v>Pologne</c:v>
                </c:pt>
                <c:pt idx="14">
                  <c:v>Portugal</c:v>
                </c:pt>
                <c:pt idx="15">
                  <c:v>Royaume Uni</c:v>
                </c:pt>
                <c:pt idx="16">
                  <c:v>Russie</c:v>
                </c:pt>
                <c:pt idx="17">
                  <c:v>Suisse</c:v>
                </c:pt>
                <c:pt idx="18">
                  <c:v>Turquie</c:v>
                </c:pt>
                <c:pt idx="19">
                  <c:v>Vietnam</c:v>
                </c:pt>
                <c:pt idx="20">
                  <c:v>Liban</c:v>
                </c:pt>
              </c:strCache>
            </c:strRef>
          </c:cat>
          <c:val>
            <c:numRef>
              <c:f>Pays!$B$2:$B$23</c:f>
              <c:numCache>
                <c:formatCode>General</c:formatCode>
                <c:ptCount val="21"/>
                <c:pt idx="0">
                  <c:v>9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13</c:v>
                </c:pt>
                <c:pt idx="7">
                  <c:v>3</c:v>
                </c:pt>
                <c:pt idx="8">
                  <c:v>2</c:v>
                </c:pt>
                <c:pt idx="9">
                  <c:v>3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4</c:v>
                </c:pt>
                <c:pt idx="16">
                  <c:v>6</c:v>
                </c:pt>
                <c:pt idx="17">
                  <c:v>1</c:v>
                </c:pt>
                <c:pt idx="18">
                  <c:v>1</c:v>
                </c:pt>
                <c:pt idx="19">
                  <c:v>2</c:v>
                </c:pt>
                <c:pt idx="20">
                  <c:v>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80558704"/>
        <c:axId val="680563600"/>
      </c:barChart>
      <c:catAx>
        <c:axId val="68055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accent5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fr-FR"/>
          </a:p>
        </c:txPr>
        <c:crossAx val="680563600"/>
        <c:crosses val="autoZero"/>
        <c:auto val="1"/>
        <c:lblAlgn val="ctr"/>
        <c:lblOffset val="100"/>
        <c:noMultiLvlLbl val="0"/>
      </c:catAx>
      <c:valAx>
        <c:axId val="68056360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visitors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crossAx val="68055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accent5">
          <a:lumMod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BC937AE-98B8-4449-AE5D-D636837D322A}" type="datetimeFigureOut">
              <a:rPr lang="fr-FR" smtClean="0"/>
              <a:t>13/12/2015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00320BB-6B4B-48B5-9B80-99E4BFD121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40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320BB-6B4B-48B5-9B80-99E4BFD121F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655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723815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3219054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714293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4209532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US" altLang="fr-FR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Johann Collot LPSC</a:t>
            </a:r>
          </a:p>
        </p:txBody>
      </p:sp>
      <p:sp>
        <p:nvSpPr>
          <p:cNvPr id="512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723815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3219054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714293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4209532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fld id="{1EB71826-5769-424B-91B6-EA1540C08425}" type="slidenum">
              <a:rPr lang="en-US" altLang="fr-FR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lnSpc>
                  <a:spcPct val="93000"/>
                </a:lnSpc>
                <a:buClrTx/>
                <a:buFontTx/>
                <a:buNone/>
              </a:pPr>
              <a:t>5</a:t>
            </a:fld>
            <a:endParaRPr lang="en-US" altLang="fr-FR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2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75" y="854075"/>
            <a:ext cx="7505700" cy="4222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05245" y="5346520"/>
            <a:ext cx="6437028" cy="496627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13942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ftr" sz="quarter"/>
          </p:nvPr>
        </p:nvSpPr>
        <p:spPr>
          <a:noFill/>
        </p:spPr>
        <p:txBody>
          <a:bodyPr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723815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3219054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714293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4209532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r>
              <a:rPr lang="en-US" altLang="fr-FR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Johann Collot LPSC</a:t>
            </a:r>
          </a:p>
        </p:txBody>
      </p:sp>
      <p:sp>
        <p:nvSpPr>
          <p:cNvPr id="717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723815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3219054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714293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4209532" indent="-247620" defTabSz="486642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84128" algn="l"/>
                <a:tab pos="1568257" algn="l"/>
                <a:tab pos="2352385" algn="l"/>
                <a:tab pos="3136514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</a:pPr>
            <a:fld id="{16710634-4AD3-4678-B2B1-00CB48F80876}" type="slidenum">
              <a:rPr lang="en-US" altLang="fr-FR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lnSpc>
                  <a:spcPct val="93000"/>
                </a:lnSpc>
                <a:buClrTx/>
                <a:buFontTx/>
                <a:buNone/>
              </a:pPr>
              <a:t>6</a:t>
            </a:fld>
            <a:endParaRPr lang="en-US" altLang="fr-FR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17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1463" y="854075"/>
            <a:ext cx="7502525" cy="42211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805245" y="5346520"/>
            <a:ext cx="6437028" cy="506577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46872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49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90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fr-FR" noProof="0" dirty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fr-FR" noProof="0" dirty="0" smtClean="0"/>
              <a:t>Modifiez les styles du texte du masque</a:t>
            </a:r>
          </a:p>
          <a:p>
            <a:pPr lvl="1"/>
            <a:r>
              <a:rPr lang="fr-FR" noProof="0" dirty="0" smtClean="0"/>
              <a:t>Deuxième niveau</a:t>
            </a:r>
          </a:p>
          <a:p>
            <a:pPr lvl="2"/>
            <a:r>
              <a:rPr lang="fr-FR" noProof="0" dirty="0" smtClean="0"/>
              <a:t>Troisième niveau</a:t>
            </a:r>
          </a:p>
          <a:p>
            <a:pPr lvl="3"/>
            <a:r>
              <a:rPr lang="fr-FR" noProof="0" dirty="0" smtClean="0"/>
              <a:t>Quatrième niveau</a:t>
            </a:r>
          </a:p>
          <a:p>
            <a:pPr lvl="4"/>
            <a:r>
              <a:rPr lang="fr-FR" noProof="0" dirty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54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0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2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99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92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4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1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445225"/>
            <a:ext cx="2019277" cy="127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0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53066" y="2822575"/>
            <a:ext cx="10363200" cy="1470025"/>
          </a:xfrm>
        </p:spPr>
        <p:txBody>
          <a:bodyPr/>
          <a:lstStyle/>
          <a:p>
            <a:r>
              <a:rPr lang="fr-FR" b="1" dirty="0" smtClean="0">
                <a:solidFill>
                  <a:srgbClr val="0070C0"/>
                </a:solidFill>
              </a:rPr>
              <a:t>L’</a:t>
            </a:r>
            <a:r>
              <a:rPr lang="fr-FR" b="1" dirty="0">
                <a:solidFill>
                  <a:srgbClr val="0070C0"/>
                </a:solidFill>
              </a:rPr>
              <a:t>é</a:t>
            </a:r>
            <a:r>
              <a:rPr lang="fr-FR" b="1" dirty="0" smtClean="0">
                <a:solidFill>
                  <a:srgbClr val="0070C0"/>
                </a:solidFill>
              </a:rPr>
              <a:t>nigme de la masse</a:t>
            </a:r>
            <a:br>
              <a:rPr lang="fr-FR" b="1" dirty="0" smtClean="0">
                <a:solidFill>
                  <a:srgbClr val="0070C0"/>
                </a:solidFill>
              </a:rPr>
            </a:br>
            <a:r>
              <a:rPr lang="fr-FR" b="1" dirty="0" smtClean="0">
                <a:solidFill>
                  <a:srgbClr val="0070C0"/>
                </a:solidFill>
              </a:rPr>
              <a:t>Le </a:t>
            </a:r>
            <a:r>
              <a:rPr lang="fr-FR" b="1" dirty="0" err="1" smtClean="0">
                <a:solidFill>
                  <a:srgbClr val="0070C0"/>
                </a:solidFill>
              </a:rPr>
              <a:t>Labex</a:t>
            </a:r>
            <a:r>
              <a:rPr lang="fr-FR" b="1" dirty="0" smtClean="0">
                <a:solidFill>
                  <a:srgbClr val="0070C0"/>
                </a:solidFill>
              </a:rPr>
              <a:t> ENIGMASS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85911" y="4292600"/>
            <a:ext cx="6400800" cy="1847056"/>
          </a:xfrm>
        </p:spPr>
        <p:txBody>
          <a:bodyPr>
            <a:normAutofit/>
          </a:bodyPr>
          <a:lstStyle/>
          <a:p>
            <a:r>
              <a:rPr lang="fr-FR" b="1" dirty="0" smtClean="0"/>
              <a:t>15</a:t>
            </a:r>
            <a:r>
              <a:rPr lang="fr-FR" b="1" dirty="0" smtClean="0"/>
              <a:t> Décembre, </a:t>
            </a:r>
            <a:r>
              <a:rPr lang="fr-FR" b="1" dirty="0" smtClean="0"/>
              <a:t>2015</a:t>
            </a:r>
          </a:p>
          <a:p>
            <a:r>
              <a:rPr lang="fr-FR" b="1" dirty="0" smtClean="0"/>
              <a:t>Yannis Karyotakis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426515"/>
            <a:ext cx="8321665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Visitors</a:t>
            </a:r>
            <a:r>
              <a:rPr lang="fr-FR" dirty="0" smtClean="0"/>
              <a:t> to ENIGMASS </a:t>
            </a:r>
            <a:r>
              <a:rPr lang="fr-FR" dirty="0" err="1" smtClean="0"/>
              <a:t>laboratories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53415"/>
            <a:ext cx="5236918" cy="3901778"/>
          </a:xfrm>
          <a:prstGeom prst="rect">
            <a:avLst/>
          </a:prstGeom>
        </p:spPr>
      </p:pic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170218"/>
              </p:ext>
            </p:extLst>
          </p:nvPr>
        </p:nvGraphicFramePr>
        <p:xfrm>
          <a:off x="6229350" y="3106737"/>
          <a:ext cx="5353050" cy="3614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6096000" y="1553415"/>
            <a:ext cx="482301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64 Visits and a total of 2143 days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812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749" y="102517"/>
            <a:ext cx="2994211" cy="524275"/>
          </a:xfrm>
        </p:spPr>
        <p:txBody>
          <a:bodyPr>
            <a:normAutofit fontScale="90000"/>
          </a:bodyPr>
          <a:lstStyle/>
          <a:p>
            <a:pPr algn="l"/>
            <a:r>
              <a:rPr lang="en-GB" sz="3200" b="1" u="sng" dirty="0" smtClean="0">
                <a:solidFill>
                  <a:srgbClr val="0070C0"/>
                </a:solidFill>
                <a:latin typeface="+mj-lt"/>
              </a:rPr>
              <a:t>Some numbers</a:t>
            </a:r>
            <a:endParaRPr lang="en-GB" sz="3200" b="1" u="sng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4749" y="3450194"/>
            <a:ext cx="377145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Budget : </a:t>
            </a:r>
            <a:r>
              <a:rPr lang="en-US" dirty="0" smtClean="0"/>
              <a:t>78% </a:t>
            </a:r>
            <a:r>
              <a:rPr lang="en-US" dirty="0"/>
              <a:t>of the budget </a:t>
            </a:r>
            <a:r>
              <a:rPr lang="en-US" dirty="0" smtClean="0"/>
              <a:t>is committed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5733827" y="165127"/>
            <a:ext cx="5690796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GB" dirty="0" smtClean="0"/>
              <a:t>We have hired </a:t>
            </a:r>
            <a:r>
              <a:rPr lang="en-GB" dirty="0" smtClean="0"/>
              <a:t>35 </a:t>
            </a:r>
            <a:r>
              <a:rPr lang="en-GB" dirty="0" smtClean="0"/>
              <a:t>people allowing to support the scientific strategy. This contribution from ENIGMASS is an order of magnitude higher than expected from usual sources.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385573"/>
            <a:ext cx="4085679" cy="340473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2" y="706401"/>
            <a:ext cx="4291956" cy="26641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3421" y="1088457"/>
            <a:ext cx="3861736" cy="211076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8341" y="3174363"/>
            <a:ext cx="2034366" cy="36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3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4000" b="1" dirty="0" smtClean="0">
                <a:solidFill>
                  <a:srgbClr val="0070C0"/>
                </a:solidFill>
              </a:rPr>
              <a:t>Budget (1)</a:t>
            </a:r>
            <a:endParaRPr lang="fr-FR" sz="40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89" y="1252194"/>
            <a:ext cx="8413845" cy="526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>
                <a:solidFill>
                  <a:srgbClr val="0070C0"/>
                </a:solidFill>
              </a:rPr>
              <a:t>Budget </a:t>
            </a:r>
            <a:r>
              <a:rPr lang="fr-FR" b="1" dirty="0" smtClean="0">
                <a:solidFill>
                  <a:srgbClr val="0070C0"/>
                </a:solidFill>
              </a:rPr>
              <a:t>(2)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02" y="1311696"/>
            <a:ext cx="7285351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2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4000" u="sng" dirty="0" smtClean="0"/>
              <a:t>Conclusion</a:t>
            </a:r>
            <a:endParaRPr lang="fr-FR" sz="40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286933"/>
            <a:ext cx="10972800" cy="414302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labex</a:t>
            </a:r>
            <a:r>
              <a:rPr lang="en-US" dirty="0" smtClean="0"/>
              <a:t> has allowed our teams to grow and have significant contributions to science.</a:t>
            </a:r>
          </a:p>
          <a:p>
            <a:pPr lvl="1"/>
            <a:r>
              <a:rPr lang="en-US" dirty="0" smtClean="0"/>
              <a:t>A neutrino physics pole is </a:t>
            </a:r>
            <a:r>
              <a:rPr lang="en-US" dirty="0" smtClean="0"/>
              <a:t>created</a:t>
            </a:r>
          </a:p>
          <a:p>
            <a:pPr lvl="1"/>
            <a:r>
              <a:rPr lang="en-US" dirty="0" smtClean="0"/>
              <a:t>New expertise on Si tracking devices</a:t>
            </a:r>
          </a:p>
          <a:p>
            <a:pPr lvl="1"/>
            <a:r>
              <a:rPr lang="en-US" dirty="0" smtClean="0"/>
              <a:t>Support to cosmology</a:t>
            </a:r>
          </a:p>
          <a:p>
            <a:pPr lvl="1"/>
            <a:r>
              <a:rPr lang="en-US" dirty="0" smtClean="0"/>
              <a:t>Support to innovative projects</a:t>
            </a:r>
            <a:endParaRPr lang="en-US" dirty="0" smtClean="0"/>
          </a:p>
          <a:p>
            <a:r>
              <a:rPr lang="en-US" dirty="0" smtClean="0"/>
              <a:t>It has strengthen the links between the 4 laboratories and has prepared them to face the new university structures</a:t>
            </a:r>
          </a:p>
          <a:p>
            <a:r>
              <a:rPr lang="en-US" dirty="0" smtClean="0"/>
              <a:t>Particle and </a:t>
            </a:r>
            <a:r>
              <a:rPr lang="en-US" dirty="0" err="1" smtClean="0"/>
              <a:t>astro</a:t>
            </a:r>
            <a:r>
              <a:rPr lang="en-US" dirty="0" smtClean="0"/>
              <a:t>-particle physics is now a major player in the overall scientific strategy of the University of Grenoble </a:t>
            </a:r>
            <a:r>
              <a:rPr lang="en-US" dirty="0" err="1" smtClean="0"/>
              <a:t>Alpes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48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L’union fait la force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Renforcer le poids de la discipline au sein d’une université de rang mondial, créer en France le second pole après Paris-Saclay pour la physique nucléaire,  subatomique, et astrophysique.</a:t>
            </a:r>
          </a:p>
          <a:p>
            <a:r>
              <a:rPr lang="fr-FR" dirty="0" smtClean="0"/>
              <a:t>Le </a:t>
            </a:r>
            <a:r>
              <a:rPr lang="fr-FR" dirty="0" err="1" smtClean="0"/>
              <a:t>labex</a:t>
            </a:r>
            <a:r>
              <a:rPr lang="fr-FR" dirty="0" smtClean="0"/>
              <a:t> ENIGMASS est l’outil, le laboratoire, qui permettra de faire émerger ce pole. </a:t>
            </a:r>
          </a:p>
          <a:p>
            <a:pPr lvl="1"/>
            <a:r>
              <a:rPr lang="fr-FR" b="1" dirty="0" smtClean="0"/>
              <a:t>PAGE</a:t>
            </a:r>
            <a:r>
              <a:rPr lang="fr-FR" dirty="0" smtClean="0"/>
              <a:t> Particules-</a:t>
            </a:r>
            <a:r>
              <a:rPr lang="fr-FR" dirty="0" err="1" smtClean="0"/>
              <a:t>Astroparticules</a:t>
            </a:r>
            <a:r>
              <a:rPr lang="fr-FR" dirty="0" smtClean="0"/>
              <a:t>-</a:t>
            </a:r>
            <a:r>
              <a:rPr lang="fr-FR" dirty="0" err="1" smtClean="0"/>
              <a:t>Geoscience</a:t>
            </a:r>
            <a:r>
              <a:rPr lang="fr-FR" dirty="0" smtClean="0"/>
              <a:t>-Ecologie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7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331" y="91519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fr-FR" u="sng" dirty="0" smtClean="0">
                <a:latin typeface="Comic Sans MS" panose="030F0702030302020204" pitchFamily="66" charset="0"/>
              </a:rPr>
              <a:t>Le </a:t>
            </a:r>
            <a:r>
              <a:rPr lang="fr-FR" u="sng" dirty="0" err="1" smtClean="0">
                <a:latin typeface="Comic Sans MS" panose="030F0702030302020204" pitchFamily="66" charset="0"/>
              </a:rPr>
              <a:t>Labex</a:t>
            </a:r>
            <a:r>
              <a:rPr lang="fr-FR" u="sng" dirty="0" smtClean="0">
                <a:latin typeface="Comic Sans MS" panose="030F0702030302020204" pitchFamily="66" charset="0"/>
              </a:rPr>
              <a:t> </a:t>
            </a:r>
            <a:r>
              <a:rPr lang="fr-FR" u="sng" dirty="0" err="1">
                <a:latin typeface="Comic Sans MS" panose="030F0702030302020204" pitchFamily="66" charset="0"/>
              </a:rPr>
              <a:t>Enigmass</a:t>
            </a:r>
            <a:endParaRPr lang="fr-FR" u="sng" dirty="0">
              <a:latin typeface="Comic Sans MS" panose="030F0702030302020204" pitchFamily="66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236" y="1268761"/>
            <a:ext cx="10262244" cy="1049237"/>
          </a:xfrm>
        </p:spPr>
        <p:txBody>
          <a:bodyPr/>
          <a:lstStyle/>
          <a:p>
            <a:pPr marL="0" indent="0" algn="just">
              <a:buNone/>
            </a:pPr>
            <a:r>
              <a:rPr lang="fr-FR" sz="2000" dirty="0" smtClean="0">
                <a:latin typeface="Comic Sans MS" panose="030F0702030302020204" pitchFamily="66" charset="0"/>
              </a:rPr>
              <a:t>Projet commun de 4 laboratoires du </a:t>
            </a:r>
            <a:r>
              <a:rPr lang="fr-FR" sz="2000" b="1" dirty="0" smtClean="0">
                <a:latin typeface="Comic Sans MS" panose="030F0702030302020204" pitchFamily="66" charset="0"/>
              </a:rPr>
              <a:t>CNRS (IN2P3 and INP) + CEA </a:t>
            </a:r>
            <a:r>
              <a:rPr lang="fr-FR" sz="2000" dirty="0" smtClean="0">
                <a:latin typeface="Comic Sans MS" panose="030F0702030302020204" pitchFamily="66" charset="0"/>
              </a:rPr>
              <a:t>LAPP, LPSC, </a:t>
            </a:r>
            <a:r>
              <a:rPr lang="fr-FR" sz="2000" dirty="0" err="1" smtClean="0">
                <a:latin typeface="Comic Sans MS" panose="030F0702030302020204" pitchFamily="66" charset="0"/>
              </a:rPr>
              <a:t>LAPTh</a:t>
            </a:r>
            <a:r>
              <a:rPr lang="fr-FR" sz="2000" dirty="0" smtClean="0">
                <a:latin typeface="Comic Sans MS" panose="030F0702030302020204" pitchFamily="66" charset="0"/>
              </a:rPr>
              <a:t>, LSM et les universités </a:t>
            </a:r>
            <a:r>
              <a:rPr lang="fr-FR" sz="2000" b="1" dirty="0" smtClean="0">
                <a:latin typeface="Comic Sans MS" panose="030F0702030302020204" pitchFamily="66" charset="0"/>
              </a:rPr>
              <a:t>Université Savoie Mont Blanc, Université Joseph Fourrier </a:t>
            </a:r>
          </a:p>
          <a:p>
            <a:pPr marL="0" indent="0">
              <a:buNone/>
            </a:pPr>
            <a:endParaRPr lang="fr-FR" sz="2000" dirty="0">
              <a:latin typeface="Comic Sans MS" panose="030F0702030302020204" pitchFamily="66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950" y="2026075"/>
            <a:ext cx="5519450" cy="433027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7458342" y="5788807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9799960" y="5780553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8462635" y="3238515"/>
            <a:ext cx="72008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8462635" y="2206721"/>
            <a:ext cx="720080" cy="36004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black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54236" y="2386741"/>
            <a:ext cx="5869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Trois buts  stratégiques :</a:t>
            </a:r>
          </a:p>
          <a:p>
            <a:pPr marL="342900" indent="-342900" algn="just">
              <a:buAutoNum type="alphaLcParenR"/>
            </a:pP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Renforcer les liens entre les 4 laboratoires, faire émerger un pole solide au sein de l’UGA</a:t>
            </a:r>
          </a:p>
          <a:p>
            <a:pPr marL="342900" indent="-342900" algn="just">
              <a:buAutoNum type="alphaLcParenR"/>
            </a:pP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Créer un enseignement de haut niveau capable d’attirer les meilleurs étudiants </a:t>
            </a:r>
          </a:p>
          <a:p>
            <a:pPr marL="342900" indent="-342900" algn="just">
              <a:buAutoNum type="alphaLcParenR"/>
            </a:pP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Renforcer les équipes par des nouvelles personnes pour maximiser l’impact</a:t>
            </a:r>
          </a:p>
          <a:p>
            <a:pPr marL="342900" indent="-342900" algn="just">
              <a:buAutoNum type="alphaLcParenR"/>
            </a:pPr>
            <a:r>
              <a:rPr lang="fr-FR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Favoriser le développent des nouvelles compétences </a:t>
            </a:r>
            <a:r>
              <a:rPr lang="fr-FR" smtClean="0">
                <a:solidFill>
                  <a:srgbClr val="0070C0"/>
                </a:solidFill>
                <a:latin typeface="Comic Sans MS" panose="030F0702030302020204" pitchFamily="66" charset="0"/>
              </a:rPr>
              <a:t>de pointe.</a:t>
            </a:r>
            <a:endParaRPr lang="fr-FR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2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Scientific strategy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599" y="1196753"/>
            <a:ext cx="11288617" cy="4929411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lphaLcParenR"/>
            </a:pPr>
            <a:r>
              <a:rPr lang="en-GB" sz="2400" dirty="0"/>
              <a:t>Higgs properties studies, direct and indirect searches for new physics at LHC</a:t>
            </a:r>
          </a:p>
          <a:p>
            <a:pPr marL="971550" lvl="1" indent="-571500" algn="just">
              <a:buFont typeface="+mj-lt"/>
              <a:buAutoNum type="romanLcPeriod"/>
            </a:pPr>
            <a:r>
              <a:rPr lang="en-GB" sz="2400" dirty="0"/>
              <a:t>Prepare the </a:t>
            </a:r>
            <a:r>
              <a:rPr lang="en-GB" sz="2400" dirty="0" smtClean="0"/>
              <a:t>detectors’ </a:t>
            </a:r>
            <a:r>
              <a:rPr lang="en-GB" sz="2400" dirty="0"/>
              <a:t>upgrade and profit to acquire new skills and expertise : Silicon tracking devices</a:t>
            </a:r>
          </a:p>
          <a:p>
            <a:pPr marL="571500" indent="-571500" algn="just">
              <a:buFont typeface="+mj-lt"/>
              <a:buAutoNum type="alphaLcParenR"/>
            </a:pPr>
            <a:r>
              <a:rPr lang="en-GB" sz="2400" dirty="0"/>
              <a:t>Create a neutrino physics pole locally. Build and focus the effort on the mass hierarchy, CP </a:t>
            </a:r>
            <a:r>
              <a:rPr lang="en-GB" sz="2400" dirty="0" smtClean="0"/>
              <a:t>violation, Sterile </a:t>
            </a:r>
            <a:r>
              <a:rPr lang="en-GB" sz="2400" dirty="0">
                <a:latin typeface="Symbol" panose="05050102010706020507" pitchFamily="18" charset="2"/>
              </a:rPr>
              <a:t>n</a:t>
            </a:r>
            <a:r>
              <a:rPr lang="en-GB" sz="2400" dirty="0" smtClean="0"/>
              <a:t> </a:t>
            </a:r>
            <a:r>
              <a:rPr lang="en-GB" sz="2400" dirty="0"/>
              <a:t>and double </a:t>
            </a:r>
            <a:r>
              <a:rPr lang="en-GB" sz="2400" dirty="0">
                <a:latin typeface="Symbol" panose="05050102010706020507" pitchFamily="18" charset="2"/>
              </a:rPr>
              <a:t>b </a:t>
            </a:r>
            <a:r>
              <a:rPr lang="en-GB" sz="2400" dirty="0"/>
              <a:t>decay</a:t>
            </a:r>
            <a:r>
              <a:rPr lang="en-GB" sz="2400" dirty="0">
                <a:latin typeface="Symbol" panose="05050102010706020507" pitchFamily="18" charset="2"/>
              </a:rPr>
              <a:t> </a:t>
            </a:r>
            <a:r>
              <a:rPr lang="en-GB" sz="2400" dirty="0" smtClean="0"/>
              <a:t>questions.</a:t>
            </a:r>
            <a:endParaRPr lang="en-GB" sz="2400" dirty="0"/>
          </a:p>
          <a:p>
            <a:pPr marL="571500" indent="-571500" algn="just">
              <a:buFont typeface="+mj-lt"/>
              <a:buAutoNum type="alphaLcParenR"/>
            </a:pPr>
            <a:r>
              <a:rPr lang="en-GB" sz="2400" dirty="0"/>
              <a:t>Favour a multi-messenger analysis from different </a:t>
            </a:r>
            <a:r>
              <a:rPr lang="en-GB" sz="2400" dirty="0" err="1"/>
              <a:t>astroparticle</a:t>
            </a:r>
            <a:r>
              <a:rPr lang="en-GB" sz="2400" dirty="0"/>
              <a:t> observations. Focus on cosmology, dark </a:t>
            </a:r>
            <a:r>
              <a:rPr lang="en-GB" sz="2400" dirty="0" smtClean="0"/>
              <a:t>matter, </a:t>
            </a:r>
            <a:r>
              <a:rPr lang="en-GB" sz="2400" dirty="0"/>
              <a:t>gravitational waves. 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82178" y="5089793"/>
            <a:ext cx="5034709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The key issue is manpower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85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61" y="523081"/>
            <a:ext cx="1045440" cy="65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90241" y="1165601"/>
            <a:ext cx="8228160" cy="2220480"/>
          </a:xfrm>
        </p:spPr>
        <p:txBody>
          <a:bodyPr vert="horz" lIns="91440" tIns="28737" rIns="91440" bIns="45720" rtlCol="0">
            <a:normAutofit/>
          </a:bodyPr>
          <a:lstStyle/>
          <a:p>
            <a:pPr marL="385926" indent="-290884">
              <a:buSzPct val="45000"/>
              <a:buFont typeface="Wingdings 2" panose="05020102010507070707" pitchFamily="18" charset="2"/>
              <a:buChar char=""/>
              <a:tabLst>
                <a:tab pos="385926" algn="l"/>
                <a:tab pos="480967" algn="l"/>
                <a:tab pos="888494" algn="l"/>
                <a:tab pos="1296019" algn="l"/>
                <a:tab pos="1703546" algn="l"/>
                <a:tab pos="2111071" algn="l"/>
                <a:tab pos="2518598" algn="l"/>
                <a:tab pos="2926123" algn="l"/>
                <a:tab pos="3333650" algn="l"/>
                <a:tab pos="3741175" algn="l"/>
                <a:tab pos="4148702" algn="l"/>
                <a:tab pos="4556227" algn="l"/>
                <a:tab pos="4963754" algn="l"/>
                <a:tab pos="5371279" algn="l"/>
                <a:tab pos="5778806" algn="l"/>
                <a:tab pos="6186331" algn="l"/>
                <a:tab pos="6593858" algn="l"/>
                <a:tab pos="7001383" algn="l"/>
                <a:tab pos="7408910" algn="l"/>
                <a:tab pos="7816435" algn="l"/>
                <a:tab pos="8223962" algn="l"/>
              </a:tabLst>
            </a:pPr>
            <a:r>
              <a:rPr lang="en-US" altLang="fr-FR" sz="1814" dirty="0"/>
              <a:t>Mid-term objective : </a:t>
            </a:r>
          </a:p>
          <a:p>
            <a:pPr marL="777611" lvl="1">
              <a:buSzPct val="45000"/>
              <a:buFont typeface="Wingdings 2" panose="05020102010507070707" pitchFamily="18" charset="2"/>
              <a:buChar char=""/>
              <a:tabLst>
                <a:tab pos="385926" algn="l"/>
                <a:tab pos="480967" algn="l"/>
                <a:tab pos="888494" algn="l"/>
                <a:tab pos="1296019" algn="l"/>
                <a:tab pos="1703546" algn="l"/>
                <a:tab pos="2111071" algn="l"/>
                <a:tab pos="2518598" algn="l"/>
                <a:tab pos="2926123" algn="l"/>
                <a:tab pos="3333650" algn="l"/>
                <a:tab pos="3741175" algn="l"/>
                <a:tab pos="4148702" algn="l"/>
                <a:tab pos="4556227" algn="l"/>
                <a:tab pos="4963754" algn="l"/>
                <a:tab pos="5371279" algn="l"/>
                <a:tab pos="5778806" algn="l"/>
                <a:tab pos="6186331" algn="l"/>
                <a:tab pos="6593858" algn="l"/>
                <a:tab pos="7001383" algn="l"/>
                <a:tab pos="7408910" algn="l"/>
                <a:tab pos="7816435" algn="l"/>
                <a:tab pos="8223962" algn="l"/>
              </a:tabLst>
            </a:pPr>
            <a:r>
              <a:rPr lang="en-US" altLang="fr-FR" sz="1633" dirty="0"/>
              <a:t>to </a:t>
            </a:r>
            <a:r>
              <a:rPr lang="en-US" altLang="fr-FR" sz="1633" dirty="0">
                <a:solidFill>
                  <a:srgbClr val="0000FF"/>
                </a:solidFill>
              </a:rPr>
              <a:t>become the reference European </a:t>
            </a:r>
            <a:br>
              <a:rPr lang="en-US" altLang="fr-FR" sz="1633" dirty="0">
                <a:solidFill>
                  <a:srgbClr val="0000FF"/>
                </a:solidFill>
              </a:rPr>
            </a:br>
            <a:r>
              <a:rPr lang="en-US" altLang="fr-FR" sz="1633" dirty="0">
                <a:solidFill>
                  <a:srgbClr val="0000FF"/>
                </a:solidFill>
              </a:rPr>
              <a:t>school of instrumentation in the </a:t>
            </a:r>
            <a:br>
              <a:rPr lang="en-US" altLang="fr-FR" sz="1633" dirty="0">
                <a:solidFill>
                  <a:srgbClr val="0000FF"/>
                </a:solidFill>
              </a:rPr>
            </a:br>
            <a:r>
              <a:rPr lang="en-US" altLang="fr-FR" sz="1633" dirty="0">
                <a:solidFill>
                  <a:srgbClr val="0000FF"/>
                </a:solidFill>
              </a:rPr>
              <a:t>discipline  within 3-5 years</a:t>
            </a:r>
          </a:p>
          <a:p>
            <a:pPr marL="777611" lvl="1">
              <a:buSzPct val="45000"/>
              <a:buFont typeface="Wingdings 2" panose="05020102010507070707" pitchFamily="18" charset="2"/>
              <a:buChar char=""/>
              <a:tabLst>
                <a:tab pos="385926" algn="l"/>
                <a:tab pos="480967" algn="l"/>
                <a:tab pos="888494" algn="l"/>
                <a:tab pos="1296019" algn="l"/>
                <a:tab pos="1703546" algn="l"/>
                <a:tab pos="2111071" algn="l"/>
                <a:tab pos="2518598" algn="l"/>
                <a:tab pos="2926123" algn="l"/>
                <a:tab pos="3333650" algn="l"/>
                <a:tab pos="3741175" algn="l"/>
                <a:tab pos="4148702" algn="l"/>
                <a:tab pos="4556227" algn="l"/>
                <a:tab pos="4963754" algn="l"/>
                <a:tab pos="5371279" algn="l"/>
                <a:tab pos="5778806" algn="l"/>
                <a:tab pos="6186331" algn="l"/>
                <a:tab pos="6593858" algn="l"/>
                <a:tab pos="7001383" algn="l"/>
                <a:tab pos="7408910" algn="l"/>
                <a:tab pos="7816435" algn="l"/>
                <a:tab pos="8223962" algn="l"/>
              </a:tabLst>
            </a:pPr>
            <a:r>
              <a:rPr lang="en-US" altLang="fr-FR" sz="1633" dirty="0"/>
              <a:t>train </a:t>
            </a:r>
            <a:r>
              <a:rPr lang="en-US" altLang="fr-FR" sz="1633" dirty="0">
                <a:solidFill>
                  <a:srgbClr val="0000FF"/>
                </a:solidFill>
              </a:rPr>
              <a:t>32 students per year over 8 </a:t>
            </a:r>
            <a:br>
              <a:rPr lang="en-US" altLang="fr-FR" sz="1633" dirty="0">
                <a:solidFill>
                  <a:srgbClr val="0000FF"/>
                </a:solidFill>
              </a:rPr>
            </a:br>
            <a:r>
              <a:rPr lang="en-US" altLang="fr-FR" sz="1633" dirty="0">
                <a:solidFill>
                  <a:srgbClr val="0000FF"/>
                </a:solidFill>
              </a:rPr>
              <a:t>weeks and 2 modules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881" y="196201"/>
            <a:ext cx="1632960" cy="71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639201" y="-124919"/>
            <a:ext cx="8228160" cy="1360800"/>
          </a:xfrm>
        </p:spPr>
        <p:txBody>
          <a:bodyPr vert="horz" lIns="91440" tIns="36900" rIns="91440" bIns="45720" rtlCol="0" anchor="ctr">
            <a:normAutofit/>
          </a:bodyPr>
          <a:lstStyle/>
          <a:p>
            <a:pPr algn="l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altLang="fr-FR" sz="2400" b="1" u="sng" dirty="0">
                <a:solidFill>
                  <a:srgbClr val="0070C0"/>
                </a:solidFill>
              </a:rPr>
              <a:t>European School of Instrumentation in Particle and </a:t>
            </a:r>
            <a:r>
              <a:rPr lang="en-US" altLang="fr-FR" sz="2400" b="1" u="sng" dirty="0" err="1">
                <a:solidFill>
                  <a:srgbClr val="0070C0"/>
                </a:solidFill>
              </a:rPr>
              <a:t>Astroparticle</a:t>
            </a:r>
            <a:r>
              <a:rPr lang="en-US" altLang="fr-FR" sz="2400" b="1" u="sng" dirty="0">
                <a:solidFill>
                  <a:srgbClr val="0070C0"/>
                </a:solidFill>
              </a:rPr>
              <a:t> Physics</a:t>
            </a:r>
          </a:p>
        </p:txBody>
      </p:sp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20" y="1100521"/>
            <a:ext cx="3951360" cy="262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21" y="3637801"/>
            <a:ext cx="3366720" cy="237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5704321" y="3886921"/>
            <a:ext cx="4482720" cy="24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>
              <a:spcAft>
                <a:spcPts val="1282"/>
              </a:spcAft>
              <a:buClrTx/>
            </a:pPr>
            <a:r>
              <a:rPr lang="en-US" altLang="fr-FR" sz="1814">
                <a:solidFill>
                  <a:srgbClr val="0000FF"/>
                </a:solidFill>
              </a:rPr>
              <a:t>2015 status : </a:t>
            </a:r>
          </a:p>
          <a:p>
            <a:pPr>
              <a:spcAft>
                <a:spcPts val="1032"/>
              </a:spcAft>
              <a:buClrTx/>
            </a:pPr>
            <a:r>
              <a:rPr lang="en-US" altLang="fr-FR" sz="1451">
                <a:solidFill>
                  <a:srgbClr val="000000"/>
                </a:solidFill>
              </a:rPr>
              <a:t>8 students in 2014, 12 in 2015 and 7 </a:t>
            </a:r>
            <a:br>
              <a:rPr lang="en-US" altLang="fr-FR" sz="1451">
                <a:solidFill>
                  <a:srgbClr val="000000"/>
                </a:solidFill>
              </a:rPr>
            </a:br>
            <a:r>
              <a:rPr lang="en-US" altLang="fr-FR" sz="1451">
                <a:solidFill>
                  <a:srgbClr val="000000"/>
                </a:solidFill>
              </a:rPr>
              <a:t>countries, </a:t>
            </a:r>
            <a:r>
              <a:rPr lang="en-US" altLang="fr-FR" sz="1451">
                <a:solidFill>
                  <a:srgbClr val="0000FF"/>
                </a:solidFill>
              </a:rPr>
              <a:t>aiming at 20 students and 10 countries for 2016</a:t>
            </a:r>
          </a:p>
          <a:p>
            <a:pPr>
              <a:spcAft>
                <a:spcPts val="1032"/>
              </a:spcAft>
              <a:buClrTx/>
            </a:pPr>
            <a:r>
              <a:rPr lang="en-US" altLang="fr-FR" sz="1451">
                <a:solidFill>
                  <a:srgbClr val="0000FF"/>
                </a:solidFill>
              </a:rPr>
              <a:t>2  independent 4-week modules ; 210 hours of lectures in all ; ~50 lecturers and lab session tutors.</a:t>
            </a:r>
            <a:r>
              <a:rPr lang="en-US" altLang="fr-FR" sz="1451">
                <a:solidFill>
                  <a:srgbClr val="000000"/>
                </a:solidFill>
              </a:rPr>
              <a:t> </a:t>
            </a:r>
          </a:p>
          <a:p>
            <a:pPr>
              <a:spcAft>
                <a:spcPts val="1032"/>
              </a:spcAft>
              <a:buClrTx/>
            </a:pPr>
            <a:r>
              <a:rPr lang="en-US" altLang="fr-FR" sz="1451">
                <a:solidFill>
                  <a:srgbClr val="0000FF"/>
                </a:solidFill>
              </a:rPr>
              <a:t>budget 70 k€</a:t>
            </a:r>
            <a:r>
              <a:rPr lang="en-US" altLang="fr-FR" sz="1451">
                <a:solidFill>
                  <a:srgbClr val="000000"/>
                </a:solidFill>
              </a:rPr>
              <a:t> (1/2 ENIGMASS, 1/2 ESI + Technopole Archamps +  Haute-Savoie Council)</a:t>
            </a:r>
          </a:p>
          <a:p>
            <a:pPr>
              <a:spcAft>
                <a:spcPts val="1032"/>
              </a:spcAft>
              <a:buClrTx/>
            </a:pPr>
            <a:r>
              <a:rPr lang="en-US" altLang="fr-FR" sz="1451">
                <a:solidFill>
                  <a:srgbClr val="000000"/>
                </a:solidFill>
              </a:rPr>
              <a:t>participating institutes : UGA, USMB, U of Strasbourg, CERN, CPPM, IRFU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2503200" y="6074281"/>
            <a:ext cx="1958400" cy="3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fr-FR" altLang="fr-FR" sz="1633">
                <a:solidFill>
                  <a:srgbClr val="000000"/>
                </a:solidFill>
              </a:rPr>
              <a:t>lab sessions at CERN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3973441" y="6401161"/>
            <a:ext cx="4044960" cy="27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40819" rIns="81638" bIns="40819"/>
          <a:lstStyle>
            <a:lvl1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fr-FR" altLang="fr-FR" sz="1361">
                <a:solidFill>
                  <a:srgbClr val="0000FF"/>
                </a:solidFill>
              </a:rPr>
              <a:t>http://www.esi-archamps.eu/Thematic-Schools/ESIPAP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844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481" y="56521"/>
            <a:ext cx="8228160" cy="777600"/>
          </a:xfrm>
        </p:spPr>
        <p:txBody>
          <a:bodyPr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fr-FR" altLang="fr-FR" sz="2800" u="sng" dirty="0" err="1"/>
              <a:t>GraSPA</a:t>
            </a:r>
            <a:r>
              <a:rPr lang="fr-FR" altLang="fr-FR" sz="2800" u="sng" dirty="0"/>
              <a:t> </a:t>
            </a:r>
            <a:r>
              <a:rPr lang="fr-FR" altLang="fr-FR" sz="2800" u="sng" dirty="0" err="1"/>
              <a:t>Summer</a:t>
            </a:r>
            <a:r>
              <a:rPr lang="fr-FR" altLang="fr-FR" sz="2800" u="sng" dirty="0"/>
              <a:t> </a:t>
            </a:r>
            <a:r>
              <a:rPr lang="fr-FR" altLang="fr-FR" sz="2800" u="sng" dirty="0" err="1"/>
              <a:t>School</a:t>
            </a:r>
            <a:endParaRPr lang="fr-FR" altLang="fr-FR" sz="2800" u="sng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675555" y="1701001"/>
            <a:ext cx="11183069" cy="203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>
              <a:lnSpc>
                <a:spcPct val="100000"/>
              </a:lnSpc>
              <a:spcBef>
                <a:spcPts val="590"/>
              </a:spcBef>
              <a:buFont typeface="Arial" panose="020B0604020202020204" pitchFamily="34" charset="0"/>
              <a:buChar char="•"/>
            </a:pPr>
            <a:r>
              <a:rPr lang="en-US" altLang="fr-FR" sz="2177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Why?</a:t>
            </a:r>
            <a:r>
              <a:rPr lang="en-US" altLang="fr-FR" sz="2903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 </a:t>
            </a:r>
            <a:r>
              <a:rPr lang="en-US" altLang="fr-FR" sz="1633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Decrease in number of Physics students at university ⇒ Inspire and help 3rd and 4th year physics students to pursue a career in Particle Physics/Astro/Cosmo </a:t>
            </a:r>
            <a:r>
              <a:rPr lang="en-US" altLang="fr-FR" sz="2177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⇒ </a:t>
            </a:r>
            <a:r>
              <a:rPr lang="en-US" altLang="fr-FR" sz="2177" dirty="0" smtClean="0">
                <a:solidFill>
                  <a:srgbClr val="0000FF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Summer School!</a:t>
            </a:r>
          </a:p>
          <a:p>
            <a:pPr>
              <a:lnSpc>
                <a:spcPct val="100000"/>
              </a:lnSpc>
              <a:spcBef>
                <a:spcPts val="148"/>
              </a:spcBef>
              <a:buClrTx/>
              <a:buSzTx/>
            </a:pPr>
            <a:endParaRPr lang="en-US" altLang="fr-FR" sz="726" dirty="0" smtClean="0">
              <a:solidFill>
                <a:srgbClr val="0000FF"/>
              </a:solidFill>
              <a:latin typeface="Calibri" panose="020F050202020403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443"/>
              </a:spcBef>
              <a:buFont typeface="Arial" panose="020B0604020202020204" pitchFamily="34" charset="0"/>
              <a:buChar char="•"/>
            </a:pPr>
            <a:r>
              <a:rPr lang="en-US" altLang="fr-FR" sz="2177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How? </a:t>
            </a:r>
            <a:r>
              <a:rPr lang="en-US" altLang="fr-FR" sz="2177" dirty="0" smtClean="0">
                <a:solidFill>
                  <a:srgbClr val="0000FF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30 students, 1 week-long School</a:t>
            </a:r>
            <a:endParaRPr lang="en-US" altLang="fr-FR" sz="726" dirty="0" smtClean="0">
              <a:solidFill>
                <a:srgbClr val="000000"/>
              </a:solidFill>
              <a:latin typeface="Calibri" panose="020F0502020204030204" pitchFamily="34" charset="0"/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443"/>
              </a:spcBef>
              <a:buFont typeface="Arial" panose="020B0604020202020204" pitchFamily="34" charset="0"/>
              <a:buChar char="•"/>
            </a:pPr>
            <a:r>
              <a:rPr lang="en-US" altLang="fr-FR" sz="2177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Outcome? </a:t>
            </a:r>
            <a:r>
              <a:rPr lang="en-US" altLang="fr-FR" sz="2177" dirty="0" smtClean="0">
                <a:solidFill>
                  <a:srgbClr val="E46C0A"/>
                </a:solidFill>
                <a:latin typeface="Calibri" panose="020F0502020204030204" pitchFamily="34" charset="0"/>
                <a:ea typeface="DejaVu Sans" charset="0"/>
                <a:cs typeface="DejaVu Sans" charset="0"/>
              </a:rPr>
              <a:t>Huge success in applications (137 for 30 places in 2014, similar in 2015), very good feedback from students.</a:t>
            </a:r>
            <a:endParaRPr lang="en-US" altLang="fr-FR" sz="2177" dirty="0">
              <a:solidFill>
                <a:srgbClr val="E46C0A"/>
              </a:solidFill>
              <a:latin typeface="Calibri" panose="020F0502020204030204" pitchFamily="34" charset="0"/>
              <a:ea typeface="DejaVu Sans" charset="0"/>
              <a:cs typeface="DejaVu Sans" charset="0"/>
            </a:endParaRPr>
          </a:p>
        </p:txBody>
      </p:sp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1699681" y="834121"/>
            <a:ext cx="1949760" cy="809280"/>
            <a:chOff x="122" y="579"/>
            <a:chExt cx="1354" cy="562"/>
          </a:xfrm>
        </p:grpSpPr>
        <p:pic>
          <p:nvPicPr>
            <p:cNvPr id="61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" y="579"/>
              <a:ext cx="1354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53" name="Rectangle 5"/>
            <p:cNvSpPr>
              <a:spLocks noChangeArrowheads="1"/>
            </p:cNvSpPr>
            <p:nvPr/>
          </p:nvSpPr>
          <p:spPr bwMode="auto">
            <a:xfrm>
              <a:off x="969" y="866"/>
              <a:ext cx="507" cy="22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 sz="1633">
                <a:ea typeface="DejaVu Sans" charset="0"/>
                <a:cs typeface="DejaVu Sans" charset="0"/>
              </a:endParaRPr>
            </a:p>
          </p:txBody>
        </p:sp>
      </p:grpSp>
      <p:grpSp>
        <p:nvGrpSpPr>
          <p:cNvPr id="6149" name="Group 6"/>
          <p:cNvGrpSpPr>
            <a:grpSpLocks/>
          </p:cNvGrpSpPr>
          <p:nvPr/>
        </p:nvGrpSpPr>
        <p:grpSpPr bwMode="auto">
          <a:xfrm>
            <a:off x="8628961" y="842761"/>
            <a:ext cx="1949760" cy="809280"/>
            <a:chOff x="4934" y="585"/>
            <a:chExt cx="1354" cy="562"/>
          </a:xfrm>
        </p:grpSpPr>
        <p:pic>
          <p:nvPicPr>
            <p:cNvPr id="6150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" y="585"/>
              <a:ext cx="1354" cy="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51" name="Rectangle 8"/>
            <p:cNvSpPr>
              <a:spLocks noChangeArrowheads="1"/>
            </p:cNvSpPr>
            <p:nvPr/>
          </p:nvSpPr>
          <p:spPr bwMode="auto">
            <a:xfrm>
              <a:off x="5780" y="872"/>
              <a:ext cx="507" cy="222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1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 sz="1633">
                <a:ea typeface="DejaVu Sans" charset="0"/>
                <a:cs typeface="DejaVu Sans" charset="0"/>
              </a:endParaRPr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/>
              <a:t>6</a:t>
            </a:fld>
            <a:endParaRPr lang="fr-FR"/>
          </a:p>
        </p:txBody>
      </p:sp>
      <p:sp>
        <p:nvSpPr>
          <p:cNvPr id="11" name="Rectangle 1"/>
          <p:cNvSpPr txBox="1">
            <a:spLocks noChangeArrowheads="1"/>
          </p:cNvSpPr>
          <p:nvPr/>
        </p:nvSpPr>
        <p:spPr>
          <a:xfrm>
            <a:off x="1252006" y="3777568"/>
            <a:ext cx="8222400" cy="778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fr-FR" altLang="fr-FR" sz="2800" b="1" u="sng" dirty="0" err="1">
                <a:solidFill>
                  <a:srgbClr val="0070C0"/>
                </a:solidFill>
                <a:latin typeface="+mj-lt"/>
              </a:rPr>
              <a:t>Subatomic</a:t>
            </a:r>
            <a:r>
              <a:rPr lang="fr-FR" altLang="fr-FR" sz="2800" b="1" u="sng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altLang="fr-FR" sz="2800" b="1" u="sng" dirty="0" err="1">
                <a:solidFill>
                  <a:srgbClr val="0070C0"/>
                </a:solidFill>
                <a:latin typeface="+mj-lt"/>
              </a:rPr>
              <a:t>lab</a:t>
            </a:r>
            <a:r>
              <a:rPr lang="fr-FR" altLang="fr-FR" sz="2800" b="1" u="sng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altLang="fr-FR" sz="2800" b="1" u="sng" dirty="0" err="1">
                <a:solidFill>
                  <a:srgbClr val="0070C0"/>
                </a:solidFill>
                <a:latin typeface="+mj-lt"/>
              </a:rPr>
              <a:t>plateform</a:t>
            </a:r>
            <a:r>
              <a:rPr lang="fr-FR" altLang="fr-FR" sz="2800" b="1" u="sng" dirty="0">
                <a:solidFill>
                  <a:srgbClr val="0070C0"/>
                </a:solidFill>
                <a:latin typeface="+mj-lt"/>
              </a:rPr>
              <a:t> in Grenoble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76225" y="4600112"/>
            <a:ext cx="8648700" cy="1313123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28737" rIns="0" bIns="0"/>
          <a:lstStyle>
            <a:lvl1pPr marL="425450" indent="-320675"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1pPr>
            <a:lvl2pPr marL="857250"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2pPr>
            <a:lvl3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3pPr>
            <a:lvl4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4pPr>
            <a:lvl5pPr>
              <a:lnSpc>
                <a:spcPct val="91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5pPr>
            <a:lvl6pPr marL="25146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6pPr>
            <a:lvl7pPr marL="29718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7pPr>
            <a:lvl8pPr marL="34290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8pPr>
            <a:lvl9pPr marL="3886200" indent="-228600" defTabSz="449263" eaLnBrk="0" fontAlgn="base" hangingPunct="0">
              <a:lnSpc>
                <a:spcPct val="9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254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  <a:defRPr>
                <a:solidFill>
                  <a:schemeClr val="bg1"/>
                </a:solidFill>
                <a:latin typeface="Times New Roman" panose="02020603050405020304" pitchFamily="18" charset="0"/>
                <a:ea typeface="DejaVu LGC Sans" charset="0"/>
                <a:cs typeface="DejaVu LGC Sans" charset="0"/>
              </a:defRPr>
            </a:lvl9pPr>
          </a:lstStyle>
          <a:p>
            <a:pPr marL="104775" lvl="1">
              <a:spcAft>
                <a:spcPts val="1282"/>
              </a:spcAft>
              <a:buSzPct val="45000"/>
            </a:pPr>
            <a:r>
              <a:rPr lang="en-US" altLang="fr-FR" sz="2177" dirty="0">
                <a:latin typeface="Calibri" panose="020F0502020204030204" pitchFamily="34" charset="0"/>
                <a:ea typeface="DejaVu Sans" charset="0"/>
                <a:cs typeface="DejaVu Sans" charset="0"/>
              </a:rPr>
              <a:t>N</a:t>
            </a:r>
            <a:r>
              <a:rPr lang="en-US" altLang="fr-FR" sz="2177" dirty="0" smtClean="0">
                <a:latin typeface="Calibri" panose="020F0502020204030204" pitchFamily="34" charset="0"/>
                <a:ea typeface="DejaVu Sans" charset="0"/>
                <a:cs typeface="DejaVu Sans" charset="0"/>
              </a:rPr>
              <a:t>uclear</a:t>
            </a:r>
            <a:r>
              <a:rPr lang="en-US" altLang="fr-FR" sz="2177" dirty="0">
                <a:latin typeface="Calibri" panose="020F0502020204030204" pitchFamily="34" charset="0"/>
                <a:ea typeface="DejaVu Sans" charset="0"/>
                <a:cs typeface="DejaVu Sans" charset="0"/>
              </a:rPr>
              <a:t>, particle physics and medical </a:t>
            </a:r>
            <a:r>
              <a:rPr lang="en-US" altLang="fr-FR" sz="2177" dirty="0" smtClean="0">
                <a:latin typeface="Calibri" panose="020F0502020204030204" pitchFamily="34" charset="0"/>
                <a:ea typeface="DejaVu Sans" charset="0"/>
                <a:cs typeface="DejaVu Sans" charset="0"/>
              </a:rPr>
              <a:t>applications for </a:t>
            </a:r>
            <a:r>
              <a:rPr lang="en-US" altLang="fr-FR" sz="2177" dirty="0">
                <a:latin typeface="Calibri" panose="020F0502020204030204" pitchFamily="34" charset="0"/>
                <a:ea typeface="DejaVu Sans" charset="0"/>
                <a:cs typeface="DejaVu Sans" charset="0"/>
              </a:rPr>
              <a:t>engineers, </a:t>
            </a:r>
            <a:r>
              <a:rPr lang="en-US" altLang="fr-FR" sz="2177" dirty="0" smtClean="0">
                <a:latin typeface="Calibri" panose="020F0502020204030204" pitchFamily="34" charset="0"/>
                <a:ea typeface="DejaVu Sans" charset="0"/>
                <a:cs typeface="DejaVu Sans" charset="0"/>
              </a:rPr>
              <a:t>doctors, …</a:t>
            </a:r>
            <a:endParaRPr lang="en-US" altLang="fr-FR" sz="2177" dirty="0">
              <a:latin typeface="Calibri" panose="020F0502020204030204" pitchFamily="34" charset="0"/>
              <a:ea typeface="DejaVu Sans" charset="0"/>
              <a:cs typeface="DejaVu Sans" charset="0"/>
            </a:endParaRPr>
          </a:p>
          <a:p>
            <a:pPr marL="447675" indent="-342900">
              <a:spcAft>
                <a:spcPts val="1282"/>
              </a:spcAft>
              <a:buSzPct val="45000"/>
              <a:buFont typeface="Wingdings" panose="05000000000000000000" pitchFamily="2" charset="2"/>
              <a:buChar char="Ø"/>
            </a:pPr>
            <a:r>
              <a:rPr lang="en-US" altLang="fr-FR" sz="2177" dirty="0" smtClean="0">
                <a:latin typeface="Calibri" panose="020F0502020204030204" pitchFamily="34" charset="0"/>
                <a:ea typeface="DejaVu Sans" charset="0"/>
                <a:cs typeface="DejaVu Sans" charset="0"/>
              </a:rPr>
              <a:t>500 master students per year, 19 laboratory </a:t>
            </a:r>
            <a:r>
              <a:rPr lang="en-US" altLang="fr-FR" sz="2177" dirty="0">
                <a:latin typeface="Calibri" panose="020F0502020204030204" pitchFamily="34" charset="0"/>
                <a:ea typeface="DejaVu Sans" charset="0"/>
                <a:cs typeface="DejaVu Sans" charset="0"/>
              </a:rPr>
              <a:t>setups </a:t>
            </a:r>
            <a:r>
              <a:rPr lang="en-US" altLang="fr-FR" sz="2177" dirty="0" smtClean="0">
                <a:latin typeface="Calibri" panose="020F0502020204030204" pitchFamily="34" charset="0"/>
                <a:ea typeface="DejaVu Sans" charset="0"/>
                <a:cs typeface="DejaVu Sans" charset="0"/>
              </a:rPr>
              <a:t> </a:t>
            </a:r>
            <a:endParaRPr lang="en-US" altLang="fr-FR" sz="2177" dirty="0">
              <a:latin typeface="Calibri" panose="020F0502020204030204" pitchFamily="34" charset="0"/>
              <a:ea typeface="DejaVu Sans" charset="0"/>
              <a:cs typeface="DejaVu Sans" charset="0"/>
            </a:endParaRPr>
          </a:p>
          <a:p>
            <a:pPr lvl="1">
              <a:spcAft>
                <a:spcPts val="1032"/>
              </a:spcAft>
              <a:buSzPct val="45000"/>
            </a:pPr>
            <a:endParaRPr lang="en-US" altLang="fr-FR" sz="1633" dirty="0">
              <a:solidFill>
                <a:srgbClr val="000000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506" y="4172212"/>
            <a:ext cx="2612160" cy="159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064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8623" r="21085" b="11694"/>
          <a:stretch/>
        </p:blipFill>
        <p:spPr>
          <a:xfrm>
            <a:off x="3736521" y="2390647"/>
            <a:ext cx="2845756" cy="187220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531327" y="4445331"/>
            <a:ext cx="3096344" cy="55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indent="0" algn="ctr">
              <a:spcBef>
                <a:spcPct val="20000"/>
              </a:spcBef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fr-FR" dirty="0" smtClean="0"/>
              <a:t>Measurements for a micro-beam experiment (IRSN – 2015)</a:t>
            </a:r>
            <a:endParaRPr lang="en-US" alt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945"/>
          <a:stretch/>
        </p:blipFill>
        <p:spPr>
          <a:xfrm>
            <a:off x="210653" y="2938672"/>
            <a:ext cx="3480475" cy="2702028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332042" y="6371201"/>
            <a:ext cx="3612644" cy="43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fr-FR"/>
            </a:defPPr>
            <a:lvl1pPr marL="0" indent="0" algn="ctr">
              <a:spcBef>
                <a:spcPct val="20000"/>
              </a:spcBef>
              <a:defRPr sz="14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fr-FR" dirty="0" smtClean="0"/>
              <a:t>Comparison of measurements done at CERN</a:t>
            </a:r>
            <a:endParaRPr lang="en-US" altLang="fr-FR" dirty="0"/>
          </a:p>
        </p:txBody>
      </p:sp>
      <p:pic>
        <p:nvPicPr>
          <p:cNvPr id="9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0" y="1326131"/>
            <a:ext cx="1026759" cy="180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contenu 2"/>
          <p:cNvSpPr txBox="1">
            <a:spLocks/>
          </p:cNvSpPr>
          <p:nvPr/>
        </p:nvSpPr>
        <p:spPr bwMode="auto">
          <a:xfrm>
            <a:off x="332041" y="462191"/>
            <a:ext cx="6211634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buNone/>
            </a:pPr>
            <a:r>
              <a:rPr lang="en-US" altLang="fr-FR" sz="1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sub-nanometer vibration sensor. </a:t>
            </a:r>
          </a:p>
          <a:p>
            <a:r>
              <a:rPr lang="en-US" altLang="fr-FR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 </a:t>
            </a:r>
            <a:r>
              <a:rPr lang="en-US" altLang="fr-FR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</a:t>
            </a:r>
            <a:r>
              <a:rPr lang="en-US" altLang="fr-FR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-vibrations (&lt;1nm) </a:t>
            </a:r>
            <a:r>
              <a:rPr lang="en-US" altLang="fr-FR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stabilize magnetic elements of a future linear collider to maximize luminosity</a:t>
            </a:r>
            <a:endParaRPr lang="en-US" altLang="fr-FR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0049" y="1623396"/>
            <a:ext cx="4892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66700"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on experimental sites (CERN, IRSN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66700" lvl="1" indent="-266700">
              <a:buFont typeface="Courier New" panose="02070309020205020404" pitchFamily="49" charset="0"/>
              <a:buChar char="o"/>
              <a:defRPr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French patent : FR 13 59336, September 2013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9842" y="-27054"/>
            <a:ext cx="712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>
                <a:solidFill>
                  <a:srgbClr val="0070C0"/>
                </a:solidFill>
                <a:latin typeface="+mj-lt"/>
                <a:ea typeface="Verdana" pitchFamily="34" charset="0"/>
                <a:cs typeface="Verdana" pitchFamily="34" charset="0"/>
              </a:rPr>
              <a:t>Valorisation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38526" y="1915783"/>
            <a:ext cx="50099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Innovative integration for a portable fast neutron detector development.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spectrum and directionality of fast neutrons.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Directional dark matter detection  (MIMAC)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Medical therapies.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other applications such as homeland security, radioprotection and nuclear physics.</a:t>
            </a:r>
          </a:p>
          <a:p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6596753" y="0"/>
            <a:ext cx="83995" cy="68028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351" y="0"/>
            <a:ext cx="2019799" cy="1820313"/>
          </a:xfrm>
          <a:prstGeom prst="rect">
            <a:avLst/>
          </a:prstGeom>
        </p:spPr>
      </p:pic>
      <p:pic>
        <p:nvPicPr>
          <p:cNvPr id="16" name="Image 15" descr="Capture d’écran 2015-03-10 à 13.36.49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26" y="4537705"/>
            <a:ext cx="5288280" cy="1102995"/>
          </a:xfrm>
          <a:prstGeom prst="rect">
            <a:avLst/>
          </a:prstGeom>
        </p:spPr>
      </p:pic>
      <p:sp>
        <p:nvSpPr>
          <p:cNvPr id="17" name="Espace réservé du contenu 1"/>
          <p:cNvSpPr txBox="1">
            <a:spLocks/>
          </p:cNvSpPr>
          <p:nvPr/>
        </p:nvSpPr>
        <p:spPr>
          <a:xfrm>
            <a:off x="6924675" y="5769478"/>
            <a:ext cx="5097431" cy="610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i="1" dirty="0" smtClean="0"/>
              <a:t>Example of a 3D nuclear recoil track, resulting from a neutron interaction in the detector</a:t>
            </a:r>
          </a:p>
          <a:p>
            <a:pPr marL="0" indent="0">
              <a:buNone/>
            </a:pPr>
            <a:endParaRPr lang="en-US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sz="1800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7781925" y="4685772"/>
            <a:ext cx="504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x</a:t>
            </a:r>
            <a:r>
              <a:rPr lang="fr-FR" dirty="0" err="1" smtClean="0"/>
              <a:t>,y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9692173" y="4685772"/>
            <a:ext cx="37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</a:t>
            </a:r>
            <a:r>
              <a:rPr lang="fr-FR" baseline="-25000" dirty="0" err="1" smtClean="0"/>
              <a:t>x</a:t>
            </a:r>
            <a:endParaRPr lang="fr-FR" baseline="-25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0763250" y="4685772"/>
            <a:ext cx="37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</a:t>
            </a:r>
            <a:r>
              <a:rPr lang="fr-FR" baseline="-25000" dirty="0" err="1"/>
              <a:t>y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17133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609480" y="22680"/>
            <a:ext cx="10972440" cy="1142640"/>
          </a:xfrm>
          <a:prstGeom prst="rect">
            <a:avLst/>
          </a:prstGeom>
        </p:spPr>
        <p:txBody>
          <a:bodyPr anchor="ctr"/>
          <a:lstStyle/>
          <a:p>
            <a:r>
              <a:rPr lang="fr-FR" sz="4400" b="1" u="sng" dirty="0" err="1">
                <a:solidFill>
                  <a:srgbClr val="0070C0"/>
                </a:solidFill>
                <a:latin typeface="Comic Sans MS"/>
                <a:ea typeface="Verdana"/>
              </a:rPr>
              <a:t>Outreach</a:t>
            </a:r>
            <a:r>
              <a:rPr lang="fr-FR" sz="4400" b="1" u="sng" dirty="0">
                <a:solidFill>
                  <a:srgbClr val="0070C0"/>
                </a:solidFill>
                <a:latin typeface="Comic Sans MS"/>
                <a:ea typeface="Verdana"/>
              </a:rPr>
              <a:t> </a:t>
            </a:r>
            <a:r>
              <a:rPr lang="fr-FR" sz="4400" b="1" u="sng" dirty="0" err="1">
                <a:solidFill>
                  <a:srgbClr val="0070C0"/>
                </a:solidFill>
                <a:latin typeface="Comic Sans MS"/>
                <a:ea typeface="Verdana"/>
              </a:rPr>
              <a:t>activities</a:t>
            </a:r>
            <a:endParaRPr u="sng" dirty="0"/>
          </a:p>
        </p:txBody>
      </p:sp>
      <p:sp>
        <p:nvSpPr>
          <p:cNvPr id="152" name="TextShape 2"/>
          <p:cNvSpPr txBox="1"/>
          <p:nvPr/>
        </p:nvSpPr>
        <p:spPr>
          <a:xfrm>
            <a:off x="357480" y="1196280"/>
            <a:ext cx="7238520" cy="4131720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The Night of the two infinities : annual event in duplex, involving Grenoble and 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Orsay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(since 2012). Science, music &amp; art event, 400-600 attendees each year in Grenoble  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Annual National Science Festival : lab visits, conferences, stands...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General public books : Big-Bang et au-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delà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, Des 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univers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multiples... 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Aurélien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Barrau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(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Dunod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)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Permanent exhibition : 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Carré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des Sciences in </a:t>
            </a:r>
            <a:r>
              <a:rPr lang="en-US" dirty="0" err="1" smtClean="0">
                <a:solidFill>
                  <a:srgbClr val="0070C0"/>
                </a:solidFill>
                <a:latin typeface="Comic Sans MS"/>
                <a:ea typeface="Verdana"/>
              </a:rPr>
              <a:t>Modane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 (LSM)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International masterclasses : hands on particle physics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Many grand public conferences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70C0"/>
                </a:solidFill>
                <a:latin typeface="Comic Sans MS"/>
                <a:ea typeface="Verdana"/>
              </a:rPr>
              <a:t>Many conferences, lectures and actions in elementary, secondary schools and high </a:t>
            </a: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schools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0070C0"/>
                </a:solidFill>
                <a:latin typeface="Comic Sans MS"/>
                <a:ea typeface="Verdana"/>
              </a:rPr>
              <a:t>Support to conferences and events</a:t>
            </a: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</p:txBody>
      </p:sp>
      <p:sp>
        <p:nvSpPr>
          <p:cNvPr id="153" name="TextShape 3"/>
          <p:cNvSpPr txBox="1"/>
          <p:nvPr/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54" name="TextShape 4"/>
          <p:cNvSpPr txBox="1"/>
          <p:nvPr/>
        </p:nvSpPr>
        <p:spPr>
          <a:xfrm>
            <a:off x="2481480" y="5616000"/>
            <a:ext cx="6734520" cy="719280"/>
          </a:xfrm>
          <a:prstGeom prst="rect">
            <a:avLst/>
          </a:prstGeom>
        </p:spPr>
      </p:sp>
      <p:pic>
        <p:nvPicPr>
          <p:cNvPr id="155" name="Image 154"/>
          <p:cNvPicPr/>
          <p:nvPr/>
        </p:nvPicPr>
        <p:blipFill>
          <a:blip r:embed="rId2"/>
          <a:stretch>
            <a:fillRect/>
          </a:stretch>
        </p:blipFill>
        <p:spPr>
          <a:xfrm>
            <a:off x="4910667" y="4425244"/>
            <a:ext cx="4382133" cy="2113669"/>
          </a:xfrm>
          <a:prstGeom prst="rect">
            <a:avLst/>
          </a:prstGeom>
        </p:spPr>
      </p:pic>
      <p:sp>
        <p:nvSpPr>
          <p:cNvPr id="156" name="TextShape 5"/>
          <p:cNvSpPr txBox="1"/>
          <p:nvPr/>
        </p:nvSpPr>
        <p:spPr>
          <a:xfrm>
            <a:off x="2449627" y="5655240"/>
            <a:ext cx="7188653" cy="963360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buChar char="•"/>
            </a:pPr>
            <a:endParaRPr dirty="0"/>
          </a:p>
        </p:txBody>
      </p:sp>
      <p:pic>
        <p:nvPicPr>
          <p:cNvPr id="157" name="Image 156"/>
          <p:cNvPicPr/>
          <p:nvPr/>
        </p:nvPicPr>
        <p:blipFill>
          <a:blip r:embed="rId3"/>
          <a:stretch>
            <a:fillRect/>
          </a:stretch>
        </p:blipFill>
        <p:spPr>
          <a:xfrm>
            <a:off x="7848000" y="900000"/>
            <a:ext cx="3816000" cy="2448000"/>
          </a:xfrm>
          <a:prstGeom prst="rect">
            <a:avLst/>
          </a:prstGeom>
        </p:spPr>
      </p:pic>
      <p:sp>
        <p:nvSpPr>
          <p:cNvPr id="158" name="TextShape 6"/>
          <p:cNvSpPr txBox="1"/>
          <p:nvPr/>
        </p:nvSpPr>
        <p:spPr>
          <a:xfrm>
            <a:off x="7596000" y="3384000"/>
            <a:ext cx="3606840" cy="534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fr-FR" sz="1050"/>
              <a:t>http://podcast.grenet.fr/episode/nuit-des-2-infinis-partie-13/</a:t>
            </a:r>
            <a:endParaRPr/>
          </a:p>
          <a:p>
            <a:r>
              <a:rPr lang="fr-FR" sz="1050"/>
              <a:t>http://podcast.grenet.fr/episode/nuit-des-2-infinis-partie-23/</a:t>
            </a:r>
            <a:endParaRPr/>
          </a:p>
          <a:p>
            <a:r>
              <a:rPr lang="fr-FR" sz="1050"/>
              <a:t>http://podcast.grenet.fr/episode/nuit-des-2-infinis-partie-33/</a:t>
            </a:r>
            <a:endParaRPr/>
          </a:p>
        </p:txBody>
      </p:sp>
      <p:pic>
        <p:nvPicPr>
          <p:cNvPr id="159" name="Image 158"/>
          <p:cNvPicPr/>
          <p:nvPr/>
        </p:nvPicPr>
        <p:blipFill>
          <a:blip r:embed="rId4"/>
          <a:stretch>
            <a:fillRect/>
          </a:stretch>
        </p:blipFill>
        <p:spPr>
          <a:xfrm>
            <a:off x="9638280" y="3960000"/>
            <a:ext cx="2097720" cy="273600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8131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1884"/>
          </a:xfrm>
        </p:spPr>
        <p:txBody>
          <a:bodyPr>
            <a:normAutofit/>
          </a:bodyPr>
          <a:lstStyle/>
          <a:p>
            <a:r>
              <a:rPr lang="fr-FR" sz="3200" u="sng" dirty="0" smtClean="0"/>
              <a:t>ENIGMASS </a:t>
            </a:r>
            <a:r>
              <a:rPr lang="fr-FR" sz="3200" u="sng" dirty="0" err="1" smtClean="0"/>
              <a:t>within</a:t>
            </a:r>
            <a:r>
              <a:rPr lang="fr-FR" sz="3200" u="sng" dirty="0" smtClean="0"/>
              <a:t> the Université Grenoble Alpes</a:t>
            </a:r>
            <a:endParaRPr lang="fr-FR" sz="3200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318" y="1192980"/>
            <a:ext cx="10972800" cy="3961105"/>
          </a:xfrm>
        </p:spPr>
        <p:txBody>
          <a:bodyPr/>
          <a:lstStyle/>
          <a:p>
            <a:r>
              <a:rPr lang="en-US" sz="2800" dirty="0"/>
              <a:t>University Grenoble </a:t>
            </a:r>
            <a:r>
              <a:rPr lang="en-US" sz="2800" dirty="0" err="1"/>
              <a:t>Alpes</a:t>
            </a:r>
            <a:r>
              <a:rPr lang="en-US" sz="2800" dirty="0" smtClean="0"/>
              <a:t>’ </a:t>
            </a:r>
            <a:r>
              <a:rPr lang="en-US" sz="2800" dirty="0"/>
              <a:t>application for an </a:t>
            </a:r>
            <a:r>
              <a:rPr lang="en-US" sz="2800" dirty="0" err="1"/>
              <a:t>Idex</a:t>
            </a:r>
            <a:r>
              <a:rPr lang="en-US" sz="2800" dirty="0"/>
              <a:t> has been selected for phase 2</a:t>
            </a:r>
          </a:p>
          <a:p>
            <a:r>
              <a:rPr lang="en-US" sz="2800" dirty="0"/>
              <a:t>It aims at creating a </a:t>
            </a:r>
            <a:r>
              <a:rPr lang="en-US" sz="2800" u="sng" dirty="0"/>
              <a:t>single world-class university </a:t>
            </a:r>
            <a:r>
              <a:rPr lang="en-US" sz="2800" dirty="0"/>
              <a:t>that will be the figurehead of Grenoble’s innovation ecosystem</a:t>
            </a:r>
          </a:p>
          <a:p>
            <a:r>
              <a:rPr lang="en-US" sz="2800" dirty="0" smtClean="0"/>
              <a:t>The </a:t>
            </a:r>
            <a:r>
              <a:rPr lang="en-US" sz="2800" dirty="0" err="1"/>
              <a:t>labex</a:t>
            </a:r>
            <a:r>
              <a:rPr lang="en-US" sz="2800" dirty="0"/>
              <a:t> </a:t>
            </a:r>
            <a:r>
              <a:rPr lang="en-US" sz="2800" dirty="0" smtClean="0"/>
              <a:t>are </a:t>
            </a:r>
            <a:r>
              <a:rPr lang="en-US" sz="2800" dirty="0"/>
              <a:t>the backbones of the six research departments of University Grenoble </a:t>
            </a:r>
            <a:r>
              <a:rPr lang="en-US" sz="2800" dirty="0" err="1" smtClean="0"/>
              <a:t>Alpes</a:t>
            </a:r>
            <a:endParaRPr lang="en-US" sz="2800" dirty="0" smtClean="0"/>
          </a:p>
          <a:p>
            <a:r>
              <a:rPr lang="en-US" sz="2800" dirty="0" smtClean="0"/>
              <a:t>ENIGMASS has contributed on creating the PAGE department, reinforcing considerably the discipline </a:t>
            </a:r>
            <a:endParaRPr lang="en-US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45A64-F99B-47E0-8642-EF885C622802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Image 4" descr="astro.jpeg"/>
          <p:cNvPicPr>
            <a:picLocks noChangeAspect="1"/>
          </p:cNvPicPr>
          <p:nvPr/>
        </p:nvPicPr>
        <p:blipFill>
          <a:blip r:embed="rId2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20" y="4902406"/>
            <a:ext cx="3528392" cy="1788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61420" y="5184696"/>
            <a:ext cx="3744416" cy="13542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FFFF00"/>
                </a:solidFill>
              </a:rPr>
              <a:t>PAGE</a:t>
            </a:r>
          </a:p>
          <a:p>
            <a:pPr algn="l"/>
            <a:r>
              <a:rPr lang="en-US" sz="1800" b="1" dirty="0" smtClean="0">
                <a:solidFill>
                  <a:srgbClr val="FFFF00"/>
                </a:solidFill>
              </a:rPr>
              <a:t>Particles</a:t>
            </a:r>
            <a:r>
              <a:rPr lang="en-US" sz="1800" b="1" dirty="0">
                <a:solidFill>
                  <a:srgbClr val="FFFF00"/>
                </a:solidFill>
              </a:rPr>
              <a:t>, Astrophysics, Geosciences, Environment and ecology</a:t>
            </a:r>
          </a:p>
          <a:p>
            <a:pPr lvl="1" algn="l"/>
            <a:r>
              <a:rPr lang="en-US" sz="1400" b="1" dirty="0">
                <a:solidFill>
                  <a:srgbClr val="FFFF00"/>
                </a:solidFill>
              </a:rPr>
              <a:t>500 faculty members</a:t>
            </a:r>
          </a:p>
          <a:p>
            <a:pPr lvl="1" algn="l"/>
            <a:r>
              <a:rPr lang="en-US" sz="1400" b="1" dirty="0">
                <a:solidFill>
                  <a:srgbClr val="FFFF00"/>
                </a:solidFill>
              </a:rPr>
              <a:t>400 Ph.D. students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2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752</Words>
  <Application>Microsoft Office PowerPoint</Application>
  <PresentationFormat>Grand écran</PresentationFormat>
  <Paragraphs>126</Paragraphs>
  <Slides>14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7" baseType="lpstr">
      <vt:lpstr>Arial Unicode MS</vt:lpstr>
      <vt:lpstr>Arial</vt:lpstr>
      <vt:lpstr>Calibri</vt:lpstr>
      <vt:lpstr>Comic Sans MS</vt:lpstr>
      <vt:lpstr>Courier New</vt:lpstr>
      <vt:lpstr>DejaVu LGC Sans</vt:lpstr>
      <vt:lpstr>DejaVu Sans</vt:lpstr>
      <vt:lpstr>Symbol</vt:lpstr>
      <vt:lpstr>Times New Roman</vt:lpstr>
      <vt:lpstr>Verdana</vt:lpstr>
      <vt:lpstr>Wingdings</vt:lpstr>
      <vt:lpstr>Wingdings 2</vt:lpstr>
      <vt:lpstr>1_Thème Office</vt:lpstr>
      <vt:lpstr>L’énigme de la masse Le Labex ENIGMASS</vt:lpstr>
      <vt:lpstr>L’union fait la force</vt:lpstr>
      <vt:lpstr>Le Labex Enigmass</vt:lpstr>
      <vt:lpstr>Scientific strategy</vt:lpstr>
      <vt:lpstr>European School of Instrumentation in Particle and Astroparticle Physics</vt:lpstr>
      <vt:lpstr>GraSPA Summer School</vt:lpstr>
      <vt:lpstr>Présentation PowerPoint</vt:lpstr>
      <vt:lpstr>Présentation PowerPoint</vt:lpstr>
      <vt:lpstr>ENIGMASS within the Université Grenoble Alpes</vt:lpstr>
      <vt:lpstr>Visitors to ENIGMASS laboratories</vt:lpstr>
      <vt:lpstr>Some numbers</vt:lpstr>
      <vt:lpstr>Budget (1)</vt:lpstr>
      <vt:lpstr>Budget (2)</vt:lpstr>
      <vt:lpstr>Conclusion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Labex ENIGMASS</dc:title>
  <dc:creator>Yannis KARYOTAKIS</dc:creator>
  <cp:lastModifiedBy>Yannis KARYOTAKIS</cp:lastModifiedBy>
  <cp:revision>64</cp:revision>
  <cp:lastPrinted>2015-06-01T07:42:02Z</cp:lastPrinted>
  <dcterms:created xsi:type="dcterms:W3CDTF">2015-05-26T11:56:14Z</dcterms:created>
  <dcterms:modified xsi:type="dcterms:W3CDTF">2015-12-13T15:05:13Z</dcterms:modified>
</cp:coreProperties>
</file>