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300" r:id="rId3"/>
    <p:sldId id="341" r:id="rId4"/>
    <p:sldId id="301" r:id="rId5"/>
    <p:sldId id="302" r:id="rId6"/>
    <p:sldId id="303" r:id="rId7"/>
    <p:sldId id="304" r:id="rId8"/>
    <p:sldId id="305" r:id="rId9"/>
    <p:sldId id="306" r:id="rId10"/>
    <p:sldId id="307" r:id="rId11"/>
    <p:sldId id="308" r:id="rId12"/>
    <p:sldId id="309" r:id="rId13"/>
    <p:sldId id="310" r:id="rId14"/>
    <p:sldId id="343" r:id="rId15"/>
    <p:sldId id="342" r:id="rId16"/>
    <p:sldId id="344" r:id="rId17"/>
    <p:sldId id="345" r:id="rId18"/>
    <p:sldId id="312" r:id="rId19"/>
    <p:sldId id="313" r:id="rId20"/>
    <p:sldId id="314" r:id="rId21"/>
    <p:sldId id="315" r:id="rId22"/>
    <p:sldId id="316" r:id="rId23"/>
    <p:sldId id="317" r:id="rId24"/>
    <p:sldId id="320"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36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CBB1C-4D56-2B4F-9ADD-6EFA25D80AA2}" type="datetimeFigureOut">
              <a:rPr lang="fr-FR" smtClean="0"/>
              <a:t>06/12/15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171A17-7780-BC44-8FF2-D06A735DB01E}" type="slidenum">
              <a:rPr lang="fr-FR" smtClean="0"/>
              <a:t>‹#›</a:t>
            </a:fld>
            <a:endParaRPr lang="fr-FR"/>
          </a:p>
        </p:txBody>
      </p:sp>
    </p:spTree>
    <p:extLst>
      <p:ext uri="{BB962C8B-B14F-4D97-AF65-F5344CB8AC3E}">
        <p14:creationId xmlns:p14="http://schemas.microsoft.com/office/powerpoint/2010/main" val="13385660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8532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8532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8532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Tree>
    <p:extLst>
      <p:ext uri="{BB962C8B-B14F-4D97-AF65-F5344CB8AC3E}">
        <p14:creationId xmlns:p14="http://schemas.microsoft.com/office/powerpoint/2010/main" val="159316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Tree>
    <p:extLst>
      <p:ext uri="{BB962C8B-B14F-4D97-AF65-F5344CB8AC3E}">
        <p14:creationId xmlns:p14="http://schemas.microsoft.com/office/powerpoint/2010/main" val="272226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Tree>
    <p:extLst>
      <p:ext uri="{BB962C8B-B14F-4D97-AF65-F5344CB8AC3E}">
        <p14:creationId xmlns:p14="http://schemas.microsoft.com/office/powerpoint/2010/main" val="272226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Tree>
    <p:extLst>
      <p:ext uri="{BB962C8B-B14F-4D97-AF65-F5344CB8AC3E}">
        <p14:creationId xmlns:p14="http://schemas.microsoft.com/office/powerpoint/2010/main" val="272226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Tree>
    <p:extLst>
      <p:ext uri="{BB962C8B-B14F-4D97-AF65-F5344CB8AC3E}">
        <p14:creationId xmlns:p14="http://schemas.microsoft.com/office/powerpoint/2010/main" val="272226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Tree>
    <p:extLst>
      <p:ext uri="{BB962C8B-B14F-4D97-AF65-F5344CB8AC3E}">
        <p14:creationId xmlns:p14="http://schemas.microsoft.com/office/powerpoint/2010/main" val="2722261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Tree>
    <p:extLst>
      <p:ext uri="{BB962C8B-B14F-4D97-AF65-F5344CB8AC3E}">
        <p14:creationId xmlns:p14="http://schemas.microsoft.com/office/powerpoint/2010/main" val="272226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3C2D2AF-4D82-C64B-9260-0D11D1588DD8}" type="datetimeFigureOut">
              <a:rPr lang="fr-FR" smtClean="0"/>
              <a:t>06/12/15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DAE38-6FF5-E447-93E9-B7DC2DC26264}" type="slidenum">
              <a:rPr lang="fr-FR" smtClean="0"/>
              <a:t>‹#›</a:t>
            </a:fld>
            <a:endParaRPr lang="fr-FR"/>
          </a:p>
        </p:txBody>
      </p:sp>
    </p:spTree>
    <p:extLst>
      <p:ext uri="{BB962C8B-B14F-4D97-AF65-F5344CB8AC3E}">
        <p14:creationId xmlns:p14="http://schemas.microsoft.com/office/powerpoint/2010/main" val="304421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C2D2AF-4D82-C64B-9260-0D11D1588DD8}" type="datetimeFigureOut">
              <a:rPr lang="fr-FR" smtClean="0"/>
              <a:t>06/12/15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DAE38-6FF5-E447-93E9-B7DC2DC26264}" type="slidenum">
              <a:rPr lang="fr-FR" smtClean="0"/>
              <a:t>‹#›</a:t>
            </a:fld>
            <a:endParaRPr lang="fr-FR"/>
          </a:p>
        </p:txBody>
      </p:sp>
    </p:spTree>
    <p:extLst>
      <p:ext uri="{BB962C8B-B14F-4D97-AF65-F5344CB8AC3E}">
        <p14:creationId xmlns:p14="http://schemas.microsoft.com/office/powerpoint/2010/main" val="414678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C2D2AF-4D82-C64B-9260-0D11D1588DD8}" type="datetimeFigureOut">
              <a:rPr lang="fr-FR" smtClean="0"/>
              <a:t>06/12/15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DAE38-6FF5-E447-93E9-B7DC2DC26264}" type="slidenum">
              <a:rPr lang="fr-FR" smtClean="0"/>
              <a:t>‹#›</a:t>
            </a:fld>
            <a:endParaRPr lang="fr-FR"/>
          </a:p>
        </p:txBody>
      </p:sp>
    </p:spTree>
    <p:extLst>
      <p:ext uri="{BB962C8B-B14F-4D97-AF65-F5344CB8AC3E}">
        <p14:creationId xmlns:p14="http://schemas.microsoft.com/office/powerpoint/2010/main" val="44383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C2D2AF-4D82-C64B-9260-0D11D1588DD8}" type="datetimeFigureOut">
              <a:rPr lang="fr-FR" smtClean="0"/>
              <a:t>06/12/15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DAE38-6FF5-E447-93E9-B7DC2DC26264}" type="slidenum">
              <a:rPr lang="fr-FR" smtClean="0"/>
              <a:t>‹#›</a:t>
            </a:fld>
            <a:endParaRPr lang="fr-FR"/>
          </a:p>
        </p:txBody>
      </p:sp>
    </p:spTree>
    <p:extLst>
      <p:ext uri="{BB962C8B-B14F-4D97-AF65-F5344CB8AC3E}">
        <p14:creationId xmlns:p14="http://schemas.microsoft.com/office/powerpoint/2010/main" val="74858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3C2D2AF-4D82-C64B-9260-0D11D1588DD8}" type="datetimeFigureOut">
              <a:rPr lang="fr-FR" smtClean="0"/>
              <a:t>06/12/15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DAE38-6FF5-E447-93E9-B7DC2DC26264}" type="slidenum">
              <a:rPr lang="fr-FR" smtClean="0"/>
              <a:t>‹#›</a:t>
            </a:fld>
            <a:endParaRPr lang="fr-FR"/>
          </a:p>
        </p:txBody>
      </p:sp>
    </p:spTree>
    <p:extLst>
      <p:ext uri="{BB962C8B-B14F-4D97-AF65-F5344CB8AC3E}">
        <p14:creationId xmlns:p14="http://schemas.microsoft.com/office/powerpoint/2010/main" val="389429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3C2D2AF-4D82-C64B-9260-0D11D1588DD8}" type="datetimeFigureOut">
              <a:rPr lang="fr-FR" smtClean="0"/>
              <a:t>06/12/15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2DAE38-6FF5-E447-93E9-B7DC2DC26264}" type="slidenum">
              <a:rPr lang="fr-FR" smtClean="0"/>
              <a:t>‹#›</a:t>
            </a:fld>
            <a:endParaRPr lang="fr-FR"/>
          </a:p>
        </p:txBody>
      </p:sp>
    </p:spTree>
    <p:extLst>
      <p:ext uri="{BB962C8B-B14F-4D97-AF65-F5344CB8AC3E}">
        <p14:creationId xmlns:p14="http://schemas.microsoft.com/office/powerpoint/2010/main" val="119129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3C2D2AF-4D82-C64B-9260-0D11D1588DD8}" type="datetimeFigureOut">
              <a:rPr lang="fr-FR" smtClean="0"/>
              <a:t>06/12/15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A2DAE38-6FF5-E447-93E9-B7DC2DC26264}" type="slidenum">
              <a:rPr lang="fr-FR" smtClean="0"/>
              <a:t>‹#›</a:t>
            </a:fld>
            <a:endParaRPr lang="fr-FR"/>
          </a:p>
        </p:txBody>
      </p:sp>
    </p:spTree>
    <p:extLst>
      <p:ext uri="{BB962C8B-B14F-4D97-AF65-F5344CB8AC3E}">
        <p14:creationId xmlns:p14="http://schemas.microsoft.com/office/powerpoint/2010/main" val="2783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C3C2D2AF-4D82-C64B-9260-0D11D1588DD8}" type="datetimeFigureOut">
              <a:rPr lang="fr-FR" smtClean="0"/>
              <a:t>06/12/15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A2DAE38-6FF5-E447-93E9-B7DC2DC26264}" type="slidenum">
              <a:rPr lang="fr-FR" smtClean="0"/>
              <a:t>‹#›</a:t>
            </a:fld>
            <a:endParaRPr lang="fr-FR"/>
          </a:p>
        </p:txBody>
      </p:sp>
    </p:spTree>
    <p:extLst>
      <p:ext uri="{BB962C8B-B14F-4D97-AF65-F5344CB8AC3E}">
        <p14:creationId xmlns:p14="http://schemas.microsoft.com/office/powerpoint/2010/main" val="298864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C2D2AF-4D82-C64B-9260-0D11D1588DD8}" type="datetimeFigureOut">
              <a:rPr lang="fr-FR" smtClean="0"/>
              <a:t>06/12/15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A2DAE38-6FF5-E447-93E9-B7DC2DC26264}" type="slidenum">
              <a:rPr lang="fr-FR" smtClean="0"/>
              <a:t>‹#›</a:t>
            </a:fld>
            <a:endParaRPr lang="fr-FR"/>
          </a:p>
        </p:txBody>
      </p:sp>
    </p:spTree>
    <p:extLst>
      <p:ext uri="{BB962C8B-B14F-4D97-AF65-F5344CB8AC3E}">
        <p14:creationId xmlns:p14="http://schemas.microsoft.com/office/powerpoint/2010/main" val="6533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3C2D2AF-4D82-C64B-9260-0D11D1588DD8}" type="datetimeFigureOut">
              <a:rPr lang="fr-FR" smtClean="0"/>
              <a:t>06/12/15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2DAE38-6FF5-E447-93E9-B7DC2DC26264}" type="slidenum">
              <a:rPr lang="fr-FR" smtClean="0"/>
              <a:t>‹#›</a:t>
            </a:fld>
            <a:endParaRPr lang="fr-FR"/>
          </a:p>
        </p:txBody>
      </p:sp>
    </p:spTree>
    <p:extLst>
      <p:ext uri="{BB962C8B-B14F-4D97-AF65-F5344CB8AC3E}">
        <p14:creationId xmlns:p14="http://schemas.microsoft.com/office/powerpoint/2010/main" val="67803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3C2D2AF-4D82-C64B-9260-0D11D1588DD8}" type="datetimeFigureOut">
              <a:rPr lang="fr-FR" smtClean="0"/>
              <a:t>06/12/15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2DAE38-6FF5-E447-93E9-B7DC2DC26264}" type="slidenum">
              <a:rPr lang="fr-FR" smtClean="0"/>
              <a:t>‹#›</a:t>
            </a:fld>
            <a:endParaRPr lang="fr-FR"/>
          </a:p>
        </p:txBody>
      </p:sp>
    </p:spTree>
    <p:extLst>
      <p:ext uri="{BB962C8B-B14F-4D97-AF65-F5344CB8AC3E}">
        <p14:creationId xmlns:p14="http://schemas.microsoft.com/office/powerpoint/2010/main" val="17381167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2D2AF-4D82-C64B-9260-0D11D1588DD8}" type="datetimeFigureOut">
              <a:rPr lang="fr-FR" smtClean="0"/>
              <a:t>06/12/15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DAE38-6FF5-E447-93E9-B7DC2DC26264}" type="slidenum">
              <a:rPr lang="fr-FR" smtClean="0"/>
              <a:t>‹#›</a:t>
            </a:fld>
            <a:endParaRPr lang="fr-FR"/>
          </a:p>
        </p:txBody>
      </p:sp>
    </p:spTree>
    <p:extLst>
      <p:ext uri="{BB962C8B-B14F-4D97-AF65-F5344CB8AC3E}">
        <p14:creationId xmlns:p14="http://schemas.microsoft.com/office/powerpoint/2010/main" val="1836031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3821" y="1577528"/>
            <a:ext cx="6858000" cy="1963959"/>
          </a:xfrm>
          <a:solidFill>
            <a:schemeClr val="accent1">
              <a:alpha val="63000"/>
            </a:schemeClr>
          </a:solidFill>
          <a:effectLst>
            <a:outerShdw blurRad="50800" dist="38100" dir="2700000" algn="tl" rotWithShape="0">
              <a:prstClr val="black">
                <a:alpha val="40000"/>
              </a:prstClr>
            </a:outerShdw>
          </a:effectLst>
          <a:scene3d>
            <a:camera prst="orthographicFront"/>
            <a:lightRig rig="threePt" dir="t"/>
          </a:scene3d>
          <a:sp3d prstMaterial="plastic">
            <a:bevelT w="0"/>
          </a:sp3d>
        </p:spPr>
        <p:txBody>
          <a:bodyPr anchor="ctr">
            <a:normAutofit/>
          </a:bodyPr>
          <a:lstStyle/>
          <a:p>
            <a:pPr>
              <a:lnSpc>
                <a:spcPct val="100000"/>
              </a:lnSpc>
            </a:pPr>
            <a:r>
              <a:rPr lang="fr-FR" sz="4000" dirty="0" smtClean="0"/>
              <a:t>Large </a:t>
            </a:r>
            <a:r>
              <a:rPr lang="fr-FR" sz="4000" dirty="0" err="1" smtClean="0"/>
              <a:t>Beam</a:t>
            </a:r>
            <a:r>
              <a:rPr lang="fr-FR" sz="4000" dirty="0" smtClean="0"/>
              <a:t> CCOB for LSST</a:t>
            </a:r>
            <a:endParaRPr lang="fr-FR" sz="3200" b="1" dirty="0"/>
          </a:p>
        </p:txBody>
      </p:sp>
      <p:sp>
        <p:nvSpPr>
          <p:cNvPr id="3" name="ZoneTexte 2"/>
          <p:cNvSpPr txBox="1"/>
          <p:nvPr/>
        </p:nvSpPr>
        <p:spPr>
          <a:xfrm>
            <a:off x="2384975" y="4648535"/>
            <a:ext cx="6561750" cy="646331"/>
          </a:xfrm>
          <a:prstGeom prst="rect">
            <a:avLst/>
          </a:prstGeom>
          <a:noFill/>
        </p:spPr>
        <p:txBody>
          <a:bodyPr wrap="none" rtlCol="0">
            <a:spAutoFit/>
          </a:bodyPr>
          <a:lstStyle/>
          <a:p>
            <a:pPr marL="342900" indent="-342900">
              <a:buAutoNum type="alphaUcPeriod"/>
            </a:pPr>
            <a:r>
              <a:rPr lang="fr-FR" dirty="0" smtClean="0"/>
              <a:t>Barrau for the Grenoble Team</a:t>
            </a:r>
          </a:p>
          <a:p>
            <a:r>
              <a:rPr lang="fr-FR" dirty="0" smtClean="0"/>
              <a:t>(A. Choyer, M. </a:t>
            </a:r>
            <a:r>
              <a:rPr lang="fr-FR" dirty="0" err="1" smtClean="0"/>
              <a:t>Migliore</a:t>
            </a:r>
            <a:r>
              <a:rPr lang="fr-FR" dirty="0" smtClean="0"/>
              <a:t>, J.S. </a:t>
            </a:r>
            <a:r>
              <a:rPr lang="fr-FR" dirty="0" err="1" smtClean="0"/>
              <a:t>Ricol</a:t>
            </a:r>
            <a:r>
              <a:rPr lang="fr-FR" dirty="0" smtClean="0"/>
              <a:t>, L. </a:t>
            </a:r>
            <a:r>
              <a:rPr lang="fr-FR" dirty="0" err="1" smtClean="0"/>
              <a:t>Eraud</a:t>
            </a:r>
            <a:r>
              <a:rPr lang="fr-FR" dirty="0" smtClean="0"/>
              <a:t>, C. </a:t>
            </a:r>
            <a:r>
              <a:rPr lang="fr-FR" dirty="0" err="1" smtClean="0"/>
              <a:t>Vescovi</a:t>
            </a:r>
            <a:r>
              <a:rPr lang="fr-FR" dirty="0" smtClean="0"/>
              <a:t>, M. </a:t>
            </a:r>
            <a:r>
              <a:rPr lang="fr-FR" dirty="0" err="1" smtClean="0"/>
              <a:t>Moneuse</a:t>
            </a:r>
            <a:r>
              <a:rPr lang="fr-FR" dirty="0" smtClean="0"/>
              <a:t>)</a:t>
            </a:r>
            <a:endParaRPr lang="fr-FR" dirty="0"/>
          </a:p>
        </p:txBody>
      </p:sp>
    </p:spTree>
    <p:extLst>
      <p:ext uri="{BB962C8B-B14F-4D97-AF65-F5344CB8AC3E}">
        <p14:creationId xmlns:p14="http://schemas.microsoft.com/office/powerpoint/2010/main" val="7635748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0" dirty="0" smtClean="0"/>
              <a:t>Wavelength </a:t>
            </a:r>
            <a:r>
              <a:rPr lang="en-US" b="0" dirty="0"/>
              <a:t>shift as a function of temperature</a:t>
            </a:r>
            <a:endParaRPr lang="en-GB" dirty="0"/>
          </a:p>
        </p:txBody>
      </p:sp>
      <p:sp>
        <p:nvSpPr>
          <p:cNvPr id="3" name="Espace réservé du contenu 2"/>
          <p:cNvSpPr>
            <a:spLocks noGrp="1"/>
          </p:cNvSpPr>
          <p:nvPr>
            <p:ph idx="1"/>
          </p:nvPr>
        </p:nvSpPr>
        <p:spPr>
          <a:xfrm>
            <a:off x="271253" y="1600200"/>
            <a:ext cx="8415547" cy="4525963"/>
          </a:xfrm>
        </p:spPr>
        <p:txBody>
          <a:bodyPr>
            <a:normAutofit fontScale="77500" lnSpcReduction="20000"/>
          </a:bodyPr>
          <a:lstStyle/>
          <a:p>
            <a:r>
              <a:rPr lang="en-GB" dirty="0" smtClean="0"/>
              <a:t>The LEDs central wavelength will be shifted by a change of temperature</a:t>
            </a:r>
          </a:p>
          <a:p>
            <a:r>
              <a:rPr lang="en-GB" dirty="0" smtClean="0"/>
              <a:t>As the CCDs spectral response is not flat, this may lead to </a:t>
            </a:r>
            <a:r>
              <a:rPr lang="en-GB" dirty="0" smtClean="0"/>
              <a:t>an effect </a:t>
            </a:r>
            <a:r>
              <a:rPr lang="en-GB" dirty="0" smtClean="0"/>
              <a:t>even if the overall change of intensity is corrected.</a:t>
            </a:r>
          </a:p>
          <a:p>
            <a:r>
              <a:rPr lang="en-GB" dirty="0" smtClean="0"/>
              <a:t>Considering that the quantum efficiency of LSST camera, we have computed: </a:t>
            </a:r>
            <a:endParaRPr lang="en-GB" dirty="0"/>
          </a:p>
          <a:p>
            <a:endParaRPr lang="en-GB" dirty="0" smtClean="0"/>
          </a:p>
          <a:p>
            <a:pPr marL="0" indent="0">
              <a:buNone/>
            </a:pPr>
            <a:r>
              <a:rPr lang="en-GB" dirty="0"/>
              <a:t> </a:t>
            </a:r>
            <a:r>
              <a:rPr lang="en-GB" dirty="0" smtClean="0"/>
              <a:t>    as a function of temperature, with </a:t>
            </a:r>
            <a:r>
              <a:rPr lang="en-GB" dirty="0" err="1" smtClean="0"/>
              <a:t>δT</a:t>
            </a:r>
            <a:r>
              <a:rPr lang="en-GB" dirty="0" smtClean="0"/>
              <a:t> = ±5°C around </a:t>
            </a:r>
            <a:r>
              <a:rPr lang="en-GB" dirty="0" err="1" smtClean="0"/>
              <a:t>T</a:t>
            </a:r>
            <a:r>
              <a:rPr lang="en-GB" baseline="-25000" dirty="0" err="1" smtClean="0"/>
              <a:t>ref</a:t>
            </a:r>
            <a:r>
              <a:rPr lang="en-GB" dirty="0" smtClean="0"/>
              <a:t>.</a:t>
            </a:r>
          </a:p>
          <a:p>
            <a:r>
              <a:rPr lang="en-GB" dirty="0" smtClean="0"/>
              <a:t>We have considered many </a:t>
            </a:r>
            <a:r>
              <a:rPr lang="en-GB" dirty="0" err="1" smtClean="0"/>
              <a:t>LEDs</a:t>
            </a:r>
            <a:r>
              <a:rPr lang="en-GB" dirty="0" smtClean="0"/>
              <a:t> for which δλ/T have been measured for </a:t>
            </a:r>
            <a:r>
              <a:rPr lang="en-GB" dirty="0" err="1" smtClean="0"/>
              <a:t>SNDice</a:t>
            </a:r>
            <a:r>
              <a:rPr lang="en-GB" dirty="0" smtClean="0"/>
              <a:t> at LPNHE</a:t>
            </a:r>
            <a:r>
              <a:rPr lang="en-GB" dirty="0"/>
              <a:t> </a:t>
            </a:r>
            <a:r>
              <a:rPr lang="en-GB" dirty="0" smtClean="0"/>
              <a:t>(</a:t>
            </a:r>
            <a:r>
              <a:rPr lang="en-US" i="1" dirty="0" err="1" smtClean="0"/>
              <a:t>SNDice</a:t>
            </a:r>
            <a:r>
              <a:rPr lang="en-US" i="1" dirty="0" smtClean="0"/>
              <a:t> </a:t>
            </a:r>
            <a:r>
              <a:rPr lang="en-US" i="1" dirty="0"/>
              <a:t>Collaboration </a:t>
            </a:r>
            <a:r>
              <a:rPr lang="en-US" i="1" dirty="0" smtClean="0"/>
              <a:t>2012</a:t>
            </a:r>
            <a:r>
              <a:rPr lang="en-US" dirty="0" smtClean="0"/>
              <a:t>)</a:t>
            </a:r>
            <a:r>
              <a:rPr lang="en-US" i="1" dirty="0" smtClean="0"/>
              <a:t>.</a:t>
            </a:r>
            <a:endParaRPr lang="en-GB" i="1" dirty="0"/>
          </a:p>
          <a:p>
            <a:pPr lvl="1"/>
            <a:r>
              <a:rPr lang="en-GB" dirty="0" err="1"/>
              <a:t>T</a:t>
            </a:r>
            <a:r>
              <a:rPr lang="en-GB" baseline="-25000" dirty="0" err="1"/>
              <a:t>ref</a:t>
            </a:r>
            <a:r>
              <a:rPr lang="en-GB" dirty="0"/>
              <a:t> ≈25-26 °C.</a:t>
            </a:r>
          </a:p>
          <a:p>
            <a:pPr lvl="1"/>
            <a:endParaRPr lang="en-GB" dirty="0" smtClean="0"/>
          </a:p>
          <a:p>
            <a:endParaRPr lang="en-GB" dirty="0"/>
          </a:p>
          <a:p>
            <a:endParaRPr lang="en-GB" dirty="0" smtClean="0"/>
          </a:p>
        </p:txBody>
      </p:sp>
      <p:sp>
        <p:nvSpPr>
          <p:cNvPr id="4" name="Espace réservé de la date 3"/>
          <p:cNvSpPr>
            <a:spLocks noGrp="1"/>
          </p:cNvSpPr>
          <p:nvPr>
            <p:ph type="dt" sz="half" idx="10"/>
          </p:nvPr>
        </p:nvSpPr>
        <p:spPr/>
        <p:txBody>
          <a:bodyPr/>
          <a:lstStyle/>
          <a:p>
            <a:fld id="{ACBFDD2E-86E7-1D4C-B8EA-7D75FCF09D85}" type="datetime1">
              <a:rPr lang="en-US" smtClean="0"/>
              <a:pPr/>
              <a:t>06/12/15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10</a:t>
            </a:fld>
            <a:endParaRPr lang="en-GB" dirty="0"/>
          </a:p>
        </p:txBody>
      </p:sp>
      <p:pic>
        <p:nvPicPr>
          <p:cNvPr id="8" name="Image 7" descr="Capture d’écran 2014-09-10 à 11.01.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465" y="3348077"/>
            <a:ext cx="3425523" cy="627514"/>
          </a:xfrm>
          <a:prstGeom prst="rect">
            <a:avLst/>
          </a:prstGeom>
        </p:spPr>
      </p:pic>
    </p:spTree>
    <p:extLst>
      <p:ext uri="{BB962C8B-B14F-4D97-AF65-F5344CB8AC3E}">
        <p14:creationId xmlns:p14="http://schemas.microsoft.com/office/powerpoint/2010/main" val="14102632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Tested LEDs</a:t>
            </a:r>
            <a:endParaRPr lang="en-GB" dirty="0"/>
          </a:p>
        </p:txBody>
      </p:sp>
      <p:pic>
        <p:nvPicPr>
          <p:cNvPr id="6" name="Espace réservé du contenu 5" descr="Capture d’écran 2014-09-10 à 11.19.36.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 r="499"/>
          <a:stretch/>
        </p:blipFill>
        <p:spPr>
          <a:xfrm>
            <a:off x="351134" y="1540136"/>
            <a:ext cx="8792867" cy="4440226"/>
          </a:xfrm>
        </p:spPr>
      </p:pic>
      <p:sp>
        <p:nvSpPr>
          <p:cNvPr id="4" name="Espace réservé de la date 3"/>
          <p:cNvSpPr>
            <a:spLocks noGrp="1"/>
          </p:cNvSpPr>
          <p:nvPr>
            <p:ph type="dt" sz="half" idx="10"/>
          </p:nvPr>
        </p:nvSpPr>
        <p:spPr/>
        <p:txBody>
          <a:bodyPr/>
          <a:lstStyle/>
          <a:p>
            <a:fld id="{ACBFDD2E-86E7-1D4C-B8EA-7D75FCF09D85}" type="datetime1">
              <a:rPr lang="en-US" smtClean="0"/>
              <a:pPr/>
              <a:t>06/12/15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11</a:t>
            </a:fld>
            <a:endParaRPr lang="en-GB" dirty="0"/>
          </a:p>
        </p:txBody>
      </p:sp>
      <p:sp>
        <p:nvSpPr>
          <p:cNvPr id="7" name="ZoneTexte 6"/>
          <p:cNvSpPr txBox="1"/>
          <p:nvPr/>
        </p:nvSpPr>
        <p:spPr>
          <a:xfrm>
            <a:off x="1013371" y="972897"/>
            <a:ext cx="1378187" cy="369332"/>
          </a:xfrm>
          <a:prstGeom prst="rect">
            <a:avLst/>
          </a:prstGeom>
          <a:noFill/>
          <a:ln>
            <a:solidFill>
              <a:schemeClr val="tx1"/>
            </a:solidFill>
          </a:ln>
        </p:spPr>
        <p:txBody>
          <a:bodyPr wrap="square" rtlCol="0">
            <a:spAutoFit/>
          </a:bodyPr>
          <a:lstStyle/>
          <a:p>
            <a:r>
              <a:rPr lang="en-GB" dirty="0" smtClean="0"/>
              <a:t>LSST filters</a:t>
            </a:r>
            <a:endParaRPr lang="en-GB" dirty="0"/>
          </a:p>
        </p:txBody>
      </p:sp>
      <p:sp>
        <p:nvSpPr>
          <p:cNvPr id="8" name="ZoneTexte 7"/>
          <p:cNvSpPr txBox="1"/>
          <p:nvPr/>
        </p:nvSpPr>
        <p:spPr>
          <a:xfrm>
            <a:off x="4084286" y="5979768"/>
            <a:ext cx="2306718" cy="369332"/>
          </a:xfrm>
          <a:prstGeom prst="rect">
            <a:avLst/>
          </a:prstGeom>
          <a:noFill/>
          <a:ln>
            <a:solidFill>
              <a:schemeClr val="tx1"/>
            </a:solidFill>
          </a:ln>
          <a:effectLst/>
        </p:spPr>
        <p:txBody>
          <a:bodyPr wrap="square" rtlCol="0">
            <a:spAutoFit/>
          </a:bodyPr>
          <a:lstStyle/>
          <a:p>
            <a:pPr algn="ctr"/>
            <a:r>
              <a:rPr lang="en-GB" dirty="0" smtClean="0"/>
              <a:t>LSST camera QE</a:t>
            </a:r>
            <a:endParaRPr lang="en-GB" dirty="0"/>
          </a:p>
        </p:txBody>
      </p:sp>
      <p:cxnSp>
        <p:nvCxnSpPr>
          <p:cNvPr id="10" name="Connecteur en arc 9"/>
          <p:cNvCxnSpPr>
            <a:stCxn id="8" idx="3"/>
          </p:cNvCxnSpPr>
          <p:nvPr/>
        </p:nvCxnSpPr>
        <p:spPr>
          <a:xfrm flipV="1">
            <a:off x="6391005" y="4998690"/>
            <a:ext cx="405349" cy="1165744"/>
          </a:xfrm>
          <a:prstGeom prst="curvedConnector2">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Connecteur en arc 10"/>
          <p:cNvCxnSpPr>
            <a:stCxn id="7" idx="3"/>
          </p:cNvCxnSpPr>
          <p:nvPr/>
        </p:nvCxnSpPr>
        <p:spPr>
          <a:xfrm flipH="1">
            <a:off x="1837583" y="1157565"/>
            <a:ext cx="553974" cy="742959"/>
          </a:xfrm>
          <a:prstGeom prst="curvedConnector4">
            <a:avLst>
              <a:gd name="adj1" fmla="val -41265"/>
              <a:gd name="adj2" fmla="val 62428"/>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Connecteur en arc 13"/>
          <p:cNvCxnSpPr>
            <a:stCxn id="7" idx="3"/>
          </p:cNvCxnSpPr>
          <p:nvPr/>
        </p:nvCxnSpPr>
        <p:spPr>
          <a:xfrm>
            <a:off x="2391558" y="1157565"/>
            <a:ext cx="1080932" cy="742959"/>
          </a:xfrm>
          <a:prstGeom prst="curvedConnector3">
            <a:avLst>
              <a:gd name="adj1" fmla="val 7375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03403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3506" y="0"/>
            <a:ext cx="8229600" cy="1143000"/>
          </a:xfrm>
        </p:spPr>
        <p:txBody>
          <a:bodyPr>
            <a:normAutofit/>
          </a:bodyPr>
          <a:lstStyle/>
          <a:p>
            <a:r>
              <a:rPr lang="en-GB" sz="3200" i="1" dirty="0" smtClean="0"/>
              <a:t>I</a:t>
            </a:r>
            <a:r>
              <a:rPr lang="en-GB" sz="3200" dirty="0" smtClean="0"/>
              <a:t> as a function of </a:t>
            </a:r>
            <a:r>
              <a:rPr lang="en-GB" sz="3200" dirty="0" err="1" smtClean="0"/>
              <a:t>δT</a:t>
            </a:r>
            <a:r>
              <a:rPr lang="en-GB" sz="3200" dirty="0" smtClean="0"/>
              <a:t> due to wavelength </a:t>
            </a:r>
            <a:r>
              <a:rPr lang="en-GB" sz="3200" dirty="0" err="1" smtClean="0"/>
              <a:t>effets</a:t>
            </a:r>
            <a:r>
              <a:rPr lang="en-GB" sz="3200" dirty="0" smtClean="0"/>
              <a:t>. </a:t>
            </a:r>
            <a:r>
              <a:rPr lang="en-GB" sz="3200" dirty="0" smtClean="0"/>
              <a:t>The chosen LED do meet the requirements</a:t>
            </a:r>
            <a:r>
              <a:rPr lang="en-GB" sz="3200" dirty="0" smtClean="0"/>
              <a:t> </a:t>
            </a:r>
            <a:endParaRPr lang="en-GB" sz="3200" dirty="0"/>
          </a:p>
        </p:txBody>
      </p:sp>
      <p:pic>
        <p:nvPicPr>
          <p:cNvPr id="7" name="Espace réservé du contenu 6" descr="Capture d’écran 2014-09-10 à 11.25.35.png"/>
          <p:cNvPicPr>
            <a:picLocks noGrp="1" noChangeAspect="1"/>
          </p:cNvPicPr>
          <p:nvPr>
            <p:ph idx="1"/>
          </p:nvPr>
        </p:nvPicPr>
        <p:blipFill rotWithShape="1">
          <a:blip r:embed="rId2">
            <a:extLst>
              <a:ext uri="{28A0092B-C50C-407E-A947-70E740481C1C}">
                <a14:useLocalDpi xmlns:a14="http://schemas.microsoft.com/office/drawing/2010/main" val="0"/>
              </a:ext>
            </a:extLst>
          </a:blip>
          <a:srcRect l="999" t="-2174" r="999"/>
          <a:stretch/>
        </p:blipFill>
        <p:spPr>
          <a:xfrm>
            <a:off x="121608" y="902468"/>
            <a:ext cx="8985238" cy="5199483"/>
          </a:xfrm>
        </p:spPr>
      </p:pic>
      <p:sp>
        <p:nvSpPr>
          <p:cNvPr id="4" name="Espace réservé de la date 3"/>
          <p:cNvSpPr>
            <a:spLocks noGrp="1"/>
          </p:cNvSpPr>
          <p:nvPr>
            <p:ph type="dt" sz="half" idx="10"/>
          </p:nvPr>
        </p:nvSpPr>
        <p:spPr/>
        <p:txBody>
          <a:bodyPr/>
          <a:lstStyle/>
          <a:p>
            <a:fld id="{ACBFDD2E-86E7-1D4C-B8EA-7D75FCF09D85}" type="datetime1">
              <a:rPr lang="en-US" smtClean="0"/>
              <a:pPr/>
              <a:t>06/12/15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12</a:t>
            </a:fld>
            <a:endParaRPr lang="en-GB" dirty="0"/>
          </a:p>
        </p:txBody>
      </p:sp>
      <p:sp>
        <p:nvSpPr>
          <p:cNvPr id="10" name="Rectangle 9"/>
          <p:cNvSpPr/>
          <p:nvPr/>
        </p:nvSpPr>
        <p:spPr>
          <a:xfrm>
            <a:off x="1932165" y="2283185"/>
            <a:ext cx="1864606" cy="21616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2" name="Connecteur en arc 11"/>
          <p:cNvCxnSpPr>
            <a:stCxn id="10" idx="3"/>
          </p:cNvCxnSpPr>
          <p:nvPr/>
        </p:nvCxnSpPr>
        <p:spPr>
          <a:xfrm flipV="1">
            <a:off x="3796770" y="2053515"/>
            <a:ext cx="729628" cy="337750"/>
          </a:xfrm>
          <a:prstGeom prst="curvedConnector3">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Connecteur en arc 12"/>
          <p:cNvCxnSpPr/>
          <p:nvPr/>
        </p:nvCxnSpPr>
        <p:spPr>
          <a:xfrm flipV="1">
            <a:off x="3796771" y="1904908"/>
            <a:ext cx="621535" cy="486361"/>
          </a:xfrm>
          <a:prstGeom prst="curvedConnector3">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5066864" y="902468"/>
            <a:ext cx="3921473" cy="369332"/>
          </a:xfrm>
          <a:prstGeom prst="rect">
            <a:avLst/>
          </a:prstGeom>
          <a:noFill/>
        </p:spPr>
        <p:txBody>
          <a:bodyPr wrap="square" rtlCol="0">
            <a:spAutoFit/>
          </a:bodyPr>
          <a:lstStyle/>
          <a:p>
            <a:r>
              <a:rPr lang="en-GB" dirty="0" smtClean="0"/>
              <a:t>(UV2) out </a:t>
            </a:r>
            <a:r>
              <a:rPr lang="en-GB" dirty="0" smtClean="0"/>
              <a:t>of the requirements</a:t>
            </a:r>
            <a:endParaRPr lang="en-GB" dirty="0"/>
          </a:p>
        </p:txBody>
      </p:sp>
      <p:cxnSp>
        <p:nvCxnSpPr>
          <p:cNvPr id="20" name="Connecteur en arc 19"/>
          <p:cNvCxnSpPr/>
          <p:nvPr/>
        </p:nvCxnSpPr>
        <p:spPr>
          <a:xfrm rot="10800000" flipV="1">
            <a:off x="3904865" y="1121327"/>
            <a:ext cx="1162001" cy="594441"/>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4526398" y="1734930"/>
            <a:ext cx="4160403" cy="369332"/>
          </a:xfrm>
          <a:prstGeom prst="rect">
            <a:avLst/>
          </a:prstGeom>
          <a:noFill/>
        </p:spPr>
        <p:txBody>
          <a:bodyPr wrap="square" rtlCol="0">
            <a:spAutoFit/>
          </a:bodyPr>
          <a:lstStyle/>
          <a:p>
            <a:r>
              <a:rPr lang="en-GB" dirty="0" smtClean="0">
                <a:solidFill>
                  <a:srgbClr val="FF0000"/>
                </a:solidFill>
              </a:rPr>
              <a:t>Should not be used for CCOB (y filter)</a:t>
            </a:r>
            <a:endParaRPr lang="en-GB" dirty="0">
              <a:solidFill>
                <a:srgbClr val="FF0000"/>
              </a:solidFill>
            </a:endParaRPr>
          </a:p>
        </p:txBody>
      </p:sp>
      <p:cxnSp>
        <p:nvCxnSpPr>
          <p:cNvPr id="27" name="Connecteur droit 26"/>
          <p:cNvCxnSpPr/>
          <p:nvPr/>
        </p:nvCxnSpPr>
        <p:spPr>
          <a:xfrm>
            <a:off x="2590800" y="4147564"/>
            <a:ext cx="0" cy="1486097"/>
          </a:xfrm>
          <a:prstGeom prst="line">
            <a:avLst/>
          </a:prstGeom>
          <a:ln>
            <a:solidFill>
              <a:schemeClr val="accent1"/>
            </a:solidFill>
            <a:prstDash val="sysDash"/>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a:off x="7080434" y="2283185"/>
            <a:ext cx="0" cy="3350474"/>
          </a:xfrm>
          <a:prstGeom prst="line">
            <a:avLst/>
          </a:prstGeom>
          <a:ln>
            <a:solidFill>
              <a:schemeClr val="accent1"/>
            </a:solidFill>
            <a:prstDash val="sysDash"/>
          </a:ln>
        </p:spPr>
        <p:style>
          <a:lnRef idx="2">
            <a:schemeClr val="accent1"/>
          </a:lnRef>
          <a:fillRef idx="0">
            <a:schemeClr val="accent1"/>
          </a:fillRef>
          <a:effectRef idx="1">
            <a:schemeClr val="accent1"/>
          </a:effectRef>
          <a:fontRef idx="minor">
            <a:schemeClr val="tx1"/>
          </a:fontRef>
        </p:style>
      </p:cxnSp>
      <p:sp>
        <p:nvSpPr>
          <p:cNvPr id="30" name="ZoneTexte 29"/>
          <p:cNvSpPr txBox="1"/>
          <p:nvPr/>
        </p:nvSpPr>
        <p:spPr>
          <a:xfrm>
            <a:off x="3432294" y="6479359"/>
            <a:ext cx="2918512" cy="369332"/>
          </a:xfrm>
          <a:prstGeom prst="rect">
            <a:avLst/>
          </a:prstGeom>
          <a:noFill/>
        </p:spPr>
        <p:txBody>
          <a:bodyPr wrap="square" rtlCol="0">
            <a:spAutoFit/>
          </a:bodyPr>
          <a:lstStyle/>
          <a:p>
            <a:pPr algn="ctr"/>
            <a:r>
              <a:rPr lang="en-GB" dirty="0" smtClean="0">
                <a:solidFill>
                  <a:schemeClr val="accent1"/>
                </a:solidFill>
              </a:rPr>
              <a:t>OK if </a:t>
            </a:r>
            <a:r>
              <a:rPr lang="en-GB" dirty="0" err="1" smtClean="0">
                <a:solidFill>
                  <a:schemeClr val="accent1"/>
                </a:solidFill>
              </a:rPr>
              <a:t>δT</a:t>
            </a:r>
            <a:r>
              <a:rPr lang="en-GB" dirty="0" smtClean="0">
                <a:solidFill>
                  <a:schemeClr val="accent1"/>
                </a:solidFill>
              </a:rPr>
              <a:t>&lt;3°C (UV1) </a:t>
            </a:r>
            <a:r>
              <a:rPr lang="fr-FR" dirty="0">
                <a:solidFill>
                  <a:schemeClr val="accent1"/>
                </a:solidFill>
              </a:rPr>
              <a:t>–</a:t>
            </a:r>
            <a:r>
              <a:rPr lang="en-GB" dirty="0">
                <a:solidFill>
                  <a:schemeClr val="accent1"/>
                </a:solidFill>
              </a:rPr>
              <a:t> u filter</a:t>
            </a:r>
          </a:p>
        </p:txBody>
      </p:sp>
      <p:sp>
        <p:nvSpPr>
          <p:cNvPr id="31" name="ZoneTexte 30"/>
          <p:cNvSpPr txBox="1"/>
          <p:nvPr/>
        </p:nvSpPr>
        <p:spPr>
          <a:xfrm>
            <a:off x="3364399" y="5844491"/>
            <a:ext cx="3053683" cy="369332"/>
          </a:xfrm>
          <a:prstGeom prst="rect">
            <a:avLst/>
          </a:prstGeom>
          <a:noFill/>
        </p:spPr>
        <p:txBody>
          <a:bodyPr wrap="square" rtlCol="0">
            <a:spAutoFit/>
          </a:bodyPr>
          <a:lstStyle/>
          <a:p>
            <a:pPr algn="ctr"/>
            <a:r>
              <a:rPr lang="en-GB" dirty="0" smtClean="0">
                <a:solidFill>
                  <a:schemeClr val="accent4"/>
                </a:solidFill>
              </a:rPr>
              <a:t>OK if </a:t>
            </a:r>
            <a:r>
              <a:rPr lang="en-GB" dirty="0" err="1" smtClean="0">
                <a:solidFill>
                  <a:schemeClr val="accent4"/>
                </a:solidFill>
              </a:rPr>
              <a:t>δT</a:t>
            </a:r>
            <a:r>
              <a:rPr lang="en-GB" dirty="0" smtClean="0">
                <a:solidFill>
                  <a:schemeClr val="accent4"/>
                </a:solidFill>
              </a:rPr>
              <a:t>&lt;2°C (UV0 </a:t>
            </a:r>
            <a:r>
              <a:rPr lang="fr-FR" dirty="0" smtClean="0">
                <a:solidFill>
                  <a:schemeClr val="accent4"/>
                </a:solidFill>
              </a:rPr>
              <a:t>–</a:t>
            </a:r>
            <a:r>
              <a:rPr lang="en-GB" dirty="0" smtClean="0">
                <a:solidFill>
                  <a:schemeClr val="accent4"/>
                </a:solidFill>
              </a:rPr>
              <a:t> u filter)</a:t>
            </a:r>
            <a:endParaRPr lang="en-GB" dirty="0">
              <a:solidFill>
                <a:schemeClr val="accent4"/>
              </a:solidFill>
            </a:endParaRPr>
          </a:p>
        </p:txBody>
      </p:sp>
      <p:cxnSp>
        <p:nvCxnSpPr>
          <p:cNvPr id="32" name="Connecteur droit 31"/>
          <p:cNvCxnSpPr/>
          <p:nvPr/>
        </p:nvCxnSpPr>
        <p:spPr>
          <a:xfrm>
            <a:off x="3432294" y="4147564"/>
            <a:ext cx="0" cy="1486097"/>
          </a:xfrm>
          <a:prstGeom prst="line">
            <a:avLst/>
          </a:prstGeom>
          <a:ln>
            <a:solidFill>
              <a:schemeClr val="accent4"/>
            </a:solidFill>
            <a:prstDash val="sysDash"/>
          </a:ln>
        </p:spPr>
        <p:style>
          <a:lnRef idx="2">
            <a:schemeClr val="accent1"/>
          </a:lnRef>
          <a:fillRef idx="0">
            <a:schemeClr val="accent1"/>
          </a:fillRef>
          <a:effectRef idx="1">
            <a:schemeClr val="accent1"/>
          </a:effectRef>
          <a:fontRef idx="minor">
            <a:schemeClr val="tx1"/>
          </a:fontRef>
        </p:style>
      </p:cxnSp>
      <p:cxnSp>
        <p:nvCxnSpPr>
          <p:cNvPr id="33" name="Connecteur droit 32"/>
          <p:cNvCxnSpPr/>
          <p:nvPr/>
        </p:nvCxnSpPr>
        <p:spPr>
          <a:xfrm>
            <a:off x="6391056" y="2283185"/>
            <a:ext cx="0" cy="3350474"/>
          </a:xfrm>
          <a:prstGeom prst="line">
            <a:avLst/>
          </a:prstGeom>
          <a:ln>
            <a:solidFill>
              <a:schemeClr val="accent4"/>
            </a:solidFill>
            <a:prstDash val="sysDash"/>
          </a:ln>
        </p:spPr>
        <p:style>
          <a:lnRef idx="2">
            <a:schemeClr val="accent1"/>
          </a:lnRef>
          <a:fillRef idx="0">
            <a:schemeClr val="accent1"/>
          </a:fillRef>
          <a:effectRef idx="1">
            <a:schemeClr val="accent1"/>
          </a:effectRef>
          <a:fontRef idx="minor">
            <a:schemeClr val="tx1"/>
          </a:fontRef>
        </p:style>
      </p:cxnSp>
      <p:sp>
        <p:nvSpPr>
          <p:cNvPr id="36" name="Accolade fermante 35"/>
          <p:cNvSpPr/>
          <p:nvPr/>
        </p:nvSpPr>
        <p:spPr>
          <a:xfrm rot="5400000">
            <a:off x="4829362" y="4325833"/>
            <a:ext cx="164627" cy="2958762"/>
          </a:xfrm>
          <a:prstGeom prst="rightBrace">
            <a:avLst/>
          </a:prstGeom>
          <a:ln>
            <a:solidFill>
              <a:srgbClr val="8064A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Accolade fermante 36"/>
          <p:cNvSpPr/>
          <p:nvPr/>
        </p:nvSpPr>
        <p:spPr>
          <a:xfrm rot="5400000">
            <a:off x="4668343" y="4001949"/>
            <a:ext cx="334547" cy="4489634"/>
          </a:xfrm>
          <a:prstGeom prst="rightBrac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38" name="Connecteur droit 37"/>
          <p:cNvCxnSpPr>
            <a:endCxn id="37" idx="2"/>
          </p:cNvCxnSpPr>
          <p:nvPr/>
        </p:nvCxnSpPr>
        <p:spPr>
          <a:xfrm>
            <a:off x="2590799" y="5633661"/>
            <a:ext cx="1" cy="445833"/>
          </a:xfrm>
          <a:prstGeom prst="line">
            <a:avLst/>
          </a:prstGeom>
          <a:ln>
            <a:solidFill>
              <a:schemeClr val="accent1"/>
            </a:solidFill>
            <a:prstDash val="solid"/>
          </a:ln>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a:off x="7080435" y="5635086"/>
            <a:ext cx="1" cy="445833"/>
          </a:xfrm>
          <a:prstGeom prst="line">
            <a:avLst/>
          </a:prstGeom>
          <a:ln>
            <a:solidFill>
              <a:schemeClr val="accent1"/>
            </a:solidFill>
            <a:prstDash val="solid"/>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1935933" y="2485835"/>
            <a:ext cx="1864606" cy="94570"/>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Rectangle 42"/>
          <p:cNvSpPr/>
          <p:nvPr/>
        </p:nvSpPr>
        <p:spPr>
          <a:xfrm>
            <a:off x="1939701" y="2570685"/>
            <a:ext cx="1864606" cy="9457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85293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96079"/>
            <a:ext cx="8229600" cy="4525963"/>
          </a:xfrm>
        </p:spPr>
        <p:txBody>
          <a:bodyPr>
            <a:normAutofit/>
          </a:bodyPr>
          <a:lstStyle/>
          <a:p>
            <a:pPr lvl="1">
              <a:buNone/>
            </a:pPr>
            <a:r>
              <a:rPr lang="en-GB" dirty="0" smtClean="0"/>
              <a:t>for g, r, </a:t>
            </a:r>
            <a:r>
              <a:rPr lang="fr-FR" dirty="0" smtClean="0"/>
              <a:t>I</a:t>
            </a:r>
            <a:r>
              <a:rPr lang="en-GB" dirty="0" smtClean="0"/>
              <a:t>, z filters, it is easy to find </a:t>
            </a:r>
            <a:r>
              <a:rPr lang="en-GB" dirty="0" err="1" smtClean="0"/>
              <a:t>LEDs</a:t>
            </a:r>
            <a:r>
              <a:rPr lang="en-GB" dirty="0" smtClean="0"/>
              <a:t> that fit the requirements. </a:t>
            </a:r>
          </a:p>
          <a:p>
            <a:pPr lvl="1">
              <a:buNone/>
            </a:pPr>
            <a:endParaRPr lang="en-GB" dirty="0" smtClean="0"/>
          </a:p>
          <a:p>
            <a:pPr lvl="1">
              <a:buNone/>
            </a:pPr>
            <a:r>
              <a:rPr lang="en-GB" dirty="0" smtClean="0"/>
              <a:t>in </a:t>
            </a:r>
            <a:r>
              <a:rPr lang="en-GB" dirty="0" err="1" smtClean="0"/>
              <a:t>u</a:t>
            </a:r>
            <a:r>
              <a:rPr lang="en-GB" dirty="0" smtClean="0"/>
              <a:t> and y filter the situation is more complicated. We might perform this measurements only if the room temperature is better controlled than </a:t>
            </a:r>
            <a:r>
              <a:rPr lang="en-GB" dirty="0" smtClean="0"/>
              <a:t>expected. As stated since the beginning of the study, the requirements in the u and y band might not be fulfilled.</a:t>
            </a:r>
            <a:endParaRPr lang="en-GB" dirty="0" smtClean="0"/>
          </a:p>
          <a:p>
            <a:endParaRPr lang="en-GB" dirty="0" smtClean="0"/>
          </a:p>
          <a:p>
            <a:endParaRPr lang="en-GB" dirty="0" smtClean="0"/>
          </a:p>
        </p:txBody>
      </p:sp>
      <p:sp>
        <p:nvSpPr>
          <p:cNvPr id="4" name="Espace réservé de la date 3"/>
          <p:cNvSpPr>
            <a:spLocks noGrp="1"/>
          </p:cNvSpPr>
          <p:nvPr>
            <p:ph type="dt" sz="half" idx="10"/>
          </p:nvPr>
        </p:nvSpPr>
        <p:spPr/>
        <p:txBody>
          <a:bodyPr/>
          <a:lstStyle/>
          <a:p>
            <a:fld id="{ACBFDD2E-86E7-1D4C-B8EA-7D75FCF09D85}" type="datetime1">
              <a:rPr lang="en-US" smtClean="0"/>
              <a:pPr/>
              <a:t>06/12/15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13</a:t>
            </a:fld>
            <a:endParaRPr lang="en-GB" dirty="0"/>
          </a:p>
        </p:txBody>
      </p:sp>
    </p:spTree>
    <p:extLst>
      <p:ext uri="{BB962C8B-B14F-4D97-AF65-F5344CB8AC3E}">
        <p14:creationId xmlns:p14="http://schemas.microsoft.com/office/powerpoint/2010/main" val="17648248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9242" y="280998"/>
            <a:ext cx="8666765" cy="4525963"/>
          </a:xfrm>
        </p:spPr>
        <p:txBody>
          <a:bodyPr>
            <a:normAutofit/>
          </a:bodyPr>
          <a:lstStyle/>
          <a:p>
            <a:pPr lvl="1" algn="ctr">
              <a:buNone/>
            </a:pPr>
            <a:r>
              <a:rPr lang="fr-FR" sz="3600" dirty="0" err="1" smtClean="0"/>
              <a:t>Shutter</a:t>
            </a:r>
            <a:r>
              <a:rPr lang="fr-FR" sz="3600" dirty="0" smtClean="0"/>
              <a:t> </a:t>
            </a:r>
            <a:r>
              <a:rPr lang="fr-FR" sz="3600" dirty="0" err="1" smtClean="0"/>
              <a:t>effects</a:t>
            </a:r>
            <a:r>
              <a:rPr lang="fr-FR" sz="3600" dirty="0" smtClean="0"/>
              <a:t> </a:t>
            </a:r>
            <a:endParaRPr lang="en-GB" sz="2800" dirty="0" smtClean="0"/>
          </a:p>
          <a:p>
            <a:pPr marL="0" indent="0">
              <a:buNone/>
            </a:pPr>
            <a:r>
              <a:rPr lang="en-GB" sz="2400" dirty="0" smtClean="0"/>
              <a:t>We need to use our own shutter. The key point is that the exposure time is </a:t>
            </a:r>
            <a:r>
              <a:rPr lang="en-GB" sz="2400" i="1" dirty="0" smtClean="0"/>
              <a:t>long enough </a:t>
            </a:r>
            <a:r>
              <a:rPr lang="en-GB" sz="2400" dirty="0" smtClean="0"/>
              <a:t>so that the variations in aperture and closure induce a small enough effect but </a:t>
            </a:r>
            <a:r>
              <a:rPr lang="en-GB" sz="2400" i="1" dirty="0" smtClean="0"/>
              <a:t>short enough</a:t>
            </a:r>
            <a:r>
              <a:rPr lang="en-GB" sz="2400" dirty="0" smtClean="0"/>
              <a:t> so that the time needed for the measurements remains reasonable </a:t>
            </a:r>
            <a:r>
              <a:rPr lang="en-GB" sz="2400" dirty="0" smtClean="0">
                <a:sym typeface="Wingdings"/>
              </a:rPr>
              <a:t> good compromise = 1s.</a:t>
            </a:r>
          </a:p>
          <a:p>
            <a:pPr marL="0" indent="0">
              <a:buNone/>
            </a:pPr>
            <a:r>
              <a:rPr lang="en-GB" sz="2400" dirty="0" smtClean="0">
                <a:sym typeface="Wingdings"/>
              </a:rPr>
              <a:t>It might me that we don’t need a shutter and use electronic switch on/off. This is under study and implemented in the PCB. </a:t>
            </a:r>
            <a:endParaRPr lang="en-GB" sz="2400" dirty="0" smtClean="0"/>
          </a:p>
        </p:txBody>
      </p:sp>
      <p:sp>
        <p:nvSpPr>
          <p:cNvPr id="4" name="Espace réservé de la date 3"/>
          <p:cNvSpPr>
            <a:spLocks noGrp="1"/>
          </p:cNvSpPr>
          <p:nvPr>
            <p:ph type="dt" sz="half" idx="10"/>
          </p:nvPr>
        </p:nvSpPr>
        <p:spPr/>
        <p:txBody>
          <a:bodyPr/>
          <a:lstStyle/>
          <a:p>
            <a:fld id="{ACBFDD2E-86E7-1D4C-B8EA-7D75FCF09D85}" type="datetime1">
              <a:rPr lang="en-US" smtClean="0"/>
              <a:pPr/>
              <a:t>06/12/15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14</a:t>
            </a:fld>
            <a:endParaRPr lang="en-GB" dirty="0"/>
          </a:p>
        </p:txBody>
      </p:sp>
    </p:spTree>
    <p:extLst>
      <p:ext uri="{BB962C8B-B14F-4D97-AF65-F5344CB8AC3E}">
        <p14:creationId xmlns:p14="http://schemas.microsoft.com/office/powerpoint/2010/main" val="6737571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9244" y="0"/>
            <a:ext cx="8654434" cy="6721475"/>
          </a:xfrm>
        </p:spPr>
        <p:txBody>
          <a:bodyPr>
            <a:normAutofit/>
          </a:bodyPr>
          <a:lstStyle/>
          <a:p>
            <a:pPr marL="0" indent="0" algn="ctr">
              <a:buNone/>
            </a:pPr>
            <a:r>
              <a:rPr lang="en-GB" sz="4000" dirty="0" smtClean="0"/>
              <a:t>Some numbers about time</a:t>
            </a:r>
            <a:endParaRPr lang="en-GB" dirty="0" smtClean="0"/>
          </a:p>
          <a:p>
            <a:pPr marL="0" indent="0">
              <a:buNone/>
            </a:pPr>
            <a:r>
              <a:rPr lang="en-GB" sz="2400" dirty="0" smtClean="0"/>
              <a:t>Let us assume we have at least 30 000 e- per pixel per image. </a:t>
            </a:r>
            <a:r>
              <a:rPr lang="en-GB" sz="2400" dirty="0" smtClean="0"/>
              <a:t>Then, we would need around 30 images to have a Poisson fluctuation of order 0.1%.</a:t>
            </a:r>
          </a:p>
          <a:p>
            <a:pPr marL="0" indent="0">
              <a:buNone/>
            </a:pPr>
            <a:r>
              <a:rPr lang="en-GB" sz="2400" dirty="0" smtClean="0"/>
              <a:t>If the beam is approximated to be a 3mm*3mm square, this requires 12 000 images. </a:t>
            </a:r>
            <a:r>
              <a:rPr lang="en-GB" sz="2400" dirty="0" smtClean="0"/>
              <a:t>If each image requires x seconds, the calibration needs around 3x hours per LED (there are 6 LEDs).</a:t>
            </a:r>
          </a:p>
          <a:p>
            <a:pPr marL="0" indent="0">
              <a:buNone/>
            </a:pPr>
            <a:endParaRPr lang="en-GB" dirty="0"/>
          </a:p>
          <a:p>
            <a:pPr marL="0" indent="0" algn="ctr">
              <a:buNone/>
            </a:pPr>
            <a:r>
              <a:rPr lang="en-GB" sz="3600" dirty="0" smtClean="0"/>
              <a:t>Some numbers about light</a:t>
            </a:r>
            <a:endParaRPr lang="en-GB" dirty="0" smtClean="0"/>
          </a:p>
          <a:p>
            <a:pPr marL="0" indent="0">
              <a:buNone/>
            </a:pPr>
            <a:r>
              <a:rPr lang="en-GB" sz="2400" dirty="0" smtClean="0"/>
              <a:t>A filter will be placed at the output of the sphere so that the CCDs are not saturated while the other output, used for monitoring, gives enough light intensity in the monitoring photodiode. Theoretical estimates lead to an attenuation of around 10</a:t>
            </a:r>
            <a:r>
              <a:rPr lang="en-GB" sz="2400" baseline="30000" dirty="0" smtClean="0"/>
              <a:t>6</a:t>
            </a:r>
            <a:r>
              <a:rPr lang="en-GB" sz="2400" dirty="0" smtClean="0"/>
              <a:t>.</a:t>
            </a:r>
            <a:endParaRPr lang="en-GB" sz="2400" dirty="0"/>
          </a:p>
          <a:p>
            <a:pPr marL="0" indent="0">
              <a:buNone/>
            </a:pPr>
            <a:endParaRPr lang="en-GB" dirty="0" smtClean="0"/>
          </a:p>
        </p:txBody>
      </p:sp>
      <p:sp>
        <p:nvSpPr>
          <p:cNvPr id="4" name="Espace réservé de la date 3"/>
          <p:cNvSpPr>
            <a:spLocks noGrp="1"/>
          </p:cNvSpPr>
          <p:nvPr>
            <p:ph type="dt" sz="half" idx="10"/>
          </p:nvPr>
        </p:nvSpPr>
        <p:spPr/>
        <p:txBody>
          <a:bodyPr/>
          <a:lstStyle/>
          <a:p>
            <a:fld id="{ACBFDD2E-86E7-1D4C-B8EA-7D75FCF09D85}" type="datetime1">
              <a:rPr lang="en-US" smtClean="0"/>
              <a:pPr/>
              <a:t>06/12/15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15</a:t>
            </a:fld>
            <a:endParaRPr lang="en-GB" dirty="0"/>
          </a:p>
        </p:txBody>
      </p:sp>
    </p:spTree>
    <p:extLst>
      <p:ext uri="{BB962C8B-B14F-4D97-AF65-F5344CB8AC3E}">
        <p14:creationId xmlns:p14="http://schemas.microsoft.com/office/powerpoint/2010/main" val="16577557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9244" y="0"/>
            <a:ext cx="8654434" cy="6721475"/>
          </a:xfrm>
        </p:spPr>
        <p:txBody>
          <a:bodyPr>
            <a:normAutofit/>
          </a:bodyPr>
          <a:lstStyle/>
          <a:p>
            <a:pPr marL="0" indent="0" algn="ctr">
              <a:buNone/>
            </a:pPr>
            <a:r>
              <a:rPr lang="en-GB" sz="4000" dirty="0" smtClean="0"/>
              <a:t>Effect of the “flat L3” deflection</a:t>
            </a:r>
            <a:endParaRPr lang="en-GB" dirty="0" smtClean="0"/>
          </a:p>
          <a:p>
            <a:pPr marL="0" indent="0">
              <a:buNone/>
            </a:pPr>
            <a:endParaRPr lang="fr-FR" dirty="0" smtClean="0"/>
          </a:p>
          <a:p>
            <a:pPr marL="0" indent="0">
              <a:buNone/>
            </a:pPr>
            <a:r>
              <a:rPr lang="fr-FR" dirty="0"/>
              <a:t>T</a:t>
            </a:r>
            <a:r>
              <a:rPr lang="fr-FR" dirty="0" smtClean="0"/>
              <a:t>he </a:t>
            </a:r>
            <a:r>
              <a:rPr lang="fr-FR" dirty="0"/>
              <a:t>maximum </a:t>
            </a:r>
            <a:r>
              <a:rPr lang="fr-FR" dirty="0" err="1"/>
              <a:t>deflection</a:t>
            </a:r>
            <a:r>
              <a:rPr lang="fr-FR" dirty="0"/>
              <a:t> of the L3 </a:t>
            </a:r>
            <a:r>
              <a:rPr lang="fr-FR" dirty="0" err="1"/>
              <a:t>under</a:t>
            </a:r>
            <a:r>
              <a:rPr lang="fr-FR" dirty="0"/>
              <a:t> vacuum </a:t>
            </a:r>
            <a:r>
              <a:rPr lang="fr-FR" dirty="0" err="1"/>
              <a:t>load</a:t>
            </a:r>
            <a:r>
              <a:rPr lang="fr-FR" dirty="0"/>
              <a:t> </a:t>
            </a:r>
            <a:r>
              <a:rPr lang="fr-FR" dirty="0" err="1"/>
              <a:t>is</a:t>
            </a:r>
            <a:r>
              <a:rPr lang="fr-FR" dirty="0"/>
              <a:t> </a:t>
            </a:r>
            <a:r>
              <a:rPr lang="fr-FR" dirty="0" smtClean="0"/>
              <a:t>167 </a:t>
            </a:r>
            <a:r>
              <a:rPr lang="fr-FR" dirty="0"/>
              <a:t>microns. </a:t>
            </a:r>
            <a:endParaRPr lang="fr-FR" dirty="0" smtClean="0"/>
          </a:p>
          <a:p>
            <a:pPr marL="0" indent="0">
              <a:buNone/>
            </a:pPr>
            <a:endParaRPr lang="en-GB" dirty="0" smtClean="0"/>
          </a:p>
          <a:p>
            <a:pPr marL="0" indent="0">
              <a:buNone/>
            </a:pPr>
            <a:r>
              <a:rPr lang="en-GB" dirty="0" smtClean="0"/>
              <a:t>This can be estimated to lead to a displacement of the beam of around 40 microns. At this scale there no significant change in intensity.</a:t>
            </a:r>
            <a:endParaRPr lang="en-GB" dirty="0"/>
          </a:p>
          <a:p>
            <a:pPr marL="0" indent="0" algn="ctr">
              <a:buNone/>
            </a:pPr>
            <a:r>
              <a:rPr lang="en-GB" sz="2400" dirty="0" smtClean="0"/>
              <a:t>.</a:t>
            </a:r>
            <a:endParaRPr lang="en-GB" sz="2400" dirty="0"/>
          </a:p>
          <a:p>
            <a:pPr marL="0" indent="0">
              <a:buNone/>
            </a:pPr>
            <a:endParaRPr lang="en-GB" dirty="0" smtClean="0"/>
          </a:p>
        </p:txBody>
      </p:sp>
      <p:sp>
        <p:nvSpPr>
          <p:cNvPr id="4" name="Espace réservé de la date 3"/>
          <p:cNvSpPr>
            <a:spLocks noGrp="1"/>
          </p:cNvSpPr>
          <p:nvPr>
            <p:ph type="dt" sz="half" idx="10"/>
          </p:nvPr>
        </p:nvSpPr>
        <p:spPr/>
        <p:txBody>
          <a:bodyPr/>
          <a:lstStyle/>
          <a:p>
            <a:fld id="{ACBFDD2E-86E7-1D4C-B8EA-7D75FCF09D85}" type="datetime1">
              <a:rPr lang="en-US" smtClean="0"/>
              <a:pPr/>
              <a:t>06/12/15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16</a:t>
            </a:fld>
            <a:endParaRPr lang="en-GB" dirty="0"/>
          </a:p>
        </p:txBody>
      </p:sp>
    </p:spTree>
    <p:extLst>
      <p:ext uri="{BB962C8B-B14F-4D97-AF65-F5344CB8AC3E}">
        <p14:creationId xmlns:p14="http://schemas.microsoft.com/office/powerpoint/2010/main" val="35424591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9244" y="0"/>
            <a:ext cx="8654434" cy="6721475"/>
          </a:xfrm>
        </p:spPr>
        <p:txBody>
          <a:bodyPr>
            <a:normAutofit/>
          </a:bodyPr>
          <a:lstStyle/>
          <a:p>
            <a:pPr marL="0" indent="0" algn="ctr">
              <a:buNone/>
            </a:pPr>
            <a:r>
              <a:rPr lang="en-GB" sz="4000" dirty="0" err="1" smtClean="0"/>
              <a:t>Sotware</a:t>
            </a:r>
            <a:endParaRPr lang="en-GB" dirty="0" smtClean="0"/>
          </a:p>
          <a:p>
            <a:pPr marL="0" indent="0">
              <a:buNone/>
            </a:pPr>
            <a:endParaRPr lang="fr-FR" dirty="0" smtClean="0"/>
          </a:p>
          <a:p>
            <a:pPr marL="0" indent="0">
              <a:buNone/>
            </a:pPr>
            <a:r>
              <a:rPr lang="fr-FR" sz="2400" dirty="0" smtClean="0"/>
              <a:t>The migration </a:t>
            </a:r>
            <a:r>
              <a:rPr lang="fr-FR" sz="2400" dirty="0" err="1" smtClean="0"/>
              <a:t>from</a:t>
            </a:r>
            <a:r>
              <a:rPr lang="fr-FR" sz="2400" dirty="0" smtClean="0"/>
              <a:t> the </a:t>
            </a:r>
            <a:r>
              <a:rPr lang="fr-FR" sz="2400" dirty="0" err="1" smtClean="0"/>
              <a:t>Labview</a:t>
            </a:r>
            <a:r>
              <a:rPr lang="fr-FR" sz="2400" dirty="0" smtClean="0"/>
              <a:t> soft </a:t>
            </a:r>
            <a:r>
              <a:rPr lang="fr-FR" sz="2400" dirty="0" err="1" smtClean="0"/>
              <a:t>used</a:t>
            </a:r>
            <a:r>
              <a:rPr lang="fr-FR" sz="2400" dirty="0" smtClean="0"/>
              <a:t> @ </a:t>
            </a:r>
            <a:r>
              <a:rPr lang="fr-FR" sz="2400" dirty="0" err="1" smtClean="0"/>
              <a:t>lab</a:t>
            </a:r>
            <a:r>
              <a:rPr lang="fr-FR" sz="2400" dirty="0" smtClean="0"/>
              <a:t> for </a:t>
            </a:r>
            <a:r>
              <a:rPr lang="fr-FR" sz="2400" dirty="0" err="1" smtClean="0"/>
              <a:t>testing</a:t>
            </a:r>
            <a:r>
              <a:rPr lang="fr-FR" sz="2400" dirty="0" smtClean="0"/>
              <a:t> and the version </a:t>
            </a:r>
            <a:r>
              <a:rPr lang="fr-FR" sz="2400" dirty="0" err="1" smtClean="0"/>
              <a:t>used</a:t>
            </a:r>
            <a:r>
              <a:rPr lang="fr-FR" sz="2400" dirty="0" smtClean="0"/>
              <a:t> @ SLAC </a:t>
            </a:r>
            <a:r>
              <a:rPr lang="fr-FR" sz="2400" dirty="0" err="1" smtClean="0"/>
              <a:t>is</a:t>
            </a:r>
            <a:r>
              <a:rPr lang="fr-FR" sz="2400" dirty="0" smtClean="0"/>
              <a:t> in </a:t>
            </a:r>
            <a:r>
              <a:rPr lang="fr-FR" sz="2400" dirty="0" err="1" smtClean="0"/>
              <a:t>progress</a:t>
            </a:r>
            <a:r>
              <a:rPr lang="fr-FR" sz="2400" dirty="0" smtClean="0"/>
              <a:t>.</a:t>
            </a:r>
            <a:endParaRPr lang="en-GB" sz="2400" dirty="0"/>
          </a:p>
          <a:p>
            <a:pPr marL="0" indent="0" algn="ctr">
              <a:buNone/>
            </a:pPr>
            <a:endParaRPr lang="en-GB" sz="2400" dirty="0"/>
          </a:p>
          <a:p>
            <a:pPr marL="0" indent="0">
              <a:buNone/>
            </a:pPr>
            <a:endParaRPr lang="en-GB" dirty="0" smtClean="0"/>
          </a:p>
        </p:txBody>
      </p:sp>
      <p:sp>
        <p:nvSpPr>
          <p:cNvPr id="4" name="Espace réservé de la date 3"/>
          <p:cNvSpPr>
            <a:spLocks noGrp="1"/>
          </p:cNvSpPr>
          <p:nvPr>
            <p:ph type="dt" sz="half" idx="10"/>
          </p:nvPr>
        </p:nvSpPr>
        <p:spPr/>
        <p:txBody>
          <a:bodyPr/>
          <a:lstStyle/>
          <a:p>
            <a:fld id="{ACBFDD2E-86E7-1D4C-B8EA-7D75FCF09D85}" type="datetime1">
              <a:rPr lang="en-US" smtClean="0"/>
              <a:pPr/>
              <a:t>06/12/15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17</a:t>
            </a:fld>
            <a:endParaRPr lang="en-GB" dirty="0"/>
          </a:p>
        </p:txBody>
      </p:sp>
    </p:spTree>
    <p:extLst>
      <p:ext uri="{BB962C8B-B14F-4D97-AF65-F5344CB8AC3E}">
        <p14:creationId xmlns:p14="http://schemas.microsoft.com/office/powerpoint/2010/main" val="40457032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25"/>
            <a:ext cx="8229600" cy="1143000"/>
          </a:xfrm>
        </p:spPr>
        <p:txBody>
          <a:bodyPr>
            <a:normAutofit/>
          </a:bodyPr>
          <a:lstStyle/>
          <a:p>
            <a:r>
              <a:rPr lang="en-US" dirty="0" smtClean="0"/>
              <a:t>Some views</a:t>
            </a:r>
            <a:endParaRPr lang="en-US" dirty="0"/>
          </a:p>
        </p:txBody>
      </p:sp>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203" y="595424"/>
            <a:ext cx="4729286" cy="5964865"/>
          </a:xfrm>
        </p:spPr>
      </p:pic>
      <p:sp>
        <p:nvSpPr>
          <p:cNvPr id="4" name="Espace réservé de la date 3"/>
          <p:cNvSpPr>
            <a:spLocks noGrp="1"/>
          </p:cNvSpPr>
          <p:nvPr>
            <p:ph type="dt" sz="half" idx="10"/>
          </p:nvPr>
        </p:nvSpPr>
        <p:spPr/>
        <p:txBody>
          <a:bodyPr/>
          <a:lstStyle/>
          <a:p>
            <a:r>
              <a:rPr lang="fr-FR" smtClean="0"/>
              <a:t>11/12/2014</a:t>
            </a:r>
            <a:endParaRPr lang="fr-FR" dirty="0"/>
          </a:p>
        </p:txBody>
      </p:sp>
      <p:sp>
        <p:nvSpPr>
          <p:cNvPr id="5" name="Espace réservé du pied de page 4"/>
          <p:cNvSpPr>
            <a:spLocks noGrp="1"/>
          </p:cNvSpPr>
          <p:nvPr>
            <p:ph type="ftr" sz="quarter" idx="11"/>
          </p:nvPr>
        </p:nvSpPr>
        <p:spPr/>
        <p:txBody>
          <a:bodyPr/>
          <a:lstStyle/>
          <a:p>
            <a:r>
              <a:rPr lang="fr-FR" dirty="0" smtClean="0"/>
              <a:t>Comité technique SDI</a:t>
            </a:r>
            <a:endParaRPr lang="fr-FR" dirty="0"/>
          </a:p>
        </p:txBody>
      </p:sp>
      <p:sp>
        <p:nvSpPr>
          <p:cNvPr id="6" name="Espace réservé du numéro de diapositive 5"/>
          <p:cNvSpPr>
            <a:spLocks noGrp="1"/>
          </p:cNvSpPr>
          <p:nvPr>
            <p:ph type="sldNum" sz="quarter" idx="12"/>
          </p:nvPr>
        </p:nvSpPr>
        <p:spPr/>
        <p:txBody>
          <a:bodyPr/>
          <a:lstStyle/>
          <a:p>
            <a:fld id="{F913D879-B7ED-41C1-B3EA-A1C930B49A26}" type="slidenum">
              <a:rPr lang="fr-FR" smtClean="0"/>
              <a:t>18</a:t>
            </a:fld>
            <a:endParaRPr lang="fr-F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7326" y="1952320"/>
            <a:ext cx="3689348" cy="2292516"/>
          </a:xfrm>
          <a:prstGeom prst="rect">
            <a:avLst/>
          </a:prstGeom>
        </p:spPr>
      </p:pic>
      <p:sp>
        <p:nvSpPr>
          <p:cNvPr id="11" name="ZoneTexte 10"/>
          <p:cNvSpPr txBox="1"/>
          <p:nvPr/>
        </p:nvSpPr>
        <p:spPr>
          <a:xfrm>
            <a:off x="4985272" y="5208985"/>
            <a:ext cx="3987173" cy="1323439"/>
          </a:xfrm>
          <a:prstGeom prst="rect">
            <a:avLst/>
          </a:prstGeom>
          <a:gradFill>
            <a:gsLst>
              <a:gs pos="0">
                <a:schemeClr val="bg1">
                  <a:lumMod val="85000"/>
                </a:schemeClr>
              </a:gs>
              <a:gs pos="48000">
                <a:schemeClr val="accent3">
                  <a:lumMod val="97000"/>
                  <a:lumOff val="3000"/>
                </a:schemeClr>
              </a:gs>
              <a:gs pos="100000">
                <a:schemeClr val="accent3">
                  <a:lumMod val="60000"/>
                  <a:lumOff val="40000"/>
                </a:schemeClr>
              </a:gs>
            </a:gsLst>
            <a:lin ang="18900000" scaled="1"/>
          </a:gradFill>
        </p:spPr>
        <p:txBody>
          <a:bodyPr wrap="square" rtlCol="0">
            <a:spAutoFit/>
          </a:bodyPr>
          <a:lstStyle/>
          <a:p>
            <a:pPr marL="285750" indent="-285750">
              <a:buClr>
                <a:schemeClr val="accent1">
                  <a:lumMod val="75000"/>
                </a:schemeClr>
              </a:buClr>
              <a:buFont typeface="Wingdings" panose="05000000000000000000" pitchFamily="2" charset="2"/>
              <a:buChar char="q"/>
            </a:pPr>
            <a:r>
              <a:rPr lang="en-US" sz="1600" b="1" dirty="0" smtClean="0"/>
              <a:t>LB CCOB software incorporated in the CCS – (C/C++/Java)</a:t>
            </a:r>
          </a:p>
          <a:p>
            <a:pPr marL="285750" indent="-285750">
              <a:buClr>
                <a:schemeClr val="accent1">
                  <a:lumMod val="75000"/>
                </a:schemeClr>
              </a:buClr>
              <a:buFont typeface="Wingdings" panose="05000000000000000000" pitchFamily="2" charset="2"/>
              <a:buChar char="q"/>
            </a:pPr>
            <a:r>
              <a:rPr lang="en-US" sz="1600" b="1" dirty="0" smtClean="0"/>
              <a:t>LED source (6 LEDs minimum to cover the 6 LSST filters spectral range</a:t>
            </a:r>
          </a:p>
          <a:p>
            <a:pPr marL="285750" indent="-285750">
              <a:buClr>
                <a:schemeClr val="accent1">
                  <a:lumMod val="75000"/>
                </a:schemeClr>
              </a:buClr>
              <a:buFont typeface="Wingdings" panose="05000000000000000000" pitchFamily="2" charset="2"/>
              <a:buChar char="q"/>
            </a:pPr>
            <a:r>
              <a:rPr lang="en-US" sz="1600" b="1" dirty="0" smtClean="0"/>
              <a:t>Dark box in an ISO 5 clean room</a:t>
            </a:r>
            <a:endParaRPr lang="en-US" sz="1600" b="1" dirty="0"/>
          </a:p>
        </p:txBody>
      </p:sp>
    </p:spTree>
    <p:extLst>
      <p:ext uri="{BB962C8B-B14F-4D97-AF65-F5344CB8AC3E}">
        <p14:creationId xmlns:p14="http://schemas.microsoft.com/office/powerpoint/2010/main" val="22034735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LB design</a:t>
            </a:r>
            <a:endParaRPr lang="en-US" dirty="0"/>
          </a:p>
        </p:txBody>
      </p:sp>
      <p:sp>
        <p:nvSpPr>
          <p:cNvPr id="4" name="Espace réservé de la date 3"/>
          <p:cNvSpPr>
            <a:spLocks noGrp="1"/>
          </p:cNvSpPr>
          <p:nvPr>
            <p:ph type="dt" sz="half" idx="10"/>
          </p:nvPr>
        </p:nvSpPr>
        <p:spPr/>
        <p:txBody>
          <a:bodyPr/>
          <a:lstStyle/>
          <a:p>
            <a:r>
              <a:rPr lang="fr-FR" smtClean="0"/>
              <a:t>11/12/2014</a:t>
            </a:r>
            <a:endParaRPr lang="fr-FR" dirty="0"/>
          </a:p>
        </p:txBody>
      </p:sp>
      <p:sp>
        <p:nvSpPr>
          <p:cNvPr id="5" name="Espace réservé du pied de page 4"/>
          <p:cNvSpPr>
            <a:spLocks noGrp="1"/>
          </p:cNvSpPr>
          <p:nvPr>
            <p:ph type="ftr" sz="quarter" idx="11"/>
          </p:nvPr>
        </p:nvSpPr>
        <p:spPr/>
        <p:txBody>
          <a:bodyPr/>
          <a:lstStyle/>
          <a:p>
            <a:r>
              <a:rPr lang="fr-FR" dirty="0" smtClean="0"/>
              <a:t>Comité technique SDI</a:t>
            </a:r>
            <a:endParaRPr lang="fr-FR" dirty="0"/>
          </a:p>
        </p:txBody>
      </p:sp>
      <p:sp>
        <p:nvSpPr>
          <p:cNvPr id="6" name="Espace réservé du numéro de diapositive 5"/>
          <p:cNvSpPr>
            <a:spLocks noGrp="1"/>
          </p:cNvSpPr>
          <p:nvPr>
            <p:ph type="sldNum" sz="quarter" idx="12"/>
          </p:nvPr>
        </p:nvSpPr>
        <p:spPr/>
        <p:txBody>
          <a:bodyPr/>
          <a:lstStyle/>
          <a:p>
            <a:fld id="{F913D879-B7ED-41C1-B3EA-A1C930B49A26}" type="slidenum">
              <a:rPr lang="fr-FR" smtClean="0"/>
              <a:t>19</a:t>
            </a:fld>
            <a:endParaRPr lang="fr-FR"/>
          </a:p>
        </p:txBody>
      </p:sp>
      <p:pic>
        <p:nvPicPr>
          <p:cNvPr id="8" name="Image 7" descr="CCOB_LB_SphereShutterConeLedsPcbRadiate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14882"/>
            <a:ext cx="8229600" cy="6041468"/>
          </a:xfrm>
          <a:prstGeom prst="rect">
            <a:avLst/>
          </a:prstGeom>
        </p:spPr>
      </p:pic>
    </p:spTree>
    <p:extLst>
      <p:ext uri="{BB962C8B-B14F-4D97-AF65-F5344CB8AC3E}">
        <p14:creationId xmlns:p14="http://schemas.microsoft.com/office/powerpoint/2010/main" val="15157071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Two</a:t>
            </a:r>
            <a:r>
              <a:rPr lang="fr-FR" dirty="0" smtClean="0"/>
              <a:t> CCOB for LSST camera</a:t>
            </a:r>
            <a:endParaRPr lang="fr-FR" dirty="0"/>
          </a:p>
        </p:txBody>
      </p:sp>
      <p:sp>
        <p:nvSpPr>
          <p:cNvPr id="4" name="Espace réservé de la date 3"/>
          <p:cNvSpPr>
            <a:spLocks noGrp="1"/>
          </p:cNvSpPr>
          <p:nvPr>
            <p:ph type="dt" sz="half" idx="10"/>
          </p:nvPr>
        </p:nvSpPr>
        <p:spPr/>
        <p:txBody>
          <a:bodyPr/>
          <a:lstStyle/>
          <a:p>
            <a:r>
              <a:rPr lang="fr-FR" smtClean="0"/>
              <a:t>11/12/2014</a:t>
            </a:r>
            <a:endParaRPr lang="fr-FR" dirty="0"/>
          </a:p>
        </p:txBody>
      </p:sp>
      <p:sp>
        <p:nvSpPr>
          <p:cNvPr id="5" name="Espace réservé du pied de page 4"/>
          <p:cNvSpPr>
            <a:spLocks noGrp="1"/>
          </p:cNvSpPr>
          <p:nvPr>
            <p:ph type="ftr" sz="quarter" idx="11"/>
          </p:nvPr>
        </p:nvSpPr>
        <p:spPr/>
        <p:txBody>
          <a:bodyPr/>
          <a:lstStyle/>
          <a:p>
            <a:r>
              <a:rPr lang="fr-FR" dirty="0" smtClean="0"/>
              <a:t>Comité technique SDI</a:t>
            </a:r>
            <a:endParaRPr lang="fr-FR" dirty="0"/>
          </a:p>
        </p:txBody>
      </p:sp>
      <p:sp>
        <p:nvSpPr>
          <p:cNvPr id="6" name="Espace réservé du numéro de diapositive 5"/>
          <p:cNvSpPr>
            <a:spLocks noGrp="1"/>
          </p:cNvSpPr>
          <p:nvPr>
            <p:ph type="sldNum" sz="quarter" idx="12"/>
          </p:nvPr>
        </p:nvSpPr>
        <p:spPr/>
        <p:txBody>
          <a:bodyPr/>
          <a:lstStyle/>
          <a:p>
            <a:fld id="{F913D879-B7ED-41C1-B3EA-A1C930B49A26}" type="slidenum">
              <a:rPr lang="fr-FR" smtClean="0"/>
              <a:t>2</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1904874632"/>
              </p:ext>
            </p:extLst>
          </p:nvPr>
        </p:nvGraphicFramePr>
        <p:xfrm>
          <a:off x="576346" y="677118"/>
          <a:ext cx="7964980" cy="5494807"/>
        </p:xfrm>
        <a:graphic>
          <a:graphicData uri="http://schemas.openxmlformats.org/drawingml/2006/table">
            <a:tbl>
              <a:tblPr firstRow="1" bandRow="1">
                <a:tableStyleId>{5C22544A-7EE6-4342-B048-85BDC9FD1C3A}</a:tableStyleId>
              </a:tblPr>
              <a:tblGrid>
                <a:gridCol w="3982490"/>
                <a:gridCol w="3982490"/>
              </a:tblGrid>
              <a:tr h="381184">
                <a:tc gridSpan="2">
                  <a:txBody>
                    <a:bodyPr/>
                    <a:lstStyle/>
                    <a:p>
                      <a:pPr algn="ctr"/>
                      <a:r>
                        <a:rPr lang="fr-FR" dirty="0" smtClean="0"/>
                        <a:t>2 </a:t>
                      </a:r>
                      <a:r>
                        <a:rPr lang="fr-FR" dirty="0" err="1" smtClean="0"/>
                        <a:t>benches</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r h="381184">
                <a:tc>
                  <a:txBody>
                    <a:bodyPr/>
                    <a:lstStyle/>
                    <a:p>
                      <a:pPr algn="ctr"/>
                      <a:r>
                        <a:rPr lang="fr-FR" dirty="0" smtClean="0"/>
                        <a:t>Large </a:t>
                      </a:r>
                      <a:r>
                        <a:rPr lang="fr-FR" dirty="0" err="1" smtClean="0"/>
                        <a:t>Beam</a:t>
                      </a:r>
                      <a:r>
                        <a:rPr lang="fr-FR" dirty="0" smtClean="0"/>
                        <a:t> (LB)</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err="1" smtClean="0"/>
                        <a:t>Thin</a:t>
                      </a:r>
                      <a:r>
                        <a:rPr lang="fr-FR" dirty="0" smtClean="0"/>
                        <a:t> </a:t>
                      </a:r>
                      <a:r>
                        <a:rPr lang="fr-FR" dirty="0" err="1" smtClean="0"/>
                        <a:t>Beam</a:t>
                      </a:r>
                      <a:r>
                        <a:rPr lang="fr-FR" dirty="0" smtClean="0"/>
                        <a:t> (TB)</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184">
                <a:tc>
                  <a:txBody>
                    <a:bodyPr/>
                    <a:lstStyle/>
                    <a:p>
                      <a:pPr marL="285750" indent="-285750">
                        <a:buFont typeface="Arial" panose="020B0604020202020204" pitchFamily="34" charset="0"/>
                        <a:buChar char="•"/>
                      </a:pPr>
                      <a:r>
                        <a:rPr lang="fr-FR" dirty="0" err="1" smtClean="0"/>
                        <a:t>Beam</a:t>
                      </a:r>
                      <a:r>
                        <a:rPr lang="fr-FR" dirty="0" smtClean="0"/>
                        <a:t> </a:t>
                      </a:r>
                      <a:r>
                        <a:rPr lang="fr-FR" dirty="0" err="1" smtClean="0"/>
                        <a:t>diameter</a:t>
                      </a:r>
                      <a:r>
                        <a:rPr lang="fr-FR" dirty="0" smtClean="0"/>
                        <a:t> ~ </a:t>
                      </a:r>
                      <a:r>
                        <a:rPr lang="fr-FR" dirty="0" smtClean="0"/>
                        <a:t>20-40 mm</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85750" indent="-285750">
                        <a:buFont typeface="Arial" panose="020B0604020202020204" pitchFamily="34" charset="0"/>
                        <a:buChar char="•"/>
                      </a:pPr>
                      <a:r>
                        <a:rPr lang="fr-FR" dirty="0" err="1" smtClean="0"/>
                        <a:t>Beam</a:t>
                      </a:r>
                      <a:r>
                        <a:rPr lang="fr-FR" dirty="0" smtClean="0"/>
                        <a:t> </a:t>
                      </a:r>
                      <a:r>
                        <a:rPr lang="fr-FR" dirty="0" err="1" smtClean="0"/>
                        <a:t>diameter</a:t>
                      </a:r>
                      <a:r>
                        <a:rPr lang="fr-FR" dirty="0" smtClean="0"/>
                        <a:t> ~ 1mm</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81184">
                <a:tc>
                  <a:txBody>
                    <a:bodyPr/>
                    <a:lstStyle/>
                    <a:p>
                      <a:pPr marL="285750" indent="-285750">
                        <a:buFont typeface="Arial" panose="020B0604020202020204" pitchFamily="34" charset="0"/>
                        <a:buChar char="•"/>
                      </a:pPr>
                      <a:r>
                        <a:rPr lang="fr-FR" dirty="0" smtClean="0"/>
                        <a:t>Scan</a:t>
                      </a:r>
                      <a:r>
                        <a:rPr lang="fr-FR" baseline="0" dirty="0" smtClean="0"/>
                        <a:t> </a:t>
                      </a:r>
                      <a:r>
                        <a:rPr lang="fr-FR" baseline="0" dirty="0" err="1" smtClean="0"/>
                        <a:t>entire</a:t>
                      </a:r>
                      <a:r>
                        <a:rPr lang="fr-FR" baseline="0" dirty="0" smtClean="0"/>
                        <a:t> FP</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buFont typeface="Arial" panose="020B0604020202020204" pitchFamily="34" charset="0"/>
                        <a:buNone/>
                      </a:pPr>
                      <a:r>
                        <a:rPr lang="fr-FR" dirty="0" err="1" smtClean="0"/>
                        <a:t>Overall</a:t>
                      </a:r>
                      <a:r>
                        <a:rPr lang="fr-FR" dirty="0" smtClean="0"/>
                        <a:t> </a:t>
                      </a:r>
                      <a:r>
                        <a:rPr lang="fr-FR" dirty="0" err="1" smtClean="0"/>
                        <a:t>comissionning</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42679">
                <a:tc>
                  <a:txBody>
                    <a:bodyPr/>
                    <a:lstStyle/>
                    <a:p>
                      <a:pPr marL="285750" indent="-285750">
                        <a:buFont typeface="Arial" panose="020B0604020202020204" pitchFamily="34" charset="0"/>
                        <a:buChar char="•"/>
                      </a:pPr>
                      <a:r>
                        <a:rPr lang="fr-FR" dirty="0" err="1" smtClean="0"/>
                        <a:t>Deliver</a:t>
                      </a:r>
                      <a:r>
                        <a:rPr lang="fr-FR" dirty="0" smtClean="0"/>
                        <a:t> camera 1st light</a:t>
                      </a:r>
                    </a:p>
                    <a:p>
                      <a:pPr marL="742950" lvl="1" indent="-285750">
                        <a:buFont typeface="Wingdings" panose="05000000000000000000" pitchFamily="2" charset="2"/>
                        <a:buChar char=""/>
                      </a:pPr>
                      <a:r>
                        <a:rPr lang="fr-FR" dirty="0" smtClean="0"/>
                        <a:t>Dead</a:t>
                      </a:r>
                      <a:r>
                        <a:rPr lang="fr-FR" baseline="0" dirty="0" smtClean="0"/>
                        <a:t> &amp; </a:t>
                      </a:r>
                      <a:r>
                        <a:rPr lang="fr-FR" baseline="0" dirty="0" err="1" smtClean="0"/>
                        <a:t>bad</a:t>
                      </a:r>
                      <a:r>
                        <a:rPr lang="fr-FR" baseline="0" dirty="0" smtClean="0"/>
                        <a:t> pixels</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85750" indent="-285750">
                        <a:buFont typeface="Arial" panose="020B0604020202020204" pitchFamily="34" charset="0"/>
                        <a:buChar char="•"/>
                      </a:pPr>
                      <a:r>
                        <a:rPr lang="fr-FR" dirty="0" err="1" smtClean="0"/>
                        <a:t>Coating</a:t>
                      </a:r>
                      <a:r>
                        <a:rPr lang="fr-FR" dirty="0" smtClean="0"/>
                        <a:t> transmission coefficient @ 1% </a:t>
                      </a:r>
                      <a:r>
                        <a:rPr lang="fr-FR" dirty="0" err="1" smtClean="0"/>
                        <a:t>precision</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995950">
                <a:tc>
                  <a:txBody>
                    <a:bodyPr/>
                    <a:lstStyle/>
                    <a:p>
                      <a:pPr marL="285750" indent="-285750">
                        <a:buFont typeface="Arial" panose="020B0604020202020204" pitchFamily="34" charset="0"/>
                        <a:buChar char="•"/>
                      </a:pPr>
                      <a:r>
                        <a:rPr lang="fr-FR" dirty="0" err="1" smtClean="0"/>
                        <a:t>measure</a:t>
                      </a:r>
                      <a:r>
                        <a:rPr lang="fr-FR" dirty="0" smtClean="0"/>
                        <a:t> the pixel to pixel relative </a:t>
                      </a:r>
                      <a:r>
                        <a:rPr lang="fr-FR" dirty="0" err="1" smtClean="0"/>
                        <a:t>response</a:t>
                      </a:r>
                      <a:r>
                        <a:rPr lang="fr-FR" dirty="0" smtClean="0"/>
                        <a:t> @0,5% </a:t>
                      </a:r>
                      <a:r>
                        <a:rPr lang="fr-FR" dirty="0" err="1" smtClean="0"/>
                        <a:t>precision</a:t>
                      </a:r>
                      <a:r>
                        <a:rPr lang="fr-FR" dirty="0" smtClean="0"/>
                        <a:t> on </a:t>
                      </a:r>
                      <a:r>
                        <a:rPr lang="fr-FR" dirty="0" err="1" smtClean="0"/>
                        <a:t>entire</a:t>
                      </a:r>
                      <a:r>
                        <a:rPr lang="fr-FR" dirty="0" smtClean="0"/>
                        <a:t> FP, 0,2% at raft </a:t>
                      </a:r>
                      <a:r>
                        <a:rPr lang="fr-FR" dirty="0" err="1" smtClean="0"/>
                        <a:t>scale</a:t>
                      </a:r>
                      <a:endParaRPr lang="fr-FR" dirty="0" smtClean="0"/>
                    </a:p>
                    <a:p>
                      <a:pPr marL="0" indent="0">
                        <a:buFont typeface="Arial" panose="020B0604020202020204" pitchFamily="34" charset="0"/>
                        <a:buNone/>
                      </a:pPr>
                      <a:endParaRPr lang="fr-FR" dirty="0" smtClean="0"/>
                    </a:p>
                    <a:p>
                      <a:pPr marL="285750" indent="-285750">
                        <a:buFont typeface="Arial" panose="020B0604020202020204" pitchFamily="34" charset="0"/>
                        <a:buChar char="•"/>
                      </a:pPr>
                      <a:r>
                        <a:rPr lang="fr-FR" dirty="0" smtClean="0"/>
                        <a:t>Flux</a:t>
                      </a:r>
                      <a:r>
                        <a:rPr lang="fr-FR" baseline="0" dirty="0" smtClean="0"/>
                        <a:t> control at 0,1 %</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85750" indent="-285750">
                        <a:buFont typeface="Arial" panose="020B0604020202020204" pitchFamily="34" charset="0"/>
                        <a:buChar char="•"/>
                      </a:pPr>
                      <a:r>
                        <a:rPr lang="fr-FR" dirty="0" err="1" smtClean="0"/>
                        <a:t>Optics</a:t>
                      </a:r>
                      <a:r>
                        <a:rPr lang="fr-FR" dirty="0" smtClean="0"/>
                        <a:t> </a:t>
                      </a:r>
                      <a:r>
                        <a:rPr lang="fr-FR" dirty="0" err="1" smtClean="0"/>
                        <a:t>study</a:t>
                      </a:r>
                      <a:r>
                        <a:rPr lang="fr-FR" dirty="0" smtClean="0"/>
                        <a:t> / </a:t>
                      </a:r>
                      <a:r>
                        <a:rPr lang="fr-FR" dirty="0" err="1" smtClean="0"/>
                        <a:t>optical</a:t>
                      </a:r>
                      <a:r>
                        <a:rPr lang="fr-FR" dirty="0" smtClean="0"/>
                        <a:t> </a:t>
                      </a:r>
                      <a:r>
                        <a:rPr lang="fr-FR" dirty="0" err="1" smtClean="0"/>
                        <a:t>alignment</a:t>
                      </a:r>
                      <a:endParaRPr lang="fr-FR" dirty="0" smtClean="0"/>
                    </a:p>
                    <a:p>
                      <a:pPr marL="742950" lvl="1" indent="-285750">
                        <a:buFont typeface="Wingdings" panose="05000000000000000000" pitchFamily="2" charset="2"/>
                        <a:buChar char=""/>
                      </a:pPr>
                      <a:r>
                        <a:rPr lang="fr-FR" dirty="0" smtClean="0"/>
                        <a:t>	L1, L2 and L3 : </a:t>
                      </a:r>
                      <a:r>
                        <a:rPr lang="fr-FR" dirty="0" err="1" smtClean="0"/>
                        <a:t>overall</a:t>
                      </a:r>
                      <a:r>
                        <a:rPr lang="fr-FR" dirty="0" smtClean="0"/>
                        <a:t> alignement : tilt/tip, </a:t>
                      </a:r>
                      <a:r>
                        <a:rPr lang="fr-FR" dirty="0" err="1" smtClean="0"/>
                        <a:t>decenter</a:t>
                      </a:r>
                      <a:r>
                        <a:rPr lang="fr-FR" dirty="0" smtClean="0"/>
                        <a:t> and piston</a:t>
                      </a:r>
                    </a:p>
                    <a:p>
                      <a:pPr marL="742950" lvl="1" indent="-285750">
                        <a:buFont typeface="Wingdings" panose="05000000000000000000" pitchFamily="2" charset="2"/>
                        <a:buChar char=""/>
                      </a:pPr>
                      <a:r>
                        <a:rPr lang="fr-FR" dirty="0" smtClean="0"/>
                        <a:t> 20 µm </a:t>
                      </a:r>
                      <a:r>
                        <a:rPr lang="fr-FR" dirty="0" err="1" smtClean="0"/>
                        <a:t>precision</a:t>
                      </a:r>
                      <a:r>
                        <a:rPr lang="fr-FR" dirty="0" smtClean="0"/>
                        <a:t> on relative position</a:t>
                      </a:r>
                    </a:p>
                    <a:p>
                      <a:pPr marL="742950" lvl="1" indent="-285750">
                        <a:buFont typeface="Wingdings" panose="05000000000000000000" pitchFamily="2" charset="2"/>
                        <a:buChar char=""/>
                      </a:pPr>
                      <a:r>
                        <a:rPr lang="fr-FR" dirty="0" err="1" smtClean="0"/>
                        <a:t>Reflection</a:t>
                      </a:r>
                      <a:r>
                        <a:rPr lang="fr-FR" dirty="0" smtClean="0"/>
                        <a:t> coefficient (1% </a:t>
                      </a:r>
                      <a:r>
                        <a:rPr lang="fr-FR" dirty="0" err="1" smtClean="0"/>
                        <a:t>accuracy</a:t>
                      </a:r>
                      <a:r>
                        <a:rPr lang="fr-FR" dirty="0" smtClean="0"/>
                        <a:t>)</a:t>
                      </a:r>
                    </a:p>
                    <a:p>
                      <a:pPr marL="0" lvl="0" indent="0">
                        <a:buFont typeface="Arial" panose="020B0604020202020204" pitchFamily="34" charset="0"/>
                        <a:buNone/>
                      </a:pPr>
                      <a:endParaRPr lang="fr-FR"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667072">
                <a:tc>
                  <a:txBody>
                    <a:bodyPr/>
                    <a:lstStyle/>
                    <a:p>
                      <a:pPr marL="285750" indent="-285750">
                        <a:buFont typeface="Arial" panose="020B0604020202020204" pitchFamily="34" charset="0"/>
                        <a:buChar char="•"/>
                      </a:pPr>
                      <a:r>
                        <a:rPr lang="fr-FR" dirty="0" smtClean="0"/>
                        <a:t>Delivery date : </a:t>
                      </a:r>
                      <a:r>
                        <a:rPr lang="fr-FR" dirty="0" smtClean="0"/>
                        <a:t>Q1 (?) </a:t>
                      </a:r>
                      <a:r>
                        <a:rPr lang="fr-FR" dirty="0" smtClean="0"/>
                        <a:t>2016</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Delivery</a:t>
                      </a:r>
                      <a:r>
                        <a:rPr lang="fr-FR" baseline="0" dirty="0" smtClean="0"/>
                        <a:t> date : Q3 2019</a:t>
                      </a:r>
                      <a:endParaRPr lang="fr-FR" dirty="0" smtClean="0"/>
                    </a:p>
                    <a:p>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25890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LB design</a:t>
            </a:r>
            <a:endParaRPr lang="en-US" dirty="0"/>
          </a:p>
        </p:txBody>
      </p:sp>
      <p:sp>
        <p:nvSpPr>
          <p:cNvPr id="4" name="Espace réservé de la date 3"/>
          <p:cNvSpPr>
            <a:spLocks noGrp="1"/>
          </p:cNvSpPr>
          <p:nvPr>
            <p:ph type="dt" sz="half" idx="10"/>
          </p:nvPr>
        </p:nvSpPr>
        <p:spPr/>
        <p:txBody>
          <a:bodyPr/>
          <a:lstStyle/>
          <a:p>
            <a:r>
              <a:rPr lang="fr-FR" smtClean="0"/>
              <a:t>11/12/2014</a:t>
            </a:r>
            <a:endParaRPr lang="fr-FR" dirty="0"/>
          </a:p>
        </p:txBody>
      </p:sp>
      <p:sp>
        <p:nvSpPr>
          <p:cNvPr id="5" name="Espace réservé du pied de page 4"/>
          <p:cNvSpPr>
            <a:spLocks noGrp="1"/>
          </p:cNvSpPr>
          <p:nvPr>
            <p:ph type="ftr" sz="quarter" idx="11"/>
          </p:nvPr>
        </p:nvSpPr>
        <p:spPr/>
        <p:txBody>
          <a:bodyPr/>
          <a:lstStyle/>
          <a:p>
            <a:r>
              <a:rPr lang="fr-FR" dirty="0" smtClean="0"/>
              <a:t>Comité technique SDI</a:t>
            </a:r>
            <a:endParaRPr lang="fr-FR" dirty="0"/>
          </a:p>
        </p:txBody>
      </p:sp>
      <p:sp>
        <p:nvSpPr>
          <p:cNvPr id="6" name="Espace réservé du numéro de diapositive 5"/>
          <p:cNvSpPr>
            <a:spLocks noGrp="1"/>
          </p:cNvSpPr>
          <p:nvPr>
            <p:ph type="sldNum" sz="quarter" idx="12"/>
          </p:nvPr>
        </p:nvSpPr>
        <p:spPr/>
        <p:txBody>
          <a:bodyPr/>
          <a:lstStyle/>
          <a:p>
            <a:fld id="{F913D879-B7ED-41C1-B3EA-A1C930B49A26}" type="slidenum">
              <a:rPr lang="fr-FR" smtClean="0"/>
              <a:t>20</a:t>
            </a:fld>
            <a:endParaRPr lang="fr-FR"/>
          </a:p>
        </p:txBody>
      </p:sp>
      <p:pic>
        <p:nvPicPr>
          <p:cNvPr id="3" name="Image 2" descr="CCOB_LB_PCB_6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37" y="274638"/>
            <a:ext cx="8274321" cy="5232462"/>
          </a:xfrm>
          <a:prstGeom prst="rect">
            <a:avLst/>
          </a:prstGeom>
        </p:spPr>
      </p:pic>
    </p:spTree>
    <p:extLst>
      <p:ext uri="{BB962C8B-B14F-4D97-AF65-F5344CB8AC3E}">
        <p14:creationId xmlns:p14="http://schemas.microsoft.com/office/powerpoint/2010/main" val="34365454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LB design</a:t>
            </a:r>
            <a:endParaRPr lang="en-US" dirty="0"/>
          </a:p>
        </p:txBody>
      </p:sp>
      <p:sp>
        <p:nvSpPr>
          <p:cNvPr id="5" name="Espace réservé du pied de page 4"/>
          <p:cNvSpPr>
            <a:spLocks noGrp="1"/>
          </p:cNvSpPr>
          <p:nvPr>
            <p:ph type="ftr" sz="quarter" idx="11"/>
          </p:nvPr>
        </p:nvSpPr>
        <p:spPr/>
        <p:txBody>
          <a:bodyPr/>
          <a:lstStyle/>
          <a:p>
            <a:r>
              <a:rPr lang="fr-FR" dirty="0" smtClean="0"/>
              <a:t>Comité technique SDI</a:t>
            </a:r>
            <a:endParaRPr lang="fr-FR" dirty="0"/>
          </a:p>
        </p:txBody>
      </p:sp>
      <p:sp>
        <p:nvSpPr>
          <p:cNvPr id="6" name="Espace réservé du numéro de diapositive 5"/>
          <p:cNvSpPr>
            <a:spLocks noGrp="1"/>
          </p:cNvSpPr>
          <p:nvPr>
            <p:ph type="sldNum" sz="quarter" idx="12"/>
          </p:nvPr>
        </p:nvSpPr>
        <p:spPr/>
        <p:txBody>
          <a:bodyPr/>
          <a:lstStyle/>
          <a:p>
            <a:fld id="{F913D879-B7ED-41C1-B3EA-A1C930B49A26}" type="slidenum">
              <a:rPr lang="fr-FR" smtClean="0"/>
              <a:t>21</a:t>
            </a:fld>
            <a:endParaRPr lang="fr-FR"/>
          </a:p>
        </p:txBody>
      </p:sp>
      <p:pic>
        <p:nvPicPr>
          <p:cNvPr id="7" name="Image 6" descr="CCOB_LB_PCB6LedsSPhereSutter-B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06" y="274638"/>
            <a:ext cx="8529638" cy="6303646"/>
          </a:xfrm>
          <a:prstGeom prst="rect">
            <a:avLst/>
          </a:prstGeom>
        </p:spPr>
      </p:pic>
    </p:spTree>
    <p:extLst>
      <p:ext uri="{BB962C8B-B14F-4D97-AF65-F5344CB8AC3E}">
        <p14:creationId xmlns:p14="http://schemas.microsoft.com/office/powerpoint/2010/main" val="27562723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5131"/>
            <a:ext cx="8229600" cy="1143000"/>
          </a:xfrm>
        </p:spPr>
        <p:txBody>
          <a:bodyPr/>
          <a:lstStyle/>
          <a:p>
            <a:r>
              <a:rPr lang="en-US" dirty="0" smtClean="0"/>
              <a:t>The new larger integrating sphere</a:t>
            </a:r>
            <a:endParaRPr lang="en-US" dirty="0"/>
          </a:p>
        </p:txBody>
      </p:sp>
      <p:sp>
        <p:nvSpPr>
          <p:cNvPr id="4" name="Espace réservé de la date 3"/>
          <p:cNvSpPr>
            <a:spLocks noGrp="1"/>
          </p:cNvSpPr>
          <p:nvPr>
            <p:ph type="dt" sz="half" idx="10"/>
          </p:nvPr>
        </p:nvSpPr>
        <p:spPr/>
        <p:txBody>
          <a:bodyPr/>
          <a:lstStyle/>
          <a:p>
            <a:r>
              <a:rPr lang="fr-FR" smtClean="0"/>
              <a:t>11/12/2014</a:t>
            </a:r>
            <a:endParaRPr lang="fr-FR" dirty="0"/>
          </a:p>
        </p:txBody>
      </p:sp>
      <p:sp>
        <p:nvSpPr>
          <p:cNvPr id="5" name="Espace réservé du pied de page 4"/>
          <p:cNvSpPr>
            <a:spLocks noGrp="1"/>
          </p:cNvSpPr>
          <p:nvPr>
            <p:ph type="ftr" sz="quarter" idx="11"/>
          </p:nvPr>
        </p:nvSpPr>
        <p:spPr/>
        <p:txBody>
          <a:bodyPr/>
          <a:lstStyle/>
          <a:p>
            <a:r>
              <a:rPr lang="fr-FR" dirty="0" smtClean="0"/>
              <a:t>Comité technique SDI</a:t>
            </a:r>
            <a:endParaRPr lang="fr-FR" dirty="0"/>
          </a:p>
        </p:txBody>
      </p:sp>
      <p:sp>
        <p:nvSpPr>
          <p:cNvPr id="6" name="Espace réservé du numéro de diapositive 5"/>
          <p:cNvSpPr>
            <a:spLocks noGrp="1"/>
          </p:cNvSpPr>
          <p:nvPr>
            <p:ph type="sldNum" sz="quarter" idx="12"/>
          </p:nvPr>
        </p:nvSpPr>
        <p:spPr/>
        <p:txBody>
          <a:bodyPr/>
          <a:lstStyle/>
          <a:p>
            <a:fld id="{F913D879-B7ED-41C1-B3EA-A1C930B49A26}" type="slidenum">
              <a:rPr lang="fr-FR" smtClean="0"/>
              <a:t>22</a:t>
            </a:fld>
            <a:endParaRPr lang="fr-FR"/>
          </a:p>
        </p:txBody>
      </p:sp>
      <p:pic>
        <p:nvPicPr>
          <p:cNvPr id="3" name="Image 2" descr="2015-12-03_17h18_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134" y="866775"/>
            <a:ext cx="6032234" cy="5991225"/>
          </a:xfrm>
          <a:prstGeom prst="rect">
            <a:avLst/>
          </a:prstGeom>
        </p:spPr>
      </p:pic>
    </p:spTree>
    <p:extLst>
      <p:ext uri="{BB962C8B-B14F-4D97-AF65-F5344CB8AC3E}">
        <p14:creationId xmlns:p14="http://schemas.microsoft.com/office/powerpoint/2010/main" val="23492057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LB design</a:t>
            </a:r>
            <a:endParaRPr lang="en-US" dirty="0"/>
          </a:p>
        </p:txBody>
      </p:sp>
      <p:sp>
        <p:nvSpPr>
          <p:cNvPr id="5" name="Espace réservé du pied de page 4"/>
          <p:cNvSpPr>
            <a:spLocks noGrp="1"/>
          </p:cNvSpPr>
          <p:nvPr>
            <p:ph type="ftr" sz="quarter" idx="11"/>
          </p:nvPr>
        </p:nvSpPr>
        <p:spPr/>
        <p:txBody>
          <a:bodyPr/>
          <a:lstStyle/>
          <a:p>
            <a:r>
              <a:rPr lang="fr-FR" dirty="0" smtClean="0"/>
              <a:t>Comité technique SDI</a:t>
            </a:r>
            <a:endParaRPr lang="fr-FR" dirty="0"/>
          </a:p>
        </p:txBody>
      </p:sp>
      <p:sp>
        <p:nvSpPr>
          <p:cNvPr id="6" name="Espace réservé du numéro de diapositive 5"/>
          <p:cNvSpPr>
            <a:spLocks noGrp="1"/>
          </p:cNvSpPr>
          <p:nvPr>
            <p:ph type="sldNum" sz="quarter" idx="12"/>
          </p:nvPr>
        </p:nvSpPr>
        <p:spPr/>
        <p:txBody>
          <a:bodyPr/>
          <a:lstStyle/>
          <a:p>
            <a:fld id="{F913D879-B7ED-41C1-B3EA-A1C930B49A26}" type="slidenum">
              <a:rPr lang="fr-FR" smtClean="0"/>
              <a:t>23</a:t>
            </a:fld>
            <a:endParaRPr lang="fr-FR"/>
          </a:p>
        </p:txBody>
      </p:sp>
      <p:pic>
        <p:nvPicPr>
          <p:cNvPr id="3" name="Image 2" descr="2015-12-03_17h17_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694" y="511498"/>
            <a:ext cx="6756666" cy="6132595"/>
          </a:xfrm>
          <a:prstGeom prst="rect">
            <a:avLst/>
          </a:prstGeom>
        </p:spPr>
      </p:pic>
    </p:spTree>
    <p:extLst>
      <p:ext uri="{BB962C8B-B14F-4D97-AF65-F5344CB8AC3E}">
        <p14:creationId xmlns:p14="http://schemas.microsoft.com/office/powerpoint/2010/main" val="13995208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LB Planning</a:t>
            </a:r>
            <a:endParaRPr lang="en-US" dirty="0"/>
          </a:p>
        </p:txBody>
      </p:sp>
      <p:sp>
        <p:nvSpPr>
          <p:cNvPr id="4" name="Espace réservé de la date 3"/>
          <p:cNvSpPr>
            <a:spLocks noGrp="1"/>
          </p:cNvSpPr>
          <p:nvPr>
            <p:ph type="dt" sz="half" idx="10"/>
          </p:nvPr>
        </p:nvSpPr>
        <p:spPr/>
        <p:txBody>
          <a:bodyPr/>
          <a:lstStyle/>
          <a:p>
            <a:r>
              <a:rPr lang="fr-FR" smtClean="0"/>
              <a:t>11/12/2014</a:t>
            </a:r>
            <a:endParaRPr lang="fr-FR"/>
          </a:p>
        </p:txBody>
      </p:sp>
      <p:sp>
        <p:nvSpPr>
          <p:cNvPr id="5" name="Espace réservé du pied de page 4"/>
          <p:cNvSpPr>
            <a:spLocks noGrp="1"/>
          </p:cNvSpPr>
          <p:nvPr>
            <p:ph type="ftr" sz="quarter" idx="11"/>
          </p:nvPr>
        </p:nvSpPr>
        <p:spPr/>
        <p:txBody>
          <a:bodyPr/>
          <a:lstStyle/>
          <a:p>
            <a:r>
              <a:rPr lang="fr-FR" smtClean="0"/>
              <a:t>Comité technique SDI</a:t>
            </a:r>
            <a:endParaRPr lang="fr-FR"/>
          </a:p>
        </p:txBody>
      </p:sp>
      <p:sp>
        <p:nvSpPr>
          <p:cNvPr id="6" name="Espace réservé du numéro de diapositive 5"/>
          <p:cNvSpPr>
            <a:spLocks noGrp="1"/>
          </p:cNvSpPr>
          <p:nvPr>
            <p:ph type="sldNum" sz="quarter" idx="12"/>
          </p:nvPr>
        </p:nvSpPr>
        <p:spPr/>
        <p:txBody>
          <a:bodyPr/>
          <a:lstStyle/>
          <a:p>
            <a:fld id="{F913D879-B7ED-41C1-B3EA-A1C930B49A26}" type="slidenum">
              <a:rPr lang="fr-FR" smtClean="0"/>
              <a:t>24</a:t>
            </a:fld>
            <a:endParaRPr lang="fr-F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22" y="560259"/>
            <a:ext cx="6678941" cy="5999056"/>
          </a:xfrm>
          <a:prstGeom prst="rect">
            <a:avLst/>
          </a:prstGeom>
        </p:spPr>
      </p:pic>
      <p:sp>
        <p:nvSpPr>
          <p:cNvPr id="10" name="ZoneTexte 9"/>
          <p:cNvSpPr txBox="1"/>
          <p:nvPr/>
        </p:nvSpPr>
        <p:spPr>
          <a:xfrm>
            <a:off x="5586412" y="1528463"/>
            <a:ext cx="3414713" cy="2031325"/>
          </a:xfrm>
          <a:prstGeom prst="rect">
            <a:avLst/>
          </a:prstGeom>
          <a:gradFill>
            <a:gsLst>
              <a:gs pos="0">
                <a:schemeClr val="bg1">
                  <a:lumMod val="85000"/>
                </a:schemeClr>
              </a:gs>
              <a:gs pos="48000">
                <a:schemeClr val="accent3">
                  <a:lumMod val="97000"/>
                  <a:lumOff val="3000"/>
                </a:schemeClr>
              </a:gs>
              <a:gs pos="100000">
                <a:schemeClr val="accent3">
                  <a:lumMod val="60000"/>
                  <a:lumOff val="40000"/>
                </a:schemeClr>
              </a:gs>
            </a:gsLst>
            <a:lin ang="18900000" scaled="1"/>
          </a:gradFill>
        </p:spPr>
        <p:txBody>
          <a:bodyPr wrap="square" rtlCol="0">
            <a:spAutoFit/>
          </a:bodyPr>
          <a:lstStyle/>
          <a:p>
            <a:r>
              <a:rPr lang="en-US" dirty="0" smtClean="0">
                <a:latin typeface="+mj-lt"/>
              </a:rPr>
              <a:t>LB CCOB delivery (</a:t>
            </a:r>
            <a:r>
              <a:rPr lang="en-US" b="1" dirty="0" smtClean="0">
                <a:latin typeface="+mj-lt"/>
              </a:rPr>
              <a:t>March 2016</a:t>
            </a:r>
            <a:r>
              <a:rPr lang="en-US" dirty="0" smtClean="0">
                <a:latin typeface="+mj-lt"/>
              </a:rPr>
              <a:t>) :</a:t>
            </a:r>
          </a:p>
          <a:p>
            <a:endParaRPr lang="en-US" dirty="0" smtClean="0">
              <a:latin typeface="+mj-lt"/>
            </a:endParaRPr>
          </a:p>
          <a:p>
            <a:pPr marL="285750" indent="-285750">
              <a:buClr>
                <a:schemeClr val="accent1">
                  <a:lumMod val="75000"/>
                </a:schemeClr>
              </a:buClr>
              <a:buSzPct val="100000"/>
              <a:buFont typeface="Arial" panose="020B0604020202020204" pitchFamily="34" charset="0"/>
              <a:buChar char="•"/>
            </a:pPr>
            <a:r>
              <a:rPr lang="en-US" dirty="0" smtClean="0">
                <a:latin typeface="+mj-lt"/>
              </a:rPr>
              <a:t>LED source power supply</a:t>
            </a:r>
          </a:p>
          <a:p>
            <a:pPr marL="285750" indent="-285750">
              <a:buClr>
                <a:schemeClr val="accent1">
                  <a:lumMod val="75000"/>
                </a:schemeClr>
              </a:buClr>
              <a:buSzPct val="100000"/>
              <a:buFont typeface="Arial" panose="020B0604020202020204" pitchFamily="34" charset="0"/>
              <a:buChar char="•"/>
            </a:pPr>
            <a:r>
              <a:rPr lang="en-US" dirty="0">
                <a:latin typeface="+mj-lt"/>
              </a:rPr>
              <a:t>LED source </a:t>
            </a:r>
            <a:r>
              <a:rPr lang="en-US" dirty="0" smtClean="0">
                <a:latin typeface="+mj-lt"/>
              </a:rPr>
              <a:t>mechanical support </a:t>
            </a:r>
            <a:r>
              <a:rPr lang="en-US" dirty="0">
                <a:latin typeface="+mj-lt"/>
              </a:rPr>
              <a:t>+ interface w. BOT</a:t>
            </a:r>
          </a:p>
          <a:p>
            <a:pPr marL="285750" indent="-285750">
              <a:buClr>
                <a:schemeClr val="accent1">
                  <a:lumMod val="75000"/>
                </a:schemeClr>
              </a:buClr>
              <a:buSzPct val="100000"/>
              <a:buFont typeface="Arial" panose="020B0604020202020204" pitchFamily="34" charset="0"/>
              <a:buChar char="•"/>
            </a:pPr>
            <a:r>
              <a:rPr lang="en-US" dirty="0" smtClean="0">
                <a:latin typeface="+mj-lt"/>
              </a:rPr>
              <a:t>Integration of LB CCOB software in the BOT CCS</a:t>
            </a:r>
            <a:endParaRPr lang="en-US" dirty="0">
              <a:latin typeface="+mj-lt"/>
            </a:endParaRPr>
          </a:p>
        </p:txBody>
      </p:sp>
    </p:spTree>
    <p:extLst>
      <p:ext uri="{BB962C8B-B14F-4D97-AF65-F5344CB8AC3E}">
        <p14:creationId xmlns:p14="http://schemas.microsoft.com/office/powerpoint/2010/main" val="6201912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3821" y="1577528"/>
            <a:ext cx="6858000" cy="1963959"/>
          </a:xfrm>
          <a:solidFill>
            <a:schemeClr val="accent1">
              <a:alpha val="63000"/>
            </a:schemeClr>
          </a:solidFill>
          <a:effectLst>
            <a:outerShdw blurRad="50800" dist="38100" dir="2700000" algn="tl" rotWithShape="0">
              <a:prstClr val="black">
                <a:alpha val="40000"/>
              </a:prstClr>
            </a:outerShdw>
          </a:effectLst>
          <a:scene3d>
            <a:camera prst="orthographicFront"/>
            <a:lightRig rig="threePt" dir="t"/>
          </a:scene3d>
          <a:sp3d prstMaterial="plastic">
            <a:bevelT w="0"/>
          </a:sp3d>
        </p:spPr>
        <p:txBody>
          <a:bodyPr anchor="ctr">
            <a:normAutofit/>
          </a:bodyPr>
          <a:lstStyle/>
          <a:p>
            <a:pPr>
              <a:lnSpc>
                <a:spcPct val="100000"/>
              </a:lnSpc>
            </a:pPr>
            <a:r>
              <a:rPr lang="fr-FR" sz="4000" b="1" dirty="0" err="1" smtClean="0"/>
              <a:t>Thin</a:t>
            </a:r>
            <a:r>
              <a:rPr lang="fr-FR" sz="4000" b="1" dirty="0" smtClean="0"/>
              <a:t> </a:t>
            </a:r>
            <a:r>
              <a:rPr lang="fr-FR" sz="4000" b="1" dirty="0" err="1" smtClean="0"/>
              <a:t>beam</a:t>
            </a:r>
            <a:r>
              <a:rPr lang="fr-FR" sz="4000" b="1" dirty="0" smtClean="0"/>
              <a:t> CCOB for LSST</a:t>
            </a:r>
            <a:endParaRPr lang="fr-FR" sz="3200" b="1" dirty="0"/>
          </a:p>
        </p:txBody>
      </p:sp>
      <p:sp>
        <p:nvSpPr>
          <p:cNvPr id="4" name="ZoneTexte 3"/>
          <p:cNvSpPr txBox="1"/>
          <p:nvPr/>
        </p:nvSpPr>
        <p:spPr>
          <a:xfrm>
            <a:off x="1755322" y="4807857"/>
            <a:ext cx="184666" cy="369332"/>
          </a:xfrm>
          <a:prstGeom prst="rect">
            <a:avLst/>
          </a:prstGeom>
          <a:noFill/>
        </p:spPr>
        <p:txBody>
          <a:bodyPr wrap="none" rtlCol="0">
            <a:spAutoFit/>
          </a:bodyPr>
          <a:lstStyle/>
          <a:p>
            <a:endParaRPr lang="fr-FR" dirty="0"/>
          </a:p>
        </p:txBody>
      </p:sp>
      <p:sp>
        <p:nvSpPr>
          <p:cNvPr id="5" name="ZoneTexte 4"/>
          <p:cNvSpPr txBox="1"/>
          <p:nvPr/>
        </p:nvSpPr>
        <p:spPr>
          <a:xfrm>
            <a:off x="2850088" y="4775536"/>
            <a:ext cx="6561750" cy="646331"/>
          </a:xfrm>
          <a:prstGeom prst="rect">
            <a:avLst/>
          </a:prstGeom>
          <a:noFill/>
        </p:spPr>
        <p:txBody>
          <a:bodyPr wrap="none" rtlCol="0">
            <a:spAutoFit/>
          </a:bodyPr>
          <a:lstStyle/>
          <a:p>
            <a:pPr marL="342900" indent="-342900">
              <a:buAutoNum type="alphaUcPeriod"/>
            </a:pPr>
            <a:r>
              <a:rPr lang="fr-FR" dirty="0" smtClean="0"/>
              <a:t>Barrau for the Grenoble Team</a:t>
            </a:r>
          </a:p>
          <a:p>
            <a:r>
              <a:rPr lang="fr-FR" dirty="0" smtClean="0"/>
              <a:t>(A. Choyer, M. </a:t>
            </a:r>
            <a:r>
              <a:rPr lang="fr-FR" dirty="0" err="1" smtClean="0"/>
              <a:t>Migliore</a:t>
            </a:r>
            <a:r>
              <a:rPr lang="fr-FR" dirty="0" smtClean="0"/>
              <a:t>, J.S. </a:t>
            </a:r>
            <a:r>
              <a:rPr lang="fr-FR" dirty="0" err="1" smtClean="0"/>
              <a:t>Ricol</a:t>
            </a:r>
            <a:r>
              <a:rPr lang="fr-FR" dirty="0" smtClean="0"/>
              <a:t>, L. </a:t>
            </a:r>
            <a:r>
              <a:rPr lang="fr-FR" dirty="0" err="1" smtClean="0"/>
              <a:t>Eraud</a:t>
            </a:r>
            <a:r>
              <a:rPr lang="fr-FR" dirty="0" smtClean="0"/>
              <a:t>, C. </a:t>
            </a:r>
            <a:r>
              <a:rPr lang="fr-FR" dirty="0" err="1" smtClean="0"/>
              <a:t>Vescovi</a:t>
            </a:r>
            <a:r>
              <a:rPr lang="fr-FR" dirty="0" smtClean="0"/>
              <a:t>, M. </a:t>
            </a:r>
            <a:r>
              <a:rPr lang="fr-FR" dirty="0" err="1" smtClean="0"/>
              <a:t>Moneuse</a:t>
            </a:r>
            <a:r>
              <a:rPr lang="fr-FR" dirty="0" smtClean="0"/>
              <a:t>)</a:t>
            </a:r>
            <a:endParaRPr lang="fr-FR" dirty="0"/>
          </a:p>
        </p:txBody>
      </p:sp>
    </p:spTree>
    <p:extLst>
      <p:ext uri="{BB962C8B-B14F-4D97-AF65-F5344CB8AC3E}">
        <p14:creationId xmlns:p14="http://schemas.microsoft.com/office/powerpoint/2010/main" val="22246146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Two</a:t>
            </a:r>
            <a:r>
              <a:rPr lang="fr-FR" dirty="0" smtClean="0"/>
              <a:t> CCOB for LSST camera</a:t>
            </a:r>
            <a:endParaRPr lang="fr-FR" dirty="0"/>
          </a:p>
        </p:txBody>
      </p:sp>
      <p:sp>
        <p:nvSpPr>
          <p:cNvPr id="4" name="Espace réservé de la date 3"/>
          <p:cNvSpPr>
            <a:spLocks noGrp="1"/>
          </p:cNvSpPr>
          <p:nvPr>
            <p:ph type="dt" sz="half" idx="10"/>
          </p:nvPr>
        </p:nvSpPr>
        <p:spPr/>
        <p:txBody>
          <a:bodyPr/>
          <a:lstStyle/>
          <a:p>
            <a:r>
              <a:rPr lang="fr-FR" smtClean="0"/>
              <a:t>11/12/2014</a:t>
            </a:r>
            <a:endParaRPr lang="fr-FR" dirty="0"/>
          </a:p>
        </p:txBody>
      </p:sp>
      <p:sp>
        <p:nvSpPr>
          <p:cNvPr id="5" name="Espace réservé du pied de page 4"/>
          <p:cNvSpPr>
            <a:spLocks noGrp="1"/>
          </p:cNvSpPr>
          <p:nvPr>
            <p:ph type="ftr" sz="quarter" idx="11"/>
          </p:nvPr>
        </p:nvSpPr>
        <p:spPr/>
        <p:txBody>
          <a:bodyPr/>
          <a:lstStyle/>
          <a:p>
            <a:r>
              <a:rPr lang="fr-FR" dirty="0" smtClean="0"/>
              <a:t>Comité technique SDI</a:t>
            </a:r>
            <a:endParaRPr lang="fr-FR" dirty="0"/>
          </a:p>
        </p:txBody>
      </p:sp>
      <p:sp>
        <p:nvSpPr>
          <p:cNvPr id="6" name="Espace réservé du numéro de diapositive 5"/>
          <p:cNvSpPr>
            <a:spLocks noGrp="1"/>
          </p:cNvSpPr>
          <p:nvPr>
            <p:ph type="sldNum" sz="quarter" idx="12"/>
          </p:nvPr>
        </p:nvSpPr>
        <p:spPr/>
        <p:txBody>
          <a:bodyPr/>
          <a:lstStyle/>
          <a:p>
            <a:fld id="{F913D879-B7ED-41C1-B3EA-A1C930B49A26}" type="slidenum">
              <a:rPr lang="fr-FR" smtClean="0"/>
              <a:t>26</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2322673036"/>
              </p:ext>
            </p:extLst>
          </p:nvPr>
        </p:nvGraphicFramePr>
        <p:xfrm>
          <a:off x="576346" y="677118"/>
          <a:ext cx="7964980" cy="5494807"/>
        </p:xfrm>
        <a:graphic>
          <a:graphicData uri="http://schemas.openxmlformats.org/drawingml/2006/table">
            <a:tbl>
              <a:tblPr firstRow="1" bandRow="1">
                <a:tableStyleId>{5C22544A-7EE6-4342-B048-85BDC9FD1C3A}</a:tableStyleId>
              </a:tblPr>
              <a:tblGrid>
                <a:gridCol w="3982490"/>
                <a:gridCol w="3982490"/>
              </a:tblGrid>
              <a:tr h="381184">
                <a:tc gridSpan="2">
                  <a:txBody>
                    <a:bodyPr/>
                    <a:lstStyle/>
                    <a:p>
                      <a:pPr algn="ctr"/>
                      <a:r>
                        <a:rPr lang="fr-FR" dirty="0" smtClean="0"/>
                        <a:t>2 </a:t>
                      </a:r>
                      <a:r>
                        <a:rPr lang="fr-FR" dirty="0" err="1" smtClean="0"/>
                        <a:t>benches</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r h="381184">
                <a:tc>
                  <a:txBody>
                    <a:bodyPr/>
                    <a:lstStyle/>
                    <a:p>
                      <a:pPr algn="ctr"/>
                      <a:r>
                        <a:rPr lang="fr-FR" dirty="0" smtClean="0"/>
                        <a:t>Large </a:t>
                      </a:r>
                      <a:r>
                        <a:rPr lang="fr-FR" dirty="0" err="1" smtClean="0"/>
                        <a:t>Beam</a:t>
                      </a:r>
                      <a:r>
                        <a:rPr lang="fr-FR" dirty="0" smtClean="0"/>
                        <a:t> (LB)</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err="1" smtClean="0"/>
                        <a:t>Thin</a:t>
                      </a:r>
                      <a:r>
                        <a:rPr lang="fr-FR" dirty="0" smtClean="0"/>
                        <a:t> </a:t>
                      </a:r>
                      <a:r>
                        <a:rPr lang="fr-FR" dirty="0" err="1" smtClean="0"/>
                        <a:t>Beam</a:t>
                      </a:r>
                      <a:r>
                        <a:rPr lang="fr-FR" dirty="0" smtClean="0"/>
                        <a:t> (TB)</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184">
                <a:tc>
                  <a:txBody>
                    <a:bodyPr/>
                    <a:lstStyle/>
                    <a:p>
                      <a:pPr marL="285750" indent="-285750">
                        <a:buFont typeface="Arial" panose="020B0604020202020204" pitchFamily="34" charset="0"/>
                        <a:buChar char="•"/>
                      </a:pPr>
                      <a:r>
                        <a:rPr lang="fr-FR" dirty="0" err="1" smtClean="0"/>
                        <a:t>Beam</a:t>
                      </a:r>
                      <a:r>
                        <a:rPr lang="fr-FR" dirty="0" smtClean="0"/>
                        <a:t> </a:t>
                      </a:r>
                      <a:r>
                        <a:rPr lang="fr-FR" dirty="0" err="1" smtClean="0"/>
                        <a:t>diameter</a:t>
                      </a:r>
                      <a:r>
                        <a:rPr lang="fr-FR" dirty="0" smtClean="0"/>
                        <a:t> ~ 20mm</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85750" indent="-285750">
                        <a:buFont typeface="Arial" panose="020B0604020202020204" pitchFamily="34" charset="0"/>
                        <a:buChar char="•"/>
                      </a:pPr>
                      <a:r>
                        <a:rPr lang="fr-FR" dirty="0" err="1" smtClean="0"/>
                        <a:t>Beam</a:t>
                      </a:r>
                      <a:r>
                        <a:rPr lang="fr-FR" dirty="0" smtClean="0"/>
                        <a:t> </a:t>
                      </a:r>
                      <a:r>
                        <a:rPr lang="fr-FR" dirty="0" err="1" smtClean="0"/>
                        <a:t>diameter</a:t>
                      </a:r>
                      <a:r>
                        <a:rPr lang="fr-FR" dirty="0" smtClean="0"/>
                        <a:t> ~ 1mm</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81184">
                <a:tc>
                  <a:txBody>
                    <a:bodyPr/>
                    <a:lstStyle/>
                    <a:p>
                      <a:pPr marL="285750" indent="-285750">
                        <a:buFont typeface="Arial" panose="020B0604020202020204" pitchFamily="34" charset="0"/>
                        <a:buChar char="•"/>
                      </a:pPr>
                      <a:r>
                        <a:rPr lang="fr-FR" dirty="0" smtClean="0"/>
                        <a:t>Scan</a:t>
                      </a:r>
                      <a:r>
                        <a:rPr lang="fr-FR" baseline="0" dirty="0" smtClean="0"/>
                        <a:t> </a:t>
                      </a:r>
                      <a:r>
                        <a:rPr lang="fr-FR" baseline="0" dirty="0" err="1" smtClean="0"/>
                        <a:t>entire</a:t>
                      </a:r>
                      <a:r>
                        <a:rPr lang="fr-FR" baseline="0" dirty="0" smtClean="0"/>
                        <a:t> FP</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buFont typeface="Arial" panose="020B0604020202020204" pitchFamily="34" charset="0"/>
                        <a:buNone/>
                      </a:pPr>
                      <a:r>
                        <a:rPr lang="fr-FR" dirty="0" err="1" smtClean="0"/>
                        <a:t>Overall</a:t>
                      </a:r>
                      <a:r>
                        <a:rPr lang="fr-FR" dirty="0" smtClean="0"/>
                        <a:t> </a:t>
                      </a:r>
                      <a:r>
                        <a:rPr lang="fr-FR" dirty="0" err="1" smtClean="0"/>
                        <a:t>comissionning</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42679">
                <a:tc>
                  <a:txBody>
                    <a:bodyPr/>
                    <a:lstStyle/>
                    <a:p>
                      <a:pPr marL="285750" indent="-285750">
                        <a:buFont typeface="Arial" panose="020B0604020202020204" pitchFamily="34" charset="0"/>
                        <a:buChar char="•"/>
                      </a:pPr>
                      <a:r>
                        <a:rPr lang="fr-FR" dirty="0" err="1" smtClean="0"/>
                        <a:t>Deliver</a:t>
                      </a:r>
                      <a:r>
                        <a:rPr lang="fr-FR" dirty="0" smtClean="0"/>
                        <a:t> camera 1st light</a:t>
                      </a:r>
                    </a:p>
                    <a:p>
                      <a:pPr marL="742950" lvl="1" indent="-285750">
                        <a:buFont typeface="Wingdings" panose="05000000000000000000" pitchFamily="2" charset="2"/>
                        <a:buChar char=""/>
                      </a:pPr>
                      <a:r>
                        <a:rPr lang="fr-FR" dirty="0" smtClean="0"/>
                        <a:t>Dead</a:t>
                      </a:r>
                      <a:r>
                        <a:rPr lang="fr-FR" baseline="0" dirty="0" smtClean="0"/>
                        <a:t> &amp; </a:t>
                      </a:r>
                      <a:r>
                        <a:rPr lang="fr-FR" baseline="0" dirty="0" err="1" smtClean="0"/>
                        <a:t>bad</a:t>
                      </a:r>
                      <a:r>
                        <a:rPr lang="fr-FR" baseline="0" dirty="0" smtClean="0"/>
                        <a:t> pixels</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85750" indent="-285750">
                        <a:buFont typeface="Arial" panose="020B0604020202020204" pitchFamily="34" charset="0"/>
                        <a:buChar char="•"/>
                      </a:pPr>
                      <a:r>
                        <a:rPr lang="fr-FR" dirty="0" err="1" smtClean="0"/>
                        <a:t>Coating</a:t>
                      </a:r>
                      <a:r>
                        <a:rPr lang="fr-FR" dirty="0" smtClean="0"/>
                        <a:t> transmission coefficient @ 1% </a:t>
                      </a:r>
                      <a:r>
                        <a:rPr lang="fr-FR" dirty="0" err="1" smtClean="0"/>
                        <a:t>precision</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995950">
                <a:tc>
                  <a:txBody>
                    <a:bodyPr/>
                    <a:lstStyle/>
                    <a:p>
                      <a:pPr marL="285750" indent="-285750">
                        <a:buFont typeface="Arial" panose="020B0604020202020204" pitchFamily="34" charset="0"/>
                        <a:buChar char="•"/>
                      </a:pPr>
                      <a:r>
                        <a:rPr lang="fr-FR" dirty="0" err="1" smtClean="0"/>
                        <a:t>measure</a:t>
                      </a:r>
                      <a:r>
                        <a:rPr lang="fr-FR" dirty="0" smtClean="0"/>
                        <a:t> the pixel to pixel relative </a:t>
                      </a:r>
                      <a:r>
                        <a:rPr lang="fr-FR" dirty="0" err="1" smtClean="0"/>
                        <a:t>response</a:t>
                      </a:r>
                      <a:r>
                        <a:rPr lang="fr-FR" dirty="0" smtClean="0"/>
                        <a:t> @0,5% </a:t>
                      </a:r>
                      <a:r>
                        <a:rPr lang="fr-FR" dirty="0" err="1" smtClean="0"/>
                        <a:t>precision</a:t>
                      </a:r>
                      <a:r>
                        <a:rPr lang="fr-FR" dirty="0" smtClean="0"/>
                        <a:t> on </a:t>
                      </a:r>
                      <a:r>
                        <a:rPr lang="fr-FR" dirty="0" err="1" smtClean="0"/>
                        <a:t>entire</a:t>
                      </a:r>
                      <a:r>
                        <a:rPr lang="fr-FR" dirty="0" smtClean="0"/>
                        <a:t> FP, 0,2% at raft </a:t>
                      </a:r>
                      <a:r>
                        <a:rPr lang="fr-FR" dirty="0" err="1" smtClean="0"/>
                        <a:t>scale</a:t>
                      </a:r>
                      <a:endParaRPr lang="fr-FR" dirty="0" smtClean="0"/>
                    </a:p>
                    <a:p>
                      <a:pPr marL="0" indent="0">
                        <a:buFont typeface="Arial" panose="020B0604020202020204" pitchFamily="34" charset="0"/>
                        <a:buNone/>
                      </a:pPr>
                      <a:endParaRPr lang="fr-FR" dirty="0" smtClean="0"/>
                    </a:p>
                    <a:p>
                      <a:pPr marL="285750" indent="-285750">
                        <a:buFont typeface="Arial" panose="020B0604020202020204" pitchFamily="34" charset="0"/>
                        <a:buChar char="•"/>
                      </a:pPr>
                      <a:r>
                        <a:rPr lang="fr-FR" dirty="0" smtClean="0"/>
                        <a:t>Flux</a:t>
                      </a:r>
                      <a:r>
                        <a:rPr lang="fr-FR" baseline="0" dirty="0" smtClean="0"/>
                        <a:t> control at 0,1 %</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85750" indent="-285750">
                        <a:buFont typeface="Arial" panose="020B0604020202020204" pitchFamily="34" charset="0"/>
                        <a:buChar char="•"/>
                      </a:pPr>
                      <a:r>
                        <a:rPr lang="fr-FR" dirty="0" err="1" smtClean="0"/>
                        <a:t>Optics</a:t>
                      </a:r>
                      <a:r>
                        <a:rPr lang="fr-FR" dirty="0" smtClean="0"/>
                        <a:t> </a:t>
                      </a:r>
                      <a:r>
                        <a:rPr lang="fr-FR" dirty="0" err="1" smtClean="0"/>
                        <a:t>study</a:t>
                      </a:r>
                      <a:r>
                        <a:rPr lang="fr-FR" dirty="0" smtClean="0"/>
                        <a:t> / </a:t>
                      </a:r>
                      <a:r>
                        <a:rPr lang="fr-FR" dirty="0" err="1" smtClean="0"/>
                        <a:t>optical</a:t>
                      </a:r>
                      <a:r>
                        <a:rPr lang="fr-FR" dirty="0" smtClean="0"/>
                        <a:t> </a:t>
                      </a:r>
                      <a:r>
                        <a:rPr lang="fr-FR" dirty="0" err="1" smtClean="0"/>
                        <a:t>alignment</a:t>
                      </a:r>
                      <a:endParaRPr lang="fr-FR" dirty="0" smtClean="0"/>
                    </a:p>
                    <a:p>
                      <a:pPr marL="742950" lvl="1" indent="-285750">
                        <a:buFont typeface="Wingdings" panose="05000000000000000000" pitchFamily="2" charset="2"/>
                        <a:buChar char=""/>
                      </a:pPr>
                      <a:r>
                        <a:rPr lang="fr-FR" dirty="0" smtClean="0"/>
                        <a:t>	L1, L2 and L3 : </a:t>
                      </a:r>
                      <a:r>
                        <a:rPr lang="fr-FR" dirty="0" err="1" smtClean="0"/>
                        <a:t>overall</a:t>
                      </a:r>
                      <a:r>
                        <a:rPr lang="fr-FR" dirty="0" smtClean="0"/>
                        <a:t> alignement : tilt/tip, </a:t>
                      </a:r>
                      <a:r>
                        <a:rPr lang="fr-FR" dirty="0" err="1" smtClean="0"/>
                        <a:t>decenter</a:t>
                      </a:r>
                      <a:r>
                        <a:rPr lang="fr-FR" dirty="0" smtClean="0"/>
                        <a:t> and piston</a:t>
                      </a:r>
                    </a:p>
                    <a:p>
                      <a:pPr marL="742950" lvl="1" indent="-285750">
                        <a:buFont typeface="Wingdings" panose="05000000000000000000" pitchFamily="2" charset="2"/>
                        <a:buChar char=""/>
                      </a:pPr>
                      <a:r>
                        <a:rPr lang="fr-FR" dirty="0" smtClean="0"/>
                        <a:t> 20 µm </a:t>
                      </a:r>
                      <a:r>
                        <a:rPr lang="fr-FR" dirty="0" err="1" smtClean="0"/>
                        <a:t>precision</a:t>
                      </a:r>
                      <a:r>
                        <a:rPr lang="fr-FR" dirty="0" smtClean="0"/>
                        <a:t> on relative position</a:t>
                      </a:r>
                    </a:p>
                    <a:p>
                      <a:pPr marL="742950" lvl="1" indent="-285750">
                        <a:buFont typeface="Wingdings" panose="05000000000000000000" pitchFamily="2" charset="2"/>
                        <a:buChar char=""/>
                      </a:pPr>
                      <a:r>
                        <a:rPr lang="fr-FR" dirty="0" err="1" smtClean="0"/>
                        <a:t>Reflection</a:t>
                      </a:r>
                      <a:r>
                        <a:rPr lang="fr-FR" dirty="0" smtClean="0"/>
                        <a:t> coefficient (1% </a:t>
                      </a:r>
                      <a:r>
                        <a:rPr lang="fr-FR" dirty="0" err="1" smtClean="0"/>
                        <a:t>accuracy</a:t>
                      </a:r>
                      <a:r>
                        <a:rPr lang="fr-FR" dirty="0" smtClean="0"/>
                        <a:t>)</a:t>
                      </a:r>
                    </a:p>
                    <a:p>
                      <a:pPr marL="0" lvl="0" indent="0">
                        <a:buFont typeface="Arial" panose="020B0604020202020204" pitchFamily="34" charset="0"/>
                        <a:buNone/>
                      </a:pPr>
                      <a:endParaRPr lang="fr-FR"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667072">
                <a:tc>
                  <a:txBody>
                    <a:bodyPr/>
                    <a:lstStyle/>
                    <a:p>
                      <a:pPr marL="285750" indent="-285750">
                        <a:buFont typeface="Arial" panose="020B0604020202020204" pitchFamily="34" charset="0"/>
                        <a:buChar char="•"/>
                      </a:pPr>
                      <a:r>
                        <a:rPr lang="fr-FR" dirty="0" smtClean="0"/>
                        <a:t>Delivery date : Q1 2016</a:t>
                      </a:r>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Delivery</a:t>
                      </a:r>
                      <a:r>
                        <a:rPr lang="fr-FR" baseline="0" dirty="0" smtClean="0"/>
                        <a:t> date : Q3 2019</a:t>
                      </a:r>
                      <a:endParaRPr lang="fr-FR" dirty="0" smtClean="0"/>
                    </a:p>
                    <a:p>
                      <a:endParaRPr lang="fr-F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ZoneTexte 8"/>
          <p:cNvSpPr txBox="1"/>
          <p:nvPr/>
        </p:nvSpPr>
        <p:spPr>
          <a:xfrm>
            <a:off x="1762404" y="5889605"/>
            <a:ext cx="8443337" cy="461665"/>
          </a:xfrm>
          <a:prstGeom prst="rect">
            <a:avLst/>
          </a:prstGeom>
          <a:noFill/>
        </p:spPr>
        <p:txBody>
          <a:bodyPr wrap="none" rtlCol="0">
            <a:spAutoFit/>
          </a:bodyPr>
          <a:lstStyle/>
          <a:p>
            <a:r>
              <a:rPr lang="fr-FR" sz="2400" b="1" dirty="0" smtClean="0">
                <a:latin typeface="+mj-lt"/>
                <a:sym typeface="Symbol" panose="05050102010706020507" pitchFamily="18" charset="2"/>
              </a:rPr>
              <a:t> </a:t>
            </a:r>
            <a:r>
              <a:rPr lang="fr-FR" sz="2400" b="1" dirty="0" smtClean="0">
                <a:latin typeface="+mj-lt"/>
              </a:rPr>
              <a:t>light source profile and variation </a:t>
            </a:r>
            <a:r>
              <a:rPr lang="fr-FR" sz="2400" b="1" dirty="0" err="1" smtClean="0">
                <a:latin typeface="+mj-lt"/>
              </a:rPr>
              <a:t>should</a:t>
            </a:r>
            <a:r>
              <a:rPr lang="fr-FR" sz="2400" b="1" dirty="0" smtClean="0">
                <a:latin typeface="+mj-lt"/>
              </a:rPr>
              <a:t> </a:t>
            </a:r>
            <a:r>
              <a:rPr lang="fr-FR" sz="2400" b="1" dirty="0" err="1" smtClean="0">
                <a:latin typeface="+mj-lt"/>
              </a:rPr>
              <a:t>be</a:t>
            </a:r>
            <a:r>
              <a:rPr lang="fr-FR" sz="2400" b="1" dirty="0" smtClean="0">
                <a:latin typeface="+mj-lt"/>
              </a:rPr>
              <a:t> </a:t>
            </a:r>
            <a:r>
              <a:rPr lang="fr-FR" sz="2400" b="1" dirty="0" err="1" smtClean="0">
                <a:latin typeface="+mj-lt"/>
              </a:rPr>
              <a:t>well</a:t>
            </a:r>
            <a:r>
              <a:rPr lang="fr-FR" sz="2400" b="1" dirty="0" smtClean="0">
                <a:latin typeface="+mj-lt"/>
              </a:rPr>
              <a:t> </a:t>
            </a:r>
            <a:r>
              <a:rPr lang="fr-FR" sz="2400" b="1" dirty="0" err="1" smtClean="0">
                <a:latin typeface="+mj-lt"/>
              </a:rPr>
              <a:t>characterised</a:t>
            </a:r>
            <a:endParaRPr lang="fr-FR" sz="2400" b="1" dirty="0">
              <a:latin typeface="+mj-lt"/>
            </a:endParaRPr>
          </a:p>
        </p:txBody>
      </p:sp>
    </p:spTree>
    <p:extLst>
      <p:ext uri="{BB962C8B-B14F-4D97-AF65-F5344CB8AC3E}">
        <p14:creationId xmlns:p14="http://schemas.microsoft.com/office/powerpoint/2010/main" val="20808025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Main design of the CCOB LB</a:t>
            </a:r>
            <a:endParaRPr lang="en-GB" dirty="0"/>
          </a:p>
        </p:txBody>
      </p:sp>
      <p:sp>
        <p:nvSpPr>
          <p:cNvPr id="4" name="Espace réservé de la date 3"/>
          <p:cNvSpPr>
            <a:spLocks noGrp="1"/>
          </p:cNvSpPr>
          <p:nvPr>
            <p:ph type="dt" sz="half" idx="10"/>
          </p:nvPr>
        </p:nvSpPr>
        <p:spPr/>
        <p:txBody>
          <a:bodyPr/>
          <a:lstStyle/>
          <a:p>
            <a:fld id="{ACBFDD2E-86E7-1D4C-B8EA-7D75FCF09D85}" type="datetime1">
              <a:rPr lang="en-US" smtClean="0"/>
              <a:pPr/>
              <a:t>07/12/15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27</a:t>
            </a:fld>
            <a:endParaRPr lang="en-GB" dirty="0"/>
          </a:p>
        </p:txBody>
      </p:sp>
    </p:spTree>
    <p:extLst>
      <p:ext uri="{BB962C8B-B14F-4D97-AF65-F5344CB8AC3E}">
        <p14:creationId xmlns:p14="http://schemas.microsoft.com/office/powerpoint/2010/main" val="12477525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Main design of the CCOB LB</a:t>
            </a:r>
            <a:endParaRPr lang="en-GB" dirty="0"/>
          </a:p>
        </p:txBody>
      </p:sp>
      <p:sp>
        <p:nvSpPr>
          <p:cNvPr id="4" name="Espace réservé de la date 3"/>
          <p:cNvSpPr>
            <a:spLocks noGrp="1"/>
          </p:cNvSpPr>
          <p:nvPr>
            <p:ph type="dt" sz="half" idx="10"/>
          </p:nvPr>
        </p:nvSpPr>
        <p:spPr/>
        <p:txBody>
          <a:bodyPr/>
          <a:lstStyle/>
          <a:p>
            <a:fld id="{ACBFDD2E-86E7-1D4C-B8EA-7D75FCF09D85}" type="datetime1">
              <a:rPr lang="en-US" smtClean="0"/>
              <a:pPr/>
              <a:t>07/12/15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28</a:t>
            </a:fld>
            <a:endParaRPr lang="en-GB" dirty="0"/>
          </a:p>
        </p:txBody>
      </p:sp>
      <p:sp>
        <p:nvSpPr>
          <p:cNvPr id="7" name="ZoneTexte 6"/>
          <p:cNvSpPr txBox="1"/>
          <p:nvPr/>
        </p:nvSpPr>
        <p:spPr>
          <a:xfrm>
            <a:off x="164323" y="856358"/>
            <a:ext cx="8734749" cy="6001642"/>
          </a:xfrm>
          <a:prstGeom prst="rect">
            <a:avLst/>
          </a:prstGeom>
          <a:noFill/>
        </p:spPr>
        <p:txBody>
          <a:bodyPr wrap="square" rtlCol="0">
            <a:spAutoFit/>
          </a:bodyPr>
          <a:lstStyle/>
          <a:p>
            <a:r>
              <a:rPr lang="fr-FR" sz="2400" dirty="0" smtClean="0"/>
              <a:t>- </a:t>
            </a:r>
            <a:r>
              <a:rPr lang="fr-FR" sz="2400" dirty="0" err="1" smtClean="0"/>
              <a:t>We</a:t>
            </a:r>
            <a:r>
              <a:rPr lang="fr-FR" sz="2400" dirty="0" smtClean="0"/>
              <a:t> </a:t>
            </a:r>
            <a:r>
              <a:rPr lang="fr-FR" sz="2400" dirty="0" err="1" smtClean="0"/>
              <a:t>will</a:t>
            </a:r>
            <a:r>
              <a:rPr lang="fr-FR" sz="2400" dirty="0" smtClean="0"/>
              <a:t> use an x-y table, </a:t>
            </a:r>
            <a:r>
              <a:rPr lang="fr-FR" sz="2400" dirty="0" err="1" smtClean="0"/>
              <a:t>presumably</a:t>
            </a:r>
            <a:r>
              <a:rPr lang="fr-FR" sz="2400" dirty="0" smtClean="0"/>
              <a:t> 2m * 2m. Discussions are in </a:t>
            </a:r>
            <a:r>
              <a:rPr lang="fr-FR" sz="2400" dirty="0" err="1" smtClean="0"/>
              <a:t>progress</a:t>
            </a:r>
            <a:r>
              <a:rPr lang="fr-FR" sz="2400" dirty="0" smtClean="0"/>
              <a:t> </a:t>
            </a:r>
            <a:r>
              <a:rPr lang="fr-FR" sz="2400" dirty="0" err="1" smtClean="0"/>
              <a:t>with</a:t>
            </a:r>
            <a:r>
              <a:rPr lang="fr-FR" sz="2400" dirty="0" smtClean="0"/>
              <a:t> </a:t>
            </a:r>
            <a:r>
              <a:rPr lang="fr-FR" sz="2400" dirty="0" err="1" smtClean="0"/>
              <a:t>manufacturers</a:t>
            </a:r>
            <a:r>
              <a:rPr lang="fr-FR" sz="2400" dirty="0" smtClean="0"/>
              <a:t>.</a:t>
            </a:r>
          </a:p>
          <a:p>
            <a:r>
              <a:rPr lang="fr-FR" sz="2400" dirty="0" smtClean="0"/>
              <a:t>- On the </a:t>
            </a:r>
            <a:r>
              <a:rPr lang="fr-FR" sz="2400" dirty="0" err="1" smtClean="0"/>
              <a:t>mooving</a:t>
            </a:r>
            <a:r>
              <a:rPr lang="fr-FR" sz="2400" dirty="0" smtClean="0"/>
              <a:t> </a:t>
            </a:r>
            <a:r>
              <a:rPr lang="fr-FR" sz="2400" dirty="0" err="1" smtClean="0"/>
              <a:t>platform</a:t>
            </a:r>
            <a:r>
              <a:rPr lang="fr-FR" sz="2400" dirty="0" smtClean="0"/>
              <a:t> of the x-Y table, </a:t>
            </a:r>
            <a:r>
              <a:rPr lang="fr-FR" sz="2400" dirty="0" err="1" smtClean="0"/>
              <a:t>we</a:t>
            </a:r>
            <a:r>
              <a:rPr lang="fr-FR" sz="2400" dirty="0" smtClean="0"/>
              <a:t> </a:t>
            </a:r>
            <a:r>
              <a:rPr lang="fr-FR" sz="2400" dirty="0" err="1" smtClean="0"/>
              <a:t>will</a:t>
            </a:r>
            <a:r>
              <a:rPr lang="fr-FR" sz="2400" dirty="0" smtClean="0"/>
              <a:t> place </a:t>
            </a:r>
            <a:r>
              <a:rPr lang="fr-FR" sz="2400" dirty="0" err="1" smtClean="0"/>
              <a:t>engines</a:t>
            </a:r>
            <a:r>
              <a:rPr lang="fr-FR" sz="2400" dirty="0" smtClean="0"/>
              <a:t> for </a:t>
            </a:r>
            <a:r>
              <a:rPr lang="fr-FR" sz="2400" dirty="0" err="1" smtClean="0"/>
              <a:t>two</a:t>
            </a:r>
            <a:r>
              <a:rPr lang="fr-FR" sz="2400" dirty="0" smtClean="0"/>
              <a:t> rotations (</a:t>
            </a:r>
            <a:r>
              <a:rPr lang="fr-FR" sz="2400" dirty="0" err="1" smtClean="0"/>
              <a:t>already</a:t>
            </a:r>
            <a:r>
              <a:rPr lang="fr-FR" sz="2400" dirty="0" smtClean="0"/>
              <a:t> </a:t>
            </a:r>
            <a:r>
              <a:rPr lang="fr-FR" sz="2400" dirty="0" err="1" smtClean="0"/>
              <a:t>bought</a:t>
            </a:r>
            <a:r>
              <a:rPr lang="fr-FR" sz="2400" dirty="0" smtClean="0"/>
              <a:t> </a:t>
            </a:r>
            <a:r>
              <a:rPr lang="fr-FR" sz="2400" dirty="0" err="1" smtClean="0"/>
              <a:t>from</a:t>
            </a:r>
            <a:r>
              <a:rPr lang="fr-FR" sz="2400" dirty="0" smtClean="0"/>
              <a:t> Newport). </a:t>
            </a:r>
          </a:p>
          <a:p>
            <a:r>
              <a:rPr lang="fr-FR" sz="2400" dirty="0" smtClean="0"/>
              <a:t>- On top </a:t>
            </a:r>
            <a:r>
              <a:rPr lang="fr-FR" sz="2400" dirty="0" err="1" smtClean="0"/>
              <a:t>will</a:t>
            </a:r>
            <a:r>
              <a:rPr lang="fr-FR" sz="2400" dirty="0" smtClean="0"/>
              <a:t> </a:t>
            </a:r>
            <a:r>
              <a:rPr lang="fr-FR" sz="2400" dirty="0" err="1" smtClean="0"/>
              <a:t>be</a:t>
            </a:r>
            <a:r>
              <a:rPr lang="fr-FR" sz="2400" dirty="0" smtClean="0"/>
              <a:t> </a:t>
            </a:r>
            <a:r>
              <a:rPr lang="fr-FR" sz="2400" dirty="0" err="1" smtClean="0"/>
              <a:t>placed</a:t>
            </a:r>
            <a:r>
              <a:rPr lang="fr-FR" sz="2400" dirty="0" smtClean="0"/>
              <a:t> a </a:t>
            </a:r>
            <a:r>
              <a:rPr lang="fr-FR" sz="2400" dirty="0" err="1" smtClean="0"/>
              <a:t>head</a:t>
            </a:r>
            <a:r>
              <a:rPr lang="fr-FR" sz="2400" dirty="0" smtClean="0"/>
              <a:t> </a:t>
            </a:r>
            <a:r>
              <a:rPr lang="fr-FR" sz="2400" dirty="0" err="1" smtClean="0"/>
              <a:t>with</a:t>
            </a:r>
            <a:r>
              <a:rPr lang="fr-FR" sz="2400" dirty="0" smtClean="0"/>
              <a:t> the output of an </a:t>
            </a:r>
            <a:r>
              <a:rPr lang="fr-FR" sz="2400" dirty="0" err="1" smtClean="0"/>
              <a:t>optic</a:t>
            </a:r>
            <a:r>
              <a:rPr lang="fr-FR" sz="2400" dirty="0" smtClean="0"/>
              <a:t> </a:t>
            </a:r>
            <a:r>
              <a:rPr lang="fr-FR" sz="2400" dirty="0" err="1" smtClean="0"/>
              <a:t>fiber</a:t>
            </a:r>
            <a:r>
              <a:rPr lang="fr-FR" sz="2400" dirty="0" smtClean="0"/>
              <a:t>.</a:t>
            </a:r>
          </a:p>
          <a:p>
            <a:r>
              <a:rPr lang="fr-FR" sz="2400" dirty="0" smtClean="0"/>
              <a:t>- The light source </a:t>
            </a:r>
            <a:r>
              <a:rPr lang="fr-FR" sz="2400" dirty="0" err="1" smtClean="0"/>
              <a:t>will</a:t>
            </a:r>
            <a:r>
              <a:rPr lang="fr-FR" sz="2400" dirty="0" smtClean="0"/>
              <a:t> </a:t>
            </a:r>
            <a:r>
              <a:rPr lang="fr-FR" sz="2400" dirty="0" err="1" smtClean="0"/>
              <a:t>be</a:t>
            </a:r>
            <a:r>
              <a:rPr lang="fr-FR" sz="2400" dirty="0" smtClean="0"/>
              <a:t> a continuum LASER.</a:t>
            </a:r>
          </a:p>
          <a:p>
            <a:r>
              <a:rPr lang="fr-FR" sz="2400" dirty="0" smtClean="0"/>
              <a:t>- </a:t>
            </a:r>
            <a:r>
              <a:rPr lang="fr-FR" sz="2400" dirty="0" err="1" smtClean="0"/>
              <a:t>After</a:t>
            </a:r>
            <a:r>
              <a:rPr lang="fr-FR" sz="2400" dirty="0" smtClean="0"/>
              <a:t> </a:t>
            </a:r>
            <a:r>
              <a:rPr lang="fr-FR" sz="2400" dirty="0" err="1" smtClean="0"/>
              <a:t>this</a:t>
            </a:r>
            <a:r>
              <a:rPr lang="fr-FR" sz="2400" dirty="0" smtClean="0"/>
              <a:t> LASER, a UV </a:t>
            </a:r>
            <a:r>
              <a:rPr lang="fr-FR" sz="2400" dirty="0" err="1" smtClean="0"/>
              <a:t>extender</a:t>
            </a:r>
            <a:r>
              <a:rPr lang="fr-FR" sz="2400" dirty="0" smtClean="0"/>
              <a:t> </a:t>
            </a:r>
            <a:r>
              <a:rPr lang="fr-FR" sz="2400" dirty="0" err="1" smtClean="0"/>
              <a:t>will</a:t>
            </a:r>
            <a:r>
              <a:rPr lang="fr-FR" sz="2400" dirty="0" smtClean="0"/>
              <a:t> </a:t>
            </a:r>
            <a:r>
              <a:rPr lang="fr-FR" sz="2400" dirty="0" err="1" smtClean="0"/>
              <a:t>be</a:t>
            </a:r>
            <a:r>
              <a:rPr lang="fr-FR" sz="2400" dirty="0" smtClean="0"/>
              <a:t> </a:t>
            </a:r>
            <a:r>
              <a:rPr lang="fr-FR" sz="2400" dirty="0" err="1" smtClean="0"/>
              <a:t>used</a:t>
            </a:r>
            <a:r>
              <a:rPr lang="fr-FR" sz="2400" dirty="0" smtClean="0"/>
              <a:t>.</a:t>
            </a:r>
          </a:p>
          <a:p>
            <a:r>
              <a:rPr lang="fr-FR" sz="2400" dirty="0" smtClean="0"/>
              <a:t>- </a:t>
            </a:r>
            <a:r>
              <a:rPr lang="fr-FR" sz="2400" dirty="0" err="1" smtClean="0"/>
              <a:t>Then</a:t>
            </a:r>
            <a:r>
              <a:rPr lang="fr-FR" sz="2400" dirty="0" smtClean="0"/>
              <a:t> the </a:t>
            </a:r>
            <a:r>
              <a:rPr lang="fr-FR" sz="2400" dirty="0" err="1" smtClean="0"/>
              <a:t>wavelenggth</a:t>
            </a:r>
            <a:r>
              <a:rPr lang="fr-FR" sz="2400" dirty="0" smtClean="0"/>
              <a:t> </a:t>
            </a:r>
            <a:r>
              <a:rPr lang="fr-FR" sz="2400" dirty="0" err="1" smtClean="0"/>
              <a:t>will</a:t>
            </a:r>
            <a:r>
              <a:rPr lang="fr-FR" sz="2400" dirty="0" smtClean="0"/>
              <a:t> </a:t>
            </a:r>
            <a:r>
              <a:rPr lang="fr-FR" sz="2400" dirty="0" err="1" smtClean="0"/>
              <a:t>be</a:t>
            </a:r>
            <a:r>
              <a:rPr lang="fr-FR" sz="2400" dirty="0" smtClean="0"/>
              <a:t> </a:t>
            </a:r>
            <a:r>
              <a:rPr lang="fr-FR" sz="2400" dirty="0" err="1" smtClean="0"/>
              <a:t>chosen</a:t>
            </a:r>
            <a:r>
              <a:rPr lang="fr-FR" sz="2400" dirty="0" smtClean="0"/>
              <a:t> by </a:t>
            </a:r>
            <a:r>
              <a:rPr lang="fr-FR" sz="2400" dirty="0" err="1" smtClean="0"/>
              <a:t>either</a:t>
            </a:r>
            <a:r>
              <a:rPr lang="fr-FR" sz="2400" dirty="0" smtClean="0"/>
              <a:t> a standard </a:t>
            </a:r>
            <a:r>
              <a:rPr lang="fr-FR" sz="2400" dirty="0" err="1" smtClean="0"/>
              <a:t>tunable</a:t>
            </a:r>
            <a:r>
              <a:rPr lang="fr-FR" sz="2400" dirty="0" smtClean="0"/>
              <a:t> </a:t>
            </a:r>
            <a:r>
              <a:rPr lang="fr-FR" sz="2400" dirty="0" err="1" smtClean="0"/>
              <a:t>filter</a:t>
            </a:r>
            <a:r>
              <a:rPr lang="fr-FR" sz="2400" dirty="0" smtClean="0"/>
              <a:t> or an </a:t>
            </a:r>
            <a:r>
              <a:rPr lang="fr-FR" sz="2400" dirty="0" err="1" smtClean="0"/>
              <a:t>acousto-optic</a:t>
            </a:r>
            <a:r>
              <a:rPr lang="fr-FR" sz="2400" dirty="0" smtClean="0"/>
              <a:t> </a:t>
            </a:r>
            <a:r>
              <a:rPr lang="fr-FR" sz="2400" dirty="0" err="1" smtClean="0"/>
              <a:t>tunable</a:t>
            </a:r>
            <a:r>
              <a:rPr lang="fr-FR" sz="2400" dirty="0" smtClean="0"/>
              <a:t> </a:t>
            </a:r>
            <a:r>
              <a:rPr lang="fr-FR" sz="2400" dirty="0" err="1" smtClean="0"/>
              <a:t>filter</a:t>
            </a:r>
            <a:r>
              <a:rPr lang="fr-FR" sz="2400" dirty="0" smtClean="0"/>
              <a:t>.</a:t>
            </a:r>
          </a:p>
          <a:p>
            <a:r>
              <a:rPr lang="fr-FR" sz="2400" dirty="0" smtClean="0"/>
              <a:t>- The light </a:t>
            </a:r>
            <a:r>
              <a:rPr lang="fr-FR" sz="2400" dirty="0" err="1" smtClean="0"/>
              <a:t>will</a:t>
            </a:r>
            <a:r>
              <a:rPr lang="fr-FR" sz="2400" dirty="0" smtClean="0"/>
              <a:t> </a:t>
            </a:r>
            <a:r>
              <a:rPr lang="fr-FR" sz="2400" dirty="0" err="1" smtClean="0"/>
              <a:t>be</a:t>
            </a:r>
            <a:r>
              <a:rPr lang="fr-FR" sz="2400" dirty="0" smtClean="0"/>
              <a:t> </a:t>
            </a:r>
            <a:r>
              <a:rPr lang="fr-FR" sz="2400" dirty="0" err="1" smtClean="0"/>
              <a:t>splitted</a:t>
            </a:r>
            <a:r>
              <a:rPr lang="fr-FR" sz="2400" dirty="0" smtClean="0"/>
              <a:t>, a portion </a:t>
            </a:r>
            <a:r>
              <a:rPr lang="fr-FR" sz="2400" dirty="0" err="1" smtClean="0"/>
              <a:t>will</a:t>
            </a:r>
            <a:r>
              <a:rPr lang="fr-FR" sz="2400" dirty="0" smtClean="0"/>
              <a:t> go to a monitoring photodiode and </a:t>
            </a:r>
            <a:r>
              <a:rPr lang="fr-FR" sz="2400" dirty="0" err="1" smtClean="0"/>
              <a:t>will</a:t>
            </a:r>
            <a:r>
              <a:rPr lang="fr-FR" sz="2400" dirty="0" smtClean="0"/>
              <a:t> enter an </a:t>
            </a:r>
            <a:r>
              <a:rPr lang="fr-FR" sz="2400" dirty="0" err="1" smtClean="0"/>
              <a:t>optic</a:t>
            </a:r>
            <a:r>
              <a:rPr lang="fr-FR" sz="2400" dirty="0" smtClean="0"/>
              <a:t> </a:t>
            </a:r>
            <a:r>
              <a:rPr lang="fr-FR" sz="2400" dirty="0" err="1" smtClean="0"/>
              <a:t>fiber</a:t>
            </a:r>
            <a:r>
              <a:rPr lang="fr-FR" sz="2400" dirty="0" smtClean="0"/>
              <a:t>.</a:t>
            </a:r>
          </a:p>
          <a:p>
            <a:r>
              <a:rPr lang="fr-FR" sz="2400" dirty="0" smtClean="0"/>
              <a:t>- The </a:t>
            </a:r>
            <a:r>
              <a:rPr lang="fr-FR" sz="2400" dirty="0" err="1" smtClean="0"/>
              <a:t>fiber</a:t>
            </a:r>
            <a:r>
              <a:rPr lang="fr-FR" sz="2400" dirty="0" smtClean="0"/>
              <a:t> </a:t>
            </a:r>
            <a:r>
              <a:rPr lang="fr-FR" sz="2400" dirty="0" err="1" smtClean="0"/>
              <a:t>will</a:t>
            </a:r>
            <a:r>
              <a:rPr lang="fr-FR" sz="2400" dirty="0" smtClean="0"/>
              <a:t> </a:t>
            </a:r>
            <a:r>
              <a:rPr lang="fr-FR" sz="2400" dirty="0" err="1" smtClean="0"/>
              <a:t>be</a:t>
            </a:r>
            <a:r>
              <a:rPr lang="fr-FR" sz="2400" dirty="0" smtClean="0"/>
              <a:t> a monomode one </a:t>
            </a:r>
            <a:r>
              <a:rPr lang="fr-FR" sz="2400" dirty="0" err="1" smtClean="0"/>
              <a:t>with</a:t>
            </a:r>
            <a:r>
              <a:rPr lang="fr-FR" sz="2400" dirty="0" smtClean="0"/>
              <a:t> an </a:t>
            </a:r>
            <a:r>
              <a:rPr lang="fr-FR" sz="2400" dirty="0" err="1" smtClean="0"/>
              <a:t>apochromatic</a:t>
            </a:r>
            <a:r>
              <a:rPr lang="fr-FR" sz="2400" dirty="0" smtClean="0"/>
              <a:t> output </a:t>
            </a:r>
            <a:r>
              <a:rPr lang="fr-FR" sz="2400" dirty="0" err="1" smtClean="0"/>
              <a:t>optics</a:t>
            </a:r>
            <a:r>
              <a:rPr lang="fr-FR" sz="2400" dirty="0" smtClean="0"/>
              <a:t>, </a:t>
            </a:r>
            <a:r>
              <a:rPr lang="fr-FR" sz="2400" dirty="0" err="1" smtClean="0"/>
              <a:t>leading</a:t>
            </a:r>
            <a:r>
              <a:rPr lang="fr-FR" sz="2400" dirty="0" smtClean="0"/>
              <a:t> to a 1 – 2 mm </a:t>
            </a:r>
            <a:r>
              <a:rPr lang="fr-FR" sz="2400" dirty="0" err="1" smtClean="0"/>
              <a:t>beam</a:t>
            </a:r>
            <a:r>
              <a:rPr lang="fr-FR" sz="2400" dirty="0" smtClean="0"/>
              <a:t>.</a:t>
            </a:r>
          </a:p>
          <a:p>
            <a:r>
              <a:rPr lang="fr-FR" sz="2400" dirty="0" smtClean="0"/>
              <a:t>- This </a:t>
            </a:r>
            <a:r>
              <a:rPr lang="fr-FR" sz="2400" dirty="0" err="1" smtClean="0"/>
              <a:t>beam</a:t>
            </a:r>
            <a:r>
              <a:rPr lang="fr-FR" sz="2400" dirty="0" smtClean="0"/>
              <a:t> </a:t>
            </a:r>
            <a:r>
              <a:rPr lang="fr-FR" sz="2400" dirty="0" err="1" smtClean="0"/>
              <a:t>will</a:t>
            </a:r>
            <a:r>
              <a:rPr lang="fr-FR" sz="2400" dirty="0" smtClean="0"/>
              <a:t> </a:t>
            </a:r>
            <a:r>
              <a:rPr lang="fr-FR" sz="2400" dirty="0" err="1" smtClean="0"/>
              <a:t>be</a:t>
            </a:r>
            <a:r>
              <a:rPr lang="fr-FR" sz="2400" dirty="0" smtClean="0"/>
              <a:t> sent to the CCD and a NIST </a:t>
            </a:r>
            <a:r>
              <a:rPr lang="fr-FR" sz="2400" dirty="0" err="1" smtClean="0"/>
              <a:t>calibrated</a:t>
            </a:r>
            <a:r>
              <a:rPr lang="fr-FR" sz="2400" dirty="0" smtClean="0"/>
              <a:t> diode </a:t>
            </a:r>
            <a:r>
              <a:rPr lang="fr-FR" sz="2400" dirty="0" err="1" smtClean="0"/>
              <a:t>will</a:t>
            </a:r>
            <a:r>
              <a:rPr lang="fr-FR" sz="2400" dirty="0" smtClean="0"/>
              <a:t> </a:t>
            </a:r>
            <a:r>
              <a:rPr lang="fr-FR" sz="2400" dirty="0" err="1" smtClean="0"/>
              <a:t>be</a:t>
            </a:r>
            <a:r>
              <a:rPr lang="fr-FR" sz="2400" dirty="0"/>
              <a:t> </a:t>
            </a:r>
            <a:r>
              <a:rPr lang="fr-FR" sz="2400" dirty="0" err="1" smtClean="0"/>
              <a:t>alternatively</a:t>
            </a:r>
            <a:r>
              <a:rPr lang="fr-FR" sz="2400" dirty="0" smtClean="0"/>
              <a:t> put on the </a:t>
            </a:r>
            <a:r>
              <a:rPr lang="fr-FR" sz="2400" dirty="0" err="1" smtClean="0"/>
              <a:t>ligh</a:t>
            </a:r>
            <a:r>
              <a:rPr lang="fr-FR" sz="2400" dirty="0" smtClean="0"/>
              <a:t> </a:t>
            </a:r>
            <a:r>
              <a:rPr lang="fr-FR" sz="2400" dirty="0" err="1" smtClean="0"/>
              <a:t>path</a:t>
            </a:r>
            <a:r>
              <a:rPr lang="fr-FR" sz="2400" dirty="0" smtClean="0"/>
              <a:t>.</a:t>
            </a:r>
          </a:p>
          <a:p>
            <a:endParaRPr lang="fr-FR" sz="2400" dirty="0" smtClean="0"/>
          </a:p>
        </p:txBody>
      </p:sp>
    </p:spTree>
    <p:extLst>
      <p:ext uri="{BB962C8B-B14F-4D97-AF65-F5344CB8AC3E}">
        <p14:creationId xmlns:p14="http://schemas.microsoft.com/office/powerpoint/2010/main" val="31822678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Examples of possible commercial solutions : 1. NKT</a:t>
            </a:r>
            <a:endParaRPr lang="en-GB" dirty="0"/>
          </a:p>
        </p:txBody>
      </p:sp>
      <p:sp>
        <p:nvSpPr>
          <p:cNvPr id="4" name="Espace réservé de la date 3"/>
          <p:cNvSpPr>
            <a:spLocks noGrp="1"/>
          </p:cNvSpPr>
          <p:nvPr>
            <p:ph type="dt" sz="half" idx="10"/>
          </p:nvPr>
        </p:nvSpPr>
        <p:spPr/>
        <p:txBody>
          <a:bodyPr/>
          <a:lstStyle/>
          <a:p>
            <a:fld id="{ACBFDD2E-86E7-1D4C-B8EA-7D75FCF09D85}" type="datetime1">
              <a:rPr lang="en-US" smtClean="0"/>
              <a:pPr/>
              <a:t>07/12/15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29</a:t>
            </a:fld>
            <a:endParaRPr lang="en-GB" dirty="0"/>
          </a:p>
        </p:txBody>
      </p:sp>
      <p:sp>
        <p:nvSpPr>
          <p:cNvPr id="3" name="Espace réservé du contenu 2"/>
          <p:cNvSpPr>
            <a:spLocks noGrp="1"/>
          </p:cNvSpPr>
          <p:nvPr>
            <p:ph idx="1"/>
          </p:nvPr>
        </p:nvSpPr>
        <p:spPr>
          <a:xfrm>
            <a:off x="0" y="746577"/>
            <a:ext cx="8932362" cy="3211847"/>
          </a:xfrm>
        </p:spPr>
        <p:txBody>
          <a:bodyPr>
            <a:normAutofit/>
          </a:bodyPr>
          <a:lstStyle/>
          <a:p>
            <a:pPr>
              <a:buNone/>
            </a:pPr>
            <a:r>
              <a:rPr lang="en-GB" dirty="0" smtClean="0"/>
              <a:t>The source</a:t>
            </a:r>
            <a:endParaRPr lang="en-GB" dirty="0" smtClean="0"/>
          </a:p>
        </p:txBody>
      </p:sp>
      <p:pic>
        <p:nvPicPr>
          <p:cNvPr id="6" name="Image 5" descr="Capture d’écran 2015-12-06 à 17.39.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07" y="1525814"/>
            <a:ext cx="8105775" cy="4495800"/>
          </a:xfrm>
          <a:prstGeom prst="rect">
            <a:avLst/>
          </a:prstGeom>
        </p:spPr>
      </p:pic>
    </p:spTree>
    <p:extLst>
      <p:ext uri="{BB962C8B-B14F-4D97-AF65-F5344CB8AC3E}">
        <p14:creationId xmlns:p14="http://schemas.microsoft.com/office/powerpoint/2010/main" val="23905618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263" y="274637"/>
            <a:ext cx="8692425" cy="5852870"/>
          </a:xfrm>
        </p:spPr>
        <p:txBody>
          <a:bodyPr>
            <a:normAutofit/>
          </a:bodyPr>
          <a:lstStyle/>
          <a:p>
            <a:pPr algn="l"/>
            <a:r>
              <a:rPr lang="fr-FR" sz="2000" dirty="0" err="1" smtClean="0"/>
              <a:t>Quite</a:t>
            </a:r>
            <a:r>
              <a:rPr lang="fr-FR" sz="2000" dirty="0" smtClean="0"/>
              <a:t> a lot of tests have been </a:t>
            </a:r>
            <a:r>
              <a:rPr lang="fr-FR" sz="2000" dirty="0" err="1" smtClean="0"/>
              <a:t>carried</a:t>
            </a:r>
            <a:r>
              <a:rPr lang="fr-FR" sz="2000" dirty="0" smtClean="0"/>
              <a:t> out </a:t>
            </a:r>
            <a:r>
              <a:rPr lang="fr-FR" sz="2000" dirty="0" err="1" smtClean="0"/>
              <a:t>with</a:t>
            </a:r>
            <a:r>
              <a:rPr lang="fr-FR" sz="2000" dirty="0" smtClean="0"/>
              <a:t> a « </a:t>
            </a:r>
            <a:r>
              <a:rPr lang="fr-FR" sz="2000" dirty="0" err="1" smtClean="0"/>
              <a:t>small</a:t>
            </a:r>
            <a:r>
              <a:rPr lang="fr-FR" sz="2000" dirty="0" smtClean="0"/>
              <a:t> » </a:t>
            </a:r>
            <a:r>
              <a:rPr lang="fr-FR" sz="2000" dirty="0" err="1" smtClean="0"/>
              <a:t>integration</a:t>
            </a:r>
            <a:r>
              <a:rPr lang="fr-FR" sz="2000" dirty="0" smtClean="0"/>
              <a:t> </a:t>
            </a:r>
            <a:r>
              <a:rPr lang="fr-FR" sz="2000" dirty="0" err="1" smtClean="0"/>
              <a:t>sphere</a:t>
            </a:r>
            <a:r>
              <a:rPr lang="fr-FR" sz="2000" dirty="0" smtClean="0"/>
              <a:t>, as </a:t>
            </a:r>
            <a:r>
              <a:rPr lang="fr-FR" sz="2000" dirty="0" err="1" smtClean="0"/>
              <a:t>expected</a:t>
            </a:r>
            <a:r>
              <a:rPr lang="fr-FR" sz="2000" dirty="0" smtClean="0"/>
              <a:t> </a:t>
            </a:r>
            <a:r>
              <a:rPr lang="fr-FR" sz="2000" dirty="0" err="1" smtClean="0"/>
              <a:t>from</a:t>
            </a:r>
            <a:r>
              <a:rPr lang="fr-FR" sz="2000" dirty="0" smtClean="0"/>
              <a:t> the first feedbacks </a:t>
            </a:r>
            <a:r>
              <a:rPr lang="fr-FR" sz="2000" dirty="0" err="1" smtClean="0"/>
              <a:t>we</a:t>
            </a:r>
            <a:r>
              <a:rPr lang="fr-FR" sz="2000" dirty="0" smtClean="0"/>
              <a:t> </a:t>
            </a:r>
            <a:r>
              <a:rPr lang="fr-FR" sz="2000" dirty="0" err="1" smtClean="0"/>
              <a:t>had</a:t>
            </a:r>
            <a:r>
              <a:rPr lang="fr-FR" sz="2000" dirty="0" smtClean="0"/>
              <a:t> on the BOT.</a:t>
            </a:r>
            <a:br>
              <a:rPr lang="fr-FR" sz="2000" dirty="0" smtClean="0"/>
            </a:br>
            <a:r>
              <a:rPr lang="fr-FR" sz="2000" dirty="0" smtClean="0"/>
              <a:t/>
            </a:r>
            <a:br>
              <a:rPr lang="fr-FR" sz="2000" dirty="0" smtClean="0"/>
            </a:br>
            <a:r>
              <a:rPr lang="fr-FR" sz="2000" dirty="0" smtClean="0"/>
              <a:t>A new, </a:t>
            </a:r>
            <a:r>
              <a:rPr lang="fr-FR" sz="2000" dirty="0" err="1" smtClean="0"/>
              <a:t>larger</a:t>
            </a:r>
            <a:r>
              <a:rPr lang="fr-FR" sz="2000" dirty="0" smtClean="0"/>
              <a:t>, </a:t>
            </a:r>
            <a:r>
              <a:rPr lang="fr-FR" sz="2000" dirty="0" err="1" smtClean="0"/>
              <a:t>integration</a:t>
            </a:r>
            <a:r>
              <a:rPr lang="fr-FR" sz="2000" dirty="0" smtClean="0"/>
              <a:t> </a:t>
            </a:r>
            <a:r>
              <a:rPr lang="fr-FR" sz="2000" dirty="0" err="1" smtClean="0"/>
              <a:t>sphere</a:t>
            </a:r>
            <a:r>
              <a:rPr lang="fr-FR" sz="2000" dirty="0" smtClean="0"/>
              <a:t> has </a:t>
            </a:r>
            <a:r>
              <a:rPr lang="fr-FR" sz="2000" dirty="0" err="1" smtClean="0"/>
              <a:t>now</a:t>
            </a:r>
            <a:r>
              <a:rPr lang="fr-FR" sz="2000" dirty="0" smtClean="0"/>
              <a:t> been </a:t>
            </a:r>
            <a:r>
              <a:rPr lang="fr-FR" sz="2000" dirty="0" err="1" smtClean="0"/>
              <a:t>ordered</a:t>
            </a:r>
            <a:r>
              <a:rPr lang="fr-FR" sz="2000" dirty="0" smtClean="0"/>
              <a:t> and the tests </a:t>
            </a:r>
            <a:r>
              <a:rPr lang="fr-FR" sz="2000" dirty="0" err="1" smtClean="0"/>
              <a:t>will</a:t>
            </a:r>
            <a:r>
              <a:rPr lang="fr-FR" sz="2000" dirty="0" smtClean="0"/>
              <a:t> </a:t>
            </a:r>
            <a:r>
              <a:rPr lang="fr-FR" sz="2000" dirty="0" err="1" smtClean="0"/>
              <a:t>be</a:t>
            </a:r>
            <a:r>
              <a:rPr lang="fr-FR" sz="2000" dirty="0" smtClean="0"/>
              <a:t> </a:t>
            </a:r>
            <a:r>
              <a:rPr lang="fr-FR" sz="2000" dirty="0" err="1" smtClean="0"/>
              <a:t>carried</a:t>
            </a:r>
            <a:r>
              <a:rPr lang="fr-FR" sz="2000" dirty="0" smtClean="0"/>
              <a:t> out </a:t>
            </a:r>
            <a:r>
              <a:rPr lang="fr-FR" sz="2000" dirty="0" err="1" smtClean="0"/>
              <a:t>again</a:t>
            </a:r>
            <a:r>
              <a:rPr lang="fr-FR" sz="2000" dirty="0" smtClean="0"/>
              <a:t>.</a:t>
            </a:r>
            <a:br>
              <a:rPr lang="fr-FR" sz="2000" dirty="0" smtClean="0"/>
            </a:br>
            <a:r>
              <a:rPr lang="fr-FR" sz="2000" dirty="0"/>
              <a:t/>
            </a:r>
            <a:br>
              <a:rPr lang="fr-FR" sz="2000" dirty="0"/>
            </a:br>
            <a:r>
              <a:rPr lang="fr-FR" sz="2000" dirty="0" smtClean="0"/>
              <a:t>The </a:t>
            </a:r>
            <a:r>
              <a:rPr lang="fr-FR" sz="2000" dirty="0" err="1" smtClean="0"/>
              <a:t>next</a:t>
            </a:r>
            <a:r>
              <a:rPr lang="fr-FR" sz="2000" dirty="0" smtClean="0"/>
              <a:t> </a:t>
            </a:r>
            <a:r>
              <a:rPr lang="fr-FR" sz="2000" dirty="0" err="1" smtClean="0"/>
              <a:t>slides</a:t>
            </a:r>
            <a:r>
              <a:rPr lang="fr-FR" sz="2000" dirty="0" smtClean="0"/>
              <a:t> show </a:t>
            </a:r>
            <a:r>
              <a:rPr lang="fr-FR" sz="2000" dirty="0" err="1" smtClean="0"/>
              <a:t>some</a:t>
            </a:r>
            <a:r>
              <a:rPr lang="fr-FR" sz="2000" dirty="0" smtClean="0"/>
              <a:t> of the tests made to date.</a:t>
            </a:r>
            <a:endParaRPr lang="fr-FR" sz="2000" dirty="0"/>
          </a:p>
        </p:txBody>
      </p:sp>
      <p:sp>
        <p:nvSpPr>
          <p:cNvPr id="4" name="Espace réservé de la date 3"/>
          <p:cNvSpPr>
            <a:spLocks noGrp="1"/>
          </p:cNvSpPr>
          <p:nvPr>
            <p:ph type="dt" sz="half" idx="10"/>
          </p:nvPr>
        </p:nvSpPr>
        <p:spPr/>
        <p:txBody>
          <a:bodyPr/>
          <a:lstStyle/>
          <a:p>
            <a:r>
              <a:rPr lang="fr-FR" smtClean="0"/>
              <a:t>11/12/2014</a:t>
            </a:r>
            <a:endParaRPr lang="fr-FR" dirty="0"/>
          </a:p>
        </p:txBody>
      </p:sp>
      <p:sp>
        <p:nvSpPr>
          <p:cNvPr id="5" name="Espace réservé du pied de page 4"/>
          <p:cNvSpPr>
            <a:spLocks noGrp="1"/>
          </p:cNvSpPr>
          <p:nvPr>
            <p:ph type="ftr" sz="quarter" idx="11"/>
          </p:nvPr>
        </p:nvSpPr>
        <p:spPr/>
        <p:txBody>
          <a:bodyPr/>
          <a:lstStyle/>
          <a:p>
            <a:r>
              <a:rPr lang="fr-FR" dirty="0" smtClean="0"/>
              <a:t>Comité technique SDI</a:t>
            </a:r>
            <a:endParaRPr lang="fr-FR" dirty="0"/>
          </a:p>
        </p:txBody>
      </p:sp>
      <p:sp>
        <p:nvSpPr>
          <p:cNvPr id="6" name="Espace réservé du numéro de diapositive 5"/>
          <p:cNvSpPr>
            <a:spLocks noGrp="1"/>
          </p:cNvSpPr>
          <p:nvPr>
            <p:ph type="sldNum" sz="quarter" idx="12"/>
          </p:nvPr>
        </p:nvSpPr>
        <p:spPr/>
        <p:txBody>
          <a:bodyPr/>
          <a:lstStyle/>
          <a:p>
            <a:fld id="{F913D879-B7ED-41C1-B3EA-A1C930B49A26}" type="slidenum">
              <a:rPr lang="fr-FR" smtClean="0"/>
              <a:t>3</a:t>
            </a:fld>
            <a:endParaRPr lang="fr-FR"/>
          </a:p>
        </p:txBody>
      </p:sp>
    </p:spTree>
    <p:extLst>
      <p:ext uri="{BB962C8B-B14F-4D97-AF65-F5344CB8AC3E}">
        <p14:creationId xmlns:p14="http://schemas.microsoft.com/office/powerpoint/2010/main" val="11792276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Examples of possible commercial solutions : 1. NKT</a:t>
            </a:r>
            <a:endParaRPr lang="en-GB" dirty="0"/>
          </a:p>
        </p:txBody>
      </p:sp>
      <p:sp>
        <p:nvSpPr>
          <p:cNvPr id="4" name="Espace réservé de la date 3"/>
          <p:cNvSpPr>
            <a:spLocks noGrp="1"/>
          </p:cNvSpPr>
          <p:nvPr>
            <p:ph type="dt" sz="half" idx="10"/>
          </p:nvPr>
        </p:nvSpPr>
        <p:spPr/>
        <p:txBody>
          <a:bodyPr/>
          <a:lstStyle/>
          <a:p>
            <a:fld id="{ACBFDD2E-86E7-1D4C-B8EA-7D75FCF09D85}" type="datetime1">
              <a:rPr lang="en-US" smtClean="0"/>
              <a:pPr/>
              <a:t>07/12/15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30</a:t>
            </a:fld>
            <a:endParaRPr lang="en-GB" dirty="0"/>
          </a:p>
        </p:txBody>
      </p:sp>
      <p:sp>
        <p:nvSpPr>
          <p:cNvPr id="3" name="Espace réservé du contenu 2"/>
          <p:cNvSpPr>
            <a:spLocks noGrp="1"/>
          </p:cNvSpPr>
          <p:nvPr>
            <p:ph idx="1"/>
          </p:nvPr>
        </p:nvSpPr>
        <p:spPr>
          <a:xfrm>
            <a:off x="0" y="547006"/>
            <a:ext cx="8932362" cy="3211847"/>
          </a:xfrm>
        </p:spPr>
        <p:txBody>
          <a:bodyPr>
            <a:normAutofit/>
          </a:bodyPr>
          <a:lstStyle/>
          <a:p>
            <a:pPr>
              <a:buNone/>
            </a:pPr>
            <a:r>
              <a:rPr lang="en-GB" dirty="0" smtClean="0"/>
              <a:t>The wavelength selector</a:t>
            </a:r>
            <a:endParaRPr lang="en-GB" dirty="0" smtClean="0"/>
          </a:p>
        </p:txBody>
      </p:sp>
      <p:pic>
        <p:nvPicPr>
          <p:cNvPr id="6" name="Image 5" descr="Capture d’écran 2015-12-06 à 17.40.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3001"/>
            <a:ext cx="7415893" cy="4115243"/>
          </a:xfrm>
          <a:prstGeom prst="rect">
            <a:avLst/>
          </a:prstGeom>
        </p:spPr>
      </p:pic>
      <p:pic>
        <p:nvPicPr>
          <p:cNvPr id="7" name="Image 6" descr="Capture d’écran 2015-12-06 à 17.40.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429" y="3465286"/>
            <a:ext cx="3935571" cy="3175000"/>
          </a:xfrm>
          <a:prstGeom prst="rect">
            <a:avLst/>
          </a:prstGeom>
        </p:spPr>
      </p:pic>
    </p:spTree>
    <p:extLst>
      <p:ext uri="{BB962C8B-B14F-4D97-AF65-F5344CB8AC3E}">
        <p14:creationId xmlns:p14="http://schemas.microsoft.com/office/powerpoint/2010/main" val="10446136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Examples of possible commercial solutions : 1. NKT</a:t>
            </a:r>
            <a:endParaRPr lang="en-GB" dirty="0"/>
          </a:p>
        </p:txBody>
      </p:sp>
      <p:sp>
        <p:nvSpPr>
          <p:cNvPr id="4" name="Espace réservé de la date 3"/>
          <p:cNvSpPr>
            <a:spLocks noGrp="1"/>
          </p:cNvSpPr>
          <p:nvPr>
            <p:ph type="dt" sz="half" idx="10"/>
          </p:nvPr>
        </p:nvSpPr>
        <p:spPr/>
        <p:txBody>
          <a:bodyPr/>
          <a:lstStyle/>
          <a:p>
            <a:fld id="{ACBFDD2E-86E7-1D4C-B8EA-7D75FCF09D85}" type="datetime1">
              <a:rPr lang="en-US" smtClean="0"/>
              <a:pPr/>
              <a:t>07/12/15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31</a:t>
            </a:fld>
            <a:endParaRPr lang="en-GB" dirty="0"/>
          </a:p>
        </p:txBody>
      </p:sp>
      <p:sp>
        <p:nvSpPr>
          <p:cNvPr id="3" name="Espace réservé du contenu 2"/>
          <p:cNvSpPr>
            <a:spLocks noGrp="1"/>
          </p:cNvSpPr>
          <p:nvPr>
            <p:ph idx="1"/>
          </p:nvPr>
        </p:nvSpPr>
        <p:spPr>
          <a:xfrm>
            <a:off x="0" y="746577"/>
            <a:ext cx="8932362" cy="3211847"/>
          </a:xfrm>
        </p:spPr>
        <p:txBody>
          <a:bodyPr>
            <a:normAutofit/>
          </a:bodyPr>
          <a:lstStyle/>
          <a:p>
            <a:pPr>
              <a:buNone/>
            </a:pPr>
            <a:r>
              <a:rPr lang="en-GB" dirty="0" smtClean="0"/>
              <a:t>The connexion system</a:t>
            </a:r>
            <a:endParaRPr lang="en-GB" dirty="0" smtClean="0"/>
          </a:p>
        </p:txBody>
      </p:sp>
      <p:pic>
        <p:nvPicPr>
          <p:cNvPr id="6" name="Image 5" descr="Capture d’écran 2015-12-06 à 17.41.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65" y="1356179"/>
            <a:ext cx="8210550" cy="4508500"/>
          </a:xfrm>
          <a:prstGeom prst="rect">
            <a:avLst/>
          </a:prstGeom>
        </p:spPr>
      </p:pic>
    </p:spTree>
    <p:extLst>
      <p:ext uri="{BB962C8B-B14F-4D97-AF65-F5344CB8AC3E}">
        <p14:creationId xmlns:p14="http://schemas.microsoft.com/office/powerpoint/2010/main" val="31817389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Examples of possible commercial solutions : 1. NKT</a:t>
            </a:r>
            <a:endParaRPr lang="en-GB" dirty="0"/>
          </a:p>
        </p:txBody>
      </p:sp>
      <p:sp>
        <p:nvSpPr>
          <p:cNvPr id="4" name="Espace réservé de la date 3"/>
          <p:cNvSpPr>
            <a:spLocks noGrp="1"/>
          </p:cNvSpPr>
          <p:nvPr>
            <p:ph type="dt" sz="half" idx="10"/>
          </p:nvPr>
        </p:nvSpPr>
        <p:spPr/>
        <p:txBody>
          <a:bodyPr/>
          <a:lstStyle/>
          <a:p>
            <a:fld id="{ACBFDD2E-86E7-1D4C-B8EA-7D75FCF09D85}" type="datetime1">
              <a:rPr lang="en-US" smtClean="0"/>
              <a:pPr/>
              <a:t>07/12/15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32</a:t>
            </a:fld>
            <a:endParaRPr lang="en-GB" dirty="0"/>
          </a:p>
        </p:txBody>
      </p:sp>
      <p:sp>
        <p:nvSpPr>
          <p:cNvPr id="3" name="Espace réservé du contenu 2"/>
          <p:cNvSpPr>
            <a:spLocks noGrp="1"/>
          </p:cNvSpPr>
          <p:nvPr>
            <p:ph idx="1"/>
          </p:nvPr>
        </p:nvSpPr>
        <p:spPr>
          <a:xfrm>
            <a:off x="0" y="746577"/>
            <a:ext cx="8932362" cy="3211847"/>
          </a:xfrm>
        </p:spPr>
        <p:txBody>
          <a:bodyPr>
            <a:normAutofit/>
          </a:bodyPr>
          <a:lstStyle/>
          <a:p>
            <a:pPr>
              <a:buNone/>
            </a:pPr>
            <a:r>
              <a:rPr lang="en-GB" dirty="0" smtClean="0"/>
              <a:t>The UV extension module</a:t>
            </a:r>
            <a:endParaRPr lang="en-GB" dirty="0" smtClean="0"/>
          </a:p>
        </p:txBody>
      </p:sp>
      <p:pic>
        <p:nvPicPr>
          <p:cNvPr id="6" name="Image 5" descr="Capture d’écran 2015-12-06 à 17.41.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15" y="1435100"/>
            <a:ext cx="8143875" cy="4749800"/>
          </a:xfrm>
          <a:prstGeom prst="rect">
            <a:avLst/>
          </a:prstGeom>
        </p:spPr>
      </p:pic>
    </p:spTree>
    <p:extLst>
      <p:ext uri="{BB962C8B-B14F-4D97-AF65-F5344CB8AC3E}">
        <p14:creationId xmlns:p14="http://schemas.microsoft.com/office/powerpoint/2010/main" val="40723992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Examples of possible commercial solutions : 1. NKT</a:t>
            </a:r>
            <a:endParaRPr lang="en-GB" dirty="0"/>
          </a:p>
        </p:txBody>
      </p:sp>
      <p:sp>
        <p:nvSpPr>
          <p:cNvPr id="4" name="Espace réservé de la date 3"/>
          <p:cNvSpPr>
            <a:spLocks noGrp="1"/>
          </p:cNvSpPr>
          <p:nvPr>
            <p:ph type="dt" sz="half" idx="10"/>
          </p:nvPr>
        </p:nvSpPr>
        <p:spPr/>
        <p:txBody>
          <a:bodyPr/>
          <a:lstStyle/>
          <a:p>
            <a:fld id="{ACBFDD2E-86E7-1D4C-B8EA-7D75FCF09D85}" type="datetime1">
              <a:rPr lang="en-US" smtClean="0"/>
              <a:pPr/>
              <a:t>07/12/15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33</a:t>
            </a:fld>
            <a:endParaRPr lang="en-GB" dirty="0"/>
          </a:p>
        </p:txBody>
      </p:sp>
      <p:sp>
        <p:nvSpPr>
          <p:cNvPr id="3" name="Espace réservé du contenu 2"/>
          <p:cNvSpPr>
            <a:spLocks noGrp="1"/>
          </p:cNvSpPr>
          <p:nvPr>
            <p:ph idx="1"/>
          </p:nvPr>
        </p:nvSpPr>
        <p:spPr>
          <a:xfrm>
            <a:off x="0" y="746576"/>
            <a:ext cx="9144000" cy="5948138"/>
          </a:xfrm>
        </p:spPr>
        <p:txBody>
          <a:bodyPr>
            <a:normAutofit fontScale="85000" lnSpcReduction="20000"/>
          </a:bodyPr>
          <a:lstStyle/>
          <a:p>
            <a:pPr>
              <a:buNone/>
            </a:pPr>
            <a:r>
              <a:rPr lang="en-GB" dirty="0" smtClean="0"/>
              <a:t>The solution is mostly satisfactory. There 3 issues :</a:t>
            </a:r>
          </a:p>
          <a:p>
            <a:pPr>
              <a:buNone/>
            </a:pPr>
            <a:endParaRPr lang="en-GB" dirty="0"/>
          </a:p>
          <a:p>
            <a:pPr marL="0" indent="0">
              <a:buNone/>
            </a:pPr>
            <a:r>
              <a:rPr lang="en-GB" dirty="0" smtClean="0"/>
              <a:t>1 The source does not go far enough in the UV</a:t>
            </a:r>
          </a:p>
          <a:p>
            <a:pPr marL="0" indent="0">
              <a:buNone/>
            </a:pPr>
            <a:r>
              <a:rPr lang="en-GB" dirty="0" smtClean="0"/>
              <a:t>2 The </a:t>
            </a:r>
            <a:r>
              <a:rPr lang="en-GB" dirty="0" err="1" smtClean="0"/>
              <a:t>bandwith</a:t>
            </a:r>
            <a:r>
              <a:rPr lang="en-GB" dirty="0" smtClean="0"/>
              <a:t> might a bit too large (up to 5 nm) for a very fine scanning in LSST filter edges</a:t>
            </a:r>
          </a:p>
          <a:p>
            <a:pPr marL="0" indent="0">
              <a:buNone/>
            </a:pPr>
            <a:r>
              <a:rPr lang="en-GB" dirty="0" smtClean="0"/>
              <a:t>3 There are some gaps when combining the NKT filters.</a:t>
            </a:r>
          </a:p>
          <a:p>
            <a:pPr>
              <a:buFontTx/>
              <a:buChar char="-"/>
            </a:pPr>
            <a:endParaRPr lang="en-GB" dirty="0"/>
          </a:p>
          <a:p>
            <a:pPr marL="0" indent="0">
              <a:buNone/>
            </a:pPr>
            <a:r>
              <a:rPr lang="en-GB" dirty="0" smtClean="0"/>
              <a:t>Point (1) might be a severe limitation. As stated form the beginning we might not be able to meet the requirements in the u band. A possibility could be to use a white light source but the intensity will be very small. This is being discussed with Newport engineers. </a:t>
            </a:r>
          </a:p>
          <a:p>
            <a:pPr marL="0" indent="0">
              <a:buNone/>
            </a:pPr>
            <a:r>
              <a:rPr lang="en-GB" dirty="0" smtClean="0"/>
              <a:t>Point (2) is a problem only in the y band.</a:t>
            </a:r>
          </a:p>
          <a:p>
            <a:pPr marL="0" indent="0">
              <a:buNone/>
            </a:pPr>
            <a:r>
              <a:rPr lang="en-GB" dirty="0" smtClean="0"/>
              <a:t>Point (3) might be solved by a new commercial solution to be released soon (or by adding a third filter)</a:t>
            </a:r>
          </a:p>
        </p:txBody>
      </p:sp>
    </p:spTree>
    <p:extLst>
      <p:ext uri="{BB962C8B-B14F-4D97-AF65-F5344CB8AC3E}">
        <p14:creationId xmlns:p14="http://schemas.microsoft.com/office/powerpoint/2010/main" val="40542439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Examples of possible commercial solutions : 2. </a:t>
            </a:r>
            <a:r>
              <a:rPr lang="en-GB" dirty="0" err="1" smtClean="0"/>
              <a:t>Optoprim</a:t>
            </a:r>
            <a:endParaRPr lang="en-GB" dirty="0"/>
          </a:p>
        </p:txBody>
      </p:sp>
      <p:sp>
        <p:nvSpPr>
          <p:cNvPr id="4" name="Espace réservé de la date 3"/>
          <p:cNvSpPr>
            <a:spLocks noGrp="1"/>
          </p:cNvSpPr>
          <p:nvPr>
            <p:ph type="dt" sz="half" idx="10"/>
          </p:nvPr>
        </p:nvSpPr>
        <p:spPr/>
        <p:txBody>
          <a:bodyPr/>
          <a:lstStyle/>
          <a:p>
            <a:fld id="{ACBFDD2E-86E7-1D4C-B8EA-7D75FCF09D85}" type="datetime1">
              <a:rPr lang="en-US" smtClean="0"/>
              <a:pPr/>
              <a:t>07/12/15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34</a:t>
            </a:fld>
            <a:endParaRPr lang="en-GB" dirty="0"/>
          </a:p>
        </p:txBody>
      </p:sp>
      <p:sp>
        <p:nvSpPr>
          <p:cNvPr id="3" name="Espace réservé du contenu 2"/>
          <p:cNvSpPr>
            <a:spLocks noGrp="1"/>
          </p:cNvSpPr>
          <p:nvPr>
            <p:ph idx="1"/>
          </p:nvPr>
        </p:nvSpPr>
        <p:spPr>
          <a:xfrm>
            <a:off x="0" y="746577"/>
            <a:ext cx="8932362" cy="3211847"/>
          </a:xfrm>
        </p:spPr>
        <p:txBody>
          <a:bodyPr>
            <a:normAutofit/>
          </a:bodyPr>
          <a:lstStyle/>
          <a:p>
            <a:pPr>
              <a:buNone/>
            </a:pPr>
            <a:r>
              <a:rPr lang="en-GB" dirty="0" smtClean="0"/>
              <a:t>Discussions in progress. Comparable to NKT.</a:t>
            </a:r>
            <a:endParaRPr lang="en-GB" dirty="0" smtClean="0"/>
          </a:p>
        </p:txBody>
      </p:sp>
      <p:pic>
        <p:nvPicPr>
          <p:cNvPr id="6" name="Image 5" descr="Capture d’écran 2015-12-06 à 17.49.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86" y="1455057"/>
            <a:ext cx="8286750" cy="5181600"/>
          </a:xfrm>
          <a:prstGeom prst="rect">
            <a:avLst/>
          </a:prstGeom>
        </p:spPr>
      </p:pic>
    </p:spTree>
    <p:extLst>
      <p:ext uri="{BB962C8B-B14F-4D97-AF65-F5344CB8AC3E}">
        <p14:creationId xmlns:p14="http://schemas.microsoft.com/office/powerpoint/2010/main" val="42768934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 possible difficulty</a:t>
            </a:r>
            <a:endParaRPr lang="en-GB" dirty="0"/>
          </a:p>
        </p:txBody>
      </p:sp>
      <p:sp>
        <p:nvSpPr>
          <p:cNvPr id="4" name="Espace réservé de la date 3"/>
          <p:cNvSpPr>
            <a:spLocks noGrp="1"/>
          </p:cNvSpPr>
          <p:nvPr>
            <p:ph type="dt" sz="half" idx="10"/>
          </p:nvPr>
        </p:nvSpPr>
        <p:spPr/>
        <p:txBody>
          <a:bodyPr/>
          <a:lstStyle/>
          <a:p>
            <a:fld id="{ACBFDD2E-86E7-1D4C-B8EA-7D75FCF09D85}" type="datetime1">
              <a:rPr lang="en-US" smtClean="0"/>
              <a:pPr/>
              <a:t>07/12/15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35</a:t>
            </a:fld>
            <a:endParaRPr lang="en-GB" dirty="0"/>
          </a:p>
        </p:txBody>
      </p:sp>
      <p:sp>
        <p:nvSpPr>
          <p:cNvPr id="3" name="Espace réservé du contenu 2"/>
          <p:cNvSpPr>
            <a:spLocks noGrp="1"/>
          </p:cNvSpPr>
          <p:nvPr>
            <p:ph idx="1"/>
          </p:nvPr>
        </p:nvSpPr>
        <p:spPr>
          <a:xfrm>
            <a:off x="0" y="746577"/>
            <a:ext cx="8932362" cy="4097567"/>
          </a:xfrm>
        </p:spPr>
        <p:txBody>
          <a:bodyPr>
            <a:normAutofit fontScale="85000" lnSpcReduction="20000"/>
          </a:bodyPr>
          <a:lstStyle/>
          <a:p>
            <a:pPr>
              <a:buNone/>
            </a:pPr>
            <a:r>
              <a:rPr lang="en-GB" dirty="0" smtClean="0"/>
              <a:t>A possible difficulty is due to the fact that if light is not to saturate the pixels during a 1s exposure, it will not produce enough signal in th</a:t>
            </a:r>
            <a:r>
              <a:rPr lang="en-GB" dirty="0" smtClean="0"/>
              <a:t>e NIST calibrated photodiode to be accurately measured.</a:t>
            </a:r>
          </a:p>
          <a:p>
            <a:pPr>
              <a:buNone/>
            </a:pPr>
            <a:endParaRPr lang="en-GB" dirty="0" smtClean="0"/>
          </a:p>
          <a:p>
            <a:pPr>
              <a:buNone/>
            </a:pPr>
            <a:r>
              <a:rPr lang="en-GB" dirty="0" smtClean="0"/>
              <a:t>Solutions studied could be :</a:t>
            </a:r>
          </a:p>
          <a:p>
            <a:pPr>
              <a:buFontTx/>
              <a:buChar char="-"/>
            </a:pPr>
            <a:r>
              <a:rPr lang="en-GB" dirty="0" smtClean="0"/>
              <a:t>Increase the beam size</a:t>
            </a:r>
          </a:p>
          <a:p>
            <a:pPr>
              <a:buFontTx/>
              <a:buChar char="-"/>
            </a:pPr>
            <a:r>
              <a:rPr lang="en-GB" dirty="0" smtClean="0"/>
              <a:t>Decrease the exposure time</a:t>
            </a:r>
          </a:p>
          <a:p>
            <a:pPr>
              <a:buFontTx/>
              <a:buChar char="-"/>
            </a:pPr>
            <a:r>
              <a:rPr lang="en-GB" dirty="0" smtClean="0"/>
              <a:t>Average over a higher number of photodiode measurements</a:t>
            </a:r>
            <a:endParaRPr lang="en-GB" dirty="0" smtClean="0"/>
          </a:p>
        </p:txBody>
      </p:sp>
    </p:spTree>
    <p:extLst>
      <p:ext uri="{BB962C8B-B14F-4D97-AF65-F5344CB8AC3E}">
        <p14:creationId xmlns:p14="http://schemas.microsoft.com/office/powerpoint/2010/main" val="4923968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The system will be put below the camera integratio</a:t>
            </a:r>
            <a:r>
              <a:rPr lang="en-GB" dirty="0" smtClean="0"/>
              <a:t>n stand</a:t>
            </a:r>
            <a:endParaRPr lang="en-GB" dirty="0"/>
          </a:p>
        </p:txBody>
      </p:sp>
      <p:sp>
        <p:nvSpPr>
          <p:cNvPr id="4" name="Espace réservé de la date 3"/>
          <p:cNvSpPr>
            <a:spLocks noGrp="1"/>
          </p:cNvSpPr>
          <p:nvPr>
            <p:ph type="dt" sz="half" idx="10"/>
          </p:nvPr>
        </p:nvSpPr>
        <p:spPr/>
        <p:txBody>
          <a:bodyPr/>
          <a:lstStyle/>
          <a:p>
            <a:fld id="{ACBFDD2E-86E7-1D4C-B8EA-7D75FCF09D85}" type="datetime1">
              <a:rPr lang="en-US" smtClean="0"/>
              <a:pPr/>
              <a:t>07/12/15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36</a:t>
            </a:fld>
            <a:endParaRPr lang="en-GB" dirty="0"/>
          </a:p>
        </p:txBody>
      </p:sp>
      <p:pic>
        <p:nvPicPr>
          <p:cNvPr id="7" name="Picture 2" descr="C:\Users\margaux\Documents\Clean Room Fixtures\Camera Integration Stand\CamIntStand_06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72" y="3338286"/>
            <a:ext cx="3376850" cy="33044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margaux\Documents\Clean Room Fixtures\Camera Integration Stand\CamIntStand_06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186" y="718458"/>
            <a:ext cx="4970860" cy="558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4496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67" y="614877"/>
            <a:ext cx="6615570" cy="5996223"/>
          </a:xfrm>
          <a:prstGeom prst="rect">
            <a:avLst/>
          </a:prstGeom>
        </p:spPr>
      </p:pic>
      <p:sp>
        <p:nvSpPr>
          <p:cNvPr id="2" name="Titre 1"/>
          <p:cNvSpPr>
            <a:spLocks noGrp="1"/>
          </p:cNvSpPr>
          <p:nvPr>
            <p:ph type="title"/>
          </p:nvPr>
        </p:nvSpPr>
        <p:spPr/>
        <p:txBody>
          <a:bodyPr/>
          <a:lstStyle/>
          <a:p>
            <a:r>
              <a:rPr lang="en-US" dirty="0" smtClean="0"/>
              <a:t>TB CCOB planning</a:t>
            </a:r>
            <a:endParaRPr lang="en-US" dirty="0"/>
          </a:p>
        </p:txBody>
      </p:sp>
      <p:sp>
        <p:nvSpPr>
          <p:cNvPr id="4" name="Espace réservé de la date 3"/>
          <p:cNvSpPr>
            <a:spLocks noGrp="1"/>
          </p:cNvSpPr>
          <p:nvPr>
            <p:ph type="dt" sz="half" idx="10"/>
          </p:nvPr>
        </p:nvSpPr>
        <p:spPr/>
        <p:txBody>
          <a:bodyPr/>
          <a:lstStyle/>
          <a:p>
            <a:r>
              <a:rPr lang="fr-FR" smtClean="0"/>
              <a:t>11/12/2014</a:t>
            </a:r>
            <a:endParaRPr lang="fr-FR"/>
          </a:p>
        </p:txBody>
      </p:sp>
      <p:sp>
        <p:nvSpPr>
          <p:cNvPr id="5" name="Espace réservé du pied de page 4"/>
          <p:cNvSpPr>
            <a:spLocks noGrp="1"/>
          </p:cNvSpPr>
          <p:nvPr>
            <p:ph type="ftr" sz="quarter" idx="11"/>
          </p:nvPr>
        </p:nvSpPr>
        <p:spPr/>
        <p:txBody>
          <a:bodyPr/>
          <a:lstStyle/>
          <a:p>
            <a:r>
              <a:rPr lang="fr-FR" smtClean="0"/>
              <a:t>Comité technique SDI</a:t>
            </a:r>
            <a:endParaRPr lang="fr-FR"/>
          </a:p>
        </p:txBody>
      </p:sp>
      <p:sp>
        <p:nvSpPr>
          <p:cNvPr id="6" name="Espace réservé du numéro de diapositive 5"/>
          <p:cNvSpPr>
            <a:spLocks noGrp="1"/>
          </p:cNvSpPr>
          <p:nvPr>
            <p:ph type="sldNum" sz="quarter" idx="12"/>
          </p:nvPr>
        </p:nvSpPr>
        <p:spPr/>
        <p:txBody>
          <a:bodyPr/>
          <a:lstStyle/>
          <a:p>
            <a:fld id="{F913D879-B7ED-41C1-B3EA-A1C930B49A26}" type="slidenum">
              <a:rPr lang="fr-FR" smtClean="0"/>
              <a:t>37</a:t>
            </a:fld>
            <a:endParaRPr lang="fr-FR"/>
          </a:p>
        </p:txBody>
      </p:sp>
      <p:sp>
        <p:nvSpPr>
          <p:cNvPr id="3" name="Espace réservé du contenu 2"/>
          <p:cNvSpPr>
            <a:spLocks noGrp="1"/>
          </p:cNvSpPr>
          <p:nvPr>
            <p:ph idx="1"/>
          </p:nvPr>
        </p:nvSpPr>
        <p:spPr>
          <a:xfrm>
            <a:off x="6459992" y="1781857"/>
            <a:ext cx="2607469" cy="2075769"/>
          </a:xfrm>
          <a:gradFill flip="none" rotWithShape="1">
            <a:gsLst>
              <a:gs pos="0">
                <a:schemeClr val="bg1">
                  <a:lumMod val="85000"/>
                </a:schemeClr>
              </a:gs>
              <a:gs pos="48000">
                <a:schemeClr val="accent3">
                  <a:lumMod val="97000"/>
                  <a:lumOff val="3000"/>
                </a:schemeClr>
              </a:gs>
              <a:gs pos="100000">
                <a:schemeClr val="accent3">
                  <a:lumMod val="60000"/>
                  <a:lumOff val="40000"/>
                </a:schemeClr>
              </a:gs>
            </a:gsLst>
            <a:lin ang="16200000" scaled="1"/>
            <a:tileRect/>
          </a:gradFill>
        </p:spPr>
        <p:txBody>
          <a:bodyPr>
            <a:normAutofit fontScale="85000" lnSpcReduction="10000"/>
          </a:bodyPr>
          <a:lstStyle/>
          <a:p>
            <a:pPr marL="0" indent="0">
              <a:buNone/>
            </a:pPr>
            <a:r>
              <a:rPr lang="en-US" sz="1800" dirty="0" smtClean="0">
                <a:latin typeface="+mj-lt"/>
              </a:rPr>
              <a:t>TB CCOB delivery (</a:t>
            </a:r>
            <a:r>
              <a:rPr lang="en-US" sz="1800" b="1" u="sng" dirty="0" smtClean="0">
                <a:latin typeface="+mj-lt"/>
              </a:rPr>
              <a:t>October 2018</a:t>
            </a:r>
            <a:r>
              <a:rPr lang="en-US" sz="1800" dirty="0" smtClean="0">
                <a:latin typeface="+mj-lt"/>
              </a:rPr>
              <a:t>) :</a:t>
            </a:r>
          </a:p>
          <a:p>
            <a:pPr>
              <a:buClr>
                <a:schemeClr val="accent1">
                  <a:lumMod val="75000"/>
                </a:schemeClr>
              </a:buClr>
            </a:pPr>
            <a:r>
              <a:rPr lang="en-US" sz="1800" dirty="0" smtClean="0">
                <a:latin typeface="+mj-lt"/>
              </a:rPr>
              <a:t> XYX’Y’ stages + mechanical support frame</a:t>
            </a:r>
          </a:p>
          <a:p>
            <a:pPr marL="266700" indent="-266700">
              <a:buClr>
                <a:schemeClr val="accent1">
                  <a:lumMod val="75000"/>
                </a:schemeClr>
              </a:buClr>
            </a:pPr>
            <a:r>
              <a:rPr lang="en-US" sz="1800" dirty="0" smtClean="0">
                <a:latin typeface="+mj-lt"/>
              </a:rPr>
              <a:t>interfaces with fully integrated LSST Camera mount (camera rotation)</a:t>
            </a:r>
          </a:p>
          <a:p>
            <a:pPr marL="0" indent="266700">
              <a:buClr>
                <a:schemeClr val="accent1">
                  <a:lumMod val="75000"/>
                </a:schemeClr>
              </a:buClr>
            </a:pPr>
            <a:r>
              <a:rPr lang="en-US" sz="1800" dirty="0" smtClean="0">
                <a:latin typeface="+mj-lt"/>
              </a:rPr>
              <a:t>TB CCOB CCS </a:t>
            </a:r>
            <a:endParaRPr lang="en-US" sz="1800" dirty="0">
              <a:latin typeface="+mj-lt"/>
            </a:endParaRPr>
          </a:p>
        </p:txBody>
      </p:sp>
    </p:spTree>
    <p:extLst>
      <p:ext uri="{BB962C8B-B14F-4D97-AF65-F5344CB8AC3E}">
        <p14:creationId xmlns:p14="http://schemas.microsoft.com/office/powerpoint/2010/main" val="246495506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The results will be used to measure the alignment of the lenses </a:t>
            </a:r>
            <a:endParaRPr lang="en-GB" dirty="0"/>
          </a:p>
        </p:txBody>
      </p:sp>
      <p:sp>
        <p:nvSpPr>
          <p:cNvPr id="4" name="Espace réservé de la date 3"/>
          <p:cNvSpPr>
            <a:spLocks noGrp="1"/>
          </p:cNvSpPr>
          <p:nvPr>
            <p:ph type="dt" sz="half" idx="10"/>
          </p:nvPr>
        </p:nvSpPr>
        <p:spPr/>
        <p:txBody>
          <a:bodyPr/>
          <a:lstStyle/>
          <a:p>
            <a:fld id="{ACBFDD2E-86E7-1D4C-B8EA-7D75FCF09D85}" type="datetime1">
              <a:rPr lang="en-US" smtClean="0"/>
              <a:pPr/>
              <a:t>07/12/15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38</a:t>
            </a:fld>
            <a:endParaRPr lang="en-GB" dirty="0"/>
          </a:p>
        </p:txBody>
      </p:sp>
      <p:sp>
        <p:nvSpPr>
          <p:cNvPr id="3" name="Espace réservé du contenu 2"/>
          <p:cNvSpPr>
            <a:spLocks noGrp="1"/>
          </p:cNvSpPr>
          <p:nvPr>
            <p:ph idx="1"/>
          </p:nvPr>
        </p:nvSpPr>
        <p:spPr>
          <a:xfrm>
            <a:off x="0" y="746577"/>
            <a:ext cx="8932362" cy="3211847"/>
          </a:xfrm>
        </p:spPr>
        <p:txBody>
          <a:bodyPr>
            <a:normAutofit/>
          </a:bodyPr>
          <a:lstStyle/>
          <a:p>
            <a:pPr>
              <a:buNone/>
            </a:pPr>
            <a:r>
              <a:rPr lang="en-GB" dirty="0" smtClean="0"/>
              <a:t>Simulation results by </a:t>
            </a:r>
            <a:r>
              <a:rPr lang="en-GB" dirty="0" err="1" smtClean="0"/>
              <a:t>Baumont</a:t>
            </a:r>
            <a:r>
              <a:rPr lang="en-GB" dirty="0" smtClean="0"/>
              <a:t> et al.</a:t>
            </a:r>
            <a:endParaRPr lang="en-GB" dirty="0" smtClean="0"/>
          </a:p>
        </p:txBody>
      </p:sp>
    </p:spTree>
    <p:extLst>
      <p:ext uri="{BB962C8B-B14F-4D97-AF65-F5344CB8AC3E}">
        <p14:creationId xmlns:p14="http://schemas.microsoft.com/office/powerpoint/2010/main" val="25721810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028" y="15729"/>
            <a:ext cx="8229600" cy="1143000"/>
          </a:xfrm>
        </p:spPr>
        <p:txBody>
          <a:bodyPr>
            <a:normAutofit fontScale="90000"/>
          </a:bodyPr>
          <a:lstStyle/>
          <a:p>
            <a:r>
              <a:rPr lang="fr-FR" dirty="0" smtClean="0"/>
              <a:t>the </a:t>
            </a:r>
            <a:r>
              <a:rPr lang="fr-FR" dirty="0" err="1" smtClean="0"/>
              <a:t>measurements</a:t>
            </a:r>
            <a:r>
              <a:rPr lang="fr-FR" dirty="0" smtClean="0"/>
              <a:t> </a:t>
            </a:r>
            <a:r>
              <a:rPr lang="fr-FR" dirty="0" err="1" smtClean="0"/>
              <a:t>were</a:t>
            </a:r>
            <a:r>
              <a:rPr lang="fr-FR" dirty="0" smtClean="0"/>
              <a:t> </a:t>
            </a:r>
            <a:r>
              <a:rPr lang="fr-FR" dirty="0" err="1" smtClean="0"/>
              <a:t>carried</a:t>
            </a:r>
            <a:r>
              <a:rPr lang="fr-FR" dirty="0" smtClean="0"/>
              <a:t> out by </a:t>
            </a:r>
            <a:r>
              <a:rPr lang="fr-FR" dirty="0" err="1" smtClean="0"/>
              <a:t>mooving</a:t>
            </a:r>
            <a:r>
              <a:rPr lang="fr-FR" dirty="0" smtClean="0"/>
              <a:t> a photodiode </a:t>
            </a:r>
            <a:endParaRPr lang="fr-FR" dirty="0"/>
          </a:p>
        </p:txBody>
      </p:sp>
      <p:sp>
        <p:nvSpPr>
          <p:cNvPr id="4" name="Espace réservé de la date 3"/>
          <p:cNvSpPr>
            <a:spLocks noGrp="1"/>
          </p:cNvSpPr>
          <p:nvPr>
            <p:ph type="dt" sz="half" idx="10"/>
          </p:nvPr>
        </p:nvSpPr>
        <p:spPr/>
        <p:txBody>
          <a:bodyPr/>
          <a:lstStyle/>
          <a:p>
            <a:r>
              <a:rPr lang="fr-FR" smtClean="0"/>
              <a:t>11/12/2014</a:t>
            </a:r>
            <a:endParaRPr lang="fr-FR"/>
          </a:p>
        </p:txBody>
      </p:sp>
      <p:sp>
        <p:nvSpPr>
          <p:cNvPr id="6" name="Espace réservé du numéro de diapositive 5"/>
          <p:cNvSpPr>
            <a:spLocks noGrp="1"/>
          </p:cNvSpPr>
          <p:nvPr>
            <p:ph type="sldNum" sz="quarter" idx="12"/>
          </p:nvPr>
        </p:nvSpPr>
        <p:spPr/>
        <p:txBody>
          <a:bodyPr/>
          <a:lstStyle/>
          <a:p>
            <a:fld id="{F913D879-B7ED-41C1-B3EA-A1C930B49A26}" type="slidenum">
              <a:rPr lang="fr-FR" smtClean="0"/>
              <a:t>4</a:t>
            </a:fld>
            <a:endParaRPr lang="fr-FR"/>
          </a:p>
        </p:txBody>
      </p:sp>
      <p:pic>
        <p:nvPicPr>
          <p:cNvPr id="62" name="Picture 3" descr="C:\Users\migliore\Desktop\photos\DSCF0750.JPG"/>
          <p:cNvPicPr>
            <a:picLocks noChangeAspect="1" noChangeArrowheads="1"/>
          </p:cNvPicPr>
          <p:nvPr/>
        </p:nvPicPr>
        <p:blipFill>
          <a:blip r:embed="rId3" cstate="print"/>
          <a:srcRect/>
          <a:stretch>
            <a:fillRect/>
          </a:stretch>
        </p:blipFill>
        <p:spPr bwMode="auto">
          <a:xfrm>
            <a:off x="-67491" y="1695950"/>
            <a:ext cx="2783680" cy="4631777"/>
          </a:xfrm>
          <a:prstGeom prst="rect">
            <a:avLst/>
          </a:prstGeom>
          <a:ln>
            <a:noFill/>
          </a:ln>
          <a:effectLst>
            <a:softEdge rad="112500"/>
          </a:effectLst>
        </p:spPr>
      </p:pic>
      <p:pic>
        <p:nvPicPr>
          <p:cNvPr id="63" name="Picture 4" descr="C:\Users\migliore\Desktop\photos\DSCF0751.JPG"/>
          <p:cNvPicPr>
            <a:picLocks noChangeAspect="1" noChangeArrowheads="1"/>
          </p:cNvPicPr>
          <p:nvPr/>
        </p:nvPicPr>
        <p:blipFill>
          <a:blip r:embed="rId4" cstate="print">
            <a:lum bright="10000"/>
          </a:blip>
          <a:srcRect/>
          <a:stretch>
            <a:fillRect/>
          </a:stretch>
        </p:blipFill>
        <p:spPr bwMode="auto">
          <a:xfrm>
            <a:off x="3657258" y="3805048"/>
            <a:ext cx="2595383" cy="2595382"/>
          </a:xfrm>
          <a:prstGeom prst="rect">
            <a:avLst/>
          </a:prstGeom>
          <a:ln>
            <a:noFill/>
          </a:ln>
          <a:effectLst>
            <a:softEdge rad="112500"/>
          </a:effectLst>
        </p:spPr>
      </p:pic>
      <p:sp>
        <p:nvSpPr>
          <p:cNvPr id="64" name="Flèche droite 63"/>
          <p:cNvSpPr/>
          <p:nvPr/>
        </p:nvSpPr>
        <p:spPr>
          <a:xfrm rot="7350938">
            <a:off x="54473" y="2429428"/>
            <a:ext cx="1866258" cy="11507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1478711" y="1354859"/>
            <a:ext cx="1188132"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1200" dirty="0" smtClean="0">
                <a:latin typeface="Arial Narrow" pitchFamily="34" charset="0"/>
              </a:rPr>
              <a:t>XY µ-</a:t>
            </a:r>
            <a:r>
              <a:rPr lang="fr-FR" sz="1200" dirty="0" err="1" smtClean="0">
                <a:latin typeface="Arial Narrow" pitchFamily="34" charset="0"/>
              </a:rPr>
              <a:t>positioning</a:t>
            </a:r>
            <a:r>
              <a:rPr lang="fr-FR" sz="1200" dirty="0" smtClean="0">
                <a:latin typeface="Arial Narrow" pitchFamily="34" charset="0"/>
              </a:rPr>
              <a:t> tables</a:t>
            </a:r>
            <a:endParaRPr lang="fr-FR" sz="1200" dirty="0">
              <a:latin typeface="Arial Narrow" pitchFamily="34" charset="0"/>
            </a:endParaRPr>
          </a:p>
        </p:txBody>
      </p:sp>
      <p:sp>
        <p:nvSpPr>
          <p:cNvPr id="66" name="Flèche droite 65"/>
          <p:cNvSpPr/>
          <p:nvPr/>
        </p:nvSpPr>
        <p:spPr>
          <a:xfrm rot="6440719">
            <a:off x="-1014429" y="3789300"/>
            <a:ext cx="3942863" cy="1171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Flèche gauche 66"/>
          <p:cNvSpPr/>
          <p:nvPr/>
        </p:nvSpPr>
        <p:spPr>
          <a:xfrm rot="6037649" flipV="1">
            <a:off x="494946" y="5226883"/>
            <a:ext cx="1770688" cy="80081"/>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p:cNvSpPr txBox="1"/>
          <p:nvPr/>
        </p:nvSpPr>
        <p:spPr>
          <a:xfrm>
            <a:off x="557787" y="6216916"/>
            <a:ext cx="2154932" cy="276999"/>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fr-FR" sz="1200" dirty="0" smtClean="0">
                <a:latin typeface="Arial Narrow" pitchFamily="34" charset="0"/>
              </a:rPr>
              <a:t>NIST photodiode + 100 µm pinhole</a:t>
            </a:r>
            <a:endParaRPr lang="fr-FR" sz="1200" dirty="0">
              <a:latin typeface="Arial Narrow" pitchFamily="34" charset="0"/>
            </a:endParaRPr>
          </a:p>
        </p:txBody>
      </p:sp>
      <p:sp>
        <p:nvSpPr>
          <p:cNvPr id="69" name="Flèche droite 68"/>
          <p:cNvSpPr/>
          <p:nvPr/>
        </p:nvSpPr>
        <p:spPr>
          <a:xfrm rot="5400000">
            <a:off x="1810453" y="3387690"/>
            <a:ext cx="794156" cy="4055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ZoneTexte 69"/>
          <p:cNvSpPr txBox="1"/>
          <p:nvPr/>
        </p:nvSpPr>
        <p:spPr>
          <a:xfrm>
            <a:off x="1539180" y="2650852"/>
            <a:ext cx="1728132" cy="276999"/>
          </a:xfrm>
          <a:prstGeom prst="rect">
            <a:avLst/>
          </a:prstGeom>
          <a:ln/>
        </p:spPr>
        <p:style>
          <a:lnRef idx="0">
            <a:schemeClr val="accent2"/>
          </a:lnRef>
          <a:fillRef idx="3">
            <a:schemeClr val="accent2"/>
          </a:fillRef>
          <a:effectRef idx="3">
            <a:schemeClr val="accent2"/>
          </a:effectRef>
          <a:fontRef idx="minor">
            <a:schemeClr val="lt1"/>
          </a:fontRef>
        </p:style>
        <p:txBody>
          <a:bodyPr wrap="none" rtlCol="0">
            <a:spAutoFit/>
          </a:bodyPr>
          <a:lstStyle/>
          <a:p>
            <a:r>
              <a:rPr lang="fr-FR" sz="1200" dirty="0" smtClean="0">
                <a:latin typeface="Arial Narrow" pitchFamily="34" charset="0"/>
              </a:rPr>
              <a:t>Flux control photodiode site</a:t>
            </a:r>
            <a:endParaRPr lang="fr-FR" sz="1200" dirty="0">
              <a:latin typeface="Arial Narrow" pitchFamily="34" charset="0"/>
            </a:endParaRPr>
          </a:p>
        </p:txBody>
      </p:sp>
      <p:sp>
        <p:nvSpPr>
          <p:cNvPr id="71" name="Flèche droite 70"/>
          <p:cNvSpPr/>
          <p:nvPr/>
        </p:nvSpPr>
        <p:spPr>
          <a:xfrm rot="15031770">
            <a:off x="1703060" y="4843066"/>
            <a:ext cx="1254780" cy="719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cNvSpPr txBox="1"/>
          <p:nvPr/>
        </p:nvSpPr>
        <p:spPr>
          <a:xfrm>
            <a:off x="1956622" y="5486551"/>
            <a:ext cx="1566174" cy="46166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1200" dirty="0" smtClean="0"/>
              <a:t>Spectralon® </a:t>
            </a:r>
            <a:r>
              <a:rPr lang="fr-FR" sz="1200" dirty="0" err="1" smtClean="0"/>
              <a:t>Integrating</a:t>
            </a:r>
            <a:r>
              <a:rPr lang="fr-FR" sz="1200" dirty="0" smtClean="0"/>
              <a:t> sphere</a:t>
            </a:r>
            <a:endParaRPr lang="fr-FR" sz="1200" dirty="0"/>
          </a:p>
        </p:txBody>
      </p:sp>
      <p:sp>
        <p:nvSpPr>
          <p:cNvPr id="74" name="Flèche droite 73"/>
          <p:cNvSpPr/>
          <p:nvPr/>
        </p:nvSpPr>
        <p:spPr>
          <a:xfrm rot="7347883">
            <a:off x="4585592" y="4293376"/>
            <a:ext cx="868977" cy="7660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p:cNvSpPr txBox="1"/>
          <p:nvPr/>
        </p:nvSpPr>
        <p:spPr>
          <a:xfrm>
            <a:off x="4954950" y="3446038"/>
            <a:ext cx="835763"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sz="1200" dirty="0" smtClean="0"/>
              <a:t>LED adaptator </a:t>
            </a:r>
            <a:endParaRPr lang="fr-FR" sz="1200" dirty="0"/>
          </a:p>
        </p:txBody>
      </p:sp>
      <p:pic>
        <p:nvPicPr>
          <p:cNvPr id="78" name="Image 77"/>
          <p:cNvPicPr>
            <a:picLocks noChangeAspect="1"/>
          </p:cNvPicPr>
          <p:nvPr/>
        </p:nvPicPr>
        <p:blipFill>
          <a:blip r:embed="rId5"/>
          <a:stretch>
            <a:fillRect/>
          </a:stretch>
        </p:blipFill>
        <p:spPr>
          <a:xfrm>
            <a:off x="5790713" y="1224921"/>
            <a:ext cx="3353287" cy="3050621"/>
          </a:xfrm>
          <a:prstGeom prst="rect">
            <a:avLst/>
          </a:prstGeom>
        </p:spPr>
      </p:pic>
      <p:sp>
        <p:nvSpPr>
          <p:cNvPr id="79" name="ZoneTexte 78"/>
          <p:cNvSpPr txBox="1"/>
          <p:nvPr/>
        </p:nvSpPr>
        <p:spPr>
          <a:xfrm>
            <a:off x="4662025" y="1083734"/>
            <a:ext cx="184666" cy="1200329"/>
          </a:xfrm>
          <a:prstGeom prst="rect">
            <a:avLst/>
          </a:prstGeom>
          <a:noFill/>
        </p:spPr>
        <p:txBody>
          <a:bodyPr wrap="none" rtlCol="0">
            <a:spAutoFit/>
          </a:bodyPr>
          <a:lstStyle/>
          <a:p>
            <a:endParaRPr lang="fr-FR" dirty="0" smtClean="0"/>
          </a:p>
          <a:p>
            <a:endParaRPr lang="fr-FR" dirty="0"/>
          </a:p>
          <a:p>
            <a:endParaRPr lang="fr-FR" dirty="0" smtClean="0"/>
          </a:p>
          <a:p>
            <a:endParaRPr lang="fr-FR" dirty="0"/>
          </a:p>
        </p:txBody>
      </p:sp>
      <p:sp>
        <p:nvSpPr>
          <p:cNvPr id="80" name="ZoneTexte 79"/>
          <p:cNvSpPr txBox="1"/>
          <p:nvPr/>
        </p:nvSpPr>
        <p:spPr>
          <a:xfrm>
            <a:off x="2947453" y="2004521"/>
            <a:ext cx="1904525" cy="1200329"/>
          </a:xfrm>
          <a:prstGeom prst="rect">
            <a:avLst/>
          </a:prstGeom>
          <a:noFill/>
        </p:spPr>
        <p:txBody>
          <a:bodyPr wrap="none" rtlCol="0">
            <a:spAutoFit/>
          </a:bodyPr>
          <a:lstStyle/>
          <a:p>
            <a:pPr marL="285750" indent="-285750">
              <a:buFont typeface="Arial" panose="020B0604020202020204" pitchFamily="34" charset="0"/>
              <a:buChar char="•"/>
            </a:pPr>
            <a:r>
              <a:rPr lang="fr-FR" dirty="0" smtClean="0"/>
              <a:t>LED source + </a:t>
            </a:r>
            <a:endParaRPr lang="fr-FR" dirty="0" smtClean="0"/>
          </a:p>
          <a:p>
            <a:r>
              <a:rPr lang="fr-FR" dirty="0" err="1" smtClean="0"/>
              <a:t>integrating</a:t>
            </a:r>
            <a:r>
              <a:rPr lang="fr-FR" dirty="0" smtClean="0"/>
              <a:t> </a:t>
            </a:r>
            <a:r>
              <a:rPr lang="fr-FR" dirty="0" err="1" smtClean="0"/>
              <a:t>sphere</a:t>
            </a:r>
            <a:endParaRPr lang="fr-FR" dirty="0" smtClean="0"/>
          </a:p>
          <a:p>
            <a:endParaRPr lang="fr-FR" dirty="0" smtClean="0"/>
          </a:p>
          <a:p>
            <a:pPr marL="285750" indent="-285750">
              <a:buFont typeface="Arial" panose="020B0604020202020204" pitchFamily="34" charset="0"/>
              <a:buChar char="•"/>
            </a:pPr>
            <a:endParaRPr lang="fr-FR" dirty="0"/>
          </a:p>
        </p:txBody>
      </p:sp>
      <p:sp>
        <p:nvSpPr>
          <p:cNvPr id="24" name="Espace réservé du pied de page 4"/>
          <p:cNvSpPr>
            <a:spLocks noGrp="1"/>
          </p:cNvSpPr>
          <p:nvPr>
            <p:ph type="ftr" sz="quarter" idx="11"/>
          </p:nvPr>
        </p:nvSpPr>
        <p:spPr>
          <a:xfrm>
            <a:off x="3028950" y="6675438"/>
            <a:ext cx="3086100" cy="182563"/>
          </a:xfrm>
        </p:spPr>
        <p:txBody>
          <a:bodyPr/>
          <a:lstStyle/>
          <a:p>
            <a:r>
              <a:rPr lang="fr-FR" dirty="0" smtClean="0"/>
              <a:t>Comité technique SDI</a:t>
            </a:r>
            <a:endParaRPr lang="fr-FR" dirty="0"/>
          </a:p>
        </p:txBody>
      </p:sp>
    </p:spTree>
    <p:extLst>
      <p:ext uri="{BB962C8B-B14F-4D97-AF65-F5344CB8AC3E}">
        <p14:creationId xmlns:p14="http://schemas.microsoft.com/office/powerpoint/2010/main" val="27066526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729"/>
            <a:ext cx="8229600" cy="1143000"/>
          </a:xfrm>
        </p:spPr>
        <p:txBody>
          <a:bodyPr/>
          <a:lstStyle/>
          <a:p>
            <a:r>
              <a:rPr lang="en-GB" dirty="0"/>
              <a:t>beam map </a:t>
            </a:r>
            <a:r>
              <a:rPr lang="fr-FR" dirty="0"/>
              <a:t>–</a:t>
            </a:r>
            <a:r>
              <a:rPr lang="en-GB" dirty="0"/>
              <a:t> 100 </a:t>
            </a:r>
            <a:r>
              <a:rPr lang="en-GB" dirty="0" err="1"/>
              <a:t>μm</a:t>
            </a:r>
            <a:r>
              <a:rPr lang="en-GB" dirty="0"/>
              <a:t> pinhole</a:t>
            </a:r>
          </a:p>
        </p:txBody>
      </p:sp>
      <p:sp>
        <p:nvSpPr>
          <p:cNvPr id="3" name="Espace réservé du contenu 2"/>
          <p:cNvSpPr>
            <a:spLocks noGrp="1"/>
          </p:cNvSpPr>
          <p:nvPr>
            <p:ph idx="1"/>
          </p:nvPr>
        </p:nvSpPr>
        <p:spPr>
          <a:xfrm>
            <a:off x="457200" y="963740"/>
            <a:ext cx="8229600" cy="5178742"/>
          </a:xfrm>
        </p:spPr>
        <p:txBody>
          <a:bodyPr>
            <a:normAutofit/>
          </a:bodyPr>
          <a:lstStyle/>
          <a:p>
            <a:r>
              <a:rPr lang="en-US" sz="2800" dirty="0"/>
              <a:t>W</a:t>
            </a:r>
            <a:r>
              <a:rPr lang="en-US" sz="2800" dirty="0" smtClean="0"/>
              <a:t>e have shown </a:t>
            </a:r>
            <a:r>
              <a:rPr lang="en-US" sz="2800" dirty="0"/>
              <a:t>that beam </a:t>
            </a:r>
            <a:r>
              <a:rPr lang="en-US" sz="2800" dirty="0" smtClean="0"/>
              <a:t>variations at </a:t>
            </a:r>
            <a:r>
              <a:rPr lang="en-US" sz="2800" dirty="0" smtClean="0"/>
              <a:t>the required precision happen only at scales </a:t>
            </a:r>
            <a:r>
              <a:rPr lang="en-US" sz="2800" dirty="0"/>
              <a:t>&gt; </a:t>
            </a:r>
            <a:r>
              <a:rPr lang="en-US" sz="2800" dirty="0" smtClean="0"/>
              <a:t>100 </a:t>
            </a:r>
            <a:r>
              <a:rPr lang="pt-BR" sz="2800" dirty="0" err="1"/>
              <a:t>μ</a:t>
            </a:r>
            <a:r>
              <a:rPr lang="en-US" sz="2800" dirty="0" smtClean="0"/>
              <a:t>m 	</a:t>
            </a:r>
          </a:p>
          <a:p>
            <a:pPr lvl="1">
              <a:buNone/>
            </a:pPr>
            <a:r>
              <a:rPr lang="fr-FR" dirty="0" err="1" smtClean="0">
                <a:sym typeface="Wingdings"/>
              </a:rPr>
              <a:t></a:t>
            </a:r>
            <a:r>
              <a:rPr lang="fr-FR" dirty="0" smtClean="0">
                <a:sym typeface="Wingdings"/>
              </a:rPr>
              <a:t> </a:t>
            </a:r>
            <a:r>
              <a:rPr lang="en-US" dirty="0" smtClean="0"/>
              <a:t>we can use a </a:t>
            </a:r>
            <a:r>
              <a:rPr lang="pt-BR" dirty="0"/>
              <a:t>100 </a:t>
            </a:r>
            <a:r>
              <a:rPr lang="pt-BR" dirty="0" err="1" smtClean="0"/>
              <a:t>μm</a:t>
            </a:r>
            <a:r>
              <a:rPr lang="pt-BR" dirty="0" smtClean="0"/>
              <a:t> </a:t>
            </a:r>
            <a:r>
              <a:rPr lang="pt-BR" dirty="0" err="1" smtClean="0"/>
              <a:t>pinhole</a:t>
            </a:r>
            <a:r>
              <a:rPr lang="pt-BR" dirty="0" smtClean="0"/>
              <a:t> </a:t>
            </a:r>
            <a:r>
              <a:rPr lang="pt-BR" i="1" dirty="0" err="1" smtClean="0"/>
              <a:t>without</a:t>
            </a:r>
            <a:r>
              <a:rPr lang="pt-BR" i="1" dirty="0" smtClean="0"/>
              <a:t> </a:t>
            </a:r>
            <a:r>
              <a:rPr lang="pt-BR" i="1" dirty="0" err="1" smtClean="0"/>
              <a:t>loosing</a:t>
            </a:r>
            <a:r>
              <a:rPr lang="pt-BR" i="1" dirty="0" smtClean="0"/>
              <a:t> </a:t>
            </a:r>
            <a:r>
              <a:rPr lang="pt-BR" i="1" dirty="0" err="1" smtClean="0"/>
              <a:t>information</a:t>
            </a:r>
            <a:endParaRPr lang="en-US" i="1" dirty="0"/>
          </a:p>
          <a:p>
            <a:r>
              <a:rPr lang="en-US" sz="2800" dirty="0" smtClean="0"/>
              <a:t>We have also shown that is is possible to use a bilinear </a:t>
            </a:r>
            <a:r>
              <a:rPr lang="en-US" sz="2800" dirty="0"/>
              <a:t>interpolation </a:t>
            </a:r>
            <a:r>
              <a:rPr lang="en-US" sz="2800" dirty="0" smtClean="0"/>
              <a:t>method to reconstruct the map between those </a:t>
            </a:r>
            <a:r>
              <a:rPr lang="en-US" sz="2800" dirty="0" err="1" smtClean="0"/>
              <a:t>meaures</a:t>
            </a:r>
            <a:r>
              <a:rPr lang="en-US" sz="2800" dirty="0" smtClean="0"/>
              <a:t> with a scanning </a:t>
            </a:r>
            <a:r>
              <a:rPr lang="en-US" sz="2800" dirty="0"/>
              <a:t>step of 0.5 </a:t>
            </a:r>
            <a:r>
              <a:rPr lang="en-US" sz="2800" dirty="0" smtClean="0"/>
              <a:t>mm </a:t>
            </a:r>
            <a:r>
              <a:rPr lang="pt-BR" sz="2800" i="1" dirty="0" err="1" smtClean="0"/>
              <a:t>without</a:t>
            </a:r>
            <a:r>
              <a:rPr lang="pt-BR" sz="2800" i="1" dirty="0" smtClean="0"/>
              <a:t> </a:t>
            </a:r>
            <a:r>
              <a:rPr lang="pt-BR" sz="2800" i="1" dirty="0" err="1" smtClean="0"/>
              <a:t>loosing</a:t>
            </a:r>
            <a:r>
              <a:rPr lang="pt-BR" sz="2800" i="1" dirty="0" smtClean="0"/>
              <a:t> </a:t>
            </a:r>
            <a:r>
              <a:rPr lang="pt-BR" sz="2800" i="1" dirty="0" err="1" smtClean="0"/>
              <a:t>information</a:t>
            </a:r>
            <a:endParaRPr lang="en-US" sz="2800" dirty="0"/>
          </a:p>
        </p:txBody>
      </p:sp>
      <p:sp>
        <p:nvSpPr>
          <p:cNvPr id="4" name="Espace réservé de la date 3"/>
          <p:cNvSpPr>
            <a:spLocks noGrp="1"/>
          </p:cNvSpPr>
          <p:nvPr>
            <p:ph type="dt" sz="half" idx="10"/>
          </p:nvPr>
        </p:nvSpPr>
        <p:spPr/>
        <p:txBody>
          <a:bodyPr/>
          <a:lstStyle/>
          <a:p>
            <a:fld id="{ACBFDD2E-86E7-1D4C-B8EA-7D75FCF09D85}" type="datetime1">
              <a:rPr lang="en-US" smtClean="0"/>
              <a:pPr/>
              <a:t>06/12/15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5</a:t>
            </a:fld>
            <a:endParaRPr lang="en-GB" dirty="0"/>
          </a:p>
        </p:txBody>
      </p:sp>
      <p:sp>
        <p:nvSpPr>
          <p:cNvPr id="8" name="ZoneTexte 7"/>
          <p:cNvSpPr txBox="1"/>
          <p:nvPr/>
        </p:nvSpPr>
        <p:spPr>
          <a:xfrm>
            <a:off x="5309874" y="4536172"/>
            <a:ext cx="3376926" cy="2185214"/>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Clr>
                <a:schemeClr val="accent1"/>
              </a:buClr>
              <a:buFont typeface="Wingdings" charset="2"/>
              <a:buChar char="Ø"/>
            </a:pPr>
            <a:r>
              <a:rPr lang="en-US" dirty="0"/>
              <a:t> </a:t>
            </a:r>
            <a:r>
              <a:rPr lang="en-US" dirty="0" smtClean="0"/>
              <a:t>  </a:t>
            </a:r>
            <a:r>
              <a:rPr lang="en-US" sz="2400" dirty="0" smtClean="0"/>
              <a:t>Interpolated map</a:t>
            </a:r>
          </a:p>
          <a:p>
            <a:pPr marL="285750" indent="-285750">
              <a:buClr>
                <a:schemeClr val="accent1"/>
              </a:buClr>
              <a:buFont typeface="Wingdings" charset="2"/>
              <a:buChar char="Ø"/>
            </a:pPr>
            <a:endParaRPr lang="en-US" sz="1600" dirty="0"/>
          </a:p>
          <a:p>
            <a:pPr marL="285750" indent="-285750">
              <a:buClr>
                <a:schemeClr val="accent1"/>
              </a:buClr>
              <a:buFont typeface="Arial"/>
              <a:buChar char="•"/>
            </a:pPr>
            <a:r>
              <a:rPr lang="pt-BR" sz="2400" dirty="0" err="1"/>
              <a:t>pinhole</a:t>
            </a:r>
            <a:r>
              <a:rPr lang="pt-BR" sz="2400" dirty="0"/>
              <a:t> 100 </a:t>
            </a:r>
            <a:r>
              <a:rPr lang="pt-BR" sz="2400" dirty="0" err="1" smtClean="0"/>
              <a:t>μm</a:t>
            </a:r>
            <a:endParaRPr lang="pt-BR" sz="2400" dirty="0"/>
          </a:p>
          <a:p>
            <a:pPr marL="285750" indent="-285750">
              <a:buClr>
                <a:schemeClr val="accent1"/>
              </a:buClr>
              <a:buFont typeface="Arial"/>
              <a:buChar char="•"/>
            </a:pPr>
            <a:r>
              <a:rPr lang="fr-FR" sz="2400" dirty="0" smtClean="0"/>
              <a:t>60x60 </a:t>
            </a:r>
            <a:r>
              <a:rPr lang="fr-FR" sz="2400" dirty="0"/>
              <a:t>mm</a:t>
            </a:r>
          </a:p>
          <a:p>
            <a:pPr marL="285750" indent="-285750">
              <a:buClr>
                <a:schemeClr val="accent1"/>
              </a:buClr>
              <a:buFont typeface="Arial"/>
              <a:buChar char="•"/>
            </a:pPr>
            <a:r>
              <a:rPr lang="fr-FR" sz="2400" dirty="0" err="1"/>
              <a:t>step</a:t>
            </a:r>
            <a:r>
              <a:rPr lang="fr-FR" sz="2400" dirty="0"/>
              <a:t> : 0.5 </a:t>
            </a:r>
            <a:r>
              <a:rPr lang="fr-FR" sz="2400" dirty="0" smtClean="0"/>
              <a:t>mm </a:t>
            </a:r>
          </a:p>
          <a:p>
            <a:pPr marL="285750" indent="-285750">
              <a:buClr>
                <a:schemeClr val="accent1"/>
              </a:buClr>
              <a:buFont typeface="Arial"/>
              <a:buChar char="•"/>
            </a:pPr>
            <a:r>
              <a:rPr lang="en-US" sz="2400" dirty="0" smtClean="0"/>
              <a:t> </a:t>
            </a:r>
            <a:r>
              <a:rPr lang="en-US" sz="2400" dirty="0"/>
              <a:t>time </a:t>
            </a:r>
            <a:r>
              <a:rPr lang="en-US" sz="2400" dirty="0" smtClean="0"/>
              <a:t>≈ 8h</a:t>
            </a:r>
            <a:endParaRPr lang="en-GB" sz="2400" dirty="0"/>
          </a:p>
        </p:txBody>
      </p:sp>
      <p:sp>
        <p:nvSpPr>
          <p:cNvPr id="9" name="Flèche vers la droite 8"/>
          <p:cNvSpPr/>
          <p:nvPr/>
        </p:nvSpPr>
        <p:spPr>
          <a:xfrm>
            <a:off x="5274918" y="3418024"/>
            <a:ext cx="383766" cy="2837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77560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17154"/>
            <a:ext cx="8229600" cy="1143000"/>
          </a:xfrm>
        </p:spPr>
        <p:txBody>
          <a:bodyPr>
            <a:normAutofit fontScale="90000"/>
          </a:bodyPr>
          <a:lstStyle/>
          <a:p>
            <a:r>
              <a:rPr lang="en-GB" dirty="0"/>
              <a:t>B</a:t>
            </a:r>
            <a:r>
              <a:rPr lang="en-GB" dirty="0" smtClean="0"/>
              <a:t>eam shape as a function of intensity</a:t>
            </a:r>
            <a:endParaRPr lang="en-GB" dirty="0"/>
          </a:p>
        </p:txBody>
      </p:sp>
      <p:sp>
        <p:nvSpPr>
          <p:cNvPr id="4" name="Espace réservé de la date 3"/>
          <p:cNvSpPr>
            <a:spLocks noGrp="1"/>
          </p:cNvSpPr>
          <p:nvPr>
            <p:ph type="dt" sz="half" idx="10"/>
          </p:nvPr>
        </p:nvSpPr>
        <p:spPr/>
        <p:txBody>
          <a:bodyPr/>
          <a:lstStyle/>
          <a:p>
            <a:fld id="{ACBFDD2E-86E7-1D4C-B8EA-7D75FCF09D85}" type="datetime1">
              <a:rPr lang="en-US" smtClean="0"/>
              <a:pPr/>
              <a:t>06/12/15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6</a:t>
            </a:fld>
            <a:endParaRPr lang="en-GB" dirty="0"/>
          </a:p>
        </p:txBody>
      </p:sp>
      <p:sp>
        <p:nvSpPr>
          <p:cNvPr id="3" name="Espace réservé du contenu 2"/>
          <p:cNvSpPr>
            <a:spLocks noGrp="1"/>
          </p:cNvSpPr>
          <p:nvPr>
            <p:ph idx="1"/>
          </p:nvPr>
        </p:nvSpPr>
        <p:spPr>
          <a:xfrm>
            <a:off x="211638" y="586074"/>
            <a:ext cx="8932362" cy="3211847"/>
          </a:xfrm>
        </p:spPr>
        <p:txBody>
          <a:bodyPr>
            <a:normAutofit fontScale="70000" lnSpcReduction="20000"/>
          </a:bodyPr>
          <a:lstStyle/>
          <a:p>
            <a:pPr>
              <a:buNone/>
            </a:pPr>
            <a:r>
              <a:rPr lang="en-GB" dirty="0" smtClean="0"/>
              <a:t>The aim here </a:t>
            </a:r>
            <a:r>
              <a:rPr lang="en-GB" dirty="0" smtClean="0"/>
              <a:t>was</a:t>
            </a:r>
            <a:r>
              <a:rPr lang="en-GB" dirty="0" smtClean="0"/>
              <a:t> </a:t>
            </a:r>
            <a:r>
              <a:rPr lang="en-GB" dirty="0" smtClean="0"/>
              <a:t>to show that when the light intensity changes the shape of the beam does </a:t>
            </a:r>
            <a:r>
              <a:rPr lang="en-GB" i="1" dirty="0" smtClean="0"/>
              <a:t>not</a:t>
            </a:r>
            <a:r>
              <a:rPr lang="en-GB" dirty="0" smtClean="0"/>
              <a:t> change so that it does not need to be fully calibrated again.</a:t>
            </a:r>
          </a:p>
          <a:p>
            <a:r>
              <a:rPr lang="en-GB" dirty="0" smtClean="0"/>
              <a:t>Variation of intensity from 1.5 V to 9.5 V, step of 1V</a:t>
            </a:r>
          </a:p>
          <a:p>
            <a:r>
              <a:rPr lang="en-GB" dirty="0"/>
              <a:t>R</a:t>
            </a:r>
            <a:r>
              <a:rPr lang="en-GB" dirty="0" smtClean="0"/>
              <a:t>eference map :</a:t>
            </a:r>
          </a:p>
          <a:p>
            <a:pPr lvl="1"/>
            <a:r>
              <a:rPr lang="en-GB" dirty="0" smtClean="0"/>
              <a:t> U = 7.5 V, 40x40mm, scan </a:t>
            </a:r>
            <a:r>
              <a:rPr lang="en-GB" dirty="0"/>
              <a:t>duration ≈</a:t>
            </a:r>
            <a:r>
              <a:rPr lang="en-GB" i="1" dirty="0"/>
              <a:t>4h</a:t>
            </a:r>
            <a:r>
              <a:rPr lang="en-GB" dirty="0" smtClean="0"/>
              <a:t>, reconstructed by interpolation</a:t>
            </a:r>
          </a:p>
          <a:p>
            <a:r>
              <a:rPr lang="en-GB" dirty="0" smtClean="0"/>
              <a:t>Comparison between each map :</a:t>
            </a:r>
          </a:p>
          <a:p>
            <a:pPr lvl="1"/>
            <a:r>
              <a:rPr lang="en-GB" dirty="0" smtClean="0"/>
              <a:t>map normalisation over there current mean</a:t>
            </a:r>
            <a:endParaRPr lang="en-GB" dirty="0"/>
          </a:p>
          <a:p>
            <a:pPr lvl="1"/>
            <a:r>
              <a:rPr lang="en-GB" dirty="0" smtClean="0"/>
              <a:t>ratio between map</a:t>
            </a:r>
          </a:p>
        </p:txBody>
      </p:sp>
      <p:pic>
        <p:nvPicPr>
          <p:cNvPr id="8" name="Espace réservé du contenu 5" descr="ratioMap2D.png"/>
          <p:cNvPicPr>
            <a:picLocks noChangeAspect="1"/>
          </p:cNvPicPr>
          <p:nvPr/>
        </p:nvPicPr>
        <p:blipFill rotWithShape="1">
          <a:blip r:embed="rId2">
            <a:extLst>
              <a:ext uri="{28A0092B-C50C-407E-A947-70E740481C1C}">
                <a14:useLocalDpi xmlns:a14="http://schemas.microsoft.com/office/drawing/2010/main" val="0"/>
              </a:ext>
            </a:extLst>
          </a:blip>
          <a:srcRect l="33971" t="32892" b="34212"/>
          <a:stretch/>
        </p:blipFill>
        <p:spPr>
          <a:xfrm>
            <a:off x="216185" y="3769284"/>
            <a:ext cx="5827473" cy="2620935"/>
          </a:xfrm>
          <a:prstGeom prst="rect">
            <a:avLst/>
          </a:prstGeom>
        </p:spPr>
      </p:pic>
      <p:sp>
        <p:nvSpPr>
          <p:cNvPr id="10" name="ZoneTexte 9"/>
          <p:cNvSpPr txBox="1"/>
          <p:nvPr/>
        </p:nvSpPr>
        <p:spPr>
          <a:xfrm>
            <a:off x="6129136" y="4622350"/>
            <a:ext cx="2884298" cy="1477328"/>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Clr>
                <a:schemeClr val="tx2">
                  <a:lumMod val="60000"/>
                  <a:lumOff val="40000"/>
                </a:schemeClr>
              </a:buClr>
              <a:buFont typeface="Arial"/>
              <a:buChar char="•"/>
            </a:pPr>
            <a:r>
              <a:rPr lang="en-GB" dirty="0" smtClean="0"/>
              <a:t>Intensity variation effect is not regular</a:t>
            </a:r>
          </a:p>
          <a:p>
            <a:pPr marL="285750" indent="-285750">
              <a:buClr>
                <a:schemeClr val="tx2">
                  <a:lumMod val="60000"/>
                  <a:lumOff val="40000"/>
                </a:schemeClr>
              </a:buClr>
              <a:buFont typeface="Arial"/>
              <a:buChar char="•"/>
            </a:pPr>
            <a:r>
              <a:rPr lang="en-GB" dirty="0" smtClean="0"/>
              <a:t>globally map ratio &lt; 10</a:t>
            </a:r>
            <a:r>
              <a:rPr lang="en-GB" baseline="30000" dirty="0" smtClean="0"/>
              <a:t>-3</a:t>
            </a:r>
          </a:p>
          <a:p>
            <a:pPr marL="285750" indent="-285750">
              <a:buClr>
                <a:schemeClr val="tx2">
                  <a:lumMod val="60000"/>
                  <a:lumOff val="40000"/>
                </a:schemeClr>
              </a:buClr>
              <a:buFont typeface="Arial"/>
              <a:buChar char="•"/>
            </a:pPr>
            <a:r>
              <a:rPr lang="en-GB" dirty="0" smtClean="0"/>
              <a:t>At worst  2.10</a:t>
            </a:r>
            <a:r>
              <a:rPr lang="en-GB" baseline="30000" dirty="0" smtClean="0"/>
              <a:t>-3 </a:t>
            </a:r>
            <a:r>
              <a:rPr lang="en-GB" dirty="0" smtClean="0"/>
              <a:t>at some points</a:t>
            </a:r>
            <a:endParaRPr lang="en-GB" dirty="0"/>
          </a:p>
        </p:txBody>
      </p:sp>
    </p:spTree>
    <p:extLst>
      <p:ext uri="{BB962C8B-B14F-4D97-AF65-F5344CB8AC3E}">
        <p14:creationId xmlns:p14="http://schemas.microsoft.com/office/powerpoint/2010/main" val="5326154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647" y="0"/>
            <a:ext cx="8824753" cy="1143000"/>
          </a:xfrm>
        </p:spPr>
        <p:txBody>
          <a:bodyPr>
            <a:normAutofit fontScale="90000"/>
          </a:bodyPr>
          <a:lstStyle/>
          <a:p>
            <a:r>
              <a:rPr lang="en-US" dirty="0"/>
              <a:t>S</a:t>
            </a:r>
            <a:r>
              <a:rPr lang="en-US" b="0" dirty="0" smtClean="0"/>
              <a:t>tability </a:t>
            </a:r>
            <a:r>
              <a:rPr lang="en-US" b="0" dirty="0"/>
              <a:t>as a function of temperature (1)</a:t>
            </a:r>
            <a:endParaRPr lang="en-GB" dirty="0"/>
          </a:p>
        </p:txBody>
      </p:sp>
      <p:sp>
        <p:nvSpPr>
          <p:cNvPr id="3" name="Espace réservé du contenu 2"/>
          <p:cNvSpPr>
            <a:spLocks noGrp="1"/>
          </p:cNvSpPr>
          <p:nvPr>
            <p:ph idx="1"/>
          </p:nvPr>
        </p:nvSpPr>
        <p:spPr>
          <a:xfrm>
            <a:off x="108094" y="909700"/>
            <a:ext cx="8839307" cy="5178742"/>
          </a:xfrm>
        </p:spPr>
        <p:txBody>
          <a:bodyPr/>
          <a:lstStyle/>
          <a:p>
            <a:r>
              <a:rPr lang="en-US" sz="2000" dirty="0" smtClean="0"/>
              <a:t>No </a:t>
            </a:r>
            <a:r>
              <a:rPr lang="en-US" sz="2000" dirty="0"/>
              <a:t>scanning, </a:t>
            </a:r>
            <a:r>
              <a:rPr lang="en-US" sz="2000" dirty="0" smtClean="0"/>
              <a:t>measure duration </a:t>
            </a:r>
            <a:r>
              <a:rPr lang="en-US" sz="2000" dirty="0"/>
              <a:t>≈</a:t>
            </a:r>
            <a:r>
              <a:rPr lang="en-US" sz="2000" dirty="0" smtClean="0"/>
              <a:t> 1h</a:t>
            </a:r>
            <a:endParaRPr lang="en-US" sz="2000" dirty="0"/>
          </a:p>
          <a:p>
            <a:r>
              <a:rPr lang="en-US" sz="2000" dirty="0"/>
              <a:t>temperature measurement using thermocouple </a:t>
            </a:r>
            <a:r>
              <a:rPr lang="en-US" sz="2000" dirty="0" smtClean="0"/>
              <a:t>(precision ≈ 0.1°C)</a:t>
            </a:r>
          </a:p>
          <a:p>
            <a:r>
              <a:rPr lang="en-US" sz="2000" dirty="0" smtClean="0"/>
              <a:t>The heating source is </a:t>
            </a:r>
            <a:r>
              <a:rPr lang="en-US" sz="2000" dirty="0"/>
              <a:t>around the LED </a:t>
            </a:r>
            <a:r>
              <a:rPr lang="en-US" sz="2000" dirty="0" smtClean="0"/>
              <a:t>adaptor. We have checked that the photodiode is </a:t>
            </a:r>
            <a:r>
              <a:rPr lang="en-US" sz="2000" i="1" dirty="0" smtClean="0"/>
              <a:t>not</a:t>
            </a:r>
            <a:r>
              <a:rPr lang="en-US" sz="2000" dirty="0" smtClean="0"/>
              <a:t> affected in </a:t>
            </a:r>
            <a:r>
              <a:rPr lang="en-US" sz="2000" dirty="0" smtClean="0"/>
              <a:t>any important </a:t>
            </a:r>
            <a:r>
              <a:rPr lang="en-US" sz="2000" dirty="0" smtClean="0"/>
              <a:t>way by the temperature changes</a:t>
            </a:r>
          </a:p>
          <a:p>
            <a:endParaRPr lang="en-US" dirty="0" smtClean="0"/>
          </a:p>
          <a:p>
            <a:endParaRPr lang="en-GB" dirty="0"/>
          </a:p>
        </p:txBody>
      </p:sp>
      <p:sp>
        <p:nvSpPr>
          <p:cNvPr id="4" name="Espace réservé de la date 3"/>
          <p:cNvSpPr>
            <a:spLocks noGrp="1"/>
          </p:cNvSpPr>
          <p:nvPr>
            <p:ph type="dt" sz="half" idx="10"/>
          </p:nvPr>
        </p:nvSpPr>
        <p:spPr/>
        <p:txBody>
          <a:bodyPr/>
          <a:lstStyle/>
          <a:p>
            <a:fld id="{ACBFDD2E-86E7-1D4C-B8EA-7D75FCF09D85}" type="datetime1">
              <a:rPr lang="en-US" smtClean="0"/>
              <a:pPr/>
              <a:t>06/12/15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7</a:t>
            </a:fld>
            <a:endParaRPr lang="en-GB" dirty="0"/>
          </a:p>
        </p:txBody>
      </p:sp>
      <p:pic>
        <p:nvPicPr>
          <p:cNvPr id="7" name="Espace réservé du contenu 6" descr="LEDrouge_vs_temperature_09_04_bis.png"/>
          <p:cNvPicPr>
            <a:picLocks noChangeAspect="1"/>
          </p:cNvPicPr>
          <p:nvPr/>
        </p:nvPicPr>
        <p:blipFill rotWithShape="1">
          <a:blip r:embed="rId2">
            <a:extLst>
              <a:ext uri="{28A0092B-C50C-407E-A947-70E740481C1C}">
                <a14:useLocalDpi xmlns:a14="http://schemas.microsoft.com/office/drawing/2010/main" val="0"/>
              </a:ext>
            </a:extLst>
          </a:blip>
          <a:srcRect l="4610" r="9648" b="59937"/>
          <a:stretch/>
        </p:blipFill>
        <p:spPr>
          <a:xfrm>
            <a:off x="122648" y="2315545"/>
            <a:ext cx="8649097" cy="2664296"/>
          </a:xfrm>
          <a:prstGeom prst="rect">
            <a:avLst/>
          </a:prstGeom>
        </p:spPr>
      </p:pic>
      <p:sp>
        <p:nvSpPr>
          <p:cNvPr id="8" name="Ellipse 7"/>
          <p:cNvSpPr/>
          <p:nvPr/>
        </p:nvSpPr>
        <p:spPr>
          <a:xfrm>
            <a:off x="4742873" y="3833892"/>
            <a:ext cx="144016" cy="21602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noFill/>
            </a:endParaRPr>
          </a:p>
        </p:txBody>
      </p:sp>
      <p:sp>
        <p:nvSpPr>
          <p:cNvPr id="9" name="ZoneTexte 8"/>
          <p:cNvSpPr txBox="1"/>
          <p:nvPr/>
        </p:nvSpPr>
        <p:spPr>
          <a:xfrm>
            <a:off x="5246928" y="4049918"/>
            <a:ext cx="2400658" cy="646331"/>
          </a:xfrm>
          <a:prstGeom prst="rect">
            <a:avLst/>
          </a:prstGeom>
          <a:noFill/>
        </p:spPr>
        <p:txBody>
          <a:bodyPr wrap="square" rtlCol="0">
            <a:spAutoFit/>
          </a:bodyPr>
          <a:lstStyle/>
          <a:p>
            <a:pPr marL="171450" indent="-171450">
              <a:buFont typeface="Arial"/>
              <a:buChar char="•"/>
            </a:pPr>
            <a:r>
              <a:rPr lang="en-GB" sz="1200" dirty="0" smtClean="0">
                <a:solidFill>
                  <a:schemeClr val="accent1"/>
                </a:solidFill>
              </a:rPr>
              <a:t>independent of temperature variation</a:t>
            </a:r>
          </a:p>
          <a:p>
            <a:pPr marL="171450" indent="-171450">
              <a:buFont typeface="Arial"/>
              <a:buChar char="•"/>
            </a:pPr>
            <a:r>
              <a:rPr lang="en-GB" sz="1200" dirty="0" smtClean="0">
                <a:solidFill>
                  <a:schemeClr val="accent1"/>
                </a:solidFill>
              </a:rPr>
              <a:t>due to the electronics</a:t>
            </a:r>
            <a:endParaRPr lang="en-GB" sz="1200" dirty="0">
              <a:solidFill>
                <a:schemeClr val="accent1"/>
              </a:solidFill>
            </a:endParaRPr>
          </a:p>
        </p:txBody>
      </p:sp>
      <p:cxnSp>
        <p:nvCxnSpPr>
          <p:cNvPr id="10" name="Connecteur en arc 9"/>
          <p:cNvCxnSpPr>
            <a:stCxn id="8" idx="4"/>
            <a:endCxn id="9" idx="1"/>
          </p:cNvCxnSpPr>
          <p:nvPr/>
        </p:nvCxnSpPr>
        <p:spPr>
          <a:xfrm rot="16200000" flipH="1">
            <a:off x="4869320" y="3995476"/>
            <a:ext cx="323168" cy="432047"/>
          </a:xfrm>
          <a:prstGeom prst="curved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622160" y="5147570"/>
            <a:ext cx="8149584" cy="830997"/>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Clr>
                <a:schemeClr val="accent1"/>
              </a:buClr>
              <a:buFont typeface="Arial"/>
              <a:buChar char="•"/>
            </a:pPr>
            <a:r>
              <a:rPr lang="en-US" sz="2400" dirty="0" smtClean="0"/>
              <a:t>Expected high correlation </a:t>
            </a:r>
            <a:r>
              <a:rPr lang="en-US" sz="2400" dirty="0"/>
              <a:t>between T</a:t>
            </a:r>
            <a:r>
              <a:rPr lang="en-US" sz="1200" dirty="0"/>
              <a:t>LED</a:t>
            </a:r>
            <a:r>
              <a:rPr lang="en-US" sz="2400" dirty="0"/>
              <a:t> and measured flux</a:t>
            </a:r>
          </a:p>
          <a:p>
            <a:pPr marL="342900" indent="-342900">
              <a:buClr>
                <a:schemeClr val="accent1"/>
              </a:buClr>
              <a:buFont typeface="Arial"/>
              <a:buChar char="•"/>
            </a:pPr>
            <a:r>
              <a:rPr lang="it-IT" sz="2400" dirty="0" err="1" smtClean="0"/>
              <a:t>ΔFlux</a:t>
            </a:r>
            <a:r>
              <a:rPr lang="it-IT" sz="2400" dirty="0" smtClean="0"/>
              <a:t> </a:t>
            </a:r>
            <a:r>
              <a:rPr lang="en-US" sz="2400" dirty="0"/>
              <a:t>≈</a:t>
            </a:r>
            <a:r>
              <a:rPr lang="it-IT" sz="2400" dirty="0" smtClean="0"/>
              <a:t> 0.14</a:t>
            </a:r>
            <a:r>
              <a:rPr lang="it-IT" sz="2400" dirty="0"/>
              <a:t>% per </a:t>
            </a:r>
            <a:r>
              <a:rPr lang="it-IT" sz="2400" dirty="0" err="1" smtClean="0"/>
              <a:t>deg</a:t>
            </a:r>
            <a:endParaRPr lang="it-IT" sz="2400" dirty="0"/>
          </a:p>
        </p:txBody>
      </p:sp>
    </p:spTree>
    <p:extLst>
      <p:ext uri="{BB962C8B-B14F-4D97-AF65-F5344CB8AC3E}">
        <p14:creationId xmlns:p14="http://schemas.microsoft.com/office/powerpoint/2010/main" val="8959844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926" y="-25917"/>
            <a:ext cx="8735412" cy="1143000"/>
          </a:xfrm>
        </p:spPr>
        <p:txBody>
          <a:bodyPr>
            <a:normAutofit fontScale="90000"/>
          </a:bodyPr>
          <a:lstStyle/>
          <a:p>
            <a:r>
              <a:rPr lang="en-US" b="0" dirty="0" smtClean="0"/>
              <a:t>stability </a:t>
            </a:r>
            <a:r>
              <a:rPr lang="en-US" b="0" dirty="0"/>
              <a:t>as a function of temperature (2)</a:t>
            </a:r>
            <a:endParaRPr lang="en-GB" dirty="0"/>
          </a:p>
        </p:txBody>
      </p:sp>
      <p:sp>
        <p:nvSpPr>
          <p:cNvPr id="3" name="Espace réservé du contenu 2"/>
          <p:cNvSpPr>
            <a:spLocks noGrp="1"/>
          </p:cNvSpPr>
          <p:nvPr>
            <p:ph idx="1"/>
          </p:nvPr>
        </p:nvSpPr>
        <p:spPr>
          <a:xfrm>
            <a:off x="457200" y="891659"/>
            <a:ext cx="8229600" cy="5961204"/>
          </a:xfrm>
        </p:spPr>
        <p:txBody>
          <a:bodyPr>
            <a:normAutofit fontScale="92500" lnSpcReduction="20000"/>
          </a:bodyPr>
          <a:lstStyle/>
          <a:p>
            <a:r>
              <a:rPr lang="is-IS" dirty="0" smtClean="0"/>
              <a:t>Scanning</a:t>
            </a:r>
            <a:r>
              <a:rPr lang="is-IS" dirty="0"/>
              <a:t>, 30x30 mm, step = 3mm </a:t>
            </a:r>
            <a:r>
              <a:rPr lang="is-IS" dirty="0" smtClean="0"/>
              <a:t>   	</a:t>
            </a:r>
            <a:r>
              <a:rPr lang="en-US" dirty="0"/>
              <a:t>≈ </a:t>
            </a:r>
            <a:r>
              <a:rPr lang="is-IS" dirty="0" smtClean="0"/>
              <a:t>3min</a:t>
            </a:r>
            <a:r>
              <a:rPr lang="is-IS" dirty="0"/>
              <a:t>,</a:t>
            </a:r>
          </a:p>
          <a:p>
            <a:r>
              <a:rPr lang="en-US" dirty="0"/>
              <a:t>12 + 1 measure (reference &lt; T &gt;= 21:8 </a:t>
            </a:r>
            <a:r>
              <a:rPr lang="en-US" dirty="0" smtClean="0"/>
              <a:t>)</a:t>
            </a:r>
          </a:p>
          <a:p>
            <a:r>
              <a:rPr lang="en-US" dirty="0"/>
              <a:t>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sz="900" dirty="0" smtClean="0"/>
          </a:p>
          <a:p>
            <a:endParaRPr lang="en-US" dirty="0" smtClean="0"/>
          </a:p>
          <a:p>
            <a:r>
              <a:rPr lang="en-US" dirty="0" smtClean="0"/>
              <a:t> </a:t>
            </a:r>
            <a:r>
              <a:rPr lang="en-US" sz="2600" dirty="0" smtClean="0"/>
              <a:t>For unknown reasons, the beam shape changes quite a lot with temperature</a:t>
            </a:r>
            <a:endParaRPr lang="en-US" sz="2600" dirty="0" smtClean="0"/>
          </a:p>
        </p:txBody>
      </p:sp>
      <p:sp>
        <p:nvSpPr>
          <p:cNvPr id="4" name="Espace réservé de la date 3"/>
          <p:cNvSpPr>
            <a:spLocks noGrp="1"/>
          </p:cNvSpPr>
          <p:nvPr>
            <p:ph type="dt" sz="half" idx="10"/>
          </p:nvPr>
        </p:nvSpPr>
        <p:spPr/>
        <p:txBody>
          <a:bodyPr/>
          <a:lstStyle/>
          <a:p>
            <a:fld id="{ACBFDD2E-86E7-1D4C-B8EA-7D75FCF09D85}" type="datetime1">
              <a:rPr lang="en-US" smtClean="0"/>
              <a:pPr/>
              <a:t>06/12/15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8</a:t>
            </a:fld>
            <a:endParaRPr lang="en-GB" dirty="0"/>
          </a:p>
        </p:txBody>
      </p:sp>
      <p:pic>
        <p:nvPicPr>
          <p:cNvPr id="7" name="Image 6" descr="Capture d’écran 2014-09-09 à 20.35.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26" y="2679941"/>
            <a:ext cx="4678535" cy="3229808"/>
          </a:xfrm>
          <a:prstGeom prst="rect">
            <a:avLst/>
          </a:prstGeom>
        </p:spPr>
      </p:pic>
      <p:pic>
        <p:nvPicPr>
          <p:cNvPr id="8" name="Espace réservé du contenu 3" descr="ratioNormalizedMap.png"/>
          <p:cNvPicPr>
            <a:picLocks noChangeAspect="1"/>
          </p:cNvPicPr>
          <p:nvPr/>
        </p:nvPicPr>
        <p:blipFill rotWithShape="1">
          <a:blip r:embed="rId3">
            <a:extLst>
              <a:ext uri="{28A0092B-C50C-407E-A947-70E740481C1C}">
                <a14:useLocalDpi xmlns:a14="http://schemas.microsoft.com/office/drawing/2010/main" val="0"/>
              </a:ext>
            </a:extLst>
          </a:blip>
          <a:srcRect l="75974" t="33719" r="120"/>
          <a:stretch/>
        </p:blipFill>
        <p:spPr>
          <a:xfrm>
            <a:off x="5553282" y="2042205"/>
            <a:ext cx="3225408" cy="3867544"/>
          </a:xfrm>
          <a:prstGeom prst="rect">
            <a:avLst/>
          </a:prstGeom>
        </p:spPr>
      </p:pic>
      <p:sp>
        <p:nvSpPr>
          <p:cNvPr id="9" name="Flèche vers la droite 8"/>
          <p:cNvSpPr/>
          <p:nvPr/>
        </p:nvSpPr>
        <p:spPr>
          <a:xfrm>
            <a:off x="6201830" y="1117083"/>
            <a:ext cx="161457" cy="1621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Image 9" descr="Capture d’écran 2014-09-09 à 20.39.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26" y="1902172"/>
            <a:ext cx="4333875" cy="519673"/>
          </a:xfrm>
          <a:prstGeom prst="rect">
            <a:avLst/>
          </a:prstGeom>
        </p:spPr>
      </p:pic>
      <p:sp>
        <p:nvSpPr>
          <p:cNvPr id="11" name="Double flèche horizontale 10"/>
          <p:cNvSpPr/>
          <p:nvPr/>
        </p:nvSpPr>
        <p:spPr>
          <a:xfrm>
            <a:off x="5156004" y="5601797"/>
            <a:ext cx="397278" cy="19398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293747" y="2850604"/>
            <a:ext cx="4327233" cy="137801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54375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1574" y="391019"/>
            <a:ext cx="8365226" cy="6131015"/>
          </a:xfrm>
        </p:spPr>
        <p:txBody>
          <a:bodyPr>
            <a:normAutofit/>
          </a:bodyPr>
          <a:lstStyle/>
          <a:p>
            <a:pPr marL="0" indent="0">
              <a:buNone/>
            </a:pPr>
            <a:r>
              <a:rPr lang="fr-FR" sz="2400" dirty="0" err="1" smtClean="0"/>
              <a:t>Many</a:t>
            </a:r>
            <a:r>
              <a:rPr lang="fr-FR" sz="2400" dirty="0" smtClean="0"/>
              <a:t> tests </a:t>
            </a:r>
            <a:r>
              <a:rPr lang="fr-FR" sz="2400" dirty="0" err="1" smtClean="0"/>
              <a:t>were</a:t>
            </a:r>
            <a:r>
              <a:rPr lang="fr-FR" sz="2400" dirty="0" smtClean="0"/>
              <a:t> </a:t>
            </a:r>
            <a:r>
              <a:rPr lang="fr-FR" sz="2400" dirty="0" err="1" smtClean="0"/>
              <a:t>carried</a:t>
            </a:r>
            <a:r>
              <a:rPr lang="fr-FR" sz="2400" dirty="0" smtClean="0"/>
              <a:t> out to </a:t>
            </a:r>
            <a:r>
              <a:rPr lang="fr-FR" sz="2400" dirty="0" err="1" smtClean="0"/>
              <a:t>understand</a:t>
            </a:r>
            <a:r>
              <a:rPr lang="fr-FR" sz="2400" dirty="0" smtClean="0"/>
              <a:t> the </a:t>
            </a:r>
            <a:r>
              <a:rPr lang="fr-FR" sz="2400" dirty="0" err="1" smtClean="0"/>
              <a:t>origin</a:t>
            </a:r>
            <a:r>
              <a:rPr lang="fr-FR" sz="2400" dirty="0" smtClean="0"/>
              <a:t> of variation of the </a:t>
            </a:r>
            <a:r>
              <a:rPr lang="fr-FR" sz="2400" dirty="0" err="1" smtClean="0"/>
              <a:t>beam</a:t>
            </a:r>
            <a:r>
              <a:rPr lang="fr-FR" sz="2400" dirty="0" smtClean="0"/>
              <a:t> profile </a:t>
            </a:r>
            <a:r>
              <a:rPr lang="fr-FR" sz="2400" dirty="0" err="1" smtClean="0"/>
              <a:t>with</a:t>
            </a:r>
            <a:r>
              <a:rPr lang="fr-FR" sz="2400" dirty="0" smtClean="0"/>
              <a:t> </a:t>
            </a:r>
            <a:r>
              <a:rPr lang="fr-FR" sz="2400" dirty="0" err="1" smtClean="0"/>
              <a:t>temperature</a:t>
            </a:r>
            <a:r>
              <a:rPr lang="fr-FR" sz="2400" dirty="0" smtClean="0"/>
              <a:t> (</a:t>
            </a:r>
            <a:r>
              <a:rPr lang="fr-FR" sz="2400" dirty="0" err="1" smtClean="0"/>
              <a:t>which</a:t>
            </a:r>
            <a:r>
              <a:rPr lang="fr-FR" sz="2400" dirty="0" smtClean="0"/>
              <a:t> </a:t>
            </a:r>
            <a:r>
              <a:rPr lang="fr-FR" sz="2400" dirty="0" err="1" smtClean="0"/>
              <a:t>exceeds</a:t>
            </a:r>
            <a:r>
              <a:rPr lang="fr-FR" sz="2400" dirty="0" smtClean="0"/>
              <a:t> </a:t>
            </a:r>
            <a:r>
              <a:rPr lang="fr-FR" sz="2400" dirty="0" err="1" smtClean="0"/>
              <a:t>what</a:t>
            </a:r>
            <a:r>
              <a:rPr lang="fr-FR" sz="2400" dirty="0" smtClean="0"/>
              <a:t> </a:t>
            </a:r>
            <a:r>
              <a:rPr lang="fr-FR" sz="2400" dirty="0" err="1" smtClean="0"/>
              <a:t>is</a:t>
            </a:r>
            <a:r>
              <a:rPr lang="fr-FR" sz="2400" dirty="0" smtClean="0"/>
              <a:t> </a:t>
            </a:r>
            <a:r>
              <a:rPr lang="fr-FR" sz="2400" dirty="0" err="1" smtClean="0"/>
              <a:t>expected</a:t>
            </a:r>
            <a:r>
              <a:rPr lang="fr-FR" sz="2400" dirty="0" smtClean="0"/>
              <a:t> </a:t>
            </a:r>
            <a:r>
              <a:rPr lang="fr-FR" sz="2400" dirty="0" err="1" smtClean="0"/>
              <a:t>from</a:t>
            </a:r>
            <a:r>
              <a:rPr lang="fr-FR" sz="2400" dirty="0" smtClean="0"/>
              <a:t> thermal dilatation).</a:t>
            </a:r>
          </a:p>
          <a:p>
            <a:pPr marL="0" indent="0">
              <a:buNone/>
            </a:pPr>
            <a:r>
              <a:rPr lang="fr-FR" sz="2400" dirty="0" err="1" smtClean="0"/>
              <a:t>Some</a:t>
            </a:r>
            <a:r>
              <a:rPr lang="fr-FR" sz="2400" dirty="0" smtClean="0"/>
              <a:t> non-</a:t>
            </a:r>
            <a:r>
              <a:rPr lang="fr-FR" sz="2400" dirty="0" err="1" smtClean="0"/>
              <a:t>understood</a:t>
            </a:r>
            <a:r>
              <a:rPr lang="fr-FR" sz="2400" dirty="0" smtClean="0"/>
              <a:t> </a:t>
            </a:r>
            <a:r>
              <a:rPr lang="fr-FR" sz="2400" dirty="0" err="1" smtClean="0"/>
              <a:t>effects</a:t>
            </a:r>
            <a:r>
              <a:rPr lang="fr-FR" sz="2400" dirty="0" smtClean="0"/>
              <a:t> </a:t>
            </a:r>
            <a:r>
              <a:rPr lang="fr-FR" sz="2400" dirty="0" err="1" smtClean="0"/>
              <a:t>remain</a:t>
            </a:r>
            <a:r>
              <a:rPr lang="fr-FR" sz="2400" dirty="0" smtClean="0"/>
              <a:t>. The </a:t>
            </a:r>
            <a:r>
              <a:rPr lang="fr-FR" sz="2400" dirty="0" err="1" smtClean="0"/>
              <a:t>behavior</a:t>
            </a:r>
            <a:r>
              <a:rPr lang="fr-FR" sz="2400" dirty="0" smtClean="0"/>
              <a:t> of the system has been </a:t>
            </a:r>
            <a:r>
              <a:rPr lang="fr-FR" sz="2400" dirty="0" err="1" smtClean="0"/>
              <a:t>tested</a:t>
            </a:r>
            <a:r>
              <a:rPr lang="fr-FR" sz="2400" dirty="0" smtClean="0"/>
              <a:t> </a:t>
            </a:r>
            <a:r>
              <a:rPr lang="fr-FR" sz="2400" dirty="0" err="1" smtClean="0"/>
              <a:t>into</a:t>
            </a:r>
            <a:r>
              <a:rPr lang="fr-FR" sz="2400" dirty="0" smtClean="0"/>
              <a:t> </a:t>
            </a:r>
            <a:r>
              <a:rPr lang="fr-FR" sz="2400" dirty="0" err="1" smtClean="0"/>
              <a:t>details</a:t>
            </a:r>
            <a:r>
              <a:rPr lang="fr-FR" sz="2400" dirty="0" smtClean="0"/>
              <a:t> </a:t>
            </a:r>
            <a:r>
              <a:rPr lang="fr-FR" sz="2400" dirty="0" err="1" smtClean="0"/>
              <a:t>with</a:t>
            </a:r>
            <a:r>
              <a:rPr lang="fr-FR" sz="2400" dirty="0" smtClean="0"/>
              <a:t> and </a:t>
            </a:r>
            <a:r>
              <a:rPr lang="fr-FR" sz="2400" dirty="0" err="1" smtClean="0"/>
              <a:t>without</a:t>
            </a:r>
            <a:r>
              <a:rPr lang="fr-FR" sz="2400" dirty="0" smtClean="0"/>
              <a:t> </a:t>
            </a:r>
            <a:r>
              <a:rPr lang="fr-FR" sz="2400" dirty="0" err="1" smtClean="0"/>
              <a:t>regulation</a:t>
            </a:r>
            <a:r>
              <a:rPr lang="fr-FR" sz="2400" dirty="0"/>
              <a:t> </a:t>
            </a:r>
            <a:r>
              <a:rPr lang="fr-FR" sz="2400" dirty="0" smtClean="0"/>
              <a:t>(</a:t>
            </a:r>
            <a:r>
              <a:rPr lang="fr-FR" sz="2400" dirty="0" err="1" smtClean="0"/>
              <a:t>this</a:t>
            </a:r>
            <a:r>
              <a:rPr lang="fr-FR" sz="2400" dirty="0" smtClean="0"/>
              <a:t> </a:t>
            </a:r>
            <a:r>
              <a:rPr lang="fr-FR" sz="2400" dirty="0" err="1" smtClean="0"/>
              <a:t>later</a:t>
            </a:r>
            <a:r>
              <a:rPr lang="fr-FR" sz="2400" dirty="0" smtClean="0"/>
              <a:t> </a:t>
            </a:r>
            <a:r>
              <a:rPr lang="fr-FR" sz="2400" dirty="0" err="1" smtClean="0"/>
              <a:t>makes</a:t>
            </a:r>
            <a:r>
              <a:rPr lang="fr-FR" sz="2400" dirty="0" smtClean="0"/>
              <a:t> the LED more stable but </a:t>
            </a:r>
            <a:r>
              <a:rPr lang="fr-FR" sz="2400" dirty="0" err="1" smtClean="0"/>
              <a:t>induces</a:t>
            </a:r>
            <a:r>
              <a:rPr lang="fr-FR" sz="2400" dirty="0" smtClean="0"/>
              <a:t> </a:t>
            </a:r>
            <a:r>
              <a:rPr lang="fr-FR" sz="2400" dirty="0" err="1" smtClean="0"/>
              <a:t>larger</a:t>
            </a:r>
            <a:r>
              <a:rPr lang="fr-FR" sz="2400" dirty="0" smtClean="0"/>
              <a:t> </a:t>
            </a:r>
            <a:r>
              <a:rPr lang="fr-FR" sz="2400" dirty="0" err="1" smtClean="0"/>
              <a:t>temperature</a:t>
            </a:r>
            <a:r>
              <a:rPr lang="fr-FR" sz="2400" dirty="0" smtClean="0"/>
              <a:t> gradients).</a:t>
            </a:r>
          </a:p>
          <a:p>
            <a:pPr marL="0" indent="0">
              <a:buNone/>
            </a:pPr>
            <a:r>
              <a:rPr lang="fr-FR" sz="2400" dirty="0" smtClean="0"/>
              <a:t>The  </a:t>
            </a:r>
            <a:r>
              <a:rPr lang="is-IS" sz="2400" dirty="0" smtClean="0"/>
              <a:t>way out is to chose a scaning strategy so that each pixel sees the beam at different positions so that systematic effects will cancel out.</a:t>
            </a:r>
          </a:p>
          <a:p>
            <a:pPr marL="0" indent="0">
              <a:buNone/>
            </a:pPr>
            <a:r>
              <a:rPr lang="is-IS" sz="2400" dirty="0" smtClean="0"/>
              <a:t>Basically this means that is the beam size is a and if we need b exposures per pixel, it suffices to moove the beam by steps of a/√b in the x direction and then of the same amount in the y direction.</a:t>
            </a:r>
            <a:endParaRPr lang="fr-FR" sz="2400" dirty="0"/>
          </a:p>
        </p:txBody>
      </p:sp>
      <p:sp>
        <p:nvSpPr>
          <p:cNvPr id="4" name="Espace réservé de la date 3"/>
          <p:cNvSpPr>
            <a:spLocks noGrp="1"/>
          </p:cNvSpPr>
          <p:nvPr>
            <p:ph type="dt" sz="half" idx="10"/>
          </p:nvPr>
        </p:nvSpPr>
        <p:spPr/>
        <p:txBody>
          <a:bodyPr/>
          <a:lstStyle/>
          <a:p>
            <a:fld id="{ACBFDD2E-86E7-1D4C-B8EA-7D75FCF09D85}" type="datetime1">
              <a:rPr lang="en-US" smtClean="0"/>
              <a:pPr/>
              <a:t>06/12/15</a:t>
            </a:fld>
            <a:endParaRPr lang="en-GB"/>
          </a:p>
        </p:txBody>
      </p:sp>
      <p:sp>
        <p:nvSpPr>
          <p:cNvPr id="5" name="Espace réservé du numéro de diapositive 4"/>
          <p:cNvSpPr>
            <a:spLocks noGrp="1"/>
          </p:cNvSpPr>
          <p:nvPr>
            <p:ph type="sldNum" sz="quarter" idx="12"/>
          </p:nvPr>
        </p:nvSpPr>
        <p:spPr/>
        <p:txBody>
          <a:bodyPr/>
          <a:lstStyle/>
          <a:p>
            <a:fld id="{3E56A4FF-F540-9E44-9495-BD2A8645C4C8}" type="slidenum">
              <a:rPr lang="en-GB" smtClean="0"/>
              <a:pPr/>
              <a:t>9</a:t>
            </a:fld>
            <a:endParaRPr lang="en-GB" dirty="0"/>
          </a:p>
        </p:txBody>
      </p:sp>
    </p:spTree>
    <p:extLst>
      <p:ext uri="{BB962C8B-B14F-4D97-AF65-F5344CB8AC3E}">
        <p14:creationId xmlns:p14="http://schemas.microsoft.com/office/powerpoint/2010/main" val="33102892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1123</TotalTime>
  <Words>1937</Words>
  <Application>Microsoft Macintosh PowerPoint</Application>
  <PresentationFormat>Présentation à l'écran (4:3)</PresentationFormat>
  <Paragraphs>286</Paragraphs>
  <Slides>38</Slides>
  <Notes>10</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Large Beam CCOB for LSST</vt:lpstr>
      <vt:lpstr>Two CCOB for LSST camera</vt:lpstr>
      <vt:lpstr>Quite a lot of tests have been carried out with a « small » integration sphere, as expected from the first feedbacks we had on the BOT.  A new, larger, integration sphere has now been ordered and the tests will be carried out again.  The next slides show some of the tests made to date.</vt:lpstr>
      <vt:lpstr>the measurements were carried out by mooving a photodiode </vt:lpstr>
      <vt:lpstr>beam map – 100 μm pinhole</vt:lpstr>
      <vt:lpstr>Beam shape as a function of intensity</vt:lpstr>
      <vt:lpstr>Stability as a function of temperature (1)</vt:lpstr>
      <vt:lpstr>stability as a function of temperature (2)</vt:lpstr>
      <vt:lpstr>Présentation PowerPoint</vt:lpstr>
      <vt:lpstr>Wavelength shift as a function of temperature</vt:lpstr>
      <vt:lpstr>Tested LEDs</vt:lpstr>
      <vt:lpstr>I as a function of δT due to wavelength effets. The chosen LED do meet the requirements </vt:lpstr>
      <vt:lpstr>Présentation PowerPoint</vt:lpstr>
      <vt:lpstr>Présentation PowerPoint</vt:lpstr>
      <vt:lpstr>Présentation PowerPoint</vt:lpstr>
      <vt:lpstr>Présentation PowerPoint</vt:lpstr>
      <vt:lpstr>Présentation PowerPoint</vt:lpstr>
      <vt:lpstr>Some views</vt:lpstr>
      <vt:lpstr>LB design</vt:lpstr>
      <vt:lpstr>LB design</vt:lpstr>
      <vt:lpstr>LB design</vt:lpstr>
      <vt:lpstr>The new larger integrating sphere</vt:lpstr>
      <vt:lpstr>LB design</vt:lpstr>
      <vt:lpstr>LB Planning</vt:lpstr>
      <vt:lpstr>Thin beam CCOB for LSST</vt:lpstr>
      <vt:lpstr>Two CCOB for LSST camera</vt:lpstr>
      <vt:lpstr>Main design of the CCOB LB</vt:lpstr>
      <vt:lpstr>Main design of the CCOB LB</vt:lpstr>
      <vt:lpstr>Examples of possible commercial solutions : 1. NKT</vt:lpstr>
      <vt:lpstr>Examples of possible commercial solutions : 1. NKT</vt:lpstr>
      <vt:lpstr>Examples of possible commercial solutions : 1. NKT</vt:lpstr>
      <vt:lpstr>Examples of possible commercial solutions : 1. NKT</vt:lpstr>
      <vt:lpstr>Examples of possible commercial solutions : 1. NKT</vt:lpstr>
      <vt:lpstr>Examples of possible commercial solutions : 2. Optoprim</vt:lpstr>
      <vt:lpstr>A possible difficulty</vt:lpstr>
      <vt:lpstr>The system will be put below the camera integration stand</vt:lpstr>
      <vt:lpstr>TB CCOB planning</vt:lpstr>
      <vt:lpstr>The results will be used to measure the alignment of the lenses </vt:lpstr>
    </vt:vector>
  </TitlesOfParts>
  <Company>lpsc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 Beam CCOB for LSST</dc:title>
  <dc:creator>aurélien barrau</dc:creator>
  <cp:lastModifiedBy>aurélien barrau</cp:lastModifiedBy>
  <cp:revision>23</cp:revision>
  <dcterms:created xsi:type="dcterms:W3CDTF">2015-12-06T14:29:09Z</dcterms:created>
  <dcterms:modified xsi:type="dcterms:W3CDTF">2015-12-07T09:12:20Z</dcterms:modified>
</cp:coreProperties>
</file>