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89" r:id="rId3"/>
    <p:sldId id="273" r:id="rId4"/>
    <p:sldId id="294" r:id="rId5"/>
    <p:sldId id="285" r:id="rId6"/>
    <p:sldId id="270" r:id="rId7"/>
    <p:sldId id="286" r:id="rId8"/>
    <p:sldId id="287" r:id="rId9"/>
    <p:sldId id="290" r:id="rId10"/>
    <p:sldId id="304" r:id="rId11"/>
    <p:sldId id="276" r:id="rId12"/>
    <p:sldId id="274" r:id="rId13"/>
    <p:sldId id="296" r:id="rId14"/>
    <p:sldId id="298" r:id="rId15"/>
    <p:sldId id="306" r:id="rId16"/>
    <p:sldId id="307" r:id="rId17"/>
    <p:sldId id="303" r:id="rId18"/>
    <p:sldId id="269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B21"/>
    <a:srgbClr val="EFD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660"/>
  </p:normalViewPr>
  <p:slideViewPr>
    <p:cSldViewPr snapToGrid="0">
      <p:cViewPr>
        <p:scale>
          <a:sx n="53" d="100"/>
          <a:sy n="53" d="100"/>
        </p:scale>
        <p:origin x="-2448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A127-F474-45B3-A9EE-F1014DB28171}" type="datetimeFigureOut">
              <a:rPr lang="fr-FR" smtClean="0"/>
              <a:t>01/03/2016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3A040-F5BE-4849-8F78-6ADC7B9CD4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8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26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8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81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5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01/03/2016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01/03/2016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1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01/03/2016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0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01/03/2016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25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01/03/2016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75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01/03/2016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3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4292-F368-4CFC-95FE-3B0775C91B8B}" type="datetimeFigureOut">
              <a:rPr lang="fr-FR" smtClean="0"/>
              <a:t>01/03/2016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1255" y="504460"/>
            <a:ext cx="8268789" cy="132343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Etudier les données prises par le détecteur ATLAS</a:t>
            </a:r>
          </a:p>
        </p:txBody>
      </p:sp>
      <p:pic>
        <p:nvPicPr>
          <p:cNvPr id="5124" name="Picture 4" descr="http://pprc.qmul.ac.uk/sites/default/files/Atlas_Gold_displa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8" b="17517"/>
          <a:stretch/>
        </p:blipFill>
        <p:spPr bwMode="auto">
          <a:xfrm>
            <a:off x="1302962" y="1985554"/>
            <a:ext cx="6538077" cy="33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72758" y="5669280"/>
            <a:ext cx="499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Levenim MT" panose="02010502060101010101" pitchFamily="2" charset="-79"/>
                <a:cs typeface="Levenim MT" panose="02010502060101010101" pitchFamily="2" charset="-79"/>
              </a:rPr>
              <a:t>MasterClasses</a:t>
            </a:r>
            <a:r>
              <a:rPr lang="fr-FR" b="1" dirty="0">
                <a:latin typeface="Levenim MT" panose="02010502060101010101" pitchFamily="2" charset="-79"/>
                <a:cs typeface="Levenim MT" panose="02010502060101010101" pitchFamily="2" charset="-79"/>
              </a:rPr>
              <a:t> 2016 @ Colmar / Strasbourg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737" y="4400275"/>
            <a:ext cx="1368718" cy="22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10</a:t>
            </a:fld>
            <a:endParaRPr lang="en-GB" sz="1400"/>
          </a:p>
        </p:txBody>
      </p:sp>
      <p:sp>
        <p:nvSpPr>
          <p:cNvPr id="3" name="ZoneTexte 2"/>
          <p:cNvSpPr txBox="1"/>
          <p:nvPr/>
        </p:nvSpPr>
        <p:spPr>
          <a:xfrm>
            <a:off x="606973" y="1686908"/>
            <a:ext cx="7930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Deuxième partie : </a:t>
            </a:r>
          </a:p>
          <a:p>
            <a:endParaRPr lang="fr-FR" dirty="0"/>
          </a:p>
          <a:p>
            <a:r>
              <a:rPr lang="fr-FR" sz="4000" dirty="0"/>
              <a:t>Qu’est-ce qu’a vu le détecteur ?</a:t>
            </a:r>
          </a:p>
          <a:p>
            <a:endParaRPr lang="fr-FR" dirty="0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9132" r="18666" b="8995"/>
          <a:stretch/>
        </p:blipFill>
        <p:spPr bwMode="auto">
          <a:xfrm>
            <a:off x="6416566" y="3220722"/>
            <a:ext cx="1718442" cy="227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7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t="4936" r="66690" b="40102"/>
          <a:stretch/>
        </p:blipFill>
        <p:spPr bwMode="auto">
          <a:xfrm>
            <a:off x="3354574" y="902058"/>
            <a:ext cx="5151330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11</a:t>
            </a:fld>
            <a:endParaRPr lang="en-GB" sz="1400"/>
          </a:p>
        </p:txBody>
      </p:sp>
      <p:grpSp>
        <p:nvGrpSpPr>
          <p:cNvPr id="17" name="Groupe 16"/>
          <p:cNvGrpSpPr/>
          <p:nvPr/>
        </p:nvGrpSpPr>
        <p:grpSpPr>
          <a:xfrm>
            <a:off x="267286" y="1147690"/>
            <a:ext cx="4944794" cy="369332"/>
            <a:chOff x="267286" y="1147690"/>
            <a:chExt cx="4944794" cy="369332"/>
          </a:xfrm>
        </p:grpSpPr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267286" y="1147690"/>
              <a:ext cx="17162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Segments</a:t>
              </a:r>
            </a:p>
          </p:txBody>
        </p:sp>
        <p:cxnSp>
          <p:nvCxnSpPr>
            <p:cNvPr id="3" name="Connecteur droit 2"/>
            <p:cNvCxnSpPr/>
            <p:nvPr/>
          </p:nvCxnSpPr>
          <p:spPr>
            <a:xfrm flipV="1">
              <a:off x="1489166" y="1147690"/>
              <a:ext cx="3722914" cy="2239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267286" y="2002133"/>
            <a:ext cx="4513720" cy="923330"/>
            <a:chOff x="267286" y="2002133"/>
            <a:chExt cx="4513720" cy="1119890"/>
          </a:xfrm>
        </p:grpSpPr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267286" y="2002133"/>
              <a:ext cx="204684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Dépôt d’énergie dans le calorimètre hadronique</a:t>
              </a:r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2390503" y="2586446"/>
              <a:ext cx="2390503" cy="5355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/>
          <p:cNvGrpSpPr/>
          <p:nvPr/>
        </p:nvGrpSpPr>
        <p:grpSpPr>
          <a:xfrm>
            <a:off x="267286" y="3344091"/>
            <a:ext cx="4944794" cy="1297965"/>
            <a:chOff x="267286" y="3344091"/>
            <a:chExt cx="4944794" cy="1297965"/>
          </a:xfrm>
        </p:grpSpPr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267286" y="3718726"/>
              <a:ext cx="215470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Dépôt d’énergie dans le calorimètre électromagnétique</a:t>
              </a:r>
            </a:p>
          </p:txBody>
        </p:sp>
        <p:cxnSp>
          <p:nvCxnSpPr>
            <p:cNvPr id="35" name="Connecteur droit 34"/>
            <p:cNvCxnSpPr/>
            <p:nvPr/>
          </p:nvCxnSpPr>
          <p:spPr>
            <a:xfrm flipV="1">
              <a:off x="2390503" y="3344091"/>
              <a:ext cx="2821577" cy="67926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"/>
          <p:cNvGrpSpPr/>
          <p:nvPr/>
        </p:nvGrpSpPr>
        <p:grpSpPr>
          <a:xfrm>
            <a:off x="267286" y="3344091"/>
            <a:ext cx="5662953" cy="1968861"/>
            <a:chOff x="267286" y="3931920"/>
            <a:chExt cx="5454245" cy="1381032"/>
          </a:xfrm>
        </p:grpSpPr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267286" y="4943620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/>
                <a:t>Traces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V="1">
              <a:off x="1181686" y="3931920"/>
              <a:ext cx="4539845" cy="1202789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onnecteur droit 13"/>
          <p:cNvCxnSpPr/>
          <p:nvPr/>
        </p:nvCxnSpPr>
        <p:spPr>
          <a:xfrm flipV="1">
            <a:off x="2307102" y="3105807"/>
            <a:ext cx="4926668" cy="292923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67286" y="5813472"/>
            <a:ext cx="21547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b="1" dirty="0"/>
              <a:t>Energie manquante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Les objets reconstruits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</p:spTree>
    <p:extLst>
      <p:ext uri="{BB962C8B-B14F-4D97-AF65-F5344CB8AC3E}">
        <p14:creationId xmlns:p14="http://schemas.microsoft.com/office/powerpoint/2010/main" val="165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12</a:t>
            </a:fld>
            <a:endParaRPr lang="en-GB" sz="1400"/>
          </a:p>
        </p:txBody>
      </p:sp>
      <p:pic>
        <p:nvPicPr>
          <p:cNvPr id="4" name="Picture 2" descr="http://atlas.physicsmasterclasses.org/img/Elektron_einsc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7366"/>
            <a:ext cx="3079963" cy="272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6" t="18123" r="50827" b="46769"/>
          <a:stretch/>
        </p:blipFill>
        <p:spPr bwMode="auto">
          <a:xfrm>
            <a:off x="1098736" y="1653529"/>
            <a:ext cx="2661138" cy="267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kjende.web.cern.ch/kjende/images/elektron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2410" b="6283"/>
          <a:stretch/>
        </p:blipFill>
        <p:spPr bwMode="auto">
          <a:xfrm>
            <a:off x="4586068" y="2644726"/>
            <a:ext cx="4100097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courbée vers la droite 6"/>
          <p:cNvSpPr/>
          <p:nvPr/>
        </p:nvSpPr>
        <p:spPr>
          <a:xfrm rot="19128377">
            <a:off x="3849821" y="3720660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6" y="195921"/>
            <a:ext cx="7890313" cy="134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Comment reconnaître </a:t>
            </a:r>
            <a:br>
              <a:rPr lang="fr-FR" sz="3600" b="1" dirty="0">
                <a:solidFill>
                  <a:srgbClr val="003478"/>
                </a:solidFill>
              </a:rPr>
            </a:br>
            <a:r>
              <a:rPr lang="fr-FR" sz="3600" b="1" dirty="0">
                <a:solidFill>
                  <a:srgbClr val="003478"/>
                </a:solidFill>
              </a:rPr>
              <a:t>un électron ou un </a:t>
            </a:r>
            <a:r>
              <a:rPr lang="fr-FR" sz="3600" b="1" dirty="0" err="1">
                <a:solidFill>
                  <a:srgbClr val="003478"/>
                </a:solidFill>
              </a:rPr>
              <a:t>anti-électron</a:t>
            </a:r>
            <a:r>
              <a:rPr lang="fr-FR" sz="3600" b="1" dirty="0">
                <a:solidFill>
                  <a:srgbClr val="003478"/>
                </a:solidFill>
              </a:rPr>
              <a:t> ?</a:t>
            </a:r>
            <a:endParaRPr lang="de-DE" sz="3600" b="1" dirty="0">
              <a:solidFill>
                <a:srgbClr val="003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3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0" y="164391"/>
            <a:ext cx="637682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13</a:t>
            </a:fld>
            <a:endParaRPr lang="en-GB" sz="140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65867" y="195921"/>
            <a:ext cx="7275458" cy="134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b="1" dirty="0">
                <a:solidFill>
                  <a:srgbClr val="003478"/>
                </a:solidFill>
              </a:rPr>
              <a:t>Comment reconnaître</a:t>
            </a:r>
            <a:br>
              <a:rPr lang="fr-FR" sz="3600" b="1" dirty="0">
                <a:solidFill>
                  <a:srgbClr val="003478"/>
                </a:solidFill>
              </a:rPr>
            </a:br>
            <a:r>
              <a:rPr lang="fr-FR" sz="3600" b="1" dirty="0">
                <a:solidFill>
                  <a:srgbClr val="003478"/>
                </a:solidFill>
              </a:rPr>
              <a:t>un muon ou un anti-muon?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pic>
        <p:nvPicPr>
          <p:cNvPr id="11" name="Picture 2" descr="http://atlas.physicsmasterclasses.org/img/Myon_einsc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1349"/>
            <a:ext cx="240982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kjende.web.cern.ch/kjende/images/myon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 t="3909" r="50538" b="52093"/>
          <a:stretch/>
        </p:blipFill>
        <p:spPr bwMode="auto">
          <a:xfrm>
            <a:off x="2714300" y="1545020"/>
            <a:ext cx="2602524" cy="260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kjende.web.cern.ch/kjende/images/myon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t="1180" r="2542" b="5889"/>
          <a:stretch/>
        </p:blipFill>
        <p:spPr bwMode="auto">
          <a:xfrm>
            <a:off x="4783015" y="2644725"/>
            <a:ext cx="3924886" cy="39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èche courbée vers la droite 13"/>
          <p:cNvSpPr/>
          <p:nvPr/>
        </p:nvSpPr>
        <p:spPr>
          <a:xfrm rot="19128377">
            <a:off x="3849821" y="3720660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1617785" y="6246055"/>
            <a:ext cx="295421" cy="407963"/>
          </a:xfrm>
          <a:custGeom>
            <a:avLst/>
            <a:gdLst>
              <a:gd name="connsiteX0" fmla="*/ 140677 w 295421"/>
              <a:gd name="connsiteY0" fmla="*/ 56271 h 407963"/>
              <a:gd name="connsiteX1" fmla="*/ 295421 w 295421"/>
              <a:gd name="connsiteY1" fmla="*/ 0 h 407963"/>
              <a:gd name="connsiteX2" fmla="*/ 267286 w 295421"/>
              <a:gd name="connsiteY2" fmla="*/ 379828 h 407963"/>
              <a:gd name="connsiteX3" fmla="*/ 0 w 295421"/>
              <a:gd name="connsiteY3" fmla="*/ 407963 h 407963"/>
              <a:gd name="connsiteX4" fmla="*/ 140677 w 295421"/>
              <a:gd name="connsiteY4" fmla="*/ 56271 h 4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21" h="407963">
                <a:moveTo>
                  <a:pt x="140677" y="56271"/>
                </a:moveTo>
                <a:lnTo>
                  <a:pt x="295421" y="0"/>
                </a:lnTo>
                <a:lnTo>
                  <a:pt x="267286" y="379828"/>
                </a:lnTo>
                <a:lnTo>
                  <a:pt x="0" y="407963"/>
                </a:lnTo>
                <a:lnTo>
                  <a:pt x="140677" y="56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Comment reconnaître un photon 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14</a:t>
            </a:fld>
            <a:endParaRPr lang="en-GB" sz="140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6" t="18123" r="50827" b="46769"/>
          <a:stretch/>
        </p:blipFill>
        <p:spPr bwMode="auto">
          <a:xfrm>
            <a:off x="2848709" y="1010529"/>
            <a:ext cx="2661138" cy="267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http://kjende.web.cern.ch/kjende/images/elektron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2410" b="6283"/>
          <a:stretch/>
        </p:blipFill>
        <p:spPr bwMode="auto">
          <a:xfrm>
            <a:off x="4586068" y="2644726"/>
            <a:ext cx="4100097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 courbée vers la droite 3"/>
          <p:cNvSpPr/>
          <p:nvPr/>
        </p:nvSpPr>
        <p:spPr>
          <a:xfrm rot="19128377">
            <a:off x="3849821" y="3720660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Forme libre 1"/>
          <p:cNvSpPr/>
          <p:nvPr/>
        </p:nvSpPr>
        <p:spPr>
          <a:xfrm rot="950319">
            <a:off x="5628972" y="4087957"/>
            <a:ext cx="1085240" cy="421316"/>
          </a:xfrm>
          <a:custGeom>
            <a:avLst/>
            <a:gdLst>
              <a:gd name="connsiteX0" fmla="*/ 43542 w 1012371"/>
              <a:gd name="connsiteY0" fmla="*/ 0 h 772886"/>
              <a:gd name="connsiteX1" fmla="*/ 0 w 1012371"/>
              <a:gd name="connsiteY1" fmla="*/ 108857 h 772886"/>
              <a:gd name="connsiteX2" fmla="*/ 957942 w 1012371"/>
              <a:gd name="connsiteY2" fmla="*/ 772886 h 772886"/>
              <a:gd name="connsiteX3" fmla="*/ 1012371 w 1012371"/>
              <a:gd name="connsiteY3" fmla="*/ 642257 h 772886"/>
              <a:gd name="connsiteX4" fmla="*/ 43542 w 1012371"/>
              <a:gd name="connsiteY4" fmla="*/ 0 h 77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371" h="772886">
                <a:moveTo>
                  <a:pt x="43542" y="0"/>
                </a:moveTo>
                <a:lnTo>
                  <a:pt x="0" y="108857"/>
                </a:lnTo>
                <a:lnTo>
                  <a:pt x="957942" y="772886"/>
                </a:lnTo>
                <a:lnTo>
                  <a:pt x="1012371" y="642257"/>
                </a:lnTo>
                <a:lnTo>
                  <a:pt x="43542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http://atlas.physicsmasterclasses.org/zpath_files/img/highslide/particle/Photon_einschu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98788"/>
            <a:ext cx="19240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rme libre 8"/>
          <p:cNvSpPr/>
          <p:nvPr/>
        </p:nvSpPr>
        <p:spPr>
          <a:xfrm rot="950319">
            <a:off x="3908229" y="2173386"/>
            <a:ext cx="295357" cy="137041"/>
          </a:xfrm>
          <a:custGeom>
            <a:avLst/>
            <a:gdLst>
              <a:gd name="connsiteX0" fmla="*/ 43542 w 1012371"/>
              <a:gd name="connsiteY0" fmla="*/ 0 h 772886"/>
              <a:gd name="connsiteX1" fmla="*/ 0 w 1012371"/>
              <a:gd name="connsiteY1" fmla="*/ 108857 h 772886"/>
              <a:gd name="connsiteX2" fmla="*/ 957942 w 1012371"/>
              <a:gd name="connsiteY2" fmla="*/ 772886 h 772886"/>
              <a:gd name="connsiteX3" fmla="*/ 1012371 w 1012371"/>
              <a:gd name="connsiteY3" fmla="*/ 642257 h 772886"/>
              <a:gd name="connsiteX4" fmla="*/ 43542 w 1012371"/>
              <a:gd name="connsiteY4" fmla="*/ 0 h 77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371" h="772886">
                <a:moveTo>
                  <a:pt x="43542" y="0"/>
                </a:moveTo>
                <a:lnTo>
                  <a:pt x="0" y="108857"/>
                </a:lnTo>
                <a:lnTo>
                  <a:pt x="957942" y="772886"/>
                </a:lnTo>
                <a:lnTo>
                  <a:pt x="1012371" y="642257"/>
                </a:lnTo>
                <a:lnTo>
                  <a:pt x="43542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3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233329" y="188802"/>
            <a:ext cx="867734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Je veux plus d’information sur </a:t>
            </a:r>
            <a:r>
              <a:rPr lang="fr-FR" sz="3600" b="1" dirty="0" smtClean="0">
                <a:solidFill>
                  <a:srgbClr val="003478"/>
                </a:solidFill>
              </a:rPr>
              <a:t>les particules détectées !!!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15</a:t>
            </a:fld>
            <a:endParaRPr lang="en-GB" sz="14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11035" r="47345" b="53664"/>
          <a:stretch/>
        </p:blipFill>
        <p:spPr bwMode="auto">
          <a:xfrm>
            <a:off x="1221828" y="3831765"/>
            <a:ext cx="6700344" cy="30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152057" y="1563086"/>
            <a:ext cx="3577262" cy="3433458"/>
            <a:chOff x="152057" y="1563086"/>
            <a:chExt cx="3577262" cy="3433458"/>
          </a:xfrm>
        </p:grpSpPr>
        <p:sp>
          <p:nvSpPr>
            <p:cNvPr id="2" name="Flèche vers le bas 1"/>
            <p:cNvSpPr/>
            <p:nvPr/>
          </p:nvSpPr>
          <p:spPr>
            <a:xfrm>
              <a:off x="1992086" y="2949858"/>
              <a:ext cx="174171" cy="2046686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52057" y="1563086"/>
              <a:ext cx="35772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solidFill>
                    <a:srgbClr val="FF0000"/>
                  </a:solidFill>
                </a:rPr>
                <a:t>Catégorie des traces </a:t>
              </a:r>
              <a:endParaRPr lang="fr-FR" sz="24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fr-FR" dirty="0" smtClean="0"/>
                <a:t>Tous les objets pouvant être reconstruits avec </a:t>
              </a:r>
              <a:r>
                <a:rPr lang="fr-FR" b="1" dirty="0" smtClean="0"/>
                <a:t>le trajectographe </a:t>
              </a:r>
              <a:r>
                <a:rPr lang="fr-FR" dirty="0" smtClean="0"/>
                <a:t>et/ou </a:t>
              </a:r>
              <a:r>
                <a:rPr lang="fr-FR" b="1" dirty="0" smtClean="0"/>
                <a:t>chambre à muons</a:t>
              </a:r>
              <a:endParaRPr lang="fr-FR" b="1" dirty="0" smtClean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3729319" y="1563086"/>
            <a:ext cx="5090832" cy="3595169"/>
            <a:chOff x="3729319" y="1563086"/>
            <a:chExt cx="5090832" cy="3595169"/>
          </a:xfrm>
        </p:grpSpPr>
        <p:sp>
          <p:nvSpPr>
            <p:cNvPr id="15" name="Flèche vers le bas 14"/>
            <p:cNvSpPr/>
            <p:nvPr/>
          </p:nvSpPr>
          <p:spPr>
            <a:xfrm rot="2386925">
              <a:off x="4966168" y="2283683"/>
              <a:ext cx="116010" cy="2874572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729319" y="1563086"/>
              <a:ext cx="509083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solidFill>
                    <a:srgbClr val="FF0000"/>
                  </a:solidFill>
                </a:rPr>
                <a:t>Catégorie des 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objets calorimétriques </a:t>
              </a:r>
            </a:p>
            <a:p>
              <a:pPr algn="ctr"/>
              <a:r>
                <a:rPr lang="fr-FR" dirty="0" smtClean="0"/>
                <a:t>Tous les objets pouvant être reconstruits avec le </a:t>
              </a:r>
              <a:r>
                <a:rPr lang="fr-FR" b="1" dirty="0" smtClean="0"/>
                <a:t>calorimètre électromagnétique</a:t>
              </a:r>
              <a:endParaRPr lang="fr-FR" b="1" dirty="0" smtClean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496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233329" y="188802"/>
            <a:ext cx="867734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Je veux plus d’information sur </a:t>
            </a:r>
            <a:r>
              <a:rPr lang="fr-FR" sz="3600" b="1" dirty="0" smtClean="0">
                <a:solidFill>
                  <a:srgbClr val="003478"/>
                </a:solidFill>
              </a:rPr>
              <a:t>les particules détectées !!!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16</a:t>
            </a:fld>
            <a:endParaRPr lang="en-GB" sz="14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11035" r="47345" b="53664"/>
          <a:stretch/>
        </p:blipFill>
        <p:spPr bwMode="auto">
          <a:xfrm>
            <a:off x="1221828" y="3831765"/>
            <a:ext cx="6700344" cy="30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76029" y="1521490"/>
            <a:ext cx="3294700" cy="3823392"/>
            <a:chOff x="76029" y="1521490"/>
            <a:chExt cx="3294700" cy="3823392"/>
          </a:xfrm>
        </p:grpSpPr>
        <p:sp>
          <p:nvSpPr>
            <p:cNvPr id="13" name="ZoneTexte 12"/>
            <p:cNvSpPr txBox="1"/>
            <p:nvPr/>
          </p:nvSpPr>
          <p:spPr>
            <a:xfrm>
              <a:off x="76029" y="1521490"/>
              <a:ext cx="27704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/>
                <a:t>Signe de la charge électrique</a:t>
              </a:r>
              <a:endParaRPr lang="fr-FR" b="1" dirty="0" smtClean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>
              <a:off x="1221828" y="2629486"/>
              <a:ext cx="2148901" cy="27153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/>
          <p:cNvGrpSpPr/>
          <p:nvPr/>
        </p:nvGrpSpPr>
        <p:grpSpPr>
          <a:xfrm>
            <a:off x="2919532" y="1521490"/>
            <a:ext cx="2821962" cy="3823392"/>
            <a:chOff x="2919532" y="1521490"/>
            <a:chExt cx="2821962" cy="3823392"/>
          </a:xfrm>
        </p:grpSpPr>
        <p:sp>
          <p:nvSpPr>
            <p:cNvPr id="11" name="ZoneTexte 10"/>
            <p:cNvSpPr txBox="1"/>
            <p:nvPr/>
          </p:nvSpPr>
          <p:spPr>
            <a:xfrm>
              <a:off x="2919532" y="1521490"/>
              <a:ext cx="28219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/>
                <a:t>Informations liées à l’énergie </a:t>
              </a:r>
              <a:endParaRPr lang="fr-FR" b="1" dirty="0" smtClean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4177553" y="2629486"/>
              <a:ext cx="394447" cy="27153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5814560" y="1521490"/>
            <a:ext cx="3253412" cy="3823392"/>
            <a:chOff x="5814560" y="1521490"/>
            <a:chExt cx="3253412" cy="3823392"/>
          </a:xfrm>
        </p:grpSpPr>
        <p:sp>
          <p:nvSpPr>
            <p:cNvPr id="12" name="ZoneTexte 11"/>
            <p:cNvSpPr txBox="1"/>
            <p:nvPr/>
          </p:nvSpPr>
          <p:spPr>
            <a:xfrm>
              <a:off x="5814560" y="1521490"/>
              <a:ext cx="32534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/>
                <a:t>Informations liées à la direction de la trace</a:t>
              </a:r>
              <a:endParaRPr lang="fr-FR" b="1" dirty="0" smtClean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H="1">
              <a:off x="6873301" y="2629486"/>
              <a:ext cx="423970" cy="27153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26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74136" y="248195"/>
            <a:ext cx="7195729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Que voyez-vous sur ce premier événement ?</a:t>
            </a:r>
            <a:endParaRPr lang="de-DE" sz="3600" b="1" dirty="0">
              <a:solidFill>
                <a:srgbClr val="003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18</a:t>
            </a:fld>
            <a:endParaRPr lang="en-GB" sz="1400"/>
          </a:p>
        </p:txBody>
      </p:sp>
      <p:pic>
        <p:nvPicPr>
          <p:cNvPr id="9221" name="Picture 5" descr="http://mydago.com/wp-content/uploads/2011/05/besoin_d_aid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/>
        </p:blipFill>
        <p:spPr bwMode="auto">
          <a:xfrm>
            <a:off x="2316559" y="122020"/>
            <a:ext cx="4510882" cy="413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2" name="Groupe 13"/>
          <p:cNvGrpSpPr>
            <a:grpSpLocks/>
          </p:cNvGrpSpPr>
          <p:nvPr/>
        </p:nvGrpSpPr>
        <p:grpSpPr bwMode="auto">
          <a:xfrm>
            <a:off x="655529" y="4648318"/>
            <a:ext cx="7832943" cy="1954212"/>
            <a:chOff x="611560" y="4904000"/>
            <a:chExt cx="7833379" cy="1954000"/>
          </a:xfrm>
        </p:grpSpPr>
        <p:grpSp>
          <p:nvGrpSpPr>
            <p:cNvPr id="14349" name="Groupe 11"/>
            <p:cNvGrpSpPr>
              <a:grpSpLocks/>
            </p:cNvGrpSpPr>
            <p:nvPr/>
          </p:nvGrpSpPr>
          <p:grpSpPr bwMode="auto">
            <a:xfrm>
              <a:off x="611560" y="5480598"/>
              <a:ext cx="3538984" cy="1225863"/>
              <a:chOff x="889000" y="5480598"/>
              <a:chExt cx="3538984" cy="1225863"/>
            </a:xfrm>
          </p:grpSpPr>
          <p:pic>
            <p:nvPicPr>
              <p:cNvPr id="1435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9000" y="5480598"/>
                <a:ext cx="1776108" cy="12258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354" name="Rectangle 9"/>
              <p:cNvSpPr>
                <a:spLocks noChangeArrowheads="1"/>
              </p:cNvSpPr>
              <p:nvPr/>
            </p:nvSpPr>
            <p:spPr bwMode="auto">
              <a:xfrm>
                <a:off x="2644107" y="5764450"/>
                <a:ext cx="1783877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/>
                  <a:t>Lire le guide de l’utilisateur</a:t>
                </a:r>
              </a:p>
            </p:txBody>
          </p:sp>
        </p:grpSp>
        <p:grpSp>
          <p:nvGrpSpPr>
            <p:cNvPr id="14350" name="Groupe 10"/>
            <p:cNvGrpSpPr>
              <a:grpSpLocks/>
            </p:cNvGrpSpPr>
            <p:nvPr/>
          </p:nvGrpSpPr>
          <p:grpSpPr bwMode="auto">
            <a:xfrm>
              <a:off x="4860032" y="4904000"/>
              <a:ext cx="3584907" cy="1954000"/>
              <a:chOff x="5220072" y="4904000"/>
              <a:chExt cx="3584907" cy="1954000"/>
            </a:xfrm>
          </p:grpSpPr>
          <p:pic>
            <p:nvPicPr>
              <p:cNvPr id="1435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306"/>
              <a:stretch>
                <a:fillRect/>
              </a:stretch>
            </p:blipFill>
            <p:spPr bwMode="auto">
              <a:xfrm>
                <a:off x="5220072" y="4904000"/>
                <a:ext cx="1419474" cy="195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352" name="Rectangle 12"/>
              <p:cNvSpPr>
                <a:spLocks noChangeArrowheads="1"/>
              </p:cNvSpPr>
              <p:nvPr/>
            </p:nvSpPr>
            <p:spPr bwMode="auto">
              <a:xfrm>
                <a:off x="6535186" y="5764450"/>
                <a:ext cx="226979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fr-FR"/>
                  <a:t>Faire appel </a:t>
                </a:r>
                <a:r>
                  <a:rPr lang="fr-FR" dirty="0"/>
                  <a:t>à un GE (Gentil Encadrant)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75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77458" y="2985871"/>
            <a:ext cx="4545204" cy="3077107"/>
            <a:chOff x="389403" y="3254246"/>
            <a:chExt cx="4032347" cy="2729902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47" b="-624"/>
            <a:stretch/>
          </p:blipFill>
          <p:spPr bwMode="auto">
            <a:xfrm>
              <a:off x="389403" y="3674544"/>
              <a:ext cx="4032347" cy="230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2034478" y="5437083"/>
              <a:ext cx="1320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LHC</a:t>
              </a:r>
            </a:p>
          </p:txBody>
        </p:sp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594" y="3562003"/>
              <a:ext cx="2066279" cy="1036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1370952" y="3254246"/>
              <a:ext cx="1320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ATLAS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2319829" y="1043500"/>
            <a:ext cx="2645180" cy="1262019"/>
            <a:chOff x="2319829" y="1043500"/>
            <a:chExt cx="2645180" cy="1262019"/>
          </a:xfrm>
        </p:grpSpPr>
        <p:pic>
          <p:nvPicPr>
            <p:cNvPr id="11" name="Picture 2" descr="http://static.guim.co.uk/sys-images/Guardian/Pix/pictures/2008/06/24/computers.article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8"/>
            <a:stretch/>
          </p:blipFill>
          <p:spPr bwMode="auto">
            <a:xfrm>
              <a:off x="2450060" y="1043500"/>
              <a:ext cx="2384718" cy="126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2319829" y="1051351"/>
              <a:ext cx="26451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Centre </a:t>
              </a:r>
              <a:r>
                <a:rPr lang="en-US" b="1" dirty="0" err="1"/>
                <a:t>informatique</a:t>
              </a:r>
              <a:endParaRPr lang="en-US" b="1" dirty="0"/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-323850" y="165716"/>
            <a:ext cx="9791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3600" b="1" dirty="0">
                <a:solidFill>
                  <a:srgbClr val="003478"/>
                </a:solidFill>
              </a:rPr>
              <a:t>Des données à analyser 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177458" y="1257339"/>
            <a:ext cx="2902844" cy="2884971"/>
            <a:chOff x="177458" y="1257339"/>
            <a:chExt cx="2902844" cy="2884971"/>
          </a:xfrm>
        </p:grpSpPr>
        <p:sp>
          <p:nvSpPr>
            <p:cNvPr id="16" name="Flèche en arc 15"/>
            <p:cNvSpPr/>
            <p:nvPr/>
          </p:nvSpPr>
          <p:spPr>
            <a:xfrm rot="16897662">
              <a:off x="1140715" y="2202722"/>
              <a:ext cx="1975566" cy="190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0919"/>
                <a:gd name="adj5" fmla="val 125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177458" y="1257339"/>
              <a:ext cx="1794381" cy="1490394"/>
              <a:chOff x="177458" y="1257339"/>
              <a:chExt cx="1794381" cy="1490394"/>
            </a:xfrm>
          </p:grpSpPr>
          <p:pic>
            <p:nvPicPr>
              <p:cNvPr id="15" name="Picture 4" descr="http://www.micello.com/sites/default/files/imagecache/full_size/wysiwyg_imageupload/112/dataprocessing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" t="17073" r="55245"/>
              <a:stretch/>
            </p:blipFill>
            <p:spPr bwMode="auto">
              <a:xfrm>
                <a:off x="849745" y="1903670"/>
                <a:ext cx="1122094" cy="844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12"/>
              <p:cNvSpPr txBox="1">
                <a:spLocks noChangeArrowheads="1"/>
              </p:cNvSpPr>
              <p:nvPr/>
            </p:nvSpPr>
            <p:spPr bwMode="auto">
              <a:xfrm>
                <a:off x="177458" y="1257339"/>
                <a:ext cx="107377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b="1" dirty="0">
                    <a:solidFill>
                      <a:srgbClr val="FF0000"/>
                    </a:solidFill>
                  </a:rPr>
                  <a:t>des 0 et des 1</a:t>
                </a:r>
              </a:p>
            </p:txBody>
          </p:sp>
        </p:grpSp>
      </p:grpSp>
      <p:grpSp>
        <p:nvGrpSpPr>
          <p:cNvPr id="6" name="Groupe 5"/>
          <p:cNvGrpSpPr/>
          <p:nvPr/>
        </p:nvGrpSpPr>
        <p:grpSpPr>
          <a:xfrm>
            <a:off x="4509540" y="996818"/>
            <a:ext cx="4612852" cy="2474205"/>
            <a:chOff x="4509540" y="996818"/>
            <a:chExt cx="4612852" cy="2474205"/>
          </a:xfrm>
        </p:grpSpPr>
        <p:sp>
          <p:nvSpPr>
            <p:cNvPr id="13" name="Flèche en arc 12"/>
            <p:cNvSpPr/>
            <p:nvPr/>
          </p:nvSpPr>
          <p:spPr>
            <a:xfrm rot="19213332">
              <a:off x="4509540" y="1455182"/>
              <a:ext cx="1975566" cy="190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0919"/>
                <a:gd name="adj5" fmla="val 125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5454677" y="2547693"/>
              <a:ext cx="366771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ctr">
                <a:defRPr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en-US" dirty="0" err="1">
                  <a:solidFill>
                    <a:schemeClr val="tx1"/>
                  </a:solidFill>
                </a:rPr>
                <a:t>Données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analysables</a:t>
              </a:r>
              <a:r>
                <a:rPr lang="en-US" dirty="0">
                  <a:solidFill>
                    <a:schemeClr val="tx1"/>
                  </a:solidFill>
                </a:rPr>
                <a:t> par les </a:t>
              </a:r>
              <a:r>
                <a:rPr lang="en-US" dirty="0" err="1" smtClean="0">
                  <a:solidFill>
                    <a:schemeClr val="tx1"/>
                  </a:solidFill>
                </a:rPr>
                <a:t>physiciens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r>
                <a:rPr lang="en-US" i="1" dirty="0" smtClean="0">
                  <a:sym typeface="Wingdings" panose="05000000000000000000" pitchFamily="2" charset="2"/>
                </a:rPr>
                <a:t> </a:t>
              </a:r>
              <a:r>
                <a:rPr lang="en-US" i="1" dirty="0" err="1" smtClean="0">
                  <a:sym typeface="Wingdings" panose="05000000000000000000" pitchFamily="2" charset="2"/>
                </a:rPr>
                <a:t>Étude</a:t>
              </a:r>
              <a:r>
                <a:rPr lang="en-US" i="1" dirty="0" smtClean="0">
                  <a:sym typeface="Wingdings" panose="05000000000000000000" pitchFamily="2" charset="2"/>
                </a:rPr>
                <a:t> quantitative</a:t>
              </a:r>
              <a:endParaRPr lang="en-US" i="1" dirty="0"/>
            </a:p>
          </p:txBody>
        </p:sp>
        <p:pic>
          <p:nvPicPr>
            <p:cNvPr id="4098" name="Picture 2" descr="Afficher l'image d'origin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135"/>
            <a:stretch/>
          </p:blipFill>
          <p:spPr bwMode="auto">
            <a:xfrm>
              <a:off x="6255287" y="996818"/>
              <a:ext cx="2066498" cy="1493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e 22"/>
          <p:cNvGrpSpPr/>
          <p:nvPr/>
        </p:nvGrpSpPr>
        <p:grpSpPr>
          <a:xfrm>
            <a:off x="5074377" y="2868001"/>
            <a:ext cx="3780614" cy="3766602"/>
            <a:chOff x="5074377" y="2868001"/>
            <a:chExt cx="3780614" cy="3766602"/>
          </a:xfrm>
        </p:grpSpPr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7083293" y="4880277"/>
              <a:ext cx="1771698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 err="1" smtClean="0"/>
                <a:t>Données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analysables</a:t>
              </a:r>
              <a:r>
                <a:rPr lang="en-US" b="1" dirty="0" smtClean="0"/>
                <a:t> par des </a:t>
              </a:r>
              <a:r>
                <a:rPr lang="en-US" b="1" dirty="0" err="1" smtClean="0"/>
                <a:t>lycéens</a:t>
              </a:r>
              <a:endParaRPr lang="en-US" b="1" dirty="0" smtClean="0"/>
            </a:p>
            <a:p>
              <a:pPr algn="ctr" eaLnBrk="1" hangingPunct="1"/>
              <a:r>
                <a:rPr lang="en-US" b="1" i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 </a:t>
              </a:r>
              <a:r>
                <a:rPr lang="en-US" b="1" i="1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Étude</a:t>
              </a:r>
              <a:r>
                <a:rPr lang="en-US" b="1" i="1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b="1" i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qualitative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556" b="9523"/>
            <a:stretch/>
          </p:blipFill>
          <p:spPr bwMode="auto">
            <a:xfrm>
              <a:off x="5074377" y="4031346"/>
              <a:ext cx="2008916" cy="20865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Flèche en arc 18"/>
            <p:cNvSpPr/>
            <p:nvPr/>
          </p:nvSpPr>
          <p:spPr>
            <a:xfrm rot="4324067">
              <a:off x="6300750" y="2903979"/>
              <a:ext cx="1975566" cy="190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0919"/>
                <a:gd name="adj5" fmla="val 125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72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88" y="2199205"/>
            <a:ext cx="6851674" cy="385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-361950" y="206071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Prise en main du programme de visualisation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3</a:t>
            </a:fld>
            <a:endParaRPr lang="en-GB" sz="1400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98479" y="1383156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57256" y="6180822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longitudinale du détecteur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923740" y="1383156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Numéros d’identification de l’événement en cours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5481716" y="6247661"/>
            <a:ext cx="3338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Liste des objets reconstruits</a:t>
            </a:r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1969120" y="5565228"/>
            <a:ext cx="463501" cy="67431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21" idx="0"/>
          </p:cNvCxnSpPr>
          <p:nvPr/>
        </p:nvCxnSpPr>
        <p:spPr>
          <a:xfrm flipH="1" flipV="1">
            <a:off x="6639957" y="5565229"/>
            <a:ext cx="510976" cy="6824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089014" y="1972826"/>
            <a:ext cx="0" cy="6321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730368" y="1383156"/>
            <a:ext cx="30897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Liste des objets sélectionnés</a:t>
            </a: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6785811" y="1793401"/>
            <a:ext cx="343429" cy="107592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27" name="Connecteur droit 26"/>
          <p:cNvCxnSpPr/>
          <p:nvPr/>
        </p:nvCxnSpPr>
        <p:spPr>
          <a:xfrm>
            <a:off x="1389062" y="2032998"/>
            <a:ext cx="261058" cy="57201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9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4</a:t>
            </a:fld>
            <a:endParaRPr lang="en-GB" sz="1400"/>
          </a:p>
        </p:txBody>
      </p:sp>
      <p:sp>
        <p:nvSpPr>
          <p:cNvPr id="3" name="ZoneTexte 2"/>
          <p:cNvSpPr txBox="1"/>
          <p:nvPr/>
        </p:nvSpPr>
        <p:spPr>
          <a:xfrm>
            <a:off x="606973" y="1686908"/>
            <a:ext cx="7930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Première partie : </a:t>
            </a:r>
          </a:p>
          <a:p>
            <a:endParaRPr lang="fr-FR" dirty="0"/>
          </a:p>
          <a:p>
            <a:r>
              <a:rPr lang="fr-FR" sz="4000" dirty="0"/>
              <a:t>Comment voir le détecteur en 3D ?</a:t>
            </a:r>
          </a:p>
          <a:p>
            <a:endParaRPr lang="fr-FR" dirty="0"/>
          </a:p>
          <a:p>
            <a:pPr algn="r"/>
            <a:r>
              <a:rPr lang="fr-FR" sz="3200" i="1" dirty="0"/>
              <a:t>(sans lunette 3D)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03" y="4047296"/>
            <a:ext cx="2772124" cy="184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-361950" y="206071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Visualisation du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5</a:t>
            </a:fld>
            <a:endParaRPr lang="en-GB" sz="1400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7539466" y="1692313"/>
            <a:ext cx="14347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en 3D du détecteur</a:t>
            </a:r>
          </a:p>
        </p:txBody>
      </p:sp>
      <p:pic>
        <p:nvPicPr>
          <p:cNvPr id="17" name="Picture 4" descr="http://pprc.qmul.ac.uk/sites/default/files/Atlas_Gold_displa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8" b="17517"/>
          <a:stretch/>
        </p:blipFill>
        <p:spPr bwMode="auto">
          <a:xfrm>
            <a:off x="3156633" y="1267097"/>
            <a:ext cx="4204435" cy="21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3426520" y="1294243"/>
            <a:ext cx="3919151" cy="2232728"/>
            <a:chOff x="2220686" y="2399212"/>
            <a:chExt cx="5029200" cy="2865119"/>
          </a:xfrm>
        </p:grpSpPr>
        <p:sp>
          <p:nvSpPr>
            <p:cNvPr id="5" name="Ellipse 4"/>
            <p:cNvSpPr/>
            <p:nvPr/>
          </p:nvSpPr>
          <p:spPr>
            <a:xfrm>
              <a:off x="2220686" y="2651759"/>
              <a:ext cx="953589" cy="261257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082938" y="2399212"/>
              <a:ext cx="1166948" cy="237744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" name="Connecteur droit 6"/>
            <p:cNvCxnSpPr>
              <a:stCxn id="5" idx="0"/>
              <a:endCxn id="14" idx="0"/>
            </p:cNvCxnSpPr>
            <p:nvPr/>
          </p:nvCxnSpPr>
          <p:spPr>
            <a:xfrm flipV="1">
              <a:off x="2697481" y="2399212"/>
              <a:ext cx="3968931" cy="252547"/>
            </a:xfrm>
            <a:prstGeom prst="lin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Connecteur droit 8"/>
            <p:cNvCxnSpPr>
              <a:stCxn id="5" idx="4"/>
              <a:endCxn id="14" idx="4"/>
            </p:cNvCxnSpPr>
            <p:nvPr/>
          </p:nvCxnSpPr>
          <p:spPr>
            <a:xfrm flipV="1">
              <a:off x="2697481" y="4776652"/>
              <a:ext cx="3968931" cy="487679"/>
            </a:xfrm>
            <a:prstGeom prst="lin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026" name="Picture 2" descr="http://www.lyceedeck.fr/PSD/cours/ADCS_VISION/oeil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86001"/>
            <a:ext cx="680700" cy="44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783770" y="3586427"/>
            <a:ext cx="2325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pic>
        <p:nvPicPr>
          <p:cNvPr id="30" name="Picture 2" descr="http://www.lyceedeck.fr/PSD/cours/ADCS_VISION/oeil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9749">
            <a:off x="7880117" y="6193843"/>
            <a:ext cx="738875" cy="48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cteur droit 20"/>
          <p:cNvCxnSpPr/>
          <p:nvPr/>
        </p:nvCxnSpPr>
        <p:spPr>
          <a:xfrm>
            <a:off x="757646" y="2481944"/>
            <a:ext cx="2547257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5930539" y="3461657"/>
            <a:ext cx="2020389" cy="272578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5258850" y="5991007"/>
            <a:ext cx="2325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longitudinale du détecteur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927111" y="1480515"/>
            <a:ext cx="2038505" cy="205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9" t="62414" r="46026" b="10000"/>
          <a:stretch/>
        </p:blipFill>
        <p:spPr bwMode="auto">
          <a:xfrm>
            <a:off x="4593677" y="3711349"/>
            <a:ext cx="4111408" cy="222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02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3360414" y="902058"/>
            <a:ext cx="5154323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Les éléments de détection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6</a:t>
            </a:fld>
            <a:endParaRPr lang="en-GB" sz="1400"/>
          </a:p>
        </p:txBody>
      </p:sp>
      <p:grpSp>
        <p:nvGrpSpPr>
          <p:cNvPr id="8" name="Groupe 7"/>
          <p:cNvGrpSpPr/>
          <p:nvPr/>
        </p:nvGrpSpPr>
        <p:grpSpPr>
          <a:xfrm>
            <a:off x="597875" y="1147690"/>
            <a:ext cx="3386296" cy="968493"/>
            <a:chOff x="597875" y="1147690"/>
            <a:chExt cx="3386296" cy="968493"/>
          </a:xfrm>
        </p:grpSpPr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597875" y="1147690"/>
              <a:ext cx="17162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Détecteur de muons</a:t>
              </a:r>
            </a:p>
          </p:txBody>
        </p:sp>
        <p:cxnSp>
          <p:nvCxnSpPr>
            <p:cNvPr id="3" name="Connecteur droit 2"/>
            <p:cNvCxnSpPr/>
            <p:nvPr/>
          </p:nvCxnSpPr>
          <p:spPr>
            <a:xfrm>
              <a:off x="2067951" y="1533378"/>
              <a:ext cx="1916220" cy="58280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597875" y="2433208"/>
            <a:ext cx="4052502" cy="646331"/>
            <a:chOff x="597875" y="2433208"/>
            <a:chExt cx="4052502" cy="646331"/>
          </a:xfrm>
        </p:grpSpPr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597875" y="2433208"/>
              <a:ext cx="17162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Calorimètre hadronique</a:t>
              </a:r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2095081" y="2694968"/>
              <a:ext cx="2555296" cy="3617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/>
          <p:cNvGrpSpPr/>
          <p:nvPr/>
        </p:nvGrpSpPr>
        <p:grpSpPr>
          <a:xfrm>
            <a:off x="597875" y="3579223"/>
            <a:ext cx="4561954" cy="785834"/>
            <a:chOff x="597875" y="3579223"/>
            <a:chExt cx="4561954" cy="785834"/>
          </a:xfrm>
        </p:grpSpPr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597875" y="3718726"/>
              <a:ext cx="21547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Calorimètre électromagnétique</a:t>
              </a:r>
            </a:p>
          </p:txBody>
        </p:sp>
        <p:cxnSp>
          <p:nvCxnSpPr>
            <p:cNvPr id="35" name="Connecteur droit 34"/>
            <p:cNvCxnSpPr/>
            <p:nvPr/>
          </p:nvCxnSpPr>
          <p:spPr>
            <a:xfrm flipV="1">
              <a:off x="2711380" y="3579223"/>
              <a:ext cx="2448449" cy="50375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597875" y="3831102"/>
            <a:ext cx="4731771" cy="1542474"/>
            <a:chOff x="597875" y="3831102"/>
            <a:chExt cx="4731771" cy="1542474"/>
          </a:xfrm>
        </p:grpSpPr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597875" y="5004244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/>
                <a:t>Aimant</a:t>
              </a:r>
            </a:p>
          </p:txBody>
        </p:sp>
        <p:cxnSp>
          <p:nvCxnSpPr>
            <p:cNvPr id="36" name="Connecteur droit 35"/>
            <p:cNvCxnSpPr/>
            <p:nvPr/>
          </p:nvCxnSpPr>
          <p:spPr>
            <a:xfrm flipV="1">
              <a:off x="1589649" y="3831102"/>
              <a:ext cx="3739997" cy="1359878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597875" y="3718726"/>
            <a:ext cx="5188070" cy="2663370"/>
            <a:chOff x="597875" y="3866606"/>
            <a:chExt cx="5006091" cy="2515490"/>
          </a:xfrm>
        </p:grpSpPr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597875" y="6012764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/>
                <a:t>Trajectographe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V="1">
              <a:off x="2194560" y="3866606"/>
              <a:ext cx="3409406" cy="2309112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</p:spTree>
    <p:extLst>
      <p:ext uri="{BB962C8B-B14F-4D97-AF65-F5344CB8AC3E}">
        <p14:creationId xmlns:p14="http://schemas.microsoft.com/office/powerpoint/2010/main" val="64383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Naviguer dans le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7</a:t>
            </a:fld>
            <a:endParaRPr lang="en-GB" sz="1400"/>
          </a:p>
        </p:txBody>
      </p:sp>
      <p:sp>
        <p:nvSpPr>
          <p:cNvPr id="2" name="ZoneTexte 1"/>
          <p:cNvSpPr txBox="1"/>
          <p:nvPr/>
        </p:nvSpPr>
        <p:spPr>
          <a:xfrm>
            <a:off x="117566" y="1040004"/>
            <a:ext cx="317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Possibilité de zoomer </a:t>
            </a:r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68812" y="4513136"/>
            <a:ext cx="3162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1. Cliquez sur une vue </a:t>
            </a:r>
            <a:br>
              <a:rPr lang="fr-FR" b="1" dirty="0"/>
            </a:br>
            <a:r>
              <a:rPr lang="fr-FR" b="1" dirty="0"/>
              <a:t>(transversale ou longitudinale).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8811" y="5474399"/>
            <a:ext cx="27572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2. Bouton gauche appuyé de la souris + mouvement de souris.</a:t>
            </a:r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6" name="Picture 8" descr="http://static.freepik.com/photos-libre/psd-icones-de-zoom-loupe_30-18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t="10504" r="2490" b="7794"/>
          <a:stretch/>
        </p:blipFill>
        <p:spPr bwMode="auto">
          <a:xfrm>
            <a:off x="633549" y="1442883"/>
            <a:ext cx="2142308" cy="139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3360414" y="902058"/>
            <a:ext cx="5154323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88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Naviguer dans le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8</a:t>
            </a:fld>
            <a:endParaRPr lang="en-GB" sz="1400"/>
          </a:p>
        </p:txBody>
      </p:sp>
      <p:sp>
        <p:nvSpPr>
          <p:cNvPr id="2" name="ZoneTexte 1"/>
          <p:cNvSpPr txBox="1"/>
          <p:nvPr/>
        </p:nvSpPr>
        <p:spPr>
          <a:xfrm>
            <a:off x="378823" y="1053067"/>
            <a:ext cx="236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Possibilité de se déplacer</a:t>
            </a:r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68812" y="4513136"/>
            <a:ext cx="3162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1. Cliquez sur une vue </a:t>
            </a:r>
            <a:br>
              <a:rPr lang="fr-FR" b="1" dirty="0"/>
            </a:br>
            <a:r>
              <a:rPr lang="fr-FR" b="1" dirty="0"/>
              <a:t>(transversale ou longitudinale).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8811" y="5474399"/>
            <a:ext cx="3201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2. Touche «M» appuyée + bouton gauche appuyé de la souris + mouvement de souris.</a:t>
            </a:r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0" name="Picture 4" descr="http://icons.iconarchive.com/icons/oxygen-icons.org/oxygen/256/Actions-transform-mov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67" y="1423849"/>
            <a:ext cx="1541420" cy="154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3360414" y="902058"/>
            <a:ext cx="5154323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1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4517" r="65305" b="39191"/>
          <a:stretch/>
        </p:blipFill>
        <p:spPr bwMode="auto">
          <a:xfrm>
            <a:off x="3363529" y="939254"/>
            <a:ext cx="5196134" cy="516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Naviguer dans le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9</a:t>
            </a:fld>
            <a:endParaRPr lang="en-GB" sz="1400"/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4" t="3556" r="65072" b="85186"/>
          <a:stretch/>
        </p:blipFill>
        <p:spPr bwMode="auto">
          <a:xfrm>
            <a:off x="1004180" y="4425915"/>
            <a:ext cx="1481959" cy="96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62973" y="1138950"/>
            <a:ext cx="236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Perdu dans le détecteur ?????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3360414" y="902058"/>
            <a:ext cx="5154323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68812" y="2220609"/>
            <a:ext cx="2905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/>
              <a:t>Cliquez sur la vue </a:t>
            </a:r>
            <a:br>
              <a:rPr lang="fr-FR" b="1" dirty="0"/>
            </a:br>
            <a:r>
              <a:rPr lang="fr-FR" b="1" dirty="0"/>
              <a:t>(transversale ou longitudinale).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1035" y="5777021"/>
            <a:ext cx="2893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FR" b="1" dirty="0"/>
              <a:t>Appuyez sur  « </a:t>
            </a:r>
            <a:r>
              <a:rPr lang="fr-FR" b="1" dirty="0" err="1"/>
              <a:t>Unzoom</a:t>
            </a:r>
            <a:r>
              <a:rPr lang="fr-FR" b="1" dirty="0"/>
              <a:t> full »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034" y="3502585"/>
            <a:ext cx="2593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FR" b="1" dirty="0"/>
              <a:t>Appuyez sur le bouton droit de la souris.</a:t>
            </a:r>
          </a:p>
        </p:txBody>
      </p:sp>
    </p:spTree>
    <p:extLst>
      <p:ext uri="{BB962C8B-B14F-4D97-AF65-F5344CB8AC3E}">
        <p14:creationId xmlns:p14="http://schemas.microsoft.com/office/powerpoint/2010/main" val="219651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4449</TotalTime>
  <Words>359</Words>
  <Application>Microsoft Office PowerPoint</Application>
  <PresentationFormat>Affichage à l'écran (4:3)</PresentationFormat>
  <Paragraphs>89</Paragraphs>
  <Slides>18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Haute Alsace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Administrateur</cp:lastModifiedBy>
  <cp:revision>193</cp:revision>
  <dcterms:created xsi:type="dcterms:W3CDTF">2013-03-01T10:27:03Z</dcterms:created>
  <dcterms:modified xsi:type="dcterms:W3CDTF">2016-03-01T06:58:18Z</dcterms:modified>
</cp:coreProperties>
</file>