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59" r:id="rId16"/>
    <p:sldId id="260" r:id="rId17"/>
    <p:sldId id="258" r:id="rId18"/>
    <p:sldId id="257" r:id="rId19"/>
    <p:sldId id="261" r:id="rId20"/>
    <p:sldId id="275" r:id="rId21"/>
    <p:sldId id="27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79D44-2F2D-497D-B70F-73FE60D4D8B5}" type="datetimeFigureOut">
              <a:rPr lang="fr-FR" smtClean="0"/>
              <a:t>20/12/2015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B49A4-A126-49C1-B217-3A2ABE2AE4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52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6B193-7B10-8343-A433-991C90EC69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89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8E0-D605-4A08-95B2-5DC8EA90F732}" type="datetimeFigureOut">
              <a:rPr lang="fr-FR" smtClean="0"/>
              <a:t>20/12/2015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B0D-0DDD-4280-A894-BE7FD749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40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8E0-D605-4A08-95B2-5DC8EA90F732}" type="datetimeFigureOut">
              <a:rPr lang="fr-FR" smtClean="0"/>
              <a:t>20/12/2015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B0D-0DDD-4280-A894-BE7FD749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97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8E0-D605-4A08-95B2-5DC8EA90F732}" type="datetimeFigureOut">
              <a:rPr lang="fr-FR" smtClean="0"/>
              <a:t>20/12/2015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B0D-0DDD-4280-A894-BE7FD749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04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8E0-D605-4A08-95B2-5DC8EA90F732}" type="datetimeFigureOut">
              <a:rPr lang="fr-FR" smtClean="0"/>
              <a:t>20/12/2015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B0D-0DDD-4280-A894-BE7FD749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80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8E0-D605-4A08-95B2-5DC8EA90F732}" type="datetimeFigureOut">
              <a:rPr lang="fr-FR" smtClean="0"/>
              <a:t>20/12/2015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B0D-0DDD-4280-A894-BE7FD749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20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8E0-D605-4A08-95B2-5DC8EA90F732}" type="datetimeFigureOut">
              <a:rPr lang="fr-FR" smtClean="0"/>
              <a:t>20/12/2015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B0D-0DDD-4280-A894-BE7FD749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46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8E0-D605-4A08-95B2-5DC8EA90F732}" type="datetimeFigureOut">
              <a:rPr lang="fr-FR" smtClean="0"/>
              <a:t>20/12/2015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B0D-0DDD-4280-A894-BE7FD749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37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8E0-D605-4A08-95B2-5DC8EA90F732}" type="datetimeFigureOut">
              <a:rPr lang="fr-FR" smtClean="0"/>
              <a:t>20/12/2015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B0D-0DDD-4280-A894-BE7FD749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79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8E0-D605-4A08-95B2-5DC8EA90F732}" type="datetimeFigureOut">
              <a:rPr lang="fr-FR" smtClean="0"/>
              <a:t>20/12/2015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B0D-0DDD-4280-A894-BE7FD749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71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8E0-D605-4A08-95B2-5DC8EA90F732}" type="datetimeFigureOut">
              <a:rPr lang="fr-FR" smtClean="0"/>
              <a:t>20/12/2015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B0D-0DDD-4280-A894-BE7FD749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76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28E0-D605-4A08-95B2-5DC8EA90F732}" type="datetimeFigureOut">
              <a:rPr lang="fr-FR" smtClean="0"/>
              <a:t>20/12/2015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B0D-0DDD-4280-A894-BE7FD749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88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A28E0-D605-4A08-95B2-5DC8EA90F732}" type="datetimeFigureOut">
              <a:rPr lang="fr-FR" smtClean="0"/>
              <a:t>20/12/2015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FB0D-0DDD-4280-A894-BE7FD7490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62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Can we detect a marble tomb with cosmic muons ?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/>
                </a:solidFill>
              </a:rPr>
              <a:t>Corinne Goy, Max Chefdeville, Jean Jacquemier, Yannis Karyotakis</a:t>
            </a:r>
          </a:p>
          <a:p>
            <a:r>
              <a:rPr lang="fr-FR" dirty="0" smtClean="0">
                <a:solidFill>
                  <a:schemeClr val="accent5"/>
                </a:solidFill>
              </a:rPr>
              <a:t>21 </a:t>
            </a:r>
            <a:r>
              <a:rPr lang="fr-FR" dirty="0" err="1" smtClean="0">
                <a:solidFill>
                  <a:schemeClr val="accent5"/>
                </a:solidFill>
              </a:rPr>
              <a:t>December</a:t>
            </a:r>
            <a:r>
              <a:rPr lang="fr-FR" dirty="0" smtClean="0">
                <a:solidFill>
                  <a:schemeClr val="accent5"/>
                </a:solidFill>
              </a:rPr>
              <a:t> 2015</a:t>
            </a:r>
            <a:endParaRPr lang="fr-F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 det.  with 2m  spacing (for illustration)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628801"/>
            <a:ext cx="55245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03912" y="57332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Theta 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2639616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725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Number of muons per (</a:t>
            </a:r>
            <a:r>
              <a:rPr lang="el-GR" sz="2800" dirty="0"/>
              <a:t>θ</a:t>
            </a:r>
            <a:r>
              <a:rPr lang="en-US" sz="2800" dirty="0"/>
              <a:t>,</a:t>
            </a:r>
            <a:r>
              <a:rPr lang="el-GR" sz="2800" dirty="0"/>
              <a:t>φ</a:t>
            </a:r>
            <a:r>
              <a:rPr lang="en-US" sz="2800" dirty="0"/>
              <a:t>) bin =  Number of generated * efficiency of the detector </a:t>
            </a:r>
            <a:br>
              <a:rPr lang="en-US" sz="2800" dirty="0"/>
            </a:br>
            <a:r>
              <a:rPr lang="en-US" sz="2800" dirty="0"/>
              <a:t>normalized by the time (</a:t>
            </a:r>
            <a:r>
              <a:rPr lang="en-US" sz="2800" dirty="0" err="1"/>
              <a:t>gen.SimulatedTime</a:t>
            </a:r>
            <a:r>
              <a:rPr lang="en-US" sz="2800" dirty="0"/>
              <a:t> /CRY)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888921" y="5805264"/>
            <a:ext cx="5774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Muons (</a:t>
            </a:r>
            <a:r>
              <a:rPr lang="en-US" sz="2000" dirty="0"/>
              <a:t>E&gt;20 GeV ) </a:t>
            </a:r>
            <a:r>
              <a:rPr lang="en-US" sz="2000" dirty="0"/>
              <a:t>per hour in the “toy” </a:t>
            </a:r>
            <a:r>
              <a:rPr lang="en-US" sz="2000" dirty="0"/>
              <a:t>detector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Detector horizontal </a:t>
            </a:r>
            <a:endParaRPr lang="en-US" sz="20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700808"/>
            <a:ext cx="5328592" cy="369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0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507288" cy="778098"/>
          </a:xfrm>
        </p:spPr>
        <p:txBody>
          <a:bodyPr>
            <a:noAutofit/>
          </a:bodyPr>
          <a:lstStyle/>
          <a:p>
            <a:r>
              <a:rPr lang="en-US" sz="3200" dirty="0" err="1"/>
              <a:t>Exp</a:t>
            </a:r>
            <a:r>
              <a:rPr lang="en-US" sz="3200" dirty="0"/>
              <a:t> Muons per hour in the </a:t>
            </a:r>
            <a:r>
              <a:rPr lang="en-US" sz="3200" dirty="0" err="1"/>
              <a:t>det</a:t>
            </a:r>
            <a:r>
              <a:rPr lang="en-US" sz="3200" dirty="0"/>
              <a:t> acceptance (w/o tumulus) </a:t>
            </a:r>
            <a:endParaRPr lang="en-US" sz="3200" dirty="0"/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233266"/>
              </p:ext>
            </p:extLst>
          </p:nvPr>
        </p:nvGraphicFramePr>
        <p:xfrm>
          <a:off x="2135560" y="1556790"/>
          <a:ext cx="7776864" cy="482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82449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Emin</a:t>
                      </a:r>
                      <a:r>
                        <a:rPr lang="en-US" dirty="0" smtClean="0"/>
                        <a:t> (GeV)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Lbox</a:t>
                      </a:r>
                      <a:r>
                        <a:rPr lang="en-US" dirty="0" smtClean="0"/>
                        <a:t> = 300 m</a:t>
                      </a:r>
                    </a:p>
                    <a:p>
                      <a:r>
                        <a:rPr lang="en-US" dirty="0" smtClean="0"/>
                        <a:t>Horizontal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Lbox</a:t>
                      </a:r>
                      <a:r>
                        <a:rPr lang="en-US" dirty="0" smtClean="0"/>
                        <a:t> =10m</a:t>
                      </a:r>
                    </a:p>
                    <a:p>
                      <a:r>
                        <a:rPr lang="en-US" dirty="0" smtClean="0"/>
                        <a:t>Horizontal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Lbox</a:t>
                      </a:r>
                      <a:r>
                        <a:rPr lang="en-US" dirty="0" smtClean="0"/>
                        <a:t> = 300</a:t>
                      </a:r>
                      <a:r>
                        <a:rPr lang="en-US" baseline="0" dirty="0" smtClean="0"/>
                        <a:t> m</a:t>
                      </a:r>
                    </a:p>
                    <a:p>
                      <a:r>
                        <a:rPr lang="en-US" dirty="0" err="1" smtClean="0"/>
                        <a:t>Det</a:t>
                      </a:r>
                      <a:r>
                        <a:rPr lang="en-US" dirty="0" smtClean="0"/>
                        <a:t> @ 20deg</a:t>
                      </a:r>
                      <a:endParaRPr lang="en-US" dirty="0"/>
                    </a:p>
                  </a:txBody>
                  <a:tcPr/>
                </a:tc>
              </a:tr>
              <a:tr h="824491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3830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4920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9107</a:t>
                      </a:r>
                      <a:endParaRPr lang="en-US" dirty="0"/>
                    </a:p>
                  </a:txBody>
                  <a:tcPr/>
                </a:tc>
              </a:tr>
              <a:tr h="471138"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6920</a:t>
                      </a:r>
                      <a:endParaRPr lang="en-US" dirty="0"/>
                    </a:p>
                  </a:txBody>
                  <a:tcPr/>
                </a:tc>
              </a:tr>
              <a:tr h="471138">
                <a:tc>
                  <a:txBody>
                    <a:bodyPr/>
                    <a:lstStyle/>
                    <a:p>
                      <a:r>
                        <a:rPr lang="en-US" dirty="0" smtClean="0"/>
                        <a:t> 15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2470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4095</a:t>
                      </a:r>
                      <a:endParaRPr lang="en-US" dirty="0"/>
                    </a:p>
                  </a:txBody>
                  <a:tcPr/>
                </a:tc>
              </a:tr>
              <a:tr h="824491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1280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1740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2785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71138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1907</a:t>
                      </a:r>
                      <a:endParaRPr lang="en-US" dirty="0"/>
                    </a:p>
                  </a:txBody>
                  <a:tcPr/>
                </a:tc>
              </a:tr>
              <a:tr h="471138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</a:tr>
              <a:tr h="471138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40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Angle of the monument (seen from </a:t>
            </a:r>
            <a:r>
              <a:rPr lang="en-US" smtClean="0"/>
              <a:t>the detector) 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099050" y="273051"/>
            <a:ext cx="5111750" cy="128374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Det</a:t>
            </a:r>
            <a:r>
              <a:rPr lang="en-US" dirty="0"/>
              <a:t> @ y = 31.5 m </a:t>
            </a:r>
            <a:br>
              <a:rPr lang="en-US" dirty="0"/>
            </a:br>
            <a:r>
              <a:rPr lang="en-US" dirty="0"/>
              <a:t>             x = 49.0 m </a:t>
            </a:r>
            <a:br>
              <a:rPr lang="en-US" dirty="0"/>
            </a:br>
            <a:r>
              <a:rPr lang="en-US" dirty="0"/>
              <a:t>             z = -0.5 m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99" y="1426706"/>
            <a:ext cx="6696744" cy="49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égende encadrée 1 3"/>
          <p:cNvSpPr/>
          <p:nvPr/>
        </p:nvSpPr>
        <p:spPr>
          <a:xfrm>
            <a:off x="2999656" y="5085184"/>
            <a:ext cx="2304256" cy="1080120"/>
          </a:xfrm>
          <a:prstGeom prst="borderCallout1">
            <a:avLst>
              <a:gd name="adj1" fmla="val -9469"/>
              <a:gd name="adj2" fmla="val 80482"/>
              <a:gd name="adj3" fmla="val -123331"/>
              <a:gd name="adj4" fmla="val 187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monument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5"/>
                </a:solidFill>
              </a:rPr>
              <a:t>Full simulation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Define geometry : Tumulus, monument, detectors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Generate muons using an energy parametrization from CRY, and limited </a:t>
            </a:r>
            <a:r>
              <a:rPr lang="en-US" dirty="0" smtClean="0">
                <a:solidFill>
                  <a:schemeClr val="accent5"/>
                </a:solidFill>
                <a:latin typeface="Symbol" panose="05050102010706020507" pitchFamily="18" charset="2"/>
              </a:rPr>
              <a:t>q</a:t>
            </a:r>
            <a:r>
              <a:rPr lang="en-US" dirty="0" smtClean="0">
                <a:solidFill>
                  <a:schemeClr val="accent5"/>
                </a:solidFill>
              </a:rPr>
              <a:t> and </a:t>
            </a:r>
            <a:r>
              <a:rPr lang="en-US" dirty="0" smtClean="0">
                <a:solidFill>
                  <a:schemeClr val="accent5"/>
                </a:solidFill>
                <a:latin typeface="Symbol" panose="05050102010706020507" pitchFamily="18" charset="2"/>
              </a:rPr>
              <a:t>f</a:t>
            </a:r>
            <a:r>
              <a:rPr lang="en-US" dirty="0" smtClean="0">
                <a:solidFill>
                  <a:schemeClr val="accent5"/>
                </a:solidFill>
              </a:rPr>
              <a:t> range 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Track each muon through matter, tumulus soil, marble air, detector material </a:t>
            </a:r>
            <a:r>
              <a:rPr lang="en-US" dirty="0" err="1" smtClean="0">
                <a:solidFill>
                  <a:schemeClr val="accent5"/>
                </a:solidFill>
              </a:rPr>
              <a:t>etc</a:t>
            </a:r>
            <a:r>
              <a:rPr lang="en-US" dirty="0" smtClean="0">
                <a:solidFill>
                  <a:schemeClr val="accent5"/>
                </a:solidFill>
              </a:rPr>
              <a:t> and record hits on the detectors if any.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Reconstruct the muon track if detected inside the detector layers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7" y="1335089"/>
            <a:ext cx="3956974" cy="37535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32" y="4332414"/>
            <a:ext cx="4055507" cy="252558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93244" y="135467"/>
            <a:ext cx="279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</a:rPr>
              <a:t>Simulation </a:t>
            </a:r>
            <a:r>
              <a:rPr lang="fr-FR" sz="2800" dirty="0" err="1" smtClean="0">
                <a:solidFill>
                  <a:srgbClr val="0070C0"/>
                </a:solidFill>
              </a:rPr>
              <a:t>layout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4178" y="5294489"/>
            <a:ext cx="6660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Tumulus : Cone </a:t>
            </a:r>
            <a:r>
              <a:rPr lang="en-US" dirty="0" err="1" smtClean="0"/>
              <a:t>R_bottom</a:t>
            </a:r>
            <a:r>
              <a:rPr lang="en-US" dirty="0" smtClean="0"/>
              <a:t> =47m </a:t>
            </a:r>
            <a:r>
              <a:rPr lang="en-US" dirty="0" err="1" smtClean="0"/>
              <a:t>R_top</a:t>
            </a:r>
            <a:r>
              <a:rPr lang="en-US" dirty="0" smtClean="0"/>
              <a:t> = 9m Dirt with d=2.3gr/cm3</a:t>
            </a:r>
          </a:p>
          <a:p>
            <a:r>
              <a:rPr lang="en-US" dirty="0" smtClean="0"/>
              <a:t>Tomb: Size5x5x7 m, walls 1m thick (CaCO3 or </a:t>
            </a:r>
            <a:r>
              <a:rPr lang="en-US" dirty="0" err="1" smtClean="0"/>
              <a:t>Pb</a:t>
            </a:r>
            <a:r>
              <a:rPr lang="en-US" dirty="0" smtClean="0"/>
              <a:t>!) placed inside tumulus at R=31.5m and 2.5m below the ground. Air inside tomb</a:t>
            </a:r>
          </a:p>
          <a:p>
            <a:r>
              <a:rPr lang="en-US" dirty="0" smtClean="0"/>
              <a:t>Detector : 4 1x1 m2 layers placed at R=49m in front of the tomb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65" y="361244"/>
            <a:ext cx="6247357" cy="389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77" y="540667"/>
            <a:ext cx="5274706" cy="32848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3" y="540667"/>
            <a:ext cx="5274705" cy="32848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11" y="3036322"/>
            <a:ext cx="5635950" cy="35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1600" y="482600"/>
            <a:ext cx="4529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Two tombs were simulated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 marble tomb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 lead Tomb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1.2 M events generated to cross the monument if it is there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87</a:t>
            </a:r>
            <a:r>
              <a:rPr lang="en-GB" dirty="0">
                <a:sym typeface="Symbol" panose="05050102010706020507" pitchFamily="18" charset="2"/>
              </a:rPr>
              <a:t> </a:t>
            </a:r>
            <a:r>
              <a:rPr lang="en-GB" dirty="0" smtClean="0"/>
              <a:t> &lt;  </a:t>
            </a:r>
            <a:r>
              <a:rPr lang="en-GB" dirty="0" smtClean="0">
                <a:latin typeface="Symbol" panose="05050102010706020507" pitchFamily="18" charset="2"/>
              </a:rPr>
              <a:t>q</a:t>
            </a:r>
            <a:r>
              <a:rPr lang="en-GB" dirty="0" smtClean="0"/>
              <a:t> &lt; 90</a:t>
            </a:r>
            <a:r>
              <a:rPr lang="en-GB" dirty="0" smtClean="0">
                <a:sym typeface="Symbol" panose="05050102010706020507" pitchFamily="18" charset="2"/>
              </a:rPr>
              <a:t></a:t>
            </a:r>
            <a:r>
              <a:rPr lang="en-GB" dirty="0" smtClean="0"/>
              <a:t> and  -0.6 </a:t>
            </a:r>
            <a:r>
              <a:rPr lang="en-GB" dirty="0">
                <a:sym typeface="Symbol" panose="05050102010706020507" pitchFamily="18" charset="2"/>
              </a:rPr>
              <a:t></a:t>
            </a:r>
            <a:r>
              <a:rPr lang="en-GB" dirty="0" smtClean="0"/>
              <a:t> &lt;  </a:t>
            </a:r>
            <a:r>
              <a:rPr lang="en-GB" dirty="0">
                <a:latin typeface="Symbol" panose="05050102010706020507" pitchFamily="18" charset="2"/>
              </a:rPr>
              <a:t>f</a:t>
            </a:r>
            <a:r>
              <a:rPr lang="en-GB" dirty="0" smtClean="0"/>
              <a:t>  &lt; 0.6</a:t>
            </a:r>
            <a:r>
              <a:rPr lang="en-GB" dirty="0">
                <a:sym typeface="Symbol" panose="05050102010706020507" pitchFamily="18" charset="2"/>
              </a:rPr>
              <a:t> 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3 runs : 2 with tombs and 1 without any monument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2" y="3883378"/>
            <a:ext cx="3704475" cy="23069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82" y="778933"/>
            <a:ext cx="7682908" cy="523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7" y="256824"/>
            <a:ext cx="8857544" cy="6032292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 flipV="1">
            <a:off x="3612444" y="474134"/>
            <a:ext cx="0" cy="1196621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7445023" y="457201"/>
            <a:ext cx="11288" cy="1196621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623732" y="1670755"/>
            <a:ext cx="3832579" cy="20194"/>
          </a:xfrm>
          <a:prstGeom prst="lin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3623732" y="3503559"/>
            <a:ext cx="1" cy="1298221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7439379" y="3517030"/>
            <a:ext cx="11288" cy="1279003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623732" y="4796033"/>
            <a:ext cx="3832579" cy="5747"/>
          </a:xfrm>
          <a:prstGeom prst="lin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4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12" y="1326640"/>
            <a:ext cx="8010878" cy="54556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12800" y="372533"/>
            <a:ext cx="10679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We have 1.2 M events without any monument.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Using 1st half (1h) of them to compare with </a:t>
            </a:r>
            <a:r>
              <a:rPr lang="en-GB" sz="2800" smtClean="0">
                <a:solidFill>
                  <a:srgbClr val="0070C0"/>
                </a:solidFill>
              </a:rPr>
              <a:t>second half (2h) </a:t>
            </a:r>
            <a:endParaRPr lang="en-GB" sz="2800" dirty="0">
              <a:solidFill>
                <a:srgbClr val="0070C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897489" y="2184400"/>
            <a:ext cx="559646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897489" y="4941712"/>
            <a:ext cx="559646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Gerb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286168"/>
            <a:ext cx="5905094" cy="5472608"/>
          </a:xfrm>
          <a:prstGeom prst="rect">
            <a:avLst/>
          </a:prstGeom>
        </p:spPr>
      </p:pic>
      <p:sp>
        <p:nvSpPr>
          <p:cNvPr id="4" name="Légende à une bordure 1 3"/>
          <p:cNvSpPr/>
          <p:nvPr/>
        </p:nvSpPr>
        <p:spPr>
          <a:xfrm>
            <a:off x="6744072" y="332656"/>
            <a:ext cx="2592288" cy="576064"/>
          </a:xfrm>
          <a:prstGeom prst="accentCallout1">
            <a:avLst>
              <a:gd name="adj1" fmla="val 18750"/>
              <a:gd name="adj2" fmla="val -8333"/>
              <a:gd name="adj3" fmla="val 154829"/>
              <a:gd name="adj4" fmla="val -3950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Primary Cosmic rays </a:t>
            </a:r>
          </a:p>
        </p:txBody>
      </p:sp>
      <p:sp>
        <p:nvSpPr>
          <p:cNvPr id="5" name="Accolade fermante 4"/>
          <p:cNvSpPr/>
          <p:nvPr/>
        </p:nvSpPr>
        <p:spPr>
          <a:xfrm>
            <a:off x="7824193" y="1844824"/>
            <a:ext cx="791869" cy="4752528"/>
          </a:xfrm>
          <a:prstGeom prst="rightBrace">
            <a:avLst>
              <a:gd name="adj1" fmla="val 75021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8616062" y="3429000"/>
            <a:ext cx="1944435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Showering in atmosphere → </a:t>
            </a:r>
          </a:p>
          <a:p>
            <a:pPr algn="ctr"/>
            <a:r>
              <a:rPr lang="en-US" dirty="0"/>
              <a:t>Destruction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2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271359"/>
            <a:ext cx="6480720" cy="502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1414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5"/>
                </a:solidFill>
              </a:rPr>
              <a:t>Conclusion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Detecting a monument inside a tumulus will not be an easy task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Low statistics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Standard dirt and marble not very different</a:t>
            </a:r>
          </a:p>
          <a:p>
            <a:r>
              <a:rPr lang="en-US" dirty="0" err="1" smtClean="0">
                <a:solidFill>
                  <a:schemeClr val="accent5"/>
                </a:solidFill>
              </a:rPr>
              <a:t>Impove</a:t>
            </a:r>
            <a:r>
              <a:rPr lang="en-US" dirty="0" smtClean="0">
                <a:solidFill>
                  <a:schemeClr val="accent5"/>
                </a:solidFill>
              </a:rPr>
              <a:t> simulation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Use a different model (</a:t>
            </a:r>
            <a:r>
              <a:rPr lang="en-US" dirty="0" err="1" smtClean="0">
                <a:solidFill>
                  <a:schemeClr val="accent5"/>
                </a:solidFill>
              </a:rPr>
              <a:t>Fluka</a:t>
            </a:r>
            <a:r>
              <a:rPr lang="en-US" dirty="0" smtClean="0">
                <a:solidFill>
                  <a:schemeClr val="accent5"/>
                </a:solidFill>
              </a:rPr>
              <a:t>) for cross check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Input real soil composition. Need some chemical analysis.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Compare with data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My proposal :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We have already one or two set of detectors. It is worthwhile to deploy them after March and make an exploratory run until summer.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Depending on findings, improve simulation and decide on a longer campaign 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524001" y="7312"/>
            <a:ext cx="906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>
                <a:solidFill>
                  <a:schemeClr val="bg1"/>
                </a:solidFill>
              </a:rPr>
              <a:t>Flux de rayons cosmiques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84019" y="27341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Flux on top of the atmosphere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727848" y="6403098"/>
            <a:ext cx="183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GeV = 10 </a:t>
            </a:r>
            <a:r>
              <a:rPr lang="en-US" baseline="30000" dirty="0"/>
              <a:t>9</a:t>
            </a:r>
            <a:r>
              <a:rPr lang="en-US" dirty="0"/>
              <a:t> eV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42" y="340165"/>
            <a:ext cx="6337518" cy="6152478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 rot="16200000">
            <a:off x="1670393" y="2056113"/>
            <a:ext cx="23239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Flux (m</a:t>
            </a:r>
            <a:r>
              <a:rPr lang="fr-FR" sz="1400" b="1" baseline="30000" dirty="0"/>
              <a:t>2</a:t>
            </a:r>
            <a:r>
              <a:rPr lang="fr-FR" sz="1400" b="1" dirty="0"/>
              <a:t>.sr.s.GeV)</a:t>
            </a:r>
            <a:r>
              <a:rPr lang="fr-FR" sz="1400" b="1" baseline="30000" dirty="0"/>
              <a:t>-1</a:t>
            </a:r>
            <a:endParaRPr lang="en-US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val="8574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8229600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Composition of primary cosmic rays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412776"/>
            <a:ext cx="5779843" cy="506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968208" y="2204865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90 %  protons</a:t>
            </a:r>
          </a:p>
          <a:p>
            <a:r>
              <a:rPr lang="en-US" dirty="0"/>
              <a:t>10 %   Helium</a:t>
            </a:r>
          </a:p>
          <a:p>
            <a:r>
              <a:rPr lang="en-US" dirty="0"/>
              <a:t> 1 %   electrons </a:t>
            </a:r>
          </a:p>
          <a:p>
            <a:r>
              <a:rPr lang="en-US" dirty="0"/>
              <a:t>0.1 % positrons  </a:t>
            </a:r>
          </a:p>
        </p:txBody>
      </p:sp>
    </p:spTree>
    <p:extLst>
      <p:ext uri="{BB962C8B-B14F-4D97-AF65-F5344CB8AC3E}">
        <p14:creationId xmlns:p14="http://schemas.microsoft.com/office/powerpoint/2010/main" val="24122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 – level : remnants of primary CRs – essentially muons (and neutrinos) 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1703512" y="2285182"/>
            <a:ext cx="4040188" cy="639762"/>
          </a:xfrm>
        </p:spPr>
        <p:txBody>
          <a:bodyPr/>
          <a:lstStyle/>
          <a:p>
            <a:r>
              <a:rPr lang="en-US" dirty="0" smtClean="0"/>
              <a:t>Few Horizontal muon 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6307361" y="2287494"/>
            <a:ext cx="4041775" cy="639762"/>
          </a:xfrm>
        </p:spPr>
        <p:txBody>
          <a:bodyPr/>
          <a:lstStyle/>
          <a:p>
            <a:r>
              <a:rPr lang="en-US" dirty="0" smtClean="0"/>
              <a:t>Low energy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432" y="3001760"/>
            <a:ext cx="4561057" cy="309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76" y="2924945"/>
            <a:ext cx="4517306" cy="309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279576" y="5838461"/>
            <a:ext cx="3384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Angle with respect to the vertical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88088" y="590863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Muon Energy  (GeV) </a:t>
            </a:r>
          </a:p>
        </p:txBody>
      </p:sp>
    </p:spTree>
    <p:extLst>
      <p:ext uri="{BB962C8B-B14F-4D97-AF65-F5344CB8AC3E}">
        <p14:creationId xmlns:p14="http://schemas.microsoft.com/office/powerpoint/2010/main" val="32609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268760"/>
            <a:ext cx="6264696" cy="44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187788" y="5579948"/>
            <a:ext cx="486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crossed by the muon in Tumulus (m) </a:t>
            </a:r>
          </a:p>
        </p:txBody>
      </p:sp>
      <p:sp>
        <p:nvSpPr>
          <p:cNvPr id="4" name="ZoneTexte 3"/>
          <p:cNvSpPr txBox="1"/>
          <p:nvPr/>
        </p:nvSpPr>
        <p:spPr>
          <a:xfrm rot="16200000">
            <a:off x="1626857" y="306431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Muon Energy (GeV)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75721" y="260648"/>
            <a:ext cx="4721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interested in rather  high energy muons , otherwise they are absorbed in the tumulus before reaching the detector </a:t>
            </a:r>
          </a:p>
        </p:txBody>
      </p:sp>
    </p:spTree>
    <p:extLst>
      <p:ext uri="{BB962C8B-B14F-4D97-AF65-F5344CB8AC3E}">
        <p14:creationId xmlns:p14="http://schemas.microsoft.com/office/powerpoint/2010/main" val="24756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Acceptance Studies 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r>
              <a:rPr lang="en-US" dirty="0" smtClean="0"/>
              <a:t>and prelim. Results 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67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178696" cy="1143000"/>
          </a:xfrm>
        </p:spPr>
        <p:txBody>
          <a:bodyPr/>
          <a:lstStyle/>
          <a:p>
            <a:r>
              <a:rPr lang="en-US" dirty="0" smtClean="0"/>
              <a:t>Toy MC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36" y="3175818"/>
            <a:ext cx="4293564" cy="37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624"/>
            <a:ext cx="4470958" cy="345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75520" y="1484784"/>
            <a:ext cx="33843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Generate random Y &amp; Z  on a 1 square meter.  (~= 1 chamber) at X = 0.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Generate </a:t>
            </a:r>
            <a:r>
              <a:rPr lang="el-GR" sz="2000" dirty="0"/>
              <a:t>φ</a:t>
            </a:r>
            <a:r>
              <a:rPr lang="en-US" sz="2000" dirty="0"/>
              <a:t>  in  [-</a:t>
            </a:r>
            <a:r>
              <a:rPr lang="el-GR" sz="2000" dirty="0"/>
              <a:t>π</a:t>
            </a:r>
            <a:r>
              <a:rPr lang="en-US" sz="2000" dirty="0"/>
              <a:t>;+</a:t>
            </a:r>
            <a:r>
              <a:rPr lang="el-GR" sz="2000" dirty="0"/>
              <a:t>π</a:t>
            </a:r>
            <a:r>
              <a:rPr lang="en-US" sz="2000" dirty="0"/>
              <a:t>]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Generate </a:t>
            </a:r>
            <a:r>
              <a:rPr lang="el-GR" sz="2000" dirty="0"/>
              <a:t>θ</a:t>
            </a:r>
            <a:r>
              <a:rPr lang="en-US" sz="2000" dirty="0"/>
              <a:t>  in  [0;</a:t>
            </a:r>
            <a:r>
              <a:rPr lang="el-GR" sz="2000" dirty="0"/>
              <a:t>π</a:t>
            </a:r>
            <a:r>
              <a:rPr lang="en-US" sz="2000" dirty="0"/>
              <a:t> ]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Extrapolate track to X = 0.5 m (</a:t>
            </a:r>
            <a:r>
              <a:rPr lang="en-US" sz="2000" dirty="0" err="1"/>
              <a:t>resp</a:t>
            </a:r>
            <a:r>
              <a:rPr lang="en-US" sz="2000" dirty="0"/>
              <a:t> 2 m)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Retain tracks that crosses the second chamber  </a:t>
            </a:r>
            <a:r>
              <a:rPr lang="en-US" sz="2000" dirty="0" err="1"/>
              <a:t>ie</a:t>
            </a:r>
            <a:r>
              <a:rPr lang="en-US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/>
              <a:t> 0 &lt; Z &lt; 1m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/>
              <a:t> 0 &lt; Y  &lt; 1m     @ X =0.5 m (</a:t>
            </a:r>
            <a:r>
              <a:rPr lang="en-US" sz="2000" dirty="0" err="1"/>
              <a:t>resp</a:t>
            </a:r>
            <a:r>
              <a:rPr lang="en-US" sz="2000" dirty="0"/>
              <a:t> 2m) </a:t>
            </a:r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85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det.  with 50 cm spacing (for illustration)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1772816"/>
            <a:ext cx="57721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75920" y="57923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Theta 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2423592" y="3284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5015880" y="616169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Inclined detector will  move the pattern to the right </a:t>
            </a:r>
            <a:endParaRPr lang="en-US" dirty="0"/>
          </a:p>
        </p:txBody>
      </p:sp>
      <p:sp>
        <p:nvSpPr>
          <p:cNvPr id="7" name="Bulle ronde 6"/>
          <p:cNvSpPr/>
          <p:nvPr/>
        </p:nvSpPr>
        <p:spPr>
          <a:xfrm>
            <a:off x="8184232" y="1268760"/>
            <a:ext cx="2232248" cy="1728192"/>
          </a:xfrm>
          <a:prstGeom prst="wedgeEllipseCallout">
            <a:avLst>
              <a:gd name="adj1" fmla="val -83869"/>
              <a:gd name="adj2" fmla="val 4360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Θ</a:t>
            </a:r>
            <a:r>
              <a:rPr lang="en-US" dirty="0"/>
              <a:t> and </a:t>
            </a:r>
            <a:r>
              <a:rPr lang="el-GR" dirty="0"/>
              <a:t>φ</a:t>
            </a:r>
            <a:r>
              <a:rPr lang="en-US" dirty="0"/>
              <a:t> of generated CRs (CRY simulation) </a:t>
            </a:r>
            <a:endParaRPr lang="en-US" dirty="0"/>
          </a:p>
        </p:txBody>
      </p:sp>
      <p:sp>
        <p:nvSpPr>
          <p:cNvPr id="8" name="Bulle ronde 7"/>
          <p:cNvSpPr/>
          <p:nvPr/>
        </p:nvSpPr>
        <p:spPr>
          <a:xfrm>
            <a:off x="1703512" y="4653136"/>
            <a:ext cx="1872208" cy="1008112"/>
          </a:xfrm>
          <a:prstGeom prst="wedgeEllipseCallout">
            <a:avLst>
              <a:gd name="adj1" fmla="val 119003"/>
              <a:gd name="adj2" fmla="val -115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Detector acceptance </a:t>
            </a:r>
          </a:p>
          <a:p>
            <a:pPr algn="ctr"/>
            <a:r>
              <a:rPr lang="en-US" dirty="0"/>
              <a:t>Projected 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38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684</Words>
  <Application>Microsoft Office PowerPoint</Application>
  <PresentationFormat>Grand écran</PresentationFormat>
  <Paragraphs>124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Thème Office</vt:lpstr>
      <vt:lpstr>Can we detect a marble tomb with cosmic muons ?</vt:lpstr>
      <vt:lpstr>Présentation PowerPoint</vt:lpstr>
      <vt:lpstr>Présentation PowerPoint</vt:lpstr>
      <vt:lpstr>Composition of primary cosmic rays </vt:lpstr>
      <vt:lpstr>Sea – level : remnants of primary CRs – essentially muons (and neutrinos)  </vt:lpstr>
      <vt:lpstr>Présentation PowerPoint</vt:lpstr>
      <vt:lpstr>Acceptance Studies </vt:lpstr>
      <vt:lpstr>Toy MC </vt:lpstr>
      <vt:lpstr>2 det.  with 50 cm spacing (for illustration) </vt:lpstr>
      <vt:lpstr>2 det.  with 2m  spacing (for illustration) </vt:lpstr>
      <vt:lpstr>Number of muons per (θ,φ) bin =  Number of generated * efficiency of the detector  normalized by the time (gen.SimulatedTime /CRY)  </vt:lpstr>
      <vt:lpstr>Exp Muons per hour in the det acceptance (w/o tumulus) </vt:lpstr>
      <vt:lpstr>Solid Angle of the monument (seen from the detector) </vt:lpstr>
      <vt:lpstr>Full simulation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detect a marble tomb with cosmic muons ?</dc:title>
  <dc:creator>Yannis KARYOTAKIS</dc:creator>
  <cp:lastModifiedBy>Yannis KARYOTAKIS</cp:lastModifiedBy>
  <cp:revision>24</cp:revision>
  <dcterms:created xsi:type="dcterms:W3CDTF">2015-12-07T09:38:26Z</dcterms:created>
  <dcterms:modified xsi:type="dcterms:W3CDTF">2015-12-20T07:34:59Z</dcterms:modified>
</cp:coreProperties>
</file>