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9" r:id="rId2"/>
  </p:sldMasterIdLst>
  <p:notesMasterIdLst>
    <p:notesMasterId r:id="rId26"/>
  </p:notesMasterIdLst>
  <p:handoutMasterIdLst>
    <p:handoutMasterId r:id="rId27"/>
  </p:handoutMasterIdLst>
  <p:sldIdLst>
    <p:sldId id="256" r:id="rId3"/>
    <p:sldId id="452" r:id="rId4"/>
    <p:sldId id="524" r:id="rId5"/>
    <p:sldId id="462" r:id="rId6"/>
    <p:sldId id="538" r:id="rId7"/>
    <p:sldId id="519" r:id="rId8"/>
    <p:sldId id="466" r:id="rId9"/>
    <p:sldId id="446" r:id="rId10"/>
    <p:sldId id="380" r:id="rId11"/>
    <p:sldId id="530" r:id="rId12"/>
    <p:sldId id="490" r:id="rId13"/>
    <p:sldId id="532" r:id="rId14"/>
    <p:sldId id="529" r:id="rId15"/>
    <p:sldId id="533" r:id="rId16"/>
    <p:sldId id="528" r:id="rId17"/>
    <p:sldId id="531" r:id="rId18"/>
    <p:sldId id="527" r:id="rId19"/>
    <p:sldId id="539" r:id="rId20"/>
    <p:sldId id="534" r:id="rId21"/>
    <p:sldId id="525" r:id="rId22"/>
    <p:sldId id="537" r:id="rId23"/>
    <p:sldId id="493" r:id="rId24"/>
    <p:sldId id="523" r:id="rId25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D0"/>
    <a:srgbClr val="000000"/>
    <a:srgbClr val="3E1989"/>
    <a:srgbClr val="341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447" autoAdjust="0"/>
  </p:normalViewPr>
  <p:slideViewPr>
    <p:cSldViewPr snapToGrid="0" snapToObjects="1" showGuides="1">
      <p:cViewPr>
        <p:scale>
          <a:sx n="100" d="100"/>
          <a:sy n="100" d="100"/>
        </p:scale>
        <p:origin x="1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650"/>
    </p:cViewPr>
  </p:sorterViewPr>
  <p:notesViewPr>
    <p:cSldViewPr snapToGrid="0" snapToObjects="1">
      <p:cViewPr varScale="1">
        <p:scale>
          <a:sx n="73" d="100"/>
          <a:sy n="73" d="100"/>
        </p:scale>
        <p:origin x="-2148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'Nature Index'!$C$6:$C$25</c:f>
              <c:strCache>
                <c:ptCount val="20"/>
                <c:pt idx="0">
                  <c:v>CNRS</c:v>
                </c:pt>
                <c:pt idx="1">
                  <c:v>CAS (Chine)</c:v>
                </c:pt>
                <c:pt idx="2">
                  <c:v>Max Planck</c:v>
                </c:pt>
                <c:pt idx="3">
                  <c:v>Harvard</c:v>
                </c:pt>
                <c:pt idx="4">
                  <c:v>CSIC</c:v>
                </c:pt>
                <c:pt idx="5">
                  <c:v>Helmholtz</c:v>
                </c:pt>
                <c:pt idx="6">
                  <c:v>MIT</c:v>
                </c:pt>
                <c:pt idx="7">
                  <c:v>Cambridge</c:v>
                </c:pt>
                <c:pt idx="8">
                  <c:v>UPMC</c:v>
                </c:pt>
                <c:pt idx="9">
                  <c:v>Stanford</c:v>
                </c:pt>
                <c:pt idx="10">
                  <c:v>UC Berkeley</c:v>
                </c:pt>
                <c:pt idx="11">
                  <c:v>U. Tokyo</c:v>
                </c:pt>
                <c:pt idx="12">
                  <c:v>Oxford</c:v>
                </c:pt>
                <c:pt idx="13">
                  <c:v>Caltech</c:v>
                </c:pt>
                <c:pt idx="14">
                  <c:v>CEA</c:v>
                </c:pt>
                <c:pt idx="15">
                  <c:v>NASA</c:v>
                </c:pt>
                <c:pt idx="16">
                  <c:v>ETH Zurich</c:v>
                </c:pt>
                <c:pt idx="17">
                  <c:v>INAF</c:v>
                </c:pt>
                <c:pt idx="18">
                  <c:v>Peking U.</c:v>
                </c:pt>
                <c:pt idx="19">
                  <c:v>U. Paris Diderot</c:v>
                </c:pt>
              </c:strCache>
            </c:strRef>
          </c:cat>
          <c:val>
            <c:numRef>
              <c:f>'Nature Index'!$D$6:$D$25</c:f>
              <c:numCache>
                <c:formatCode>General</c:formatCode>
                <c:ptCount val="20"/>
                <c:pt idx="0">
                  <c:v>4846</c:v>
                </c:pt>
                <c:pt idx="1">
                  <c:v>3159</c:v>
                </c:pt>
                <c:pt idx="2">
                  <c:v>2948</c:v>
                </c:pt>
                <c:pt idx="3">
                  <c:v>2593</c:v>
                </c:pt>
                <c:pt idx="4">
                  <c:v>1832</c:v>
                </c:pt>
                <c:pt idx="5">
                  <c:v>1644</c:v>
                </c:pt>
                <c:pt idx="6">
                  <c:v>1488</c:v>
                </c:pt>
                <c:pt idx="7">
                  <c:v>1415</c:v>
                </c:pt>
                <c:pt idx="8">
                  <c:v>1364</c:v>
                </c:pt>
                <c:pt idx="9">
                  <c:v>1307</c:v>
                </c:pt>
                <c:pt idx="10">
                  <c:v>1292</c:v>
                </c:pt>
                <c:pt idx="11">
                  <c:v>1262</c:v>
                </c:pt>
                <c:pt idx="12">
                  <c:v>1232</c:v>
                </c:pt>
                <c:pt idx="13">
                  <c:v>1197</c:v>
                </c:pt>
                <c:pt idx="14">
                  <c:v>1081</c:v>
                </c:pt>
                <c:pt idx="15">
                  <c:v>1013</c:v>
                </c:pt>
                <c:pt idx="16">
                  <c:v>983</c:v>
                </c:pt>
                <c:pt idx="17">
                  <c:v>959</c:v>
                </c:pt>
                <c:pt idx="18">
                  <c:v>957</c:v>
                </c:pt>
                <c:pt idx="19">
                  <c:v>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54240"/>
        <c:axId val="78555776"/>
      </c:barChart>
      <c:catAx>
        <c:axId val="78554240"/>
        <c:scaling>
          <c:orientation val="minMax"/>
        </c:scaling>
        <c:delete val="0"/>
        <c:axPos val="b"/>
        <c:majorTickMark val="out"/>
        <c:minorTickMark val="none"/>
        <c:tickLblPos val="nextTo"/>
        <c:crossAx val="78555776"/>
        <c:crosses val="autoZero"/>
        <c:auto val="1"/>
        <c:lblAlgn val="ctr"/>
        <c:lblOffset val="100"/>
        <c:noMultiLvlLbl val="0"/>
      </c:catAx>
      <c:valAx>
        <c:axId val="78555776"/>
        <c:scaling>
          <c:orientation val="minMax"/>
          <c:max val="5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78554240"/>
        <c:crosses val="autoZero"/>
        <c:crossBetween val="between"/>
        <c:majorUnit val="1000"/>
      </c:valAx>
    </c:plotArea>
    <c:plotVisOnly val="1"/>
    <c:dispBlanksAs val="gap"/>
    <c:showDLblsOverMax val="0"/>
  </c:chart>
  <c:txPr>
    <a:bodyPr/>
    <a:lstStyle/>
    <a:p>
      <a:pPr>
        <a:defRPr sz="1200" b="1">
          <a:latin typeface="Arial Narrow" panose="020B0606020202030204" pitchFamily="34" charset="0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0809667184077805E-3"/>
          <c:y val="1.9666205428890297E-2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Score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Feuil1!$A$2:$A$11</c:f>
              <c:strCache>
                <c:ptCount val="10"/>
                <c:pt idx="0">
                  <c:v>Alternative Energies and Atomic Energy Commission (FRANCE)</c:v>
                </c:pt>
                <c:pt idx="1">
                  <c:v>Fraunhofer Society (GERMANY)</c:v>
                </c:pt>
                <c:pt idx="2">
                  <c:v>Japan Science &amp; Technology Agency (JAPAN)</c:v>
                </c:pt>
                <c:pt idx="3">
                  <c:v>US Dept of Health &amp; Human Services (USA)</c:v>
                </c:pt>
                <c:pt idx="4">
                  <c:v>National Center for Scientific Research (FRANCE)</c:v>
                </c:pt>
                <c:pt idx="5">
                  <c:v>Korean Institute of Science &amp; Technology (SOUTH KOREA) </c:v>
                </c:pt>
                <c:pt idx="6">
                  <c:v>National Institute of Advanced Industrial Science &amp; Technology (JAPAN) </c:v>
                </c:pt>
                <c:pt idx="7">
                  <c:v>U.S. Department of Energy (USA)</c:v>
                </c:pt>
                <c:pt idx="8">
                  <c:v>Agency for Science, Technology &amp; Research (SINGAPORE) </c:v>
                </c:pt>
                <c:pt idx="9">
                  <c:v>French Institute of Health &amp; Medical Research (FRANCE) 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206</c:v>
                </c:pt>
                <c:pt idx="1">
                  <c:v>202</c:v>
                </c:pt>
                <c:pt idx="2">
                  <c:v>201</c:v>
                </c:pt>
                <c:pt idx="3">
                  <c:v>193</c:v>
                </c:pt>
                <c:pt idx="4">
                  <c:v>189</c:v>
                </c:pt>
                <c:pt idx="5">
                  <c:v>183</c:v>
                </c:pt>
                <c:pt idx="6">
                  <c:v>182</c:v>
                </c:pt>
                <c:pt idx="7">
                  <c:v>179</c:v>
                </c:pt>
                <c:pt idx="8">
                  <c:v>175</c:v>
                </c:pt>
                <c:pt idx="9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065856"/>
        <c:axId val="41067648"/>
      </c:barChart>
      <c:catAx>
        <c:axId val="410658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 b="0"/>
            </a:pPr>
            <a:endParaRPr lang="fr-FR"/>
          </a:p>
        </c:txPr>
        <c:crossAx val="41067648"/>
        <c:crosses val="autoZero"/>
        <c:auto val="1"/>
        <c:lblAlgn val="ctr"/>
        <c:lblOffset val="100"/>
        <c:noMultiLvlLbl val="0"/>
      </c:catAx>
      <c:valAx>
        <c:axId val="410676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41065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Feuil1!$C$3:$C$32</c:f>
              <c:strCache>
                <c:ptCount val="30"/>
                <c:pt idx="0">
                  <c:v>USA</c:v>
                </c:pt>
                <c:pt idx="1">
                  <c:v>Germany</c:v>
                </c:pt>
                <c:pt idx="2">
                  <c:v>UK</c:v>
                </c:pt>
                <c:pt idx="3">
                  <c:v>Italy</c:v>
                </c:pt>
                <c:pt idx="4">
                  <c:v>Spain</c:v>
                </c:pt>
                <c:pt idx="5">
                  <c:v>Switzerland</c:v>
                </c:pt>
                <c:pt idx="6">
                  <c:v>China</c:v>
                </c:pt>
                <c:pt idx="7">
                  <c:v>Canada</c:v>
                </c:pt>
                <c:pt idx="8">
                  <c:v>Netherlands</c:v>
                </c:pt>
                <c:pt idx="9">
                  <c:v>Belgium</c:v>
                </c:pt>
                <c:pt idx="10">
                  <c:v>Russia</c:v>
                </c:pt>
                <c:pt idx="11">
                  <c:v>Japan</c:v>
                </c:pt>
                <c:pt idx="12">
                  <c:v>Australie</c:v>
                </c:pt>
                <c:pt idx="13">
                  <c:v>Brazil</c:v>
                </c:pt>
                <c:pt idx="14">
                  <c:v>Poland</c:v>
                </c:pt>
                <c:pt idx="15">
                  <c:v>Sweden</c:v>
                </c:pt>
                <c:pt idx="16">
                  <c:v>Portugal</c:v>
                </c:pt>
                <c:pt idx="17">
                  <c:v>India</c:v>
                </c:pt>
                <c:pt idx="18">
                  <c:v>Austria</c:v>
                </c:pt>
                <c:pt idx="19">
                  <c:v>Czech Rep.</c:v>
                </c:pt>
                <c:pt idx="20">
                  <c:v>Romanie</c:v>
                </c:pt>
                <c:pt idx="21">
                  <c:v>Tunisia</c:v>
                </c:pt>
                <c:pt idx="22">
                  <c:v>Denmark</c:v>
                </c:pt>
                <c:pt idx="23">
                  <c:v>Greece</c:v>
                </c:pt>
                <c:pt idx="24">
                  <c:v>Norway</c:v>
                </c:pt>
                <c:pt idx="25">
                  <c:v>Chile</c:v>
                </c:pt>
                <c:pt idx="26">
                  <c:v>Korea</c:v>
                </c:pt>
                <c:pt idx="27">
                  <c:v>Mexico</c:v>
                </c:pt>
                <c:pt idx="28">
                  <c:v>Algeria</c:v>
                </c:pt>
                <c:pt idx="29">
                  <c:v>Israel</c:v>
                </c:pt>
              </c:strCache>
            </c:strRef>
          </c:cat>
          <c:val>
            <c:numRef>
              <c:f>Feuil1!$D$3:$D$32</c:f>
              <c:numCache>
                <c:formatCode>0</c:formatCode>
                <c:ptCount val="30"/>
                <c:pt idx="0">
                  <c:v>5367</c:v>
                </c:pt>
                <c:pt idx="1">
                  <c:v>3619.5</c:v>
                </c:pt>
                <c:pt idx="2">
                  <c:v>3214.5</c:v>
                </c:pt>
                <c:pt idx="3">
                  <c:v>2546</c:v>
                </c:pt>
                <c:pt idx="4">
                  <c:v>2278.5</c:v>
                </c:pt>
                <c:pt idx="5">
                  <c:v>1678</c:v>
                </c:pt>
                <c:pt idx="6">
                  <c:v>1525.5</c:v>
                </c:pt>
                <c:pt idx="7">
                  <c:v>1491</c:v>
                </c:pt>
                <c:pt idx="8">
                  <c:v>1315.5</c:v>
                </c:pt>
                <c:pt idx="9">
                  <c:v>1209</c:v>
                </c:pt>
                <c:pt idx="10">
                  <c:v>1177.5</c:v>
                </c:pt>
                <c:pt idx="11">
                  <c:v>1153</c:v>
                </c:pt>
                <c:pt idx="12">
                  <c:v>1020.5</c:v>
                </c:pt>
                <c:pt idx="13">
                  <c:v>979</c:v>
                </c:pt>
                <c:pt idx="14">
                  <c:v>893.5</c:v>
                </c:pt>
                <c:pt idx="15">
                  <c:v>805.5</c:v>
                </c:pt>
                <c:pt idx="16">
                  <c:v>661.5</c:v>
                </c:pt>
                <c:pt idx="17">
                  <c:v>641.5</c:v>
                </c:pt>
                <c:pt idx="18">
                  <c:v>622.5</c:v>
                </c:pt>
                <c:pt idx="19">
                  <c:v>609.5</c:v>
                </c:pt>
                <c:pt idx="20">
                  <c:v>564.5</c:v>
                </c:pt>
                <c:pt idx="21">
                  <c:v>522</c:v>
                </c:pt>
                <c:pt idx="22">
                  <c:v>522</c:v>
                </c:pt>
                <c:pt idx="23">
                  <c:v>498</c:v>
                </c:pt>
                <c:pt idx="24">
                  <c:v>482.5</c:v>
                </c:pt>
                <c:pt idx="25">
                  <c:v>458.5</c:v>
                </c:pt>
                <c:pt idx="26">
                  <c:v>454.5</c:v>
                </c:pt>
                <c:pt idx="27">
                  <c:v>445.5</c:v>
                </c:pt>
                <c:pt idx="28">
                  <c:v>433.5</c:v>
                </c:pt>
                <c:pt idx="29">
                  <c:v>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17120"/>
        <c:axId val="43318656"/>
      </c:barChart>
      <c:catAx>
        <c:axId val="43317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318656"/>
        <c:crosses val="autoZero"/>
        <c:auto val="1"/>
        <c:lblAlgn val="ctr"/>
        <c:lblOffset val="100"/>
        <c:noMultiLvlLbl val="0"/>
      </c:catAx>
      <c:valAx>
        <c:axId val="433186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43317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5738913196041"/>
          <c:y val="3.5571766764448565E-2"/>
          <c:w val="0.88614917614981414"/>
          <c:h val="0.7726617261077659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'budgets tous pays'!$C$4:$C$19</c:f>
              <c:strCache>
                <c:ptCount val="16"/>
                <c:pt idx="0">
                  <c:v>USA</c:v>
                </c:pt>
                <c:pt idx="1">
                  <c:v>Japan</c:v>
                </c:pt>
                <c:pt idx="2">
                  <c:v>Canada</c:v>
                </c:pt>
                <c:pt idx="3">
                  <c:v>Singapore</c:v>
                </c:pt>
                <c:pt idx="4">
                  <c:v>Senegal</c:v>
                </c:pt>
                <c:pt idx="5">
                  <c:v>Russia</c:v>
                </c:pt>
                <c:pt idx="6">
                  <c:v>China</c:v>
                </c:pt>
                <c:pt idx="7">
                  <c:v>Italy</c:v>
                </c:pt>
                <c:pt idx="8">
                  <c:v>Chile</c:v>
                </c:pt>
                <c:pt idx="9">
                  <c:v>Mexico</c:v>
                </c:pt>
                <c:pt idx="10">
                  <c:v>Vietnam</c:v>
                </c:pt>
                <c:pt idx="11">
                  <c:v>Argentina</c:v>
                </c:pt>
                <c:pt idx="12">
                  <c:v>Brazil</c:v>
                </c:pt>
                <c:pt idx="13">
                  <c:v>Germany</c:v>
                </c:pt>
                <c:pt idx="14">
                  <c:v>UK</c:v>
                </c:pt>
                <c:pt idx="15">
                  <c:v>India</c:v>
                </c:pt>
              </c:strCache>
            </c:strRef>
          </c:cat>
          <c:val>
            <c:numRef>
              <c:f>'budgets tous pays'!$K$4:$K$19</c:f>
              <c:numCache>
                <c:formatCode>_-* #,##0\ _€_-;\-* #,##0\ _€_-;_-* "-"??\ _€_-;_-@_-</c:formatCode>
                <c:ptCount val="16"/>
                <c:pt idx="0">
                  <c:v>2837409.8484848486</c:v>
                </c:pt>
                <c:pt idx="1">
                  <c:v>2554091.6666666665</c:v>
                </c:pt>
                <c:pt idx="2">
                  <c:v>2387809.8484848486</c:v>
                </c:pt>
                <c:pt idx="3">
                  <c:v>1364000</c:v>
                </c:pt>
                <c:pt idx="4">
                  <c:v>1040666.6666666666</c:v>
                </c:pt>
                <c:pt idx="5">
                  <c:v>1031858.1818181818</c:v>
                </c:pt>
                <c:pt idx="6">
                  <c:v>933500</c:v>
                </c:pt>
                <c:pt idx="7">
                  <c:v>673992.85714285716</c:v>
                </c:pt>
                <c:pt idx="8">
                  <c:v>644010</c:v>
                </c:pt>
                <c:pt idx="9">
                  <c:v>496500</c:v>
                </c:pt>
                <c:pt idx="10">
                  <c:v>459600</c:v>
                </c:pt>
                <c:pt idx="11">
                  <c:v>424850</c:v>
                </c:pt>
                <c:pt idx="12">
                  <c:v>407059.84848484851</c:v>
                </c:pt>
                <c:pt idx="13">
                  <c:v>368269.3722943723</c:v>
                </c:pt>
                <c:pt idx="14">
                  <c:v>302027.70562770567</c:v>
                </c:pt>
                <c:pt idx="15">
                  <c:v>280000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526016"/>
        <c:axId val="83527552"/>
      </c:barChart>
      <c:catAx>
        <c:axId val="8352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83527552"/>
        <c:crosses val="autoZero"/>
        <c:auto val="1"/>
        <c:lblAlgn val="ctr"/>
        <c:lblOffset val="100"/>
        <c:noMultiLvlLbl val="0"/>
      </c:catAx>
      <c:valAx>
        <c:axId val="83527552"/>
        <c:scaling>
          <c:orientation val="minMax"/>
        </c:scaling>
        <c:delete val="0"/>
        <c:axPos val="l"/>
        <c:majorGridlines/>
        <c:numFmt formatCode="#,##0\ &quot;€&quot;" sourceLinked="0"/>
        <c:majorTickMark val="out"/>
        <c:minorTickMark val="none"/>
        <c:tickLblPos val="nextTo"/>
        <c:crossAx val="83526016"/>
        <c:crosses val="autoZero"/>
        <c:crossBetween val="between"/>
      </c:valAx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1">
          <a:latin typeface="Arial Narrow" panose="020B0606020202030204" pitchFamily="34" charset="0"/>
        </a:defRPr>
      </a:pPr>
      <a:endParaRPr lang="fr-FR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0.4467</cdr:x>
      <cdr:y>0.17157</cdr:y>
    </cdr:from>
    <cdr:to>
      <cdr:x>0.47122</cdr:x>
      <cdr:y>0.53922</cdr:y>
    </cdr:to>
    <cdr:sp macro="" textlink="">
      <cdr:nvSpPr>
        <cdr:cNvPr id="6" name="Flèche vers le bas 5"/>
        <cdr:cNvSpPr/>
      </cdr:nvSpPr>
      <cdr:spPr>
        <a:xfrm xmlns:a="http://schemas.openxmlformats.org/drawingml/2006/main">
          <a:off x="3990975" y="666750"/>
          <a:ext cx="219075" cy="1428750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2EDF9-2CD8-4ECC-8CA7-9F7AF8F40DFE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5BFCC-C5A1-477A-9A21-22B55BD05B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72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AA582-65B6-4A2C-8B7D-2488471250AD}" type="datetimeFigureOut">
              <a:rPr lang="fr-FR" smtClean="0"/>
              <a:t>29/03/2016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2FAA-F333-42C7-BDF9-5DD74CEA31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23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93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46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554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605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98A9-D549-5941-BECE-442FD2BDC36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65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4666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744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98A9-D549-5941-BECE-442FD2BDC3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35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864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32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2</a:t>
            </a:fld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109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06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159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22</a:t>
            </a:fld>
            <a:endParaRPr lang="fr-FR"/>
          </a:p>
        </p:txBody>
      </p:sp>
      <p:sp>
        <p:nvSpPr>
          <p:cNvPr id="3" name="Espace réservé des commentaires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893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812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770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4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27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12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871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91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2FAA-F333-42C7-BDF9-5DD74CEA318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18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 2 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3684546" y="855023"/>
            <a:ext cx="5254378" cy="167442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4000"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CNRS COOPERATION WITH CHINA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2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6000"/>
          </a:xfrm>
          <a:prstGeom prst="rect">
            <a:avLst/>
          </a:prstGeom>
        </p:spPr>
      </p:pic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8" name="Image 7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249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5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 descr="Slides MI test020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25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é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1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8" name="Image 7" descr="Slides MI test021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1642534" y="25401"/>
            <a:ext cx="5833534" cy="889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7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ET MODIFIEZ</a:t>
            </a:r>
            <a:endParaRPr lang="fr-FR" dirty="0"/>
          </a:p>
        </p:txBody>
      </p:sp>
      <p:sp>
        <p:nvSpPr>
          <p:cNvPr id="11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1872353" y="1283226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9670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8" name="Image 7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5570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319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6000"/>
          </a:xfrm>
          <a:prstGeom prst="rect">
            <a:avLst/>
          </a:prstGeom>
        </p:spPr>
      </p:pic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1734859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05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6" name="Image 5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841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lides MI test 2 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10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01" y="278103"/>
            <a:ext cx="959284" cy="9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78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01" y="278103"/>
            <a:ext cx="959284" cy="9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4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0415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6" name="Image 5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3272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2" name="Image 1" descr="Slides MI test 4 6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36000"/>
          </a:xfrm>
          <a:prstGeom prst="rect">
            <a:avLst/>
          </a:prstGeom>
        </p:spPr>
      </p:pic>
      <p:pic>
        <p:nvPicPr>
          <p:cNvPr id="9" name="Image 8" descr="Slides MI test019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1863369" y="6514871"/>
            <a:ext cx="4852474" cy="4955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fr-FR" sz="1400" dirty="0" smtClean="0">
              <a:solidFill>
                <a:srgbClr val="456487"/>
              </a:solidFill>
            </a:endParaRPr>
          </a:p>
          <a:p>
            <a:endParaRPr lang="fr-FR" sz="1400" dirty="0" smtClean="0">
              <a:solidFill>
                <a:srgbClr val="456487"/>
              </a:solidFill>
            </a:endParaRPr>
          </a:p>
          <a:p>
            <a:r>
              <a:rPr lang="fr-FR" sz="1400" dirty="0" smtClean="0">
                <a:solidFill>
                  <a:srgbClr val="456487"/>
                </a:solidFill>
              </a:rPr>
              <a:t>                                                     CNRS </a:t>
            </a:r>
            <a:br>
              <a:rPr lang="fr-FR" sz="1400" dirty="0" smtClean="0">
                <a:solidFill>
                  <a:srgbClr val="456487"/>
                </a:solidFill>
              </a:rPr>
            </a:br>
            <a:endParaRPr lang="en-US" sz="1400" dirty="0">
              <a:solidFill>
                <a:srgbClr val="456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47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4 9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8" name="Image 7" descr="Slides MI test020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8788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519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4" name="Image 3" descr="Slides MI test 2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4926842" y="2455755"/>
            <a:ext cx="349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prstClr val="black"/>
                </a:solidFill>
              </a:rPr>
              <a:t>Thank</a:t>
            </a:r>
            <a:r>
              <a:rPr lang="fr-FR" sz="2400" dirty="0" smtClean="0">
                <a:solidFill>
                  <a:prstClr val="black"/>
                </a:solidFill>
              </a:rPr>
              <a:t> </a:t>
            </a:r>
            <a:r>
              <a:rPr lang="fr-FR" sz="2400" dirty="0" err="1" smtClean="0">
                <a:solidFill>
                  <a:prstClr val="black"/>
                </a:solidFill>
              </a:rPr>
              <a:t>you</a:t>
            </a:r>
            <a:r>
              <a:rPr lang="fr-FR" sz="2400" dirty="0" smtClean="0">
                <a:solidFill>
                  <a:prstClr val="black"/>
                </a:solidFill>
              </a:rPr>
              <a:t> for </a:t>
            </a:r>
            <a:r>
              <a:rPr lang="fr-FR" sz="2400" dirty="0" err="1" smtClean="0">
                <a:solidFill>
                  <a:prstClr val="black"/>
                </a:solidFill>
              </a:rPr>
              <a:t>your</a:t>
            </a:r>
            <a:r>
              <a:rPr lang="fr-FR" sz="2400" dirty="0" smtClean="0">
                <a:solidFill>
                  <a:prstClr val="black"/>
                </a:solidFill>
              </a:rPr>
              <a:t> attention!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4926842" y="3534770"/>
            <a:ext cx="4217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CNRS @ ASEAN</a:t>
            </a:r>
          </a:p>
          <a:p>
            <a:r>
              <a:rPr lang="fr-FR" dirty="0" smtClean="0">
                <a:solidFill>
                  <a:prstClr val="black"/>
                </a:solidFill>
              </a:rPr>
              <a:t>11 Slim </a:t>
            </a:r>
            <a:r>
              <a:rPr lang="fr-FR" dirty="0" err="1" smtClean="0">
                <a:solidFill>
                  <a:prstClr val="black"/>
                </a:solidFill>
              </a:rPr>
              <a:t>Barracks</a:t>
            </a:r>
            <a:r>
              <a:rPr lang="fr-FR" dirty="0" smtClean="0">
                <a:solidFill>
                  <a:prstClr val="black"/>
                </a:solidFill>
              </a:rPr>
              <a:t> Rise</a:t>
            </a:r>
          </a:p>
          <a:p>
            <a:r>
              <a:rPr lang="fr-FR" dirty="0" err="1" smtClean="0">
                <a:solidFill>
                  <a:prstClr val="black"/>
                </a:solidFill>
              </a:rPr>
              <a:t>Executive</a:t>
            </a:r>
            <a:r>
              <a:rPr lang="fr-FR" dirty="0" smtClean="0">
                <a:solidFill>
                  <a:prstClr val="black"/>
                </a:solidFill>
              </a:rPr>
              <a:t> Centre, </a:t>
            </a:r>
            <a:r>
              <a:rPr lang="fr-FR" dirty="0" err="1" smtClean="0">
                <a:solidFill>
                  <a:prstClr val="black"/>
                </a:solidFill>
              </a:rPr>
              <a:t>NTU@one-north</a:t>
            </a:r>
            <a:endParaRPr lang="fr-F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Singapore 138664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01" y="278103"/>
            <a:ext cx="959284" cy="95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50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5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7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0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635000"/>
            <a:ext cx="4863645" cy="19685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baseline="0"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Cliquez et insérez titre sur 1 à 3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9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ides MI test 2 4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</p:spPr>
      </p:pic>
      <p:sp>
        <p:nvSpPr>
          <p:cNvPr id="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360000" y="651487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Titre 12"/>
          <p:cNvSpPr>
            <a:spLocks noGrp="1"/>
          </p:cNvSpPr>
          <p:nvPr>
            <p:ph type="title" hasCustomPrompt="1"/>
          </p:nvPr>
        </p:nvSpPr>
        <p:spPr>
          <a:xfrm>
            <a:off x="3953330" y="1117605"/>
            <a:ext cx="4863645" cy="3403597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CLIQUEZ ET INSÉREZ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7" name="Image 6" descr="Slides MI test 4 7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13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346288" y="6417585"/>
            <a:ext cx="21336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48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+Cartoucheombr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pic>
        <p:nvPicPr>
          <p:cNvPr id="3" name="Image 2" descr="Slides MI test 4 4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9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08000"/>
            <a:ext cx="91440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flipV="1">
            <a:off x="2785533" y="3136147"/>
            <a:ext cx="4825745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kern="120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785533" y="3296749"/>
            <a:ext cx="6036205" cy="198172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0" indent="0" algn="l">
              <a:buNone/>
              <a:defRPr sz="4400" baseline="0"/>
            </a:lvl1pPr>
          </a:lstStyle>
          <a:p>
            <a:pPr lvl="0"/>
            <a:r>
              <a:rPr lang="fr-FR" dirty="0" smtClean="0"/>
              <a:t>Insérez sous-titre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785533" y="1188825"/>
            <a:ext cx="6036734" cy="176106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600" b="1" baseline="0">
                <a:solidFill>
                  <a:srgbClr val="62C4DD"/>
                </a:solidFill>
              </a:defRPr>
            </a:lvl1pPr>
          </a:lstStyle>
          <a:p>
            <a:r>
              <a:rPr lang="fr-FR" dirty="0" smtClean="0"/>
              <a:t>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lides MI test 4 8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800000"/>
          </a:xfrm>
          <a:prstGeom prst="rect">
            <a:avLst/>
          </a:prstGeom>
        </p:spPr>
      </p:pic>
      <p:pic>
        <p:nvPicPr>
          <p:cNvPr id="6" name="Image 5" descr="Slides MI test019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" b="-27304"/>
          <a:stretch/>
        </p:blipFill>
        <p:spPr>
          <a:xfrm>
            <a:off x="0" y="6408000"/>
            <a:ext cx="9147600" cy="1440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+Cartoucheombre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752"/>
          <a:stretch/>
        </p:blipFill>
        <p:spPr>
          <a:xfrm>
            <a:off x="0" y="2129285"/>
            <a:ext cx="1801404" cy="1780664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sz="quarter" idx="13"/>
          </p:nvPr>
        </p:nvSpPr>
        <p:spPr>
          <a:xfrm>
            <a:off x="1872353" y="2158999"/>
            <a:ext cx="6941446" cy="4148667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62C4DD"/>
              </a:buClr>
              <a:buSzPct val="120000"/>
              <a:buFont typeface="Wingdings" charset="2"/>
              <a:buChar char=""/>
              <a:defRPr sz="1800"/>
            </a:lvl1pPr>
            <a:lvl2pPr marL="742950" indent="-28575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2pPr>
            <a:lvl3pPr marL="1143000" indent="-228600">
              <a:buClr>
                <a:srgbClr val="62C4DD"/>
              </a:buClr>
              <a:buSzPct val="70000"/>
              <a:buFont typeface="Wingdings" charset="2"/>
              <a:buChar char=""/>
              <a:defRPr sz="1800"/>
            </a:lvl3pPr>
            <a:lvl4pPr marL="16002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4pPr>
            <a:lvl5pPr marL="2057400" indent="-228600">
              <a:buClr>
                <a:srgbClr val="62C4DD"/>
              </a:buClr>
              <a:buSzPct val="100000"/>
              <a:buFont typeface="Wingdings" charset="2"/>
              <a:buChar char=""/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960598" y="697972"/>
            <a:ext cx="7310316" cy="108002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34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6719874" y="6514872"/>
            <a:ext cx="2133600" cy="25689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r>
              <a:rPr lang="en-US" sz="1100" b="1" kern="1200" baseline="0" dirty="0" smtClean="0">
                <a:solidFill>
                  <a:srgbClr val="62C4DD"/>
                </a:solidFill>
                <a:latin typeface="+mn-lt"/>
                <a:ea typeface="+mn-ea"/>
                <a:cs typeface="Arial Narrow"/>
              </a:rPr>
              <a:t>9</a:t>
            </a:r>
            <a:r>
              <a:rPr lang="en-US" sz="1100" b="1" kern="1200" baseline="30000" dirty="0" smtClean="0">
                <a:solidFill>
                  <a:srgbClr val="62C4DD"/>
                </a:solidFill>
                <a:latin typeface="+mn-lt"/>
                <a:ea typeface="+mn-ea"/>
                <a:cs typeface="Arial Narrow"/>
              </a:rPr>
              <a:t>th</a:t>
            </a:r>
            <a:r>
              <a:rPr lang="en-US" sz="1100" b="1" kern="1200" baseline="0" dirty="0" smtClean="0">
                <a:solidFill>
                  <a:srgbClr val="62C4DD"/>
                </a:solidFill>
                <a:latin typeface="+mn-lt"/>
                <a:ea typeface="+mn-ea"/>
                <a:cs typeface="Arial Narrow"/>
              </a:rPr>
              <a:t> FCPPL Workshop  |  30 March 2016</a:t>
            </a:r>
            <a:endParaRPr lang="en-US" sz="1100" b="1" dirty="0">
              <a:solidFill>
                <a:srgbClr val="62C4DD"/>
              </a:solidFill>
              <a:latin typeface="+mn-lt"/>
              <a:cs typeface="Arial Narrow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63369" y="6514871"/>
            <a:ext cx="4852474" cy="4955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fr-FR" sz="1400" dirty="0" smtClean="0">
              <a:solidFill>
                <a:srgbClr val="456487"/>
              </a:solidFill>
            </a:endParaRPr>
          </a:p>
          <a:p>
            <a:pPr algn="l"/>
            <a:endParaRPr lang="fr-FR" sz="1400" dirty="0" smtClean="0">
              <a:solidFill>
                <a:srgbClr val="456487"/>
              </a:solidFill>
            </a:endParaRPr>
          </a:p>
          <a:p>
            <a:pPr algn="l"/>
            <a:r>
              <a:rPr lang="fr-FR" sz="1400" dirty="0" smtClean="0">
                <a:solidFill>
                  <a:srgbClr val="456487"/>
                </a:solidFill>
              </a:rPr>
              <a:t>CNRS </a:t>
            </a:r>
            <a:r>
              <a:rPr lang="fr-FR" sz="1400" dirty="0" smtClean="0">
                <a:solidFill>
                  <a:srgbClr val="62C4DD"/>
                </a:solidFill>
              </a:rPr>
              <a:t>I</a:t>
            </a:r>
            <a:r>
              <a:rPr lang="fr-FR" sz="1400" baseline="0" dirty="0" smtClean="0">
                <a:solidFill>
                  <a:srgbClr val="62C4DD"/>
                </a:solidFill>
              </a:rPr>
              <a:t> </a:t>
            </a:r>
            <a:r>
              <a:rPr lang="fr-FR" sz="14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rPr>
              <a:t>Europe of </a:t>
            </a:r>
            <a:r>
              <a:rPr lang="fr-FR" sz="1400" kern="1200" dirty="0" err="1" smtClean="0">
                <a:solidFill>
                  <a:srgbClr val="456487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fr-FR" sz="14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rPr>
              <a:t> &amp; International</a:t>
            </a:r>
            <a:r>
              <a:rPr lang="fr-FR" sz="1400" kern="1200" baseline="0" dirty="0" smtClean="0">
                <a:solidFill>
                  <a:srgbClr val="456487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kern="1200" dirty="0" err="1" smtClean="0">
                <a:solidFill>
                  <a:srgbClr val="456487"/>
                </a:solidFill>
                <a:latin typeface="+mn-lt"/>
                <a:ea typeface="+mn-ea"/>
                <a:cs typeface="+mn-cs"/>
              </a:rPr>
              <a:t>Cooperation</a:t>
            </a:r>
            <a:r>
              <a:rPr lang="fr-FR" sz="1400" kern="1200" baseline="0" dirty="0" smtClean="0">
                <a:solidFill>
                  <a:srgbClr val="456487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rPr>
              <a:t>Office (DERCI) </a:t>
            </a:r>
            <a:br>
              <a:rPr lang="fr-FR" sz="14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rPr>
            </a:br>
            <a:endParaRPr lang="en-US" sz="1400" dirty="0">
              <a:solidFill>
                <a:srgbClr val="456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6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84" r:id="rId3"/>
    <p:sldLayoutId id="2147483685" r:id="rId4"/>
    <p:sldLayoutId id="2147483704" r:id="rId5"/>
    <p:sldLayoutId id="2147483705" r:id="rId6"/>
    <p:sldLayoutId id="2147483682" r:id="rId7"/>
    <p:sldLayoutId id="2147483700" r:id="rId8"/>
    <p:sldLayoutId id="2147483686" r:id="rId9"/>
    <p:sldLayoutId id="2147483703" r:id="rId10"/>
    <p:sldLayoutId id="2147483702" r:id="rId11"/>
    <p:sldLayoutId id="2147483701" r:id="rId12"/>
    <p:sldLayoutId id="2147483687" r:id="rId13"/>
    <p:sldLayoutId id="2147483707" r:id="rId14"/>
    <p:sldLayoutId id="2147483711" r:id="rId15"/>
    <p:sldLayoutId id="2147483718" r:id="rId16"/>
    <p:sldLayoutId id="214748372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360000" y="6514871"/>
            <a:ext cx="2133600" cy="2678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1">
                <a:solidFill>
                  <a:srgbClr val="62C4DD"/>
                </a:solidFill>
              </a:defRPr>
            </a:lvl1pPr>
          </a:lstStyle>
          <a:p>
            <a:fld id="{DB6599DF-A345-3E41-A146-9766BB8E198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0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3367" y="1134691"/>
            <a:ext cx="5254378" cy="1520042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CNRS COOPERATION </a:t>
            </a:r>
            <a:b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>WITH CHINA</a:t>
            </a:r>
            <a:r>
              <a:rPr lang="fr-FR" sz="2400" b="1" i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fr-FR" sz="2400" b="1" i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MS PGothic" pitchFamily="34" charset="-128"/>
                <a:cs typeface="Times New Roman" pitchFamily="18" charset="0"/>
              </a:rPr>
            </a:br>
            <a:endParaRPr lang="fr-FR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35102" y="2283088"/>
            <a:ext cx="4446945" cy="7332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b="1" dirty="0" smtClean="0"/>
              <a:t>1223 </a:t>
            </a:r>
            <a:r>
              <a:rPr lang="fr-FR" sz="2000" b="1" dirty="0" err="1" smtClean="0"/>
              <a:t>visits</a:t>
            </a:r>
            <a:r>
              <a:rPr lang="fr-FR" sz="2000" b="1" dirty="0" smtClean="0"/>
              <a:t>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1400" i="1" dirty="0" smtClean="0"/>
              <a:t>of CNRS </a:t>
            </a:r>
            <a:r>
              <a:rPr lang="fr-FR" sz="1400" i="1" dirty="0" err="1" smtClean="0"/>
              <a:t>researchers</a:t>
            </a:r>
            <a:r>
              <a:rPr lang="fr-FR" sz="1400" i="1" dirty="0" smtClean="0"/>
              <a:t> in </a:t>
            </a:r>
            <a:r>
              <a:rPr lang="fr-FR" sz="1400" i="1" dirty="0" smtClean="0"/>
              <a:t>China in 2015</a:t>
            </a:r>
            <a:endParaRPr lang="fr-FR" sz="1400" i="1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FIGURES OF CNRS-CHINESE COOPERATION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73829" y="3016331"/>
            <a:ext cx="2873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 err="1" smtClean="0"/>
              <a:t>Humanities</a:t>
            </a:r>
            <a:r>
              <a:rPr lang="fr-FR" sz="1600" dirty="0" smtClean="0"/>
              <a:t> &amp; Social sciences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 err="1" smtClean="0"/>
              <a:t>Chemistry</a:t>
            </a:r>
            <a:endParaRPr lang="fr-FR" sz="1600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FR" sz="1600" dirty="0" err="1" smtClean="0"/>
              <a:t>Nuclear</a:t>
            </a:r>
            <a:r>
              <a:rPr lang="fr-FR" sz="1600" dirty="0" smtClean="0"/>
              <a:t> &amp; </a:t>
            </a:r>
            <a:r>
              <a:rPr lang="fr-FR" sz="1600" dirty="0" err="1" smtClean="0"/>
              <a:t>Particle</a:t>
            </a:r>
            <a:r>
              <a:rPr lang="fr-FR" sz="1600" dirty="0" smtClean="0"/>
              <a:t> </a:t>
            </a:r>
            <a:r>
              <a:rPr lang="fr-FR" sz="1600" dirty="0" err="1" smtClean="0"/>
              <a:t>Physics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873829" y="4988843"/>
            <a:ext cx="4560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First </a:t>
            </a:r>
            <a:r>
              <a:rPr lang="fr-FR" sz="1600" dirty="0" err="1" smtClean="0"/>
              <a:t>represented</a:t>
            </a:r>
            <a:r>
              <a:rPr lang="fr-FR" sz="1600" dirty="0" smtClean="0"/>
              <a:t> </a:t>
            </a:r>
            <a:r>
              <a:rPr lang="fr-FR" sz="1600" dirty="0" err="1" smtClean="0"/>
              <a:t>nationality</a:t>
            </a:r>
            <a:r>
              <a:rPr lang="fr-FR" sz="1600" dirty="0" smtClean="0"/>
              <a:t> </a:t>
            </a:r>
            <a:r>
              <a:rPr lang="fr-FR" sz="1600" dirty="0" err="1" smtClean="0"/>
              <a:t>among</a:t>
            </a:r>
            <a:r>
              <a:rPr lang="fr-FR" sz="1600" dirty="0" smtClean="0"/>
              <a:t> </a:t>
            </a:r>
            <a:r>
              <a:rPr lang="fr-FR" sz="1600" dirty="0" err="1" smtClean="0"/>
              <a:t>foreign</a:t>
            </a:r>
            <a:r>
              <a:rPr lang="fr-FR" sz="1600" dirty="0" smtClean="0"/>
              <a:t> </a:t>
            </a:r>
            <a:r>
              <a:rPr lang="fr-FR" sz="1600" dirty="0" err="1" smtClean="0"/>
              <a:t>postdoc</a:t>
            </a:r>
            <a:r>
              <a:rPr lang="fr-FR" sz="1600" dirty="0" smtClean="0"/>
              <a:t> 	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988426" y="4265568"/>
            <a:ext cx="43396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2C4DD"/>
              </a:buClr>
              <a:buSzPct val="120000"/>
              <a:buFont typeface="Wingdings" panose="05000000000000000000" pitchFamily="2" charset="2"/>
              <a:buChar char="§"/>
            </a:pPr>
            <a:r>
              <a:rPr lang="fr-FR" sz="2000" b="1" dirty="0"/>
              <a:t>1</a:t>
            </a:r>
            <a:r>
              <a:rPr lang="fr-FR" sz="2000" b="1" dirty="0"/>
              <a:t>360 </a:t>
            </a:r>
            <a:r>
              <a:rPr lang="fr-FR" sz="2000" b="1" dirty="0" err="1"/>
              <a:t>Chinese</a:t>
            </a:r>
            <a:r>
              <a:rPr lang="fr-FR" sz="2000" b="1" dirty="0"/>
              <a:t> PhD </a:t>
            </a:r>
            <a:r>
              <a:rPr lang="fr-FR" sz="2000" b="1" dirty="0" err="1"/>
              <a:t>students</a:t>
            </a:r>
            <a:r>
              <a:rPr lang="fr-FR" sz="2000" b="1" dirty="0"/>
              <a:t> </a:t>
            </a:r>
            <a:r>
              <a:rPr lang="fr-FR" sz="1400" i="1" dirty="0"/>
              <a:t>			</a:t>
            </a:r>
            <a:br>
              <a:rPr lang="fr-FR" sz="1400" i="1" dirty="0"/>
            </a:br>
            <a:r>
              <a:rPr lang="fr-FR" sz="1400" i="1" dirty="0"/>
              <a:t>in CNRS </a:t>
            </a:r>
            <a:r>
              <a:rPr lang="fr-FR" sz="1400" i="1" dirty="0" err="1"/>
              <a:t>units</a:t>
            </a:r>
            <a:endParaRPr lang="fr-FR" sz="140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98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42555" y="2158999"/>
            <a:ext cx="6958941" cy="4148667"/>
          </a:xfrm>
        </p:spPr>
        <p:txBody>
          <a:bodyPr/>
          <a:lstStyle/>
          <a:p>
            <a:pPr marL="0" indent="0">
              <a:buNone/>
            </a:pP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Through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 an active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partnership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 and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cooperation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policy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with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other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European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 and international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</a:rPr>
              <a:t>organizations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, </a:t>
            </a:r>
            <a:r>
              <a:rPr lang="fr-FR" altLang="fr-FR" b="1" dirty="0" smtClean="0">
                <a:solidFill>
                  <a:srgbClr val="00294A"/>
                </a:solidFill>
                <a:latin typeface="Arial Narrow" pitchFamily="34" charset="0"/>
              </a:rPr>
              <a:t>the CNRS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: </a:t>
            </a:r>
            <a:endParaRPr lang="fr-FR" altLang="fr-FR" b="1" dirty="0" smtClean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fr-FR" altLang="fr-FR" b="1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fr-FR" altLang="fr-FR" b="1" dirty="0">
                <a:solidFill>
                  <a:srgbClr val="62C3DD"/>
                </a:solidFill>
                <a:latin typeface="Arial Narrow" pitchFamily="34" charset="0"/>
                <a:ea typeface="ＭＳ Ｐゴシック" pitchFamily="34" charset="-128"/>
              </a:rPr>
              <a:t>I 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Contributes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to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promoting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French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worldwide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through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b="1" dirty="0" smtClean="0">
                <a:solidFill>
                  <a:srgbClr val="00294A"/>
                </a:solidFill>
                <a:latin typeface="Arial Narrow" pitchFamily="34" charset="0"/>
              </a:rPr>
              <a:t>35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International </a:t>
            </a:r>
            <a:b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</a:b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Joint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Units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(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UMI, 4 in </a:t>
            </a:r>
            <a:r>
              <a:rPr lang="fr-FR" altLang="fr-FR" dirty="0" err="1" smtClean="0">
                <a:solidFill>
                  <a:srgbClr val="00294A"/>
                </a:solidFill>
                <a:latin typeface="Arial Narrow" pitchFamily="34" charset="0"/>
              </a:rPr>
              <a:t>partnership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 smtClean="0">
                <a:solidFill>
                  <a:srgbClr val="00294A"/>
                </a:solidFill>
                <a:latin typeface="Arial Narrow" pitchFamily="34" charset="0"/>
              </a:rPr>
              <a:t>with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 smtClean="0">
                <a:solidFill>
                  <a:srgbClr val="00294A"/>
                </a:solidFill>
                <a:latin typeface="Arial Narrow" pitchFamily="34" charset="0"/>
              </a:rPr>
              <a:t>industry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), 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22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centers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in the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humanities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and social sciences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outside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France</a:t>
            </a:r>
          </a:p>
          <a:p>
            <a:pPr marL="0" indent="0">
              <a:spcBef>
                <a:spcPts val="432"/>
              </a:spcBef>
              <a:buNone/>
            </a:pPr>
            <a:endParaRPr lang="fr-FR" altLang="ja-JP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  <a:defRPr/>
            </a:pPr>
            <a:r>
              <a:rPr lang="fr-FR" b="1" kern="0" dirty="0">
                <a:solidFill>
                  <a:srgbClr val="62C3DD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fr-FR" kern="0" dirty="0">
                <a:ea typeface="ＭＳ Ｐゴシック" charset="0"/>
                <a:cs typeface="ＭＳ Ｐゴシック" charset="0"/>
              </a:rPr>
              <a:t>  </a:t>
            </a:r>
            <a:r>
              <a:rPr lang="fr-FR" dirty="0">
                <a:solidFill>
                  <a:srgbClr val="00294A"/>
                </a:solidFill>
                <a:latin typeface="Arial Narrow" pitchFamily="34" charset="0"/>
              </a:rPr>
              <a:t>Is </a:t>
            </a:r>
            <a:r>
              <a:rPr lang="fr-FR" dirty="0" err="1">
                <a:solidFill>
                  <a:srgbClr val="00294A"/>
                </a:solidFill>
                <a:latin typeface="Arial Narrow" pitchFamily="34" charset="0"/>
              </a:rPr>
              <a:t>involved</a:t>
            </a:r>
            <a:r>
              <a:rPr lang="fr-FR" dirty="0">
                <a:solidFill>
                  <a:srgbClr val="00294A"/>
                </a:solidFill>
                <a:latin typeface="Arial Narrow" pitchFamily="34" charset="0"/>
              </a:rPr>
              <a:t> in </a:t>
            </a:r>
            <a:r>
              <a:rPr lang="fr-FR" b="1" dirty="0" smtClean="0">
                <a:solidFill>
                  <a:srgbClr val="00294A"/>
                </a:solidFill>
                <a:latin typeface="Arial Narrow" pitchFamily="34" charset="0"/>
              </a:rPr>
              <a:t>172</a:t>
            </a:r>
            <a:r>
              <a:rPr lang="fr-FR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dirty="0">
                <a:solidFill>
                  <a:srgbClr val="00294A"/>
                </a:solidFill>
                <a:latin typeface="Arial Narrow" pitchFamily="34" charset="0"/>
              </a:rPr>
              <a:t>International Associated </a:t>
            </a:r>
            <a:r>
              <a:rPr lang="fr-FR" dirty="0" err="1">
                <a:solidFill>
                  <a:srgbClr val="00294A"/>
                </a:solidFill>
                <a:latin typeface="Arial Narrow" pitchFamily="34" charset="0"/>
              </a:rPr>
              <a:t>Laboratories</a:t>
            </a:r>
            <a:r>
              <a:rPr lang="fr-FR" dirty="0">
                <a:solidFill>
                  <a:srgbClr val="00294A"/>
                </a:solidFill>
                <a:latin typeface="Arial Narrow" pitchFamily="34" charset="0"/>
              </a:rPr>
              <a:t> (LIA) and </a:t>
            </a:r>
            <a:r>
              <a:rPr lang="fr-FR" dirty="0" smtClean="0">
                <a:solidFill>
                  <a:srgbClr val="00294A"/>
                </a:solidFill>
                <a:latin typeface="Arial Narrow" pitchFamily="34" charset="0"/>
              </a:rPr>
              <a:t/>
            </a:r>
            <a:br>
              <a:rPr lang="fr-FR" dirty="0" smtClean="0">
                <a:solidFill>
                  <a:srgbClr val="00294A"/>
                </a:solidFill>
                <a:latin typeface="Arial Narrow" pitchFamily="34" charset="0"/>
              </a:rPr>
            </a:br>
            <a:r>
              <a:rPr lang="fr-FR" b="1" dirty="0" smtClean="0">
                <a:solidFill>
                  <a:srgbClr val="00294A"/>
                </a:solidFill>
                <a:latin typeface="Arial Narrow" pitchFamily="34" charset="0"/>
              </a:rPr>
              <a:t>101</a:t>
            </a:r>
            <a:r>
              <a:rPr lang="fr-FR" dirty="0" smtClean="0">
                <a:solidFill>
                  <a:srgbClr val="00294A"/>
                </a:solidFill>
                <a:latin typeface="Arial Narrow" pitchFamily="34" charset="0"/>
              </a:rPr>
              <a:t> International </a:t>
            </a:r>
            <a:r>
              <a:rPr lang="fr-FR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dirty="0">
                <a:solidFill>
                  <a:srgbClr val="00294A"/>
                </a:solidFill>
                <a:latin typeface="Arial Narrow" pitchFamily="34" charset="0"/>
              </a:rPr>
              <a:t> Networks (GDRI)</a:t>
            </a:r>
          </a:p>
          <a:p>
            <a:pPr marL="355600" indent="-355600">
              <a:buNone/>
              <a:defRPr/>
            </a:pPr>
            <a:endParaRPr lang="fr-FR" kern="0" dirty="0">
              <a:solidFill>
                <a:srgbClr val="00294A"/>
              </a:solidFill>
              <a:ea typeface="ＭＳ Ｐゴシック" charset="0"/>
              <a:cs typeface="ＭＳ Ｐゴシック" charset="0"/>
            </a:endParaRPr>
          </a:p>
          <a:p>
            <a:pPr marL="355600" indent="-355600">
              <a:buNone/>
              <a:defRPr/>
            </a:pPr>
            <a:r>
              <a:rPr lang="fr-FR" b="1" kern="0" dirty="0" smtClean="0">
                <a:solidFill>
                  <a:srgbClr val="62C3DD"/>
                </a:solidFill>
                <a:ea typeface="ＭＳ Ｐゴシック" charset="0"/>
                <a:cs typeface="ＭＳ Ｐゴシック" charset="0"/>
              </a:rPr>
              <a:t>I  </a:t>
            </a:r>
            <a:r>
              <a:rPr lang="fr-FR" kern="0" dirty="0" err="1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Participates</a:t>
            </a:r>
            <a:r>
              <a:rPr lang="fr-FR" kern="0" dirty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in </a:t>
            </a:r>
            <a:r>
              <a:rPr lang="fr-FR" b="1" kern="0" dirty="0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392</a:t>
            </a:r>
            <a:r>
              <a:rPr lang="fr-FR" kern="0" dirty="0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fr-FR" kern="0" dirty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International Programs for Scientific </a:t>
            </a:r>
            <a:r>
              <a:rPr lang="fr-FR" kern="0" dirty="0" err="1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Cooperation</a:t>
            </a:r>
            <a:r>
              <a:rPr lang="fr-FR" kern="0" dirty="0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(PICS) and </a:t>
            </a:r>
            <a:r>
              <a:rPr lang="fr-FR" b="1" kern="0" dirty="0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49 </a:t>
            </a:r>
            <a:r>
              <a:rPr lang="fr-FR" kern="0" dirty="0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Joint </a:t>
            </a:r>
            <a:r>
              <a:rPr lang="fr-FR" kern="0" dirty="0" err="1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R</a:t>
            </a:r>
            <a:r>
              <a:rPr lang="fr-FR" kern="0" dirty="0" err="1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esearch</a:t>
            </a:r>
            <a:r>
              <a:rPr lang="fr-FR" kern="0" dirty="0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fr-FR" kern="0" dirty="0" err="1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</a:t>
            </a:r>
            <a:r>
              <a:rPr lang="fr-FR" kern="0" dirty="0" err="1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rojects</a:t>
            </a:r>
            <a:r>
              <a:rPr lang="fr-FR" kern="0" dirty="0" smtClean="0">
                <a:solidFill>
                  <a:srgbClr val="00294A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 (PRC)</a:t>
            </a:r>
            <a:endParaRPr lang="fr-FR" kern="0" dirty="0">
              <a:solidFill>
                <a:srgbClr val="00294A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fr-FR" altLang="ja-JP" dirty="0">
              <a:solidFill>
                <a:srgbClr val="00294A"/>
              </a:solidFill>
              <a:latin typeface="Arial Narrow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altLang="fr-FR" sz="2400" b="1" dirty="0" smtClean="0">
                <a:latin typeface="Arial Narrow" pitchFamily="34" charset="0"/>
              </a:rPr>
              <a:t>A STRONG </a:t>
            </a:r>
            <a:r>
              <a:rPr lang="fr-FR" altLang="fr-FR" sz="2400" b="1" dirty="0">
                <a:latin typeface="Arial Narrow" pitchFamily="34" charset="0"/>
              </a:rPr>
              <a:t>INTERNATIONAL PRESENCE</a:t>
            </a:r>
          </a:p>
        </p:txBody>
      </p:sp>
    </p:spTree>
    <p:extLst>
      <p:ext uri="{BB962C8B-B14F-4D97-AF65-F5344CB8AC3E}">
        <p14:creationId xmlns:p14="http://schemas.microsoft.com/office/powerpoint/2010/main" val="11456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72353" y="1885867"/>
            <a:ext cx="6941446" cy="44080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PICS: International Programmes for Scientific </a:t>
            </a:r>
            <a:r>
              <a:rPr lang="fr-FR" b="1" dirty="0" err="1">
                <a:solidFill>
                  <a:schemeClr val="bg2">
                    <a:lumMod val="75000"/>
                  </a:schemeClr>
                </a:solidFill>
              </a:rPr>
              <a:t>Cooperation</a:t>
            </a:r>
            <a:endParaRPr lang="fr-FR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</a:t>
            </a:r>
            <a:r>
              <a:rPr lang="fr-FR" dirty="0" smtClean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an </a:t>
            </a:r>
            <a:r>
              <a:rPr lang="fr-FR" b="1" dirty="0" err="1" smtClean="0"/>
              <a:t>ongoing</a:t>
            </a:r>
            <a:r>
              <a:rPr lang="fr-FR" b="1" dirty="0" smtClean="0"/>
              <a:t> collaborative </a:t>
            </a:r>
            <a:r>
              <a:rPr lang="fr-FR" b="1" dirty="0" err="1" smtClean="0"/>
              <a:t>relationship</a:t>
            </a:r>
            <a:endParaRPr lang="fr-FR" b="1" dirty="0" smtClean="0"/>
          </a:p>
          <a:p>
            <a:pPr marL="0" indent="0"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 err="1"/>
              <a:t>researchers</a:t>
            </a:r>
            <a:r>
              <a:rPr lang="fr-FR" dirty="0"/>
              <a:t> must </a:t>
            </a:r>
            <a:r>
              <a:rPr lang="fr-FR" dirty="0" err="1"/>
              <a:t>respond</a:t>
            </a:r>
            <a:r>
              <a:rPr lang="fr-FR" dirty="0"/>
              <a:t> </a:t>
            </a:r>
            <a:r>
              <a:rPr lang="fr-FR" dirty="0" smtClean="0"/>
              <a:t>to an </a:t>
            </a:r>
            <a:r>
              <a:rPr lang="fr-FR" dirty="0" err="1" smtClean="0"/>
              <a:t>annual</a:t>
            </a:r>
            <a:r>
              <a:rPr lang="fr-FR" dirty="0" smtClean="0"/>
              <a:t> call </a:t>
            </a:r>
            <a:r>
              <a:rPr lang="fr-FR" dirty="0"/>
              <a:t>for </a:t>
            </a:r>
            <a:r>
              <a:rPr lang="fr-FR" dirty="0" err="1"/>
              <a:t>proposals</a:t>
            </a:r>
            <a:endParaRPr lang="fr-FR" dirty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/>
              <a:t> </a:t>
            </a:r>
            <a:r>
              <a:rPr lang="fr-FR" dirty="0" smtClean="0"/>
              <a:t>to</a:t>
            </a:r>
            <a:r>
              <a:rPr lang="fr-FR" dirty="0" smtClean="0"/>
              <a:t> </a:t>
            </a:r>
            <a:r>
              <a:rPr lang="fr-FR" b="1" dirty="0" err="1" smtClean="0"/>
              <a:t>mobility</a:t>
            </a:r>
            <a:r>
              <a:rPr lang="fr-FR" dirty="0" smtClean="0"/>
              <a:t>: </a:t>
            </a:r>
            <a:r>
              <a:rPr lang="fr-FR" dirty="0" err="1" smtClean="0"/>
              <a:t>visits</a:t>
            </a:r>
            <a:r>
              <a:rPr lang="fr-FR" dirty="0" smtClean="0"/>
              <a:t>, meetings and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equipment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 smtClean="0"/>
              <a:t>3-year duration, </a:t>
            </a:r>
            <a:r>
              <a:rPr lang="fr-FR" dirty="0" smtClean="0"/>
              <a:t>not </a:t>
            </a:r>
            <a:r>
              <a:rPr lang="fr-FR" dirty="0" err="1" smtClean="0"/>
              <a:t>renewable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 PRC: Joint </a:t>
            </a:r>
            <a:r>
              <a:rPr lang="fr-FR" b="1" dirty="0" err="1">
                <a:solidFill>
                  <a:schemeClr val="bg2">
                    <a:lumMod val="75000"/>
                  </a:schemeClr>
                </a:solidFill>
              </a:rPr>
              <a:t>Research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2">
                    <a:lumMod val="75000"/>
                  </a:schemeClr>
                </a:solidFill>
              </a:rPr>
              <a:t>Projects</a:t>
            </a:r>
            <a:endParaRPr lang="fr-F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 err="1"/>
              <a:t>researchers</a:t>
            </a:r>
            <a:r>
              <a:rPr lang="fr-FR" dirty="0"/>
              <a:t> must </a:t>
            </a:r>
            <a:r>
              <a:rPr lang="fr-FR" dirty="0" err="1"/>
              <a:t>respond</a:t>
            </a:r>
            <a:r>
              <a:rPr lang="fr-FR" dirty="0"/>
              <a:t> </a:t>
            </a:r>
            <a:r>
              <a:rPr lang="fr-FR" dirty="0" err="1"/>
              <a:t>jointly</a:t>
            </a:r>
            <a:r>
              <a:rPr lang="fr-FR" dirty="0"/>
              <a:t> to a call for </a:t>
            </a:r>
            <a:r>
              <a:rPr lang="fr-FR" dirty="0" err="1"/>
              <a:t>proposals</a:t>
            </a: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 err="1"/>
              <a:t>implementation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a positive </a:t>
            </a:r>
            <a:r>
              <a:rPr lang="fr-FR" b="1" dirty="0" err="1"/>
              <a:t>bilateral</a:t>
            </a:r>
            <a:r>
              <a:rPr lang="fr-FR" b="1" dirty="0"/>
              <a:t> </a:t>
            </a:r>
            <a:r>
              <a:rPr lang="fr-FR" b="1" dirty="0" err="1" smtClean="0"/>
              <a:t>co-evaluation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/>
              <a:t>2 to 3 </a:t>
            </a:r>
            <a:r>
              <a:rPr lang="fr-FR" dirty="0" err="1"/>
              <a:t>years</a:t>
            </a:r>
            <a:r>
              <a:rPr lang="fr-FR" dirty="0" smtClean="0"/>
              <a:t>, not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participation </a:t>
            </a:r>
            <a:r>
              <a:rPr lang="en-US" b="1" dirty="0"/>
              <a:t>of young researchers (</a:t>
            </a:r>
            <a:r>
              <a:rPr lang="en-US" b="1" dirty="0" err="1"/>
              <a:t>Ph.D.s</a:t>
            </a:r>
            <a:r>
              <a:rPr lang="en-US" b="1" dirty="0"/>
              <a:t> and postdocs) </a:t>
            </a:r>
            <a:r>
              <a:rPr lang="en-US" b="1" dirty="0" smtClean="0"/>
              <a:t>is strongly </a:t>
            </a:r>
            <a:r>
              <a:rPr lang="en-US" b="1" dirty="0"/>
              <a:t>encouraged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Prospective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PICS &amp; PRC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2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" y="697972"/>
            <a:ext cx="9143999" cy="10800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altLang="fr-FR" sz="2400" dirty="0" smtClean="0">
                <a:latin typeface="Arial Narrow" pitchFamily="34" charset="0"/>
              </a:rPr>
              <a:t>392</a:t>
            </a:r>
            <a:r>
              <a:rPr lang="fr-FR" altLang="fr-FR" sz="1000" dirty="0" smtClean="0">
                <a:latin typeface="Arial Narrow" pitchFamily="34" charset="0"/>
              </a:rPr>
              <a:t>(+54)</a:t>
            </a:r>
            <a:r>
              <a:rPr lang="fr-FR" altLang="fr-FR" sz="2400" dirty="0" smtClean="0">
                <a:latin typeface="Arial Narrow" pitchFamily="34" charset="0"/>
              </a:rPr>
              <a:t> PICS &amp; 49 PRC</a:t>
            </a:r>
            <a:br>
              <a:rPr lang="fr-FR" altLang="fr-FR" sz="2400" dirty="0" smtClean="0">
                <a:latin typeface="Arial Narrow" pitchFamily="34" charset="0"/>
              </a:rPr>
            </a:br>
            <a:r>
              <a:rPr lang="fr-FR" altLang="fr-FR" sz="2400" dirty="0" smtClean="0">
                <a:latin typeface="Arial Narrow" pitchFamily="34" charset="0"/>
              </a:rPr>
              <a:t>in 55</a:t>
            </a:r>
            <a:r>
              <a:rPr lang="fr-FR" altLang="fr-FR" sz="1000" dirty="0" smtClean="0">
                <a:latin typeface="Arial Narrow" pitchFamily="34" charset="0"/>
              </a:rPr>
              <a:t>(-4)</a:t>
            </a:r>
            <a:r>
              <a:rPr lang="fr-FR" altLang="fr-FR" sz="2400" dirty="0" smtClean="0">
                <a:latin typeface="Arial Narrow" pitchFamily="34" charset="0"/>
              </a:rPr>
              <a:t> countries</a:t>
            </a:r>
            <a:endParaRPr lang="fr-FR" altLang="fr-FR" sz="2400" dirty="0">
              <a:latin typeface="Arial Narrow" pitchFamily="34" charset="0"/>
            </a:endParaRPr>
          </a:p>
        </p:txBody>
      </p:sp>
      <p:pic>
        <p:nvPicPr>
          <p:cNvPr id="71" name="Picture 2" descr="C:\Users\edouard.besserve\Desktop\Imag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r="7756" b="1590"/>
          <a:stretch/>
        </p:blipFill>
        <p:spPr bwMode="auto">
          <a:xfrm>
            <a:off x="-10237" y="1827703"/>
            <a:ext cx="9137650" cy="46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Ellipse 71"/>
          <p:cNvSpPr/>
          <p:nvPr/>
        </p:nvSpPr>
        <p:spPr>
          <a:xfrm>
            <a:off x="3875071" y="2352622"/>
            <a:ext cx="361719" cy="33140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4110626" y="2685946"/>
            <a:ext cx="525962" cy="48188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ZoneTexte 3"/>
          <p:cNvSpPr txBox="1">
            <a:spLocks noChangeArrowheads="1"/>
          </p:cNvSpPr>
          <p:nvPr/>
        </p:nvSpPr>
        <p:spPr bwMode="auto">
          <a:xfrm>
            <a:off x="682624" y="4670369"/>
            <a:ext cx="8493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3 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to </a:t>
            </a: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7</a:t>
            </a:r>
          </a:p>
        </p:txBody>
      </p:sp>
      <p:sp>
        <p:nvSpPr>
          <p:cNvPr id="75" name="Ellipse 74"/>
          <p:cNvSpPr/>
          <p:nvPr/>
        </p:nvSpPr>
        <p:spPr>
          <a:xfrm>
            <a:off x="250899" y="5035493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ZoneTexte 18"/>
          <p:cNvSpPr txBox="1">
            <a:spLocks noChangeArrowheads="1"/>
          </p:cNvSpPr>
          <p:nvPr/>
        </p:nvSpPr>
        <p:spPr bwMode="auto">
          <a:xfrm>
            <a:off x="682625" y="5011897"/>
            <a:ext cx="849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8 to 14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8" name="Ellipse 77"/>
          <p:cNvSpPr/>
          <p:nvPr/>
        </p:nvSpPr>
        <p:spPr>
          <a:xfrm>
            <a:off x="213634" y="5398039"/>
            <a:ext cx="361719" cy="33140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ZoneTexte 20"/>
          <p:cNvSpPr txBox="1">
            <a:spLocks noChangeArrowheads="1"/>
          </p:cNvSpPr>
          <p:nvPr/>
        </p:nvSpPr>
        <p:spPr bwMode="auto">
          <a:xfrm>
            <a:off x="682625" y="5409755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15 to 26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334963" y="449415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ZoneTexte 3"/>
          <p:cNvSpPr txBox="1">
            <a:spLocks noChangeArrowheads="1"/>
          </p:cNvSpPr>
          <p:nvPr/>
        </p:nvSpPr>
        <p:spPr bwMode="auto">
          <a:xfrm>
            <a:off x="692150" y="4390969"/>
            <a:ext cx="849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1 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to </a:t>
            </a: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82" name="ZoneTexte 3"/>
          <p:cNvSpPr txBox="1">
            <a:spLocks noChangeArrowheads="1"/>
          </p:cNvSpPr>
          <p:nvPr/>
        </p:nvSpPr>
        <p:spPr bwMode="auto">
          <a:xfrm>
            <a:off x="109216" y="3929769"/>
            <a:ext cx="1324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Nb 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of PICS &amp; PRC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292664" y="4731848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131513" y="5818252"/>
            <a:ext cx="525962" cy="48188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ZoneTexte 20"/>
          <p:cNvSpPr txBox="1">
            <a:spLocks noChangeArrowheads="1"/>
          </p:cNvSpPr>
          <p:nvPr/>
        </p:nvSpPr>
        <p:spPr bwMode="auto">
          <a:xfrm>
            <a:off x="695801" y="5905209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27 to 38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8" name="Ellipse 87"/>
          <p:cNvSpPr/>
          <p:nvPr/>
        </p:nvSpPr>
        <p:spPr>
          <a:xfrm>
            <a:off x="1005975" y="2812672"/>
            <a:ext cx="525962" cy="48188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7749942" y="2897514"/>
            <a:ext cx="525962" cy="48188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Ellipse 141"/>
          <p:cNvSpPr/>
          <p:nvPr/>
        </p:nvSpPr>
        <p:spPr>
          <a:xfrm>
            <a:off x="4192874" y="2517336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Ellipse 142"/>
          <p:cNvSpPr/>
          <p:nvPr/>
        </p:nvSpPr>
        <p:spPr>
          <a:xfrm>
            <a:off x="2062417" y="5434938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Ellipse 143"/>
          <p:cNvSpPr/>
          <p:nvPr/>
        </p:nvSpPr>
        <p:spPr>
          <a:xfrm>
            <a:off x="4682291" y="534882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Ellipse 144"/>
          <p:cNvSpPr/>
          <p:nvPr/>
        </p:nvSpPr>
        <p:spPr>
          <a:xfrm>
            <a:off x="4084000" y="324534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Ellipse 145"/>
          <p:cNvSpPr/>
          <p:nvPr/>
        </p:nvSpPr>
        <p:spPr>
          <a:xfrm>
            <a:off x="4361141" y="2676519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7" name="Ellipse 146"/>
          <p:cNvSpPr/>
          <p:nvPr/>
        </p:nvSpPr>
        <p:spPr>
          <a:xfrm>
            <a:off x="4055931" y="2548074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7979605" y="5140409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e 148"/>
          <p:cNvSpPr/>
          <p:nvPr/>
        </p:nvSpPr>
        <p:spPr>
          <a:xfrm>
            <a:off x="2415596" y="4787280"/>
            <a:ext cx="361719" cy="33140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Ellipse 149"/>
          <p:cNvSpPr/>
          <p:nvPr/>
        </p:nvSpPr>
        <p:spPr>
          <a:xfrm>
            <a:off x="1393105" y="2351442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Ellipse 150"/>
          <p:cNvSpPr/>
          <p:nvPr/>
        </p:nvSpPr>
        <p:spPr>
          <a:xfrm>
            <a:off x="4682291" y="287866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Ellipse 151"/>
          <p:cNvSpPr/>
          <p:nvPr/>
        </p:nvSpPr>
        <p:spPr>
          <a:xfrm>
            <a:off x="1858758" y="5293101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Ellipse 152"/>
          <p:cNvSpPr/>
          <p:nvPr/>
        </p:nvSpPr>
        <p:spPr>
          <a:xfrm>
            <a:off x="7631019" y="308924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Ellipse 153"/>
          <p:cNvSpPr/>
          <p:nvPr/>
        </p:nvSpPr>
        <p:spPr>
          <a:xfrm>
            <a:off x="7002504" y="3093236"/>
            <a:ext cx="361719" cy="33140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Ellipse 154"/>
          <p:cNvSpPr/>
          <p:nvPr/>
        </p:nvSpPr>
        <p:spPr>
          <a:xfrm>
            <a:off x="4439526" y="2799089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6" name="Ellipse 155"/>
          <p:cNvSpPr/>
          <p:nvPr/>
        </p:nvSpPr>
        <p:spPr>
          <a:xfrm>
            <a:off x="4217013" y="2388532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7" name="Ellipse 156"/>
          <p:cNvSpPr/>
          <p:nvPr/>
        </p:nvSpPr>
        <p:spPr>
          <a:xfrm>
            <a:off x="3853043" y="2857728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Ellipse 157"/>
          <p:cNvSpPr/>
          <p:nvPr/>
        </p:nvSpPr>
        <p:spPr>
          <a:xfrm>
            <a:off x="1620764" y="435456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Ellipse 158"/>
          <p:cNvSpPr/>
          <p:nvPr/>
        </p:nvSpPr>
        <p:spPr>
          <a:xfrm>
            <a:off x="4597832" y="2158587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4598593" y="2967062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Ellipse 160"/>
          <p:cNvSpPr/>
          <p:nvPr/>
        </p:nvSpPr>
        <p:spPr>
          <a:xfrm>
            <a:off x="4480064" y="2654850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2" name="Ellipse 161"/>
          <p:cNvSpPr/>
          <p:nvPr/>
        </p:nvSpPr>
        <p:spPr>
          <a:xfrm>
            <a:off x="6270829" y="3526789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3" name="Ellipse 162"/>
          <p:cNvSpPr/>
          <p:nvPr/>
        </p:nvSpPr>
        <p:spPr>
          <a:xfrm>
            <a:off x="3635916" y="214367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3793512" y="251062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4951077" y="3202845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Ellipse 165"/>
          <p:cNvSpPr/>
          <p:nvPr/>
        </p:nvSpPr>
        <p:spPr>
          <a:xfrm>
            <a:off x="3792979" y="3168379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5370447" y="497675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4993375" y="314814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Ellipse 168"/>
          <p:cNvSpPr/>
          <p:nvPr/>
        </p:nvSpPr>
        <p:spPr>
          <a:xfrm>
            <a:off x="4148055" y="2618477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963686" y="3517342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Ellipse 170"/>
          <p:cNvSpPr/>
          <p:nvPr/>
        </p:nvSpPr>
        <p:spPr>
          <a:xfrm>
            <a:off x="5662679" y="3596933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4268805" y="224331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Ellipse 172"/>
          <p:cNvSpPr/>
          <p:nvPr/>
        </p:nvSpPr>
        <p:spPr>
          <a:xfrm>
            <a:off x="8867792" y="5703192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Ellipse 173"/>
          <p:cNvSpPr/>
          <p:nvPr/>
        </p:nvSpPr>
        <p:spPr>
          <a:xfrm>
            <a:off x="4150421" y="2471422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Ellipse 174"/>
          <p:cNvSpPr/>
          <p:nvPr/>
        </p:nvSpPr>
        <p:spPr>
          <a:xfrm>
            <a:off x="1680295" y="462115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Ellipse 175"/>
          <p:cNvSpPr/>
          <p:nvPr/>
        </p:nvSpPr>
        <p:spPr>
          <a:xfrm>
            <a:off x="4468568" y="2500601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3754978" y="2894818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Ellipse 177"/>
          <p:cNvSpPr/>
          <p:nvPr/>
        </p:nvSpPr>
        <p:spPr>
          <a:xfrm>
            <a:off x="4406721" y="2573441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Ellipse 178"/>
          <p:cNvSpPr/>
          <p:nvPr/>
        </p:nvSpPr>
        <p:spPr>
          <a:xfrm>
            <a:off x="4639992" y="2707375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Ellipse 179"/>
          <p:cNvSpPr/>
          <p:nvPr/>
        </p:nvSpPr>
        <p:spPr>
          <a:xfrm>
            <a:off x="4522362" y="284560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Ellipse 180"/>
          <p:cNvSpPr/>
          <p:nvPr/>
        </p:nvSpPr>
        <p:spPr>
          <a:xfrm>
            <a:off x="3516993" y="383134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Ellipse 181"/>
          <p:cNvSpPr/>
          <p:nvPr/>
        </p:nvSpPr>
        <p:spPr>
          <a:xfrm>
            <a:off x="4420533" y="228310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Ellipse 182"/>
          <p:cNvSpPr/>
          <p:nvPr/>
        </p:nvSpPr>
        <p:spPr>
          <a:xfrm>
            <a:off x="4169948" y="2707375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Ellipse 183"/>
          <p:cNvSpPr/>
          <p:nvPr/>
        </p:nvSpPr>
        <p:spPr>
          <a:xfrm>
            <a:off x="7529189" y="3462718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Ellipse 184"/>
          <p:cNvSpPr/>
          <p:nvPr/>
        </p:nvSpPr>
        <p:spPr>
          <a:xfrm>
            <a:off x="7002504" y="3831343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Ellipse 185"/>
          <p:cNvSpPr/>
          <p:nvPr/>
        </p:nvSpPr>
        <p:spPr>
          <a:xfrm>
            <a:off x="4257830" y="3159627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Ellipse 186"/>
          <p:cNvSpPr/>
          <p:nvPr/>
        </p:nvSpPr>
        <p:spPr>
          <a:xfrm>
            <a:off x="4924557" y="2977708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Ellipse 187"/>
          <p:cNvSpPr/>
          <p:nvPr/>
        </p:nvSpPr>
        <p:spPr>
          <a:xfrm>
            <a:off x="5024284" y="2242034"/>
            <a:ext cx="361719" cy="331407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Ellipse 188"/>
          <p:cNvSpPr/>
          <p:nvPr/>
        </p:nvSpPr>
        <p:spPr>
          <a:xfrm>
            <a:off x="4820625" y="2594232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Ellipse 189"/>
          <p:cNvSpPr/>
          <p:nvPr/>
        </p:nvSpPr>
        <p:spPr>
          <a:xfrm>
            <a:off x="7157266" y="3683236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Ellipse 190"/>
          <p:cNvSpPr/>
          <p:nvPr/>
        </p:nvSpPr>
        <p:spPr>
          <a:xfrm>
            <a:off x="2375299" y="5436743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Ellipse 191"/>
          <p:cNvSpPr/>
          <p:nvPr/>
        </p:nvSpPr>
        <p:spPr>
          <a:xfrm>
            <a:off x="2002886" y="406262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6594215" y="2143670"/>
            <a:ext cx="1054701" cy="909945"/>
            <a:chOff x="6594215" y="2143670"/>
            <a:chExt cx="1054701" cy="909945"/>
          </a:xfrm>
        </p:grpSpPr>
        <p:sp>
          <p:nvSpPr>
            <p:cNvPr id="3" name="ZoneTexte 2"/>
            <p:cNvSpPr txBox="1"/>
            <p:nvPr/>
          </p:nvSpPr>
          <p:spPr>
            <a:xfrm>
              <a:off x="6594215" y="2143670"/>
              <a:ext cx="10547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18 PICS</a:t>
              </a:r>
              <a:br>
                <a:rPr lang="fr-FR" b="1" dirty="0" smtClean="0">
                  <a:solidFill>
                    <a:srgbClr val="C00000"/>
                  </a:solidFill>
                </a:rPr>
              </a:br>
              <a:r>
                <a:rPr lang="fr-FR" b="1" dirty="0" smtClean="0">
                  <a:solidFill>
                    <a:srgbClr val="C00000"/>
                  </a:solidFill>
                </a:rPr>
                <a:t>13 PRC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cxnSp>
          <p:nvCxnSpPr>
            <p:cNvPr id="6" name="Connecteur droit avec flèche 5"/>
            <p:cNvCxnSpPr>
              <a:stCxn id="3" idx="2"/>
            </p:cNvCxnSpPr>
            <p:nvPr/>
          </p:nvCxnSpPr>
          <p:spPr>
            <a:xfrm>
              <a:off x="7121566" y="2790001"/>
              <a:ext cx="35700" cy="263614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6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Structuring</a:t>
            </a:r>
            <a:r>
              <a:rPr lang="fr-FR" dirty="0" smtClean="0"/>
              <a:t> </a:t>
            </a:r>
            <a:r>
              <a:rPr lang="fr-FR" dirty="0" err="1" smtClean="0"/>
              <a:t>cooperation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GDRI &amp; LIA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460666" y="2014183"/>
            <a:ext cx="7065818" cy="394723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20000"/>
              <a:buFont typeface="Wingdings" charset="2"/>
              <a:buChar char="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7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GDRI: International </a:t>
            </a:r>
            <a:r>
              <a:rPr lang="fr-FR" b="1" dirty="0" err="1" smtClean="0">
                <a:solidFill>
                  <a:schemeClr val="bg2">
                    <a:lumMod val="75000"/>
                  </a:schemeClr>
                </a:solidFill>
              </a:rPr>
              <a:t>Research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 Network </a:t>
            </a:r>
            <a:endParaRPr lang="fr-FR" b="1" dirty="0" smtClean="0"/>
          </a:p>
          <a:p>
            <a:pPr marL="0" indent="0">
              <a:buFont typeface="Wingdings" charset="2"/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</a:t>
            </a:r>
            <a:r>
              <a:rPr lang="fr-FR" dirty="0" smtClean="0"/>
              <a:t> </a:t>
            </a:r>
            <a:r>
              <a:rPr lang="fr-FR" dirty="0" err="1" smtClean="0"/>
              <a:t>brings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laboratories</a:t>
            </a:r>
            <a:r>
              <a:rPr lang="fr-FR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two</a:t>
            </a:r>
            <a:r>
              <a:rPr lang="fr-FR" b="1" dirty="0" smtClean="0"/>
              <a:t> or more countries </a:t>
            </a:r>
            <a:r>
              <a:rPr lang="fr-FR" dirty="0" smtClean="0"/>
              <a:t>to </a:t>
            </a:r>
            <a:r>
              <a:rPr lang="fr-FR" dirty="0" err="1" smtClean="0"/>
              <a:t>coordinate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on </a:t>
            </a:r>
            <a:r>
              <a:rPr lang="fr-FR" b="1" dirty="0" smtClean="0"/>
              <a:t>a </a:t>
            </a:r>
            <a:r>
              <a:rPr lang="fr-FR" b="1" dirty="0" err="1" smtClean="0"/>
              <a:t>specific</a:t>
            </a:r>
            <a:r>
              <a:rPr lang="fr-FR" b="1" dirty="0" smtClean="0"/>
              <a:t> topic</a:t>
            </a:r>
          </a:p>
          <a:p>
            <a:pPr marL="0" indent="0">
              <a:buFont typeface="Wingdings" charset="2"/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for </a:t>
            </a:r>
            <a:r>
              <a:rPr lang="fr-FR" b="1" dirty="0" err="1" smtClean="0"/>
              <a:t>mobility</a:t>
            </a:r>
            <a:r>
              <a:rPr lang="fr-FR" dirty="0" smtClean="0"/>
              <a:t>, </a:t>
            </a:r>
            <a:r>
              <a:rPr lang="fr-FR" b="1" dirty="0" err="1" smtClean="0"/>
              <a:t>seminars</a:t>
            </a:r>
            <a:r>
              <a:rPr lang="fr-FR" dirty="0" smtClean="0"/>
              <a:t> &amp; </a:t>
            </a:r>
            <a:r>
              <a:rPr lang="fr-FR" b="1" dirty="0" smtClean="0"/>
              <a:t>workshops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b="1" dirty="0" smtClean="0"/>
              <a:t>4 – 8 </a:t>
            </a:r>
            <a:r>
              <a:rPr lang="fr-FR" dirty="0" err="1" smtClean="0"/>
              <a:t>years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LIA: International Associated </a:t>
            </a:r>
            <a:r>
              <a:rPr lang="fr-FR" b="1" dirty="0" err="1" smtClean="0">
                <a:solidFill>
                  <a:schemeClr val="bg2">
                    <a:lumMod val="75000"/>
                  </a:schemeClr>
                </a:solidFill>
              </a:rPr>
              <a:t>Laboratory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fr-F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 err="1"/>
              <a:t>brings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</a:t>
            </a:r>
            <a:r>
              <a:rPr lang="fr-FR" dirty="0" smtClean="0"/>
              <a:t>institutions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contribute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&amp;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 to a </a:t>
            </a:r>
            <a:r>
              <a:rPr lang="fr-FR" dirty="0" err="1"/>
              <a:t>jointly-defined</a:t>
            </a:r>
            <a:r>
              <a:rPr lang="fr-FR" dirty="0"/>
              <a:t> </a:t>
            </a:r>
            <a:r>
              <a:rPr lang="fr-FR" dirty="0" err="1" smtClean="0"/>
              <a:t>project</a:t>
            </a:r>
            <a:endParaRPr lang="fr-FR" dirty="0"/>
          </a:p>
          <a:p>
            <a:pPr marL="0" indent="0"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/>
              <a:t>the LIA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coordinated</a:t>
            </a:r>
            <a:r>
              <a:rPr lang="fr-FR" dirty="0"/>
              <a:t> by </a:t>
            </a:r>
            <a:r>
              <a:rPr lang="fr-FR" b="1" dirty="0"/>
              <a:t>2 P.I</a:t>
            </a:r>
            <a:r>
              <a:rPr lang="fr-FR" dirty="0"/>
              <a:t>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dirty="0"/>
              <a:t>joint </a:t>
            </a:r>
            <a:r>
              <a:rPr lang="fr-FR" dirty="0" err="1"/>
              <a:t>funding</a:t>
            </a:r>
            <a:r>
              <a:rPr lang="fr-FR" dirty="0"/>
              <a:t> for </a:t>
            </a:r>
            <a:r>
              <a:rPr lang="fr-FR" b="1" dirty="0" err="1"/>
              <a:t>mobility</a:t>
            </a:r>
            <a:r>
              <a:rPr lang="fr-FR" dirty="0"/>
              <a:t>, </a:t>
            </a:r>
            <a:r>
              <a:rPr lang="fr-FR" b="1" dirty="0" err="1"/>
              <a:t>small</a:t>
            </a:r>
            <a:r>
              <a:rPr lang="fr-FR" b="1" dirty="0"/>
              <a:t> </a:t>
            </a:r>
            <a:r>
              <a:rPr lang="fr-FR" b="1" dirty="0" err="1"/>
              <a:t>equipment</a:t>
            </a:r>
            <a:r>
              <a:rPr lang="fr-FR" dirty="0"/>
              <a:t/>
            </a:r>
            <a:br>
              <a:rPr lang="fr-FR" dirty="0"/>
            </a:b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|</a:t>
            </a:r>
            <a:r>
              <a:rPr lang="fr-FR" dirty="0"/>
              <a:t> </a:t>
            </a:r>
            <a:r>
              <a:rPr lang="fr-FR" b="1" dirty="0"/>
              <a:t>4 – 8 </a:t>
            </a:r>
            <a:r>
              <a:rPr lang="fr-FR" dirty="0" err="1"/>
              <a:t>years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7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697972"/>
            <a:ext cx="9143999" cy="10800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latin typeface="Arial Narrow" pitchFamily="34" charset="0"/>
              </a:rPr>
              <a:t>101</a:t>
            </a:r>
            <a:r>
              <a:rPr lang="fr-FR" altLang="fr-FR" sz="1000" dirty="0" smtClean="0">
                <a:latin typeface="Arial Narrow" pitchFamily="34" charset="0"/>
              </a:rPr>
              <a:t>(-</a:t>
            </a:r>
            <a:r>
              <a:rPr lang="fr-FR" altLang="fr-FR" sz="1000" dirty="0">
                <a:latin typeface="Arial Narrow" pitchFamily="34" charset="0"/>
              </a:rPr>
              <a:t>2</a:t>
            </a:r>
            <a:r>
              <a:rPr lang="fr-FR" altLang="fr-FR" sz="1000" dirty="0" smtClean="0">
                <a:latin typeface="Arial Narrow" pitchFamily="34" charset="0"/>
              </a:rPr>
              <a:t>)</a:t>
            </a:r>
            <a:r>
              <a:rPr lang="fr-FR" altLang="fr-FR" sz="2400" dirty="0" smtClean="0">
                <a:latin typeface="Arial Narrow" pitchFamily="34" charset="0"/>
              </a:rPr>
              <a:t> INTERNATIONAL RESEARCH NETWORKS (GDRI)</a:t>
            </a:r>
            <a:br>
              <a:rPr lang="fr-FR" altLang="fr-FR" sz="2400" dirty="0" smtClean="0">
                <a:latin typeface="Arial Narrow" pitchFamily="34" charset="0"/>
              </a:rPr>
            </a:br>
            <a:r>
              <a:rPr lang="en-US" altLang="fr-FR" sz="2400" dirty="0" smtClean="0">
                <a:latin typeface="Arial Narrow" pitchFamily="34" charset="0"/>
              </a:rPr>
              <a:t>3 countries involved on average</a:t>
            </a:r>
            <a:endParaRPr lang="fr-FR" sz="2400" dirty="0"/>
          </a:p>
        </p:txBody>
      </p:sp>
      <p:pic>
        <p:nvPicPr>
          <p:cNvPr id="7" name="Picture 2" descr="C:\Users\edouard.besserve\Desktop\Imag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r="7733" b="1935"/>
          <a:stretch/>
        </p:blipFill>
        <p:spPr bwMode="auto">
          <a:xfrm>
            <a:off x="4057" y="1767868"/>
            <a:ext cx="9139943" cy="464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3696889" y="2214971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716256" y="2735671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816745" y="2365223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64736" y="4976206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ZoneTexte 3"/>
          <p:cNvSpPr txBox="1">
            <a:spLocks noChangeArrowheads="1"/>
          </p:cNvSpPr>
          <p:nvPr/>
        </p:nvSpPr>
        <p:spPr bwMode="auto">
          <a:xfrm>
            <a:off x="693361" y="4958744"/>
            <a:ext cx="8493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4 </a:t>
            </a: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to 9</a:t>
            </a:r>
          </a:p>
        </p:txBody>
      </p:sp>
      <p:sp>
        <p:nvSpPr>
          <p:cNvPr id="16" name="Ellipse 15"/>
          <p:cNvSpPr/>
          <p:nvPr/>
        </p:nvSpPr>
        <p:spPr>
          <a:xfrm>
            <a:off x="191711" y="5265131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ZoneTexte 18"/>
          <p:cNvSpPr txBox="1">
            <a:spLocks noChangeArrowheads="1"/>
          </p:cNvSpPr>
          <p:nvPr/>
        </p:nvSpPr>
        <p:spPr bwMode="auto">
          <a:xfrm>
            <a:off x="688599" y="5328631"/>
            <a:ext cx="849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10 </a:t>
            </a: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to 19</a:t>
            </a:r>
          </a:p>
        </p:txBody>
      </p:sp>
      <p:sp>
        <p:nvSpPr>
          <p:cNvPr id="18" name="Ellipse 17"/>
          <p:cNvSpPr/>
          <p:nvPr/>
        </p:nvSpPr>
        <p:spPr>
          <a:xfrm>
            <a:off x="128211" y="5696931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ZoneTexte 20"/>
          <p:cNvSpPr txBox="1">
            <a:spLocks noChangeArrowheads="1"/>
          </p:cNvSpPr>
          <p:nvPr/>
        </p:nvSpPr>
        <p:spPr bwMode="auto">
          <a:xfrm>
            <a:off x="688599" y="5787419"/>
            <a:ext cx="943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20 </a:t>
            </a: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to 33</a:t>
            </a:r>
          </a:p>
        </p:txBody>
      </p:sp>
      <p:sp>
        <p:nvSpPr>
          <p:cNvPr id="20" name="Ellipse 19"/>
          <p:cNvSpPr/>
          <p:nvPr/>
        </p:nvSpPr>
        <p:spPr>
          <a:xfrm>
            <a:off x="336174" y="478253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ZoneTexte 3"/>
          <p:cNvSpPr txBox="1">
            <a:spLocks noChangeArrowheads="1"/>
          </p:cNvSpPr>
          <p:nvPr/>
        </p:nvSpPr>
        <p:spPr bwMode="auto">
          <a:xfrm>
            <a:off x="693361" y="4679344"/>
            <a:ext cx="849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1 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to 3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0" y="4372956"/>
            <a:ext cx="15379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Nb 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of GDRI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972771" y="2087179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1056146" y="2888071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4095568" y="2605786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3696889" y="2888071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4066033" y="2367371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3955987" y="2391138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3995565" y="2625573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029648" y="260073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4120978" y="295736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4428314" y="2507026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433689" y="2627721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4354052" y="263724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4368135" y="2149323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4607848" y="2087179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4225050" y="220806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3695959" y="2495438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4607848" y="2961777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4673402" y="285893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668173" y="272292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616421" y="244622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634358" y="2365223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4753420" y="2557032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7609056" y="305396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7104986" y="360817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4693889" y="531271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4993133" y="3219859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7779182" y="2938077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448342" y="4691863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1185278" y="2296820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7104986" y="3145042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1920266" y="531668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1636082" y="457933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755144" y="418425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3504486" y="382420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3921520" y="3873413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3696889" y="3210334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3981050" y="3256371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4248278" y="3126486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7045455" y="4135038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953572" y="356045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2136296" y="549849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7014035" y="382420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8149070" y="532863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4837065" y="337702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4913240" y="296404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4329798" y="274225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4313697" y="244622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7541006" y="347544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5137871" y="284593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5197402" y="293086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5320320" y="293086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6081336" y="289759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2368174" y="5442577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6523960" y="2167544"/>
            <a:ext cx="1401766" cy="307777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  <a:latin typeface="+mj-lt"/>
              </a:rPr>
              <a:t>5 GDRI</a:t>
            </a:r>
            <a:endParaRPr lang="fr-FR" sz="1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77" name="Connecteur droit avec flèche 76"/>
          <p:cNvCxnSpPr>
            <a:endCxn id="52" idx="0"/>
          </p:cNvCxnSpPr>
          <p:nvPr/>
        </p:nvCxnSpPr>
        <p:spPr>
          <a:xfrm>
            <a:off x="7224048" y="2529163"/>
            <a:ext cx="795" cy="61587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5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ON </a:t>
            </a:r>
            <a:r>
              <a:rPr lang="fr-FR" dirty="0" smtClean="0"/>
              <a:t>GDRI WITH CHINA</a:t>
            </a:r>
            <a:endParaRPr lang="fr-FR" dirty="0"/>
          </a:p>
        </p:txBody>
      </p:sp>
      <p:grpSp>
        <p:nvGrpSpPr>
          <p:cNvPr id="6" name="组合 65"/>
          <p:cNvGrpSpPr/>
          <p:nvPr/>
        </p:nvGrpSpPr>
        <p:grpSpPr>
          <a:xfrm>
            <a:off x="1255120" y="2137916"/>
            <a:ext cx="5164118" cy="4131295"/>
            <a:chOff x="1709738" y="995363"/>
            <a:chExt cx="6119812" cy="4895850"/>
          </a:xfrm>
          <a:solidFill>
            <a:srgbClr val="298270"/>
          </a:solidFill>
          <a:scene3d>
            <a:camera prst="orthographicFront">
              <a:rot lat="19200000" lon="21599989" rev="0"/>
            </a:camera>
            <a:lightRig rig="soft" dir="t">
              <a:rot lat="0" lon="0" rev="0"/>
            </a:lightRig>
          </a:scene3d>
        </p:grpSpPr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5276850" y="5608638"/>
              <a:ext cx="336550" cy="282575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6486525" y="995363"/>
              <a:ext cx="1343025" cy="122555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6621463" y="1938338"/>
              <a:ext cx="1008062" cy="706437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6408738" y="2330450"/>
              <a:ext cx="719137" cy="693738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5861050" y="2487613"/>
              <a:ext cx="671513" cy="944562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6056313" y="2727325"/>
              <a:ext cx="215900" cy="225425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6194425" y="2838450"/>
              <a:ext cx="169863" cy="212725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6194425" y="2852738"/>
              <a:ext cx="65088" cy="71437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6042025" y="3106738"/>
              <a:ext cx="827088" cy="509587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6211888" y="3514725"/>
              <a:ext cx="685800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invGray">
            <a:xfrm>
              <a:off x="6775450" y="3965575"/>
              <a:ext cx="122238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6470650" y="4033838"/>
              <a:ext cx="457200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6240463" y="4443413"/>
              <a:ext cx="520700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5446713" y="4851400"/>
              <a:ext cx="963612" cy="676275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4805363" y="4724400"/>
              <a:ext cx="949325" cy="676275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invGray">
            <a:xfrm>
              <a:off x="4714875" y="4344988"/>
              <a:ext cx="704850" cy="622300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invGray">
            <a:xfrm>
              <a:off x="3919538" y="4302125"/>
              <a:ext cx="1085850" cy="1084263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invGray">
            <a:xfrm>
              <a:off x="1892300" y="3048000"/>
              <a:ext cx="2308225" cy="1381125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4060825" y="3613150"/>
              <a:ext cx="1449388" cy="1112838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invGray">
            <a:xfrm>
              <a:off x="3221038" y="2838450"/>
              <a:ext cx="1497012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5935663" y="4216400"/>
              <a:ext cx="582612" cy="750888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5354638" y="4216400"/>
              <a:ext cx="673100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5295900" y="3797300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6042025" y="3598863"/>
              <a:ext cx="581025" cy="677862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5524500" y="3387725"/>
              <a:ext cx="719138" cy="633413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invGray">
            <a:xfrm>
              <a:off x="5510213" y="2811463"/>
              <a:ext cx="474662" cy="804862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5005388" y="2951163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invGray">
            <a:xfrm>
              <a:off x="4891088" y="2965450"/>
              <a:ext cx="334962" cy="550863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invGray">
            <a:xfrm>
              <a:off x="3692525" y="2417763"/>
              <a:ext cx="1635125" cy="1477962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invGray">
            <a:xfrm>
              <a:off x="4211638" y="1052513"/>
              <a:ext cx="2716212" cy="2182812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invGray">
            <a:xfrm>
              <a:off x="1709738" y="1419225"/>
              <a:ext cx="2427287" cy="1816100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invGray">
            <a:xfrm>
              <a:off x="6761163" y="4752975"/>
              <a:ext cx="242887" cy="454025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40" name="Légende à une bordure 2 39"/>
          <p:cNvSpPr/>
          <p:nvPr/>
        </p:nvSpPr>
        <p:spPr>
          <a:xfrm>
            <a:off x="6565365" y="5628104"/>
            <a:ext cx="1679043" cy="360040"/>
          </a:xfrm>
          <a:prstGeom prst="accentCallout2">
            <a:avLst>
              <a:gd name="adj1" fmla="val 18179"/>
              <a:gd name="adj2" fmla="val 169"/>
              <a:gd name="adj3" fmla="val 18750"/>
              <a:gd name="adj4" fmla="val -16667"/>
              <a:gd name="adj5" fmla="val -127942"/>
              <a:gd name="adj6" fmla="val -761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GDRI </a:t>
            </a:r>
            <a:r>
              <a:rPr lang="it-IT" altLang="zh-CN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EuroAsiaTradeNet</a:t>
            </a:r>
            <a:endParaRPr lang="fr-FR" altLang="zh-CN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égende à une bordure 2 41"/>
          <p:cNvSpPr/>
          <p:nvPr/>
        </p:nvSpPr>
        <p:spPr>
          <a:xfrm flipH="1">
            <a:off x="1409172" y="2632899"/>
            <a:ext cx="1405995" cy="300733"/>
          </a:xfrm>
          <a:prstGeom prst="accentCallout2">
            <a:avLst>
              <a:gd name="adj1" fmla="val 18179"/>
              <a:gd name="adj2" fmla="val 169"/>
              <a:gd name="adj3" fmla="val 18750"/>
              <a:gd name="adj4" fmla="val -34227"/>
              <a:gd name="adj5" fmla="val 469108"/>
              <a:gd name="adj6" fmla="val -916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altLang="zh-CN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GDRI </a:t>
            </a:r>
            <a:r>
              <a:rPr lang="it-IT" altLang="zh-CN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EHEDE</a:t>
            </a:r>
            <a:endParaRPr lang="fr-FR" altLang="zh-CN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égende à une bordure 2 45"/>
          <p:cNvSpPr/>
          <p:nvPr/>
        </p:nvSpPr>
        <p:spPr>
          <a:xfrm flipH="1">
            <a:off x="237505" y="4704952"/>
            <a:ext cx="1505005" cy="405286"/>
          </a:xfrm>
          <a:prstGeom prst="accentCallout2">
            <a:avLst>
              <a:gd name="adj1" fmla="val 18179"/>
              <a:gd name="adj2" fmla="val 169"/>
              <a:gd name="adj3" fmla="val 18750"/>
              <a:gd name="adj4" fmla="val -34227"/>
              <a:gd name="adj5" fmla="val -14803"/>
              <a:gd name="adj6" fmla="val -206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GDRI </a:t>
            </a:r>
            <a:r>
              <a:rPr lang="it-IT" altLang="zh-CN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CeSMeR </a:t>
            </a:r>
            <a:r>
              <a:rPr lang="it-IT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GDRI </a:t>
            </a:r>
            <a:r>
              <a:rPr lang="it-IT" altLang="zh-CN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Photonet</a:t>
            </a:r>
            <a:endParaRPr lang="fr-FR" altLang="zh-CN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égende à une bordure 2 46"/>
          <p:cNvSpPr/>
          <p:nvPr/>
        </p:nvSpPr>
        <p:spPr>
          <a:xfrm>
            <a:off x="6565365" y="4120678"/>
            <a:ext cx="1679043" cy="233184"/>
          </a:xfrm>
          <a:prstGeom prst="accentCallout2">
            <a:avLst>
              <a:gd name="adj1" fmla="val 18179"/>
              <a:gd name="adj2" fmla="val 169"/>
              <a:gd name="adj3" fmla="val 18750"/>
              <a:gd name="adj4" fmla="val -16667"/>
              <a:gd name="adj5" fmla="val 150202"/>
              <a:gd name="adj6" fmla="val -692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GDRI RFCCT</a:t>
            </a:r>
            <a:endParaRPr lang="fr-FR" altLang="zh-CN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65365" y="4263845"/>
            <a:ext cx="179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Chemistry</a:t>
            </a:r>
            <a:endParaRPr lang="fr-FR" sz="14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1633822" y="2347219"/>
            <a:ext cx="179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Ecology</a:t>
            </a:r>
            <a:r>
              <a:rPr lang="fr-FR" sz="1200" i="1" dirty="0" smtClean="0"/>
              <a:t> &amp; </a:t>
            </a:r>
            <a:r>
              <a:rPr lang="fr-FR" sz="1200" i="1" dirty="0" err="1" smtClean="0"/>
              <a:t>Environment</a:t>
            </a:r>
            <a:endParaRPr lang="fr-FR" sz="1200" i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512585" y="5110238"/>
            <a:ext cx="179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Engineering</a:t>
            </a:r>
            <a:endParaRPr lang="fr-FR" sz="1400" i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6568125" y="6030764"/>
            <a:ext cx="2480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 smtClean="0"/>
              <a:t>Humanities</a:t>
            </a:r>
            <a:r>
              <a:rPr lang="fr-FR" sz="1200" i="1" dirty="0" smtClean="0"/>
              <a:t> &amp; Social Sciences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2568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" y="697972"/>
            <a:ext cx="9143999" cy="10800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altLang="fr-FR" sz="2400" dirty="0" smtClean="0">
                <a:latin typeface="Arial Narrow" pitchFamily="34" charset="0"/>
              </a:rPr>
              <a:t>172</a:t>
            </a:r>
            <a:r>
              <a:rPr lang="fr-FR" altLang="fr-FR" sz="1000" dirty="0" smtClean="0">
                <a:latin typeface="Arial Narrow" pitchFamily="34" charset="0"/>
              </a:rPr>
              <a:t>(+11)</a:t>
            </a:r>
            <a:r>
              <a:rPr lang="fr-FR" altLang="fr-FR" sz="2400" dirty="0" smtClean="0">
                <a:latin typeface="Arial Narrow" pitchFamily="34" charset="0"/>
              </a:rPr>
              <a:t> INTERNATIONAL ASSOCIATED LABORATORIES (LIA)</a:t>
            </a:r>
            <a:br>
              <a:rPr lang="fr-FR" altLang="fr-FR" sz="2400" dirty="0" smtClean="0">
                <a:latin typeface="Arial Narrow" pitchFamily="34" charset="0"/>
              </a:rPr>
            </a:br>
            <a:r>
              <a:rPr lang="fr-FR" altLang="fr-FR" sz="2400" dirty="0" smtClean="0">
                <a:latin typeface="Arial Narrow" pitchFamily="34" charset="0"/>
              </a:rPr>
              <a:t>in 46</a:t>
            </a:r>
            <a:r>
              <a:rPr lang="fr-FR" altLang="fr-FR" sz="1000" dirty="0" smtClean="0">
                <a:latin typeface="Arial Narrow" pitchFamily="34" charset="0"/>
              </a:rPr>
              <a:t>(+2)</a:t>
            </a:r>
            <a:r>
              <a:rPr lang="fr-FR" altLang="fr-FR" sz="2400" dirty="0" smtClean="0">
                <a:latin typeface="Arial Narrow" pitchFamily="34" charset="0"/>
              </a:rPr>
              <a:t> countries</a:t>
            </a:r>
            <a:endParaRPr lang="fr-FR" altLang="fr-FR" sz="2400" dirty="0">
              <a:latin typeface="Arial Narrow" pitchFamily="34" charset="0"/>
            </a:endParaRPr>
          </a:p>
        </p:txBody>
      </p:sp>
      <p:pic>
        <p:nvPicPr>
          <p:cNvPr id="62" name="Picture 2" descr="C:\Users\edouard.besserve\Desktop\Imag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r="7756" b="1590"/>
          <a:stretch/>
        </p:blipFill>
        <p:spPr bwMode="auto">
          <a:xfrm>
            <a:off x="6350" y="1778492"/>
            <a:ext cx="9137650" cy="466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>
          <a:xfrm>
            <a:off x="4227276" y="2490214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ZoneTexte 3"/>
          <p:cNvSpPr txBox="1">
            <a:spLocks noChangeArrowheads="1"/>
          </p:cNvSpPr>
          <p:nvPr/>
        </p:nvSpPr>
        <p:spPr bwMode="auto">
          <a:xfrm>
            <a:off x="692150" y="5075730"/>
            <a:ext cx="8493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3 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to 6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6" name="Ellipse 85"/>
          <p:cNvSpPr/>
          <p:nvPr/>
        </p:nvSpPr>
        <p:spPr>
          <a:xfrm>
            <a:off x="250899" y="5440854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ZoneTexte 18"/>
          <p:cNvSpPr txBox="1">
            <a:spLocks noChangeArrowheads="1"/>
          </p:cNvSpPr>
          <p:nvPr/>
        </p:nvSpPr>
        <p:spPr bwMode="auto">
          <a:xfrm>
            <a:off x="687388" y="5445617"/>
            <a:ext cx="849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7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 to 14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9" name="Ellipse 88"/>
          <p:cNvSpPr/>
          <p:nvPr/>
        </p:nvSpPr>
        <p:spPr>
          <a:xfrm>
            <a:off x="157262" y="5804426"/>
            <a:ext cx="452235" cy="41433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ZoneTexte 20"/>
          <p:cNvSpPr txBox="1">
            <a:spLocks noChangeArrowheads="1"/>
          </p:cNvSpPr>
          <p:nvPr/>
        </p:nvSpPr>
        <p:spPr bwMode="auto">
          <a:xfrm>
            <a:off x="687388" y="5904405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15 to 19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1" name="Ellipse 90"/>
          <p:cNvSpPr/>
          <p:nvPr/>
        </p:nvSpPr>
        <p:spPr>
          <a:xfrm>
            <a:off x="334963" y="4899517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ZoneTexte 3"/>
          <p:cNvSpPr txBox="1">
            <a:spLocks noChangeArrowheads="1"/>
          </p:cNvSpPr>
          <p:nvPr/>
        </p:nvSpPr>
        <p:spPr bwMode="auto">
          <a:xfrm>
            <a:off x="692150" y="4796330"/>
            <a:ext cx="849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1 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to </a:t>
            </a: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93" name="ZoneTexte 3"/>
          <p:cNvSpPr txBox="1">
            <a:spLocks noChangeArrowheads="1"/>
          </p:cNvSpPr>
          <p:nvPr/>
        </p:nvSpPr>
        <p:spPr bwMode="auto">
          <a:xfrm>
            <a:off x="99218" y="4489942"/>
            <a:ext cx="13246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Nb 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of LIA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5231515" y="294322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Ellipse 94"/>
          <p:cNvSpPr/>
          <p:nvPr/>
        </p:nvSpPr>
        <p:spPr>
          <a:xfrm>
            <a:off x="4151365" y="2578282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3791315" y="4075303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4464363" y="277279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4320343" y="2407799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4328587" y="431141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Ellipse 99"/>
          <p:cNvSpPr/>
          <p:nvPr/>
        </p:nvSpPr>
        <p:spPr>
          <a:xfrm>
            <a:off x="5187383" y="286504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4201281" y="2628938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3803221" y="3204877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5007995" y="313439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1003777" y="3580606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4194930" y="282483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4181109" y="250622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4693854" y="2748155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Ellipse 107"/>
          <p:cNvSpPr/>
          <p:nvPr/>
        </p:nvSpPr>
        <p:spPr>
          <a:xfrm>
            <a:off x="4404037" y="2751407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4379874" y="2244779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Ellipse 109"/>
          <p:cNvSpPr/>
          <p:nvPr/>
        </p:nvSpPr>
        <p:spPr>
          <a:xfrm>
            <a:off x="4210896" y="271454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7530588" y="3525218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Ellipse 111"/>
          <p:cNvSpPr/>
          <p:nvPr/>
        </p:nvSpPr>
        <p:spPr>
          <a:xfrm>
            <a:off x="4289454" y="3135518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Ellipse 112"/>
          <p:cNvSpPr/>
          <p:nvPr/>
        </p:nvSpPr>
        <p:spPr>
          <a:xfrm>
            <a:off x="2366963" y="544085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3551074" y="383938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Ellipse 114"/>
          <p:cNvSpPr/>
          <p:nvPr/>
        </p:nvSpPr>
        <p:spPr>
          <a:xfrm>
            <a:off x="4643750" y="297489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Ellipse 115"/>
          <p:cNvSpPr/>
          <p:nvPr/>
        </p:nvSpPr>
        <p:spPr>
          <a:xfrm>
            <a:off x="4864641" y="294418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Ellipse 116"/>
          <p:cNvSpPr/>
          <p:nvPr/>
        </p:nvSpPr>
        <p:spPr>
          <a:xfrm>
            <a:off x="7074508" y="4182821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Ellipse 117"/>
          <p:cNvSpPr/>
          <p:nvPr/>
        </p:nvSpPr>
        <p:spPr>
          <a:xfrm>
            <a:off x="3670136" y="2904768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Ellipse 118"/>
          <p:cNvSpPr/>
          <p:nvPr/>
        </p:nvSpPr>
        <p:spPr>
          <a:xfrm>
            <a:off x="292664" y="5137209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Ellipse 119"/>
          <p:cNvSpPr/>
          <p:nvPr/>
        </p:nvSpPr>
        <p:spPr>
          <a:xfrm>
            <a:off x="1869760" y="5342714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Ellipse 120"/>
          <p:cNvSpPr/>
          <p:nvPr/>
        </p:nvSpPr>
        <p:spPr>
          <a:xfrm>
            <a:off x="2148853" y="5563743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Ellipse 121"/>
          <p:cNvSpPr/>
          <p:nvPr/>
        </p:nvSpPr>
        <p:spPr>
          <a:xfrm>
            <a:off x="1063308" y="2806794"/>
            <a:ext cx="452235" cy="41433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Ellipse 122"/>
          <p:cNvSpPr/>
          <p:nvPr/>
        </p:nvSpPr>
        <p:spPr>
          <a:xfrm>
            <a:off x="1164442" y="2320674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2476738" y="4669625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Ellipse 124"/>
          <p:cNvSpPr/>
          <p:nvPr/>
        </p:nvSpPr>
        <p:spPr>
          <a:xfrm>
            <a:off x="4660982" y="5306135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8002215" y="5163205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Ellipse 126"/>
          <p:cNvSpPr/>
          <p:nvPr/>
        </p:nvSpPr>
        <p:spPr>
          <a:xfrm>
            <a:off x="6228080" y="3501014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Ellipse 127"/>
          <p:cNvSpPr/>
          <p:nvPr/>
        </p:nvSpPr>
        <p:spPr>
          <a:xfrm>
            <a:off x="6907921" y="3046921"/>
            <a:ext cx="452235" cy="41433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7590119" y="3017739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7816854" y="2996482"/>
            <a:ext cx="287190" cy="25760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Ellipse 130"/>
          <p:cNvSpPr/>
          <p:nvPr/>
        </p:nvSpPr>
        <p:spPr>
          <a:xfrm>
            <a:off x="4947670" y="3204877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5080327" y="2172056"/>
            <a:ext cx="452235" cy="41433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Ellipse 132"/>
          <p:cNvSpPr/>
          <p:nvPr/>
        </p:nvSpPr>
        <p:spPr>
          <a:xfrm>
            <a:off x="4499760" y="2490214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Ellipse 133"/>
          <p:cNvSpPr/>
          <p:nvPr/>
        </p:nvSpPr>
        <p:spPr>
          <a:xfrm>
            <a:off x="3862752" y="2904768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Ellipse 134"/>
          <p:cNvSpPr/>
          <p:nvPr/>
        </p:nvSpPr>
        <p:spPr>
          <a:xfrm>
            <a:off x="3910377" y="2472680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Ellipse 135"/>
          <p:cNvSpPr/>
          <p:nvPr/>
        </p:nvSpPr>
        <p:spPr>
          <a:xfrm>
            <a:off x="4310359" y="2848327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Ellipse 136"/>
          <p:cNvSpPr/>
          <p:nvPr/>
        </p:nvSpPr>
        <p:spPr>
          <a:xfrm>
            <a:off x="4412637" y="2582085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Ellipse 137"/>
          <p:cNvSpPr/>
          <p:nvPr/>
        </p:nvSpPr>
        <p:spPr>
          <a:xfrm>
            <a:off x="7134039" y="3693047"/>
            <a:ext cx="203659" cy="18342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Ellipse 138"/>
          <p:cNvSpPr/>
          <p:nvPr/>
        </p:nvSpPr>
        <p:spPr>
          <a:xfrm>
            <a:off x="4857021" y="2638464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6546523" y="2283136"/>
            <a:ext cx="1175031" cy="338554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C00000"/>
                </a:solidFill>
                <a:latin typeface="+mj-lt"/>
              </a:rPr>
              <a:t>18 LIA </a:t>
            </a:r>
            <a:endParaRPr lang="fr-FR" sz="16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7134038" y="2595044"/>
            <a:ext cx="0" cy="42349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ON LIA </a:t>
            </a:r>
            <a:r>
              <a:rPr lang="fr-FR" dirty="0" smtClean="0"/>
              <a:t>WITH CHINA</a:t>
            </a:r>
            <a:endParaRPr lang="fr-FR" dirty="0"/>
          </a:p>
        </p:txBody>
      </p:sp>
      <p:sp>
        <p:nvSpPr>
          <p:cNvPr id="5" name="Légende à une bordure 2 4"/>
          <p:cNvSpPr/>
          <p:nvPr/>
        </p:nvSpPr>
        <p:spPr>
          <a:xfrm>
            <a:off x="6565365" y="4476964"/>
            <a:ext cx="1679043" cy="1022499"/>
          </a:xfrm>
          <a:prstGeom prst="accentCallout2">
            <a:avLst>
              <a:gd name="adj1" fmla="val 18179"/>
              <a:gd name="adj2" fmla="val 169"/>
              <a:gd name="adj3" fmla="val 18750"/>
              <a:gd name="adj4" fmla="val -16667"/>
              <a:gd name="adj5" fmla="val 5822"/>
              <a:gd name="adj6" fmla="val -6036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PER, </a:t>
            </a:r>
          </a:p>
          <a:p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SFMA, </a:t>
            </a:r>
          </a:p>
          <a:p>
            <a:r>
              <a:rPr lang="it-IT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VIRHOST,</a:t>
            </a:r>
          </a:p>
          <a:p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</a:t>
            </a:r>
            <a:r>
              <a:rPr lang="it-IT" altLang="zh-CN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Hematology &amp; cancer</a:t>
            </a:r>
            <a:endParaRPr lang="it-IT" altLang="zh-CN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65"/>
          <p:cNvGrpSpPr/>
          <p:nvPr/>
        </p:nvGrpSpPr>
        <p:grpSpPr>
          <a:xfrm>
            <a:off x="1255120" y="2137916"/>
            <a:ext cx="5164118" cy="4131295"/>
            <a:chOff x="1709738" y="995363"/>
            <a:chExt cx="6119812" cy="4895850"/>
          </a:xfrm>
          <a:solidFill>
            <a:srgbClr val="298270"/>
          </a:solidFill>
          <a:scene3d>
            <a:camera prst="orthographicFront">
              <a:rot lat="19200000" lon="21599989" rev="0"/>
            </a:camera>
            <a:lightRig rig="soft" dir="t">
              <a:rot lat="0" lon="0" rev="0"/>
            </a:lightRig>
          </a:scene3d>
        </p:grpSpPr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5276850" y="5608638"/>
              <a:ext cx="336550" cy="282575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6486525" y="995363"/>
              <a:ext cx="1343025" cy="122555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6621463" y="1938338"/>
              <a:ext cx="1008062" cy="706437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6408738" y="2330450"/>
              <a:ext cx="719137" cy="693738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5861050" y="2487613"/>
              <a:ext cx="671513" cy="944562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6056313" y="2727325"/>
              <a:ext cx="215900" cy="225425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6194425" y="2838450"/>
              <a:ext cx="169863" cy="212725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>
              <a:off x="6194425" y="2852738"/>
              <a:ext cx="65088" cy="71437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6042025" y="3106738"/>
              <a:ext cx="827088" cy="509587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6211888" y="3514725"/>
              <a:ext cx="685800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invGray">
            <a:xfrm>
              <a:off x="6775450" y="3965575"/>
              <a:ext cx="122238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gray">
            <a:xfrm>
              <a:off x="6470650" y="4033838"/>
              <a:ext cx="457200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6240463" y="4443413"/>
              <a:ext cx="520700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gray">
            <a:xfrm>
              <a:off x="5446713" y="4851400"/>
              <a:ext cx="963612" cy="676275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gray">
            <a:xfrm>
              <a:off x="4805363" y="4724400"/>
              <a:ext cx="949325" cy="676275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invGray">
            <a:xfrm>
              <a:off x="4714875" y="4344988"/>
              <a:ext cx="704850" cy="622300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invGray">
            <a:xfrm>
              <a:off x="3919538" y="4302125"/>
              <a:ext cx="1085850" cy="1084263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invGray">
            <a:xfrm>
              <a:off x="1892300" y="3048000"/>
              <a:ext cx="2308225" cy="1381125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gray">
            <a:xfrm>
              <a:off x="4060825" y="3613150"/>
              <a:ext cx="1449388" cy="1112838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invGray">
            <a:xfrm>
              <a:off x="3221038" y="2838450"/>
              <a:ext cx="1497012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gray">
            <a:xfrm>
              <a:off x="5935663" y="4216400"/>
              <a:ext cx="582612" cy="750888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5354638" y="4216400"/>
              <a:ext cx="673100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gray">
            <a:xfrm>
              <a:off x="5295900" y="3797300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gray">
            <a:xfrm>
              <a:off x="6042025" y="3598863"/>
              <a:ext cx="581025" cy="677862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gray">
            <a:xfrm>
              <a:off x="5524500" y="3387725"/>
              <a:ext cx="719138" cy="633413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invGray">
            <a:xfrm>
              <a:off x="5510213" y="2811463"/>
              <a:ext cx="474662" cy="804862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gray">
            <a:xfrm>
              <a:off x="5005388" y="2951163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invGray">
            <a:xfrm>
              <a:off x="4891088" y="2965450"/>
              <a:ext cx="334962" cy="550863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invGray">
            <a:xfrm>
              <a:off x="3692525" y="2417763"/>
              <a:ext cx="1635125" cy="1477962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invGray">
            <a:xfrm>
              <a:off x="4211638" y="1052513"/>
              <a:ext cx="2716212" cy="2182812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invGray">
            <a:xfrm>
              <a:off x="1709738" y="1419225"/>
              <a:ext cx="2427287" cy="1816100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invGray">
            <a:xfrm>
              <a:off x="6761163" y="4752975"/>
              <a:ext cx="242887" cy="454025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29827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9" name="Légende à une bordure 2 38"/>
          <p:cNvSpPr/>
          <p:nvPr/>
        </p:nvSpPr>
        <p:spPr>
          <a:xfrm>
            <a:off x="6565365" y="2544712"/>
            <a:ext cx="1679043" cy="1440160"/>
          </a:xfrm>
          <a:prstGeom prst="accentCallout2">
            <a:avLst>
              <a:gd name="adj1" fmla="val 18179"/>
              <a:gd name="adj2" fmla="val 169"/>
              <a:gd name="adj3" fmla="val 87410"/>
              <a:gd name="adj4" fmla="val -18567"/>
              <a:gd name="adj5" fmla="val 88008"/>
              <a:gd name="adj6" fmla="val -92215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</a:t>
            </a:r>
            <a:r>
              <a:rPr lang="fr-FR" altLang="zh-CN" sz="1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BioMNSL</a:t>
            </a:r>
            <a:r>
              <a:rPr lang="fr-FR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fr-FR" altLang="zh-CN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FCPPL</a:t>
            </a:r>
            <a:r>
              <a:rPr lang="fr-FR" altLang="zh-CN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MONOCL,</a:t>
            </a:r>
          </a:p>
          <a:p>
            <a:r>
              <a:rPr lang="fr-FR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ORIGINS, </a:t>
            </a:r>
          </a:p>
          <a:p>
            <a:r>
              <a:rPr lang="fr-FR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CHINE Q,</a:t>
            </a:r>
          </a:p>
          <a:p>
            <a:r>
              <a:rPr lang="fr-FR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POSTWESTSOCIO,</a:t>
            </a:r>
          </a:p>
          <a:p>
            <a:r>
              <a:rPr lang="fr-FR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</a:t>
            </a:r>
            <a:r>
              <a:rPr lang="fr-FR" altLang="zh-CN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G-quadruplex-HELI</a:t>
            </a:r>
            <a:endParaRPr lang="fr-FR" altLang="zh-CN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égende à une bordure 2 39"/>
          <p:cNvSpPr/>
          <p:nvPr/>
        </p:nvSpPr>
        <p:spPr>
          <a:xfrm>
            <a:off x="6565365" y="5628104"/>
            <a:ext cx="1679043" cy="360040"/>
          </a:xfrm>
          <a:prstGeom prst="accentCallout2">
            <a:avLst>
              <a:gd name="adj1" fmla="val 18179"/>
              <a:gd name="adj2" fmla="val 169"/>
              <a:gd name="adj3" fmla="val 18750"/>
              <a:gd name="adj4" fmla="val -16667"/>
              <a:gd name="adj5" fmla="val -127942"/>
              <a:gd name="adj6" fmla="val -761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</a:t>
            </a:r>
            <a:r>
              <a:rPr lang="it-IT" altLang="zh-CN" sz="1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NanoBioCatEchem</a:t>
            </a:r>
            <a:r>
              <a:rPr lang="it-IT" altLang="zh-CN" sz="10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t-IT" altLang="zh-CN" sz="1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égende à une bordure 2 40"/>
          <p:cNvSpPr/>
          <p:nvPr/>
        </p:nvSpPr>
        <p:spPr>
          <a:xfrm flipH="1">
            <a:off x="2457684" y="5689139"/>
            <a:ext cx="1166839" cy="360040"/>
          </a:xfrm>
          <a:prstGeom prst="accentCallout2">
            <a:avLst>
              <a:gd name="adj1" fmla="val 18179"/>
              <a:gd name="adj2" fmla="val 169"/>
              <a:gd name="adj3" fmla="val 12844"/>
              <a:gd name="adj4" fmla="val -47649"/>
              <a:gd name="adj5" fmla="val -92504"/>
              <a:gd name="adj6" fmla="val -10636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</a:t>
            </a:r>
            <a:r>
              <a:rPr lang="it-IT" altLang="zh-CN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LMTM</a:t>
            </a:r>
            <a:endParaRPr lang="it-IT" altLang="zh-CN" sz="10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égende à une bordure 2 42"/>
          <p:cNvSpPr/>
          <p:nvPr/>
        </p:nvSpPr>
        <p:spPr>
          <a:xfrm>
            <a:off x="6401114" y="2041564"/>
            <a:ext cx="1679043" cy="339848"/>
          </a:xfrm>
          <a:prstGeom prst="accentCallout2">
            <a:avLst>
              <a:gd name="adj1" fmla="val 18179"/>
              <a:gd name="adj2" fmla="val 169"/>
              <a:gd name="adj3" fmla="val 18750"/>
              <a:gd name="adj4" fmla="val -16667"/>
              <a:gd name="adj5" fmla="val 332362"/>
              <a:gd name="adj6" fmla="val -4598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SCSD-FCLAB, </a:t>
            </a:r>
          </a:p>
          <a:p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METISLAB</a:t>
            </a:r>
            <a:endParaRPr lang="fr-FR" altLang="zh-CN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égende à une bordure 2 44"/>
          <p:cNvSpPr/>
          <p:nvPr/>
        </p:nvSpPr>
        <p:spPr>
          <a:xfrm flipH="1">
            <a:off x="2658527" y="2267978"/>
            <a:ext cx="763343" cy="286793"/>
          </a:xfrm>
          <a:prstGeom prst="accentCallout2">
            <a:avLst>
              <a:gd name="adj1" fmla="val 18179"/>
              <a:gd name="adj2" fmla="val 169"/>
              <a:gd name="adj3" fmla="val 18750"/>
              <a:gd name="adj4" fmla="val -34227"/>
              <a:gd name="adj5" fmla="val 706382"/>
              <a:gd name="adj6" fmla="val -182533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FOM</a:t>
            </a:r>
            <a:endParaRPr lang="fr-FR" altLang="zh-CN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égende à une bordure 2 47"/>
          <p:cNvSpPr/>
          <p:nvPr/>
        </p:nvSpPr>
        <p:spPr>
          <a:xfrm flipH="1">
            <a:off x="1761428" y="5009611"/>
            <a:ext cx="1166839" cy="214690"/>
          </a:xfrm>
          <a:prstGeom prst="accentCallout2">
            <a:avLst>
              <a:gd name="adj1" fmla="val 18179"/>
              <a:gd name="adj2" fmla="val 169"/>
              <a:gd name="adj3" fmla="val 12844"/>
              <a:gd name="adj4" fmla="val -47649"/>
              <a:gd name="adj5" fmla="val 140265"/>
              <a:gd name="adj6" fmla="val -16286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altLang="zh-CN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LSFM</a:t>
            </a:r>
            <a:endParaRPr lang="fr-FR" altLang="zh-CN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72353" y="2159001"/>
            <a:ext cx="6941446" cy="31845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UMI: International Joint 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Unit</a:t>
            </a:r>
            <a:endParaRPr lang="fr-F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</a:t>
            </a:r>
            <a:r>
              <a:rPr lang="fr-FR" dirty="0" smtClean="0"/>
              <a:t> joint </a:t>
            </a:r>
            <a:r>
              <a:rPr lang="fr-FR" dirty="0" err="1" smtClean="0"/>
              <a:t>lab</a:t>
            </a:r>
            <a:r>
              <a:rPr lang="fr-FR" dirty="0" smtClean="0"/>
              <a:t> in single </a:t>
            </a:r>
            <a:r>
              <a:rPr lang="fr-FR" dirty="0" smtClean="0"/>
              <a:t>location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en-US" dirty="0"/>
              <a:t>Staffed by personnel from both the CNRS and the partner country</a:t>
            </a:r>
            <a:endParaRPr lang="fr-F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en-US" dirty="0" smtClean="0"/>
              <a:t>located either in France or in another country </a:t>
            </a:r>
            <a:br>
              <a:rPr lang="en-US" dirty="0" smtClean="0"/>
            </a:b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en-US" dirty="0" smtClean="0"/>
              <a:t>headed by a Director, jointly appointed by CNRS &amp; partner institution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| </a:t>
            </a:r>
            <a:r>
              <a:rPr lang="fr-FR" b="1" dirty="0" smtClean="0"/>
              <a:t>4  </a:t>
            </a:r>
            <a:r>
              <a:rPr lang="fr-FR" b="1" dirty="0" err="1" smtClean="0"/>
              <a:t>years</a:t>
            </a:r>
            <a:r>
              <a:rPr lang="fr-FR" b="1" dirty="0" smtClean="0"/>
              <a:t> </a:t>
            </a:r>
            <a:r>
              <a:rPr lang="en-US" i="1" dirty="0" smtClean="0"/>
              <a:t>possibly renewable twice after evaluation of the UMI activity</a:t>
            </a:r>
            <a:endParaRPr lang="fr-FR" i="1" dirty="0" smtClean="0"/>
          </a:p>
          <a:p>
            <a:pPr marL="0" indent="0">
              <a:buNone/>
            </a:pPr>
            <a:endParaRPr lang="fr-F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 smtClean="0"/>
              <a:t>M</a:t>
            </a:r>
            <a:r>
              <a:rPr lang="en-US" b="1" dirty="0" err="1" smtClean="0"/>
              <a:t>irror</a:t>
            </a:r>
            <a:r>
              <a:rPr lang="en-US" b="1" dirty="0" smtClean="0"/>
              <a:t> structure</a:t>
            </a:r>
            <a:r>
              <a:rPr lang="en-US" dirty="0" smtClean="0"/>
              <a:t>: associated labs in France to facilitate cooperation &amp; reciprocal exchange of scientists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UMI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86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884228" y="1927758"/>
            <a:ext cx="6941446" cy="4234836"/>
          </a:xfrm>
        </p:spPr>
        <p:txBody>
          <a:bodyPr/>
          <a:lstStyle/>
          <a:p>
            <a:pPr marL="0" indent="0">
              <a:spcBef>
                <a:spcPts val="432"/>
              </a:spcBef>
              <a:buNone/>
            </a:pPr>
            <a:r>
              <a:rPr lang="fr-FR" altLang="fr-FR" sz="2000" b="1" dirty="0">
                <a:solidFill>
                  <a:srgbClr val="62C3DD"/>
                </a:solidFill>
              </a:rPr>
              <a:t>I</a:t>
            </a:r>
            <a:r>
              <a:rPr lang="fr-FR" altLang="fr-FR" sz="2000" dirty="0"/>
              <a:t> </a:t>
            </a:r>
            <a:r>
              <a:rPr lang="fr-FR" altLang="fr-FR" sz="2000" b="1" dirty="0" smtClean="0"/>
              <a:t>S</a:t>
            </a:r>
            <a:r>
              <a:rPr lang="en-US" altLang="fr-FR" sz="2000" b="1" dirty="0" err="1" smtClean="0">
                <a:solidFill>
                  <a:srgbClr val="00294A"/>
                </a:solidFill>
                <a:latin typeface="Arial Narrow" pitchFamily="34" charset="0"/>
              </a:rPr>
              <a:t>cientific</a:t>
            </a:r>
            <a:r>
              <a:rPr lang="en-US" altLang="fr-FR" sz="2000" b="1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en-US" altLang="fr-FR" sz="2000" b="1" dirty="0">
                <a:solidFill>
                  <a:srgbClr val="00294A"/>
                </a:solidFill>
                <a:latin typeface="Arial Narrow" pitchFamily="34" charset="0"/>
              </a:rPr>
              <a:t>&amp; technological </a:t>
            </a:r>
            <a:r>
              <a:rPr lang="en-US" altLang="fr-FR" sz="2000" dirty="0">
                <a:solidFill>
                  <a:srgbClr val="00294A"/>
                </a:solidFill>
                <a:latin typeface="Arial Narrow" pitchFamily="34" charset="0"/>
              </a:rPr>
              <a:t>public </a:t>
            </a:r>
            <a:r>
              <a:rPr lang="en-US" altLang="fr-FR" sz="2000" dirty="0" smtClean="0">
                <a:solidFill>
                  <a:srgbClr val="00294A"/>
                </a:solidFill>
                <a:latin typeface="Arial Narrow" pitchFamily="34" charset="0"/>
              </a:rPr>
              <a:t>organization, under </a:t>
            </a:r>
            <a:r>
              <a:rPr lang="en-US" altLang="fr-FR" sz="2000" dirty="0">
                <a:solidFill>
                  <a:srgbClr val="00294A"/>
                </a:solidFill>
                <a:latin typeface="Arial Narrow" pitchFamily="34" charset="0"/>
              </a:rPr>
              <a:t>administrative authority of </a:t>
            </a:r>
            <a:r>
              <a:rPr lang="fr-FR" altLang="fr-FR" sz="2000" dirty="0">
                <a:solidFill>
                  <a:srgbClr val="00294A"/>
                </a:solidFill>
                <a:latin typeface="Arial Narrow" pitchFamily="34" charset="0"/>
              </a:rPr>
              <a:t>the French Ministry of National Education, </a:t>
            </a:r>
            <a:r>
              <a:rPr lang="fr-FR" altLang="fr-FR" sz="2000" dirty="0" err="1">
                <a:solidFill>
                  <a:srgbClr val="00294A"/>
                </a:solidFill>
                <a:latin typeface="Arial Narrow" pitchFamily="34" charset="0"/>
              </a:rPr>
              <a:t>Higher</a:t>
            </a:r>
            <a:r>
              <a:rPr lang="fr-FR" altLang="fr-FR" sz="2000" dirty="0">
                <a:solidFill>
                  <a:srgbClr val="00294A"/>
                </a:solidFill>
                <a:latin typeface="Arial Narrow" pitchFamily="34" charset="0"/>
              </a:rPr>
              <a:t> Education and </a:t>
            </a:r>
            <a:r>
              <a:rPr lang="fr-FR" altLang="fr-FR" sz="2000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endParaRPr lang="fr-FR" altLang="fr-FR" sz="2000" dirty="0">
              <a:solidFill>
                <a:srgbClr val="00294A"/>
              </a:solidFill>
              <a:latin typeface="Arial Narrow" pitchFamily="34" charset="0"/>
            </a:endParaRPr>
          </a:p>
          <a:p>
            <a:pPr marL="0" lvl="1" indent="0">
              <a:spcBef>
                <a:spcPts val="1200"/>
              </a:spcBef>
              <a:buSzPct val="120000"/>
              <a:buNone/>
            </a:pPr>
            <a:r>
              <a:rPr lang="fr-FR" altLang="fr-FR" sz="2000" b="1" dirty="0" smtClean="0">
                <a:solidFill>
                  <a:srgbClr val="62C3DD"/>
                </a:solidFill>
              </a:rPr>
              <a:t>I</a:t>
            </a:r>
            <a:r>
              <a:rPr lang="fr-FR" altLang="fr-FR" sz="2000" dirty="0" smtClean="0">
                <a:solidFill>
                  <a:srgbClr val="00294A"/>
                </a:solidFill>
              </a:rPr>
              <a:t> </a:t>
            </a:r>
            <a:r>
              <a:rPr lang="fr-FR" altLang="fr-FR" sz="2000" dirty="0" smtClean="0">
                <a:solidFill>
                  <a:srgbClr val="00294A"/>
                </a:solidFill>
                <a:latin typeface="Arial Narrow" pitchFamily="34" charset="0"/>
              </a:rPr>
              <a:t>The </a:t>
            </a:r>
            <a:r>
              <a:rPr lang="fr-FR" altLang="fr-FR" sz="2000" dirty="0" err="1" smtClean="0">
                <a:solidFill>
                  <a:srgbClr val="00294A"/>
                </a:solidFill>
                <a:latin typeface="Arial Narrow" pitchFamily="34" charset="0"/>
              </a:rPr>
              <a:t>largest</a:t>
            </a:r>
            <a:r>
              <a:rPr lang="fr-FR" altLang="fr-FR" sz="2000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000" dirty="0" err="1">
                <a:solidFill>
                  <a:srgbClr val="00294A"/>
                </a:solidFill>
                <a:latin typeface="Arial Narrow" pitchFamily="34" charset="0"/>
              </a:rPr>
              <a:t>fundamental</a:t>
            </a:r>
            <a:r>
              <a:rPr lang="fr-FR" altLang="fr-FR" sz="20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000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sz="20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000" dirty="0" err="1">
                <a:solidFill>
                  <a:srgbClr val="00294A"/>
                </a:solidFill>
                <a:latin typeface="Arial Narrow" pitchFamily="34" charset="0"/>
              </a:rPr>
              <a:t>organization</a:t>
            </a:r>
            <a:r>
              <a:rPr lang="fr-FR" altLang="fr-FR" sz="2000" dirty="0">
                <a:solidFill>
                  <a:srgbClr val="00294A"/>
                </a:solidFill>
                <a:latin typeface="Arial Narrow" pitchFamily="34" charset="0"/>
              </a:rPr>
              <a:t> in Europe</a:t>
            </a:r>
          </a:p>
          <a:p>
            <a:pPr marL="0" lvl="1" indent="0">
              <a:spcBef>
                <a:spcPts val="1200"/>
              </a:spcBef>
              <a:buSzPct val="120000"/>
              <a:buNone/>
            </a:pPr>
            <a:r>
              <a:rPr lang="fr-FR" altLang="fr-FR" sz="2000" b="1" dirty="0">
                <a:solidFill>
                  <a:srgbClr val="62C3DD"/>
                </a:solidFill>
              </a:rPr>
              <a:t>I</a:t>
            </a:r>
            <a:r>
              <a:rPr lang="fr-FR" altLang="fr-FR" sz="2000" dirty="0"/>
              <a:t> </a:t>
            </a:r>
            <a:r>
              <a:rPr lang="fr-FR" altLang="fr-FR" sz="2000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sz="20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000" dirty="0" err="1">
                <a:solidFill>
                  <a:srgbClr val="00294A"/>
                </a:solidFill>
                <a:latin typeface="Arial Narrow" pitchFamily="34" charset="0"/>
              </a:rPr>
              <a:t>carried</a:t>
            </a:r>
            <a:r>
              <a:rPr lang="fr-FR" altLang="fr-FR" sz="2000" dirty="0">
                <a:solidFill>
                  <a:srgbClr val="00294A"/>
                </a:solidFill>
                <a:latin typeface="Arial Narrow" pitchFamily="34" charset="0"/>
              </a:rPr>
              <a:t> out in </a:t>
            </a:r>
            <a:r>
              <a:rPr lang="fr-FR" altLang="fr-FR" sz="2000" b="1" dirty="0">
                <a:solidFill>
                  <a:srgbClr val="00294A"/>
                </a:solidFill>
                <a:latin typeface="Arial Narrow" pitchFamily="34" charset="0"/>
              </a:rPr>
              <a:t>all </a:t>
            </a:r>
            <a:r>
              <a:rPr lang="fr-FR" altLang="fr-FR" sz="2000" b="1" dirty="0" err="1">
                <a:solidFill>
                  <a:srgbClr val="00294A"/>
                </a:solidFill>
                <a:latin typeface="Arial Narrow" pitchFamily="34" charset="0"/>
              </a:rPr>
              <a:t>fields</a:t>
            </a:r>
            <a:r>
              <a:rPr lang="fr-FR" altLang="fr-FR" sz="2000" b="1" dirty="0">
                <a:solidFill>
                  <a:srgbClr val="00294A"/>
                </a:solidFill>
                <a:latin typeface="Arial Narrow" pitchFamily="34" charset="0"/>
              </a:rPr>
              <a:t> of </a:t>
            </a:r>
            <a:r>
              <a:rPr lang="fr-FR" altLang="fr-FR" sz="2000" b="1" dirty="0" err="1" smtClean="0">
                <a:solidFill>
                  <a:srgbClr val="00294A"/>
                </a:solidFill>
                <a:latin typeface="Arial Narrow" pitchFamily="34" charset="0"/>
              </a:rPr>
              <a:t>knowledge</a:t>
            </a:r>
            <a:r>
              <a:rPr lang="fr-FR" altLang="fr-FR" sz="2000" b="1" dirty="0" smtClean="0">
                <a:solidFill>
                  <a:srgbClr val="00294A"/>
                </a:solidFill>
                <a:latin typeface="Arial Narrow" pitchFamily="34" charset="0"/>
              </a:rPr>
              <a:t>:</a:t>
            </a:r>
          </a:p>
          <a:p>
            <a:pPr marL="0" indent="0">
              <a:spcBef>
                <a:spcPts val="432"/>
              </a:spcBef>
              <a:buNone/>
            </a:pPr>
            <a:r>
              <a:rPr lang="fr-FR" altLang="fr-FR" sz="2000" b="1" dirty="0" smtClean="0">
                <a:solidFill>
                  <a:srgbClr val="62C3DD"/>
                </a:solidFill>
              </a:rPr>
              <a:t/>
            </a:r>
            <a:br>
              <a:rPr lang="fr-FR" altLang="fr-FR" sz="2000" b="1" dirty="0" smtClean="0">
                <a:solidFill>
                  <a:srgbClr val="62C3DD"/>
                </a:solidFill>
              </a:rPr>
            </a:br>
            <a:endParaRPr lang="fr-FR" altLang="fr-FR" sz="2000" b="1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fr-FR" altLang="fr-FR" b="1" dirty="0">
              <a:solidFill>
                <a:srgbClr val="000066"/>
              </a:solidFill>
              <a:latin typeface="Arial Narrow" pitchFamily="34" charset="0"/>
              <a:ea typeface="MS Gothic" pitchFamily="49" charset="-12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sz="2400" b="1" dirty="0" smtClean="0">
                <a:latin typeface="Arial Narrow" pitchFamily="34" charset="0"/>
                <a:ea typeface="MS PGothic" pitchFamily="34" charset="-128"/>
              </a:rPr>
              <a:t>CNRS </a:t>
            </a:r>
            <a:r>
              <a:rPr lang="fr-FR" sz="2400" b="1" dirty="0">
                <a:latin typeface="Arial Narrow" pitchFamily="34" charset="0"/>
                <a:ea typeface="MS PGothic" pitchFamily="34" charset="-128"/>
              </a:rPr>
              <a:t>ORGANISATIONAL DATA</a:t>
            </a:r>
            <a:endParaRPr lang="fr-FR" sz="2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40283"/>
              </p:ext>
            </p:extLst>
          </p:nvPr>
        </p:nvGraphicFramePr>
        <p:xfrm>
          <a:off x="2278421" y="4001985"/>
          <a:ext cx="6547253" cy="1916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488"/>
                <a:gridCol w="2920765"/>
              </a:tblGrid>
              <a:tr h="433305"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err="1" smtClean="0"/>
                        <a:t>Chemistry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err="1" smtClean="0"/>
                        <a:t>Biological</a:t>
                      </a:r>
                      <a:r>
                        <a:rPr lang="fr-FR" baseline="0" dirty="0" smtClean="0"/>
                        <a:t> sciences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err="1" smtClean="0"/>
                        <a:t>Physics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err="1" smtClean="0"/>
                        <a:t>Ecology</a:t>
                      </a:r>
                      <a:r>
                        <a:rPr lang="fr-FR" dirty="0" smtClean="0"/>
                        <a:t> &amp; </a:t>
                      </a:r>
                      <a:r>
                        <a:rPr lang="fr-FR" dirty="0" err="1" smtClean="0"/>
                        <a:t>environment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err="1" smtClean="0"/>
                        <a:t>Mathematical</a:t>
                      </a:r>
                      <a:r>
                        <a:rPr lang="fr-FR" dirty="0" smtClean="0"/>
                        <a:t> sciences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smtClean="0"/>
                        <a:t>Engineering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smtClean="0"/>
                        <a:t>Information sciences</a:t>
                      </a:r>
                      <a:r>
                        <a:rPr lang="fr-FR" baseline="0" dirty="0" smtClean="0"/>
                        <a:t> &amp; technologies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err="1" smtClean="0"/>
                        <a:t>Humanities</a:t>
                      </a:r>
                      <a:r>
                        <a:rPr lang="fr-FR" dirty="0" smtClean="0"/>
                        <a:t> &amp;</a:t>
                      </a:r>
                      <a:r>
                        <a:rPr lang="fr-FR" baseline="0" dirty="0" smtClean="0"/>
                        <a:t> social sciences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err="1" smtClean="0"/>
                        <a:t>Earth</a:t>
                      </a:r>
                      <a:r>
                        <a:rPr lang="fr-FR" dirty="0" smtClean="0"/>
                        <a:t> Sciences</a:t>
                      </a:r>
                      <a:r>
                        <a:rPr lang="fr-FR" baseline="0" dirty="0" smtClean="0"/>
                        <a:t> &amp; </a:t>
                      </a:r>
                      <a:r>
                        <a:rPr lang="fr-FR" baseline="0" dirty="0" err="1" smtClean="0"/>
                        <a:t>Astronomy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400" b="1" dirty="0" smtClean="0">
                          <a:solidFill>
                            <a:srgbClr val="62C3DD"/>
                          </a:solidFill>
                        </a:rPr>
                        <a:t>●</a:t>
                      </a:r>
                      <a:r>
                        <a:rPr lang="fr-FR" altLang="fr-FR" sz="1800" b="1" dirty="0" smtClean="0">
                          <a:solidFill>
                            <a:srgbClr val="62C3DD"/>
                          </a:solidFill>
                        </a:rPr>
                        <a:t> </a:t>
                      </a:r>
                      <a:r>
                        <a:rPr lang="fr-FR" dirty="0" err="1" smtClean="0"/>
                        <a:t>Nuclear</a:t>
                      </a:r>
                      <a:r>
                        <a:rPr lang="fr-FR" dirty="0" smtClean="0"/>
                        <a:t> &amp; </a:t>
                      </a:r>
                      <a:r>
                        <a:rPr lang="fr-FR" dirty="0" err="1" smtClean="0"/>
                        <a:t>Particle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Physics</a:t>
                      </a:r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4" y="3919803"/>
            <a:ext cx="2246207" cy="224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5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dirty="0" smtClean="0">
                <a:latin typeface="Arial Narrow" pitchFamily="34" charset="0"/>
              </a:rPr>
              <a:t>35 INTERNATIONAL JOINT UNITS (UMI)</a:t>
            </a:r>
            <a:br>
              <a:rPr lang="fr-FR" altLang="fr-FR" sz="2400" dirty="0" smtClean="0">
                <a:latin typeface="Arial Narrow" pitchFamily="34" charset="0"/>
              </a:rPr>
            </a:br>
            <a:r>
              <a:rPr lang="fr-FR" altLang="fr-FR" sz="2400" dirty="0" smtClean="0">
                <a:latin typeface="Arial Narrow" pitchFamily="34" charset="0"/>
              </a:rPr>
              <a:t>in 17 countries</a:t>
            </a:r>
            <a:endParaRPr lang="fr-FR" sz="2400" dirty="0"/>
          </a:p>
        </p:txBody>
      </p:sp>
      <p:pic>
        <p:nvPicPr>
          <p:cNvPr id="37" name="Picture 2" descr="C:\Users\edouard.besserve\Desktop\Imag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r="7840" b="2141"/>
          <a:stretch/>
        </p:blipFill>
        <p:spPr bwMode="auto">
          <a:xfrm>
            <a:off x="-4062" y="1777999"/>
            <a:ext cx="9144000" cy="463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"/>
          <p:cNvSpPr txBox="1">
            <a:spLocks noChangeArrowheads="1"/>
          </p:cNvSpPr>
          <p:nvPr/>
        </p:nvSpPr>
        <p:spPr bwMode="auto">
          <a:xfrm>
            <a:off x="598349" y="4465236"/>
            <a:ext cx="5433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39" name="ZoneTexte 18"/>
          <p:cNvSpPr txBox="1">
            <a:spLocks noChangeArrowheads="1"/>
          </p:cNvSpPr>
          <p:nvPr/>
        </p:nvSpPr>
        <p:spPr bwMode="auto">
          <a:xfrm>
            <a:off x="630938" y="4814810"/>
            <a:ext cx="487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4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0" name="ZoneTexte 3"/>
          <p:cNvSpPr txBox="1">
            <a:spLocks noChangeArrowheads="1"/>
          </p:cNvSpPr>
          <p:nvPr/>
        </p:nvSpPr>
        <p:spPr bwMode="auto">
          <a:xfrm>
            <a:off x="604652" y="4214216"/>
            <a:ext cx="519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1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1008063" y="3579005"/>
            <a:ext cx="120650" cy="10795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2236787" y="5472735"/>
            <a:ext cx="119063" cy="10795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ZoneTexte 3"/>
          <p:cNvSpPr txBox="1">
            <a:spLocks noChangeArrowheads="1"/>
          </p:cNvSpPr>
          <p:nvPr/>
        </p:nvSpPr>
        <p:spPr bwMode="auto">
          <a:xfrm>
            <a:off x="-143901" y="3847490"/>
            <a:ext cx="1497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err="1" smtClean="0">
                <a:solidFill>
                  <a:srgbClr val="000000"/>
                </a:solidFill>
                <a:latin typeface="Arial Narrow" pitchFamily="34" charset="0"/>
              </a:rPr>
              <a:t>Number</a:t>
            </a: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 of UMI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2576513" y="5036330"/>
            <a:ext cx="120650" cy="10795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3527403" y="3790142"/>
            <a:ext cx="120650" cy="10795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5025010" y="2354080"/>
            <a:ext cx="120650" cy="10795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7401340" y="3254270"/>
            <a:ext cx="120650" cy="10795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6330156" y="3736167"/>
            <a:ext cx="119063" cy="10795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321095" y="4487055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263979" y="4812492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136525" y="5828960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372527" y="4271948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ZoneTexte 18"/>
          <p:cNvSpPr txBox="1">
            <a:spLocks noChangeArrowheads="1"/>
          </p:cNvSpPr>
          <p:nvPr/>
        </p:nvSpPr>
        <p:spPr bwMode="auto">
          <a:xfrm>
            <a:off x="628892" y="5915245"/>
            <a:ext cx="5903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 smtClean="0">
                <a:solidFill>
                  <a:srgbClr val="000000"/>
                </a:solidFill>
                <a:latin typeface="Arial Narrow" pitchFamily="34" charset="0"/>
              </a:rPr>
              <a:t>6</a:t>
            </a:r>
            <a:endParaRPr lang="fr-FR" altLang="fr-FR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1000125" y="2769510"/>
            <a:ext cx="568325" cy="5207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123156" y="2257411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1856570" y="5271280"/>
            <a:ext cx="239713" cy="21590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7138194" y="3637742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4448930" y="2678110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4362479" y="2856692"/>
            <a:ext cx="119062" cy="98425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7019925" y="4155267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3960445" y="2611798"/>
            <a:ext cx="369888" cy="331788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202757" y="5268581"/>
            <a:ext cx="492322" cy="44161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7778592" y="2869621"/>
            <a:ext cx="492322" cy="441610"/>
          </a:xfrm>
          <a:prstGeom prst="ellipse">
            <a:avLst/>
          </a:prstGeom>
          <a:solidFill>
            <a:srgbClr val="3333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ZoneTexte 18"/>
          <p:cNvSpPr txBox="1">
            <a:spLocks noChangeArrowheads="1"/>
          </p:cNvSpPr>
          <p:nvPr/>
        </p:nvSpPr>
        <p:spPr bwMode="auto">
          <a:xfrm>
            <a:off x="648863" y="5361670"/>
            <a:ext cx="487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34947" y="2254166"/>
            <a:ext cx="1401766" cy="307777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C00000"/>
                </a:solidFill>
                <a:latin typeface="+mj-lt"/>
              </a:rPr>
              <a:t>UMI E2P2L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7465026" y="2561943"/>
            <a:ext cx="0" cy="7081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4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UMI E2P2L (Eco-Efficient </a:t>
            </a:r>
            <a:r>
              <a:rPr lang="fr-FR" dirty="0" err="1"/>
              <a:t>Products</a:t>
            </a:r>
            <a:r>
              <a:rPr lang="fr-FR" dirty="0"/>
              <a:t> &amp; </a:t>
            </a:r>
            <a:r>
              <a:rPr lang="fr-FR" dirty="0" err="1"/>
              <a:t>Processes</a:t>
            </a:r>
            <a:r>
              <a:rPr lang="fr-FR" dirty="0"/>
              <a:t> </a:t>
            </a:r>
            <a:r>
              <a:rPr lang="fr-FR" dirty="0" err="1"/>
              <a:t>Laboratory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2" y="2236654"/>
            <a:ext cx="1803404" cy="13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e2p2l.com/en/binaries/solvay-logo-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580"/>
            <a:ext cx="2352728" cy="7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320317" y="2141651"/>
            <a:ext cx="5211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 err="1" smtClean="0"/>
              <a:t>Established</a:t>
            </a:r>
            <a:r>
              <a:rPr lang="fr-FR" dirty="0" smtClean="0"/>
              <a:t> in </a:t>
            </a:r>
            <a:r>
              <a:rPr lang="fr-FR" b="1" dirty="0" smtClean="0"/>
              <a:t>2011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>(CNRS Institute of </a:t>
            </a:r>
            <a:r>
              <a:rPr lang="fr-FR" i="1" dirty="0" err="1" smtClean="0"/>
              <a:t>Chemistry</a:t>
            </a:r>
            <a:r>
              <a:rPr lang="fr-FR" i="1" dirty="0" smtClean="0"/>
              <a:t>)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fr-FR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fr-FR" dirty="0"/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11 </a:t>
            </a:r>
            <a:r>
              <a:rPr lang="fr-FR" dirty="0"/>
              <a:t>permanent staffs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5 </a:t>
            </a:r>
            <a:r>
              <a:rPr lang="fr-FR" dirty="0" err="1" smtClean="0"/>
              <a:t>postdocs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4 </a:t>
            </a:r>
            <a:r>
              <a:rPr lang="fr-FR" dirty="0" err="1"/>
              <a:t>PhDs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15 </a:t>
            </a:r>
            <a:r>
              <a:rPr lang="fr-FR" dirty="0" err="1"/>
              <a:t>interns</a:t>
            </a:r>
            <a:endParaRPr lang="fr-FR" dirty="0"/>
          </a:p>
          <a:p>
            <a:pPr>
              <a:buClr>
                <a:schemeClr val="bg2">
                  <a:lumMod val="50000"/>
                </a:schemeClr>
              </a:buClr>
            </a:pPr>
            <a:endParaRPr lang="fr-FR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Mirror </a:t>
            </a:r>
            <a:r>
              <a:rPr lang="fr-FR" dirty="0" err="1" smtClean="0"/>
              <a:t>laboratory</a:t>
            </a:r>
            <a:r>
              <a:rPr lang="fr-FR" dirty="0" smtClean="0"/>
              <a:t> in Lille </a:t>
            </a:r>
            <a:endParaRPr lang="fr-FR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6794"/>
            <a:ext cx="1290084" cy="43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84" y="4756794"/>
            <a:ext cx="1201679" cy="62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https://upload.wikimedia.org/wikipedia/en/6/60/East_China_Normal_University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4" y="5416680"/>
            <a:ext cx="958694" cy="9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31" y="5416680"/>
            <a:ext cx="921294" cy="90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6675" y="697972"/>
            <a:ext cx="9077325" cy="1016528"/>
          </a:xfrm>
        </p:spPr>
        <p:txBody>
          <a:bodyPr/>
          <a:lstStyle/>
          <a:p>
            <a:r>
              <a:rPr lang="fr-FR" sz="2400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International </a:t>
            </a:r>
            <a:r>
              <a:rPr lang="fr-FR" sz="2400" dirty="0" err="1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c</a:t>
            </a:r>
            <a:r>
              <a:rPr lang="fr-FR" sz="2400" dirty="0" err="1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ooperation</a:t>
            </a:r>
            <a:r>
              <a:rPr lang="fr-FR" sz="2400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budget </a:t>
            </a:r>
            <a:r>
              <a:rPr lang="fr-FR" sz="2400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2015 per country</a:t>
            </a:r>
            <a:br>
              <a:rPr lang="fr-FR" sz="2400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fr-FR" sz="2400" dirty="0" err="1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including</a:t>
            </a:r>
            <a:r>
              <a:rPr lang="fr-FR" sz="2400" dirty="0" smtClean="0">
                <a:solidFill>
                  <a:srgbClr val="FFFFFF"/>
                </a:solidFill>
                <a:latin typeface="Arial Narrow" pitchFamily="34" charset="0"/>
                <a:cs typeface="Times New Roman" pitchFamily="18" charset="0"/>
              </a:rPr>
              <a:t> UMI salaries</a:t>
            </a:r>
            <a:endParaRPr lang="fr-FR" sz="2400" dirty="0">
              <a:solidFill>
                <a:srgbClr val="FFFFFF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45343"/>
              </p:ext>
            </p:extLst>
          </p:nvPr>
        </p:nvGraphicFramePr>
        <p:xfrm>
          <a:off x="28575" y="2143125"/>
          <a:ext cx="8934270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23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3954463" y="958850"/>
            <a:ext cx="5189537" cy="31496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endParaRPr lang="fr-FR" altLang="fr-FR" sz="2800" b="1" dirty="0" smtClean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fr-FR" altLang="fr-FR" sz="2800" b="1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GB" altLang="fr-FR" sz="4400" b="1" dirty="0">
                <a:solidFill>
                  <a:srgbClr val="254061"/>
                </a:solidFill>
                <a:latin typeface="Arial Narrow" pitchFamily="34" charset="0"/>
                <a:cs typeface="Times New Roman" pitchFamily="18" charset="0"/>
              </a:rPr>
              <a:t>Thank you for your attention </a:t>
            </a:r>
            <a:endParaRPr lang="fr-FR" altLang="fr-FR" sz="4400" b="1" dirty="0">
              <a:solidFill>
                <a:srgbClr val="254061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 altLang="fr-FR" sz="2400" b="1" dirty="0" smtClean="0">
                <a:latin typeface="Arial Narrow" pitchFamily="34" charset="0"/>
              </a:rPr>
              <a:t>RESOURCES &amp; RESULTS UP TO OBJECTIVES</a:t>
            </a:r>
            <a:endParaRPr lang="fr-FR" altLang="fr-FR" sz="2400" b="1" dirty="0">
              <a:latin typeface="Arial Narrow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389413" y="2084736"/>
            <a:ext cx="7849590" cy="393073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20000"/>
              <a:buFont typeface="Wingdings" charset="2"/>
              <a:buChar char="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7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62C4DD"/>
              </a:buClr>
              <a:buSzPct val="100000"/>
              <a:buFont typeface="Wingdings" charset="2"/>
              <a:buChar char="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32"/>
              </a:spcBef>
              <a:buNone/>
            </a:pPr>
            <a:r>
              <a:rPr lang="fr-FR" altLang="fr-FR" sz="2100" b="1" dirty="0">
                <a:solidFill>
                  <a:srgbClr val="62C3DD"/>
                </a:solidFill>
              </a:rPr>
              <a:t>|</a:t>
            </a:r>
            <a:r>
              <a:rPr lang="fr-FR" altLang="fr-FR" sz="2100" dirty="0"/>
              <a:t>  </a:t>
            </a:r>
            <a:r>
              <a:rPr lang="fr-FR" altLang="fr-FR" sz="2100" dirty="0">
                <a:latin typeface="Arial Narrow" pitchFamily="34" charset="0"/>
              </a:rPr>
              <a:t>A</a:t>
            </a:r>
            <a:r>
              <a:rPr lang="fr-FR" altLang="fr-FR" sz="21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fr-FR" altLang="fr-FR" sz="2100" b="1" dirty="0">
                <a:solidFill>
                  <a:srgbClr val="00294A"/>
                </a:solidFill>
                <a:latin typeface="Arial Narrow" pitchFamily="34" charset="0"/>
              </a:rPr>
              <a:t>33,000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-strong </a:t>
            </a:r>
            <a:r>
              <a:rPr lang="fr-FR" altLang="fr-FR" sz="2100" dirty="0" err="1">
                <a:solidFill>
                  <a:srgbClr val="00294A"/>
                </a:solidFill>
                <a:latin typeface="Arial Narrow" pitchFamily="34" charset="0"/>
              </a:rPr>
              <a:t>workforce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, </a:t>
            </a:r>
            <a:r>
              <a:rPr lang="fr-FR" altLang="fr-FR" sz="2100" dirty="0" err="1">
                <a:solidFill>
                  <a:srgbClr val="00294A"/>
                </a:solidFill>
                <a:latin typeface="Arial Narrow" pitchFamily="34" charset="0"/>
              </a:rPr>
              <a:t>including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:</a:t>
            </a:r>
          </a:p>
          <a:p>
            <a:pPr lvl="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fr-FR" altLang="fr-FR" sz="2100" b="1" dirty="0">
                <a:solidFill>
                  <a:srgbClr val="00294A"/>
                </a:solidFill>
                <a:latin typeface="Arial Narrow" pitchFamily="34" charset="0"/>
              </a:rPr>
              <a:t>11,200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dirty="0" err="1">
                <a:solidFill>
                  <a:srgbClr val="00294A"/>
                </a:solidFill>
                <a:latin typeface="Arial Narrow" pitchFamily="34" charset="0"/>
              </a:rPr>
              <a:t>researchers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and </a:t>
            </a:r>
          </a:p>
          <a:p>
            <a:pPr lvl="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fr-FR" altLang="fr-FR" sz="2100" b="1" dirty="0">
                <a:solidFill>
                  <a:srgbClr val="00294A"/>
                </a:solidFill>
                <a:latin typeface="Arial Narrow" pitchFamily="34" charset="0"/>
              </a:rPr>
              <a:t>13,700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dirty="0" err="1">
                <a:solidFill>
                  <a:srgbClr val="00294A"/>
                </a:solidFill>
                <a:latin typeface="Arial Narrow" pitchFamily="34" charset="0"/>
              </a:rPr>
              <a:t>engineers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, </a:t>
            </a:r>
            <a:r>
              <a:rPr lang="fr-FR" altLang="fr-FR" sz="2100" dirty="0" err="1">
                <a:solidFill>
                  <a:srgbClr val="00294A"/>
                </a:solidFill>
                <a:latin typeface="Arial Narrow" pitchFamily="34" charset="0"/>
              </a:rPr>
              <a:t>technicians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and administrative staff</a:t>
            </a:r>
            <a:b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</a:br>
            <a:endParaRPr lang="fr-FR" altLang="fr-FR" sz="2100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fr-FR" altLang="fr-FR" sz="2100" b="1" dirty="0">
                <a:solidFill>
                  <a:srgbClr val="62C3DD"/>
                </a:solidFill>
              </a:rPr>
              <a:t>I</a:t>
            </a:r>
            <a:r>
              <a:rPr lang="fr-FR" altLang="fr-FR" sz="2100" dirty="0"/>
              <a:t>  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Over </a:t>
            </a:r>
            <a:r>
              <a:rPr lang="fr-FR" altLang="fr-FR" sz="2100" b="1" dirty="0">
                <a:solidFill>
                  <a:srgbClr val="00294A"/>
                </a:solidFill>
                <a:latin typeface="Arial Narrow" pitchFamily="34" charset="0"/>
              </a:rPr>
              <a:t>1,100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and service </a:t>
            </a:r>
            <a:r>
              <a:rPr lang="fr-FR" altLang="fr-FR" sz="2100" dirty="0" err="1" smtClean="0">
                <a:solidFill>
                  <a:srgbClr val="00294A"/>
                </a:solidFill>
                <a:latin typeface="Arial Narrow" pitchFamily="34" charset="0"/>
              </a:rPr>
              <a:t>units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- 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95% </a:t>
            </a:r>
            <a:r>
              <a:rPr lang="fr-FR" altLang="fr-FR" sz="2100" b="1" dirty="0" smtClean="0">
                <a:solidFill>
                  <a:srgbClr val="00294A"/>
                </a:solidFill>
                <a:latin typeface="Arial Narrow" pitchFamily="34" charset="0"/>
              </a:rPr>
              <a:t>joint </a:t>
            </a:r>
            <a:r>
              <a:rPr lang="fr-FR" altLang="fr-FR" sz="2100" b="1" dirty="0" err="1" smtClean="0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sz="2100" b="1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b="1" dirty="0" err="1" smtClean="0">
                <a:solidFill>
                  <a:srgbClr val="00294A"/>
                </a:solidFill>
                <a:latin typeface="Arial Narrow" pitchFamily="34" charset="0"/>
              </a:rPr>
              <a:t>units</a:t>
            </a:r>
            <a:r>
              <a:rPr lang="fr-FR" altLang="fr-FR" sz="2100" b="1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(UMR)</a:t>
            </a:r>
            <a:endParaRPr lang="fr-FR" altLang="fr-FR" b="1" dirty="0" smtClean="0">
              <a:solidFill>
                <a:srgbClr val="62C3DD"/>
              </a:solidFill>
            </a:endParaRPr>
          </a:p>
          <a:p>
            <a:pPr marL="0" indent="0">
              <a:spcBef>
                <a:spcPts val="432"/>
              </a:spcBef>
              <a:buNone/>
            </a:pPr>
            <a:endParaRPr lang="fr-FR" altLang="fr-FR" b="1" dirty="0" smtClean="0">
              <a:solidFill>
                <a:srgbClr val="62C3DD"/>
              </a:solidFill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fr-FR" altLang="fr-FR" b="1" dirty="0" smtClean="0">
                <a:solidFill>
                  <a:srgbClr val="62C3DD"/>
                </a:solidFill>
              </a:rPr>
              <a:t>I </a:t>
            </a:r>
            <a:r>
              <a:rPr lang="fr-FR" altLang="fr-FR" sz="2100" b="1" dirty="0">
                <a:solidFill>
                  <a:srgbClr val="00294A"/>
                </a:solidFill>
                <a:latin typeface="Arial Narrow" pitchFamily="34" charset="0"/>
              </a:rPr>
              <a:t>43 000 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publications 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per </a:t>
            </a:r>
            <a:r>
              <a:rPr lang="fr-FR" altLang="fr-FR" sz="2100" dirty="0" err="1" smtClean="0">
                <a:solidFill>
                  <a:srgbClr val="00294A"/>
                </a:solidFill>
                <a:latin typeface="Arial Narrow" pitchFamily="34" charset="0"/>
              </a:rPr>
              <a:t>year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 on </a:t>
            </a:r>
            <a:r>
              <a:rPr lang="fr-FR" altLang="fr-FR" sz="2100" dirty="0" err="1" smtClean="0">
                <a:solidFill>
                  <a:srgbClr val="00294A"/>
                </a:solidFill>
                <a:latin typeface="Arial Narrow" pitchFamily="34" charset="0"/>
              </a:rPr>
              <a:t>average</a:t>
            </a:r>
            <a:endParaRPr lang="fr-FR" altLang="fr-FR" sz="2100" dirty="0" smtClean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endParaRPr lang="fr-FR" altLang="fr-FR" sz="2100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fr-FR" altLang="fr-FR" sz="2100" b="1" dirty="0" smtClean="0">
                <a:solidFill>
                  <a:srgbClr val="62C3DD"/>
                </a:solidFill>
              </a:rPr>
              <a:t>I </a:t>
            </a:r>
            <a:r>
              <a:rPr lang="fr-FR" altLang="fr-FR" sz="2100" b="1" dirty="0">
                <a:solidFill>
                  <a:srgbClr val="00294A"/>
                </a:solidFill>
                <a:latin typeface="Arial Narrow" pitchFamily="34" charset="0"/>
              </a:rPr>
              <a:t>20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Nobel </a:t>
            </a:r>
            <a:r>
              <a:rPr lang="fr-FR" altLang="fr-FR" sz="2100" dirty="0" err="1">
                <a:solidFill>
                  <a:srgbClr val="00294A"/>
                </a:solidFill>
                <a:latin typeface="Arial Narrow" pitchFamily="34" charset="0"/>
              </a:rPr>
              <a:t>Prize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dirty="0" err="1">
                <a:solidFill>
                  <a:srgbClr val="00294A"/>
                </a:solidFill>
                <a:latin typeface="Arial Narrow" pitchFamily="34" charset="0"/>
              </a:rPr>
              <a:t>laureates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&amp; </a:t>
            </a:r>
            <a:r>
              <a:rPr lang="fr-FR" altLang="fr-FR" sz="2100" b="1" dirty="0">
                <a:solidFill>
                  <a:srgbClr val="00294A"/>
                </a:solidFill>
                <a:latin typeface="Arial Narrow" pitchFamily="34" charset="0"/>
              </a:rPr>
              <a:t>12</a:t>
            </a:r>
            <a:r>
              <a:rPr lang="fr-FR" altLang="fr-FR" sz="2100" dirty="0">
                <a:solidFill>
                  <a:srgbClr val="00294A"/>
                </a:solidFill>
                <a:latin typeface="Arial Narrow" pitchFamily="34" charset="0"/>
              </a:rPr>
              <a:t> Fields Medal Winners</a:t>
            </a:r>
            <a:endParaRPr lang="fr-FR" altLang="fr-FR" sz="2100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endParaRPr lang="fr-FR" altLang="fr-FR" b="1" dirty="0">
              <a:solidFill>
                <a:srgbClr val="62C3DD"/>
              </a:solidFill>
            </a:endParaRPr>
          </a:p>
          <a:p>
            <a:pPr marL="0" indent="0">
              <a:spcBef>
                <a:spcPts val="432"/>
              </a:spcBef>
              <a:buFont typeface="Wingdings" charset="2"/>
              <a:buNone/>
            </a:pPr>
            <a:r>
              <a:rPr lang="fr-FR" altLang="fr-FR" sz="2100" b="1" dirty="0" smtClean="0">
                <a:solidFill>
                  <a:srgbClr val="62C3DD"/>
                </a:solidFill>
              </a:rPr>
              <a:t>I</a:t>
            </a:r>
            <a:r>
              <a:rPr lang="fr-FR" altLang="fr-FR" sz="2100" dirty="0" smtClean="0"/>
              <a:t>  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2014 budget: </a:t>
            </a:r>
            <a:r>
              <a:rPr lang="fr-FR" altLang="fr-FR" sz="2100" b="1" dirty="0" smtClean="0">
                <a:solidFill>
                  <a:srgbClr val="00294A"/>
                </a:solidFill>
                <a:latin typeface="Arial Narrow" pitchFamily="34" charset="0"/>
              </a:rPr>
              <a:t>3.272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 billion €, </a:t>
            </a:r>
            <a:b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</a:b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             </a:t>
            </a:r>
            <a:r>
              <a:rPr lang="fr-FR" altLang="fr-FR" sz="2100" dirty="0" err="1" smtClean="0">
                <a:solidFill>
                  <a:srgbClr val="00294A"/>
                </a:solidFill>
                <a:latin typeface="Arial Narrow" pitchFamily="34" charset="0"/>
              </a:rPr>
              <a:t>including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b="1" dirty="0" smtClean="0">
                <a:solidFill>
                  <a:srgbClr val="00294A"/>
                </a:solidFill>
                <a:latin typeface="Arial Narrow" pitchFamily="34" charset="0"/>
              </a:rPr>
              <a:t>701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 m€ of CNRS-</a:t>
            </a:r>
            <a:r>
              <a:rPr lang="fr-FR" altLang="fr-FR" sz="2100" dirty="0" err="1" smtClean="0">
                <a:solidFill>
                  <a:srgbClr val="00294A"/>
                </a:solidFill>
                <a:latin typeface="Arial Narrow" pitchFamily="34" charset="0"/>
              </a:rPr>
              <a:t>generated</a:t>
            </a:r>
            <a:r>
              <a:rPr lang="fr-FR" altLang="fr-FR" sz="2100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2100" dirty="0" err="1" smtClean="0">
                <a:solidFill>
                  <a:srgbClr val="00294A"/>
                </a:solidFill>
                <a:latin typeface="Arial Narrow" pitchFamily="34" charset="0"/>
              </a:rPr>
              <a:t>income</a:t>
            </a:r>
            <a:endParaRPr lang="fr-FR" altLang="fr-FR" sz="2100" dirty="0" smtClean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Font typeface="Wingdings" charset="2"/>
              <a:buNone/>
            </a:pPr>
            <a:endParaRPr lang="fr-FR" altLang="fr-FR" sz="2100" dirty="0" smtClean="0">
              <a:solidFill>
                <a:srgbClr val="00294A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1450390" y="2343574"/>
            <a:ext cx="7482159" cy="3653451"/>
          </a:xfrm>
        </p:spPr>
        <p:txBody>
          <a:bodyPr/>
          <a:lstStyle/>
          <a:p>
            <a:pPr marL="0" indent="0">
              <a:spcBef>
                <a:spcPts val="432"/>
              </a:spcBef>
              <a:buNone/>
            </a:pPr>
            <a:r>
              <a:rPr lang="fr-FR" altLang="fr-FR" b="1" dirty="0" smtClean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The CNRS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develops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productive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relationships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with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industry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,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helps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laboratories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altLang="fr-FR" b="1" dirty="0" err="1" smtClean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enhance</a:t>
            </a:r>
            <a:r>
              <a:rPr lang="fr-FR" altLang="fr-FR" b="1" dirty="0" smtClean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their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research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and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transfers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fr-FR" altLang="fr-FR" b="1" dirty="0" err="1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technology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 to the business </a:t>
            </a:r>
            <a:r>
              <a:rPr lang="fr-FR" altLang="fr-FR" b="1" dirty="0" smtClean="0">
                <a:solidFill>
                  <a:srgbClr val="00294A"/>
                </a:solidFill>
                <a:latin typeface="Arial Narrow" pitchFamily="34" charset="0"/>
                <a:ea typeface="ＭＳ Ｐゴシック" pitchFamily="34" charset="-128"/>
              </a:rPr>
              <a:t>world</a:t>
            </a:r>
          </a:p>
          <a:p>
            <a:pPr marL="0" indent="0">
              <a:spcBef>
                <a:spcPts val="432"/>
              </a:spcBef>
              <a:buNone/>
            </a:pPr>
            <a:endParaRPr lang="fr-FR" altLang="fr-FR" b="1" dirty="0">
              <a:solidFill>
                <a:srgbClr val="00294A"/>
              </a:solidFill>
              <a:latin typeface="Arial Narrow" pitchFamily="34" charset="0"/>
              <a:ea typeface="ＭＳ Ｐゴシック" pitchFamily="34" charset="-128"/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fr-FR" altLang="fr-FR" b="1" dirty="0">
                <a:solidFill>
                  <a:srgbClr val="62C3DD"/>
                </a:solidFill>
                <a:latin typeface="Arial Narrow" pitchFamily="34" charset="0"/>
              </a:rPr>
              <a:t>I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 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The CNRS 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has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entered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into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25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framework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agreements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with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large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industrial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groups. I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t 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has set up 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84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associated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laboratories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with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businesses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.</a:t>
            </a:r>
          </a:p>
          <a:p>
            <a:pPr marL="0" indent="0">
              <a:spcBef>
                <a:spcPts val="432"/>
              </a:spcBef>
              <a:buNone/>
            </a:pPr>
            <a:endParaRPr lang="fr-FR" altLang="ja-JP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fr-FR" altLang="fr-FR" b="1" dirty="0">
                <a:solidFill>
                  <a:srgbClr val="62C3DD"/>
                </a:solidFill>
                <a:latin typeface="Arial Narrow" pitchFamily="34" charset="0"/>
              </a:rPr>
              <a:t>I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 A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portfolio of </a:t>
            </a:r>
            <a:r>
              <a:rPr lang="fr-FR" altLang="fr-FR" b="1" dirty="0">
                <a:solidFill>
                  <a:srgbClr val="00294A"/>
                </a:solidFill>
                <a:latin typeface="Arial Narrow" pitchFamily="34" charset="0"/>
              </a:rPr>
              <a:t>4,535 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patent </a:t>
            </a:r>
            <a:r>
              <a:rPr lang="fr-FR" altLang="fr-FR" dirty="0" err="1" smtClean="0">
                <a:solidFill>
                  <a:srgbClr val="00294A"/>
                </a:solidFill>
                <a:latin typeface="Arial Narrow" pitchFamily="34" charset="0"/>
              </a:rPr>
              <a:t>families</a:t>
            </a:r>
            <a:endParaRPr lang="fr-FR" altLang="fr-FR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endParaRPr lang="fr-FR" altLang="ja-JP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r>
              <a:rPr lang="fr-FR" altLang="fr-FR" b="1" dirty="0">
                <a:solidFill>
                  <a:srgbClr val="62C3DD"/>
                </a:solidFill>
                <a:latin typeface="Arial Narrow" pitchFamily="34" charset="0"/>
              </a:rPr>
              <a:t>I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 More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than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b="1" dirty="0" smtClean="0">
                <a:solidFill>
                  <a:srgbClr val="00294A"/>
                </a:solidFill>
                <a:latin typeface="Arial Narrow" pitchFamily="34" charset="0"/>
              </a:rPr>
              <a:t>1,000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start-ups have been </a:t>
            </a:r>
            <a:r>
              <a:rPr lang="fr-FR" altLang="fr-FR" dirty="0" err="1" smtClean="0">
                <a:solidFill>
                  <a:srgbClr val="00294A"/>
                </a:solidFill>
                <a:latin typeface="Arial Narrow" pitchFamily="34" charset="0"/>
              </a:rPr>
              <a:t>launched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,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stemming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from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research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>
                <a:solidFill>
                  <a:srgbClr val="00294A"/>
                </a:solidFill>
                <a:latin typeface="Arial Narrow" pitchFamily="34" charset="0"/>
              </a:rPr>
              <a:t>carried</a:t>
            </a:r>
            <a:r>
              <a:rPr lang="fr-FR" altLang="fr-FR" dirty="0">
                <a:solidFill>
                  <a:srgbClr val="00294A"/>
                </a:solidFill>
                <a:latin typeface="Arial Narrow" pitchFamily="34" charset="0"/>
              </a:rPr>
              <a:t> out in CNRS </a:t>
            </a:r>
            <a:r>
              <a:rPr lang="fr-FR" altLang="fr-FR" dirty="0" err="1" smtClean="0">
                <a:solidFill>
                  <a:srgbClr val="00294A"/>
                </a:solidFill>
                <a:latin typeface="Arial Narrow" pitchFamily="34" charset="0"/>
              </a:rPr>
              <a:t>laboratories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dirty="0" err="1" smtClean="0">
                <a:solidFill>
                  <a:srgbClr val="00294A"/>
                </a:solidFill>
                <a:latin typeface="Arial Narrow" pitchFamily="34" charset="0"/>
              </a:rPr>
              <a:t>since</a:t>
            </a:r>
            <a:r>
              <a:rPr lang="fr-FR" altLang="fr-FR" dirty="0" smtClean="0">
                <a:solidFill>
                  <a:srgbClr val="00294A"/>
                </a:solidFill>
                <a:latin typeface="Arial Narrow" pitchFamily="34" charset="0"/>
              </a:rPr>
              <a:t> 1999.</a:t>
            </a:r>
            <a:endParaRPr lang="fr-FR" altLang="fr-FR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>
              <a:spcBef>
                <a:spcPts val="432"/>
              </a:spcBef>
              <a:buNone/>
            </a:pPr>
            <a:endParaRPr lang="fr-FR" altLang="ja-JP" dirty="0">
              <a:solidFill>
                <a:srgbClr val="00294A"/>
              </a:solidFill>
              <a:latin typeface="Arial Narrow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altLang="fr-FR" sz="2400" b="1" dirty="0">
                <a:latin typeface="Arial Narrow" pitchFamily="34" charset="0"/>
              </a:rPr>
              <a:t>AN IMPORTANT ACTOR IN ECONOMIC LIFE</a:t>
            </a:r>
          </a:p>
        </p:txBody>
      </p:sp>
    </p:spTree>
    <p:extLst>
      <p:ext uri="{BB962C8B-B14F-4D97-AF65-F5344CB8AC3E}">
        <p14:creationId xmlns:p14="http://schemas.microsoft.com/office/powerpoint/2010/main" val="8338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>
                <a:latin typeface="Arial Narrow" pitchFamily="34" charset="0"/>
              </a:rPr>
              <a:t>INTERNATIONAL RANKINGS</a:t>
            </a:r>
          </a:p>
        </p:txBody>
      </p:sp>
      <p:sp>
        <p:nvSpPr>
          <p:cNvPr id="12" name="Sous-titre 2"/>
          <p:cNvSpPr txBox="1">
            <a:spLocks/>
          </p:cNvSpPr>
          <p:nvPr/>
        </p:nvSpPr>
        <p:spPr bwMode="auto">
          <a:xfrm>
            <a:off x="1580003" y="1868865"/>
            <a:ext cx="7413167" cy="164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defRPr/>
            </a:pPr>
            <a:r>
              <a:rPr lang="fr-FR" altLang="fr-FR" sz="1600" b="1" dirty="0">
                <a:solidFill>
                  <a:srgbClr val="62C3DD"/>
                </a:solidFill>
                <a:latin typeface="Arial Narrow" pitchFamily="34" charset="0"/>
              </a:rPr>
              <a:t>I</a:t>
            </a:r>
            <a:r>
              <a:rPr lang="fr-FR" altLang="fr-FR" sz="16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1600" b="1" dirty="0" err="1" smtClean="0">
                <a:solidFill>
                  <a:srgbClr val="00294A"/>
                </a:solidFill>
                <a:latin typeface="Arial Narrow" pitchFamily="34" charset="0"/>
              </a:rPr>
              <a:t>Scopus</a:t>
            </a:r>
            <a:r>
              <a:rPr lang="fr-FR" altLang="fr-FR" sz="1600" b="1" dirty="0" smtClean="0">
                <a:solidFill>
                  <a:srgbClr val="00294A"/>
                </a:solidFill>
                <a:latin typeface="Arial Narrow" pitchFamily="34" charset="0"/>
              </a:rPr>
              <a:t>/</a:t>
            </a:r>
            <a:r>
              <a:rPr lang="fr-FR" altLang="fr-FR" sz="1600" b="1" dirty="0" err="1" smtClean="0">
                <a:solidFill>
                  <a:srgbClr val="00294A"/>
                </a:solidFill>
                <a:latin typeface="Arial Narrow" pitchFamily="34" charset="0"/>
              </a:rPr>
              <a:t>Scimago</a:t>
            </a:r>
            <a:r>
              <a:rPr lang="fr-FR" altLang="fr-FR" sz="1600" b="1" dirty="0" smtClean="0">
                <a:solidFill>
                  <a:srgbClr val="00294A"/>
                </a:solidFill>
                <a:latin typeface="Arial Narrow" pitchFamily="34" charset="0"/>
              </a:rPr>
              <a:t> :</a:t>
            </a:r>
          </a:p>
          <a:p>
            <a:pPr marL="0" indent="0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defRPr/>
            </a:pP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CNRS 1</a:t>
            </a:r>
            <a:r>
              <a:rPr lang="fr-FR" altLang="fr-FR" sz="1600" baseline="30000" dirty="0" smtClean="0">
                <a:solidFill>
                  <a:srgbClr val="00294A"/>
                </a:solidFill>
                <a:latin typeface="Arial Narrow" pitchFamily="34" charset="0"/>
              </a:rPr>
              <a:t>st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, </a:t>
            </a:r>
            <a:r>
              <a:rPr lang="fr-FR" altLang="fr-FR" sz="1600" dirty="0" err="1" smtClean="0">
                <a:solidFill>
                  <a:srgbClr val="00294A"/>
                </a:solidFill>
                <a:latin typeface="Arial Narrow" pitchFamily="34" charset="0"/>
              </a:rPr>
              <a:t>before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 the </a:t>
            </a:r>
            <a:r>
              <a:rPr lang="fr-FR" altLang="fr-FR" sz="1600" dirty="0" err="1" smtClean="0">
                <a:solidFill>
                  <a:srgbClr val="00294A"/>
                </a:solidFill>
                <a:latin typeface="Arial Narrow" pitchFamily="34" charset="0"/>
              </a:rPr>
              <a:t>Chinese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1600" dirty="0" err="1" smtClean="0">
                <a:solidFill>
                  <a:srgbClr val="00294A"/>
                </a:solidFill>
                <a:latin typeface="Arial Narrow" pitchFamily="34" charset="0"/>
              </a:rPr>
              <a:t>Academy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 of Science (CAS), the </a:t>
            </a:r>
            <a:r>
              <a:rPr lang="fr-FR" altLang="fr-FR" sz="1600" dirty="0" err="1" smtClean="0">
                <a:solidFill>
                  <a:srgbClr val="00294A"/>
                </a:solidFill>
                <a:latin typeface="Arial Narrow" pitchFamily="34" charset="0"/>
              </a:rPr>
              <a:t>Russian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 (RAS), </a:t>
            </a:r>
            <a:r>
              <a:rPr lang="fr-FR" altLang="fr-FR" sz="1600" dirty="0" err="1" smtClean="0">
                <a:solidFill>
                  <a:srgbClr val="00294A"/>
                </a:solidFill>
                <a:latin typeface="Arial Narrow" pitchFamily="34" charset="0"/>
              </a:rPr>
              <a:t>then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 Harvard</a:t>
            </a:r>
          </a:p>
          <a:p>
            <a:pPr marL="0" indent="0" defTabSz="91440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0B0F0"/>
              </a:buClr>
              <a:defRPr/>
            </a:pPr>
            <a:r>
              <a:rPr lang="fr-FR" altLang="fr-FR" sz="1600" b="1" dirty="0">
                <a:solidFill>
                  <a:srgbClr val="62C3DD"/>
                </a:solidFill>
                <a:latin typeface="Arial Narrow" pitchFamily="34" charset="0"/>
              </a:rPr>
              <a:t>I</a:t>
            </a:r>
            <a:r>
              <a:rPr lang="fr-FR" altLang="fr-FR" sz="16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1600" b="1" dirty="0" smtClean="0">
                <a:solidFill>
                  <a:srgbClr val="00294A"/>
                </a:solidFill>
                <a:latin typeface="Arial Narrow" pitchFamily="34" charset="0"/>
              </a:rPr>
              <a:t>Thomson Reuters/Web of Science :</a:t>
            </a:r>
          </a:p>
          <a:p>
            <a:pPr marL="0" indent="0" defTabSz="914400" eaLnBrk="1" fontAlgn="base" hangingPunct="1">
              <a:spcAft>
                <a:spcPct val="0"/>
              </a:spcAft>
              <a:buClr>
                <a:srgbClr val="00B0F0"/>
              </a:buClr>
              <a:defRPr/>
            </a:pP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CNRS 4</a:t>
            </a:r>
            <a:r>
              <a:rPr lang="fr-FR" altLang="fr-FR" sz="1600" baseline="30000" dirty="0" smtClean="0">
                <a:solidFill>
                  <a:srgbClr val="00294A"/>
                </a:solidFill>
                <a:latin typeface="Arial Narrow" pitchFamily="34" charset="0"/>
              </a:rPr>
              <a:t>th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, </a:t>
            </a:r>
            <a:r>
              <a:rPr lang="fr-FR" altLang="fr-FR" sz="1600" dirty="0" err="1" smtClean="0">
                <a:solidFill>
                  <a:srgbClr val="00294A"/>
                </a:solidFill>
                <a:latin typeface="Arial Narrow" pitchFamily="34" charset="0"/>
              </a:rPr>
              <a:t>after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1600" dirty="0">
                <a:solidFill>
                  <a:srgbClr val="00294A"/>
                </a:solidFill>
                <a:latin typeface="Arial Narrow" pitchFamily="34" charset="0"/>
              </a:rPr>
              <a:t>CAS, 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Max Planck </a:t>
            </a:r>
            <a:r>
              <a:rPr lang="fr-FR" altLang="fr-FR" sz="1600" dirty="0">
                <a:solidFill>
                  <a:srgbClr val="00294A"/>
                </a:solidFill>
                <a:latin typeface="Arial Narrow" pitchFamily="34" charset="0"/>
              </a:rPr>
              <a:t>&amp; Harvard 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(but CNRS </a:t>
            </a:r>
            <a:r>
              <a:rPr lang="fr-FR" altLang="fr-FR" sz="1600" dirty="0" err="1" smtClean="0">
                <a:solidFill>
                  <a:srgbClr val="00294A"/>
                </a:solidFill>
                <a:latin typeface="Arial Narrow" pitchFamily="34" charset="0"/>
              </a:rPr>
              <a:t>is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 1</a:t>
            </a:r>
            <a:r>
              <a:rPr lang="fr-FR" altLang="fr-FR" sz="1600" baseline="30000" dirty="0" smtClean="0">
                <a:solidFill>
                  <a:srgbClr val="00294A"/>
                </a:solidFill>
                <a:latin typeface="Arial Narrow" pitchFamily="34" charset="0"/>
              </a:rPr>
              <a:t>st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 in citations </a:t>
            </a:r>
            <a:r>
              <a:rPr lang="fr-FR" altLang="fr-FR" sz="1600" dirty="0" err="1" smtClean="0">
                <a:solidFill>
                  <a:srgbClr val="00294A"/>
                </a:solidFill>
                <a:latin typeface="Arial Narrow" pitchFamily="34" charset="0"/>
              </a:rPr>
              <a:t>number</a:t>
            </a:r>
            <a:r>
              <a:rPr lang="fr-FR" altLang="fr-FR" sz="1600" dirty="0" smtClean="0">
                <a:solidFill>
                  <a:srgbClr val="00294A"/>
                </a:solidFill>
                <a:latin typeface="Arial Narrow" pitchFamily="34" charset="0"/>
              </a:rPr>
              <a:t>)</a:t>
            </a:r>
            <a:endParaRPr lang="fr-FR" altLang="fr-FR" sz="1600" dirty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 defTabSz="91440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0B0F0"/>
              </a:buClr>
              <a:defRPr/>
            </a:pPr>
            <a:r>
              <a:rPr lang="fr-FR" altLang="fr-FR" sz="1600" b="1" dirty="0">
                <a:solidFill>
                  <a:srgbClr val="62C3DD"/>
                </a:solidFill>
                <a:latin typeface="Arial Narrow" pitchFamily="34" charset="0"/>
              </a:rPr>
              <a:t>I</a:t>
            </a:r>
            <a:r>
              <a:rPr lang="fr-FR" altLang="fr-FR" sz="1600" dirty="0">
                <a:solidFill>
                  <a:srgbClr val="00294A"/>
                </a:solidFill>
                <a:latin typeface="Arial Narrow" pitchFamily="34" charset="0"/>
              </a:rPr>
              <a:t> </a:t>
            </a:r>
            <a:r>
              <a:rPr lang="fr-FR" altLang="fr-FR" sz="1600" b="1" dirty="0" smtClean="0">
                <a:solidFill>
                  <a:srgbClr val="00294A"/>
                </a:solidFill>
                <a:latin typeface="Arial Narrow" pitchFamily="34" charset="0"/>
              </a:rPr>
              <a:t>Nature </a:t>
            </a:r>
            <a:r>
              <a:rPr lang="fr-FR" altLang="fr-FR" sz="1600" b="1" dirty="0">
                <a:solidFill>
                  <a:srgbClr val="00294A"/>
                </a:solidFill>
                <a:latin typeface="Arial Narrow" pitchFamily="34" charset="0"/>
              </a:rPr>
              <a:t>Index </a:t>
            </a:r>
            <a:r>
              <a:rPr lang="fr-FR" altLang="fr-FR" sz="1600" b="1" dirty="0" smtClean="0">
                <a:solidFill>
                  <a:srgbClr val="00294A"/>
                </a:solidFill>
                <a:latin typeface="Arial Narrow" pitchFamily="34" charset="0"/>
              </a:rPr>
              <a:t>: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endParaRPr lang="fr-FR" altLang="fr-FR" sz="1600" b="1" dirty="0" smtClean="0">
              <a:solidFill>
                <a:srgbClr val="00294A"/>
              </a:solidFill>
              <a:latin typeface="Arial Narrow" pitchFamily="34" charset="0"/>
            </a:endParaRPr>
          </a:p>
          <a:p>
            <a:pPr marL="0" indent="0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defRPr/>
            </a:pPr>
            <a:endParaRPr lang="fr-FR" altLang="fr-FR" sz="1600" b="1" dirty="0" smtClean="0">
              <a:solidFill>
                <a:srgbClr val="00294A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630" y="3912123"/>
            <a:ext cx="15648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dirty="0" smtClean="0">
                <a:solidFill>
                  <a:srgbClr val="00294A"/>
                </a:solidFill>
                <a:latin typeface="Arial Narrow" charset="0"/>
              </a:rPr>
              <a:t>Nature Index</a:t>
            </a:r>
          </a:p>
          <a:p>
            <a:pPr>
              <a:defRPr/>
            </a:pPr>
            <a:r>
              <a:rPr lang="fr-FR" sz="1400" b="1" dirty="0" smtClean="0">
                <a:solidFill>
                  <a:srgbClr val="00294A"/>
                </a:solidFill>
                <a:latin typeface="Arial Narrow" charset="0"/>
              </a:rPr>
              <a:t>Institution Output</a:t>
            </a:r>
          </a:p>
          <a:p>
            <a:pPr>
              <a:defRPr/>
            </a:pPr>
            <a:r>
              <a:rPr lang="fr-FR" sz="1400" b="1" dirty="0" smtClean="0">
                <a:solidFill>
                  <a:srgbClr val="00294A"/>
                </a:solidFill>
                <a:latin typeface="Arial Narrow" charset="0"/>
              </a:rPr>
              <a:t>Article Count</a:t>
            </a:r>
          </a:p>
          <a:p>
            <a:pPr>
              <a:defRPr/>
            </a:pPr>
            <a:r>
              <a:rPr lang="fr-FR" sz="1400" dirty="0" err="1" smtClean="0">
                <a:solidFill>
                  <a:srgbClr val="00294A"/>
                </a:solidFill>
                <a:latin typeface="Arial Narrow" charset="0"/>
              </a:rPr>
              <a:t>Feburary</a:t>
            </a:r>
            <a:r>
              <a:rPr lang="fr-FR" sz="1400" dirty="0" smtClean="0">
                <a:solidFill>
                  <a:srgbClr val="00294A"/>
                </a:solidFill>
                <a:latin typeface="Arial Narrow" charset="0"/>
              </a:rPr>
              <a:t> 2014-</a:t>
            </a:r>
          </a:p>
          <a:p>
            <a:pPr>
              <a:defRPr/>
            </a:pPr>
            <a:r>
              <a:rPr lang="fr-FR" sz="1400" dirty="0" err="1" smtClean="0">
                <a:solidFill>
                  <a:srgbClr val="00294A"/>
                </a:solidFill>
                <a:latin typeface="Arial Narrow" charset="0"/>
              </a:rPr>
              <a:t>January</a:t>
            </a:r>
            <a:r>
              <a:rPr lang="fr-FR" sz="1400" dirty="0" smtClean="0">
                <a:solidFill>
                  <a:srgbClr val="00294A"/>
                </a:solidFill>
                <a:latin typeface="Arial Narrow" charset="0"/>
              </a:rPr>
              <a:t> 2015</a:t>
            </a:r>
          </a:p>
          <a:p>
            <a:pPr>
              <a:defRPr/>
            </a:pPr>
            <a:endParaRPr lang="fr-FR" sz="1400" b="1" dirty="0">
              <a:solidFill>
                <a:srgbClr val="00294A"/>
              </a:solidFill>
              <a:latin typeface="Arial Narrow" charset="0"/>
            </a:endParaRPr>
          </a:p>
          <a:p>
            <a:pPr>
              <a:defRPr/>
            </a:pPr>
            <a:r>
              <a:rPr lang="fr-FR" sz="1400" b="1" dirty="0" smtClean="0">
                <a:solidFill>
                  <a:srgbClr val="00294A"/>
                </a:solidFill>
                <a:latin typeface="Arial Narrow" charset="0"/>
              </a:rPr>
              <a:t>20 first institutions, in publications </a:t>
            </a:r>
            <a:r>
              <a:rPr lang="fr-FR" sz="1400" b="1" dirty="0" err="1" smtClean="0">
                <a:solidFill>
                  <a:srgbClr val="00294A"/>
                </a:solidFill>
                <a:latin typeface="Arial Narrow" charset="0"/>
              </a:rPr>
              <a:t>number</a:t>
            </a:r>
            <a:endParaRPr lang="fr-FR" sz="1400" b="1" dirty="0">
              <a:solidFill>
                <a:srgbClr val="00294A"/>
              </a:solidFill>
              <a:latin typeface="Arial Narrow" charset="0"/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351951"/>
              </p:ext>
            </p:extLst>
          </p:nvPr>
        </p:nvGraphicFramePr>
        <p:xfrm>
          <a:off x="1432184" y="3527981"/>
          <a:ext cx="7626629" cy="282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61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697972"/>
            <a:ext cx="9144000" cy="1080028"/>
          </a:xfrm>
        </p:spPr>
        <p:txBody>
          <a:bodyPr/>
          <a:lstStyle/>
          <a:p>
            <a:r>
              <a:rPr lang="fr-FR" sz="2800" dirty="0" smtClean="0"/>
              <a:t>CNRS &amp; Innovation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The </a:t>
            </a:r>
            <a:r>
              <a:rPr lang="fr-FR" sz="2400" dirty="0" err="1" smtClean="0"/>
              <a:t>world’s</a:t>
            </a:r>
            <a:r>
              <a:rPr lang="fr-FR" sz="2400" dirty="0" smtClean="0"/>
              <a:t> </a:t>
            </a:r>
            <a:r>
              <a:rPr lang="fr-FR" sz="2400" dirty="0" err="1" smtClean="0"/>
              <a:t>most</a:t>
            </a:r>
            <a:r>
              <a:rPr lang="fr-FR" sz="2400" dirty="0" smtClean="0"/>
              <a:t> </a:t>
            </a:r>
            <a:r>
              <a:rPr lang="fr-FR" sz="2400" dirty="0" err="1" smtClean="0"/>
              <a:t>innovative</a:t>
            </a:r>
            <a:r>
              <a:rPr lang="fr-FR" sz="2400" dirty="0" smtClean="0"/>
              <a:t>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 institutions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 smtClean="0"/>
              <a:t>(Thomson Reuters 2015 </a:t>
            </a:r>
            <a:r>
              <a:rPr lang="fr-FR" sz="2400" dirty="0" err="1" smtClean="0"/>
              <a:t>ranking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000764921"/>
              </p:ext>
            </p:extLst>
          </p:nvPr>
        </p:nvGraphicFramePr>
        <p:xfrm>
          <a:off x="1066799" y="1816980"/>
          <a:ext cx="7959505" cy="4520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73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69423" y="3296749"/>
            <a:ext cx="7374577" cy="1981729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itchFamily="2" charset="2"/>
              <a:buChar char="q"/>
            </a:pPr>
            <a:r>
              <a:rPr lang="en-GB" altLang="fr-FR" sz="4000" b="1" dirty="0" smtClean="0">
                <a:solidFill>
                  <a:srgbClr val="254061"/>
                </a:solidFill>
                <a:latin typeface="Arial Narrow" pitchFamily="34" charset="0"/>
                <a:cs typeface="Times New Roman" pitchFamily="18" charset="0"/>
              </a:rPr>
              <a:t>CNRS on the international scene</a:t>
            </a:r>
            <a:endParaRPr lang="en-GB" altLang="fr-FR" sz="4000" b="1" dirty="0">
              <a:solidFill>
                <a:srgbClr val="254061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6313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599DF-A345-3E41-A146-9766BB8E19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5" name="Titre 3"/>
          <p:cNvSpPr>
            <a:spLocks noGrp="1"/>
          </p:cNvSpPr>
          <p:nvPr>
            <p:ph type="title"/>
          </p:nvPr>
        </p:nvSpPr>
        <p:spPr>
          <a:xfrm>
            <a:off x="0" y="697972"/>
            <a:ext cx="9144000" cy="10800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altLang="fr-FR" sz="2400" b="1" dirty="0" smtClean="0">
                <a:latin typeface="Arial Narrow" pitchFamily="34" charset="0"/>
              </a:rPr>
              <a:t>20 </a:t>
            </a:r>
            <a:r>
              <a:rPr lang="fr-FR" altLang="fr-FR" sz="2400" b="1" dirty="0">
                <a:latin typeface="Arial Narrow" pitchFamily="34" charset="0"/>
              </a:rPr>
              <a:t>000  INTERNATIONAL COPUBLICATIONS PER YEAR</a:t>
            </a:r>
            <a:r>
              <a:rPr lang="fr-FR" altLang="fr-FR" sz="2400" b="1" dirty="0" smtClean="0">
                <a:latin typeface="Arial Narrow" pitchFamily="34" charset="0"/>
              </a:rPr>
              <a:t/>
            </a:r>
            <a:br>
              <a:rPr lang="fr-FR" altLang="fr-FR" sz="2400" b="1" dirty="0" smtClean="0">
                <a:latin typeface="Arial Narrow" pitchFamily="34" charset="0"/>
              </a:rPr>
            </a:br>
            <a:r>
              <a:rPr lang="fr-FR" altLang="fr-FR" sz="2400" b="1" dirty="0" smtClean="0">
                <a:latin typeface="Arial Narrow" pitchFamily="34" charset="0"/>
              </a:rPr>
              <a:t>(57 % of all CNRS publications)</a:t>
            </a:r>
            <a:endParaRPr lang="fr-FR" sz="2400" b="1" dirty="0"/>
          </a:p>
        </p:txBody>
      </p:sp>
      <p:sp>
        <p:nvSpPr>
          <p:cNvPr id="122" name="Rectangle 121"/>
          <p:cNvSpPr/>
          <p:nvPr/>
        </p:nvSpPr>
        <p:spPr>
          <a:xfrm>
            <a:off x="1147987" y="2058843"/>
            <a:ext cx="761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00294A"/>
                </a:solidFill>
              </a:rPr>
              <a:t>CNRS </a:t>
            </a:r>
            <a:r>
              <a:rPr lang="fr-FR" sz="2000" b="1" dirty="0" err="1" smtClean="0">
                <a:solidFill>
                  <a:srgbClr val="00294A"/>
                </a:solidFill>
              </a:rPr>
              <a:t>copublications</a:t>
            </a:r>
            <a:r>
              <a:rPr lang="fr-FR" sz="2000" b="1" dirty="0" smtClean="0">
                <a:solidFill>
                  <a:srgbClr val="00294A"/>
                </a:solidFill>
              </a:rPr>
              <a:t> breakdown </a:t>
            </a:r>
            <a:r>
              <a:rPr lang="fr-FR" sz="2000" b="1" dirty="0">
                <a:solidFill>
                  <a:srgbClr val="00294A"/>
                </a:solidFill>
              </a:rPr>
              <a:t>per country </a:t>
            </a:r>
            <a:r>
              <a:rPr lang="fr-FR" sz="2000" b="1" dirty="0">
                <a:solidFill>
                  <a:srgbClr val="00294A"/>
                </a:solidFill>
                <a:latin typeface="Arial Narrow" charset="0"/>
              </a:rPr>
              <a:t>(</a:t>
            </a:r>
            <a:r>
              <a:rPr lang="fr-FR" sz="2000" b="1" dirty="0" smtClean="0">
                <a:solidFill>
                  <a:srgbClr val="00294A"/>
                </a:solidFill>
                <a:latin typeface="Arial Narrow" charset="0"/>
              </a:rPr>
              <a:t>2012-2013 </a:t>
            </a:r>
            <a:r>
              <a:rPr lang="fr-FR" sz="2000" b="1" dirty="0" err="1">
                <a:solidFill>
                  <a:srgbClr val="00294A"/>
                </a:solidFill>
                <a:latin typeface="Arial Narrow" charset="0"/>
              </a:rPr>
              <a:t>average</a:t>
            </a:r>
            <a:r>
              <a:rPr lang="fr-FR" sz="2000" b="1" dirty="0" smtClean="0">
                <a:solidFill>
                  <a:srgbClr val="00294A"/>
                </a:solidFill>
                <a:latin typeface="Arial Narrow" charset="0"/>
              </a:rPr>
              <a:t>)</a:t>
            </a:r>
            <a:endParaRPr lang="fr-FR" sz="2000" b="1" dirty="0">
              <a:solidFill>
                <a:srgbClr val="00294A"/>
              </a:solidFill>
              <a:latin typeface="Arial Narrow" charset="0"/>
            </a:endParaRPr>
          </a:p>
        </p:txBody>
      </p:sp>
      <p:sp>
        <p:nvSpPr>
          <p:cNvPr id="123" name="ZoneTexte 12"/>
          <p:cNvSpPr txBox="1">
            <a:spLocks noChangeArrowheads="1"/>
          </p:cNvSpPr>
          <p:nvPr/>
        </p:nvSpPr>
        <p:spPr bwMode="auto">
          <a:xfrm>
            <a:off x="2846894" y="6193000"/>
            <a:ext cx="59860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fr-FR" sz="1400" i="1" dirty="0" smtClean="0">
                <a:solidFill>
                  <a:srgbClr val="00294A"/>
                </a:solidFill>
                <a:latin typeface="Arial Narrow" charset="0"/>
                <a:ea typeface="+mn-ea"/>
              </a:rPr>
              <a:t>Data SCI </a:t>
            </a:r>
            <a:r>
              <a:rPr lang="fr-FR" sz="1400" i="1" dirty="0" err="1">
                <a:solidFill>
                  <a:srgbClr val="00294A"/>
                </a:solidFill>
                <a:latin typeface="Arial Narrow" charset="0"/>
                <a:ea typeface="+mn-ea"/>
              </a:rPr>
              <a:t>Expanded</a:t>
            </a:r>
            <a:r>
              <a:rPr lang="fr-FR" sz="1400" i="1" dirty="0">
                <a:solidFill>
                  <a:srgbClr val="00294A"/>
                </a:solidFill>
                <a:latin typeface="Arial Narrow" charset="0"/>
                <a:ea typeface="+mn-ea"/>
              </a:rPr>
              <a:t> --CPCI-S (Thomson Reuters) – </a:t>
            </a:r>
            <a:r>
              <a:rPr lang="fr-FR" sz="1400" i="1" dirty="0" err="1" smtClean="0">
                <a:solidFill>
                  <a:srgbClr val="00294A"/>
                </a:solidFill>
                <a:latin typeface="Arial Narrow" charset="0"/>
                <a:ea typeface="+mn-ea"/>
              </a:rPr>
              <a:t>processed</a:t>
            </a:r>
            <a:r>
              <a:rPr lang="fr-FR" sz="1400" i="1" dirty="0" smtClean="0">
                <a:solidFill>
                  <a:srgbClr val="00294A"/>
                </a:solidFill>
                <a:latin typeface="Arial Narrow" charset="0"/>
                <a:ea typeface="+mn-ea"/>
              </a:rPr>
              <a:t> by CNRS SAP2S &amp; INIST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553204"/>
              </p:ext>
            </p:extLst>
          </p:nvPr>
        </p:nvGraphicFramePr>
        <p:xfrm>
          <a:off x="615096" y="2648197"/>
          <a:ext cx="8427639" cy="354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840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8" y="1778000"/>
            <a:ext cx="7815267" cy="476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360000" y="6206121"/>
            <a:ext cx="2133600" cy="267839"/>
          </a:xfrm>
        </p:spPr>
        <p:txBody>
          <a:bodyPr/>
          <a:lstStyle/>
          <a:p>
            <a:fld id="{DB6599DF-A345-3E41-A146-9766BB8E19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altLang="fr-FR" sz="2400" b="1" dirty="0" smtClean="0">
                <a:latin typeface="Arial Narrow" pitchFamily="34" charset="0"/>
              </a:rPr>
              <a:t/>
            </a:r>
            <a:br>
              <a:rPr lang="fr-FR" altLang="fr-FR" sz="2400" b="1" dirty="0" smtClean="0">
                <a:latin typeface="Arial Narrow" pitchFamily="34" charset="0"/>
              </a:rPr>
            </a:br>
            <a:r>
              <a:rPr lang="fr-FR" altLang="fr-FR" sz="2400" b="1" dirty="0" smtClean="0">
                <a:latin typeface="Arial Narrow" pitchFamily="34" charset="0"/>
              </a:rPr>
              <a:t>8 CNRS </a:t>
            </a:r>
            <a:r>
              <a:rPr lang="fr-FR" altLang="fr-FR" sz="2400" b="1" dirty="0">
                <a:latin typeface="Arial Narrow" pitchFamily="34" charset="0"/>
              </a:rPr>
              <a:t>OFFICES ABROAD</a:t>
            </a:r>
            <a:br>
              <a:rPr lang="fr-FR" altLang="fr-FR" sz="2400" b="1" dirty="0">
                <a:latin typeface="Arial Narrow" pitchFamily="34" charset="0"/>
              </a:rPr>
            </a:br>
            <a:endParaRPr lang="fr-FR" altLang="fr-FR" sz="2400" b="1" dirty="0">
              <a:latin typeface="Arial Narrow" pitchFamily="34" charset="0"/>
            </a:endParaRPr>
          </a:p>
        </p:txBody>
      </p:sp>
      <p:sp>
        <p:nvSpPr>
          <p:cNvPr id="3" name="Plus 2"/>
          <p:cNvSpPr/>
          <p:nvPr/>
        </p:nvSpPr>
        <p:spPr>
          <a:xfrm>
            <a:off x="6983049" y="3264788"/>
            <a:ext cx="380011" cy="391885"/>
          </a:xfrm>
          <a:prstGeom prst="mathPlus">
            <a:avLst>
              <a:gd name="adj1" fmla="val 770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0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Présentation CNRS gabarit">
  <a:themeElements>
    <a:clrScheme name="Personnalisée CNRS">
      <a:dk1>
        <a:srgbClr val="00294B"/>
      </a:dk1>
      <a:lt1>
        <a:sysClr val="window" lastClr="FFFFFF"/>
      </a:lt1>
      <a:dk2>
        <a:srgbClr val="456487"/>
      </a:dk2>
      <a:lt2>
        <a:srgbClr val="62C4D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abarit CNRS ASEAN 2015">
  <a:themeElements>
    <a:clrScheme name="CNRS">
      <a:dk1>
        <a:sysClr val="windowText" lastClr="000000"/>
      </a:dk1>
      <a:lt1>
        <a:sysClr val="window" lastClr="FFFFFF"/>
      </a:lt1>
      <a:dk2>
        <a:srgbClr val="456487"/>
      </a:dk2>
      <a:lt2>
        <a:srgbClr val="DBF5F9"/>
      </a:lt2>
      <a:accent1>
        <a:srgbClr val="456487"/>
      </a:accent1>
      <a:accent2>
        <a:srgbClr val="00294B"/>
      </a:accent2>
      <a:accent3>
        <a:srgbClr val="62C4DD"/>
      </a:accent3>
      <a:accent4>
        <a:srgbClr val="10CF9B"/>
      </a:accent4>
      <a:accent5>
        <a:srgbClr val="E65213"/>
      </a:accent5>
      <a:accent6>
        <a:srgbClr val="00B050"/>
      </a:accent6>
      <a:hlink>
        <a:srgbClr val="F49100"/>
      </a:hlink>
      <a:folHlink>
        <a:srgbClr val="85DFD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3676</TotalTime>
  <Words>709</Words>
  <Application>Microsoft Office PowerPoint</Application>
  <PresentationFormat>Affichage à l'écran (4:3)</PresentationFormat>
  <Paragraphs>215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Présentation CNRS gabarit</vt:lpstr>
      <vt:lpstr>Gabarit CNRS ASEAN 2015</vt:lpstr>
      <vt:lpstr>CNRS COOPERATION  WITH CHINA </vt:lpstr>
      <vt:lpstr>CNRS ORGANISATIONAL DATA</vt:lpstr>
      <vt:lpstr>RESOURCES &amp; RESULTS UP TO OBJECTIVES</vt:lpstr>
      <vt:lpstr>AN IMPORTANT ACTOR IN ECONOMIC LIFE</vt:lpstr>
      <vt:lpstr>INTERNATIONAL RANKINGS</vt:lpstr>
      <vt:lpstr>CNRS &amp; Innovation The world’s most innovative research institutions (Thomson Reuters 2015 ranking)</vt:lpstr>
      <vt:lpstr>Présentation PowerPoint</vt:lpstr>
      <vt:lpstr>20 000  INTERNATIONAL COPUBLICATIONS PER YEAR (57 % of all CNRS publications)</vt:lpstr>
      <vt:lpstr> 8 CNRS OFFICES ABROAD </vt:lpstr>
      <vt:lpstr>KEY FIGURES OF CNRS-CHINESE COOPERATION</vt:lpstr>
      <vt:lpstr>A STRONG INTERNATIONAL PRESENCE</vt:lpstr>
      <vt:lpstr>Prospective cooperation tools: PICS &amp; PRC </vt:lpstr>
      <vt:lpstr>392(+54) PICS &amp; 49 PRC in 55(-4) countries</vt:lpstr>
      <vt:lpstr>Structuring cooperation tools: GDRI &amp; LIA</vt:lpstr>
      <vt:lpstr>101(-2) INTERNATIONAL RESEARCH NETWORKS (GDRI) 3 countries involved on average</vt:lpstr>
      <vt:lpstr>FOCUS ON GDRI WITH CHINA</vt:lpstr>
      <vt:lpstr>172(+11) INTERNATIONAL ASSOCIATED LABORATORIES (LIA) in 46(+2) countries</vt:lpstr>
      <vt:lpstr>FOCUS ON LIA WITH CHINA</vt:lpstr>
      <vt:lpstr>UMI</vt:lpstr>
      <vt:lpstr>35 INTERNATIONAL JOINT UNITS (UMI) in 17 countries</vt:lpstr>
      <vt:lpstr>UMI E2P2L (Eco-Efficient Products &amp; Processes Laboratory)</vt:lpstr>
      <vt:lpstr>International cooperation budget 2015 per country including UMI salaries</vt:lpstr>
      <vt:lpstr>Présentation PowerPoint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COOPERATION –  Chantal Khan-Malek Deputy Director  Asia - Oceania  Europe of Research &amp; International Cooperation Office  National Center for Scientific Research  (CNRS - Centre National de la Recherche Scientifique)</dc:title>
  <dc:creator>KHAN-MALEK Chantal</dc:creator>
  <cp:lastModifiedBy>GUES Marion</cp:lastModifiedBy>
  <cp:revision>437</cp:revision>
  <cp:lastPrinted>2016-03-29T14:33:54Z</cp:lastPrinted>
  <dcterms:created xsi:type="dcterms:W3CDTF">2014-12-21T12:21:46Z</dcterms:created>
  <dcterms:modified xsi:type="dcterms:W3CDTF">2016-03-29T14:47:08Z</dcterms:modified>
</cp:coreProperties>
</file>