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42"/>
  </p:notesMasterIdLst>
  <p:handoutMasterIdLst>
    <p:handoutMasterId r:id="rId43"/>
  </p:handoutMasterIdLst>
  <p:sldIdLst>
    <p:sldId id="285" r:id="rId3"/>
    <p:sldId id="265" r:id="rId4"/>
    <p:sldId id="294" r:id="rId5"/>
    <p:sldId id="264" r:id="rId6"/>
    <p:sldId id="292" r:id="rId7"/>
    <p:sldId id="293" r:id="rId8"/>
    <p:sldId id="302" r:id="rId9"/>
    <p:sldId id="295" r:id="rId10"/>
    <p:sldId id="296" r:id="rId11"/>
    <p:sldId id="297" r:id="rId12"/>
    <p:sldId id="299" r:id="rId13"/>
    <p:sldId id="300" r:id="rId14"/>
    <p:sldId id="303" r:id="rId15"/>
    <p:sldId id="266" r:id="rId16"/>
    <p:sldId id="304" r:id="rId17"/>
    <p:sldId id="305" r:id="rId18"/>
    <p:sldId id="306" r:id="rId19"/>
    <p:sldId id="308" r:id="rId20"/>
    <p:sldId id="309" r:id="rId21"/>
    <p:sldId id="269" r:id="rId22"/>
    <p:sldId id="284" r:id="rId23"/>
    <p:sldId id="301" r:id="rId24"/>
    <p:sldId id="283" r:id="rId25"/>
    <p:sldId id="271" r:id="rId26"/>
    <p:sldId id="272" r:id="rId27"/>
    <p:sldId id="288" r:id="rId28"/>
    <p:sldId id="273" r:id="rId29"/>
    <p:sldId id="274" r:id="rId30"/>
    <p:sldId id="275" r:id="rId31"/>
    <p:sldId id="278" r:id="rId32"/>
    <p:sldId id="286" r:id="rId33"/>
    <p:sldId id="268" r:id="rId34"/>
    <p:sldId id="267" r:id="rId35"/>
    <p:sldId id="287" r:id="rId36"/>
    <p:sldId id="307" r:id="rId37"/>
    <p:sldId id="281" r:id="rId38"/>
    <p:sldId id="270" r:id="rId39"/>
    <p:sldId id="289" r:id="rId40"/>
    <p:sldId id="290"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92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460" autoAdjust="0"/>
    <p:restoredTop sz="94627" autoAdjust="0"/>
  </p:normalViewPr>
  <p:slideViewPr>
    <p:cSldViewPr>
      <p:cViewPr>
        <p:scale>
          <a:sx n="68" d="100"/>
          <a:sy n="68" d="100"/>
        </p:scale>
        <p:origin x="-1144" y="-696"/>
      </p:cViewPr>
      <p:guideLst>
        <p:guide orient="horz" pos="2160"/>
        <p:guide orient="horz" pos="4201"/>
        <p:guide orient="horz" pos="3884"/>
        <p:guide orient="horz" pos="119"/>
        <p:guide orient="horz" pos="572"/>
        <p:guide pos="2880"/>
        <p:guide pos="5602"/>
        <p:guide pos="158"/>
        <p:guide pos="1292"/>
        <p:guide pos="446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howGuides="1">
      <p:cViewPr varScale="1">
        <p:scale>
          <a:sx n="99" d="100"/>
          <a:sy n="99" d="100"/>
        </p:scale>
        <p:origin x="-354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bopp:Work:enseignement:mooc_uved:ghg:rcp_db-co2.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22230814711927"/>
          <c:y val="0.0500963391136801"/>
          <c:w val="0.647537956469268"/>
          <c:h val="0.767575974490792"/>
        </c:manualLayout>
      </c:layout>
      <c:lineChart>
        <c:grouping val="standard"/>
        <c:varyColors val="0"/>
        <c:ser>
          <c:idx val="1"/>
          <c:order val="0"/>
          <c:tx>
            <c:v>RCP6.0</c:v>
          </c:tx>
          <c:spPr>
            <a:ln>
              <a:solidFill>
                <a:srgbClr val="FF0000"/>
              </a:solidFill>
            </a:ln>
          </c:spPr>
          <c:marker>
            <c:symbol val="none"/>
          </c:marker>
          <c:cat>
            <c:numRef>
              <c:f>data!$E$1:$P$1</c:f>
              <c:numCache>
                <c:formatCode>General</c:formatCode>
                <c:ptCount val="12"/>
                <c:pt idx="0">
                  <c:v>2000.0</c:v>
                </c:pt>
                <c:pt idx="1">
                  <c:v>2005.0</c:v>
                </c:pt>
                <c:pt idx="2">
                  <c:v>2010.0</c:v>
                </c:pt>
                <c:pt idx="3">
                  <c:v>2020.0</c:v>
                </c:pt>
                <c:pt idx="4">
                  <c:v>2030.0</c:v>
                </c:pt>
                <c:pt idx="5">
                  <c:v>2040.0</c:v>
                </c:pt>
                <c:pt idx="6">
                  <c:v>2050.0</c:v>
                </c:pt>
                <c:pt idx="7">
                  <c:v>2060.0</c:v>
                </c:pt>
                <c:pt idx="8">
                  <c:v>2070.0</c:v>
                </c:pt>
                <c:pt idx="9">
                  <c:v>2080.0</c:v>
                </c:pt>
                <c:pt idx="10">
                  <c:v>2090.0</c:v>
                </c:pt>
                <c:pt idx="11">
                  <c:v>2100.0</c:v>
                </c:pt>
              </c:numCache>
            </c:numRef>
          </c:cat>
          <c:val>
            <c:numRef>
              <c:f>data!$E$2:$P$2</c:f>
              <c:numCache>
                <c:formatCode>0.000</c:formatCode>
                <c:ptCount val="12"/>
                <c:pt idx="0">
                  <c:v>7.8838</c:v>
                </c:pt>
                <c:pt idx="1">
                  <c:v>9.1665</c:v>
                </c:pt>
                <c:pt idx="2">
                  <c:v>9.3889</c:v>
                </c:pt>
                <c:pt idx="3">
                  <c:v>9.3567</c:v>
                </c:pt>
                <c:pt idx="4">
                  <c:v>9.437900000000001</c:v>
                </c:pt>
                <c:pt idx="5">
                  <c:v>10.8403</c:v>
                </c:pt>
                <c:pt idx="6">
                  <c:v>12.58</c:v>
                </c:pt>
                <c:pt idx="7">
                  <c:v>14.566</c:v>
                </c:pt>
                <c:pt idx="8">
                  <c:v>16.4767</c:v>
                </c:pt>
                <c:pt idx="9">
                  <c:v>17.5247</c:v>
                </c:pt>
                <c:pt idx="10">
                  <c:v>14.5556</c:v>
                </c:pt>
                <c:pt idx="11">
                  <c:v>13.9347</c:v>
                </c:pt>
              </c:numCache>
            </c:numRef>
          </c:val>
          <c:smooth val="0"/>
        </c:ser>
        <c:ser>
          <c:idx val="2"/>
          <c:order val="1"/>
          <c:tx>
            <c:v>RCP4.5</c:v>
          </c:tx>
          <c:spPr>
            <a:ln>
              <a:solidFill>
                <a:schemeClr val="accent3"/>
              </a:solidFill>
            </a:ln>
          </c:spPr>
          <c:marker>
            <c:symbol val="none"/>
          </c:marker>
          <c:cat>
            <c:numRef>
              <c:f>data!$E$1:$P$1</c:f>
              <c:numCache>
                <c:formatCode>General</c:formatCode>
                <c:ptCount val="12"/>
                <c:pt idx="0">
                  <c:v>2000.0</c:v>
                </c:pt>
                <c:pt idx="1">
                  <c:v>2005.0</c:v>
                </c:pt>
                <c:pt idx="2">
                  <c:v>2010.0</c:v>
                </c:pt>
                <c:pt idx="3">
                  <c:v>2020.0</c:v>
                </c:pt>
                <c:pt idx="4">
                  <c:v>2030.0</c:v>
                </c:pt>
                <c:pt idx="5">
                  <c:v>2040.0</c:v>
                </c:pt>
                <c:pt idx="6">
                  <c:v>2050.0</c:v>
                </c:pt>
                <c:pt idx="7">
                  <c:v>2060.0</c:v>
                </c:pt>
                <c:pt idx="8">
                  <c:v>2070.0</c:v>
                </c:pt>
                <c:pt idx="9">
                  <c:v>2080.0</c:v>
                </c:pt>
                <c:pt idx="10">
                  <c:v>2090.0</c:v>
                </c:pt>
                <c:pt idx="11">
                  <c:v>2100.0</c:v>
                </c:pt>
              </c:numCache>
            </c:numRef>
          </c:cat>
          <c:val>
            <c:numRef>
              <c:f>data!$E$3:$P$3</c:f>
              <c:numCache>
                <c:formatCode>0.000</c:formatCode>
                <c:ptCount val="12"/>
                <c:pt idx="0">
                  <c:v>7.8838</c:v>
                </c:pt>
                <c:pt idx="1">
                  <c:v>9.1665</c:v>
                </c:pt>
                <c:pt idx="2">
                  <c:v>9.518000000000001</c:v>
                </c:pt>
                <c:pt idx="3">
                  <c:v>10.2124</c:v>
                </c:pt>
                <c:pt idx="4">
                  <c:v>11.1696</c:v>
                </c:pt>
                <c:pt idx="5">
                  <c:v>11.5366</c:v>
                </c:pt>
                <c:pt idx="6">
                  <c:v>11.2799</c:v>
                </c:pt>
                <c:pt idx="7">
                  <c:v>9.5852</c:v>
                </c:pt>
                <c:pt idx="8">
                  <c:v>7.2219</c:v>
                </c:pt>
                <c:pt idx="9">
                  <c:v>4.189999999999999</c:v>
                </c:pt>
                <c:pt idx="10">
                  <c:v>4.2196</c:v>
                </c:pt>
                <c:pt idx="11">
                  <c:v>4.2493</c:v>
                </c:pt>
              </c:numCache>
            </c:numRef>
          </c:val>
          <c:smooth val="0"/>
        </c:ser>
        <c:ser>
          <c:idx val="3"/>
          <c:order val="2"/>
          <c:tx>
            <c:v>RCP2.6</c:v>
          </c:tx>
          <c:spPr>
            <a:ln>
              <a:solidFill>
                <a:srgbClr val="0000FF"/>
              </a:solidFill>
            </a:ln>
          </c:spPr>
          <c:marker>
            <c:symbol val="none"/>
          </c:marker>
          <c:cat>
            <c:numRef>
              <c:f>data!$E$1:$P$1</c:f>
              <c:numCache>
                <c:formatCode>General</c:formatCode>
                <c:ptCount val="12"/>
                <c:pt idx="0">
                  <c:v>2000.0</c:v>
                </c:pt>
                <c:pt idx="1">
                  <c:v>2005.0</c:v>
                </c:pt>
                <c:pt idx="2">
                  <c:v>2010.0</c:v>
                </c:pt>
                <c:pt idx="3">
                  <c:v>2020.0</c:v>
                </c:pt>
                <c:pt idx="4">
                  <c:v>2030.0</c:v>
                </c:pt>
                <c:pt idx="5">
                  <c:v>2040.0</c:v>
                </c:pt>
                <c:pt idx="6">
                  <c:v>2050.0</c:v>
                </c:pt>
                <c:pt idx="7">
                  <c:v>2060.0</c:v>
                </c:pt>
                <c:pt idx="8">
                  <c:v>2070.0</c:v>
                </c:pt>
                <c:pt idx="9">
                  <c:v>2080.0</c:v>
                </c:pt>
                <c:pt idx="10">
                  <c:v>2090.0</c:v>
                </c:pt>
                <c:pt idx="11">
                  <c:v>2100.0</c:v>
                </c:pt>
              </c:numCache>
            </c:numRef>
          </c:cat>
          <c:val>
            <c:numRef>
              <c:f>data!$E$4:$P$4</c:f>
              <c:numCache>
                <c:formatCode>0.000</c:formatCode>
                <c:ptCount val="12"/>
                <c:pt idx="0">
                  <c:v>7.8838</c:v>
                </c:pt>
                <c:pt idx="1">
                  <c:v>9.1665</c:v>
                </c:pt>
                <c:pt idx="2">
                  <c:v>9.8779</c:v>
                </c:pt>
                <c:pt idx="3">
                  <c:v>10.2604</c:v>
                </c:pt>
                <c:pt idx="4">
                  <c:v>7.9457</c:v>
                </c:pt>
                <c:pt idx="5">
                  <c:v>5.0238</c:v>
                </c:pt>
                <c:pt idx="6">
                  <c:v>3.3867</c:v>
                </c:pt>
                <c:pt idx="7">
                  <c:v>2.0345</c:v>
                </c:pt>
                <c:pt idx="8">
                  <c:v>0.6538</c:v>
                </c:pt>
                <c:pt idx="9">
                  <c:v>0.1169</c:v>
                </c:pt>
                <c:pt idx="10">
                  <c:v>-0.268</c:v>
                </c:pt>
                <c:pt idx="11">
                  <c:v>-0.4196</c:v>
                </c:pt>
              </c:numCache>
            </c:numRef>
          </c:val>
          <c:smooth val="0"/>
        </c:ser>
        <c:ser>
          <c:idx val="4"/>
          <c:order val="3"/>
          <c:tx>
            <c:v>RCP8.5</c:v>
          </c:tx>
          <c:spPr>
            <a:ln>
              <a:solidFill>
                <a:srgbClr val="800000"/>
              </a:solidFill>
            </a:ln>
          </c:spPr>
          <c:marker>
            <c:symbol val="none"/>
          </c:marker>
          <c:cat>
            <c:numRef>
              <c:f>data!$E$1:$P$1</c:f>
              <c:numCache>
                <c:formatCode>General</c:formatCode>
                <c:ptCount val="12"/>
                <c:pt idx="0">
                  <c:v>2000.0</c:v>
                </c:pt>
                <c:pt idx="1">
                  <c:v>2005.0</c:v>
                </c:pt>
                <c:pt idx="2">
                  <c:v>2010.0</c:v>
                </c:pt>
                <c:pt idx="3">
                  <c:v>2020.0</c:v>
                </c:pt>
                <c:pt idx="4">
                  <c:v>2030.0</c:v>
                </c:pt>
                <c:pt idx="5">
                  <c:v>2040.0</c:v>
                </c:pt>
                <c:pt idx="6">
                  <c:v>2050.0</c:v>
                </c:pt>
                <c:pt idx="7">
                  <c:v>2060.0</c:v>
                </c:pt>
                <c:pt idx="8">
                  <c:v>2070.0</c:v>
                </c:pt>
                <c:pt idx="9">
                  <c:v>2080.0</c:v>
                </c:pt>
                <c:pt idx="10">
                  <c:v>2090.0</c:v>
                </c:pt>
                <c:pt idx="11">
                  <c:v>2100.0</c:v>
                </c:pt>
              </c:numCache>
            </c:numRef>
          </c:cat>
          <c:val>
            <c:numRef>
              <c:f>data!$E$5:$P$5</c:f>
              <c:numCache>
                <c:formatCode>0.000</c:formatCode>
                <c:ptCount val="12"/>
                <c:pt idx="0">
                  <c:v>7.8838</c:v>
                </c:pt>
                <c:pt idx="1">
                  <c:v>9.1665</c:v>
                </c:pt>
                <c:pt idx="2">
                  <c:v>9.9694</c:v>
                </c:pt>
                <c:pt idx="3">
                  <c:v>12.444</c:v>
                </c:pt>
                <c:pt idx="4">
                  <c:v>14.554</c:v>
                </c:pt>
                <c:pt idx="5">
                  <c:v>17.4316</c:v>
                </c:pt>
                <c:pt idx="6">
                  <c:v>20.7806</c:v>
                </c:pt>
                <c:pt idx="7">
                  <c:v>24.0972</c:v>
                </c:pt>
                <c:pt idx="8">
                  <c:v>26.3742</c:v>
                </c:pt>
                <c:pt idx="9">
                  <c:v>27.7151</c:v>
                </c:pt>
                <c:pt idx="10">
                  <c:v>28.5307</c:v>
                </c:pt>
                <c:pt idx="11">
                  <c:v>28.8171</c:v>
                </c:pt>
              </c:numCache>
            </c:numRef>
          </c:val>
          <c:smooth val="0"/>
        </c:ser>
        <c:dLbls>
          <c:showLegendKey val="0"/>
          <c:showVal val="0"/>
          <c:showCatName val="0"/>
          <c:showSerName val="0"/>
          <c:showPercent val="0"/>
          <c:showBubbleSize val="0"/>
        </c:dLbls>
        <c:marker val="1"/>
        <c:smooth val="0"/>
        <c:axId val="1900836200"/>
        <c:axId val="1984569752"/>
      </c:lineChart>
      <c:catAx>
        <c:axId val="1900836200"/>
        <c:scaling>
          <c:orientation val="minMax"/>
        </c:scaling>
        <c:delete val="0"/>
        <c:axPos val="b"/>
        <c:numFmt formatCode="General" sourceLinked="1"/>
        <c:majorTickMark val="out"/>
        <c:minorTickMark val="none"/>
        <c:tickLblPos val="nextTo"/>
        <c:txPr>
          <a:bodyPr rot="0" vert="horz"/>
          <a:lstStyle/>
          <a:p>
            <a:pPr>
              <a:defRPr sz="1800"/>
            </a:pPr>
            <a:endParaRPr lang="fr-FR"/>
          </a:p>
        </c:txPr>
        <c:crossAx val="1984569752"/>
        <c:crossesAt val="-5.0"/>
        <c:auto val="1"/>
        <c:lblAlgn val="ctr"/>
        <c:lblOffset val="100"/>
        <c:tickLblSkip val="5"/>
        <c:noMultiLvlLbl val="0"/>
      </c:catAx>
      <c:valAx>
        <c:axId val="1984569752"/>
        <c:scaling>
          <c:orientation val="minMax"/>
          <c:max val="30.0"/>
          <c:min val="-5.0"/>
        </c:scaling>
        <c:delete val="0"/>
        <c:axPos val="l"/>
        <c:majorGridlines/>
        <c:numFmt formatCode="0" sourceLinked="0"/>
        <c:majorTickMark val="out"/>
        <c:minorTickMark val="none"/>
        <c:tickLblPos val="nextTo"/>
        <c:txPr>
          <a:bodyPr/>
          <a:lstStyle/>
          <a:p>
            <a:pPr>
              <a:defRPr sz="1800"/>
            </a:pPr>
            <a:endParaRPr lang="fr-FR"/>
          </a:p>
        </c:txPr>
        <c:crossAx val="1900836200"/>
        <c:crosses val="autoZero"/>
        <c:crossBetween val="between"/>
        <c:majorUnit val="10.0"/>
        <c:minorUnit val="2.0"/>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51EED4-C320-490D-A4DB-68083F01E514}" type="datetimeFigureOut">
              <a:rPr lang="en-GB" smtClean="0"/>
              <a:t>25/01/16</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08E7EE1-112C-4D8C-81FB-F7422A4E1DBD}" type="slidenum">
              <a:rPr lang="en-GB" smtClean="0"/>
              <a:t>‹#›</a:t>
            </a:fld>
            <a:endParaRPr lang="en-GB"/>
          </a:p>
        </p:txBody>
      </p:sp>
    </p:spTree>
    <p:extLst>
      <p:ext uri="{BB962C8B-B14F-4D97-AF65-F5344CB8AC3E}">
        <p14:creationId xmlns:p14="http://schemas.microsoft.com/office/powerpoint/2010/main" val="2097575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58DFB0-9CE0-B547-8794-72454F68B960}" type="datetimeFigureOut">
              <a:rPr lang="fr-FR" smtClean="0"/>
              <a:t>25/01/16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80A5E5-E886-954A-B936-45A24A1F9BA8}" type="slidenum">
              <a:rPr lang="fr-FR" smtClean="0"/>
              <a:t>‹#›</a:t>
            </a:fld>
            <a:endParaRPr lang="fr-FR"/>
          </a:p>
        </p:txBody>
      </p:sp>
    </p:spTree>
    <p:extLst>
      <p:ext uri="{BB962C8B-B14F-4D97-AF65-F5344CB8AC3E}">
        <p14:creationId xmlns:p14="http://schemas.microsoft.com/office/powerpoint/2010/main" val="23500779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a:t>
            </a:fld>
            <a:endParaRPr lang="en-GB"/>
          </a:p>
        </p:txBody>
      </p:sp>
    </p:spTree>
    <p:extLst>
      <p:ext uri="{BB962C8B-B14F-4D97-AF65-F5344CB8AC3E}">
        <p14:creationId xmlns:p14="http://schemas.microsoft.com/office/powerpoint/2010/main" val="3430660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1" dirty="0" err="1" smtClean="0"/>
              <a:t>continuing</a:t>
            </a:r>
            <a:r>
              <a:rPr lang="fr-FR" b="1" dirty="0" smtClean="0"/>
              <a:t> the </a:t>
            </a:r>
            <a:r>
              <a:rPr lang="fr-FR" b="1" dirty="0" err="1" smtClean="0"/>
              <a:t>observed</a:t>
            </a:r>
            <a:r>
              <a:rPr lang="fr-FR" b="1" dirty="0" smtClean="0"/>
              <a:t> trends of the </a:t>
            </a:r>
            <a:r>
              <a:rPr lang="fr-FR" b="1" dirty="0" err="1" smtClean="0"/>
              <a:t>past</a:t>
            </a:r>
            <a:r>
              <a:rPr lang="fr-FR" b="1" dirty="0" smtClean="0"/>
              <a:t> </a:t>
            </a:r>
            <a:r>
              <a:rPr lang="fr-FR" b="1" dirty="0" err="1" smtClean="0"/>
              <a:t>decades</a:t>
            </a:r>
            <a:endParaRPr lang="fr-FR"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b="1" dirty="0" smtClean="0"/>
              <a:t>Aragonite</a:t>
            </a:r>
            <a:r>
              <a:rPr lang="fr-FR" b="1" baseline="0" dirty="0" smtClean="0"/>
              <a:t> – surface water and </a:t>
            </a:r>
            <a:r>
              <a:rPr lang="fr-FR" b="1" baseline="0" dirty="0" err="1" smtClean="0"/>
              <a:t>seasonaly</a:t>
            </a:r>
            <a:endParaRPr lang="fr-FR" b="1" dirty="0" smtClean="0"/>
          </a:p>
          <a:p>
            <a:endParaRPr lang="fr-FR" dirty="0"/>
          </a:p>
        </p:txBody>
      </p:sp>
      <p:sp>
        <p:nvSpPr>
          <p:cNvPr id="4" name="Espace réservé du numéro de diapositive 3"/>
          <p:cNvSpPr>
            <a:spLocks noGrp="1"/>
          </p:cNvSpPr>
          <p:nvPr>
            <p:ph type="sldNum" sz="quarter" idx="10"/>
          </p:nvPr>
        </p:nvSpPr>
        <p:spPr/>
        <p:txBody>
          <a:bodyPr/>
          <a:lstStyle/>
          <a:p>
            <a:fld id="{B680A5E5-E886-954A-B936-45A24A1F9BA8}" type="slidenum">
              <a:rPr lang="fr-FR" smtClean="0"/>
              <a:t>24</a:t>
            </a:fld>
            <a:endParaRPr lang="fr-FR"/>
          </a:p>
        </p:txBody>
      </p:sp>
    </p:spTree>
    <p:extLst>
      <p:ext uri="{BB962C8B-B14F-4D97-AF65-F5344CB8AC3E}">
        <p14:creationId xmlns:p14="http://schemas.microsoft.com/office/powerpoint/2010/main" val="873737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ea typeface="ＭＳ Ｐゴシック" pitchFamily="34" charset="-128"/>
            </a:endParaRPr>
          </a:p>
        </p:txBody>
      </p:sp>
      <p:sp>
        <p:nvSpPr>
          <p:cNvPr id="13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C2AF7ED-02E8-4768-BEDC-B41AF655250C}" type="slidenum">
              <a:rPr lang="en-GB" altLang="en-US" sz="1200">
                <a:latin typeface="Calibri" pitchFamily="34" charset="0"/>
              </a:rPr>
              <a:pPr eaLnBrk="1" hangingPunct="1"/>
              <a:t>5</a:t>
            </a:fld>
            <a:endParaRPr lang="en-GB" altLang="en-US"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ea typeface="ＭＳ Ｐゴシック" pitchFamily="34" charset="-128"/>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B60A0B6-9CBE-4776-AA1A-ED59D3CAFE5E}" type="slidenum">
              <a:rPr lang="en-GB" altLang="en-US" sz="1200">
                <a:latin typeface="Calibri" pitchFamily="34" charset="0"/>
              </a:rPr>
              <a:pPr eaLnBrk="1" hangingPunct="1"/>
              <a:t>6</a:t>
            </a:fld>
            <a:endParaRPr lang="en-GB" altLang="en-US"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In </a:t>
            </a:r>
            <a:r>
              <a:rPr lang="de-DE" dirty="0" err="1" smtClean="0"/>
              <a:t>the</a:t>
            </a:r>
            <a:r>
              <a:rPr lang="de-DE" dirty="0" smtClean="0"/>
              <a:t> global </a:t>
            </a:r>
            <a:r>
              <a:rPr lang="de-DE" dirty="0" err="1" smtClean="0"/>
              <a:t>carbon</a:t>
            </a:r>
            <a:r>
              <a:rPr lang="de-DE" dirty="0" smtClean="0"/>
              <a:t> </a:t>
            </a:r>
            <a:r>
              <a:rPr lang="de-DE" dirty="0" err="1" smtClean="0"/>
              <a:t>budget</a:t>
            </a:r>
            <a:r>
              <a:rPr lang="de-DE" dirty="0" smtClean="0"/>
              <a:t>, fossil </a:t>
            </a:r>
            <a:r>
              <a:rPr lang="de-DE" dirty="0" err="1" smtClean="0"/>
              <a:t>fuel</a:t>
            </a:r>
            <a:r>
              <a:rPr lang="de-DE" dirty="0" smtClean="0"/>
              <a:t> </a:t>
            </a:r>
            <a:r>
              <a:rPr lang="de-DE" dirty="0" err="1" smtClean="0"/>
              <a:t>emissions</a:t>
            </a:r>
            <a:r>
              <a:rPr lang="de-DE" dirty="0" smtClean="0"/>
              <a:t> </a:t>
            </a:r>
            <a:r>
              <a:rPr lang="de-DE" dirty="0" err="1" smtClean="0"/>
              <a:t>are</a:t>
            </a:r>
            <a:r>
              <a:rPr lang="de-DE" dirty="0" smtClean="0"/>
              <a:t> </a:t>
            </a:r>
            <a:r>
              <a:rPr lang="de-DE" dirty="0" err="1" smtClean="0"/>
              <a:t>only</a:t>
            </a:r>
            <a:r>
              <a:rPr lang="de-DE" dirty="0" smtClean="0"/>
              <a:t> </a:t>
            </a:r>
            <a:r>
              <a:rPr lang="de-DE" dirty="0" err="1" smtClean="0"/>
              <a:t>known</a:t>
            </a:r>
            <a:r>
              <a:rPr lang="de-DE" baseline="0" dirty="0" smtClean="0"/>
              <a:t> </a:t>
            </a:r>
            <a:r>
              <a:rPr lang="de-DE" baseline="0" dirty="0" err="1" smtClean="0"/>
              <a:t>from</a:t>
            </a:r>
            <a:r>
              <a:rPr lang="de-DE" baseline="0" dirty="0" smtClean="0"/>
              <a:t> </a:t>
            </a:r>
            <a:r>
              <a:rPr lang="de-DE" baseline="0" dirty="0" err="1" smtClean="0"/>
              <a:t>statistical</a:t>
            </a:r>
            <a:r>
              <a:rPr lang="de-DE" baseline="0" dirty="0" smtClean="0"/>
              <a:t> </a:t>
            </a:r>
            <a:r>
              <a:rPr lang="de-DE" baseline="0" dirty="0" err="1" smtClean="0"/>
              <a:t>data</a:t>
            </a:r>
            <a:r>
              <a:rPr lang="de-DE" baseline="0" dirty="0" smtClean="0"/>
              <a:t> </a:t>
            </a:r>
            <a:r>
              <a:rPr lang="de-DE" baseline="0" dirty="0" err="1" smtClean="0"/>
              <a:t>reported</a:t>
            </a:r>
            <a:r>
              <a:rPr lang="de-DE" baseline="0" dirty="0" smtClean="0"/>
              <a:t> </a:t>
            </a:r>
            <a:r>
              <a:rPr lang="de-DE" baseline="0" dirty="0" err="1" smtClean="0"/>
              <a:t>by</a:t>
            </a:r>
            <a:r>
              <a:rPr lang="de-DE" baseline="0" dirty="0" smtClean="0"/>
              <a:t> </a:t>
            </a:r>
            <a:r>
              <a:rPr lang="de-DE" baseline="0" dirty="0" err="1" smtClean="0"/>
              <a:t>emtting</a:t>
            </a:r>
            <a:r>
              <a:rPr lang="de-DE" baseline="0" dirty="0" smtClean="0"/>
              <a:t> countries </a:t>
            </a:r>
            <a:r>
              <a:rPr lang="de-DE" baseline="0" dirty="0" err="1" smtClean="0"/>
              <a:t>themselves</a:t>
            </a:r>
            <a:r>
              <a:rPr lang="de-DE" baseline="0" dirty="0" smtClean="0"/>
              <a:t>, </a:t>
            </a:r>
            <a:r>
              <a:rPr lang="de-DE" baseline="0" dirty="0" err="1" smtClean="0"/>
              <a:t>land</a:t>
            </a:r>
            <a:r>
              <a:rPr lang="de-DE" baseline="0" dirty="0" smtClean="0"/>
              <a:t> </a:t>
            </a:r>
            <a:r>
              <a:rPr lang="de-DE" baseline="0" dirty="0" err="1" smtClean="0"/>
              <a:t>use</a:t>
            </a:r>
            <a:r>
              <a:rPr lang="de-DE" baseline="0" dirty="0" smtClean="0"/>
              <a:t> </a:t>
            </a:r>
            <a:r>
              <a:rPr lang="de-DE" baseline="0" dirty="0" err="1" smtClean="0"/>
              <a:t>emissions</a:t>
            </a:r>
            <a:r>
              <a:rPr lang="de-DE" baseline="0" dirty="0" smtClean="0"/>
              <a:t> </a:t>
            </a:r>
            <a:r>
              <a:rPr lang="de-DE" baseline="0" dirty="0" err="1" smtClean="0"/>
              <a:t>are</a:t>
            </a:r>
            <a:r>
              <a:rPr lang="de-DE" baseline="0" dirty="0" smtClean="0"/>
              <a:t> </a:t>
            </a:r>
            <a:r>
              <a:rPr lang="de-DE" baseline="0" dirty="0" err="1" smtClean="0"/>
              <a:t>approximated</a:t>
            </a:r>
            <a:r>
              <a:rPr lang="de-DE" baseline="0" dirty="0" smtClean="0"/>
              <a:t> </a:t>
            </a:r>
            <a:r>
              <a:rPr lang="de-DE" baseline="0" dirty="0" err="1" smtClean="0"/>
              <a:t>using</a:t>
            </a:r>
            <a:r>
              <a:rPr lang="de-DE" baseline="0" dirty="0" smtClean="0"/>
              <a:t> </a:t>
            </a:r>
            <a:r>
              <a:rPr lang="de-DE" baseline="0" dirty="0" err="1" smtClean="0"/>
              <a:t>for</a:t>
            </a:r>
            <a:r>
              <a:rPr lang="de-DE" baseline="0" dirty="0" smtClean="0"/>
              <a:t> </a:t>
            </a:r>
            <a:r>
              <a:rPr lang="de-DE" baseline="0" dirty="0" err="1" smtClean="0"/>
              <a:t>instance</a:t>
            </a:r>
            <a:r>
              <a:rPr lang="de-DE" baseline="0" dirty="0" smtClean="0"/>
              <a:t> </a:t>
            </a:r>
            <a:r>
              <a:rPr lang="de-DE" baseline="0" dirty="0" err="1" smtClean="0"/>
              <a:t>satellite</a:t>
            </a:r>
            <a:r>
              <a:rPr lang="de-DE" baseline="0" dirty="0" smtClean="0"/>
              <a:t> </a:t>
            </a:r>
            <a:r>
              <a:rPr lang="de-DE" baseline="0" dirty="0" err="1" smtClean="0"/>
              <a:t>imagery</a:t>
            </a:r>
            <a:r>
              <a:rPr lang="de-DE" baseline="0" dirty="0" smtClean="0"/>
              <a:t> </a:t>
            </a:r>
            <a:r>
              <a:rPr lang="de-DE" baseline="0" dirty="0" err="1" smtClean="0"/>
              <a:t>about</a:t>
            </a:r>
            <a:r>
              <a:rPr lang="de-DE" baseline="0" dirty="0" smtClean="0"/>
              <a:t> </a:t>
            </a:r>
            <a:r>
              <a:rPr lang="de-DE" baseline="0" dirty="0" err="1" smtClean="0"/>
              <a:t>forest</a:t>
            </a:r>
            <a:r>
              <a:rPr lang="de-DE" baseline="0" dirty="0" smtClean="0"/>
              <a:t> </a:t>
            </a:r>
            <a:r>
              <a:rPr lang="de-DE" baseline="0" dirty="0" err="1" smtClean="0"/>
              <a:t>loss</a:t>
            </a:r>
            <a:r>
              <a:rPr lang="de-DE" baseline="0" dirty="0" smtClean="0"/>
              <a:t>. The </a:t>
            </a:r>
            <a:r>
              <a:rPr lang="de-DE" baseline="0" dirty="0" err="1" smtClean="0"/>
              <a:t>best</a:t>
            </a:r>
            <a:r>
              <a:rPr lang="de-DE" baseline="0" dirty="0" smtClean="0"/>
              <a:t> </a:t>
            </a:r>
            <a:r>
              <a:rPr lang="de-DE" baseline="0" dirty="0" err="1" smtClean="0"/>
              <a:t>known</a:t>
            </a:r>
            <a:r>
              <a:rPr lang="de-DE" baseline="0" dirty="0" smtClean="0"/>
              <a:t> </a:t>
            </a:r>
            <a:r>
              <a:rPr lang="de-DE" baseline="0" dirty="0" err="1" smtClean="0"/>
              <a:t>term</a:t>
            </a:r>
            <a:r>
              <a:rPr lang="de-DE" baseline="0" dirty="0" smtClean="0"/>
              <a:t>, </a:t>
            </a:r>
            <a:r>
              <a:rPr lang="de-DE" baseline="0" dirty="0" err="1" smtClean="0"/>
              <a:t>is</a:t>
            </a:r>
            <a:r>
              <a:rPr lang="de-DE" baseline="0" dirty="0" smtClean="0"/>
              <a:t> </a:t>
            </a:r>
            <a:r>
              <a:rPr lang="de-DE" baseline="0" dirty="0" err="1" smtClean="0"/>
              <a:t>the</a:t>
            </a:r>
            <a:r>
              <a:rPr lang="de-DE" baseline="0" dirty="0" smtClean="0"/>
              <a:t> </a:t>
            </a:r>
            <a:r>
              <a:rPr lang="de-DE" baseline="0" dirty="0" err="1" smtClean="0"/>
              <a:t>atmospheric</a:t>
            </a:r>
            <a:r>
              <a:rPr lang="de-DE" baseline="0" dirty="0" smtClean="0"/>
              <a:t> </a:t>
            </a:r>
            <a:r>
              <a:rPr lang="de-DE" baseline="0" dirty="0" err="1" smtClean="0"/>
              <a:t>increase</a:t>
            </a:r>
            <a:r>
              <a:rPr lang="de-DE" baseline="0" dirty="0" smtClean="0"/>
              <a:t> (</a:t>
            </a:r>
            <a:r>
              <a:rPr lang="de-DE" baseline="0" dirty="0" err="1" smtClean="0"/>
              <a:t>the</a:t>
            </a:r>
            <a:r>
              <a:rPr lang="de-DE" baseline="0" dirty="0" smtClean="0"/>
              <a:t> </a:t>
            </a:r>
            <a:r>
              <a:rPr lang="de-DE" baseline="0" dirty="0" err="1" smtClean="0"/>
              <a:t>fraction</a:t>
            </a:r>
            <a:r>
              <a:rPr lang="de-DE" baseline="0" dirty="0" smtClean="0"/>
              <a:t> </a:t>
            </a:r>
            <a:r>
              <a:rPr lang="de-DE" baseline="0" dirty="0" err="1" smtClean="0"/>
              <a:t>of</a:t>
            </a:r>
            <a:r>
              <a:rPr lang="de-DE" baseline="0" dirty="0" smtClean="0"/>
              <a:t> </a:t>
            </a:r>
            <a:r>
              <a:rPr lang="de-DE" baseline="0" dirty="0" err="1" smtClean="0"/>
              <a:t>emissions</a:t>
            </a:r>
            <a:r>
              <a:rPr lang="de-DE" baseline="0" dirty="0" smtClean="0"/>
              <a:t> </a:t>
            </a:r>
            <a:r>
              <a:rPr lang="de-DE" baseline="0" dirty="0" err="1" smtClean="0"/>
              <a:t>which</a:t>
            </a:r>
            <a:r>
              <a:rPr lang="de-DE" baseline="0" dirty="0" smtClean="0"/>
              <a:t> </a:t>
            </a:r>
            <a:r>
              <a:rPr lang="de-DE" baseline="0" dirty="0" err="1" smtClean="0"/>
              <a:t>increases</a:t>
            </a:r>
            <a:r>
              <a:rPr lang="de-DE" baseline="0" dirty="0" smtClean="0"/>
              <a:t> </a:t>
            </a:r>
            <a:r>
              <a:rPr lang="de-DE" baseline="0" dirty="0" err="1" smtClean="0"/>
              <a:t>the</a:t>
            </a:r>
            <a:r>
              <a:rPr lang="de-DE" baseline="0" dirty="0" smtClean="0"/>
              <a:t> Earth </a:t>
            </a:r>
            <a:r>
              <a:rPr lang="de-DE" baseline="0" dirty="0" err="1" smtClean="0"/>
              <a:t>greenhouse</a:t>
            </a:r>
            <a:r>
              <a:rPr lang="de-DE" baseline="0" dirty="0" smtClean="0"/>
              <a:t> </a:t>
            </a:r>
            <a:r>
              <a:rPr lang="de-DE" baseline="0" dirty="0" err="1" smtClean="0"/>
              <a:t>effect</a:t>
            </a:r>
            <a:r>
              <a:rPr lang="de-DE" baseline="0" dirty="0" smtClean="0"/>
              <a:t>) </a:t>
            </a:r>
            <a:r>
              <a:rPr lang="de-DE" baseline="0" dirty="0" err="1" smtClean="0"/>
              <a:t>is</a:t>
            </a:r>
            <a:r>
              <a:rPr lang="de-DE" baseline="0" dirty="0" smtClean="0"/>
              <a:t> </a:t>
            </a:r>
            <a:r>
              <a:rPr lang="de-DE" baseline="0" dirty="0" err="1" smtClean="0"/>
              <a:t>really</a:t>
            </a:r>
            <a:r>
              <a:rPr lang="de-DE" baseline="0" dirty="0" smtClean="0"/>
              <a:t> </a:t>
            </a:r>
            <a:r>
              <a:rPr lang="de-DE" baseline="0" dirty="0" err="1" smtClean="0"/>
              <a:t>very</a:t>
            </a:r>
            <a:r>
              <a:rPr lang="de-DE" baseline="0" dirty="0" smtClean="0"/>
              <a:t> </a:t>
            </a:r>
            <a:r>
              <a:rPr lang="de-DE" baseline="0" dirty="0" err="1" smtClean="0"/>
              <a:t>well</a:t>
            </a:r>
            <a:r>
              <a:rPr lang="de-DE" baseline="0" dirty="0" smtClean="0"/>
              <a:t> </a:t>
            </a:r>
            <a:r>
              <a:rPr lang="de-DE" baseline="0" dirty="0" err="1" smtClean="0"/>
              <a:t>known</a:t>
            </a:r>
            <a:r>
              <a:rPr lang="de-DE" baseline="0" dirty="0" smtClean="0"/>
              <a:t>, </a:t>
            </a:r>
            <a:r>
              <a:rPr lang="de-DE" baseline="0" dirty="0" err="1" smtClean="0"/>
              <a:t>thanks</a:t>
            </a:r>
            <a:r>
              <a:rPr lang="de-DE" baseline="0" dirty="0" smtClean="0"/>
              <a:t> </a:t>
            </a:r>
            <a:r>
              <a:rPr lang="de-DE" baseline="0" dirty="0" err="1" smtClean="0"/>
              <a:t>to</a:t>
            </a:r>
            <a:r>
              <a:rPr lang="de-DE" baseline="0" dirty="0" smtClean="0"/>
              <a:t> </a:t>
            </a:r>
            <a:r>
              <a:rPr lang="de-DE" baseline="0" dirty="0" err="1" smtClean="0"/>
              <a:t>continuous</a:t>
            </a:r>
            <a:r>
              <a:rPr lang="de-DE" baseline="0" dirty="0" smtClean="0"/>
              <a:t> </a:t>
            </a:r>
            <a:r>
              <a:rPr lang="de-DE" baseline="0" dirty="0" err="1" smtClean="0"/>
              <a:t>and</a:t>
            </a:r>
            <a:r>
              <a:rPr lang="de-DE" baseline="0" dirty="0" smtClean="0"/>
              <a:t> </a:t>
            </a:r>
            <a:r>
              <a:rPr lang="de-DE" baseline="0" dirty="0" err="1" smtClean="0"/>
              <a:t>accurate</a:t>
            </a:r>
            <a:r>
              <a:rPr lang="de-DE" baseline="0" dirty="0" smtClean="0"/>
              <a:t> in-situ </a:t>
            </a:r>
            <a:r>
              <a:rPr lang="de-DE" baseline="0" dirty="0" err="1" smtClean="0"/>
              <a:t>monitoring</a:t>
            </a:r>
            <a:r>
              <a:rPr lang="de-DE" baseline="0" dirty="0" smtClean="0"/>
              <a:t> </a:t>
            </a:r>
            <a:r>
              <a:rPr lang="de-DE" baseline="0" dirty="0" err="1" smtClean="0"/>
              <a:t>of</a:t>
            </a:r>
            <a:r>
              <a:rPr lang="de-DE" baseline="0" dirty="0" smtClean="0"/>
              <a:t> </a:t>
            </a:r>
            <a:r>
              <a:rPr lang="de-DE" baseline="0" dirty="0" err="1" smtClean="0"/>
              <a:t>atmospheric</a:t>
            </a:r>
            <a:r>
              <a:rPr lang="de-DE" baseline="0" dirty="0" smtClean="0"/>
              <a:t> CO2. The </a:t>
            </a:r>
            <a:r>
              <a:rPr lang="de-DE" baseline="0" dirty="0" err="1" smtClean="0"/>
              <a:t>ocean</a:t>
            </a:r>
            <a:r>
              <a:rPr lang="de-DE" baseline="0" dirty="0" smtClean="0"/>
              <a:t> sink </a:t>
            </a:r>
            <a:r>
              <a:rPr lang="de-DE" baseline="0" dirty="0" err="1" smtClean="0"/>
              <a:t>is</a:t>
            </a:r>
            <a:r>
              <a:rPr lang="de-DE" baseline="0" dirty="0" smtClean="0"/>
              <a:t> </a:t>
            </a:r>
            <a:r>
              <a:rPr lang="de-DE" baseline="0" dirty="0" err="1" smtClean="0"/>
              <a:t>partly</a:t>
            </a:r>
            <a:r>
              <a:rPr lang="de-DE" baseline="0" dirty="0" smtClean="0"/>
              <a:t> </a:t>
            </a:r>
            <a:r>
              <a:rPr lang="de-DE" baseline="0" dirty="0" err="1" smtClean="0"/>
              <a:t>constrained</a:t>
            </a:r>
            <a:r>
              <a:rPr lang="de-DE" baseline="0" dirty="0" smtClean="0"/>
              <a:t> </a:t>
            </a:r>
            <a:r>
              <a:rPr lang="de-DE" baseline="0" dirty="0" err="1" smtClean="0"/>
              <a:t>by</a:t>
            </a:r>
            <a:r>
              <a:rPr lang="de-DE" baseline="0" dirty="0" smtClean="0"/>
              <a:t> </a:t>
            </a:r>
            <a:r>
              <a:rPr lang="de-DE" baseline="0" dirty="0" err="1" smtClean="0"/>
              <a:t>observations</a:t>
            </a:r>
            <a:r>
              <a:rPr lang="de-DE" baseline="0" dirty="0" smtClean="0"/>
              <a:t> in </a:t>
            </a:r>
            <a:r>
              <a:rPr lang="de-DE" baseline="0" dirty="0" err="1" smtClean="0"/>
              <a:t>the</a:t>
            </a:r>
            <a:r>
              <a:rPr lang="de-DE" baseline="0" dirty="0" smtClean="0"/>
              <a:t> </a:t>
            </a:r>
            <a:r>
              <a:rPr lang="de-DE" baseline="0" dirty="0" err="1" smtClean="0"/>
              <a:t>ocean</a:t>
            </a:r>
            <a:r>
              <a:rPr lang="de-DE" baseline="0" dirty="0" smtClean="0"/>
              <a:t> </a:t>
            </a:r>
            <a:r>
              <a:rPr lang="de-DE" baseline="0" dirty="0" err="1" smtClean="0"/>
              <a:t>interior</a:t>
            </a:r>
            <a:r>
              <a:rPr lang="de-DE" baseline="0" dirty="0" smtClean="0"/>
              <a:t>, </a:t>
            </a:r>
            <a:r>
              <a:rPr lang="de-DE" baseline="0" dirty="0" err="1" smtClean="0"/>
              <a:t>and</a:t>
            </a:r>
            <a:r>
              <a:rPr lang="de-DE" baseline="0" dirty="0" smtClean="0"/>
              <a:t> </a:t>
            </a:r>
            <a:r>
              <a:rPr lang="de-DE" baseline="0" dirty="0" err="1" smtClean="0"/>
              <a:t>models</a:t>
            </a:r>
            <a:r>
              <a:rPr lang="de-DE" baseline="0" dirty="0" smtClean="0"/>
              <a:t>. But </a:t>
            </a:r>
            <a:r>
              <a:rPr lang="de-DE" baseline="0" dirty="0" err="1" smtClean="0"/>
              <a:t>the</a:t>
            </a:r>
            <a:r>
              <a:rPr lang="de-DE" baseline="0" dirty="0" smtClean="0"/>
              <a:t> </a:t>
            </a:r>
            <a:r>
              <a:rPr lang="de-DE" baseline="0" dirty="0" err="1" smtClean="0"/>
              <a:t>land</a:t>
            </a:r>
            <a:r>
              <a:rPr lang="de-DE" baseline="0" dirty="0" smtClean="0"/>
              <a:t> sink </a:t>
            </a:r>
            <a:r>
              <a:rPr lang="de-DE" baseline="0" dirty="0" err="1" smtClean="0"/>
              <a:t>cannot</a:t>
            </a:r>
            <a:r>
              <a:rPr lang="de-DE" baseline="0" dirty="0" smtClean="0"/>
              <a:t> </a:t>
            </a:r>
            <a:r>
              <a:rPr lang="de-DE" baseline="0" dirty="0" err="1" smtClean="0"/>
              <a:t>be</a:t>
            </a:r>
            <a:r>
              <a:rPr lang="de-DE" baseline="0" dirty="0" smtClean="0"/>
              <a:t> </a:t>
            </a:r>
            <a:r>
              <a:rPr lang="de-DE" baseline="0" dirty="0" err="1" smtClean="0"/>
              <a:t>directly</a:t>
            </a:r>
            <a:r>
              <a:rPr lang="de-DE" baseline="0" dirty="0" smtClean="0"/>
              <a:t> </a:t>
            </a:r>
            <a:r>
              <a:rPr lang="de-DE" baseline="0" dirty="0" err="1" smtClean="0"/>
              <a:t>measured</a:t>
            </a:r>
            <a:r>
              <a:rPr lang="de-DE" baseline="0" dirty="0" smtClean="0"/>
              <a:t>, </a:t>
            </a:r>
            <a:r>
              <a:rPr lang="de-DE" baseline="0" dirty="0" err="1" smtClean="0"/>
              <a:t>because</a:t>
            </a:r>
            <a:r>
              <a:rPr lang="de-DE" baseline="0" dirty="0" smtClean="0"/>
              <a:t> </a:t>
            </a:r>
            <a:r>
              <a:rPr lang="de-DE" baseline="0" dirty="0" err="1" smtClean="0"/>
              <a:t>ecosystem</a:t>
            </a:r>
            <a:r>
              <a:rPr lang="de-DE" baseline="0" dirty="0" smtClean="0"/>
              <a:t> </a:t>
            </a:r>
            <a:r>
              <a:rPr lang="de-DE" baseline="0" dirty="0" err="1" smtClean="0"/>
              <a:t>fluxes</a:t>
            </a:r>
            <a:r>
              <a:rPr lang="de-DE" baseline="0" dirty="0" smtClean="0"/>
              <a:t> </a:t>
            </a:r>
            <a:r>
              <a:rPr lang="de-DE" baseline="0" dirty="0" err="1" smtClean="0"/>
              <a:t>are</a:t>
            </a:r>
            <a:r>
              <a:rPr lang="de-DE" baseline="0" dirty="0" smtClean="0"/>
              <a:t> </a:t>
            </a:r>
            <a:r>
              <a:rPr lang="de-DE" baseline="0" dirty="0" err="1" smtClean="0"/>
              <a:t>very</a:t>
            </a:r>
            <a:r>
              <a:rPr lang="de-DE" baseline="0" dirty="0" smtClean="0"/>
              <a:t> </a:t>
            </a:r>
            <a:r>
              <a:rPr lang="de-DE" baseline="0" dirty="0" err="1" smtClean="0"/>
              <a:t>heterogeneous</a:t>
            </a:r>
            <a:r>
              <a:rPr lang="de-DE" baseline="0" dirty="0" smtClean="0"/>
              <a:t> </a:t>
            </a:r>
            <a:r>
              <a:rPr lang="de-DE" baseline="0" dirty="0" err="1" smtClean="0"/>
              <a:t>and</a:t>
            </a:r>
            <a:r>
              <a:rPr lang="de-DE" baseline="0" dirty="0" smtClean="0"/>
              <a:t> </a:t>
            </a:r>
            <a:r>
              <a:rPr lang="de-DE" baseline="0" dirty="0" err="1" smtClean="0"/>
              <a:t>temporally</a:t>
            </a:r>
            <a:r>
              <a:rPr lang="de-DE" baseline="0" dirty="0" smtClean="0"/>
              <a:t> variable, </a:t>
            </a:r>
            <a:r>
              <a:rPr lang="de-DE" baseline="0" dirty="0" err="1" smtClean="0"/>
              <a:t>and</a:t>
            </a:r>
            <a:r>
              <a:rPr lang="de-DE" baseline="0" dirty="0" smtClean="0"/>
              <a:t> </a:t>
            </a:r>
            <a:r>
              <a:rPr lang="de-DE" baseline="0" dirty="0" err="1" smtClean="0"/>
              <a:t>is</a:t>
            </a:r>
            <a:r>
              <a:rPr lang="de-DE" baseline="0" dirty="0" smtClean="0"/>
              <a:t> </a:t>
            </a:r>
            <a:r>
              <a:rPr lang="de-DE" baseline="0" dirty="0" err="1" smtClean="0"/>
              <a:t>deduced</a:t>
            </a:r>
            <a:r>
              <a:rPr lang="de-DE" baseline="0" dirty="0" smtClean="0"/>
              <a:t> </a:t>
            </a:r>
            <a:r>
              <a:rPr lang="de-DE" baseline="0" dirty="0" err="1" smtClean="0"/>
              <a:t>as</a:t>
            </a:r>
            <a:r>
              <a:rPr lang="de-DE" baseline="0" dirty="0" smtClean="0"/>
              <a:t> a residual. The </a:t>
            </a:r>
            <a:r>
              <a:rPr lang="de-DE" baseline="0" dirty="0" err="1" smtClean="0"/>
              <a:t>land</a:t>
            </a:r>
            <a:r>
              <a:rPr lang="de-DE" baseline="0" dirty="0" smtClean="0"/>
              <a:t> sink </a:t>
            </a:r>
            <a:r>
              <a:rPr lang="de-DE" baseline="0" dirty="0" err="1" smtClean="0"/>
              <a:t>is</a:t>
            </a:r>
            <a:r>
              <a:rPr lang="de-DE" baseline="0" dirty="0" smtClean="0"/>
              <a:t> </a:t>
            </a:r>
            <a:r>
              <a:rPr lang="de-DE" baseline="0" dirty="0" err="1" smtClean="0"/>
              <a:t>the</a:t>
            </a:r>
            <a:r>
              <a:rPr lang="de-DE" baseline="0" dirty="0" smtClean="0"/>
              <a:t> </a:t>
            </a:r>
            <a:r>
              <a:rPr lang="de-DE" baseline="0" dirty="0" err="1" smtClean="0"/>
              <a:t>most</a:t>
            </a:r>
            <a:r>
              <a:rPr lang="de-DE" baseline="0" dirty="0" smtClean="0"/>
              <a:t> </a:t>
            </a:r>
            <a:r>
              <a:rPr lang="de-DE" baseline="0" dirty="0" err="1" smtClean="0"/>
              <a:t>uncertain</a:t>
            </a:r>
            <a:r>
              <a:rPr lang="de-DE" baseline="0" dirty="0" smtClean="0"/>
              <a:t> </a:t>
            </a:r>
            <a:r>
              <a:rPr lang="de-DE" baseline="0" dirty="0" err="1" smtClean="0"/>
              <a:t>carbon</a:t>
            </a:r>
            <a:r>
              <a:rPr lang="de-DE" baseline="0" dirty="0" smtClean="0"/>
              <a:t> </a:t>
            </a:r>
            <a:r>
              <a:rPr lang="de-DE" baseline="0" dirty="0" err="1" smtClean="0"/>
              <a:t>flux</a:t>
            </a:r>
            <a:r>
              <a:rPr lang="de-DE" baseline="0" dirty="0" smtClean="0"/>
              <a:t> </a:t>
            </a:r>
            <a:r>
              <a:rPr lang="de-DE" baseline="0" dirty="0" err="1" smtClean="0"/>
              <a:t>today</a:t>
            </a:r>
            <a:r>
              <a:rPr lang="de-DE" baseline="0" dirty="0" smtClean="0"/>
              <a:t> in </a:t>
            </a:r>
            <a:r>
              <a:rPr lang="de-DE" baseline="0" dirty="0" err="1" smtClean="0"/>
              <a:t>the</a:t>
            </a:r>
            <a:r>
              <a:rPr lang="de-DE" baseline="0" dirty="0" smtClean="0"/>
              <a:t> global </a:t>
            </a:r>
            <a:r>
              <a:rPr lang="de-DE" baseline="0" dirty="0" err="1" smtClean="0"/>
              <a:t>carbon</a:t>
            </a:r>
            <a:r>
              <a:rPr lang="de-DE" baseline="0" dirty="0" smtClean="0"/>
              <a:t> </a:t>
            </a:r>
            <a:r>
              <a:rPr lang="de-DE" baseline="0" dirty="0" err="1" smtClean="0"/>
              <a:t>budget</a:t>
            </a:r>
            <a:endParaRPr lang="de-DE" dirty="0"/>
          </a:p>
        </p:txBody>
      </p:sp>
      <p:sp>
        <p:nvSpPr>
          <p:cNvPr id="4" name="Foliennummernplatzhalter 3"/>
          <p:cNvSpPr>
            <a:spLocks noGrp="1"/>
          </p:cNvSpPr>
          <p:nvPr>
            <p:ph type="sldNum" sz="quarter" idx="10"/>
          </p:nvPr>
        </p:nvSpPr>
        <p:spPr/>
        <p:txBody>
          <a:bodyPr/>
          <a:lstStyle/>
          <a:p>
            <a:fld id="{15DCEC5B-6102-B54E-B1F2-9D9D0CEAE438}" type="slidenum">
              <a:rPr lang="en-US" smtClean="0"/>
              <a:t>8</a:t>
            </a:fld>
            <a:endParaRPr lang="en-US"/>
          </a:p>
        </p:txBody>
      </p:sp>
    </p:spTree>
    <p:extLst>
      <p:ext uri="{BB962C8B-B14F-4D97-AF65-F5344CB8AC3E}">
        <p14:creationId xmlns:p14="http://schemas.microsoft.com/office/powerpoint/2010/main" val="3305237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What are the key uncertainties in</a:t>
            </a:r>
            <a:r>
              <a:rPr lang="en-US" baseline="0" dirty="0" smtClean="0"/>
              <a:t> the carbon budget ?</a:t>
            </a:r>
          </a:p>
          <a:p>
            <a:endParaRPr lang="en-US" baseline="0" dirty="0" smtClean="0"/>
          </a:p>
          <a:p>
            <a:r>
              <a:rPr lang="en-US" baseline="0" dirty="0" smtClean="0"/>
              <a:t>Well, first of all, an important point is that emissions no longer have a “small” uncertainty : their uncertainty increased with time, as emerging economies contribute today most of the emissions and have less accurate energy use  statistics. So we are “losing the anchor” of the global budget. Further, no reliable information about the spatial details of emissions</a:t>
            </a:r>
          </a:p>
          <a:p>
            <a:endParaRPr lang="en-US" baseline="0" dirty="0" smtClean="0"/>
          </a:p>
          <a:p>
            <a:r>
              <a:rPr lang="en-US" baseline="0" dirty="0" smtClean="0"/>
              <a:t>For the ocean, the broad patterns of the fluxes are globally known, but models disagree about the magnitude and trend of regional fluxes, even at the scale of large gyres. For land, we still have a controversy on whether the largest sink lies in intact tropical or in northern forests, and land data are so sparse that without accurate regional budgets, we cannot separate the processes driving fluxes</a:t>
            </a:r>
          </a:p>
          <a:p>
            <a:endParaRPr lang="en-US" baseline="0" dirty="0" smtClean="0"/>
          </a:p>
          <a:p>
            <a:r>
              <a:rPr lang="en-US" baseline="0" dirty="0" smtClean="0"/>
              <a:t>Further, as seen before, the land sink is highly sensitive to climate variability, but the contribution of each biome and region to this signal is uncertain. Further, several recent discoveries have shown that extreme climate events may even turn a sink region into a source</a:t>
            </a:r>
            <a:endParaRPr lang="en-US" dirty="0"/>
          </a:p>
        </p:txBody>
      </p:sp>
      <p:sp>
        <p:nvSpPr>
          <p:cNvPr id="4" name="Espace réservé du numéro de diapositive 3"/>
          <p:cNvSpPr>
            <a:spLocks noGrp="1"/>
          </p:cNvSpPr>
          <p:nvPr>
            <p:ph type="sldNum" sz="quarter" idx="10"/>
          </p:nvPr>
        </p:nvSpPr>
        <p:spPr/>
        <p:txBody>
          <a:bodyPr/>
          <a:lstStyle/>
          <a:p>
            <a:pPr>
              <a:defRPr/>
            </a:pPr>
            <a:fld id="{C1AE1320-06AC-4BFA-A6F7-EE1687D0B14C}" type="slidenum">
              <a:rPr lang="en-US" smtClean="0"/>
              <a:pPr>
                <a:defRPr/>
              </a:pPr>
              <a:t>9</a:t>
            </a:fld>
            <a:endParaRPr lang="en-US" dirty="0"/>
          </a:p>
        </p:txBody>
      </p:sp>
    </p:spTree>
    <p:extLst>
      <p:ext uri="{BB962C8B-B14F-4D97-AF65-F5344CB8AC3E}">
        <p14:creationId xmlns:p14="http://schemas.microsoft.com/office/powerpoint/2010/main" val="982136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Now,</a:t>
            </a:r>
            <a:r>
              <a:rPr lang="en-US" baseline="0" dirty="0" smtClean="0"/>
              <a:t> some examples to illustrate this. This graph is from a very recent publication from this summer. Using new data about the carbon content of coal fuels, Chinese emissions were revised downward by 9 to 14%. This 14% reduction in the emissions of the largest emitter translates in the budget into a lower land sink by 0.4 </a:t>
            </a:r>
            <a:r>
              <a:rPr lang="en-US" baseline="0" dirty="0" err="1" smtClean="0"/>
              <a:t>PgC</a:t>
            </a:r>
            <a:r>
              <a:rPr lang="en-US" baseline="0" dirty="0" smtClean="0"/>
              <a:t>. This is about the size of the entire forest sink in the US !</a:t>
            </a:r>
            <a:endParaRPr lang="en-US" dirty="0"/>
          </a:p>
        </p:txBody>
      </p:sp>
      <p:sp>
        <p:nvSpPr>
          <p:cNvPr id="4" name="Espace réservé du numéro de diapositive 3"/>
          <p:cNvSpPr>
            <a:spLocks noGrp="1"/>
          </p:cNvSpPr>
          <p:nvPr>
            <p:ph type="sldNum" sz="quarter" idx="10"/>
          </p:nvPr>
        </p:nvSpPr>
        <p:spPr/>
        <p:txBody>
          <a:bodyPr/>
          <a:lstStyle/>
          <a:p>
            <a:pPr>
              <a:defRPr/>
            </a:pPr>
            <a:fld id="{C1AE1320-06AC-4BFA-A6F7-EE1687D0B14C}" type="slidenum">
              <a:rPr lang="en-US" smtClean="0"/>
              <a:pPr>
                <a:defRPr/>
              </a:pPr>
              <a:t>10</a:t>
            </a:fld>
            <a:endParaRPr lang="en-US" dirty="0"/>
          </a:p>
        </p:txBody>
      </p:sp>
    </p:spTree>
    <p:extLst>
      <p:ext uri="{BB962C8B-B14F-4D97-AF65-F5344CB8AC3E}">
        <p14:creationId xmlns:p14="http://schemas.microsoft.com/office/powerpoint/2010/main" val="2576383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The</a:t>
            </a:r>
            <a:r>
              <a:rPr lang="en-US" baseline="0" dirty="0" smtClean="0"/>
              <a:t> mechanisms controlling fluxes differ between regions, but unfortunately, regional budgets (here sub-continental scale) are poorly known. For instance in Europe, ecosystem models ‘bottom up’ tend to produce lower sink estimate than ‘top-down’ inversions. On the one hand, ecosystem models often lack key processes important in this region such as land management and nitrogen deposition effects. On the other, even in this regions with several atmospheric stations, inversions have an uncertainty as large as the mean. In the Amazon, the situation is worse. Bottom up and top-down disagree on the sign of the carbon flux of this region. Up to recently, there was no atmospheric station in South America. Clearly, the Tropics and the high latitudes are “hot-spot” of the carbon cycle but their budget is not known because of two few observation </a:t>
            </a:r>
            <a:endParaRPr lang="en-US" dirty="0"/>
          </a:p>
        </p:txBody>
      </p:sp>
      <p:sp>
        <p:nvSpPr>
          <p:cNvPr id="4" name="Espace réservé du numéro de diapositive 3"/>
          <p:cNvSpPr>
            <a:spLocks noGrp="1"/>
          </p:cNvSpPr>
          <p:nvPr>
            <p:ph type="sldNum" sz="quarter" idx="10"/>
          </p:nvPr>
        </p:nvSpPr>
        <p:spPr/>
        <p:txBody>
          <a:bodyPr/>
          <a:lstStyle/>
          <a:p>
            <a:pPr>
              <a:defRPr/>
            </a:pPr>
            <a:fld id="{C1AE1320-06AC-4BFA-A6F7-EE1687D0B14C}" type="slidenum">
              <a:rPr lang="en-US" smtClean="0"/>
              <a:pPr>
                <a:defRPr/>
              </a:pPr>
              <a:t>11</a:t>
            </a:fld>
            <a:endParaRPr lang="en-US" dirty="0"/>
          </a:p>
        </p:txBody>
      </p:sp>
    </p:spTree>
    <p:extLst>
      <p:ext uri="{BB962C8B-B14F-4D97-AF65-F5344CB8AC3E}">
        <p14:creationId xmlns:p14="http://schemas.microsoft.com/office/powerpoint/2010/main" val="4081399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Further,</a:t>
            </a:r>
            <a:r>
              <a:rPr lang="en-US" baseline="0" dirty="0" smtClean="0"/>
              <a:t> annual budgets result from time varying processes and fluxes. The northern land are emitting CO2 to the atmosphere because of soil respiration, whereas in summer these regions take up CO2 as photosynthesis exceeds respiration. This, measuring photosynthesis only will not give us much clue on whether a region is a net source or sink of CO2 </a:t>
            </a:r>
            <a:endParaRPr lang="en-US" dirty="0"/>
          </a:p>
        </p:txBody>
      </p:sp>
      <p:sp>
        <p:nvSpPr>
          <p:cNvPr id="4" name="Espace réservé du numéro de diapositive 3"/>
          <p:cNvSpPr>
            <a:spLocks noGrp="1"/>
          </p:cNvSpPr>
          <p:nvPr>
            <p:ph type="sldNum" sz="quarter" idx="10"/>
          </p:nvPr>
        </p:nvSpPr>
        <p:spPr/>
        <p:txBody>
          <a:bodyPr/>
          <a:lstStyle/>
          <a:p>
            <a:fld id="{15DCEC5B-6102-B54E-B1F2-9D9D0CEAE438}" type="slidenum">
              <a:rPr lang="en-US" smtClean="0"/>
              <a:t>12</a:t>
            </a:fld>
            <a:endParaRPr lang="en-US"/>
          </a:p>
        </p:txBody>
      </p:sp>
    </p:spTree>
    <p:extLst>
      <p:ext uri="{BB962C8B-B14F-4D97-AF65-F5344CB8AC3E}">
        <p14:creationId xmlns:p14="http://schemas.microsoft.com/office/powerpoint/2010/main" val="3755478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In the future all coupled carbon climate models (ESMs)</a:t>
            </a:r>
            <a:r>
              <a:rPr lang="en-US" baseline="0" dirty="0" smtClean="0"/>
              <a:t> consistently project that sinks over lands and oceans will become weaker in response to climate change, a positive feedback on global warming. When forced by the same emission economic scenario. Current models strongly disagree on the magnitude of this feedback. The future bias of models has been shown however to correlate with their present-day bias, which gives us the possibility to use current observations on regional budgets to reduce the spread of future projections. For this, we need global maps of net CO2 fluxes in each region, and of their variability. This is exactly what </a:t>
            </a:r>
            <a:r>
              <a:rPr lang="en-US" baseline="0" dirty="0" err="1" smtClean="0"/>
              <a:t>CarbonSat</a:t>
            </a:r>
            <a:r>
              <a:rPr lang="en-US" baseline="0" dirty="0" smtClean="0"/>
              <a:t> will deliver</a:t>
            </a:r>
            <a:endParaRPr lang="en-US" dirty="0"/>
          </a:p>
        </p:txBody>
      </p:sp>
      <p:sp>
        <p:nvSpPr>
          <p:cNvPr id="4" name="Espace réservé du numéro de diapositive 3"/>
          <p:cNvSpPr>
            <a:spLocks noGrp="1"/>
          </p:cNvSpPr>
          <p:nvPr>
            <p:ph type="sldNum" sz="quarter" idx="10"/>
          </p:nvPr>
        </p:nvSpPr>
        <p:spPr/>
        <p:txBody>
          <a:bodyPr/>
          <a:lstStyle/>
          <a:p>
            <a:pPr>
              <a:defRPr/>
            </a:pPr>
            <a:fld id="{C1AE1320-06AC-4BFA-A6F7-EE1687D0B14C}" type="slidenum">
              <a:rPr lang="en-US" smtClean="0"/>
              <a:pPr>
                <a:defRPr/>
              </a:pPr>
              <a:t>22</a:t>
            </a:fld>
            <a:endParaRPr lang="en-US" dirty="0"/>
          </a:p>
        </p:txBody>
      </p:sp>
    </p:spTree>
    <p:extLst>
      <p:ext uri="{BB962C8B-B14F-4D97-AF65-F5344CB8AC3E}">
        <p14:creationId xmlns:p14="http://schemas.microsoft.com/office/powerpoint/2010/main" val="3955739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over Slid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372541"/>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with Title and Objec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smtClean="0"/>
              <a:t>Slide Title</a:t>
            </a:r>
            <a:endParaRPr lang="en-GB"/>
          </a:p>
        </p:txBody>
      </p:sp>
      <p:sp>
        <p:nvSpPr>
          <p:cNvPr id="5" name="Content Placeholder 4"/>
          <p:cNvSpPr>
            <a:spLocks noGrp="1"/>
          </p:cNvSpPr>
          <p:nvPr>
            <p:ph sz="quarter" idx="10"/>
          </p:nvPr>
        </p:nvSpPr>
        <p:spPr>
          <a:xfrm>
            <a:off x="250825" y="1341439"/>
            <a:ext cx="8642350" cy="4535486"/>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Tree>
    <p:extLst>
      <p:ext uri="{BB962C8B-B14F-4D97-AF65-F5344CB8AC3E}">
        <p14:creationId xmlns:p14="http://schemas.microsoft.com/office/powerpoint/2010/main" val="2593004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with Title, Subtitle and Graphic">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smtClean="0"/>
              <a:t>Slide Title</a:t>
            </a:r>
            <a:endParaRPr lang="en-GB"/>
          </a:p>
        </p:txBody>
      </p:sp>
      <p:sp>
        <p:nvSpPr>
          <p:cNvPr id="5" name="Content Placeholder 4"/>
          <p:cNvSpPr>
            <a:spLocks noGrp="1"/>
          </p:cNvSpPr>
          <p:nvPr>
            <p:ph sz="quarter" idx="10"/>
          </p:nvPr>
        </p:nvSpPr>
        <p:spPr>
          <a:xfrm>
            <a:off x="250825" y="1772816"/>
            <a:ext cx="8642350" cy="4104108"/>
          </a:xfrm>
          <a:prstGeom prst="rect">
            <a:avLst/>
          </a:prstGeom>
        </p:spPr>
        <p:txBody>
          <a:bodyPr lIns="18000" tIns="36000" rIns="18000" bIns="36000"/>
          <a:lstStyle>
            <a:lvl1pPr marL="0" indent="0">
              <a:spcBef>
                <a:spcPts val="0"/>
              </a:spcBef>
              <a:buFontTx/>
              <a:buNone/>
              <a:defRPr sz="2000">
                <a:solidFill>
                  <a:schemeClr val="tx1"/>
                </a:solidFill>
              </a:defRPr>
            </a:lvl1pPr>
            <a:lvl2pPr marL="457200" indent="0">
              <a:spcBef>
                <a:spcPts val="0"/>
              </a:spcBef>
              <a:buFontTx/>
              <a:buNone/>
              <a:defRPr sz="2200">
                <a:solidFill>
                  <a:schemeClr val="bg1"/>
                </a:solidFill>
              </a:defRPr>
            </a:lvl2pPr>
            <a:lvl3pPr marL="914400" indent="0">
              <a:spcBef>
                <a:spcPts val="0"/>
              </a:spcBef>
              <a:buFontTx/>
              <a:buNone/>
              <a:defRPr sz="2200">
                <a:solidFill>
                  <a:schemeClr val="bg1"/>
                </a:solidFill>
              </a:defRPr>
            </a:lvl3pPr>
            <a:lvl4pPr marL="1371600" indent="0">
              <a:spcBef>
                <a:spcPts val="0"/>
              </a:spcBef>
              <a:buFontTx/>
              <a:buNone/>
              <a:defRPr sz="2200">
                <a:solidFill>
                  <a:schemeClr val="bg1"/>
                </a:solidFill>
              </a:defRPr>
            </a:lvl4pPr>
            <a:lvl5pPr marL="1828800" indent="0">
              <a:spcBef>
                <a:spcPts val="0"/>
              </a:spcBef>
              <a:buFontTx/>
              <a:buNone/>
              <a:defRPr sz="2200">
                <a:solidFill>
                  <a:schemeClr val="bg1"/>
                </a:solidFill>
              </a:defRPr>
            </a:lvl5pPr>
          </a:lstStyle>
          <a:p>
            <a:pPr lvl="0"/>
            <a:endParaRPr lang="en-GB"/>
          </a:p>
        </p:txBody>
      </p:sp>
      <p:sp>
        <p:nvSpPr>
          <p:cNvPr id="7" name="Text Placeholder 6"/>
          <p:cNvSpPr>
            <a:spLocks noGrp="1"/>
          </p:cNvSpPr>
          <p:nvPr>
            <p:ph type="body" sz="quarter" idx="11" hasCustomPrompt="1"/>
          </p:nvPr>
        </p:nvSpPr>
        <p:spPr>
          <a:xfrm>
            <a:off x="250385" y="1340768"/>
            <a:ext cx="8642790" cy="432073"/>
          </a:xfrm>
          <a:prstGeom prst="rect">
            <a:avLst/>
          </a:prstGeom>
        </p:spPr>
        <p:txBody>
          <a:bodyPr lIns="18000" tIns="36000" rIns="18000" bIns="36000"/>
          <a:lstStyle>
            <a:lvl1pPr marL="0" indent="0">
              <a:buFontTx/>
              <a:buNone/>
              <a:defRPr sz="2000" b="1">
                <a:solidFill>
                  <a:schemeClr val="tx1"/>
                </a:solidFill>
              </a:defRPr>
            </a:lvl1pPr>
            <a:lvl2pPr marL="457200" indent="0">
              <a:buFontTx/>
              <a:buNone/>
              <a:defRPr sz="2200">
                <a:solidFill>
                  <a:schemeClr val="bg2"/>
                </a:solidFill>
              </a:defRPr>
            </a:lvl2pPr>
            <a:lvl3pPr marL="914400" indent="0">
              <a:buFontTx/>
              <a:buNone/>
              <a:defRPr sz="2200">
                <a:solidFill>
                  <a:schemeClr val="bg2"/>
                </a:solidFill>
              </a:defRPr>
            </a:lvl3pPr>
            <a:lvl4pPr marL="1371600" indent="0">
              <a:buFontTx/>
              <a:buNone/>
              <a:defRPr sz="2200">
                <a:solidFill>
                  <a:schemeClr val="bg2"/>
                </a:solidFill>
              </a:defRPr>
            </a:lvl4pPr>
            <a:lvl5pPr marL="1828800" indent="0">
              <a:buFontTx/>
              <a:buNone/>
              <a:defRPr sz="2200">
                <a:solidFill>
                  <a:schemeClr val="bg2"/>
                </a:solidFill>
              </a:defRPr>
            </a:lvl5pPr>
          </a:lstStyle>
          <a:p>
            <a:pPr lvl="0"/>
            <a:r>
              <a:rPr lang="de-CH" smtClean="0"/>
              <a:t>Graphic Title</a:t>
            </a:r>
            <a:endParaRPr lang="en-GB"/>
          </a:p>
        </p:txBody>
      </p:sp>
    </p:spTree>
    <p:extLst>
      <p:ext uri="{BB962C8B-B14F-4D97-AF65-F5344CB8AC3E}">
        <p14:creationId xmlns:p14="http://schemas.microsoft.com/office/powerpoint/2010/main" val="1673524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8067675" cy="561975"/>
          </a:xfrm>
          <a:prstGeom prst="rect">
            <a:avLst/>
          </a:prstGeom>
        </p:spPr>
        <p:txBody>
          <a:bodyPr anchor="ctr" anchorCtr="0"/>
          <a:lstStyle>
            <a:lvl1pPr algn="l">
              <a:defRPr sz="2400" b="1">
                <a:solidFill>
                  <a:schemeClr val="accent2"/>
                </a:solidFill>
                <a:latin typeface="Arial Narrow" pitchFamily="34" charset="0"/>
              </a:defRPr>
            </a:lvl1pPr>
          </a:lstStyle>
          <a:p>
            <a:r>
              <a:rPr lang="en-US" dirty="0" smtClean="0"/>
              <a:t>Click to edit Master title style</a:t>
            </a:r>
            <a:endParaRPr lang="en-GB" dirty="0"/>
          </a:p>
        </p:txBody>
      </p:sp>
      <p:sp>
        <p:nvSpPr>
          <p:cNvPr id="6" name="Text Placeholder 5"/>
          <p:cNvSpPr>
            <a:spLocks noGrp="1"/>
          </p:cNvSpPr>
          <p:nvPr>
            <p:ph type="body" sz="quarter" idx="10"/>
          </p:nvPr>
        </p:nvSpPr>
        <p:spPr>
          <a:xfrm>
            <a:off x="457200" y="627321"/>
            <a:ext cx="8210550" cy="706179"/>
          </a:xfrm>
          <a:prstGeom prst="rect">
            <a:avLst/>
          </a:prstGeom>
        </p:spPr>
        <p:txBody>
          <a:bodyPr/>
          <a:lstStyle>
            <a:lvl1pPr marL="0" indent="0" algn="ctr">
              <a:buNone/>
              <a:defRPr sz="1800">
                <a:solidFill>
                  <a:schemeClr val="accent2"/>
                </a:solidFill>
                <a:latin typeface="Arial" pitchFamily="34" charset="0"/>
                <a:cs typeface="Arial" pitchFamily="34" charset="0"/>
              </a:defRPr>
            </a:lvl1pPr>
          </a:lstStyle>
          <a:p>
            <a:pPr lvl="0"/>
            <a:r>
              <a:rPr lang="en-US" dirty="0" smtClean="0"/>
              <a:t>Click to edit Master text styles</a:t>
            </a:r>
          </a:p>
        </p:txBody>
      </p:sp>
      <p:sp>
        <p:nvSpPr>
          <p:cNvPr id="7" name="Text Placeholder 5"/>
          <p:cNvSpPr>
            <a:spLocks noGrp="1"/>
          </p:cNvSpPr>
          <p:nvPr>
            <p:ph type="body" sz="quarter" idx="11"/>
          </p:nvPr>
        </p:nvSpPr>
        <p:spPr>
          <a:xfrm>
            <a:off x="466725" y="6153150"/>
            <a:ext cx="8210550" cy="704850"/>
          </a:xfrm>
          <a:prstGeom prst="rect">
            <a:avLst/>
          </a:prstGeom>
        </p:spPr>
        <p:txBody>
          <a:bodyPr/>
          <a:lstStyle>
            <a:lvl1pPr marL="0" indent="0" algn="ctr">
              <a:buNone/>
              <a:defRPr sz="1400">
                <a:solidFill>
                  <a:schemeClr val="tx1"/>
                </a:solidFill>
                <a:latin typeface="Arial" pitchFamily="34" charset="0"/>
                <a:cs typeface="Arial"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1234418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990850"/>
            <a:ext cx="8229600" cy="1143000"/>
          </a:xfrm>
          <a:prstGeom prst="rect">
            <a:avLst/>
          </a:prstGeom>
        </p:spPr>
        <p:txBody>
          <a:bodyPr/>
          <a:lstStyle>
            <a:lvl1pPr>
              <a:defRPr b="1">
                <a:solidFill>
                  <a:schemeClr val="accent2"/>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1770700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40000" y="1440000"/>
            <a:ext cx="8080375" cy="4680000"/>
          </a:xfrm>
          <a:prstGeom prst="rect">
            <a:avLst/>
          </a:prstGeom>
        </p:spPr>
        <p:txBody>
          <a:bodyPr anchor="ctr"/>
          <a:lstStyle/>
          <a:p>
            <a:endParaRPr lang="en-US" dirty="0"/>
          </a:p>
        </p:txBody>
      </p:sp>
      <p:sp>
        <p:nvSpPr>
          <p:cNvPr id="10" name="Title 9"/>
          <p:cNvSpPr>
            <a:spLocks noGrp="1"/>
          </p:cNvSpPr>
          <p:nvPr>
            <p:ph type="title"/>
          </p:nvPr>
        </p:nvSpPr>
        <p:spPr>
          <a:xfrm>
            <a:off x="1856108" y="119638"/>
            <a:ext cx="7287891" cy="506849"/>
          </a:xfrm>
          <a:prstGeom prst="rect">
            <a:avLst/>
          </a:prstGeom>
        </p:spPr>
        <p:txBody>
          <a:bodyPr>
            <a:noAutofit/>
          </a:bodyPr>
          <a:lstStyle>
            <a:lvl1pPr algn="l">
              <a:defRPr sz="2800" b="1">
                <a:solidFill>
                  <a:srgbClr val="5492CD"/>
                </a:solidFill>
                <a:latin typeface="+mn-lt"/>
                <a:cs typeface="Arial Narrow"/>
              </a:defRPr>
            </a:lvl1pPr>
          </a:lstStyle>
          <a:p>
            <a:r>
              <a:rPr lang="en-GB" dirty="0" smtClean="0"/>
              <a:t>Click to edit Master title style</a:t>
            </a:r>
            <a:endParaRPr lang="en-US" dirty="0"/>
          </a:p>
        </p:txBody>
      </p:sp>
      <p:sp>
        <p:nvSpPr>
          <p:cNvPr id="3" name="Text Placeholder 2"/>
          <p:cNvSpPr>
            <a:spLocks noGrp="1"/>
          </p:cNvSpPr>
          <p:nvPr>
            <p:ph type="body" sz="quarter" idx="10"/>
          </p:nvPr>
        </p:nvSpPr>
        <p:spPr>
          <a:xfrm>
            <a:off x="432000" y="823853"/>
            <a:ext cx="8280000" cy="684212"/>
          </a:xfrm>
          <a:prstGeom prst="rect">
            <a:avLst/>
          </a:prstGeom>
        </p:spPr>
        <p:txBody>
          <a:bodyPr anchor="ctr">
            <a:normAutofit/>
          </a:bodyPr>
          <a:lstStyle>
            <a:lvl1pPr marL="0" indent="0" algn="ctr">
              <a:buNone/>
              <a:defRPr sz="1800">
                <a:latin typeface="Arial Narrow"/>
                <a:cs typeface="Arial Narrow"/>
              </a:defRPr>
            </a:lvl1pPr>
            <a:lvl3pPr marL="914400" indent="0">
              <a:buNone/>
              <a:defRPr/>
            </a:lvl3pPr>
          </a:lstStyle>
          <a:p>
            <a:pPr lvl="0"/>
            <a:r>
              <a:rPr lang="en-GB" dirty="0" smtClean="0"/>
              <a:t>Click to edit Master text styles</a:t>
            </a:r>
          </a:p>
        </p:txBody>
      </p:sp>
      <p:sp>
        <p:nvSpPr>
          <p:cNvPr id="11" name="Text Placeholder 2"/>
          <p:cNvSpPr>
            <a:spLocks noGrp="1"/>
          </p:cNvSpPr>
          <p:nvPr>
            <p:ph type="body" sz="quarter" idx="12"/>
          </p:nvPr>
        </p:nvSpPr>
        <p:spPr>
          <a:xfrm>
            <a:off x="189275" y="5692792"/>
            <a:ext cx="8765451" cy="1077321"/>
          </a:xfrm>
          <a:prstGeom prst="rect">
            <a:avLst/>
          </a:prstGeom>
        </p:spPr>
        <p:txBody>
          <a:bodyPr anchor="b" anchorCtr="0">
            <a:normAutofit/>
          </a:bodyPr>
          <a:lstStyle>
            <a:lvl1pPr marL="0" indent="0" algn="ctr">
              <a:buNone/>
              <a:defRPr sz="1800">
                <a:latin typeface="Arial Narrow"/>
                <a:cs typeface="Arial Narrow"/>
              </a:defRPr>
            </a:lvl1pPr>
            <a:lvl3pPr marL="914400" indent="0">
              <a:buNone/>
              <a:defRPr/>
            </a:lvl3pPr>
          </a:lstStyle>
          <a:p>
            <a:pPr lvl="0"/>
            <a:r>
              <a:rPr lang="en-GB" dirty="0" smtClean="0"/>
              <a:t>Click to edit Master text styles</a:t>
            </a:r>
          </a:p>
        </p:txBody>
      </p:sp>
    </p:spTree>
    <p:extLst>
      <p:ext uri="{BB962C8B-B14F-4D97-AF65-F5344CB8AC3E}">
        <p14:creationId xmlns:p14="http://schemas.microsoft.com/office/powerpoint/2010/main" val="1783922990"/>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0" y="228600"/>
            <a:ext cx="6883400" cy="427038"/>
          </a:xfrm>
          <a:prstGeom prst="rect">
            <a:avLst/>
          </a:prstGeom>
        </p:spPr>
        <p:txBody>
          <a:bodyPr/>
          <a:lstStyle/>
          <a:p>
            <a:r>
              <a:rPr lang="en-US" noProof="0" smtClean="0"/>
              <a:t>Click to edit Master title style</a:t>
            </a:r>
            <a:endParaRPr lang="en-GB" noProof="0" dirty="0"/>
          </a:p>
        </p:txBody>
      </p:sp>
      <p:sp>
        <p:nvSpPr>
          <p:cNvPr id="3" name="Content Placeholder 2"/>
          <p:cNvSpPr>
            <a:spLocks noGrp="1"/>
          </p:cNvSpPr>
          <p:nvPr>
            <p:ph idx="1"/>
          </p:nvPr>
        </p:nvSpPr>
        <p:spPr>
          <a:xfrm>
            <a:off x="523875" y="1354138"/>
            <a:ext cx="8228013" cy="5114925"/>
          </a:xfrm>
          <a:prstGeom prst="rect">
            <a:avLst/>
          </a:prstGeom>
        </p:spPr>
        <p:txBody>
          <a:bodyPr/>
          <a:lstStyle/>
          <a:p>
            <a:pPr lvl="0"/>
            <a:r>
              <a:rPr lang="en-US" noProof="0" smtClean="0"/>
              <a:t>Click to edit Master text styles</a:t>
            </a:r>
          </a:p>
          <a:p>
            <a:pPr lvl="1"/>
            <a:r>
              <a:rPr lang="en-US" noProof="0" smtClean="0"/>
              <a:t>Second level</a:t>
            </a:r>
          </a:p>
          <a:p>
            <a:pPr lvl="2"/>
            <a:r>
              <a:rPr lang="en-US" noProof="0" smtClean="0"/>
              <a:t>Third level</a:t>
            </a:r>
          </a:p>
        </p:txBody>
      </p:sp>
    </p:spTree>
    <p:extLst>
      <p:ext uri="{BB962C8B-B14F-4D97-AF65-F5344CB8AC3E}">
        <p14:creationId xmlns:p14="http://schemas.microsoft.com/office/powerpoint/2010/main" val="2134657192"/>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with Titl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0827" y="2046584"/>
            <a:ext cx="8642348" cy="1224000"/>
          </a:xfrm>
          <a:prstGeom prst="rect">
            <a:avLst/>
          </a:prstGeom>
          <a:effectLst>
            <a:outerShdw blurRad="38100" dist="50800" dir="2700000" algn="tl" rotWithShape="0">
              <a:prstClr val="black">
                <a:alpha val="71000"/>
              </a:prstClr>
            </a:outerShdw>
          </a:effectLst>
        </p:spPr>
        <p:txBody>
          <a:bodyPr lIns="36000" tIns="36000" rIns="36000" bIns="36000" anchor="b" anchorCtr="0"/>
          <a:lstStyle>
            <a:lvl1pPr marL="0" indent="0" algn="r">
              <a:buFontTx/>
              <a:buNone/>
              <a:defRPr sz="3600" b="1">
                <a:solidFill>
                  <a:schemeClr val="bg1"/>
                </a:solidFill>
              </a:defRPr>
            </a:lvl1pPr>
            <a:lvl2pPr marL="457200" indent="0" algn="r">
              <a:buFontTx/>
              <a:buNone/>
              <a:defRPr sz="3600"/>
            </a:lvl2pPr>
            <a:lvl3pPr marL="914400" indent="0" algn="r">
              <a:buFontTx/>
              <a:buNone/>
              <a:defRPr sz="3600"/>
            </a:lvl3pPr>
            <a:lvl4pPr marL="1371600" indent="0" algn="r">
              <a:buFontTx/>
              <a:buNone/>
              <a:defRPr sz="3600"/>
            </a:lvl4pPr>
            <a:lvl5pPr marL="1828800" indent="0" algn="r">
              <a:buFontTx/>
              <a:buNone/>
              <a:defRPr sz="3600"/>
            </a:lvl5pPr>
          </a:lstStyle>
          <a:p>
            <a:pPr lvl="0"/>
            <a:r>
              <a:rPr lang="en-US" dirty="0" smtClean="0"/>
              <a:t>Title of Presentation</a:t>
            </a:r>
            <a:br>
              <a:rPr lang="en-US" dirty="0" smtClean="0"/>
            </a:br>
            <a:r>
              <a:rPr lang="en-US" dirty="0" smtClean="0"/>
              <a:t>(also as 2-liner)</a:t>
            </a:r>
          </a:p>
        </p:txBody>
      </p:sp>
      <p:sp>
        <p:nvSpPr>
          <p:cNvPr id="7" name="Text Placeholder 6"/>
          <p:cNvSpPr>
            <a:spLocks noGrp="1"/>
          </p:cNvSpPr>
          <p:nvPr>
            <p:ph type="body" sz="quarter" idx="11" hasCustomPrompt="1"/>
          </p:nvPr>
        </p:nvSpPr>
        <p:spPr>
          <a:xfrm>
            <a:off x="250825" y="3551566"/>
            <a:ext cx="8642350" cy="431973"/>
          </a:xfrm>
          <a:prstGeom prst="rect">
            <a:avLst/>
          </a:prstGeom>
        </p:spPr>
        <p:txBody>
          <a:bodyPr lIns="36000" tIns="36000" rIns="36000" bIns="36000" anchor="b" anchorCtr="0"/>
          <a:lstStyle>
            <a:lvl1pPr marL="0" indent="0" algn="r">
              <a:buFontTx/>
              <a:buNone/>
              <a:defRPr sz="24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Name of Presenter</a:t>
            </a:r>
          </a:p>
        </p:txBody>
      </p:sp>
      <p:sp>
        <p:nvSpPr>
          <p:cNvPr id="8" name="Text Placeholder 6"/>
          <p:cNvSpPr>
            <a:spLocks noGrp="1"/>
          </p:cNvSpPr>
          <p:nvPr>
            <p:ph type="body" sz="quarter" idx="12" hasCustomPrompt="1"/>
          </p:nvPr>
        </p:nvSpPr>
        <p:spPr>
          <a:xfrm>
            <a:off x="250825" y="3990656"/>
            <a:ext cx="8642350" cy="431973"/>
          </a:xfrm>
          <a:prstGeom prst="rect">
            <a:avLst/>
          </a:prstGeom>
        </p:spPr>
        <p:txBody>
          <a:bodyPr lIns="36000" tIns="36000" rIns="36000" bIns="36000" anchor="t" anchorCtr="0"/>
          <a:lstStyle>
            <a:lvl1pPr marL="0" indent="0" algn="r">
              <a:buFontTx/>
              <a:buNone/>
              <a:defRPr sz="16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WGI Function of Presenter</a:t>
            </a:r>
          </a:p>
        </p:txBody>
      </p:sp>
    </p:spTree>
    <p:extLst>
      <p:ext uri="{BB962C8B-B14F-4D97-AF65-F5344CB8AC3E}">
        <p14:creationId xmlns:p14="http://schemas.microsoft.com/office/powerpoint/2010/main" val="1799755488"/>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sp>
        <p:nvSpPr>
          <p:cNvPr id="2" name="Rectangle 4"/>
          <p:cNvSpPr txBox="1">
            <a:spLocks noChangeArrowheads="1"/>
          </p:cNvSpPr>
          <p:nvPr userDrawn="1"/>
        </p:nvSpPr>
        <p:spPr bwMode="auto">
          <a:xfrm>
            <a:off x="250825" y="2852936"/>
            <a:ext cx="8642349" cy="792088"/>
          </a:xfrm>
          <a:prstGeom prst="rect">
            <a:avLst/>
          </a:prstGeom>
          <a:noFill/>
          <a:ln>
            <a:noFill/>
          </a:ln>
          <a:effectLst>
            <a:outerShdw blurRad="50800" dist="63500" dir="2700000" algn="tl" rotWithShape="0">
              <a:prstClr val="black">
                <a:alpha val="68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noAutofit/>
          </a:bodyPr>
          <a:lstStyle>
            <a:lvl1pPr algn="l" defTabSz="457200" rtl="0" eaLnBrk="0" fontAlgn="base" hangingPunct="0">
              <a:spcBef>
                <a:spcPct val="0"/>
              </a:spcBef>
              <a:spcAft>
                <a:spcPct val="0"/>
              </a:spcAft>
              <a:defRPr sz="2200" b="0" i="0" kern="1200" baseline="0">
                <a:solidFill>
                  <a:srgbClr val="4073AC"/>
                </a:solidFill>
                <a:latin typeface="Arial"/>
                <a:ea typeface="MS PGothic" pitchFamily="34" charset="-128"/>
                <a:cs typeface="Arial"/>
              </a:defRPr>
            </a:lvl1pPr>
            <a:lvl2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9pPr>
          </a:lstStyle>
          <a:p>
            <a:pPr marL="0" marR="0" lvl="0" indent="0" algn="r" defTabSz="457200" rtl="0" eaLnBrk="1" fontAlgn="base" latinLnBrk="0" hangingPunct="1">
              <a:spcBef>
                <a:spcPct val="0"/>
              </a:spcBef>
              <a:spcAft>
                <a:spcPct val="0"/>
              </a:spcAft>
              <a:buClrTx/>
              <a:buSzTx/>
              <a:buFontTx/>
              <a:buNone/>
              <a:tabLst/>
              <a:defRPr/>
            </a:pPr>
            <a:r>
              <a:rPr lang="en-GB" sz="3600" b="1" dirty="0" smtClean="0">
                <a:solidFill>
                  <a:sysClr val="window" lastClr="FFFFFF"/>
                </a:solidFill>
                <a:latin typeface="Arial" charset="0"/>
                <a:cs typeface="Arial" charset="0"/>
              </a:rPr>
              <a:t>www.climatechange2013.org</a:t>
            </a:r>
          </a:p>
        </p:txBody>
      </p:sp>
      <p:sp>
        <p:nvSpPr>
          <p:cNvPr id="3" name="Rectangle 4"/>
          <p:cNvSpPr txBox="1">
            <a:spLocks noChangeArrowheads="1"/>
          </p:cNvSpPr>
          <p:nvPr userDrawn="1"/>
        </p:nvSpPr>
        <p:spPr bwMode="auto">
          <a:xfrm>
            <a:off x="250825" y="2420888"/>
            <a:ext cx="8642350" cy="441688"/>
          </a:xfrm>
          <a:prstGeom prst="rect">
            <a:avLst/>
          </a:prstGeom>
          <a:noFill/>
          <a:ln>
            <a:noFill/>
          </a:ln>
          <a:effectLst>
            <a:outerShdw blurRad="50800" dist="63500" dir="2700000" algn="tl" rotWithShape="0">
              <a:prstClr val="black">
                <a:alpha val="68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ctr" anchorCtr="0" compatLnSpc="1">
            <a:prstTxWarp prst="textNoShape">
              <a:avLst/>
            </a:prstTxWarp>
            <a:noAutofit/>
          </a:bodyPr>
          <a:lstStyle>
            <a:lvl1pPr algn="l" defTabSz="457200" rtl="0" eaLnBrk="0" fontAlgn="base" hangingPunct="0">
              <a:spcBef>
                <a:spcPct val="0"/>
              </a:spcBef>
              <a:spcAft>
                <a:spcPct val="0"/>
              </a:spcAft>
              <a:defRPr sz="2200" b="0" i="0" kern="1200" baseline="0">
                <a:solidFill>
                  <a:srgbClr val="4073AC"/>
                </a:solidFill>
                <a:latin typeface="Arial"/>
                <a:ea typeface="MS PGothic" pitchFamily="34" charset="-128"/>
                <a:cs typeface="Arial"/>
              </a:defRPr>
            </a:lvl1pPr>
            <a:lvl2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43" charset="0"/>
                <a:ea typeface="MS PGothic"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Arial" pitchFamily="43" charset="0"/>
                <a:ea typeface="ＭＳ Ｐゴシック" pitchFamily="-65" charset="-128"/>
                <a:cs typeface="ＭＳ Ｐゴシック" pitchFamily="-65" charset="-128"/>
              </a:defRPr>
            </a:lvl9pPr>
          </a:lstStyle>
          <a:p>
            <a:pPr marL="0" marR="0" lvl="0" indent="0" algn="r" defTabSz="457200" rtl="0" eaLnBrk="1" fontAlgn="base" latinLnBrk="0" hangingPunct="1">
              <a:lnSpc>
                <a:spcPct val="200000"/>
              </a:lnSpc>
              <a:spcBef>
                <a:spcPct val="0"/>
              </a:spcBef>
              <a:spcAft>
                <a:spcPct val="0"/>
              </a:spcAft>
              <a:buClrTx/>
              <a:buSzTx/>
              <a:buFontTx/>
              <a:buNone/>
              <a:tabLst/>
              <a:defRPr/>
            </a:pPr>
            <a:r>
              <a:rPr kumimoji="0" lang="en-GB" sz="2400" i="0" u="none" strike="noStrike" kern="1200" cap="none" spc="0" normalizeH="0" baseline="0" noProof="0" dirty="0" smtClean="0">
                <a:ln>
                  <a:noFill/>
                </a:ln>
                <a:solidFill>
                  <a:sysClr val="window" lastClr="FFFFFF"/>
                </a:solidFill>
                <a:effectLst/>
                <a:uLnTx/>
                <a:uFillTx/>
                <a:latin typeface="Arial" charset="0"/>
                <a:ea typeface="MS PGothic" pitchFamily="34" charset="-128"/>
                <a:cs typeface="Arial" charset="0"/>
              </a:rPr>
              <a:t>Further Information</a:t>
            </a:r>
            <a:endParaRPr lang="en-GB" sz="3600" b="1" dirty="0" smtClean="0">
              <a:solidFill>
                <a:sysClr val="window" lastClr="FFFFFF"/>
              </a:solidFill>
              <a:latin typeface="Arial" charset="0"/>
              <a:cs typeface="Arial" charset="0"/>
            </a:endParaRPr>
          </a:p>
        </p:txBody>
      </p:sp>
    </p:spTree>
    <p:extLst>
      <p:ext uri="{BB962C8B-B14F-4D97-AF65-F5344CB8AC3E}">
        <p14:creationId xmlns:p14="http://schemas.microsoft.com/office/powerpoint/2010/main" val="113269626"/>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ivider Slide with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1519" y="1951775"/>
            <a:ext cx="8641655" cy="1470025"/>
          </a:xfrm>
          <a:prstGeom prst="rect">
            <a:avLst/>
          </a:prstGeom>
        </p:spPr>
        <p:txBody>
          <a:bodyPr lIns="18000" tIns="18000" rIns="18000" bIns="18000" anchor="ctr" anchorCtr="0"/>
          <a:lstStyle>
            <a:lvl1pPr>
              <a:defRPr baseline="0"/>
            </a:lvl1pPr>
          </a:lstStyle>
          <a:p>
            <a:r>
              <a:rPr lang="en-US" smtClean="0"/>
              <a:t>Divider Slide Title</a:t>
            </a:r>
            <a:br>
              <a:rPr lang="en-US" smtClean="0"/>
            </a:br>
            <a:r>
              <a:rPr lang="en-US" smtClean="0"/>
              <a:t>Center Horizontally</a:t>
            </a:r>
            <a:endParaRPr lang="en-GB"/>
          </a:p>
        </p:txBody>
      </p:sp>
    </p:spTree>
    <p:extLst>
      <p:ext uri="{BB962C8B-B14F-4D97-AF65-F5344CB8AC3E}">
        <p14:creationId xmlns:p14="http://schemas.microsoft.com/office/powerpoint/2010/main" val="385827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Slid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448028"/>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with Titl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smtClean="0"/>
              <a:t>Slide Title</a:t>
            </a:r>
            <a:endParaRPr lang="en-GB"/>
          </a:p>
        </p:txBody>
      </p:sp>
    </p:spTree>
    <p:extLst>
      <p:ext uri="{BB962C8B-B14F-4D97-AF65-F5344CB8AC3E}">
        <p14:creationId xmlns:p14="http://schemas.microsoft.com/office/powerpoint/2010/main" val="3677743524"/>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with Title and Tex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smtClean="0"/>
              <a:t>Slide Title</a:t>
            </a:r>
            <a:endParaRPr lang="en-GB"/>
          </a:p>
        </p:txBody>
      </p:sp>
      <p:sp>
        <p:nvSpPr>
          <p:cNvPr id="4" name="Text Placeholder 4"/>
          <p:cNvSpPr>
            <a:spLocks noGrp="1"/>
          </p:cNvSpPr>
          <p:nvPr>
            <p:ph type="body" sz="quarter" idx="10" hasCustomPrompt="1"/>
          </p:nvPr>
        </p:nvSpPr>
        <p:spPr>
          <a:xfrm>
            <a:off x="250825" y="1341439"/>
            <a:ext cx="8642350" cy="4535486"/>
          </a:xfrm>
          <a:prstGeom prst="rect">
            <a:avLst/>
          </a:prstGeom>
        </p:spPr>
        <p:txBody>
          <a:bodyPr lIns="18000" tIns="36000" rIns="18000" bIns="36000"/>
          <a:lstStyle>
            <a:lvl1pPr marL="0" indent="0" algn="just">
              <a:spcBef>
                <a:spcPts val="0"/>
              </a:spcBef>
              <a:buFontTx/>
              <a:buNone/>
              <a:defRPr sz="2000" b="0" baseline="0">
                <a:solidFill>
                  <a:schemeClr val="tx1"/>
                </a:solidFill>
              </a:defRPr>
            </a:lvl1pPr>
            <a:lvl2pPr marL="180000" indent="0">
              <a:spcBef>
                <a:spcPts val="200"/>
              </a:spcBef>
              <a:buFontTx/>
              <a:buNone/>
              <a:defRPr sz="20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smtClean="0"/>
              <a:t>Text text text</a:t>
            </a:r>
          </a:p>
        </p:txBody>
      </p:sp>
    </p:spTree>
    <p:extLst>
      <p:ext uri="{BB962C8B-B14F-4D97-AF65-F5344CB8AC3E}">
        <p14:creationId xmlns:p14="http://schemas.microsoft.com/office/powerpoint/2010/main" val="3224447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with Title and Text in Blue Box">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498"/>
          </a:xfrm>
          <a:prstGeom prst="rect">
            <a:avLst/>
          </a:prstGeom>
        </p:spPr>
        <p:txBody>
          <a:bodyPr lIns="0" tIns="36000" rIns="0" bIns="36000"/>
          <a:lstStyle>
            <a:lvl1pPr algn="l">
              <a:defRPr sz="2400" b="1" baseline="0">
                <a:solidFill>
                  <a:schemeClr val="bg1"/>
                </a:solidFill>
              </a:defRPr>
            </a:lvl1pPr>
          </a:lstStyle>
          <a:p>
            <a:r>
              <a:rPr lang="en-US" smtClean="0"/>
              <a:t>Slide Title</a:t>
            </a:r>
            <a:endParaRPr lang="en-GB"/>
          </a:p>
        </p:txBody>
      </p:sp>
      <p:sp>
        <p:nvSpPr>
          <p:cNvPr id="4" name="Text Placeholder 4"/>
          <p:cNvSpPr>
            <a:spLocks noGrp="1"/>
          </p:cNvSpPr>
          <p:nvPr>
            <p:ph type="body" sz="quarter" idx="10" hasCustomPrompt="1"/>
          </p:nvPr>
        </p:nvSpPr>
        <p:spPr>
          <a:xfrm>
            <a:off x="250825" y="1341439"/>
            <a:ext cx="8642350" cy="4535486"/>
          </a:xfrm>
          <a:prstGeom prst="rect">
            <a:avLst/>
          </a:prstGeom>
          <a:solidFill>
            <a:schemeClr val="accent2"/>
          </a:solidFill>
          <a:effectLst/>
        </p:spPr>
        <p:txBody>
          <a:bodyPr lIns="18000" tIns="36000" rIns="18000" bIns="36000"/>
          <a:lstStyle>
            <a:lvl1pPr marL="0" indent="0" algn="just">
              <a:spcBef>
                <a:spcPts val="0"/>
              </a:spcBef>
              <a:buFontTx/>
              <a:buNone/>
              <a:defRPr sz="2000" b="0" baseline="0">
                <a:solidFill>
                  <a:schemeClr val="tx1"/>
                </a:solidFill>
              </a:defRPr>
            </a:lvl1pPr>
            <a:lvl2pPr marL="180000" indent="0">
              <a:spcBef>
                <a:spcPts val="200"/>
              </a:spcBef>
              <a:buFontTx/>
              <a:buNone/>
              <a:defRPr sz="20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smtClean="0"/>
              <a:t>Text text text</a:t>
            </a:r>
          </a:p>
        </p:txBody>
      </p:sp>
    </p:spTree>
    <p:extLst>
      <p:ext uri="{BB962C8B-B14F-4D97-AF65-F5344CB8AC3E}">
        <p14:creationId xmlns:p14="http://schemas.microsoft.com/office/powerpoint/2010/main" val="1056060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with Title and Bullet Text">
    <p:spTree>
      <p:nvGrpSpPr>
        <p:cNvPr id="1" name=""/>
        <p:cNvGrpSpPr/>
        <p:nvPr/>
      </p:nvGrpSpPr>
      <p:grpSpPr>
        <a:xfrm>
          <a:off x="0" y="0"/>
          <a:ext cx="0" cy="0"/>
          <a:chOff x="0" y="0"/>
          <a:chExt cx="0" cy="0"/>
        </a:xfrm>
      </p:grpSpPr>
      <p:sp>
        <p:nvSpPr>
          <p:cNvPr id="3"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tx1"/>
                </a:solidFill>
              </a:defRPr>
            </a:lvl1pPr>
          </a:lstStyle>
          <a:p>
            <a:r>
              <a:rPr lang="en-US" smtClean="0"/>
              <a:t>Slide Title</a:t>
            </a:r>
            <a:endParaRPr lang="en-GB"/>
          </a:p>
        </p:txBody>
      </p:sp>
      <p:sp>
        <p:nvSpPr>
          <p:cNvPr id="5" name="Text Placeholder 4"/>
          <p:cNvSpPr>
            <a:spLocks noGrp="1"/>
          </p:cNvSpPr>
          <p:nvPr>
            <p:ph type="body" sz="quarter" idx="10" hasCustomPrompt="1"/>
          </p:nvPr>
        </p:nvSpPr>
        <p:spPr>
          <a:xfrm>
            <a:off x="250825" y="1341439"/>
            <a:ext cx="8642350" cy="4535486"/>
          </a:xfrm>
          <a:prstGeom prst="rect">
            <a:avLst/>
          </a:prstGeom>
        </p:spPr>
        <p:txBody>
          <a:bodyPr lIns="18000" tIns="36000" rIns="18000" bIns="36000"/>
          <a:lstStyle>
            <a:lvl1pPr marL="270000" indent="-270000">
              <a:lnSpc>
                <a:spcPct val="100000"/>
              </a:lnSpc>
              <a:spcBef>
                <a:spcPts val="300"/>
              </a:spcBef>
              <a:spcAft>
                <a:spcPts val="1200"/>
              </a:spcAft>
              <a:buSzPct val="75000"/>
              <a:buFont typeface="Wingdings" panose="05000000000000000000" pitchFamily="2" charset="2"/>
              <a:buChar char="v"/>
              <a:defRPr sz="2000" b="1" baseline="0">
                <a:solidFill>
                  <a:schemeClr val="tx1"/>
                </a:solidFill>
              </a:defRPr>
            </a:lvl1pPr>
            <a:lvl2pPr marL="540000" indent="-270000">
              <a:spcBef>
                <a:spcPts val="0"/>
              </a:spcBef>
              <a:spcAft>
                <a:spcPts val="900"/>
              </a:spcAft>
              <a:buSzPct val="75000"/>
              <a:buFont typeface="Wingdings" panose="05000000000000000000" pitchFamily="2" charset="2"/>
              <a:buChar char="v"/>
              <a:defRPr sz="1800">
                <a:solidFill>
                  <a:schemeClr val="tx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smtClean="0"/>
              <a:t>Text with Bullet </a:t>
            </a:r>
          </a:p>
          <a:p>
            <a:pPr lvl="1"/>
            <a:r>
              <a:rPr lang="en-US" smtClean="0"/>
              <a:t>Text with Bullet </a:t>
            </a:r>
          </a:p>
          <a:p>
            <a:pPr lvl="1"/>
            <a:r>
              <a:rPr lang="en-US" smtClean="0"/>
              <a:t>…</a:t>
            </a:r>
          </a:p>
          <a:p>
            <a:pPr lvl="1"/>
            <a:r>
              <a:rPr lang="en-US" smtClean="0"/>
              <a:t>… </a:t>
            </a:r>
          </a:p>
          <a:p>
            <a:pPr lvl="0"/>
            <a:r>
              <a:rPr lang="en-US" smtClean="0"/>
              <a:t>More bulleted text </a:t>
            </a:r>
          </a:p>
          <a:p>
            <a:pPr lvl="1"/>
            <a:r>
              <a:rPr lang="en-US" smtClean="0"/>
              <a:t>…</a:t>
            </a:r>
          </a:p>
          <a:p>
            <a:pPr lvl="1"/>
            <a:r>
              <a:rPr lang="en-US" smtClean="0"/>
              <a:t>…</a:t>
            </a:r>
          </a:p>
        </p:txBody>
      </p:sp>
    </p:spTree>
    <p:extLst>
      <p:ext uri="{BB962C8B-B14F-4D97-AF65-F5344CB8AC3E}">
        <p14:creationId xmlns:p14="http://schemas.microsoft.com/office/powerpoint/2010/main" val="23942830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5.xml"/><Relationship Id="rId12" Type="http://schemas.openxmlformats.org/officeDocument/2006/relationships/theme" Target="../theme/theme2.xml"/><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Text Box 12"/>
          <p:cNvSpPr txBox="1">
            <a:spLocks noChangeArrowheads="1"/>
          </p:cNvSpPr>
          <p:nvPr userDrawn="1"/>
        </p:nvSpPr>
        <p:spPr bwMode="auto">
          <a:xfrm>
            <a:off x="0" y="5361995"/>
            <a:ext cx="1763688" cy="26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0" tIns="72000" rIns="72000" bIns="72000" anchor="t" anchorCtr="0">
            <a:noAutofit/>
          </a:bodyPr>
          <a:lstStyle>
            <a:lvl1pPr eaLnBrk="0" hangingPunct="0">
              <a:defRPr sz="3600">
                <a:solidFill>
                  <a:schemeClr val="tx1"/>
                </a:solidFill>
                <a:latin typeface="Arial" charset="0"/>
                <a:ea typeface="MS PGothic" pitchFamily="34" charset="-128"/>
              </a:defRPr>
            </a:lvl1pPr>
            <a:lvl2pPr marL="742950" indent="-285750" eaLnBrk="0" hangingPunct="0">
              <a:defRPr sz="3600">
                <a:solidFill>
                  <a:schemeClr val="tx1"/>
                </a:solidFill>
                <a:latin typeface="Arial" charset="0"/>
                <a:ea typeface="MS PGothic" pitchFamily="34" charset="-128"/>
              </a:defRPr>
            </a:lvl2pPr>
            <a:lvl3pPr marL="1143000" indent="-228600" eaLnBrk="0" hangingPunct="0">
              <a:defRPr sz="3600">
                <a:solidFill>
                  <a:schemeClr val="tx1"/>
                </a:solidFill>
                <a:latin typeface="Arial" charset="0"/>
                <a:ea typeface="MS PGothic" pitchFamily="34" charset="-128"/>
              </a:defRPr>
            </a:lvl3pPr>
            <a:lvl4pPr marL="1600200" indent="-228600" eaLnBrk="0" hangingPunct="0">
              <a:defRPr sz="3600">
                <a:solidFill>
                  <a:schemeClr val="tx1"/>
                </a:solidFill>
                <a:latin typeface="Arial" charset="0"/>
                <a:ea typeface="MS PGothic" pitchFamily="34" charset="-128"/>
              </a:defRPr>
            </a:lvl4pPr>
            <a:lvl5pPr marL="2057400" indent="-228600" eaLnBrk="0" hangingPunct="0">
              <a:defRPr sz="3600">
                <a:solidFill>
                  <a:schemeClr val="tx1"/>
                </a:solidFill>
                <a:latin typeface="Arial" charset="0"/>
                <a:ea typeface="MS PGothic" pitchFamily="34" charset="-128"/>
              </a:defRPr>
            </a:lvl5pPr>
            <a:lvl6pPr marL="2514600" indent="-228600" eaLnBrk="0" fontAlgn="base" hangingPunct="0">
              <a:spcBef>
                <a:spcPct val="0"/>
              </a:spcBef>
              <a:spcAft>
                <a:spcPct val="0"/>
              </a:spcAft>
              <a:defRPr sz="3600">
                <a:solidFill>
                  <a:schemeClr val="tx1"/>
                </a:solidFill>
                <a:latin typeface="Arial" charset="0"/>
                <a:ea typeface="MS PGothic" pitchFamily="34" charset="-128"/>
              </a:defRPr>
            </a:lvl6pPr>
            <a:lvl7pPr marL="2971800" indent="-228600" eaLnBrk="0" fontAlgn="base" hangingPunct="0">
              <a:spcBef>
                <a:spcPct val="0"/>
              </a:spcBef>
              <a:spcAft>
                <a:spcPct val="0"/>
              </a:spcAft>
              <a:defRPr sz="3600">
                <a:solidFill>
                  <a:schemeClr val="tx1"/>
                </a:solidFill>
                <a:latin typeface="Arial" charset="0"/>
                <a:ea typeface="MS PGothic" pitchFamily="34" charset="-128"/>
              </a:defRPr>
            </a:lvl7pPr>
            <a:lvl8pPr marL="3429000" indent="-228600" eaLnBrk="0" fontAlgn="base" hangingPunct="0">
              <a:spcBef>
                <a:spcPct val="0"/>
              </a:spcBef>
              <a:spcAft>
                <a:spcPct val="0"/>
              </a:spcAft>
              <a:defRPr sz="3600">
                <a:solidFill>
                  <a:schemeClr val="tx1"/>
                </a:solidFill>
                <a:latin typeface="Arial" charset="0"/>
                <a:ea typeface="MS PGothic" pitchFamily="34" charset="-128"/>
              </a:defRPr>
            </a:lvl8pPr>
            <a:lvl9pPr marL="3886200" indent="-228600" eaLnBrk="0" fontAlgn="base" hangingPunct="0">
              <a:spcBef>
                <a:spcPct val="0"/>
              </a:spcBef>
              <a:spcAft>
                <a:spcPct val="0"/>
              </a:spcAft>
              <a:defRPr sz="3600">
                <a:solidFill>
                  <a:schemeClr val="tx1"/>
                </a:solidFill>
                <a:latin typeface="Arial" charset="0"/>
                <a:ea typeface="MS PGothic" pitchFamily="34" charset="-128"/>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GB" sz="800" b="0" i="0" u="none" strike="noStrike" kern="0" cap="none" spc="0" normalizeH="0" baseline="0" noProof="0" smtClean="0">
                <a:ln>
                  <a:noFill/>
                </a:ln>
                <a:solidFill>
                  <a:prstClr val="white"/>
                </a:solidFill>
                <a:effectLst/>
                <a:uLnTx/>
                <a:uFillTx/>
                <a:latin typeface="+mn-lt"/>
                <a:ea typeface="MS PGothic" pitchFamily="34" charset="-128"/>
              </a:rPr>
              <a:t>© Yann Arthus-Bertrand / Altitude</a:t>
            </a:r>
            <a:r>
              <a:rPr kumimoji="0" lang="en-US" sz="800" b="0" i="0" u="none" strike="noStrike" kern="0" cap="none" spc="0" normalizeH="0" baseline="0" noProof="0" smtClean="0">
                <a:ln>
                  <a:noFill/>
                </a:ln>
                <a:solidFill>
                  <a:prstClr val="black"/>
                </a:solidFill>
                <a:effectLst/>
                <a:uLnTx/>
                <a:uFillTx/>
                <a:latin typeface="+mn-lt"/>
                <a:ea typeface="MS PGothic" pitchFamily="34" charset="-128"/>
              </a:rPr>
              <a:t> </a:t>
            </a:r>
          </a:p>
        </p:txBody>
      </p:sp>
      <p:pic>
        <p:nvPicPr>
          <p:cNvPr id="15" name="Picture 14"/>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220341" y="188640"/>
            <a:ext cx="6690374" cy="556261"/>
          </a:xfrm>
          <a:prstGeom prst="rect">
            <a:avLst/>
          </a:prstGeom>
        </p:spPr>
      </p:pic>
    </p:spTree>
    <p:extLst>
      <p:ext uri="{BB962C8B-B14F-4D97-AF65-F5344CB8AC3E}">
        <p14:creationId xmlns:p14="http://schemas.microsoft.com/office/powerpoint/2010/main" val="3121686688"/>
      </p:ext>
    </p:extLst>
  </p:cSld>
  <p:clrMap bg1="lt1" tx1="dk1" bg2="lt2" tx2="dk2" accent1="accent1" accent2="accent2" accent3="accent3" accent4="accent4" accent5="accent5" accent6="accent6" hlink="hlink" folHlink="folHlink"/>
  <p:sldLayoutIdLst>
    <p:sldLayoutId id="2147483655" r:id="rId1"/>
    <p:sldLayoutId id="2147483672" r:id="rId2"/>
    <p:sldLayoutId id="2147483673" r:id="rId3"/>
    <p:sldLayoutId id="2147483684" r:id="rId4"/>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7200" y="-1"/>
            <a:ext cx="9144000" cy="90000"/>
          </a:xfrm>
          <a:prstGeom prst="rect">
            <a:avLst/>
          </a:prstGeom>
          <a:solidFill>
            <a:srgbClr val="5492CD"/>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Arial" pitchFamily="-110" charset="0"/>
              <a:cs typeface="MS PGothic" pitchFamily="34" charset="-128"/>
            </a:endParaRPr>
          </a:p>
        </p:txBody>
      </p:sp>
    </p:spTree>
    <p:extLst>
      <p:ext uri="{BB962C8B-B14F-4D97-AF65-F5344CB8AC3E}">
        <p14:creationId xmlns:p14="http://schemas.microsoft.com/office/powerpoint/2010/main" val="97163275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9" r:id="rId8"/>
    <p:sldLayoutId id="2147483680" r:id="rId9"/>
    <p:sldLayoutId id="2147483681" r:id="rId10"/>
    <p:sldLayoutId id="2147483682"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emf"/><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png"/><Relationship Id="rId3"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5" Type="http://schemas.openxmlformats.org/officeDocument/2006/relationships/image" Target="../media/image22.jpeg"/><Relationship Id="rId1" Type="http://schemas.openxmlformats.org/officeDocument/2006/relationships/slideLayout" Target="../slideLayouts/slideLayout15.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5" Type="http://schemas.openxmlformats.org/officeDocument/2006/relationships/image" Target="../media/image22.jpeg"/><Relationship Id="rId6" Type="http://schemas.openxmlformats.org/officeDocument/2006/relationships/image" Target="../media/image23.png"/><Relationship Id="rId1" Type="http://schemas.openxmlformats.org/officeDocument/2006/relationships/slideLayout" Target="../slideLayouts/slideLayout15.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gif"/><Relationship Id="rId3" Type="http://schemas.openxmlformats.org/officeDocument/2006/relationships/image" Target="../media/image25.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emf"/><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png"/><Relationship Id="rId3" Type="http://schemas.openxmlformats.org/officeDocument/2006/relationships/image" Target="../media/image35.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emf"/><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png"/><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emf"/><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4" Type="http://schemas.openxmlformats.org/officeDocument/2006/relationships/hyperlink" Target="http://www.biogeosciences.net/9/5125/2012/bg-9-5125-2012.html" TargetMode="External"/><Relationship Id="rId5" Type="http://schemas.openxmlformats.org/officeDocument/2006/relationships/hyperlink" Target="http://onlinelibrary.wiley.com/doi/10.1002/jgrg.20042/abstract" TargetMode="External"/><Relationship Id="rId6" Type="http://schemas.openxmlformats.org/officeDocument/2006/relationships/hyperlink" Target="http://dx.doi.org/10.5194/essdd-7-521-2014" TargetMode="External"/><Relationship Id="rId7" Type="http://schemas.openxmlformats.org/officeDocument/2006/relationships/hyperlink" Target="http://www.globalcarbonproject.org/carbonbudget/" TargetMode="External"/><Relationship Id="rId8" Type="http://schemas.openxmlformats.org/officeDocument/2006/relationships/image" Target="../media/image4.png"/><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png"/><Relationship Id="rId3"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15.xml"/><Relationship Id="rId2"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4" Type="http://schemas.openxmlformats.org/officeDocument/2006/relationships/hyperlink" Target="http://dx.doi.org/10.5194/essdd-7-521-2014" TargetMode="External"/><Relationship Id="rId5" Type="http://schemas.openxmlformats.org/officeDocument/2006/relationships/hyperlink" Target="http://www.globalcarbonproject.org/carbonbudget/" TargetMode="External"/><Relationship Id="rId6" Type="http://schemas.openxmlformats.org/officeDocument/2006/relationships/image" Target="../media/image6.png"/><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4" Type="http://schemas.openxmlformats.org/officeDocument/2006/relationships/hyperlink" Target="http://dx.doi.org/10.5194/essdd-7-521-2014" TargetMode="External"/><Relationship Id="rId5" Type="http://schemas.openxmlformats.org/officeDocument/2006/relationships/hyperlink" Target="http://www.globalcarbonproject.org/carbonbudget/" TargetMode="External"/><Relationship Id="rId6" Type="http://schemas.openxmlformats.org/officeDocument/2006/relationships/image" Target="../media/image7.png"/><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9.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GB" dirty="0" smtClean="0"/>
              <a:t>Philippe Ciais and Chris Sabine</a:t>
            </a:r>
            <a:endParaRPr lang="en-GB" dirty="0"/>
          </a:p>
        </p:txBody>
      </p:sp>
      <p:sp>
        <p:nvSpPr>
          <p:cNvPr id="2" name="ZoneTexte 1"/>
          <p:cNvSpPr txBox="1"/>
          <p:nvPr/>
        </p:nvSpPr>
        <p:spPr>
          <a:xfrm>
            <a:off x="2195736" y="1628800"/>
            <a:ext cx="4824536" cy="2800767"/>
          </a:xfrm>
          <a:prstGeom prst="rect">
            <a:avLst/>
          </a:prstGeom>
          <a:noFill/>
        </p:spPr>
        <p:txBody>
          <a:bodyPr wrap="square" rtlCol="0">
            <a:spAutoFit/>
          </a:bodyPr>
          <a:lstStyle/>
          <a:p>
            <a:pPr algn="ctr"/>
            <a:r>
              <a:rPr lang="en-US" sz="4400" b="1" dirty="0" smtClean="0">
                <a:solidFill>
                  <a:srgbClr val="5492CD"/>
                </a:solidFill>
              </a:rPr>
              <a:t>Le cycle du </a:t>
            </a:r>
            <a:r>
              <a:rPr lang="en-US" sz="4400" b="1" dirty="0" err="1" smtClean="0">
                <a:solidFill>
                  <a:srgbClr val="5492CD"/>
                </a:solidFill>
              </a:rPr>
              <a:t>carbone</a:t>
            </a:r>
            <a:r>
              <a:rPr lang="en-US" sz="4400" b="1" dirty="0" smtClean="0">
                <a:solidFill>
                  <a:srgbClr val="5492CD"/>
                </a:solidFill>
              </a:rPr>
              <a:t> et le </a:t>
            </a:r>
            <a:r>
              <a:rPr lang="en-US" sz="4400" b="1" dirty="0" err="1" smtClean="0">
                <a:solidFill>
                  <a:srgbClr val="5492CD"/>
                </a:solidFill>
              </a:rPr>
              <a:t>changement</a:t>
            </a:r>
            <a:r>
              <a:rPr lang="en-US" sz="4400" b="1" dirty="0" smtClean="0">
                <a:solidFill>
                  <a:srgbClr val="5492CD"/>
                </a:solidFill>
              </a:rPr>
              <a:t> </a:t>
            </a:r>
            <a:r>
              <a:rPr lang="en-US" sz="4400" b="1" dirty="0" err="1" smtClean="0">
                <a:solidFill>
                  <a:srgbClr val="5492CD"/>
                </a:solidFill>
              </a:rPr>
              <a:t>climatique</a:t>
            </a:r>
            <a:endParaRPr lang="en-US" sz="4400" b="1" dirty="0">
              <a:solidFill>
                <a:srgbClr val="5492CD"/>
              </a:solidFill>
            </a:endParaRPr>
          </a:p>
        </p:txBody>
      </p:sp>
    </p:spTree>
    <p:extLst>
      <p:ext uri="{BB962C8B-B14F-4D97-AF65-F5344CB8AC3E}">
        <p14:creationId xmlns:p14="http://schemas.microsoft.com/office/powerpoint/2010/main" val="28871018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116632"/>
            <a:ext cx="7414683" cy="830997"/>
          </a:xfrm>
        </p:spPr>
        <p:txBody>
          <a:bodyPr/>
          <a:lstStyle/>
          <a:p>
            <a:r>
              <a:rPr lang="en-US" sz="3200" b="1" dirty="0" smtClean="0">
                <a:solidFill>
                  <a:srgbClr val="5492CD"/>
                </a:solidFill>
              </a:rPr>
              <a:t>Country scale : Uncertainty of CO</a:t>
            </a:r>
            <a:r>
              <a:rPr lang="en-US" sz="3200" b="1" baseline="-25000" dirty="0" smtClean="0">
                <a:solidFill>
                  <a:srgbClr val="5492CD"/>
                </a:solidFill>
              </a:rPr>
              <a:t>2</a:t>
            </a:r>
            <a:r>
              <a:rPr lang="en-US" sz="3200" b="1" dirty="0" smtClean="0">
                <a:solidFill>
                  <a:srgbClr val="5492CD"/>
                </a:solidFill>
              </a:rPr>
              <a:t> emissions from China …</a:t>
            </a:r>
            <a:endParaRPr lang="en-US" sz="3200" b="1" dirty="0">
              <a:solidFill>
                <a:srgbClr val="5492CD"/>
              </a:solidFill>
            </a:endParaRPr>
          </a:p>
        </p:txBody>
      </p:sp>
      <p:pic>
        <p:nvPicPr>
          <p:cNvPr id="4" name="Picture 7"/>
          <p:cNvPicPr/>
          <p:nvPr/>
        </p:nvPicPr>
        <p:blipFill>
          <a:blip r:embed="rId3">
            <a:extLst>
              <a:ext uri="{28A0092B-C50C-407E-A947-70E740481C1C}">
                <a14:useLocalDpi xmlns:a14="http://schemas.microsoft.com/office/drawing/2010/main" val="0"/>
              </a:ext>
            </a:extLst>
          </a:blip>
          <a:stretch>
            <a:fillRect/>
          </a:stretch>
        </p:blipFill>
        <p:spPr>
          <a:xfrm>
            <a:off x="1034436" y="1149090"/>
            <a:ext cx="6833235" cy="4929978"/>
          </a:xfrm>
          <a:prstGeom prst="rect">
            <a:avLst/>
          </a:prstGeom>
        </p:spPr>
      </p:pic>
      <p:sp>
        <p:nvSpPr>
          <p:cNvPr id="3" name="ZoneTexte 2"/>
          <p:cNvSpPr txBox="1"/>
          <p:nvPr/>
        </p:nvSpPr>
        <p:spPr>
          <a:xfrm>
            <a:off x="3254246" y="1491339"/>
            <a:ext cx="973819" cy="307777"/>
          </a:xfrm>
          <a:prstGeom prst="rect">
            <a:avLst/>
          </a:prstGeom>
          <a:solidFill>
            <a:schemeClr val="bg1"/>
          </a:solidFill>
        </p:spPr>
        <p:txBody>
          <a:bodyPr wrap="none" rtlCol="0">
            <a:spAutoFit/>
          </a:bodyPr>
          <a:lstStyle/>
          <a:p>
            <a:r>
              <a:rPr lang="en-US" sz="1400" dirty="0" smtClean="0">
                <a:solidFill>
                  <a:srgbClr val="FF0000"/>
                </a:solidFill>
              </a:rPr>
              <a:t>Liu et al.</a:t>
            </a:r>
            <a:endParaRPr lang="en-US" sz="1400" dirty="0">
              <a:solidFill>
                <a:srgbClr val="FF0000"/>
              </a:solidFill>
            </a:endParaRPr>
          </a:p>
        </p:txBody>
      </p:sp>
      <p:sp>
        <p:nvSpPr>
          <p:cNvPr id="5" name="ZoneTexte 4"/>
          <p:cNvSpPr txBox="1"/>
          <p:nvPr/>
        </p:nvSpPr>
        <p:spPr>
          <a:xfrm>
            <a:off x="5383430" y="4981458"/>
            <a:ext cx="1939503" cy="276999"/>
          </a:xfrm>
          <a:prstGeom prst="rect">
            <a:avLst/>
          </a:prstGeom>
          <a:noFill/>
        </p:spPr>
        <p:txBody>
          <a:bodyPr wrap="none" rtlCol="0">
            <a:spAutoFit/>
          </a:bodyPr>
          <a:lstStyle/>
          <a:p>
            <a:r>
              <a:rPr lang="en-US" sz="1200" dirty="0" smtClean="0">
                <a:solidFill>
                  <a:schemeClr val="tx2"/>
                </a:solidFill>
              </a:rPr>
              <a:t>Liu et al. Nature, 2015</a:t>
            </a:r>
            <a:endParaRPr lang="en-US" sz="1200" dirty="0">
              <a:solidFill>
                <a:schemeClr val="tx2"/>
              </a:solidFill>
            </a:endParaRPr>
          </a:p>
        </p:txBody>
      </p:sp>
      <p:sp>
        <p:nvSpPr>
          <p:cNvPr id="6" name="ZoneTexte 5"/>
          <p:cNvSpPr txBox="1"/>
          <p:nvPr/>
        </p:nvSpPr>
        <p:spPr>
          <a:xfrm>
            <a:off x="3266946" y="1765301"/>
            <a:ext cx="2409954" cy="1169551"/>
          </a:xfrm>
          <a:prstGeom prst="rect">
            <a:avLst/>
          </a:prstGeom>
          <a:solidFill>
            <a:schemeClr val="bg1"/>
          </a:solidFill>
        </p:spPr>
        <p:txBody>
          <a:bodyPr wrap="square" rtlCol="0">
            <a:spAutoFit/>
          </a:bodyPr>
          <a:lstStyle/>
          <a:p>
            <a:r>
              <a:rPr lang="en-US" sz="1400" dirty="0" smtClean="0">
                <a:solidFill>
                  <a:srgbClr val="FF0000"/>
                </a:solidFill>
              </a:rPr>
              <a:t>based on new coal carbon content measurements from Chinese mines and coal samples </a:t>
            </a:r>
            <a:endParaRPr lang="en-US" sz="1400" dirty="0">
              <a:solidFill>
                <a:srgbClr val="FF0000"/>
              </a:solidFill>
            </a:endParaRPr>
          </a:p>
        </p:txBody>
      </p:sp>
      <p:sp>
        <p:nvSpPr>
          <p:cNvPr id="7" name="Rectangle 6"/>
          <p:cNvSpPr/>
          <p:nvPr/>
        </p:nvSpPr>
        <p:spPr>
          <a:xfrm>
            <a:off x="507999" y="5589240"/>
            <a:ext cx="8415868" cy="1200328"/>
          </a:xfrm>
          <a:prstGeom prst="rect">
            <a:avLst/>
          </a:prstGeom>
        </p:spPr>
        <p:txBody>
          <a:bodyPr wrap="square">
            <a:spAutoFit/>
          </a:bodyPr>
          <a:lstStyle/>
          <a:p>
            <a:pPr>
              <a:buClr>
                <a:schemeClr val="accent1"/>
              </a:buClr>
            </a:pPr>
            <a:endParaRPr lang="en-US" sz="2400" dirty="0" smtClean="0">
              <a:latin typeface="Arial Narrow"/>
              <a:cs typeface="Arial Narrow"/>
            </a:endParaRPr>
          </a:p>
          <a:p>
            <a:pPr>
              <a:buClr>
                <a:schemeClr val="accent1"/>
              </a:buClr>
            </a:pPr>
            <a:r>
              <a:rPr lang="en-US" sz="2400" dirty="0">
                <a:latin typeface="Arial Narrow"/>
                <a:cs typeface="Arial Narrow"/>
              </a:rPr>
              <a:t>This 14% </a:t>
            </a:r>
            <a:r>
              <a:rPr lang="en-US" sz="2400" dirty="0" smtClean="0">
                <a:latin typeface="Arial Narrow"/>
                <a:cs typeface="Arial Narrow"/>
              </a:rPr>
              <a:t>correction of emissions translates </a:t>
            </a:r>
            <a:r>
              <a:rPr lang="en-US" sz="2400" dirty="0">
                <a:latin typeface="Arial Narrow"/>
                <a:cs typeface="Arial Narrow"/>
              </a:rPr>
              <a:t>into adjusting the global land sink (residual) by 0.4 </a:t>
            </a:r>
            <a:r>
              <a:rPr lang="en-US" sz="2400" dirty="0" err="1">
                <a:latin typeface="Arial Narrow"/>
                <a:cs typeface="Arial Narrow"/>
              </a:rPr>
              <a:t>GtC</a:t>
            </a:r>
            <a:r>
              <a:rPr lang="en-US" sz="2400" dirty="0">
                <a:latin typeface="Arial Narrow"/>
                <a:cs typeface="Arial Narrow"/>
              </a:rPr>
              <a:t> yr</a:t>
            </a:r>
            <a:r>
              <a:rPr lang="en-US" sz="2400" baseline="30000" dirty="0">
                <a:latin typeface="Arial Narrow"/>
                <a:cs typeface="Arial Narrow"/>
              </a:rPr>
              <a:t>-1</a:t>
            </a:r>
            <a:r>
              <a:rPr lang="en-US" sz="2400" dirty="0">
                <a:latin typeface="Arial Narrow"/>
                <a:cs typeface="Arial Narrow"/>
              </a:rPr>
              <a:t> (</a:t>
            </a:r>
            <a:r>
              <a:rPr lang="en-US" sz="2400" dirty="0" smtClean="0">
                <a:latin typeface="Arial Narrow"/>
                <a:cs typeface="Arial Narrow"/>
              </a:rPr>
              <a:t>~30%)</a:t>
            </a:r>
            <a:endParaRPr lang="en-US" sz="2400" baseline="30000" dirty="0">
              <a:latin typeface="Arial Narrow"/>
              <a:cs typeface="Arial Narrow"/>
            </a:endParaRPr>
          </a:p>
        </p:txBody>
      </p:sp>
    </p:spTree>
    <p:extLst>
      <p:ext uri="{BB962C8B-B14F-4D97-AF65-F5344CB8AC3E}">
        <p14:creationId xmlns:p14="http://schemas.microsoft.com/office/powerpoint/2010/main" val="310759099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re 2"/>
          <p:cNvSpPr>
            <a:spLocks noGrp="1"/>
          </p:cNvSpPr>
          <p:nvPr>
            <p:ph type="title"/>
          </p:nvPr>
        </p:nvSpPr>
        <p:spPr>
          <a:xfrm>
            <a:off x="899592" y="44624"/>
            <a:ext cx="7520683" cy="506849"/>
          </a:xfrm>
        </p:spPr>
        <p:txBody>
          <a:bodyPr>
            <a:noAutofit/>
          </a:bodyPr>
          <a:lstStyle/>
          <a:p>
            <a:r>
              <a:rPr lang="en-US" sz="2800" b="1" dirty="0" smtClean="0">
                <a:solidFill>
                  <a:srgbClr val="5492CD"/>
                </a:solidFill>
              </a:rPr>
              <a:t>The global carbon cycle can only be understood by quantifying regional fluxes</a:t>
            </a:r>
            <a:endParaRPr lang="en-US" sz="2800" b="1" dirty="0">
              <a:solidFill>
                <a:srgbClr val="5492CD"/>
              </a:solidFill>
            </a:endParaRPr>
          </a:p>
        </p:txBody>
      </p:sp>
      <p:grpSp>
        <p:nvGrpSpPr>
          <p:cNvPr id="12" name="Grouper 11"/>
          <p:cNvGrpSpPr/>
          <p:nvPr/>
        </p:nvGrpSpPr>
        <p:grpSpPr>
          <a:xfrm>
            <a:off x="705496" y="1153405"/>
            <a:ext cx="7337148" cy="4553128"/>
            <a:chOff x="705496" y="1019194"/>
            <a:chExt cx="7337148" cy="4766692"/>
          </a:xfrm>
        </p:grpSpPr>
        <p:pic>
          <p:nvPicPr>
            <p:cNvPr id="1935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496" y="1019194"/>
              <a:ext cx="7337148" cy="4766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4890987" y="4097558"/>
              <a:ext cx="1537795" cy="261610"/>
            </a:xfrm>
            <a:prstGeom prst="rect">
              <a:avLst/>
            </a:prstGeom>
            <a:noFill/>
          </p:spPr>
          <p:txBody>
            <a:bodyPr wrap="none" rtlCol="0">
              <a:spAutoFit/>
            </a:bodyPr>
            <a:lstStyle/>
            <a:p>
              <a:r>
                <a:rPr lang="en-US" sz="1100" dirty="0" smtClean="0">
                  <a:solidFill>
                    <a:schemeClr val="tx2"/>
                  </a:solidFill>
                </a:rPr>
                <a:t>Source – IPCC AR5</a:t>
              </a:r>
              <a:endParaRPr lang="en-US" sz="1100" dirty="0">
                <a:solidFill>
                  <a:schemeClr val="tx2"/>
                </a:solidFill>
              </a:endParaRPr>
            </a:p>
          </p:txBody>
        </p:sp>
      </p:grpSp>
      <p:sp>
        <p:nvSpPr>
          <p:cNvPr id="193542" name="Rectangle 193541"/>
          <p:cNvSpPr/>
          <p:nvPr/>
        </p:nvSpPr>
        <p:spPr>
          <a:xfrm>
            <a:off x="409316" y="5710153"/>
            <a:ext cx="9571682" cy="830997"/>
          </a:xfrm>
          <a:prstGeom prst="rect">
            <a:avLst/>
          </a:prstGeom>
        </p:spPr>
        <p:txBody>
          <a:bodyPr wrap="square">
            <a:spAutoFit/>
          </a:bodyPr>
          <a:lstStyle/>
          <a:p>
            <a:pPr marL="285750" indent="-285750" fontAlgn="auto">
              <a:spcBef>
                <a:spcPts val="0"/>
              </a:spcBef>
              <a:spcAft>
                <a:spcPts val="0"/>
              </a:spcAft>
              <a:buClr>
                <a:schemeClr val="accent1"/>
              </a:buClr>
              <a:buFont typeface="Arial"/>
              <a:buChar char="•"/>
              <a:defRPr/>
            </a:pPr>
            <a:r>
              <a:rPr lang="en-US" sz="1600" dirty="0" smtClean="0">
                <a:latin typeface="+mn-lt"/>
                <a:ea typeface="MS PGothic" pitchFamily="34" charset="-128"/>
                <a:cs typeface="Arial" panose="020B0604020202020204" pitchFamily="34" charset="0"/>
              </a:rPr>
              <a:t>Large discrepancies between bottom-up models and atmospheric inversions </a:t>
            </a:r>
          </a:p>
          <a:p>
            <a:pPr marL="285750" indent="-285750" fontAlgn="auto">
              <a:spcBef>
                <a:spcPts val="0"/>
              </a:spcBef>
              <a:spcAft>
                <a:spcPts val="0"/>
              </a:spcAft>
              <a:buClr>
                <a:schemeClr val="accent1"/>
              </a:buClr>
              <a:buFont typeface="Arial"/>
              <a:buChar char="•"/>
              <a:defRPr/>
            </a:pPr>
            <a:r>
              <a:rPr lang="en-US" sz="1600" dirty="0" smtClean="0">
                <a:latin typeface="+mn-lt"/>
                <a:ea typeface="MS PGothic" pitchFamily="34" charset="-128"/>
                <a:cs typeface="Arial" panose="020B0604020202020204" pitchFamily="34" charset="0"/>
              </a:rPr>
              <a:t>Tropics and high latitudes regions have almost no observation</a:t>
            </a:r>
          </a:p>
          <a:p>
            <a:pPr marL="285750" indent="-285750" fontAlgn="auto">
              <a:spcBef>
                <a:spcPts val="0"/>
              </a:spcBef>
              <a:spcAft>
                <a:spcPts val="0"/>
              </a:spcAft>
              <a:buClr>
                <a:schemeClr val="accent1"/>
              </a:buClr>
              <a:buFont typeface="Arial"/>
              <a:buChar char="•"/>
              <a:defRPr/>
            </a:pPr>
            <a:r>
              <a:rPr lang="en-US" sz="1600" dirty="0" smtClean="0">
                <a:latin typeface="+mn-lt"/>
                <a:ea typeface="MS PGothic" pitchFamily="34" charset="-128"/>
                <a:cs typeface="Arial" panose="020B0604020202020204" pitchFamily="34" charset="0"/>
              </a:rPr>
              <a:t>Large uncertainties ~100% on regional budgets !</a:t>
            </a:r>
            <a:endParaRPr lang="en-US" sz="1600" dirty="0">
              <a:latin typeface="+mn-lt"/>
              <a:ea typeface="MS PGothic" pitchFamily="34" charset="-128"/>
              <a:cs typeface="Arial" panose="020B0604020202020204" pitchFamily="34" charset="0"/>
            </a:endParaRPr>
          </a:p>
        </p:txBody>
      </p:sp>
      <p:grpSp>
        <p:nvGrpSpPr>
          <p:cNvPr id="55" name="Grouper 54"/>
          <p:cNvGrpSpPr/>
          <p:nvPr/>
        </p:nvGrpSpPr>
        <p:grpSpPr>
          <a:xfrm>
            <a:off x="0" y="1016001"/>
            <a:ext cx="9144000" cy="4775200"/>
            <a:chOff x="0" y="944754"/>
            <a:chExt cx="9144000" cy="4815653"/>
          </a:xfrm>
        </p:grpSpPr>
        <p:grpSp>
          <p:nvGrpSpPr>
            <p:cNvPr id="56" name="Grouper 55"/>
            <p:cNvGrpSpPr/>
            <p:nvPr/>
          </p:nvGrpSpPr>
          <p:grpSpPr>
            <a:xfrm>
              <a:off x="0" y="946676"/>
              <a:ext cx="9144000" cy="4813731"/>
              <a:chOff x="0" y="946676"/>
              <a:chExt cx="9144000" cy="4813731"/>
            </a:xfrm>
          </p:grpSpPr>
          <p:grpSp>
            <p:nvGrpSpPr>
              <p:cNvPr id="59" name="Grouper 58"/>
              <p:cNvGrpSpPr/>
              <p:nvPr/>
            </p:nvGrpSpPr>
            <p:grpSpPr>
              <a:xfrm>
                <a:off x="0" y="946676"/>
                <a:ext cx="9144000" cy="4813731"/>
                <a:chOff x="0" y="972153"/>
                <a:chExt cx="9144000" cy="4813731"/>
              </a:xfrm>
              <a:effectLst/>
            </p:grpSpPr>
            <p:grpSp>
              <p:nvGrpSpPr>
                <p:cNvPr id="63" name="Grouper 62"/>
                <p:cNvGrpSpPr/>
                <p:nvPr/>
              </p:nvGrpSpPr>
              <p:grpSpPr>
                <a:xfrm>
                  <a:off x="0" y="972153"/>
                  <a:ext cx="9144000" cy="4813731"/>
                  <a:chOff x="0" y="956474"/>
                  <a:chExt cx="9144000" cy="4813731"/>
                </a:xfrm>
              </p:grpSpPr>
              <p:sp>
                <p:nvSpPr>
                  <p:cNvPr id="80" name="Rectangle 79"/>
                  <p:cNvSpPr/>
                  <p:nvPr/>
                </p:nvSpPr>
                <p:spPr>
                  <a:xfrm>
                    <a:off x="0" y="956474"/>
                    <a:ext cx="9144000" cy="48137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1" name="Grouper 80"/>
                  <p:cNvGrpSpPr/>
                  <p:nvPr/>
                </p:nvGrpSpPr>
                <p:grpSpPr>
                  <a:xfrm>
                    <a:off x="2210550" y="1709110"/>
                    <a:ext cx="4358390" cy="3496619"/>
                    <a:chOff x="599927" y="1106257"/>
                    <a:chExt cx="7337148" cy="4766692"/>
                  </a:xfrm>
                </p:grpSpPr>
                <p:sp>
                  <p:nvSpPr>
                    <p:cNvPr id="82" name="ZoneTexte 81"/>
                    <p:cNvSpPr txBox="1"/>
                    <p:nvPr/>
                  </p:nvSpPr>
                  <p:spPr>
                    <a:xfrm>
                      <a:off x="4890987" y="4097558"/>
                      <a:ext cx="1537795" cy="261610"/>
                    </a:xfrm>
                    <a:prstGeom prst="rect">
                      <a:avLst/>
                    </a:prstGeom>
                    <a:noFill/>
                    <a:ln>
                      <a:noFill/>
                    </a:ln>
                  </p:spPr>
                  <p:txBody>
                    <a:bodyPr wrap="none" rtlCol="0">
                      <a:spAutoFit/>
                    </a:bodyPr>
                    <a:lstStyle/>
                    <a:p>
                      <a:r>
                        <a:rPr lang="en-US" sz="1100" dirty="0" smtClean="0">
                          <a:solidFill>
                            <a:schemeClr val="tx2"/>
                          </a:solidFill>
                        </a:rPr>
                        <a:t>Source – IPCC AR5</a:t>
                      </a:r>
                      <a:endParaRPr lang="en-US" sz="1100" dirty="0">
                        <a:solidFill>
                          <a:schemeClr val="tx2"/>
                        </a:solidFill>
                      </a:endParaRPr>
                    </a:p>
                  </p:txBody>
                </p:sp>
                <p:pic>
                  <p:nvPicPr>
                    <p:cNvPr id="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927" y="1106257"/>
                      <a:ext cx="7337148" cy="476669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grpSp>
            <p:grpSp>
              <p:nvGrpSpPr>
                <p:cNvPr id="64" name="Grouper 63"/>
                <p:cNvGrpSpPr/>
                <p:nvPr/>
              </p:nvGrpSpPr>
              <p:grpSpPr>
                <a:xfrm>
                  <a:off x="4553014" y="1007479"/>
                  <a:ext cx="4449884" cy="4543778"/>
                  <a:chOff x="4588931" y="1148598"/>
                  <a:chExt cx="4449884" cy="4543778"/>
                </a:xfrm>
              </p:grpSpPr>
              <p:grpSp>
                <p:nvGrpSpPr>
                  <p:cNvPr id="65" name="Grouper 64"/>
                  <p:cNvGrpSpPr/>
                  <p:nvPr/>
                </p:nvGrpSpPr>
                <p:grpSpPr>
                  <a:xfrm>
                    <a:off x="4588931" y="1148598"/>
                    <a:ext cx="4449884" cy="4543778"/>
                    <a:chOff x="4588931" y="1148598"/>
                    <a:chExt cx="4449884" cy="4543778"/>
                  </a:xfrm>
                </p:grpSpPr>
                <p:grpSp>
                  <p:nvGrpSpPr>
                    <p:cNvPr id="68" name="Grouper 67"/>
                    <p:cNvGrpSpPr/>
                    <p:nvPr/>
                  </p:nvGrpSpPr>
                  <p:grpSpPr>
                    <a:xfrm>
                      <a:off x="4588931" y="1148598"/>
                      <a:ext cx="4449884" cy="4543778"/>
                      <a:chOff x="4469490" y="1148598"/>
                      <a:chExt cx="4250549" cy="4543778"/>
                    </a:xfrm>
                  </p:grpSpPr>
                  <p:grpSp>
                    <p:nvGrpSpPr>
                      <p:cNvPr id="70" name="Gruppieren 23"/>
                      <p:cNvGrpSpPr/>
                      <p:nvPr/>
                    </p:nvGrpSpPr>
                    <p:grpSpPr>
                      <a:xfrm>
                        <a:off x="4469490" y="1148598"/>
                        <a:ext cx="4250549" cy="2631011"/>
                        <a:chOff x="3926083" y="1102677"/>
                        <a:chExt cx="4762480" cy="2663825"/>
                      </a:xfrm>
                    </p:grpSpPr>
                    <p:pic>
                      <p:nvPicPr>
                        <p:cNvPr id="7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296" y="1226596"/>
                          <a:ext cx="2158910" cy="248427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73" name="Abgerundetes Rechteck 5"/>
                        <p:cNvSpPr/>
                        <p:nvPr/>
                      </p:nvSpPr>
                      <p:spPr bwMode="auto">
                        <a:xfrm>
                          <a:off x="3926083" y="1795047"/>
                          <a:ext cx="996760" cy="990697"/>
                        </a:xfrm>
                        <a:prstGeom prst="roundRect">
                          <a:avLst>
                            <a:gd name="adj" fmla="val 10506"/>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solidFill>
                              <a:prstClr val="white"/>
                            </a:solidFill>
                          </a:endParaRPr>
                        </a:p>
                      </p:txBody>
                    </p:sp>
                    <p:cxnSp>
                      <p:nvCxnSpPr>
                        <p:cNvPr id="74" name="Gerade Verbindung 7"/>
                        <p:cNvCxnSpPr/>
                        <p:nvPr/>
                      </p:nvCxnSpPr>
                      <p:spPr bwMode="auto">
                        <a:xfrm flipV="1">
                          <a:off x="4441243" y="1257417"/>
                          <a:ext cx="1743059" cy="53763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75" name="Gerade Verbindung 28"/>
                        <p:cNvCxnSpPr/>
                        <p:nvPr/>
                      </p:nvCxnSpPr>
                      <p:spPr bwMode="auto">
                        <a:xfrm>
                          <a:off x="4409027" y="2801619"/>
                          <a:ext cx="1758495" cy="725989"/>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76" name="Abgerundetes Rechteck 25"/>
                        <p:cNvSpPr/>
                        <p:nvPr/>
                      </p:nvSpPr>
                      <p:spPr bwMode="auto">
                        <a:xfrm>
                          <a:off x="6173783" y="1102677"/>
                          <a:ext cx="2514780" cy="2663825"/>
                        </a:xfrm>
                        <a:prstGeom prst="roundRect">
                          <a:avLst>
                            <a:gd name="adj" fmla="val 10506"/>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solidFill>
                              <a:prstClr val="white"/>
                            </a:solidFill>
                          </a:endParaRPr>
                        </a:p>
                      </p:txBody>
                    </p:sp>
                    <p:grpSp>
                      <p:nvGrpSpPr>
                        <p:cNvPr id="77" name="Gruppieren 28683"/>
                        <p:cNvGrpSpPr>
                          <a:grpSpLocks/>
                        </p:cNvGrpSpPr>
                        <p:nvPr/>
                      </p:nvGrpSpPr>
                      <p:grpSpPr bwMode="auto">
                        <a:xfrm>
                          <a:off x="7405040" y="1967132"/>
                          <a:ext cx="1086497" cy="233750"/>
                          <a:chOff x="7404489" y="1632388"/>
                          <a:chExt cx="1086393" cy="233750"/>
                        </a:xfrm>
                      </p:grpSpPr>
                      <p:sp>
                        <p:nvSpPr>
                          <p:cNvPr id="78" name="Textfeld 10"/>
                          <p:cNvSpPr txBox="1"/>
                          <p:nvPr/>
                        </p:nvSpPr>
                        <p:spPr>
                          <a:xfrm>
                            <a:off x="7404489" y="1632427"/>
                            <a:ext cx="614304" cy="233711"/>
                          </a:xfrm>
                          <a:prstGeom prst="rect">
                            <a:avLst/>
                          </a:prstGeom>
                          <a:noFill/>
                          <a:ln>
                            <a:noFill/>
                          </a:ln>
                        </p:spPr>
                        <p:txBody>
                          <a:bodyPr>
                            <a:spAutoFit/>
                          </a:bodyPr>
                          <a:lstStyle/>
                          <a:p>
                            <a:pPr algn="ctr" fontAlgn="auto">
                              <a:spcBef>
                                <a:spcPts val="0"/>
                              </a:spcBef>
                              <a:spcAft>
                                <a:spcPts val="0"/>
                              </a:spcAft>
                              <a:defRPr/>
                            </a:pPr>
                            <a:r>
                              <a:rPr lang="de-DE" sz="900" dirty="0">
                                <a:solidFill>
                                  <a:prstClr val="black"/>
                                </a:solidFill>
                                <a:latin typeface="+mn-lt"/>
                                <a:ea typeface="MS PGothic" pitchFamily="34" charset="-128"/>
                                <a:cs typeface="Arial" panose="020B0604020202020204" pitchFamily="34" charset="0"/>
                              </a:rPr>
                              <a:t>1990s</a:t>
                            </a:r>
                          </a:p>
                        </p:txBody>
                      </p:sp>
                      <p:sp>
                        <p:nvSpPr>
                          <p:cNvPr id="79" name="Textfeld 32"/>
                          <p:cNvSpPr txBox="1"/>
                          <p:nvPr/>
                        </p:nvSpPr>
                        <p:spPr>
                          <a:xfrm>
                            <a:off x="7876578" y="1632388"/>
                            <a:ext cx="614304" cy="233711"/>
                          </a:xfrm>
                          <a:prstGeom prst="rect">
                            <a:avLst/>
                          </a:prstGeom>
                          <a:noFill/>
                          <a:ln>
                            <a:noFill/>
                          </a:ln>
                        </p:spPr>
                        <p:txBody>
                          <a:bodyPr>
                            <a:spAutoFit/>
                          </a:bodyPr>
                          <a:lstStyle/>
                          <a:p>
                            <a:pPr algn="ctr" fontAlgn="auto">
                              <a:spcBef>
                                <a:spcPts val="0"/>
                              </a:spcBef>
                              <a:spcAft>
                                <a:spcPts val="0"/>
                              </a:spcAft>
                              <a:defRPr/>
                            </a:pPr>
                            <a:r>
                              <a:rPr lang="de-DE" sz="900" dirty="0">
                                <a:solidFill>
                                  <a:prstClr val="black"/>
                                </a:solidFill>
                                <a:latin typeface="+mn-lt"/>
                                <a:ea typeface="MS PGothic" pitchFamily="34" charset="-128"/>
                                <a:cs typeface="Arial" panose="020B0604020202020204" pitchFamily="34" charset="0"/>
                              </a:rPr>
                              <a:t>2000s</a:t>
                            </a:r>
                          </a:p>
                        </p:txBody>
                      </p:sp>
                    </p:grpSp>
                  </p:grpSp>
                  <p:sp>
                    <p:nvSpPr>
                      <p:cNvPr id="71" name="ZoneTexte 70"/>
                      <p:cNvSpPr txBox="1"/>
                      <p:nvPr/>
                    </p:nvSpPr>
                    <p:spPr>
                      <a:xfrm>
                        <a:off x="6437546" y="3876494"/>
                        <a:ext cx="2269745" cy="1815882"/>
                      </a:xfrm>
                      <a:prstGeom prst="rect">
                        <a:avLst/>
                      </a:prstGeom>
                      <a:noFill/>
                      <a:ln>
                        <a:noFill/>
                      </a:ln>
                    </p:spPr>
                    <p:txBody>
                      <a:bodyPr wrap="square" rtlCol="0">
                        <a:spAutoFit/>
                      </a:bodyPr>
                      <a:lstStyle/>
                      <a:p>
                        <a:pPr marL="171450" indent="-171450">
                          <a:buClr>
                            <a:schemeClr val="accent1"/>
                          </a:buClr>
                          <a:buFont typeface="Arial"/>
                          <a:buChar char="•"/>
                        </a:pPr>
                        <a:r>
                          <a:rPr lang="en-US" sz="1400" spc="-20" dirty="0" smtClean="0">
                            <a:solidFill>
                              <a:srgbClr val="008000"/>
                            </a:solidFill>
                          </a:rPr>
                          <a:t>Ecosystem models did not include land management and nitrogen deposition</a:t>
                        </a:r>
                      </a:p>
                      <a:p>
                        <a:pPr marL="171450" indent="-171450">
                          <a:buClr>
                            <a:schemeClr val="accent1"/>
                          </a:buClr>
                          <a:buFont typeface="Arial"/>
                          <a:buChar char="•"/>
                        </a:pPr>
                        <a:r>
                          <a:rPr lang="en-US" sz="1400" spc="-20" dirty="0" smtClean="0">
                            <a:solidFill>
                              <a:srgbClr val="9B0101"/>
                            </a:solidFill>
                          </a:rPr>
                          <a:t>Even over Europe, too few atmospheric stations result in large errors</a:t>
                        </a:r>
                        <a:endParaRPr lang="en-US" sz="1400" spc="-20" dirty="0">
                          <a:solidFill>
                            <a:srgbClr val="9B0101"/>
                          </a:solidFill>
                        </a:endParaRPr>
                      </a:p>
                    </p:txBody>
                  </p:sp>
                </p:grpSp>
                <p:sp>
                  <p:nvSpPr>
                    <p:cNvPr id="69" name="ZoneTexte 68"/>
                    <p:cNvSpPr txBox="1"/>
                    <p:nvPr/>
                  </p:nvSpPr>
                  <p:spPr>
                    <a:xfrm rot="16200000">
                      <a:off x="6053669" y="2280993"/>
                      <a:ext cx="1525790" cy="261610"/>
                    </a:xfrm>
                    <a:prstGeom prst="rect">
                      <a:avLst/>
                    </a:prstGeom>
                    <a:noFill/>
                    <a:ln>
                      <a:noFill/>
                    </a:ln>
                  </p:spPr>
                  <p:txBody>
                    <a:bodyPr wrap="square" rtlCol="0">
                      <a:spAutoFit/>
                    </a:bodyPr>
                    <a:lstStyle/>
                    <a:p>
                      <a:pPr algn="ctr"/>
                      <a:r>
                        <a:rPr lang="en-US" sz="1050" dirty="0" smtClean="0">
                          <a:solidFill>
                            <a:schemeClr val="tx2"/>
                          </a:solidFill>
                          <a:latin typeface="+mn-lt"/>
                          <a:cs typeface="Arial"/>
                        </a:rPr>
                        <a:t>CO</a:t>
                      </a:r>
                      <a:r>
                        <a:rPr lang="en-US" sz="1050" baseline="-25000" dirty="0" smtClean="0">
                          <a:solidFill>
                            <a:schemeClr val="tx2"/>
                          </a:solidFill>
                          <a:latin typeface="+mn-lt"/>
                          <a:cs typeface="Arial"/>
                        </a:rPr>
                        <a:t>2</a:t>
                      </a:r>
                      <a:r>
                        <a:rPr lang="en-US" sz="1050" dirty="0" smtClean="0">
                          <a:solidFill>
                            <a:schemeClr val="tx2"/>
                          </a:solidFill>
                          <a:latin typeface="+mn-lt"/>
                          <a:cs typeface="Arial"/>
                        </a:rPr>
                        <a:t> flux </a:t>
                      </a:r>
                      <a:r>
                        <a:rPr lang="en-US" sz="1050" dirty="0" err="1" smtClean="0">
                          <a:solidFill>
                            <a:schemeClr val="tx2"/>
                          </a:solidFill>
                          <a:latin typeface="+mn-lt"/>
                          <a:cs typeface="Arial"/>
                        </a:rPr>
                        <a:t>GtC</a:t>
                      </a:r>
                      <a:r>
                        <a:rPr lang="en-US" sz="1050" dirty="0" smtClean="0">
                          <a:solidFill>
                            <a:schemeClr val="tx2"/>
                          </a:solidFill>
                          <a:latin typeface="+mn-lt"/>
                          <a:cs typeface="Arial"/>
                        </a:rPr>
                        <a:t> yr</a:t>
                      </a:r>
                      <a:r>
                        <a:rPr lang="en-US" sz="1050" baseline="30000" dirty="0" smtClean="0">
                          <a:solidFill>
                            <a:schemeClr val="tx2"/>
                          </a:solidFill>
                          <a:latin typeface="+mn-lt"/>
                          <a:cs typeface="Arial"/>
                        </a:rPr>
                        <a:t>-1</a:t>
                      </a:r>
                      <a:endParaRPr lang="en-US" sz="1050" baseline="30000" dirty="0">
                        <a:solidFill>
                          <a:schemeClr val="tx2"/>
                        </a:solidFill>
                        <a:latin typeface="+mn-lt"/>
                        <a:cs typeface="Arial"/>
                      </a:endParaRPr>
                    </a:p>
                  </p:txBody>
                </p:sp>
              </p:grpSp>
              <p:sp>
                <p:nvSpPr>
                  <p:cNvPr id="66" name="ZoneTexte 65"/>
                  <p:cNvSpPr txBox="1"/>
                  <p:nvPr/>
                </p:nvSpPr>
                <p:spPr>
                  <a:xfrm>
                    <a:off x="7111999" y="1693335"/>
                    <a:ext cx="942198" cy="261610"/>
                  </a:xfrm>
                  <a:prstGeom prst="rect">
                    <a:avLst/>
                  </a:prstGeom>
                  <a:noFill/>
                  <a:ln>
                    <a:noFill/>
                  </a:ln>
                </p:spPr>
                <p:txBody>
                  <a:bodyPr wrap="none" rtlCol="0">
                    <a:spAutoFit/>
                  </a:bodyPr>
                  <a:lstStyle/>
                  <a:p>
                    <a:r>
                      <a:rPr lang="en-US" sz="1100" dirty="0" smtClean="0">
                        <a:solidFill>
                          <a:srgbClr val="008000"/>
                        </a:solidFill>
                      </a:rPr>
                      <a:t>Bottom-up</a:t>
                    </a:r>
                  </a:p>
                </p:txBody>
              </p:sp>
              <p:sp>
                <p:nvSpPr>
                  <p:cNvPr id="67" name="ZoneTexte 66"/>
                  <p:cNvSpPr txBox="1"/>
                  <p:nvPr/>
                </p:nvSpPr>
                <p:spPr>
                  <a:xfrm>
                    <a:off x="7975598" y="1693336"/>
                    <a:ext cx="872216" cy="261610"/>
                  </a:xfrm>
                  <a:prstGeom prst="rect">
                    <a:avLst/>
                  </a:prstGeom>
                  <a:noFill/>
                  <a:ln>
                    <a:noFill/>
                  </a:ln>
                </p:spPr>
                <p:txBody>
                  <a:bodyPr wrap="none" rtlCol="0">
                    <a:spAutoFit/>
                  </a:bodyPr>
                  <a:lstStyle/>
                  <a:p>
                    <a:r>
                      <a:rPr lang="en-US" sz="1100" dirty="0" smtClean="0">
                        <a:solidFill>
                          <a:srgbClr val="9B0101"/>
                        </a:solidFill>
                      </a:rPr>
                      <a:t>Top-down</a:t>
                    </a:r>
                  </a:p>
                </p:txBody>
              </p:sp>
            </p:grpSp>
          </p:grpSp>
          <p:sp>
            <p:nvSpPr>
              <p:cNvPr id="60" name="Rectangle 59"/>
              <p:cNvSpPr/>
              <p:nvPr/>
            </p:nvSpPr>
            <p:spPr>
              <a:xfrm>
                <a:off x="6882496" y="3292781"/>
                <a:ext cx="344909" cy="32927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Abgerundetes Rechteck 5"/>
              <p:cNvSpPr/>
              <p:nvPr/>
            </p:nvSpPr>
            <p:spPr bwMode="auto">
              <a:xfrm>
                <a:off x="4557575" y="1628599"/>
                <a:ext cx="931335" cy="978493"/>
              </a:xfrm>
              <a:prstGeom prst="roundRect">
                <a:avLst>
                  <a:gd name="adj" fmla="val 10506"/>
                </a:avLst>
              </a:prstGeom>
              <a:no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solidFill>
                    <a:prstClr val="white"/>
                  </a:solidFill>
                </a:endParaRPr>
              </a:p>
            </p:txBody>
          </p:sp>
          <p:cxnSp>
            <p:nvCxnSpPr>
              <p:cNvPr id="62" name="Gerade Verbindung 7"/>
              <p:cNvCxnSpPr>
                <a:stCxn id="61" idx="0"/>
              </p:cNvCxnSpPr>
              <p:nvPr/>
            </p:nvCxnSpPr>
            <p:spPr bwMode="auto">
              <a:xfrm flipV="1">
                <a:off x="5023243" y="1160313"/>
                <a:ext cx="1655444" cy="468286"/>
              </a:xfrm>
              <a:prstGeom prst="line">
                <a:avLst/>
              </a:prstGeom>
              <a:ln w="38100">
                <a:solidFill>
                  <a:srgbClr val="3366FF"/>
                </a:solidFill>
              </a:ln>
            </p:spPr>
            <p:style>
              <a:lnRef idx="1">
                <a:schemeClr val="accent1"/>
              </a:lnRef>
              <a:fillRef idx="0">
                <a:schemeClr val="accent1"/>
              </a:fillRef>
              <a:effectRef idx="0">
                <a:schemeClr val="accent1"/>
              </a:effectRef>
              <a:fontRef idx="minor">
                <a:schemeClr val="tx1"/>
              </a:fontRef>
            </p:style>
          </p:cxnSp>
        </p:grpSp>
        <p:cxnSp>
          <p:nvCxnSpPr>
            <p:cNvPr id="57" name="Gerade Verbindung 28"/>
            <p:cNvCxnSpPr>
              <a:stCxn id="61" idx="2"/>
            </p:cNvCxnSpPr>
            <p:nvPr/>
          </p:nvCxnSpPr>
          <p:spPr bwMode="auto">
            <a:xfrm>
              <a:off x="5023243" y="2607092"/>
              <a:ext cx="1665424" cy="799015"/>
            </a:xfrm>
            <a:prstGeom prst="line">
              <a:avLst/>
            </a:prstGeom>
            <a:ln w="38100">
              <a:solidFill>
                <a:srgbClr val="3366FF"/>
              </a:solidFill>
            </a:ln>
          </p:spPr>
          <p:style>
            <a:lnRef idx="1">
              <a:schemeClr val="accent1"/>
            </a:lnRef>
            <a:fillRef idx="0">
              <a:schemeClr val="accent1"/>
            </a:fillRef>
            <a:effectRef idx="0">
              <a:schemeClr val="accent1"/>
            </a:effectRef>
            <a:fontRef idx="minor">
              <a:schemeClr val="tx1"/>
            </a:fontRef>
          </p:style>
        </p:cxnSp>
        <p:sp>
          <p:nvSpPr>
            <p:cNvPr id="58" name="Abgerundetes Rechteck 25"/>
            <p:cNvSpPr/>
            <p:nvPr/>
          </p:nvSpPr>
          <p:spPr bwMode="auto">
            <a:xfrm>
              <a:off x="6689098" y="944754"/>
              <a:ext cx="2349717" cy="2631009"/>
            </a:xfrm>
            <a:prstGeom prst="roundRect">
              <a:avLst>
                <a:gd name="adj" fmla="val 10506"/>
              </a:avLst>
            </a:prstGeom>
            <a:no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solidFill>
                  <a:prstClr val="white"/>
                </a:solidFill>
              </a:endParaRPr>
            </a:p>
          </p:txBody>
        </p:sp>
      </p:grpSp>
      <p:grpSp>
        <p:nvGrpSpPr>
          <p:cNvPr id="193552" name="Grouper 193551"/>
          <p:cNvGrpSpPr/>
          <p:nvPr/>
        </p:nvGrpSpPr>
        <p:grpSpPr>
          <a:xfrm>
            <a:off x="16933" y="989956"/>
            <a:ext cx="9144000" cy="4813731"/>
            <a:chOff x="0" y="1040755"/>
            <a:chExt cx="9144000" cy="4813731"/>
          </a:xfrm>
        </p:grpSpPr>
        <p:grpSp>
          <p:nvGrpSpPr>
            <p:cNvPr id="28" name="Grouper 27"/>
            <p:cNvGrpSpPr/>
            <p:nvPr/>
          </p:nvGrpSpPr>
          <p:grpSpPr>
            <a:xfrm>
              <a:off x="0" y="1040755"/>
              <a:ext cx="9144000" cy="4813731"/>
              <a:chOff x="0" y="946676"/>
              <a:chExt cx="9144000" cy="4813731"/>
            </a:xfrm>
          </p:grpSpPr>
          <p:grpSp>
            <p:nvGrpSpPr>
              <p:cNvPr id="18" name="Grouper 17"/>
              <p:cNvGrpSpPr/>
              <p:nvPr/>
            </p:nvGrpSpPr>
            <p:grpSpPr>
              <a:xfrm>
                <a:off x="0" y="946676"/>
                <a:ext cx="9144000" cy="4813731"/>
                <a:chOff x="0" y="972153"/>
                <a:chExt cx="9144000" cy="4813731"/>
              </a:xfrm>
              <a:effectLst/>
            </p:grpSpPr>
            <p:grpSp>
              <p:nvGrpSpPr>
                <p:cNvPr id="17" name="Grouper 16"/>
                <p:cNvGrpSpPr/>
                <p:nvPr/>
              </p:nvGrpSpPr>
              <p:grpSpPr>
                <a:xfrm>
                  <a:off x="0" y="972153"/>
                  <a:ext cx="9144000" cy="4813731"/>
                  <a:chOff x="0" y="956474"/>
                  <a:chExt cx="9144000" cy="4813731"/>
                </a:xfrm>
              </p:grpSpPr>
              <p:sp>
                <p:nvSpPr>
                  <p:cNvPr id="16" name="Rectangle 15"/>
                  <p:cNvSpPr/>
                  <p:nvPr/>
                </p:nvSpPr>
                <p:spPr>
                  <a:xfrm>
                    <a:off x="0" y="956474"/>
                    <a:ext cx="9144000" cy="48137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er 34"/>
                  <p:cNvGrpSpPr/>
                  <p:nvPr/>
                </p:nvGrpSpPr>
                <p:grpSpPr>
                  <a:xfrm>
                    <a:off x="2210550" y="1709110"/>
                    <a:ext cx="4358390" cy="3496619"/>
                    <a:chOff x="599927" y="1106257"/>
                    <a:chExt cx="7337148" cy="4766692"/>
                  </a:xfrm>
                </p:grpSpPr>
                <p:sp>
                  <p:nvSpPr>
                    <p:cNvPr id="38" name="ZoneTexte 37"/>
                    <p:cNvSpPr txBox="1"/>
                    <p:nvPr/>
                  </p:nvSpPr>
                  <p:spPr>
                    <a:xfrm>
                      <a:off x="4890987" y="4097558"/>
                      <a:ext cx="1537795" cy="261610"/>
                    </a:xfrm>
                    <a:prstGeom prst="rect">
                      <a:avLst/>
                    </a:prstGeom>
                    <a:noFill/>
                    <a:ln>
                      <a:noFill/>
                    </a:ln>
                  </p:spPr>
                  <p:txBody>
                    <a:bodyPr wrap="none" rtlCol="0">
                      <a:spAutoFit/>
                    </a:bodyPr>
                    <a:lstStyle/>
                    <a:p>
                      <a:r>
                        <a:rPr lang="en-US" sz="1100" dirty="0" smtClean="0">
                          <a:solidFill>
                            <a:schemeClr val="tx2"/>
                          </a:solidFill>
                        </a:rPr>
                        <a:t>Source – IPCC AR5</a:t>
                      </a:r>
                      <a:endParaRPr lang="en-US" sz="1100" dirty="0">
                        <a:solidFill>
                          <a:schemeClr val="tx2"/>
                        </a:solidFill>
                      </a:endParaRPr>
                    </a:p>
                  </p:txBody>
                </p:sp>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927" y="1106257"/>
                      <a:ext cx="7337148" cy="476669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grpSp>
            <p:grpSp>
              <p:nvGrpSpPr>
                <p:cNvPr id="24" name="Gruppieren 23"/>
                <p:cNvGrpSpPr/>
                <p:nvPr/>
              </p:nvGrpSpPr>
              <p:grpSpPr>
                <a:xfrm>
                  <a:off x="4553014" y="1007479"/>
                  <a:ext cx="4449884" cy="2631011"/>
                  <a:chOff x="3926083" y="1102677"/>
                  <a:chExt cx="4762480" cy="2663825"/>
                </a:xfrm>
              </p:grpSpPr>
              <p:sp>
                <p:nvSpPr>
                  <p:cNvPr id="6" name="Abgerundetes Rechteck 5"/>
                  <p:cNvSpPr/>
                  <p:nvPr/>
                </p:nvSpPr>
                <p:spPr bwMode="auto">
                  <a:xfrm>
                    <a:off x="3926083" y="1795047"/>
                    <a:ext cx="996760" cy="990697"/>
                  </a:xfrm>
                  <a:prstGeom prst="roundRect">
                    <a:avLst>
                      <a:gd name="adj" fmla="val 10506"/>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solidFill>
                        <a:prstClr val="white"/>
                      </a:solidFill>
                    </a:endParaRPr>
                  </a:p>
                </p:txBody>
              </p:sp>
              <p:cxnSp>
                <p:nvCxnSpPr>
                  <p:cNvPr id="8" name="Gerade Verbindung 7"/>
                  <p:cNvCxnSpPr/>
                  <p:nvPr/>
                </p:nvCxnSpPr>
                <p:spPr bwMode="auto">
                  <a:xfrm flipV="1">
                    <a:off x="4441243" y="1257417"/>
                    <a:ext cx="1743059" cy="53763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bwMode="auto">
                  <a:xfrm>
                    <a:off x="4409027" y="2801619"/>
                    <a:ext cx="1758495" cy="725989"/>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26" name="Abgerundetes Rechteck 25"/>
                  <p:cNvSpPr/>
                  <p:nvPr/>
                </p:nvSpPr>
                <p:spPr bwMode="auto">
                  <a:xfrm>
                    <a:off x="6173783" y="1102677"/>
                    <a:ext cx="2514780" cy="2663825"/>
                  </a:xfrm>
                  <a:prstGeom prst="roundRect">
                    <a:avLst>
                      <a:gd name="adj" fmla="val 10506"/>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solidFill>
                        <a:prstClr val="white"/>
                      </a:solidFill>
                    </a:endParaRPr>
                  </a:p>
                </p:txBody>
              </p:sp>
            </p:grpSp>
          </p:grpSp>
          <p:sp>
            <p:nvSpPr>
              <p:cNvPr id="19" name="Rectangle 18"/>
              <p:cNvSpPr/>
              <p:nvPr/>
            </p:nvSpPr>
            <p:spPr>
              <a:xfrm>
                <a:off x="6882496" y="3292781"/>
                <a:ext cx="344909" cy="32927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3551" name="Grouper 193550"/>
            <p:cNvGrpSpPr/>
            <p:nvPr/>
          </p:nvGrpSpPr>
          <p:grpSpPr>
            <a:xfrm>
              <a:off x="0" y="1460732"/>
              <a:ext cx="3370699" cy="4058596"/>
              <a:chOff x="0" y="1460732"/>
              <a:chExt cx="3370699" cy="4058596"/>
            </a:xfrm>
          </p:grpSpPr>
          <p:sp>
            <p:nvSpPr>
              <p:cNvPr id="193547" name="Rectangle 193546"/>
              <p:cNvSpPr/>
              <p:nvPr/>
            </p:nvSpPr>
            <p:spPr>
              <a:xfrm>
                <a:off x="2305050" y="2559195"/>
                <a:ext cx="124989" cy="194430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er 22"/>
              <p:cNvGrpSpPr/>
              <p:nvPr/>
            </p:nvGrpSpPr>
            <p:grpSpPr>
              <a:xfrm>
                <a:off x="0" y="1460732"/>
                <a:ext cx="3370699" cy="4058596"/>
                <a:chOff x="2555" y="1570972"/>
                <a:chExt cx="3370699" cy="4097013"/>
              </a:xfrm>
            </p:grpSpPr>
            <p:grpSp>
              <p:nvGrpSpPr>
                <p:cNvPr id="4" name="Grouper 3"/>
                <p:cNvGrpSpPr/>
                <p:nvPr/>
              </p:nvGrpSpPr>
              <p:grpSpPr>
                <a:xfrm>
                  <a:off x="2555" y="1570972"/>
                  <a:ext cx="3370699" cy="4097013"/>
                  <a:chOff x="2555" y="1570972"/>
                  <a:chExt cx="3370699" cy="4097013"/>
                </a:xfrm>
              </p:grpSpPr>
              <p:grpSp>
                <p:nvGrpSpPr>
                  <p:cNvPr id="3" name="Grouper 2"/>
                  <p:cNvGrpSpPr/>
                  <p:nvPr/>
                </p:nvGrpSpPr>
                <p:grpSpPr>
                  <a:xfrm>
                    <a:off x="96623" y="2980264"/>
                    <a:ext cx="3276631" cy="2687721"/>
                    <a:chOff x="96623" y="2980264"/>
                    <a:chExt cx="3276631" cy="2687721"/>
                  </a:xfrm>
                </p:grpSpPr>
                <p:pic>
                  <p:nvPicPr>
                    <p:cNvPr id="22" name="Image 21"/>
                    <p:cNvPicPr>
                      <a:picLocks noChangeAspect="1"/>
                    </p:cNvPicPr>
                    <p:nvPr/>
                  </p:nvPicPr>
                  <p:blipFill>
                    <a:blip r:embed="rId5"/>
                    <a:stretch>
                      <a:fillRect/>
                    </a:stretch>
                  </p:blipFill>
                  <p:spPr>
                    <a:xfrm>
                      <a:off x="237064" y="3054414"/>
                      <a:ext cx="1974081" cy="2613571"/>
                    </a:xfrm>
                    <a:prstGeom prst="rect">
                      <a:avLst/>
                    </a:prstGeom>
                  </p:spPr>
                </p:pic>
                <p:sp>
                  <p:nvSpPr>
                    <p:cNvPr id="41" name="Abgerundetes Rechteck 5"/>
                    <p:cNvSpPr/>
                    <p:nvPr/>
                  </p:nvSpPr>
                  <p:spPr bwMode="auto">
                    <a:xfrm>
                      <a:off x="2463949" y="3634792"/>
                      <a:ext cx="909305" cy="877724"/>
                    </a:xfrm>
                    <a:prstGeom prst="roundRect">
                      <a:avLst>
                        <a:gd name="adj" fmla="val 10506"/>
                      </a:avLst>
                    </a:prstGeom>
                    <a:noFill/>
                    <a:ln w="38100">
                      <a:solidFill>
                        <a:srgbClr val="00F4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solidFill>
                          <a:prstClr val="white"/>
                        </a:solidFill>
                      </a:endParaRPr>
                    </a:p>
                  </p:txBody>
                </p:sp>
                <p:cxnSp>
                  <p:nvCxnSpPr>
                    <p:cNvPr id="42" name="Gerade Verbindung 7"/>
                    <p:cNvCxnSpPr/>
                    <p:nvPr/>
                  </p:nvCxnSpPr>
                  <p:spPr bwMode="auto">
                    <a:xfrm flipV="1">
                      <a:off x="2275817" y="4540753"/>
                      <a:ext cx="368337" cy="842322"/>
                    </a:xfrm>
                    <a:prstGeom prst="line">
                      <a:avLst/>
                    </a:prstGeom>
                    <a:ln w="38100">
                      <a:solidFill>
                        <a:srgbClr val="00F402"/>
                      </a:solidFill>
                    </a:ln>
                  </p:spPr>
                  <p:style>
                    <a:lnRef idx="1">
                      <a:schemeClr val="accent1"/>
                    </a:lnRef>
                    <a:fillRef idx="0">
                      <a:schemeClr val="accent1"/>
                    </a:fillRef>
                    <a:effectRef idx="0">
                      <a:schemeClr val="accent1"/>
                    </a:effectRef>
                    <a:fontRef idx="minor">
                      <a:schemeClr val="tx1"/>
                    </a:fontRef>
                  </p:style>
                </p:cxnSp>
                <p:sp>
                  <p:nvSpPr>
                    <p:cNvPr id="44" name="Abgerundetes Rechteck 25"/>
                    <p:cNvSpPr/>
                    <p:nvPr/>
                  </p:nvSpPr>
                  <p:spPr bwMode="auto">
                    <a:xfrm>
                      <a:off x="96623" y="2980264"/>
                      <a:ext cx="2176465" cy="2603751"/>
                    </a:xfrm>
                    <a:prstGeom prst="roundRect">
                      <a:avLst>
                        <a:gd name="adj" fmla="val 10506"/>
                      </a:avLst>
                    </a:prstGeom>
                    <a:noFill/>
                    <a:ln w="38100">
                      <a:solidFill>
                        <a:srgbClr val="00F40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solidFill>
                          <a:prstClr val="white"/>
                        </a:solidFill>
                      </a:endParaRPr>
                    </a:p>
                  </p:txBody>
                </p:sp>
                <p:cxnSp>
                  <p:nvCxnSpPr>
                    <p:cNvPr id="43" name="Gerade Verbindung 28"/>
                    <p:cNvCxnSpPr/>
                    <p:nvPr/>
                  </p:nvCxnSpPr>
                  <p:spPr bwMode="auto">
                    <a:xfrm>
                      <a:off x="2244462" y="3119625"/>
                      <a:ext cx="331959" cy="532261"/>
                    </a:xfrm>
                    <a:prstGeom prst="line">
                      <a:avLst/>
                    </a:prstGeom>
                    <a:ln w="38100">
                      <a:solidFill>
                        <a:srgbClr val="00F402"/>
                      </a:solidFill>
                    </a:ln>
                  </p:spPr>
                  <p:style>
                    <a:lnRef idx="1">
                      <a:schemeClr val="accent1"/>
                    </a:lnRef>
                    <a:fillRef idx="0">
                      <a:schemeClr val="accent1"/>
                    </a:fillRef>
                    <a:effectRef idx="0">
                      <a:schemeClr val="accent1"/>
                    </a:effectRef>
                    <a:fontRef idx="minor">
                      <a:schemeClr val="tx1"/>
                    </a:fontRef>
                  </p:style>
                </p:cxnSp>
              </p:grpSp>
              <p:sp>
                <p:nvSpPr>
                  <p:cNvPr id="49" name="ZoneTexte 48"/>
                  <p:cNvSpPr txBox="1"/>
                  <p:nvPr/>
                </p:nvSpPr>
                <p:spPr>
                  <a:xfrm>
                    <a:off x="2555" y="1570972"/>
                    <a:ext cx="2592329" cy="1384995"/>
                  </a:xfrm>
                  <a:prstGeom prst="rect">
                    <a:avLst/>
                  </a:prstGeom>
                  <a:noFill/>
                </p:spPr>
                <p:txBody>
                  <a:bodyPr wrap="square" rtlCol="0">
                    <a:spAutoFit/>
                  </a:bodyPr>
                  <a:lstStyle/>
                  <a:p>
                    <a:pPr marL="171450" indent="-171450">
                      <a:buClr>
                        <a:schemeClr val="accent1"/>
                      </a:buClr>
                      <a:buFont typeface="Arial"/>
                      <a:buChar char="•"/>
                    </a:pPr>
                    <a:r>
                      <a:rPr lang="en-US" sz="1400" dirty="0" smtClean="0">
                        <a:solidFill>
                          <a:srgbClr val="008000"/>
                        </a:solidFill>
                      </a:rPr>
                      <a:t>Ecosystem models poorly represent mortality and land-use change</a:t>
                    </a:r>
                  </a:p>
                  <a:p>
                    <a:pPr marL="171450" indent="-171450">
                      <a:buClr>
                        <a:schemeClr val="accent1"/>
                      </a:buClr>
                      <a:buFont typeface="Arial"/>
                      <a:buChar char="•"/>
                    </a:pPr>
                    <a:r>
                      <a:rPr lang="en-US" sz="1400" dirty="0" smtClean="0">
                        <a:solidFill>
                          <a:srgbClr val="9B0101"/>
                        </a:solidFill>
                      </a:rPr>
                      <a:t>No atmospheric station in this region</a:t>
                    </a:r>
                    <a:endParaRPr lang="en-US" sz="1400" dirty="0">
                      <a:solidFill>
                        <a:srgbClr val="9B0101"/>
                      </a:solidFill>
                    </a:endParaRPr>
                  </a:p>
                </p:txBody>
              </p:sp>
            </p:grpSp>
            <p:sp>
              <p:nvSpPr>
                <p:cNvPr id="37" name="ZoneTexte 36"/>
                <p:cNvSpPr txBox="1"/>
                <p:nvPr/>
              </p:nvSpPr>
              <p:spPr>
                <a:xfrm rot="16200000">
                  <a:off x="-482598" y="4135500"/>
                  <a:ext cx="1525790" cy="261610"/>
                </a:xfrm>
                <a:prstGeom prst="rect">
                  <a:avLst/>
                </a:prstGeom>
                <a:noFill/>
              </p:spPr>
              <p:txBody>
                <a:bodyPr wrap="square" rtlCol="0">
                  <a:spAutoFit/>
                </a:bodyPr>
                <a:lstStyle/>
                <a:p>
                  <a:pPr algn="ctr"/>
                  <a:r>
                    <a:rPr lang="en-US" sz="1100" dirty="0" smtClean="0">
                      <a:solidFill>
                        <a:schemeClr val="tx2"/>
                      </a:solidFill>
                      <a:latin typeface="+mj-lt"/>
                      <a:cs typeface="Arial"/>
                    </a:rPr>
                    <a:t>CO</a:t>
                  </a:r>
                  <a:r>
                    <a:rPr lang="en-US" sz="1100" baseline="-25000" dirty="0" smtClean="0">
                      <a:solidFill>
                        <a:schemeClr val="tx2"/>
                      </a:solidFill>
                      <a:latin typeface="+mj-lt"/>
                      <a:cs typeface="Arial"/>
                    </a:rPr>
                    <a:t>2</a:t>
                  </a:r>
                  <a:r>
                    <a:rPr lang="en-US" sz="1100" dirty="0" smtClean="0">
                      <a:solidFill>
                        <a:schemeClr val="tx2"/>
                      </a:solidFill>
                      <a:latin typeface="+mj-lt"/>
                      <a:cs typeface="Arial"/>
                    </a:rPr>
                    <a:t> flux </a:t>
                  </a:r>
                  <a:r>
                    <a:rPr lang="en-US" sz="1100" dirty="0" err="1" smtClean="0">
                      <a:solidFill>
                        <a:schemeClr val="tx2"/>
                      </a:solidFill>
                      <a:latin typeface="+mj-lt"/>
                      <a:cs typeface="Arial"/>
                    </a:rPr>
                    <a:t>GtC</a:t>
                  </a:r>
                  <a:r>
                    <a:rPr lang="en-US" sz="1100" dirty="0" smtClean="0">
                      <a:solidFill>
                        <a:schemeClr val="tx2"/>
                      </a:solidFill>
                      <a:latin typeface="+mj-lt"/>
                      <a:cs typeface="Arial"/>
                    </a:rPr>
                    <a:t> yr</a:t>
                  </a:r>
                  <a:r>
                    <a:rPr lang="en-US" sz="1100" baseline="30000" dirty="0" smtClean="0">
                      <a:solidFill>
                        <a:schemeClr val="tx2"/>
                      </a:solidFill>
                      <a:latin typeface="+mj-lt"/>
                      <a:cs typeface="Arial"/>
                    </a:rPr>
                    <a:t>-1</a:t>
                  </a:r>
                  <a:endParaRPr lang="en-US" sz="1100" baseline="30000" dirty="0">
                    <a:solidFill>
                      <a:schemeClr val="tx2"/>
                    </a:solidFill>
                    <a:latin typeface="+mj-lt"/>
                    <a:cs typeface="Arial"/>
                  </a:endParaRPr>
                </a:p>
              </p:txBody>
            </p:sp>
          </p:grpSp>
        </p:grpSp>
      </p:grpSp>
    </p:spTree>
    <p:extLst>
      <p:ext uri="{BB962C8B-B14F-4D97-AF65-F5344CB8AC3E}">
        <p14:creationId xmlns:p14="http://schemas.microsoft.com/office/powerpoint/2010/main" val="306517328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3552"/>
                                        </p:tgtEl>
                                        <p:attrNameLst>
                                          <p:attrName>style.visibility</p:attrName>
                                        </p:attrNameLst>
                                      </p:cBhvr>
                                      <p:to>
                                        <p:strVal val="visible"/>
                                      </p:to>
                                    </p:set>
                                    <p:animEffect transition="in" filter="dissolve">
                                      <p:cBhvr>
                                        <p:cTn id="12" dur="500"/>
                                        <p:tgtEl>
                                          <p:spTgt spid="193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1643445" y="3454677"/>
            <a:ext cx="184666" cy="369332"/>
          </a:xfrm>
          <a:prstGeom prst="rect">
            <a:avLst/>
          </a:prstGeom>
          <a:noFill/>
        </p:spPr>
        <p:txBody>
          <a:bodyPr wrap="none" rtlCol="0">
            <a:spAutoFit/>
          </a:bodyPr>
          <a:lstStyle/>
          <a:p>
            <a:endParaRPr lang="en-US" dirty="0"/>
          </a:p>
        </p:txBody>
      </p:sp>
      <p:grpSp>
        <p:nvGrpSpPr>
          <p:cNvPr id="26" name="Grouper 25"/>
          <p:cNvGrpSpPr/>
          <p:nvPr/>
        </p:nvGrpSpPr>
        <p:grpSpPr>
          <a:xfrm>
            <a:off x="734830" y="215496"/>
            <a:ext cx="8195733" cy="6335999"/>
            <a:chOff x="982595" y="75672"/>
            <a:chExt cx="8195733" cy="6335999"/>
          </a:xfrm>
        </p:grpSpPr>
        <p:grpSp>
          <p:nvGrpSpPr>
            <p:cNvPr id="25" name="Grouper 24"/>
            <p:cNvGrpSpPr/>
            <p:nvPr/>
          </p:nvGrpSpPr>
          <p:grpSpPr>
            <a:xfrm>
              <a:off x="982595" y="75672"/>
              <a:ext cx="8195733" cy="6335999"/>
              <a:chOff x="982595" y="75672"/>
              <a:chExt cx="8195733" cy="6335999"/>
            </a:xfrm>
          </p:grpSpPr>
          <p:pic>
            <p:nvPicPr>
              <p:cNvPr id="11" name="Image 10" descr="fig2_new.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982595" y="75672"/>
                <a:ext cx="8195733" cy="6335999"/>
              </a:xfrm>
              <a:prstGeom prst="rect">
                <a:avLst/>
              </a:prstGeom>
            </p:spPr>
          </p:pic>
          <p:sp>
            <p:nvSpPr>
              <p:cNvPr id="53" name="ZoneTexte 52"/>
              <p:cNvSpPr txBox="1"/>
              <p:nvPr/>
            </p:nvSpPr>
            <p:spPr>
              <a:xfrm>
                <a:off x="7231116" y="4683945"/>
                <a:ext cx="1147945" cy="276999"/>
              </a:xfrm>
              <a:prstGeom prst="rect">
                <a:avLst/>
              </a:prstGeom>
              <a:noFill/>
            </p:spPr>
            <p:txBody>
              <a:bodyPr wrap="none" rtlCol="0">
                <a:spAutoFit/>
              </a:bodyPr>
              <a:lstStyle/>
              <a:p>
                <a:r>
                  <a:rPr lang="en-US" sz="1200" b="1" dirty="0" smtClean="0">
                    <a:solidFill>
                      <a:srgbClr val="0000FF"/>
                    </a:solidFill>
                  </a:rPr>
                  <a:t>CO</a:t>
                </a:r>
                <a:r>
                  <a:rPr lang="en-US" sz="1200" b="1" baseline="-25000" dirty="0" smtClean="0">
                    <a:solidFill>
                      <a:srgbClr val="0000FF"/>
                    </a:solidFill>
                  </a:rPr>
                  <a:t>2</a:t>
                </a:r>
                <a:r>
                  <a:rPr lang="en-US" sz="1200" b="1" dirty="0" smtClean="0">
                    <a:solidFill>
                      <a:srgbClr val="0000FF"/>
                    </a:solidFill>
                  </a:rPr>
                  <a:t> uptake</a:t>
                </a:r>
                <a:endParaRPr lang="en-US" sz="1200" b="1" dirty="0">
                  <a:solidFill>
                    <a:srgbClr val="0000FF"/>
                  </a:solidFill>
                </a:endParaRPr>
              </a:p>
            </p:txBody>
          </p:sp>
          <p:sp>
            <p:nvSpPr>
              <p:cNvPr id="54" name="ZoneTexte 53"/>
              <p:cNvSpPr txBox="1"/>
              <p:nvPr/>
            </p:nvSpPr>
            <p:spPr>
              <a:xfrm>
                <a:off x="7235600" y="1475584"/>
                <a:ext cx="1182135" cy="276999"/>
              </a:xfrm>
              <a:prstGeom prst="rect">
                <a:avLst/>
              </a:prstGeom>
              <a:noFill/>
            </p:spPr>
            <p:txBody>
              <a:bodyPr wrap="none" rtlCol="0">
                <a:spAutoFit/>
              </a:bodyPr>
              <a:lstStyle/>
              <a:p>
                <a:r>
                  <a:rPr lang="en-US" sz="1200" b="1" dirty="0" smtClean="0">
                    <a:solidFill>
                      <a:srgbClr val="FF0000"/>
                    </a:solidFill>
                  </a:rPr>
                  <a:t>CO</a:t>
                </a:r>
                <a:r>
                  <a:rPr lang="en-US" sz="1200" b="1" baseline="-25000" dirty="0" smtClean="0">
                    <a:solidFill>
                      <a:srgbClr val="FF0000"/>
                    </a:solidFill>
                  </a:rPr>
                  <a:t>2</a:t>
                </a:r>
                <a:r>
                  <a:rPr lang="en-US" sz="1200" b="1" dirty="0" smtClean="0">
                    <a:solidFill>
                      <a:srgbClr val="FF0000"/>
                    </a:solidFill>
                  </a:rPr>
                  <a:t> release</a:t>
                </a:r>
                <a:endParaRPr lang="en-US" sz="1200" b="1" dirty="0">
                  <a:solidFill>
                    <a:srgbClr val="FF0000"/>
                  </a:solidFill>
                </a:endParaRPr>
              </a:p>
            </p:txBody>
          </p:sp>
          <p:sp>
            <p:nvSpPr>
              <p:cNvPr id="44" name="Ellipse 43"/>
              <p:cNvSpPr/>
              <p:nvPr/>
            </p:nvSpPr>
            <p:spPr>
              <a:xfrm>
                <a:off x="2888154" y="3282918"/>
                <a:ext cx="512216" cy="331075"/>
              </a:xfrm>
              <a:prstGeom prst="ellipse">
                <a:avLst/>
              </a:prstGeom>
              <a:noFill/>
              <a:ln w="57150" cmpd="sng">
                <a:solidFill>
                  <a:srgbClr val="00F4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Ellipse 44"/>
              <p:cNvSpPr/>
              <p:nvPr/>
            </p:nvSpPr>
            <p:spPr>
              <a:xfrm>
                <a:off x="4202677" y="1793082"/>
                <a:ext cx="2304973" cy="441433"/>
              </a:xfrm>
              <a:prstGeom prst="ellipse">
                <a:avLst/>
              </a:prstGeom>
              <a:noFill/>
              <a:ln w="57150" cmpd="sng">
                <a:solidFill>
                  <a:srgbClr val="00F4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ZoneTexte 49"/>
              <p:cNvSpPr txBox="1"/>
              <p:nvPr/>
            </p:nvSpPr>
            <p:spPr>
              <a:xfrm>
                <a:off x="3370368" y="3348131"/>
                <a:ext cx="1117012" cy="415173"/>
              </a:xfrm>
              <a:prstGeom prst="rect">
                <a:avLst/>
              </a:prstGeom>
              <a:noFill/>
            </p:spPr>
            <p:txBody>
              <a:bodyPr wrap="square" rtlCol="0">
                <a:spAutoFit/>
              </a:bodyPr>
              <a:lstStyle/>
              <a:p>
                <a:pPr algn="ctr"/>
                <a:r>
                  <a:rPr lang="en-US" sz="1200" b="1" i="1" dirty="0" smtClean="0">
                    <a:solidFill>
                      <a:srgbClr val="00BD04"/>
                    </a:solidFill>
                  </a:rPr>
                  <a:t>Land use change </a:t>
                </a:r>
                <a:endParaRPr lang="en-US" sz="1200" b="1" i="1" dirty="0">
                  <a:solidFill>
                    <a:srgbClr val="00BD04"/>
                  </a:solidFill>
                </a:endParaRPr>
              </a:p>
            </p:txBody>
          </p:sp>
          <p:sp>
            <p:nvSpPr>
              <p:cNvPr id="51" name="ZoneTexte 50"/>
              <p:cNvSpPr txBox="1"/>
              <p:nvPr/>
            </p:nvSpPr>
            <p:spPr>
              <a:xfrm>
                <a:off x="4219074" y="1485641"/>
                <a:ext cx="2416630" cy="304460"/>
              </a:xfrm>
              <a:prstGeom prst="rect">
                <a:avLst/>
              </a:prstGeom>
              <a:noFill/>
            </p:spPr>
            <p:txBody>
              <a:bodyPr wrap="square" rtlCol="0">
                <a:spAutoFit/>
              </a:bodyPr>
              <a:lstStyle/>
              <a:p>
                <a:pPr algn="ctr"/>
                <a:r>
                  <a:rPr lang="en-US" sz="1600" b="1" i="1" dirty="0" smtClean="0">
                    <a:solidFill>
                      <a:srgbClr val="00BD04"/>
                    </a:solidFill>
                  </a:rPr>
                  <a:t>Soil respiration</a:t>
                </a:r>
                <a:endParaRPr lang="en-US" sz="1600" b="1" i="1" dirty="0">
                  <a:solidFill>
                    <a:srgbClr val="00BD04"/>
                  </a:solidFill>
                </a:endParaRPr>
              </a:p>
            </p:txBody>
          </p:sp>
          <p:sp>
            <p:nvSpPr>
              <p:cNvPr id="52" name="Ellipse 51"/>
              <p:cNvSpPr/>
              <p:nvPr/>
            </p:nvSpPr>
            <p:spPr>
              <a:xfrm>
                <a:off x="1215587" y="3030657"/>
                <a:ext cx="1514468" cy="626159"/>
              </a:xfrm>
              <a:prstGeom prst="ellipse">
                <a:avLst/>
              </a:prstGeom>
              <a:noFill/>
              <a:ln w="28575" cmpd="sng">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ZoneTexte 56"/>
              <p:cNvSpPr txBox="1"/>
              <p:nvPr/>
            </p:nvSpPr>
            <p:spPr>
              <a:xfrm>
                <a:off x="1356691" y="3062730"/>
                <a:ext cx="1149930" cy="534189"/>
              </a:xfrm>
              <a:prstGeom prst="rect">
                <a:avLst/>
              </a:prstGeom>
              <a:noFill/>
            </p:spPr>
            <p:txBody>
              <a:bodyPr wrap="square" rtlCol="0">
                <a:spAutoFit/>
              </a:bodyPr>
              <a:lstStyle/>
              <a:p>
                <a:pPr algn="ctr">
                  <a:lnSpc>
                    <a:spcPct val="90000"/>
                  </a:lnSpc>
                </a:pPr>
                <a:r>
                  <a:rPr lang="en-US" sz="1200" b="1" i="1" dirty="0" smtClean="0">
                    <a:solidFill>
                      <a:schemeClr val="accent1">
                        <a:lumMod val="60000"/>
                        <a:lumOff val="40000"/>
                      </a:schemeClr>
                    </a:solidFill>
                  </a:rPr>
                  <a:t>Equatorial</a:t>
                </a:r>
              </a:p>
              <a:p>
                <a:pPr algn="ctr">
                  <a:lnSpc>
                    <a:spcPct val="90000"/>
                  </a:lnSpc>
                </a:pPr>
                <a:r>
                  <a:rPr lang="en-US" sz="1200" b="1" i="1" dirty="0">
                    <a:solidFill>
                      <a:schemeClr val="accent1">
                        <a:lumMod val="60000"/>
                        <a:lumOff val="40000"/>
                      </a:schemeClr>
                    </a:solidFill>
                  </a:rPr>
                  <a:t>u</a:t>
                </a:r>
                <a:r>
                  <a:rPr lang="en-US" sz="1200" b="1" i="1" dirty="0" smtClean="0">
                    <a:solidFill>
                      <a:schemeClr val="accent1">
                        <a:lumMod val="60000"/>
                        <a:lumOff val="40000"/>
                      </a:schemeClr>
                    </a:solidFill>
                  </a:rPr>
                  <a:t>pwelling</a:t>
                </a:r>
              </a:p>
              <a:p>
                <a:pPr algn="ctr">
                  <a:lnSpc>
                    <a:spcPct val="90000"/>
                  </a:lnSpc>
                </a:pPr>
                <a:r>
                  <a:rPr lang="en-US" sz="1200" b="1" i="1" dirty="0" smtClean="0">
                    <a:solidFill>
                      <a:schemeClr val="accent1">
                        <a:lumMod val="60000"/>
                        <a:lumOff val="40000"/>
                      </a:schemeClr>
                    </a:solidFill>
                  </a:rPr>
                  <a:t>source</a:t>
                </a:r>
                <a:endParaRPr lang="en-US" sz="1200" b="1" i="1" dirty="0">
                  <a:solidFill>
                    <a:schemeClr val="accent1">
                      <a:lumMod val="60000"/>
                      <a:lumOff val="40000"/>
                    </a:schemeClr>
                  </a:solidFill>
                </a:endParaRPr>
              </a:p>
            </p:txBody>
          </p:sp>
          <p:sp>
            <p:nvSpPr>
              <p:cNvPr id="58" name="Ellipse 57"/>
              <p:cNvSpPr/>
              <p:nvPr/>
            </p:nvSpPr>
            <p:spPr>
              <a:xfrm>
                <a:off x="1961731" y="2013799"/>
                <a:ext cx="704297" cy="275896"/>
              </a:xfrm>
              <a:prstGeom prst="ellipse">
                <a:avLst/>
              </a:prstGeom>
              <a:noFill/>
              <a:ln w="57150" cmpd="sng">
                <a:solidFill>
                  <a:srgbClr val="00F4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ZoneTexte 58"/>
              <p:cNvSpPr txBox="1"/>
              <p:nvPr/>
            </p:nvSpPr>
            <p:spPr>
              <a:xfrm>
                <a:off x="1635798" y="1553911"/>
                <a:ext cx="1856783" cy="259431"/>
              </a:xfrm>
              <a:prstGeom prst="rect">
                <a:avLst/>
              </a:prstGeom>
              <a:solidFill>
                <a:schemeClr val="bg1"/>
              </a:solidFill>
            </p:spPr>
            <p:txBody>
              <a:bodyPr wrap="square" rtlCol="0">
                <a:spAutoFit/>
              </a:bodyPr>
              <a:lstStyle/>
              <a:p>
                <a:pPr algn="ctr"/>
                <a:r>
                  <a:rPr lang="en-US" sz="1600" b="1" i="1" dirty="0" smtClean="0">
                    <a:solidFill>
                      <a:srgbClr val="00BD04"/>
                    </a:solidFill>
                  </a:rPr>
                  <a:t>Fire emissions</a:t>
                </a:r>
                <a:endParaRPr lang="en-US" sz="1600" b="1" i="1" dirty="0">
                  <a:solidFill>
                    <a:srgbClr val="00BD04"/>
                  </a:solidFill>
                </a:endParaRPr>
              </a:p>
            </p:txBody>
          </p:sp>
          <p:sp>
            <p:nvSpPr>
              <p:cNvPr id="60" name="Ellipse 59"/>
              <p:cNvSpPr/>
              <p:nvPr/>
            </p:nvSpPr>
            <p:spPr>
              <a:xfrm>
                <a:off x="4691797" y="3655871"/>
                <a:ext cx="1399304" cy="520245"/>
              </a:xfrm>
              <a:prstGeom prst="ellipse">
                <a:avLst/>
              </a:prstGeom>
              <a:noFill/>
              <a:ln w="28575" cmpd="sng">
                <a:solidFill>
                  <a:srgbClr val="50CA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61" name="ZoneTexte 60"/>
              <p:cNvSpPr txBox="1"/>
              <p:nvPr/>
            </p:nvSpPr>
            <p:spPr>
              <a:xfrm>
                <a:off x="4621241" y="3661234"/>
                <a:ext cx="1581917" cy="461665"/>
              </a:xfrm>
              <a:prstGeom prst="rect">
                <a:avLst/>
              </a:prstGeom>
              <a:noFill/>
            </p:spPr>
            <p:txBody>
              <a:bodyPr wrap="square" rtlCol="0">
                <a:spAutoFit/>
              </a:bodyPr>
              <a:lstStyle/>
              <a:p>
                <a:pPr algn="ctr"/>
                <a:r>
                  <a:rPr lang="en-US" sz="1200" b="1" i="1" dirty="0" smtClean="0">
                    <a:solidFill>
                      <a:schemeClr val="accent1">
                        <a:lumMod val="60000"/>
                        <a:lumOff val="40000"/>
                      </a:schemeClr>
                    </a:solidFill>
                  </a:rPr>
                  <a:t>Southern</a:t>
                </a:r>
              </a:p>
              <a:p>
                <a:pPr algn="ctr"/>
                <a:r>
                  <a:rPr lang="en-US" sz="1200" b="1" i="1" dirty="0" smtClean="0">
                    <a:solidFill>
                      <a:schemeClr val="accent1">
                        <a:lumMod val="60000"/>
                        <a:lumOff val="40000"/>
                      </a:schemeClr>
                    </a:solidFill>
                  </a:rPr>
                  <a:t>Ocean uptake</a:t>
                </a:r>
                <a:endParaRPr lang="en-US" sz="1200" b="1" i="1" dirty="0">
                  <a:solidFill>
                    <a:schemeClr val="accent1">
                      <a:lumMod val="60000"/>
                      <a:lumOff val="40000"/>
                    </a:schemeClr>
                  </a:solidFill>
                </a:endParaRPr>
              </a:p>
            </p:txBody>
          </p:sp>
          <p:sp>
            <p:nvSpPr>
              <p:cNvPr id="62" name="Ellipse 61"/>
              <p:cNvSpPr/>
              <p:nvPr/>
            </p:nvSpPr>
            <p:spPr>
              <a:xfrm>
                <a:off x="4138650" y="3062202"/>
                <a:ext cx="512216" cy="331075"/>
              </a:xfrm>
              <a:prstGeom prst="ellipse">
                <a:avLst/>
              </a:prstGeom>
              <a:noFill/>
              <a:ln w="57150" cmpd="sng">
                <a:solidFill>
                  <a:srgbClr val="00F4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Ellipse 62"/>
              <p:cNvSpPr/>
              <p:nvPr/>
            </p:nvSpPr>
            <p:spPr>
              <a:xfrm>
                <a:off x="5547244" y="3007023"/>
                <a:ext cx="704297" cy="386254"/>
              </a:xfrm>
              <a:prstGeom prst="ellipse">
                <a:avLst/>
              </a:prstGeom>
              <a:noFill/>
              <a:ln w="57150" cmpd="sng">
                <a:solidFill>
                  <a:srgbClr val="00F4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ZoneTexte 63"/>
              <p:cNvSpPr txBox="1"/>
              <p:nvPr/>
            </p:nvSpPr>
            <p:spPr>
              <a:xfrm>
                <a:off x="2260756" y="1070418"/>
                <a:ext cx="4519725" cy="369332"/>
              </a:xfrm>
              <a:prstGeom prst="rect">
                <a:avLst/>
              </a:prstGeom>
              <a:noFill/>
            </p:spPr>
            <p:txBody>
              <a:bodyPr wrap="none" rtlCol="0">
                <a:spAutoFit/>
              </a:bodyPr>
              <a:lstStyle/>
              <a:p>
                <a:r>
                  <a:rPr lang="en-US" b="1" dirty="0" smtClean="0">
                    <a:solidFill>
                      <a:srgbClr val="0098DB"/>
                    </a:solidFill>
                  </a:rPr>
                  <a:t> CO</a:t>
                </a:r>
                <a:r>
                  <a:rPr lang="en-US" b="1" baseline="-25000" dirty="0" smtClean="0">
                    <a:solidFill>
                      <a:srgbClr val="0098DB"/>
                    </a:solidFill>
                  </a:rPr>
                  <a:t>2</a:t>
                </a:r>
                <a:r>
                  <a:rPr lang="en-US" b="1" dirty="0" smtClean="0">
                    <a:solidFill>
                      <a:srgbClr val="0098DB"/>
                    </a:solidFill>
                  </a:rPr>
                  <a:t> fluxes in winter (Jan-March)</a:t>
                </a:r>
                <a:endParaRPr lang="en-US" b="1" dirty="0">
                  <a:solidFill>
                    <a:srgbClr val="0098DB"/>
                  </a:solidFill>
                </a:endParaRPr>
              </a:p>
            </p:txBody>
          </p:sp>
        </p:grpSp>
        <p:sp>
          <p:nvSpPr>
            <p:cNvPr id="55" name="ZoneTexte 54"/>
            <p:cNvSpPr txBox="1"/>
            <p:nvPr/>
          </p:nvSpPr>
          <p:spPr>
            <a:xfrm>
              <a:off x="1123158" y="5106664"/>
              <a:ext cx="7197073" cy="391042"/>
            </a:xfrm>
            <a:prstGeom prst="rect">
              <a:avLst/>
            </a:prstGeom>
            <a:noFill/>
          </p:spPr>
          <p:txBody>
            <a:bodyPr wrap="square" rtlCol="0">
              <a:spAutoFit/>
            </a:bodyPr>
            <a:lstStyle/>
            <a:p>
              <a:pPr marL="285750" indent="-285750">
                <a:buClr>
                  <a:schemeClr val="accent1"/>
                </a:buClr>
                <a:buFont typeface="Arial"/>
                <a:buChar char="•"/>
              </a:pPr>
              <a:r>
                <a:rPr lang="en-US" spc="50" dirty="0" smtClean="0"/>
                <a:t>Northern lands are net sources in winter (respiration)</a:t>
              </a:r>
            </a:p>
          </p:txBody>
        </p:sp>
      </p:grpSp>
      <p:grpSp>
        <p:nvGrpSpPr>
          <p:cNvPr id="24" name="Grouper 23"/>
          <p:cNvGrpSpPr/>
          <p:nvPr/>
        </p:nvGrpSpPr>
        <p:grpSpPr>
          <a:xfrm>
            <a:off x="323528" y="188640"/>
            <a:ext cx="8712968" cy="6214536"/>
            <a:chOff x="-4525566" y="1067039"/>
            <a:chExt cx="8764319" cy="5952790"/>
          </a:xfrm>
        </p:grpSpPr>
        <p:pic>
          <p:nvPicPr>
            <p:cNvPr id="5" name="Image 4" descr="fig1_new.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163403" y="1067039"/>
              <a:ext cx="8261069" cy="5952790"/>
            </a:xfrm>
            <a:prstGeom prst="rect">
              <a:avLst/>
            </a:prstGeom>
          </p:spPr>
        </p:pic>
        <p:grpSp>
          <p:nvGrpSpPr>
            <p:cNvPr id="56" name="Grouper 55"/>
            <p:cNvGrpSpPr/>
            <p:nvPr/>
          </p:nvGrpSpPr>
          <p:grpSpPr>
            <a:xfrm>
              <a:off x="-4525566" y="2045272"/>
              <a:ext cx="8764319" cy="4876034"/>
              <a:chOff x="417425" y="1012339"/>
              <a:chExt cx="8764319" cy="4876034"/>
            </a:xfrm>
          </p:grpSpPr>
          <p:sp>
            <p:nvSpPr>
              <p:cNvPr id="18" name="Rectangle 17"/>
              <p:cNvSpPr/>
              <p:nvPr/>
            </p:nvSpPr>
            <p:spPr>
              <a:xfrm>
                <a:off x="417425" y="4517490"/>
                <a:ext cx="8764319" cy="1370883"/>
              </a:xfrm>
              <a:prstGeom prst="rect">
                <a:avLst/>
              </a:prstGeom>
            </p:spPr>
            <p:txBody>
              <a:bodyPr wrap="square">
                <a:spAutoFit/>
              </a:bodyPr>
              <a:lstStyle/>
              <a:p>
                <a:pPr>
                  <a:buClr>
                    <a:schemeClr val="accent1"/>
                  </a:buClr>
                </a:pPr>
                <a:endParaRPr lang="en-US" spc="50" dirty="0" smtClean="0">
                  <a:latin typeface="Arial Narrow"/>
                  <a:cs typeface="Arial Narrow"/>
                </a:endParaRPr>
              </a:p>
              <a:p>
                <a:pPr marL="285750" indent="-285750">
                  <a:spcBef>
                    <a:spcPts val="600"/>
                  </a:spcBef>
                  <a:buClr>
                    <a:schemeClr val="accent1"/>
                  </a:buClr>
                  <a:buFont typeface="Arial"/>
                  <a:buChar char="•"/>
                </a:pPr>
                <a:r>
                  <a:rPr lang="en-US" spc="50" dirty="0">
                    <a:latin typeface="Arial Narrow"/>
                    <a:cs typeface="Arial Narrow"/>
                  </a:rPr>
                  <a:t>Northern lands are net sources in winter (respiration</a:t>
                </a:r>
                <a:r>
                  <a:rPr lang="en-US" spc="50" dirty="0" smtClean="0">
                    <a:latin typeface="Arial Narrow"/>
                    <a:cs typeface="Arial Narrow"/>
                  </a:rPr>
                  <a:t>)</a:t>
                </a:r>
              </a:p>
              <a:p>
                <a:pPr marL="285750" indent="-285750">
                  <a:spcBef>
                    <a:spcPts val="600"/>
                  </a:spcBef>
                  <a:buClr>
                    <a:schemeClr val="accent1"/>
                  </a:buClr>
                  <a:buFont typeface="Arial"/>
                  <a:buChar char="•"/>
                </a:pPr>
                <a:r>
                  <a:rPr lang="en-US" spc="50" dirty="0" smtClean="0">
                    <a:latin typeface="Arial Narrow"/>
                    <a:cs typeface="Arial Narrow"/>
                  </a:rPr>
                  <a:t>And net sinks </a:t>
                </a:r>
                <a:r>
                  <a:rPr lang="en-US" spc="50" dirty="0">
                    <a:latin typeface="Arial Narrow"/>
                    <a:cs typeface="Arial Narrow"/>
                  </a:rPr>
                  <a:t>in summer (photosynthesis &gt; respiration</a:t>
                </a:r>
                <a:r>
                  <a:rPr lang="en-US" spc="50" dirty="0" smtClean="0">
                    <a:latin typeface="Arial Narrow"/>
                    <a:cs typeface="Arial Narrow"/>
                  </a:rPr>
                  <a:t>) </a:t>
                </a:r>
                <a:endParaRPr lang="en-US" spc="50" dirty="0">
                  <a:latin typeface="Arial Narrow"/>
                  <a:cs typeface="Arial Narrow"/>
                </a:endParaRPr>
              </a:p>
              <a:p>
                <a:pPr marL="285750" indent="-285750">
                  <a:spcBef>
                    <a:spcPts val="600"/>
                  </a:spcBef>
                  <a:buClr>
                    <a:schemeClr val="accent1"/>
                  </a:buClr>
                  <a:buFont typeface="Arial"/>
                  <a:buChar char="•"/>
                </a:pPr>
                <a:r>
                  <a:rPr lang="en-US" spc="50" dirty="0" smtClean="0">
                    <a:latin typeface="Arial Narrow"/>
                    <a:cs typeface="Arial Narrow"/>
                  </a:rPr>
                  <a:t>Knowledge of photosynthesis </a:t>
                </a:r>
                <a:r>
                  <a:rPr lang="en-US" spc="50" dirty="0">
                    <a:latin typeface="Arial Narrow"/>
                    <a:cs typeface="Arial Narrow"/>
                  </a:rPr>
                  <a:t>alone will not tell us if a region is a net source or sink of CO</a:t>
                </a:r>
                <a:r>
                  <a:rPr lang="en-US" spc="50" baseline="-25000" dirty="0">
                    <a:latin typeface="Arial Narrow"/>
                    <a:cs typeface="Arial Narrow"/>
                  </a:rPr>
                  <a:t>2</a:t>
                </a:r>
              </a:p>
            </p:txBody>
          </p:sp>
          <p:grpSp>
            <p:nvGrpSpPr>
              <p:cNvPr id="49" name="Grouper 48"/>
              <p:cNvGrpSpPr/>
              <p:nvPr/>
            </p:nvGrpSpPr>
            <p:grpSpPr>
              <a:xfrm>
                <a:off x="2137905" y="1012339"/>
                <a:ext cx="6164431" cy="3690604"/>
                <a:chOff x="2076623" y="1044518"/>
                <a:chExt cx="6140285" cy="3690604"/>
              </a:xfrm>
            </p:grpSpPr>
            <p:grpSp>
              <p:nvGrpSpPr>
                <p:cNvPr id="48" name="Grouper 47"/>
                <p:cNvGrpSpPr/>
                <p:nvPr/>
              </p:nvGrpSpPr>
              <p:grpSpPr>
                <a:xfrm>
                  <a:off x="2076623" y="1044518"/>
                  <a:ext cx="6140285" cy="3690604"/>
                  <a:chOff x="2076623" y="1044518"/>
                  <a:chExt cx="6140285" cy="3690604"/>
                </a:xfrm>
              </p:grpSpPr>
              <p:sp>
                <p:nvSpPr>
                  <p:cNvPr id="38" name="Ellipse 37"/>
                  <p:cNvSpPr/>
                  <p:nvPr/>
                </p:nvSpPr>
                <p:spPr>
                  <a:xfrm>
                    <a:off x="3601897" y="1823827"/>
                    <a:ext cx="1991092" cy="604386"/>
                  </a:xfrm>
                  <a:prstGeom prst="ellipse">
                    <a:avLst/>
                  </a:prstGeom>
                  <a:noFill/>
                  <a:ln w="57150" cmpd="sng">
                    <a:solidFill>
                      <a:srgbClr val="00F4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ZoneTexte 38"/>
                  <p:cNvSpPr txBox="1"/>
                  <p:nvPr/>
                </p:nvSpPr>
                <p:spPr>
                  <a:xfrm>
                    <a:off x="3440055" y="1493861"/>
                    <a:ext cx="3878143" cy="338554"/>
                  </a:xfrm>
                  <a:prstGeom prst="rect">
                    <a:avLst/>
                  </a:prstGeom>
                  <a:noFill/>
                </p:spPr>
                <p:txBody>
                  <a:bodyPr wrap="square" rtlCol="0">
                    <a:spAutoFit/>
                  </a:bodyPr>
                  <a:lstStyle/>
                  <a:p>
                    <a:pPr algn="ctr"/>
                    <a:r>
                      <a:rPr lang="en-US" sz="1600" b="1" i="1" dirty="0" smtClean="0">
                        <a:solidFill>
                          <a:srgbClr val="00BD04"/>
                        </a:solidFill>
                      </a:rPr>
                      <a:t>Uptake by land biosphere </a:t>
                    </a:r>
                    <a:endParaRPr lang="en-US" sz="1600" b="1" i="1" dirty="0">
                      <a:solidFill>
                        <a:srgbClr val="00BD04"/>
                      </a:solidFill>
                    </a:endParaRPr>
                  </a:p>
                </p:txBody>
              </p:sp>
              <p:sp>
                <p:nvSpPr>
                  <p:cNvPr id="40" name="ZoneTexte 39"/>
                  <p:cNvSpPr txBox="1"/>
                  <p:nvPr/>
                </p:nvSpPr>
                <p:spPr>
                  <a:xfrm>
                    <a:off x="2076623" y="1044518"/>
                    <a:ext cx="5739317" cy="369332"/>
                  </a:xfrm>
                  <a:prstGeom prst="rect">
                    <a:avLst/>
                  </a:prstGeom>
                  <a:solidFill>
                    <a:srgbClr val="FFFFFF"/>
                  </a:solidFill>
                </p:spPr>
                <p:txBody>
                  <a:bodyPr wrap="square" rtlCol="0">
                    <a:spAutoFit/>
                  </a:bodyPr>
                  <a:lstStyle/>
                  <a:p>
                    <a:r>
                      <a:rPr lang="en-US" b="1" dirty="0" smtClean="0">
                        <a:solidFill>
                          <a:srgbClr val="0098DB"/>
                        </a:solidFill>
                      </a:rPr>
                      <a:t>CO</a:t>
                    </a:r>
                    <a:r>
                      <a:rPr lang="en-US" b="1" baseline="-25000" dirty="0" smtClean="0">
                        <a:solidFill>
                          <a:srgbClr val="0098DB"/>
                        </a:solidFill>
                      </a:rPr>
                      <a:t>2</a:t>
                    </a:r>
                    <a:r>
                      <a:rPr lang="en-US" b="1" dirty="0" smtClean="0">
                        <a:solidFill>
                          <a:srgbClr val="0098DB"/>
                        </a:solidFill>
                      </a:rPr>
                      <a:t> fluxes in summer (Jul-Sep)</a:t>
                    </a:r>
                    <a:endParaRPr lang="en-US" b="1" dirty="0">
                      <a:solidFill>
                        <a:srgbClr val="0098DB"/>
                      </a:solidFill>
                    </a:endParaRPr>
                  </a:p>
                </p:txBody>
              </p:sp>
              <p:sp>
                <p:nvSpPr>
                  <p:cNvPr id="46" name="ZoneTexte 45"/>
                  <p:cNvSpPr txBox="1"/>
                  <p:nvPr/>
                </p:nvSpPr>
                <p:spPr>
                  <a:xfrm>
                    <a:off x="7066720" y="4458123"/>
                    <a:ext cx="1150188" cy="276999"/>
                  </a:xfrm>
                  <a:prstGeom prst="rect">
                    <a:avLst/>
                  </a:prstGeom>
                  <a:noFill/>
                </p:spPr>
                <p:txBody>
                  <a:bodyPr wrap="none" rtlCol="0">
                    <a:spAutoFit/>
                  </a:bodyPr>
                  <a:lstStyle/>
                  <a:p>
                    <a:r>
                      <a:rPr lang="en-US" sz="1200" b="1" dirty="0" smtClean="0">
                        <a:solidFill>
                          <a:srgbClr val="0000FF"/>
                        </a:solidFill>
                      </a:rPr>
                      <a:t>CO</a:t>
                    </a:r>
                    <a:r>
                      <a:rPr lang="en-US" sz="1200" b="1" baseline="-25000" dirty="0" smtClean="0">
                        <a:solidFill>
                          <a:srgbClr val="0000FF"/>
                        </a:solidFill>
                      </a:rPr>
                      <a:t>2</a:t>
                    </a:r>
                    <a:r>
                      <a:rPr lang="en-US" sz="1200" b="1" dirty="0" smtClean="0">
                        <a:solidFill>
                          <a:srgbClr val="0000FF"/>
                        </a:solidFill>
                      </a:rPr>
                      <a:t> uptake</a:t>
                    </a:r>
                    <a:endParaRPr lang="en-US" sz="1200" b="1" dirty="0">
                      <a:solidFill>
                        <a:srgbClr val="0000FF"/>
                      </a:solidFill>
                    </a:endParaRPr>
                  </a:p>
                </p:txBody>
              </p:sp>
            </p:grpSp>
            <p:sp>
              <p:nvSpPr>
                <p:cNvPr id="47" name="ZoneTexte 46"/>
                <p:cNvSpPr txBox="1"/>
                <p:nvPr/>
              </p:nvSpPr>
              <p:spPr>
                <a:xfrm>
                  <a:off x="7024898" y="1389351"/>
                  <a:ext cx="1184445" cy="276999"/>
                </a:xfrm>
                <a:prstGeom prst="rect">
                  <a:avLst/>
                </a:prstGeom>
                <a:noFill/>
              </p:spPr>
              <p:txBody>
                <a:bodyPr wrap="none" rtlCol="0">
                  <a:spAutoFit/>
                </a:bodyPr>
                <a:lstStyle/>
                <a:p>
                  <a:r>
                    <a:rPr lang="en-US" sz="1200" b="1" dirty="0" smtClean="0">
                      <a:solidFill>
                        <a:srgbClr val="FF0000"/>
                      </a:solidFill>
                    </a:rPr>
                    <a:t>CO</a:t>
                  </a:r>
                  <a:r>
                    <a:rPr lang="en-US" sz="1200" b="1" baseline="-25000" dirty="0" smtClean="0">
                      <a:solidFill>
                        <a:srgbClr val="FF0000"/>
                      </a:solidFill>
                    </a:rPr>
                    <a:t>2</a:t>
                  </a:r>
                  <a:r>
                    <a:rPr lang="en-US" sz="1200" b="1" dirty="0" smtClean="0">
                      <a:solidFill>
                        <a:srgbClr val="FF0000"/>
                      </a:solidFill>
                    </a:rPr>
                    <a:t> release</a:t>
                  </a:r>
                  <a:endParaRPr lang="en-US" sz="1200" b="1" dirty="0">
                    <a:solidFill>
                      <a:srgbClr val="FF0000"/>
                    </a:solidFill>
                  </a:endParaRPr>
                </a:p>
              </p:txBody>
            </p:sp>
          </p:grpSp>
        </p:grpSp>
      </p:grpSp>
      <p:sp>
        <p:nvSpPr>
          <p:cNvPr id="43" name="Titre 2"/>
          <p:cNvSpPr txBox="1">
            <a:spLocks/>
          </p:cNvSpPr>
          <p:nvPr/>
        </p:nvSpPr>
        <p:spPr bwMode="auto">
          <a:xfrm>
            <a:off x="798201" y="476672"/>
            <a:ext cx="8098034" cy="50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2400" b="1">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endParaRPr lang="en-US" dirty="0">
              <a:solidFill>
                <a:srgbClr val="5492CD"/>
              </a:solidFill>
            </a:endParaRPr>
          </a:p>
        </p:txBody>
      </p:sp>
      <p:sp>
        <p:nvSpPr>
          <p:cNvPr id="2" name="Titre 1"/>
          <p:cNvSpPr>
            <a:spLocks noGrp="1"/>
          </p:cNvSpPr>
          <p:nvPr>
            <p:ph type="title"/>
          </p:nvPr>
        </p:nvSpPr>
        <p:spPr>
          <a:xfrm>
            <a:off x="1028525" y="260648"/>
            <a:ext cx="7287891" cy="506849"/>
          </a:xfrm>
        </p:spPr>
        <p:txBody>
          <a:bodyPr/>
          <a:lstStyle/>
          <a:p>
            <a:r>
              <a:rPr lang="en-US" sz="3200" dirty="0"/>
              <a:t>… and how they vary in time</a:t>
            </a:r>
            <a:br>
              <a:rPr lang="en-US" sz="3200" dirty="0"/>
            </a:br>
            <a:endParaRPr lang="en-US" sz="3200" dirty="0"/>
          </a:p>
        </p:txBody>
      </p:sp>
    </p:spTree>
    <p:extLst>
      <p:ext uri="{BB962C8B-B14F-4D97-AF65-F5344CB8AC3E}">
        <p14:creationId xmlns:p14="http://schemas.microsoft.com/office/powerpoint/2010/main" val="35912675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texte 2"/>
          <p:cNvSpPr>
            <a:spLocks noGrp="1"/>
          </p:cNvSpPr>
          <p:nvPr>
            <p:ph type="body" sz="quarter" idx="10"/>
          </p:nvPr>
        </p:nvSpPr>
        <p:spPr>
          <a:xfrm>
            <a:off x="457200" y="627321"/>
            <a:ext cx="8210550" cy="1001479"/>
          </a:xfrm>
        </p:spPr>
        <p:txBody>
          <a:bodyPr/>
          <a:lstStyle/>
          <a:p>
            <a:r>
              <a:rPr lang="en-US" sz="3200" b="1" dirty="0" smtClean="0">
                <a:solidFill>
                  <a:schemeClr val="tx2"/>
                </a:solidFill>
              </a:rPr>
              <a:t>Decadal changes in the southern ocean uptake of CO</a:t>
            </a:r>
            <a:r>
              <a:rPr lang="en-US" sz="3200" b="1" baseline="-25000" dirty="0" smtClean="0">
                <a:solidFill>
                  <a:schemeClr val="tx2"/>
                </a:solidFill>
              </a:rPr>
              <a:t>2</a:t>
            </a:r>
            <a:endParaRPr lang="en-US" sz="3200" b="1" baseline="-25000" dirty="0">
              <a:solidFill>
                <a:schemeClr val="tx2"/>
              </a:solidFill>
            </a:endParaRPr>
          </a:p>
        </p:txBody>
      </p:sp>
      <p:sp>
        <p:nvSpPr>
          <p:cNvPr id="4" name="Espace réservé du texte 3"/>
          <p:cNvSpPr>
            <a:spLocks noGrp="1"/>
          </p:cNvSpPr>
          <p:nvPr>
            <p:ph type="body" sz="quarter" idx="11"/>
          </p:nvPr>
        </p:nvSpPr>
        <p:spPr/>
        <p:txBody>
          <a:bodyPr/>
          <a:lstStyle/>
          <a:p>
            <a:endParaRPr lang="en-US"/>
          </a:p>
        </p:txBody>
      </p:sp>
      <p:pic>
        <p:nvPicPr>
          <p:cNvPr id="5" name="Image 4"/>
          <p:cNvPicPr>
            <a:picLocks noChangeAspect="1"/>
          </p:cNvPicPr>
          <p:nvPr/>
        </p:nvPicPr>
        <p:blipFill>
          <a:blip r:embed="rId2"/>
          <a:stretch>
            <a:fillRect/>
          </a:stretch>
        </p:blipFill>
        <p:spPr>
          <a:xfrm>
            <a:off x="3059832" y="2348880"/>
            <a:ext cx="5659853" cy="2718706"/>
          </a:xfrm>
          <a:prstGeom prst="rect">
            <a:avLst/>
          </a:prstGeom>
        </p:spPr>
      </p:pic>
      <p:sp>
        <p:nvSpPr>
          <p:cNvPr id="6" name="ZoneTexte 5"/>
          <p:cNvSpPr txBox="1"/>
          <p:nvPr/>
        </p:nvSpPr>
        <p:spPr>
          <a:xfrm>
            <a:off x="177464" y="2549803"/>
            <a:ext cx="2900756" cy="2031325"/>
          </a:xfrm>
          <a:prstGeom prst="rect">
            <a:avLst/>
          </a:prstGeom>
          <a:noFill/>
        </p:spPr>
        <p:txBody>
          <a:bodyPr wrap="square" rtlCol="0">
            <a:spAutoFit/>
          </a:bodyPr>
          <a:lstStyle/>
          <a:p>
            <a:r>
              <a:rPr lang="fr-FR" dirty="0" smtClean="0"/>
              <a:t>(</a:t>
            </a:r>
            <a:r>
              <a:rPr lang="fr-FR" dirty="0" err="1" smtClean="0"/>
              <a:t>Landschutzer</a:t>
            </a:r>
            <a:r>
              <a:rPr lang="fr-FR" dirty="0" smtClean="0"/>
              <a:t> et al. 2015)</a:t>
            </a:r>
          </a:p>
          <a:p>
            <a:endParaRPr lang="fr-FR" dirty="0"/>
          </a:p>
          <a:p>
            <a:endParaRPr lang="fr-FR" dirty="0" smtClean="0"/>
          </a:p>
          <a:p>
            <a:pPr marL="285750" indent="-285750">
              <a:buFont typeface="Wingdings" charset="0"/>
              <a:buChar char="à"/>
            </a:pPr>
            <a:r>
              <a:rPr lang="fr-FR" dirty="0" smtClean="0">
                <a:sym typeface="Wingdings"/>
              </a:rPr>
              <a:t>Cycle du Carbone très dynamique ?</a:t>
            </a:r>
          </a:p>
          <a:p>
            <a:pPr marL="285750" indent="-285750">
              <a:buFont typeface="Wingdings" charset="0"/>
              <a:buChar char="à"/>
            </a:pPr>
            <a:r>
              <a:rPr lang="fr-FR" dirty="0" smtClean="0">
                <a:sym typeface="Wingdings"/>
              </a:rPr>
              <a:t>Suivi de long-terme nécessaire ?</a:t>
            </a:r>
            <a:endParaRPr lang="fr-FR" dirty="0"/>
          </a:p>
        </p:txBody>
      </p:sp>
    </p:spTree>
    <p:extLst>
      <p:ext uri="{BB962C8B-B14F-4D97-AF65-F5344CB8AC3E}">
        <p14:creationId xmlns:p14="http://schemas.microsoft.com/office/powerpoint/2010/main" val="4006174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528" y="332656"/>
            <a:ext cx="9649072" cy="561975"/>
          </a:xfrm>
        </p:spPr>
        <p:txBody>
          <a:bodyPr/>
          <a:lstStyle/>
          <a:p>
            <a:pPr algn="ctr"/>
            <a:r>
              <a:rPr lang="fr-FR" sz="2800" dirty="0" smtClean="0">
                <a:solidFill>
                  <a:srgbClr val="5492CD"/>
                </a:solidFill>
                <a:latin typeface="+mj-lt"/>
              </a:rPr>
              <a:t>Global </a:t>
            </a:r>
            <a:r>
              <a:rPr lang="fr-FR" sz="2800" dirty="0" err="1">
                <a:solidFill>
                  <a:srgbClr val="5492CD"/>
                </a:solidFill>
                <a:latin typeface="+mj-lt"/>
              </a:rPr>
              <a:t>C</a:t>
            </a:r>
            <a:r>
              <a:rPr lang="fr-FR" sz="2800" dirty="0" err="1" smtClean="0">
                <a:solidFill>
                  <a:srgbClr val="5492CD"/>
                </a:solidFill>
                <a:latin typeface="+mj-lt"/>
              </a:rPr>
              <a:t>arbon</a:t>
            </a:r>
            <a:r>
              <a:rPr lang="fr-FR" sz="2800" dirty="0" smtClean="0">
                <a:solidFill>
                  <a:srgbClr val="5492CD"/>
                </a:solidFill>
                <a:latin typeface="+mj-lt"/>
              </a:rPr>
              <a:t> Budget</a:t>
            </a:r>
            <a:endParaRPr lang="fr-FR" sz="2800" dirty="0">
              <a:solidFill>
                <a:srgbClr val="5492CD"/>
              </a:solidFill>
              <a:latin typeface="+mj-lt"/>
            </a:endParaRPr>
          </a:p>
        </p:txBody>
      </p:sp>
      <p:pic>
        <p:nvPicPr>
          <p:cNvPr id="5" name="Image 4"/>
          <p:cNvPicPr>
            <a:picLocks noChangeAspect="1"/>
          </p:cNvPicPr>
          <p:nvPr/>
        </p:nvPicPr>
        <p:blipFill>
          <a:blip r:embed="rId2"/>
          <a:stretch>
            <a:fillRect/>
          </a:stretch>
        </p:blipFill>
        <p:spPr>
          <a:xfrm>
            <a:off x="1619672" y="1052736"/>
            <a:ext cx="5544616" cy="3096344"/>
          </a:xfrm>
          <a:prstGeom prst="rect">
            <a:avLst/>
          </a:prstGeom>
        </p:spPr>
      </p:pic>
      <p:sp>
        <p:nvSpPr>
          <p:cNvPr id="7" name="ZoneTexte 6"/>
          <p:cNvSpPr txBox="1"/>
          <p:nvPr/>
        </p:nvSpPr>
        <p:spPr>
          <a:xfrm>
            <a:off x="179512" y="4406564"/>
            <a:ext cx="8928992" cy="2190788"/>
          </a:xfrm>
          <a:prstGeom prst="rect">
            <a:avLst/>
          </a:prstGeom>
          <a:noFill/>
        </p:spPr>
        <p:txBody>
          <a:bodyPr wrap="square" lIns="18000" tIns="18000" rIns="18000" bIns="18000" rtlCol="0">
            <a:spAutoFit/>
          </a:bodyPr>
          <a:lstStyle/>
          <a:p>
            <a:pPr>
              <a:spcBef>
                <a:spcPts val="600"/>
              </a:spcBef>
              <a:spcAft>
                <a:spcPts val="600"/>
              </a:spcAft>
            </a:pPr>
            <a:r>
              <a:rPr lang="en-US" sz="2400" dirty="0" smtClean="0">
                <a:latin typeface="Arial Narrow"/>
                <a:cs typeface="Arial Narrow"/>
              </a:rPr>
              <a:t>Since 1750, human </a:t>
            </a:r>
            <a:r>
              <a:rPr lang="en-US" sz="2400" baseline="0" dirty="0" smtClean="0">
                <a:latin typeface="Arial Narrow"/>
                <a:cs typeface="Arial Narrow"/>
              </a:rPr>
              <a:t>activities have emitted 555 ± 85 </a:t>
            </a:r>
            <a:r>
              <a:rPr lang="en-US" sz="2400" baseline="0" dirty="0" err="1" smtClean="0">
                <a:latin typeface="Arial Narrow"/>
                <a:cs typeface="Arial Narrow"/>
              </a:rPr>
              <a:t>PgC</a:t>
            </a:r>
            <a:r>
              <a:rPr lang="en-US" sz="2400" baseline="0" dirty="0" smtClean="0">
                <a:latin typeface="Arial Narrow"/>
                <a:cs typeface="Arial Narrow"/>
              </a:rPr>
              <a:t> from fossil fuel burning</a:t>
            </a:r>
            <a:r>
              <a:rPr lang="en-US" sz="2400" dirty="0" smtClean="0">
                <a:latin typeface="Arial Narrow"/>
                <a:cs typeface="Arial Narrow"/>
              </a:rPr>
              <a:t> and land use change</a:t>
            </a:r>
            <a:endParaRPr lang="en-US" sz="2400" baseline="0" dirty="0" smtClean="0">
              <a:latin typeface="Arial Narrow"/>
              <a:cs typeface="Arial Narrow"/>
            </a:endParaRPr>
          </a:p>
          <a:p>
            <a:pPr>
              <a:spcBef>
                <a:spcPts val="600"/>
              </a:spcBef>
              <a:spcAft>
                <a:spcPts val="600"/>
              </a:spcAft>
            </a:pPr>
            <a:r>
              <a:rPr lang="en-US" sz="2400" dirty="0" smtClean="0">
                <a:latin typeface="Arial Narrow"/>
                <a:cs typeface="Arial Narrow"/>
              </a:rPr>
              <a:t>Fossil fuel CO</a:t>
            </a:r>
            <a:r>
              <a:rPr lang="en-US" sz="2400" baseline="-25000" dirty="0" smtClean="0">
                <a:latin typeface="Arial Narrow"/>
                <a:cs typeface="Arial Narrow"/>
              </a:rPr>
              <a:t>2</a:t>
            </a:r>
            <a:r>
              <a:rPr lang="en-US" sz="2400" dirty="0" smtClean="0">
                <a:latin typeface="Arial Narrow"/>
                <a:cs typeface="Arial Narrow"/>
              </a:rPr>
              <a:t> emissions were 10 </a:t>
            </a:r>
            <a:r>
              <a:rPr lang="en-US" sz="2400" dirty="0" err="1" smtClean="0">
                <a:latin typeface="Arial Narrow"/>
                <a:cs typeface="Arial Narrow"/>
              </a:rPr>
              <a:t>PgC</a:t>
            </a:r>
            <a:r>
              <a:rPr lang="en-US" sz="2400" dirty="0" smtClean="0">
                <a:latin typeface="Arial Narrow"/>
                <a:cs typeface="Arial Narrow"/>
              </a:rPr>
              <a:t> yr</a:t>
            </a:r>
            <a:r>
              <a:rPr lang="en-US" sz="2400" baseline="30000" dirty="0" smtClean="0">
                <a:latin typeface="Arial Narrow"/>
                <a:cs typeface="Arial Narrow"/>
              </a:rPr>
              <a:t>-1</a:t>
            </a:r>
            <a:r>
              <a:rPr lang="en-US" sz="2400" dirty="0" smtClean="0">
                <a:latin typeface="Arial Narrow"/>
                <a:cs typeface="Arial Narrow"/>
              </a:rPr>
              <a:t> in 2015, 61% above their 1990 level</a:t>
            </a:r>
            <a:endParaRPr lang="en-US" sz="2400" baseline="0" dirty="0" smtClean="0">
              <a:latin typeface="Arial Narrow"/>
              <a:cs typeface="Arial Narrow"/>
            </a:endParaRPr>
          </a:p>
          <a:p>
            <a:pPr>
              <a:spcBef>
                <a:spcPts val="600"/>
              </a:spcBef>
              <a:spcAft>
                <a:spcPts val="600"/>
              </a:spcAft>
            </a:pPr>
            <a:r>
              <a:rPr lang="en-US" sz="2400" dirty="0">
                <a:latin typeface="Arial Narrow"/>
                <a:cs typeface="Arial Narrow"/>
              </a:rPr>
              <a:t>O</a:t>
            </a:r>
            <a:r>
              <a:rPr lang="en-US" sz="2400" baseline="0" dirty="0" smtClean="0">
                <a:latin typeface="Arial Narrow"/>
                <a:cs typeface="Arial Narrow"/>
              </a:rPr>
              <a:t>ver the past 50 years,</a:t>
            </a:r>
            <a:r>
              <a:rPr lang="en-US" sz="2400" dirty="0" smtClean="0">
                <a:latin typeface="Arial Narrow"/>
                <a:cs typeface="Arial Narrow"/>
              </a:rPr>
              <a:t> a fraction of </a:t>
            </a:r>
            <a:r>
              <a:rPr lang="en-US" sz="2400" baseline="0" dirty="0" smtClean="0">
                <a:latin typeface="Arial Narrow"/>
                <a:cs typeface="Arial Narrow"/>
              </a:rPr>
              <a:t>44</a:t>
            </a:r>
            <a:r>
              <a:rPr lang="en-US" sz="2400" dirty="0" smtClean="0">
                <a:latin typeface="Arial Narrow"/>
                <a:cs typeface="Arial Narrow"/>
              </a:rPr>
              <a:t> ± 6 </a:t>
            </a:r>
            <a:r>
              <a:rPr lang="en-US" sz="2400" baseline="0" dirty="0" smtClean="0">
                <a:latin typeface="Arial Narrow"/>
                <a:cs typeface="Arial Narrow"/>
              </a:rPr>
              <a:t>% of emissions remains in the atmosphere, increasing the Earth’s greenhouse effect</a:t>
            </a:r>
          </a:p>
        </p:txBody>
      </p:sp>
    </p:spTree>
    <p:extLst>
      <p:ext uri="{BB962C8B-B14F-4D97-AF65-F5344CB8AC3E}">
        <p14:creationId xmlns:p14="http://schemas.microsoft.com/office/powerpoint/2010/main" val="116242739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683568" y="476672"/>
            <a:ext cx="7945662" cy="523220"/>
          </a:xfrm>
          <a:prstGeom prst="rect">
            <a:avLst/>
          </a:prstGeom>
          <a:noFill/>
        </p:spPr>
        <p:txBody>
          <a:bodyPr wrap="square" rtlCol="0">
            <a:spAutoFit/>
          </a:bodyPr>
          <a:lstStyle/>
          <a:p>
            <a:pPr algn="ctr"/>
            <a:r>
              <a:rPr lang="fr-FR" sz="2800" b="1" dirty="0" smtClean="0">
                <a:solidFill>
                  <a:schemeClr val="tx2"/>
                </a:solidFill>
              </a:rPr>
              <a:t>Future projections of the </a:t>
            </a:r>
            <a:r>
              <a:rPr lang="fr-FR" sz="2800" b="1" dirty="0" err="1" smtClean="0">
                <a:solidFill>
                  <a:schemeClr val="tx2"/>
                </a:solidFill>
              </a:rPr>
              <a:t>carbon</a:t>
            </a:r>
            <a:r>
              <a:rPr lang="fr-FR" sz="2800" b="1" dirty="0" smtClean="0">
                <a:solidFill>
                  <a:schemeClr val="tx2"/>
                </a:solidFill>
              </a:rPr>
              <a:t> cycle</a:t>
            </a:r>
            <a:endParaRPr lang="fr-FR" sz="2800" b="1" dirty="0">
              <a:solidFill>
                <a:schemeClr val="tx2"/>
              </a:solidFill>
            </a:endParaRPr>
          </a:p>
        </p:txBody>
      </p:sp>
      <p:sp>
        <p:nvSpPr>
          <p:cNvPr id="6" name="ZoneTexte 5"/>
          <p:cNvSpPr txBox="1"/>
          <p:nvPr/>
        </p:nvSpPr>
        <p:spPr>
          <a:xfrm>
            <a:off x="323528" y="3645024"/>
            <a:ext cx="1236486" cy="369332"/>
          </a:xfrm>
          <a:prstGeom prst="rect">
            <a:avLst/>
          </a:prstGeom>
          <a:noFill/>
        </p:spPr>
        <p:txBody>
          <a:bodyPr wrap="none" rtlCol="0">
            <a:spAutoFit/>
          </a:bodyPr>
          <a:lstStyle/>
          <a:p>
            <a:r>
              <a:rPr lang="fr-FR" dirty="0" smtClean="0">
                <a:latin typeface="Arial"/>
                <a:cs typeface="Arial"/>
              </a:rPr>
              <a:t>Emissions</a:t>
            </a:r>
            <a:endParaRPr lang="fr-FR" dirty="0">
              <a:latin typeface="Arial"/>
              <a:cs typeface="Arial"/>
            </a:endParaRPr>
          </a:p>
        </p:txBody>
      </p:sp>
      <p:pic>
        <p:nvPicPr>
          <p:cNvPr id="7" name="Picture 23"/>
          <p:cNvPicPr>
            <a:picLocks noChangeAspect="1" noChangeArrowheads="1"/>
          </p:cNvPicPr>
          <p:nvPr/>
        </p:nvPicPr>
        <p:blipFill>
          <a:blip r:embed="rId2"/>
          <a:srcRect/>
          <a:stretch>
            <a:fillRect/>
          </a:stretch>
        </p:blipFill>
        <p:spPr bwMode="auto">
          <a:xfrm>
            <a:off x="2985" y="2276872"/>
            <a:ext cx="1904720" cy="1368152"/>
          </a:xfrm>
          <a:prstGeom prst="rect">
            <a:avLst/>
          </a:prstGeom>
          <a:ln>
            <a:noFill/>
          </a:ln>
          <a:effectLst>
            <a:softEdge rad="112500"/>
          </a:effectLst>
        </p:spPr>
      </p:pic>
      <p:graphicFrame>
        <p:nvGraphicFramePr>
          <p:cNvPr id="20" name="Graphique 19"/>
          <p:cNvGraphicFramePr>
            <a:graphicFrameLocks/>
          </p:cNvGraphicFramePr>
          <p:nvPr>
            <p:extLst>
              <p:ext uri="{D42A27DB-BD31-4B8C-83A1-F6EECF244321}">
                <p14:modId xmlns:p14="http://schemas.microsoft.com/office/powerpoint/2010/main" val="3935266248"/>
              </p:ext>
            </p:extLst>
          </p:nvPr>
        </p:nvGraphicFramePr>
        <p:xfrm>
          <a:off x="2074326" y="2812229"/>
          <a:ext cx="5184576" cy="3145010"/>
        </p:xfrm>
        <a:graphic>
          <a:graphicData uri="http://schemas.openxmlformats.org/drawingml/2006/chart">
            <c:chart xmlns:c="http://schemas.openxmlformats.org/drawingml/2006/chart" xmlns:r="http://schemas.openxmlformats.org/officeDocument/2006/relationships" r:id="rId3"/>
          </a:graphicData>
        </a:graphic>
      </p:graphicFrame>
      <p:sp>
        <p:nvSpPr>
          <p:cNvPr id="23" name="ZoneTexte 22"/>
          <p:cNvSpPr txBox="1"/>
          <p:nvPr/>
        </p:nvSpPr>
        <p:spPr>
          <a:xfrm>
            <a:off x="6196780" y="2776087"/>
            <a:ext cx="1353355" cy="707886"/>
          </a:xfrm>
          <a:prstGeom prst="rect">
            <a:avLst/>
          </a:prstGeom>
          <a:noFill/>
        </p:spPr>
        <p:txBody>
          <a:bodyPr wrap="none" rtlCol="0">
            <a:spAutoFit/>
          </a:bodyPr>
          <a:lstStyle/>
          <a:p>
            <a:r>
              <a:rPr lang="fr-FR" sz="2000" dirty="0" smtClean="0">
                <a:solidFill>
                  <a:schemeClr val="bg2"/>
                </a:solidFill>
              </a:rPr>
              <a:t>Emissions</a:t>
            </a:r>
          </a:p>
          <a:p>
            <a:r>
              <a:rPr lang="fr-FR" sz="2000" dirty="0" smtClean="0">
                <a:solidFill>
                  <a:schemeClr val="bg2"/>
                </a:solidFill>
              </a:rPr>
              <a:t>Fortes</a:t>
            </a:r>
            <a:endParaRPr lang="fr-FR" sz="2000" dirty="0">
              <a:solidFill>
                <a:schemeClr val="bg2"/>
              </a:solidFill>
            </a:endParaRPr>
          </a:p>
        </p:txBody>
      </p:sp>
      <p:sp>
        <p:nvSpPr>
          <p:cNvPr id="24" name="ZoneTexte 23"/>
          <p:cNvSpPr txBox="1"/>
          <p:nvPr/>
        </p:nvSpPr>
        <p:spPr>
          <a:xfrm>
            <a:off x="6179850" y="4808050"/>
            <a:ext cx="1509147" cy="707886"/>
          </a:xfrm>
          <a:prstGeom prst="rect">
            <a:avLst/>
          </a:prstGeom>
          <a:noFill/>
        </p:spPr>
        <p:txBody>
          <a:bodyPr wrap="none" rtlCol="0">
            <a:spAutoFit/>
          </a:bodyPr>
          <a:lstStyle/>
          <a:p>
            <a:r>
              <a:rPr lang="fr-FR" sz="2000" dirty="0" smtClean="0">
                <a:solidFill>
                  <a:srgbClr val="0000FF"/>
                </a:solidFill>
              </a:rPr>
              <a:t>Contrôle des </a:t>
            </a:r>
          </a:p>
          <a:p>
            <a:r>
              <a:rPr lang="fr-FR" sz="2000" dirty="0" smtClean="0">
                <a:solidFill>
                  <a:srgbClr val="0000FF"/>
                </a:solidFill>
              </a:rPr>
              <a:t>Emissions</a:t>
            </a:r>
            <a:endParaRPr lang="fr-FR" sz="2000" dirty="0">
              <a:solidFill>
                <a:srgbClr val="0000FF"/>
              </a:solidFill>
            </a:endParaRPr>
          </a:p>
        </p:txBody>
      </p:sp>
      <p:sp>
        <p:nvSpPr>
          <p:cNvPr id="25" name="ZoneTexte 24"/>
          <p:cNvSpPr txBox="1"/>
          <p:nvPr/>
        </p:nvSpPr>
        <p:spPr>
          <a:xfrm>
            <a:off x="2551300" y="1496978"/>
            <a:ext cx="5045036" cy="830997"/>
          </a:xfrm>
          <a:prstGeom prst="rect">
            <a:avLst/>
          </a:prstGeom>
          <a:noFill/>
        </p:spPr>
        <p:txBody>
          <a:bodyPr wrap="square" rtlCol="0">
            <a:spAutoFit/>
          </a:bodyPr>
          <a:lstStyle/>
          <a:p>
            <a:r>
              <a:rPr lang="fr-FR" sz="2400" dirty="0" smtClean="0">
                <a:latin typeface="Arial Narrow"/>
                <a:cs typeface="Arial Narrow"/>
              </a:rPr>
              <a:t>Use of </a:t>
            </a:r>
            <a:r>
              <a:rPr lang="fr-FR" sz="2400" dirty="0" err="1" smtClean="0">
                <a:latin typeface="Arial Narrow"/>
                <a:cs typeface="Arial Narrow"/>
              </a:rPr>
              <a:t>emission</a:t>
            </a:r>
            <a:r>
              <a:rPr lang="fr-FR" sz="2400" dirty="0" smtClean="0">
                <a:latin typeface="Arial Narrow"/>
                <a:cs typeface="Arial Narrow"/>
              </a:rPr>
              <a:t> scenarios </a:t>
            </a:r>
            <a:r>
              <a:rPr lang="fr-FR" sz="2400" dirty="0" err="1" smtClean="0">
                <a:latin typeface="Arial Narrow"/>
                <a:cs typeface="Arial Narrow"/>
              </a:rPr>
              <a:t>determined</a:t>
            </a:r>
            <a:r>
              <a:rPr lang="fr-FR" sz="2400" dirty="0" smtClean="0">
                <a:latin typeface="Arial Narrow"/>
                <a:cs typeface="Arial Narrow"/>
              </a:rPr>
              <a:t> by </a:t>
            </a:r>
            <a:r>
              <a:rPr lang="fr-FR" sz="2400" dirty="0" err="1" smtClean="0">
                <a:latin typeface="Arial Narrow"/>
                <a:cs typeface="Arial Narrow"/>
              </a:rPr>
              <a:t>contrasted</a:t>
            </a:r>
            <a:r>
              <a:rPr lang="fr-FR" sz="2400" dirty="0" smtClean="0">
                <a:latin typeface="Arial Narrow"/>
                <a:cs typeface="Arial Narrow"/>
              </a:rPr>
              <a:t> </a:t>
            </a:r>
            <a:r>
              <a:rPr lang="fr-FR" sz="2400" dirty="0" err="1" smtClean="0">
                <a:latin typeface="Arial Narrow"/>
                <a:cs typeface="Arial Narrow"/>
              </a:rPr>
              <a:t>socio-economic</a:t>
            </a:r>
            <a:r>
              <a:rPr lang="fr-FR" sz="2400" dirty="0" smtClean="0">
                <a:latin typeface="Arial Narrow"/>
                <a:cs typeface="Arial Narrow"/>
              </a:rPr>
              <a:t> </a:t>
            </a:r>
            <a:r>
              <a:rPr lang="fr-FR" sz="2400" dirty="0" err="1" smtClean="0">
                <a:latin typeface="Arial Narrow"/>
                <a:cs typeface="Arial Narrow"/>
              </a:rPr>
              <a:t>trajectories</a:t>
            </a:r>
            <a:endParaRPr lang="fr-FR" sz="2400" dirty="0" smtClean="0">
              <a:latin typeface="Arial Narrow"/>
              <a:cs typeface="Arial Narrow"/>
            </a:endParaRPr>
          </a:p>
        </p:txBody>
      </p:sp>
      <p:sp>
        <p:nvSpPr>
          <p:cNvPr id="2" name="ZoneTexte 1"/>
          <p:cNvSpPr txBox="1"/>
          <p:nvPr/>
        </p:nvSpPr>
        <p:spPr>
          <a:xfrm>
            <a:off x="2051720" y="2708920"/>
            <a:ext cx="958078" cy="344128"/>
          </a:xfrm>
          <a:prstGeom prst="rect">
            <a:avLst/>
          </a:prstGeom>
          <a:noFill/>
        </p:spPr>
        <p:txBody>
          <a:bodyPr wrap="none" lIns="18000" tIns="18000" rIns="18000" bIns="18000" rtlCol="0">
            <a:spAutoFit/>
          </a:bodyPr>
          <a:lstStyle/>
          <a:p>
            <a:r>
              <a:rPr lang="en-US" sz="2000" baseline="0" dirty="0" err="1" smtClean="0"/>
              <a:t>Pg</a:t>
            </a:r>
            <a:r>
              <a:rPr lang="en-US" sz="2000" baseline="0" dirty="0" smtClean="0"/>
              <a:t> C y</a:t>
            </a:r>
            <a:r>
              <a:rPr lang="en-US" sz="2000" baseline="30000" dirty="0" smtClean="0"/>
              <a:t>-1</a:t>
            </a:r>
          </a:p>
        </p:txBody>
      </p:sp>
    </p:spTree>
    <p:extLst>
      <p:ext uri="{BB962C8B-B14F-4D97-AF65-F5344CB8AC3E}">
        <p14:creationId xmlns:p14="http://schemas.microsoft.com/office/powerpoint/2010/main" val="31820304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607949" y="959504"/>
            <a:ext cx="1236486" cy="369332"/>
          </a:xfrm>
          <a:prstGeom prst="rect">
            <a:avLst/>
          </a:prstGeom>
          <a:noFill/>
        </p:spPr>
        <p:txBody>
          <a:bodyPr wrap="none" rtlCol="0">
            <a:spAutoFit/>
          </a:bodyPr>
          <a:lstStyle/>
          <a:p>
            <a:r>
              <a:rPr lang="fr-FR" dirty="0" smtClean="0">
                <a:latin typeface="Arial"/>
                <a:cs typeface="Arial"/>
              </a:rPr>
              <a:t>Emissions</a:t>
            </a:r>
            <a:endParaRPr lang="fr-FR" dirty="0">
              <a:latin typeface="Arial"/>
              <a:cs typeface="Arial"/>
            </a:endParaRPr>
          </a:p>
        </p:txBody>
      </p:sp>
      <p:pic>
        <p:nvPicPr>
          <p:cNvPr id="7" name="Picture 23"/>
          <p:cNvPicPr>
            <a:picLocks noChangeAspect="1" noChangeArrowheads="1"/>
          </p:cNvPicPr>
          <p:nvPr/>
        </p:nvPicPr>
        <p:blipFill>
          <a:blip r:embed="rId2"/>
          <a:srcRect/>
          <a:stretch>
            <a:fillRect/>
          </a:stretch>
        </p:blipFill>
        <p:spPr bwMode="auto">
          <a:xfrm>
            <a:off x="374650" y="1463936"/>
            <a:ext cx="1511579" cy="982115"/>
          </a:xfrm>
          <a:prstGeom prst="rect">
            <a:avLst/>
          </a:prstGeom>
          <a:noFill/>
          <a:ln w="19050">
            <a:solidFill>
              <a:schemeClr val="tx1"/>
            </a:solidFill>
            <a:miter lim="800000"/>
            <a:headEnd/>
            <a:tailEnd/>
          </a:ln>
          <a:effectLst>
            <a:outerShdw dist="103779" dir="2700000" sx="65000" sy="65000" algn="tl" rotWithShape="0">
              <a:schemeClr val="accent1">
                <a:lumMod val="60000"/>
                <a:lumOff val="40000"/>
                <a:alpha val="65000"/>
              </a:schemeClr>
            </a:outerShdw>
          </a:effectLst>
        </p:spPr>
      </p:pic>
      <p:pic>
        <p:nvPicPr>
          <p:cNvPr id="8" name="Picture 22"/>
          <p:cNvPicPr>
            <a:picLocks noChangeAspect="1" noChangeArrowheads="1"/>
          </p:cNvPicPr>
          <p:nvPr/>
        </p:nvPicPr>
        <p:blipFill>
          <a:blip r:embed="rId3"/>
          <a:srcRect/>
          <a:stretch>
            <a:fillRect/>
          </a:stretch>
        </p:blipFill>
        <p:spPr bwMode="auto">
          <a:xfrm>
            <a:off x="1832181" y="3660566"/>
            <a:ext cx="1459382" cy="1002182"/>
          </a:xfrm>
          <a:prstGeom prst="rect">
            <a:avLst/>
          </a:prstGeom>
          <a:noFill/>
          <a:ln w="19050">
            <a:solidFill>
              <a:schemeClr val="tx1"/>
            </a:solidFill>
            <a:miter lim="800000"/>
            <a:headEnd/>
            <a:tailEnd/>
          </a:ln>
          <a:effectLst>
            <a:outerShdw dist="103779" dir="2700000" sx="65000" sy="65000" algn="tl" rotWithShape="0">
              <a:schemeClr val="accent1">
                <a:lumMod val="60000"/>
                <a:lumOff val="40000"/>
                <a:alpha val="65000"/>
              </a:schemeClr>
            </a:outerShdw>
          </a:effectLst>
        </p:spPr>
      </p:pic>
      <p:pic>
        <p:nvPicPr>
          <p:cNvPr id="9" name="Picture 21"/>
          <p:cNvPicPr>
            <a:picLocks noChangeAspect="1" noChangeArrowheads="1"/>
          </p:cNvPicPr>
          <p:nvPr/>
        </p:nvPicPr>
        <p:blipFill>
          <a:blip r:embed="rId4"/>
          <a:srcRect/>
          <a:stretch>
            <a:fillRect/>
          </a:stretch>
        </p:blipFill>
        <p:spPr bwMode="auto">
          <a:xfrm>
            <a:off x="3032498" y="1463936"/>
            <a:ext cx="1508920" cy="982115"/>
          </a:xfrm>
          <a:prstGeom prst="rect">
            <a:avLst/>
          </a:prstGeom>
          <a:noFill/>
          <a:ln w="19050">
            <a:solidFill>
              <a:schemeClr val="tx1"/>
            </a:solidFill>
            <a:miter lim="800000"/>
            <a:headEnd/>
            <a:tailEnd/>
          </a:ln>
          <a:effectLst>
            <a:outerShdw dist="103779" dir="2700000" sx="65000" sy="65000" algn="tl" rotWithShape="0">
              <a:schemeClr val="accent1">
                <a:lumMod val="60000"/>
                <a:lumOff val="40000"/>
                <a:alpha val="65000"/>
              </a:schemeClr>
            </a:outerShdw>
          </a:effectLst>
        </p:spPr>
      </p:pic>
      <p:pic>
        <p:nvPicPr>
          <p:cNvPr id="10" name="Picture 25"/>
          <p:cNvPicPr>
            <a:picLocks noChangeAspect="1" noChangeArrowheads="1"/>
          </p:cNvPicPr>
          <p:nvPr/>
        </p:nvPicPr>
        <p:blipFill>
          <a:blip r:embed="rId5"/>
          <a:srcRect/>
          <a:stretch>
            <a:fillRect/>
          </a:stretch>
        </p:blipFill>
        <p:spPr bwMode="auto">
          <a:xfrm>
            <a:off x="4038100" y="3670122"/>
            <a:ext cx="1481328" cy="965606"/>
          </a:xfrm>
          <a:prstGeom prst="rect">
            <a:avLst/>
          </a:prstGeom>
          <a:noFill/>
          <a:ln w="19050">
            <a:solidFill>
              <a:schemeClr val="tx1"/>
            </a:solidFill>
            <a:miter lim="800000"/>
            <a:headEnd/>
            <a:tailEnd/>
          </a:ln>
          <a:effectLst>
            <a:outerShdw dist="103779" dir="2700000" sx="65000" sy="65000" algn="tl" rotWithShape="0">
              <a:schemeClr val="accent1">
                <a:lumMod val="60000"/>
                <a:lumOff val="40000"/>
                <a:alpha val="65000"/>
              </a:schemeClr>
            </a:outerShdw>
          </a:effectLst>
        </p:spPr>
      </p:pic>
      <p:cxnSp>
        <p:nvCxnSpPr>
          <p:cNvPr id="11" name="Connecteur droit avec flèche 10"/>
          <p:cNvCxnSpPr>
            <a:stCxn id="7" idx="3"/>
            <a:endCxn id="9" idx="1"/>
          </p:cNvCxnSpPr>
          <p:nvPr/>
        </p:nvCxnSpPr>
        <p:spPr>
          <a:xfrm>
            <a:off x="1886229" y="1954994"/>
            <a:ext cx="114626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Connecteur droit avec flèche 11"/>
          <p:cNvCxnSpPr>
            <a:stCxn id="9" idx="2"/>
          </p:cNvCxnSpPr>
          <p:nvPr/>
        </p:nvCxnSpPr>
        <p:spPr>
          <a:xfrm rot="5400000">
            <a:off x="2529293" y="2402900"/>
            <a:ext cx="1214515" cy="13008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Connecteur droit avec flèche 12"/>
          <p:cNvCxnSpPr>
            <a:stCxn id="9" idx="2"/>
            <a:endCxn id="10" idx="0"/>
          </p:cNvCxnSpPr>
          <p:nvPr/>
        </p:nvCxnSpPr>
        <p:spPr>
          <a:xfrm rot="16200000" flipH="1">
            <a:off x="3670826" y="2562183"/>
            <a:ext cx="1224071" cy="9918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2799815" y="964066"/>
            <a:ext cx="2229021" cy="369332"/>
          </a:xfrm>
          <a:prstGeom prst="rect">
            <a:avLst/>
          </a:prstGeom>
          <a:noFill/>
        </p:spPr>
        <p:txBody>
          <a:bodyPr wrap="none" rtlCol="0">
            <a:spAutoFit/>
          </a:bodyPr>
          <a:lstStyle/>
          <a:p>
            <a:r>
              <a:rPr lang="fr-FR" dirty="0" smtClean="0">
                <a:latin typeface="Arial"/>
                <a:cs typeface="Arial"/>
              </a:rPr>
              <a:t>CO</a:t>
            </a:r>
            <a:r>
              <a:rPr lang="fr-FR" baseline="-25000" dirty="0" smtClean="0">
                <a:latin typeface="Arial"/>
                <a:cs typeface="Arial"/>
              </a:rPr>
              <a:t>2  </a:t>
            </a:r>
            <a:r>
              <a:rPr lang="fr-FR" dirty="0" smtClean="0">
                <a:latin typeface="Arial"/>
                <a:cs typeface="Arial"/>
              </a:rPr>
              <a:t>atmosphérique</a:t>
            </a:r>
            <a:endParaRPr lang="fr-FR" dirty="0">
              <a:latin typeface="Arial"/>
              <a:cs typeface="Arial"/>
            </a:endParaRPr>
          </a:p>
        </p:txBody>
      </p:sp>
      <p:sp>
        <p:nvSpPr>
          <p:cNvPr id="15" name="ZoneTexte 14"/>
          <p:cNvSpPr txBox="1"/>
          <p:nvPr/>
        </p:nvSpPr>
        <p:spPr>
          <a:xfrm>
            <a:off x="2803722" y="2689678"/>
            <a:ext cx="364403" cy="461665"/>
          </a:xfrm>
          <a:prstGeom prst="rect">
            <a:avLst/>
          </a:prstGeom>
          <a:noFill/>
        </p:spPr>
        <p:txBody>
          <a:bodyPr wrap="none" rtlCol="0">
            <a:spAutoFit/>
          </a:bodyPr>
          <a:lstStyle/>
          <a:p>
            <a:r>
              <a:rPr lang="fr-FR" sz="2400" b="1" dirty="0" smtClean="0">
                <a:solidFill>
                  <a:schemeClr val="bg2">
                    <a:lumMod val="60000"/>
                    <a:lumOff val="40000"/>
                  </a:schemeClr>
                </a:solidFill>
                <a:latin typeface="Arial"/>
                <a:cs typeface="Arial"/>
              </a:rPr>
              <a:t>+</a:t>
            </a:r>
            <a:endParaRPr lang="fr-FR" sz="2400" b="1" dirty="0">
              <a:solidFill>
                <a:schemeClr val="bg2">
                  <a:lumMod val="60000"/>
                  <a:lumOff val="40000"/>
                </a:schemeClr>
              </a:solidFill>
              <a:latin typeface="Arial"/>
              <a:cs typeface="Arial"/>
            </a:endParaRPr>
          </a:p>
        </p:txBody>
      </p:sp>
      <p:sp>
        <p:nvSpPr>
          <p:cNvPr id="16" name="ZoneTexte 15"/>
          <p:cNvSpPr txBox="1"/>
          <p:nvPr/>
        </p:nvSpPr>
        <p:spPr>
          <a:xfrm>
            <a:off x="4322408" y="2711452"/>
            <a:ext cx="364403" cy="461665"/>
          </a:xfrm>
          <a:prstGeom prst="rect">
            <a:avLst/>
          </a:prstGeom>
          <a:noFill/>
        </p:spPr>
        <p:txBody>
          <a:bodyPr wrap="none" rtlCol="0">
            <a:spAutoFit/>
          </a:bodyPr>
          <a:lstStyle/>
          <a:p>
            <a:r>
              <a:rPr lang="fr-FR" sz="2400" b="1" dirty="0" smtClean="0">
                <a:solidFill>
                  <a:schemeClr val="bg2">
                    <a:lumMod val="60000"/>
                    <a:lumOff val="40000"/>
                  </a:schemeClr>
                </a:solidFill>
                <a:latin typeface="Arial"/>
                <a:cs typeface="Arial"/>
              </a:rPr>
              <a:t>+</a:t>
            </a:r>
            <a:endParaRPr lang="fr-FR" sz="2400" b="1" dirty="0">
              <a:solidFill>
                <a:schemeClr val="bg2">
                  <a:lumMod val="60000"/>
                  <a:lumOff val="40000"/>
                </a:schemeClr>
              </a:solidFill>
              <a:latin typeface="Arial"/>
              <a:cs typeface="Arial"/>
            </a:endParaRPr>
          </a:p>
        </p:txBody>
      </p:sp>
      <p:sp>
        <p:nvSpPr>
          <p:cNvPr id="17" name="ZoneTexte 16"/>
          <p:cNvSpPr txBox="1"/>
          <p:nvPr/>
        </p:nvSpPr>
        <p:spPr>
          <a:xfrm>
            <a:off x="2322589" y="1614270"/>
            <a:ext cx="364403" cy="461665"/>
          </a:xfrm>
          <a:prstGeom prst="rect">
            <a:avLst/>
          </a:prstGeom>
          <a:noFill/>
        </p:spPr>
        <p:txBody>
          <a:bodyPr wrap="none" rtlCol="0">
            <a:spAutoFit/>
          </a:bodyPr>
          <a:lstStyle/>
          <a:p>
            <a:r>
              <a:rPr lang="fr-FR" sz="2400" b="1" dirty="0" smtClean="0">
                <a:solidFill>
                  <a:schemeClr val="bg2">
                    <a:lumMod val="60000"/>
                    <a:lumOff val="40000"/>
                  </a:schemeClr>
                </a:solidFill>
                <a:latin typeface="Arial"/>
                <a:cs typeface="Arial"/>
              </a:rPr>
              <a:t>+</a:t>
            </a:r>
            <a:endParaRPr lang="fr-FR" sz="2400" b="1" dirty="0">
              <a:solidFill>
                <a:schemeClr val="bg2">
                  <a:lumMod val="60000"/>
                  <a:lumOff val="40000"/>
                </a:schemeClr>
              </a:solidFill>
              <a:latin typeface="Arial"/>
              <a:cs typeface="Arial"/>
            </a:endParaRPr>
          </a:p>
        </p:txBody>
      </p:sp>
      <p:sp>
        <p:nvSpPr>
          <p:cNvPr id="18" name="ZoneTexte 17"/>
          <p:cNvSpPr txBox="1"/>
          <p:nvPr/>
        </p:nvSpPr>
        <p:spPr>
          <a:xfrm>
            <a:off x="1805445" y="4892844"/>
            <a:ext cx="1764200" cy="923330"/>
          </a:xfrm>
          <a:prstGeom prst="rect">
            <a:avLst/>
          </a:prstGeom>
          <a:noFill/>
        </p:spPr>
        <p:txBody>
          <a:bodyPr wrap="none" rtlCol="0">
            <a:spAutoFit/>
          </a:bodyPr>
          <a:lstStyle/>
          <a:p>
            <a:r>
              <a:rPr lang="fr-FR" dirty="0" smtClean="0"/>
              <a:t>Continents : </a:t>
            </a:r>
          </a:p>
          <a:p>
            <a:r>
              <a:rPr lang="fr-FR" dirty="0" smtClean="0"/>
              <a:t>Fertilisation</a:t>
            </a:r>
          </a:p>
          <a:p>
            <a:r>
              <a:rPr lang="fr-FR" dirty="0" smtClean="0"/>
              <a:t>des </a:t>
            </a:r>
            <a:r>
              <a:rPr lang="fr-FR" dirty="0" err="1" smtClean="0"/>
              <a:t>ecosystèmes</a:t>
            </a:r>
            <a:endParaRPr lang="fr-FR" dirty="0"/>
          </a:p>
        </p:txBody>
      </p:sp>
      <p:sp>
        <p:nvSpPr>
          <p:cNvPr id="19" name="ZoneTexte 18"/>
          <p:cNvSpPr txBox="1"/>
          <p:nvPr/>
        </p:nvSpPr>
        <p:spPr>
          <a:xfrm>
            <a:off x="4119607" y="4892844"/>
            <a:ext cx="1967644" cy="923330"/>
          </a:xfrm>
          <a:prstGeom prst="rect">
            <a:avLst/>
          </a:prstGeom>
          <a:noFill/>
        </p:spPr>
        <p:txBody>
          <a:bodyPr wrap="none" rtlCol="0">
            <a:spAutoFit/>
          </a:bodyPr>
          <a:lstStyle/>
          <a:p>
            <a:r>
              <a:rPr lang="fr-FR" dirty="0" smtClean="0"/>
              <a:t>Océan : </a:t>
            </a:r>
          </a:p>
          <a:p>
            <a:r>
              <a:rPr lang="fr-FR" dirty="0" smtClean="0"/>
              <a:t>Dissolution du CO</a:t>
            </a:r>
            <a:r>
              <a:rPr lang="fr-FR" baseline="-25000" dirty="0" smtClean="0"/>
              <a:t>2</a:t>
            </a:r>
            <a:r>
              <a:rPr lang="fr-FR" dirty="0" smtClean="0"/>
              <a:t> </a:t>
            </a:r>
          </a:p>
          <a:p>
            <a:r>
              <a:rPr lang="fr-FR" dirty="0" smtClean="0"/>
              <a:t>en excès</a:t>
            </a:r>
            <a:endParaRPr lang="fr-FR" dirty="0"/>
          </a:p>
        </p:txBody>
      </p:sp>
      <p:sp>
        <p:nvSpPr>
          <p:cNvPr id="21" name="ZoneTexte 20"/>
          <p:cNvSpPr txBox="1"/>
          <p:nvPr/>
        </p:nvSpPr>
        <p:spPr>
          <a:xfrm>
            <a:off x="683568" y="260648"/>
            <a:ext cx="7945662" cy="523220"/>
          </a:xfrm>
          <a:prstGeom prst="rect">
            <a:avLst/>
          </a:prstGeom>
          <a:noFill/>
        </p:spPr>
        <p:txBody>
          <a:bodyPr wrap="square" rtlCol="0">
            <a:spAutoFit/>
          </a:bodyPr>
          <a:lstStyle/>
          <a:p>
            <a:pPr algn="ctr"/>
            <a:r>
              <a:rPr lang="fr-FR" sz="2800" b="1" dirty="0" smtClean="0">
                <a:solidFill>
                  <a:schemeClr val="tx2"/>
                </a:solidFill>
              </a:rPr>
              <a:t>Future projections of the </a:t>
            </a:r>
            <a:r>
              <a:rPr lang="fr-FR" sz="2800" b="1" dirty="0" err="1" smtClean="0">
                <a:solidFill>
                  <a:schemeClr val="tx2"/>
                </a:solidFill>
              </a:rPr>
              <a:t>carbon</a:t>
            </a:r>
            <a:r>
              <a:rPr lang="fr-FR" sz="2800" b="1" dirty="0" smtClean="0">
                <a:solidFill>
                  <a:schemeClr val="tx2"/>
                </a:solidFill>
              </a:rPr>
              <a:t> cycle</a:t>
            </a:r>
            <a:endParaRPr lang="fr-FR" sz="2800" b="1" dirty="0">
              <a:solidFill>
                <a:schemeClr val="tx2"/>
              </a:solidFill>
            </a:endParaRPr>
          </a:p>
        </p:txBody>
      </p:sp>
    </p:spTree>
    <p:extLst>
      <p:ext uri="{BB962C8B-B14F-4D97-AF65-F5344CB8AC3E}">
        <p14:creationId xmlns:p14="http://schemas.microsoft.com/office/powerpoint/2010/main" val="105081156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607949" y="959504"/>
            <a:ext cx="1236486" cy="369332"/>
          </a:xfrm>
          <a:prstGeom prst="rect">
            <a:avLst/>
          </a:prstGeom>
          <a:noFill/>
        </p:spPr>
        <p:txBody>
          <a:bodyPr wrap="none" rtlCol="0">
            <a:spAutoFit/>
          </a:bodyPr>
          <a:lstStyle/>
          <a:p>
            <a:r>
              <a:rPr lang="fr-FR" dirty="0" smtClean="0">
                <a:latin typeface="Arial"/>
                <a:cs typeface="Arial"/>
              </a:rPr>
              <a:t>Emissions</a:t>
            </a:r>
            <a:endParaRPr lang="fr-FR" dirty="0">
              <a:latin typeface="Arial"/>
              <a:cs typeface="Arial"/>
            </a:endParaRPr>
          </a:p>
        </p:txBody>
      </p:sp>
      <p:pic>
        <p:nvPicPr>
          <p:cNvPr id="7" name="Picture 23"/>
          <p:cNvPicPr>
            <a:picLocks noChangeAspect="1" noChangeArrowheads="1"/>
          </p:cNvPicPr>
          <p:nvPr/>
        </p:nvPicPr>
        <p:blipFill>
          <a:blip r:embed="rId2"/>
          <a:srcRect/>
          <a:stretch>
            <a:fillRect/>
          </a:stretch>
        </p:blipFill>
        <p:spPr bwMode="auto">
          <a:xfrm>
            <a:off x="374650" y="1463936"/>
            <a:ext cx="1511579" cy="982115"/>
          </a:xfrm>
          <a:prstGeom prst="rect">
            <a:avLst/>
          </a:prstGeom>
          <a:noFill/>
          <a:ln w="19050">
            <a:solidFill>
              <a:schemeClr val="tx1"/>
            </a:solidFill>
            <a:miter lim="800000"/>
            <a:headEnd/>
            <a:tailEnd/>
          </a:ln>
          <a:effectLst>
            <a:outerShdw dist="103779" dir="2700000" algn="tl" rotWithShape="0">
              <a:schemeClr val="accent1">
                <a:lumMod val="60000"/>
                <a:lumOff val="40000"/>
                <a:alpha val="65000"/>
              </a:schemeClr>
            </a:outerShdw>
          </a:effectLst>
        </p:spPr>
      </p:pic>
      <p:pic>
        <p:nvPicPr>
          <p:cNvPr id="8" name="Picture 22"/>
          <p:cNvPicPr>
            <a:picLocks noChangeAspect="1" noChangeArrowheads="1"/>
          </p:cNvPicPr>
          <p:nvPr/>
        </p:nvPicPr>
        <p:blipFill>
          <a:blip r:embed="rId3"/>
          <a:srcRect/>
          <a:stretch>
            <a:fillRect/>
          </a:stretch>
        </p:blipFill>
        <p:spPr bwMode="auto">
          <a:xfrm>
            <a:off x="1832181" y="3660566"/>
            <a:ext cx="1459382" cy="1002182"/>
          </a:xfrm>
          <a:prstGeom prst="rect">
            <a:avLst/>
          </a:prstGeom>
          <a:noFill/>
          <a:ln w="19050">
            <a:solidFill>
              <a:schemeClr val="tx1"/>
            </a:solidFill>
            <a:miter lim="800000"/>
            <a:headEnd/>
            <a:tailEnd/>
          </a:ln>
          <a:effectLst>
            <a:outerShdw dist="103779" dir="2700000" algn="tl" rotWithShape="0">
              <a:schemeClr val="accent1">
                <a:lumMod val="60000"/>
                <a:lumOff val="40000"/>
                <a:alpha val="65000"/>
              </a:schemeClr>
            </a:outerShdw>
          </a:effectLst>
        </p:spPr>
      </p:pic>
      <p:pic>
        <p:nvPicPr>
          <p:cNvPr id="9" name="Picture 21"/>
          <p:cNvPicPr>
            <a:picLocks noChangeAspect="1" noChangeArrowheads="1"/>
          </p:cNvPicPr>
          <p:nvPr/>
        </p:nvPicPr>
        <p:blipFill>
          <a:blip r:embed="rId4"/>
          <a:srcRect/>
          <a:stretch>
            <a:fillRect/>
          </a:stretch>
        </p:blipFill>
        <p:spPr bwMode="auto">
          <a:xfrm>
            <a:off x="3032498" y="1463936"/>
            <a:ext cx="1508920" cy="982115"/>
          </a:xfrm>
          <a:prstGeom prst="rect">
            <a:avLst/>
          </a:prstGeom>
          <a:noFill/>
          <a:ln w="19050">
            <a:solidFill>
              <a:schemeClr val="tx1"/>
            </a:solidFill>
            <a:miter lim="800000"/>
            <a:headEnd/>
            <a:tailEnd/>
          </a:ln>
          <a:effectLst>
            <a:outerShdw dist="103779" dir="2700000" algn="tl" rotWithShape="0">
              <a:schemeClr val="accent1">
                <a:lumMod val="60000"/>
                <a:lumOff val="40000"/>
                <a:alpha val="65000"/>
              </a:schemeClr>
            </a:outerShdw>
          </a:effectLst>
        </p:spPr>
      </p:pic>
      <p:pic>
        <p:nvPicPr>
          <p:cNvPr id="10" name="Picture 25"/>
          <p:cNvPicPr>
            <a:picLocks noChangeAspect="1" noChangeArrowheads="1"/>
          </p:cNvPicPr>
          <p:nvPr/>
        </p:nvPicPr>
        <p:blipFill>
          <a:blip r:embed="rId5"/>
          <a:srcRect/>
          <a:stretch>
            <a:fillRect/>
          </a:stretch>
        </p:blipFill>
        <p:spPr bwMode="auto">
          <a:xfrm>
            <a:off x="4038100" y="3670122"/>
            <a:ext cx="1481328" cy="965606"/>
          </a:xfrm>
          <a:prstGeom prst="rect">
            <a:avLst/>
          </a:prstGeom>
          <a:noFill/>
          <a:ln w="19050">
            <a:solidFill>
              <a:schemeClr val="tx1"/>
            </a:solidFill>
            <a:miter lim="800000"/>
            <a:headEnd/>
            <a:tailEnd/>
          </a:ln>
          <a:effectLst>
            <a:outerShdw dist="103779" dir="2700000" algn="tl" rotWithShape="0">
              <a:schemeClr val="accent1">
                <a:lumMod val="60000"/>
                <a:lumOff val="40000"/>
                <a:alpha val="65000"/>
              </a:schemeClr>
            </a:outerShdw>
          </a:effectLst>
        </p:spPr>
      </p:pic>
      <p:cxnSp>
        <p:nvCxnSpPr>
          <p:cNvPr id="11" name="Connecteur droit avec flèche 10"/>
          <p:cNvCxnSpPr>
            <a:stCxn id="7" idx="3"/>
            <a:endCxn id="9" idx="1"/>
          </p:cNvCxnSpPr>
          <p:nvPr/>
        </p:nvCxnSpPr>
        <p:spPr>
          <a:xfrm>
            <a:off x="1886229" y="1954994"/>
            <a:ext cx="114626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Connecteur droit avec flèche 11"/>
          <p:cNvCxnSpPr>
            <a:stCxn id="9" idx="2"/>
          </p:cNvCxnSpPr>
          <p:nvPr/>
        </p:nvCxnSpPr>
        <p:spPr>
          <a:xfrm rot="5400000">
            <a:off x="2529293" y="2402900"/>
            <a:ext cx="1214515" cy="13008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Connecteur droit avec flèche 12"/>
          <p:cNvCxnSpPr>
            <a:stCxn id="9" idx="2"/>
            <a:endCxn id="10" idx="0"/>
          </p:cNvCxnSpPr>
          <p:nvPr/>
        </p:nvCxnSpPr>
        <p:spPr>
          <a:xfrm rot="16200000" flipH="1">
            <a:off x="3670826" y="2562183"/>
            <a:ext cx="1224071" cy="9918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2799815" y="964066"/>
            <a:ext cx="2229021" cy="369332"/>
          </a:xfrm>
          <a:prstGeom prst="rect">
            <a:avLst/>
          </a:prstGeom>
          <a:noFill/>
        </p:spPr>
        <p:txBody>
          <a:bodyPr wrap="none" rtlCol="0">
            <a:spAutoFit/>
          </a:bodyPr>
          <a:lstStyle/>
          <a:p>
            <a:r>
              <a:rPr lang="fr-FR" dirty="0" smtClean="0">
                <a:latin typeface="Arial"/>
                <a:cs typeface="Arial"/>
              </a:rPr>
              <a:t>CO</a:t>
            </a:r>
            <a:r>
              <a:rPr lang="fr-FR" baseline="-25000" dirty="0" smtClean="0">
                <a:latin typeface="Arial"/>
                <a:cs typeface="Arial"/>
              </a:rPr>
              <a:t>2  </a:t>
            </a:r>
            <a:r>
              <a:rPr lang="fr-FR" dirty="0" smtClean="0">
                <a:latin typeface="Arial"/>
                <a:cs typeface="Arial"/>
              </a:rPr>
              <a:t>atmosphérique</a:t>
            </a:r>
            <a:endParaRPr lang="fr-FR" dirty="0">
              <a:latin typeface="Arial"/>
              <a:cs typeface="Arial"/>
            </a:endParaRPr>
          </a:p>
        </p:txBody>
      </p:sp>
      <p:sp>
        <p:nvSpPr>
          <p:cNvPr id="15" name="ZoneTexte 14"/>
          <p:cNvSpPr txBox="1"/>
          <p:nvPr/>
        </p:nvSpPr>
        <p:spPr>
          <a:xfrm>
            <a:off x="2803722" y="2689678"/>
            <a:ext cx="364403" cy="461665"/>
          </a:xfrm>
          <a:prstGeom prst="rect">
            <a:avLst/>
          </a:prstGeom>
          <a:noFill/>
        </p:spPr>
        <p:txBody>
          <a:bodyPr wrap="none" rtlCol="0">
            <a:spAutoFit/>
          </a:bodyPr>
          <a:lstStyle/>
          <a:p>
            <a:r>
              <a:rPr lang="fr-FR" sz="2400" b="1" dirty="0" smtClean="0">
                <a:solidFill>
                  <a:srgbClr val="FF292C"/>
                </a:solidFill>
                <a:latin typeface="Arial"/>
                <a:cs typeface="Arial"/>
              </a:rPr>
              <a:t>+</a:t>
            </a:r>
            <a:endParaRPr lang="fr-FR" sz="2400" b="1" dirty="0">
              <a:solidFill>
                <a:srgbClr val="FF292C"/>
              </a:solidFill>
              <a:latin typeface="Arial"/>
              <a:cs typeface="Arial"/>
            </a:endParaRPr>
          </a:p>
        </p:txBody>
      </p:sp>
      <p:sp>
        <p:nvSpPr>
          <p:cNvPr id="16" name="ZoneTexte 15"/>
          <p:cNvSpPr txBox="1"/>
          <p:nvPr/>
        </p:nvSpPr>
        <p:spPr>
          <a:xfrm>
            <a:off x="4322408" y="2711452"/>
            <a:ext cx="364403" cy="461665"/>
          </a:xfrm>
          <a:prstGeom prst="rect">
            <a:avLst/>
          </a:prstGeom>
          <a:noFill/>
        </p:spPr>
        <p:txBody>
          <a:bodyPr wrap="none" rtlCol="0">
            <a:spAutoFit/>
          </a:bodyPr>
          <a:lstStyle/>
          <a:p>
            <a:r>
              <a:rPr lang="fr-FR" sz="2400" b="1" dirty="0" smtClean="0">
                <a:solidFill>
                  <a:srgbClr val="FF292C"/>
                </a:solidFill>
                <a:latin typeface="Arial"/>
                <a:cs typeface="Arial"/>
              </a:rPr>
              <a:t>+</a:t>
            </a:r>
            <a:endParaRPr lang="fr-FR" sz="2400" b="1" dirty="0">
              <a:solidFill>
                <a:srgbClr val="FF292C"/>
              </a:solidFill>
              <a:latin typeface="Arial"/>
              <a:cs typeface="Arial"/>
            </a:endParaRPr>
          </a:p>
        </p:txBody>
      </p:sp>
      <p:sp>
        <p:nvSpPr>
          <p:cNvPr id="17" name="ZoneTexte 16"/>
          <p:cNvSpPr txBox="1"/>
          <p:nvPr/>
        </p:nvSpPr>
        <p:spPr>
          <a:xfrm>
            <a:off x="2322589" y="1614270"/>
            <a:ext cx="364403" cy="461665"/>
          </a:xfrm>
          <a:prstGeom prst="rect">
            <a:avLst/>
          </a:prstGeom>
          <a:noFill/>
        </p:spPr>
        <p:txBody>
          <a:bodyPr wrap="none" rtlCol="0">
            <a:spAutoFit/>
          </a:bodyPr>
          <a:lstStyle/>
          <a:p>
            <a:r>
              <a:rPr lang="fr-FR" sz="2400" b="1" dirty="0" smtClean="0">
                <a:solidFill>
                  <a:srgbClr val="FF292C"/>
                </a:solidFill>
                <a:latin typeface="Arial"/>
                <a:cs typeface="Arial"/>
              </a:rPr>
              <a:t>+</a:t>
            </a:r>
            <a:endParaRPr lang="fr-FR" sz="2400" b="1" dirty="0">
              <a:solidFill>
                <a:srgbClr val="FF292C"/>
              </a:solidFill>
              <a:latin typeface="Arial"/>
              <a:cs typeface="Arial"/>
            </a:endParaRPr>
          </a:p>
        </p:txBody>
      </p:sp>
      <p:sp>
        <p:nvSpPr>
          <p:cNvPr id="18" name="ZoneTexte 17"/>
          <p:cNvSpPr txBox="1"/>
          <p:nvPr/>
        </p:nvSpPr>
        <p:spPr>
          <a:xfrm>
            <a:off x="1805445" y="4892844"/>
            <a:ext cx="1764200" cy="923330"/>
          </a:xfrm>
          <a:prstGeom prst="rect">
            <a:avLst/>
          </a:prstGeom>
          <a:noFill/>
        </p:spPr>
        <p:txBody>
          <a:bodyPr wrap="none" rtlCol="0">
            <a:spAutoFit/>
          </a:bodyPr>
          <a:lstStyle/>
          <a:p>
            <a:r>
              <a:rPr lang="fr-FR" dirty="0" smtClean="0"/>
              <a:t>Continents : </a:t>
            </a:r>
          </a:p>
          <a:p>
            <a:r>
              <a:rPr lang="fr-FR" dirty="0" smtClean="0"/>
              <a:t>Fertilisation</a:t>
            </a:r>
          </a:p>
          <a:p>
            <a:r>
              <a:rPr lang="fr-FR" dirty="0" smtClean="0"/>
              <a:t>des </a:t>
            </a:r>
            <a:r>
              <a:rPr lang="fr-FR" dirty="0" err="1" smtClean="0"/>
              <a:t>ecosystèmes</a:t>
            </a:r>
            <a:endParaRPr lang="fr-FR" dirty="0"/>
          </a:p>
        </p:txBody>
      </p:sp>
      <p:sp>
        <p:nvSpPr>
          <p:cNvPr id="19" name="ZoneTexte 18"/>
          <p:cNvSpPr txBox="1"/>
          <p:nvPr/>
        </p:nvSpPr>
        <p:spPr>
          <a:xfrm>
            <a:off x="4119607" y="4892844"/>
            <a:ext cx="1967644" cy="923330"/>
          </a:xfrm>
          <a:prstGeom prst="rect">
            <a:avLst/>
          </a:prstGeom>
          <a:noFill/>
        </p:spPr>
        <p:txBody>
          <a:bodyPr wrap="none" rtlCol="0">
            <a:spAutoFit/>
          </a:bodyPr>
          <a:lstStyle/>
          <a:p>
            <a:r>
              <a:rPr lang="fr-FR" dirty="0" smtClean="0"/>
              <a:t>Océan : </a:t>
            </a:r>
          </a:p>
          <a:p>
            <a:r>
              <a:rPr lang="fr-FR" dirty="0" smtClean="0"/>
              <a:t>Dissolution du CO</a:t>
            </a:r>
            <a:r>
              <a:rPr lang="fr-FR" baseline="-25000" dirty="0" smtClean="0"/>
              <a:t>2</a:t>
            </a:r>
            <a:r>
              <a:rPr lang="fr-FR" dirty="0" smtClean="0"/>
              <a:t> </a:t>
            </a:r>
          </a:p>
          <a:p>
            <a:r>
              <a:rPr lang="fr-FR" dirty="0" smtClean="0"/>
              <a:t>en excès</a:t>
            </a:r>
            <a:endParaRPr lang="fr-FR" dirty="0"/>
          </a:p>
        </p:txBody>
      </p:sp>
      <p:pic>
        <p:nvPicPr>
          <p:cNvPr id="20" name="Image 19"/>
          <p:cNvPicPr>
            <a:picLocks noChangeAspect="1"/>
          </p:cNvPicPr>
          <p:nvPr/>
        </p:nvPicPr>
        <p:blipFill>
          <a:blip r:embed="rId6"/>
          <a:stretch>
            <a:fillRect/>
          </a:stretch>
        </p:blipFill>
        <p:spPr>
          <a:xfrm>
            <a:off x="5962155" y="1468498"/>
            <a:ext cx="1587325" cy="987663"/>
          </a:xfrm>
          <a:prstGeom prst="rect">
            <a:avLst/>
          </a:prstGeom>
          <a:ln w="25400">
            <a:solidFill>
              <a:schemeClr val="tx1"/>
            </a:solidFill>
          </a:ln>
        </p:spPr>
      </p:pic>
      <p:cxnSp>
        <p:nvCxnSpPr>
          <p:cNvPr id="21" name="Connecteur droit avec flèche 20"/>
          <p:cNvCxnSpPr>
            <a:endCxn id="20" idx="1"/>
          </p:cNvCxnSpPr>
          <p:nvPr/>
        </p:nvCxnSpPr>
        <p:spPr>
          <a:xfrm>
            <a:off x="4541418" y="1954994"/>
            <a:ext cx="1420737" cy="7336"/>
          </a:xfrm>
          <a:prstGeom prst="straightConnector1">
            <a:avLst/>
          </a:prstGeom>
          <a:ln>
            <a:solidFill>
              <a:schemeClr val="accent5">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2" name="Connecteur droit avec flèche 21"/>
          <p:cNvCxnSpPr>
            <a:stCxn id="20" idx="2"/>
          </p:cNvCxnSpPr>
          <p:nvPr/>
        </p:nvCxnSpPr>
        <p:spPr>
          <a:xfrm rot="5400000">
            <a:off x="4034711" y="939458"/>
            <a:ext cx="1204405" cy="4237810"/>
          </a:xfrm>
          <a:prstGeom prst="straightConnector1">
            <a:avLst/>
          </a:prstGeom>
          <a:ln>
            <a:solidFill>
              <a:schemeClr val="accent5">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3" name="Connecteur droit avec flèche 22"/>
          <p:cNvCxnSpPr>
            <a:stCxn id="20" idx="2"/>
          </p:cNvCxnSpPr>
          <p:nvPr/>
        </p:nvCxnSpPr>
        <p:spPr>
          <a:xfrm rot="5400000">
            <a:off x="5243268" y="2157571"/>
            <a:ext cx="1213961" cy="1811141"/>
          </a:xfrm>
          <a:prstGeom prst="straightConnector1">
            <a:avLst/>
          </a:prstGeom>
          <a:ln>
            <a:solidFill>
              <a:schemeClr val="accent5">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5088304" y="1614270"/>
            <a:ext cx="319468" cy="369332"/>
          </a:xfrm>
          <a:prstGeom prst="rect">
            <a:avLst/>
          </a:prstGeom>
          <a:noFill/>
        </p:spPr>
        <p:txBody>
          <a:bodyPr wrap="none" rtlCol="0">
            <a:spAutoFit/>
          </a:bodyPr>
          <a:lstStyle/>
          <a:p>
            <a:r>
              <a:rPr lang="fr-FR" b="1" dirty="0" smtClean="0">
                <a:solidFill>
                  <a:srgbClr val="FF292C"/>
                </a:solidFill>
                <a:latin typeface="Arial"/>
                <a:cs typeface="Arial"/>
              </a:rPr>
              <a:t>+</a:t>
            </a:r>
            <a:endParaRPr lang="fr-FR" b="1" dirty="0">
              <a:solidFill>
                <a:srgbClr val="FF292C"/>
              </a:solidFill>
              <a:latin typeface="Arial"/>
              <a:cs typeface="Arial"/>
            </a:endParaRPr>
          </a:p>
        </p:txBody>
      </p:sp>
      <p:sp>
        <p:nvSpPr>
          <p:cNvPr id="25" name="ZoneTexte 24"/>
          <p:cNvSpPr txBox="1"/>
          <p:nvPr/>
        </p:nvSpPr>
        <p:spPr>
          <a:xfrm>
            <a:off x="5538403" y="959504"/>
            <a:ext cx="2661042" cy="369332"/>
          </a:xfrm>
          <a:prstGeom prst="rect">
            <a:avLst/>
          </a:prstGeom>
          <a:noFill/>
        </p:spPr>
        <p:txBody>
          <a:bodyPr wrap="none" rtlCol="0">
            <a:spAutoFit/>
          </a:bodyPr>
          <a:lstStyle/>
          <a:p>
            <a:r>
              <a:rPr lang="fr-FR" dirty="0" smtClean="0">
                <a:latin typeface="Arial"/>
                <a:cs typeface="Arial"/>
              </a:rPr>
              <a:t>Changement Climatique</a:t>
            </a:r>
            <a:endParaRPr lang="fr-FR" dirty="0">
              <a:latin typeface="Arial"/>
              <a:cs typeface="Arial"/>
            </a:endParaRPr>
          </a:p>
        </p:txBody>
      </p:sp>
      <p:sp>
        <p:nvSpPr>
          <p:cNvPr id="27" name="ZoneTexte 26"/>
          <p:cNvSpPr txBox="1"/>
          <p:nvPr/>
        </p:nvSpPr>
        <p:spPr>
          <a:xfrm>
            <a:off x="683568" y="260648"/>
            <a:ext cx="7945662" cy="523220"/>
          </a:xfrm>
          <a:prstGeom prst="rect">
            <a:avLst/>
          </a:prstGeom>
          <a:noFill/>
        </p:spPr>
        <p:txBody>
          <a:bodyPr wrap="square" rtlCol="0">
            <a:spAutoFit/>
          </a:bodyPr>
          <a:lstStyle/>
          <a:p>
            <a:pPr algn="ctr"/>
            <a:r>
              <a:rPr lang="fr-FR" sz="2800" b="1" dirty="0" smtClean="0">
                <a:solidFill>
                  <a:schemeClr val="tx2"/>
                </a:solidFill>
              </a:rPr>
              <a:t>Future projections of the </a:t>
            </a:r>
            <a:r>
              <a:rPr lang="fr-FR" sz="2800" b="1" dirty="0" err="1" smtClean="0">
                <a:solidFill>
                  <a:schemeClr val="tx2"/>
                </a:solidFill>
              </a:rPr>
              <a:t>carbon</a:t>
            </a:r>
            <a:r>
              <a:rPr lang="fr-FR" sz="2800" b="1" dirty="0" smtClean="0">
                <a:solidFill>
                  <a:schemeClr val="tx2"/>
                </a:solidFill>
              </a:rPr>
              <a:t> cycle</a:t>
            </a:r>
            <a:endParaRPr lang="fr-FR" sz="2800" b="1" dirty="0">
              <a:solidFill>
                <a:schemeClr val="tx2"/>
              </a:solidFill>
            </a:endParaRPr>
          </a:p>
        </p:txBody>
      </p:sp>
    </p:spTree>
    <p:extLst>
      <p:ext uri="{BB962C8B-B14F-4D97-AF65-F5344CB8AC3E}">
        <p14:creationId xmlns:p14="http://schemas.microsoft.com/office/powerpoint/2010/main" val="423303442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nomalies_tas_0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70992"/>
            <a:ext cx="3288623" cy="3288623"/>
          </a:xfrm>
          <a:prstGeom prst="rect">
            <a:avLst/>
          </a:prstGeom>
        </p:spPr>
      </p:pic>
      <p:sp>
        <p:nvSpPr>
          <p:cNvPr id="16386" name="Image 3" descr="anomalies_tas_01.gif"/>
          <p:cNvSpPr>
            <a:spLocks noChangeAspect="1"/>
          </p:cNvSpPr>
          <p:nvPr/>
        </p:nvSpPr>
        <p:spPr bwMode="auto">
          <a:xfrm>
            <a:off x="-252413" y="1484313"/>
            <a:ext cx="5373688"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16387" name="ZoneTexte 3"/>
          <p:cNvSpPr txBox="1">
            <a:spLocks noChangeArrowheads="1"/>
          </p:cNvSpPr>
          <p:nvPr/>
        </p:nvSpPr>
        <p:spPr bwMode="auto">
          <a:xfrm>
            <a:off x="103782" y="5521326"/>
            <a:ext cx="31720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dirty="0" smtClean="0">
                <a:latin typeface="Arial Narrow"/>
                <a:cs typeface="Arial Narrow"/>
              </a:rPr>
              <a:t>Surface </a:t>
            </a:r>
            <a:r>
              <a:rPr lang="fr-FR" dirty="0" err="1" smtClean="0">
                <a:latin typeface="Arial Narrow"/>
                <a:cs typeface="Arial Narrow"/>
              </a:rPr>
              <a:t>temperature</a:t>
            </a:r>
            <a:r>
              <a:rPr lang="fr-FR" dirty="0" smtClean="0">
                <a:latin typeface="Arial Narrow"/>
                <a:cs typeface="Arial Narrow"/>
              </a:rPr>
              <a:t> anomalies</a:t>
            </a:r>
            <a:endParaRPr lang="fr-FR" dirty="0">
              <a:latin typeface="Arial Narrow"/>
              <a:cs typeface="Arial Narrow"/>
            </a:endParaRPr>
          </a:p>
        </p:txBody>
      </p:sp>
      <p:sp>
        <p:nvSpPr>
          <p:cNvPr id="16388" name="Image 4" descr="ice_01.gif"/>
          <p:cNvSpPr>
            <a:spLocks noChangeAspect="1"/>
          </p:cNvSpPr>
          <p:nvPr/>
        </p:nvSpPr>
        <p:spPr bwMode="auto">
          <a:xfrm>
            <a:off x="5076825" y="231775"/>
            <a:ext cx="4173538"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16390" name="Image 1" descr="carbon_01.gif"/>
          <p:cNvSpPr>
            <a:spLocks noChangeAspect="1"/>
          </p:cNvSpPr>
          <p:nvPr/>
        </p:nvSpPr>
        <p:spPr bwMode="auto">
          <a:xfrm>
            <a:off x="5076825" y="3573463"/>
            <a:ext cx="41402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16394" name="Image 1" descr="carbon_01.gif"/>
          <p:cNvSpPr>
            <a:spLocks noChangeAspect="1"/>
          </p:cNvSpPr>
          <p:nvPr/>
        </p:nvSpPr>
        <p:spPr bwMode="auto">
          <a:xfrm>
            <a:off x="5076825" y="3544888"/>
            <a:ext cx="417512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sp>
        <p:nvSpPr>
          <p:cNvPr id="16395" name="ZoneTexte 5"/>
          <p:cNvSpPr txBox="1">
            <a:spLocks noChangeArrowheads="1"/>
          </p:cNvSpPr>
          <p:nvPr/>
        </p:nvSpPr>
        <p:spPr bwMode="auto">
          <a:xfrm>
            <a:off x="6732588" y="3965054"/>
            <a:ext cx="237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2000" dirty="0"/>
              <a:t>Stocks de Carbone</a:t>
            </a:r>
          </a:p>
        </p:txBody>
      </p:sp>
      <p:pic>
        <p:nvPicPr>
          <p:cNvPr id="5" name="Image 4" descr="carbon_0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623" y="2170992"/>
            <a:ext cx="5859570" cy="4687656"/>
          </a:xfrm>
          <a:prstGeom prst="rect">
            <a:avLst/>
          </a:prstGeom>
        </p:spPr>
      </p:pic>
      <p:sp>
        <p:nvSpPr>
          <p:cNvPr id="16391" name="ZoneTexte 5"/>
          <p:cNvSpPr txBox="1">
            <a:spLocks noChangeArrowheads="1"/>
          </p:cNvSpPr>
          <p:nvPr/>
        </p:nvSpPr>
        <p:spPr bwMode="auto">
          <a:xfrm>
            <a:off x="3288623" y="1700808"/>
            <a:ext cx="23796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dirty="0" err="1" smtClean="0">
                <a:latin typeface="Arial Narrow"/>
                <a:cs typeface="Arial Narrow"/>
              </a:rPr>
              <a:t>Carbon</a:t>
            </a:r>
            <a:r>
              <a:rPr lang="fr-FR" dirty="0" smtClean="0">
                <a:latin typeface="Arial Narrow"/>
                <a:cs typeface="Arial Narrow"/>
              </a:rPr>
              <a:t> stocks</a:t>
            </a:r>
            <a:endParaRPr lang="fr-FR" dirty="0">
              <a:latin typeface="Arial Narrow"/>
              <a:cs typeface="Arial Narrow"/>
            </a:endParaRPr>
          </a:p>
        </p:txBody>
      </p:sp>
      <p:sp>
        <p:nvSpPr>
          <p:cNvPr id="4" name="ZoneTexte 3"/>
          <p:cNvSpPr txBox="1"/>
          <p:nvPr/>
        </p:nvSpPr>
        <p:spPr>
          <a:xfrm>
            <a:off x="66936" y="6567155"/>
            <a:ext cx="1840768" cy="246221"/>
          </a:xfrm>
          <a:prstGeom prst="rect">
            <a:avLst/>
          </a:prstGeom>
          <a:noFill/>
        </p:spPr>
        <p:txBody>
          <a:bodyPr wrap="none" rtlCol="0">
            <a:spAutoFit/>
          </a:bodyPr>
          <a:lstStyle/>
          <a:p>
            <a:r>
              <a:rPr lang="fr-FR" sz="1000" dirty="0" err="1" smtClean="0">
                <a:solidFill>
                  <a:schemeClr val="tx2"/>
                </a:solidFill>
                <a:latin typeface="Arial"/>
                <a:cs typeface="Arial"/>
              </a:rPr>
              <a:t>Videos</a:t>
            </a:r>
            <a:r>
              <a:rPr lang="fr-FR" sz="1000" dirty="0" smtClean="0">
                <a:solidFill>
                  <a:schemeClr val="tx2"/>
                </a:solidFill>
                <a:latin typeface="Arial"/>
                <a:cs typeface="Arial"/>
              </a:rPr>
              <a:t> :  P. </a:t>
            </a:r>
            <a:r>
              <a:rPr lang="fr-FR" sz="1000" dirty="0" err="1" smtClean="0">
                <a:solidFill>
                  <a:schemeClr val="tx2"/>
                </a:solidFill>
                <a:latin typeface="Arial"/>
                <a:cs typeface="Arial"/>
              </a:rPr>
              <a:t>Brockman</a:t>
            </a:r>
            <a:r>
              <a:rPr lang="fr-FR" sz="1000" dirty="0" smtClean="0">
                <a:solidFill>
                  <a:schemeClr val="tx2"/>
                </a:solidFill>
                <a:latin typeface="Arial"/>
                <a:cs typeface="Arial"/>
              </a:rPr>
              <a:t>, LSCE</a:t>
            </a:r>
            <a:endParaRPr lang="fr-FR" sz="1000" dirty="0">
              <a:solidFill>
                <a:schemeClr val="tx2"/>
              </a:solidFill>
              <a:latin typeface="Arial"/>
              <a:cs typeface="Arial"/>
            </a:endParaRPr>
          </a:p>
        </p:txBody>
      </p:sp>
      <p:sp>
        <p:nvSpPr>
          <p:cNvPr id="20" name="ZoneTexte 19"/>
          <p:cNvSpPr txBox="1"/>
          <p:nvPr/>
        </p:nvSpPr>
        <p:spPr>
          <a:xfrm>
            <a:off x="542772" y="1095127"/>
            <a:ext cx="8205692" cy="461665"/>
          </a:xfrm>
          <a:prstGeom prst="rect">
            <a:avLst/>
          </a:prstGeom>
          <a:noFill/>
        </p:spPr>
        <p:txBody>
          <a:bodyPr wrap="none" rtlCol="0">
            <a:spAutoFit/>
          </a:bodyPr>
          <a:lstStyle/>
          <a:p>
            <a:r>
              <a:rPr lang="fr-FR" sz="2400" dirty="0" smtClean="0">
                <a:latin typeface="Arial Narrow"/>
                <a:cs typeface="Arial Narrow"/>
              </a:rPr>
              <a:t>Simulation Climat-Carbone avec le modèle de l’IPSL </a:t>
            </a:r>
            <a:r>
              <a:rPr lang="fr-FR" sz="2000" dirty="0" smtClean="0">
                <a:latin typeface="Arial Narrow"/>
                <a:cs typeface="Arial Narrow"/>
              </a:rPr>
              <a:t>(RCP8.5, 21</a:t>
            </a:r>
            <a:r>
              <a:rPr lang="fr-FR" sz="2000" baseline="30000" dirty="0" smtClean="0">
                <a:latin typeface="Arial Narrow"/>
                <a:cs typeface="Arial Narrow"/>
              </a:rPr>
              <a:t>ème</a:t>
            </a:r>
            <a:r>
              <a:rPr lang="fr-FR" sz="2000" dirty="0" smtClean="0">
                <a:latin typeface="Arial Narrow"/>
                <a:cs typeface="Arial Narrow"/>
              </a:rPr>
              <a:t> siècle) </a:t>
            </a:r>
            <a:endParaRPr lang="fr-FR" sz="2000" dirty="0">
              <a:latin typeface="Arial Narrow"/>
              <a:cs typeface="Arial Narrow"/>
            </a:endParaRPr>
          </a:p>
        </p:txBody>
      </p:sp>
      <p:sp>
        <p:nvSpPr>
          <p:cNvPr id="15" name="ZoneTexte 14"/>
          <p:cNvSpPr txBox="1"/>
          <p:nvPr/>
        </p:nvSpPr>
        <p:spPr>
          <a:xfrm>
            <a:off x="683568" y="260648"/>
            <a:ext cx="7945662" cy="523220"/>
          </a:xfrm>
          <a:prstGeom prst="rect">
            <a:avLst/>
          </a:prstGeom>
          <a:noFill/>
        </p:spPr>
        <p:txBody>
          <a:bodyPr wrap="square" rtlCol="0">
            <a:spAutoFit/>
          </a:bodyPr>
          <a:lstStyle/>
          <a:p>
            <a:pPr algn="ctr"/>
            <a:r>
              <a:rPr lang="fr-FR" sz="2800" b="1" dirty="0" smtClean="0">
                <a:solidFill>
                  <a:schemeClr val="tx2"/>
                </a:solidFill>
              </a:rPr>
              <a:t>Future projections of the </a:t>
            </a:r>
            <a:r>
              <a:rPr lang="fr-FR" sz="2800" b="1" dirty="0" err="1" smtClean="0">
                <a:solidFill>
                  <a:schemeClr val="tx2"/>
                </a:solidFill>
              </a:rPr>
              <a:t>carbon</a:t>
            </a:r>
            <a:r>
              <a:rPr lang="fr-FR" sz="2800" b="1" dirty="0" smtClean="0">
                <a:solidFill>
                  <a:schemeClr val="tx2"/>
                </a:solidFill>
              </a:rPr>
              <a:t> cycle</a:t>
            </a:r>
            <a:endParaRPr lang="fr-FR" sz="2800" b="1" dirty="0">
              <a:solidFill>
                <a:schemeClr val="tx2"/>
              </a:solidFill>
            </a:endParaRPr>
          </a:p>
        </p:txBody>
      </p:sp>
    </p:spTree>
    <p:extLst>
      <p:ext uri="{BB962C8B-B14F-4D97-AF65-F5344CB8AC3E}">
        <p14:creationId xmlns:p14="http://schemas.microsoft.com/office/powerpoint/2010/main" val="320832855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31315" y="1052736"/>
            <a:ext cx="5364821" cy="1015663"/>
          </a:xfrm>
          <a:prstGeom prst="rect">
            <a:avLst/>
          </a:prstGeom>
          <a:noFill/>
        </p:spPr>
        <p:txBody>
          <a:bodyPr wrap="square" rtlCol="0">
            <a:spAutoFit/>
          </a:bodyPr>
          <a:lstStyle/>
          <a:p>
            <a:r>
              <a:rPr lang="fr-FR" sz="2000" dirty="0" smtClean="0">
                <a:latin typeface="Arial"/>
                <a:cs typeface="Arial"/>
              </a:rPr>
              <a:t>L’</a:t>
            </a:r>
            <a:r>
              <a:rPr lang="fr-FR" sz="2000" dirty="0">
                <a:latin typeface="Arial"/>
                <a:cs typeface="Arial"/>
              </a:rPr>
              <a:t>a</a:t>
            </a:r>
            <a:r>
              <a:rPr lang="fr-FR" sz="2000" dirty="0" smtClean="0">
                <a:latin typeface="Arial"/>
                <a:cs typeface="Arial"/>
              </a:rPr>
              <a:t>mplitude de la rétroaction est estimée (avec les modèles)</a:t>
            </a:r>
          </a:p>
          <a:p>
            <a:r>
              <a:rPr lang="fr-FR" sz="2000" dirty="0" smtClean="0">
                <a:solidFill>
                  <a:srgbClr val="FF6600"/>
                </a:solidFill>
                <a:cs typeface="Arial"/>
              </a:rPr>
              <a:t>3 </a:t>
            </a:r>
            <a:r>
              <a:rPr lang="fr-FR" sz="2000" dirty="0">
                <a:solidFill>
                  <a:srgbClr val="FF6600"/>
                </a:solidFill>
                <a:cs typeface="Arial"/>
              </a:rPr>
              <a:t>et 15 ppm/°C  </a:t>
            </a:r>
            <a:r>
              <a:rPr lang="fr-FR" sz="2000" dirty="0">
                <a:solidFill>
                  <a:srgbClr val="FF6600"/>
                </a:solidFill>
                <a:cs typeface="Arial"/>
                <a:sym typeface="Wingdings"/>
              </a:rPr>
              <a:t> Forte incertitude </a:t>
            </a:r>
            <a:r>
              <a:rPr lang="fr-FR" sz="2000" dirty="0" smtClean="0">
                <a:solidFill>
                  <a:srgbClr val="FF6600"/>
                </a:solidFill>
                <a:cs typeface="Arial"/>
                <a:sym typeface="Wingdings"/>
              </a:rPr>
              <a:t>!</a:t>
            </a:r>
            <a:endParaRPr lang="fr-FR" sz="2000" dirty="0">
              <a:solidFill>
                <a:srgbClr val="FF6600"/>
              </a:solidFill>
              <a:cs typeface="Arial"/>
            </a:endParaRPr>
          </a:p>
        </p:txBody>
      </p:sp>
      <p:sp>
        <p:nvSpPr>
          <p:cNvPr id="51" name="Rectangle 50"/>
          <p:cNvSpPr/>
          <p:nvPr/>
        </p:nvSpPr>
        <p:spPr>
          <a:xfrm>
            <a:off x="6742968" y="1246564"/>
            <a:ext cx="2437544" cy="1462356"/>
          </a:xfrm>
          <a:prstGeom prst="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6000" dirty="0" smtClean="0"/>
              <a:t>?</a:t>
            </a:r>
            <a:endParaRPr lang="fr-FR" sz="6000" dirty="0"/>
          </a:p>
        </p:txBody>
      </p:sp>
      <p:sp>
        <p:nvSpPr>
          <p:cNvPr id="52" name="ZoneTexte 51"/>
          <p:cNvSpPr txBox="1"/>
          <p:nvPr/>
        </p:nvSpPr>
        <p:spPr>
          <a:xfrm>
            <a:off x="5307719" y="1451793"/>
            <a:ext cx="1133806" cy="369332"/>
          </a:xfrm>
          <a:prstGeom prst="rect">
            <a:avLst/>
          </a:prstGeom>
          <a:noFill/>
          <a:ln>
            <a:solidFill>
              <a:srgbClr val="FF0000"/>
            </a:solidFill>
          </a:ln>
        </p:spPr>
        <p:txBody>
          <a:bodyPr wrap="none" rtlCol="0">
            <a:spAutoFit/>
          </a:bodyPr>
          <a:lstStyle/>
          <a:p>
            <a:r>
              <a:rPr lang="fr-FR" dirty="0" smtClean="0"/>
              <a:t>Emissions</a:t>
            </a:r>
            <a:endParaRPr lang="fr-FR" dirty="0"/>
          </a:p>
        </p:txBody>
      </p:sp>
      <p:sp>
        <p:nvSpPr>
          <p:cNvPr id="53" name="ZoneTexte 52"/>
          <p:cNvSpPr txBox="1"/>
          <p:nvPr/>
        </p:nvSpPr>
        <p:spPr>
          <a:xfrm>
            <a:off x="7012450" y="1449122"/>
            <a:ext cx="582273" cy="369332"/>
          </a:xfrm>
          <a:prstGeom prst="rect">
            <a:avLst/>
          </a:prstGeom>
          <a:noFill/>
          <a:ln>
            <a:solidFill>
              <a:srgbClr val="FF0000"/>
            </a:solidFill>
          </a:ln>
        </p:spPr>
        <p:txBody>
          <a:bodyPr wrap="none" rtlCol="0">
            <a:spAutoFit/>
          </a:bodyPr>
          <a:lstStyle/>
          <a:p>
            <a:r>
              <a:rPr lang="fr-FR" dirty="0" smtClean="0"/>
              <a:t>CO</a:t>
            </a:r>
            <a:r>
              <a:rPr lang="fr-FR" baseline="-25000" dirty="0" smtClean="0"/>
              <a:t>2</a:t>
            </a:r>
            <a:endParaRPr lang="fr-FR" baseline="-25000" dirty="0"/>
          </a:p>
        </p:txBody>
      </p:sp>
      <p:sp>
        <p:nvSpPr>
          <p:cNvPr id="54" name="ZoneTexte 53"/>
          <p:cNvSpPr txBox="1"/>
          <p:nvPr/>
        </p:nvSpPr>
        <p:spPr>
          <a:xfrm>
            <a:off x="8165529" y="1451793"/>
            <a:ext cx="813043" cy="369332"/>
          </a:xfrm>
          <a:prstGeom prst="rect">
            <a:avLst/>
          </a:prstGeom>
          <a:noFill/>
          <a:ln>
            <a:solidFill>
              <a:srgbClr val="FF0000"/>
            </a:solidFill>
          </a:ln>
        </p:spPr>
        <p:txBody>
          <a:bodyPr wrap="none" rtlCol="0">
            <a:spAutoFit/>
          </a:bodyPr>
          <a:lstStyle/>
          <a:p>
            <a:r>
              <a:rPr lang="fr-FR" dirty="0" smtClean="0"/>
              <a:t>Climat</a:t>
            </a:r>
            <a:endParaRPr lang="fr-FR" dirty="0"/>
          </a:p>
        </p:txBody>
      </p:sp>
      <p:cxnSp>
        <p:nvCxnSpPr>
          <p:cNvPr id="55" name="Connecteur droit avec flèche 54"/>
          <p:cNvCxnSpPr>
            <a:stCxn id="52" idx="3"/>
            <a:endCxn id="53" idx="1"/>
          </p:cNvCxnSpPr>
          <p:nvPr/>
        </p:nvCxnSpPr>
        <p:spPr>
          <a:xfrm flipV="1">
            <a:off x="6441525" y="1633788"/>
            <a:ext cx="570925" cy="267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6" name="Connecteur droit avec flèche 55"/>
          <p:cNvCxnSpPr/>
          <p:nvPr/>
        </p:nvCxnSpPr>
        <p:spPr>
          <a:xfrm flipV="1">
            <a:off x="7594723" y="1621835"/>
            <a:ext cx="570925" cy="267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7" name="ZoneTexte 56"/>
          <p:cNvSpPr txBox="1"/>
          <p:nvPr/>
        </p:nvSpPr>
        <p:spPr>
          <a:xfrm>
            <a:off x="6973963" y="2178769"/>
            <a:ext cx="646556" cy="369332"/>
          </a:xfrm>
          <a:prstGeom prst="rect">
            <a:avLst/>
          </a:prstGeom>
          <a:noFill/>
          <a:ln>
            <a:solidFill>
              <a:srgbClr val="FF0000"/>
            </a:solidFill>
          </a:ln>
        </p:spPr>
        <p:txBody>
          <a:bodyPr wrap="none" rtlCol="0">
            <a:spAutoFit/>
          </a:bodyPr>
          <a:lstStyle/>
          <a:p>
            <a:r>
              <a:rPr lang="fr-FR" dirty="0" smtClean="0"/>
              <a:t>Puits</a:t>
            </a:r>
            <a:endParaRPr lang="fr-FR" baseline="-25000" dirty="0"/>
          </a:p>
        </p:txBody>
      </p:sp>
      <p:cxnSp>
        <p:nvCxnSpPr>
          <p:cNvPr id="58" name="Connecteur droit avec flèche 57"/>
          <p:cNvCxnSpPr>
            <a:stCxn id="53" idx="2"/>
            <a:endCxn id="57" idx="0"/>
          </p:cNvCxnSpPr>
          <p:nvPr/>
        </p:nvCxnSpPr>
        <p:spPr>
          <a:xfrm flipH="1">
            <a:off x="7297241" y="1818454"/>
            <a:ext cx="6346" cy="360315"/>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9" name="Connecteur droit avec flèche 58"/>
          <p:cNvCxnSpPr>
            <a:stCxn id="54" idx="2"/>
            <a:endCxn id="57" idx="3"/>
          </p:cNvCxnSpPr>
          <p:nvPr/>
        </p:nvCxnSpPr>
        <p:spPr>
          <a:xfrm flipH="1">
            <a:off x="7620519" y="1821125"/>
            <a:ext cx="951532" cy="54231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ZoneTexte 14"/>
          <p:cNvSpPr txBox="1"/>
          <p:nvPr/>
        </p:nvSpPr>
        <p:spPr>
          <a:xfrm>
            <a:off x="683568" y="260648"/>
            <a:ext cx="7945662" cy="523220"/>
          </a:xfrm>
          <a:prstGeom prst="rect">
            <a:avLst/>
          </a:prstGeom>
          <a:noFill/>
        </p:spPr>
        <p:txBody>
          <a:bodyPr wrap="square" rtlCol="0">
            <a:spAutoFit/>
          </a:bodyPr>
          <a:lstStyle/>
          <a:p>
            <a:pPr algn="ctr"/>
            <a:r>
              <a:rPr lang="fr-FR" sz="2800" b="1" dirty="0" smtClean="0">
                <a:solidFill>
                  <a:schemeClr val="tx2"/>
                </a:solidFill>
              </a:rPr>
              <a:t>Future projections of the </a:t>
            </a:r>
            <a:r>
              <a:rPr lang="fr-FR" sz="2800" b="1" dirty="0" err="1" smtClean="0">
                <a:solidFill>
                  <a:schemeClr val="tx2"/>
                </a:solidFill>
              </a:rPr>
              <a:t>carbon</a:t>
            </a:r>
            <a:r>
              <a:rPr lang="fr-FR" sz="2800" b="1" dirty="0" smtClean="0">
                <a:solidFill>
                  <a:schemeClr val="tx2"/>
                </a:solidFill>
              </a:rPr>
              <a:t> cycle</a:t>
            </a:r>
            <a:endParaRPr lang="fr-FR" sz="2800" b="1" dirty="0">
              <a:solidFill>
                <a:schemeClr val="tx2"/>
              </a:solidFill>
            </a:endParaRPr>
          </a:p>
        </p:txBody>
      </p:sp>
      <p:pic>
        <p:nvPicPr>
          <p:cNvPr id="16" name="Image 15"/>
          <p:cNvPicPr>
            <a:picLocks noChangeAspect="1"/>
          </p:cNvPicPr>
          <p:nvPr/>
        </p:nvPicPr>
        <p:blipFill rotWithShape="1">
          <a:blip r:embed="rId2"/>
          <a:srcRect l="3947" r="5804"/>
          <a:stretch/>
        </p:blipFill>
        <p:spPr>
          <a:xfrm>
            <a:off x="824260" y="2360245"/>
            <a:ext cx="4971875" cy="3949075"/>
          </a:xfrm>
          <a:prstGeom prst="rect">
            <a:avLst/>
          </a:prstGeom>
          <a:solidFill>
            <a:srgbClr val="FFFFFF"/>
          </a:solidFill>
        </p:spPr>
      </p:pic>
      <p:cxnSp>
        <p:nvCxnSpPr>
          <p:cNvPr id="17" name="Connecteur droit avec flèche 16"/>
          <p:cNvCxnSpPr/>
          <p:nvPr/>
        </p:nvCxnSpPr>
        <p:spPr>
          <a:xfrm>
            <a:off x="6000173" y="3284875"/>
            <a:ext cx="0" cy="897938"/>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p:nvPr/>
        </p:nvCxnSpPr>
        <p:spPr>
          <a:xfrm>
            <a:off x="6172305" y="2353997"/>
            <a:ext cx="0" cy="1947453"/>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 name="ZoneTexte 18"/>
          <p:cNvSpPr txBox="1"/>
          <p:nvPr/>
        </p:nvSpPr>
        <p:spPr>
          <a:xfrm>
            <a:off x="6346608" y="3672784"/>
            <a:ext cx="2745893" cy="2031325"/>
          </a:xfrm>
          <a:prstGeom prst="rect">
            <a:avLst/>
          </a:prstGeom>
          <a:noFill/>
        </p:spPr>
        <p:txBody>
          <a:bodyPr wrap="square" rtlCol="0">
            <a:spAutoFit/>
          </a:bodyPr>
          <a:lstStyle/>
          <a:p>
            <a:r>
              <a:rPr lang="fr-FR" dirty="0" smtClean="0">
                <a:latin typeface="Arial"/>
                <a:cs typeface="Arial"/>
              </a:rPr>
              <a:t>Estimation du réchauffement </a:t>
            </a:r>
          </a:p>
          <a:p>
            <a:r>
              <a:rPr lang="fr-FR" dirty="0" smtClean="0">
                <a:latin typeface="Arial"/>
                <a:cs typeface="Arial"/>
              </a:rPr>
              <a:t>sans et </a:t>
            </a:r>
            <a:r>
              <a:rPr lang="fr-FR" dirty="0" smtClean="0">
                <a:solidFill>
                  <a:srgbClr val="FF6600"/>
                </a:solidFill>
                <a:latin typeface="Arial"/>
                <a:cs typeface="Arial"/>
              </a:rPr>
              <a:t>avec </a:t>
            </a:r>
          </a:p>
          <a:p>
            <a:r>
              <a:rPr lang="fr-FR" dirty="0" smtClean="0">
                <a:latin typeface="Arial"/>
                <a:cs typeface="Arial"/>
              </a:rPr>
              <a:t>la rétroaction </a:t>
            </a:r>
            <a:endParaRPr lang="fr-FR" dirty="0">
              <a:latin typeface="Arial"/>
              <a:cs typeface="Arial"/>
            </a:endParaRPr>
          </a:p>
          <a:p>
            <a:r>
              <a:rPr lang="fr-FR" dirty="0" smtClean="0">
                <a:latin typeface="Arial"/>
                <a:cs typeface="Arial"/>
              </a:rPr>
              <a:t>climat-carbone</a:t>
            </a:r>
          </a:p>
          <a:p>
            <a:endParaRPr lang="fr-FR" dirty="0">
              <a:latin typeface="Arial"/>
              <a:cs typeface="Arial"/>
            </a:endParaRPr>
          </a:p>
          <a:p>
            <a:r>
              <a:rPr lang="fr-FR" dirty="0" smtClean="0">
                <a:latin typeface="Arial"/>
                <a:cs typeface="Arial"/>
              </a:rPr>
              <a:t>(</a:t>
            </a:r>
            <a:r>
              <a:rPr lang="fr-FR" dirty="0" err="1" smtClean="0">
                <a:latin typeface="Arial"/>
                <a:cs typeface="Arial"/>
              </a:rPr>
              <a:t>Cadule</a:t>
            </a:r>
            <a:r>
              <a:rPr lang="fr-FR" dirty="0" smtClean="0">
                <a:latin typeface="Arial"/>
                <a:cs typeface="Arial"/>
              </a:rPr>
              <a:t> et al. 2009)</a:t>
            </a:r>
            <a:endParaRPr lang="fr-FR" dirty="0">
              <a:latin typeface="Arial"/>
              <a:cs typeface="Arial"/>
            </a:endParaRPr>
          </a:p>
        </p:txBody>
      </p:sp>
      <p:sp>
        <p:nvSpPr>
          <p:cNvPr id="20" name="ZoneTexte 19"/>
          <p:cNvSpPr txBox="1"/>
          <p:nvPr/>
        </p:nvSpPr>
        <p:spPr>
          <a:xfrm rot="16200000">
            <a:off x="-1166321" y="4342786"/>
            <a:ext cx="3349031" cy="369332"/>
          </a:xfrm>
          <a:prstGeom prst="rect">
            <a:avLst/>
          </a:prstGeom>
          <a:noFill/>
        </p:spPr>
        <p:txBody>
          <a:bodyPr wrap="none" rtlCol="0">
            <a:spAutoFit/>
          </a:bodyPr>
          <a:lstStyle/>
          <a:p>
            <a:r>
              <a:rPr lang="fr-FR" dirty="0" smtClean="0"/>
              <a:t>Changement de Température (°C)</a:t>
            </a:r>
            <a:endParaRPr lang="fr-FR" dirty="0"/>
          </a:p>
        </p:txBody>
      </p:sp>
    </p:spTree>
    <p:extLst>
      <p:ext uri="{BB962C8B-B14F-4D97-AF65-F5344CB8AC3E}">
        <p14:creationId xmlns:p14="http://schemas.microsoft.com/office/powerpoint/2010/main" val="30043168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44016"/>
            <a:ext cx="8460432" cy="1124744"/>
          </a:xfrm>
        </p:spPr>
        <p:txBody>
          <a:bodyPr/>
          <a:lstStyle/>
          <a:p>
            <a:pPr algn="ctr"/>
            <a:r>
              <a:rPr lang="fr-FR" sz="2800" dirty="0" smtClean="0">
                <a:solidFill>
                  <a:srgbClr val="5492CD"/>
                </a:solidFill>
                <a:latin typeface="+mj-lt"/>
              </a:rPr>
              <a:t>CO</a:t>
            </a:r>
            <a:r>
              <a:rPr lang="fr-FR" sz="2800" baseline="-25000" dirty="0" smtClean="0">
                <a:solidFill>
                  <a:srgbClr val="5492CD"/>
                </a:solidFill>
                <a:latin typeface="+mj-lt"/>
              </a:rPr>
              <a:t>2</a:t>
            </a:r>
            <a:r>
              <a:rPr lang="fr-FR" sz="2800" dirty="0" smtClean="0">
                <a:solidFill>
                  <a:srgbClr val="5492CD"/>
                </a:solidFill>
                <a:latin typeface="+mj-lt"/>
              </a:rPr>
              <a:t>, CH</a:t>
            </a:r>
            <a:r>
              <a:rPr lang="fr-FR" sz="2800" baseline="-25000" dirty="0" smtClean="0">
                <a:solidFill>
                  <a:srgbClr val="5492CD"/>
                </a:solidFill>
                <a:latin typeface="+mj-lt"/>
              </a:rPr>
              <a:t>4</a:t>
            </a:r>
            <a:r>
              <a:rPr lang="fr-FR" sz="2800" dirty="0" smtClean="0">
                <a:solidFill>
                  <a:srgbClr val="5492CD"/>
                </a:solidFill>
                <a:latin typeface="+mj-lt"/>
              </a:rPr>
              <a:t> and N</a:t>
            </a:r>
            <a:r>
              <a:rPr lang="fr-FR" sz="2800" baseline="-25000" dirty="0" smtClean="0">
                <a:solidFill>
                  <a:srgbClr val="5492CD"/>
                </a:solidFill>
                <a:latin typeface="+mj-lt"/>
              </a:rPr>
              <a:t>2</a:t>
            </a:r>
            <a:r>
              <a:rPr lang="fr-FR" sz="2800" dirty="0" smtClean="0">
                <a:solidFill>
                  <a:srgbClr val="5492CD"/>
                </a:solidFill>
                <a:latin typeface="+mj-lt"/>
              </a:rPr>
              <a:t>O </a:t>
            </a:r>
            <a:r>
              <a:rPr lang="fr-FR" sz="2800" dirty="0" err="1" smtClean="0">
                <a:solidFill>
                  <a:srgbClr val="5492CD"/>
                </a:solidFill>
                <a:latin typeface="+mj-lt"/>
              </a:rPr>
              <a:t>increase</a:t>
            </a:r>
            <a:r>
              <a:rPr lang="fr-FR" sz="2800" dirty="0" smtClean="0">
                <a:solidFill>
                  <a:srgbClr val="5492CD"/>
                </a:solidFill>
                <a:latin typeface="+mj-lt"/>
              </a:rPr>
              <a:t> in the </a:t>
            </a:r>
            <a:r>
              <a:rPr lang="fr-FR" sz="2800" dirty="0" err="1" smtClean="0">
                <a:solidFill>
                  <a:srgbClr val="5492CD"/>
                </a:solidFill>
                <a:latin typeface="+mj-lt"/>
              </a:rPr>
              <a:t>Industrial</a:t>
            </a:r>
            <a:r>
              <a:rPr lang="fr-FR" sz="2800" dirty="0" smtClean="0">
                <a:solidFill>
                  <a:srgbClr val="5492CD"/>
                </a:solidFill>
                <a:latin typeface="+mj-lt"/>
              </a:rPr>
              <a:t> </a:t>
            </a:r>
            <a:r>
              <a:rPr lang="fr-FR" sz="2800" dirty="0" err="1" smtClean="0">
                <a:solidFill>
                  <a:srgbClr val="5492CD"/>
                </a:solidFill>
                <a:latin typeface="+mj-lt"/>
              </a:rPr>
              <a:t>Era</a:t>
            </a:r>
            <a:endParaRPr lang="fr-FR" sz="2800" dirty="0">
              <a:solidFill>
                <a:srgbClr val="5492CD"/>
              </a:solidFill>
              <a:latin typeface="+mj-lt"/>
            </a:endParaRPr>
          </a:p>
        </p:txBody>
      </p:sp>
      <p:pic>
        <p:nvPicPr>
          <p:cNvPr id="6" name="Image 5"/>
          <p:cNvPicPr>
            <a:picLocks noChangeAspect="1"/>
          </p:cNvPicPr>
          <p:nvPr/>
        </p:nvPicPr>
        <p:blipFill>
          <a:blip r:embed="rId2"/>
          <a:stretch>
            <a:fillRect/>
          </a:stretch>
        </p:blipFill>
        <p:spPr>
          <a:xfrm>
            <a:off x="683568" y="1052736"/>
            <a:ext cx="5040560" cy="4889252"/>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6136" y="1196752"/>
            <a:ext cx="2565524" cy="4608512"/>
          </a:xfrm>
          <a:prstGeom prst="rect">
            <a:avLst/>
          </a:prstGeom>
        </p:spPr>
      </p:pic>
      <p:sp>
        <p:nvSpPr>
          <p:cNvPr id="3" name="ZoneTexte 2"/>
          <p:cNvSpPr txBox="1"/>
          <p:nvPr/>
        </p:nvSpPr>
        <p:spPr>
          <a:xfrm>
            <a:off x="2483768" y="5877272"/>
            <a:ext cx="1819893" cy="313350"/>
          </a:xfrm>
          <a:prstGeom prst="rect">
            <a:avLst/>
          </a:prstGeom>
          <a:noFill/>
        </p:spPr>
        <p:txBody>
          <a:bodyPr wrap="none" lIns="18000" tIns="18000" rIns="18000" bIns="18000" rtlCol="0">
            <a:spAutoFit/>
          </a:bodyPr>
          <a:lstStyle/>
          <a:p>
            <a:r>
              <a:rPr lang="fr-FR" b="1" baseline="0" dirty="0" err="1" smtClean="0"/>
              <a:t>Ice</a:t>
            </a:r>
            <a:r>
              <a:rPr lang="fr-FR" b="1" dirty="0" smtClean="0"/>
              <a:t> </a:t>
            </a:r>
            <a:r>
              <a:rPr lang="fr-FR" b="1" dirty="0" err="1" smtClean="0"/>
              <a:t>core</a:t>
            </a:r>
            <a:r>
              <a:rPr lang="fr-FR" b="1" dirty="0" smtClean="0"/>
              <a:t> records</a:t>
            </a:r>
            <a:endParaRPr lang="fr-FR" b="1" baseline="0" dirty="0" smtClean="0"/>
          </a:p>
        </p:txBody>
      </p:sp>
      <p:sp>
        <p:nvSpPr>
          <p:cNvPr id="7" name="ZoneTexte 6"/>
          <p:cNvSpPr txBox="1"/>
          <p:nvPr/>
        </p:nvSpPr>
        <p:spPr>
          <a:xfrm>
            <a:off x="5868144" y="5923962"/>
            <a:ext cx="2716622" cy="313350"/>
          </a:xfrm>
          <a:prstGeom prst="rect">
            <a:avLst/>
          </a:prstGeom>
          <a:noFill/>
        </p:spPr>
        <p:txBody>
          <a:bodyPr wrap="none" lIns="18000" tIns="18000" rIns="18000" bIns="18000" rtlCol="0">
            <a:spAutoFit/>
          </a:bodyPr>
          <a:lstStyle/>
          <a:p>
            <a:r>
              <a:rPr lang="fr-FR" b="1" dirty="0" err="1" smtClean="0"/>
              <a:t>Atmospheric</a:t>
            </a:r>
            <a:r>
              <a:rPr lang="fr-FR" b="1" dirty="0" smtClean="0"/>
              <a:t> monitoring</a:t>
            </a:r>
            <a:endParaRPr lang="fr-FR" b="1" baseline="0" dirty="0" smtClean="0"/>
          </a:p>
        </p:txBody>
      </p:sp>
    </p:spTree>
    <p:extLst>
      <p:ext uri="{BB962C8B-B14F-4D97-AF65-F5344CB8AC3E}">
        <p14:creationId xmlns:p14="http://schemas.microsoft.com/office/powerpoint/2010/main" val="41496351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re 1"/>
          <p:cNvSpPr>
            <a:spLocks noGrp="1"/>
          </p:cNvSpPr>
          <p:nvPr>
            <p:ph type="title"/>
          </p:nvPr>
        </p:nvSpPr>
        <p:spPr bwMode="auto">
          <a:xfrm>
            <a:off x="251520" y="188640"/>
            <a:ext cx="8712968"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200" dirty="0" smtClean="0">
                <a:solidFill>
                  <a:schemeClr val="tx2"/>
                </a:solidFill>
                <a:latin typeface="Arial" charset="0"/>
                <a:ea typeface="ＭＳ Ｐゴシック" charset="0"/>
                <a:cs typeface="ＭＳ Ｐゴシック" charset="0"/>
              </a:rPr>
              <a:t>Compatible</a:t>
            </a:r>
            <a:r>
              <a:rPr lang="fr-FR" sz="3200" dirty="0" smtClean="0">
                <a:solidFill>
                  <a:schemeClr val="tx2"/>
                </a:solidFill>
                <a:latin typeface="Arial" charset="0"/>
                <a:ea typeface="ＭＳ Ｐゴシック" charset="0"/>
                <a:cs typeface="ＭＳ Ｐゴシック" charset="0"/>
              </a:rPr>
              <a:t> </a:t>
            </a:r>
            <a:r>
              <a:rPr lang="fr-FR" sz="3200" dirty="0" err="1" smtClean="0">
                <a:solidFill>
                  <a:schemeClr val="tx2"/>
                </a:solidFill>
                <a:latin typeface="Arial" charset="0"/>
                <a:ea typeface="ＭＳ Ｐゴシック" charset="0"/>
                <a:cs typeface="ＭＳ Ｐゴシック" charset="0"/>
              </a:rPr>
              <a:t>emissions</a:t>
            </a:r>
            <a:r>
              <a:rPr lang="fr-FR" sz="3200" dirty="0" smtClean="0">
                <a:solidFill>
                  <a:schemeClr val="tx2"/>
                </a:solidFill>
                <a:latin typeface="Arial" charset="0"/>
                <a:ea typeface="ＭＳ Ｐゴシック" charset="0"/>
                <a:cs typeface="ＭＳ Ｐゴシック" charset="0"/>
              </a:rPr>
              <a:t> for </a:t>
            </a:r>
            <a:r>
              <a:rPr lang="fr-FR" sz="3200" dirty="0" err="1" smtClean="0">
                <a:solidFill>
                  <a:schemeClr val="tx2"/>
                </a:solidFill>
                <a:latin typeface="Arial" charset="0"/>
                <a:ea typeface="ＭＳ Ｐゴシック" charset="0"/>
                <a:cs typeface="ＭＳ Ｐゴシック" charset="0"/>
              </a:rPr>
              <a:t>given</a:t>
            </a:r>
            <a:r>
              <a:rPr lang="fr-FR" sz="3200" dirty="0" smtClean="0">
                <a:solidFill>
                  <a:schemeClr val="tx2"/>
                </a:solidFill>
                <a:latin typeface="Arial" charset="0"/>
                <a:ea typeface="ＭＳ Ｐゴシック" charset="0"/>
                <a:cs typeface="ＭＳ Ｐゴシック" charset="0"/>
              </a:rPr>
              <a:t> concentration </a:t>
            </a:r>
            <a:r>
              <a:rPr lang="fr-FR" sz="3200" dirty="0" err="1" smtClean="0">
                <a:solidFill>
                  <a:schemeClr val="tx2"/>
                </a:solidFill>
                <a:latin typeface="Arial" charset="0"/>
                <a:ea typeface="ＭＳ Ｐゴシック" charset="0"/>
                <a:cs typeface="ＭＳ Ｐゴシック" charset="0"/>
              </a:rPr>
              <a:t>pathways</a:t>
            </a:r>
            <a:endParaRPr lang="fr-FR" sz="3200" dirty="0">
              <a:solidFill>
                <a:schemeClr val="tx2"/>
              </a:solidFill>
              <a:latin typeface="Arial" charset="0"/>
              <a:ea typeface="ＭＳ Ｐゴシック" charset="0"/>
              <a:cs typeface="ＭＳ Ｐゴシック" charset="0"/>
            </a:endParaRPr>
          </a:p>
        </p:txBody>
      </p:sp>
      <p:pic>
        <p:nvPicPr>
          <p:cNvPr id="3" name="Image 2"/>
          <p:cNvPicPr>
            <a:picLocks noChangeAspect="1"/>
          </p:cNvPicPr>
          <p:nvPr/>
        </p:nvPicPr>
        <p:blipFill>
          <a:blip r:embed="rId2"/>
          <a:stretch>
            <a:fillRect/>
          </a:stretch>
        </p:blipFill>
        <p:spPr>
          <a:xfrm>
            <a:off x="1763688" y="1340768"/>
            <a:ext cx="5127972" cy="5328592"/>
          </a:xfrm>
          <a:prstGeom prst="rect">
            <a:avLst/>
          </a:prstGeom>
        </p:spPr>
      </p:pic>
      <p:sp>
        <p:nvSpPr>
          <p:cNvPr id="4" name="ZoneTexte 1"/>
          <p:cNvSpPr txBox="1">
            <a:spLocks noChangeArrowheads="1"/>
          </p:cNvSpPr>
          <p:nvPr/>
        </p:nvSpPr>
        <p:spPr bwMode="auto">
          <a:xfrm>
            <a:off x="6660232" y="1340768"/>
            <a:ext cx="228151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600" b="1" dirty="0" err="1" smtClean="0"/>
              <a:t>Uncertainties</a:t>
            </a:r>
            <a:r>
              <a:rPr lang="fr-FR" sz="1600" b="1" dirty="0" smtClean="0"/>
              <a:t> in </a:t>
            </a:r>
            <a:r>
              <a:rPr lang="fr-FR" sz="1600" b="1" dirty="0" err="1" smtClean="0"/>
              <a:t>modeled</a:t>
            </a:r>
            <a:r>
              <a:rPr lang="fr-FR" sz="1600" b="1" dirty="0" smtClean="0"/>
              <a:t>  land and </a:t>
            </a:r>
            <a:r>
              <a:rPr lang="fr-FR" sz="1600" b="1" dirty="0" err="1" smtClean="0"/>
              <a:t>ocean</a:t>
            </a:r>
            <a:r>
              <a:rPr lang="fr-FR" sz="1600" b="1" dirty="0" smtClean="0"/>
              <a:t> </a:t>
            </a:r>
            <a:r>
              <a:rPr lang="fr-FR" sz="1600" b="1" dirty="0" err="1" smtClean="0"/>
              <a:t>carbon</a:t>
            </a:r>
            <a:r>
              <a:rPr lang="fr-FR" sz="1600" b="1" dirty="0" smtClean="0"/>
              <a:t> </a:t>
            </a:r>
            <a:r>
              <a:rPr lang="fr-FR" sz="1600" b="1" dirty="0" err="1" smtClean="0"/>
              <a:t>storage</a:t>
            </a:r>
            <a:r>
              <a:rPr lang="fr-FR" sz="1600" b="1" dirty="0" smtClean="0"/>
              <a:t> translate </a:t>
            </a:r>
            <a:r>
              <a:rPr lang="fr-FR" sz="1600" b="1" dirty="0" err="1"/>
              <a:t>into</a:t>
            </a:r>
            <a:r>
              <a:rPr lang="fr-FR" sz="1600" b="1" dirty="0"/>
              <a:t> </a:t>
            </a:r>
            <a:r>
              <a:rPr lang="fr-FR" sz="1600" b="1" dirty="0" err="1"/>
              <a:t>uncertain</a:t>
            </a:r>
            <a:r>
              <a:rPr lang="fr-FR" sz="1600" b="1" dirty="0"/>
              <a:t> compatible </a:t>
            </a:r>
            <a:r>
              <a:rPr lang="fr-FR" sz="1600" b="1" dirty="0" err="1"/>
              <a:t>emissions</a:t>
            </a:r>
            <a:endParaRPr lang="fr-FR" sz="1600" b="1" dirty="0"/>
          </a:p>
        </p:txBody>
      </p:sp>
    </p:spTree>
    <p:extLst>
      <p:ext uri="{BB962C8B-B14F-4D97-AF65-F5344CB8AC3E}">
        <p14:creationId xmlns:p14="http://schemas.microsoft.com/office/powerpoint/2010/main" val="39880607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188640"/>
            <a:ext cx="7560840" cy="1143000"/>
          </a:xfrm>
        </p:spPr>
        <p:txBody>
          <a:bodyPr/>
          <a:lstStyle/>
          <a:p>
            <a:r>
              <a:rPr lang="fr-FR" sz="2800" dirty="0" smtClean="0">
                <a:solidFill>
                  <a:srgbClr val="5492CD"/>
                </a:solidFill>
              </a:rPr>
              <a:t>Positive </a:t>
            </a:r>
            <a:r>
              <a:rPr lang="fr-FR" sz="2800" dirty="0" err="1" smtClean="0">
                <a:solidFill>
                  <a:srgbClr val="5492CD"/>
                </a:solidFill>
              </a:rPr>
              <a:t>carbon</a:t>
            </a:r>
            <a:r>
              <a:rPr lang="fr-FR" sz="2800" dirty="0" smtClean="0">
                <a:solidFill>
                  <a:srgbClr val="5492CD"/>
                </a:solidFill>
              </a:rPr>
              <a:t> </a:t>
            </a:r>
            <a:r>
              <a:rPr lang="fr-FR" sz="2800" dirty="0" err="1" smtClean="0">
                <a:solidFill>
                  <a:srgbClr val="5492CD"/>
                </a:solidFill>
              </a:rPr>
              <a:t>climate</a:t>
            </a:r>
            <a:r>
              <a:rPr lang="fr-FR" sz="2800" dirty="0" smtClean="0">
                <a:solidFill>
                  <a:srgbClr val="5492CD"/>
                </a:solidFill>
              </a:rPr>
              <a:t> feedbacks </a:t>
            </a:r>
            <a:r>
              <a:rPr lang="fr-FR" sz="2800" dirty="0" err="1" smtClean="0">
                <a:solidFill>
                  <a:srgbClr val="5492CD"/>
                </a:solidFill>
              </a:rPr>
              <a:t>confirmed</a:t>
            </a:r>
            <a:r>
              <a:rPr lang="fr-FR" sz="2800" dirty="0" smtClean="0">
                <a:solidFill>
                  <a:srgbClr val="5492CD"/>
                </a:solidFill>
              </a:rPr>
              <a:t> in AR5</a:t>
            </a:r>
            <a:endParaRPr lang="fr-FR" sz="2800" dirty="0">
              <a:solidFill>
                <a:srgbClr val="5492CD"/>
              </a:solidFill>
            </a:endParaRPr>
          </a:p>
        </p:txBody>
      </p:sp>
      <p:pic>
        <p:nvPicPr>
          <p:cNvPr id="5"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4221" y="1392561"/>
            <a:ext cx="6524163" cy="3980655"/>
          </a:xfrm>
          <a:prstGeom prst="rect">
            <a:avLst/>
          </a:prstGeom>
        </p:spPr>
      </p:pic>
      <p:sp>
        <p:nvSpPr>
          <p:cNvPr id="6" name="TextBox 3"/>
          <p:cNvSpPr txBox="1"/>
          <p:nvPr/>
        </p:nvSpPr>
        <p:spPr>
          <a:xfrm>
            <a:off x="135626" y="1429548"/>
            <a:ext cx="1528881" cy="830997"/>
          </a:xfrm>
          <a:prstGeom prst="rect">
            <a:avLst/>
          </a:prstGeom>
          <a:noFill/>
        </p:spPr>
        <p:txBody>
          <a:bodyPr wrap="square" rtlCol="0">
            <a:spAutoFit/>
          </a:bodyPr>
          <a:lstStyle/>
          <a:p>
            <a:r>
              <a:rPr lang="en-US" sz="1600" b="1" dirty="0" smtClean="0"/>
              <a:t>Climate response to CO</a:t>
            </a:r>
            <a:r>
              <a:rPr lang="en-US" sz="1600" b="1" baseline="-25000" dirty="0" smtClean="0"/>
              <a:t>2</a:t>
            </a:r>
            <a:endParaRPr lang="en-US" sz="1600" b="1" baseline="-25000" dirty="0"/>
          </a:p>
        </p:txBody>
      </p:sp>
      <p:sp>
        <p:nvSpPr>
          <p:cNvPr id="7" name="TextBox 4"/>
          <p:cNvSpPr txBox="1"/>
          <p:nvPr/>
        </p:nvSpPr>
        <p:spPr>
          <a:xfrm>
            <a:off x="135626" y="2708920"/>
            <a:ext cx="1528881" cy="830997"/>
          </a:xfrm>
          <a:prstGeom prst="rect">
            <a:avLst/>
          </a:prstGeom>
          <a:noFill/>
        </p:spPr>
        <p:txBody>
          <a:bodyPr wrap="square" rtlCol="0">
            <a:spAutoFit/>
          </a:bodyPr>
          <a:lstStyle/>
          <a:p>
            <a:r>
              <a:rPr lang="en-US" sz="1600" b="1" dirty="0" smtClean="0"/>
              <a:t>Sinks response to CO</a:t>
            </a:r>
            <a:r>
              <a:rPr lang="en-US" sz="1600" b="1" baseline="-25000" dirty="0" smtClean="0"/>
              <a:t>2</a:t>
            </a:r>
            <a:endParaRPr lang="en-US" sz="1600" b="1" baseline="-25000" dirty="0"/>
          </a:p>
        </p:txBody>
      </p:sp>
      <p:sp>
        <p:nvSpPr>
          <p:cNvPr id="8" name="TextBox 5"/>
          <p:cNvSpPr txBox="1"/>
          <p:nvPr/>
        </p:nvSpPr>
        <p:spPr>
          <a:xfrm>
            <a:off x="135626" y="4038163"/>
            <a:ext cx="1528881" cy="830997"/>
          </a:xfrm>
          <a:prstGeom prst="rect">
            <a:avLst/>
          </a:prstGeom>
          <a:noFill/>
        </p:spPr>
        <p:txBody>
          <a:bodyPr wrap="square" rtlCol="0">
            <a:spAutoFit/>
          </a:bodyPr>
          <a:lstStyle/>
          <a:p>
            <a:r>
              <a:rPr lang="en-US" sz="1600" b="1" dirty="0" smtClean="0"/>
              <a:t>Sinks response to climate</a:t>
            </a:r>
            <a:endParaRPr lang="en-US" sz="1600" b="1" baseline="-25000" dirty="0"/>
          </a:p>
        </p:txBody>
      </p:sp>
      <p:sp>
        <p:nvSpPr>
          <p:cNvPr id="10" name="Rectangle 9"/>
          <p:cNvSpPr/>
          <p:nvPr/>
        </p:nvSpPr>
        <p:spPr>
          <a:xfrm>
            <a:off x="611560" y="5622339"/>
            <a:ext cx="8712968" cy="830997"/>
          </a:xfrm>
          <a:prstGeom prst="rect">
            <a:avLst/>
          </a:prstGeom>
        </p:spPr>
        <p:txBody>
          <a:bodyPr wrap="square">
            <a:spAutoFit/>
          </a:bodyPr>
          <a:lstStyle/>
          <a:p>
            <a:r>
              <a:rPr lang="fr-FR" sz="2400" dirty="0" err="1">
                <a:latin typeface="Arial Narrow"/>
                <a:cs typeface="Arial Narrow"/>
              </a:rPr>
              <a:t>Climate</a:t>
            </a:r>
            <a:r>
              <a:rPr lang="fr-FR" sz="2400" dirty="0">
                <a:latin typeface="Arial Narrow"/>
                <a:cs typeface="Arial Narrow"/>
              </a:rPr>
              <a:t> change </a:t>
            </a:r>
            <a:r>
              <a:rPr lang="fr-FR" sz="2400" dirty="0" err="1">
                <a:latin typeface="Arial Narrow"/>
                <a:cs typeface="Arial Narrow"/>
              </a:rPr>
              <a:t>will</a:t>
            </a:r>
            <a:r>
              <a:rPr lang="fr-FR" sz="2400" dirty="0">
                <a:latin typeface="Arial Narrow"/>
                <a:cs typeface="Arial Narrow"/>
              </a:rPr>
              <a:t> affect </a:t>
            </a:r>
            <a:r>
              <a:rPr lang="fr-FR" sz="2400" dirty="0" err="1">
                <a:latin typeface="Arial Narrow"/>
                <a:cs typeface="Arial Narrow"/>
              </a:rPr>
              <a:t>carbon</a:t>
            </a:r>
            <a:r>
              <a:rPr lang="fr-FR" sz="2400" dirty="0">
                <a:latin typeface="Arial Narrow"/>
                <a:cs typeface="Arial Narrow"/>
              </a:rPr>
              <a:t> cycle </a:t>
            </a:r>
            <a:r>
              <a:rPr lang="fr-FR" sz="2400" dirty="0" err="1">
                <a:latin typeface="Arial Narrow"/>
                <a:cs typeface="Arial Narrow"/>
              </a:rPr>
              <a:t>processes</a:t>
            </a:r>
            <a:r>
              <a:rPr lang="fr-FR" sz="2400" dirty="0">
                <a:latin typeface="Arial Narrow"/>
                <a:cs typeface="Arial Narrow"/>
              </a:rPr>
              <a:t> in a </a:t>
            </a:r>
            <a:r>
              <a:rPr lang="fr-FR" sz="2400" dirty="0" err="1">
                <a:latin typeface="Arial Narrow"/>
                <a:cs typeface="Arial Narrow"/>
              </a:rPr>
              <a:t>way</a:t>
            </a:r>
            <a:r>
              <a:rPr lang="fr-FR" sz="2400" dirty="0">
                <a:latin typeface="Arial Narrow"/>
                <a:cs typeface="Arial Narrow"/>
              </a:rPr>
              <a:t> </a:t>
            </a:r>
            <a:r>
              <a:rPr lang="fr-FR" sz="2400" dirty="0" err="1">
                <a:latin typeface="Arial Narrow"/>
                <a:cs typeface="Arial Narrow"/>
              </a:rPr>
              <a:t>that</a:t>
            </a:r>
            <a:r>
              <a:rPr lang="fr-FR" sz="2400" dirty="0">
                <a:latin typeface="Arial Narrow"/>
                <a:cs typeface="Arial Narrow"/>
              </a:rPr>
              <a:t> </a:t>
            </a:r>
            <a:r>
              <a:rPr lang="fr-FR" sz="2400" dirty="0" err="1">
                <a:latin typeface="Arial Narrow"/>
                <a:cs typeface="Arial Narrow"/>
              </a:rPr>
              <a:t>will</a:t>
            </a:r>
            <a:r>
              <a:rPr lang="fr-FR" sz="2400" dirty="0">
                <a:latin typeface="Arial Narrow"/>
                <a:cs typeface="Arial Narrow"/>
              </a:rPr>
              <a:t> </a:t>
            </a:r>
            <a:r>
              <a:rPr lang="fr-FR" sz="2400" dirty="0" err="1">
                <a:latin typeface="Arial Narrow"/>
                <a:cs typeface="Arial Narrow"/>
              </a:rPr>
              <a:t>exacerbate</a:t>
            </a:r>
            <a:r>
              <a:rPr lang="fr-FR" sz="2400" dirty="0">
                <a:latin typeface="Arial Narrow"/>
                <a:cs typeface="Arial Narrow"/>
              </a:rPr>
              <a:t> the </a:t>
            </a:r>
            <a:r>
              <a:rPr lang="fr-FR" sz="2400" dirty="0" err="1">
                <a:latin typeface="Arial Narrow"/>
                <a:cs typeface="Arial Narrow"/>
              </a:rPr>
              <a:t>increase</a:t>
            </a:r>
            <a:r>
              <a:rPr lang="fr-FR" sz="2400" dirty="0">
                <a:latin typeface="Arial Narrow"/>
                <a:cs typeface="Arial Narrow"/>
              </a:rPr>
              <a:t> of </a:t>
            </a:r>
            <a:r>
              <a:rPr lang="fr-FR" sz="2400" dirty="0" smtClean="0">
                <a:latin typeface="Arial Narrow"/>
                <a:cs typeface="Arial Narrow"/>
              </a:rPr>
              <a:t>CO</a:t>
            </a:r>
            <a:r>
              <a:rPr lang="fr-FR" sz="2400" baseline="-25000" dirty="0" smtClean="0">
                <a:latin typeface="Arial Narrow"/>
                <a:cs typeface="Arial Narrow"/>
              </a:rPr>
              <a:t>2</a:t>
            </a:r>
            <a:r>
              <a:rPr lang="fr-FR" sz="2400" dirty="0" smtClean="0">
                <a:latin typeface="Arial Narrow"/>
                <a:cs typeface="Arial Narrow"/>
              </a:rPr>
              <a:t> </a:t>
            </a:r>
            <a:r>
              <a:rPr lang="fr-FR" sz="2400" dirty="0">
                <a:latin typeface="Arial Narrow"/>
                <a:cs typeface="Arial Narrow"/>
              </a:rPr>
              <a:t>in the </a:t>
            </a:r>
            <a:r>
              <a:rPr lang="fr-FR" sz="2400" dirty="0" err="1">
                <a:latin typeface="Arial Narrow"/>
                <a:cs typeface="Arial Narrow"/>
              </a:rPr>
              <a:t>atmosphere</a:t>
            </a:r>
            <a:r>
              <a:rPr lang="fr-FR" sz="2400" dirty="0">
                <a:latin typeface="Arial Narrow"/>
                <a:cs typeface="Arial Narrow"/>
              </a:rPr>
              <a:t> (</a:t>
            </a:r>
            <a:r>
              <a:rPr lang="fr-FR" sz="2400" i="1" dirty="0" err="1">
                <a:latin typeface="Arial Narrow"/>
                <a:cs typeface="Arial Narrow"/>
              </a:rPr>
              <a:t>high</a:t>
            </a:r>
            <a:r>
              <a:rPr lang="fr-FR" sz="2400" i="1" dirty="0">
                <a:latin typeface="Arial Narrow"/>
                <a:cs typeface="Arial Narrow"/>
              </a:rPr>
              <a:t> confidence</a:t>
            </a:r>
            <a:r>
              <a:rPr lang="fr-FR" sz="2400" dirty="0" smtClean="0">
                <a:latin typeface="Arial Narrow"/>
                <a:cs typeface="Arial Narrow"/>
              </a:rPr>
              <a:t>) </a:t>
            </a:r>
          </a:p>
        </p:txBody>
      </p:sp>
    </p:spTree>
    <p:extLst>
      <p:ext uri="{BB962C8B-B14F-4D97-AF65-F5344CB8AC3E}">
        <p14:creationId xmlns:p14="http://schemas.microsoft.com/office/powerpoint/2010/main" val="8867124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899592" y="221739"/>
            <a:ext cx="7059871" cy="830997"/>
          </a:xfrm>
          <a:prstGeom prst="rect">
            <a:avLst/>
          </a:prstGeom>
          <a:noFill/>
        </p:spPr>
        <p:txBody>
          <a:bodyPr wrap="square" rtlCol="0">
            <a:spAutoFit/>
          </a:bodyPr>
          <a:lstStyle/>
          <a:p>
            <a:pPr marL="0" lvl="1" algn="ctr"/>
            <a:r>
              <a:rPr lang="en-US" sz="2400" b="1" dirty="0">
                <a:solidFill>
                  <a:srgbClr val="5492CD"/>
                </a:solidFill>
                <a:latin typeface="Verdana"/>
                <a:cs typeface="Verdana"/>
              </a:rPr>
              <a:t>Natural sinks </a:t>
            </a:r>
            <a:r>
              <a:rPr lang="en-US" sz="2400" b="1" dirty="0" smtClean="0">
                <a:solidFill>
                  <a:srgbClr val="5492CD"/>
                </a:solidFill>
                <a:latin typeface="Verdana"/>
                <a:cs typeface="Verdana"/>
              </a:rPr>
              <a:t>and </a:t>
            </a:r>
            <a:r>
              <a:rPr lang="en-US" sz="2400" b="1" dirty="0">
                <a:solidFill>
                  <a:srgbClr val="5492CD"/>
                </a:solidFill>
                <a:latin typeface="Verdana"/>
                <a:cs typeface="Verdana"/>
              </a:rPr>
              <a:t>sources </a:t>
            </a:r>
            <a:r>
              <a:rPr lang="en-US" sz="2400" b="1" dirty="0" smtClean="0">
                <a:solidFill>
                  <a:srgbClr val="5492CD"/>
                </a:solidFill>
                <a:latin typeface="Verdana"/>
                <a:cs typeface="Verdana"/>
              </a:rPr>
              <a:t>will change under </a:t>
            </a:r>
            <a:r>
              <a:rPr lang="en-US" sz="2400" b="1" dirty="0">
                <a:solidFill>
                  <a:srgbClr val="5492CD"/>
                </a:solidFill>
                <a:latin typeface="Verdana"/>
                <a:cs typeface="Verdana"/>
              </a:rPr>
              <a:t>c</a:t>
            </a:r>
            <a:r>
              <a:rPr lang="en-US" sz="2400" b="1" dirty="0" smtClean="0">
                <a:solidFill>
                  <a:srgbClr val="5492CD"/>
                </a:solidFill>
                <a:latin typeface="Verdana"/>
                <a:cs typeface="Verdana"/>
              </a:rPr>
              <a:t>limate </a:t>
            </a:r>
            <a:r>
              <a:rPr lang="en-US" sz="2400" b="1" dirty="0">
                <a:solidFill>
                  <a:srgbClr val="5492CD"/>
                </a:solidFill>
                <a:latin typeface="Verdana"/>
                <a:cs typeface="Verdana"/>
              </a:rPr>
              <a:t>c</a:t>
            </a:r>
            <a:r>
              <a:rPr lang="en-US" sz="2400" b="1" dirty="0" smtClean="0">
                <a:solidFill>
                  <a:srgbClr val="5492CD"/>
                </a:solidFill>
                <a:latin typeface="Verdana"/>
                <a:cs typeface="Verdana"/>
              </a:rPr>
              <a:t>hange pressure</a:t>
            </a:r>
            <a:endParaRPr lang="en-US" sz="2400" b="1" dirty="0">
              <a:solidFill>
                <a:srgbClr val="5492CD"/>
              </a:solidFill>
              <a:latin typeface="Verdana"/>
              <a:cs typeface="Verdana"/>
            </a:endParaRPr>
          </a:p>
        </p:txBody>
      </p:sp>
      <p:pic>
        <p:nvPicPr>
          <p:cNvPr id="17" name="Image 16"/>
          <p:cNvPicPr/>
          <p:nvPr/>
        </p:nvPicPr>
        <p:blipFill>
          <a:blip r:embed="rId3" cstate="email">
            <a:extLst>
              <a:ext uri="{28A0092B-C50C-407E-A947-70E740481C1C}">
                <a14:useLocalDpi xmlns:a14="http://schemas.microsoft.com/office/drawing/2010/main"/>
              </a:ext>
            </a:extLst>
          </a:blip>
          <a:srcRect/>
          <a:stretch>
            <a:fillRect/>
          </a:stretch>
        </p:blipFill>
        <p:spPr bwMode="auto">
          <a:xfrm>
            <a:off x="3268133" y="1749123"/>
            <a:ext cx="5750555" cy="2554640"/>
          </a:xfrm>
          <a:prstGeom prst="rect">
            <a:avLst/>
          </a:prstGeom>
          <a:noFill/>
          <a:ln>
            <a:noFill/>
          </a:ln>
        </p:spPr>
      </p:pic>
      <p:sp>
        <p:nvSpPr>
          <p:cNvPr id="2" name="ZoneTexte 1"/>
          <p:cNvSpPr txBox="1"/>
          <p:nvPr/>
        </p:nvSpPr>
        <p:spPr>
          <a:xfrm>
            <a:off x="3512724" y="1556792"/>
            <a:ext cx="2620930" cy="338554"/>
          </a:xfrm>
          <a:prstGeom prst="rect">
            <a:avLst/>
          </a:prstGeom>
          <a:noFill/>
        </p:spPr>
        <p:txBody>
          <a:bodyPr wrap="none" rtlCol="0">
            <a:spAutoFit/>
          </a:bodyPr>
          <a:lstStyle/>
          <a:p>
            <a:r>
              <a:rPr lang="en-US" sz="1600" b="1" dirty="0" smtClean="0">
                <a:solidFill>
                  <a:srgbClr val="00BD04"/>
                </a:solidFill>
              </a:rPr>
              <a:t>Land flux projections</a:t>
            </a:r>
            <a:endParaRPr lang="en-US" sz="1600" b="1" dirty="0">
              <a:solidFill>
                <a:srgbClr val="00BD04"/>
              </a:solidFill>
            </a:endParaRPr>
          </a:p>
        </p:txBody>
      </p:sp>
      <p:sp>
        <p:nvSpPr>
          <p:cNvPr id="7" name="ZoneTexte 6"/>
          <p:cNvSpPr txBox="1"/>
          <p:nvPr/>
        </p:nvSpPr>
        <p:spPr>
          <a:xfrm>
            <a:off x="6341031" y="1557553"/>
            <a:ext cx="2778124" cy="338554"/>
          </a:xfrm>
          <a:prstGeom prst="rect">
            <a:avLst/>
          </a:prstGeom>
          <a:noFill/>
        </p:spPr>
        <p:txBody>
          <a:bodyPr wrap="none" rtlCol="0">
            <a:spAutoFit/>
          </a:bodyPr>
          <a:lstStyle/>
          <a:p>
            <a:r>
              <a:rPr lang="en-US" sz="1600" b="1" dirty="0" smtClean="0">
                <a:solidFill>
                  <a:srgbClr val="0000FF"/>
                </a:solidFill>
              </a:rPr>
              <a:t>Ocean </a:t>
            </a:r>
            <a:r>
              <a:rPr lang="en-US" sz="1600" b="1" dirty="0">
                <a:solidFill>
                  <a:srgbClr val="0000FF"/>
                </a:solidFill>
              </a:rPr>
              <a:t>f</a:t>
            </a:r>
            <a:r>
              <a:rPr lang="en-US" sz="1600" b="1" dirty="0" smtClean="0">
                <a:solidFill>
                  <a:srgbClr val="0000FF"/>
                </a:solidFill>
              </a:rPr>
              <a:t>lux projections</a:t>
            </a:r>
            <a:endParaRPr lang="en-US" sz="1600" b="1" dirty="0">
              <a:solidFill>
                <a:srgbClr val="0000FF"/>
              </a:solidFill>
            </a:endParaRPr>
          </a:p>
        </p:txBody>
      </p:sp>
      <p:sp>
        <p:nvSpPr>
          <p:cNvPr id="8" name="Rectangle 7"/>
          <p:cNvSpPr/>
          <p:nvPr/>
        </p:nvSpPr>
        <p:spPr>
          <a:xfrm>
            <a:off x="266968" y="4581128"/>
            <a:ext cx="8844627" cy="1685077"/>
          </a:xfrm>
          <a:prstGeom prst="rect">
            <a:avLst/>
          </a:prstGeom>
        </p:spPr>
        <p:txBody>
          <a:bodyPr wrap="square">
            <a:spAutoFit/>
          </a:bodyPr>
          <a:lstStyle/>
          <a:p>
            <a:pPr marL="285750" indent="-285750" eaLnBrk="0" hangingPunct="0">
              <a:spcBef>
                <a:spcPts val="600"/>
              </a:spcBef>
              <a:spcAft>
                <a:spcPts val="300"/>
              </a:spcAft>
              <a:buClr>
                <a:schemeClr val="accent1"/>
              </a:buClr>
              <a:buFont typeface="Arial"/>
              <a:buChar char="•"/>
            </a:pPr>
            <a:r>
              <a:rPr lang="en-US" sz="2400" dirty="0" smtClean="0">
                <a:latin typeface="Arial Narrow"/>
                <a:cs typeface="Arial Narrow"/>
              </a:rPr>
              <a:t>All coupled carbon cycle climate models project a weakening of sinks in response to climate change</a:t>
            </a:r>
          </a:p>
          <a:p>
            <a:pPr marL="285750" indent="-285750" eaLnBrk="0" hangingPunct="0">
              <a:spcBef>
                <a:spcPts val="600"/>
              </a:spcBef>
              <a:spcAft>
                <a:spcPts val="300"/>
              </a:spcAft>
              <a:buClr>
                <a:schemeClr val="accent1"/>
              </a:buClr>
              <a:buFont typeface="Arial"/>
              <a:buChar char="•"/>
            </a:pPr>
            <a:r>
              <a:rPr lang="en-US" sz="2400" dirty="0" smtClean="0">
                <a:latin typeface="Arial Narrow"/>
                <a:cs typeface="Arial Narrow"/>
              </a:rPr>
              <a:t>Models strongly disagree with each other – their bias for the future are correlated with their bias for the present</a:t>
            </a:r>
            <a:endParaRPr lang="en-US" sz="2400" dirty="0">
              <a:latin typeface="Arial Narrow"/>
              <a:cs typeface="Arial Narrow"/>
            </a:endParaRPr>
          </a:p>
        </p:txBody>
      </p:sp>
      <p:pic>
        <p:nvPicPr>
          <p:cNvPr id="3" name="Image 2"/>
          <p:cNvPicPr>
            <a:picLocks noChangeAspect="1"/>
          </p:cNvPicPr>
          <p:nvPr/>
        </p:nvPicPr>
        <p:blipFill>
          <a:blip r:embed="rId4"/>
          <a:stretch>
            <a:fillRect/>
          </a:stretch>
        </p:blipFill>
        <p:spPr>
          <a:xfrm>
            <a:off x="194735" y="1797631"/>
            <a:ext cx="2633132" cy="2602276"/>
          </a:xfrm>
          <a:prstGeom prst="rect">
            <a:avLst/>
          </a:prstGeom>
        </p:spPr>
      </p:pic>
      <p:sp>
        <p:nvSpPr>
          <p:cNvPr id="9" name="ZoneTexte 8"/>
          <p:cNvSpPr txBox="1"/>
          <p:nvPr/>
        </p:nvSpPr>
        <p:spPr>
          <a:xfrm>
            <a:off x="312326" y="1573726"/>
            <a:ext cx="2598588" cy="338554"/>
          </a:xfrm>
          <a:prstGeom prst="rect">
            <a:avLst/>
          </a:prstGeom>
          <a:noFill/>
        </p:spPr>
        <p:txBody>
          <a:bodyPr wrap="none" rtlCol="0">
            <a:spAutoFit/>
          </a:bodyPr>
          <a:lstStyle/>
          <a:p>
            <a:r>
              <a:rPr lang="en-US" sz="1600" b="1" dirty="0" smtClean="0">
                <a:solidFill>
                  <a:srgbClr val="FF6600"/>
                </a:solidFill>
              </a:rPr>
              <a:t>Earth System Models</a:t>
            </a:r>
            <a:endParaRPr lang="en-US" sz="1600" b="1" dirty="0">
              <a:solidFill>
                <a:srgbClr val="FF6600"/>
              </a:solidFill>
            </a:endParaRPr>
          </a:p>
        </p:txBody>
      </p:sp>
      <p:sp>
        <p:nvSpPr>
          <p:cNvPr id="4" name="Flèche vers la droite 3"/>
          <p:cNvSpPr/>
          <p:nvPr/>
        </p:nvSpPr>
        <p:spPr>
          <a:xfrm>
            <a:off x="2912533" y="2627363"/>
            <a:ext cx="355600" cy="541866"/>
          </a:xfrm>
          <a:prstGeom prst="rightArrow">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2358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re 1"/>
          <p:cNvSpPr>
            <a:spLocks noGrp="1"/>
          </p:cNvSpPr>
          <p:nvPr>
            <p:ph type="title"/>
          </p:nvPr>
        </p:nvSpPr>
        <p:spPr bwMode="auto">
          <a:xfrm>
            <a:off x="467544" y="26064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sz="2800" dirty="0" err="1">
                <a:solidFill>
                  <a:srgbClr val="5492CD"/>
                </a:solidFill>
                <a:latin typeface="Arial" charset="0"/>
                <a:ea typeface="ＭＳ Ｐゴシック" charset="0"/>
                <a:cs typeface="ＭＳ Ｐゴシック" charset="0"/>
              </a:rPr>
              <a:t>Carbon</a:t>
            </a:r>
            <a:r>
              <a:rPr lang="fr-FR" sz="2800" dirty="0">
                <a:solidFill>
                  <a:srgbClr val="5492CD"/>
                </a:solidFill>
                <a:latin typeface="Arial" charset="0"/>
                <a:ea typeface="ＭＳ Ｐゴシック" charset="0"/>
                <a:cs typeface="ＭＳ Ｐゴシック" charset="0"/>
              </a:rPr>
              <a:t> vs </a:t>
            </a:r>
            <a:r>
              <a:rPr lang="fr-FR" sz="2800" dirty="0" err="1" smtClean="0">
                <a:solidFill>
                  <a:srgbClr val="5492CD"/>
                </a:solidFill>
                <a:latin typeface="Arial" charset="0"/>
                <a:ea typeface="ＭＳ Ｐゴシック" charset="0"/>
                <a:cs typeface="ＭＳ Ｐゴシック" charset="0"/>
              </a:rPr>
              <a:t>physical</a:t>
            </a:r>
            <a:r>
              <a:rPr lang="fr-FR" sz="2800" dirty="0" smtClean="0">
                <a:solidFill>
                  <a:srgbClr val="5492CD"/>
                </a:solidFill>
                <a:latin typeface="Arial" charset="0"/>
                <a:ea typeface="ＭＳ Ｐゴシック" charset="0"/>
                <a:cs typeface="ＭＳ Ｐゴシック" charset="0"/>
              </a:rPr>
              <a:t> </a:t>
            </a:r>
            <a:r>
              <a:rPr lang="fr-FR" sz="2800" dirty="0" err="1" smtClean="0">
                <a:solidFill>
                  <a:srgbClr val="5492CD"/>
                </a:solidFill>
                <a:latin typeface="Arial" charset="0"/>
                <a:ea typeface="ＭＳ Ｐゴシック" charset="0"/>
                <a:cs typeface="ＭＳ Ｐゴシック" charset="0"/>
              </a:rPr>
              <a:t>parameters</a:t>
            </a:r>
            <a:r>
              <a:rPr lang="fr-FR" sz="2800" dirty="0" smtClean="0">
                <a:solidFill>
                  <a:srgbClr val="5492CD"/>
                </a:solidFill>
                <a:latin typeface="Arial" charset="0"/>
                <a:ea typeface="ＭＳ Ｐゴシック" charset="0"/>
                <a:cs typeface="ＭＳ Ｐゴシック" charset="0"/>
              </a:rPr>
              <a:t> </a:t>
            </a:r>
            <a:r>
              <a:rPr lang="fr-FR" sz="2800" dirty="0" err="1">
                <a:solidFill>
                  <a:srgbClr val="5492CD"/>
                </a:solidFill>
                <a:latin typeface="Arial" charset="0"/>
                <a:ea typeface="ＭＳ Ｐゴシック" charset="0"/>
                <a:cs typeface="ＭＳ Ｐゴシック" charset="0"/>
              </a:rPr>
              <a:t>uncertainty</a:t>
            </a:r>
            <a:endParaRPr lang="fr-FR" sz="2800" dirty="0">
              <a:solidFill>
                <a:srgbClr val="5492CD"/>
              </a:solidFill>
              <a:latin typeface="Arial" charset="0"/>
              <a:ea typeface="ＭＳ Ｐゴシック" charset="0"/>
              <a:cs typeface="ＭＳ Ｐゴシック" charset="0"/>
            </a:endParaRPr>
          </a:p>
        </p:txBody>
      </p:sp>
      <p:pic>
        <p:nvPicPr>
          <p:cNvPr id="29698" name="Imag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3528" y="1052736"/>
            <a:ext cx="8639944"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055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3808" y="692696"/>
            <a:ext cx="3744416" cy="4104456"/>
          </a:xfrm>
          <a:prstGeom prst="rect">
            <a:avLst/>
          </a:prstGeom>
        </p:spPr>
      </p:pic>
      <p:sp>
        <p:nvSpPr>
          <p:cNvPr id="2" name="Titre 1"/>
          <p:cNvSpPr>
            <a:spLocks noGrp="1"/>
          </p:cNvSpPr>
          <p:nvPr>
            <p:ph type="title"/>
          </p:nvPr>
        </p:nvSpPr>
        <p:spPr>
          <a:xfrm>
            <a:off x="467544" y="197768"/>
            <a:ext cx="8229600" cy="1143000"/>
          </a:xfrm>
        </p:spPr>
        <p:txBody>
          <a:bodyPr/>
          <a:lstStyle/>
          <a:p>
            <a:r>
              <a:rPr lang="fr-FR" sz="2800" dirty="0" err="1" smtClean="0">
                <a:solidFill>
                  <a:srgbClr val="5492CD"/>
                </a:solidFill>
              </a:rPr>
              <a:t>Ocean</a:t>
            </a:r>
            <a:r>
              <a:rPr lang="fr-FR" sz="2800" dirty="0" smtClean="0">
                <a:solidFill>
                  <a:srgbClr val="5492CD"/>
                </a:solidFill>
              </a:rPr>
              <a:t> acidification</a:t>
            </a:r>
            <a:endParaRPr lang="fr-FR" sz="2800" dirty="0">
              <a:solidFill>
                <a:srgbClr val="5492CD"/>
              </a:solidFill>
            </a:endParaRPr>
          </a:p>
        </p:txBody>
      </p:sp>
      <p:sp>
        <p:nvSpPr>
          <p:cNvPr id="4" name="ZoneTexte 3"/>
          <p:cNvSpPr txBox="1"/>
          <p:nvPr/>
        </p:nvSpPr>
        <p:spPr>
          <a:xfrm>
            <a:off x="539552" y="4813932"/>
            <a:ext cx="8748464" cy="2575508"/>
          </a:xfrm>
          <a:prstGeom prst="rect">
            <a:avLst/>
          </a:prstGeom>
          <a:noFill/>
        </p:spPr>
        <p:txBody>
          <a:bodyPr wrap="square" lIns="18000" tIns="18000" rIns="18000" bIns="18000" rtlCol="0">
            <a:spAutoFit/>
          </a:bodyPr>
          <a:lstStyle/>
          <a:p>
            <a:pPr>
              <a:spcBef>
                <a:spcPts val="600"/>
              </a:spcBef>
            </a:pPr>
            <a:r>
              <a:rPr lang="fr-FR" sz="2000" dirty="0" err="1">
                <a:latin typeface="Arial Narrow"/>
                <a:cs typeface="Arial Narrow"/>
              </a:rPr>
              <a:t>Further</a:t>
            </a:r>
            <a:r>
              <a:rPr lang="fr-FR" sz="2000" dirty="0">
                <a:latin typeface="Arial Narrow"/>
                <a:cs typeface="Arial Narrow"/>
              </a:rPr>
              <a:t> </a:t>
            </a:r>
            <a:r>
              <a:rPr lang="fr-FR" sz="2000" dirty="0" err="1">
                <a:latin typeface="Arial Narrow"/>
                <a:cs typeface="Arial Narrow"/>
              </a:rPr>
              <a:t>uptake</a:t>
            </a:r>
            <a:r>
              <a:rPr lang="fr-FR" sz="2000" dirty="0">
                <a:latin typeface="Arial Narrow"/>
                <a:cs typeface="Arial Narrow"/>
              </a:rPr>
              <a:t> of </a:t>
            </a:r>
            <a:r>
              <a:rPr lang="fr-FR" sz="2000" dirty="0" err="1">
                <a:latin typeface="Arial Narrow"/>
                <a:cs typeface="Arial Narrow"/>
              </a:rPr>
              <a:t>carbon</a:t>
            </a:r>
            <a:r>
              <a:rPr lang="fr-FR" sz="2000" dirty="0">
                <a:latin typeface="Arial Narrow"/>
                <a:cs typeface="Arial Narrow"/>
              </a:rPr>
              <a:t> by the </a:t>
            </a:r>
            <a:r>
              <a:rPr lang="fr-FR" sz="2000" dirty="0" err="1">
                <a:latin typeface="Arial Narrow"/>
                <a:cs typeface="Arial Narrow"/>
              </a:rPr>
              <a:t>ocean</a:t>
            </a:r>
            <a:r>
              <a:rPr lang="fr-FR" sz="2000" dirty="0">
                <a:latin typeface="Arial Narrow"/>
                <a:cs typeface="Arial Narrow"/>
              </a:rPr>
              <a:t> </a:t>
            </a:r>
            <a:r>
              <a:rPr lang="fr-FR" sz="2000" dirty="0" err="1">
                <a:latin typeface="Arial Narrow"/>
                <a:cs typeface="Arial Narrow"/>
              </a:rPr>
              <a:t>will</a:t>
            </a:r>
            <a:r>
              <a:rPr lang="fr-FR" sz="2000" dirty="0">
                <a:latin typeface="Arial Narrow"/>
                <a:cs typeface="Arial Narrow"/>
              </a:rPr>
              <a:t> </a:t>
            </a:r>
            <a:r>
              <a:rPr lang="fr-FR" sz="2000" dirty="0" err="1">
                <a:latin typeface="Arial Narrow"/>
                <a:cs typeface="Arial Narrow"/>
              </a:rPr>
              <a:t>increase</a:t>
            </a:r>
            <a:r>
              <a:rPr lang="fr-FR" sz="2000" dirty="0">
                <a:latin typeface="Arial Narrow"/>
                <a:cs typeface="Arial Narrow"/>
              </a:rPr>
              <a:t> </a:t>
            </a:r>
            <a:r>
              <a:rPr lang="fr-FR" sz="2000" dirty="0" err="1">
                <a:latin typeface="Arial Narrow"/>
                <a:cs typeface="Arial Narrow"/>
              </a:rPr>
              <a:t>ocean</a:t>
            </a:r>
            <a:r>
              <a:rPr lang="fr-FR" sz="2000" dirty="0">
                <a:latin typeface="Arial Narrow"/>
                <a:cs typeface="Arial Narrow"/>
              </a:rPr>
              <a:t> </a:t>
            </a:r>
            <a:r>
              <a:rPr lang="fr-FR" sz="2000" dirty="0" smtClean="0">
                <a:latin typeface="Arial Narrow"/>
                <a:cs typeface="Arial Narrow"/>
              </a:rPr>
              <a:t>acidification</a:t>
            </a:r>
            <a:r>
              <a:rPr lang="fr-FR" sz="2000" dirty="0">
                <a:latin typeface="Arial Narrow"/>
                <a:cs typeface="Arial Narrow"/>
              </a:rPr>
              <a:t> </a:t>
            </a:r>
            <a:r>
              <a:rPr lang="fr-FR" sz="2000" dirty="0" err="1" smtClean="0">
                <a:latin typeface="Arial Narrow"/>
                <a:cs typeface="Arial Narrow"/>
              </a:rPr>
              <a:t>Virtually</a:t>
            </a:r>
            <a:r>
              <a:rPr lang="fr-FR" sz="2000" dirty="0" smtClean="0">
                <a:latin typeface="Arial Narrow"/>
                <a:cs typeface="Arial Narrow"/>
              </a:rPr>
              <a:t> certain</a:t>
            </a:r>
          </a:p>
          <a:p>
            <a:pPr>
              <a:spcBef>
                <a:spcPts val="600"/>
              </a:spcBef>
            </a:pPr>
            <a:r>
              <a:rPr lang="fr-FR" sz="2000" dirty="0" smtClean="0">
                <a:latin typeface="Arial Narrow"/>
                <a:cs typeface="Arial Narrow"/>
              </a:rPr>
              <a:t>Aragonite </a:t>
            </a:r>
            <a:r>
              <a:rPr lang="fr-FR" sz="2000" dirty="0" err="1" smtClean="0">
                <a:latin typeface="Arial Narrow"/>
                <a:cs typeface="Arial Narrow"/>
              </a:rPr>
              <a:t>vulnerable</a:t>
            </a:r>
            <a:r>
              <a:rPr lang="fr-FR" sz="2000" dirty="0" smtClean="0">
                <a:latin typeface="Arial Narrow"/>
                <a:cs typeface="Arial Narrow"/>
              </a:rPr>
              <a:t> in </a:t>
            </a:r>
            <a:r>
              <a:rPr lang="fr-FR" sz="2000" dirty="0">
                <a:latin typeface="Arial Narrow"/>
                <a:cs typeface="Arial Narrow"/>
              </a:rPr>
              <a:t>parts of the </a:t>
            </a:r>
            <a:r>
              <a:rPr lang="fr-FR" sz="2000" dirty="0" err="1">
                <a:latin typeface="Arial Narrow"/>
                <a:cs typeface="Arial Narrow"/>
              </a:rPr>
              <a:t>Arctic</a:t>
            </a:r>
            <a:r>
              <a:rPr lang="fr-FR" sz="2000" dirty="0">
                <a:latin typeface="Arial Narrow"/>
                <a:cs typeface="Arial Narrow"/>
              </a:rPr>
              <a:t> and </a:t>
            </a:r>
            <a:r>
              <a:rPr lang="fr-FR" sz="2000" dirty="0" err="1">
                <a:latin typeface="Arial Narrow"/>
                <a:cs typeface="Arial Narrow"/>
              </a:rPr>
              <a:t>some</a:t>
            </a:r>
            <a:r>
              <a:rPr lang="fr-FR" sz="2000" dirty="0">
                <a:latin typeface="Arial Narrow"/>
                <a:cs typeface="Arial Narrow"/>
              </a:rPr>
              <a:t> </a:t>
            </a:r>
            <a:r>
              <a:rPr lang="fr-FR" sz="2000" dirty="0" err="1">
                <a:latin typeface="Arial Narrow"/>
                <a:cs typeface="Arial Narrow"/>
              </a:rPr>
              <a:t>coastal</a:t>
            </a:r>
            <a:r>
              <a:rPr lang="fr-FR" sz="2000" dirty="0">
                <a:latin typeface="Arial Narrow"/>
                <a:cs typeface="Arial Narrow"/>
              </a:rPr>
              <a:t> upwelling </a:t>
            </a:r>
            <a:r>
              <a:rPr lang="fr-FR" sz="2000" dirty="0" err="1">
                <a:latin typeface="Arial Narrow"/>
                <a:cs typeface="Arial Narrow"/>
              </a:rPr>
              <a:t>systems</a:t>
            </a:r>
            <a:r>
              <a:rPr lang="fr-FR" sz="2000" dirty="0">
                <a:latin typeface="Arial Narrow"/>
                <a:cs typeface="Arial Narrow"/>
              </a:rPr>
              <a:t> </a:t>
            </a:r>
            <a:r>
              <a:rPr lang="fr-FR" sz="2000" dirty="0" err="1">
                <a:latin typeface="Arial Narrow"/>
                <a:cs typeface="Arial Narrow"/>
              </a:rPr>
              <a:t>within</a:t>
            </a:r>
            <a:r>
              <a:rPr lang="fr-FR" sz="2000" dirty="0">
                <a:latin typeface="Arial Narrow"/>
                <a:cs typeface="Arial Narrow"/>
              </a:rPr>
              <a:t> </a:t>
            </a:r>
            <a:r>
              <a:rPr lang="fr-FR" sz="2000" dirty="0" smtClean="0">
                <a:latin typeface="Arial Narrow"/>
                <a:cs typeface="Arial Narrow"/>
              </a:rPr>
              <a:t>1 </a:t>
            </a:r>
            <a:r>
              <a:rPr lang="fr-FR" sz="2000" dirty="0" err="1">
                <a:latin typeface="Arial Narrow"/>
                <a:cs typeface="Arial Narrow"/>
              </a:rPr>
              <a:t>decade</a:t>
            </a:r>
            <a:r>
              <a:rPr lang="fr-FR" sz="2000" dirty="0">
                <a:latin typeface="Arial Narrow"/>
                <a:cs typeface="Arial Narrow"/>
              </a:rPr>
              <a:t>, </a:t>
            </a:r>
            <a:r>
              <a:rPr lang="fr-FR" sz="2000" dirty="0" smtClean="0">
                <a:latin typeface="Arial Narrow"/>
                <a:cs typeface="Arial Narrow"/>
              </a:rPr>
              <a:t>in </a:t>
            </a:r>
            <a:r>
              <a:rPr lang="fr-FR" sz="2000" dirty="0">
                <a:latin typeface="Arial Narrow"/>
                <a:cs typeface="Arial Narrow"/>
              </a:rPr>
              <a:t>parts of the </a:t>
            </a:r>
            <a:r>
              <a:rPr lang="fr-FR" sz="2000" dirty="0" err="1">
                <a:latin typeface="Arial Narrow"/>
                <a:cs typeface="Arial Narrow"/>
              </a:rPr>
              <a:t>Southern</a:t>
            </a:r>
            <a:r>
              <a:rPr lang="fr-FR" sz="2000" dirty="0">
                <a:latin typeface="Arial Narrow"/>
                <a:cs typeface="Arial Narrow"/>
              </a:rPr>
              <a:t> </a:t>
            </a:r>
            <a:r>
              <a:rPr lang="fr-FR" sz="2000" dirty="0" err="1">
                <a:latin typeface="Arial Narrow"/>
                <a:cs typeface="Arial Narrow"/>
              </a:rPr>
              <a:t>Ocean</a:t>
            </a:r>
            <a:r>
              <a:rPr lang="fr-FR" sz="2000" dirty="0">
                <a:latin typeface="Arial Narrow"/>
                <a:cs typeface="Arial Narrow"/>
              </a:rPr>
              <a:t> </a:t>
            </a:r>
            <a:r>
              <a:rPr lang="fr-FR" sz="2000" dirty="0" err="1">
                <a:latin typeface="Arial Narrow"/>
                <a:cs typeface="Arial Narrow"/>
              </a:rPr>
              <a:t>within</a:t>
            </a:r>
            <a:r>
              <a:rPr lang="fr-FR" sz="2000" dirty="0">
                <a:latin typeface="Arial Narrow"/>
                <a:cs typeface="Arial Narrow"/>
              </a:rPr>
              <a:t> </a:t>
            </a:r>
            <a:r>
              <a:rPr lang="fr-FR" sz="2000" dirty="0" smtClean="0">
                <a:latin typeface="Arial Narrow"/>
                <a:cs typeface="Arial Narrow"/>
              </a:rPr>
              <a:t>1-3 </a:t>
            </a:r>
            <a:r>
              <a:rPr lang="fr-FR" sz="2000" dirty="0" err="1" smtClean="0">
                <a:latin typeface="Arial Narrow"/>
                <a:cs typeface="Arial Narrow"/>
              </a:rPr>
              <a:t>decades</a:t>
            </a:r>
            <a:endParaRPr lang="fr-FR" sz="2000" dirty="0" smtClean="0">
              <a:latin typeface="Arial Narrow"/>
              <a:cs typeface="Arial Narrow"/>
            </a:endParaRPr>
          </a:p>
          <a:p>
            <a:pPr>
              <a:spcBef>
                <a:spcPts val="600"/>
              </a:spcBef>
            </a:pPr>
            <a:endParaRPr lang="fr-FR" sz="2000" dirty="0">
              <a:latin typeface="Arial Narrow"/>
              <a:cs typeface="Arial Narrow"/>
            </a:endParaRPr>
          </a:p>
          <a:p>
            <a:pPr>
              <a:spcBef>
                <a:spcPts val="600"/>
              </a:spcBef>
            </a:pPr>
            <a:endParaRPr lang="fr-FR" sz="2000" dirty="0" smtClean="0">
              <a:latin typeface="Arial Narrow"/>
              <a:cs typeface="Arial Narrow"/>
            </a:endParaRPr>
          </a:p>
          <a:p>
            <a:pPr>
              <a:spcBef>
                <a:spcPts val="600"/>
              </a:spcBef>
            </a:pPr>
            <a:endParaRPr lang="fr-FR" sz="2000" dirty="0">
              <a:latin typeface="Arial Narrow"/>
              <a:cs typeface="Arial Narrow"/>
            </a:endParaRPr>
          </a:p>
          <a:p>
            <a:pPr>
              <a:spcBef>
                <a:spcPts val="600"/>
              </a:spcBef>
            </a:pPr>
            <a:endParaRPr lang="fr-FR" sz="2000" baseline="0" dirty="0" smtClean="0">
              <a:latin typeface="Arial Narrow"/>
              <a:cs typeface="Arial Narrow"/>
            </a:endParaRPr>
          </a:p>
        </p:txBody>
      </p:sp>
      <p:sp>
        <p:nvSpPr>
          <p:cNvPr id="6" name="TextBox 3"/>
          <p:cNvSpPr txBox="1"/>
          <p:nvPr/>
        </p:nvSpPr>
        <p:spPr>
          <a:xfrm>
            <a:off x="1259632" y="1700808"/>
            <a:ext cx="2016224" cy="338554"/>
          </a:xfrm>
          <a:prstGeom prst="rect">
            <a:avLst/>
          </a:prstGeom>
          <a:noFill/>
        </p:spPr>
        <p:txBody>
          <a:bodyPr wrap="square" rtlCol="0">
            <a:spAutoFit/>
          </a:bodyPr>
          <a:lstStyle/>
          <a:p>
            <a:r>
              <a:rPr lang="en-US" sz="1600" b="1" dirty="0"/>
              <a:t>S</a:t>
            </a:r>
            <a:r>
              <a:rPr lang="en-US" sz="1600" b="1" dirty="0" smtClean="0"/>
              <a:t>urface pH</a:t>
            </a:r>
            <a:endParaRPr lang="en-US" sz="1600" b="1" dirty="0"/>
          </a:p>
        </p:txBody>
      </p:sp>
      <p:sp>
        <p:nvSpPr>
          <p:cNvPr id="7" name="TextBox 4"/>
          <p:cNvSpPr txBox="1"/>
          <p:nvPr/>
        </p:nvSpPr>
        <p:spPr>
          <a:xfrm>
            <a:off x="1259632" y="3212976"/>
            <a:ext cx="2016224" cy="830997"/>
          </a:xfrm>
          <a:prstGeom prst="rect">
            <a:avLst/>
          </a:prstGeom>
          <a:noFill/>
        </p:spPr>
        <p:txBody>
          <a:bodyPr wrap="square" rtlCol="0">
            <a:spAutoFit/>
          </a:bodyPr>
          <a:lstStyle/>
          <a:p>
            <a:r>
              <a:rPr lang="en-US" sz="1600" b="1" dirty="0"/>
              <a:t>S</a:t>
            </a:r>
            <a:r>
              <a:rPr lang="en-US" sz="1600" b="1" dirty="0" smtClean="0"/>
              <a:t>urface pH change in 2090s from 1990s</a:t>
            </a:r>
            <a:endParaRPr lang="en-US" sz="1600" b="1" dirty="0"/>
          </a:p>
        </p:txBody>
      </p:sp>
      <p:sp>
        <p:nvSpPr>
          <p:cNvPr id="8" name="Rectangle 7"/>
          <p:cNvSpPr/>
          <p:nvPr/>
        </p:nvSpPr>
        <p:spPr>
          <a:xfrm>
            <a:off x="539552" y="5991671"/>
            <a:ext cx="8928992" cy="461665"/>
          </a:xfrm>
          <a:prstGeom prst="rect">
            <a:avLst/>
          </a:prstGeom>
        </p:spPr>
        <p:txBody>
          <a:bodyPr wrap="square">
            <a:spAutoFit/>
          </a:bodyPr>
          <a:lstStyle/>
          <a:p>
            <a:r>
              <a:rPr lang="en-US" sz="2400" dirty="0" smtClean="0">
                <a:solidFill>
                  <a:srgbClr val="FF292C"/>
                </a:solidFill>
                <a:latin typeface="Arial Narrow"/>
                <a:cs typeface="Arial Narrow"/>
              </a:rPr>
              <a:t>How </a:t>
            </a:r>
            <a:r>
              <a:rPr lang="en-US" sz="2400" dirty="0">
                <a:solidFill>
                  <a:srgbClr val="FF292C"/>
                </a:solidFill>
                <a:latin typeface="Arial Narrow"/>
                <a:cs typeface="Arial Narrow"/>
              </a:rPr>
              <a:t>will ocean acidification affect marine ecosystem services? </a:t>
            </a:r>
          </a:p>
        </p:txBody>
      </p:sp>
      <p:sp>
        <p:nvSpPr>
          <p:cNvPr id="3" name="Rectangle 2"/>
          <p:cNvSpPr/>
          <p:nvPr/>
        </p:nvSpPr>
        <p:spPr>
          <a:xfrm>
            <a:off x="3131840" y="692696"/>
            <a:ext cx="1008112"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3131840" y="2852936"/>
            <a:ext cx="2880320"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09539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re 1"/>
          <p:cNvSpPr>
            <a:spLocks noGrp="1"/>
          </p:cNvSpPr>
          <p:nvPr>
            <p:ph type="title"/>
          </p:nvPr>
        </p:nvSpPr>
        <p:spPr bwMode="auto">
          <a:xfrm>
            <a:off x="1403649" y="269775"/>
            <a:ext cx="6264695" cy="11430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sz="2800" dirty="0" smtClean="0">
                <a:solidFill>
                  <a:schemeClr val="tx2"/>
                </a:solidFill>
                <a:latin typeface="Arial" charset="0"/>
                <a:ea typeface="ＭＳ Ｐゴシック" charset="0"/>
                <a:cs typeface="ＭＳ Ｐゴシック" charset="0"/>
              </a:rPr>
              <a:t>land-use </a:t>
            </a:r>
            <a:r>
              <a:rPr lang="fr-FR" sz="2800" dirty="0" err="1" smtClean="0">
                <a:solidFill>
                  <a:schemeClr val="tx2"/>
                </a:solidFill>
                <a:latin typeface="Arial" charset="0"/>
                <a:ea typeface="ＭＳ Ｐゴシック" charset="0"/>
                <a:cs typeface="ＭＳ Ｐゴシック" charset="0"/>
              </a:rPr>
              <a:t>emissions</a:t>
            </a:r>
            <a:r>
              <a:rPr lang="fr-FR" sz="2800" dirty="0" smtClean="0">
                <a:solidFill>
                  <a:schemeClr val="tx2"/>
                </a:solidFill>
                <a:latin typeface="Arial" charset="0"/>
                <a:ea typeface="ＭＳ Ｐゴシック" charset="0"/>
                <a:cs typeface="ＭＳ Ｐゴシック" charset="0"/>
              </a:rPr>
              <a:t> scenarios &amp; </a:t>
            </a:r>
            <a:r>
              <a:rPr lang="fr-FR" sz="2800" dirty="0" err="1" smtClean="0">
                <a:solidFill>
                  <a:schemeClr val="tx2"/>
                </a:solidFill>
                <a:latin typeface="Arial" charset="0"/>
                <a:ea typeface="ＭＳ Ｐゴシック" charset="0"/>
                <a:cs typeface="ＭＳ Ｐゴシック" charset="0"/>
              </a:rPr>
              <a:t>evaluation</a:t>
            </a:r>
            <a:endParaRPr lang="fr-FR" sz="2800" dirty="0">
              <a:solidFill>
                <a:schemeClr val="tx2"/>
              </a:solidFill>
              <a:latin typeface="Arial" charset="0"/>
              <a:ea typeface="ＭＳ Ｐゴシック" charset="0"/>
              <a:cs typeface="ＭＳ Ｐゴシック" charset="0"/>
            </a:endParaRPr>
          </a:p>
        </p:txBody>
      </p:sp>
      <p:pic>
        <p:nvPicPr>
          <p:cNvPr id="24578" name="Imag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03648" y="1412776"/>
            <a:ext cx="6480720"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ZoneTexte 3"/>
          <p:cNvSpPr txBox="1">
            <a:spLocks noChangeArrowheads="1"/>
          </p:cNvSpPr>
          <p:nvPr/>
        </p:nvSpPr>
        <p:spPr bwMode="auto">
          <a:xfrm>
            <a:off x="971600" y="5229200"/>
            <a:ext cx="7776864"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600"/>
              </a:spcBef>
            </a:pPr>
            <a:r>
              <a:rPr lang="fr-FR" dirty="0" smtClean="0">
                <a:latin typeface="Arial Narrow"/>
                <a:cs typeface="Arial Narrow"/>
              </a:rPr>
              <a:t>Land use </a:t>
            </a:r>
            <a:r>
              <a:rPr lang="fr-FR" dirty="0" err="1" smtClean="0">
                <a:latin typeface="Arial Narrow"/>
                <a:cs typeface="Arial Narrow"/>
              </a:rPr>
              <a:t>emissions</a:t>
            </a:r>
            <a:r>
              <a:rPr lang="fr-FR" dirty="0" smtClean="0">
                <a:latin typeface="Arial Narrow"/>
                <a:cs typeface="Arial Narrow"/>
              </a:rPr>
              <a:t> </a:t>
            </a:r>
            <a:r>
              <a:rPr lang="fr-FR" dirty="0" err="1">
                <a:latin typeface="Arial Narrow"/>
                <a:cs typeface="Arial Narrow"/>
              </a:rPr>
              <a:t>were</a:t>
            </a:r>
            <a:r>
              <a:rPr lang="fr-FR" dirty="0">
                <a:latin typeface="Arial Narrow"/>
                <a:cs typeface="Arial Narrow"/>
              </a:rPr>
              <a:t> not </a:t>
            </a:r>
            <a:r>
              <a:rPr lang="fr-FR" dirty="0" err="1">
                <a:latin typeface="Arial Narrow"/>
                <a:cs typeface="Arial Narrow"/>
              </a:rPr>
              <a:t>separated</a:t>
            </a:r>
            <a:r>
              <a:rPr lang="fr-FR" dirty="0">
                <a:latin typeface="Arial Narrow"/>
                <a:cs typeface="Arial Narrow"/>
              </a:rPr>
              <a:t> </a:t>
            </a:r>
            <a:r>
              <a:rPr lang="fr-FR" dirty="0" err="1">
                <a:latin typeface="Arial Narrow"/>
                <a:cs typeface="Arial Narrow"/>
              </a:rPr>
              <a:t>from</a:t>
            </a:r>
            <a:r>
              <a:rPr lang="fr-FR" dirty="0">
                <a:latin typeface="Arial Narrow"/>
                <a:cs typeface="Arial Narrow"/>
              </a:rPr>
              <a:t> </a:t>
            </a:r>
            <a:r>
              <a:rPr lang="fr-FR" dirty="0" err="1" smtClean="0">
                <a:latin typeface="Arial Narrow"/>
                <a:cs typeface="Arial Narrow"/>
              </a:rPr>
              <a:t>other</a:t>
            </a:r>
            <a:r>
              <a:rPr lang="fr-FR" dirty="0" smtClean="0">
                <a:latin typeface="Arial Narrow"/>
                <a:cs typeface="Arial Narrow"/>
              </a:rPr>
              <a:t> land fluxes </a:t>
            </a:r>
            <a:r>
              <a:rPr lang="fr-FR" dirty="0">
                <a:latin typeface="Arial Narrow"/>
                <a:cs typeface="Arial Narrow"/>
              </a:rPr>
              <a:t>in </a:t>
            </a:r>
            <a:r>
              <a:rPr lang="fr-FR" dirty="0" err="1">
                <a:latin typeface="Arial Narrow"/>
                <a:cs typeface="Arial Narrow"/>
              </a:rPr>
              <a:t>Earth</a:t>
            </a:r>
            <a:r>
              <a:rPr lang="fr-FR" dirty="0">
                <a:latin typeface="Arial Narrow"/>
                <a:cs typeface="Arial Narrow"/>
              </a:rPr>
              <a:t> System </a:t>
            </a:r>
            <a:r>
              <a:rPr lang="fr-FR" dirty="0" err="1" smtClean="0">
                <a:latin typeface="Arial Narrow"/>
                <a:cs typeface="Arial Narrow"/>
              </a:rPr>
              <a:t>Models</a:t>
            </a:r>
            <a:r>
              <a:rPr lang="fr-FR" dirty="0" smtClean="0">
                <a:latin typeface="Arial Narrow"/>
                <a:cs typeface="Arial Narrow"/>
              </a:rPr>
              <a:t> for the </a:t>
            </a:r>
            <a:r>
              <a:rPr lang="fr-FR" dirty="0" err="1" smtClean="0">
                <a:latin typeface="Arial Narrow"/>
                <a:cs typeface="Arial Narrow"/>
              </a:rPr>
              <a:t>previous</a:t>
            </a:r>
            <a:r>
              <a:rPr lang="fr-FR" dirty="0" smtClean="0">
                <a:latin typeface="Arial Narrow"/>
                <a:cs typeface="Arial Narrow"/>
              </a:rPr>
              <a:t> IPCC </a:t>
            </a:r>
            <a:r>
              <a:rPr lang="fr-FR" dirty="0" err="1" smtClean="0">
                <a:latin typeface="Arial Narrow"/>
                <a:cs typeface="Arial Narrow"/>
              </a:rPr>
              <a:t>assessment</a:t>
            </a:r>
            <a:endParaRPr lang="fr-FR" dirty="0" smtClean="0">
              <a:latin typeface="Arial Narrow"/>
              <a:cs typeface="Arial Narrow"/>
            </a:endParaRPr>
          </a:p>
          <a:p>
            <a:pPr eaLnBrk="1" hangingPunct="1">
              <a:spcBef>
                <a:spcPts val="600"/>
              </a:spcBef>
            </a:pPr>
            <a:r>
              <a:rPr lang="fr-FR" dirty="0" smtClean="0">
                <a:solidFill>
                  <a:schemeClr val="bg2">
                    <a:lumMod val="60000"/>
                    <a:lumOff val="40000"/>
                  </a:schemeClr>
                </a:solidFill>
                <a:latin typeface="Arial Narrow"/>
                <a:cs typeface="Arial Narrow"/>
              </a:rPr>
              <a:t>All RCP </a:t>
            </a:r>
            <a:r>
              <a:rPr lang="fr-FR" dirty="0" err="1" smtClean="0">
                <a:solidFill>
                  <a:schemeClr val="bg2">
                    <a:lumMod val="60000"/>
                    <a:lumOff val="40000"/>
                  </a:schemeClr>
                </a:solidFill>
                <a:latin typeface="Arial Narrow"/>
                <a:cs typeface="Arial Narrow"/>
              </a:rPr>
              <a:t>pathways</a:t>
            </a:r>
            <a:r>
              <a:rPr lang="fr-FR" dirty="0" smtClean="0">
                <a:solidFill>
                  <a:schemeClr val="bg2">
                    <a:lumMod val="60000"/>
                    <a:lumOff val="40000"/>
                  </a:schemeClr>
                </a:solidFill>
                <a:latin typeface="Arial Narrow"/>
                <a:cs typeface="Arial Narrow"/>
              </a:rPr>
              <a:t> have </a:t>
            </a:r>
            <a:r>
              <a:rPr lang="fr-FR" dirty="0" err="1" smtClean="0">
                <a:solidFill>
                  <a:schemeClr val="bg2">
                    <a:lumMod val="60000"/>
                    <a:lumOff val="40000"/>
                  </a:schemeClr>
                </a:solidFill>
                <a:latin typeface="Arial Narrow"/>
                <a:cs typeface="Arial Narrow"/>
              </a:rPr>
              <a:t>low</a:t>
            </a:r>
            <a:r>
              <a:rPr lang="fr-FR" dirty="0" smtClean="0">
                <a:solidFill>
                  <a:schemeClr val="bg2">
                    <a:lumMod val="60000"/>
                    <a:lumOff val="40000"/>
                  </a:schemeClr>
                </a:solidFill>
                <a:latin typeface="Arial Narrow"/>
                <a:cs typeface="Arial Narrow"/>
              </a:rPr>
              <a:t> land use </a:t>
            </a:r>
            <a:r>
              <a:rPr lang="fr-FR" dirty="0" err="1" smtClean="0">
                <a:solidFill>
                  <a:schemeClr val="bg2">
                    <a:lumMod val="60000"/>
                    <a:lumOff val="40000"/>
                  </a:schemeClr>
                </a:solidFill>
                <a:latin typeface="Arial Narrow"/>
                <a:cs typeface="Arial Narrow"/>
              </a:rPr>
              <a:t>emissions</a:t>
            </a:r>
            <a:endParaRPr lang="fr-FR" dirty="0">
              <a:solidFill>
                <a:schemeClr val="bg2">
                  <a:lumMod val="60000"/>
                  <a:lumOff val="40000"/>
                </a:schemeClr>
              </a:solidFill>
              <a:latin typeface="Arial Narrow"/>
              <a:cs typeface="Arial Narrow"/>
            </a:endParaRPr>
          </a:p>
        </p:txBody>
      </p:sp>
      <p:sp>
        <p:nvSpPr>
          <p:cNvPr id="2" name="Rectangle 1"/>
          <p:cNvSpPr/>
          <p:nvPr/>
        </p:nvSpPr>
        <p:spPr>
          <a:xfrm>
            <a:off x="1691680" y="3140968"/>
            <a:ext cx="2880320" cy="17281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23728" y="1340768"/>
            <a:ext cx="1512168" cy="288032"/>
          </a:xfrm>
          <a:prstGeom prst="rect">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004048" y="1340768"/>
            <a:ext cx="1512168" cy="288032"/>
          </a:xfrm>
          <a:prstGeom prst="rect">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71745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5733256"/>
            <a:ext cx="8640960" cy="1368152"/>
          </a:xfrm>
        </p:spPr>
        <p:txBody>
          <a:bodyPr/>
          <a:lstStyle/>
          <a:p>
            <a:pPr algn="l"/>
            <a:r>
              <a:rPr lang="fr-FR" sz="2400" b="0" dirty="0" err="1" smtClean="0">
                <a:solidFill>
                  <a:srgbClr val="FF292C"/>
                </a:solidFill>
                <a:latin typeface="Arial Narrow"/>
                <a:cs typeface="Arial Narrow"/>
              </a:rPr>
              <a:t>Understand</a:t>
            </a:r>
            <a:r>
              <a:rPr lang="fr-FR" sz="2400" b="0" dirty="0" smtClean="0">
                <a:solidFill>
                  <a:srgbClr val="FF292C"/>
                </a:solidFill>
                <a:latin typeface="Arial Narrow"/>
                <a:cs typeface="Arial Narrow"/>
              </a:rPr>
              <a:t> </a:t>
            </a:r>
            <a:r>
              <a:rPr lang="fr-FR" sz="2400" b="0" dirty="0" err="1" smtClean="0">
                <a:solidFill>
                  <a:srgbClr val="FF292C"/>
                </a:solidFill>
                <a:latin typeface="Arial Narrow"/>
                <a:cs typeface="Arial Narrow"/>
              </a:rPr>
              <a:t>differences</a:t>
            </a:r>
            <a:r>
              <a:rPr lang="fr-FR" sz="2400" b="0" dirty="0" smtClean="0">
                <a:solidFill>
                  <a:srgbClr val="FF292C"/>
                </a:solidFill>
                <a:latin typeface="Arial Narrow"/>
                <a:cs typeface="Arial Narrow"/>
              </a:rPr>
              <a:t> </a:t>
            </a:r>
            <a:r>
              <a:rPr lang="fr-FR" sz="2400" b="0" dirty="0" err="1" smtClean="0">
                <a:solidFill>
                  <a:srgbClr val="FF292C"/>
                </a:solidFill>
                <a:latin typeface="Arial Narrow"/>
                <a:cs typeface="Arial Narrow"/>
              </a:rPr>
              <a:t>between</a:t>
            </a:r>
            <a:r>
              <a:rPr lang="fr-FR" sz="2400" b="0" dirty="0" smtClean="0">
                <a:solidFill>
                  <a:srgbClr val="FF292C"/>
                </a:solidFill>
                <a:latin typeface="Arial Narrow"/>
                <a:cs typeface="Arial Narrow"/>
              </a:rPr>
              <a:t> global and </a:t>
            </a:r>
            <a:r>
              <a:rPr lang="fr-FR" sz="2400" b="0" dirty="0" err="1" smtClean="0">
                <a:solidFill>
                  <a:srgbClr val="FF292C"/>
                </a:solidFill>
                <a:latin typeface="Arial Narrow"/>
                <a:cs typeface="Arial Narrow"/>
              </a:rPr>
              <a:t>regional</a:t>
            </a:r>
            <a:r>
              <a:rPr lang="fr-FR" sz="2400" b="0" dirty="0" smtClean="0">
                <a:solidFill>
                  <a:srgbClr val="FF292C"/>
                </a:solidFill>
                <a:latin typeface="Arial Narrow"/>
                <a:cs typeface="Arial Narrow"/>
              </a:rPr>
              <a:t> land use scenarios</a:t>
            </a:r>
            <a:br>
              <a:rPr lang="fr-FR" sz="2400" b="0" dirty="0" smtClean="0">
                <a:solidFill>
                  <a:srgbClr val="FF292C"/>
                </a:solidFill>
                <a:latin typeface="Arial Narrow"/>
                <a:cs typeface="Arial Narrow"/>
              </a:rPr>
            </a:br>
            <a:r>
              <a:rPr lang="fr-FR" sz="2400" b="0" dirty="0" err="1">
                <a:solidFill>
                  <a:srgbClr val="FF292C"/>
                </a:solidFill>
                <a:latin typeface="Arial Narrow"/>
                <a:cs typeface="Arial Narrow"/>
              </a:rPr>
              <a:t>R</a:t>
            </a:r>
            <a:r>
              <a:rPr lang="fr-FR" sz="2400" b="0" dirty="0" err="1" smtClean="0">
                <a:solidFill>
                  <a:srgbClr val="FF292C"/>
                </a:solidFill>
                <a:latin typeface="Arial Narrow"/>
                <a:cs typeface="Arial Narrow"/>
              </a:rPr>
              <a:t>econcile</a:t>
            </a:r>
            <a:r>
              <a:rPr lang="fr-FR" sz="2400" b="0" dirty="0" smtClean="0">
                <a:solidFill>
                  <a:srgbClr val="FF292C"/>
                </a:solidFill>
                <a:latin typeface="Arial Narrow"/>
                <a:cs typeface="Arial Narrow"/>
              </a:rPr>
              <a:t> </a:t>
            </a:r>
            <a:r>
              <a:rPr lang="fr-FR" sz="2400" b="0" dirty="0" err="1" smtClean="0">
                <a:solidFill>
                  <a:srgbClr val="FF292C"/>
                </a:solidFill>
                <a:latin typeface="Arial Narrow"/>
                <a:cs typeface="Arial Narrow"/>
              </a:rPr>
              <a:t>food</a:t>
            </a:r>
            <a:r>
              <a:rPr lang="fr-FR" sz="2400" b="0" dirty="0" smtClean="0">
                <a:solidFill>
                  <a:srgbClr val="FF292C"/>
                </a:solidFill>
                <a:latin typeface="Arial Narrow"/>
                <a:cs typeface="Arial Narrow"/>
              </a:rPr>
              <a:t> </a:t>
            </a:r>
            <a:r>
              <a:rPr lang="fr-FR" sz="2400" b="0" dirty="0" err="1" smtClean="0">
                <a:solidFill>
                  <a:srgbClr val="FF292C"/>
                </a:solidFill>
                <a:latin typeface="Arial Narrow"/>
                <a:cs typeface="Arial Narrow"/>
              </a:rPr>
              <a:t>security</a:t>
            </a:r>
            <a:r>
              <a:rPr lang="fr-FR" sz="2400" b="0" dirty="0" smtClean="0">
                <a:solidFill>
                  <a:srgbClr val="FF292C"/>
                </a:solidFill>
                <a:latin typeface="Arial Narrow"/>
                <a:cs typeface="Arial Narrow"/>
              </a:rPr>
              <a:t> scenarios (MA) </a:t>
            </a:r>
            <a:r>
              <a:rPr lang="fr-FR" sz="2400" b="0" dirty="0" err="1" smtClean="0">
                <a:solidFill>
                  <a:srgbClr val="FF292C"/>
                </a:solidFill>
                <a:latin typeface="Arial Narrow"/>
                <a:cs typeface="Arial Narrow"/>
              </a:rPr>
              <a:t>with</a:t>
            </a:r>
            <a:r>
              <a:rPr lang="fr-FR" sz="2400" b="0" dirty="0" smtClean="0">
                <a:solidFill>
                  <a:srgbClr val="FF292C"/>
                </a:solidFill>
                <a:latin typeface="Arial Narrow"/>
                <a:cs typeface="Arial Narrow"/>
              </a:rPr>
              <a:t> </a:t>
            </a:r>
            <a:r>
              <a:rPr lang="fr-FR" sz="2400" b="0" dirty="0" err="1" smtClean="0">
                <a:solidFill>
                  <a:srgbClr val="FF292C"/>
                </a:solidFill>
                <a:latin typeface="Arial Narrow"/>
                <a:cs typeface="Arial Narrow"/>
              </a:rPr>
              <a:t>climate</a:t>
            </a:r>
            <a:r>
              <a:rPr lang="fr-FR" sz="2400" b="0" dirty="0" smtClean="0">
                <a:solidFill>
                  <a:srgbClr val="FF292C"/>
                </a:solidFill>
                <a:latin typeface="Arial Narrow"/>
                <a:cs typeface="Arial Narrow"/>
              </a:rPr>
              <a:t> </a:t>
            </a:r>
            <a:r>
              <a:rPr lang="fr-FR" sz="2400" b="0" dirty="0">
                <a:solidFill>
                  <a:srgbClr val="FF292C"/>
                </a:solidFill>
                <a:latin typeface="Arial Narrow"/>
                <a:cs typeface="Arial Narrow"/>
              </a:rPr>
              <a:t>scenarios (IPCC) </a:t>
            </a:r>
          </a:p>
        </p:txBody>
      </p:sp>
      <p:pic>
        <p:nvPicPr>
          <p:cNvPr id="3" name="Image 2"/>
          <p:cNvPicPr>
            <a:picLocks noChangeAspect="1"/>
          </p:cNvPicPr>
          <p:nvPr/>
        </p:nvPicPr>
        <p:blipFill>
          <a:blip r:embed="rId2"/>
          <a:stretch>
            <a:fillRect/>
          </a:stretch>
        </p:blipFill>
        <p:spPr>
          <a:xfrm>
            <a:off x="268373" y="1756048"/>
            <a:ext cx="3799571" cy="2880320"/>
          </a:xfrm>
          <a:prstGeom prst="rect">
            <a:avLst/>
          </a:prstGeom>
        </p:spPr>
      </p:pic>
      <p:pic>
        <p:nvPicPr>
          <p:cNvPr id="4" name="Picture 4" descr="BAU_animation_PL_large"/>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11960" y="1612032"/>
            <a:ext cx="4248472" cy="34515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4283968" y="5068416"/>
            <a:ext cx="21542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sz="1400" i="1" dirty="0" err="1"/>
              <a:t>Soares</a:t>
            </a:r>
            <a:r>
              <a:rPr lang="en-US" sz="1400" i="1" dirty="0"/>
              <a:t> </a:t>
            </a:r>
            <a:r>
              <a:rPr lang="en-US" sz="1400" i="1" dirty="0" err="1"/>
              <a:t>Filho</a:t>
            </a:r>
            <a:r>
              <a:rPr lang="en-US" sz="1400" i="1" dirty="0"/>
              <a:t> et al., 2006 </a:t>
            </a:r>
          </a:p>
        </p:txBody>
      </p:sp>
      <p:sp>
        <p:nvSpPr>
          <p:cNvPr id="7" name="ZoneTexte 6"/>
          <p:cNvSpPr txBox="1"/>
          <p:nvPr/>
        </p:nvSpPr>
        <p:spPr>
          <a:xfrm>
            <a:off x="683568" y="4601758"/>
            <a:ext cx="3456384" cy="682682"/>
          </a:xfrm>
          <a:prstGeom prst="rect">
            <a:avLst/>
          </a:prstGeom>
          <a:noFill/>
        </p:spPr>
        <p:txBody>
          <a:bodyPr wrap="square" lIns="18000" tIns="18000" rIns="18000" bIns="18000" rtlCol="0">
            <a:spAutoFit/>
          </a:bodyPr>
          <a:lstStyle/>
          <a:p>
            <a:r>
              <a:rPr lang="fr-FR" sz="1400" b="1" baseline="0" dirty="0" smtClean="0">
                <a:solidFill>
                  <a:srgbClr val="008000"/>
                </a:solidFill>
              </a:rPr>
              <a:t>Green : </a:t>
            </a:r>
            <a:r>
              <a:rPr lang="fr-FR" sz="1400" b="1" baseline="0" dirty="0" smtClean="0"/>
              <a:t>RCP8.5 scenario over Amazon </a:t>
            </a:r>
            <a:r>
              <a:rPr lang="fr-FR" sz="1400" b="1" baseline="0" dirty="0" smtClean="0">
                <a:solidFill>
                  <a:srgbClr val="0000FF"/>
                </a:solidFill>
              </a:rPr>
              <a:t>Blue</a:t>
            </a:r>
            <a:r>
              <a:rPr lang="fr-FR" sz="1400" b="1" baseline="0" dirty="0" smtClean="0"/>
              <a:t> &amp; </a:t>
            </a:r>
            <a:r>
              <a:rPr lang="fr-FR" sz="1400" b="1" dirty="0" smtClean="0">
                <a:solidFill>
                  <a:schemeClr val="accent6"/>
                </a:solidFill>
              </a:rPr>
              <a:t>Orange</a:t>
            </a:r>
            <a:r>
              <a:rPr lang="fr-FR" sz="1400" b="1" dirty="0" smtClean="0"/>
              <a:t> : </a:t>
            </a:r>
            <a:r>
              <a:rPr lang="fr-FR" sz="1400" b="1" dirty="0" err="1" smtClean="0"/>
              <a:t>Brazilian</a:t>
            </a:r>
            <a:r>
              <a:rPr lang="fr-FR" sz="1400" b="1" dirty="0" smtClean="0"/>
              <a:t> projections (</a:t>
            </a:r>
            <a:r>
              <a:rPr lang="fr-FR" sz="1400" b="1" dirty="0" smtClean="0">
                <a:solidFill>
                  <a:srgbClr val="0000FF"/>
                </a:solidFill>
              </a:rPr>
              <a:t>LUCCME</a:t>
            </a:r>
            <a:r>
              <a:rPr lang="fr-FR" sz="1400" b="1" dirty="0" smtClean="0"/>
              <a:t> in </a:t>
            </a:r>
            <a:r>
              <a:rPr lang="fr-FR" sz="1400" b="1" dirty="0" err="1" smtClean="0"/>
              <a:t>blue</a:t>
            </a:r>
            <a:r>
              <a:rPr lang="fr-FR" sz="1400" b="1" dirty="0" smtClean="0"/>
              <a:t> and </a:t>
            </a:r>
            <a:r>
              <a:rPr lang="fr-FR" sz="1400" b="1" dirty="0" smtClean="0">
                <a:solidFill>
                  <a:schemeClr val="accent6"/>
                </a:solidFill>
              </a:rPr>
              <a:t>SIMAMAZONIA</a:t>
            </a:r>
            <a:r>
              <a:rPr lang="fr-FR" sz="1400" b="1" dirty="0" smtClean="0"/>
              <a:t>)</a:t>
            </a:r>
            <a:endParaRPr lang="fr-FR" sz="1400" b="1" baseline="0" dirty="0" smtClean="0"/>
          </a:p>
        </p:txBody>
      </p:sp>
      <p:sp>
        <p:nvSpPr>
          <p:cNvPr id="8" name="Titre 1"/>
          <p:cNvSpPr txBox="1">
            <a:spLocks/>
          </p:cNvSpPr>
          <p:nvPr/>
        </p:nvSpPr>
        <p:spPr bwMode="auto">
          <a:xfrm>
            <a:off x="1403649" y="269775"/>
            <a:ext cx="6264695" cy="11430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b="1" kern="1200">
                <a:solidFill>
                  <a:schemeClr val="accent2"/>
                </a:solidFill>
                <a:latin typeface="+mj-lt"/>
                <a:ea typeface="+mj-ea"/>
                <a:cs typeface="+mj-cs"/>
              </a:defRPr>
            </a:lvl1pPr>
          </a:lstStyle>
          <a:p>
            <a:r>
              <a:rPr lang="fr-FR" sz="2800" smtClean="0">
                <a:solidFill>
                  <a:schemeClr val="tx2"/>
                </a:solidFill>
                <a:latin typeface="Arial" charset="0"/>
                <a:ea typeface="ＭＳ Ｐゴシック" charset="0"/>
                <a:cs typeface="ＭＳ Ｐゴシック" charset="0"/>
              </a:rPr>
              <a:t>Future of the assessment : land-use emissions scenarios &amp; evaluation</a:t>
            </a:r>
            <a:endParaRPr lang="fr-FR" sz="2800" dirty="0">
              <a:solidFill>
                <a:schemeClr val="tx2"/>
              </a:solidFill>
              <a:latin typeface="Arial" charset="0"/>
              <a:ea typeface="ＭＳ Ｐゴシック" charset="0"/>
              <a:cs typeface="ＭＳ Ｐゴシック" charset="0"/>
            </a:endParaRPr>
          </a:p>
        </p:txBody>
      </p:sp>
      <p:sp>
        <p:nvSpPr>
          <p:cNvPr id="9" name="Rectangle 8"/>
          <p:cNvSpPr/>
          <p:nvPr/>
        </p:nvSpPr>
        <p:spPr>
          <a:xfrm>
            <a:off x="1403648" y="1340768"/>
            <a:ext cx="1512168" cy="288032"/>
          </a:xfrm>
          <a:prstGeom prst="rect">
            <a:avLst/>
          </a:prstGeom>
          <a:solidFill>
            <a:schemeClr val="bg1"/>
          </a:solidFill>
          <a:ln w="762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1600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97768"/>
            <a:ext cx="8568952" cy="1143000"/>
          </a:xfrm>
        </p:spPr>
        <p:txBody>
          <a:bodyPr/>
          <a:lstStyle/>
          <a:p>
            <a:r>
              <a:rPr lang="fr-FR" sz="3600" dirty="0" err="1" smtClean="0">
                <a:solidFill>
                  <a:srgbClr val="5492CD"/>
                </a:solidFill>
              </a:rPr>
              <a:t>Nutrients</a:t>
            </a:r>
            <a:r>
              <a:rPr lang="fr-FR" sz="3600" dirty="0" smtClean="0">
                <a:solidFill>
                  <a:srgbClr val="5492CD"/>
                </a:solidFill>
              </a:rPr>
              <a:t> limitations of </a:t>
            </a:r>
            <a:r>
              <a:rPr lang="fr-FR" sz="3600" dirty="0" err="1" smtClean="0">
                <a:solidFill>
                  <a:srgbClr val="5492CD"/>
                </a:solidFill>
              </a:rPr>
              <a:t>terrestrial</a:t>
            </a:r>
            <a:r>
              <a:rPr lang="fr-FR" sz="3600" dirty="0" smtClean="0">
                <a:solidFill>
                  <a:srgbClr val="5492CD"/>
                </a:solidFill>
              </a:rPr>
              <a:t> </a:t>
            </a:r>
            <a:r>
              <a:rPr lang="fr-FR" sz="3600" dirty="0" err="1" smtClean="0">
                <a:solidFill>
                  <a:srgbClr val="5492CD"/>
                </a:solidFill>
              </a:rPr>
              <a:t>carbon</a:t>
            </a:r>
            <a:r>
              <a:rPr lang="fr-FR" sz="3600" dirty="0" smtClean="0">
                <a:solidFill>
                  <a:srgbClr val="5492CD"/>
                </a:solidFill>
              </a:rPr>
              <a:t> </a:t>
            </a:r>
            <a:r>
              <a:rPr lang="fr-FR" sz="3600" dirty="0" err="1" smtClean="0">
                <a:solidFill>
                  <a:srgbClr val="5492CD"/>
                </a:solidFill>
              </a:rPr>
              <a:t>storage</a:t>
            </a:r>
            <a:endParaRPr lang="fr-FR" sz="3600" dirty="0">
              <a:solidFill>
                <a:srgbClr val="5492CD"/>
              </a:solidFill>
            </a:endParaRPr>
          </a:p>
        </p:txBody>
      </p:sp>
      <p:sp>
        <p:nvSpPr>
          <p:cNvPr id="3" name="ZoneTexte 2"/>
          <p:cNvSpPr txBox="1"/>
          <p:nvPr/>
        </p:nvSpPr>
        <p:spPr>
          <a:xfrm>
            <a:off x="3923928" y="1484784"/>
            <a:ext cx="1656184" cy="1938992"/>
          </a:xfrm>
          <a:prstGeom prst="rect">
            <a:avLst/>
          </a:prstGeom>
          <a:noFill/>
        </p:spPr>
        <p:txBody>
          <a:bodyPr wrap="square" rtlCol="0">
            <a:spAutoFit/>
          </a:bodyPr>
          <a:lstStyle/>
          <a:p>
            <a:r>
              <a:rPr lang="fr-FR" sz="2000" dirty="0">
                <a:solidFill>
                  <a:srgbClr val="000000"/>
                </a:solidFill>
                <a:latin typeface="Arial Narrow"/>
                <a:cs typeface="Arial Narrow"/>
              </a:rPr>
              <a:t>F</a:t>
            </a:r>
            <a:r>
              <a:rPr lang="fr-FR" sz="2000" dirty="0" smtClean="0">
                <a:solidFill>
                  <a:srgbClr val="000000"/>
                </a:solidFill>
                <a:latin typeface="Arial Narrow"/>
                <a:cs typeface="Arial Narrow"/>
              </a:rPr>
              <a:t>uture </a:t>
            </a:r>
            <a:r>
              <a:rPr lang="fr-FR" sz="2000" dirty="0" err="1" smtClean="0">
                <a:solidFill>
                  <a:srgbClr val="000000"/>
                </a:solidFill>
                <a:latin typeface="Arial Narrow"/>
                <a:cs typeface="Arial Narrow"/>
              </a:rPr>
              <a:t>biomass</a:t>
            </a:r>
            <a:r>
              <a:rPr lang="fr-FR" sz="2000" dirty="0" smtClean="0">
                <a:solidFill>
                  <a:srgbClr val="000000"/>
                </a:solidFill>
                <a:latin typeface="Arial Narrow"/>
                <a:cs typeface="Arial Narrow"/>
              </a:rPr>
              <a:t> C </a:t>
            </a:r>
            <a:r>
              <a:rPr lang="fr-FR" sz="2000" dirty="0" err="1" smtClean="0">
                <a:solidFill>
                  <a:srgbClr val="000000"/>
                </a:solidFill>
                <a:latin typeface="Arial Narrow"/>
                <a:cs typeface="Arial Narrow"/>
              </a:rPr>
              <a:t>storage</a:t>
            </a:r>
            <a:endParaRPr lang="fr-FR" sz="2000" dirty="0" smtClean="0">
              <a:solidFill>
                <a:srgbClr val="000000"/>
              </a:solidFill>
              <a:latin typeface="Arial Narrow"/>
              <a:cs typeface="Arial Narrow"/>
            </a:endParaRPr>
          </a:p>
          <a:p>
            <a:endParaRPr lang="fr-FR" sz="2000" dirty="0">
              <a:solidFill>
                <a:srgbClr val="000000"/>
              </a:solidFill>
              <a:latin typeface="Arial Narrow"/>
              <a:cs typeface="Arial Narrow"/>
            </a:endParaRPr>
          </a:p>
          <a:p>
            <a:r>
              <a:rPr lang="fr-FR" sz="2000" dirty="0" err="1">
                <a:solidFill>
                  <a:srgbClr val="000000"/>
                </a:solidFill>
                <a:latin typeface="Arial Narrow"/>
                <a:cs typeface="Arial Narrow"/>
              </a:rPr>
              <a:t>F</a:t>
            </a:r>
            <a:r>
              <a:rPr lang="fr-FR" sz="2000" dirty="0" err="1" smtClean="0">
                <a:solidFill>
                  <a:srgbClr val="000000"/>
                </a:solidFill>
                <a:latin typeface="Arial Narrow"/>
                <a:cs typeface="Arial Narrow"/>
              </a:rPr>
              <a:t>rom</a:t>
            </a:r>
            <a:r>
              <a:rPr lang="fr-FR" sz="2000" dirty="0" smtClean="0">
                <a:solidFill>
                  <a:srgbClr val="000000"/>
                </a:solidFill>
                <a:latin typeface="Arial Narrow"/>
                <a:cs typeface="Arial Narrow"/>
              </a:rPr>
              <a:t> an offline model </a:t>
            </a:r>
            <a:r>
              <a:rPr lang="fr-FR" sz="2000" dirty="0" err="1" smtClean="0">
                <a:solidFill>
                  <a:srgbClr val="000000"/>
                </a:solidFill>
                <a:latin typeface="Arial Narrow"/>
                <a:cs typeface="Arial Narrow"/>
              </a:rPr>
              <a:t>with</a:t>
            </a:r>
            <a:r>
              <a:rPr lang="fr-FR" sz="2000" dirty="0" smtClean="0">
                <a:solidFill>
                  <a:srgbClr val="000000"/>
                </a:solidFill>
                <a:latin typeface="Arial Narrow"/>
                <a:cs typeface="Arial Narrow"/>
              </a:rPr>
              <a:t> </a:t>
            </a:r>
            <a:r>
              <a:rPr lang="fr-FR" sz="2000" dirty="0" smtClean="0">
                <a:solidFill>
                  <a:srgbClr val="0000FF"/>
                </a:solidFill>
                <a:latin typeface="Arial Narrow"/>
                <a:cs typeface="Arial Narrow"/>
              </a:rPr>
              <a:t>N</a:t>
            </a:r>
            <a:r>
              <a:rPr lang="fr-FR" sz="2000" dirty="0" smtClean="0">
                <a:solidFill>
                  <a:srgbClr val="000000"/>
                </a:solidFill>
                <a:latin typeface="Arial Narrow"/>
                <a:cs typeface="Arial Narrow"/>
              </a:rPr>
              <a:t> &amp; </a:t>
            </a:r>
            <a:r>
              <a:rPr lang="fr-FR" sz="2000" dirty="0" smtClean="0">
                <a:solidFill>
                  <a:schemeClr val="bg2">
                    <a:lumMod val="60000"/>
                    <a:lumOff val="40000"/>
                  </a:schemeClr>
                </a:solidFill>
                <a:latin typeface="Arial Narrow"/>
                <a:cs typeface="Arial Narrow"/>
              </a:rPr>
              <a:t>P</a:t>
            </a:r>
            <a:r>
              <a:rPr lang="fr-FR" sz="2000" dirty="0" smtClean="0">
                <a:solidFill>
                  <a:srgbClr val="000000"/>
                </a:solidFill>
                <a:latin typeface="Arial Narrow"/>
                <a:cs typeface="Arial Narrow"/>
              </a:rPr>
              <a:t> limitations</a:t>
            </a:r>
            <a:endParaRPr lang="fr-FR" sz="2000" dirty="0">
              <a:solidFill>
                <a:srgbClr val="000000"/>
              </a:solidFill>
              <a:latin typeface="Arial Narrow"/>
              <a:cs typeface="Arial Narrow"/>
            </a:endParaRPr>
          </a:p>
        </p:txBody>
      </p:sp>
      <p:sp>
        <p:nvSpPr>
          <p:cNvPr id="21" name="ZoneTexte 20"/>
          <p:cNvSpPr txBox="1"/>
          <p:nvPr/>
        </p:nvSpPr>
        <p:spPr>
          <a:xfrm>
            <a:off x="4067944" y="5445224"/>
            <a:ext cx="1287538" cy="251795"/>
          </a:xfrm>
          <a:prstGeom prst="rect">
            <a:avLst/>
          </a:prstGeom>
          <a:noFill/>
        </p:spPr>
        <p:txBody>
          <a:bodyPr wrap="none" lIns="18000" tIns="18000" rIns="18000" bIns="18000" rtlCol="0">
            <a:spAutoFit/>
          </a:bodyPr>
          <a:lstStyle/>
          <a:p>
            <a:r>
              <a:rPr lang="fr-FR" sz="1400" i="1" baseline="0" dirty="0" err="1" smtClean="0"/>
              <a:t>Goll</a:t>
            </a:r>
            <a:r>
              <a:rPr lang="fr-FR" sz="1400" i="1" baseline="0" dirty="0" smtClean="0"/>
              <a:t> et al. 2012</a:t>
            </a:r>
          </a:p>
        </p:txBody>
      </p:sp>
      <p:pic>
        <p:nvPicPr>
          <p:cNvPr id="22" name="Image 21"/>
          <p:cNvPicPr>
            <a:picLocks noChangeAspect="1"/>
          </p:cNvPicPr>
          <p:nvPr/>
        </p:nvPicPr>
        <p:blipFill>
          <a:blip r:embed="rId2"/>
          <a:stretch>
            <a:fillRect/>
          </a:stretch>
        </p:blipFill>
        <p:spPr>
          <a:xfrm>
            <a:off x="5220072" y="1402490"/>
            <a:ext cx="3672408" cy="4690806"/>
          </a:xfrm>
          <a:prstGeom prst="rect">
            <a:avLst/>
          </a:prstGeom>
        </p:spPr>
      </p:pic>
      <p:sp>
        <p:nvSpPr>
          <p:cNvPr id="24" name="Rectangle 23"/>
          <p:cNvSpPr/>
          <p:nvPr/>
        </p:nvSpPr>
        <p:spPr>
          <a:xfrm flipH="1">
            <a:off x="3563888" y="1772816"/>
            <a:ext cx="144016" cy="504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24"/>
          <p:cNvSpPr/>
          <p:nvPr/>
        </p:nvSpPr>
        <p:spPr>
          <a:xfrm>
            <a:off x="3707904" y="3645024"/>
            <a:ext cx="432048" cy="5040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568" y="1628800"/>
            <a:ext cx="2952328" cy="2304256"/>
          </a:xfrm>
          <a:prstGeom prst="rect">
            <a:avLst/>
          </a:prstGeom>
          <a:ln>
            <a:noFill/>
          </a:ln>
          <a:effectLst>
            <a:softEdge rad="112500"/>
          </a:effectLst>
        </p:spPr>
      </p:pic>
      <p:sp>
        <p:nvSpPr>
          <p:cNvPr id="10" name="ZoneTexte 9"/>
          <p:cNvSpPr txBox="1"/>
          <p:nvPr/>
        </p:nvSpPr>
        <p:spPr>
          <a:xfrm>
            <a:off x="467544" y="4105758"/>
            <a:ext cx="3168352" cy="1267458"/>
          </a:xfrm>
          <a:prstGeom prst="rect">
            <a:avLst/>
          </a:prstGeom>
          <a:noFill/>
        </p:spPr>
        <p:txBody>
          <a:bodyPr wrap="square" lIns="18000" tIns="18000" rIns="18000" bIns="18000" rtlCol="0">
            <a:spAutoFit/>
          </a:bodyPr>
          <a:lstStyle/>
          <a:p>
            <a:r>
              <a:rPr lang="fr-FR" sz="2000" baseline="0" dirty="0" err="1" smtClean="0">
                <a:latin typeface="Arial Narrow"/>
                <a:cs typeface="Arial Narrow"/>
              </a:rPr>
              <a:t>Only</a:t>
            </a:r>
            <a:r>
              <a:rPr lang="fr-FR" sz="2000" baseline="0" dirty="0" smtClean="0">
                <a:latin typeface="Arial Narrow"/>
                <a:cs typeface="Arial Narrow"/>
              </a:rPr>
              <a:t> </a:t>
            </a:r>
            <a:r>
              <a:rPr lang="fr-FR" sz="2000" dirty="0" smtClean="0">
                <a:latin typeface="Arial Narrow"/>
                <a:cs typeface="Arial Narrow"/>
              </a:rPr>
              <a:t>2 </a:t>
            </a:r>
            <a:r>
              <a:rPr lang="fr-FR" sz="2000" baseline="0" dirty="0" err="1" smtClean="0">
                <a:latin typeface="Arial Narrow"/>
                <a:cs typeface="Arial Narrow"/>
              </a:rPr>
              <a:t>Earth</a:t>
            </a:r>
            <a:r>
              <a:rPr lang="fr-FR" sz="2000" baseline="0" dirty="0" smtClean="0">
                <a:latin typeface="Arial Narrow"/>
                <a:cs typeface="Arial Narrow"/>
              </a:rPr>
              <a:t> System</a:t>
            </a:r>
            <a:r>
              <a:rPr lang="fr-FR" sz="2000" dirty="0" smtClean="0">
                <a:latin typeface="Arial Narrow"/>
                <a:cs typeface="Arial Narrow"/>
              </a:rPr>
              <a:t> Model </a:t>
            </a:r>
            <a:r>
              <a:rPr lang="fr-FR" sz="2000" dirty="0" err="1" smtClean="0">
                <a:latin typeface="Arial Narrow"/>
                <a:cs typeface="Arial Narrow"/>
              </a:rPr>
              <a:t>included</a:t>
            </a:r>
            <a:r>
              <a:rPr lang="fr-FR" sz="2000" dirty="0" smtClean="0">
                <a:latin typeface="Arial Narrow"/>
                <a:cs typeface="Arial Narrow"/>
              </a:rPr>
              <a:t> N-limitations in CMIP5 and </a:t>
            </a:r>
            <a:r>
              <a:rPr lang="fr-FR" sz="2000" dirty="0" err="1" smtClean="0">
                <a:latin typeface="Arial Narrow"/>
                <a:cs typeface="Arial Narrow"/>
              </a:rPr>
              <a:t>found</a:t>
            </a:r>
            <a:r>
              <a:rPr lang="fr-FR" sz="2000" dirty="0" smtClean="0">
                <a:latin typeface="Arial Narrow"/>
                <a:cs typeface="Arial Narrow"/>
              </a:rPr>
              <a:t> a </a:t>
            </a:r>
            <a:r>
              <a:rPr lang="fr-FR" sz="2000" dirty="0" err="1" smtClean="0">
                <a:latin typeface="Arial Narrow"/>
                <a:cs typeface="Arial Narrow"/>
              </a:rPr>
              <a:t>smaller</a:t>
            </a:r>
            <a:r>
              <a:rPr lang="fr-FR" sz="2000" dirty="0" smtClean="0">
                <a:latin typeface="Arial Narrow"/>
                <a:cs typeface="Arial Narrow"/>
              </a:rPr>
              <a:t> </a:t>
            </a:r>
            <a:r>
              <a:rPr lang="fr-FR" sz="2000" dirty="0" err="1" smtClean="0">
                <a:latin typeface="Arial Narrow"/>
                <a:cs typeface="Arial Narrow"/>
              </a:rPr>
              <a:t>sink</a:t>
            </a:r>
            <a:r>
              <a:rPr lang="fr-FR" sz="2000" dirty="0" smtClean="0">
                <a:latin typeface="Arial Narrow"/>
                <a:cs typeface="Arial Narrow"/>
              </a:rPr>
              <a:t> </a:t>
            </a:r>
            <a:r>
              <a:rPr lang="fr-FR" sz="2000" dirty="0" err="1" smtClean="0">
                <a:latin typeface="Arial Narrow"/>
                <a:cs typeface="Arial Narrow"/>
              </a:rPr>
              <a:t>response</a:t>
            </a:r>
            <a:r>
              <a:rPr lang="fr-FR" sz="2000" dirty="0" smtClean="0">
                <a:latin typeface="Arial Narrow"/>
                <a:cs typeface="Arial Narrow"/>
              </a:rPr>
              <a:t> to CO</a:t>
            </a:r>
            <a:r>
              <a:rPr lang="fr-FR" sz="2000" baseline="-25000" dirty="0" smtClean="0">
                <a:latin typeface="Arial Narrow"/>
                <a:cs typeface="Arial Narrow"/>
              </a:rPr>
              <a:t>2</a:t>
            </a:r>
            <a:r>
              <a:rPr lang="fr-FR" sz="2000" dirty="0" smtClean="0">
                <a:latin typeface="Arial Narrow"/>
                <a:cs typeface="Arial Narrow"/>
              </a:rPr>
              <a:t> and </a:t>
            </a:r>
            <a:r>
              <a:rPr lang="fr-FR" sz="2000" dirty="0" err="1" smtClean="0">
                <a:latin typeface="Arial Narrow"/>
                <a:cs typeface="Arial Narrow"/>
              </a:rPr>
              <a:t>climate</a:t>
            </a:r>
            <a:endParaRPr lang="fr-FR" sz="2000" baseline="0" dirty="0" smtClean="0">
              <a:latin typeface="Arial Narrow"/>
              <a:cs typeface="Arial Narrow"/>
            </a:endParaRPr>
          </a:p>
        </p:txBody>
      </p:sp>
      <p:sp>
        <p:nvSpPr>
          <p:cNvPr id="23" name="ZoneTexte 22"/>
          <p:cNvSpPr txBox="1"/>
          <p:nvPr/>
        </p:nvSpPr>
        <p:spPr>
          <a:xfrm>
            <a:off x="3995936" y="3717032"/>
            <a:ext cx="1008112" cy="1015663"/>
          </a:xfrm>
          <a:prstGeom prst="rect">
            <a:avLst/>
          </a:prstGeom>
          <a:noFill/>
        </p:spPr>
        <p:txBody>
          <a:bodyPr wrap="square" rtlCol="0">
            <a:spAutoFit/>
          </a:bodyPr>
          <a:lstStyle/>
          <a:p>
            <a:r>
              <a:rPr lang="fr-FR" sz="2000" dirty="0">
                <a:solidFill>
                  <a:srgbClr val="000000"/>
                </a:solidFill>
                <a:latin typeface="Arial Narrow"/>
                <a:cs typeface="Arial Narrow"/>
              </a:rPr>
              <a:t>F</a:t>
            </a:r>
            <a:r>
              <a:rPr lang="fr-FR" sz="2000" dirty="0" smtClean="0">
                <a:solidFill>
                  <a:srgbClr val="000000"/>
                </a:solidFill>
                <a:latin typeface="Arial Narrow"/>
                <a:cs typeface="Arial Narrow"/>
              </a:rPr>
              <a:t>uture </a:t>
            </a:r>
            <a:r>
              <a:rPr lang="fr-FR" sz="2000" dirty="0" err="1" smtClean="0">
                <a:solidFill>
                  <a:srgbClr val="000000"/>
                </a:solidFill>
                <a:latin typeface="Arial Narrow"/>
                <a:cs typeface="Arial Narrow"/>
              </a:rPr>
              <a:t>soil</a:t>
            </a:r>
            <a:r>
              <a:rPr lang="fr-FR" sz="2000" dirty="0" smtClean="0">
                <a:solidFill>
                  <a:srgbClr val="000000"/>
                </a:solidFill>
                <a:latin typeface="Arial Narrow"/>
                <a:cs typeface="Arial Narrow"/>
              </a:rPr>
              <a:t> C </a:t>
            </a:r>
            <a:r>
              <a:rPr lang="fr-FR" sz="2000" dirty="0" err="1" smtClean="0">
                <a:solidFill>
                  <a:srgbClr val="000000"/>
                </a:solidFill>
                <a:latin typeface="Arial Narrow"/>
                <a:cs typeface="Arial Narrow"/>
              </a:rPr>
              <a:t>storage</a:t>
            </a:r>
            <a:endParaRPr lang="fr-FR" sz="2000" dirty="0">
              <a:solidFill>
                <a:srgbClr val="000000"/>
              </a:solidFill>
              <a:latin typeface="Arial Narrow"/>
              <a:cs typeface="Arial Narrow"/>
            </a:endParaRPr>
          </a:p>
        </p:txBody>
      </p:sp>
      <p:sp>
        <p:nvSpPr>
          <p:cNvPr id="11" name="Rectangle 10"/>
          <p:cNvSpPr/>
          <p:nvPr/>
        </p:nvSpPr>
        <p:spPr>
          <a:xfrm>
            <a:off x="6084168" y="1556792"/>
            <a:ext cx="720080" cy="288032"/>
          </a:xfrm>
          <a:prstGeom prst="rect">
            <a:avLst/>
          </a:prstGeom>
          <a:solidFill>
            <a:schemeClr val="bg1"/>
          </a:solidFill>
          <a:ln w="762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084168" y="3429000"/>
            <a:ext cx="720080" cy="288032"/>
          </a:xfrm>
          <a:prstGeom prst="rect">
            <a:avLst/>
          </a:prstGeom>
          <a:solidFill>
            <a:schemeClr val="bg1"/>
          </a:solidFill>
          <a:ln w="762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06666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339752" y="2276872"/>
            <a:ext cx="4176464" cy="2588304"/>
          </a:xfrm>
          <a:prstGeom prst="rect">
            <a:avLst/>
          </a:prstGeom>
          <a:ln>
            <a:noFill/>
          </a:ln>
          <a:effectLst>
            <a:softEdge rad="112500"/>
          </a:effectLst>
        </p:spPr>
      </p:pic>
      <p:sp>
        <p:nvSpPr>
          <p:cNvPr id="23553" name="Titre 1"/>
          <p:cNvSpPr>
            <a:spLocks noGrp="1"/>
          </p:cNvSpPr>
          <p:nvPr>
            <p:ph type="title"/>
          </p:nvPr>
        </p:nvSpPr>
        <p:spPr bwMode="auto">
          <a:xfrm>
            <a:off x="35496" y="188640"/>
            <a:ext cx="9036496" cy="10384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sz="2800" dirty="0" smtClean="0">
                <a:solidFill>
                  <a:schemeClr val="tx2"/>
                </a:solidFill>
                <a:latin typeface="Arial" charset="0"/>
                <a:ea typeface="ＭＳ Ｐゴシック" charset="0"/>
                <a:cs typeface="ＭＳ Ｐゴシック" charset="0"/>
              </a:rPr>
              <a:t>CH</a:t>
            </a:r>
            <a:r>
              <a:rPr lang="fr-FR" sz="2800" baseline="-25000" dirty="0" smtClean="0">
                <a:solidFill>
                  <a:schemeClr val="tx2"/>
                </a:solidFill>
                <a:latin typeface="Arial" charset="0"/>
                <a:ea typeface="ＭＳ Ｐゴシック" charset="0"/>
                <a:cs typeface="ＭＳ Ｐゴシック" charset="0"/>
              </a:rPr>
              <a:t>4</a:t>
            </a:r>
            <a:r>
              <a:rPr lang="fr-FR" sz="2800" dirty="0" smtClean="0">
                <a:solidFill>
                  <a:schemeClr val="tx2"/>
                </a:solidFill>
                <a:latin typeface="Arial" charset="0"/>
                <a:ea typeface="ＭＳ Ｐゴシック" charset="0"/>
                <a:cs typeface="ＭＳ Ｐゴシック" charset="0"/>
              </a:rPr>
              <a:t> and N</a:t>
            </a:r>
            <a:r>
              <a:rPr lang="fr-FR" sz="2800" baseline="-25000" dirty="0" smtClean="0">
                <a:solidFill>
                  <a:schemeClr val="tx2"/>
                </a:solidFill>
                <a:latin typeface="Arial" charset="0"/>
                <a:ea typeface="ＭＳ Ｐゴシック" charset="0"/>
                <a:cs typeface="ＭＳ Ｐゴシック" charset="0"/>
              </a:rPr>
              <a:t>2</a:t>
            </a:r>
            <a:r>
              <a:rPr lang="fr-FR" sz="2800" dirty="0" smtClean="0">
                <a:solidFill>
                  <a:schemeClr val="tx2"/>
                </a:solidFill>
                <a:latin typeface="Arial" charset="0"/>
                <a:ea typeface="ＭＳ Ｐゴシック" charset="0"/>
                <a:cs typeface="ＭＳ Ｐゴシック" charset="0"/>
              </a:rPr>
              <a:t>O </a:t>
            </a:r>
            <a:r>
              <a:rPr lang="fr-FR" sz="2800" dirty="0" err="1" smtClean="0">
                <a:solidFill>
                  <a:schemeClr val="tx2"/>
                </a:solidFill>
                <a:latin typeface="Arial" charset="0"/>
                <a:ea typeface="ＭＳ Ｐゴシック" charset="0"/>
                <a:cs typeface="ＭＳ Ｐゴシック" charset="0"/>
              </a:rPr>
              <a:t>climate</a:t>
            </a:r>
            <a:r>
              <a:rPr lang="fr-FR" sz="2800" dirty="0" smtClean="0">
                <a:solidFill>
                  <a:schemeClr val="tx2"/>
                </a:solidFill>
                <a:latin typeface="Arial" charset="0"/>
                <a:ea typeface="ＭＳ Ｐゴシック" charset="0"/>
                <a:cs typeface="ＭＳ Ｐゴシック" charset="0"/>
              </a:rPr>
              <a:t> feedbacks</a:t>
            </a:r>
            <a:endParaRPr lang="fr-FR" sz="2800" dirty="0">
              <a:solidFill>
                <a:schemeClr val="tx2"/>
              </a:solidFill>
              <a:latin typeface="Arial" charset="0"/>
              <a:ea typeface="ＭＳ Ｐゴシック" charset="0"/>
              <a:cs typeface="ＭＳ Ｐゴシック" charset="0"/>
            </a:endParaRPr>
          </a:p>
        </p:txBody>
      </p:sp>
      <p:sp>
        <p:nvSpPr>
          <p:cNvPr id="14" name="Flèche vers le haut 13"/>
          <p:cNvSpPr/>
          <p:nvPr/>
        </p:nvSpPr>
        <p:spPr>
          <a:xfrm>
            <a:off x="3347864" y="2060848"/>
            <a:ext cx="288032" cy="1674186"/>
          </a:xfrm>
          <a:prstGeom prst="upArrow">
            <a:avLst>
              <a:gd name="adj1" fmla="val 50000"/>
              <a:gd name="adj2" fmla="val 76375"/>
            </a:avLst>
          </a:prstGeom>
          <a:solidFill>
            <a:schemeClr val="bg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p:cNvSpPr/>
          <p:nvPr/>
        </p:nvSpPr>
        <p:spPr>
          <a:xfrm>
            <a:off x="3116236" y="1452846"/>
            <a:ext cx="650205" cy="400110"/>
          </a:xfrm>
          <a:prstGeom prst="rect">
            <a:avLst/>
          </a:prstGeom>
        </p:spPr>
        <p:txBody>
          <a:bodyPr wrap="none">
            <a:spAutoFit/>
          </a:bodyPr>
          <a:lstStyle/>
          <a:p>
            <a:r>
              <a:rPr lang="fr-FR" sz="2000" b="1" dirty="0">
                <a:solidFill>
                  <a:schemeClr val="bg2">
                    <a:lumMod val="60000"/>
                    <a:lumOff val="40000"/>
                  </a:schemeClr>
                </a:solidFill>
              </a:rPr>
              <a:t>CH</a:t>
            </a:r>
            <a:r>
              <a:rPr lang="fr-FR" sz="2000" b="1" baseline="-25000" dirty="0">
                <a:solidFill>
                  <a:schemeClr val="bg2">
                    <a:lumMod val="60000"/>
                    <a:lumOff val="40000"/>
                  </a:schemeClr>
                </a:solidFill>
              </a:rPr>
              <a:t>4</a:t>
            </a:r>
            <a:endParaRPr lang="fr-FR" sz="2000" baseline="-25000" dirty="0"/>
          </a:p>
        </p:txBody>
      </p:sp>
      <p:sp>
        <p:nvSpPr>
          <p:cNvPr id="17" name="Flèche vers la droite 16"/>
          <p:cNvSpPr/>
          <p:nvPr/>
        </p:nvSpPr>
        <p:spPr>
          <a:xfrm>
            <a:off x="4052340" y="1524854"/>
            <a:ext cx="864096" cy="288032"/>
          </a:xfrm>
          <a:prstGeom prst="rightArrow">
            <a:avLst/>
          </a:prstGeom>
          <a:solidFill>
            <a:srgbClr val="FF29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p:cNvSpPr/>
          <p:nvPr/>
        </p:nvSpPr>
        <p:spPr>
          <a:xfrm>
            <a:off x="4932040" y="1412776"/>
            <a:ext cx="1719291" cy="400110"/>
          </a:xfrm>
          <a:prstGeom prst="rect">
            <a:avLst/>
          </a:prstGeom>
        </p:spPr>
        <p:txBody>
          <a:bodyPr wrap="none">
            <a:spAutoFit/>
          </a:bodyPr>
          <a:lstStyle/>
          <a:p>
            <a:r>
              <a:rPr lang="fr-FR" sz="2000" b="1" dirty="0" err="1" smtClean="0">
                <a:solidFill>
                  <a:schemeClr val="bg2">
                    <a:lumMod val="60000"/>
                    <a:lumOff val="40000"/>
                  </a:schemeClr>
                </a:solidFill>
              </a:rPr>
              <a:t>Temperature</a:t>
            </a:r>
            <a:endParaRPr lang="fr-FR" sz="2000" dirty="0"/>
          </a:p>
        </p:txBody>
      </p:sp>
      <p:sp>
        <p:nvSpPr>
          <p:cNvPr id="19" name="ZoneTexte 18"/>
          <p:cNvSpPr txBox="1"/>
          <p:nvPr/>
        </p:nvSpPr>
        <p:spPr>
          <a:xfrm>
            <a:off x="899592" y="5013176"/>
            <a:ext cx="36352" cy="344128"/>
          </a:xfrm>
          <a:prstGeom prst="rect">
            <a:avLst/>
          </a:prstGeom>
          <a:solidFill>
            <a:schemeClr val="bg1"/>
          </a:solidFill>
        </p:spPr>
        <p:txBody>
          <a:bodyPr wrap="none" lIns="18000" tIns="18000" rIns="18000" bIns="18000" rtlCol="0">
            <a:spAutoFit/>
          </a:bodyPr>
          <a:lstStyle/>
          <a:p>
            <a:endParaRPr lang="fr-FR" sz="2000" b="1" baseline="0" dirty="0" smtClean="0"/>
          </a:p>
        </p:txBody>
      </p:sp>
      <p:sp>
        <p:nvSpPr>
          <p:cNvPr id="15" name="ZoneTexte 14"/>
          <p:cNvSpPr txBox="1"/>
          <p:nvPr/>
        </p:nvSpPr>
        <p:spPr>
          <a:xfrm>
            <a:off x="1189754" y="4869160"/>
            <a:ext cx="6622606" cy="1575234"/>
          </a:xfrm>
          <a:prstGeom prst="rect">
            <a:avLst/>
          </a:prstGeom>
          <a:solidFill>
            <a:schemeClr val="bg1"/>
          </a:solidFill>
        </p:spPr>
        <p:txBody>
          <a:bodyPr wrap="none" lIns="18000" tIns="18000" rIns="18000" bIns="18000" rtlCol="0">
            <a:spAutoFit/>
          </a:bodyPr>
          <a:lstStyle/>
          <a:p>
            <a:r>
              <a:rPr lang="fr-FR" sz="2000" dirty="0" smtClean="0">
                <a:latin typeface="Arial Narrow"/>
                <a:cs typeface="Arial Narrow"/>
              </a:rPr>
              <a:t>Feedbacks </a:t>
            </a:r>
            <a:r>
              <a:rPr lang="fr-FR" sz="2000" dirty="0" err="1" smtClean="0">
                <a:latin typeface="Arial Narrow"/>
                <a:cs typeface="Arial Narrow"/>
              </a:rPr>
              <a:t>that</a:t>
            </a:r>
            <a:r>
              <a:rPr lang="fr-FR" sz="2000" dirty="0" smtClean="0">
                <a:latin typeface="Arial Narrow"/>
                <a:cs typeface="Arial Narrow"/>
              </a:rPr>
              <a:t> </a:t>
            </a:r>
            <a:r>
              <a:rPr lang="fr-FR" sz="2000" dirty="0" err="1" smtClean="0">
                <a:latin typeface="Arial Narrow"/>
                <a:cs typeface="Arial Narrow"/>
              </a:rPr>
              <a:t>were</a:t>
            </a:r>
            <a:r>
              <a:rPr lang="fr-FR" sz="2000" dirty="0" smtClean="0">
                <a:latin typeface="Arial Narrow"/>
                <a:cs typeface="Arial Narrow"/>
              </a:rPr>
              <a:t> not </a:t>
            </a:r>
            <a:r>
              <a:rPr lang="fr-FR" sz="2000" dirty="0" err="1" smtClean="0">
                <a:latin typeface="Arial Narrow"/>
                <a:cs typeface="Arial Narrow"/>
              </a:rPr>
              <a:t>included</a:t>
            </a:r>
            <a:r>
              <a:rPr lang="fr-FR" sz="2000" dirty="0" smtClean="0">
                <a:latin typeface="Arial Narrow"/>
                <a:cs typeface="Arial Narrow"/>
              </a:rPr>
              <a:t> in CMIP5 </a:t>
            </a:r>
            <a:r>
              <a:rPr lang="fr-FR" sz="2000" dirty="0" err="1" smtClean="0">
                <a:latin typeface="Arial Narrow"/>
                <a:cs typeface="Arial Narrow"/>
              </a:rPr>
              <a:t>models</a:t>
            </a:r>
            <a:r>
              <a:rPr lang="fr-FR" sz="2000" dirty="0" smtClean="0">
                <a:latin typeface="Arial Narrow"/>
                <a:cs typeface="Arial Narrow"/>
              </a:rPr>
              <a:t>:</a:t>
            </a:r>
          </a:p>
          <a:p>
            <a:r>
              <a:rPr lang="fr-FR" sz="2000" dirty="0" err="1" smtClean="0">
                <a:latin typeface="Arial Narrow"/>
                <a:cs typeface="Arial Narrow"/>
              </a:rPr>
              <a:t>Climate</a:t>
            </a:r>
            <a:r>
              <a:rPr lang="fr-FR" sz="2000" dirty="0" smtClean="0">
                <a:latin typeface="Arial Narrow"/>
                <a:cs typeface="Arial Narrow"/>
              </a:rPr>
              <a:t> </a:t>
            </a:r>
            <a:r>
              <a:rPr lang="fr-FR" sz="2000" dirty="0" err="1" smtClean="0">
                <a:latin typeface="Arial Narrow"/>
                <a:cs typeface="Arial Narrow"/>
              </a:rPr>
              <a:t>sensitivity</a:t>
            </a:r>
            <a:r>
              <a:rPr lang="fr-FR" sz="2000" dirty="0" smtClean="0">
                <a:latin typeface="Arial Narrow"/>
                <a:cs typeface="Arial Narrow"/>
              </a:rPr>
              <a:t> of </a:t>
            </a:r>
            <a:r>
              <a:rPr lang="fr-FR" sz="2000" dirty="0" err="1">
                <a:latin typeface="Arial Narrow"/>
                <a:cs typeface="Arial Narrow"/>
              </a:rPr>
              <a:t>wetland</a:t>
            </a:r>
            <a:r>
              <a:rPr lang="fr-FR" sz="2000" dirty="0">
                <a:latin typeface="Arial Narrow"/>
                <a:cs typeface="Arial Narrow"/>
              </a:rPr>
              <a:t> CH</a:t>
            </a:r>
            <a:r>
              <a:rPr lang="fr-FR" sz="2000" baseline="-25000" dirty="0">
                <a:latin typeface="Arial Narrow"/>
                <a:cs typeface="Arial Narrow"/>
              </a:rPr>
              <a:t>4</a:t>
            </a:r>
            <a:r>
              <a:rPr lang="fr-FR" sz="2000" dirty="0">
                <a:latin typeface="Arial Narrow"/>
                <a:cs typeface="Arial Narrow"/>
              </a:rPr>
              <a:t> </a:t>
            </a:r>
            <a:r>
              <a:rPr lang="fr-FR" sz="2000" dirty="0" err="1" smtClean="0">
                <a:latin typeface="Arial Narrow"/>
                <a:cs typeface="Arial Narrow"/>
              </a:rPr>
              <a:t>emissions</a:t>
            </a:r>
            <a:endParaRPr lang="fr-FR" sz="2000" dirty="0" smtClean="0">
              <a:latin typeface="Arial Narrow"/>
              <a:cs typeface="Arial Narrow"/>
            </a:endParaRPr>
          </a:p>
          <a:p>
            <a:r>
              <a:rPr lang="fr-FR" sz="2000" dirty="0" err="1" smtClean="0">
                <a:latin typeface="Arial Narrow"/>
                <a:cs typeface="Arial Narrow"/>
              </a:rPr>
              <a:t>Stability</a:t>
            </a:r>
            <a:r>
              <a:rPr lang="fr-FR" sz="2000" dirty="0" smtClean="0">
                <a:latin typeface="Arial Narrow"/>
                <a:cs typeface="Arial Narrow"/>
              </a:rPr>
              <a:t> of </a:t>
            </a:r>
            <a:r>
              <a:rPr lang="fr-FR" sz="2000" dirty="0" err="1" smtClean="0">
                <a:latin typeface="Arial Narrow"/>
                <a:cs typeface="Arial Narrow"/>
              </a:rPr>
              <a:t>ocean</a:t>
            </a:r>
            <a:r>
              <a:rPr lang="fr-FR" sz="2000" dirty="0" smtClean="0">
                <a:latin typeface="Arial Narrow"/>
                <a:cs typeface="Arial Narrow"/>
              </a:rPr>
              <a:t> CH</a:t>
            </a:r>
            <a:r>
              <a:rPr lang="fr-FR" sz="2000" baseline="-25000" dirty="0" smtClean="0">
                <a:latin typeface="Arial Narrow"/>
                <a:cs typeface="Arial Narrow"/>
              </a:rPr>
              <a:t>4</a:t>
            </a:r>
            <a:r>
              <a:rPr lang="fr-FR" sz="2000" dirty="0" smtClean="0">
                <a:latin typeface="Arial Narrow"/>
                <a:cs typeface="Arial Narrow"/>
              </a:rPr>
              <a:t> hydrate pools  </a:t>
            </a:r>
            <a:endParaRPr lang="fr-FR" sz="2000" baseline="0" dirty="0" smtClean="0">
              <a:latin typeface="Arial Narrow"/>
              <a:cs typeface="Arial Narrow"/>
            </a:endParaRPr>
          </a:p>
          <a:p>
            <a:r>
              <a:rPr lang="fr-FR" sz="2000" baseline="0" dirty="0" err="1" smtClean="0">
                <a:latin typeface="Arial Narrow"/>
                <a:cs typeface="Arial Narrow"/>
              </a:rPr>
              <a:t>Response</a:t>
            </a:r>
            <a:r>
              <a:rPr lang="fr-FR" sz="2000" dirty="0" smtClean="0">
                <a:latin typeface="Arial Narrow"/>
                <a:cs typeface="Arial Narrow"/>
              </a:rPr>
              <a:t> of </a:t>
            </a:r>
            <a:r>
              <a:rPr lang="fr-FR" sz="2000" dirty="0" err="1" smtClean="0">
                <a:latin typeface="Arial Narrow"/>
                <a:cs typeface="Arial Narrow"/>
              </a:rPr>
              <a:t>soil</a:t>
            </a:r>
            <a:r>
              <a:rPr lang="fr-FR" sz="2000" dirty="0" smtClean="0">
                <a:latin typeface="Arial Narrow"/>
                <a:cs typeface="Arial Narrow"/>
              </a:rPr>
              <a:t> N</a:t>
            </a:r>
            <a:r>
              <a:rPr lang="fr-FR" sz="2000" baseline="-25000" dirty="0" smtClean="0">
                <a:latin typeface="Arial Narrow"/>
                <a:cs typeface="Arial Narrow"/>
              </a:rPr>
              <a:t>2</a:t>
            </a:r>
            <a:r>
              <a:rPr lang="fr-FR" sz="2000" dirty="0" smtClean="0">
                <a:latin typeface="Arial Narrow"/>
                <a:cs typeface="Arial Narrow"/>
              </a:rPr>
              <a:t>O </a:t>
            </a:r>
            <a:r>
              <a:rPr lang="fr-FR" sz="2000" dirty="0" err="1" smtClean="0">
                <a:latin typeface="Arial Narrow"/>
                <a:cs typeface="Arial Narrow"/>
              </a:rPr>
              <a:t>emission</a:t>
            </a:r>
            <a:r>
              <a:rPr lang="fr-FR" sz="2000" dirty="0" smtClean="0">
                <a:latin typeface="Arial Narrow"/>
                <a:cs typeface="Arial Narrow"/>
              </a:rPr>
              <a:t> </a:t>
            </a:r>
            <a:r>
              <a:rPr lang="fr-FR" sz="2000" dirty="0" err="1">
                <a:latin typeface="Arial Narrow"/>
                <a:cs typeface="Arial Narrow"/>
              </a:rPr>
              <a:t>p</a:t>
            </a:r>
            <a:r>
              <a:rPr lang="fr-FR" sz="2000" dirty="0" err="1" smtClean="0">
                <a:latin typeface="Arial Narrow"/>
                <a:cs typeface="Arial Narrow"/>
              </a:rPr>
              <a:t>rocesses</a:t>
            </a:r>
            <a:r>
              <a:rPr lang="fr-FR" sz="2000" dirty="0" smtClean="0">
                <a:latin typeface="Arial Narrow"/>
                <a:cs typeface="Arial Narrow"/>
              </a:rPr>
              <a:t> to </a:t>
            </a:r>
            <a:r>
              <a:rPr lang="fr-FR" sz="2000" dirty="0" err="1" smtClean="0">
                <a:latin typeface="Arial Narrow"/>
                <a:cs typeface="Arial Narrow"/>
              </a:rPr>
              <a:t>climate</a:t>
            </a:r>
            <a:r>
              <a:rPr lang="fr-FR" sz="2000" dirty="0" smtClean="0">
                <a:latin typeface="Arial Narrow"/>
                <a:cs typeface="Arial Narrow"/>
              </a:rPr>
              <a:t> and </a:t>
            </a:r>
            <a:r>
              <a:rPr lang="fr-FR" sz="2000" dirty="0" err="1" smtClean="0">
                <a:latin typeface="Arial Narrow"/>
                <a:cs typeface="Arial Narrow"/>
              </a:rPr>
              <a:t>elevated</a:t>
            </a:r>
            <a:r>
              <a:rPr lang="fr-FR" sz="2000" dirty="0" smtClean="0">
                <a:latin typeface="Arial Narrow"/>
                <a:cs typeface="Arial Narrow"/>
              </a:rPr>
              <a:t> CO</a:t>
            </a:r>
            <a:r>
              <a:rPr lang="fr-FR" sz="2000" baseline="-25000" dirty="0" smtClean="0">
                <a:latin typeface="Arial Narrow"/>
                <a:cs typeface="Arial Narrow"/>
              </a:rPr>
              <a:t>2</a:t>
            </a:r>
          </a:p>
          <a:p>
            <a:r>
              <a:rPr lang="fr-FR" sz="2000" baseline="0" dirty="0" err="1" smtClean="0">
                <a:latin typeface="Arial Narrow"/>
                <a:cs typeface="Arial Narrow"/>
              </a:rPr>
              <a:t>Response</a:t>
            </a:r>
            <a:r>
              <a:rPr lang="fr-FR" sz="2000" baseline="0" dirty="0" smtClean="0">
                <a:latin typeface="Arial Narrow"/>
                <a:cs typeface="Arial Narrow"/>
              </a:rPr>
              <a:t> of </a:t>
            </a:r>
            <a:r>
              <a:rPr lang="fr-FR" sz="2000" baseline="0" dirty="0" err="1" smtClean="0">
                <a:latin typeface="Arial Narrow"/>
                <a:cs typeface="Arial Narrow"/>
              </a:rPr>
              <a:t>ocean</a:t>
            </a:r>
            <a:r>
              <a:rPr lang="fr-FR" sz="2000" baseline="0" dirty="0" smtClean="0">
                <a:latin typeface="Arial Narrow"/>
                <a:cs typeface="Arial Narrow"/>
              </a:rPr>
              <a:t> N</a:t>
            </a:r>
            <a:r>
              <a:rPr lang="fr-FR" sz="2000" baseline="-25000" dirty="0" smtClean="0">
                <a:latin typeface="Arial Narrow"/>
                <a:cs typeface="Arial Narrow"/>
              </a:rPr>
              <a:t>2</a:t>
            </a:r>
            <a:r>
              <a:rPr lang="fr-FR" sz="2000" baseline="0" dirty="0" smtClean="0">
                <a:latin typeface="Arial Narrow"/>
                <a:cs typeface="Arial Narrow"/>
              </a:rPr>
              <a:t>O </a:t>
            </a:r>
            <a:r>
              <a:rPr lang="fr-FR" sz="2000" baseline="0" dirty="0" err="1" smtClean="0">
                <a:latin typeface="Arial Narrow"/>
                <a:cs typeface="Arial Narrow"/>
              </a:rPr>
              <a:t>emissions</a:t>
            </a:r>
            <a:r>
              <a:rPr lang="fr-FR" sz="2000" baseline="0" dirty="0" smtClean="0">
                <a:latin typeface="Arial Narrow"/>
                <a:cs typeface="Arial Narrow"/>
              </a:rPr>
              <a:t> to changes in O</a:t>
            </a:r>
            <a:r>
              <a:rPr lang="fr-FR" sz="2000" baseline="-25000" dirty="0" smtClean="0">
                <a:latin typeface="Arial Narrow"/>
                <a:cs typeface="Arial Narrow"/>
              </a:rPr>
              <a:t>2</a:t>
            </a:r>
            <a:r>
              <a:rPr lang="fr-FR" sz="2000" dirty="0" smtClean="0">
                <a:latin typeface="Arial Narrow"/>
                <a:cs typeface="Arial Narrow"/>
              </a:rPr>
              <a:t> &amp; circulation</a:t>
            </a:r>
            <a:endParaRPr lang="fr-FR" sz="2000" baseline="0" dirty="0" smtClean="0">
              <a:latin typeface="Arial Narrow"/>
              <a:cs typeface="Arial Narrow"/>
            </a:endParaRPr>
          </a:p>
        </p:txBody>
      </p:sp>
      <p:sp>
        <p:nvSpPr>
          <p:cNvPr id="11" name="Flèche vers le haut 10"/>
          <p:cNvSpPr/>
          <p:nvPr/>
        </p:nvSpPr>
        <p:spPr>
          <a:xfrm flipV="1">
            <a:off x="5292080" y="1916832"/>
            <a:ext cx="288032" cy="1440160"/>
          </a:xfrm>
          <a:prstGeom prst="upArrow">
            <a:avLst>
              <a:gd name="adj1" fmla="val 50000"/>
              <a:gd name="adj2" fmla="val 76375"/>
            </a:avLst>
          </a:prstGeom>
          <a:solidFill>
            <a:schemeClr val="bg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Flèche vers la droite 12"/>
          <p:cNvSpPr/>
          <p:nvPr/>
        </p:nvSpPr>
        <p:spPr>
          <a:xfrm rot="10438400">
            <a:off x="3862946" y="3836310"/>
            <a:ext cx="914051" cy="258156"/>
          </a:xfrm>
          <a:prstGeom prst="rightArrow">
            <a:avLst/>
          </a:prstGeom>
          <a:solidFill>
            <a:srgbClr val="FF29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p:cNvSpPr/>
          <p:nvPr/>
        </p:nvSpPr>
        <p:spPr>
          <a:xfrm>
            <a:off x="4860032" y="3657218"/>
            <a:ext cx="1584176" cy="707886"/>
          </a:xfrm>
          <a:prstGeom prst="rect">
            <a:avLst/>
          </a:prstGeom>
          <a:solidFill>
            <a:schemeClr val="bg1">
              <a:alpha val="55000"/>
            </a:schemeClr>
          </a:solidFill>
        </p:spPr>
        <p:txBody>
          <a:bodyPr wrap="square">
            <a:spAutoFit/>
          </a:bodyPr>
          <a:lstStyle/>
          <a:p>
            <a:pPr algn="ctr"/>
            <a:r>
              <a:rPr lang="fr-FR" sz="2000" b="1" dirty="0" err="1" smtClean="0">
                <a:solidFill>
                  <a:schemeClr val="bg2">
                    <a:lumMod val="60000"/>
                    <a:lumOff val="40000"/>
                  </a:schemeClr>
                </a:solidFill>
              </a:rPr>
              <a:t>Inundated</a:t>
            </a:r>
            <a:endParaRPr lang="fr-FR" sz="2000" b="1" dirty="0" smtClean="0">
              <a:solidFill>
                <a:schemeClr val="bg2">
                  <a:lumMod val="60000"/>
                  <a:lumOff val="40000"/>
                </a:schemeClr>
              </a:solidFill>
            </a:endParaRPr>
          </a:p>
          <a:p>
            <a:pPr algn="ctr"/>
            <a:r>
              <a:rPr lang="fr-FR" sz="2000" b="1" dirty="0" smtClean="0">
                <a:solidFill>
                  <a:schemeClr val="bg2">
                    <a:lumMod val="60000"/>
                    <a:lumOff val="40000"/>
                  </a:schemeClr>
                </a:solidFill>
              </a:rPr>
              <a:t>area</a:t>
            </a:r>
            <a:endParaRPr lang="fr-FR" sz="2000" dirty="0"/>
          </a:p>
        </p:txBody>
      </p:sp>
      <p:pic>
        <p:nvPicPr>
          <p:cNvPr id="6" name="Image 5" descr="Crater_Yam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124744"/>
            <a:ext cx="7416824" cy="5400600"/>
          </a:xfrm>
          <a:prstGeom prst="rect">
            <a:avLst/>
          </a:prstGeom>
        </p:spPr>
      </p:pic>
    </p:spTree>
    <p:extLst>
      <p:ext uri="{BB962C8B-B14F-4D97-AF65-F5344CB8AC3E}">
        <p14:creationId xmlns:p14="http://schemas.microsoft.com/office/powerpoint/2010/main" val="21892428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16632"/>
            <a:ext cx="9252520" cy="1143000"/>
          </a:xfrm>
        </p:spPr>
        <p:txBody>
          <a:bodyPr/>
          <a:lstStyle/>
          <a:p>
            <a:r>
              <a:rPr lang="fr-FR" sz="2800" dirty="0" smtClean="0">
                <a:solidFill>
                  <a:srgbClr val="5492CD"/>
                </a:solidFill>
              </a:rPr>
              <a:t> ‘cold’ </a:t>
            </a:r>
            <a:r>
              <a:rPr lang="fr-FR" sz="2800" dirty="0" err="1" smtClean="0">
                <a:solidFill>
                  <a:srgbClr val="5492CD"/>
                </a:solidFill>
              </a:rPr>
              <a:t>carbon</a:t>
            </a:r>
            <a:r>
              <a:rPr lang="fr-FR" sz="2800" dirty="0" smtClean="0">
                <a:solidFill>
                  <a:srgbClr val="5492CD"/>
                </a:solidFill>
              </a:rPr>
              <a:t> </a:t>
            </a:r>
            <a:r>
              <a:rPr lang="fr-FR" sz="2800" dirty="0" err="1" smtClean="0">
                <a:solidFill>
                  <a:srgbClr val="5492CD"/>
                </a:solidFill>
              </a:rPr>
              <a:t>processes</a:t>
            </a:r>
            <a:r>
              <a:rPr lang="fr-FR" sz="2800" dirty="0" smtClean="0">
                <a:solidFill>
                  <a:srgbClr val="5492CD"/>
                </a:solidFill>
              </a:rPr>
              <a:t>, permafrost C</a:t>
            </a:r>
            <a:endParaRPr lang="fr-FR" sz="2800" dirty="0">
              <a:solidFill>
                <a:srgbClr val="5492CD"/>
              </a:solidFill>
            </a:endParaRPr>
          </a:p>
        </p:txBody>
      </p:sp>
      <p:pic>
        <p:nvPicPr>
          <p:cNvPr id="3" name="Imag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91680" y="2060848"/>
            <a:ext cx="5112568"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a:spLocks noChangeArrowheads="1"/>
          </p:cNvSpPr>
          <p:nvPr/>
        </p:nvSpPr>
        <p:spPr bwMode="auto">
          <a:xfrm>
            <a:off x="755576" y="5084891"/>
            <a:ext cx="8136904"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600"/>
              </a:spcBef>
            </a:pPr>
            <a:r>
              <a:rPr lang="fr-FR" sz="1600" b="1" dirty="0" err="1"/>
              <a:t>Here</a:t>
            </a:r>
            <a:r>
              <a:rPr lang="fr-FR" sz="1600" b="1" dirty="0"/>
              <a:t> an </a:t>
            </a:r>
            <a:r>
              <a:rPr lang="fr-FR" sz="1600" b="1" dirty="0" err="1"/>
              <a:t>Earth</a:t>
            </a:r>
            <a:r>
              <a:rPr lang="fr-FR" sz="1600" b="1" dirty="0"/>
              <a:t> System </a:t>
            </a:r>
            <a:r>
              <a:rPr lang="fr-FR" sz="1600" b="1" dirty="0" smtClean="0"/>
              <a:t>Model</a:t>
            </a:r>
            <a:r>
              <a:rPr lang="fr-FR" sz="1600" b="1" dirty="0"/>
              <a:t> </a:t>
            </a:r>
            <a:r>
              <a:rPr lang="fr-FR" sz="1600" b="1" dirty="0" err="1" smtClean="0"/>
              <a:t>with</a:t>
            </a:r>
            <a:r>
              <a:rPr lang="fr-FR" sz="1600" b="1" dirty="0" smtClean="0"/>
              <a:t> permafrost </a:t>
            </a:r>
            <a:r>
              <a:rPr lang="fr-FR" sz="1600" b="1" dirty="0" err="1"/>
              <a:t>carbon</a:t>
            </a:r>
            <a:r>
              <a:rPr lang="fr-FR" sz="1600" b="1" dirty="0"/>
              <a:t> </a:t>
            </a:r>
            <a:r>
              <a:rPr lang="fr-FR" sz="1600" b="1" dirty="0" err="1" smtClean="0"/>
              <a:t>processes</a:t>
            </a:r>
            <a:r>
              <a:rPr lang="fr-FR" sz="1600" b="1" dirty="0" smtClean="0"/>
              <a:t> </a:t>
            </a:r>
            <a:r>
              <a:rPr lang="fr-FR" sz="1600" b="1" dirty="0" err="1" smtClean="0"/>
              <a:t>was</a:t>
            </a:r>
            <a:r>
              <a:rPr lang="fr-FR" sz="1600" b="1" dirty="0" smtClean="0"/>
              <a:t> </a:t>
            </a:r>
            <a:r>
              <a:rPr lang="fr-FR" sz="1600" b="1" dirty="0" err="1" smtClean="0"/>
              <a:t>driven</a:t>
            </a:r>
            <a:r>
              <a:rPr lang="fr-FR" sz="1600" b="1" dirty="0" smtClean="0"/>
              <a:t> </a:t>
            </a:r>
            <a:r>
              <a:rPr lang="fr-FR" sz="1600" b="1" dirty="0" err="1" smtClean="0"/>
              <a:t>forward</a:t>
            </a:r>
            <a:r>
              <a:rPr lang="fr-FR" sz="1600" b="1" dirty="0" smtClean="0"/>
              <a:t> by RCP </a:t>
            </a:r>
            <a:r>
              <a:rPr lang="fr-FR" sz="1600" b="1" dirty="0" err="1" smtClean="0"/>
              <a:t>emissions</a:t>
            </a:r>
            <a:endParaRPr lang="fr-FR" sz="1600" b="1" dirty="0" smtClean="0"/>
          </a:p>
          <a:p>
            <a:pPr eaLnBrk="1" hangingPunct="1">
              <a:spcBef>
                <a:spcPts val="600"/>
              </a:spcBef>
            </a:pPr>
            <a:r>
              <a:rPr lang="fr-FR" sz="1600" b="1" dirty="0" err="1" smtClean="0"/>
              <a:t>Result</a:t>
            </a:r>
            <a:r>
              <a:rPr lang="fr-FR" sz="1600" b="1" dirty="0" smtClean="0"/>
              <a:t>: </a:t>
            </a:r>
            <a:r>
              <a:rPr lang="fr-FR" sz="1600" b="1" dirty="0" err="1"/>
              <a:t>higher</a:t>
            </a:r>
            <a:r>
              <a:rPr lang="fr-FR" sz="1600" b="1" dirty="0"/>
              <a:t> </a:t>
            </a:r>
            <a:r>
              <a:rPr lang="fr-FR" sz="1600" b="1" dirty="0" err="1"/>
              <a:t>projected</a:t>
            </a:r>
            <a:r>
              <a:rPr lang="fr-FR" sz="1600" b="1" dirty="0"/>
              <a:t> </a:t>
            </a:r>
            <a:r>
              <a:rPr lang="fr-FR" sz="1600" b="1" dirty="0" err="1"/>
              <a:t>warming</a:t>
            </a:r>
            <a:r>
              <a:rPr lang="fr-FR" sz="1600" b="1" dirty="0"/>
              <a:t> (0.13 to 1.7°C) and CO</a:t>
            </a:r>
            <a:r>
              <a:rPr lang="fr-FR" sz="1600" b="1" baseline="-25000" dirty="0"/>
              <a:t>2</a:t>
            </a:r>
            <a:r>
              <a:rPr lang="fr-FR" sz="1600" b="1" dirty="0"/>
              <a:t> release (70 to 500 </a:t>
            </a:r>
            <a:r>
              <a:rPr lang="fr-FR" sz="1600" b="1" dirty="0" err="1"/>
              <a:t>PgC</a:t>
            </a:r>
            <a:r>
              <a:rPr lang="fr-FR" sz="1600" b="1" dirty="0"/>
              <a:t>)</a:t>
            </a:r>
          </a:p>
          <a:p>
            <a:pPr eaLnBrk="1" hangingPunct="1">
              <a:spcBef>
                <a:spcPts val="600"/>
              </a:spcBef>
            </a:pPr>
            <a:r>
              <a:rPr lang="fr-FR" sz="1600" b="1" dirty="0"/>
              <a:t>Key « </a:t>
            </a:r>
            <a:r>
              <a:rPr lang="fr-FR" sz="1600" b="1" dirty="0" err="1"/>
              <a:t>missing</a:t>
            </a:r>
            <a:r>
              <a:rPr lang="fr-FR" sz="1600" b="1" dirty="0"/>
              <a:t> » </a:t>
            </a:r>
            <a:r>
              <a:rPr lang="fr-FR" sz="1600" b="1" dirty="0" err="1"/>
              <a:t>processes</a:t>
            </a:r>
            <a:r>
              <a:rPr lang="fr-FR" sz="1600" b="1" dirty="0"/>
              <a:t> : </a:t>
            </a:r>
            <a:r>
              <a:rPr lang="fr-FR" sz="1600" b="1" dirty="0" err="1"/>
              <a:t>soil</a:t>
            </a:r>
            <a:r>
              <a:rPr lang="fr-FR" sz="1600" b="1" dirty="0"/>
              <a:t> </a:t>
            </a:r>
            <a:r>
              <a:rPr lang="fr-FR" sz="1600" b="1" dirty="0" err="1"/>
              <a:t>ice</a:t>
            </a:r>
            <a:r>
              <a:rPr lang="fr-FR" sz="1600" b="1" dirty="0"/>
              <a:t>, </a:t>
            </a:r>
            <a:r>
              <a:rPr lang="fr-FR" sz="1600" b="1" dirty="0" err="1"/>
              <a:t>soil</a:t>
            </a:r>
            <a:r>
              <a:rPr lang="fr-FR" sz="1600" b="1" dirty="0"/>
              <a:t> C vertical distribution, </a:t>
            </a:r>
            <a:r>
              <a:rPr lang="fr-FR" sz="1600" b="1" dirty="0" err="1"/>
              <a:t>soil</a:t>
            </a:r>
            <a:r>
              <a:rPr lang="fr-FR" sz="1600" b="1" dirty="0"/>
              <a:t> C pools </a:t>
            </a:r>
            <a:r>
              <a:rPr lang="fr-FR" sz="1600" b="1" dirty="0" err="1"/>
              <a:t>decomposition</a:t>
            </a:r>
            <a:r>
              <a:rPr lang="fr-FR" sz="1600" b="1" dirty="0"/>
              <a:t> rates [</a:t>
            </a:r>
            <a:r>
              <a:rPr lang="fr-FR" sz="1600" b="1" dirty="0" smtClean="0"/>
              <a:t>C:N]</a:t>
            </a:r>
            <a:r>
              <a:rPr lang="fr-FR" sz="1600" b="1" dirty="0"/>
              <a:t>, </a:t>
            </a:r>
            <a:r>
              <a:rPr lang="fr-FR" sz="1600" b="1" dirty="0" err="1" smtClean="0"/>
              <a:t>fire</a:t>
            </a:r>
            <a:r>
              <a:rPr lang="fr-FR" sz="1600" b="1" dirty="0"/>
              <a:t> </a:t>
            </a:r>
            <a:r>
              <a:rPr lang="fr-FR" sz="1600" b="1" dirty="0" smtClean="0"/>
              <a:t>&amp; </a:t>
            </a:r>
            <a:r>
              <a:rPr lang="fr-FR" sz="1600" b="1" dirty="0" err="1"/>
              <a:t>thermokarst</a:t>
            </a:r>
            <a:endParaRPr lang="fr-FR" sz="1600" b="1" dirty="0"/>
          </a:p>
          <a:p>
            <a:pPr eaLnBrk="1" hangingPunct="1">
              <a:spcBef>
                <a:spcPts val="600"/>
              </a:spcBef>
            </a:pPr>
            <a:endParaRPr lang="fr-FR" sz="1600" b="1" dirty="0"/>
          </a:p>
        </p:txBody>
      </p:sp>
      <p:sp>
        <p:nvSpPr>
          <p:cNvPr id="6" name="ZoneTexte 5"/>
          <p:cNvSpPr txBox="1"/>
          <p:nvPr/>
        </p:nvSpPr>
        <p:spPr>
          <a:xfrm>
            <a:off x="6588224" y="4401341"/>
            <a:ext cx="1866297" cy="251795"/>
          </a:xfrm>
          <a:prstGeom prst="rect">
            <a:avLst/>
          </a:prstGeom>
          <a:noFill/>
        </p:spPr>
        <p:txBody>
          <a:bodyPr wrap="none" lIns="18000" tIns="18000" rIns="18000" bIns="18000" rtlCol="0">
            <a:spAutoFit/>
          </a:bodyPr>
          <a:lstStyle/>
          <a:p>
            <a:r>
              <a:rPr lang="fr-FR" sz="1400" i="1" baseline="0" dirty="0" smtClean="0"/>
              <a:t>Mc </a:t>
            </a:r>
            <a:r>
              <a:rPr lang="fr-FR" sz="1400" i="1" baseline="0" dirty="0" err="1" smtClean="0"/>
              <a:t>Dougall</a:t>
            </a:r>
            <a:r>
              <a:rPr lang="fr-FR" sz="1400" i="1" baseline="0" dirty="0" smtClean="0"/>
              <a:t> et al. 2013</a:t>
            </a:r>
          </a:p>
        </p:txBody>
      </p:sp>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1760" y="1268760"/>
            <a:ext cx="4032448" cy="936104"/>
          </a:xfrm>
          <a:prstGeom prst="rect">
            <a:avLst/>
          </a:prstGeom>
        </p:spPr>
      </p:pic>
      <p:sp>
        <p:nvSpPr>
          <p:cNvPr id="7" name="ZoneTexte 6"/>
          <p:cNvSpPr txBox="1"/>
          <p:nvPr/>
        </p:nvSpPr>
        <p:spPr>
          <a:xfrm>
            <a:off x="848228" y="1460046"/>
            <a:ext cx="1347508" cy="528794"/>
          </a:xfrm>
          <a:prstGeom prst="rect">
            <a:avLst/>
          </a:prstGeom>
          <a:noFill/>
        </p:spPr>
        <p:txBody>
          <a:bodyPr wrap="none" lIns="18000" tIns="18000" rIns="18000" bIns="18000" rtlCol="0">
            <a:spAutoFit/>
          </a:bodyPr>
          <a:lstStyle/>
          <a:p>
            <a:r>
              <a:rPr lang="en-US" sz="1600" b="1" baseline="0" dirty="0" smtClean="0"/>
              <a:t>1670</a:t>
            </a:r>
            <a:r>
              <a:rPr lang="en-US" sz="1600" b="1" dirty="0" smtClean="0"/>
              <a:t> </a:t>
            </a:r>
            <a:r>
              <a:rPr lang="en-US" sz="1600" b="1" dirty="0" err="1" smtClean="0"/>
              <a:t>Pg</a:t>
            </a:r>
            <a:r>
              <a:rPr lang="en-US" sz="1600" b="1" dirty="0" smtClean="0"/>
              <a:t> C</a:t>
            </a:r>
          </a:p>
          <a:p>
            <a:r>
              <a:rPr lang="en-US" sz="1600" b="1" dirty="0" smtClean="0"/>
              <a:t>In permafrost  </a:t>
            </a:r>
            <a:endParaRPr lang="en-US" sz="1600" b="1" baseline="0" dirty="0" smtClean="0"/>
          </a:p>
        </p:txBody>
      </p:sp>
    </p:spTree>
    <p:extLst>
      <p:ext uri="{BB962C8B-B14F-4D97-AF65-F5344CB8AC3E}">
        <p14:creationId xmlns:p14="http://schemas.microsoft.com/office/powerpoint/2010/main" val="30553461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188640"/>
            <a:ext cx="8100392" cy="506849"/>
          </a:xfrm>
        </p:spPr>
        <p:txBody>
          <a:bodyPr>
            <a:noAutofit/>
          </a:bodyPr>
          <a:lstStyle/>
          <a:p>
            <a:pPr algn="ctr"/>
            <a:r>
              <a:rPr lang="en-GB" sz="3200" dirty="0" smtClean="0">
                <a:solidFill>
                  <a:schemeClr val="tx2"/>
                </a:solidFill>
                <a:latin typeface="+mj-lt"/>
              </a:rPr>
              <a:t>Historical anthropogenic CO</a:t>
            </a:r>
            <a:r>
              <a:rPr lang="en-GB" sz="3200" baseline="-25000" dirty="0" smtClean="0">
                <a:solidFill>
                  <a:schemeClr val="tx2"/>
                </a:solidFill>
                <a:latin typeface="+mj-lt"/>
              </a:rPr>
              <a:t>2 </a:t>
            </a:r>
            <a:r>
              <a:rPr lang="en-GB" sz="3200" dirty="0" smtClean="0">
                <a:solidFill>
                  <a:schemeClr val="tx2"/>
                </a:solidFill>
                <a:latin typeface="+mj-lt"/>
              </a:rPr>
              <a:t>emissions</a:t>
            </a:r>
            <a:endParaRPr lang="en-GB" sz="3200" baseline="-25000" dirty="0">
              <a:solidFill>
                <a:schemeClr val="tx2"/>
              </a:solidFill>
              <a:latin typeface="+mj-lt"/>
            </a:endParaRPr>
          </a:p>
        </p:txBody>
      </p:sp>
      <p:sp>
        <p:nvSpPr>
          <p:cNvPr id="5" name="Text Placeholder 4"/>
          <p:cNvSpPr>
            <a:spLocks noGrp="1"/>
          </p:cNvSpPr>
          <p:nvPr>
            <p:ph type="body" sz="quarter" idx="12"/>
          </p:nvPr>
        </p:nvSpPr>
        <p:spPr>
          <a:xfrm>
            <a:off x="189275" y="5157192"/>
            <a:ext cx="8765451" cy="1077321"/>
          </a:xfrm>
        </p:spPr>
        <p:txBody>
          <a:bodyPr>
            <a:normAutofit/>
          </a:bodyPr>
          <a:lstStyle/>
          <a:p>
            <a:pPr>
              <a:spcBef>
                <a:spcPct val="0"/>
              </a:spcBef>
            </a:pPr>
            <a:r>
              <a:rPr lang="en-GB" sz="1400" dirty="0">
                <a:solidFill>
                  <a:srgbClr val="000000"/>
                </a:solidFill>
              </a:rPr>
              <a:t>Others: Emissions from cement production and gas </a:t>
            </a:r>
            <a:r>
              <a:rPr lang="en-GB" sz="1400" dirty="0" smtClean="0">
                <a:solidFill>
                  <a:srgbClr val="000000"/>
                </a:solidFill>
              </a:rPr>
              <a:t>flaring</a:t>
            </a:r>
            <a:br>
              <a:rPr lang="en-GB" sz="1400" dirty="0" smtClean="0">
                <a:solidFill>
                  <a:srgbClr val="000000"/>
                </a:solidFill>
              </a:rPr>
            </a:br>
            <a:r>
              <a:rPr lang="en-GB" altLang="en-US" sz="1200" dirty="0" smtClean="0">
                <a:solidFill>
                  <a:srgbClr val="000000"/>
                </a:solidFill>
                <a:ea typeface="ＭＳ Ｐゴシック" pitchFamily="34" charset="-128"/>
              </a:rPr>
              <a:t>Source</a:t>
            </a:r>
            <a:r>
              <a:rPr lang="en-GB" altLang="en-US" sz="1200" dirty="0">
                <a:solidFill>
                  <a:srgbClr val="000000"/>
                </a:solidFill>
                <a:ea typeface="ＭＳ Ｐゴシック" pitchFamily="34" charset="-128"/>
              </a:rPr>
              <a:t>: </a:t>
            </a:r>
            <a:r>
              <a:rPr lang="en-AU" altLang="en-US" sz="1200" dirty="0">
                <a:solidFill>
                  <a:srgbClr val="FF0000"/>
                </a:solidFill>
                <a:latin typeface="Arial Narrow" pitchFamily="34" charset="0"/>
                <a:ea typeface="ＭＳ Ｐゴシック" pitchFamily="34" charset="-128"/>
                <a:hlinkClick r:id="rId3"/>
              </a:rPr>
              <a:t>CDIAC</a:t>
            </a:r>
            <a:r>
              <a:rPr lang="en-US" altLang="en-US" sz="1200" dirty="0">
                <a:solidFill>
                  <a:srgbClr val="000000"/>
                </a:solidFill>
                <a:latin typeface="Arial Narrow" pitchFamily="34" charset="0"/>
                <a:ea typeface="ＭＳ Ｐゴシック" pitchFamily="34" charset="-128"/>
              </a:rPr>
              <a:t>; </a:t>
            </a:r>
            <a:r>
              <a:rPr lang="en-GB" altLang="en-US" sz="1200" dirty="0" smtClean="0">
                <a:solidFill>
                  <a:srgbClr val="000000"/>
                </a:solidFill>
                <a:ea typeface="ＭＳ Ｐゴシック" pitchFamily="34" charset="-128"/>
                <a:hlinkClick r:id="rId4"/>
              </a:rPr>
              <a:t>Houghton et al 2012</a:t>
            </a:r>
            <a:r>
              <a:rPr lang="en-GB" altLang="en-US" sz="1200" dirty="0" smtClean="0">
                <a:solidFill>
                  <a:srgbClr val="000000"/>
                </a:solidFill>
                <a:ea typeface="ＭＳ Ｐゴシック" pitchFamily="34" charset="-128"/>
              </a:rPr>
              <a:t>; </a:t>
            </a:r>
            <a:r>
              <a:rPr lang="en-GB" altLang="en-US" sz="1200" dirty="0" err="1" smtClean="0">
                <a:solidFill>
                  <a:srgbClr val="000000"/>
                </a:solidFill>
                <a:ea typeface="ＭＳ Ｐゴシック" pitchFamily="34" charset="-128"/>
                <a:hlinkClick r:id="rId5"/>
              </a:rPr>
              <a:t>Giglio</a:t>
            </a:r>
            <a:r>
              <a:rPr lang="en-GB" altLang="en-US" sz="1200" dirty="0" smtClean="0">
                <a:solidFill>
                  <a:srgbClr val="000000"/>
                </a:solidFill>
                <a:ea typeface="ＭＳ Ｐゴシック" pitchFamily="34" charset="-128"/>
                <a:hlinkClick r:id="rId5"/>
              </a:rPr>
              <a:t> </a:t>
            </a:r>
            <a:r>
              <a:rPr lang="en-GB" altLang="en-US" sz="1200" dirty="0">
                <a:solidFill>
                  <a:srgbClr val="000000"/>
                </a:solidFill>
                <a:ea typeface="ＭＳ Ｐゴシック" pitchFamily="34" charset="-128"/>
                <a:hlinkClick r:id="rId5"/>
              </a:rPr>
              <a:t>et al 2013</a:t>
            </a:r>
            <a:r>
              <a:rPr lang="en-GB" altLang="en-US" sz="1200" dirty="0">
                <a:solidFill>
                  <a:srgbClr val="000000"/>
                </a:solidFill>
                <a:ea typeface="ＭＳ Ｐゴシック" pitchFamily="34" charset="-128"/>
              </a:rPr>
              <a:t>; </a:t>
            </a:r>
            <a:r>
              <a:rPr lang="en-AU" altLang="en-US" sz="1200" dirty="0">
                <a:latin typeface="Arial Narrow" pitchFamily="34" charset="0"/>
                <a:ea typeface="ＭＳ Ｐゴシック" pitchFamily="34" charset="-128"/>
                <a:hlinkClick r:id="rId6"/>
              </a:rPr>
              <a:t>Le </a:t>
            </a:r>
            <a:r>
              <a:rPr lang="en-AU" altLang="en-US" sz="1200" dirty="0" err="1">
                <a:latin typeface="Arial Narrow" pitchFamily="34" charset="0"/>
                <a:ea typeface="ＭＳ Ｐゴシック" pitchFamily="34" charset="-128"/>
                <a:hlinkClick r:id="rId6"/>
              </a:rPr>
              <a:t>Quéré</a:t>
            </a:r>
            <a:r>
              <a:rPr lang="en-AU" altLang="en-US" sz="1200" dirty="0">
                <a:latin typeface="Arial Narrow" pitchFamily="34" charset="0"/>
                <a:ea typeface="ＭＳ Ｐゴシック" pitchFamily="34" charset="-128"/>
                <a:hlinkClick r:id="rId6"/>
              </a:rPr>
              <a:t> et al 2014</a:t>
            </a:r>
            <a:r>
              <a:rPr lang="en-US" altLang="en-US" sz="1200" dirty="0">
                <a:solidFill>
                  <a:srgbClr val="000000"/>
                </a:solidFill>
                <a:latin typeface="Arial Narrow" pitchFamily="34" charset="0"/>
                <a:ea typeface="ＭＳ Ｐゴシック" pitchFamily="34" charset="-128"/>
              </a:rPr>
              <a:t>; </a:t>
            </a:r>
            <a:r>
              <a:rPr lang="en-AU" altLang="en-US" sz="1200" dirty="0">
                <a:latin typeface="Arial Narrow" pitchFamily="34" charset="0"/>
                <a:ea typeface="ＭＳ Ｐゴシック" pitchFamily="34" charset="-128"/>
                <a:hlinkClick r:id="rId7"/>
              </a:rPr>
              <a:t>Global Carbon Budget 2014</a:t>
            </a:r>
            <a:endParaRPr lang="en-AU" altLang="en-US" sz="1200" dirty="0">
              <a:ea typeface="ＭＳ Ｐゴシック" pitchFamily="34" charset="-128"/>
            </a:endParaRPr>
          </a:p>
        </p:txBody>
      </p:sp>
      <p:pic>
        <p:nvPicPr>
          <p:cNvPr id="6" name="Picture Placeholder 5"/>
          <p:cNvPicPr>
            <a:picLocks noGrp="1" noChangeAspect="1"/>
          </p:cNvPicPr>
          <p:nvPr>
            <p:ph type="pic" sz="quarter" idx="11"/>
          </p:nvPr>
        </p:nvPicPr>
        <p:blipFill rotWithShape="1">
          <a:blip r:embed="rId8">
            <a:extLst>
              <a:ext uri="{28A0092B-C50C-407E-A947-70E740481C1C}">
                <a14:useLocalDpi xmlns:a14="http://schemas.microsoft.com/office/drawing/2010/main" val="0"/>
              </a:ext>
            </a:extLst>
          </a:blip>
          <a:srcRect l="-11652" r="-11652"/>
          <a:stretch/>
        </p:blipFill>
        <p:spPr/>
      </p:pic>
      <p:sp>
        <p:nvSpPr>
          <p:cNvPr id="4" name="Text Placeholder 3"/>
          <p:cNvSpPr>
            <a:spLocks noGrp="1"/>
          </p:cNvSpPr>
          <p:nvPr>
            <p:ph type="body" sz="quarter" idx="10"/>
          </p:nvPr>
        </p:nvSpPr>
        <p:spPr>
          <a:xfrm>
            <a:off x="395536" y="836712"/>
            <a:ext cx="8280000" cy="684212"/>
          </a:xfrm>
          <a:solidFill>
            <a:srgbClr val="FFFFFF"/>
          </a:solidFill>
        </p:spPr>
        <p:txBody>
          <a:bodyPr>
            <a:noAutofit/>
          </a:bodyPr>
          <a:lstStyle/>
          <a:p>
            <a:pPr>
              <a:lnSpc>
                <a:spcPct val="90000"/>
              </a:lnSpc>
            </a:pPr>
            <a:r>
              <a:rPr lang="en-GB" sz="2000" dirty="0" smtClean="0">
                <a:solidFill>
                  <a:srgbClr val="5492CD"/>
                </a:solidFill>
              </a:rPr>
              <a:t>Land use change has been the main contribution to emissions before 1950</a:t>
            </a:r>
          </a:p>
          <a:p>
            <a:pPr>
              <a:lnSpc>
                <a:spcPct val="90000"/>
              </a:lnSpc>
            </a:pPr>
            <a:r>
              <a:rPr lang="en-GB" sz="2000" dirty="0" smtClean="0">
                <a:solidFill>
                  <a:srgbClr val="5492CD"/>
                </a:solidFill>
              </a:rPr>
              <a:t>Acceleration after WW2, with no substitution between fuels</a:t>
            </a:r>
          </a:p>
        </p:txBody>
      </p:sp>
    </p:spTree>
    <p:extLst>
      <p:ext uri="{BB962C8B-B14F-4D97-AF65-F5344CB8AC3E}">
        <p14:creationId xmlns:p14="http://schemas.microsoft.com/office/powerpoint/2010/main" val="423246184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re 1"/>
          <p:cNvSpPr>
            <a:spLocks noGrp="1"/>
          </p:cNvSpPr>
          <p:nvPr>
            <p:ph type="title"/>
          </p:nvPr>
        </p:nvSpPr>
        <p:spPr bwMode="auto">
          <a:xfrm>
            <a:off x="374848" y="260648"/>
            <a:ext cx="8229600" cy="6833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sz="2800" dirty="0" smtClean="0">
                <a:solidFill>
                  <a:schemeClr val="tx2"/>
                </a:solidFill>
                <a:latin typeface="Arial" charset="0"/>
                <a:ea typeface="ＭＳ Ｐゴシック" charset="0"/>
                <a:cs typeface="ＭＳ Ｐゴシック" charset="0"/>
              </a:rPr>
              <a:t>Conclusions, future challenges</a:t>
            </a:r>
            <a:endParaRPr lang="fr-FR" sz="2800" dirty="0">
              <a:solidFill>
                <a:schemeClr val="tx2"/>
              </a:solidFill>
              <a:latin typeface="Arial" charset="0"/>
              <a:ea typeface="ＭＳ Ｐゴシック" charset="0"/>
              <a:cs typeface="ＭＳ Ｐゴシック" charset="0"/>
            </a:endParaRPr>
          </a:p>
        </p:txBody>
      </p:sp>
      <p:sp>
        <p:nvSpPr>
          <p:cNvPr id="6" name="ZoneTexte 5"/>
          <p:cNvSpPr txBox="1"/>
          <p:nvPr/>
        </p:nvSpPr>
        <p:spPr>
          <a:xfrm>
            <a:off x="251520" y="1340768"/>
            <a:ext cx="8604448" cy="4960777"/>
          </a:xfrm>
          <a:prstGeom prst="rect">
            <a:avLst/>
          </a:prstGeom>
          <a:noFill/>
        </p:spPr>
        <p:txBody>
          <a:bodyPr wrap="square" lIns="18000" tIns="18000" rIns="18000" bIns="18000" rtlCol="0">
            <a:spAutoFit/>
          </a:bodyPr>
          <a:lstStyle/>
          <a:p>
            <a:pPr marL="457200" indent="-457200">
              <a:spcBef>
                <a:spcPts val="600"/>
              </a:spcBef>
              <a:spcAft>
                <a:spcPts val="600"/>
              </a:spcAft>
              <a:buFont typeface="Arial"/>
              <a:buChar char="•"/>
            </a:pPr>
            <a:r>
              <a:rPr lang="en-US" sz="2800" dirty="0" smtClean="0">
                <a:latin typeface="Arial Narrow"/>
                <a:cs typeface="Arial Narrow"/>
              </a:rPr>
              <a:t>The carbon cycle, a</a:t>
            </a:r>
            <a:r>
              <a:rPr lang="en-US" sz="2800" baseline="0" dirty="0" smtClean="0">
                <a:latin typeface="Arial Narrow"/>
                <a:cs typeface="Arial Narrow"/>
              </a:rPr>
              <a:t> complex system presently</a:t>
            </a:r>
            <a:r>
              <a:rPr lang="en-US" sz="2800" dirty="0" smtClean="0">
                <a:latin typeface="Arial Narrow"/>
                <a:cs typeface="Arial Narrow"/>
              </a:rPr>
              <a:t> offering us a 50% attenuation of the forcing of climate change</a:t>
            </a:r>
          </a:p>
          <a:p>
            <a:pPr marL="457200" indent="-457200">
              <a:spcBef>
                <a:spcPts val="600"/>
              </a:spcBef>
              <a:spcAft>
                <a:spcPts val="600"/>
              </a:spcAft>
              <a:buFont typeface="Arial"/>
              <a:buChar char="•"/>
            </a:pPr>
            <a:r>
              <a:rPr lang="en-US" sz="2800" baseline="0" dirty="0" smtClean="0">
                <a:latin typeface="Arial Narrow"/>
                <a:cs typeface="Arial Narrow"/>
              </a:rPr>
              <a:t>Regionally different</a:t>
            </a:r>
            <a:r>
              <a:rPr lang="en-US" sz="2800" dirty="0" smtClean="0">
                <a:latin typeface="Arial Narrow"/>
                <a:cs typeface="Arial Narrow"/>
              </a:rPr>
              <a:t> fluxes and processes, and yet a first order linear emerging response to emissions over the last 50 years</a:t>
            </a:r>
            <a:endParaRPr lang="en-US" sz="2800" dirty="0">
              <a:latin typeface="Arial Narrow"/>
              <a:cs typeface="Arial Narrow"/>
            </a:endParaRPr>
          </a:p>
          <a:p>
            <a:pPr marL="457200" indent="-457200">
              <a:spcBef>
                <a:spcPts val="600"/>
              </a:spcBef>
              <a:spcAft>
                <a:spcPts val="600"/>
              </a:spcAft>
              <a:buFont typeface="Arial"/>
              <a:buChar char="•"/>
            </a:pPr>
            <a:r>
              <a:rPr lang="en-US" sz="2800" dirty="0" smtClean="0">
                <a:latin typeface="Arial Narrow"/>
                <a:cs typeface="Arial Narrow"/>
              </a:rPr>
              <a:t>Non linear response of sinks to emissions in future simulations of the coupled climate carbon system (Earth System Models)</a:t>
            </a:r>
          </a:p>
          <a:p>
            <a:pPr marL="457200" indent="-457200">
              <a:spcBef>
                <a:spcPts val="600"/>
              </a:spcBef>
              <a:spcAft>
                <a:spcPts val="600"/>
              </a:spcAft>
              <a:buFont typeface="Arial"/>
              <a:buChar char="•"/>
            </a:pPr>
            <a:r>
              <a:rPr lang="en-US" sz="2800" dirty="0" smtClean="0">
                <a:latin typeface="Arial Narrow"/>
                <a:cs typeface="Arial Narrow"/>
              </a:rPr>
              <a:t>Projections of ocean sinks less uncertain than land sinks</a:t>
            </a:r>
          </a:p>
          <a:p>
            <a:pPr marL="457200" indent="-457200">
              <a:spcBef>
                <a:spcPts val="600"/>
              </a:spcBef>
              <a:spcAft>
                <a:spcPts val="600"/>
              </a:spcAft>
              <a:buFont typeface="Arial"/>
              <a:buChar char="•"/>
            </a:pPr>
            <a:r>
              <a:rPr lang="en-US" sz="2800" dirty="0" smtClean="0">
                <a:latin typeface="Arial Narrow"/>
                <a:cs typeface="Arial Narrow"/>
              </a:rPr>
              <a:t>A single process causes increased land storage in models, many processes susceptible to negate land carbon storage are not represented in current models</a:t>
            </a:r>
          </a:p>
        </p:txBody>
      </p:sp>
    </p:spTree>
    <p:extLst>
      <p:ext uri="{BB962C8B-B14F-4D97-AF65-F5344CB8AC3E}">
        <p14:creationId xmlns:p14="http://schemas.microsoft.com/office/powerpoint/2010/main" val="124619535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Thank you for your attention</a:t>
            </a:r>
            <a:endParaRPr lang="en-GB" dirty="0"/>
          </a:p>
        </p:txBody>
      </p:sp>
    </p:spTree>
    <p:extLst>
      <p:ext uri="{BB962C8B-B14F-4D97-AF65-F5344CB8AC3E}">
        <p14:creationId xmlns:p14="http://schemas.microsoft.com/office/powerpoint/2010/main" val="175796006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re 1"/>
          <p:cNvSpPr>
            <a:spLocks noGrp="1"/>
          </p:cNvSpPr>
          <p:nvPr>
            <p:ph type="title"/>
          </p:nvPr>
        </p:nvSpPr>
        <p:spPr bwMode="auto">
          <a:xfrm>
            <a:off x="827584" y="188640"/>
            <a:ext cx="7488832" cy="4766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sz="2800" dirty="0" err="1" smtClean="0">
                <a:solidFill>
                  <a:schemeClr val="tx2"/>
                </a:solidFill>
                <a:latin typeface="Arial" charset="0"/>
                <a:ea typeface="ＭＳ Ｐゴシック" charset="0"/>
                <a:cs typeface="ＭＳ Ｐゴシック" charset="0"/>
              </a:rPr>
              <a:t>Simulated</a:t>
            </a:r>
            <a:r>
              <a:rPr lang="fr-FR" sz="2800" dirty="0" smtClean="0">
                <a:solidFill>
                  <a:schemeClr val="tx2"/>
                </a:solidFill>
                <a:latin typeface="Arial" charset="0"/>
                <a:ea typeface="ＭＳ Ｐゴシック" charset="0"/>
                <a:cs typeface="ＭＳ Ｐゴシック" charset="0"/>
              </a:rPr>
              <a:t> </a:t>
            </a:r>
            <a:r>
              <a:rPr lang="fr-FR" sz="2800" dirty="0" err="1">
                <a:solidFill>
                  <a:schemeClr val="tx2"/>
                </a:solidFill>
                <a:latin typeface="Arial" charset="0"/>
                <a:ea typeface="ＭＳ Ｐゴシック" charset="0"/>
                <a:cs typeface="ＭＳ Ｐゴシック" charset="0"/>
              </a:rPr>
              <a:t>h</a:t>
            </a:r>
            <a:r>
              <a:rPr lang="fr-FR" sz="2800" dirty="0" err="1" smtClean="0">
                <a:solidFill>
                  <a:schemeClr val="tx2"/>
                </a:solidFill>
                <a:latin typeface="Arial" charset="0"/>
                <a:ea typeface="ＭＳ Ｐゴシック" charset="0"/>
                <a:cs typeface="ＭＳ Ｐゴシック" charset="0"/>
              </a:rPr>
              <a:t>istorical</a:t>
            </a:r>
            <a:r>
              <a:rPr lang="fr-FR" sz="2800" dirty="0" smtClean="0">
                <a:solidFill>
                  <a:schemeClr val="tx2"/>
                </a:solidFill>
                <a:latin typeface="Arial" charset="0"/>
                <a:ea typeface="ＭＳ Ｐゴシック" charset="0"/>
                <a:cs typeface="ＭＳ Ｐゴシック" charset="0"/>
              </a:rPr>
              <a:t> </a:t>
            </a:r>
            <a:r>
              <a:rPr lang="fr-FR" sz="2800" dirty="0">
                <a:solidFill>
                  <a:schemeClr val="tx2"/>
                </a:solidFill>
                <a:latin typeface="Arial" charset="0"/>
                <a:ea typeface="ＭＳ Ｐゴシック" charset="0"/>
                <a:cs typeface="ＭＳ Ｐゴシック" charset="0"/>
              </a:rPr>
              <a:t>and </a:t>
            </a:r>
            <a:r>
              <a:rPr lang="fr-FR" sz="2800" dirty="0" smtClean="0">
                <a:solidFill>
                  <a:schemeClr val="tx2"/>
                </a:solidFill>
                <a:latin typeface="Arial" charset="0"/>
                <a:ea typeface="ＭＳ Ｐゴシック" charset="0"/>
                <a:cs typeface="ＭＳ Ｐゴシック" charset="0"/>
              </a:rPr>
              <a:t>future land </a:t>
            </a:r>
            <a:r>
              <a:rPr lang="fr-FR" sz="2800" dirty="0">
                <a:solidFill>
                  <a:schemeClr val="tx2"/>
                </a:solidFill>
                <a:latin typeface="Arial" charset="0"/>
                <a:ea typeface="ＭＳ Ｐゴシック" charset="0"/>
                <a:cs typeface="ＭＳ Ｐゴシック" charset="0"/>
              </a:rPr>
              <a:t>and </a:t>
            </a:r>
            <a:r>
              <a:rPr lang="fr-FR" sz="2800" dirty="0" err="1">
                <a:solidFill>
                  <a:schemeClr val="tx2"/>
                </a:solidFill>
                <a:latin typeface="Arial" charset="0"/>
                <a:ea typeface="ＭＳ Ｐゴシック" charset="0"/>
                <a:cs typeface="ＭＳ Ｐゴシック" charset="0"/>
              </a:rPr>
              <a:t>ocean</a:t>
            </a:r>
            <a:r>
              <a:rPr lang="fr-FR" sz="2800" dirty="0">
                <a:solidFill>
                  <a:schemeClr val="tx2"/>
                </a:solidFill>
                <a:latin typeface="Arial" charset="0"/>
                <a:ea typeface="ＭＳ Ｐゴシック" charset="0"/>
                <a:cs typeface="ＭＳ Ｐゴシック" charset="0"/>
              </a:rPr>
              <a:t> </a:t>
            </a:r>
            <a:r>
              <a:rPr lang="fr-FR" sz="2800" dirty="0" err="1" smtClean="0">
                <a:solidFill>
                  <a:schemeClr val="tx2"/>
                </a:solidFill>
                <a:latin typeface="Arial" charset="0"/>
                <a:ea typeface="ＭＳ Ｐゴシック" charset="0"/>
                <a:cs typeface="ＭＳ Ｐゴシック" charset="0"/>
              </a:rPr>
              <a:t>carbon</a:t>
            </a:r>
            <a:r>
              <a:rPr lang="fr-FR" sz="2800" dirty="0" smtClean="0">
                <a:solidFill>
                  <a:schemeClr val="tx2"/>
                </a:solidFill>
                <a:latin typeface="Arial" charset="0"/>
                <a:ea typeface="ＭＳ Ｐゴシック" charset="0"/>
                <a:cs typeface="ＭＳ Ｐゴシック" charset="0"/>
              </a:rPr>
              <a:t> </a:t>
            </a:r>
            <a:r>
              <a:rPr lang="fr-FR" sz="2800" dirty="0" err="1" smtClean="0">
                <a:solidFill>
                  <a:schemeClr val="tx2"/>
                </a:solidFill>
                <a:latin typeface="Arial" charset="0"/>
                <a:ea typeface="ＭＳ Ｐゴシック" charset="0"/>
                <a:cs typeface="ＭＳ Ｐゴシック" charset="0"/>
              </a:rPr>
              <a:t>storage</a:t>
            </a:r>
            <a:r>
              <a:rPr lang="fr-FR" sz="2800" dirty="0" smtClean="0">
                <a:solidFill>
                  <a:schemeClr val="tx2"/>
                </a:solidFill>
                <a:latin typeface="Arial" charset="0"/>
                <a:ea typeface="ＭＳ Ｐゴシック" charset="0"/>
                <a:cs typeface="ＭＳ Ｐゴシック" charset="0"/>
              </a:rPr>
              <a:t> </a:t>
            </a:r>
            <a:r>
              <a:rPr lang="fr-FR" sz="2800" dirty="0" err="1" smtClean="0">
                <a:solidFill>
                  <a:schemeClr val="tx2"/>
                </a:solidFill>
                <a:latin typeface="Arial" charset="0"/>
                <a:ea typeface="ＭＳ Ｐゴシック" charset="0"/>
                <a:cs typeface="ＭＳ Ｐゴシック" charset="0"/>
              </a:rPr>
              <a:t>using</a:t>
            </a:r>
            <a:r>
              <a:rPr lang="fr-FR" sz="2800" dirty="0" smtClean="0">
                <a:solidFill>
                  <a:schemeClr val="tx2"/>
                </a:solidFill>
                <a:latin typeface="Arial" charset="0"/>
                <a:ea typeface="ＭＳ Ｐゴシック" charset="0"/>
                <a:cs typeface="ＭＳ Ｐゴシック" charset="0"/>
              </a:rPr>
              <a:t> CMIP5 </a:t>
            </a:r>
            <a:r>
              <a:rPr lang="fr-FR" sz="2800" dirty="0" err="1" smtClean="0">
                <a:solidFill>
                  <a:schemeClr val="tx2"/>
                </a:solidFill>
                <a:latin typeface="Arial" charset="0"/>
                <a:ea typeface="ＭＳ Ｐゴシック" charset="0"/>
                <a:cs typeface="ＭＳ Ｐゴシック" charset="0"/>
              </a:rPr>
              <a:t>models</a:t>
            </a:r>
            <a:endParaRPr lang="fr-FR" sz="2800" dirty="0">
              <a:solidFill>
                <a:schemeClr val="tx2"/>
              </a:solidFill>
              <a:latin typeface="Arial" charset="0"/>
              <a:ea typeface="ＭＳ Ｐゴシック" charset="0"/>
              <a:cs typeface="ＭＳ Ｐゴシック" charset="0"/>
            </a:endParaRPr>
          </a:p>
        </p:txBody>
      </p:sp>
      <p:pic>
        <p:nvPicPr>
          <p:cNvPr id="28674" name="Imag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7704" y="1268760"/>
            <a:ext cx="4680520"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ZoneTexte 4"/>
          <p:cNvSpPr txBox="1">
            <a:spLocks noChangeArrowheads="1"/>
          </p:cNvSpPr>
          <p:nvPr/>
        </p:nvSpPr>
        <p:spPr bwMode="auto">
          <a:xfrm>
            <a:off x="6508750" y="521811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800"/>
          </a:p>
        </p:txBody>
      </p:sp>
      <p:sp>
        <p:nvSpPr>
          <p:cNvPr id="2" name="ZoneTexte 1"/>
          <p:cNvSpPr txBox="1"/>
          <p:nvPr/>
        </p:nvSpPr>
        <p:spPr>
          <a:xfrm>
            <a:off x="971600" y="5779946"/>
            <a:ext cx="7386558" cy="313350"/>
          </a:xfrm>
          <a:prstGeom prst="rect">
            <a:avLst/>
          </a:prstGeom>
          <a:noFill/>
        </p:spPr>
        <p:txBody>
          <a:bodyPr wrap="none" lIns="18000" tIns="18000" rIns="18000" bIns="18000" rtlCol="0">
            <a:spAutoFit/>
          </a:bodyPr>
          <a:lstStyle/>
          <a:p>
            <a:r>
              <a:rPr lang="fr-FR" b="1" baseline="0" dirty="0" err="1" smtClean="0"/>
              <a:t>Very</a:t>
            </a:r>
            <a:r>
              <a:rPr lang="fr-FR" b="1" baseline="0" dirty="0" smtClean="0"/>
              <a:t> large </a:t>
            </a:r>
            <a:r>
              <a:rPr lang="fr-FR" b="1" baseline="0" dirty="0" err="1" smtClean="0"/>
              <a:t>uncertainty</a:t>
            </a:r>
            <a:r>
              <a:rPr lang="fr-FR" b="1" baseline="0" dirty="0" smtClean="0"/>
              <a:t> on </a:t>
            </a:r>
            <a:r>
              <a:rPr lang="fr-FR" b="1" baseline="0" dirty="0" err="1" smtClean="0"/>
              <a:t>projected</a:t>
            </a:r>
            <a:r>
              <a:rPr lang="fr-FR" b="1" baseline="0" dirty="0" smtClean="0"/>
              <a:t> changes</a:t>
            </a:r>
            <a:r>
              <a:rPr lang="fr-FR" b="1" dirty="0" smtClean="0"/>
              <a:t> in land </a:t>
            </a:r>
            <a:r>
              <a:rPr lang="fr-FR" b="1" dirty="0" err="1" smtClean="0"/>
              <a:t>carbon</a:t>
            </a:r>
            <a:r>
              <a:rPr lang="fr-FR" b="1" dirty="0" smtClean="0"/>
              <a:t> </a:t>
            </a:r>
            <a:r>
              <a:rPr lang="fr-FR" b="1" dirty="0" err="1" smtClean="0"/>
              <a:t>storage</a:t>
            </a:r>
            <a:endParaRPr lang="fr-FR" b="1" baseline="0" dirty="0" smtClean="0"/>
          </a:p>
        </p:txBody>
      </p:sp>
      <p:sp>
        <p:nvSpPr>
          <p:cNvPr id="3" name="ZoneTexte 2"/>
          <p:cNvSpPr txBox="1"/>
          <p:nvPr/>
        </p:nvSpPr>
        <p:spPr>
          <a:xfrm>
            <a:off x="1115616" y="2060848"/>
            <a:ext cx="1088285" cy="313350"/>
          </a:xfrm>
          <a:prstGeom prst="rect">
            <a:avLst/>
          </a:prstGeom>
          <a:noFill/>
        </p:spPr>
        <p:txBody>
          <a:bodyPr wrap="none" lIns="18000" tIns="18000" rIns="18000" bIns="18000" rtlCol="0">
            <a:spAutoFit/>
          </a:bodyPr>
          <a:lstStyle/>
          <a:p>
            <a:r>
              <a:rPr lang="fr-FR" b="1" dirty="0" err="1"/>
              <a:t>H</a:t>
            </a:r>
            <a:r>
              <a:rPr lang="fr-FR" b="1" baseline="0" dirty="0" err="1" smtClean="0"/>
              <a:t>istorical</a:t>
            </a:r>
            <a:endParaRPr lang="fr-FR" b="1" baseline="0" dirty="0" smtClean="0"/>
          </a:p>
        </p:txBody>
      </p:sp>
      <p:sp>
        <p:nvSpPr>
          <p:cNvPr id="7" name="ZoneTexte 6"/>
          <p:cNvSpPr txBox="1"/>
          <p:nvPr/>
        </p:nvSpPr>
        <p:spPr>
          <a:xfrm>
            <a:off x="1115616" y="4293096"/>
            <a:ext cx="1241810" cy="590349"/>
          </a:xfrm>
          <a:prstGeom prst="rect">
            <a:avLst/>
          </a:prstGeom>
          <a:noFill/>
        </p:spPr>
        <p:txBody>
          <a:bodyPr wrap="none" lIns="18000" tIns="18000" rIns="18000" bIns="18000" rtlCol="0">
            <a:spAutoFit/>
          </a:bodyPr>
          <a:lstStyle/>
          <a:p>
            <a:r>
              <a:rPr lang="fr-FR" b="1" dirty="0" smtClean="0"/>
              <a:t>RCP future</a:t>
            </a:r>
          </a:p>
          <a:p>
            <a:r>
              <a:rPr lang="fr-FR" b="1" baseline="0" dirty="0" err="1" smtClean="0"/>
              <a:t>pathways</a:t>
            </a:r>
            <a:endParaRPr lang="fr-FR" b="1" baseline="0" dirty="0" smtClean="0"/>
          </a:p>
        </p:txBody>
      </p:sp>
    </p:spTree>
    <p:extLst>
      <p:ext uri="{BB962C8B-B14F-4D97-AF65-F5344CB8AC3E}">
        <p14:creationId xmlns:p14="http://schemas.microsoft.com/office/powerpoint/2010/main" val="307474338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re 1"/>
          <p:cNvSpPr>
            <a:spLocks noGrp="1"/>
          </p:cNvSpPr>
          <p:nvPr>
            <p:ph type="title"/>
          </p:nvPr>
        </p:nvSpPr>
        <p:spPr bwMode="auto">
          <a:xfrm>
            <a:off x="1259632" y="188640"/>
            <a:ext cx="6695728" cy="11430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sz="2800" dirty="0" err="1">
                <a:solidFill>
                  <a:schemeClr val="tx2"/>
                </a:solidFill>
                <a:latin typeface="Arial" charset="0"/>
                <a:ea typeface="ＭＳ Ｐゴシック" charset="0"/>
                <a:cs typeface="ＭＳ Ｐゴシック" charset="0"/>
              </a:rPr>
              <a:t>Projecting</a:t>
            </a:r>
            <a:r>
              <a:rPr lang="fr-FR" sz="2800" dirty="0">
                <a:solidFill>
                  <a:schemeClr val="tx2"/>
                </a:solidFill>
                <a:latin typeface="Arial" charset="0"/>
                <a:ea typeface="ＭＳ Ｐゴシック" charset="0"/>
                <a:cs typeface="ＭＳ Ｐゴシック" charset="0"/>
              </a:rPr>
              <a:t> future </a:t>
            </a:r>
            <a:r>
              <a:rPr lang="fr-FR" sz="2800" dirty="0" smtClean="0">
                <a:solidFill>
                  <a:schemeClr val="tx2"/>
                </a:solidFill>
                <a:latin typeface="Arial" charset="0"/>
                <a:ea typeface="ＭＳ Ｐゴシック" charset="0"/>
                <a:cs typeface="ＭＳ Ｐゴシック" charset="0"/>
              </a:rPr>
              <a:t>changes </a:t>
            </a:r>
            <a:r>
              <a:rPr lang="fr-FR" sz="2800" dirty="0" err="1" smtClean="0">
                <a:solidFill>
                  <a:schemeClr val="tx2"/>
                </a:solidFill>
                <a:latin typeface="Arial" charset="0"/>
                <a:ea typeface="ＭＳ Ｐゴシック" charset="0"/>
                <a:cs typeface="ＭＳ Ｐゴシック" charset="0"/>
              </a:rPr>
              <a:t>with</a:t>
            </a:r>
            <a:r>
              <a:rPr lang="fr-FR" sz="2800" dirty="0" smtClean="0">
                <a:solidFill>
                  <a:schemeClr val="tx2"/>
                </a:solidFill>
                <a:latin typeface="Arial" charset="0"/>
                <a:ea typeface="ＭＳ Ｐゴシック" charset="0"/>
                <a:cs typeface="ＭＳ Ｐゴシック" charset="0"/>
              </a:rPr>
              <a:t> </a:t>
            </a:r>
            <a:r>
              <a:rPr lang="fr-FR" sz="2800" dirty="0" err="1" smtClean="0">
                <a:solidFill>
                  <a:schemeClr val="tx2"/>
                </a:solidFill>
                <a:latin typeface="Arial" charset="0"/>
                <a:ea typeface="ＭＳ Ｐゴシック" charset="0"/>
                <a:cs typeface="ＭＳ Ｐゴシック" charset="0"/>
              </a:rPr>
              <a:t>Earth</a:t>
            </a:r>
            <a:r>
              <a:rPr lang="fr-FR" sz="2800" dirty="0" smtClean="0">
                <a:solidFill>
                  <a:schemeClr val="tx2"/>
                </a:solidFill>
                <a:latin typeface="Arial" charset="0"/>
                <a:ea typeface="ＭＳ Ｐゴシック" charset="0"/>
                <a:cs typeface="ＭＳ Ｐゴシック" charset="0"/>
              </a:rPr>
              <a:t> System </a:t>
            </a:r>
            <a:r>
              <a:rPr lang="fr-FR" sz="2800" dirty="0" err="1" smtClean="0">
                <a:solidFill>
                  <a:schemeClr val="tx2"/>
                </a:solidFill>
                <a:latin typeface="Arial" charset="0"/>
                <a:ea typeface="ＭＳ Ｐゴシック" charset="0"/>
                <a:cs typeface="ＭＳ Ｐゴシック" charset="0"/>
              </a:rPr>
              <a:t>Models</a:t>
            </a:r>
            <a:endParaRPr lang="fr-FR" sz="2800" dirty="0">
              <a:solidFill>
                <a:schemeClr val="tx2"/>
              </a:solidFill>
              <a:latin typeface="Arial" charset="0"/>
              <a:ea typeface="ＭＳ Ｐゴシック" charset="0"/>
              <a:cs typeface="ＭＳ Ｐゴシック" charset="0"/>
            </a:endParaRPr>
          </a:p>
        </p:txBody>
      </p:sp>
      <p:pic>
        <p:nvPicPr>
          <p:cNvPr id="20482" name="Imag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43608" y="2068301"/>
            <a:ext cx="7848872" cy="428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ZoneTexte 3"/>
          <p:cNvSpPr txBox="1">
            <a:spLocks noChangeArrowheads="1"/>
          </p:cNvSpPr>
          <p:nvPr/>
        </p:nvSpPr>
        <p:spPr bwMode="auto">
          <a:xfrm>
            <a:off x="1043608" y="1674443"/>
            <a:ext cx="3672408" cy="707886"/>
          </a:xfrm>
          <a:prstGeom prst="rect">
            <a:avLst/>
          </a:prstGeom>
          <a:solidFill>
            <a:schemeClr val="bg1"/>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2000" b="1" dirty="0">
                <a:solidFill>
                  <a:srgbClr val="990002"/>
                </a:solidFill>
              </a:rPr>
              <a:t>P</a:t>
            </a:r>
            <a:r>
              <a:rPr lang="fr-FR" sz="2000" b="1" dirty="0" smtClean="0">
                <a:solidFill>
                  <a:srgbClr val="990002"/>
                </a:solidFill>
              </a:rPr>
              <a:t>olicy </a:t>
            </a:r>
            <a:r>
              <a:rPr lang="fr-FR" sz="2000" b="1" dirty="0">
                <a:solidFill>
                  <a:srgbClr val="990002"/>
                </a:solidFill>
              </a:rPr>
              <a:t>relevant </a:t>
            </a:r>
          </a:p>
          <a:p>
            <a:pPr algn="ctr" eaLnBrk="1" hangingPunct="1"/>
            <a:r>
              <a:rPr lang="fr-FR" sz="2000" b="1" dirty="0" smtClean="0">
                <a:solidFill>
                  <a:srgbClr val="990002"/>
                </a:solidFill>
              </a:rPr>
              <a:t>objectives</a:t>
            </a:r>
            <a:endParaRPr lang="fr-FR" sz="2000" b="1" dirty="0">
              <a:solidFill>
                <a:srgbClr val="990002"/>
              </a:solidFill>
            </a:endParaRPr>
          </a:p>
        </p:txBody>
      </p:sp>
      <p:sp>
        <p:nvSpPr>
          <p:cNvPr id="20484" name="ZoneTexte 4"/>
          <p:cNvSpPr txBox="1">
            <a:spLocks noChangeArrowheads="1"/>
          </p:cNvSpPr>
          <p:nvPr/>
        </p:nvSpPr>
        <p:spPr bwMode="auto">
          <a:xfrm>
            <a:off x="4932040" y="1674443"/>
            <a:ext cx="3498651" cy="707886"/>
          </a:xfrm>
          <a:prstGeom prst="rect">
            <a:avLst/>
          </a:prstGeom>
          <a:solidFill>
            <a:schemeClr val="bg1"/>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2000" b="1" dirty="0">
                <a:solidFill>
                  <a:srgbClr val="990002"/>
                </a:solidFill>
              </a:rPr>
              <a:t>Free </a:t>
            </a:r>
            <a:r>
              <a:rPr lang="fr-FR" sz="2000" b="1" dirty="0" smtClean="0">
                <a:solidFill>
                  <a:srgbClr val="990002"/>
                </a:solidFill>
              </a:rPr>
              <a:t>running </a:t>
            </a:r>
            <a:r>
              <a:rPr lang="fr-FR" sz="2000" b="1" dirty="0" err="1" smtClean="0">
                <a:solidFill>
                  <a:srgbClr val="990002"/>
                </a:solidFill>
              </a:rPr>
              <a:t>coupled</a:t>
            </a:r>
            <a:r>
              <a:rPr lang="fr-FR" sz="2000" b="1" dirty="0" smtClean="0">
                <a:solidFill>
                  <a:srgbClr val="990002"/>
                </a:solidFill>
              </a:rPr>
              <a:t> </a:t>
            </a:r>
            <a:r>
              <a:rPr lang="fr-FR" sz="2000" b="1" dirty="0" err="1" smtClean="0">
                <a:solidFill>
                  <a:srgbClr val="990002"/>
                </a:solidFill>
              </a:rPr>
              <a:t>climate</a:t>
            </a:r>
            <a:r>
              <a:rPr lang="fr-FR" sz="2000" b="1" dirty="0" smtClean="0">
                <a:solidFill>
                  <a:srgbClr val="990002"/>
                </a:solidFill>
              </a:rPr>
              <a:t> – </a:t>
            </a:r>
            <a:r>
              <a:rPr lang="fr-FR" sz="2000" b="1" dirty="0" err="1" smtClean="0">
                <a:solidFill>
                  <a:srgbClr val="990002"/>
                </a:solidFill>
              </a:rPr>
              <a:t>carbon</a:t>
            </a:r>
            <a:r>
              <a:rPr lang="fr-FR" sz="2000" b="1" dirty="0" smtClean="0">
                <a:solidFill>
                  <a:srgbClr val="990002"/>
                </a:solidFill>
              </a:rPr>
              <a:t> system</a:t>
            </a:r>
            <a:endParaRPr lang="fr-FR" sz="2000" b="1" dirty="0">
              <a:solidFill>
                <a:srgbClr val="990002"/>
              </a:solidFill>
            </a:endParaRPr>
          </a:p>
        </p:txBody>
      </p:sp>
      <p:sp>
        <p:nvSpPr>
          <p:cNvPr id="2" name="ZoneTexte 1"/>
          <p:cNvSpPr txBox="1"/>
          <p:nvPr/>
        </p:nvSpPr>
        <p:spPr>
          <a:xfrm>
            <a:off x="1331640" y="1340768"/>
            <a:ext cx="3456384" cy="405683"/>
          </a:xfrm>
          <a:prstGeom prst="rect">
            <a:avLst/>
          </a:prstGeom>
          <a:solidFill>
            <a:srgbClr val="FFFFFF"/>
          </a:solidFill>
        </p:spPr>
        <p:txBody>
          <a:bodyPr wrap="square" lIns="18000" tIns="18000" rIns="18000" bIns="18000" rtlCol="0">
            <a:spAutoFit/>
          </a:bodyPr>
          <a:lstStyle/>
          <a:p>
            <a:r>
              <a:rPr lang="fr-FR" sz="2400" b="1" baseline="0" dirty="0" smtClean="0">
                <a:solidFill>
                  <a:schemeClr val="tx2"/>
                </a:solidFill>
              </a:rPr>
              <a:t>Concentration </a:t>
            </a:r>
            <a:r>
              <a:rPr lang="fr-FR" sz="2400" b="1" baseline="0" dirty="0" err="1" smtClean="0">
                <a:solidFill>
                  <a:schemeClr val="tx2"/>
                </a:solidFill>
              </a:rPr>
              <a:t>driven</a:t>
            </a:r>
            <a:endParaRPr lang="fr-FR" sz="2400" b="1" baseline="0" dirty="0" smtClean="0">
              <a:solidFill>
                <a:schemeClr val="tx2"/>
              </a:solidFill>
            </a:endParaRPr>
          </a:p>
        </p:txBody>
      </p:sp>
      <p:sp>
        <p:nvSpPr>
          <p:cNvPr id="7" name="ZoneTexte 6"/>
          <p:cNvSpPr txBox="1"/>
          <p:nvPr/>
        </p:nvSpPr>
        <p:spPr>
          <a:xfrm>
            <a:off x="4932040" y="1340768"/>
            <a:ext cx="3456384" cy="405683"/>
          </a:xfrm>
          <a:prstGeom prst="rect">
            <a:avLst/>
          </a:prstGeom>
          <a:solidFill>
            <a:srgbClr val="FFFFFF"/>
          </a:solidFill>
        </p:spPr>
        <p:txBody>
          <a:bodyPr wrap="square" lIns="18000" tIns="18000" rIns="18000" bIns="18000" rtlCol="0">
            <a:spAutoFit/>
          </a:bodyPr>
          <a:lstStyle/>
          <a:p>
            <a:pPr algn="ctr"/>
            <a:r>
              <a:rPr lang="fr-FR" sz="2400" b="1" baseline="0" dirty="0" smtClean="0">
                <a:solidFill>
                  <a:schemeClr val="tx2"/>
                </a:solidFill>
              </a:rPr>
              <a:t>Emission </a:t>
            </a:r>
            <a:r>
              <a:rPr lang="fr-FR" sz="2400" b="1" baseline="0" dirty="0" err="1" smtClean="0">
                <a:solidFill>
                  <a:schemeClr val="tx2"/>
                </a:solidFill>
              </a:rPr>
              <a:t>driven</a:t>
            </a:r>
            <a:endParaRPr lang="fr-FR" sz="2400" b="1" baseline="0" dirty="0" smtClean="0">
              <a:solidFill>
                <a:schemeClr val="tx2"/>
              </a:solidFill>
            </a:endParaRPr>
          </a:p>
        </p:txBody>
      </p:sp>
      <p:sp>
        <p:nvSpPr>
          <p:cNvPr id="8" name="ZoneTexte 7"/>
          <p:cNvSpPr txBox="1"/>
          <p:nvPr/>
        </p:nvSpPr>
        <p:spPr>
          <a:xfrm>
            <a:off x="1331640" y="2475611"/>
            <a:ext cx="2088232" cy="282573"/>
          </a:xfrm>
          <a:prstGeom prst="rect">
            <a:avLst/>
          </a:prstGeom>
          <a:solidFill>
            <a:srgbClr val="FFFFFF"/>
          </a:solidFill>
        </p:spPr>
        <p:txBody>
          <a:bodyPr wrap="square" lIns="18000" tIns="18000" rIns="18000" bIns="18000" rtlCol="0">
            <a:spAutoFit/>
          </a:bodyPr>
          <a:lstStyle/>
          <a:p>
            <a:pPr algn="ctr"/>
            <a:r>
              <a:rPr lang="fr-FR" sz="1600" b="1" dirty="0" err="1">
                <a:solidFill>
                  <a:schemeClr val="tx2"/>
                </a:solidFill>
              </a:rPr>
              <a:t>U</a:t>
            </a:r>
            <a:r>
              <a:rPr lang="fr-FR" sz="1600" b="1" dirty="0" err="1" smtClean="0">
                <a:solidFill>
                  <a:schemeClr val="tx2"/>
                </a:solidFill>
              </a:rPr>
              <a:t>sed</a:t>
            </a:r>
            <a:r>
              <a:rPr lang="fr-FR" sz="1600" b="1" dirty="0" smtClean="0">
                <a:solidFill>
                  <a:schemeClr val="tx2"/>
                </a:solidFill>
              </a:rPr>
              <a:t> in AR5 : CMIP5</a:t>
            </a:r>
            <a:endParaRPr lang="fr-FR" sz="1600" b="1" baseline="0" dirty="0" smtClean="0">
              <a:solidFill>
                <a:schemeClr val="tx2"/>
              </a:solidFill>
            </a:endParaRPr>
          </a:p>
        </p:txBody>
      </p:sp>
      <p:sp>
        <p:nvSpPr>
          <p:cNvPr id="9" name="ZoneTexte 8"/>
          <p:cNvSpPr txBox="1"/>
          <p:nvPr/>
        </p:nvSpPr>
        <p:spPr>
          <a:xfrm>
            <a:off x="6588224" y="2543998"/>
            <a:ext cx="2160240" cy="282573"/>
          </a:xfrm>
          <a:prstGeom prst="rect">
            <a:avLst/>
          </a:prstGeom>
          <a:solidFill>
            <a:srgbClr val="FFFFFF"/>
          </a:solidFill>
        </p:spPr>
        <p:txBody>
          <a:bodyPr wrap="square" lIns="18000" tIns="18000" rIns="18000" bIns="18000" rtlCol="0">
            <a:spAutoFit/>
          </a:bodyPr>
          <a:lstStyle/>
          <a:p>
            <a:pPr algn="ctr"/>
            <a:r>
              <a:rPr lang="fr-FR" sz="1600" b="1" dirty="0" err="1" smtClean="0">
                <a:solidFill>
                  <a:schemeClr val="tx2"/>
                </a:solidFill>
              </a:rPr>
              <a:t>Used</a:t>
            </a:r>
            <a:r>
              <a:rPr lang="fr-FR" sz="1600" b="1" dirty="0" smtClean="0">
                <a:solidFill>
                  <a:schemeClr val="tx2"/>
                </a:solidFill>
              </a:rPr>
              <a:t> in AR4 :C4MIP</a:t>
            </a:r>
            <a:endParaRPr lang="fr-FR" sz="1600" b="1" baseline="0" dirty="0" smtClean="0">
              <a:solidFill>
                <a:schemeClr val="tx2"/>
              </a:solidFill>
            </a:endParaRPr>
          </a:p>
        </p:txBody>
      </p:sp>
    </p:spTree>
    <p:extLst>
      <p:ext uri="{BB962C8B-B14F-4D97-AF65-F5344CB8AC3E}">
        <p14:creationId xmlns:p14="http://schemas.microsoft.com/office/powerpoint/2010/main" val="126473254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9776"/>
            <a:ext cx="8229600" cy="1143000"/>
          </a:xfrm>
        </p:spPr>
        <p:txBody>
          <a:bodyPr/>
          <a:lstStyle/>
          <a:p>
            <a:r>
              <a:rPr lang="fr-FR" sz="2800" dirty="0" err="1" smtClean="0">
                <a:solidFill>
                  <a:schemeClr val="tx2"/>
                </a:solidFill>
              </a:rPr>
              <a:t>Ocean</a:t>
            </a:r>
            <a:r>
              <a:rPr lang="fr-FR" sz="2800" dirty="0" smtClean="0">
                <a:solidFill>
                  <a:schemeClr val="tx2"/>
                </a:solidFill>
              </a:rPr>
              <a:t> de-</a:t>
            </a:r>
            <a:r>
              <a:rPr lang="fr-FR" sz="2800" dirty="0" err="1" smtClean="0">
                <a:solidFill>
                  <a:schemeClr val="tx2"/>
                </a:solidFill>
              </a:rPr>
              <a:t>oxygenation</a:t>
            </a:r>
            <a:endParaRPr lang="fr-FR" sz="2800" dirty="0">
              <a:solidFill>
                <a:schemeClr val="tx2"/>
              </a:solidFill>
            </a:endParaRPr>
          </a:p>
        </p:txBody>
      </p:sp>
      <p:pic>
        <p:nvPicPr>
          <p:cNvPr id="3"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71801" y="3068961"/>
            <a:ext cx="3827894" cy="1872208"/>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3808" y="1052736"/>
            <a:ext cx="3623839" cy="1999740"/>
          </a:xfrm>
          <a:prstGeom prst="rect">
            <a:avLst/>
          </a:prstGeom>
        </p:spPr>
      </p:pic>
      <p:sp>
        <p:nvSpPr>
          <p:cNvPr id="5" name="TextBox 6"/>
          <p:cNvSpPr txBox="1"/>
          <p:nvPr/>
        </p:nvSpPr>
        <p:spPr>
          <a:xfrm>
            <a:off x="1259632" y="3645024"/>
            <a:ext cx="1467232" cy="1077218"/>
          </a:xfrm>
          <a:prstGeom prst="rect">
            <a:avLst/>
          </a:prstGeom>
          <a:noFill/>
        </p:spPr>
        <p:txBody>
          <a:bodyPr wrap="square" rtlCol="0">
            <a:spAutoFit/>
          </a:bodyPr>
          <a:lstStyle/>
          <a:p>
            <a:r>
              <a:rPr lang="en-US" sz="1600" b="1" dirty="0"/>
              <a:t>S</a:t>
            </a:r>
            <a:r>
              <a:rPr lang="en-US" sz="1600" b="1" dirty="0" smtClean="0"/>
              <a:t>urface O</a:t>
            </a:r>
            <a:r>
              <a:rPr lang="en-US" sz="1600" b="1" baseline="-25000" dirty="0" smtClean="0"/>
              <a:t>2 </a:t>
            </a:r>
            <a:r>
              <a:rPr lang="en-US" sz="1600" b="1" dirty="0" smtClean="0"/>
              <a:t>change in 2090s from 1990s</a:t>
            </a:r>
            <a:endParaRPr lang="en-US" sz="1600" b="1" dirty="0"/>
          </a:p>
        </p:txBody>
      </p:sp>
      <p:sp>
        <p:nvSpPr>
          <p:cNvPr id="6" name="TextBox 7"/>
          <p:cNvSpPr txBox="1"/>
          <p:nvPr/>
        </p:nvSpPr>
        <p:spPr>
          <a:xfrm>
            <a:off x="1259632" y="1661899"/>
            <a:ext cx="1454903" cy="830997"/>
          </a:xfrm>
          <a:prstGeom prst="rect">
            <a:avLst/>
          </a:prstGeom>
          <a:noFill/>
        </p:spPr>
        <p:txBody>
          <a:bodyPr wrap="square" rtlCol="0">
            <a:spAutoFit/>
          </a:bodyPr>
          <a:lstStyle/>
          <a:p>
            <a:r>
              <a:rPr lang="en-US" sz="1600" b="1" dirty="0"/>
              <a:t>Ocean </a:t>
            </a:r>
            <a:r>
              <a:rPr lang="en-US" sz="1600" b="1" dirty="0" smtClean="0"/>
              <a:t>O</a:t>
            </a:r>
            <a:r>
              <a:rPr lang="en-US" sz="1600" b="1" baseline="-25000" dirty="0" smtClean="0"/>
              <a:t>2 </a:t>
            </a:r>
            <a:r>
              <a:rPr lang="en-US" sz="1600" b="1" dirty="0" smtClean="0"/>
              <a:t>content change (%)</a:t>
            </a:r>
            <a:endParaRPr lang="en-US" sz="1600" b="1" dirty="0"/>
          </a:p>
        </p:txBody>
      </p:sp>
      <p:sp>
        <p:nvSpPr>
          <p:cNvPr id="7" name="TextBox 8"/>
          <p:cNvSpPr txBox="1"/>
          <p:nvPr/>
        </p:nvSpPr>
        <p:spPr>
          <a:xfrm>
            <a:off x="-396552" y="8109520"/>
            <a:ext cx="9144000" cy="646331"/>
          </a:xfrm>
          <a:prstGeom prst="rect">
            <a:avLst/>
          </a:prstGeom>
          <a:noFill/>
        </p:spPr>
        <p:txBody>
          <a:bodyPr wrap="square" rtlCol="0">
            <a:spAutoFit/>
          </a:bodyPr>
          <a:lstStyle/>
          <a:p>
            <a:pPr algn="ctr"/>
            <a:r>
              <a:rPr lang="en-US" dirty="0" smtClean="0">
                <a:solidFill>
                  <a:srgbClr val="000090"/>
                </a:solidFill>
              </a:rPr>
              <a:t>Further research need: </a:t>
            </a:r>
          </a:p>
          <a:p>
            <a:pPr algn="ctr"/>
            <a:r>
              <a:rPr lang="en-US" dirty="0">
                <a:solidFill>
                  <a:srgbClr val="000090"/>
                </a:solidFill>
              </a:rPr>
              <a:t>H</a:t>
            </a:r>
            <a:r>
              <a:rPr lang="en-US" dirty="0" smtClean="0">
                <a:solidFill>
                  <a:srgbClr val="000090"/>
                </a:solidFill>
              </a:rPr>
              <a:t>ow will ocean </a:t>
            </a:r>
            <a:r>
              <a:rPr lang="en-US" dirty="0" err="1" smtClean="0">
                <a:solidFill>
                  <a:srgbClr val="000090"/>
                </a:solidFill>
              </a:rPr>
              <a:t>deoxygenation</a:t>
            </a:r>
            <a:r>
              <a:rPr lang="en-US" dirty="0" smtClean="0">
                <a:solidFill>
                  <a:srgbClr val="000090"/>
                </a:solidFill>
              </a:rPr>
              <a:t> affect marine ecosystem services? </a:t>
            </a:r>
            <a:endParaRPr lang="en-US" dirty="0">
              <a:solidFill>
                <a:srgbClr val="000090"/>
              </a:solidFill>
            </a:endParaRPr>
          </a:p>
        </p:txBody>
      </p:sp>
      <p:sp>
        <p:nvSpPr>
          <p:cNvPr id="8" name="Rectangle 7"/>
          <p:cNvSpPr/>
          <p:nvPr/>
        </p:nvSpPr>
        <p:spPr>
          <a:xfrm>
            <a:off x="1259632" y="5302949"/>
            <a:ext cx="8208912" cy="646331"/>
          </a:xfrm>
          <a:prstGeom prst="rect">
            <a:avLst/>
          </a:prstGeom>
        </p:spPr>
        <p:txBody>
          <a:bodyPr wrap="square">
            <a:spAutoFit/>
          </a:bodyPr>
          <a:lstStyle/>
          <a:p>
            <a:r>
              <a:rPr lang="en-US" b="1" dirty="0">
                <a:solidFill>
                  <a:srgbClr val="990002"/>
                </a:solidFill>
              </a:rPr>
              <a:t>Further research need: </a:t>
            </a:r>
          </a:p>
          <a:p>
            <a:r>
              <a:rPr lang="en-US" b="1" dirty="0">
                <a:solidFill>
                  <a:srgbClr val="990002"/>
                </a:solidFill>
              </a:rPr>
              <a:t>How will ocean </a:t>
            </a:r>
            <a:r>
              <a:rPr lang="en-US" b="1" dirty="0" err="1">
                <a:solidFill>
                  <a:srgbClr val="990002"/>
                </a:solidFill>
              </a:rPr>
              <a:t>deoxygenation</a:t>
            </a:r>
            <a:r>
              <a:rPr lang="en-US" b="1" dirty="0">
                <a:solidFill>
                  <a:srgbClr val="990002"/>
                </a:solidFill>
              </a:rPr>
              <a:t> affect marine ecosystem services? </a:t>
            </a:r>
          </a:p>
        </p:txBody>
      </p:sp>
      <p:sp>
        <p:nvSpPr>
          <p:cNvPr id="9" name="Rectangle 8"/>
          <p:cNvSpPr/>
          <p:nvPr/>
        </p:nvSpPr>
        <p:spPr>
          <a:xfrm>
            <a:off x="3059832" y="1052736"/>
            <a:ext cx="2880320"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77182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07949" cy="607949"/>
          </a:xfrm>
          <a:prstGeom prst="rect">
            <a:avLst/>
          </a:prstGeom>
          <a:gradFill flip="none" rotWithShape="1">
            <a:gsLst>
              <a:gs pos="0">
                <a:schemeClr val="accent3">
                  <a:lumMod val="75000"/>
                </a:schemeClr>
              </a:gs>
              <a:gs pos="100000">
                <a:schemeClr val="accent3">
                  <a:lumMod val="40000"/>
                  <a:lumOff val="60000"/>
                </a:schemeClr>
              </a:gs>
            </a:gsLst>
            <a:lin ang="0" scaled="1"/>
            <a:tileRect/>
          </a:gra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p:nvSpPr>
        <p:spPr>
          <a:xfrm>
            <a:off x="775560" y="11501"/>
            <a:ext cx="7945662" cy="523220"/>
          </a:xfrm>
          <a:prstGeom prst="rect">
            <a:avLst/>
          </a:prstGeom>
          <a:noFill/>
        </p:spPr>
        <p:txBody>
          <a:bodyPr wrap="square" rtlCol="0">
            <a:spAutoFit/>
          </a:bodyPr>
          <a:lstStyle/>
          <a:p>
            <a:r>
              <a:rPr lang="fr-FR" sz="2800" dirty="0" smtClean="0"/>
              <a:t>Projections Futures du Cycle du Carbone</a:t>
            </a:r>
            <a:endParaRPr lang="fr-FR" sz="2800" dirty="0"/>
          </a:p>
        </p:txBody>
      </p:sp>
      <p:pic>
        <p:nvPicPr>
          <p:cNvPr id="26" name="Image 25"/>
          <p:cNvPicPr>
            <a:picLocks noChangeAspect="1"/>
          </p:cNvPicPr>
          <p:nvPr/>
        </p:nvPicPr>
        <p:blipFill>
          <a:blip r:embed="rId2"/>
          <a:stretch>
            <a:fillRect/>
          </a:stretch>
        </p:blipFill>
        <p:spPr>
          <a:xfrm>
            <a:off x="0" y="1346609"/>
            <a:ext cx="3091174" cy="2184077"/>
          </a:xfrm>
          <a:prstGeom prst="rect">
            <a:avLst/>
          </a:prstGeom>
        </p:spPr>
      </p:pic>
      <p:sp>
        <p:nvSpPr>
          <p:cNvPr id="27" name="ZoneTexte 26"/>
          <p:cNvSpPr txBox="1"/>
          <p:nvPr/>
        </p:nvSpPr>
        <p:spPr>
          <a:xfrm>
            <a:off x="170411" y="884944"/>
            <a:ext cx="5759359" cy="830997"/>
          </a:xfrm>
          <a:prstGeom prst="rect">
            <a:avLst/>
          </a:prstGeom>
          <a:noFill/>
        </p:spPr>
        <p:txBody>
          <a:bodyPr wrap="none" rtlCol="0">
            <a:spAutoFit/>
          </a:bodyPr>
          <a:lstStyle/>
          <a:p>
            <a:r>
              <a:rPr lang="fr-FR" sz="2400" dirty="0" smtClean="0"/>
              <a:t>Modèles Climatiques et Modèles </a:t>
            </a:r>
          </a:p>
          <a:p>
            <a:r>
              <a:rPr lang="fr-FR" sz="2400" dirty="0"/>
              <a:t>	</a:t>
            </a:r>
            <a:r>
              <a:rPr lang="fr-FR" sz="2400" dirty="0" smtClean="0"/>
              <a:t>				          du Cycle du Carbone</a:t>
            </a:r>
            <a:endParaRPr lang="fr-FR" sz="2400" dirty="0"/>
          </a:p>
        </p:txBody>
      </p:sp>
      <p:pic>
        <p:nvPicPr>
          <p:cNvPr id="3" name="Image 2"/>
          <p:cNvPicPr>
            <a:picLocks noChangeAspect="1"/>
          </p:cNvPicPr>
          <p:nvPr/>
        </p:nvPicPr>
        <p:blipFill>
          <a:blip r:embed="rId3"/>
          <a:stretch>
            <a:fillRect/>
          </a:stretch>
        </p:blipFill>
        <p:spPr>
          <a:xfrm>
            <a:off x="2795859" y="2981157"/>
            <a:ext cx="3154424" cy="3601407"/>
          </a:xfrm>
          <a:prstGeom prst="rect">
            <a:avLst/>
          </a:prstGeom>
        </p:spPr>
      </p:pic>
      <p:sp>
        <p:nvSpPr>
          <p:cNvPr id="28" name="ZoneTexte 27"/>
          <p:cNvSpPr txBox="1"/>
          <p:nvPr/>
        </p:nvSpPr>
        <p:spPr>
          <a:xfrm>
            <a:off x="3515895" y="2184036"/>
            <a:ext cx="2310649" cy="400110"/>
          </a:xfrm>
          <a:prstGeom prst="rect">
            <a:avLst/>
          </a:prstGeom>
          <a:noFill/>
        </p:spPr>
        <p:txBody>
          <a:bodyPr wrap="none" rtlCol="0">
            <a:spAutoFit/>
          </a:bodyPr>
          <a:lstStyle/>
          <a:p>
            <a:r>
              <a:rPr lang="fr-FR" sz="2000" dirty="0" smtClean="0">
                <a:solidFill>
                  <a:srgbClr val="4F81BD"/>
                </a:solidFill>
              </a:rPr>
              <a:t>Océan</a:t>
            </a:r>
            <a:r>
              <a:rPr lang="fr-FR" sz="2000" dirty="0" smtClean="0"/>
              <a:t> et </a:t>
            </a:r>
            <a:r>
              <a:rPr lang="fr-FR" sz="2000" dirty="0" smtClean="0">
                <a:solidFill>
                  <a:schemeClr val="accent3">
                    <a:lumMod val="75000"/>
                  </a:schemeClr>
                </a:solidFill>
              </a:rPr>
              <a:t>Continents</a:t>
            </a:r>
            <a:endParaRPr lang="fr-FR" sz="2000" dirty="0">
              <a:solidFill>
                <a:schemeClr val="accent3">
                  <a:lumMod val="75000"/>
                </a:schemeClr>
              </a:solidFill>
            </a:endParaRPr>
          </a:p>
        </p:txBody>
      </p:sp>
      <p:cxnSp>
        <p:nvCxnSpPr>
          <p:cNvPr id="30" name="Connecteur droit avec flèche 29"/>
          <p:cNvCxnSpPr/>
          <p:nvPr/>
        </p:nvCxnSpPr>
        <p:spPr>
          <a:xfrm>
            <a:off x="3943684" y="2584146"/>
            <a:ext cx="0" cy="6376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a:off x="5253789" y="2584146"/>
            <a:ext cx="810916" cy="397011"/>
          </a:xfrm>
          <a:prstGeom prst="straightConnector1">
            <a:avLst/>
          </a:prstGeom>
          <a:ln>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pic>
        <p:nvPicPr>
          <p:cNvPr id="33" name="Image 32"/>
          <p:cNvPicPr>
            <a:picLocks noChangeAspect="1"/>
          </p:cNvPicPr>
          <p:nvPr/>
        </p:nvPicPr>
        <p:blipFill>
          <a:blip r:embed="rId4"/>
          <a:stretch>
            <a:fillRect/>
          </a:stretch>
        </p:blipFill>
        <p:spPr>
          <a:xfrm>
            <a:off x="6043859" y="990962"/>
            <a:ext cx="3088427" cy="5511391"/>
          </a:xfrm>
          <a:prstGeom prst="rect">
            <a:avLst/>
          </a:prstGeom>
        </p:spPr>
      </p:pic>
      <p:sp>
        <p:nvSpPr>
          <p:cNvPr id="34" name="Rectangle 33"/>
          <p:cNvSpPr/>
          <p:nvPr/>
        </p:nvSpPr>
        <p:spPr>
          <a:xfrm>
            <a:off x="2391165" y="6494350"/>
            <a:ext cx="8533095" cy="338554"/>
          </a:xfrm>
          <a:prstGeom prst="rect">
            <a:avLst/>
          </a:prstGeom>
        </p:spPr>
        <p:txBody>
          <a:bodyPr wrap="square">
            <a:spAutoFit/>
          </a:bodyPr>
          <a:lstStyle/>
          <a:p>
            <a:r>
              <a:rPr lang="fr-FR" sz="1600" dirty="0" smtClean="0"/>
              <a:t>Laurent Bopp – Cycle du Carbone - Académie des sciences – 22 septembre 2015</a:t>
            </a:r>
            <a:endParaRPr lang="fr-FR" sz="1600" dirty="0"/>
          </a:p>
        </p:txBody>
      </p:sp>
    </p:spTree>
    <p:extLst>
      <p:ext uri="{BB962C8B-B14F-4D97-AF65-F5344CB8AC3E}">
        <p14:creationId xmlns:p14="http://schemas.microsoft.com/office/powerpoint/2010/main" val="103965358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97768"/>
            <a:ext cx="8229600" cy="1143000"/>
          </a:xfrm>
        </p:spPr>
        <p:txBody>
          <a:bodyPr/>
          <a:lstStyle/>
          <a:p>
            <a:r>
              <a:rPr lang="fr-FR" sz="3200" dirty="0" err="1" smtClean="0">
                <a:solidFill>
                  <a:srgbClr val="5492CD"/>
                </a:solidFill>
              </a:rPr>
              <a:t>Simulated</a:t>
            </a:r>
            <a:r>
              <a:rPr lang="fr-FR" sz="3200" dirty="0" smtClean="0">
                <a:solidFill>
                  <a:srgbClr val="5492CD"/>
                </a:solidFill>
              </a:rPr>
              <a:t> changes in </a:t>
            </a:r>
            <a:r>
              <a:rPr lang="fr-FR" sz="3200" dirty="0" err="1" smtClean="0">
                <a:solidFill>
                  <a:srgbClr val="5492CD"/>
                </a:solidFill>
              </a:rPr>
              <a:t>dissolved</a:t>
            </a:r>
            <a:r>
              <a:rPr lang="fr-FR" sz="3200" dirty="0" smtClean="0">
                <a:solidFill>
                  <a:srgbClr val="5492CD"/>
                </a:solidFill>
              </a:rPr>
              <a:t> </a:t>
            </a:r>
            <a:r>
              <a:rPr lang="fr-FR" sz="3200" dirty="0" err="1" smtClean="0">
                <a:solidFill>
                  <a:srgbClr val="5492CD"/>
                </a:solidFill>
              </a:rPr>
              <a:t>oxygen</a:t>
            </a:r>
            <a:endParaRPr lang="fr-FR" sz="3200" dirty="0">
              <a:solidFill>
                <a:srgbClr val="5492CD"/>
              </a:solidFill>
            </a:endParaRPr>
          </a:p>
        </p:txBody>
      </p:sp>
      <p:pic>
        <p:nvPicPr>
          <p:cNvPr id="3" name="Image 2"/>
          <p:cNvPicPr>
            <a:picLocks noChangeAspect="1"/>
          </p:cNvPicPr>
          <p:nvPr/>
        </p:nvPicPr>
        <p:blipFill>
          <a:blip r:embed="rId2"/>
          <a:stretch>
            <a:fillRect/>
          </a:stretch>
        </p:blipFill>
        <p:spPr>
          <a:xfrm>
            <a:off x="467544" y="1268760"/>
            <a:ext cx="7954920" cy="4824536"/>
          </a:xfrm>
          <a:prstGeom prst="rect">
            <a:avLst/>
          </a:prstGeom>
        </p:spPr>
      </p:pic>
    </p:spTree>
    <p:extLst>
      <p:ext uri="{BB962C8B-B14F-4D97-AF65-F5344CB8AC3E}">
        <p14:creationId xmlns:p14="http://schemas.microsoft.com/office/powerpoint/2010/main" val="105926621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re 1"/>
          <p:cNvSpPr>
            <a:spLocks noGrp="1"/>
          </p:cNvSpPr>
          <p:nvPr>
            <p:ph type="title"/>
          </p:nvPr>
        </p:nvSpPr>
        <p:spPr bwMode="auto">
          <a:xfrm>
            <a:off x="286568" y="188640"/>
            <a:ext cx="8101856" cy="11430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FR" sz="2800" dirty="0" smtClean="0">
                <a:solidFill>
                  <a:srgbClr val="5492CD"/>
                </a:solidFill>
                <a:latin typeface="Arial" charset="0"/>
                <a:ea typeface="ＭＳ Ｐゴシック" charset="0"/>
                <a:cs typeface="ＭＳ Ｐゴシック" charset="0"/>
              </a:rPr>
              <a:t> Positive </a:t>
            </a:r>
            <a:r>
              <a:rPr lang="fr-FR" sz="2800" dirty="0" err="1" smtClean="0">
                <a:solidFill>
                  <a:srgbClr val="5492CD"/>
                </a:solidFill>
                <a:latin typeface="Arial" charset="0"/>
                <a:ea typeface="ＭＳ Ｐゴシック" charset="0"/>
                <a:cs typeface="ＭＳ Ｐゴシック" charset="0"/>
              </a:rPr>
              <a:t>carbon-climate</a:t>
            </a:r>
            <a:r>
              <a:rPr lang="fr-FR" sz="2800" dirty="0" smtClean="0">
                <a:solidFill>
                  <a:srgbClr val="5492CD"/>
                </a:solidFill>
                <a:latin typeface="Arial" charset="0"/>
                <a:ea typeface="ＭＳ Ｐゴシック" charset="0"/>
                <a:cs typeface="ＭＳ Ｐゴシック" charset="0"/>
              </a:rPr>
              <a:t> feedbacks  </a:t>
            </a:r>
            <a:r>
              <a:rPr lang="fr-FR" sz="2800" dirty="0" err="1" smtClean="0">
                <a:solidFill>
                  <a:srgbClr val="5492CD"/>
                </a:solidFill>
                <a:latin typeface="Arial" charset="0"/>
                <a:ea typeface="ＭＳ Ｐゴシック" charset="0"/>
                <a:cs typeface="ＭＳ Ｐゴシック" charset="0"/>
              </a:rPr>
              <a:t>means</a:t>
            </a:r>
            <a:r>
              <a:rPr lang="fr-FR" sz="2800" dirty="0" smtClean="0">
                <a:solidFill>
                  <a:srgbClr val="5492CD"/>
                </a:solidFill>
                <a:latin typeface="Arial" charset="0"/>
                <a:ea typeface="ＭＳ Ｐゴシック" charset="0"/>
                <a:cs typeface="ＭＳ Ｐゴシック" charset="0"/>
              </a:rPr>
              <a:t> </a:t>
            </a:r>
            <a:r>
              <a:rPr lang="fr-FR" sz="2800" dirty="0" err="1" smtClean="0">
                <a:solidFill>
                  <a:srgbClr val="5492CD"/>
                </a:solidFill>
                <a:latin typeface="Arial" charset="0"/>
                <a:ea typeface="ＭＳ Ｐゴシック" charset="0"/>
                <a:cs typeface="ＭＳ Ｐゴシック" charset="0"/>
              </a:rPr>
              <a:t>less</a:t>
            </a:r>
            <a:r>
              <a:rPr lang="fr-FR" sz="2800" dirty="0" smtClean="0">
                <a:solidFill>
                  <a:srgbClr val="5492CD"/>
                </a:solidFill>
                <a:latin typeface="Arial" charset="0"/>
                <a:ea typeface="ＭＳ Ｐゴシック" charset="0"/>
                <a:cs typeface="ＭＳ Ｐゴシック" charset="0"/>
              </a:rPr>
              <a:t> compatible </a:t>
            </a:r>
            <a:r>
              <a:rPr lang="fr-FR" sz="2800" dirty="0" err="1" smtClean="0">
                <a:solidFill>
                  <a:srgbClr val="5492CD"/>
                </a:solidFill>
                <a:latin typeface="Arial" charset="0"/>
                <a:ea typeface="ＭＳ Ｐゴシック" charset="0"/>
                <a:cs typeface="ＭＳ Ｐゴシック" charset="0"/>
              </a:rPr>
              <a:t>emissions</a:t>
            </a:r>
            <a:r>
              <a:rPr lang="fr-FR" sz="2800" dirty="0" smtClean="0">
                <a:solidFill>
                  <a:srgbClr val="5492CD"/>
                </a:solidFill>
                <a:latin typeface="Arial" charset="0"/>
                <a:ea typeface="ＭＳ Ｐゴシック" charset="0"/>
                <a:cs typeface="ＭＳ Ｐゴシック" charset="0"/>
              </a:rPr>
              <a:t> </a:t>
            </a:r>
            <a:endParaRPr lang="fr-FR" sz="2800" dirty="0">
              <a:solidFill>
                <a:srgbClr val="5492CD"/>
              </a:solidFill>
              <a:latin typeface="Arial" charset="0"/>
              <a:ea typeface="ＭＳ Ｐゴシック" charset="0"/>
              <a:cs typeface="ＭＳ Ｐゴシック" charset="0"/>
            </a:endParaRPr>
          </a:p>
        </p:txBody>
      </p:sp>
      <p:pic>
        <p:nvPicPr>
          <p:cNvPr id="22530" name="Imag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67744" y="1340768"/>
            <a:ext cx="4320480"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046819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20123" y="1395511"/>
            <a:ext cx="7592339" cy="3967017"/>
          </a:xfrm>
          <a:prstGeom prst="rect">
            <a:avLst/>
          </a:prstGeom>
        </p:spPr>
      </p:pic>
      <p:sp>
        <p:nvSpPr>
          <p:cNvPr id="3" name="Rectangle 2"/>
          <p:cNvSpPr/>
          <p:nvPr/>
        </p:nvSpPr>
        <p:spPr bwMode="auto">
          <a:xfrm>
            <a:off x="5397037" y="5064610"/>
            <a:ext cx="3746963" cy="43903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ＭＳ Ｐゴシック" charset="0"/>
            </a:endParaRPr>
          </a:p>
        </p:txBody>
      </p:sp>
      <p:sp>
        <p:nvSpPr>
          <p:cNvPr id="4" name="TextBox 3"/>
          <p:cNvSpPr txBox="1"/>
          <p:nvPr/>
        </p:nvSpPr>
        <p:spPr>
          <a:xfrm>
            <a:off x="800100" y="601032"/>
            <a:ext cx="7531100" cy="400110"/>
          </a:xfrm>
          <a:prstGeom prst="rect">
            <a:avLst/>
          </a:prstGeom>
          <a:noFill/>
        </p:spPr>
        <p:txBody>
          <a:bodyPr wrap="square" rtlCol="0">
            <a:spAutoFit/>
          </a:bodyPr>
          <a:lstStyle/>
          <a:p>
            <a:pPr algn="ctr"/>
            <a:r>
              <a:rPr lang="en-US" sz="2000" dirty="0" smtClean="0"/>
              <a:t>Response to atmospheric CO</a:t>
            </a:r>
            <a:r>
              <a:rPr lang="en-US" sz="2000" baseline="-25000" dirty="0" smtClean="0"/>
              <a:t>2</a:t>
            </a:r>
            <a:r>
              <a:rPr lang="en-US" sz="2000" dirty="0" smtClean="0"/>
              <a:t> only</a:t>
            </a:r>
            <a:endParaRPr lang="en-US" sz="2000" dirty="0"/>
          </a:p>
        </p:txBody>
      </p:sp>
      <p:sp>
        <p:nvSpPr>
          <p:cNvPr id="6" name="TextBox 5"/>
          <p:cNvSpPr txBox="1"/>
          <p:nvPr/>
        </p:nvSpPr>
        <p:spPr>
          <a:xfrm>
            <a:off x="3809872" y="5392105"/>
            <a:ext cx="1587165" cy="646331"/>
          </a:xfrm>
          <a:prstGeom prst="rect">
            <a:avLst/>
          </a:prstGeom>
          <a:noFill/>
        </p:spPr>
        <p:txBody>
          <a:bodyPr wrap="square" rtlCol="0">
            <a:spAutoFit/>
          </a:bodyPr>
          <a:lstStyle/>
          <a:p>
            <a:pPr algn="ctr"/>
            <a:r>
              <a:rPr lang="en-US" dirty="0" smtClean="0">
                <a:solidFill>
                  <a:srgbClr val="993333"/>
                </a:solidFill>
              </a:rPr>
              <a:t>increasing sink</a:t>
            </a:r>
            <a:endParaRPr lang="en-US" dirty="0">
              <a:solidFill>
                <a:srgbClr val="993333"/>
              </a:solidFill>
            </a:endParaRPr>
          </a:p>
        </p:txBody>
      </p:sp>
      <p:sp>
        <p:nvSpPr>
          <p:cNvPr id="7" name="TextBox 6"/>
          <p:cNvSpPr txBox="1"/>
          <p:nvPr/>
        </p:nvSpPr>
        <p:spPr>
          <a:xfrm>
            <a:off x="1989524" y="5379776"/>
            <a:ext cx="1587165" cy="646331"/>
          </a:xfrm>
          <a:prstGeom prst="rect">
            <a:avLst/>
          </a:prstGeom>
          <a:noFill/>
        </p:spPr>
        <p:txBody>
          <a:bodyPr wrap="square" rtlCol="0">
            <a:spAutoFit/>
          </a:bodyPr>
          <a:lstStyle/>
          <a:p>
            <a:pPr algn="ctr"/>
            <a:r>
              <a:rPr lang="en-US" dirty="0" smtClean="0">
                <a:solidFill>
                  <a:srgbClr val="000090"/>
                </a:solidFill>
              </a:rPr>
              <a:t>decreasing sink</a:t>
            </a:r>
            <a:endParaRPr lang="en-US" dirty="0">
              <a:solidFill>
                <a:srgbClr val="000090"/>
              </a:solidFill>
            </a:endParaRPr>
          </a:p>
        </p:txBody>
      </p:sp>
      <p:sp>
        <p:nvSpPr>
          <p:cNvPr id="8" name="TextBox 7"/>
          <p:cNvSpPr txBox="1"/>
          <p:nvPr/>
        </p:nvSpPr>
        <p:spPr>
          <a:xfrm>
            <a:off x="7212864" y="1614560"/>
            <a:ext cx="1245298" cy="369332"/>
          </a:xfrm>
          <a:prstGeom prst="rect">
            <a:avLst/>
          </a:prstGeom>
          <a:noFill/>
        </p:spPr>
        <p:txBody>
          <a:bodyPr wrap="square" rtlCol="0">
            <a:spAutoFit/>
          </a:bodyPr>
          <a:lstStyle/>
          <a:p>
            <a:r>
              <a:rPr lang="en-US" dirty="0" smtClean="0">
                <a:solidFill>
                  <a:srgbClr val="008000"/>
                </a:solidFill>
              </a:rPr>
              <a:t>land</a:t>
            </a:r>
            <a:endParaRPr lang="en-US" dirty="0">
              <a:solidFill>
                <a:srgbClr val="008000"/>
              </a:solidFill>
            </a:endParaRPr>
          </a:p>
        </p:txBody>
      </p:sp>
      <p:sp>
        <p:nvSpPr>
          <p:cNvPr id="9" name="TextBox 8"/>
          <p:cNvSpPr txBox="1"/>
          <p:nvPr/>
        </p:nvSpPr>
        <p:spPr>
          <a:xfrm>
            <a:off x="7212864" y="3538420"/>
            <a:ext cx="1023363" cy="369332"/>
          </a:xfrm>
          <a:prstGeom prst="rect">
            <a:avLst/>
          </a:prstGeom>
          <a:noFill/>
        </p:spPr>
        <p:txBody>
          <a:bodyPr wrap="square" rtlCol="0">
            <a:spAutoFit/>
          </a:bodyPr>
          <a:lstStyle/>
          <a:p>
            <a:r>
              <a:rPr lang="en-US" dirty="0" smtClean="0">
                <a:solidFill>
                  <a:srgbClr val="0000FF"/>
                </a:solidFill>
              </a:rPr>
              <a:t>ocean</a:t>
            </a:r>
            <a:endParaRPr lang="en-US" dirty="0">
              <a:solidFill>
                <a:srgbClr val="0000FF"/>
              </a:solidFill>
            </a:endParaRPr>
          </a:p>
        </p:txBody>
      </p:sp>
      <p:sp>
        <p:nvSpPr>
          <p:cNvPr id="10" name="TextBox 9"/>
          <p:cNvSpPr txBox="1"/>
          <p:nvPr/>
        </p:nvSpPr>
        <p:spPr>
          <a:xfrm>
            <a:off x="4893826" y="6539984"/>
            <a:ext cx="4143865" cy="276999"/>
          </a:xfrm>
          <a:prstGeom prst="rect">
            <a:avLst/>
          </a:prstGeom>
          <a:noFill/>
        </p:spPr>
        <p:txBody>
          <a:bodyPr wrap="square" rtlCol="0">
            <a:spAutoFit/>
          </a:bodyPr>
          <a:lstStyle/>
          <a:p>
            <a:pPr algn="r"/>
            <a:r>
              <a:rPr lang="en-US" sz="1200" i="1" dirty="0" smtClean="0"/>
              <a:t>source: </a:t>
            </a:r>
            <a:r>
              <a:rPr lang="en-US" sz="1200" i="1" dirty="0" err="1" smtClean="0"/>
              <a:t>Ciais</a:t>
            </a:r>
            <a:r>
              <a:rPr lang="en-US" sz="1200" i="1" dirty="0" smtClean="0"/>
              <a:t> et al. 2013 IPCC AR5</a:t>
            </a:r>
            <a:endParaRPr lang="en-US" sz="1200" i="1" dirty="0"/>
          </a:p>
        </p:txBody>
      </p:sp>
    </p:spTree>
    <p:extLst>
      <p:ext uri="{BB962C8B-B14F-4D97-AF65-F5344CB8AC3E}">
        <p14:creationId xmlns:p14="http://schemas.microsoft.com/office/powerpoint/2010/main" val="215520519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20123" y="1426872"/>
            <a:ext cx="7592339" cy="4103735"/>
          </a:xfrm>
          <a:prstGeom prst="rect">
            <a:avLst/>
          </a:prstGeom>
        </p:spPr>
      </p:pic>
      <p:sp>
        <p:nvSpPr>
          <p:cNvPr id="5" name="TextBox 4"/>
          <p:cNvSpPr txBox="1"/>
          <p:nvPr/>
        </p:nvSpPr>
        <p:spPr>
          <a:xfrm>
            <a:off x="800100" y="601032"/>
            <a:ext cx="7531100" cy="400110"/>
          </a:xfrm>
          <a:prstGeom prst="rect">
            <a:avLst/>
          </a:prstGeom>
          <a:noFill/>
        </p:spPr>
        <p:txBody>
          <a:bodyPr wrap="square" rtlCol="0">
            <a:spAutoFit/>
          </a:bodyPr>
          <a:lstStyle/>
          <a:p>
            <a:pPr algn="ctr"/>
            <a:r>
              <a:rPr lang="en-US" sz="2000" dirty="0" smtClean="0"/>
              <a:t>Response to climate change only</a:t>
            </a:r>
            <a:endParaRPr lang="en-US" sz="2000" dirty="0"/>
          </a:p>
        </p:txBody>
      </p:sp>
      <p:sp>
        <p:nvSpPr>
          <p:cNvPr id="6" name="TextBox 5"/>
          <p:cNvSpPr txBox="1"/>
          <p:nvPr/>
        </p:nvSpPr>
        <p:spPr>
          <a:xfrm>
            <a:off x="3809872" y="5392105"/>
            <a:ext cx="1587165" cy="646331"/>
          </a:xfrm>
          <a:prstGeom prst="rect">
            <a:avLst/>
          </a:prstGeom>
          <a:noFill/>
        </p:spPr>
        <p:txBody>
          <a:bodyPr wrap="square" rtlCol="0">
            <a:spAutoFit/>
          </a:bodyPr>
          <a:lstStyle/>
          <a:p>
            <a:pPr algn="ctr"/>
            <a:r>
              <a:rPr lang="en-US" dirty="0" smtClean="0">
                <a:solidFill>
                  <a:srgbClr val="993333"/>
                </a:solidFill>
              </a:rPr>
              <a:t>increasing sink</a:t>
            </a:r>
            <a:endParaRPr lang="en-US" dirty="0">
              <a:solidFill>
                <a:srgbClr val="993333"/>
              </a:solidFill>
            </a:endParaRPr>
          </a:p>
        </p:txBody>
      </p:sp>
      <p:sp>
        <p:nvSpPr>
          <p:cNvPr id="7" name="TextBox 6"/>
          <p:cNvSpPr txBox="1"/>
          <p:nvPr/>
        </p:nvSpPr>
        <p:spPr>
          <a:xfrm>
            <a:off x="1989524" y="5379776"/>
            <a:ext cx="1587165" cy="646331"/>
          </a:xfrm>
          <a:prstGeom prst="rect">
            <a:avLst/>
          </a:prstGeom>
          <a:noFill/>
        </p:spPr>
        <p:txBody>
          <a:bodyPr wrap="square" rtlCol="0">
            <a:spAutoFit/>
          </a:bodyPr>
          <a:lstStyle/>
          <a:p>
            <a:pPr algn="ctr"/>
            <a:r>
              <a:rPr lang="en-US" dirty="0" smtClean="0">
                <a:solidFill>
                  <a:srgbClr val="000090"/>
                </a:solidFill>
              </a:rPr>
              <a:t>decreasing sink</a:t>
            </a:r>
            <a:endParaRPr lang="en-US" dirty="0">
              <a:solidFill>
                <a:srgbClr val="000090"/>
              </a:solidFill>
            </a:endParaRPr>
          </a:p>
        </p:txBody>
      </p:sp>
      <p:sp>
        <p:nvSpPr>
          <p:cNvPr id="8" name="TextBox 7"/>
          <p:cNvSpPr txBox="1"/>
          <p:nvPr/>
        </p:nvSpPr>
        <p:spPr>
          <a:xfrm>
            <a:off x="6263476" y="1588827"/>
            <a:ext cx="1245298" cy="369332"/>
          </a:xfrm>
          <a:prstGeom prst="rect">
            <a:avLst/>
          </a:prstGeom>
          <a:noFill/>
        </p:spPr>
        <p:txBody>
          <a:bodyPr wrap="square" rtlCol="0">
            <a:spAutoFit/>
          </a:bodyPr>
          <a:lstStyle/>
          <a:p>
            <a:pPr algn="ctr"/>
            <a:r>
              <a:rPr lang="en-US" dirty="0" smtClean="0">
                <a:solidFill>
                  <a:srgbClr val="008000"/>
                </a:solidFill>
              </a:rPr>
              <a:t>land</a:t>
            </a:r>
            <a:endParaRPr lang="en-US" dirty="0">
              <a:solidFill>
                <a:srgbClr val="008000"/>
              </a:solidFill>
            </a:endParaRPr>
          </a:p>
        </p:txBody>
      </p:sp>
      <p:sp>
        <p:nvSpPr>
          <p:cNvPr id="9" name="TextBox 8"/>
          <p:cNvSpPr txBox="1"/>
          <p:nvPr/>
        </p:nvSpPr>
        <p:spPr>
          <a:xfrm>
            <a:off x="6103194" y="3512687"/>
            <a:ext cx="1023363" cy="369332"/>
          </a:xfrm>
          <a:prstGeom prst="rect">
            <a:avLst/>
          </a:prstGeom>
          <a:noFill/>
        </p:spPr>
        <p:txBody>
          <a:bodyPr wrap="square" rtlCol="0">
            <a:spAutoFit/>
          </a:bodyPr>
          <a:lstStyle/>
          <a:p>
            <a:pPr algn="ctr"/>
            <a:r>
              <a:rPr lang="en-US" dirty="0" smtClean="0">
                <a:solidFill>
                  <a:srgbClr val="0000FF"/>
                </a:solidFill>
              </a:rPr>
              <a:t>ocean</a:t>
            </a:r>
            <a:endParaRPr lang="en-US" dirty="0">
              <a:solidFill>
                <a:srgbClr val="0000FF"/>
              </a:solidFill>
            </a:endParaRPr>
          </a:p>
        </p:txBody>
      </p:sp>
      <p:sp>
        <p:nvSpPr>
          <p:cNvPr id="10" name="TextBox 9"/>
          <p:cNvSpPr txBox="1"/>
          <p:nvPr/>
        </p:nvSpPr>
        <p:spPr>
          <a:xfrm>
            <a:off x="4893826" y="6539984"/>
            <a:ext cx="4143865" cy="276999"/>
          </a:xfrm>
          <a:prstGeom prst="rect">
            <a:avLst/>
          </a:prstGeom>
          <a:noFill/>
        </p:spPr>
        <p:txBody>
          <a:bodyPr wrap="square" rtlCol="0">
            <a:spAutoFit/>
          </a:bodyPr>
          <a:lstStyle/>
          <a:p>
            <a:pPr algn="r"/>
            <a:r>
              <a:rPr lang="en-US" sz="1200" i="1" dirty="0" smtClean="0"/>
              <a:t>source: </a:t>
            </a:r>
            <a:r>
              <a:rPr lang="en-US" sz="1200" i="1" dirty="0" err="1" smtClean="0"/>
              <a:t>Ciais</a:t>
            </a:r>
            <a:r>
              <a:rPr lang="en-US" sz="1200" i="1" dirty="0" smtClean="0"/>
              <a:t> et al. 2013 IPCC AR5</a:t>
            </a:r>
            <a:endParaRPr lang="en-US" sz="1200" i="1" dirty="0"/>
          </a:p>
        </p:txBody>
      </p:sp>
      <p:sp>
        <p:nvSpPr>
          <p:cNvPr id="11" name="TextBox 10"/>
          <p:cNvSpPr txBox="1"/>
          <p:nvPr/>
        </p:nvSpPr>
        <p:spPr>
          <a:xfrm>
            <a:off x="5757961" y="5180490"/>
            <a:ext cx="3476970" cy="900246"/>
          </a:xfrm>
          <a:prstGeom prst="rect">
            <a:avLst/>
          </a:prstGeom>
          <a:noFill/>
        </p:spPr>
        <p:txBody>
          <a:bodyPr wrap="square" rtlCol="0">
            <a:spAutoFit/>
          </a:bodyPr>
          <a:lstStyle/>
          <a:p>
            <a:pPr algn="ctr">
              <a:lnSpc>
                <a:spcPct val="150000"/>
              </a:lnSpc>
            </a:pPr>
            <a:r>
              <a:rPr lang="en-US" dirty="0" smtClean="0">
                <a:solidFill>
                  <a:schemeClr val="accent6">
                    <a:lumMod val="75000"/>
                  </a:schemeClr>
                </a:solidFill>
              </a:rPr>
              <a:t>models do not include the release of permafrost C</a:t>
            </a:r>
          </a:p>
        </p:txBody>
      </p:sp>
    </p:spTree>
    <p:extLst>
      <p:ext uri="{BB962C8B-B14F-4D97-AF65-F5344CB8AC3E}">
        <p14:creationId xmlns:p14="http://schemas.microsoft.com/office/powerpoint/2010/main" val="405459996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187624" y="1916832"/>
            <a:ext cx="6888737" cy="3426048"/>
          </a:xfrm>
          <a:prstGeom prst="rect">
            <a:avLst/>
          </a:prstGeom>
        </p:spPr>
      </p:pic>
      <p:sp>
        <p:nvSpPr>
          <p:cNvPr id="3" name="ZoneTexte 2"/>
          <p:cNvSpPr txBox="1"/>
          <p:nvPr/>
        </p:nvSpPr>
        <p:spPr>
          <a:xfrm>
            <a:off x="0" y="476672"/>
            <a:ext cx="9036495" cy="467239"/>
          </a:xfrm>
          <a:prstGeom prst="rect">
            <a:avLst/>
          </a:prstGeom>
          <a:noFill/>
        </p:spPr>
        <p:txBody>
          <a:bodyPr wrap="square" lIns="18000" tIns="18000" rIns="18000" bIns="18000" rtlCol="0">
            <a:spAutoFit/>
          </a:bodyPr>
          <a:lstStyle/>
          <a:p>
            <a:pPr algn="ctr"/>
            <a:r>
              <a:rPr lang="fr-FR" sz="2800" b="1" baseline="0" dirty="0" smtClean="0">
                <a:solidFill>
                  <a:srgbClr val="5492CD"/>
                </a:solidFill>
              </a:rPr>
              <a:t>CO</a:t>
            </a:r>
            <a:r>
              <a:rPr lang="fr-FR" sz="2800" b="1" baseline="-25000" dirty="0" smtClean="0">
                <a:solidFill>
                  <a:srgbClr val="5492CD"/>
                </a:solidFill>
              </a:rPr>
              <a:t>2</a:t>
            </a:r>
            <a:r>
              <a:rPr lang="fr-FR" sz="2800" b="1" baseline="0" dirty="0" smtClean="0">
                <a:solidFill>
                  <a:srgbClr val="5492CD"/>
                </a:solidFill>
              </a:rPr>
              <a:t> </a:t>
            </a:r>
            <a:r>
              <a:rPr lang="fr-FR" sz="2800" b="1" baseline="0" dirty="0" err="1" smtClean="0">
                <a:solidFill>
                  <a:srgbClr val="5492CD"/>
                </a:solidFill>
              </a:rPr>
              <a:t>remains</a:t>
            </a:r>
            <a:r>
              <a:rPr lang="fr-FR" sz="2800" b="1" baseline="0" dirty="0" smtClean="0">
                <a:solidFill>
                  <a:srgbClr val="5492CD"/>
                </a:solidFill>
              </a:rPr>
              <a:t> in the </a:t>
            </a:r>
            <a:r>
              <a:rPr lang="fr-FR" sz="2800" b="1" baseline="0" dirty="0" err="1" smtClean="0">
                <a:solidFill>
                  <a:srgbClr val="5492CD"/>
                </a:solidFill>
              </a:rPr>
              <a:t>atmosphere</a:t>
            </a:r>
            <a:r>
              <a:rPr lang="fr-FR" sz="2800" b="1" baseline="0" dirty="0" smtClean="0">
                <a:solidFill>
                  <a:srgbClr val="5492CD"/>
                </a:solidFill>
              </a:rPr>
              <a:t> long </a:t>
            </a:r>
            <a:r>
              <a:rPr lang="fr-FR" sz="2800" b="1" baseline="0" dirty="0" err="1" smtClean="0">
                <a:solidFill>
                  <a:srgbClr val="5492CD"/>
                </a:solidFill>
              </a:rPr>
              <a:t>after</a:t>
            </a:r>
            <a:r>
              <a:rPr lang="fr-FR" sz="2800" b="1" dirty="0" smtClean="0">
                <a:solidFill>
                  <a:srgbClr val="5492CD"/>
                </a:solidFill>
              </a:rPr>
              <a:t> </a:t>
            </a:r>
            <a:r>
              <a:rPr lang="fr-FR" sz="2800" b="1" dirty="0" err="1" smtClean="0">
                <a:solidFill>
                  <a:srgbClr val="5492CD"/>
                </a:solidFill>
              </a:rPr>
              <a:t>emissions</a:t>
            </a:r>
            <a:endParaRPr lang="fr-FR" sz="2800" b="1" baseline="0" dirty="0" smtClean="0">
              <a:solidFill>
                <a:srgbClr val="5492CD"/>
              </a:solidFill>
            </a:endParaRPr>
          </a:p>
        </p:txBody>
      </p:sp>
    </p:spTree>
    <p:extLst>
      <p:ext uri="{BB962C8B-B14F-4D97-AF65-F5344CB8AC3E}">
        <p14:creationId xmlns:p14="http://schemas.microsoft.com/office/powerpoint/2010/main" val="21836791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1855788" y="256704"/>
            <a:ext cx="7288212" cy="508000"/>
          </a:xfrm>
        </p:spPr>
        <p:txBody>
          <a:bodyPr/>
          <a:lstStyle/>
          <a:p>
            <a:pPr eaLnBrk="1" hangingPunct="1"/>
            <a:r>
              <a:rPr lang="en-GB" altLang="en-US" dirty="0" smtClean="0">
                <a:latin typeface="Arial Narrow Bold" charset="0"/>
                <a:ea typeface="ＭＳ Ｐゴシック" pitchFamily="34" charset="-128"/>
              </a:rPr>
              <a:t>Top Fossil Fuel Emitters (Absolute)</a:t>
            </a:r>
            <a:endParaRPr lang="en-US" altLang="en-US" dirty="0" smtClean="0">
              <a:latin typeface="Arial Narrow Bold" charset="0"/>
              <a:ea typeface="ＭＳ Ｐゴシック" pitchFamily="34" charset="-128"/>
            </a:endParaRPr>
          </a:p>
        </p:txBody>
      </p:sp>
      <p:sp>
        <p:nvSpPr>
          <p:cNvPr id="3" name="Text Placeholder 2"/>
          <p:cNvSpPr>
            <a:spLocks noGrp="1"/>
          </p:cNvSpPr>
          <p:nvPr>
            <p:ph type="body" sz="quarter" idx="10"/>
          </p:nvPr>
        </p:nvSpPr>
        <p:spPr>
          <a:xfrm>
            <a:off x="431800" y="823913"/>
            <a:ext cx="8280400" cy="684212"/>
          </a:xfrm>
        </p:spPr>
        <p:txBody>
          <a:bodyPr/>
          <a:lstStyle/>
          <a:p>
            <a:pPr eaLnBrk="1" hangingPunct="1">
              <a:lnSpc>
                <a:spcPct val="90000"/>
              </a:lnSpc>
            </a:pPr>
            <a:r>
              <a:rPr lang="en-US" altLang="en-US" dirty="0" smtClean="0">
                <a:latin typeface="Arial Narrow" pitchFamily="34" charset="0"/>
                <a:ea typeface="ＭＳ Ｐゴシック" pitchFamily="34" charset="-128"/>
              </a:rPr>
              <a:t>The top four emitters in 2013 covered 58% of global emissions</a:t>
            </a:r>
          </a:p>
          <a:p>
            <a:pPr eaLnBrk="1" hangingPunct="1">
              <a:lnSpc>
                <a:spcPct val="90000"/>
              </a:lnSpc>
            </a:pPr>
            <a:r>
              <a:rPr lang="en-US" altLang="en-US" dirty="0" smtClean="0">
                <a:latin typeface="Arial Narrow" pitchFamily="34" charset="0"/>
                <a:ea typeface="ＭＳ Ｐゴシック" pitchFamily="34" charset="-128"/>
              </a:rPr>
              <a:t>China (28%), United States (14%), EU28 (10%), India (7%)</a:t>
            </a:r>
            <a:endParaRPr lang="en-GB" altLang="en-US" dirty="0" smtClean="0">
              <a:latin typeface="Arial Narrow" pitchFamily="34" charset="0"/>
              <a:ea typeface="ＭＳ Ｐゴシック" pitchFamily="34" charset="-128"/>
            </a:endParaRPr>
          </a:p>
        </p:txBody>
      </p:sp>
      <p:sp>
        <p:nvSpPr>
          <p:cNvPr id="12291" name="Text Placeholder 4"/>
          <p:cNvSpPr>
            <a:spLocks noGrp="1"/>
          </p:cNvSpPr>
          <p:nvPr>
            <p:ph type="body" sz="quarter" idx="12"/>
          </p:nvPr>
        </p:nvSpPr>
        <p:spPr>
          <a:xfrm>
            <a:off x="-36512" y="5373216"/>
            <a:ext cx="8766175" cy="1077913"/>
          </a:xfrm>
        </p:spPr>
        <p:txBody>
          <a:bodyPr>
            <a:normAutofit/>
          </a:bodyPr>
          <a:lstStyle/>
          <a:p>
            <a:pPr eaLnBrk="1" hangingPunct="1"/>
            <a:r>
              <a:rPr lang="en-GB" altLang="en-US" sz="1200" dirty="0" smtClean="0">
                <a:solidFill>
                  <a:srgbClr val="000000"/>
                </a:solidFill>
                <a:latin typeface="Arial Narrow" pitchFamily="34" charset="0"/>
                <a:ea typeface="ＭＳ Ｐゴシック" pitchFamily="34" charset="-128"/>
              </a:rPr>
              <a:t>Bunkers fuel used for international transport is 3% of global emissions</a:t>
            </a:r>
            <a:br>
              <a:rPr lang="en-GB" altLang="en-US" sz="1200" dirty="0" smtClean="0">
                <a:solidFill>
                  <a:srgbClr val="000000"/>
                </a:solidFill>
                <a:latin typeface="Arial Narrow" pitchFamily="34" charset="0"/>
                <a:ea typeface="ＭＳ Ｐゴシック" pitchFamily="34" charset="-128"/>
              </a:rPr>
            </a:br>
            <a:r>
              <a:rPr lang="en-GB" altLang="en-US" sz="1200" dirty="0" smtClean="0">
                <a:solidFill>
                  <a:srgbClr val="000000"/>
                </a:solidFill>
                <a:latin typeface="Arial Narrow" pitchFamily="34" charset="0"/>
                <a:ea typeface="ＭＳ Ｐゴシック" pitchFamily="34" charset="-128"/>
              </a:rPr>
              <a:t>Statistical differences between the global estimates and sum of national totals is </a:t>
            </a:r>
            <a:r>
              <a:rPr lang="en-GB" altLang="en-US" sz="1200" dirty="0">
                <a:solidFill>
                  <a:srgbClr val="000000"/>
                </a:solidFill>
                <a:latin typeface="Arial Narrow" pitchFamily="34" charset="0"/>
                <a:ea typeface="ＭＳ Ｐゴシック" pitchFamily="34" charset="-128"/>
              </a:rPr>
              <a:t>3% of global </a:t>
            </a:r>
            <a:r>
              <a:rPr lang="en-GB" altLang="en-US" sz="1200" dirty="0" smtClean="0">
                <a:solidFill>
                  <a:srgbClr val="000000"/>
                </a:solidFill>
                <a:latin typeface="Arial Narrow" pitchFamily="34" charset="0"/>
                <a:ea typeface="ＭＳ Ｐゴシック" pitchFamily="34" charset="-128"/>
              </a:rPr>
              <a:t>emissions</a:t>
            </a:r>
            <a:br>
              <a:rPr lang="en-GB" altLang="en-US" sz="1200" dirty="0" smtClean="0">
                <a:solidFill>
                  <a:srgbClr val="000000"/>
                </a:solidFill>
                <a:latin typeface="Arial Narrow" pitchFamily="34" charset="0"/>
                <a:ea typeface="ＭＳ Ｐゴシック" pitchFamily="34" charset="-128"/>
              </a:rPr>
            </a:br>
            <a:r>
              <a:rPr lang="en-GB" altLang="en-US" sz="1200" dirty="0" smtClean="0">
                <a:solidFill>
                  <a:srgbClr val="000000"/>
                </a:solidFill>
                <a:latin typeface="Arial Narrow" pitchFamily="34" charset="0"/>
                <a:ea typeface="ＭＳ Ｐゴシック" pitchFamily="34" charset="-128"/>
              </a:rPr>
              <a:t>Source: </a:t>
            </a:r>
            <a:r>
              <a:rPr lang="en-AU" altLang="en-US" sz="1200" dirty="0">
                <a:solidFill>
                  <a:srgbClr val="FF0000"/>
                </a:solidFill>
                <a:latin typeface="Arial Narrow" pitchFamily="34" charset="0"/>
                <a:ea typeface="ＭＳ Ｐゴシック" pitchFamily="34" charset="-128"/>
                <a:hlinkClick r:id="rId3"/>
              </a:rPr>
              <a:t>CDIAC</a:t>
            </a:r>
            <a:r>
              <a:rPr lang="en-US" altLang="en-US" sz="1200" dirty="0">
                <a:solidFill>
                  <a:srgbClr val="000000"/>
                </a:solidFill>
                <a:latin typeface="Arial Narrow" pitchFamily="34" charset="0"/>
                <a:ea typeface="ＭＳ Ｐゴシック" pitchFamily="34" charset="-128"/>
              </a:rPr>
              <a:t>; </a:t>
            </a:r>
            <a:r>
              <a:rPr lang="en-AU" altLang="en-US" sz="1200" dirty="0">
                <a:latin typeface="Arial Narrow" pitchFamily="34" charset="0"/>
                <a:ea typeface="ＭＳ Ｐゴシック" pitchFamily="34" charset="-128"/>
                <a:hlinkClick r:id="rId4"/>
              </a:rPr>
              <a:t>Le </a:t>
            </a:r>
            <a:r>
              <a:rPr lang="en-AU" altLang="en-US" sz="1200" dirty="0" err="1">
                <a:latin typeface="Arial Narrow" pitchFamily="34" charset="0"/>
                <a:ea typeface="ＭＳ Ｐゴシック" pitchFamily="34" charset="-128"/>
                <a:hlinkClick r:id="rId4"/>
              </a:rPr>
              <a:t>Quéré</a:t>
            </a:r>
            <a:r>
              <a:rPr lang="en-AU" altLang="en-US" sz="1200" dirty="0">
                <a:latin typeface="Arial Narrow" pitchFamily="34" charset="0"/>
                <a:ea typeface="ＭＳ Ｐゴシック" pitchFamily="34" charset="-128"/>
                <a:hlinkClick r:id="rId4"/>
              </a:rPr>
              <a:t> et al 2014</a:t>
            </a:r>
            <a:r>
              <a:rPr lang="en-US" altLang="en-US" sz="1200" dirty="0">
                <a:solidFill>
                  <a:srgbClr val="000000"/>
                </a:solidFill>
                <a:latin typeface="Arial Narrow" pitchFamily="34" charset="0"/>
                <a:ea typeface="ＭＳ Ｐゴシック" pitchFamily="34" charset="-128"/>
              </a:rPr>
              <a:t>; </a:t>
            </a:r>
            <a:r>
              <a:rPr lang="en-AU" altLang="en-US" sz="1200" dirty="0">
                <a:latin typeface="Arial Narrow" pitchFamily="34" charset="0"/>
                <a:ea typeface="ＭＳ Ｐゴシック" pitchFamily="34" charset="-128"/>
                <a:hlinkClick r:id="rId5"/>
              </a:rPr>
              <a:t>Global Carbon Budget 2014</a:t>
            </a:r>
            <a:endParaRPr lang="en-AU" altLang="en-US" sz="1200" dirty="0" smtClean="0">
              <a:latin typeface="Arial Narrow" pitchFamily="34" charset="0"/>
              <a:ea typeface="ＭＳ Ｐゴシック" pitchFamily="34" charset="-128"/>
            </a:endParaRPr>
          </a:p>
        </p:txBody>
      </p:sp>
      <p:pic>
        <p:nvPicPr>
          <p:cNvPr id="5" name="Picture Placeholder 4"/>
          <p:cNvPicPr>
            <a:picLocks noGrp="1" noChangeAspect="1"/>
          </p:cNvPicPr>
          <p:nvPr>
            <p:ph type="pic" sz="quarter" idx="11"/>
          </p:nvPr>
        </p:nvPicPr>
        <p:blipFill rotWithShape="1">
          <a:blip r:embed="rId6">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77006560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1403648" y="260648"/>
            <a:ext cx="7288212" cy="508000"/>
          </a:xfrm>
        </p:spPr>
        <p:txBody>
          <a:bodyPr>
            <a:noAutofit/>
          </a:bodyPr>
          <a:lstStyle/>
          <a:p>
            <a:pPr eaLnBrk="1" hangingPunct="1"/>
            <a:r>
              <a:rPr lang="en-GB" altLang="en-US" sz="3200" smtClean="0">
                <a:solidFill>
                  <a:srgbClr val="5492CD"/>
                </a:solidFill>
                <a:latin typeface="Arial Narrow Bold" charset="0"/>
                <a:ea typeface="ＭＳ Ｐゴシック" pitchFamily="34" charset="-128"/>
              </a:rPr>
              <a:t>Top Fossil Fuel Emitters (Per Capita)</a:t>
            </a:r>
            <a:endParaRPr lang="en-US" altLang="en-US" sz="3200" smtClean="0">
              <a:solidFill>
                <a:srgbClr val="5492CD"/>
              </a:solidFill>
              <a:latin typeface="Arial Narrow Bold" charset="0"/>
              <a:ea typeface="ＭＳ Ｐゴシック" pitchFamily="34" charset="-128"/>
            </a:endParaRPr>
          </a:p>
        </p:txBody>
      </p:sp>
      <p:sp>
        <p:nvSpPr>
          <p:cNvPr id="3" name="Text Placeholder 2"/>
          <p:cNvSpPr>
            <a:spLocks noGrp="1"/>
          </p:cNvSpPr>
          <p:nvPr>
            <p:ph type="body" sz="quarter" idx="10"/>
          </p:nvPr>
        </p:nvSpPr>
        <p:spPr>
          <a:xfrm>
            <a:off x="431800" y="823913"/>
            <a:ext cx="8280400" cy="684212"/>
          </a:xfrm>
        </p:spPr>
        <p:txBody>
          <a:bodyPr rtlCol="0">
            <a:normAutofit/>
          </a:bodyPr>
          <a:lstStyle/>
          <a:p>
            <a:pPr eaLnBrk="1" fontAlgn="auto" hangingPunct="1">
              <a:spcAft>
                <a:spcPts val="0"/>
              </a:spcAft>
              <a:buFont typeface="Arial"/>
              <a:buNone/>
              <a:defRPr/>
            </a:pPr>
            <a:r>
              <a:rPr lang="en-US" altLang="en-US" dirty="0" smtClean="0">
                <a:solidFill>
                  <a:srgbClr val="000000"/>
                </a:solidFill>
                <a:ea typeface="ＭＳ Ｐゴシック" pitchFamily="34" charset="-128"/>
              </a:rPr>
              <a:t>China’s per capita emissions have passed the EU28 and are 45% above the global average</a:t>
            </a:r>
          </a:p>
        </p:txBody>
      </p:sp>
      <p:sp>
        <p:nvSpPr>
          <p:cNvPr id="14339" name="Text Placeholder 4"/>
          <p:cNvSpPr>
            <a:spLocks noGrp="1"/>
          </p:cNvSpPr>
          <p:nvPr>
            <p:ph type="body" sz="quarter" idx="12"/>
          </p:nvPr>
        </p:nvSpPr>
        <p:spPr>
          <a:xfrm>
            <a:off x="-36512" y="5231407"/>
            <a:ext cx="8766175" cy="1077913"/>
          </a:xfrm>
        </p:spPr>
        <p:txBody>
          <a:bodyPr/>
          <a:lstStyle/>
          <a:p>
            <a:r>
              <a:rPr lang="en-GB" altLang="en-US" sz="1400" dirty="0" smtClean="0">
                <a:solidFill>
                  <a:srgbClr val="000000"/>
                </a:solidFill>
                <a:latin typeface="Arial Narrow" pitchFamily="34" charset="0"/>
                <a:ea typeface="ＭＳ Ｐゴシック" pitchFamily="34" charset="-128"/>
              </a:rPr>
              <a:t>Source: </a:t>
            </a:r>
            <a:r>
              <a:rPr lang="en-AU" altLang="en-US" sz="1400" dirty="0">
                <a:solidFill>
                  <a:srgbClr val="FF0000"/>
                </a:solidFill>
                <a:latin typeface="Arial Narrow" pitchFamily="34" charset="0"/>
                <a:ea typeface="ＭＳ Ｐゴシック" pitchFamily="34" charset="-128"/>
                <a:hlinkClick r:id="rId3"/>
              </a:rPr>
              <a:t>CDIAC</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4"/>
              </a:rPr>
              <a:t>Le </a:t>
            </a:r>
            <a:r>
              <a:rPr lang="en-AU" altLang="en-US" sz="1400" dirty="0" err="1">
                <a:latin typeface="Arial Narrow" pitchFamily="34" charset="0"/>
                <a:ea typeface="ＭＳ Ｐゴシック" pitchFamily="34" charset="-128"/>
                <a:hlinkClick r:id="rId4"/>
              </a:rPr>
              <a:t>Quéré</a:t>
            </a:r>
            <a:r>
              <a:rPr lang="en-AU" altLang="en-US" sz="1400" dirty="0">
                <a:latin typeface="Arial Narrow" pitchFamily="34" charset="0"/>
                <a:ea typeface="ＭＳ Ｐゴシック" pitchFamily="34" charset="-128"/>
                <a:hlinkClick r:id="rId4"/>
              </a:rPr>
              <a:t> et al 2014</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5"/>
              </a:rPr>
              <a:t>Global Carbon Budget 2014</a:t>
            </a:r>
            <a:endParaRPr lang="en-AU" altLang="en-US" sz="1400" dirty="0" smtClean="0">
              <a:latin typeface="Arial Narrow" pitchFamily="34" charset="0"/>
              <a:ea typeface="ＭＳ Ｐゴシック" pitchFamily="34" charset="-128"/>
            </a:endParaRPr>
          </a:p>
        </p:txBody>
      </p:sp>
      <p:sp>
        <p:nvSpPr>
          <p:cNvPr id="2" name="TextBox 1"/>
          <p:cNvSpPr txBox="1"/>
          <p:nvPr/>
        </p:nvSpPr>
        <p:spPr>
          <a:xfrm>
            <a:off x="6632916" y="1807698"/>
            <a:ext cx="879231" cy="646331"/>
          </a:xfrm>
          <a:prstGeom prst="rect">
            <a:avLst/>
          </a:prstGeom>
          <a:noFill/>
        </p:spPr>
        <p:txBody>
          <a:bodyPr wrap="square" rtlCol="0">
            <a:spAutoFit/>
          </a:bodyPr>
          <a:lstStyle/>
          <a:p>
            <a:r>
              <a:rPr lang="en-NZ" sz="1200" dirty="0" smtClean="0"/>
              <a:t>Per capita emissions in 2013</a:t>
            </a:r>
            <a:endParaRPr lang="en-NZ" sz="1200" dirty="0"/>
          </a:p>
        </p:txBody>
      </p:sp>
      <p:pic>
        <p:nvPicPr>
          <p:cNvPr id="5" name="Picture Placeholder 4"/>
          <p:cNvPicPr>
            <a:picLocks noGrp="1" noChangeAspect="1"/>
          </p:cNvPicPr>
          <p:nvPr>
            <p:ph type="pic" sz="quarter" idx="11"/>
          </p:nvPr>
        </p:nvPicPr>
        <p:blipFill rotWithShape="1">
          <a:blip r:embed="rId6">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304587687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971600" y="260648"/>
            <a:ext cx="6939235" cy="506849"/>
          </a:xfrm>
        </p:spPr>
        <p:txBody>
          <a:bodyPr/>
          <a:lstStyle/>
          <a:p>
            <a:pPr algn="ctr"/>
            <a:r>
              <a:rPr lang="en-US" sz="3200" dirty="0" smtClean="0"/>
              <a:t>Only half of emissions accumulates into the atmosphere</a:t>
            </a:r>
            <a:endParaRPr lang="en-US" sz="3200" dirty="0"/>
          </a:p>
        </p:txBody>
      </p:sp>
      <p:sp>
        <p:nvSpPr>
          <p:cNvPr id="5" name="Espace réservé du texte 4"/>
          <p:cNvSpPr>
            <a:spLocks noGrp="1"/>
          </p:cNvSpPr>
          <p:nvPr>
            <p:ph type="body" sz="quarter" idx="12"/>
          </p:nvPr>
        </p:nvSpPr>
        <p:spPr/>
        <p:txBody>
          <a:bodyPr/>
          <a:lstStyle/>
          <a:p>
            <a:endParaRPr lang="en-US"/>
          </a:p>
        </p:txBody>
      </p:sp>
      <p:pic>
        <p:nvPicPr>
          <p:cNvPr id="7" name="Image 6"/>
          <p:cNvPicPr>
            <a:picLocks noChangeAspect="1"/>
          </p:cNvPicPr>
          <p:nvPr/>
        </p:nvPicPr>
        <p:blipFill>
          <a:blip r:embed="rId2"/>
          <a:stretch>
            <a:fillRect/>
          </a:stretch>
        </p:blipFill>
        <p:spPr>
          <a:xfrm>
            <a:off x="827584" y="1628800"/>
            <a:ext cx="7583636" cy="4501511"/>
          </a:xfrm>
          <a:prstGeom prst="rect">
            <a:avLst/>
          </a:prstGeom>
        </p:spPr>
      </p:pic>
    </p:spTree>
    <p:extLst>
      <p:ext uri="{BB962C8B-B14F-4D97-AF65-F5344CB8AC3E}">
        <p14:creationId xmlns:p14="http://schemas.microsoft.com/office/powerpoint/2010/main" val="3910473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8520" y="370383"/>
            <a:ext cx="9144000" cy="506849"/>
          </a:xfrm>
        </p:spPr>
        <p:txBody>
          <a:bodyPr>
            <a:noAutofit/>
          </a:bodyPr>
          <a:lstStyle/>
          <a:p>
            <a:pPr algn="ctr"/>
            <a:r>
              <a:rPr lang="en-US" dirty="0" smtClean="0"/>
              <a:t>The global carbon budget</a:t>
            </a:r>
            <a:br>
              <a:rPr lang="en-US" dirty="0" smtClean="0"/>
            </a:br>
            <a:endParaRPr lang="en-US" dirty="0"/>
          </a:p>
        </p:txBody>
      </p:sp>
      <p:sp>
        <p:nvSpPr>
          <p:cNvPr id="8" name="ZoneTexte 7"/>
          <p:cNvSpPr txBox="1"/>
          <p:nvPr/>
        </p:nvSpPr>
        <p:spPr>
          <a:xfrm>
            <a:off x="535078" y="1079390"/>
            <a:ext cx="8598739" cy="369332"/>
          </a:xfrm>
          <a:prstGeom prst="rect">
            <a:avLst/>
          </a:prstGeom>
          <a:noFill/>
        </p:spPr>
        <p:txBody>
          <a:bodyPr wrap="square" rtlCol="0">
            <a:spAutoFit/>
          </a:bodyPr>
          <a:lstStyle/>
          <a:p>
            <a:pPr marL="285750" indent="-285750">
              <a:buClr>
                <a:schemeClr val="accent1"/>
              </a:buClr>
              <a:buFont typeface="Arial"/>
              <a:buChar char="•"/>
            </a:pPr>
            <a:r>
              <a:rPr lang="en-US" dirty="0" smtClean="0"/>
              <a:t>Emissions of fossil fuels are estimated from energy use statistics</a:t>
            </a:r>
            <a:endParaRPr lang="en-US" dirty="0"/>
          </a:p>
        </p:txBody>
      </p:sp>
      <p:pic>
        <p:nvPicPr>
          <p:cNvPr id="4" name="Image 3"/>
          <p:cNvPicPr>
            <a:picLocks noChangeAspect="1"/>
          </p:cNvPicPr>
          <p:nvPr/>
        </p:nvPicPr>
        <p:blipFill>
          <a:blip r:embed="rId3"/>
          <a:stretch>
            <a:fillRect/>
          </a:stretch>
        </p:blipFill>
        <p:spPr>
          <a:xfrm>
            <a:off x="1843147" y="1351889"/>
            <a:ext cx="5683312" cy="4656836"/>
          </a:xfrm>
          <a:prstGeom prst="rect">
            <a:avLst/>
          </a:prstGeom>
        </p:spPr>
      </p:pic>
      <p:sp>
        <p:nvSpPr>
          <p:cNvPr id="6" name="ZoneTexte 5"/>
          <p:cNvSpPr txBox="1"/>
          <p:nvPr/>
        </p:nvSpPr>
        <p:spPr>
          <a:xfrm>
            <a:off x="1085829" y="5733256"/>
            <a:ext cx="8598739" cy="646331"/>
          </a:xfrm>
          <a:prstGeom prst="rect">
            <a:avLst/>
          </a:prstGeom>
          <a:noFill/>
        </p:spPr>
        <p:txBody>
          <a:bodyPr wrap="square" rtlCol="0">
            <a:spAutoFit/>
          </a:bodyPr>
          <a:lstStyle/>
          <a:p>
            <a:pPr marL="285750" indent="-285750">
              <a:buClr>
                <a:schemeClr val="accent1"/>
              </a:buClr>
              <a:buFont typeface="Arial"/>
              <a:buChar char="•"/>
            </a:pPr>
            <a:r>
              <a:rPr lang="en-US" dirty="0" smtClean="0">
                <a:latin typeface="Arial Narrow"/>
                <a:cs typeface="Arial Narrow"/>
              </a:rPr>
              <a:t>The global ocean sink is constrained by ocean interior measurements</a:t>
            </a:r>
          </a:p>
          <a:p>
            <a:pPr marL="285750" indent="-285750">
              <a:buClr>
                <a:schemeClr val="accent1"/>
              </a:buClr>
              <a:buFont typeface="Arial"/>
              <a:buChar char="•"/>
            </a:pPr>
            <a:r>
              <a:rPr lang="en-US" dirty="0" smtClean="0">
                <a:latin typeface="Arial Narrow"/>
                <a:cs typeface="Arial Narrow"/>
              </a:rPr>
              <a:t>But the global land sink cannot be quantified by land observations</a:t>
            </a:r>
          </a:p>
        </p:txBody>
      </p:sp>
      <p:sp>
        <p:nvSpPr>
          <p:cNvPr id="7" name="ZoneTexte 6"/>
          <p:cNvSpPr txBox="1"/>
          <p:nvPr/>
        </p:nvSpPr>
        <p:spPr>
          <a:xfrm>
            <a:off x="1912101" y="5506388"/>
            <a:ext cx="2198038" cy="276999"/>
          </a:xfrm>
          <a:prstGeom prst="rect">
            <a:avLst/>
          </a:prstGeom>
          <a:noFill/>
        </p:spPr>
        <p:txBody>
          <a:bodyPr wrap="none" rtlCol="0">
            <a:spAutoFit/>
          </a:bodyPr>
          <a:lstStyle/>
          <a:p>
            <a:r>
              <a:rPr lang="en-US" sz="1200" dirty="0" smtClean="0">
                <a:solidFill>
                  <a:schemeClr val="tx2"/>
                </a:solidFill>
              </a:rPr>
              <a:t>After </a:t>
            </a:r>
            <a:r>
              <a:rPr lang="en-US" sz="1200" dirty="0" err="1" smtClean="0">
                <a:solidFill>
                  <a:schemeClr val="tx2"/>
                </a:solidFill>
              </a:rPr>
              <a:t>Lequéré</a:t>
            </a:r>
            <a:r>
              <a:rPr lang="en-US" sz="1200" dirty="0" smtClean="0">
                <a:solidFill>
                  <a:schemeClr val="tx2"/>
                </a:solidFill>
              </a:rPr>
              <a:t> et al., 2014</a:t>
            </a:r>
            <a:endParaRPr lang="en-US" sz="1200" dirty="0">
              <a:solidFill>
                <a:schemeClr val="tx2"/>
              </a:solidFill>
            </a:endParaRPr>
          </a:p>
        </p:txBody>
      </p:sp>
    </p:spTree>
    <p:extLst>
      <p:ext uri="{BB962C8B-B14F-4D97-AF65-F5344CB8AC3E}">
        <p14:creationId xmlns:p14="http://schemas.microsoft.com/office/powerpoint/2010/main" val="39889678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1259632" y="231031"/>
            <a:ext cx="6883400" cy="461665"/>
          </a:xfrm>
        </p:spPr>
        <p:txBody>
          <a:bodyPr/>
          <a:lstStyle/>
          <a:p>
            <a:r>
              <a:rPr lang="de-DE" sz="3200" b="1" dirty="0" err="1" smtClean="0">
                <a:solidFill>
                  <a:srgbClr val="5492CD"/>
                </a:solidFill>
              </a:rPr>
              <a:t>Where</a:t>
            </a:r>
            <a:r>
              <a:rPr lang="de-DE" sz="3200" b="1" dirty="0" smtClean="0">
                <a:solidFill>
                  <a:srgbClr val="5492CD"/>
                </a:solidFill>
              </a:rPr>
              <a:t> </a:t>
            </a:r>
            <a:r>
              <a:rPr lang="de-DE" sz="3200" b="1" dirty="0" err="1" smtClean="0">
                <a:solidFill>
                  <a:srgbClr val="5492CD"/>
                </a:solidFill>
              </a:rPr>
              <a:t>are</a:t>
            </a:r>
            <a:r>
              <a:rPr lang="de-DE" sz="3200" b="1" dirty="0" smtClean="0">
                <a:solidFill>
                  <a:srgbClr val="5492CD"/>
                </a:solidFill>
              </a:rPr>
              <a:t> </a:t>
            </a:r>
            <a:r>
              <a:rPr lang="de-DE" sz="3200" b="1" dirty="0" err="1" smtClean="0">
                <a:solidFill>
                  <a:srgbClr val="5492CD"/>
                </a:solidFill>
              </a:rPr>
              <a:t>the</a:t>
            </a:r>
            <a:r>
              <a:rPr lang="de-DE" sz="3200" b="1" dirty="0" smtClean="0">
                <a:solidFill>
                  <a:srgbClr val="5492CD"/>
                </a:solidFill>
              </a:rPr>
              <a:t> </a:t>
            </a:r>
            <a:r>
              <a:rPr lang="de-DE" sz="3200" b="1" dirty="0" err="1" smtClean="0">
                <a:solidFill>
                  <a:srgbClr val="5492CD"/>
                </a:solidFill>
              </a:rPr>
              <a:t>uncertainties</a:t>
            </a:r>
            <a:r>
              <a:rPr lang="de-DE" sz="3200" b="1" dirty="0" smtClean="0">
                <a:solidFill>
                  <a:srgbClr val="5492CD"/>
                </a:solidFill>
              </a:rPr>
              <a:t> on </a:t>
            </a:r>
            <a:r>
              <a:rPr lang="de-DE" sz="3200" b="1" dirty="0" err="1" smtClean="0">
                <a:solidFill>
                  <a:srgbClr val="5492CD"/>
                </a:solidFill>
              </a:rPr>
              <a:t>current</a:t>
            </a:r>
            <a:r>
              <a:rPr lang="de-DE" sz="3200" b="1" dirty="0" smtClean="0">
                <a:solidFill>
                  <a:srgbClr val="5492CD"/>
                </a:solidFill>
              </a:rPr>
              <a:t> </a:t>
            </a:r>
            <a:r>
              <a:rPr lang="de-DE" sz="3200" b="1" dirty="0" err="1" smtClean="0">
                <a:solidFill>
                  <a:srgbClr val="5492CD"/>
                </a:solidFill>
              </a:rPr>
              <a:t>carbon</a:t>
            </a:r>
            <a:r>
              <a:rPr lang="de-DE" sz="3200" b="1" dirty="0" smtClean="0">
                <a:solidFill>
                  <a:srgbClr val="5492CD"/>
                </a:solidFill>
              </a:rPr>
              <a:t> </a:t>
            </a:r>
            <a:r>
              <a:rPr lang="de-DE" sz="3200" b="1" dirty="0" err="1" smtClean="0">
                <a:solidFill>
                  <a:srgbClr val="5492CD"/>
                </a:solidFill>
              </a:rPr>
              <a:t>fluxes</a:t>
            </a:r>
            <a:r>
              <a:rPr lang="de-DE" sz="3200" b="1" dirty="0" smtClean="0">
                <a:solidFill>
                  <a:srgbClr val="5492CD"/>
                </a:solidFill>
              </a:rPr>
              <a:t> ?</a:t>
            </a:r>
            <a:endParaRPr lang="de-DE" sz="3200" b="1" dirty="0">
              <a:solidFill>
                <a:srgbClr val="5492CD"/>
              </a:solidFill>
            </a:endParaRPr>
          </a:p>
        </p:txBody>
      </p:sp>
      <p:sp>
        <p:nvSpPr>
          <p:cNvPr id="7" name="Inhaltsplatzhalter 6"/>
          <p:cNvSpPr>
            <a:spLocks noGrp="1"/>
          </p:cNvSpPr>
          <p:nvPr>
            <p:ph idx="1"/>
          </p:nvPr>
        </p:nvSpPr>
        <p:spPr>
          <a:xfrm>
            <a:off x="375027" y="1412776"/>
            <a:ext cx="6186085" cy="5398026"/>
          </a:xfrm>
        </p:spPr>
        <p:txBody>
          <a:bodyPr/>
          <a:lstStyle/>
          <a:p>
            <a:pPr marL="0" indent="0">
              <a:buNone/>
            </a:pPr>
            <a:r>
              <a:rPr lang="en-US" sz="2000" b="1" dirty="0" smtClean="0">
                <a:solidFill>
                  <a:srgbClr val="5492CD"/>
                </a:solidFill>
              </a:rPr>
              <a:t>Fossil fuel emissions </a:t>
            </a:r>
          </a:p>
          <a:p>
            <a:pPr marL="285750" indent="-285750">
              <a:spcBef>
                <a:spcPts val="300"/>
              </a:spcBef>
              <a:buFont typeface="Arial"/>
              <a:buChar char="•"/>
            </a:pPr>
            <a:r>
              <a:rPr lang="en-US" sz="1800" dirty="0" smtClean="0">
                <a:solidFill>
                  <a:srgbClr val="000000"/>
                </a:solidFill>
              </a:rPr>
              <a:t>Their uncertainty is increasing with time – we are losing our anchor.</a:t>
            </a:r>
          </a:p>
          <a:p>
            <a:pPr marL="285750" indent="-285750">
              <a:spcBef>
                <a:spcPts val="300"/>
              </a:spcBef>
              <a:buFont typeface="Arial"/>
              <a:buChar char="•"/>
            </a:pPr>
            <a:r>
              <a:rPr lang="en-US" sz="1800" dirty="0" smtClean="0">
                <a:solidFill>
                  <a:srgbClr val="000000"/>
                </a:solidFill>
              </a:rPr>
              <a:t>No reliable information about spatial &amp; temporal patterns.</a:t>
            </a:r>
            <a:endParaRPr lang="en-US" dirty="0" smtClean="0">
              <a:solidFill>
                <a:srgbClr val="000000"/>
              </a:solidFill>
            </a:endParaRPr>
          </a:p>
        </p:txBody>
      </p:sp>
      <p:pic>
        <p:nvPicPr>
          <p:cNvPr id="4" name="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3201" y="1161268"/>
            <a:ext cx="2419505" cy="1920597"/>
          </a:xfrm>
          <a:prstGeom prst="rect">
            <a:avLst/>
          </a:prstGeom>
          <a:ln>
            <a:noFill/>
          </a:ln>
          <a:effectLst>
            <a:softEdge rad="112500"/>
          </a:effectLst>
        </p:spPr>
      </p:pic>
      <p:sp>
        <p:nvSpPr>
          <p:cNvPr id="2" name="Rectangle 1"/>
          <p:cNvSpPr/>
          <p:nvPr/>
        </p:nvSpPr>
        <p:spPr>
          <a:xfrm>
            <a:off x="358570" y="3001302"/>
            <a:ext cx="8749934" cy="3524042"/>
          </a:xfrm>
          <a:prstGeom prst="rect">
            <a:avLst/>
          </a:prstGeom>
        </p:spPr>
        <p:txBody>
          <a:bodyPr wrap="square">
            <a:spAutoFit/>
          </a:bodyPr>
          <a:lstStyle/>
          <a:p>
            <a:pPr>
              <a:spcBef>
                <a:spcPts val="300"/>
              </a:spcBef>
            </a:pPr>
            <a:r>
              <a:rPr lang="en-US" b="1" dirty="0">
                <a:solidFill>
                  <a:srgbClr val="0098DB"/>
                </a:solidFill>
              </a:rPr>
              <a:t>O</a:t>
            </a:r>
            <a:r>
              <a:rPr lang="en-US" b="1" dirty="0" smtClean="0">
                <a:solidFill>
                  <a:srgbClr val="0098DB"/>
                </a:solidFill>
              </a:rPr>
              <a:t>cean fluxes</a:t>
            </a:r>
            <a:endParaRPr lang="en-US" b="1" dirty="0">
              <a:solidFill>
                <a:srgbClr val="0098DB"/>
              </a:solidFill>
            </a:endParaRPr>
          </a:p>
          <a:p>
            <a:pPr marL="285750" indent="-285750">
              <a:spcBef>
                <a:spcPts val="300"/>
              </a:spcBef>
              <a:buClr>
                <a:schemeClr val="accent1"/>
              </a:buClr>
              <a:buFont typeface="Arial"/>
              <a:buChar char="•"/>
            </a:pPr>
            <a:r>
              <a:rPr lang="en-US" dirty="0" smtClean="0">
                <a:solidFill>
                  <a:srgbClr val="000000"/>
                </a:solidFill>
              </a:rPr>
              <a:t>Models disagree </a:t>
            </a:r>
            <a:r>
              <a:rPr lang="en-US" dirty="0">
                <a:solidFill>
                  <a:srgbClr val="000000"/>
                </a:solidFill>
              </a:rPr>
              <a:t>on the magnitude and trends of regional </a:t>
            </a:r>
            <a:r>
              <a:rPr lang="en-US" dirty="0" smtClean="0">
                <a:solidFill>
                  <a:srgbClr val="000000"/>
                </a:solidFill>
              </a:rPr>
              <a:t>fluxes</a:t>
            </a:r>
          </a:p>
          <a:p>
            <a:pPr marL="285750" indent="-285750">
              <a:spcBef>
                <a:spcPts val="300"/>
              </a:spcBef>
              <a:buClr>
                <a:schemeClr val="accent1"/>
              </a:buClr>
              <a:buFont typeface="Arial"/>
              <a:buChar char="•"/>
            </a:pPr>
            <a:endParaRPr lang="en-US" dirty="0">
              <a:solidFill>
                <a:srgbClr val="000000"/>
              </a:solidFill>
            </a:endParaRPr>
          </a:p>
          <a:p>
            <a:pPr>
              <a:spcBef>
                <a:spcPts val="300"/>
              </a:spcBef>
            </a:pPr>
            <a:r>
              <a:rPr lang="en-US" b="1" dirty="0">
                <a:solidFill>
                  <a:srgbClr val="0098DB"/>
                </a:solidFill>
              </a:rPr>
              <a:t>Land </a:t>
            </a:r>
            <a:r>
              <a:rPr lang="en-US" b="1" dirty="0" smtClean="0">
                <a:solidFill>
                  <a:srgbClr val="0098DB"/>
                </a:solidFill>
              </a:rPr>
              <a:t>fluxes</a:t>
            </a:r>
            <a:endParaRPr lang="en-US" b="1" dirty="0">
              <a:solidFill>
                <a:srgbClr val="0098DB"/>
              </a:solidFill>
            </a:endParaRPr>
          </a:p>
          <a:p>
            <a:pPr marL="285750" indent="-285750">
              <a:spcBef>
                <a:spcPts val="300"/>
              </a:spcBef>
              <a:buClr>
                <a:schemeClr val="accent1"/>
              </a:buClr>
              <a:buFont typeface="Arial"/>
              <a:buChar char="•"/>
            </a:pPr>
            <a:r>
              <a:rPr lang="en-US" dirty="0" smtClean="0">
                <a:solidFill>
                  <a:srgbClr val="000000"/>
                </a:solidFill>
              </a:rPr>
              <a:t>Long lasting controversy about the exact location of land sinks</a:t>
            </a:r>
            <a:endParaRPr lang="en-US" dirty="0">
              <a:solidFill>
                <a:srgbClr val="000000"/>
              </a:solidFill>
            </a:endParaRPr>
          </a:p>
          <a:p>
            <a:pPr marL="285750" indent="-285750">
              <a:spcBef>
                <a:spcPts val="300"/>
              </a:spcBef>
              <a:buClr>
                <a:schemeClr val="accent1"/>
              </a:buClr>
              <a:buFont typeface="Arial"/>
              <a:buChar char="•"/>
            </a:pPr>
            <a:r>
              <a:rPr lang="en-US" dirty="0" smtClean="0">
                <a:solidFill>
                  <a:srgbClr val="000000"/>
                </a:solidFill>
              </a:rPr>
              <a:t>Without accurate regional budgets, we cannot </a:t>
            </a:r>
            <a:r>
              <a:rPr lang="en-US" dirty="0">
                <a:solidFill>
                  <a:srgbClr val="000000"/>
                </a:solidFill>
              </a:rPr>
              <a:t>separate </a:t>
            </a:r>
            <a:r>
              <a:rPr lang="en-US" dirty="0" smtClean="0">
                <a:solidFill>
                  <a:srgbClr val="000000"/>
                </a:solidFill>
              </a:rPr>
              <a:t>processes </a:t>
            </a:r>
          </a:p>
          <a:p>
            <a:pPr marL="285750" indent="-285750">
              <a:spcBef>
                <a:spcPts val="300"/>
              </a:spcBef>
              <a:buFont typeface="Arial"/>
              <a:buChar char="•"/>
            </a:pPr>
            <a:endParaRPr lang="en-US" dirty="0">
              <a:solidFill>
                <a:srgbClr val="000000"/>
              </a:solidFill>
            </a:endParaRPr>
          </a:p>
          <a:p>
            <a:pPr>
              <a:spcBef>
                <a:spcPts val="300"/>
              </a:spcBef>
            </a:pPr>
            <a:r>
              <a:rPr lang="en-US" b="1" dirty="0">
                <a:solidFill>
                  <a:srgbClr val="0098DB"/>
                </a:solidFill>
              </a:rPr>
              <a:t>Sensitivity of land </a:t>
            </a:r>
            <a:r>
              <a:rPr lang="en-US" b="1" dirty="0" smtClean="0">
                <a:solidFill>
                  <a:srgbClr val="0098DB"/>
                </a:solidFill>
              </a:rPr>
              <a:t>fluxes to </a:t>
            </a:r>
            <a:r>
              <a:rPr lang="en-US" b="1" dirty="0">
                <a:solidFill>
                  <a:srgbClr val="0098DB"/>
                </a:solidFill>
              </a:rPr>
              <a:t>climate </a:t>
            </a:r>
          </a:p>
          <a:p>
            <a:pPr marL="285750" indent="-285750">
              <a:spcBef>
                <a:spcPts val="300"/>
              </a:spcBef>
              <a:buClr>
                <a:schemeClr val="accent1"/>
              </a:buClr>
              <a:buFont typeface="Arial"/>
              <a:buChar char="•"/>
            </a:pPr>
            <a:r>
              <a:rPr lang="en-US" dirty="0">
                <a:solidFill>
                  <a:srgbClr val="000000"/>
                </a:solidFill>
              </a:rPr>
              <a:t>Globally, the land sink is highly sensitive to climate variability</a:t>
            </a:r>
          </a:p>
          <a:p>
            <a:pPr marL="285750" indent="-285750">
              <a:spcBef>
                <a:spcPts val="300"/>
              </a:spcBef>
              <a:buClr>
                <a:schemeClr val="accent1"/>
              </a:buClr>
              <a:buFont typeface="Arial"/>
              <a:buChar char="•"/>
            </a:pPr>
            <a:r>
              <a:rPr lang="en-US" dirty="0">
                <a:solidFill>
                  <a:srgbClr val="000000"/>
                </a:solidFill>
              </a:rPr>
              <a:t>The contribution of each region to this signal is uncertain </a:t>
            </a:r>
          </a:p>
          <a:p>
            <a:pPr marL="285750" indent="-285750">
              <a:spcBef>
                <a:spcPts val="300"/>
              </a:spcBef>
              <a:buClr>
                <a:schemeClr val="accent1"/>
              </a:buClr>
              <a:buFont typeface="Arial"/>
              <a:buChar char="•"/>
            </a:pPr>
            <a:r>
              <a:rPr lang="en-US" dirty="0">
                <a:solidFill>
                  <a:srgbClr val="000000"/>
                </a:solidFill>
              </a:rPr>
              <a:t>Extreme climate events may switch sinks into </a:t>
            </a:r>
            <a:r>
              <a:rPr lang="en-US" dirty="0" smtClean="0">
                <a:solidFill>
                  <a:srgbClr val="000000"/>
                </a:solidFill>
              </a:rPr>
              <a:t>sources in some regions</a:t>
            </a:r>
            <a:endParaRPr lang="en-US" dirty="0">
              <a:solidFill>
                <a:srgbClr val="000000"/>
              </a:solidFill>
            </a:endParaRPr>
          </a:p>
        </p:txBody>
      </p:sp>
    </p:spTree>
    <p:extLst>
      <p:ext uri="{BB962C8B-B14F-4D97-AF65-F5344CB8AC3E}">
        <p14:creationId xmlns:p14="http://schemas.microsoft.com/office/powerpoint/2010/main" val="422257323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resentationCover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SlideMaster">
  <a:themeElements>
    <a:clrScheme name="IPCC_ColourPalette">
      <a:dk1>
        <a:srgbClr val="000000"/>
      </a:dk1>
      <a:lt1>
        <a:srgbClr val="FFFFFF"/>
      </a:lt1>
      <a:dk2>
        <a:srgbClr val="5492CD"/>
      </a:dk2>
      <a:lt2>
        <a:srgbClr val="990002"/>
      </a:lt2>
      <a:accent1>
        <a:srgbClr val="7F7F7F"/>
      </a:accent1>
      <a:accent2>
        <a:srgbClr val="C8DEF4"/>
      </a:accent2>
      <a:accent3>
        <a:srgbClr val="E1C0BC"/>
      </a:accent3>
      <a:accent4>
        <a:srgbClr val="E8D4B2"/>
      </a:accent4>
      <a:accent5>
        <a:srgbClr val="C47900"/>
      </a:accent5>
      <a:accent6>
        <a:srgbClr val="EF550F"/>
      </a:accent6>
      <a:hlink>
        <a:srgbClr val="0000FF"/>
      </a:hlink>
      <a:folHlink>
        <a:srgbClr val="800080"/>
      </a:folHlink>
    </a:clrScheme>
    <a:fontScheme name="IPCC_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18000" tIns="18000" rIns="18000" bIns="18000" rtlCol="0">
        <a:spAutoFit/>
      </a:bodyPr>
      <a:lstStyle>
        <a:defPPr>
          <a:defRPr sz="2000" baseline="0" smtClean="0"/>
        </a:defPPr>
      </a:lstStyle>
    </a:tx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TotalTime>
  <Words>2356</Words>
  <Application>Microsoft Macintosh PowerPoint</Application>
  <PresentationFormat>Présentation à l'écran (4:3)</PresentationFormat>
  <Paragraphs>272</Paragraphs>
  <Slides>39</Slides>
  <Notes>10</Notes>
  <HiddenSlides>0</HiddenSlides>
  <MMClips>0</MMClips>
  <ScaleCrop>false</ScaleCrop>
  <HeadingPairs>
    <vt:vector size="4" baseType="variant">
      <vt:variant>
        <vt:lpstr>Thème</vt:lpstr>
      </vt:variant>
      <vt:variant>
        <vt:i4>2</vt:i4>
      </vt:variant>
      <vt:variant>
        <vt:lpstr>Titres des diapositives</vt:lpstr>
      </vt:variant>
      <vt:variant>
        <vt:i4>39</vt:i4>
      </vt:variant>
    </vt:vector>
  </HeadingPairs>
  <TitlesOfParts>
    <vt:vector size="41" baseType="lpstr">
      <vt:lpstr>PresentationCoverSlideMaster</vt:lpstr>
      <vt:lpstr>PresentationSlideMaster</vt:lpstr>
      <vt:lpstr>Présentation PowerPoint</vt:lpstr>
      <vt:lpstr>CO2, CH4 and N2O increase in the Industrial Era</vt:lpstr>
      <vt:lpstr>Historical anthropogenic CO2 emissions</vt:lpstr>
      <vt:lpstr>Présentation PowerPoint</vt:lpstr>
      <vt:lpstr>Top Fossil Fuel Emitters (Absolute)</vt:lpstr>
      <vt:lpstr>Top Fossil Fuel Emitters (Per Capita)</vt:lpstr>
      <vt:lpstr>Only half of emissions accumulates into the atmosphere</vt:lpstr>
      <vt:lpstr>The global carbon budget </vt:lpstr>
      <vt:lpstr>Where are the uncertainties on current carbon fluxes ?</vt:lpstr>
      <vt:lpstr>Country scale : Uncertainty of CO2 emissions from China …</vt:lpstr>
      <vt:lpstr>The global carbon cycle can only be understood by quantifying regional fluxes</vt:lpstr>
      <vt:lpstr>… and how they vary in time </vt:lpstr>
      <vt:lpstr>Présentation PowerPoint</vt:lpstr>
      <vt:lpstr>Global Carbon Budget</vt:lpstr>
      <vt:lpstr>Présentation PowerPoint</vt:lpstr>
      <vt:lpstr>Présentation PowerPoint</vt:lpstr>
      <vt:lpstr>Présentation PowerPoint</vt:lpstr>
      <vt:lpstr>Présentation PowerPoint</vt:lpstr>
      <vt:lpstr>Présentation PowerPoint</vt:lpstr>
      <vt:lpstr>Compatible emissions for given concentration pathways</vt:lpstr>
      <vt:lpstr>Positive carbon climate feedbacks confirmed in AR5</vt:lpstr>
      <vt:lpstr>Présentation PowerPoint</vt:lpstr>
      <vt:lpstr>Carbon vs physical parameters uncertainty</vt:lpstr>
      <vt:lpstr>Ocean acidification</vt:lpstr>
      <vt:lpstr>land-use emissions scenarios &amp; evaluation</vt:lpstr>
      <vt:lpstr>Understand differences between global and regional land use scenarios Reconcile food security scenarios (MA) with climate scenarios (IPCC) </vt:lpstr>
      <vt:lpstr>Nutrients limitations of terrestrial carbon storage</vt:lpstr>
      <vt:lpstr>CH4 and N2O climate feedbacks</vt:lpstr>
      <vt:lpstr> ‘cold’ carbon processes, permafrost C</vt:lpstr>
      <vt:lpstr>Conclusions, future challenges</vt:lpstr>
      <vt:lpstr>Thank you for your attention</vt:lpstr>
      <vt:lpstr>Simulated historical and future land and ocean carbon storage using CMIP5 models</vt:lpstr>
      <vt:lpstr>Projecting future changes with Earth System Models</vt:lpstr>
      <vt:lpstr>Ocean de-oxygenation</vt:lpstr>
      <vt:lpstr>Présentation PowerPoint</vt:lpstr>
      <vt:lpstr>Simulated changes in dissolved oxygen</vt:lpstr>
      <vt:lpstr> Positive carbon-climate feedbacks  means less compatible emissions </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Judith Boschung</dc:creator>
  <cp:lastModifiedBy>Philippe Ciais</cp:lastModifiedBy>
  <cp:revision>108</cp:revision>
  <dcterms:created xsi:type="dcterms:W3CDTF">2013-08-28T12:16:27Z</dcterms:created>
  <dcterms:modified xsi:type="dcterms:W3CDTF">2016-01-25T08:29:19Z</dcterms:modified>
</cp:coreProperties>
</file>