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80" r:id="rId5"/>
    <p:sldId id="292" r:id="rId6"/>
    <p:sldId id="281" r:id="rId7"/>
    <p:sldId id="293" r:id="rId8"/>
    <p:sldId id="291" r:id="rId9"/>
    <p:sldId id="259" r:id="rId10"/>
    <p:sldId id="301" r:id="rId11"/>
    <p:sldId id="260" r:id="rId12"/>
    <p:sldId id="261" r:id="rId13"/>
    <p:sldId id="262" r:id="rId14"/>
    <p:sldId id="284" r:id="rId15"/>
    <p:sldId id="278" r:id="rId16"/>
    <p:sldId id="276" r:id="rId17"/>
    <p:sldId id="279" r:id="rId18"/>
    <p:sldId id="275" r:id="rId19"/>
    <p:sldId id="277" r:id="rId20"/>
    <p:sldId id="263" r:id="rId21"/>
    <p:sldId id="266" r:id="rId22"/>
    <p:sldId id="265" r:id="rId23"/>
    <p:sldId id="285" r:id="rId24"/>
    <p:sldId id="289" r:id="rId25"/>
    <p:sldId id="302" r:id="rId26"/>
    <p:sldId id="270" r:id="rId27"/>
    <p:sldId id="271" r:id="rId28"/>
    <p:sldId id="295" r:id="rId29"/>
    <p:sldId id="296" r:id="rId30"/>
    <p:sldId id="267" r:id="rId31"/>
    <p:sldId id="273" r:id="rId32"/>
    <p:sldId id="300" r:id="rId33"/>
    <p:sldId id="297" r:id="rId34"/>
    <p:sldId id="298" r:id="rId35"/>
    <p:sldId id="287" r:id="rId36"/>
    <p:sldId id="299" r:id="rId37"/>
    <p:sldId id="28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26417" autoAdjust="0"/>
    <p:restoredTop sz="94660"/>
  </p:normalViewPr>
  <p:slideViewPr>
    <p:cSldViewPr snapToObjects="1">
      <p:cViewPr>
        <p:scale>
          <a:sx n="100" d="100"/>
          <a:sy n="100" d="100"/>
        </p:scale>
        <p:origin x="-12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0AEF1-7EE5-8A41-8D33-ED874F7E71FA}" type="datetimeFigureOut">
              <a:rPr lang="en-US" smtClean="0"/>
              <a:pPr/>
              <a:t>11/3/15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3049B-EF16-A44A-97A9-F79EFD1C1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4525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07CC-1A82-424D-B1FE-FCD508547921}" type="datetimeFigureOut">
              <a:rPr lang="en-US" smtClean="0"/>
              <a:pPr/>
              <a:t>11/3/15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C4F3-DFEC-2D47-BAA1-D61D1DA5B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5940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2F6544-94C7-1B42-8A22-D874845B2A33}" type="slidenum">
              <a:rPr lang="it-IT"/>
              <a:pPr/>
              <a:t>5</a:t>
            </a:fld>
            <a:endParaRPr lang="it-IT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3A81-B03D-8144-8D4C-03E8D10D8A66}" type="datetime1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DBDE-B821-9340-ADF1-C75B872DABFF}" type="datetime1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C723-F7BE-5D42-AAEA-D7B946AD6606}" type="datetime1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75B5-82B1-7E43-B0B6-72CBCA48A2E3}" type="datetime1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AD26-6CC7-FE40-8F21-B0DD82207AC3}" type="datetime1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A1D3-16BD-084B-AB58-6C0C2D9194D2}" type="datetime1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7D9C-D838-6F4E-B73B-63BE1298BEDF}" type="datetime1">
              <a:rPr lang="en-US" smtClean="0"/>
              <a:t>11/3/15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EB36-97F4-404F-A7F1-2992B2869B3E}" type="datetime1">
              <a:rPr lang="en-US" smtClean="0"/>
              <a:t>11/3/15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956-1646-A347-BF9F-80A804465C66}" type="datetime1">
              <a:rPr lang="en-US" smtClean="0"/>
              <a:t>11/3/15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E96E3-AFEA-1640-91DB-F10FC0C2C438}" type="datetime1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D604-A420-1047-A2D4-6DC75D46BC2B}" type="datetime1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555F0-1EC1-EE46-809B-FB458DDA48F0}" type="datetime1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C553E-6F6F-9C41-A00E-0428FCBD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191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Claudia Nones</a:t>
            </a:r>
          </a:p>
          <a:p>
            <a:r>
              <a:rPr lang="en-US" sz="2400" b="1" dirty="0" smtClean="0"/>
              <a:t>CEA/IRFU/SPP</a:t>
            </a:r>
          </a:p>
          <a:p>
            <a:endParaRPr lang="en-US" sz="1800" dirty="0" smtClean="0"/>
          </a:p>
          <a:p>
            <a:r>
              <a:rPr lang="en-US" sz="1800" dirty="0" smtClean="0"/>
              <a:t>GDR Neutrino Meeting – Saclay – 4/11/15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144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pple Casual"/>
                <a:cs typeface="Apple Casual"/>
              </a:rPr>
              <a:t>The bolometric way </a:t>
            </a:r>
          </a:p>
          <a:p>
            <a:pPr algn="ctr"/>
            <a:r>
              <a:rPr lang="en-US" sz="4000" dirty="0" smtClean="0">
                <a:latin typeface="Apple Casual"/>
                <a:cs typeface="Apple Casual"/>
              </a:rPr>
              <a:t>towards the inverted hierarchy </a:t>
            </a:r>
          </a:p>
          <a:p>
            <a:pPr algn="ctr"/>
            <a:r>
              <a:rPr lang="en-US" sz="4000" dirty="0" smtClean="0">
                <a:latin typeface="Apple Casual"/>
                <a:cs typeface="Apple Casual"/>
              </a:rPr>
              <a:t>of the neutrino mass:</a:t>
            </a:r>
          </a:p>
          <a:p>
            <a:pPr algn="ctr"/>
            <a:r>
              <a:rPr lang="en-US" sz="4000" dirty="0" smtClean="0">
                <a:latin typeface="Apple Casual"/>
                <a:cs typeface="Apple Casual"/>
              </a:rPr>
              <a:t>CUORE-0 </a:t>
            </a:r>
            <a:r>
              <a:rPr lang="en-US" sz="4000" dirty="0" smtClean="0">
                <a:latin typeface="Arial"/>
                <a:cs typeface="Arial"/>
              </a:rPr>
              <a:t>→</a:t>
            </a:r>
            <a:r>
              <a:rPr lang="en-US" sz="4000" dirty="0" smtClean="0">
                <a:latin typeface="Apple Casual"/>
                <a:cs typeface="Apple Casual"/>
              </a:rPr>
              <a:t> CUORE </a:t>
            </a:r>
            <a:r>
              <a:rPr lang="en-US" sz="4000" dirty="0" smtClean="0">
                <a:latin typeface="Arial"/>
                <a:cs typeface="Arial"/>
              </a:rPr>
              <a:t>→</a:t>
            </a:r>
            <a:r>
              <a:rPr lang="en-US" sz="4000" dirty="0" smtClean="0">
                <a:latin typeface="Apple Casual"/>
                <a:cs typeface="Apple Casual"/>
              </a:rPr>
              <a:t> CUPID</a:t>
            </a:r>
            <a:endParaRPr lang="en-US" sz="4000" dirty="0">
              <a:latin typeface="Apple Casual"/>
              <a:cs typeface="Apple Casu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800600"/>
            <a:ext cx="2311400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18" y="4707600"/>
            <a:ext cx="2004682" cy="199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06469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TeO</a:t>
            </a:r>
            <a:r>
              <a:rPr lang="en-US" baseline="-25000" dirty="0" smtClean="0"/>
              <a:t>2</a:t>
            </a:r>
            <a:r>
              <a:rPr lang="en-US" dirty="0" smtClean="0"/>
              <a:t> bolometers: the thermometer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259632" y="908720"/>
            <a:ext cx="666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Characterization</a:t>
            </a:r>
            <a:r>
              <a:rPr lang="fr-FR" dirty="0" smtClean="0"/>
              <a:t> of the CUORE NTD-Ge thermistors at CSNSM (Orsay)</a:t>
            </a:r>
            <a:endParaRPr lang="fr-FR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92388" cy="53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148064" y="1250757"/>
            <a:ext cx="16594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T</a:t>
            </a:r>
            <a:r>
              <a:rPr lang="fr-FR" sz="2800" baseline="-25000" dirty="0" smtClean="0"/>
              <a:t>0</a:t>
            </a:r>
            <a:r>
              <a:rPr lang="fr-FR" sz="2800" dirty="0" smtClean="0"/>
              <a:t> </a:t>
            </a:r>
            <a:r>
              <a:rPr lang="fr-FR" sz="2800" dirty="0">
                <a:sym typeface="Symbol"/>
              </a:rPr>
              <a:t>=</a:t>
            </a:r>
            <a:r>
              <a:rPr lang="fr-FR" sz="2800" dirty="0" smtClean="0">
                <a:sym typeface="Symbol"/>
              </a:rPr>
              <a:t> 4.5 K</a:t>
            </a:r>
          </a:p>
          <a:p>
            <a:r>
              <a:rPr lang="fr-FR" sz="2800" dirty="0" smtClean="0">
                <a:sym typeface="Symbol"/>
              </a:rPr>
              <a:t>R</a:t>
            </a:r>
            <a:r>
              <a:rPr lang="fr-FR" sz="2800" baseline="-25000" dirty="0" smtClean="0">
                <a:sym typeface="Symbol"/>
              </a:rPr>
              <a:t>0</a:t>
            </a:r>
            <a:r>
              <a:rPr lang="fr-FR" sz="2800" dirty="0" smtClean="0">
                <a:sym typeface="Symbol"/>
              </a:rPr>
              <a:t> = 0.9 </a:t>
            </a:r>
            <a:r>
              <a:rPr lang="fr-FR" sz="2800" dirty="0" smtClean="0">
                <a:latin typeface="Symbol" panose="05050102010706020507" pitchFamily="18" charset="2"/>
                <a:sym typeface="Symbol"/>
              </a:rPr>
              <a:t>W</a:t>
            </a:r>
            <a:endParaRPr lang="fr-FR" sz="28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47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2" y="1132200"/>
            <a:ext cx="8853538" cy="5040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TeO</a:t>
            </a:r>
            <a:r>
              <a:rPr lang="en-US" baseline="-25000" dirty="0" smtClean="0"/>
              <a:t>2</a:t>
            </a:r>
            <a:r>
              <a:rPr lang="en-US" dirty="0" smtClean="0"/>
              <a:t> bolometer history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944"/>
          <a:stretch>
            <a:fillRect/>
          </a:stretch>
        </p:blipFill>
        <p:spPr>
          <a:xfrm>
            <a:off x="76200" y="763800"/>
            <a:ext cx="9067800" cy="5713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CUORE-0 &amp; CUORE at LNGS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1588140" cy="6480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 smtClean="0"/>
              <a:t>CUORE-0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05000" y="1263650"/>
            <a:ext cx="7064608" cy="4832350"/>
            <a:chOff x="1295400" y="838200"/>
            <a:chExt cx="7064608" cy="48323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l="13305" t="11320" r="14572" b="24120"/>
            <a:stretch>
              <a:fillRect/>
            </a:stretch>
          </p:blipFill>
          <p:spPr>
            <a:xfrm>
              <a:off x="1295400" y="838200"/>
              <a:ext cx="7064608" cy="47412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791200" y="5181600"/>
              <a:ext cx="2438400" cy="488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313400"/>
            <a:ext cx="4986497" cy="2163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Experimental setup &amp; exposure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789" y="4648200"/>
            <a:ext cx="2597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Acquired statistics </a:t>
            </a:r>
            <a:r>
              <a:rPr lang="en-US" sz="2000" dirty="0" smtClean="0"/>
              <a:t>for 0</a:t>
            </a:r>
            <a:r>
              <a:rPr lang="en-US" sz="2000" dirty="0" smtClean="0">
                <a:latin typeface="Symbol" charset="2"/>
                <a:cs typeface="Symbol" charset="2"/>
              </a:rPr>
              <a:t>nbb</a:t>
            </a:r>
            <a:r>
              <a:rPr lang="en-US" sz="2000" dirty="0" smtClean="0"/>
              <a:t> search: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35.2 kg y TeO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2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9.8 kg y 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130</a:t>
            </a:r>
            <a:r>
              <a:rPr lang="en-US" sz="2000" b="1" dirty="0" smtClean="0">
                <a:solidFill>
                  <a:srgbClr val="0000FF"/>
                </a:solidFill>
              </a:rPr>
              <a:t>Te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035" y="1062275"/>
            <a:ext cx="1528697" cy="565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377077"/>
            <a:ext cx="71380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Same cryostat as Cuoricino experiment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Inner shield: 1 cm of Roman Lead (4 &lt; mBq/kg)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External shield: 20 cm of Modern Lead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Nitrogen flushing</a:t>
            </a:r>
          </a:p>
          <a:p>
            <a:endParaRPr lang="en-US" dirty="0" smtClean="0"/>
          </a:p>
          <a:p>
            <a:r>
              <a:rPr lang="en-US" sz="2400" dirty="0" smtClean="0"/>
              <a:t>Gamma backgorund from cryostat shields not expected to change</a:t>
            </a:r>
          </a:p>
          <a:p>
            <a:r>
              <a:rPr lang="en-US" dirty="0" smtClean="0"/>
              <a:t>(test of alpha background)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CUORE-0: calibration energy resolution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990600"/>
            <a:ext cx="9184990" cy="5791200"/>
            <a:chOff x="0" y="990600"/>
            <a:chExt cx="9184990" cy="5791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 t="11412" b="4902"/>
            <a:stretch>
              <a:fillRect/>
            </a:stretch>
          </p:blipFill>
          <p:spPr>
            <a:xfrm>
              <a:off x="0" y="1021800"/>
              <a:ext cx="9184990" cy="5760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267200" y="990600"/>
              <a:ext cx="4800600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021800"/>
            <a:ext cx="4037724" cy="30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2200" y="5177135"/>
            <a:ext cx="2230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Improvement in the reproducibility of the detector construction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CUORE-0 background (1)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1143000"/>
            <a:ext cx="3276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Detectors </a:t>
            </a:r>
            <a:r>
              <a:rPr lang="en-US" dirty="0" smtClean="0"/>
              <a:t>have been calibrated using two thoriated tungsten wires source placed in between the outermost cryostat shield and the external lead shield.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3124200"/>
            <a:ext cx="3581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Typical </a:t>
            </a:r>
            <a:r>
              <a:rPr lang="en-US" dirty="0" smtClean="0"/>
              <a:t>event rate per crystal:</a:t>
            </a:r>
          </a:p>
          <a:p>
            <a:pPr lvl="1"/>
            <a:r>
              <a:rPr lang="en-US" sz="1400" dirty="0" smtClean="0"/>
              <a:t>1 mHz during physics data taking</a:t>
            </a:r>
          </a:p>
          <a:p>
            <a:pPr lvl="1"/>
            <a:r>
              <a:rPr lang="en-US" sz="1400" dirty="0" smtClean="0"/>
              <a:t>60 mHz during calibrations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46482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Calibration </a:t>
            </a:r>
            <a:r>
              <a:rPr lang="en-US" dirty="0" smtClean="0"/>
              <a:t>function: quadratic function with zero intercept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02275"/>
            <a:ext cx="5011869" cy="60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69821" b="6189"/>
          <a:stretch>
            <a:fillRect/>
          </a:stretch>
        </p:blipFill>
        <p:spPr>
          <a:xfrm>
            <a:off x="76200" y="5334000"/>
            <a:ext cx="8010209" cy="144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CUORE-0 background (2)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32" y="914400"/>
            <a:ext cx="7787868" cy="324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267200"/>
            <a:ext cx="928972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baseline="30000" dirty="0" smtClean="0"/>
              <a:t> 238</a:t>
            </a:r>
            <a:r>
              <a:rPr lang="en-US" dirty="0" smtClean="0"/>
              <a:t>U and </a:t>
            </a:r>
            <a:r>
              <a:rPr lang="en-US" baseline="30000" dirty="0" smtClean="0"/>
              <a:t>232</a:t>
            </a:r>
            <a:r>
              <a:rPr lang="en-US" dirty="0" smtClean="0"/>
              <a:t>Th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lines reduced thanks to the new surface </a:t>
            </a:r>
            <a:r>
              <a:rPr lang="en-US" dirty="0" smtClean="0"/>
              <a:t>treatement </a:t>
            </a:r>
            <a:r>
              <a:rPr lang="en-US" dirty="0" smtClean="0"/>
              <a:t>of detectors</a:t>
            </a:r>
          </a:p>
          <a:p>
            <a:pPr>
              <a:buFont typeface="Arial"/>
              <a:buChar char="•"/>
            </a:pPr>
            <a:r>
              <a:rPr lang="en-US" baseline="30000" dirty="0" smtClean="0"/>
              <a:t> 238</a:t>
            </a:r>
            <a:r>
              <a:rPr lang="en-US" dirty="0" smtClean="0"/>
              <a:t>U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lines </a:t>
            </a:r>
            <a:r>
              <a:rPr lang="en-US" dirty="0" smtClean="0"/>
              <a:t>reduced </a:t>
            </a:r>
            <a:r>
              <a:rPr lang="en-US" dirty="0" smtClean="0"/>
              <a:t>by a factor 2 (better control of Radon)</a:t>
            </a:r>
          </a:p>
          <a:p>
            <a:pPr>
              <a:buFont typeface="Arial"/>
              <a:buChar char="•"/>
            </a:pPr>
            <a:r>
              <a:rPr lang="en-US" baseline="30000" dirty="0" smtClean="0"/>
              <a:t> 232</a:t>
            </a:r>
            <a:r>
              <a:rPr lang="en-US" dirty="0" smtClean="0"/>
              <a:t>Th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lines not </a:t>
            </a:r>
            <a:r>
              <a:rPr lang="en-US" dirty="0" smtClean="0"/>
              <a:t>reduced </a:t>
            </a:r>
            <a:r>
              <a:rPr lang="en-US" dirty="0" smtClean="0"/>
              <a:t>(they </a:t>
            </a:r>
            <a:r>
              <a:rPr lang="en-US" dirty="0" smtClean="0"/>
              <a:t>come </a:t>
            </a:r>
            <a:r>
              <a:rPr lang="en-US" dirty="0" smtClean="0"/>
              <a:t>from the cryostat which is the same in both cases)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5710019"/>
            <a:ext cx="2948740" cy="646331"/>
          </a:xfrm>
          <a:prstGeom prst="rect">
            <a:avLst/>
          </a:prstGeom>
          <a:solidFill>
            <a:schemeClr val="bg1"/>
          </a:solidFill>
          <a:ln w="635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Factor 6 reduction in the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continuum region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CUORE-0: ROI 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2" y="1905000"/>
            <a:ext cx="6051218" cy="369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38825"/>
          <a:stretch>
            <a:fillRect/>
          </a:stretch>
        </p:blipFill>
        <p:spPr>
          <a:xfrm>
            <a:off x="6019800" y="5257800"/>
            <a:ext cx="2837606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97791"/>
            <a:ext cx="4634422" cy="112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6303" y="2971800"/>
            <a:ext cx="1709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130</a:t>
            </a:r>
            <a:r>
              <a:rPr lang="en-US" sz="1400" dirty="0" smtClean="0"/>
              <a:t>Te 0</a:t>
            </a:r>
            <a:r>
              <a:rPr lang="en-US" sz="1400" dirty="0" smtClean="0">
                <a:latin typeface="Symbol" charset="2"/>
                <a:cs typeface="Symbol" charset="2"/>
              </a:rPr>
              <a:t>nbb</a:t>
            </a:r>
            <a:r>
              <a:rPr lang="en-US" sz="1400" dirty="0" smtClean="0"/>
              <a:t> Q-Value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2959794" y="3712594"/>
            <a:ext cx="682823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342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/>
              <a:t>60</a:t>
            </a:r>
            <a:r>
              <a:rPr lang="en-US" sz="1200" dirty="0" smtClean="0"/>
              <a:t>Co double-gamma line 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6171684"/>
            <a:ext cx="3127554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Phys. Rev. Lett. 115, 102502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1354991"/>
            <a:ext cx="33455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yield of 0</a:t>
            </a:r>
            <a:r>
              <a:rPr lang="en-US" sz="1600" dirty="0" smtClean="0">
                <a:latin typeface="Symbol" charset="2"/>
                <a:cs typeface="Symbol" charset="2"/>
              </a:rPr>
              <a:t>nbb</a:t>
            </a:r>
            <a:r>
              <a:rPr lang="en-US" sz="1600" dirty="0" smtClean="0"/>
              <a:t> events has been determined by performing a simultaneous unbinned extended maximuum likelihood fit in the region 2470-2570 keV.</a:t>
            </a:r>
          </a:p>
          <a:p>
            <a:pPr algn="just"/>
            <a:r>
              <a:rPr lang="en-US" sz="1600" dirty="0" smtClean="0"/>
              <a:t>The used fit has 3 components: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The hypothetical 0</a:t>
            </a:r>
            <a:r>
              <a:rPr lang="en-US" sz="1400" dirty="0" smtClean="0">
                <a:latin typeface="Symbol" charset="2"/>
                <a:cs typeface="Symbol" charset="2"/>
              </a:rPr>
              <a:t>nbb</a:t>
            </a:r>
            <a:r>
              <a:rPr lang="en-US" sz="1400" dirty="0" smtClean="0"/>
              <a:t> peak at the Q-value of 130Te (2527 keV)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A peak floating around 2505 keV due to sum of gamma events from </a:t>
            </a:r>
            <a:r>
              <a:rPr lang="en-US" sz="1400" baseline="30000" dirty="0" smtClean="0"/>
              <a:t>60</a:t>
            </a:r>
            <a:r>
              <a:rPr lang="en-US" sz="1400" dirty="0" smtClean="0"/>
              <a:t>Co in the nearby copper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A flat continuum bkg, attributed to multi scatter Compton events from </a:t>
            </a:r>
            <a:r>
              <a:rPr lang="en-US" sz="1400" baseline="30000" dirty="0" smtClean="0"/>
              <a:t>208</a:t>
            </a:r>
            <a:r>
              <a:rPr lang="en-US" sz="1400" dirty="0" smtClean="0"/>
              <a:t>Tl and surface </a:t>
            </a:r>
            <a:r>
              <a:rPr lang="en-US" sz="1400" dirty="0" smtClean="0">
                <a:latin typeface="Symbol" charset="2"/>
                <a:cs typeface="Symbol" charset="2"/>
              </a:rPr>
              <a:t>a</a:t>
            </a:r>
            <a:r>
              <a:rPr lang="en-US" sz="1400" dirty="0" smtClean="0"/>
              <a:t> events. 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48684" y="5562600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dirty="0" smtClean="0">
                <a:latin typeface="Symbol" charset="2"/>
                <a:cs typeface="Symbol" charset="2"/>
              </a:rPr>
              <a:t>nbb</a:t>
            </a:r>
            <a:r>
              <a:rPr lang="en-US" dirty="0" smtClean="0"/>
              <a:t> 130Te Bayesian 90% C.L. limit: </a:t>
            </a:r>
            <a:r>
              <a:rPr lang="en-US" sz="2400" b="1" dirty="0" smtClean="0">
                <a:solidFill>
                  <a:srgbClr val="FF0000"/>
                </a:solidFill>
              </a:rPr>
              <a:t>2.7x10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24</a:t>
            </a:r>
            <a:r>
              <a:rPr lang="en-US" sz="2400" b="1" dirty="0" smtClean="0">
                <a:solidFill>
                  <a:srgbClr val="FF0000"/>
                </a:solidFill>
              </a:rPr>
              <a:t> 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090500" y="5257800"/>
            <a:ext cx="2736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-2094" t="12700" b="6967"/>
          <a:stretch>
            <a:fillRect/>
          </a:stretch>
        </p:blipFill>
        <p:spPr>
          <a:xfrm>
            <a:off x="0" y="1295400"/>
            <a:ext cx="9144000" cy="540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Limit on m</a:t>
            </a:r>
            <a:r>
              <a:rPr lang="en-US" baseline="-25000" dirty="0" smtClean="0">
                <a:latin typeface="Symbol" charset="2"/>
                <a:cs typeface="Symbol" charset="2"/>
              </a:rPr>
              <a:t>bb</a:t>
            </a:r>
            <a:endParaRPr lang="en-US" baseline="-250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Neutrinos and Double beta decay in a nutshell</a:t>
            </a:r>
          </a:p>
          <a:p>
            <a:r>
              <a:rPr lang="en-US" dirty="0" smtClean="0">
                <a:latin typeface="Comic Sans MS"/>
                <a:cs typeface="Comic Sans MS"/>
              </a:rPr>
              <a:t>The bolometric technique and TeO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detectors</a:t>
            </a:r>
          </a:p>
          <a:p>
            <a:r>
              <a:rPr lang="en-US" dirty="0" smtClean="0">
                <a:latin typeface="Comic Sans MS"/>
                <a:cs typeface="Comic Sans MS"/>
              </a:rPr>
              <a:t>CUORE-0: detectors, background, results</a:t>
            </a:r>
          </a:p>
          <a:p>
            <a:r>
              <a:rPr lang="en-US" dirty="0" smtClean="0">
                <a:latin typeface="Comic Sans MS"/>
                <a:cs typeface="Comic Sans MS"/>
              </a:rPr>
              <a:t>CUORE: state of the art and sensitivity</a:t>
            </a:r>
          </a:p>
          <a:p>
            <a:r>
              <a:rPr lang="en-US" dirty="0" smtClean="0">
                <a:latin typeface="Comic Sans MS"/>
                <a:cs typeface="Comic Sans MS"/>
              </a:rPr>
              <a:t>CUPID: Next-generation bolometric tonne-scale experiment</a:t>
            </a:r>
          </a:p>
          <a:p>
            <a:r>
              <a:rPr lang="en-US" dirty="0" smtClean="0">
                <a:latin typeface="Comic Sans MS"/>
                <a:cs typeface="Comic Sans MS"/>
              </a:rPr>
              <a:t>3 ongoing</a:t>
            </a:r>
            <a:r>
              <a:rPr lang="en-US" dirty="0" smtClean="0">
                <a:latin typeface="Comic Sans MS"/>
                <a:cs typeface="Comic Sans MS"/>
              </a:rPr>
              <a:t> CUPID-related R</a:t>
            </a:r>
            <a:r>
              <a:rPr lang="en-US" dirty="0" smtClean="0">
                <a:latin typeface="Comic Sans MS"/>
                <a:cs typeface="Comic Sans MS"/>
              </a:rPr>
              <a:t>&amp;</a:t>
            </a:r>
            <a:r>
              <a:rPr lang="en-US" dirty="0" smtClean="0">
                <a:latin typeface="Comic Sans MS"/>
                <a:cs typeface="Comic Sans MS"/>
              </a:rPr>
              <a:t>Ds </a:t>
            </a:r>
            <a:r>
              <a:rPr lang="en-US" dirty="0" smtClean="0">
                <a:latin typeface="Comic Sans MS"/>
                <a:cs typeface="Comic Sans MS"/>
              </a:rPr>
              <a:t>and results</a:t>
            </a:r>
          </a:p>
          <a:p>
            <a:r>
              <a:rPr lang="en-US" dirty="0" smtClean="0">
                <a:latin typeface="Comic Sans MS"/>
                <a:cs typeface="Comic Sans MS"/>
              </a:rPr>
              <a:t>Conclusions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dirty="0" smtClean="0"/>
              <a:t>CUORE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149489"/>
            <a:ext cx="822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Closely packed array of 988 TeO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crystals (19 towers of 52 crystals 5x5x5 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, 0.75 kg each)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TeO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total mass: 741 kg (</a:t>
            </a:r>
            <a:r>
              <a:rPr sz="2000" dirty="0" smtClean="0"/>
              <a:t>~</a:t>
            </a:r>
            <a:r>
              <a:rPr lang="fr-FR" sz="2000" dirty="0" smtClean="0"/>
              <a:t> </a:t>
            </a:r>
            <a:r>
              <a:rPr lang="en-US" sz="2000" dirty="0" smtClean="0"/>
              <a:t>206 kg of </a:t>
            </a:r>
            <a:r>
              <a:rPr sz="2000" dirty="0" smtClean="0"/>
              <a:t>~</a:t>
            </a:r>
            <a:r>
              <a:rPr lang="en-US" sz="2000" baseline="30000" dirty="0" smtClean="0"/>
              <a:t>130</a:t>
            </a:r>
            <a:r>
              <a:rPr lang="en-US" sz="2000" dirty="0" smtClean="0"/>
              <a:t>Te</a:t>
            </a:r>
            <a:r>
              <a:rPr lang="en-US" sz="2000" dirty="0" smtClean="0"/>
              <a:t>)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Energy resolution: 5 keV @ 2615 keV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Operating temperature: </a:t>
            </a:r>
            <a:r>
              <a:rPr sz="2000" dirty="0" smtClean="0"/>
              <a:t>~</a:t>
            </a:r>
            <a:r>
              <a:rPr lang="fr-FR" sz="2000" dirty="0" smtClean="0"/>
              <a:t> 10 mK</a:t>
            </a:r>
          </a:p>
          <a:p>
            <a:pPr>
              <a:buFont typeface="Arial"/>
              <a:buChar char="•"/>
            </a:pPr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 Total mass to be cooled down: </a:t>
            </a:r>
            <a:r>
              <a:rPr sz="2000" dirty="0" smtClean="0"/>
              <a:t>~</a:t>
            </a:r>
            <a:r>
              <a:rPr lang="fr-FR" sz="2000" dirty="0" smtClean="0"/>
              <a:t> 15 tons</a:t>
            </a:r>
          </a:p>
          <a:p>
            <a:pPr>
              <a:buFont typeface="Arial"/>
              <a:buChar char="•"/>
            </a:pPr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 Stringent radiopurity controls on </a:t>
            </a:r>
          </a:p>
          <a:p>
            <a:r>
              <a:rPr lang="fr-FR" sz="2000" dirty="0" smtClean="0"/>
              <a:t>  materials and assembly</a:t>
            </a:r>
          </a:p>
          <a:p>
            <a:pPr>
              <a:buFont typeface="Arial"/>
              <a:buChar char="•"/>
            </a:pPr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 Stable ultra-low temperatures</a:t>
            </a:r>
          </a:p>
          <a:p>
            <a:pPr>
              <a:buFont typeface="Arial"/>
              <a:buChar char="•"/>
            </a:pPr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 Extremely low vibrations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5287536" y="2971800"/>
            <a:ext cx="1143000" cy="1219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181600" y="2590750"/>
            <a:ext cx="3886200" cy="3765600"/>
            <a:chOff x="5181600" y="2590750"/>
            <a:chExt cx="3886200" cy="3765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0911" y="2590750"/>
              <a:ext cx="3856889" cy="37656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81600" y="2590750"/>
              <a:ext cx="1477536" cy="16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CUORE 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0" y="914400"/>
            <a:ext cx="8479611" cy="309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962400"/>
            <a:ext cx="49733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Main goals: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Background rate: 10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counts/ (keV kg y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d</a:t>
            </a:r>
            <a:r>
              <a:rPr lang="en-US" sz="2000" dirty="0" smtClean="0"/>
              <a:t>ominated by surface </a:t>
            </a:r>
            <a:r>
              <a:rPr lang="en-US" sz="2000" dirty="0" smtClean="0">
                <a:latin typeface="Symbol" charset="2"/>
                <a:cs typeface="Symbol" charset="2"/>
              </a:rPr>
              <a:t>a </a:t>
            </a:r>
            <a:r>
              <a:rPr lang="en-US" sz="2000" dirty="0" smtClean="0"/>
              <a:t>background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5 keV FWHM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5 years of live time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CUORE projected sensitivity (90% C.L.)</a:t>
            </a:r>
          </a:p>
          <a:p>
            <a:r>
              <a:rPr lang="en-US" sz="2000" dirty="0" smtClean="0"/>
              <a:t>S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(0</a:t>
            </a:r>
            <a:r>
              <a:rPr lang="en-US" sz="2000" dirty="0" smtClean="0">
                <a:latin typeface="Symbol" charset="2"/>
                <a:cs typeface="Symbol" charset="2"/>
              </a:rPr>
              <a:t>nbb</a:t>
            </a:r>
            <a:r>
              <a:rPr lang="en-US" sz="2000" dirty="0" smtClean="0"/>
              <a:t>)= 9.5 x 10</a:t>
            </a:r>
            <a:r>
              <a:rPr lang="en-US" sz="2000" baseline="30000" dirty="0" smtClean="0"/>
              <a:t>25</a:t>
            </a:r>
            <a:r>
              <a:rPr lang="en-US" sz="2000" dirty="0" smtClean="0"/>
              <a:t> y</a:t>
            </a:r>
          </a:p>
          <a:p>
            <a:r>
              <a:rPr lang="en-US" sz="2000" dirty="0" smtClean="0"/>
              <a:t>m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bb</a:t>
            </a:r>
            <a:r>
              <a:rPr lang="en-US" sz="2000" dirty="0" smtClean="0"/>
              <a:t>: 50-130 meV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388085" y="4495800"/>
            <a:ext cx="267971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cases:</a:t>
            </a:r>
          </a:p>
          <a:p>
            <a:r>
              <a:rPr lang="en-US" sz="2000" b="1" dirty="0" smtClean="0">
                <a:solidFill>
                  <a:srgbClr val="3366FF"/>
                </a:solidFill>
              </a:rPr>
              <a:t>0</a:t>
            </a:r>
            <a:r>
              <a:rPr lang="en-US" sz="20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nbb</a:t>
            </a:r>
          </a:p>
          <a:p>
            <a:r>
              <a:rPr lang="en-US" sz="2000" b="1" dirty="0" smtClean="0">
                <a:solidFill>
                  <a:srgbClr val="3366FF"/>
                </a:solidFill>
              </a:rPr>
              <a:t>Dark Matter</a:t>
            </a:r>
          </a:p>
          <a:p>
            <a:r>
              <a:rPr lang="en-US" sz="2000" b="1" dirty="0" smtClean="0">
                <a:solidFill>
                  <a:srgbClr val="3366FF"/>
                </a:solidFill>
              </a:rPr>
              <a:t>Axions</a:t>
            </a:r>
          </a:p>
          <a:p>
            <a:r>
              <a:rPr lang="en-US" sz="2000" b="1" dirty="0" smtClean="0">
                <a:solidFill>
                  <a:srgbClr val="3366FF"/>
                </a:solidFill>
              </a:rPr>
              <a:t>Rare nuclear decays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430587" y="5029200"/>
            <a:ext cx="817813" cy="533400"/>
          </a:xfrm>
          <a:prstGeom prst="rightArrow">
            <a:avLst/>
          </a:prstGeom>
          <a:solidFill>
            <a:schemeClr val="accent6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8" y="4267200"/>
            <a:ext cx="3211558" cy="25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5896" y="3048000"/>
            <a:ext cx="31643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988/988 NTD connected</a:t>
            </a:r>
          </a:p>
          <a:p>
            <a:r>
              <a:rPr lang="en-US" sz="1600" dirty="0" smtClean="0"/>
              <a:t>988/988 heaters connected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1066800"/>
            <a:ext cx="32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Assembly line improved thanks to CUORE-0 experience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02700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Assembly of all the 19 CUORE towers completes in 2014 </a:t>
            </a:r>
            <a:endParaRPr lang="en-US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CUORE status (1)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056000"/>
            <a:ext cx="2438382" cy="301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85" y="900000"/>
            <a:ext cx="2335815" cy="32148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7086600" y="2362200"/>
            <a:ext cx="685800" cy="528191"/>
          </a:xfrm>
          <a:prstGeom prst="downArrow">
            <a:avLst/>
          </a:prstGeom>
          <a:solidFill>
            <a:schemeClr val="accent6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52800" y="4191000"/>
            <a:ext cx="27030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New semi-automatic system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Highly-reproducible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Fully performed under 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atmosphere to minimize radioactive recontamination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551" y="3957600"/>
            <a:ext cx="2596249" cy="199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CUORE status 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1066800"/>
            <a:ext cx="525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commissioning of the cryogenic system has been done adding complexity at each </a:t>
            </a:r>
            <a:r>
              <a:rPr lang="en-US" dirty="0" smtClean="0"/>
              <a:t>step.</a:t>
            </a:r>
          </a:p>
          <a:p>
            <a:endParaRPr lang="en-US" dirty="0" smtClean="0"/>
          </a:p>
          <a:p>
            <a:r>
              <a:rPr lang="en-US" dirty="0" smtClean="0"/>
              <a:t>Phase1: tests on individual </a:t>
            </a:r>
            <a:r>
              <a:rPr lang="en-US" dirty="0" smtClean="0"/>
              <a:t>systems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Outer/inner vacuum chamber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Cryostat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Dulition unit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Phase2: system integration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143000"/>
            <a:ext cx="3253169" cy="459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489450"/>
            <a:ext cx="2997200" cy="212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839800"/>
            <a:ext cx="2426439" cy="165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0134" y="4724400"/>
            <a:ext cx="26934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Wiring</a:t>
            </a:r>
          </a:p>
          <a:p>
            <a:r>
              <a:rPr lang="en-US" sz="1600" dirty="0" smtClean="0"/>
              <a:t>Top Pb shield</a:t>
            </a:r>
          </a:p>
          <a:p>
            <a:r>
              <a:rPr lang="en-US" sz="1600" dirty="0" smtClean="0"/>
              <a:t>Detector calibration System</a:t>
            </a:r>
          </a:p>
          <a:p>
            <a:r>
              <a:rPr lang="en-US" sz="1600" dirty="0" smtClean="0"/>
              <a:t>Tower support plate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" y="1119600"/>
            <a:ext cx="9115190" cy="5738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Some pictures from last tests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79866" y="1286470"/>
            <a:ext cx="31875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Top lead shield &amp; suspension</a:t>
            </a:r>
          </a:p>
          <a:p>
            <a:r>
              <a:rPr lang="en-US" dirty="0" smtClean="0"/>
              <a:t>Thermalizers</a:t>
            </a:r>
          </a:p>
          <a:p>
            <a:r>
              <a:rPr lang="en-US" dirty="0" smtClean="0"/>
              <a:t>Top ferrule (10 mK)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0" y="1077000"/>
            <a:ext cx="9057450" cy="540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coldest place in the Universe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0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fr-FR" cap="none" dirty="0" smtClean="0"/>
              <a:t>Current-generation experiments</a:t>
            </a:r>
            <a:endParaRPr lang="fr-FR" cap="none" dirty="0"/>
          </a:p>
        </p:txBody>
      </p:sp>
      <p:pic>
        <p:nvPicPr>
          <p:cNvPr id="6861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79867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1143000" y="2741612"/>
            <a:ext cx="7239000" cy="1588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8615" name="TextBox 7"/>
          <p:cNvSpPr txBox="1">
            <a:spLocks noChangeArrowheads="1"/>
          </p:cNvSpPr>
          <p:nvPr/>
        </p:nvSpPr>
        <p:spPr bwMode="auto">
          <a:xfrm>
            <a:off x="1981200" y="1981200"/>
            <a:ext cx="2698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781469"/>
                </a:solidFill>
              </a:rPr>
              <a:t>FROM HERE…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ZoneTexte 19"/>
          <p:cNvSpPr txBox="1"/>
          <p:nvPr/>
        </p:nvSpPr>
        <p:spPr>
          <a:xfrm>
            <a:off x="4722538" y="2706469"/>
            <a:ext cx="327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ymbol" panose="05050102010706020507" pitchFamily="18" charset="2"/>
              </a:rPr>
              <a:t>t</a:t>
            </a:r>
            <a:r>
              <a:rPr lang="en-US" sz="3600" baseline="-25000" dirty="0" smtClean="0">
                <a:latin typeface="Symbol" panose="05050102010706020507" pitchFamily="18" charset="2"/>
              </a:rPr>
              <a:t>0n</a:t>
            </a:r>
            <a:r>
              <a:rPr lang="en-US" sz="3600" dirty="0" smtClean="0"/>
              <a:t> </a:t>
            </a:r>
            <a:r>
              <a:rPr lang="en-US" sz="3600" dirty="0" smtClean="0">
                <a:sym typeface="Symbol"/>
              </a:rPr>
              <a:t> 10</a:t>
            </a:r>
            <a:r>
              <a:rPr lang="en-US" sz="3600" baseline="30000" dirty="0" smtClean="0">
                <a:sym typeface="Symbol"/>
              </a:rPr>
              <a:t>26</a:t>
            </a:r>
            <a:r>
              <a:rPr lang="en-US" sz="3600" dirty="0" smtClean="0">
                <a:sym typeface="Symbol"/>
              </a:rPr>
              <a:t>-10</a:t>
            </a:r>
            <a:r>
              <a:rPr lang="en-US" sz="3600" baseline="30000" dirty="0" smtClean="0">
                <a:sym typeface="Symbol"/>
              </a:rPr>
              <a:t>27</a:t>
            </a:r>
            <a:r>
              <a:rPr lang="en-US" sz="3600" dirty="0" smtClean="0">
                <a:sym typeface="Symbol"/>
              </a:rPr>
              <a:t> y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79867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1143000" y="3427413"/>
            <a:ext cx="7239000" cy="1587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9639" name="TextBox 6"/>
          <p:cNvSpPr txBox="1">
            <a:spLocks noChangeArrowheads="1"/>
          </p:cNvSpPr>
          <p:nvPr/>
        </p:nvSpPr>
        <p:spPr bwMode="auto">
          <a:xfrm>
            <a:off x="1981200" y="2220913"/>
            <a:ext cx="2346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781469"/>
                </a:solidFill>
              </a:rPr>
              <a:t>TO THERE…</a:t>
            </a:r>
          </a:p>
        </p:txBody>
      </p:sp>
      <p:sp>
        <p:nvSpPr>
          <p:cNvPr id="69640" name="ZoneTexte 7"/>
          <p:cNvSpPr txBox="1">
            <a:spLocks noChangeArrowheads="1"/>
          </p:cNvSpPr>
          <p:nvPr/>
        </p:nvSpPr>
        <p:spPr bwMode="auto">
          <a:xfrm>
            <a:off x="4876800" y="4191000"/>
            <a:ext cx="371633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i="1" dirty="0">
                <a:solidFill>
                  <a:srgbClr val="5A0F4F"/>
                </a:solidFill>
                <a:latin typeface="French Script MT" charset="0"/>
              </a:rPr>
              <a:t>O </a:t>
            </a:r>
            <a:r>
              <a:rPr lang="en-US" sz="3200" b="1" dirty="0">
                <a:solidFill>
                  <a:srgbClr val="5A0F4F"/>
                </a:solidFill>
              </a:rPr>
              <a:t>(1 ton)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5A0F4F"/>
                </a:solidFill>
              </a:rPr>
              <a:t>+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5A0F4F"/>
                </a:solidFill>
                <a:sym typeface="Symbol" charset="2"/>
              </a:rPr>
              <a:t>z</a:t>
            </a:r>
            <a:r>
              <a:rPr lang="en-US" sz="3200" b="1" dirty="0">
                <a:solidFill>
                  <a:srgbClr val="5A0F4F"/>
                </a:solidFill>
              </a:rPr>
              <a:t>ero background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4610101" y="2857500"/>
            <a:ext cx="838200" cy="3175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9642" name="TextBox 13"/>
          <p:cNvSpPr txBox="1">
            <a:spLocks noChangeArrowheads="1"/>
          </p:cNvSpPr>
          <p:nvPr/>
        </p:nvSpPr>
        <p:spPr bwMode="auto">
          <a:xfrm>
            <a:off x="5562600" y="2514600"/>
            <a:ext cx="498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ZoneTexte 24"/>
          <p:cNvSpPr txBox="1"/>
          <p:nvPr/>
        </p:nvSpPr>
        <p:spPr>
          <a:xfrm>
            <a:off x="4722538" y="3468469"/>
            <a:ext cx="327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ymbol" panose="05050102010706020507" pitchFamily="18" charset="2"/>
              </a:rPr>
              <a:t>t</a:t>
            </a:r>
            <a:r>
              <a:rPr lang="en-US" sz="3600" baseline="-25000" dirty="0" smtClean="0">
                <a:latin typeface="Symbol" panose="05050102010706020507" pitchFamily="18" charset="2"/>
              </a:rPr>
              <a:t>0n</a:t>
            </a:r>
            <a:r>
              <a:rPr lang="en-US" sz="3600" dirty="0" smtClean="0"/>
              <a:t> </a:t>
            </a:r>
            <a:r>
              <a:rPr lang="en-US" sz="3600" dirty="0" smtClean="0">
                <a:sym typeface="Symbol"/>
              </a:rPr>
              <a:t> 10</a:t>
            </a:r>
            <a:r>
              <a:rPr lang="en-US" sz="3600" baseline="30000" dirty="0" smtClean="0">
                <a:sym typeface="Symbol"/>
              </a:rPr>
              <a:t>27</a:t>
            </a:r>
            <a:r>
              <a:rPr lang="en-US" sz="3600" dirty="0" smtClean="0">
                <a:sym typeface="Symbol"/>
              </a:rPr>
              <a:t>-10</a:t>
            </a:r>
            <a:r>
              <a:rPr lang="en-US" sz="3600" baseline="30000" dirty="0" smtClean="0">
                <a:sym typeface="Symbol"/>
              </a:rPr>
              <a:t>28</a:t>
            </a:r>
            <a:r>
              <a:rPr lang="en-US" sz="3600" dirty="0" smtClean="0">
                <a:sym typeface="Symbol"/>
              </a:rPr>
              <a:t> y </a:t>
            </a:r>
            <a:endParaRPr lang="en-US" sz="3600" dirty="0"/>
          </a:p>
        </p:txBody>
      </p:sp>
      <p:sp>
        <p:nvSpPr>
          <p:cNvPr id="14" name="Titre 10"/>
          <p:cNvSpPr txBox="1">
            <a:spLocks/>
          </p:cNvSpPr>
          <p:nvPr/>
        </p:nvSpPr>
        <p:spPr bwMode="auto"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What’s next…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0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fr-FR" cap="none" dirty="0" smtClean="0"/>
              <a:t>What’s next…</a:t>
            </a:r>
            <a:endParaRPr lang="fr-FR" cap="none" dirty="0"/>
          </a:p>
        </p:txBody>
      </p:sp>
      <p:pic>
        <p:nvPicPr>
          <p:cNvPr id="6963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79867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1143000" y="3427413"/>
            <a:ext cx="7239000" cy="1587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9639" name="TextBox 6"/>
          <p:cNvSpPr txBox="1">
            <a:spLocks noChangeArrowheads="1"/>
          </p:cNvSpPr>
          <p:nvPr/>
        </p:nvSpPr>
        <p:spPr bwMode="auto">
          <a:xfrm>
            <a:off x="1981200" y="2220913"/>
            <a:ext cx="2346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781469"/>
                </a:solidFill>
              </a:rPr>
              <a:t>TO THERE…</a:t>
            </a:r>
          </a:p>
        </p:txBody>
      </p:sp>
      <p:sp>
        <p:nvSpPr>
          <p:cNvPr id="69640" name="ZoneTexte 7"/>
          <p:cNvSpPr txBox="1">
            <a:spLocks noChangeArrowheads="1"/>
          </p:cNvSpPr>
          <p:nvPr/>
        </p:nvSpPr>
        <p:spPr bwMode="auto">
          <a:xfrm>
            <a:off x="4419600" y="3581400"/>
            <a:ext cx="371633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i="1" dirty="0">
                <a:solidFill>
                  <a:srgbClr val="5A0F4F"/>
                </a:solidFill>
                <a:latin typeface="French Script MT" charset="0"/>
              </a:rPr>
              <a:t>O </a:t>
            </a:r>
            <a:r>
              <a:rPr lang="en-US" sz="3200" b="1" dirty="0">
                <a:solidFill>
                  <a:srgbClr val="5A0F4F"/>
                </a:solidFill>
              </a:rPr>
              <a:t>(1 ton)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5A0F4F"/>
                </a:solidFill>
              </a:rPr>
              <a:t>+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5A0F4F"/>
                </a:solidFill>
                <a:sym typeface="Symbol" charset="2"/>
              </a:rPr>
              <a:t>z</a:t>
            </a:r>
            <a:r>
              <a:rPr lang="en-US" sz="3200" b="1" dirty="0">
                <a:solidFill>
                  <a:srgbClr val="5A0F4F"/>
                </a:solidFill>
              </a:rPr>
              <a:t>ero background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4610101" y="2857500"/>
            <a:ext cx="838200" cy="3175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9642" name="TextBox 13"/>
          <p:cNvSpPr txBox="1">
            <a:spLocks noChangeArrowheads="1"/>
          </p:cNvSpPr>
          <p:nvPr/>
        </p:nvSpPr>
        <p:spPr bwMode="auto">
          <a:xfrm>
            <a:off x="5562600" y="2514600"/>
            <a:ext cx="498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38600" y="5675293"/>
            <a:ext cx="4038600" cy="954107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bolometric approach: CUPID</a:t>
            </a:r>
            <a:endParaRPr lang="en-US" sz="2800" dirty="0"/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5963012" y="5159013"/>
            <a:ext cx="720000" cy="3175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16632"/>
            <a:ext cx="908466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CUPID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0000"/>
                </a:solidFill>
                <a:ea typeface="+mj-ea"/>
                <a:cs typeface="+mj-cs"/>
              </a:rPr>
              <a:t>C</a:t>
            </a:r>
            <a:r>
              <a:rPr lang="en-US" sz="3200" b="1" kern="0" dirty="0" smtClean="0">
                <a:solidFill>
                  <a:srgbClr val="000000"/>
                </a:solidFill>
                <a:ea typeface="+mj-ea"/>
                <a:cs typeface="+mj-cs"/>
              </a:rPr>
              <a:t>UORE</a:t>
            </a:r>
            <a:r>
              <a:rPr lang="en-US" sz="3200" b="1" kern="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ea typeface="+mj-ea"/>
                <a:cs typeface="+mj-cs"/>
              </a:rPr>
              <a:t>U</a:t>
            </a:r>
            <a:r>
              <a:rPr lang="en-US" sz="3200" b="1" kern="0" dirty="0" smtClean="0">
                <a:solidFill>
                  <a:srgbClr val="000000"/>
                </a:solidFill>
                <a:ea typeface="+mj-ea"/>
                <a:cs typeface="+mj-cs"/>
              </a:rPr>
              <a:t>pgrade with </a:t>
            </a:r>
            <a:r>
              <a:rPr lang="en-US" sz="3200" b="1" kern="0" dirty="0" smtClean="0">
                <a:solidFill>
                  <a:srgbClr val="FF0000"/>
                </a:solidFill>
                <a:ea typeface="+mj-ea"/>
                <a:cs typeface="+mj-cs"/>
              </a:rPr>
              <a:t>P</a:t>
            </a:r>
            <a:r>
              <a:rPr lang="en-US" sz="3200" b="1" kern="0" dirty="0" smtClean="0">
                <a:solidFill>
                  <a:srgbClr val="000000"/>
                </a:solidFill>
                <a:ea typeface="+mj-ea"/>
                <a:cs typeface="+mj-cs"/>
              </a:rPr>
              <a:t>article</a:t>
            </a:r>
            <a:r>
              <a:rPr lang="en-US" sz="3200" b="1" kern="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ea typeface="+mj-ea"/>
                <a:cs typeface="+mj-cs"/>
              </a:rPr>
              <a:t>ID</a:t>
            </a:r>
            <a:r>
              <a:rPr lang="en-US" sz="3200" b="1" kern="0" dirty="0" err="1" smtClean="0">
                <a:solidFill>
                  <a:srgbClr val="000000"/>
                </a:solidFill>
                <a:ea typeface="+mj-ea"/>
                <a:cs typeface="+mj-cs"/>
              </a:rPr>
              <a:t>entification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496" y="1768257"/>
            <a:ext cx="90491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Main idea:</a:t>
            </a:r>
          </a:p>
          <a:p>
            <a:endParaRPr lang="en-US" sz="2800" dirty="0" smtClean="0"/>
          </a:p>
          <a:p>
            <a:r>
              <a:rPr lang="en-US" sz="2800" b="1" dirty="0" smtClean="0"/>
              <a:t>Use CUORE infrastructure </a:t>
            </a:r>
            <a:r>
              <a:rPr lang="en-US" sz="2800" dirty="0" smtClean="0"/>
              <a:t>(after completion of CUORE programme</a:t>
            </a:r>
            <a:r>
              <a:rPr lang="en-US" sz="2800" dirty="0"/>
              <a:t>)</a:t>
            </a:r>
            <a:r>
              <a:rPr lang="en-US" sz="2800" dirty="0" smtClean="0"/>
              <a:t> with: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</a:rPr>
              <a:t>enriched crystals </a:t>
            </a:r>
            <a:r>
              <a:rPr lang="en-US" sz="2800" dirty="0" smtClean="0"/>
              <a:t>(sensitive mass: 210 kg – 550 kg)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upgraded technology to get </a:t>
            </a:r>
            <a:r>
              <a:rPr lang="en-US" sz="2800" b="1" dirty="0" smtClean="0">
                <a:solidFill>
                  <a:schemeClr val="tx2"/>
                </a:solidFill>
              </a:rPr>
              <a:t>0 background at ton × y scale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/>
              <a:t>(</a:t>
            </a:r>
            <a:r>
              <a:rPr lang="en-US" sz="2800" b="1" dirty="0" smtClean="0"/>
              <a:t>10-15 meV sensitivity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2003796" y="5323582"/>
            <a:ext cx="5016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Technology selection + CDR</a:t>
            </a:r>
            <a:r>
              <a:rPr lang="en-US" sz="3200" dirty="0" smtClean="0"/>
              <a:t> in </a:t>
            </a:r>
            <a:r>
              <a:rPr lang="en-US" sz="3200" dirty="0" smtClean="0">
                <a:sym typeface="Symbol"/>
              </a:rPr>
              <a:t></a:t>
            </a:r>
            <a:r>
              <a:rPr lang="en-US" sz="3200" dirty="0" smtClean="0"/>
              <a:t>two years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25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-4737"/>
            <a:ext cx="40081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Neutrino physics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0" y="914400"/>
            <a:ext cx="9006240" cy="23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3458617"/>
            <a:ext cx="2450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we do know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7760" y="3962673"/>
            <a:ext cx="4205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Neutrinos are massive fermions</a:t>
            </a:r>
          </a:p>
          <a:p>
            <a:r>
              <a:rPr lang="en-US" dirty="0" smtClean="0"/>
              <a:t>There are 3 active neutrino flavors</a:t>
            </a:r>
          </a:p>
          <a:p>
            <a:r>
              <a:rPr lang="en-US" dirty="0" smtClean="0"/>
              <a:t>Neutrino flavor states are mixture of mass </a:t>
            </a:r>
            <a:r>
              <a:rPr lang="en-US" dirty="0" smtClean="0"/>
              <a:t>states</a:t>
            </a:r>
          </a:p>
          <a:p>
            <a:r>
              <a:rPr lang="en-US" dirty="0" smtClean="0"/>
              <a:t>We have measured 2 independent squared mass splittings (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m</a:t>
            </a:r>
            <a:r>
              <a:rPr lang="en-US" baseline="-25000" dirty="0" smtClean="0"/>
              <a:t>ij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The moduli of the elements of the mixing matrix have been measured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21408" y="4023648"/>
            <a:ext cx="421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the neutrino mass hierarchy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about the CP violating phases?</a:t>
            </a:r>
          </a:p>
          <a:p>
            <a:r>
              <a:rPr lang="en-US" b="1" dirty="0" smtClean="0"/>
              <a:t>Are neutrinos Dirac or Majorana particles?</a:t>
            </a:r>
          </a:p>
          <a:p>
            <a:r>
              <a:rPr lang="en-US" b="1" dirty="0" smtClean="0"/>
              <a:t>What is the absolute neutrino mass scale?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5220072" y="3429000"/>
            <a:ext cx="294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we do not know</a:t>
            </a:r>
            <a:endParaRPr lang="en-US" sz="2400" dirty="0"/>
          </a:p>
        </p:txBody>
      </p:sp>
      <p:sp>
        <p:nvSpPr>
          <p:cNvPr id="11" name="TextBox 7"/>
          <p:cNvSpPr txBox="1"/>
          <p:nvPr/>
        </p:nvSpPr>
        <p:spPr>
          <a:xfrm>
            <a:off x="5436096" y="6061720"/>
            <a:ext cx="2594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Double Beta Decay</a:t>
            </a:r>
            <a:endParaRPr lang="en-US" sz="2400" b="1" dirty="0"/>
          </a:p>
        </p:txBody>
      </p:sp>
      <p:sp>
        <p:nvSpPr>
          <p:cNvPr id="2" name="Flèche vers le bas 1"/>
          <p:cNvSpPr/>
          <p:nvPr/>
        </p:nvSpPr>
        <p:spPr>
          <a:xfrm>
            <a:off x="6705948" y="5591746"/>
            <a:ext cx="242316" cy="4744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CUPID group of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95400"/>
            <a:ext cx="6848335" cy="468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3200" y="2514600"/>
            <a:ext cx="2754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ym typeface="Symbol"/>
              </a:rPr>
              <a:t>8 countries</a:t>
            </a:r>
          </a:p>
          <a:p>
            <a:r>
              <a:rPr lang="en-US" sz="1400" b="1" dirty="0" smtClean="0">
                <a:sym typeface="Symbol"/>
              </a:rPr>
              <a:t> 30 laboratories</a:t>
            </a:r>
          </a:p>
          <a:p>
            <a:r>
              <a:rPr lang="en-US" sz="1400" b="1" dirty="0" smtClean="0">
                <a:sym typeface="Symbol"/>
              </a:rPr>
              <a:t> </a:t>
            </a:r>
            <a:r>
              <a:rPr lang="en-US" sz="1400" b="1" dirty="0"/>
              <a:t>100 persons from CUORE</a:t>
            </a:r>
          </a:p>
          <a:p>
            <a:r>
              <a:rPr lang="en-US" sz="1400" b="1" dirty="0">
                <a:sym typeface="Symbol"/>
              </a:rPr>
              <a:t> </a:t>
            </a:r>
            <a:r>
              <a:rPr lang="en-US" sz="1400" b="1" dirty="0"/>
              <a:t>30 persons from outside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4535" y="3927901"/>
            <a:ext cx="1907193" cy="83099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White papers:</a:t>
            </a:r>
          </a:p>
          <a:p>
            <a:r>
              <a:rPr lang="en-US" sz="1600" dirty="0" smtClean="0"/>
              <a:t>arXiv: 1504.03599</a:t>
            </a:r>
          </a:p>
          <a:p>
            <a:r>
              <a:rPr lang="en-US" sz="1600" dirty="0" smtClean="0"/>
              <a:t>arXiv:1504.03612</a:t>
            </a:r>
            <a:endParaRPr lang="en-US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0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600" cap="none" dirty="0"/>
              <a:t>R&amp;D</a:t>
            </a:r>
            <a:r>
              <a:rPr lang="fr-FR" sz="3600" cap="none" dirty="0" smtClean="0"/>
              <a:t> </a:t>
            </a:r>
            <a:r>
              <a:rPr lang="fr-FR" sz="3600" dirty="0" smtClean="0"/>
              <a:t>for</a:t>
            </a:r>
            <a:r>
              <a:rPr lang="fr-FR" sz="3600" cap="none" dirty="0" smtClean="0"/>
              <a:t> </a:t>
            </a:r>
            <a:r>
              <a:rPr lang="fr-FR" sz="3600" cap="none" dirty="0"/>
              <a:t>1</a:t>
            </a:r>
            <a:r>
              <a:rPr lang="fr-FR" sz="3600" cap="none" dirty="0" smtClean="0"/>
              <a:t>-</a:t>
            </a:r>
            <a:r>
              <a:rPr lang="fr-FR" sz="3600" dirty="0" smtClean="0"/>
              <a:t>ton</a:t>
            </a:r>
            <a:r>
              <a:rPr lang="fr-FR" sz="3600" cap="none" dirty="0" smtClean="0"/>
              <a:t> bolometric experiment</a:t>
            </a:r>
            <a:endParaRPr lang="fr-FR" sz="3600" cap="none" dirty="0"/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9200"/>
            <a:ext cx="7704138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ZoneTexte 4"/>
          <p:cNvSpPr txBox="1">
            <a:spLocks noChangeArrowheads="1"/>
          </p:cNvSpPr>
          <p:nvPr/>
        </p:nvSpPr>
        <p:spPr bwMode="auto">
          <a:xfrm>
            <a:off x="6120606" y="5646003"/>
            <a:ext cx="27185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 will show three main results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3736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5788" y="2438400"/>
            <a:ext cx="1979612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1371600"/>
            <a:ext cx="1192213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838200"/>
            <a:ext cx="731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goal: get rid of the currently dominant surface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background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itre 10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Central </a:t>
            </a:r>
            <a:r>
              <a:rPr lang="fr-FR" sz="3600" dirty="0" err="1" smtClean="0"/>
              <a:t>role</a:t>
            </a:r>
            <a:r>
              <a:rPr lang="fr-FR" sz="3600" dirty="0" smtClean="0"/>
              <a:t> of luminescent </a:t>
            </a:r>
            <a:r>
              <a:rPr lang="fr-FR" sz="3600" dirty="0" err="1" smtClean="0"/>
              <a:t>bolometers</a:t>
            </a:r>
            <a:r>
              <a:rPr lang="fr-FR" sz="3600" dirty="0" smtClean="0"/>
              <a:t> in CUPID</a:t>
            </a:r>
            <a:endParaRPr lang="fr-FR" sz="36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1198" y="1844824"/>
            <a:ext cx="8437266" cy="393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5757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112" y="942628"/>
            <a:ext cx="7855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Scintillating bolometers with </a:t>
            </a:r>
            <a:r>
              <a:rPr lang="en-US" sz="1600" b="1" dirty="0" smtClean="0"/>
              <a:t>ZnMoO</a:t>
            </a:r>
            <a:r>
              <a:rPr lang="en-US" sz="1600" b="1" baseline="-25000" dirty="0" smtClean="0"/>
              <a:t>4</a:t>
            </a:r>
            <a:r>
              <a:rPr lang="en-US" sz="1600" b="1" dirty="0" smtClean="0"/>
              <a:t> crystals </a:t>
            </a:r>
            <a:r>
              <a:rPr lang="en-US" sz="1600" dirty="0" smtClean="0"/>
              <a:t>and simple pure </a:t>
            </a:r>
            <a:r>
              <a:rPr lang="en-US" sz="1600" b="1" dirty="0" smtClean="0"/>
              <a:t>NTD light detectors </a:t>
            </a:r>
            <a:endParaRPr lang="en-US" sz="1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66812" y="1366168"/>
            <a:ext cx="8097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Very promising results – mature technology (</a:t>
            </a:r>
            <a:r>
              <a:rPr lang="en-US" sz="1600" b="1" dirty="0" smtClean="0"/>
              <a:t>LUMINEU, LUCIFER-ZMO</a:t>
            </a:r>
            <a:r>
              <a:rPr lang="en-US" sz="1600" dirty="0" smtClean="0"/>
              <a:t> achievements)</a:t>
            </a:r>
            <a:endParaRPr lang="en-US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159404" y="1793518"/>
            <a:ext cx="79799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sensitive CUPID demonstrator with </a:t>
            </a:r>
            <a:r>
              <a:rPr lang="en-US" sz="1600" b="1" dirty="0" smtClean="0"/>
              <a:t>7 kg of Mo </a:t>
            </a:r>
            <a:r>
              <a:rPr lang="en-US" sz="1600" dirty="0" smtClean="0"/>
              <a:t>in preparation  (</a:t>
            </a:r>
            <a:r>
              <a:rPr lang="en-US" sz="1600" b="1" dirty="0" smtClean="0"/>
              <a:t>LUCINEU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(IN2P3-CEA-INFN-ITEP-KINR-Heidelberg) (in </a:t>
            </a:r>
            <a:r>
              <a:rPr lang="en-US" sz="1600" b="1" dirty="0" smtClean="0"/>
              <a:t>LNGS</a:t>
            </a:r>
            <a:r>
              <a:rPr lang="en-US" sz="1600" dirty="0" smtClean="0"/>
              <a:t> and </a:t>
            </a:r>
            <a:r>
              <a:rPr lang="en-US" sz="1600" b="1" dirty="0" smtClean="0"/>
              <a:t>LSM</a:t>
            </a:r>
            <a:r>
              <a:rPr lang="en-US" sz="1600" dirty="0" smtClean="0"/>
              <a:t>) (</a:t>
            </a:r>
            <a:r>
              <a:rPr lang="en-US" sz="1600" b="1" dirty="0" err="1" smtClean="0"/>
              <a:t>M</a:t>
            </a:r>
            <a:r>
              <a:rPr lang="en-US" sz="1600" b="1" baseline="-25000" dirty="0" err="1" smtClean="0">
                <a:latin typeface="Symbol" panose="05050102010706020507" pitchFamily="18" charset="2"/>
              </a:rPr>
              <a:t>bb</a:t>
            </a:r>
            <a:r>
              <a:rPr lang="en-US" sz="1600" b="1" dirty="0" smtClean="0"/>
              <a:t> &lt; 90 – 300 meV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14529"/>
            <a:ext cx="4461756" cy="391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860032" y="3318108"/>
            <a:ext cx="244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Excellent </a:t>
            </a:r>
            <a:r>
              <a:rPr lang="en-US" dirty="0" smtClean="0">
                <a:latin typeface="Symbol" panose="05050102010706020507" pitchFamily="18" charset="2"/>
              </a:rPr>
              <a:t>a/b </a:t>
            </a:r>
            <a:r>
              <a:rPr lang="en-US" dirty="0" smtClean="0"/>
              <a:t>separation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4860032" y="3656940"/>
            <a:ext cx="335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Satisfactory energy resolution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860032" y="4016097"/>
            <a:ext cx="277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Excellent crystal radiopurity</a:t>
            </a:r>
          </a:p>
          <a:p>
            <a:r>
              <a:rPr lang="en-US" dirty="0" smtClean="0"/>
              <a:t>&lt; 4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Bq</a:t>
            </a:r>
            <a:r>
              <a:rPr lang="en-US" dirty="0" smtClean="0"/>
              <a:t>/kg in </a:t>
            </a:r>
            <a:r>
              <a:rPr lang="en-US" baseline="30000" dirty="0" smtClean="0"/>
              <a:t>228</a:t>
            </a:r>
            <a:r>
              <a:rPr lang="en-US" dirty="0" smtClean="0"/>
              <a:t>Th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4860032" y="4554061"/>
            <a:ext cx="345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ompatible with background index</a:t>
            </a:r>
          </a:p>
          <a:p>
            <a:r>
              <a:rPr lang="en-US" dirty="0" smtClean="0"/>
              <a:t>&lt; 0.3 counts/(keV ton y)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4824536" y="5257800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Advanced successful protocol for enrichment – purification – crystallization chain  →  &lt; 4 % of irrecoverable losses of Mo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4788024" y="2492896"/>
            <a:ext cx="3297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334 g detector tested in Modane</a:t>
            </a:r>
          </a:p>
          <a:p>
            <a:r>
              <a:rPr lang="en-US" b="1" dirty="0" smtClean="0"/>
              <a:t>(in the EDELWEISS setup)</a:t>
            </a:r>
            <a:endParaRPr lang="en-US" b="1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4788024" y="2566645"/>
            <a:ext cx="0" cy="3025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4545603" y="5602014"/>
            <a:ext cx="2424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4545603" y="3873822"/>
            <a:ext cx="2424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6724827" y="6245423"/>
            <a:ext cx="2114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JINST 9 (2014) P06004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202611" y="6550223"/>
            <a:ext cx="2636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chemeClr val="accent6">
                    <a:lumMod val="50000"/>
                  </a:schemeClr>
                </a:solidFill>
              </a:rPr>
              <a:t>Eur</a:t>
            </a:r>
            <a:r>
              <a:rPr lang="fr-FR" sz="1400" i="1" dirty="0">
                <a:solidFill>
                  <a:schemeClr val="accent6">
                    <a:lumMod val="50000"/>
                  </a:schemeClr>
                </a:solidFill>
              </a:rPr>
              <a:t>. Phys. J. C74 (2014) 3133</a:t>
            </a:r>
            <a:endParaRPr lang="en-US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53577" y="3045023"/>
            <a:ext cx="2214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JINST 10 (2015) P05007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7260" y="65614"/>
            <a:ext cx="1018356" cy="48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LUMINEU &amp; LUCINEU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14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12812"/>
            <a:ext cx="331862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17112" y="2581200"/>
            <a:ext cx="3836288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8023"/>
            <a:ext cx="1555823" cy="88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5714" y="1092512"/>
            <a:ext cx="849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Scintillating bolometers with </a:t>
            </a:r>
            <a:r>
              <a:rPr lang="en-US" b="1" dirty="0" smtClean="0"/>
              <a:t>ZnSe crystals </a:t>
            </a:r>
            <a:r>
              <a:rPr lang="en-US" dirty="0" smtClean="0"/>
              <a:t>and simple pure </a:t>
            </a:r>
            <a:r>
              <a:rPr lang="en-US" b="1" dirty="0" smtClean="0"/>
              <a:t>NTD light detectors </a:t>
            </a:r>
            <a:endParaRPr lang="en-US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5714" y="1417903"/>
            <a:ext cx="801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Intense R&amp;D for detector optimization – complicate crystallization technology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55714" y="1743294"/>
            <a:ext cx="654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Technique now mature for </a:t>
            </a:r>
            <a:r>
              <a:rPr lang="en-US" b="1" dirty="0" smtClean="0"/>
              <a:t>demonstrator experiment (LNGS) </a:t>
            </a:r>
            <a:endParaRPr lang="en-US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5714" y="2068686"/>
            <a:ext cx="84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15 </a:t>
            </a:r>
            <a:r>
              <a:rPr lang="en-US" b="1" dirty="0" smtClean="0"/>
              <a:t>kg </a:t>
            </a:r>
            <a:r>
              <a:rPr lang="en-US" dirty="0" smtClean="0"/>
              <a:t>of chemically </a:t>
            </a:r>
            <a:r>
              <a:rPr lang="en-US" b="1" dirty="0" smtClean="0"/>
              <a:t>pure </a:t>
            </a:r>
            <a:r>
              <a:rPr lang="en-US" b="1" baseline="30000" dirty="0" smtClean="0"/>
              <a:t>82</a:t>
            </a:r>
            <a:r>
              <a:rPr lang="en-US" b="1" dirty="0" smtClean="0"/>
              <a:t>Se </a:t>
            </a:r>
            <a:r>
              <a:rPr lang="en-US" dirty="0" smtClean="0"/>
              <a:t>(enriched in western Europe) available for crystals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3575765" y="5093494"/>
            <a:ext cx="50637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Array of </a:t>
            </a:r>
            <a:r>
              <a:rPr lang="en-US" dirty="0"/>
              <a:t>32 enriched (</a:t>
            </a:r>
            <a:r>
              <a:rPr lang="en-US" dirty="0" smtClean="0"/>
              <a:t>96%</a:t>
            </a:r>
            <a:r>
              <a:rPr lang="en-US" dirty="0"/>
              <a:t>) Zn</a:t>
            </a:r>
            <a:r>
              <a:rPr lang="en-US" baseline="30000" dirty="0"/>
              <a:t>82</a:t>
            </a:r>
            <a:r>
              <a:rPr lang="en-US" dirty="0"/>
              <a:t>Se </a:t>
            </a:r>
            <a:r>
              <a:rPr lang="en-US" dirty="0" smtClean="0"/>
              <a:t>crystals </a:t>
            </a:r>
          </a:p>
          <a:p>
            <a:r>
              <a:rPr lang="en-US" dirty="0"/>
              <a:t>E</a:t>
            </a:r>
            <a:r>
              <a:rPr lang="en-US" dirty="0" smtClean="0"/>
              <a:t>xpected </a:t>
            </a:r>
            <a:r>
              <a:rPr lang="en-US" dirty="0"/>
              <a:t>background </a:t>
            </a:r>
            <a:r>
              <a:rPr lang="en-US" dirty="0" smtClean="0"/>
              <a:t>index </a:t>
            </a:r>
            <a:r>
              <a:rPr lang="en-US" dirty="0">
                <a:sym typeface="Symbol"/>
              </a:rPr>
              <a:t> </a:t>
            </a:r>
            <a:r>
              <a:rPr lang="en-US" dirty="0" smtClean="0"/>
              <a:t>1-2 c/(keV ton y)</a:t>
            </a:r>
          </a:p>
          <a:p>
            <a:r>
              <a:rPr lang="en-US" dirty="0"/>
              <a:t>E</a:t>
            </a:r>
            <a:r>
              <a:rPr lang="en-US" dirty="0" smtClean="0"/>
              <a:t>nergy resolution:  </a:t>
            </a:r>
            <a:r>
              <a:rPr lang="en-US" dirty="0" smtClean="0">
                <a:sym typeface="Symbol"/>
              </a:rPr>
              <a:t> </a:t>
            </a:r>
            <a:r>
              <a:rPr lang="en-US" dirty="0" smtClean="0"/>
              <a:t>10-20 </a:t>
            </a:r>
            <a:r>
              <a:rPr lang="en-US" dirty="0"/>
              <a:t>keV </a:t>
            </a:r>
            <a:r>
              <a:rPr lang="en-US" dirty="0" smtClean="0"/>
              <a:t>FWHM</a:t>
            </a:r>
          </a:p>
          <a:p>
            <a:r>
              <a:rPr lang="en-US" b="1" dirty="0" err="1"/>
              <a:t>M</a:t>
            </a:r>
            <a:r>
              <a:rPr lang="en-US" b="1" baseline="-25000" dirty="0" err="1">
                <a:latin typeface="Symbol" panose="05050102010706020507" pitchFamily="18" charset="2"/>
              </a:rPr>
              <a:t>bb</a:t>
            </a:r>
            <a:r>
              <a:rPr lang="en-US" b="1" dirty="0"/>
              <a:t> &lt; </a:t>
            </a:r>
            <a:r>
              <a:rPr lang="en-US" b="1" dirty="0" smtClean="0"/>
              <a:t>100 </a:t>
            </a:r>
            <a:r>
              <a:rPr lang="en-US" b="1" dirty="0"/>
              <a:t>– 300 meV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4750179" y="6300028"/>
            <a:ext cx="3708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accent6">
                    <a:lumMod val="50000"/>
                  </a:schemeClr>
                </a:solidFill>
              </a:rPr>
              <a:t>Adv. High </a:t>
            </a:r>
            <a:r>
              <a:rPr lang="en-US" sz="1400" i="1" dirty="0" err="1" smtClean="0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400" i="1" dirty="0" smtClean="0">
                <a:solidFill>
                  <a:schemeClr val="accent6">
                    <a:lumMod val="50000"/>
                  </a:schemeClr>
                </a:solidFill>
              </a:rPr>
              <a:t>. Phys. 2013 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(2013</a:t>
            </a:r>
            <a:r>
              <a:rPr lang="en-US" sz="1400" i="1" dirty="0" smtClean="0">
                <a:solidFill>
                  <a:schemeClr val="accent6">
                    <a:lumMod val="50000"/>
                  </a:schemeClr>
                </a:solidFill>
              </a:rPr>
              <a:t>) ID 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237973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20027" y="6553200"/>
            <a:ext cx="2114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JINST </a:t>
            </a:r>
            <a:r>
              <a:rPr lang="en-US" sz="1400" i="1" dirty="0" smtClean="0">
                <a:solidFill>
                  <a:schemeClr val="accent6">
                    <a:lumMod val="50000"/>
                  </a:schemeClr>
                </a:solidFill>
              </a:rPr>
              <a:t>8 (2013) P05021</a:t>
            </a:r>
            <a:endParaRPr lang="en-US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LUCIFER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78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76" y="2852936"/>
            <a:ext cx="1899924" cy="203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679"/>
          <a:stretch/>
        </p:blipFill>
        <p:spPr>
          <a:xfrm>
            <a:off x="3347865" y="2420888"/>
            <a:ext cx="5430376" cy="258355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TeO</a:t>
            </a:r>
            <a:r>
              <a:rPr kumimoji="0" lang="en-US" sz="41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4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Cherenkov light</a:t>
            </a:r>
            <a:r>
              <a:rPr kumimoji="0" lang="en-US" sz="4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emission (1)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16" y="1136936"/>
            <a:ext cx="2108200" cy="124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496" y="956196"/>
            <a:ext cx="5080000" cy="15367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15616" y="5991671"/>
            <a:ext cx="7095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Tested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a real size CUORE TeO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 </a:t>
            </a:r>
            <a:r>
              <a:rPr lang="fr-FR" sz="2400" dirty="0" err="1" smtClean="0"/>
              <a:t>crystal</a:t>
            </a:r>
            <a:r>
              <a:rPr lang="fr-FR" sz="2400" dirty="0" smtClean="0"/>
              <a:t>: 5 x 5 x 5 cm</a:t>
            </a:r>
            <a:r>
              <a:rPr lang="fr-FR" sz="2400" baseline="30000" dirty="0" smtClean="0"/>
              <a:t>3</a:t>
            </a:r>
            <a:endParaRPr lang="fr-FR" sz="2400" baseline="300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5230941"/>
            <a:ext cx="857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Luke amplification of the thermal signal: </a:t>
            </a:r>
            <a:r>
              <a:rPr lang="fr-FR" dirty="0" err="1" smtClean="0"/>
              <a:t>electron-hole</a:t>
            </a:r>
            <a:r>
              <a:rPr lang="fr-FR" dirty="0" smtClean="0"/>
              <a:t> pairs </a:t>
            </a:r>
            <a:r>
              <a:rPr lang="fr-FR" dirty="0" err="1" smtClean="0"/>
              <a:t>generated</a:t>
            </a:r>
            <a:r>
              <a:rPr lang="fr-FR" dirty="0" smtClean="0"/>
              <a:t> by </a:t>
            </a:r>
            <a:r>
              <a:rPr lang="fr-FR" dirty="0" err="1" smtClean="0"/>
              <a:t>Cherenkov</a:t>
            </a:r>
            <a:r>
              <a:rPr lang="fr-FR" dirty="0" smtClean="0"/>
              <a:t> light drift in the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and </a:t>
            </a:r>
            <a:r>
              <a:rPr lang="fr-FR" dirty="0" err="1" smtClean="0"/>
              <a:t>produce</a:t>
            </a:r>
            <a:r>
              <a:rPr lang="fr-FR" dirty="0" smtClean="0"/>
              <a:t> </a:t>
            </a:r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err="1" smtClean="0"/>
              <a:t>heat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751166" y="4382850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r>
              <a:rPr lang="fr-FR" dirty="0" smtClean="0"/>
              <a:t> as in CUORE)</a:t>
            </a:r>
            <a:endParaRPr lang="fr-F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297"/>
          <a:stretch/>
        </p:blipFill>
        <p:spPr>
          <a:xfrm>
            <a:off x="35496" y="980727"/>
            <a:ext cx="4501204" cy="3555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992919"/>
            <a:ext cx="4604622" cy="354360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TeO</a:t>
            </a:r>
            <a:r>
              <a:rPr kumimoji="0" lang="en-US" sz="4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Cherenkov light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emission (2)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42342"/>
            <a:ext cx="3385784" cy="188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4293096"/>
            <a:ext cx="720080" cy="243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156176" y="4337702"/>
            <a:ext cx="720080" cy="243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436096" y="5122178"/>
            <a:ext cx="3063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Discrimination power in the </a:t>
            </a:r>
            <a:r>
              <a:rPr lang="fr-FR" sz="2000" dirty="0" err="1" smtClean="0"/>
              <a:t>region</a:t>
            </a:r>
            <a:r>
              <a:rPr lang="fr-FR" sz="2000" dirty="0" smtClean="0"/>
              <a:t> of </a:t>
            </a:r>
            <a:r>
              <a:rPr lang="fr-FR" sz="2000" dirty="0" err="1" smtClean="0"/>
              <a:t>interest</a:t>
            </a:r>
            <a:r>
              <a:rPr lang="fr-FR" sz="2000" dirty="0" smtClean="0"/>
              <a:t>:</a:t>
            </a:r>
          </a:p>
          <a:p>
            <a:pPr algn="ctr"/>
            <a:r>
              <a:rPr lang="fr-FR" sz="3200" dirty="0" smtClean="0"/>
              <a:t>2.7 </a:t>
            </a:r>
            <a:r>
              <a:rPr lang="fr-FR" sz="3200" dirty="0" smtClean="0">
                <a:latin typeface="Symbol" panose="05050102010706020507" pitchFamily="18" charset="2"/>
              </a:rPr>
              <a:t>s</a:t>
            </a:r>
            <a:endParaRPr lang="fr-FR" sz="3200" dirty="0">
              <a:latin typeface="Symbol" panose="05050102010706020507" pitchFamily="18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96" y="6477000"/>
            <a:ext cx="3095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http://arxiv.org/pdf/1510.03266v1.pdf</a:t>
            </a:r>
            <a:endParaRPr lang="en-US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TeO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bolometers are a well-established and competitive technique for the search of 0</a:t>
            </a:r>
            <a:r>
              <a:rPr lang="en-US" sz="2400" dirty="0" smtClean="0">
                <a:latin typeface="Symbol" charset="2"/>
                <a:cs typeface="Symbol" charset="2"/>
              </a:rPr>
              <a:t>nbb</a:t>
            </a:r>
          </a:p>
          <a:p>
            <a:r>
              <a:rPr lang="en-US" sz="2400" dirty="0" smtClean="0">
                <a:cs typeface="Symbol" charset="2"/>
              </a:rPr>
              <a:t>CUORE-0 has achieved its goals in terms of energy resolution and background level</a:t>
            </a:r>
          </a:p>
          <a:p>
            <a:r>
              <a:rPr lang="en-US" sz="2400" dirty="0" smtClean="0">
                <a:cs typeface="Symbol" charset="2"/>
              </a:rPr>
              <a:t>CUORE-0 data has significantly improved the limit set by Cuoricino, without any evidence of a 0</a:t>
            </a:r>
            <a:r>
              <a:rPr lang="en-US" sz="2400" dirty="0" smtClean="0">
                <a:latin typeface="Symbol" charset="2"/>
                <a:cs typeface="Symbol" charset="2"/>
              </a:rPr>
              <a:t>nbb</a:t>
            </a:r>
            <a:r>
              <a:rPr lang="en-US" sz="2400" dirty="0" smtClean="0">
                <a:cs typeface="Symbol" charset="2"/>
              </a:rPr>
              <a:t> peak</a:t>
            </a:r>
          </a:p>
          <a:p>
            <a:r>
              <a:rPr lang="en-US" sz="2400" dirty="0" smtClean="0">
                <a:cs typeface="Symbol" charset="2"/>
              </a:rPr>
              <a:t>CUORE will be able to probe the region m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bb</a:t>
            </a:r>
            <a:r>
              <a:rPr lang="en-US" sz="2400" dirty="0" smtClean="0">
                <a:cs typeface="Symbol" charset="2"/>
              </a:rPr>
              <a:t> </a:t>
            </a:r>
            <a:r>
              <a:rPr sz="2400" dirty="0" smtClean="0"/>
              <a:t>~</a:t>
            </a:r>
            <a:r>
              <a:rPr lang="fr-FR" sz="2400" dirty="0" smtClean="0"/>
              <a:t> </a:t>
            </a:r>
            <a:r>
              <a:rPr lang="en-US" sz="2400" dirty="0" smtClean="0">
                <a:cs typeface="Symbol" charset="2"/>
              </a:rPr>
              <a:t>50-130 meV</a:t>
            </a:r>
          </a:p>
          <a:p>
            <a:r>
              <a:rPr lang="en-US" sz="2400" dirty="0" smtClean="0">
                <a:cs typeface="Symbol" charset="2"/>
              </a:rPr>
              <a:t>CUORE data-taking beginning 2016</a:t>
            </a:r>
          </a:p>
          <a:p>
            <a:r>
              <a:rPr lang="en-US" sz="2400" dirty="0" smtClean="0">
                <a:cs typeface="Symbol" charset="2"/>
              </a:rPr>
              <a:t>CUPID, successor of CUORE, will be a one tonne experiment with particle identification (m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bb</a:t>
            </a:r>
            <a:r>
              <a:rPr lang="en-US" sz="2400" dirty="0" smtClean="0">
                <a:cs typeface="Symbol" charset="2"/>
              </a:rPr>
              <a:t> </a:t>
            </a:r>
            <a:r>
              <a:rPr sz="2400" dirty="0" smtClean="0"/>
              <a:t>~</a:t>
            </a:r>
            <a:r>
              <a:rPr lang="fr-FR" sz="2400" dirty="0" smtClean="0"/>
              <a:t> </a:t>
            </a:r>
            <a:r>
              <a:rPr lang="en-US" sz="2400" dirty="0" smtClean="0">
                <a:cs typeface="Symbol" charset="2"/>
              </a:rPr>
              <a:t>6-15 meV)</a:t>
            </a:r>
          </a:p>
          <a:p>
            <a:r>
              <a:rPr lang="en-US" sz="2400" dirty="0" smtClean="0">
                <a:cs typeface="Symbol" charset="2"/>
              </a:rPr>
              <a:t>Extensive ongoing R&amp;D for a down-selection</a:t>
            </a:r>
          </a:p>
          <a:p>
            <a:r>
              <a:rPr lang="en-US" sz="2400" dirty="0" smtClean="0">
                <a:cs typeface="Symbol" charset="2"/>
              </a:rPr>
              <a:t>STAY TUNED!!!</a:t>
            </a:r>
            <a:endParaRPr lang="en-US" sz="2400" dirty="0"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79388" y="457200"/>
            <a:ext cx="8650287" cy="3106738"/>
            <a:chOff x="96" y="845"/>
            <a:chExt cx="5449" cy="1957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24" y="845"/>
              <a:ext cx="5331" cy="754"/>
              <a:chOff x="124" y="859"/>
              <a:chExt cx="5331" cy="754"/>
            </a:xfrm>
          </p:grpSpPr>
          <p:grpSp>
            <p:nvGrpSpPr>
              <p:cNvPr id="5" name="Group 5"/>
              <p:cNvGrpSpPr>
                <a:grpSpLocks/>
              </p:cNvGrpSpPr>
              <p:nvPr/>
            </p:nvGrpSpPr>
            <p:grpSpPr bwMode="auto">
              <a:xfrm>
                <a:off x="562" y="942"/>
                <a:ext cx="2409" cy="507"/>
                <a:chOff x="269" y="2400"/>
                <a:chExt cx="2409" cy="507"/>
              </a:xfrm>
            </p:grpSpPr>
            <p:sp>
              <p:nvSpPr>
                <p:cNvPr id="2256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69" y="2674"/>
                  <a:ext cx="1954" cy="233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>
                      <a:latin typeface="Comic Sans MS" charset="0"/>
                    </a:rPr>
                    <a:t>(A,Z) </a:t>
                  </a:r>
                  <a:r>
                    <a:rPr lang="en-US" dirty="0">
                      <a:latin typeface="Comic Sans MS" charset="0"/>
                      <a:sym typeface="Symbol" charset="2"/>
                    </a:rPr>
                    <a:t> (A,Z+2) + 2e</a:t>
                  </a:r>
                  <a:r>
                    <a:rPr lang="en-US" baseline="30000" dirty="0">
                      <a:latin typeface="Comic Sans MS" charset="0"/>
                      <a:sym typeface="Symbol" charset="2"/>
                    </a:rPr>
                    <a:t>-</a:t>
                  </a:r>
                  <a:r>
                    <a:rPr lang="en-US" dirty="0">
                      <a:latin typeface="Comic Sans MS" charset="0"/>
                      <a:sym typeface="Symbol" charset="2"/>
                    </a:rPr>
                    <a:t> + 2</a:t>
                  </a:r>
                  <a:r>
                    <a:rPr lang="en-US" dirty="0">
                      <a:latin typeface="Symbol" charset="2"/>
                      <a:sym typeface="Symbol" charset="2"/>
                    </a:rPr>
                    <a:t>n</a:t>
                  </a:r>
                  <a:r>
                    <a:rPr lang="en-US" baseline="-25000" dirty="0">
                      <a:sym typeface="Symbol" charset="2"/>
                    </a:rPr>
                    <a:t>e</a:t>
                  </a:r>
                  <a:endParaRPr lang="en-US" baseline="-25000" dirty="0"/>
                </a:p>
              </p:txBody>
            </p:sp>
            <p:sp>
              <p:nvSpPr>
                <p:cNvPr id="25" name="Line 7"/>
                <p:cNvSpPr>
                  <a:spLocks noChangeShapeType="1"/>
                </p:cNvSpPr>
                <p:nvPr/>
              </p:nvSpPr>
              <p:spPr bwMode="auto">
                <a:xfrm>
                  <a:off x="2582" y="2400"/>
                  <a:ext cx="96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57" name="Text Box 8"/>
              <p:cNvSpPr txBox="1">
                <a:spLocks noChangeArrowheads="1"/>
              </p:cNvSpPr>
              <p:nvPr/>
            </p:nvSpPr>
            <p:spPr bwMode="auto">
              <a:xfrm>
                <a:off x="3311" y="1090"/>
                <a:ext cx="2144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mic Sans MS" charset="0"/>
                  </a:rPr>
                  <a:t>2</a:t>
                </a:r>
                <a:r>
                  <a:rPr lang="en-US" sz="1600" dirty="0">
                    <a:latin typeface="Symbol" charset="2"/>
                  </a:rPr>
                  <a:t>n</a:t>
                </a:r>
                <a:r>
                  <a:rPr lang="en-US" sz="1600" dirty="0">
                    <a:latin typeface="Comic Sans MS" charset="0"/>
                  </a:rPr>
                  <a:t> Double Beta Decay </a:t>
                </a:r>
              </a:p>
              <a:p>
                <a:pPr algn="ctr"/>
                <a:r>
                  <a:rPr lang="en-US" sz="1600" dirty="0">
                    <a:latin typeface="Comic Sans MS" charset="0"/>
                  </a:rPr>
                  <a:t>allowed by the Standard Model</a:t>
                </a:r>
              </a:p>
              <a:p>
                <a:pPr algn="ctr"/>
                <a:r>
                  <a:rPr lang="en-US" sz="1600" dirty="0">
                    <a:latin typeface="Comic Sans MS" charset="0"/>
                  </a:rPr>
                  <a:t>already observed –</a:t>
                </a:r>
                <a:r>
                  <a:rPr lang="en-US" sz="1600" dirty="0">
                    <a:latin typeface="Symbol" charset="2"/>
                  </a:rPr>
                  <a:t> t </a:t>
                </a:r>
                <a:r>
                  <a:rPr lang="en-US" sz="1600" dirty="0">
                    <a:latin typeface="Comic Sans MS" charset="0"/>
                    <a:sym typeface="Symbol" charset="2"/>
                  </a:rPr>
                  <a:t></a:t>
                </a:r>
                <a:r>
                  <a:rPr lang="en-US" sz="1600" dirty="0">
                    <a:latin typeface="Comic Sans MS" charset="0"/>
                  </a:rPr>
                  <a:t>10</a:t>
                </a:r>
                <a:r>
                  <a:rPr lang="en-US" sz="1600" baseline="30000" dirty="0">
                    <a:latin typeface="Comic Sans MS" charset="0"/>
                  </a:rPr>
                  <a:t>18</a:t>
                </a:r>
                <a:r>
                  <a:rPr lang="en-US" sz="1600" dirty="0">
                    <a:latin typeface="Comic Sans MS" charset="0"/>
                  </a:rPr>
                  <a:t> – 10</a:t>
                </a:r>
                <a:r>
                  <a:rPr lang="en-US" sz="1600" baseline="30000" dirty="0">
                    <a:latin typeface="Comic Sans MS" charset="0"/>
                  </a:rPr>
                  <a:t>21 </a:t>
                </a:r>
                <a:r>
                  <a:rPr lang="en-US" sz="1600" dirty="0">
                    <a:latin typeface="Comic Sans MS" charset="0"/>
                  </a:rPr>
                  <a:t>y</a:t>
                </a:r>
              </a:p>
            </p:txBody>
          </p:sp>
          <p:sp>
            <p:nvSpPr>
              <p:cNvPr id="22558" name="Text Box 9"/>
              <p:cNvSpPr txBox="1">
                <a:spLocks noChangeArrowheads="1"/>
              </p:cNvSpPr>
              <p:nvPr/>
            </p:nvSpPr>
            <p:spPr bwMode="auto">
              <a:xfrm>
                <a:off x="124" y="1124"/>
                <a:ext cx="3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sym typeface="Wingdings" charset="2"/>
                  </a:rPr>
                  <a:t></a:t>
                </a: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 flipH="1">
                <a:off x="3179" y="859"/>
                <a:ext cx="517" cy="147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113" y="1434"/>
              <a:ext cx="5432" cy="754"/>
              <a:chOff x="113" y="1434"/>
              <a:chExt cx="5432" cy="754"/>
            </a:xfrm>
          </p:grpSpPr>
          <p:sp>
            <p:nvSpPr>
              <p:cNvPr id="22552" name="Text Box 12"/>
              <p:cNvSpPr txBox="1">
                <a:spLocks noChangeArrowheads="1"/>
              </p:cNvSpPr>
              <p:nvPr/>
            </p:nvSpPr>
            <p:spPr bwMode="auto">
              <a:xfrm>
                <a:off x="567" y="1716"/>
                <a:ext cx="1579" cy="233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latin typeface="Comic Sans MS" charset="0"/>
                  </a:rPr>
                  <a:t>(A,Z) </a:t>
                </a:r>
                <a:r>
                  <a:rPr lang="en-US" dirty="0">
                    <a:latin typeface="Comic Sans MS" charset="0"/>
                    <a:sym typeface="Symbol" charset="2"/>
                  </a:rPr>
                  <a:t> (A,Z+2) + 2e</a:t>
                </a:r>
                <a:r>
                  <a:rPr lang="en-US" baseline="30000" dirty="0">
                    <a:latin typeface="Comic Sans MS" charset="0"/>
                    <a:sym typeface="Symbol" charset="2"/>
                  </a:rPr>
                  <a:t>-</a:t>
                </a:r>
              </a:p>
            </p:txBody>
          </p:sp>
          <p:sp>
            <p:nvSpPr>
              <p:cNvPr id="22553" name="Text Box 13"/>
              <p:cNvSpPr txBox="1">
                <a:spLocks noChangeArrowheads="1"/>
              </p:cNvSpPr>
              <p:nvPr/>
            </p:nvSpPr>
            <p:spPr bwMode="auto">
              <a:xfrm>
                <a:off x="2889" y="1665"/>
                <a:ext cx="2656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>
                    <a:latin typeface="Comic Sans MS" charset="0"/>
                  </a:rPr>
                  <a:t>Neutrinoless Double Beta Decay (0</a:t>
                </a:r>
                <a:r>
                  <a:rPr lang="en-US" sz="1600">
                    <a:latin typeface="Symbol" charset="2"/>
                  </a:rPr>
                  <a:t>n</a:t>
                </a:r>
                <a:r>
                  <a:rPr lang="en-US" sz="1600">
                    <a:latin typeface="Comic Sans MS" charset="0"/>
                  </a:rPr>
                  <a:t>-DBD)</a:t>
                </a:r>
              </a:p>
              <a:p>
                <a:pPr algn="ctr"/>
                <a:r>
                  <a:rPr lang="en-US" sz="1600">
                    <a:latin typeface="Comic Sans MS" charset="0"/>
                  </a:rPr>
                  <a:t>never observed</a:t>
                </a:r>
              </a:p>
              <a:p>
                <a:pPr algn="ctr"/>
                <a:r>
                  <a:rPr lang="en-US" sz="1600">
                    <a:latin typeface="Symbol" charset="2"/>
                  </a:rPr>
                  <a:t>t</a:t>
                </a:r>
                <a:r>
                  <a:rPr lang="en-US" sz="1600">
                    <a:latin typeface="Comic Sans MS" charset="0"/>
                  </a:rPr>
                  <a:t> &gt; 10</a:t>
                </a:r>
                <a:r>
                  <a:rPr lang="en-US" sz="1600" baseline="30000">
                    <a:latin typeface="Comic Sans MS" charset="0"/>
                  </a:rPr>
                  <a:t>25</a:t>
                </a:r>
                <a:r>
                  <a:rPr lang="en-US" sz="1600">
                    <a:latin typeface="Comic Sans MS" charset="0"/>
                  </a:rPr>
                  <a:t> y</a:t>
                </a: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H="1">
                <a:off x="2688" y="1434"/>
                <a:ext cx="419" cy="104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555" name="Text Box 15"/>
              <p:cNvSpPr txBox="1">
                <a:spLocks noChangeArrowheads="1"/>
              </p:cNvSpPr>
              <p:nvPr/>
            </p:nvSpPr>
            <p:spPr bwMode="auto">
              <a:xfrm>
                <a:off x="113" y="1613"/>
                <a:ext cx="37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b="1" dirty="0">
                    <a:solidFill>
                      <a:schemeClr val="tx2"/>
                    </a:solidFill>
                    <a:sym typeface="Wingdings" charset="2"/>
                  </a:rPr>
                  <a:t></a:t>
                </a:r>
              </a:p>
            </p:txBody>
          </p:sp>
        </p:grp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H="1">
              <a:off x="3016" y="2002"/>
              <a:ext cx="590" cy="67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96" y="2239"/>
              <a:ext cx="4975" cy="563"/>
              <a:chOff x="96" y="2239"/>
              <a:chExt cx="4975" cy="563"/>
            </a:xfrm>
          </p:grpSpPr>
          <p:sp>
            <p:nvSpPr>
              <p:cNvPr id="22549" name="Text Box 23"/>
              <p:cNvSpPr txBox="1">
                <a:spLocks noChangeArrowheads="1"/>
              </p:cNvSpPr>
              <p:nvPr/>
            </p:nvSpPr>
            <p:spPr bwMode="auto">
              <a:xfrm>
                <a:off x="1160" y="2264"/>
                <a:ext cx="3911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Comic Sans MS" charset="0"/>
                  </a:rPr>
                  <a:t>Process </a:t>
                </a:r>
                <a:r>
                  <a:rPr lang="en-US" sz="1600" dirty="0">
                    <a:latin typeface="Comic Sans MS" charset="0"/>
                    <a:sym typeface="Wingdings" charset="2"/>
                  </a:rPr>
                  <a:t> </a:t>
                </a:r>
                <a:r>
                  <a:rPr lang="en-US" sz="1600" dirty="0">
                    <a:latin typeface="Comic Sans MS" charset="0"/>
                  </a:rPr>
                  <a:t>would imply new physics beyond the Standard Model</a:t>
                </a:r>
              </a:p>
            </p:txBody>
          </p:sp>
          <p:sp>
            <p:nvSpPr>
              <p:cNvPr id="22550" name="Text Box 24"/>
              <p:cNvSpPr txBox="1">
                <a:spLocks noChangeArrowheads="1"/>
              </p:cNvSpPr>
              <p:nvPr/>
            </p:nvSpPr>
            <p:spPr bwMode="auto">
              <a:xfrm>
                <a:off x="930" y="2550"/>
                <a:ext cx="3486" cy="252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Comic Sans MS" charset="0"/>
                  </a:rPr>
                  <a:t>violation of total lepton number conservation</a:t>
                </a:r>
              </a:p>
            </p:txBody>
          </p:sp>
          <p:sp>
            <p:nvSpPr>
              <p:cNvPr id="22551" name="AutoShape 25"/>
              <p:cNvSpPr>
                <a:spLocks noChangeArrowheads="1"/>
              </p:cNvSpPr>
              <p:nvPr/>
            </p:nvSpPr>
            <p:spPr bwMode="auto">
              <a:xfrm>
                <a:off x="96" y="2239"/>
                <a:ext cx="480" cy="537"/>
              </a:xfrm>
              <a:prstGeom prst="curvedRightArrow">
                <a:avLst>
                  <a:gd name="adj1" fmla="val 22375"/>
                  <a:gd name="adj2" fmla="val 44750"/>
                  <a:gd name="adj3" fmla="val 33333"/>
                </a:avLst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cxnSp>
        <p:nvCxnSpPr>
          <p:cNvPr id="29" name="Connecteur droit avec flèche 28"/>
          <p:cNvCxnSpPr/>
          <p:nvPr/>
        </p:nvCxnSpPr>
        <p:spPr>
          <a:xfrm>
            <a:off x="4449763" y="1219200"/>
            <a:ext cx="503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3686175" y="2057400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17"/>
          <p:cNvGrpSpPr>
            <a:grpSpLocks/>
          </p:cNvGrpSpPr>
          <p:nvPr/>
        </p:nvGrpSpPr>
        <p:grpSpPr bwMode="auto">
          <a:xfrm>
            <a:off x="609600" y="4033837"/>
            <a:ext cx="3175000" cy="2595563"/>
            <a:chOff x="346" y="1636"/>
            <a:chExt cx="2000" cy="1635"/>
          </a:xfrm>
        </p:grpSpPr>
        <p:pic>
          <p:nvPicPr>
            <p:cNvPr id="48" name="Picture 18" descr="BBSpectr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6" y="1636"/>
              <a:ext cx="2000" cy="1587"/>
            </a:xfrm>
            <a:prstGeom prst="rect">
              <a:avLst/>
            </a:prstGeom>
            <a:noFill/>
            <a:ln w="50800">
              <a:solidFill>
                <a:srgbClr val="008000"/>
              </a:solidFill>
              <a:miter lim="800000"/>
              <a:headEnd/>
              <a:tailEnd/>
            </a:ln>
          </p:spPr>
        </p:pic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792" y="3079"/>
              <a:ext cx="1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sum electron energy / Q</a:t>
              </a:r>
            </a:p>
          </p:txBody>
        </p:sp>
      </p:grp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5562600" y="4122003"/>
            <a:ext cx="2262158" cy="83099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2</a:t>
            </a:r>
            <a:r>
              <a:rPr lang="en-US" sz="1600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US" sz="1600" b="1" dirty="0">
                <a:solidFill>
                  <a:srgbClr val="FF0000"/>
                </a:solidFill>
              </a:rPr>
              <a:t> double beta decay</a:t>
            </a:r>
          </a:p>
          <a:p>
            <a:pPr algn="ctr"/>
            <a:r>
              <a:rPr lang="en-US" sz="1600" dirty="0"/>
              <a:t>continuum with </a:t>
            </a:r>
          </a:p>
          <a:p>
            <a:pPr algn="ctr"/>
            <a:r>
              <a:rPr lang="en-US" sz="1600" dirty="0"/>
              <a:t>maximum at ~1/3 Q</a:t>
            </a:r>
          </a:p>
        </p:txBody>
      </p: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5181600" y="5715000"/>
            <a:ext cx="2899351" cy="83099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Symbol" charset="2"/>
              </a:rPr>
              <a:t>n</a:t>
            </a:r>
            <a:r>
              <a:rPr lang="en-US" sz="1600" b="1" dirty="0">
                <a:solidFill>
                  <a:srgbClr val="0000FF"/>
                </a:solidFill>
              </a:rPr>
              <a:t> double beta decay</a:t>
            </a:r>
          </a:p>
          <a:p>
            <a:pPr algn="ctr"/>
            <a:r>
              <a:rPr lang="en-US" sz="1600" dirty="0"/>
              <a:t>peak enlarged only by </a:t>
            </a:r>
          </a:p>
          <a:p>
            <a:pPr algn="ctr"/>
            <a:r>
              <a:rPr lang="en-US" sz="1600" dirty="0"/>
              <a:t>the detector energy resolution</a:t>
            </a:r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09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Double beta decay in a nutshell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997376" y="4343400"/>
            <a:ext cx="2520000" cy="76200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590800" y="4724400"/>
            <a:ext cx="2971800" cy="1143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>
            <a:off x="2997376" y="4724400"/>
            <a:ext cx="2184224" cy="114300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3433764" y="6096000"/>
            <a:ext cx="1747837" cy="228600"/>
          </a:xfrm>
          <a:prstGeom prst="line">
            <a:avLst/>
          </a:prstGeom>
          <a:ln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76200" y="1510506"/>
            <a:ext cx="2716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neutrinoless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Double Beta Decay rate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216275" y="1472406"/>
            <a:ext cx="9334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33CC"/>
                </a:solidFill>
              </a:rPr>
              <a:t> </a:t>
            </a:r>
            <a:r>
              <a:rPr lang="en-US">
                <a:solidFill>
                  <a:srgbClr val="FF33CC"/>
                </a:solidFill>
              </a:rPr>
              <a:t>Phase </a:t>
            </a:r>
          </a:p>
          <a:p>
            <a:pPr algn="ctr"/>
            <a:r>
              <a:rPr lang="en-US">
                <a:solidFill>
                  <a:srgbClr val="FF33CC"/>
                </a:solidFill>
              </a:rPr>
              <a:t>space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4614863" y="1496219"/>
            <a:ext cx="1917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CC00"/>
                </a:solidFill>
              </a:rPr>
              <a:t>Nuclear </a:t>
            </a:r>
          </a:p>
          <a:p>
            <a:pPr algn="ctr"/>
            <a:r>
              <a:rPr lang="en-US">
                <a:solidFill>
                  <a:srgbClr val="00CC00"/>
                </a:solidFill>
              </a:rPr>
              <a:t>matrix elements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6946900" y="1648619"/>
            <a:ext cx="1765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996633"/>
                </a:solidFill>
              </a:rPr>
              <a:t>Effective </a:t>
            </a:r>
          </a:p>
          <a:p>
            <a:pPr algn="ctr"/>
            <a:r>
              <a:rPr lang="en-US">
                <a:solidFill>
                  <a:srgbClr val="996633"/>
                </a:solidFill>
              </a:rPr>
              <a:t>Majorana mass</a:t>
            </a:r>
          </a:p>
        </p:txBody>
      </p:sp>
      <p:sp>
        <p:nvSpPr>
          <p:cNvPr id="23559" name="Line 10"/>
          <p:cNvSpPr>
            <a:spLocks noChangeShapeType="1"/>
          </p:cNvSpPr>
          <p:nvPr/>
        </p:nvSpPr>
        <p:spPr bwMode="auto">
          <a:xfrm>
            <a:off x="1447800" y="2151856"/>
            <a:ext cx="457200" cy="381000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Line 11"/>
          <p:cNvSpPr>
            <a:spLocks noChangeShapeType="1"/>
          </p:cNvSpPr>
          <p:nvPr/>
        </p:nvSpPr>
        <p:spPr bwMode="auto">
          <a:xfrm flipH="1">
            <a:off x="5348288" y="2151856"/>
            <a:ext cx="76200" cy="381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1" name="Line 12"/>
          <p:cNvSpPr>
            <a:spLocks noChangeShapeType="1"/>
          </p:cNvSpPr>
          <p:nvPr/>
        </p:nvSpPr>
        <p:spPr bwMode="auto">
          <a:xfrm flipH="1">
            <a:off x="7315200" y="2380456"/>
            <a:ext cx="1066800" cy="45720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381000" y="4285456"/>
            <a:ext cx="8313738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800">
                <a:solidFill>
                  <a:srgbClr val="996633"/>
                </a:solidFill>
                <a:sym typeface="Symbol" charset="2"/>
              </a:rPr>
              <a:t></a:t>
            </a:r>
            <a:r>
              <a:rPr lang="it-IT" sz="2800" i="1">
                <a:solidFill>
                  <a:srgbClr val="996633"/>
                </a:solidFill>
                <a:sym typeface="Symbol" charset="2"/>
              </a:rPr>
              <a:t>m</a:t>
            </a:r>
            <a:r>
              <a:rPr lang="it-IT" sz="2800" i="1" baseline="-25000">
                <a:solidFill>
                  <a:srgbClr val="996633"/>
                </a:solidFill>
                <a:latin typeface="Symbol" charset="2"/>
                <a:sym typeface="Symbol" charset="2"/>
              </a:rPr>
              <a:t>bb</a:t>
            </a:r>
            <a:r>
              <a:rPr lang="it-IT" sz="2800">
                <a:solidFill>
                  <a:srgbClr val="996633"/>
                </a:solidFill>
                <a:sym typeface="Symbol" charset="2"/>
              </a:rPr>
              <a:t></a:t>
            </a:r>
            <a:r>
              <a:rPr lang="it-IT" sz="2800"/>
              <a:t> = ||</a:t>
            </a:r>
            <a:r>
              <a:rPr lang="it-IT" sz="2800" i="1">
                <a:solidFill>
                  <a:srgbClr val="008000"/>
                </a:solidFill>
              </a:rPr>
              <a:t>U</a:t>
            </a:r>
            <a:r>
              <a:rPr lang="it-IT" sz="2800" baseline="-25000">
                <a:solidFill>
                  <a:srgbClr val="008000"/>
                </a:solidFill>
              </a:rPr>
              <a:t>e1 </a:t>
            </a:r>
            <a:r>
              <a:rPr lang="it-IT" sz="2800"/>
              <a:t>|</a:t>
            </a:r>
            <a:r>
              <a:rPr lang="it-IT" sz="2800" baseline="-25000">
                <a:solidFill>
                  <a:srgbClr val="008000"/>
                </a:solidFill>
              </a:rPr>
              <a:t> </a:t>
            </a:r>
            <a:r>
              <a:rPr lang="it-IT" sz="2800" baseline="30000"/>
              <a:t>2</a:t>
            </a:r>
            <a:r>
              <a:rPr lang="it-IT" sz="2800" i="1">
                <a:solidFill>
                  <a:srgbClr val="FF0000"/>
                </a:solidFill>
              </a:rPr>
              <a:t>m</a:t>
            </a:r>
            <a:r>
              <a:rPr lang="it-IT" sz="2800" baseline="-25000">
                <a:solidFill>
                  <a:srgbClr val="FF0000"/>
                </a:solidFill>
              </a:rPr>
              <a:t>1 </a:t>
            </a:r>
            <a:r>
              <a:rPr lang="it-IT" sz="2800"/>
              <a:t>+ e</a:t>
            </a:r>
            <a:r>
              <a:rPr lang="it-IT" sz="2800" baseline="30000"/>
              <a:t>i</a:t>
            </a:r>
            <a:r>
              <a:rPr lang="it-IT" sz="2800" baseline="30000">
                <a:latin typeface="Symbol" charset="2"/>
              </a:rPr>
              <a:t>a</a:t>
            </a:r>
            <a:r>
              <a:rPr lang="it-IT" sz="1600" baseline="30000"/>
              <a:t>1</a:t>
            </a:r>
            <a:r>
              <a:rPr lang="it-IT" sz="2800"/>
              <a:t> | </a:t>
            </a:r>
            <a:r>
              <a:rPr lang="it-IT" sz="2800" i="1">
                <a:solidFill>
                  <a:srgbClr val="008000"/>
                </a:solidFill>
              </a:rPr>
              <a:t>U</a:t>
            </a:r>
            <a:r>
              <a:rPr lang="it-IT" sz="2800" baseline="-25000">
                <a:solidFill>
                  <a:srgbClr val="008000"/>
                </a:solidFill>
              </a:rPr>
              <a:t>e2 </a:t>
            </a:r>
            <a:r>
              <a:rPr lang="it-IT" sz="2800"/>
              <a:t>|</a:t>
            </a:r>
            <a:r>
              <a:rPr lang="it-IT" sz="2800" baseline="-25000">
                <a:solidFill>
                  <a:srgbClr val="008000"/>
                </a:solidFill>
              </a:rPr>
              <a:t> </a:t>
            </a:r>
            <a:r>
              <a:rPr lang="it-IT" sz="2800" baseline="30000"/>
              <a:t>2</a:t>
            </a:r>
            <a:r>
              <a:rPr lang="it-IT" sz="2800" i="1">
                <a:solidFill>
                  <a:srgbClr val="FF0000"/>
                </a:solidFill>
              </a:rPr>
              <a:t>m</a:t>
            </a:r>
            <a:r>
              <a:rPr lang="it-IT" sz="2800" baseline="-25000">
                <a:solidFill>
                  <a:srgbClr val="FF0000"/>
                </a:solidFill>
              </a:rPr>
              <a:t>2 </a:t>
            </a:r>
            <a:r>
              <a:rPr lang="it-IT" sz="2800"/>
              <a:t>+</a:t>
            </a:r>
            <a:r>
              <a:rPr lang="it-IT" sz="2800">
                <a:solidFill>
                  <a:srgbClr val="FF0000"/>
                </a:solidFill>
              </a:rPr>
              <a:t> </a:t>
            </a:r>
            <a:r>
              <a:rPr lang="it-IT" sz="2800"/>
              <a:t>e</a:t>
            </a:r>
            <a:r>
              <a:rPr lang="it-IT" sz="2800" baseline="30000"/>
              <a:t>i</a:t>
            </a:r>
            <a:r>
              <a:rPr lang="it-IT" sz="2800" baseline="30000">
                <a:latin typeface="Symbol" charset="2"/>
              </a:rPr>
              <a:t>a</a:t>
            </a:r>
            <a:r>
              <a:rPr lang="it-IT" sz="1600" baseline="30000"/>
              <a:t>2</a:t>
            </a:r>
            <a:r>
              <a:rPr lang="it-IT" sz="2800">
                <a:solidFill>
                  <a:srgbClr val="FF0000"/>
                </a:solidFill>
              </a:rPr>
              <a:t> </a:t>
            </a:r>
            <a:r>
              <a:rPr lang="it-IT" sz="2800"/>
              <a:t>|</a:t>
            </a:r>
            <a:r>
              <a:rPr lang="it-IT" sz="2800" i="1">
                <a:solidFill>
                  <a:srgbClr val="008000"/>
                </a:solidFill>
              </a:rPr>
              <a:t>U</a:t>
            </a:r>
            <a:r>
              <a:rPr lang="it-IT" sz="2800" baseline="-25000">
                <a:solidFill>
                  <a:srgbClr val="008000"/>
                </a:solidFill>
              </a:rPr>
              <a:t>e3 </a:t>
            </a:r>
            <a:r>
              <a:rPr lang="it-IT" sz="2800"/>
              <a:t>|</a:t>
            </a:r>
            <a:r>
              <a:rPr lang="it-IT" sz="2800" baseline="-25000">
                <a:solidFill>
                  <a:srgbClr val="008000"/>
                </a:solidFill>
              </a:rPr>
              <a:t> </a:t>
            </a:r>
            <a:r>
              <a:rPr lang="it-IT" sz="2800" baseline="30000"/>
              <a:t>2</a:t>
            </a:r>
            <a:r>
              <a:rPr lang="it-IT" sz="2800" i="1">
                <a:solidFill>
                  <a:srgbClr val="FF0000"/>
                </a:solidFill>
              </a:rPr>
              <a:t>m</a:t>
            </a:r>
            <a:r>
              <a:rPr lang="it-IT" sz="2800" baseline="-25000">
                <a:solidFill>
                  <a:srgbClr val="FF0000"/>
                </a:solidFill>
              </a:rPr>
              <a:t>3 </a:t>
            </a:r>
            <a:r>
              <a:rPr lang="it-IT" sz="2800"/>
              <a:t>|</a:t>
            </a:r>
          </a:p>
        </p:txBody>
      </p:sp>
      <p:sp>
        <p:nvSpPr>
          <p:cNvPr id="23563" name="Text Box 17"/>
          <p:cNvSpPr txBox="1">
            <a:spLocks noChangeArrowheads="1"/>
          </p:cNvSpPr>
          <p:nvPr/>
        </p:nvSpPr>
        <p:spPr bwMode="auto">
          <a:xfrm>
            <a:off x="1385888" y="5325269"/>
            <a:ext cx="7548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can be of the order of </a:t>
            </a:r>
            <a:r>
              <a:rPr lang="en-US" sz="2000">
                <a:solidFill>
                  <a:srgbClr val="FF0000"/>
                </a:solidFill>
              </a:rPr>
              <a:t>~ 50 meV</a:t>
            </a:r>
            <a:r>
              <a:rPr lang="en-US" sz="2000"/>
              <a:t> in case of inverted hierarchy</a:t>
            </a:r>
          </a:p>
        </p:txBody>
      </p:sp>
      <p:graphicFrame>
        <p:nvGraphicFramePr>
          <p:cNvPr id="2355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5771860"/>
              </p:ext>
            </p:extLst>
          </p:nvPr>
        </p:nvGraphicFramePr>
        <p:xfrm>
          <a:off x="2090738" y="2609056"/>
          <a:ext cx="4914900" cy="1209675"/>
        </p:xfrm>
        <a:graphic>
          <a:graphicData uri="http://schemas.openxmlformats.org/presentationml/2006/ole">
            <p:oleObj spid="_x0000_s56333" name="Equation" r:id="rId4" imgW="7315200" imgH="1803400" progId="Equation.3">
              <p:embed/>
            </p:oleObj>
          </a:graphicData>
        </a:graphic>
      </p:graphicFrame>
      <p:sp>
        <p:nvSpPr>
          <p:cNvPr id="23566" name="Oval 26"/>
          <p:cNvSpPr>
            <a:spLocks noChangeArrowheads="1"/>
          </p:cNvSpPr>
          <p:nvPr/>
        </p:nvSpPr>
        <p:spPr bwMode="auto">
          <a:xfrm>
            <a:off x="1966913" y="2451894"/>
            <a:ext cx="609600" cy="1524000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567" name="Oval 27"/>
          <p:cNvSpPr>
            <a:spLocks noChangeArrowheads="1"/>
          </p:cNvSpPr>
          <p:nvPr/>
        </p:nvSpPr>
        <p:spPr bwMode="auto">
          <a:xfrm>
            <a:off x="2867025" y="2709069"/>
            <a:ext cx="1676400" cy="990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33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568" name="Oval 28"/>
          <p:cNvSpPr>
            <a:spLocks noChangeArrowheads="1"/>
          </p:cNvSpPr>
          <p:nvPr/>
        </p:nvSpPr>
        <p:spPr bwMode="auto">
          <a:xfrm>
            <a:off x="4633913" y="2709069"/>
            <a:ext cx="900112" cy="990600"/>
          </a:xfrm>
          <a:prstGeom prst="ellipse">
            <a:avLst/>
          </a:prstGeom>
          <a:solidFill>
            <a:srgbClr val="00CC66">
              <a:alpha val="30196"/>
            </a:srgbClr>
          </a:solidFill>
          <a:ln w="9525">
            <a:solidFill>
              <a:srgbClr val="00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569" name="Oval 29"/>
          <p:cNvSpPr>
            <a:spLocks noChangeArrowheads="1"/>
          </p:cNvSpPr>
          <p:nvPr/>
        </p:nvSpPr>
        <p:spPr bwMode="auto">
          <a:xfrm>
            <a:off x="5653088" y="2594769"/>
            <a:ext cx="1500187" cy="1252537"/>
          </a:xfrm>
          <a:prstGeom prst="ellipse">
            <a:avLst/>
          </a:prstGeom>
          <a:solidFill>
            <a:srgbClr val="993300">
              <a:alpha val="30196"/>
            </a:srgbClr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570" name="Line 30"/>
          <p:cNvSpPr>
            <a:spLocks noChangeShapeType="1"/>
          </p:cNvSpPr>
          <p:nvPr/>
        </p:nvSpPr>
        <p:spPr bwMode="auto">
          <a:xfrm>
            <a:off x="3657600" y="2166144"/>
            <a:ext cx="76200" cy="442912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2" name="AutoShape 32"/>
          <p:cNvSpPr>
            <a:spLocks noChangeArrowheads="1"/>
          </p:cNvSpPr>
          <p:nvPr/>
        </p:nvSpPr>
        <p:spPr bwMode="auto">
          <a:xfrm rot="5400000">
            <a:off x="661988" y="5023643"/>
            <a:ext cx="838200" cy="581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787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916" y="0"/>
                </a:moveTo>
                <a:lnTo>
                  <a:pt x="12231" y="7200"/>
                </a:lnTo>
                <a:lnTo>
                  <a:pt x="15317" y="7200"/>
                </a:lnTo>
                <a:lnTo>
                  <a:pt x="15317" y="17870"/>
                </a:lnTo>
                <a:lnTo>
                  <a:pt x="0" y="1787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6916" y="0"/>
                </a:lnTo>
                <a:close/>
              </a:path>
            </a:pathLst>
          </a:cu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77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458244"/>
            <a:ext cx="1544638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8" name="Titre 10"/>
          <p:cNvSpPr txBox="1">
            <a:spLocks/>
          </p:cNvSpPr>
          <p:nvPr/>
        </p:nvSpPr>
        <p:spPr bwMode="auto">
          <a:xfrm>
            <a:off x="1511300" y="52388"/>
            <a:ext cx="7237413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fr-FR" sz="2200" b="1">
                <a:solidFill>
                  <a:schemeClr val="bg1"/>
                </a:solidFill>
              </a:rPr>
              <a:t>THE RATE IN THE MASS MECHANISM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rate in the mass mechanism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41487"/>
            <a:ext cx="79867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An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important plot for 0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j-ea"/>
                <a:cs typeface="Symbol" charset="2"/>
              </a:rPr>
              <a:t>nbb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charset="2"/>
              <a:ea typeface="+mj-ea"/>
              <a:cs typeface="Symbol" charset="2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25462" y="1143000"/>
            <a:ext cx="8313738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800">
                <a:solidFill>
                  <a:srgbClr val="996633"/>
                </a:solidFill>
                <a:sym typeface="Symbol" charset="2"/>
              </a:rPr>
              <a:t></a:t>
            </a:r>
            <a:r>
              <a:rPr lang="it-IT" sz="2800" i="1">
                <a:solidFill>
                  <a:srgbClr val="996633"/>
                </a:solidFill>
                <a:sym typeface="Symbol" charset="2"/>
              </a:rPr>
              <a:t>m</a:t>
            </a:r>
            <a:r>
              <a:rPr lang="it-IT" sz="2800" i="1" baseline="-25000">
                <a:solidFill>
                  <a:srgbClr val="996633"/>
                </a:solidFill>
                <a:latin typeface="Symbol" charset="2"/>
                <a:sym typeface="Symbol" charset="2"/>
              </a:rPr>
              <a:t>bb</a:t>
            </a:r>
            <a:r>
              <a:rPr lang="it-IT" sz="2800">
                <a:solidFill>
                  <a:srgbClr val="996633"/>
                </a:solidFill>
                <a:sym typeface="Symbol" charset="2"/>
              </a:rPr>
              <a:t></a:t>
            </a:r>
            <a:r>
              <a:rPr lang="it-IT" sz="2800"/>
              <a:t> = ||</a:t>
            </a:r>
            <a:r>
              <a:rPr lang="it-IT" sz="2800" i="1">
                <a:solidFill>
                  <a:srgbClr val="008000"/>
                </a:solidFill>
              </a:rPr>
              <a:t>U</a:t>
            </a:r>
            <a:r>
              <a:rPr lang="it-IT" sz="2800" baseline="-25000">
                <a:solidFill>
                  <a:srgbClr val="008000"/>
                </a:solidFill>
              </a:rPr>
              <a:t>e1 </a:t>
            </a:r>
            <a:r>
              <a:rPr lang="it-IT" sz="2800"/>
              <a:t>|</a:t>
            </a:r>
            <a:r>
              <a:rPr lang="it-IT" sz="2800" baseline="-25000">
                <a:solidFill>
                  <a:srgbClr val="008000"/>
                </a:solidFill>
              </a:rPr>
              <a:t> </a:t>
            </a:r>
            <a:r>
              <a:rPr lang="it-IT" sz="2800" baseline="30000"/>
              <a:t>2</a:t>
            </a:r>
            <a:r>
              <a:rPr lang="it-IT" sz="2800" i="1">
                <a:solidFill>
                  <a:srgbClr val="FF0000"/>
                </a:solidFill>
              </a:rPr>
              <a:t>m</a:t>
            </a:r>
            <a:r>
              <a:rPr lang="it-IT" sz="2800" baseline="-25000">
                <a:solidFill>
                  <a:srgbClr val="FF0000"/>
                </a:solidFill>
              </a:rPr>
              <a:t>1 </a:t>
            </a:r>
            <a:r>
              <a:rPr lang="it-IT" sz="2800"/>
              <a:t>+ e</a:t>
            </a:r>
            <a:r>
              <a:rPr lang="it-IT" sz="2800" baseline="30000"/>
              <a:t>i</a:t>
            </a:r>
            <a:r>
              <a:rPr lang="it-IT" sz="2800" baseline="30000">
                <a:latin typeface="Symbol" charset="2"/>
              </a:rPr>
              <a:t>a</a:t>
            </a:r>
            <a:r>
              <a:rPr lang="it-IT" sz="1600" baseline="30000"/>
              <a:t>1</a:t>
            </a:r>
            <a:r>
              <a:rPr lang="it-IT" sz="2800"/>
              <a:t> | </a:t>
            </a:r>
            <a:r>
              <a:rPr lang="it-IT" sz="2800" i="1">
                <a:solidFill>
                  <a:srgbClr val="008000"/>
                </a:solidFill>
              </a:rPr>
              <a:t>U</a:t>
            </a:r>
            <a:r>
              <a:rPr lang="it-IT" sz="2800" baseline="-25000">
                <a:solidFill>
                  <a:srgbClr val="008000"/>
                </a:solidFill>
              </a:rPr>
              <a:t>e2 </a:t>
            </a:r>
            <a:r>
              <a:rPr lang="it-IT" sz="2800"/>
              <a:t>|</a:t>
            </a:r>
            <a:r>
              <a:rPr lang="it-IT" sz="2800" baseline="-25000">
                <a:solidFill>
                  <a:srgbClr val="008000"/>
                </a:solidFill>
              </a:rPr>
              <a:t> </a:t>
            </a:r>
            <a:r>
              <a:rPr lang="it-IT" sz="2800" baseline="30000"/>
              <a:t>2</a:t>
            </a:r>
            <a:r>
              <a:rPr lang="it-IT" sz="2800" i="1">
                <a:solidFill>
                  <a:srgbClr val="FF0000"/>
                </a:solidFill>
              </a:rPr>
              <a:t>m</a:t>
            </a:r>
            <a:r>
              <a:rPr lang="it-IT" sz="2800" baseline="-25000">
                <a:solidFill>
                  <a:srgbClr val="FF0000"/>
                </a:solidFill>
              </a:rPr>
              <a:t>2 </a:t>
            </a:r>
            <a:r>
              <a:rPr lang="it-IT" sz="2800"/>
              <a:t>+</a:t>
            </a:r>
            <a:r>
              <a:rPr lang="it-IT" sz="2800">
                <a:solidFill>
                  <a:srgbClr val="FF0000"/>
                </a:solidFill>
              </a:rPr>
              <a:t> </a:t>
            </a:r>
            <a:r>
              <a:rPr lang="it-IT" sz="2800"/>
              <a:t>e</a:t>
            </a:r>
            <a:r>
              <a:rPr lang="it-IT" sz="2800" baseline="30000"/>
              <a:t>i</a:t>
            </a:r>
            <a:r>
              <a:rPr lang="it-IT" sz="2800" baseline="30000">
                <a:latin typeface="Symbol" charset="2"/>
              </a:rPr>
              <a:t>a</a:t>
            </a:r>
            <a:r>
              <a:rPr lang="it-IT" sz="1600" baseline="30000"/>
              <a:t>2</a:t>
            </a:r>
            <a:r>
              <a:rPr lang="it-IT" sz="2800">
                <a:solidFill>
                  <a:srgbClr val="FF0000"/>
                </a:solidFill>
              </a:rPr>
              <a:t> </a:t>
            </a:r>
            <a:r>
              <a:rPr lang="it-IT" sz="2800"/>
              <a:t>|</a:t>
            </a:r>
            <a:r>
              <a:rPr lang="it-IT" sz="2800" i="1">
                <a:solidFill>
                  <a:srgbClr val="008000"/>
                </a:solidFill>
              </a:rPr>
              <a:t>U</a:t>
            </a:r>
            <a:r>
              <a:rPr lang="it-IT" sz="2800" baseline="-25000">
                <a:solidFill>
                  <a:srgbClr val="008000"/>
                </a:solidFill>
              </a:rPr>
              <a:t>e3 </a:t>
            </a:r>
            <a:r>
              <a:rPr lang="it-IT" sz="2800"/>
              <a:t>|</a:t>
            </a:r>
            <a:r>
              <a:rPr lang="it-IT" sz="2800" baseline="-25000">
                <a:solidFill>
                  <a:srgbClr val="008000"/>
                </a:solidFill>
              </a:rPr>
              <a:t> </a:t>
            </a:r>
            <a:r>
              <a:rPr lang="it-IT" sz="2800" baseline="30000"/>
              <a:t>2</a:t>
            </a:r>
            <a:r>
              <a:rPr lang="it-IT" sz="2800" i="1">
                <a:solidFill>
                  <a:srgbClr val="FF0000"/>
                </a:solidFill>
              </a:rPr>
              <a:t>m</a:t>
            </a:r>
            <a:r>
              <a:rPr lang="it-IT" sz="2800" baseline="-25000">
                <a:solidFill>
                  <a:srgbClr val="FF0000"/>
                </a:solidFill>
              </a:rPr>
              <a:t>3 </a:t>
            </a:r>
            <a:r>
              <a:rPr lang="it-IT" sz="2800"/>
              <a:t>|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79867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15"/>
          <p:cNvSpPr txBox="1">
            <a:spLocks noChangeArrowheads="1"/>
          </p:cNvSpPr>
          <p:nvPr/>
        </p:nvSpPr>
        <p:spPr bwMode="auto">
          <a:xfrm>
            <a:off x="3690938" y="1041400"/>
            <a:ext cx="3471862" cy="406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ym typeface="Symbol" charset="2"/>
              </a:rPr>
              <a:t> 100 -  1000 counts / y ton </a:t>
            </a:r>
          </a:p>
        </p:txBody>
      </p:sp>
      <p:sp>
        <p:nvSpPr>
          <p:cNvPr id="30727" name="Text Box 16"/>
          <p:cNvSpPr txBox="1">
            <a:spLocks noChangeArrowheads="1"/>
          </p:cNvSpPr>
          <p:nvPr/>
        </p:nvSpPr>
        <p:spPr bwMode="auto">
          <a:xfrm>
            <a:off x="5867400" y="2114550"/>
            <a:ext cx="2924175" cy="40005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ym typeface="Symbol" charset="2"/>
              </a:rPr>
              <a:t> 5 -  50 counts / y ton </a:t>
            </a:r>
          </a:p>
        </p:txBody>
      </p:sp>
      <p:sp>
        <p:nvSpPr>
          <p:cNvPr id="30728" name="Text Box 17"/>
          <p:cNvSpPr txBox="1">
            <a:spLocks noChangeArrowheads="1"/>
          </p:cNvSpPr>
          <p:nvPr/>
        </p:nvSpPr>
        <p:spPr bwMode="auto">
          <a:xfrm>
            <a:off x="5919788" y="3497263"/>
            <a:ext cx="3065462" cy="40005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ym typeface="Symbol" charset="2"/>
              </a:rPr>
              <a:t> 0.5 -   5 counts / y ton </a:t>
            </a:r>
          </a:p>
        </p:txBody>
      </p:sp>
      <p:sp>
        <p:nvSpPr>
          <p:cNvPr id="30729" name="Line 20"/>
          <p:cNvSpPr>
            <a:spLocks noChangeShapeType="1"/>
          </p:cNvSpPr>
          <p:nvPr/>
        </p:nvSpPr>
        <p:spPr bwMode="auto">
          <a:xfrm flipH="1">
            <a:off x="3352800" y="121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0" name="Line 21"/>
          <p:cNvSpPr>
            <a:spLocks noChangeShapeType="1"/>
          </p:cNvSpPr>
          <p:nvPr/>
        </p:nvSpPr>
        <p:spPr bwMode="auto">
          <a:xfrm>
            <a:off x="3352800" y="1219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1" name="Line 24"/>
          <p:cNvSpPr>
            <a:spLocks noChangeShapeType="1"/>
          </p:cNvSpPr>
          <p:nvPr/>
        </p:nvSpPr>
        <p:spPr bwMode="auto">
          <a:xfrm flipH="1">
            <a:off x="1828800" y="23622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2" name="Line 25"/>
          <p:cNvSpPr>
            <a:spLocks noChangeShapeType="1"/>
          </p:cNvSpPr>
          <p:nvPr/>
        </p:nvSpPr>
        <p:spPr bwMode="auto">
          <a:xfrm>
            <a:off x="1828800" y="2362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3" name="Line 26"/>
          <p:cNvSpPr>
            <a:spLocks noChangeShapeType="1"/>
          </p:cNvSpPr>
          <p:nvPr/>
        </p:nvSpPr>
        <p:spPr bwMode="auto">
          <a:xfrm flipH="1">
            <a:off x="2806700" y="27813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4" name="Line 27"/>
          <p:cNvSpPr>
            <a:spLocks noChangeShapeType="1"/>
          </p:cNvSpPr>
          <p:nvPr/>
        </p:nvSpPr>
        <p:spPr bwMode="auto">
          <a:xfrm flipH="1" flipV="1">
            <a:off x="2362200" y="3352800"/>
            <a:ext cx="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92275" y="1916113"/>
            <a:ext cx="6335713" cy="8413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2275" y="2768600"/>
            <a:ext cx="6335713" cy="8413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2750" y="3284538"/>
            <a:ext cx="6337300" cy="8413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738" name="Line 24"/>
          <p:cNvSpPr>
            <a:spLocks noChangeShapeType="1"/>
          </p:cNvSpPr>
          <p:nvPr/>
        </p:nvSpPr>
        <p:spPr bwMode="auto">
          <a:xfrm flipH="1">
            <a:off x="2365375" y="3657600"/>
            <a:ext cx="3554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How difficult is it?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charset="2"/>
              <a:ea typeface="+mj-ea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bolometric technique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73163" y="2743200"/>
            <a:ext cx="1741487" cy="1679575"/>
          </a:xfrm>
          <a:prstGeom prst="rect">
            <a:avLst/>
          </a:prstGeom>
          <a:gradFill rotWithShape="1">
            <a:gsLst>
              <a:gs pos="0">
                <a:schemeClr val="folHlink">
                  <a:alpha val="23000"/>
                </a:schemeClr>
              </a:gs>
              <a:gs pos="100000">
                <a:schemeClr val="folHlink">
                  <a:gamma/>
                  <a:tint val="5411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833563" y="3414713"/>
            <a:ext cx="411162" cy="287337"/>
          </a:xfrm>
          <a:prstGeom prst="irregularSeal1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790700" y="2551113"/>
            <a:ext cx="576263" cy="206375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5163" y="1196975"/>
            <a:ext cx="312737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825500" y="974725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>
                <a:solidFill>
                  <a:srgbClr val="3333FF"/>
                </a:solidFill>
              </a:rPr>
              <a:t>Heat sink - T</a:t>
            </a:r>
            <a:r>
              <a:rPr lang="it-IT" sz="2000" b="1" baseline="-25000">
                <a:solidFill>
                  <a:srgbClr val="3333FF"/>
                </a:solidFill>
              </a:rPr>
              <a:t>b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2398713" y="1974850"/>
            <a:ext cx="2449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Thermometer</a:t>
            </a:r>
            <a:endParaRPr lang="it-IT" sz="2000" b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-252413" y="1663700"/>
            <a:ext cx="2449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/>
              <a:t>Thermal link</a:t>
            </a:r>
            <a:endParaRPr lang="it-IT" sz="2000" b="1" baseline="-25000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611188" y="4594225"/>
            <a:ext cx="3095625" cy="2181225"/>
          </a:xfrm>
          <a:prstGeom prst="rect">
            <a:avLst/>
          </a:prstGeom>
          <a:solidFill>
            <a:srgbClr val="0000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133192" tIns="48762" rIns="133192" bIns="48762" anchor="ctr">
            <a:prstTxWarp prst="textNoShape">
              <a:avLst/>
            </a:prstTxWarp>
          </a:bodyPr>
          <a:lstStyle/>
          <a:p>
            <a:pPr defTabSz="974725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 features:</a:t>
            </a:r>
          </a:p>
          <a:p>
            <a:pPr defTabSz="974725">
              <a:spcBef>
                <a:spcPct val="30000"/>
              </a:spcBef>
              <a:buFontTx/>
              <a:buChar char="-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 energy resolution</a:t>
            </a:r>
          </a:p>
          <a:p>
            <a:pPr defTabSz="974725">
              <a:buFontTx/>
              <a:buChar char="-"/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wide versatility (few constrains on absorber material)</a:t>
            </a:r>
          </a:p>
          <a:p>
            <a:pPr defTabSz="974725">
              <a:buFontTx/>
              <a:buChar char="-"/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detector is fully sensitive (no dead layer)</a:t>
            </a: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V="1">
            <a:off x="2455863" y="2363788"/>
            <a:ext cx="647700" cy="287337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V="1">
            <a:off x="2627313" y="3357563"/>
            <a:ext cx="720725" cy="3587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-614363" y="3500438"/>
            <a:ext cx="2449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>
                <a:solidFill>
                  <a:srgbClr val="FF6600"/>
                </a:solidFill>
              </a:rPr>
              <a:t>Released </a:t>
            </a:r>
          </a:p>
          <a:p>
            <a:pPr algn="ctr"/>
            <a:r>
              <a:rPr lang="it-IT" sz="2000" b="1">
                <a:solidFill>
                  <a:srgbClr val="FF6600"/>
                </a:solidFill>
              </a:rPr>
              <a:t>energy</a:t>
            </a:r>
            <a:endParaRPr lang="it-IT" sz="2000" b="1" baseline="-25000">
              <a:solidFill>
                <a:srgbClr val="FF6600"/>
              </a:solidFill>
            </a:endParaRPr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 flipV="1">
            <a:off x="1042988" y="3644900"/>
            <a:ext cx="720725" cy="288925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 rot="5400000">
            <a:off x="1978026" y="-207963"/>
            <a:ext cx="431800" cy="2879725"/>
          </a:xfrm>
          <a:prstGeom prst="rect">
            <a:avLst/>
          </a:prstGeom>
          <a:solidFill>
            <a:srgbClr val="00CCFF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en-US" sz="28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912" y="1578500"/>
            <a:ext cx="4046088" cy="216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48225" y="4800600"/>
            <a:ext cx="4169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develop high pulses the detector has to work at very low temperatures.</a:t>
            </a:r>
            <a:endParaRPr lang="en-US" dirty="0"/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700338" y="2997200"/>
            <a:ext cx="2449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folHlink"/>
                </a:solidFill>
              </a:rPr>
              <a:t>Crystal absorber</a:t>
            </a:r>
            <a:endParaRPr lang="it-IT" sz="2000" b="1" baseline="-2500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97800"/>
            <a:ext cx="8416934" cy="518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553E-6F6F-9C41-A00E-0428FCBDAEB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TeO</a:t>
            </a:r>
            <a:r>
              <a:rPr lang="en-US" baseline="-25000" dirty="0" smtClean="0"/>
              <a:t>2</a:t>
            </a:r>
            <a:r>
              <a:rPr lang="en-US" dirty="0" smtClean="0"/>
              <a:t> bolometers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66131" y="838200"/>
            <a:ext cx="2982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Source=detector approach</a:t>
            </a:r>
          </a:p>
          <a:p>
            <a:r>
              <a:rPr lang="en-US" dirty="0" smtClean="0"/>
              <a:t>Candidate: </a:t>
            </a:r>
            <a:r>
              <a:rPr lang="en-US" baseline="30000" dirty="0" smtClean="0"/>
              <a:t>130</a:t>
            </a:r>
            <a:r>
              <a:rPr lang="en-US" dirty="0" smtClean="0"/>
              <a:t>Te – A.I. 34%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10299</TotalTime>
  <Words>1799</Words>
  <Application>Microsoft Office PowerPoint</Application>
  <PresentationFormat>On-screen Show (4:3)</PresentationFormat>
  <Paragraphs>303</Paragraphs>
  <Slides>37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Equation</vt:lpstr>
      <vt:lpstr>Slide 1</vt:lpstr>
      <vt:lpstr>Outline</vt:lpstr>
      <vt:lpstr>Slide 3</vt:lpstr>
      <vt:lpstr>Slide 4</vt:lpstr>
      <vt:lpstr>Slide 5</vt:lpstr>
      <vt:lpstr>Slide 6</vt:lpstr>
      <vt:lpstr>Slide 7</vt:lpstr>
      <vt:lpstr>Slide 8</vt:lpstr>
      <vt:lpstr>TeO2 bolometers</vt:lpstr>
      <vt:lpstr>Slide 10</vt:lpstr>
      <vt:lpstr>The TeO2 bolometer history</vt:lpstr>
      <vt:lpstr>CUORE-0 &amp; CUORE at LNGS</vt:lpstr>
      <vt:lpstr>CUORE-0</vt:lpstr>
      <vt:lpstr>Experimental setup &amp; exposure</vt:lpstr>
      <vt:lpstr>CUORE-0: calibration energy resolution</vt:lpstr>
      <vt:lpstr>CUORE-0 background (1)</vt:lpstr>
      <vt:lpstr>CUORE-0 background (2)</vt:lpstr>
      <vt:lpstr>CUORE-0: ROI fit</vt:lpstr>
      <vt:lpstr>Limit on mbb</vt:lpstr>
      <vt:lpstr>CUORE</vt:lpstr>
      <vt:lpstr>CUORE sensitivity</vt:lpstr>
      <vt:lpstr>CUORE status (1)</vt:lpstr>
      <vt:lpstr>CUORE status (2)</vt:lpstr>
      <vt:lpstr>Some pictures from last tests</vt:lpstr>
      <vt:lpstr>The coldest place in the Universe</vt:lpstr>
      <vt:lpstr>Current-generation experiments</vt:lpstr>
      <vt:lpstr>Slide 27</vt:lpstr>
      <vt:lpstr>What’s next…</vt:lpstr>
      <vt:lpstr>Slide 29</vt:lpstr>
      <vt:lpstr>The CUPID group of interest</vt:lpstr>
      <vt:lpstr>R&amp;D for 1-ton bolometric experiment</vt:lpstr>
      <vt:lpstr>Slide 32</vt:lpstr>
      <vt:lpstr>Slide 33</vt:lpstr>
      <vt:lpstr>Slide 34</vt:lpstr>
      <vt:lpstr>Slide 35</vt:lpstr>
      <vt:lpstr>Slide 36</vt:lpstr>
      <vt:lpstr>Conclusions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 Nones</dc:creator>
  <cp:lastModifiedBy>Claudia Nones</cp:lastModifiedBy>
  <cp:revision>223</cp:revision>
  <dcterms:created xsi:type="dcterms:W3CDTF">2015-11-03T10:41:11Z</dcterms:created>
  <dcterms:modified xsi:type="dcterms:W3CDTF">2015-11-04T11:32:54Z</dcterms:modified>
</cp:coreProperties>
</file>