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56" r:id="rId2"/>
    <p:sldId id="457" r:id="rId3"/>
    <p:sldId id="480" r:id="rId4"/>
    <p:sldId id="458" r:id="rId5"/>
    <p:sldId id="460" r:id="rId6"/>
    <p:sldId id="459" r:id="rId7"/>
    <p:sldId id="461" r:id="rId8"/>
    <p:sldId id="462" r:id="rId9"/>
    <p:sldId id="463" r:id="rId10"/>
    <p:sldId id="464" r:id="rId11"/>
    <p:sldId id="465" r:id="rId12"/>
    <p:sldId id="466" r:id="rId13"/>
    <p:sldId id="467" r:id="rId14"/>
    <p:sldId id="468" r:id="rId15"/>
    <p:sldId id="469" r:id="rId16"/>
    <p:sldId id="470" r:id="rId17"/>
    <p:sldId id="471" r:id="rId18"/>
    <p:sldId id="472" r:id="rId19"/>
    <p:sldId id="479" r:id="rId20"/>
    <p:sldId id="473" r:id="rId21"/>
    <p:sldId id="481" r:id="rId22"/>
    <p:sldId id="482" r:id="rId23"/>
    <p:sldId id="474" r:id="rId24"/>
    <p:sldId id="475" r:id="rId25"/>
    <p:sldId id="476" r:id="rId26"/>
    <p:sldId id="477" r:id="rId27"/>
    <p:sldId id="478" r:id="rId28"/>
  </p:sldIdLst>
  <p:sldSz cx="9906000" cy="6858000" type="A4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F428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44" y="-2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ali:Documents:LSM:SEDINE:TableauExelMesure:alphas_sedin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ali:Documents:LSM:SEDINE:TableauExelMesure:alphas_sedin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ali:Documents:PhD:LaTexThese:AliThesis:Table:oh03b000_og03b0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007383418609"/>
          <c:y val="0.0442775372892761"/>
          <c:w val="0.812902373546022"/>
          <c:h val="0.863148350132068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square"/>
            <c:size val="5"/>
          </c:marker>
          <c:xVal>
            <c:numRef>
              <c:f>Sheet3!$D$34:$D$54</c:f>
              <c:numCache>
                <c:formatCode>mmm\-yy</c:formatCode>
                <c:ptCount val="21"/>
                <c:pt idx="0">
                  <c:v>41153.0</c:v>
                </c:pt>
                <c:pt idx="1">
                  <c:v>41183.0</c:v>
                </c:pt>
                <c:pt idx="3">
                  <c:v>41244.0</c:v>
                </c:pt>
                <c:pt idx="4">
                  <c:v>41275.0</c:v>
                </c:pt>
                <c:pt idx="7">
                  <c:v>41365.0</c:v>
                </c:pt>
                <c:pt idx="10">
                  <c:v>41456.0</c:v>
                </c:pt>
                <c:pt idx="14">
                  <c:v>41579.0</c:v>
                </c:pt>
                <c:pt idx="19">
                  <c:v>41730.0</c:v>
                </c:pt>
                <c:pt idx="20">
                  <c:v>41760.0</c:v>
                </c:pt>
              </c:numCache>
            </c:numRef>
          </c:xVal>
          <c:yVal>
            <c:numRef>
              <c:f>Sheet3!$E$34:$E$54</c:f>
              <c:numCache>
                <c:formatCode>General</c:formatCode>
                <c:ptCount val="21"/>
                <c:pt idx="1">
                  <c:v>135.0</c:v>
                </c:pt>
                <c:pt idx="3">
                  <c:v>130.0</c:v>
                </c:pt>
                <c:pt idx="4">
                  <c:v>65.0</c:v>
                </c:pt>
                <c:pt idx="7">
                  <c:v>60.0</c:v>
                </c:pt>
                <c:pt idx="10">
                  <c:v>40.0</c:v>
                </c:pt>
                <c:pt idx="14">
                  <c:v>10.0</c:v>
                </c:pt>
                <c:pt idx="19">
                  <c:v>5.5</c:v>
                </c:pt>
                <c:pt idx="20">
                  <c:v>4.5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1392280"/>
        <c:axId val="-2091116184"/>
      </c:scatterChart>
      <c:valAx>
        <c:axId val="-2141392280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091116184"/>
        <c:crosses val="autoZero"/>
        <c:crossBetween val="midCat"/>
        <c:majorUnit val="200.0"/>
      </c:valAx>
      <c:valAx>
        <c:axId val="-2091116184"/>
        <c:scaling>
          <c:logBase val="10.0"/>
          <c:orientation val="minMax"/>
          <c:max val="200.0"/>
          <c:min val="2.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mHz</a:t>
                </a:r>
              </a:p>
            </c:rich>
          </c:tx>
          <c:layout>
            <c:manualLayout>
              <c:xMode val="edge"/>
              <c:yMode val="edge"/>
              <c:x val="0.0181078944396341"/>
              <c:y val="0.33175970626104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4139228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solidFill>
        <a:srgbClr val="FFFFFF"/>
      </a:solidFill>
    </a:ln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3333132189136"/>
          <c:y val="0.0229592381762115"/>
          <c:w val="0.793401889088172"/>
          <c:h val="0.901078059766332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diamond"/>
            <c:size val="7"/>
          </c:marker>
          <c:xVal>
            <c:numRef>
              <c:f>[alphas_sedine.xlsx]Sheet3!$F$34:$F$54</c:f>
              <c:numCache>
                <c:formatCode>mmm\-yy</c:formatCode>
                <c:ptCount val="21"/>
                <c:pt idx="0">
                  <c:v>41153.0</c:v>
                </c:pt>
                <c:pt idx="1">
                  <c:v>41183.0</c:v>
                </c:pt>
                <c:pt idx="3">
                  <c:v>41244.0</c:v>
                </c:pt>
                <c:pt idx="7">
                  <c:v>41365.0</c:v>
                </c:pt>
                <c:pt idx="9">
                  <c:v>41426.0</c:v>
                </c:pt>
                <c:pt idx="11">
                  <c:v>41487.0</c:v>
                </c:pt>
                <c:pt idx="14">
                  <c:v>41579.0</c:v>
                </c:pt>
                <c:pt idx="19">
                  <c:v>41730.0</c:v>
                </c:pt>
                <c:pt idx="20">
                  <c:v>41760.0</c:v>
                </c:pt>
              </c:numCache>
            </c:numRef>
          </c:xVal>
          <c:yVal>
            <c:numRef>
              <c:f>[alphas_sedine.xlsx]Sheet3!$G$34:$G$54</c:f>
              <c:numCache>
                <c:formatCode>General</c:formatCode>
                <c:ptCount val="21"/>
                <c:pt idx="0">
                  <c:v>450.0</c:v>
                </c:pt>
                <c:pt idx="3">
                  <c:v>400.0</c:v>
                </c:pt>
                <c:pt idx="4">
                  <c:v>300.0</c:v>
                </c:pt>
                <c:pt idx="7">
                  <c:v>300.0</c:v>
                </c:pt>
                <c:pt idx="9">
                  <c:v>200.0</c:v>
                </c:pt>
                <c:pt idx="11">
                  <c:v>100.0</c:v>
                </c:pt>
                <c:pt idx="14">
                  <c:v>57.0</c:v>
                </c:pt>
                <c:pt idx="19">
                  <c:v>27.0</c:v>
                </c:pt>
                <c:pt idx="20">
                  <c:v>20.0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7543608"/>
        <c:axId val="-2024120424"/>
      </c:scatterChart>
      <c:valAx>
        <c:axId val="-2037543608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-2024120424"/>
        <c:crosses val="autoZero"/>
        <c:crossBetween val="midCat"/>
        <c:majorUnit val="200.0"/>
      </c:valAx>
      <c:valAx>
        <c:axId val="-2024120424"/>
        <c:scaling>
          <c:orientation val="minMax"/>
        </c:scaling>
        <c:delete val="0"/>
        <c:axPos val="l"/>
        <c:majorGridlines/>
        <c:minorGridlines>
          <c:spPr>
            <a:ln w="3175" cmpd="sng"/>
          </c:spPr>
        </c:min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 smtClean="0"/>
                  <a:t>mHz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0145695701563808"/>
              <c:y val="0.41970374858456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37543608"/>
        <c:crosses val="autoZero"/>
        <c:crossBetween val="midCat"/>
        <c:majorUnit val="100.0"/>
      </c:valAx>
    </c:plotArea>
    <c:plotVisOnly val="1"/>
    <c:dispBlanksAs val="gap"/>
    <c:showDLblsOverMax val="0"/>
  </c:chart>
  <c:txPr>
    <a:bodyPr/>
    <a:lstStyle/>
    <a:p>
      <a:pPr>
        <a:defRPr sz="1100" b="1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fr-FR" sz="1200" noProof="0">
                <a:solidFill>
                  <a:srgbClr val="0000FF"/>
                </a:solidFill>
              </a:defRPr>
            </a:pPr>
            <a:r>
              <a:rPr lang="fr-FR" sz="1200" noProof="0" dirty="0" err="1" smtClean="0">
                <a:solidFill>
                  <a:srgbClr val="0000FF"/>
                </a:solidFill>
              </a:rPr>
              <a:t>Cut</a:t>
            </a:r>
            <a:r>
              <a:rPr lang="fr-FR" sz="1200" noProof="0" dirty="0" smtClean="0">
                <a:solidFill>
                  <a:srgbClr val="0000FF"/>
                </a:solidFill>
              </a:rPr>
              <a:t> </a:t>
            </a:r>
            <a:r>
              <a:rPr lang="fr-FR" sz="1200" noProof="0" dirty="0" err="1" smtClean="0">
                <a:solidFill>
                  <a:srgbClr val="0000FF"/>
                </a:solidFill>
              </a:rPr>
              <a:t>efficiency</a:t>
            </a:r>
            <a:endParaRPr lang="fr-FR" sz="1200" noProof="0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153123349715009"/>
          <c:y val="0.05150466624165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411391441563"/>
          <c:y val="0.153887020661888"/>
          <c:w val="0.793566736343908"/>
          <c:h val="0.673212625861993"/>
        </c:manualLayout>
      </c:layout>
      <c:scatterChart>
        <c:scatterStyle val="smoothMarker"/>
        <c:varyColors val="0"/>
        <c:ser>
          <c:idx val="0"/>
          <c:order val="0"/>
          <c:spPr>
            <a:ln w="25400"/>
          </c:spPr>
          <c:marker>
            <c:symbol val="square"/>
            <c:size val="3"/>
            <c:spPr>
              <a:ln w="3175"/>
            </c:spPr>
          </c:marker>
          <c:xVal>
            <c:numRef>
              <c:f>og02b004!$A$2:$A$17</c:f>
              <c:numCache>
                <c:formatCode>General</c:formatCode>
                <c:ptCount val="16"/>
                <c:pt idx="0">
                  <c:v>12.5</c:v>
                </c:pt>
                <c:pt idx="1">
                  <c:v>15.0</c:v>
                </c:pt>
                <c:pt idx="2">
                  <c:v>17.5</c:v>
                </c:pt>
                <c:pt idx="3">
                  <c:v>20.0</c:v>
                </c:pt>
                <c:pt idx="4">
                  <c:v>22.5</c:v>
                </c:pt>
                <c:pt idx="5">
                  <c:v>25.0</c:v>
                </c:pt>
                <c:pt idx="6">
                  <c:v>27.5</c:v>
                </c:pt>
                <c:pt idx="7">
                  <c:v>30.0</c:v>
                </c:pt>
                <c:pt idx="8">
                  <c:v>32.5</c:v>
                </c:pt>
                <c:pt idx="9">
                  <c:v>35.0</c:v>
                </c:pt>
                <c:pt idx="10">
                  <c:v>37.5</c:v>
                </c:pt>
                <c:pt idx="11">
                  <c:v>40.0</c:v>
                </c:pt>
                <c:pt idx="12">
                  <c:v>42.5</c:v>
                </c:pt>
                <c:pt idx="13">
                  <c:v>45.0</c:v>
                </c:pt>
                <c:pt idx="14">
                  <c:v>47.5</c:v>
                </c:pt>
                <c:pt idx="15">
                  <c:v>50.0</c:v>
                </c:pt>
              </c:numCache>
            </c:numRef>
          </c:xVal>
          <c:yVal>
            <c:numRef>
              <c:f>og02b004!$E$2:$E$17</c:f>
              <c:numCache>
                <c:formatCode>General</c:formatCode>
                <c:ptCount val="16"/>
                <c:pt idx="0">
                  <c:v>67.0</c:v>
                </c:pt>
                <c:pt idx="1">
                  <c:v>112.0</c:v>
                </c:pt>
                <c:pt idx="2">
                  <c:v>155.0</c:v>
                </c:pt>
                <c:pt idx="3">
                  <c:v>199.0</c:v>
                </c:pt>
                <c:pt idx="4">
                  <c:v>241.0</c:v>
                </c:pt>
                <c:pt idx="5">
                  <c:v>269.0</c:v>
                </c:pt>
                <c:pt idx="6">
                  <c:v>306.0</c:v>
                </c:pt>
                <c:pt idx="7">
                  <c:v>336.0</c:v>
                </c:pt>
                <c:pt idx="8">
                  <c:v>373.0</c:v>
                </c:pt>
                <c:pt idx="9">
                  <c:v>402.0</c:v>
                </c:pt>
                <c:pt idx="10">
                  <c:v>435.0</c:v>
                </c:pt>
                <c:pt idx="11">
                  <c:v>453.0</c:v>
                </c:pt>
                <c:pt idx="12">
                  <c:v>458.0</c:v>
                </c:pt>
                <c:pt idx="13">
                  <c:v>459.0</c:v>
                </c:pt>
                <c:pt idx="14">
                  <c:v>463.0</c:v>
                </c:pt>
                <c:pt idx="15">
                  <c:v>465.0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4319784"/>
        <c:axId val="-2024352344"/>
      </c:scatterChart>
      <c:valAx>
        <c:axId val="-202431978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</a:t>
                </a:r>
                <a:r>
                  <a:rPr lang="en-US" sz="1200" baseline="0"/>
                  <a:t> [</a:t>
                </a:r>
                <a:r>
                  <a:rPr lang="en-US" sz="1200" i="1" baseline="0"/>
                  <a:t>µs</a:t>
                </a:r>
                <a:r>
                  <a:rPr lang="en-US" sz="1200" baseline="0"/>
                  <a:t>]</a:t>
                </a:r>
                <a:endParaRPr lang="en-US" sz="1200"/>
              </a:p>
            </c:rich>
          </c:tx>
          <c:layout>
            <c:manualLayout>
              <c:xMode val="edge"/>
              <c:yMode val="edge"/>
              <c:x val="0.480741032370954"/>
              <c:y val="0.90277777777777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24352344"/>
        <c:crosses val="autoZero"/>
        <c:crossBetween val="midCat"/>
      </c:valAx>
      <c:valAx>
        <c:axId val="-20243523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Counts</a:t>
                </a:r>
              </a:p>
            </c:rich>
          </c:tx>
          <c:layout>
            <c:manualLayout>
              <c:xMode val="edge"/>
              <c:yMode val="edge"/>
              <c:x val="0.00833333333333333"/>
              <c:y val="0.3151414406532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2431978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A1EE01-C8C9-284B-ACEA-1A6E3D40DD6A}" type="datetime1">
              <a:rPr lang="en-US"/>
              <a:pPr>
                <a:defRPr/>
              </a:pPr>
              <a:t>04/11/15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0733F0-7B91-FE40-9D66-1720A3D8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798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F743AC5-2F5C-5947-83B3-02CECEDD8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613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48BAB0-8ACA-1E46-82C9-C2337FFAE71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A84A76C-9FFF-1F4E-8F5C-71F011ACA7AA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138856-E5EE-B240-A1A0-8B44F8556AE5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AC60A4A-3910-BC44-9C65-9BCC54F77465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510C12-B794-B249-99E7-93F111CDD0DB}" type="slidenum">
              <a:rPr lang="en-GB" sz="1200"/>
              <a:pPr/>
              <a:t>13</a:t>
            </a:fld>
            <a:endParaRPr lang="en-GB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1F510-7AEA-8042-AA5C-9015010C5EE2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6ADE2-BD62-F24B-8A92-B984648F5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4605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C0E8B-22BC-824A-BA1E-B761B01E3DAD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A45CE-E244-1244-A04D-19FEAEB0C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7825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3" y="609600"/>
            <a:ext cx="6162675" cy="5486400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8C28A-F69D-AE4C-9B36-32D156BB1793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24EFD-6AE1-2847-9417-FEF42F26D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606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08EB0-3F38-2E4E-BD8D-A824C02D5415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D6326-4D28-7E4F-B845-84D429CA3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636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28043-B7F6-0A41-88DA-EF931820977A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FACED-1ECB-EE45-A779-69649FA08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203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1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1DCED-F1C7-624C-94E9-856FE31D2309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AC81B-113A-E242-B641-2EB2A6265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6668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69875-A45F-F444-A978-5F75F4ECCDEB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9DD0B-ECCD-AB40-90F7-2AD33E12A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8851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F1398-51BB-4C4C-B231-6B7A0EFFC81E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4B123-0CA8-E04F-B927-BBFF88C0E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0640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804FE-2DD6-734A-9756-E6A9D474B385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22091-273B-5249-A3D5-7F660FB02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7327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C217-19D8-5C4E-B972-1B175684D644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72510-5800-F249-833E-AAAABFA43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3687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C7BFE-E830-A143-937D-D53BC374F9D9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AE8E9-A334-6C48-A6BB-9A47EBEBF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9351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C06BE613-A8DC-FE48-8563-D0ED7E6901E0}" type="datetime1">
              <a:rPr lang="fr-FR"/>
              <a:pPr>
                <a:defRPr/>
              </a:pPr>
              <a:t>04/11/15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I. Giomataris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1658B43-4E98-6448-89BC-01A0C2E62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chart" Target="../charts/chart3.xml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0810.1137" TargetMode="External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2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4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oleObject" Target="../embeddings/oleObject1.bin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4.emf"/><Relationship Id="rId9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3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8544" y="188640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SPHERE 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: detector </a:t>
            </a: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for dark matter, 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double beta, supernovae neutrino and coherent neutrino diffusion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endParaRPr lang="en-US" i="1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I</a:t>
            </a:r>
            <a:r>
              <a:rPr lang="en-US" sz="1600" b="1" i="1" dirty="0">
                <a:solidFill>
                  <a:srgbClr val="000090"/>
                </a:solidFill>
                <a:latin typeface="Times New Roman"/>
                <a:cs typeface="Times New Roman"/>
              </a:rPr>
              <a:t>. Giomataris CEA-</a:t>
            </a:r>
            <a:r>
              <a:rPr lang="en-US" sz="16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Saclay</a:t>
            </a:r>
            <a:endParaRPr lang="en-US" sz="1600" b="1" i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1988839"/>
            <a:ext cx="6048672" cy="45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394575" y="6519863"/>
            <a:ext cx="2311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803608-D67D-A84F-AAFB-CD6A493B1DDE}" type="slidenum">
              <a:rPr lang="en-US" sz="1400"/>
              <a:pPr/>
              <a:t>10</a:t>
            </a:fld>
            <a:endParaRPr lang="en-US" sz="1400"/>
          </a:p>
        </p:txBody>
      </p:sp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95263" y="6551613"/>
            <a:ext cx="11811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CFD70D31-751F-844B-8E15-212C3BB0997C}" type="datetime1">
              <a:rPr lang="fr-FR" sz="1200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04/11/15</a:t>
            </a:fld>
            <a:endParaRPr lang="en-US" sz="1200" dirty="0"/>
          </a:p>
        </p:txBody>
      </p:sp>
      <p:sp>
        <p:nvSpPr>
          <p:cNvPr id="44035" name="TextBox 38"/>
          <p:cNvSpPr txBox="1">
            <a:spLocks noChangeArrowheads="1"/>
          </p:cNvSpPr>
          <p:nvPr/>
        </p:nvSpPr>
        <p:spPr bwMode="auto">
          <a:xfrm>
            <a:off x="8418513" y="6094413"/>
            <a:ext cx="10477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4036" name="Titre 1"/>
          <p:cNvSpPr txBox="1">
            <a:spLocks/>
          </p:cNvSpPr>
          <p:nvPr/>
        </p:nvSpPr>
        <p:spPr bwMode="auto">
          <a:xfrm>
            <a:off x="2073275" y="115888"/>
            <a:ext cx="5400675" cy="8651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63"/>
              </a:spcBef>
            </a:pPr>
            <a:r>
              <a:rPr lang="en-US" sz="28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Internal contamination cleaning</a:t>
            </a:r>
          </a:p>
          <a:p>
            <a:pPr eaLnBrk="1" hangingPunct="1">
              <a:spcBef>
                <a:spcPts val="763"/>
              </a:spcBef>
            </a:pPr>
            <a:r>
              <a:rPr lang="en-US" sz="28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Goal: remove Po-210, Pb-210</a:t>
            </a:r>
          </a:p>
        </p:txBody>
      </p:sp>
      <p:pic>
        <p:nvPicPr>
          <p:cNvPr id="44037" name="Picture 62" descr="Nettoya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3738563"/>
            <a:ext cx="4637087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63"/>
          <p:cNvSpPr txBox="1">
            <a:spLocks noChangeArrowheads="1"/>
          </p:cNvSpPr>
          <p:nvPr/>
        </p:nvSpPr>
        <p:spPr bwMode="auto">
          <a:xfrm>
            <a:off x="8423275" y="3962400"/>
            <a:ext cx="10477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4039" name="TextBox 64"/>
          <p:cNvSpPr txBox="1">
            <a:spLocks noChangeArrowheads="1"/>
          </p:cNvSpPr>
          <p:nvPr/>
        </p:nvSpPr>
        <p:spPr bwMode="auto">
          <a:xfrm rot="-5400000">
            <a:off x="5063331" y="1724820"/>
            <a:ext cx="8794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31" name="TextBox 30"/>
          <p:cNvSpPr txBox="1"/>
          <p:nvPr/>
        </p:nvSpPr>
        <p:spPr>
          <a:xfrm>
            <a:off x="5529263" y="4411663"/>
            <a:ext cx="33528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>
                <a:solidFill>
                  <a:srgbClr val="0000FF"/>
                </a:solidFill>
              </a:rPr>
              <a:t>Conditions :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800" dirty="0">
                <a:solidFill>
                  <a:srgbClr val="0000FF"/>
                </a:solidFill>
              </a:rPr>
              <a:t>Nitric acid (30 %)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800" dirty="0">
                <a:solidFill>
                  <a:srgbClr val="0000FF"/>
                </a:solidFill>
              </a:rPr>
              <a:t>Temperature 30° </a:t>
            </a:r>
            <a:r>
              <a:rPr lang="en-US" sz="1800" i="1" dirty="0">
                <a:solidFill>
                  <a:srgbClr val="0000FF"/>
                </a:solidFill>
              </a:rPr>
              <a:t>C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800" dirty="0">
                <a:solidFill>
                  <a:srgbClr val="FF0000"/>
                </a:solidFill>
              </a:rPr>
              <a:t>Cleaning by spray </a:t>
            </a:r>
            <a:endParaRPr lang="en-US" sz="1800" b="1" dirty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800" dirty="0">
                <a:solidFill>
                  <a:srgbClr val="0000FF"/>
                </a:solidFill>
              </a:rPr>
              <a:t>Washing by pure water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800" dirty="0">
                <a:solidFill>
                  <a:srgbClr val="0000FF"/>
                </a:solidFill>
              </a:rPr>
              <a:t>Drying by hot nitrogen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3838" y="133350"/>
            <a:ext cx="9453562" cy="63611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4042" name="TextBox 7"/>
          <p:cNvSpPr txBox="1">
            <a:spLocks noChangeArrowheads="1"/>
          </p:cNvSpPr>
          <p:nvPr/>
        </p:nvSpPr>
        <p:spPr bwMode="auto">
          <a:xfrm>
            <a:off x="5097463" y="3830638"/>
            <a:ext cx="4484687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2</a:t>
            </a:r>
            <a:r>
              <a:rPr lang="en-US" baseline="30000">
                <a:solidFill>
                  <a:srgbClr val="0000FF"/>
                </a:solidFill>
              </a:rPr>
              <a:t>nd</a:t>
            </a:r>
            <a:r>
              <a:rPr lang="en-US">
                <a:solidFill>
                  <a:srgbClr val="0000FF"/>
                </a:solidFill>
              </a:rPr>
              <a:t> chemical cleaning of sphere </a:t>
            </a:r>
            <a:endParaRPr lang="en-US" sz="2800">
              <a:solidFill>
                <a:srgbClr val="0000FF"/>
              </a:solidFill>
            </a:endParaRPr>
          </a:p>
        </p:txBody>
      </p:sp>
      <p:pic>
        <p:nvPicPr>
          <p:cNvPr id="44043" name="Pictur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47775"/>
            <a:ext cx="482758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73725" y="1541463"/>
            <a:ext cx="3078163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>
                <a:solidFill>
                  <a:srgbClr val="0000FF"/>
                </a:solidFill>
              </a:rPr>
              <a:t>Conditions :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800" dirty="0">
                <a:solidFill>
                  <a:srgbClr val="0000FF"/>
                </a:solidFill>
              </a:rPr>
              <a:t>Nitric acid (17 %)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800" dirty="0">
                <a:solidFill>
                  <a:srgbClr val="0000FF"/>
                </a:solidFill>
              </a:rPr>
              <a:t>Temperature 10° </a:t>
            </a:r>
            <a:r>
              <a:rPr lang="en-US" sz="1800" i="1" dirty="0">
                <a:solidFill>
                  <a:srgbClr val="0000FF"/>
                </a:solidFill>
              </a:rPr>
              <a:t>C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800" dirty="0">
                <a:solidFill>
                  <a:srgbClr val="FF0000"/>
                </a:solidFill>
              </a:rPr>
              <a:t>Cleaning by filling 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the spherical cavity</a:t>
            </a:r>
            <a:endParaRPr lang="en-US" sz="1800" b="1" dirty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800" dirty="0">
                <a:solidFill>
                  <a:srgbClr val="0000FF"/>
                </a:solidFill>
              </a:rPr>
              <a:t>Washing by pure water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800" dirty="0">
                <a:solidFill>
                  <a:srgbClr val="0000FF"/>
                </a:solidFill>
              </a:rPr>
              <a:t>Drying by hot nitrogen </a:t>
            </a:r>
          </a:p>
        </p:txBody>
      </p:sp>
      <p:sp>
        <p:nvSpPr>
          <p:cNvPr id="44045" name="TextBox 9"/>
          <p:cNvSpPr txBox="1">
            <a:spLocks noChangeArrowheads="1"/>
          </p:cNvSpPr>
          <p:nvPr/>
        </p:nvSpPr>
        <p:spPr bwMode="auto">
          <a:xfrm>
            <a:off x="7886700" y="6096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4046" name="TextBox 10"/>
          <p:cNvSpPr txBox="1">
            <a:spLocks noChangeArrowheads="1"/>
          </p:cNvSpPr>
          <p:nvPr/>
        </p:nvSpPr>
        <p:spPr bwMode="auto">
          <a:xfrm>
            <a:off x="5240338" y="1166813"/>
            <a:ext cx="4392612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1</a:t>
            </a:r>
            <a:r>
              <a:rPr lang="en-US" baseline="30000">
                <a:solidFill>
                  <a:srgbClr val="0000FF"/>
                </a:solidFill>
              </a:rPr>
              <a:t>st</a:t>
            </a:r>
            <a:r>
              <a:rPr lang="en-US">
                <a:solidFill>
                  <a:srgbClr val="0000FF"/>
                </a:solidFill>
              </a:rPr>
              <a:t> chemical cleaning of sphere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52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394575" y="6519863"/>
            <a:ext cx="2311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64AFEC-E954-5D43-AB8D-B58AD3BA87FE}" type="slidenum">
              <a:rPr lang="en-US" sz="1400"/>
              <a:pPr/>
              <a:t>11</a:t>
            </a:fld>
            <a:endParaRPr lang="en-US" sz="1400"/>
          </a:p>
        </p:txBody>
      </p:sp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95263" y="6551613"/>
            <a:ext cx="11811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CFD70D31-751F-844B-8E15-212C3BB0997C}" type="datetime1">
              <a:rPr lang="fr-FR" sz="1200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04/11/15</a:t>
            </a:fld>
            <a:endParaRPr lang="en-US" sz="1200" dirty="0"/>
          </a:p>
        </p:txBody>
      </p:sp>
      <p:sp>
        <p:nvSpPr>
          <p:cNvPr id="45059" name="Titre 1"/>
          <p:cNvSpPr txBox="1">
            <a:spLocks/>
          </p:cNvSpPr>
          <p:nvPr/>
        </p:nvSpPr>
        <p:spPr bwMode="auto">
          <a:xfrm>
            <a:off x="233363" y="-68263"/>
            <a:ext cx="9983787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63"/>
              </a:spcBef>
            </a:pPr>
            <a:endParaRPr lang="en-US" sz="280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838" y="133350"/>
            <a:ext cx="9453562" cy="63611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5061" name="TextBox 44"/>
          <p:cNvSpPr txBox="1">
            <a:spLocks noChangeArrowheads="1"/>
          </p:cNvSpPr>
          <p:nvPr/>
        </p:nvSpPr>
        <p:spPr bwMode="auto">
          <a:xfrm>
            <a:off x="6105525" y="1052513"/>
            <a:ext cx="2363788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rgbClr val="0000FF"/>
                </a:solidFill>
              </a:rPr>
              <a:t>β/</a:t>
            </a:r>
            <a:r>
              <a:rPr lang="fr-FR">
                <a:solidFill>
                  <a:srgbClr val="0000FF"/>
                </a:solidFill>
                <a:latin typeface="Times New Roman" charset="0"/>
                <a:cs typeface="Times New Roman" charset="0"/>
              </a:rPr>
              <a:t>γ rate evolution</a:t>
            </a:r>
          </a:p>
        </p:txBody>
      </p:sp>
      <p:sp>
        <p:nvSpPr>
          <p:cNvPr id="45062" name="TextBox 45"/>
          <p:cNvSpPr txBox="1">
            <a:spLocks noChangeArrowheads="1"/>
          </p:cNvSpPr>
          <p:nvPr/>
        </p:nvSpPr>
        <p:spPr bwMode="auto">
          <a:xfrm>
            <a:off x="5754688" y="5589588"/>
            <a:ext cx="3494087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>
                <a:solidFill>
                  <a:srgbClr val="0000FF"/>
                </a:solidFill>
              </a:rPr>
              <a:t>Decreasing factor = 20</a:t>
            </a:r>
          </a:p>
          <a:p>
            <a:pPr algn="ctr"/>
            <a:r>
              <a:rPr lang="fr-FR">
                <a:solidFill>
                  <a:srgbClr val="0000FF"/>
                </a:solidFill>
              </a:rPr>
              <a:t>400 </a:t>
            </a:r>
            <a:r>
              <a:rPr lang="fr-FR" i="1">
                <a:solidFill>
                  <a:srgbClr val="0000FF"/>
                </a:solidFill>
              </a:rPr>
              <a:t>mHz   </a:t>
            </a:r>
            <a:r>
              <a:rPr lang="fr-FR">
                <a:solidFill>
                  <a:srgbClr val="0000FF"/>
                </a:solidFill>
              </a:rPr>
              <a:t>=&gt;    20 </a:t>
            </a:r>
            <a:r>
              <a:rPr lang="fr-FR" i="1">
                <a:solidFill>
                  <a:srgbClr val="0000FF"/>
                </a:solidFill>
              </a:rPr>
              <a:t>mHz</a:t>
            </a:r>
          </a:p>
        </p:txBody>
      </p:sp>
      <p:sp>
        <p:nvSpPr>
          <p:cNvPr id="45063" name="TextBox 46"/>
          <p:cNvSpPr txBox="1">
            <a:spLocks noChangeArrowheads="1"/>
          </p:cNvSpPr>
          <p:nvPr/>
        </p:nvSpPr>
        <p:spPr bwMode="auto">
          <a:xfrm>
            <a:off x="776288" y="5516563"/>
            <a:ext cx="3324225" cy="831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Decreasing factor = 45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180 </a:t>
            </a:r>
            <a:r>
              <a:rPr lang="en-US" i="1">
                <a:solidFill>
                  <a:srgbClr val="0000FF"/>
                </a:solidFill>
              </a:rPr>
              <a:t>mHz   </a:t>
            </a:r>
            <a:r>
              <a:rPr lang="en-US">
                <a:solidFill>
                  <a:srgbClr val="0000FF"/>
                </a:solidFill>
              </a:rPr>
              <a:t>=&gt;    4 </a:t>
            </a:r>
            <a:r>
              <a:rPr lang="en-US" i="1">
                <a:solidFill>
                  <a:srgbClr val="0000FF"/>
                </a:solidFill>
              </a:rPr>
              <a:t>mHz</a:t>
            </a:r>
          </a:p>
        </p:txBody>
      </p:sp>
      <p:grpSp>
        <p:nvGrpSpPr>
          <p:cNvPr id="45064" name="Group 47"/>
          <p:cNvGrpSpPr>
            <a:grpSpLocks/>
          </p:cNvGrpSpPr>
          <p:nvPr/>
        </p:nvGrpSpPr>
        <p:grpSpPr bwMode="auto">
          <a:xfrm>
            <a:off x="344488" y="1577975"/>
            <a:ext cx="4610100" cy="3722688"/>
            <a:chOff x="10237392" y="32518139"/>
            <a:chExt cx="4699470" cy="2831029"/>
          </a:xfrm>
        </p:grpSpPr>
        <p:graphicFrame>
          <p:nvGraphicFramePr>
            <p:cNvPr id="49" name="Chart 48"/>
            <p:cNvGraphicFramePr>
              <a:graphicFrameLocks/>
            </p:cNvGraphicFramePr>
            <p:nvPr/>
          </p:nvGraphicFramePr>
          <p:xfrm>
            <a:off x="10237392" y="32518139"/>
            <a:ext cx="4699470" cy="28310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45079" name="Straight Arrow Connector 49"/>
            <p:cNvCxnSpPr>
              <a:cxnSpLocks noChangeShapeType="1"/>
            </p:cNvCxnSpPr>
            <p:nvPr/>
          </p:nvCxnSpPr>
          <p:spPr bwMode="auto">
            <a:xfrm>
              <a:off x="12053215" y="32912665"/>
              <a:ext cx="0" cy="259964"/>
            </a:xfrm>
            <a:prstGeom prst="straightConnector1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TextBox 50"/>
            <p:cNvSpPr txBox="1"/>
            <p:nvPr/>
          </p:nvSpPr>
          <p:spPr>
            <a:xfrm>
              <a:off x="11824919" y="32560394"/>
              <a:ext cx="917562" cy="49135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  <a:r>
                <a:rPr lang="en-GB" sz="1200" b="1" baseline="30000" dirty="0">
                  <a:solidFill>
                    <a:schemeClr val="accent2">
                      <a:lumMod val="50000"/>
                    </a:schemeClr>
                  </a:solidFill>
                </a:rPr>
                <a:t>st</a:t>
              </a:r>
              <a:r>
                <a:rPr lang="en-GB" sz="1200" b="1" dirty="0">
                  <a:solidFill>
                    <a:schemeClr val="accent2">
                      <a:lumMod val="50000"/>
                    </a:schemeClr>
                  </a:solidFill>
                </a:rPr>
                <a:t> chemical cleaning</a:t>
              </a:r>
            </a:p>
          </p:txBody>
        </p:sp>
        <p:cxnSp>
          <p:nvCxnSpPr>
            <p:cNvPr id="45081" name="Straight Arrow Connector 51"/>
            <p:cNvCxnSpPr>
              <a:cxnSpLocks noChangeShapeType="1"/>
            </p:cNvCxnSpPr>
            <p:nvPr/>
          </p:nvCxnSpPr>
          <p:spPr bwMode="auto">
            <a:xfrm>
              <a:off x="13500378" y="33935603"/>
              <a:ext cx="2964" cy="221930"/>
            </a:xfrm>
            <a:prstGeom prst="straightConnector1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" name="TextBox 52"/>
            <p:cNvSpPr txBox="1"/>
            <p:nvPr/>
          </p:nvSpPr>
          <p:spPr>
            <a:xfrm>
              <a:off x="12904309" y="33508094"/>
              <a:ext cx="1009803" cy="49256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chemeClr val="accent2">
                      <a:lumMod val="50000"/>
                    </a:schemeClr>
                  </a:solidFill>
                </a:rPr>
                <a:t>2</a:t>
              </a:r>
              <a:r>
                <a:rPr lang="en-GB" sz="1200" b="1" baseline="30000" dirty="0">
                  <a:solidFill>
                    <a:schemeClr val="accent2">
                      <a:lumMod val="50000"/>
                    </a:schemeClr>
                  </a:solidFill>
                </a:rPr>
                <a:t>nd</a:t>
              </a:r>
              <a:r>
                <a:rPr lang="en-GB" sz="1200" b="1" dirty="0">
                  <a:solidFill>
                    <a:schemeClr val="accent2">
                      <a:lumMod val="50000"/>
                    </a:schemeClr>
                  </a:solidFill>
                </a:rPr>
                <a:t>  chemical cleaning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857472" y="33859407"/>
              <a:ext cx="1009803" cy="35131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chemeClr val="accent2">
                      <a:lumMod val="50000"/>
                    </a:schemeClr>
                  </a:solidFill>
                </a:rPr>
                <a:t>Sensor cleaning</a:t>
              </a:r>
            </a:p>
          </p:txBody>
        </p:sp>
        <p:cxnSp>
          <p:nvCxnSpPr>
            <p:cNvPr id="45084" name="Straight Arrow Connector 54"/>
            <p:cNvCxnSpPr>
              <a:cxnSpLocks noChangeShapeType="1"/>
            </p:cNvCxnSpPr>
            <p:nvPr/>
          </p:nvCxnSpPr>
          <p:spPr bwMode="auto">
            <a:xfrm flipH="1">
              <a:off x="14391241" y="34194262"/>
              <a:ext cx="1" cy="406290"/>
            </a:xfrm>
            <a:prstGeom prst="straightConnector1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56" name="Chart 55"/>
          <p:cNvGraphicFramePr>
            <a:graphicFrameLocks/>
          </p:cNvGraphicFramePr>
          <p:nvPr/>
        </p:nvGraphicFramePr>
        <p:xfrm>
          <a:off x="4880993" y="1772816"/>
          <a:ext cx="468052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5066" name="Straight Arrow Connector 56"/>
          <p:cNvCxnSpPr>
            <a:cxnSpLocks noChangeShapeType="1"/>
          </p:cNvCxnSpPr>
          <p:nvPr/>
        </p:nvCxnSpPr>
        <p:spPr bwMode="auto">
          <a:xfrm flipH="1">
            <a:off x="6777038" y="2659063"/>
            <a:ext cx="185737" cy="90487"/>
          </a:xfrm>
          <a:prstGeom prst="straightConnector1">
            <a:avLst/>
          </a:prstGeom>
          <a:noFill/>
          <a:ln w="9525">
            <a:solidFill>
              <a:srgbClr val="D6009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6777038" y="2084388"/>
            <a:ext cx="900112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GB" sz="1200" b="1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</a:rPr>
              <a:t> chemical cleaning</a:t>
            </a:r>
          </a:p>
        </p:txBody>
      </p:sp>
      <p:cxnSp>
        <p:nvCxnSpPr>
          <p:cNvPr id="45068" name="Straight Arrow Connector 58"/>
          <p:cNvCxnSpPr>
            <a:cxnSpLocks noChangeShapeType="1"/>
          </p:cNvCxnSpPr>
          <p:nvPr/>
        </p:nvCxnSpPr>
        <p:spPr bwMode="auto">
          <a:xfrm flipH="1">
            <a:off x="8364538" y="4586288"/>
            <a:ext cx="0" cy="290512"/>
          </a:xfrm>
          <a:prstGeom prst="straightConnector1">
            <a:avLst/>
          </a:prstGeom>
          <a:noFill/>
          <a:ln w="9525">
            <a:solidFill>
              <a:srgbClr val="D6009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7780338" y="3983038"/>
            <a:ext cx="9906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GB" sz="1200" b="1" baseline="30000" dirty="0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</a:rPr>
              <a:t>  chemical cleaning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770938" y="4162425"/>
            <a:ext cx="9906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</a:rPr>
              <a:t>Sensor cleaning</a:t>
            </a:r>
          </a:p>
        </p:txBody>
      </p:sp>
      <p:cxnSp>
        <p:nvCxnSpPr>
          <p:cNvPr id="45071" name="Straight Arrow Connector 61"/>
          <p:cNvCxnSpPr>
            <a:cxnSpLocks noChangeShapeType="1"/>
          </p:cNvCxnSpPr>
          <p:nvPr/>
        </p:nvCxnSpPr>
        <p:spPr bwMode="auto">
          <a:xfrm>
            <a:off x="9283700" y="4586288"/>
            <a:ext cx="0" cy="481012"/>
          </a:xfrm>
          <a:prstGeom prst="straightConnector1">
            <a:avLst/>
          </a:prstGeom>
          <a:noFill/>
          <a:ln w="9525">
            <a:solidFill>
              <a:srgbClr val="D6009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TextBox 62"/>
          <p:cNvSpPr txBox="1"/>
          <p:nvPr/>
        </p:nvSpPr>
        <p:spPr>
          <a:xfrm>
            <a:off x="5932488" y="4975225"/>
            <a:ext cx="196215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accent2">
                    <a:lumMod val="50000"/>
                  </a:schemeClr>
                </a:solidFill>
              </a:rPr>
              <a:t>Copper shielding added</a:t>
            </a:r>
          </a:p>
        </p:txBody>
      </p:sp>
      <p:cxnSp>
        <p:nvCxnSpPr>
          <p:cNvPr id="45073" name="Straight Arrow Connector 63"/>
          <p:cNvCxnSpPr>
            <a:cxnSpLocks noChangeShapeType="1"/>
          </p:cNvCxnSpPr>
          <p:nvPr/>
        </p:nvCxnSpPr>
        <p:spPr bwMode="auto">
          <a:xfrm>
            <a:off x="7667625" y="5113338"/>
            <a:ext cx="1304925" cy="0"/>
          </a:xfrm>
          <a:prstGeom prst="straightConnector1">
            <a:avLst/>
          </a:prstGeom>
          <a:noFill/>
          <a:ln w="9525">
            <a:solidFill>
              <a:srgbClr val="D6009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74" name="TextBox 64"/>
          <p:cNvSpPr txBox="1">
            <a:spLocks noChangeArrowheads="1"/>
          </p:cNvSpPr>
          <p:nvPr/>
        </p:nvSpPr>
        <p:spPr bwMode="auto">
          <a:xfrm>
            <a:off x="1208088" y="1052513"/>
            <a:ext cx="2917825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CH">
                <a:solidFill>
                  <a:srgbClr val="0000FF"/>
                </a:solidFill>
              </a:rPr>
              <a:t>Alpha rate evolution</a:t>
            </a:r>
            <a:endParaRPr lang="fr-FR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135938" y="3211513"/>
            <a:ext cx="1039812" cy="83026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mpd="sng">
            <a:solidFill>
              <a:srgbClr val="A62EA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/>
              <a:t>β/</a:t>
            </a:r>
            <a:r>
              <a:rPr lang="fr-FR" b="1" dirty="0" err="1">
                <a:latin typeface="Times New Roman"/>
                <a:cs typeface="Times New Roman"/>
              </a:rPr>
              <a:t>γ</a:t>
            </a:r>
            <a:r>
              <a:rPr lang="fr-FR" b="1" dirty="0">
                <a:latin typeface="Times New Roman"/>
                <a:cs typeface="Times New Roman"/>
              </a:rPr>
              <a:t> rate</a:t>
            </a:r>
            <a:r>
              <a:rPr lang="fr-FR" b="1" dirty="0"/>
              <a:t>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14425" y="2924175"/>
            <a:ext cx="1049338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mpd="sng">
            <a:solidFill>
              <a:srgbClr val="A62EA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α rate</a:t>
            </a:r>
            <a:r>
              <a:rPr lang="fr-FR" b="1" dirty="0"/>
              <a:t> </a:t>
            </a:r>
          </a:p>
        </p:txBody>
      </p:sp>
      <p:sp>
        <p:nvSpPr>
          <p:cNvPr id="45077" name="TextBox 2"/>
          <p:cNvSpPr txBox="1">
            <a:spLocks noChangeArrowheads="1"/>
          </p:cNvSpPr>
          <p:nvPr/>
        </p:nvSpPr>
        <p:spPr bwMode="auto">
          <a:xfrm>
            <a:off x="1857375" y="188913"/>
            <a:ext cx="63515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rgbClr val="0000FF"/>
                </a:solidFill>
              </a:rPr>
              <a:t>Backround evolution of the detector</a:t>
            </a:r>
          </a:p>
        </p:txBody>
      </p:sp>
    </p:spTree>
    <p:extLst>
      <p:ext uri="{BB962C8B-B14F-4D97-AF65-F5344CB8AC3E}">
        <p14:creationId xmlns:p14="http://schemas.microsoft.com/office/powerpoint/2010/main" val="1401636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394575" y="6519863"/>
            <a:ext cx="2311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E7E0E4-EE25-5949-990B-7B8A2D262650}" type="slidenum">
              <a:rPr lang="en-US" sz="1400"/>
              <a:pPr/>
              <a:t>12</a:t>
            </a:fld>
            <a:endParaRPr lang="en-US" sz="1400"/>
          </a:p>
        </p:txBody>
      </p:sp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95263" y="6551613"/>
            <a:ext cx="11811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CFD70D31-751F-844B-8E15-212C3BB0997C}" type="datetime1">
              <a:rPr lang="fr-FR" sz="1200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04/11/15</a:t>
            </a:fld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23838" y="133350"/>
            <a:ext cx="9453562" cy="63611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grpSp>
        <p:nvGrpSpPr>
          <p:cNvPr id="46084" name="Group 43"/>
          <p:cNvGrpSpPr>
            <a:grpSpLocks/>
          </p:cNvGrpSpPr>
          <p:nvPr/>
        </p:nvGrpSpPr>
        <p:grpSpPr bwMode="auto">
          <a:xfrm>
            <a:off x="134938" y="1257300"/>
            <a:ext cx="4368800" cy="2568575"/>
            <a:chOff x="4398145" y="1258127"/>
            <a:chExt cx="4032973" cy="2569348"/>
          </a:xfrm>
        </p:grpSpPr>
        <p:pic>
          <p:nvPicPr>
            <p:cNvPr id="46113" name="Picture 44" descr="og02b004TrCutDel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418" y="1258127"/>
              <a:ext cx="3788700" cy="2569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" name="Straight Connector 45"/>
            <p:cNvCxnSpPr/>
            <p:nvPr/>
          </p:nvCxnSpPr>
          <p:spPr>
            <a:xfrm flipH="1" flipV="1">
              <a:off x="4924248" y="2404647"/>
              <a:ext cx="3005679" cy="0"/>
            </a:xfrm>
            <a:prstGeom prst="line">
              <a:avLst/>
            </a:prstGeom>
            <a:ln w="31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4974074" y="3274859"/>
              <a:ext cx="3005679" cy="0"/>
            </a:xfrm>
            <a:prstGeom prst="line">
              <a:avLst/>
            </a:prstGeom>
            <a:ln w="31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4398145" y="3124001"/>
              <a:ext cx="763509" cy="2620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0000"/>
                  </a:solidFill>
                </a:rPr>
                <a:t>0.0105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56764" y="2274433"/>
              <a:ext cx="763509" cy="2620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0000"/>
                  </a:solidFill>
                </a:rPr>
                <a:t>0.04</a:t>
              </a:r>
            </a:p>
          </p:txBody>
        </p:sp>
      </p:grpSp>
      <p:grpSp>
        <p:nvGrpSpPr>
          <p:cNvPr id="46085" name="Group 49"/>
          <p:cNvGrpSpPr>
            <a:grpSpLocks/>
          </p:cNvGrpSpPr>
          <p:nvPr/>
        </p:nvGrpSpPr>
        <p:grpSpPr bwMode="auto">
          <a:xfrm>
            <a:off x="161925" y="3786188"/>
            <a:ext cx="4262438" cy="2574925"/>
            <a:chOff x="130136" y="1258127"/>
            <a:chExt cx="3934166" cy="2575058"/>
          </a:xfrm>
        </p:grpSpPr>
        <p:pic>
          <p:nvPicPr>
            <p:cNvPr id="46108" name="Picture 50" descr="og02b004TdCutDelLo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82" y="1258127"/>
              <a:ext cx="3797120" cy="2575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2" name="Straight Connector 51"/>
            <p:cNvCxnSpPr/>
            <p:nvPr/>
          </p:nvCxnSpPr>
          <p:spPr>
            <a:xfrm flipH="1" flipV="1">
              <a:off x="555055" y="3179101"/>
              <a:ext cx="3005205" cy="0"/>
            </a:xfrm>
            <a:prstGeom prst="line">
              <a:avLst/>
            </a:prstGeom>
            <a:ln w="31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556521" y="3350560"/>
              <a:ext cx="3003739" cy="0"/>
            </a:xfrm>
            <a:prstGeom prst="line">
              <a:avLst/>
            </a:prstGeom>
            <a:ln w="31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34532" y="3212440"/>
              <a:ext cx="763389" cy="2603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0000"/>
                  </a:solidFill>
                </a:rPr>
                <a:t>0.075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0136" y="3018755"/>
              <a:ext cx="763390" cy="2619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0000"/>
                  </a:solidFill>
                </a:rPr>
                <a:t>0.086</a:t>
              </a:r>
            </a:p>
          </p:txBody>
        </p:sp>
      </p:grpSp>
      <p:graphicFrame>
        <p:nvGraphicFramePr>
          <p:cNvPr id="56" name="Chart 55"/>
          <p:cNvGraphicFramePr>
            <a:graphicFrameLocks/>
          </p:cNvGraphicFramePr>
          <p:nvPr/>
        </p:nvGraphicFramePr>
        <p:xfrm>
          <a:off x="4906567" y="4001024"/>
          <a:ext cx="4127444" cy="2383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087" name="TextBox 56"/>
          <p:cNvSpPr txBox="1">
            <a:spLocks noChangeArrowheads="1"/>
          </p:cNvSpPr>
          <p:nvPr/>
        </p:nvSpPr>
        <p:spPr bwMode="auto">
          <a:xfrm>
            <a:off x="747713" y="4051300"/>
            <a:ext cx="3248025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>
                <a:solidFill>
                  <a:srgbClr val="0000FF"/>
                </a:solidFill>
              </a:rPr>
              <a:t>Pulse width[ms] vs Energy [eV]</a:t>
            </a:r>
          </a:p>
        </p:txBody>
      </p:sp>
      <p:sp>
        <p:nvSpPr>
          <p:cNvPr id="46088" name="TextBox 57"/>
          <p:cNvSpPr txBox="1">
            <a:spLocks noChangeArrowheads="1"/>
          </p:cNvSpPr>
          <p:nvPr/>
        </p:nvSpPr>
        <p:spPr bwMode="auto">
          <a:xfrm>
            <a:off x="835025" y="1531938"/>
            <a:ext cx="3254375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>
                <a:solidFill>
                  <a:srgbClr val="0000FF"/>
                </a:solidFill>
              </a:rPr>
              <a:t>Rise time [ms] / Energy [eV]</a:t>
            </a:r>
          </a:p>
        </p:txBody>
      </p:sp>
      <p:cxnSp>
        <p:nvCxnSpPr>
          <p:cNvPr id="59" name="Straight Arrow Connector 58"/>
          <p:cNvCxnSpPr>
            <a:stCxn id="46107" idx="2"/>
          </p:cNvCxnSpPr>
          <p:nvPr/>
        </p:nvCxnSpPr>
        <p:spPr>
          <a:xfrm flipH="1">
            <a:off x="1228725" y="3983038"/>
            <a:ext cx="706438" cy="1774825"/>
          </a:xfrm>
          <a:prstGeom prst="straightConnector1">
            <a:avLst/>
          </a:prstGeom>
          <a:ln w="31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1584325" y="2949575"/>
            <a:ext cx="77788" cy="731838"/>
          </a:xfrm>
          <a:prstGeom prst="straightConnector1">
            <a:avLst/>
          </a:prstGeom>
          <a:ln w="31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091" name="Picture 60" descr="og02b004AmpCutDelLo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1250950"/>
            <a:ext cx="4103687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2" name="TextBox 61"/>
          <p:cNvSpPr txBox="1">
            <a:spLocks noChangeArrowheads="1"/>
          </p:cNvSpPr>
          <p:nvPr/>
        </p:nvSpPr>
        <p:spPr bwMode="auto">
          <a:xfrm>
            <a:off x="2511425" y="1116013"/>
            <a:ext cx="4818063" cy="368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/>
              <a:t>Ne + CH</a:t>
            </a:r>
            <a:r>
              <a:rPr lang="en-GB" sz="1800" baseline="-25000"/>
              <a:t>4</a:t>
            </a:r>
            <a:r>
              <a:rPr lang="en-GB" sz="1800"/>
              <a:t> (0.7 %)      P = 3 bar   T = 4455 s </a:t>
            </a:r>
          </a:p>
        </p:txBody>
      </p:sp>
      <p:sp>
        <p:nvSpPr>
          <p:cNvPr id="46093" name="TextBox 63"/>
          <p:cNvSpPr txBox="1">
            <a:spLocks noChangeArrowheads="1"/>
          </p:cNvSpPr>
          <p:nvPr/>
        </p:nvSpPr>
        <p:spPr bwMode="auto">
          <a:xfrm>
            <a:off x="5387975" y="1539875"/>
            <a:ext cx="3255963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>
                <a:solidFill>
                  <a:srgbClr val="0000FF"/>
                </a:solidFill>
              </a:rPr>
              <a:t>Energy spectrum [eV]</a:t>
            </a:r>
          </a:p>
        </p:txBody>
      </p:sp>
      <p:sp>
        <p:nvSpPr>
          <p:cNvPr id="46094" name="TextBox 64"/>
          <p:cNvSpPr txBox="1">
            <a:spLocks noChangeArrowheads="1"/>
          </p:cNvSpPr>
          <p:nvPr/>
        </p:nvSpPr>
        <p:spPr bwMode="auto">
          <a:xfrm rot="-5400000">
            <a:off x="31751" y="1636712"/>
            <a:ext cx="849312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6095" name="TextBox 65"/>
          <p:cNvSpPr txBox="1">
            <a:spLocks noChangeArrowheads="1"/>
          </p:cNvSpPr>
          <p:nvPr/>
        </p:nvSpPr>
        <p:spPr bwMode="auto">
          <a:xfrm rot="-5400000">
            <a:off x="4562476" y="1697037"/>
            <a:ext cx="849312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6096" name="TextBox 66"/>
          <p:cNvSpPr txBox="1">
            <a:spLocks noChangeArrowheads="1"/>
          </p:cNvSpPr>
          <p:nvPr/>
        </p:nvSpPr>
        <p:spPr bwMode="auto">
          <a:xfrm rot="-5400000">
            <a:off x="-100806" y="4315619"/>
            <a:ext cx="1027113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6097" name="TextBox 67"/>
          <p:cNvSpPr txBox="1">
            <a:spLocks noChangeArrowheads="1"/>
          </p:cNvSpPr>
          <p:nvPr/>
        </p:nvSpPr>
        <p:spPr bwMode="auto">
          <a:xfrm rot="-5400000">
            <a:off x="4628357" y="1547018"/>
            <a:ext cx="622300" cy="2778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D0D0D"/>
                </a:solidFill>
              </a:rPr>
              <a:t>Count</a:t>
            </a:r>
          </a:p>
        </p:txBody>
      </p:sp>
      <p:sp>
        <p:nvSpPr>
          <p:cNvPr id="46098" name="TextBox 68"/>
          <p:cNvSpPr txBox="1">
            <a:spLocks noChangeArrowheads="1"/>
          </p:cNvSpPr>
          <p:nvPr/>
        </p:nvSpPr>
        <p:spPr bwMode="auto">
          <a:xfrm>
            <a:off x="3154363" y="3694113"/>
            <a:ext cx="1011237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6099" name="TextBox 69"/>
          <p:cNvSpPr txBox="1">
            <a:spLocks noChangeArrowheads="1"/>
          </p:cNvSpPr>
          <p:nvPr/>
        </p:nvSpPr>
        <p:spPr bwMode="auto">
          <a:xfrm>
            <a:off x="3086100" y="6211888"/>
            <a:ext cx="1012825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6100" name="TextBox 70"/>
          <p:cNvSpPr txBox="1">
            <a:spLocks noChangeArrowheads="1"/>
          </p:cNvSpPr>
          <p:nvPr/>
        </p:nvSpPr>
        <p:spPr bwMode="auto">
          <a:xfrm>
            <a:off x="7639050" y="3681413"/>
            <a:ext cx="1011238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6101" name="TextBox 71"/>
          <p:cNvSpPr txBox="1">
            <a:spLocks noChangeArrowheads="1"/>
          </p:cNvSpPr>
          <p:nvPr/>
        </p:nvSpPr>
        <p:spPr bwMode="auto">
          <a:xfrm>
            <a:off x="7696200" y="3632200"/>
            <a:ext cx="1301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D0D0D"/>
                </a:solidFill>
              </a:rPr>
              <a:t>Energy [</a:t>
            </a:r>
            <a:r>
              <a:rPr lang="en-GB" sz="1200" b="1" i="1">
                <a:solidFill>
                  <a:srgbClr val="0D0D0D"/>
                </a:solidFill>
              </a:rPr>
              <a:t>eV</a:t>
            </a:r>
            <a:r>
              <a:rPr lang="en-GB" sz="1200" b="1">
                <a:solidFill>
                  <a:srgbClr val="0D0D0D"/>
                </a:solidFill>
              </a:rPr>
              <a:t>]</a:t>
            </a:r>
          </a:p>
        </p:txBody>
      </p:sp>
      <p:sp>
        <p:nvSpPr>
          <p:cNvPr id="46102" name="TextBox 72"/>
          <p:cNvSpPr txBox="1">
            <a:spLocks noChangeArrowheads="1"/>
          </p:cNvSpPr>
          <p:nvPr/>
        </p:nvSpPr>
        <p:spPr bwMode="auto">
          <a:xfrm>
            <a:off x="3057525" y="6124575"/>
            <a:ext cx="1303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D0D0D"/>
                </a:solidFill>
              </a:rPr>
              <a:t>Energy [</a:t>
            </a:r>
            <a:r>
              <a:rPr lang="en-GB" sz="1200" b="1" i="1">
                <a:solidFill>
                  <a:srgbClr val="0D0D0D"/>
                </a:solidFill>
              </a:rPr>
              <a:t>eV</a:t>
            </a:r>
            <a:r>
              <a:rPr lang="en-GB" sz="1200" b="1">
                <a:solidFill>
                  <a:srgbClr val="0D0D0D"/>
                </a:solidFill>
              </a:rPr>
              <a:t>]</a:t>
            </a:r>
          </a:p>
        </p:txBody>
      </p:sp>
      <p:sp>
        <p:nvSpPr>
          <p:cNvPr id="46103" name="TextBox 73"/>
          <p:cNvSpPr txBox="1">
            <a:spLocks noChangeArrowheads="1"/>
          </p:cNvSpPr>
          <p:nvPr/>
        </p:nvSpPr>
        <p:spPr bwMode="auto">
          <a:xfrm>
            <a:off x="3133725" y="3600450"/>
            <a:ext cx="1076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D0D0D"/>
                </a:solidFill>
              </a:rPr>
              <a:t>Energy [</a:t>
            </a:r>
            <a:r>
              <a:rPr lang="en-GB" sz="1200" b="1" i="1">
                <a:solidFill>
                  <a:srgbClr val="0D0D0D"/>
                </a:solidFill>
              </a:rPr>
              <a:t>eV</a:t>
            </a:r>
            <a:r>
              <a:rPr lang="en-GB" sz="1200" b="1">
                <a:solidFill>
                  <a:srgbClr val="0D0D0D"/>
                </a:solidFill>
              </a:rPr>
              <a:t>]</a:t>
            </a:r>
          </a:p>
        </p:txBody>
      </p:sp>
      <p:sp>
        <p:nvSpPr>
          <p:cNvPr id="46104" name="TextBox 74"/>
          <p:cNvSpPr txBox="1">
            <a:spLocks noChangeArrowheads="1"/>
          </p:cNvSpPr>
          <p:nvPr/>
        </p:nvSpPr>
        <p:spPr bwMode="auto">
          <a:xfrm rot="-5400000">
            <a:off x="-140493" y="1634331"/>
            <a:ext cx="1174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D0D0D"/>
                </a:solidFill>
              </a:rPr>
              <a:t>Rise Time [ms]</a:t>
            </a:r>
          </a:p>
        </p:txBody>
      </p:sp>
      <p:sp>
        <p:nvSpPr>
          <p:cNvPr id="46105" name="TextBox 75"/>
          <p:cNvSpPr txBox="1">
            <a:spLocks noChangeArrowheads="1"/>
          </p:cNvSpPr>
          <p:nvPr/>
        </p:nvSpPr>
        <p:spPr bwMode="auto">
          <a:xfrm rot="-5400000">
            <a:off x="-530225" y="4471988"/>
            <a:ext cx="1843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D0D0D"/>
                </a:solidFill>
              </a:rPr>
              <a:t>Temps de descente [ms]</a:t>
            </a:r>
          </a:p>
        </p:txBody>
      </p:sp>
      <p:sp>
        <p:nvSpPr>
          <p:cNvPr id="46106" name="TextBox 1"/>
          <p:cNvSpPr txBox="1">
            <a:spLocks noChangeArrowheads="1"/>
          </p:cNvSpPr>
          <p:nvPr/>
        </p:nvSpPr>
        <p:spPr bwMode="auto">
          <a:xfrm>
            <a:off x="2073275" y="188913"/>
            <a:ext cx="5472113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rgbClr val="0000FF"/>
                </a:solidFill>
              </a:rPr>
              <a:t>Analysis – optimization of cuts</a:t>
            </a:r>
          </a:p>
          <a:p>
            <a:r>
              <a:rPr lang="en-US" sz="2000">
                <a:solidFill>
                  <a:srgbClr val="0000FF"/>
                </a:solidFill>
              </a:rPr>
              <a:t>Calibration with neutrons (</a:t>
            </a:r>
            <a:r>
              <a:rPr lang="en-US" sz="2000" baseline="30000">
                <a:solidFill>
                  <a:srgbClr val="0000FF"/>
                </a:solidFill>
              </a:rPr>
              <a:t>241</a:t>
            </a:r>
            <a:r>
              <a:rPr lang="en-US" sz="2000">
                <a:solidFill>
                  <a:srgbClr val="0000FF"/>
                </a:solidFill>
              </a:rPr>
              <a:t>Am-Be) source </a:t>
            </a:r>
          </a:p>
        </p:txBody>
      </p:sp>
      <p:sp>
        <p:nvSpPr>
          <p:cNvPr id="46107" name="TextBox 62"/>
          <p:cNvSpPr txBox="1">
            <a:spLocks noChangeArrowheads="1"/>
          </p:cNvSpPr>
          <p:nvPr/>
        </p:nvSpPr>
        <p:spPr bwMode="auto">
          <a:xfrm>
            <a:off x="415925" y="3644900"/>
            <a:ext cx="3038475" cy="33813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rgbClr val="008000"/>
                </a:solidFill>
              </a:rPr>
              <a:t>Point like energy deposits</a:t>
            </a:r>
          </a:p>
        </p:txBody>
      </p:sp>
    </p:spTree>
    <p:extLst>
      <p:ext uri="{BB962C8B-B14F-4D97-AF65-F5344CB8AC3E}">
        <p14:creationId xmlns:p14="http://schemas.microsoft.com/office/powerpoint/2010/main" val="3219296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95263" y="6551613"/>
            <a:ext cx="11811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CFD70D31-751F-844B-8E15-212C3BB0997C}" type="datetime1">
              <a:rPr lang="fr-FR" sz="1200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04/11/15</a:t>
            </a:fld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23838" y="133350"/>
            <a:ext cx="9453562" cy="63611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7107" name="Content Placeholder 2"/>
          <p:cNvSpPr txBox="1">
            <a:spLocks/>
          </p:cNvSpPr>
          <p:nvPr/>
        </p:nvSpPr>
        <p:spPr bwMode="auto">
          <a:xfrm>
            <a:off x="1136650" y="188913"/>
            <a:ext cx="72294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b="1">
                <a:solidFill>
                  <a:srgbClr val="0000FF"/>
                </a:solidFill>
              </a:rPr>
              <a:t>Physic run (light-WIMPs research)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GB">
                <a:solidFill>
                  <a:srgbClr val="0000FF"/>
                </a:solidFill>
              </a:rPr>
              <a:t>Ne + CH</a:t>
            </a:r>
            <a:r>
              <a:rPr lang="en-GB" baseline="-25000">
                <a:solidFill>
                  <a:srgbClr val="0000FF"/>
                </a:solidFill>
              </a:rPr>
              <a:t>4</a:t>
            </a:r>
            <a:r>
              <a:rPr lang="en-GB">
                <a:solidFill>
                  <a:srgbClr val="0000FF"/>
                </a:solidFill>
              </a:rPr>
              <a:t> (0.7 %)      P = 3 bar   T = 30.5 jours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47108" name="Espace réservé du numéro de diapositive 7"/>
          <p:cNvSpPr txBox="1">
            <a:spLocks/>
          </p:cNvSpPr>
          <p:nvPr/>
        </p:nvSpPr>
        <p:spPr bwMode="auto">
          <a:xfrm>
            <a:off x="7356475" y="6461125"/>
            <a:ext cx="2311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02A61AE-D6C4-7B43-B9E4-98A6958F83BB}" type="slidenum">
              <a:rPr lang="en-US" sz="1200">
                <a:solidFill>
                  <a:srgbClr val="898989"/>
                </a:solidFill>
              </a:rPr>
              <a:pPr algn="r" eaLnBrk="1" hangingPunct="1"/>
              <a:t>13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47109" name="Group 100"/>
          <p:cNvGrpSpPr>
            <a:grpSpLocks/>
          </p:cNvGrpSpPr>
          <p:nvPr/>
        </p:nvGrpSpPr>
        <p:grpSpPr bwMode="auto">
          <a:xfrm>
            <a:off x="254000" y="3738563"/>
            <a:ext cx="4664075" cy="2636837"/>
            <a:chOff x="166025" y="1153191"/>
            <a:chExt cx="4305602" cy="2636689"/>
          </a:xfrm>
        </p:grpSpPr>
        <p:pic>
          <p:nvPicPr>
            <p:cNvPr id="47142" name="Picture 101" descr="oh03b000TdCutDelaiBasLo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27" y="1153191"/>
              <a:ext cx="3888000" cy="263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3" name="Straight Connector 102"/>
            <p:cNvCxnSpPr/>
            <p:nvPr/>
          </p:nvCxnSpPr>
          <p:spPr>
            <a:xfrm flipH="1" flipV="1">
              <a:off x="750755" y="2834259"/>
              <a:ext cx="2731669" cy="0"/>
            </a:xfrm>
            <a:prstGeom prst="line">
              <a:avLst/>
            </a:prstGeom>
            <a:ln w="31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 flipV="1">
              <a:off x="752220" y="3032686"/>
              <a:ext cx="2731669" cy="0"/>
            </a:xfrm>
            <a:prstGeom prst="line">
              <a:avLst/>
            </a:prstGeom>
            <a:ln w="31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166025" y="2894580"/>
              <a:ext cx="763519" cy="2619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0000"/>
                  </a:solidFill>
                </a:rPr>
                <a:t>0.075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89473" y="2700916"/>
              <a:ext cx="763519" cy="2619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0000"/>
                  </a:solidFill>
                </a:rPr>
                <a:t>0.086</a:t>
              </a:r>
            </a:p>
          </p:txBody>
        </p:sp>
      </p:grpSp>
      <p:grpSp>
        <p:nvGrpSpPr>
          <p:cNvPr id="47110" name="Group 107"/>
          <p:cNvGrpSpPr>
            <a:grpSpLocks/>
          </p:cNvGrpSpPr>
          <p:nvPr/>
        </p:nvGrpSpPr>
        <p:grpSpPr bwMode="auto">
          <a:xfrm>
            <a:off x="319088" y="1217613"/>
            <a:ext cx="4564062" cy="2636837"/>
            <a:chOff x="4592619" y="1164949"/>
            <a:chExt cx="4213338" cy="2636688"/>
          </a:xfrm>
        </p:grpSpPr>
        <p:pic>
          <p:nvPicPr>
            <p:cNvPr id="47136" name="Picture 108" descr="oh03b000TrCutDelaiBasLon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959" y="1164949"/>
              <a:ext cx="3887998" cy="263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0" name="Straight Connector 109"/>
            <p:cNvCxnSpPr/>
            <p:nvPr/>
          </p:nvCxnSpPr>
          <p:spPr>
            <a:xfrm flipH="1" flipV="1">
              <a:off x="5165633" y="2358682"/>
              <a:ext cx="3005759" cy="0"/>
            </a:xfrm>
            <a:prstGeom prst="line">
              <a:avLst/>
            </a:prstGeom>
            <a:ln w="31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 flipV="1">
              <a:off x="5215460" y="3226994"/>
              <a:ext cx="3005759" cy="0"/>
            </a:xfrm>
            <a:prstGeom prst="line">
              <a:avLst/>
            </a:prstGeom>
            <a:ln w="31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4592619" y="3077778"/>
              <a:ext cx="763530" cy="2603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0000"/>
                  </a:solidFill>
                </a:rPr>
                <a:t>0.0105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617532" y="2226926"/>
              <a:ext cx="763531" cy="2619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0000"/>
                  </a:solidFill>
                </a:rPr>
                <a:t>0.04</a:t>
              </a:r>
            </a:p>
          </p:txBody>
        </p:sp>
        <p:sp>
          <p:nvSpPr>
            <p:cNvPr id="47141" name="TextBox 113"/>
            <p:cNvSpPr txBox="1">
              <a:spLocks noChangeArrowheads="1"/>
            </p:cNvSpPr>
            <p:nvPr/>
          </p:nvSpPr>
          <p:spPr bwMode="auto">
            <a:xfrm>
              <a:off x="5345511" y="1439481"/>
              <a:ext cx="3005008" cy="3077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fr-FR" sz="1400" b="1">
                  <a:solidFill>
                    <a:srgbClr val="0000FF"/>
                  </a:solidFill>
                </a:rPr>
                <a:t>Rise time [ms] / Energy [eV]</a:t>
              </a:r>
            </a:p>
          </p:txBody>
        </p:sp>
      </p:grpSp>
      <p:pic>
        <p:nvPicPr>
          <p:cNvPr id="47111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965575"/>
            <a:ext cx="393223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6" name="Straight Connector 115"/>
          <p:cNvCxnSpPr/>
          <p:nvPr/>
        </p:nvCxnSpPr>
        <p:spPr>
          <a:xfrm flipH="1" flipV="1">
            <a:off x="6831013" y="4591050"/>
            <a:ext cx="1671637" cy="0"/>
          </a:xfrm>
          <a:prstGeom prst="line">
            <a:avLst/>
          </a:prstGeom>
          <a:ln w="31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6884988" y="5718175"/>
            <a:ext cx="1671637" cy="0"/>
          </a:xfrm>
          <a:prstGeom prst="line">
            <a:avLst/>
          </a:prstGeom>
          <a:ln w="31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7539038" y="4270375"/>
            <a:ext cx="0" cy="1868488"/>
          </a:xfrm>
          <a:prstGeom prst="line">
            <a:avLst/>
          </a:prstGeom>
          <a:ln w="31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7778750" y="4289425"/>
            <a:ext cx="0" cy="1868488"/>
          </a:xfrm>
          <a:prstGeom prst="line">
            <a:avLst/>
          </a:prstGeom>
          <a:ln w="31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116" name="Picture 119" descr="oh03b000AmpCutDelaiBasLongLo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1289050"/>
            <a:ext cx="396716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TextBox 121"/>
          <p:cNvSpPr txBox="1">
            <a:spLocks noChangeArrowheads="1"/>
          </p:cNvSpPr>
          <p:nvPr/>
        </p:nvSpPr>
        <p:spPr bwMode="auto">
          <a:xfrm rot="-5400000">
            <a:off x="4699794" y="4271169"/>
            <a:ext cx="1357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cs typeface="Arial" charset="0"/>
              </a:rPr>
              <a:t>Rise Time  [</a:t>
            </a:r>
            <a:r>
              <a:rPr lang="en-US" sz="1200" b="1" i="1">
                <a:solidFill>
                  <a:srgbClr val="000000"/>
                </a:solidFill>
                <a:cs typeface="Arial" charset="0"/>
              </a:rPr>
              <a:t>ms</a:t>
            </a:r>
            <a:r>
              <a:rPr lang="en-US" sz="1200" b="1">
                <a:solidFill>
                  <a:srgbClr val="000000"/>
                </a:solidFill>
                <a:cs typeface="Arial" charset="0"/>
              </a:rPr>
              <a:t>]</a:t>
            </a:r>
            <a:endParaRPr lang="en-US" sz="1200" b="1" i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118" name="TextBox 123"/>
          <p:cNvSpPr txBox="1">
            <a:spLocks noChangeArrowheads="1"/>
          </p:cNvSpPr>
          <p:nvPr/>
        </p:nvSpPr>
        <p:spPr bwMode="auto">
          <a:xfrm>
            <a:off x="8010525" y="3719513"/>
            <a:ext cx="1012825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7119" name="TextBox 124"/>
          <p:cNvSpPr txBox="1">
            <a:spLocks noChangeArrowheads="1"/>
          </p:cNvSpPr>
          <p:nvPr/>
        </p:nvSpPr>
        <p:spPr bwMode="auto">
          <a:xfrm>
            <a:off x="7631113" y="6246813"/>
            <a:ext cx="1628775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7120" name="TextBox 125"/>
          <p:cNvSpPr txBox="1">
            <a:spLocks noChangeArrowheads="1"/>
          </p:cNvSpPr>
          <p:nvPr/>
        </p:nvSpPr>
        <p:spPr bwMode="auto">
          <a:xfrm>
            <a:off x="7496175" y="6170613"/>
            <a:ext cx="2181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cs typeface="Arial" charset="0"/>
              </a:rPr>
              <a:t>Temps de descente [</a:t>
            </a:r>
            <a:r>
              <a:rPr lang="en-US" sz="1200" b="1" i="1">
                <a:solidFill>
                  <a:srgbClr val="000000"/>
                </a:solidFill>
                <a:cs typeface="Arial" charset="0"/>
              </a:rPr>
              <a:t>ms</a:t>
            </a:r>
            <a:r>
              <a:rPr lang="en-US" sz="1200" b="1">
                <a:solidFill>
                  <a:srgbClr val="000000"/>
                </a:solidFill>
                <a:cs typeface="Arial" charset="0"/>
              </a:rPr>
              <a:t>]</a:t>
            </a:r>
            <a:endParaRPr lang="en-US" sz="1200" b="1" i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121" name="TextBox 126"/>
          <p:cNvSpPr txBox="1">
            <a:spLocks noChangeArrowheads="1"/>
          </p:cNvSpPr>
          <p:nvPr/>
        </p:nvSpPr>
        <p:spPr bwMode="auto">
          <a:xfrm>
            <a:off x="3579813" y="3714750"/>
            <a:ext cx="995362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7122" name="TextBox 127"/>
          <p:cNvSpPr txBox="1">
            <a:spLocks noChangeArrowheads="1"/>
          </p:cNvSpPr>
          <p:nvPr/>
        </p:nvSpPr>
        <p:spPr bwMode="auto">
          <a:xfrm>
            <a:off x="3565525" y="6221413"/>
            <a:ext cx="995363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7123" name="TextBox 128"/>
          <p:cNvSpPr txBox="1">
            <a:spLocks noChangeArrowheads="1"/>
          </p:cNvSpPr>
          <p:nvPr/>
        </p:nvSpPr>
        <p:spPr bwMode="auto">
          <a:xfrm>
            <a:off x="8561388" y="3771900"/>
            <a:ext cx="995362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7124" name="TextBox 129"/>
          <p:cNvSpPr txBox="1">
            <a:spLocks noChangeArrowheads="1"/>
          </p:cNvSpPr>
          <p:nvPr/>
        </p:nvSpPr>
        <p:spPr bwMode="auto">
          <a:xfrm>
            <a:off x="8018463" y="3641725"/>
            <a:ext cx="995362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7125" name="TextBox 130"/>
          <p:cNvSpPr txBox="1">
            <a:spLocks noChangeArrowheads="1"/>
          </p:cNvSpPr>
          <p:nvPr/>
        </p:nvSpPr>
        <p:spPr bwMode="auto">
          <a:xfrm rot="-5400000">
            <a:off x="259557" y="1647031"/>
            <a:ext cx="91440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7126" name="TextBox 131"/>
          <p:cNvSpPr txBox="1">
            <a:spLocks noChangeArrowheads="1"/>
          </p:cNvSpPr>
          <p:nvPr/>
        </p:nvSpPr>
        <p:spPr bwMode="auto">
          <a:xfrm rot="-5400000">
            <a:off x="213519" y="4310856"/>
            <a:ext cx="11080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7127" name="TextBox 132"/>
          <p:cNvSpPr txBox="1">
            <a:spLocks noChangeArrowheads="1"/>
          </p:cNvSpPr>
          <p:nvPr/>
        </p:nvSpPr>
        <p:spPr bwMode="auto">
          <a:xfrm rot="-5400000">
            <a:off x="67469" y="1664494"/>
            <a:ext cx="1357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cs typeface="Arial" charset="0"/>
              </a:rPr>
              <a:t>Rise Time  [</a:t>
            </a:r>
            <a:r>
              <a:rPr lang="en-US" sz="1200" b="1" i="1">
                <a:solidFill>
                  <a:srgbClr val="000000"/>
                </a:solidFill>
                <a:cs typeface="Arial" charset="0"/>
              </a:rPr>
              <a:t>ms</a:t>
            </a:r>
            <a:r>
              <a:rPr lang="en-US" sz="1200" b="1">
                <a:solidFill>
                  <a:srgbClr val="000000"/>
                </a:solidFill>
                <a:cs typeface="Arial" charset="0"/>
              </a:rPr>
              <a:t>]</a:t>
            </a:r>
            <a:endParaRPr lang="en-US" sz="1200" b="1" i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128" name="TextBox 133"/>
          <p:cNvSpPr txBox="1">
            <a:spLocks noChangeArrowheads="1"/>
          </p:cNvSpPr>
          <p:nvPr/>
        </p:nvSpPr>
        <p:spPr bwMode="auto">
          <a:xfrm rot="-5400000">
            <a:off x="-367506" y="4337844"/>
            <a:ext cx="2284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cs typeface="Arial" charset="0"/>
              </a:rPr>
              <a:t>Temps de descente [</a:t>
            </a:r>
            <a:r>
              <a:rPr lang="en-US" sz="1200" b="1" i="1">
                <a:solidFill>
                  <a:srgbClr val="000000"/>
                </a:solidFill>
                <a:cs typeface="Arial" charset="0"/>
              </a:rPr>
              <a:t>ms</a:t>
            </a:r>
            <a:r>
              <a:rPr lang="en-US" sz="1200" b="1">
                <a:solidFill>
                  <a:srgbClr val="000000"/>
                </a:solidFill>
                <a:cs typeface="Arial" charset="0"/>
              </a:rPr>
              <a:t>]</a:t>
            </a:r>
            <a:endParaRPr lang="en-US" sz="1200" b="1" i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129" name="TextBox 134"/>
          <p:cNvSpPr txBox="1">
            <a:spLocks noChangeArrowheads="1"/>
          </p:cNvSpPr>
          <p:nvPr/>
        </p:nvSpPr>
        <p:spPr bwMode="auto">
          <a:xfrm>
            <a:off x="7945438" y="3578225"/>
            <a:ext cx="1301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D0D0D"/>
                </a:solidFill>
              </a:rPr>
              <a:t>Energy [</a:t>
            </a:r>
            <a:r>
              <a:rPr lang="en-GB" sz="1200" b="1" i="1">
                <a:solidFill>
                  <a:srgbClr val="0D0D0D"/>
                </a:solidFill>
              </a:rPr>
              <a:t>eV</a:t>
            </a:r>
            <a:r>
              <a:rPr lang="en-GB" sz="1200" b="1">
                <a:solidFill>
                  <a:srgbClr val="0D0D0D"/>
                </a:solidFill>
              </a:rPr>
              <a:t>]</a:t>
            </a:r>
          </a:p>
        </p:txBody>
      </p:sp>
      <p:sp>
        <p:nvSpPr>
          <p:cNvPr id="47130" name="TextBox 135"/>
          <p:cNvSpPr txBox="1">
            <a:spLocks noChangeArrowheads="1"/>
          </p:cNvSpPr>
          <p:nvPr/>
        </p:nvSpPr>
        <p:spPr bwMode="auto">
          <a:xfrm>
            <a:off x="3490913" y="3633788"/>
            <a:ext cx="1301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D0D0D"/>
                </a:solidFill>
              </a:rPr>
              <a:t>Energy [</a:t>
            </a:r>
            <a:r>
              <a:rPr lang="en-GB" sz="1200" b="1" i="1">
                <a:solidFill>
                  <a:srgbClr val="0D0D0D"/>
                </a:solidFill>
              </a:rPr>
              <a:t>eV</a:t>
            </a:r>
            <a:r>
              <a:rPr lang="en-GB" sz="1200" b="1">
                <a:solidFill>
                  <a:srgbClr val="0D0D0D"/>
                </a:solidFill>
              </a:rPr>
              <a:t>]</a:t>
            </a:r>
          </a:p>
        </p:txBody>
      </p:sp>
      <p:sp>
        <p:nvSpPr>
          <p:cNvPr id="47131" name="TextBox 136"/>
          <p:cNvSpPr txBox="1">
            <a:spLocks noChangeArrowheads="1"/>
          </p:cNvSpPr>
          <p:nvPr/>
        </p:nvSpPr>
        <p:spPr bwMode="auto">
          <a:xfrm>
            <a:off x="3549650" y="6146800"/>
            <a:ext cx="1301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D0D0D"/>
                </a:solidFill>
              </a:rPr>
              <a:t>Energy [</a:t>
            </a:r>
            <a:r>
              <a:rPr lang="en-GB" sz="1200" b="1" i="1">
                <a:solidFill>
                  <a:srgbClr val="0D0D0D"/>
                </a:solidFill>
              </a:rPr>
              <a:t>eV</a:t>
            </a:r>
            <a:r>
              <a:rPr lang="en-GB" sz="1200" b="1">
                <a:solidFill>
                  <a:srgbClr val="0D0D0D"/>
                </a:solidFill>
              </a:rPr>
              <a:t>]</a:t>
            </a:r>
          </a:p>
        </p:txBody>
      </p:sp>
      <p:sp>
        <p:nvSpPr>
          <p:cNvPr id="47132" name="TextBox 137"/>
          <p:cNvSpPr txBox="1">
            <a:spLocks noChangeArrowheads="1"/>
          </p:cNvSpPr>
          <p:nvPr/>
        </p:nvSpPr>
        <p:spPr bwMode="auto">
          <a:xfrm rot="-5400000">
            <a:off x="5061744" y="1667669"/>
            <a:ext cx="633413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cs typeface="Arial" charset="0"/>
              </a:rPr>
              <a:t>Count</a:t>
            </a:r>
            <a:endParaRPr lang="en-US" sz="1200" b="1" i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133" name="TextBox 138"/>
          <p:cNvSpPr txBox="1">
            <a:spLocks noChangeArrowheads="1"/>
          </p:cNvSpPr>
          <p:nvPr/>
        </p:nvSpPr>
        <p:spPr bwMode="auto">
          <a:xfrm>
            <a:off x="6205538" y="1509713"/>
            <a:ext cx="2170112" cy="523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>
                <a:solidFill>
                  <a:srgbClr val="0000FF"/>
                </a:solidFill>
              </a:rPr>
              <a:t>Energy spectrum [</a:t>
            </a:r>
            <a:r>
              <a:rPr lang="fr-FR" sz="1400" b="1" i="1">
                <a:solidFill>
                  <a:srgbClr val="0000FF"/>
                </a:solidFill>
              </a:rPr>
              <a:t>eV</a:t>
            </a:r>
            <a:r>
              <a:rPr lang="fr-FR" sz="1400" b="1">
                <a:solidFill>
                  <a:srgbClr val="0000FF"/>
                </a:solidFill>
              </a:rPr>
              <a:t>] before cut</a:t>
            </a:r>
          </a:p>
        </p:txBody>
      </p:sp>
      <p:sp>
        <p:nvSpPr>
          <p:cNvPr id="47134" name="TextBox 106"/>
          <p:cNvSpPr txBox="1">
            <a:spLocks noChangeArrowheads="1"/>
          </p:cNvSpPr>
          <p:nvPr/>
        </p:nvSpPr>
        <p:spPr bwMode="auto">
          <a:xfrm>
            <a:off x="1282700" y="3989388"/>
            <a:ext cx="3249613" cy="523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400" b="1">
                <a:solidFill>
                  <a:srgbClr val="0000FF"/>
                </a:solidFill>
              </a:rPr>
              <a:t>Temps de descente [ms] / Energy [eV]</a:t>
            </a:r>
          </a:p>
        </p:txBody>
      </p:sp>
      <p:sp>
        <p:nvSpPr>
          <p:cNvPr id="47135" name="TextBox 120"/>
          <p:cNvSpPr txBox="1">
            <a:spLocks noChangeArrowheads="1"/>
          </p:cNvSpPr>
          <p:nvPr/>
        </p:nvSpPr>
        <p:spPr bwMode="auto">
          <a:xfrm>
            <a:off x="5767388" y="4032250"/>
            <a:ext cx="3541712" cy="2762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0000FF"/>
                </a:solidFill>
              </a:rPr>
              <a:t>Rise Time [ms] / Temps de descente [ms] </a:t>
            </a:r>
          </a:p>
        </p:txBody>
      </p:sp>
    </p:spTree>
    <p:extLst>
      <p:ext uri="{BB962C8B-B14F-4D97-AF65-F5344CB8AC3E}">
        <p14:creationId xmlns:p14="http://schemas.microsoft.com/office/powerpoint/2010/main" val="3406293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3716338"/>
            <a:ext cx="43195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826250" y="6519863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28EA9E-F8E6-0E47-A981-773F9385CB01}" type="slidenum">
              <a:rPr lang="en-US" sz="1400"/>
              <a:pPr/>
              <a:t>14</a:t>
            </a:fld>
            <a:endParaRPr lang="en-US" sz="1400"/>
          </a:p>
        </p:txBody>
      </p:sp>
      <p:sp>
        <p:nvSpPr>
          <p:cNvPr id="30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79388" y="6551613"/>
            <a:ext cx="1090612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CFD70D31-751F-844B-8E15-212C3BB0997C}" type="datetime1">
              <a:rPr lang="fr-FR" sz="1200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04/11/15</a:t>
            </a:fld>
            <a:endParaRPr lang="en-US" sz="1200" dirty="0"/>
          </a:p>
        </p:txBody>
      </p:sp>
      <p:pic>
        <p:nvPicPr>
          <p:cNvPr id="49156" name="Picture 31" descr="z2Jadidoh03b000AmpAllC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88913"/>
            <a:ext cx="7129462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32"/>
          <p:cNvSpPr txBox="1">
            <a:spLocks noChangeArrowheads="1"/>
          </p:cNvSpPr>
          <p:nvPr/>
        </p:nvSpPr>
        <p:spPr bwMode="auto">
          <a:xfrm>
            <a:off x="3152775" y="765175"/>
            <a:ext cx="3168650" cy="2762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200" b="1">
                <a:solidFill>
                  <a:srgbClr val="0000FF"/>
                </a:solidFill>
              </a:rPr>
              <a:t>Energy spectrum [eV] at low energy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289175" y="2565400"/>
            <a:ext cx="2930525" cy="0"/>
          </a:xfrm>
          <a:prstGeom prst="straightConnector1">
            <a:avLst/>
          </a:prstGeom>
          <a:ln>
            <a:solidFill>
              <a:srgbClr val="6325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59" name="TextBox 34"/>
          <p:cNvSpPr txBox="1">
            <a:spLocks noChangeArrowheads="1"/>
          </p:cNvSpPr>
          <p:nvPr/>
        </p:nvSpPr>
        <p:spPr bwMode="auto">
          <a:xfrm>
            <a:off x="2792413" y="2060575"/>
            <a:ext cx="1992312" cy="431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100" b="1">
                <a:latin typeface="Verdana" charset="0"/>
                <a:cs typeface="Verdana" charset="0"/>
              </a:rPr>
              <a:t>300 </a:t>
            </a:r>
            <a:r>
              <a:rPr lang="en-US" sz="1100" b="1">
                <a:latin typeface="Verdana" charset="0"/>
                <a:cs typeface="Verdana" charset="0"/>
              </a:rPr>
              <a:t>–</a:t>
            </a:r>
            <a:r>
              <a:rPr lang="fr-FR" sz="1100" b="1">
                <a:latin typeface="Verdana" charset="0"/>
                <a:cs typeface="Verdana" charset="0"/>
              </a:rPr>
              <a:t> 1300 eV</a:t>
            </a:r>
          </a:p>
          <a:p>
            <a:pPr algn="ctr"/>
            <a:r>
              <a:rPr lang="fr-FR" sz="1100" b="1">
                <a:latin typeface="Verdana" charset="0"/>
                <a:cs typeface="Verdana" charset="0"/>
              </a:rPr>
              <a:t>18 Évén./jour/keV/kg</a:t>
            </a:r>
          </a:p>
        </p:txBody>
      </p:sp>
      <p:sp>
        <p:nvSpPr>
          <p:cNvPr id="49160" name="TextBox 45"/>
          <p:cNvSpPr txBox="1">
            <a:spLocks noChangeArrowheads="1"/>
          </p:cNvSpPr>
          <p:nvPr/>
        </p:nvSpPr>
        <p:spPr bwMode="auto">
          <a:xfrm>
            <a:off x="6300788" y="6621463"/>
            <a:ext cx="1108075" cy="142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9161" name="TextBox 46"/>
          <p:cNvSpPr txBox="1">
            <a:spLocks noChangeArrowheads="1"/>
          </p:cNvSpPr>
          <p:nvPr/>
        </p:nvSpPr>
        <p:spPr bwMode="auto">
          <a:xfrm rot="-5400000">
            <a:off x="-31750" y="1439863"/>
            <a:ext cx="915987" cy="230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9162" name="TextBox 47"/>
          <p:cNvSpPr txBox="1">
            <a:spLocks noChangeArrowheads="1"/>
          </p:cNvSpPr>
          <p:nvPr/>
        </p:nvSpPr>
        <p:spPr bwMode="auto">
          <a:xfrm rot="-5400000">
            <a:off x="599281" y="4064794"/>
            <a:ext cx="915988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9163" name="TextBox 48"/>
          <p:cNvSpPr txBox="1">
            <a:spLocks noChangeArrowheads="1"/>
          </p:cNvSpPr>
          <p:nvPr/>
        </p:nvSpPr>
        <p:spPr bwMode="auto">
          <a:xfrm>
            <a:off x="3355975" y="3425825"/>
            <a:ext cx="914400" cy="209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49164" name="TextBox 49"/>
          <p:cNvSpPr txBox="1">
            <a:spLocks noChangeArrowheads="1"/>
          </p:cNvSpPr>
          <p:nvPr/>
        </p:nvSpPr>
        <p:spPr bwMode="auto">
          <a:xfrm rot="-5400000">
            <a:off x="327819" y="721519"/>
            <a:ext cx="620713" cy="27622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D0D0D"/>
                </a:solidFill>
              </a:rPr>
              <a:t>Count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06375" y="133350"/>
            <a:ext cx="8726488" cy="63611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9166" name="TextBox 61"/>
          <p:cNvSpPr txBox="1">
            <a:spLocks noChangeArrowheads="1"/>
          </p:cNvSpPr>
          <p:nvPr/>
        </p:nvSpPr>
        <p:spPr bwMode="auto">
          <a:xfrm>
            <a:off x="4521200" y="1557338"/>
            <a:ext cx="2160588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FF"/>
                </a:solidFill>
              </a:rPr>
              <a:t>30.5 days</a:t>
            </a:r>
          </a:p>
          <a:p>
            <a:pPr algn="ctr"/>
            <a:r>
              <a:rPr lang="en-GB" sz="1400">
                <a:solidFill>
                  <a:srgbClr val="0000FF"/>
                </a:solidFill>
              </a:rPr>
              <a:t>3 bars Ne + CH</a:t>
            </a:r>
            <a:r>
              <a:rPr lang="en-GB" sz="1400" baseline="-25000">
                <a:solidFill>
                  <a:srgbClr val="0000FF"/>
                </a:solidFill>
              </a:rPr>
              <a:t>4</a:t>
            </a:r>
            <a:r>
              <a:rPr lang="en-GB" sz="1400">
                <a:solidFill>
                  <a:srgbClr val="0000FF"/>
                </a:solidFill>
              </a:rPr>
              <a:t> (0.7%)</a:t>
            </a:r>
          </a:p>
        </p:txBody>
      </p:sp>
      <p:sp>
        <p:nvSpPr>
          <p:cNvPr id="49167" name="TextBox 2"/>
          <p:cNvSpPr txBox="1">
            <a:spLocks noChangeArrowheads="1"/>
          </p:cNvSpPr>
          <p:nvPr/>
        </p:nvSpPr>
        <p:spPr bwMode="auto">
          <a:xfrm>
            <a:off x="736600" y="57912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9168" name="TextBox 3"/>
          <p:cNvSpPr txBox="1">
            <a:spLocks noChangeArrowheads="1"/>
          </p:cNvSpPr>
          <p:nvPr/>
        </p:nvSpPr>
        <p:spPr bwMode="auto">
          <a:xfrm>
            <a:off x="1712913" y="1484313"/>
            <a:ext cx="2300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FF"/>
                </a:solidFill>
              </a:rPr>
              <a:t>Excess not yet understood</a:t>
            </a:r>
          </a:p>
        </p:txBody>
      </p:sp>
      <p:sp>
        <p:nvSpPr>
          <p:cNvPr id="5" name="U-Turn Arrow 4"/>
          <p:cNvSpPr/>
          <p:nvPr/>
        </p:nvSpPr>
        <p:spPr bwMode="auto">
          <a:xfrm>
            <a:off x="1712913" y="1484313"/>
            <a:ext cx="936625" cy="144462"/>
          </a:xfrm>
          <a:prstGeom prst="utur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49170" name="Title 1"/>
          <p:cNvSpPr txBox="1">
            <a:spLocks/>
          </p:cNvSpPr>
          <p:nvPr/>
        </p:nvSpPr>
        <p:spPr bwMode="auto">
          <a:xfrm>
            <a:off x="2073275" y="0"/>
            <a:ext cx="5040313" cy="47625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28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Light WIMP search results</a:t>
            </a:r>
          </a:p>
        </p:txBody>
      </p:sp>
      <p:sp>
        <p:nvSpPr>
          <p:cNvPr id="49171" name="TextBox 8"/>
          <p:cNvSpPr txBox="1">
            <a:spLocks noChangeArrowheads="1"/>
          </p:cNvSpPr>
          <p:nvPr/>
        </p:nvSpPr>
        <p:spPr bwMode="auto">
          <a:xfrm>
            <a:off x="4376738" y="3573463"/>
            <a:ext cx="1878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u="sng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NEWS (Ne 3bar)</a:t>
            </a:r>
          </a:p>
        </p:txBody>
      </p:sp>
    </p:spTree>
    <p:extLst>
      <p:ext uri="{BB962C8B-B14F-4D97-AF65-F5344CB8AC3E}">
        <p14:creationId xmlns:p14="http://schemas.microsoft.com/office/powerpoint/2010/main" val="3268051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2425" y="11113"/>
            <a:ext cx="7276351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Shield improvement</a:t>
            </a:r>
          </a:p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During last month intervention (May 2015)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New platform fabricated and installed to carry detector and shield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Chemical cleaning  of internal copper shield plates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Total lead thickness = 15 cm (from 10cm)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Total copper thickness= 7 cm  (from 5 cm)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Improved anti-radon tent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068960"/>
            <a:ext cx="36004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1"/>
          <p:cNvSpPr>
            <a:spLocks noChangeArrowheads="1"/>
          </p:cNvSpPr>
          <p:nvPr/>
        </p:nvSpPr>
        <p:spPr bwMode="auto">
          <a:xfrm>
            <a:off x="3944938" y="3141663"/>
            <a:ext cx="596106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Summary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: </a:t>
            </a:r>
            <a:endParaRPr lang="en-US" sz="20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background 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level among the best experiments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Achieved with modest budget and manpower</a:t>
            </a:r>
          </a:p>
          <a:p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Combined with the low energy threshold and low-Z targets: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Sensitivity for very-light WIMPs of this experiment is out of competition</a:t>
            </a:r>
          </a:p>
        </p:txBody>
      </p:sp>
      <p:sp>
        <p:nvSpPr>
          <p:cNvPr id="50181" name="Up-Down Arrow 2"/>
          <p:cNvSpPr>
            <a:spLocks noChangeArrowheads="1"/>
          </p:cNvSpPr>
          <p:nvPr/>
        </p:nvSpPr>
        <p:spPr bwMode="auto">
          <a:xfrm>
            <a:off x="2000250" y="4076700"/>
            <a:ext cx="144463" cy="865188"/>
          </a:xfrm>
          <a:prstGeom prst="upDownArrow">
            <a:avLst>
              <a:gd name="adj1" fmla="val 50000"/>
              <a:gd name="adj2" fmla="val 4990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4075" y="4221163"/>
            <a:ext cx="1238891" cy="40011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Reduction</a:t>
            </a:r>
          </a:p>
        </p:txBody>
      </p:sp>
    </p:spTree>
    <p:extLst>
      <p:ext uri="{BB962C8B-B14F-4D97-AF65-F5344CB8AC3E}">
        <p14:creationId xmlns:p14="http://schemas.microsoft.com/office/powerpoint/2010/main" val="2106067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I. Giomataris</a:t>
            </a:r>
          </a:p>
        </p:txBody>
      </p:sp>
      <p:pic>
        <p:nvPicPr>
          <p:cNvPr id="51202" name="Picture 3" descr="Macintosh HD:Users:ioannisgiomataris:Desktop:Screen Shot 2015-03-06 at 19.51.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2349500"/>
            <a:ext cx="58102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2282825" y="115888"/>
            <a:ext cx="49609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NEWS-SNOLAB project</a:t>
            </a:r>
          </a:p>
          <a:p>
            <a:r>
              <a:rPr lang="en-US" sz="18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Kingston, Saclay, Grenoble, LSM, Thessaloniki…..</a:t>
            </a:r>
          </a:p>
          <a:p>
            <a:r>
              <a:rPr lang="en-US" sz="18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2 m detector at 10 bar</a:t>
            </a:r>
          </a:p>
          <a:p>
            <a:r>
              <a:rPr lang="en-US" sz="18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Pure water shield</a:t>
            </a:r>
          </a:p>
          <a:p>
            <a:r>
              <a:rPr lang="en-US" sz="18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Funded by Canadian grant of excellence</a:t>
            </a:r>
          </a:p>
          <a:p>
            <a:r>
              <a:rPr lang="en-US" sz="18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LOI recently approved by SNOLAB committee</a:t>
            </a:r>
          </a:p>
        </p:txBody>
      </p:sp>
    </p:spTree>
    <p:extLst>
      <p:ext uri="{BB962C8B-B14F-4D97-AF65-F5344CB8AC3E}">
        <p14:creationId xmlns:p14="http://schemas.microsoft.com/office/powerpoint/2010/main" val="1252974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4"/>
          <p:cNvSpPr txBox="1">
            <a:spLocks noChangeArrowheads="1"/>
          </p:cNvSpPr>
          <p:nvPr/>
        </p:nvSpPr>
        <p:spPr bwMode="auto">
          <a:xfrm>
            <a:off x="1219200" y="0"/>
            <a:ext cx="8686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Quenching factor measurements</a:t>
            </a:r>
          </a:p>
          <a:p>
            <a:r>
              <a:rPr lang="en-US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Goal: measure QF down to 500 eV ion energy using the Grenoble MIMAC facility</a:t>
            </a:r>
          </a:p>
          <a:p>
            <a:r>
              <a:rPr lang="en-US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for H, He, Ne, CF4, Ar, Xe at various pressures</a:t>
            </a:r>
          </a:p>
        </p:txBody>
      </p:sp>
      <p:pic>
        <p:nvPicPr>
          <p:cNvPr id="52226" name="Picture 6" descr="Screen Shot 2014-06-29 at 12.19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4100513"/>
            <a:ext cx="3240088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7"/>
          <p:cNvSpPr txBox="1">
            <a:spLocks noChangeArrowheads="1"/>
          </p:cNvSpPr>
          <p:nvPr/>
        </p:nvSpPr>
        <p:spPr bwMode="auto">
          <a:xfrm>
            <a:off x="920750" y="3933825"/>
            <a:ext cx="2274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Earlier measurements</a:t>
            </a:r>
          </a:p>
          <a:p>
            <a:r>
              <a:rPr lang="en-US" sz="12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D. Santos et al., </a:t>
            </a:r>
            <a:r>
              <a:rPr lang="en-US" sz="1200" b="1" u="sng">
                <a:solidFill>
                  <a:srgbClr val="000090"/>
                </a:solidFill>
                <a:latin typeface="Times New Roman" charset="0"/>
                <a:cs typeface="Times New Roman" charset="0"/>
                <a:hlinkClick r:id="rId3"/>
              </a:rPr>
              <a:t>arXiv:0810.1137</a:t>
            </a:r>
            <a:endParaRPr lang="en-US" sz="1200" u="sng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2228" name="TextBox 8"/>
          <p:cNvSpPr txBox="1">
            <a:spLocks noChangeArrowheads="1"/>
          </p:cNvSpPr>
          <p:nvPr/>
        </p:nvSpPr>
        <p:spPr bwMode="auto">
          <a:xfrm>
            <a:off x="2432050" y="5013325"/>
            <a:ext cx="1120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He-4 700 mbar</a:t>
            </a:r>
          </a:p>
        </p:txBody>
      </p:sp>
      <p:sp>
        <p:nvSpPr>
          <p:cNvPr id="52229" name="TextBox 9"/>
          <p:cNvSpPr txBox="1">
            <a:spLocks noChangeArrowheads="1"/>
          </p:cNvSpPr>
          <p:nvPr/>
        </p:nvSpPr>
        <p:spPr bwMode="auto">
          <a:xfrm>
            <a:off x="3873500" y="4508500"/>
            <a:ext cx="5637213" cy="1323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imes New Roman" charset="0"/>
                <a:cs typeface="Times New Roman" charset="0"/>
              </a:rPr>
              <a:t>Recent investigations with a 15 cm sphere</a:t>
            </a:r>
          </a:p>
          <a:p>
            <a:r>
              <a:rPr lang="en-US" sz="2000" b="1">
                <a:latin typeface="Times New Roman" charset="0"/>
                <a:cs typeface="Times New Roman" charset="0"/>
              </a:rPr>
              <a:t>show the capability to measure 500 eV He-4 ions</a:t>
            </a:r>
          </a:p>
          <a:p>
            <a:r>
              <a:rPr lang="en-US" sz="2000" b="1">
                <a:latin typeface="Times New Roman" charset="0"/>
                <a:cs typeface="Times New Roman" charset="0"/>
              </a:rPr>
              <a:t>with an estimated QF of about 25%</a:t>
            </a:r>
            <a:endParaRPr lang="en-US" sz="2000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000" b="1" i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Saclay, Grenoble, Thessaloniki, Queen’s-Kingston</a:t>
            </a:r>
          </a:p>
        </p:txBody>
      </p:sp>
      <p:pic>
        <p:nvPicPr>
          <p:cNvPr id="52230" name="Picture 1" descr="Manip_3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1196975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" descr="IMG_20140110_1456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25538"/>
            <a:ext cx="34559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06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Times" charset="0"/>
              </a:rPr>
              <a:t>I. Giomataris 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489075" y="565150"/>
            <a:ext cx="674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66"/>
                </a:solidFill>
                <a:latin typeface="Symbol" charset="0"/>
                <a:cs typeface="Times New Roman" charset="0"/>
              </a:rPr>
              <a:t>n</a:t>
            </a:r>
            <a:r>
              <a:rPr lang="en-US" sz="2000">
                <a:solidFill>
                  <a:srgbClr val="006666"/>
                </a:solidFill>
                <a:latin typeface="Times New Roman" charset="0"/>
                <a:cs typeface="Times New Roman" charset="0"/>
              </a:rPr>
              <a:t> + N --&gt; </a:t>
            </a:r>
            <a:r>
              <a:rPr lang="en-US" sz="2000">
                <a:solidFill>
                  <a:srgbClr val="006666"/>
                </a:solidFill>
                <a:latin typeface="Symbol" charset="0"/>
                <a:cs typeface="Times New Roman" charset="0"/>
              </a:rPr>
              <a:t>n</a:t>
            </a:r>
            <a:r>
              <a:rPr lang="en-US" sz="2000">
                <a:solidFill>
                  <a:srgbClr val="006666"/>
                </a:solidFill>
                <a:latin typeface="Times New Roman" charset="0"/>
                <a:cs typeface="Times New Roman" charset="0"/>
              </a:rPr>
              <a:t> +N  </a:t>
            </a:r>
            <a:r>
              <a:rPr lang="en-US">
                <a:solidFill>
                  <a:srgbClr val="006666"/>
                </a:solidFill>
                <a:latin typeface="Symbol" charset="0"/>
                <a:cs typeface="Times New Roman" charset="0"/>
              </a:rPr>
              <a:t>s</a:t>
            </a:r>
            <a:r>
              <a:rPr lang="en-US">
                <a:solidFill>
                  <a:srgbClr val="006666"/>
                </a:solidFill>
                <a:latin typeface="Times New Roman" charset="0"/>
                <a:cs typeface="Times New Roman" charset="0"/>
              </a:rPr>
              <a:t> ≈ N</a:t>
            </a:r>
            <a:r>
              <a:rPr lang="en-US" baseline="30000">
                <a:solidFill>
                  <a:srgbClr val="006666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>
                <a:solidFill>
                  <a:srgbClr val="006666"/>
                </a:solidFill>
                <a:latin typeface="Times New Roman" charset="0"/>
                <a:cs typeface="Times New Roman" charset="0"/>
              </a:rPr>
              <a:t>E </a:t>
            </a:r>
            <a:r>
              <a:rPr lang="en-US" baseline="30000">
                <a:solidFill>
                  <a:srgbClr val="006666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>
                <a:solidFill>
                  <a:srgbClr val="006666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sz="1600" i="1">
                <a:solidFill>
                  <a:srgbClr val="006666"/>
                </a:solidFill>
                <a:latin typeface="Times New Roman" charset="0"/>
                <a:cs typeface="Times New Roman" charset="0"/>
              </a:rPr>
              <a:t>D. Z. Freedman, Phys. Rev.D,9(1389)1974</a:t>
            </a:r>
            <a:endParaRPr lang="en-US">
              <a:solidFill>
                <a:srgbClr val="006666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990600" y="336550"/>
            <a:ext cx="825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fr-CA">
              <a:latin typeface="Times New Roman" charset="0"/>
              <a:cs typeface="Times New Roman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60400" y="31750"/>
            <a:ext cx="8585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30000"/>
              </a:lnSpc>
              <a:spcBef>
                <a:spcPct val="50000"/>
              </a:spcBef>
            </a:pPr>
            <a:endParaRPr lang="en-US" sz="2800" b="1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Neutrino-nucleus coherent elastic scattering</a:t>
            </a:r>
            <a:endParaRPr lang="en-US" sz="3200" b="1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0" y="1479550"/>
            <a:ext cx="853281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High cross section but very-low 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energy nuclear 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recoil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endParaRPr lang="en-US" sz="1600" b="1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sz="16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Illustration: using the </a:t>
            </a:r>
            <a:r>
              <a:rPr lang="en-US" sz="1600" b="1" dirty="0">
                <a:solidFill>
                  <a:srgbClr val="FE256A"/>
                </a:solidFill>
                <a:latin typeface="Times New Roman" charset="0"/>
                <a:cs typeface="Times New Roman" charset="0"/>
              </a:rPr>
              <a:t>present </a:t>
            </a:r>
            <a:r>
              <a:rPr lang="en-US" sz="1600" b="1" dirty="0" smtClean="0">
                <a:solidFill>
                  <a:srgbClr val="FE256A"/>
                </a:solidFill>
                <a:latin typeface="Times New Roman" charset="0"/>
                <a:cs typeface="Times New Roman" charset="0"/>
              </a:rPr>
              <a:t>prototype at 10 bar and </a:t>
            </a:r>
            <a:r>
              <a:rPr lang="en-US" sz="1600" dirty="0" smtClean="0">
                <a:solidFill>
                  <a:srgbClr val="FE256A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at 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10 m</a:t>
            </a:r>
            <a:r>
              <a:rPr lang="en-US" sz="16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from the reactor, after 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1 day </a:t>
            </a:r>
            <a:r>
              <a:rPr lang="en-US" sz="16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run </a:t>
            </a:r>
          </a:p>
          <a:p>
            <a:pPr>
              <a:spcBef>
                <a:spcPct val="50000"/>
              </a:spcBef>
            </a:pPr>
            <a:endParaRPr lang="en-US" sz="1600" b="1" dirty="0">
              <a:solidFill>
                <a:srgbClr val="F8224B"/>
              </a:solidFill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endParaRPr lang="en-US" sz="1600" b="1" dirty="0">
              <a:solidFill>
                <a:srgbClr val="F8224B"/>
              </a:solidFill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endParaRPr lang="en-US" sz="1600" b="1" dirty="0">
              <a:solidFill>
                <a:srgbClr val="F8224B"/>
              </a:solidFill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endParaRPr lang="en-US" sz="1600" b="1" dirty="0">
              <a:solidFill>
                <a:srgbClr val="F8224B"/>
              </a:solidFill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endParaRPr lang="en-US" sz="1600" b="1" dirty="0">
              <a:solidFill>
                <a:srgbClr val="F8224B"/>
              </a:solidFill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endParaRPr lang="en-US" sz="1600" b="1" dirty="0">
              <a:solidFill>
                <a:srgbClr val="F8224B"/>
              </a:solidFill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endParaRPr lang="en-US" sz="1600" b="1" dirty="0">
              <a:solidFill>
                <a:srgbClr val="F8224B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14400" y="1022350"/>
            <a:ext cx="784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i="1">
                <a:latin typeface="Times New Roman" charset="0"/>
                <a:cs typeface="Times New Roman" charset="0"/>
              </a:rPr>
              <a:t>A. Druikier, L. Stodolsky, Phys.Rev.D30:2295,1984, JI Collar, Y Giomataris - </a:t>
            </a:r>
            <a:r>
              <a:rPr lang="en-US" sz="1200" i="1">
                <a:latin typeface="Times New Roman" charset="0"/>
                <a:cs typeface="Times" charset="0"/>
              </a:rPr>
              <a:t>NIM</a:t>
            </a:r>
            <a:r>
              <a:rPr lang="en-US" sz="1200">
                <a:latin typeface="Times New Roman" charset="0"/>
                <a:cs typeface="Times" charset="0"/>
              </a:rPr>
              <a:t>A471:254-259,2000</a:t>
            </a:r>
            <a:r>
              <a:rPr lang="en-US" sz="1400" i="1">
                <a:latin typeface="Times New Roman" charset="0"/>
                <a:cs typeface="Times" charset="0"/>
              </a:rPr>
              <a:t>, </a:t>
            </a:r>
            <a:r>
              <a:rPr lang="en-US" sz="1400" i="1">
                <a:latin typeface="Times New Roman" charset="0"/>
                <a:cs typeface="Times New Roman" charset="0"/>
              </a:rPr>
              <a:t>H. T. Wong,  arXiv:0803.0033</a:t>
            </a:r>
            <a:r>
              <a:rPr lang="fr-FR" sz="1400" i="1">
                <a:latin typeface="Times New Roman" charset="0"/>
                <a:ea typeface="ヒラギノ角ゴ Pro W3" charset="0"/>
                <a:cs typeface="ヒラギノ角ゴ Pro W3" charset="0"/>
              </a:rPr>
              <a:t>-2008</a:t>
            </a:r>
            <a:r>
              <a:rPr lang="en-US" sz="1400" i="1">
                <a:latin typeface="Times New Roman" charset="0"/>
                <a:cs typeface="Times New Roman" charset="0"/>
              </a:rPr>
              <a:t>, PS Barbeau, JI Collar, O Tench - Arxiv preprint nucl-ex/0701012, 2007</a:t>
            </a:r>
            <a:endParaRPr lang="en-US" sz="1600" i="1">
              <a:latin typeface="Times New Roman" charset="0"/>
              <a:cs typeface="Times New Roman" charset="0"/>
            </a:endParaRP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2438400" y="193675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sz="1400" baseline="-250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 =2 m</a:t>
            </a:r>
            <a:r>
              <a:rPr lang="en-US" sz="1400" baseline="-250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(E</a:t>
            </a:r>
            <a:r>
              <a:rPr lang="en-US" sz="1400" baseline="-25000">
                <a:solidFill>
                  <a:srgbClr val="318069"/>
                </a:solidFill>
                <a:latin typeface="Times New Roman" charset="0"/>
                <a:cs typeface="Symbol" charset="0"/>
              </a:rPr>
              <a:t>n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 cos</a:t>
            </a:r>
            <a:r>
              <a:rPr lang="en-US" sz="1400">
                <a:solidFill>
                  <a:srgbClr val="318069"/>
                </a:solidFill>
                <a:latin typeface="Symbol" charset="0"/>
                <a:cs typeface="Symbol" charset="0"/>
              </a:rPr>
              <a:t>q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)</a:t>
            </a:r>
            <a:r>
              <a:rPr lang="en-US" sz="1400" baseline="300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/{(m</a:t>
            </a:r>
            <a:r>
              <a:rPr lang="en-US" sz="1400" baseline="-250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 + E</a:t>
            </a:r>
            <a:r>
              <a:rPr lang="en-US" sz="1400" baseline="-25000">
                <a:solidFill>
                  <a:srgbClr val="318069"/>
                </a:solidFill>
                <a:latin typeface="Times New Roman" charset="0"/>
                <a:cs typeface="Symbol" charset="0"/>
              </a:rPr>
              <a:t>n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)</a:t>
            </a:r>
            <a:r>
              <a:rPr lang="en-US" sz="1400" baseline="300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 − (E</a:t>
            </a:r>
            <a:r>
              <a:rPr lang="en-US" sz="1400" baseline="-25000">
                <a:solidFill>
                  <a:srgbClr val="318069"/>
                </a:solidFill>
                <a:latin typeface="Times New Roman" charset="0"/>
                <a:cs typeface="Symbol" charset="0"/>
              </a:rPr>
              <a:t>n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  cos</a:t>
            </a:r>
            <a:r>
              <a:rPr lang="en-US" sz="1400">
                <a:solidFill>
                  <a:srgbClr val="318069"/>
                </a:solidFill>
                <a:latin typeface="Symbol" charset="0"/>
                <a:cs typeface="Symbol" charset="0"/>
              </a:rPr>
              <a:t>q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)</a:t>
            </a:r>
            <a:r>
              <a:rPr lang="en-US" sz="1400" baseline="300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1400">
                <a:solidFill>
                  <a:srgbClr val="318069"/>
                </a:solidFill>
                <a:latin typeface="Times New Roman" charset="0"/>
                <a:cs typeface="Times New Roman" charset="0"/>
              </a:rPr>
              <a:t>}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11188" y="5186363"/>
            <a:ext cx="6229350" cy="14462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Argon and Ne are good candidate</a:t>
            </a:r>
          </a:p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Challenge : Very low energy threshold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sz="20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We need to calculate and measure the quenching factor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sz="20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Application : Remote control of nuclear reactor</a:t>
            </a:r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2708275"/>
            <a:ext cx="31686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1"/>
          <p:cNvGraphicFramePr>
            <a:graphicFrameLocks noChangeAspect="1"/>
          </p:cNvGraphicFramePr>
          <p:nvPr/>
        </p:nvGraphicFramePr>
        <p:xfrm>
          <a:off x="631825" y="2924175"/>
          <a:ext cx="57277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Document" r:id="rId5" imgW="5727489" imgH="1650939" progId="Word.Document.12">
                  <p:embed/>
                </p:oleObj>
              </mc:Choice>
              <mc:Fallback>
                <p:oleObj name="Document" r:id="rId5" imgW="5727489" imgH="165093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2924175"/>
                        <a:ext cx="5727700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8001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457700" y="1828800"/>
            <a:ext cx="5448300" cy="2159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Sensitivity for galactic explosion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6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For p=10 Atm, R=2m, D=10 kpc, U</a:t>
            </a:r>
            <a:r>
              <a:rPr lang="el-GR" sz="1600" b="1" baseline="-250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ν </a:t>
            </a:r>
            <a:r>
              <a:rPr lang="el-GR" sz="16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=0.5</a:t>
            </a:r>
            <a:r>
              <a:rPr lang="en-US" sz="16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x10</a:t>
            </a:r>
            <a:r>
              <a:rPr lang="en-US" sz="1600" b="1" baseline="300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53 </a:t>
            </a:r>
            <a:r>
              <a:rPr lang="en-US" sz="16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ergs</a:t>
            </a:r>
            <a:endParaRPr lang="en-US" sz="160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# </a:t>
            </a:r>
            <a:r>
              <a:rPr lang="en-US" sz="16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Number of events  </a:t>
            </a: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sz="12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no quenching, zero threshold</a:t>
            </a: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       He     Ne    Ar     Kr      Xe   Xe (</a:t>
            </a:r>
            <a:r>
              <a:rPr lang="en-US" sz="12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with Nuc. F.F</a:t>
            </a: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       .16  3.95  19.1  76.8     235   </a:t>
            </a:r>
            <a:r>
              <a:rPr lang="en-US" sz="16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179</a:t>
            </a:r>
          </a:p>
          <a:p>
            <a:pPr eaLnBrk="1" hangingPunct="1">
              <a:lnSpc>
                <a:spcPct val="80000"/>
              </a:lnSpc>
            </a:pP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# </a:t>
            </a:r>
            <a:r>
              <a:rPr lang="en-US" sz="16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Number of events </a:t>
            </a: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sz="12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after quenching, E</a:t>
            </a:r>
            <a:r>
              <a:rPr lang="en-US" sz="1200" baseline="-25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th </a:t>
            </a:r>
            <a:r>
              <a:rPr lang="en-US" sz="12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=0.25 keV</a:t>
            </a: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       He     Ne     Ar    Kr      Xe         Xe (</a:t>
            </a:r>
            <a:r>
              <a:rPr lang="en-US" sz="12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with Nuc. F.F</a:t>
            </a: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      0.08  1.5     6.7   23.8   68.1        </a:t>
            </a:r>
            <a:r>
              <a:rPr lang="en-US" sz="16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51.8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343400" y="4179888"/>
            <a:ext cx="5562600" cy="2678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Idea : A </a:t>
            </a:r>
            <a:r>
              <a:rPr lang="en-US">
                <a:solidFill>
                  <a:srgbClr val="FE256A"/>
                </a:solidFill>
                <a:latin typeface="Times New Roman" charset="0"/>
                <a:cs typeface="Times New Roman" charset="0"/>
              </a:rPr>
              <a:t>world wide network</a:t>
            </a:r>
            <a:r>
              <a:rPr lang="en-US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of several (tenths or hundreds) of such dedicated Supernova detectors robust, low cost, simple (one channel)</a:t>
            </a:r>
          </a:p>
          <a:p>
            <a:r>
              <a:rPr lang="en-US" b="1">
                <a:solidFill>
                  <a:srgbClr val="FE256A"/>
                </a:solidFill>
                <a:latin typeface="Times New Roman" charset="0"/>
                <a:cs typeface="Times New Roman" charset="0"/>
              </a:rPr>
              <a:t>To be managed by an international scientific consortium and operated by students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51059" b="10938"/>
          <a:stretch>
            <a:fillRect/>
          </a:stretch>
        </p:blipFill>
        <p:spPr bwMode="auto">
          <a:xfrm>
            <a:off x="533400" y="1600200"/>
            <a:ext cx="3124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549775"/>
            <a:ext cx="4267200" cy="2308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Destruction of massive star initiated by </a:t>
            </a:r>
          </a:p>
          <a:p>
            <a:pPr marL="342900" indent="-342900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the Fe core collapse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10</a:t>
            </a:r>
            <a:r>
              <a:rPr lang="en-US" sz="1600" baseline="300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53</a:t>
            </a:r>
            <a:r>
              <a:rPr lang="en-US" sz="16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ergs of energy released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99% carried by neutrinos 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 few happen every century in our Galaxy, but the last one observed was over 300 years ago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-30163" y="12700"/>
            <a:ext cx="9807576" cy="149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40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A dedicated Supernova detector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Simple and cost effective - </a:t>
            </a:r>
            <a:r>
              <a:rPr lang="fr-CA" sz="3200" b="1">
                <a:solidFill>
                  <a:srgbClr val="FF0000"/>
                </a:solidFill>
                <a:latin typeface="Times" charset="0"/>
              </a:rPr>
              <a:t>Life time &gt;&gt; 1 century</a:t>
            </a:r>
            <a:endParaRPr lang="en-US" sz="3200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Through neutrino-nucleus coherent elastic scattering</a:t>
            </a:r>
          </a:p>
          <a:p>
            <a:pPr algn="ctr"/>
            <a:r>
              <a:rPr lang="en-US" sz="1600" i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Y. Giomataris, J. D. Vergados, Phys.Lett.B634:23-29,2006</a:t>
            </a:r>
            <a:endParaRPr lang="en-US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21568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762000"/>
            <a:ext cx="49799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0" y="76200"/>
            <a:ext cx="47053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Radial TPC with spherical proportional counter read-out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800" b="1" i="1">
                <a:solidFill>
                  <a:schemeClr val="accent2"/>
                </a:solidFill>
                <a:latin typeface="Times New Roman" charset="0"/>
              </a:rPr>
              <a:t>Saclay-Thessaloniki-Saragoza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10971" r="2678" b="10472"/>
          <a:stretch>
            <a:fillRect/>
          </a:stretch>
        </p:blipFill>
        <p:spPr bwMode="auto">
          <a:xfrm>
            <a:off x="5530850" y="1001713"/>
            <a:ext cx="4235450" cy="257968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7415" name="Rectangle 5"/>
          <p:cNvSpPr>
            <a:spLocks noChangeArrowheads="1"/>
          </p:cNvSpPr>
          <p:nvPr/>
        </p:nvSpPr>
        <p:spPr bwMode="auto">
          <a:xfrm>
            <a:off x="7185025" y="1196975"/>
            <a:ext cx="171291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accent2"/>
                </a:solidFill>
                <a:latin typeface="Times New Roman" charset="0"/>
              </a:rPr>
              <a:t>5.9 </a:t>
            </a:r>
            <a:r>
              <a:rPr lang="en-US" sz="1400" b="1" dirty="0" err="1">
                <a:solidFill>
                  <a:schemeClr val="accent2"/>
                </a:solidFill>
                <a:latin typeface="Times New Roman" charset="0"/>
              </a:rPr>
              <a:t>keV</a:t>
            </a:r>
            <a:r>
              <a:rPr lang="en-US" sz="1400" b="1" dirty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sz="1400" b="1" baseline="30000" dirty="0">
                <a:solidFill>
                  <a:schemeClr val="accent2"/>
                </a:solidFill>
                <a:latin typeface="Times New Roman" charset="0"/>
              </a:rPr>
              <a:t>55</a:t>
            </a:r>
            <a:r>
              <a:rPr lang="en-US" sz="1400" b="1" dirty="0">
                <a:solidFill>
                  <a:schemeClr val="accent2"/>
                </a:solidFill>
                <a:latin typeface="Times New Roman" charset="0"/>
              </a:rPr>
              <a:t>Fe signal</a:t>
            </a:r>
            <a:endParaRPr lang="en-US" sz="3200" dirty="0">
              <a:solidFill>
                <a:srgbClr val="000000"/>
              </a:solidFill>
              <a:latin typeface="Times New Roman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32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2971800" y="1981200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</a:rPr>
              <a:t>E=A/R</a:t>
            </a:r>
            <a:r>
              <a:rPr lang="en-US" baseline="30000">
                <a:latin typeface="Times New Roman" charset="0"/>
              </a:rPr>
              <a:t>2</a:t>
            </a:r>
            <a:endParaRPr lang="en-US">
              <a:latin typeface="Times New Roman" charset="0"/>
            </a:endParaRPr>
          </a:p>
        </p:txBody>
      </p:sp>
      <p:sp>
        <p:nvSpPr>
          <p:cNvPr id="36870" name="AutoShape 8"/>
          <p:cNvSpPr>
            <a:spLocks noChangeArrowheads="1"/>
          </p:cNvSpPr>
          <p:nvPr/>
        </p:nvSpPr>
        <p:spPr bwMode="auto">
          <a:xfrm>
            <a:off x="6769100" y="2971800"/>
            <a:ext cx="660400" cy="76200"/>
          </a:xfrm>
          <a:prstGeom prst="leftRightArrow">
            <a:avLst>
              <a:gd name="adj1" fmla="val 50000"/>
              <a:gd name="adj2" fmla="val 17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6686550" y="2743200"/>
            <a:ext cx="1155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Times New Roman" charset="0"/>
              </a:rPr>
              <a:t>20 </a:t>
            </a:r>
            <a:r>
              <a:rPr lang="en-US" sz="1400" b="1">
                <a:latin typeface="Symbol" charset="0"/>
                <a:sym typeface="Symbol" charset="0"/>
              </a:rPr>
              <a:t></a:t>
            </a:r>
            <a:r>
              <a:rPr lang="en-US" sz="1400" b="1">
                <a:latin typeface="Times New Roman" charset="0"/>
              </a:rPr>
              <a:t>s</a:t>
            </a:r>
          </a:p>
        </p:txBody>
      </p:sp>
      <p:sp>
        <p:nvSpPr>
          <p:cNvPr id="36872" name="Line 12"/>
          <p:cNvSpPr>
            <a:spLocks noChangeShapeType="1"/>
          </p:cNvSpPr>
          <p:nvPr/>
        </p:nvSpPr>
        <p:spPr bwMode="auto">
          <a:xfrm>
            <a:off x="1403350" y="5334000"/>
            <a:ext cx="0" cy="457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13"/>
          <p:cNvSpPr>
            <a:spLocks noChangeShapeType="1"/>
          </p:cNvSpPr>
          <p:nvPr/>
        </p:nvSpPr>
        <p:spPr bwMode="auto">
          <a:xfrm>
            <a:off x="1155700" y="5791200"/>
            <a:ext cx="495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Line 14"/>
          <p:cNvSpPr>
            <a:spLocks noChangeShapeType="1"/>
          </p:cNvSpPr>
          <p:nvPr/>
        </p:nvSpPr>
        <p:spPr bwMode="auto">
          <a:xfrm>
            <a:off x="1238250" y="5867400"/>
            <a:ext cx="247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Line 15"/>
          <p:cNvSpPr>
            <a:spLocks noChangeShapeType="1"/>
          </p:cNvSpPr>
          <p:nvPr/>
        </p:nvSpPr>
        <p:spPr bwMode="auto">
          <a:xfrm>
            <a:off x="1320800" y="5943600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Text Box 19"/>
          <p:cNvSpPr txBox="1">
            <a:spLocks noChangeArrowheads="1"/>
          </p:cNvSpPr>
          <p:nvPr/>
        </p:nvSpPr>
        <p:spPr bwMode="auto">
          <a:xfrm>
            <a:off x="5673080" y="3644900"/>
            <a:ext cx="3313113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Times New Roman" charset="0"/>
              </a:rPr>
              <a:t> </a:t>
            </a:r>
            <a:r>
              <a:rPr lang="en-US" sz="1800" b="1" dirty="0">
                <a:solidFill>
                  <a:srgbClr val="FE256A"/>
                </a:solidFill>
                <a:latin typeface="Times New Roman" charset="0"/>
              </a:rPr>
              <a:t>Simple and cheap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FE256A"/>
                </a:solidFill>
                <a:latin typeface="Times New Roman" charset="0"/>
              </a:rPr>
              <a:t> Large volume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FE256A"/>
                </a:solidFill>
                <a:latin typeface="Times New Roman" charset="0"/>
              </a:rPr>
              <a:t> single read-out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FE256A"/>
                </a:solidFill>
                <a:latin typeface="Times New Roman" charset="0"/>
              </a:rPr>
              <a:t> Robustness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FE256A"/>
                </a:solidFill>
                <a:latin typeface="Times New Roman" charset="0"/>
              </a:rPr>
              <a:t> Good energy resolution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FE256A"/>
                </a:solidFill>
                <a:latin typeface="Times New Roman" charset="0"/>
              </a:rPr>
              <a:t> Low energy threshold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FE256A"/>
                </a:solidFill>
                <a:latin typeface="Times New Roman" charset="0"/>
              </a:rPr>
              <a:t> Efficient fiducial cut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FE256A"/>
                </a:solidFill>
                <a:latin typeface="Times New Roman" charset="0"/>
              </a:rPr>
              <a:t> Low background capability</a:t>
            </a:r>
          </a:p>
        </p:txBody>
      </p:sp>
      <p:sp>
        <p:nvSpPr>
          <p:cNvPr id="36877" name="AutoShape 20"/>
          <p:cNvSpPr>
            <a:spLocks noChangeArrowheads="1"/>
          </p:cNvSpPr>
          <p:nvPr/>
        </p:nvSpPr>
        <p:spPr bwMode="auto">
          <a:xfrm>
            <a:off x="3054350" y="3200400"/>
            <a:ext cx="82550" cy="381000"/>
          </a:xfrm>
          <a:prstGeom prst="upDownArrow">
            <a:avLst>
              <a:gd name="adj1" fmla="val 50000"/>
              <a:gd name="adj2" fmla="val 923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  <p:sp>
        <p:nvSpPr>
          <p:cNvPr id="36878" name="Text Box 21"/>
          <p:cNvSpPr txBox="1">
            <a:spLocks noChangeArrowheads="1"/>
          </p:cNvSpPr>
          <p:nvPr/>
        </p:nvSpPr>
        <p:spPr bwMode="auto">
          <a:xfrm>
            <a:off x="3062288" y="3276600"/>
            <a:ext cx="9312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latin typeface="Times New Roman" charset="0"/>
              </a:rPr>
              <a:t>2-15 </a:t>
            </a:r>
            <a:r>
              <a:rPr lang="en-US" sz="1600" dirty="0">
                <a:latin typeface="Times New Roman" charset="0"/>
              </a:rPr>
              <a:t>mm</a:t>
            </a:r>
            <a:endParaRPr lang="en-US" dirty="0">
              <a:latin typeface="Times New Roman" charset="0"/>
            </a:endParaRPr>
          </a:p>
        </p:txBody>
      </p:sp>
      <p:sp>
        <p:nvSpPr>
          <p:cNvPr id="36879" name="Rectangle 18"/>
          <p:cNvSpPr>
            <a:spLocks noChangeArrowheads="1"/>
          </p:cNvSpPr>
          <p:nvPr/>
        </p:nvSpPr>
        <p:spPr bwMode="auto">
          <a:xfrm>
            <a:off x="4705350" y="304800"/>
            <a:ext cx="5200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chemeClr val="accent2"/>
                </a:solidFill>
                <a:latin typeface="Times New Roman" charset="0"/>
              </a:rPr>
              <a:t>A Novel large-volume Spherical Detector with Proportional Amplification read-out, I. Giomataris</a:t>
            </a:r>
            <a:r>
              <a:rPr lang="en-US" sz="1000" b="1" i="1">
                <a:solidFill>
                  <a:schemeClr val="accent2"/>
                </a:solidFill>
                <a:latin typeface="Times New Roman" charset="0"/>
              </a:rPr>
              <a:t> et al., </a:t>
            </a:r>
            <a:r>
              <a:rPr lang="en-US" sz="1000" b="1">
                <a:solidFill>
                  <a:schemeClr val="accent2"/>
                </a:solidFill>
                <a:latin typeface="Times New Roman" charset="0"/>
              </a:rPr>
              <a:t>JINST 3:P09007,2008</a:t>
            </a:r>
          </a:p>
        </p:txBody>
      </p:sp>
      <p:sp>
        <p:nvSpPr>
          <p:cNvPr id="36880" name="Text Box 19"/>
          <p:cNvSpPr txBox="1">
            <a:spLocks noChangeArrowheads="1"/>
          </p:cNvSpPr>
          <p:nvPr/>
        </p:nvSpPr>
        <p:spPr bwMode="auto">
          <a:xfrm>
            <a:off x="1238250" y="4191000"/>
            <a:ext cx="2138363" cy="338138"/>
          </a:xfrm>
          <a:prstGeom prst="rect">
            <a:avLst/>
          </a:prstGeom>
          <a:solidFill>
            <a:srgbClr val="FEFF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E256A"/>
                </a:solidFill>
                <a:latin typeface="Times New Roman" charset="0"/>
              </a:rPr>
              <a:t>C</a:t>
            </a:r>
            <a:r>
              <a:rPr lang="en-US" sz="1600" b="1">
                <a:solidFill>
                  <a:srgbClr val="FF0000"/>
                </a:solidFill>
                <a:latin typeface="Times New Roman" charset="0"/>
              </a:rPr>
              <a:t>≈ </a:t>
            </a:r>
            <a:r>
              <a:rPr lang="en-US" sz="1600" b="1">
                <a:solidFill>
                  <a:srgbClr val="FE256A"/>
                </a:solidFill>
                <a:latin typeface="Times New Roman" charset="0"/>
              </a:rPr>
              <a:t>R</a:t>
            </a:r>
            <a:r>
              <a:rPr lang="en-US" sz="1600" b="1" baseline="-25000">
                <a:solidFill>
                  <a:srgbClr val="FE256A"/>
                </a:solidFill>
                <a:latin typeface="Times New Roman" charset="0"/>
              </a:rPr>
              <a:t>in</a:t>
            </a:r>
            <a:r>
              <a:rPr lang="en-US" sz="1600" b="1">
                <a:solidFill>
                  <a:srgbClr val="FE256A"/>
                </a:solidFill>
                <a:latin typeface="Times New Roman" charset="0"/>
              </a:rPr>
              <a:t>= 7.5 mm &lt; 1pF</a:t>
            </a:r>
            <a:endParaRPr lang="en-US" sz="16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19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7"/>
          <p:cNvSpPr txBox="1">
            <a:spLocks noChangeArrowheads="1"/>
          </p:cNvSpPr>
          <p:nvPr/>
        </p:nvSpPr>
        <p:spPr bwMode="auto">
          <a:xfrm>
            <a:off x="272480" y="44450"/>
            <a:ext cx="87849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Neutrinoless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double beta Decay process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3250" name="Rectangle 18"/>
          <p:cNvSpPr txBox="1">
            <a:spLocks noChangeArrowheads="1"/>
          </p:cNvSpPr>
          <p:nvPr/>
        </p:nvSpPr>
        <p:spPr bwMode="auto">
          <a:xfrm>
            <a:off x="776536" y="764704"/>
            <a:ext cx="496855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If 0-</a:t>
            </a:r>
            <a:r>
              <a:rPr lang="en-US" sz="2000" i="1" dirty="0">
                <a:latin typeface="Times New Roman"/>
                <a:cs typeface="Times New Roman"/>
              </a:rPr>
              <a:t>v</a:t>
            </a:r>
            <a:r>
              <a:rPr lang="en-US" sz="2000" dirty="0">
                <a:latin typeface="Times New Roman"/>
                <a:cs typeface="Times New Roman"/>
              </a:rPr>
              <a:t> decays occur, then: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Neutrino mass ≠0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FF1E61"/>
                </a:solidFill>
                <a:latin typeface="Times New Roman"/>
                <a:cs typeface="Times New Roman"/>
              </a:rPr>
              <a:t>Decay rate measures effective mass </a:t>
            </a:r>
            <a:r>
              <a:rPr lang="en-US" sz="2000" dirty="0">
                <a:solidFill>
                  <a:srgbClr val="FF1E61"/>
                </a:solidFill>
                <a:latin typeface="Times New Roman"/>
                <a:cs typeface="Times New Roman"/>
                <a:sym typeface="Symbol" charset="0"/>
              </a:rPr>
              <a:t></a:t>
            </a:r>
            <a:r>
              <a:rPr lang="en-US" sz="2000" i="1" dirty="0">
                <a:solidFill>
                  <a:srgbClr val="FF1E61"/>
                </a:solidFill>
                <a:latin typeface="Times New Roman"/>
                <a:cs typeface="Times New Roman"/>
              </a:rPr>
              <a:t>m</a:t>
            </a:r>
            <a:r>
              <a:rPr lang="en-US" sz="2000" i="1" baseline="-25000" dirty="0">
                <a:solidFill>
                  <a:srgbClr val="FF1E61"/>
                </a:solidFill>
                <a:latin typeface="Times New Roman"/>
                <a:cs typeface="Times New Roman"/>
              </a:rPr>
              <a:t>v </a:t>
            </a:r>
            <a:r>
              <a:rPr lang="en-US" sz="2000" dirty="0">
                <a:solidFill>
                  <a:srgbClr val="FF1E61"/>
                </a:solidFill>
                <a:latin typeface="Times New Roman"/>
                <a:cs typeface="Times New Roman"/>
                <a:sym typeface="Symbol" charset="0"/>
              </a:rPr>
              <a:t></a:t>
            </a:r>
            <a:endParaRPr lang="en-US" sz="2000" dirty="0">
              <a:solidFill>
                <a:srgbClr val="FF1E61"/>
              </a:solidFill>
              <a:latin typeface="Times New Roman"/>
              <a:cs typeface="Times New Roman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FF1E61"/>
                </a:solidFill>
                <a:latin typeface="Times New Roman"/>
                <a:cs typeface="Times New Roman"/>
              </a:rPr>
              <a:t>Neutrinos are </a:t>
            </a:r>
            <a:r>
              <a:rPr lang="en-US" sz="2000" dirty="0" err="1">
                <a:solidFill>
                  <a:srgbClr val="FF1E61"/>
                </a:solidFill>
                <a:latin typeface="Times New Roman"/>
                <a:cs typeface="Times New Roman"/>
              </a:rPr>
              <a:t>Majorana</a:t>
            </a:r>
            <a:r>
              <a:rPr lang="en-US" sz="2000" dirty="0">
                <a:solidFill>
                  <a:srgbClr val="FF1E61"/>
                </a:solidFill>
                <a:latin typeface="Times New Roman"/>
                <a:cs typeface="Times New Roman"/>
              </a:rPr>
              <a:t> particles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FF1E61"/>
                </a:solidFill>
                <a:latin typeface="Times New Roman"/>
                <a:cs typeface="Times New Roman"/>
              </a:rPr>
              <a:t>Lepton number is not conserved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Great impact in physics.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72FCB"/>
                </a:solidFill>
                <a:latin typeface="Times New Roman"/>
                <a:cs typeface="Times New Roman"/>
              </a:rPr>
              <a:t>   Target &gt;&gt; 1000 </a:t>
            </a:r>
            <a:r>
              <a:rPr lang="en-US" sz="1800" b="1" dirty="0" err="1">
                <a:solidFill>
                  <a:srgbClr val="F72FCB"/>
                </a:solidFill>
                <a:latin typeface="Times New Roman"/>
                <a:cs typeface="Times New Roman"/>
              </a:rPr>
              <a:t>Kgr</a:t>
            </a:r>
            <a:r>
              <a:rPr lang="en-US" sz="1800" b="1" dirty="0">
                <a:solidFill>
                  <a:srgbClr val="F72FCB"/>
                </a:solidFill>
                <a:latin typeface="Times New Roman"/>
                <a:cs typeface="Times New Roman"/>
              </a:rPr>
              <a:t> and zero background</a:t>
            </a:r>
            <a:endParaRPr lang="en-US" sz="1800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3140968"/>
            <a:ext cx="4536504" cy="334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916091" y="1183257"/>
            <a:ext cx="3565525" cy="2320926"/>
            <a:chOff x="3329" y="720"/>
            <a:chExt cx="2246" cy="1462"/>
          </a:xfrm>
        </p:grpSpPr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3329" y="1571"/>
              <a:ext cx="4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ja-JP" sz="2000" kern="1200">
                  <a:latin typeface="Times New Roman"/>
                  <a:cs typeface="Times New Roman"/>
                </a:rPr>
                <a:t>d(n)</a:t>
              </a: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3329" y="721"/>
              <a:ext cx="4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ja-JP" sz="2000" kern="1200" dirty="0">
                  <a:latin typeface="Times New Roman"/>
                  <a:cs typeface="Times New Roman"/>
                </a:rPr>
                <a:t>d(n)</a:t>
              </a:r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5099" y="720"/>
              <a:ext cx="4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kern="1200">
                  <a:latin typeface="Times New Roman"/>
                  <a:cs typeface="Times New Roman"/>
                </a:rPr>
                <a:t>u(p)</a:t>
              </a: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5099" y="1571"/>
              <a:ext cx="4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kern="1200">
                  <a:latin typeface="Times New Roman"/>
                  <a:cs typeface="Times New Roman"/>
                </a:rPr>
                <a:t>u(p)</a:t>
              </a:r>
            </a:p>
          </p:txBody>
        </p:sp>
        <p:sp>
          <p:nvSpPr>
            <p:cNvPr id="22" name="Line 9"/>
            <p:cNvSpPr>
              <a:spLocks noChangeAspect="1" noChangeShapeType="1"/>
            </p:cNvSpPr>
            <p:nvPr/>
          </p:nvSpPr>
          <p:spPr bwMode="auto">
            <a:xfrm>
              <a:off x="3851" y="1696"/>
              <a:ext cx="127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>
                <a:latin typeface="Times New Roman"/>
                <a:cs typeface="Times New Roman"/>
              </a:endParaRPr>
            </a:p>
          </p:txBody>
        </p:sp>
        <p:sp>
          <p:nvSpPr>
            <p:cNvPr id="23" name="Line 10"/>
            <p:cNvSpPr>
              <a:spLocks noChangeAspect="1" noChangeShapeType="1"/>
            </p:cNvSpPr>
            <p:nvPr/>
          </p:nvSpPr>
          <p:spPr bwMode="auto">
            <a:xfrm>
              <a:off x="3851" y="848"/>
              <a:ext cx="127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>
                <a:latin typeface="Times New Roman"/>
                <a:cs typeface="Times New Roman"/>
              </a:endParaRPr>
            </a:p>
          </p:txBody>
        </p:sp>
        <p:sp>
          <p:nvSpPr>
            <p:cNvPr id="24" name="Line 11"/>
            <p:cNvSpPr>
              <a:spLocks noChangeAspect="1" noChangeShapeType="1"/>
            </p:cNvSpPr>
            <p:nvPr/>
          </p:nvSpPr>
          <p:spPr bwMode="auto">
            <a:xfrm flipV="1">
              <a:off x="4274" y="1367"/>
              <a:ext cx="335" cy="118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>
                <a:latin typeface="Times New Roman"/>
                <a:cs typeface="Times New Roman"/>
              </a:endParaRPr>
            </a:p>
          </p:txBody>
        </p:sp>
        <p:sp>
          <p:nvSpPr>
            <p:cNvPr id="25" name="Line 12"/>
            <p:cNvSpPr>
              <a:spLocks noChangeAspect="1" noChangeShapeType="1"/>
            </p:cNvSpPr>
            <p:nvPr/>
          </p:nvSpPr>
          <p:spPr bwMode="auto">
            <a:xfrm>
              <a:off x="4274" y="1485"/>
              <a:ext cx="335" cy="116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>
                <a:latin typeface="Times New Roman"/>
                <a:cs typeface="Times New Roman"/>
              </a:endParaRPr>
            </a:p>
          </p:txBody>
        </p:sp>
        <p:sp>
          <p:nvSpPr>
            <p:cNvPr id="26" name="Line 13"/>
            <p:cNvSpPr>
              <a:spLocks noChangeAspect="1" noChangeShapeType="1"/>
            </p:cNvSpPr>
            <p:nvPr/>
          </p:nvSpPr>
          <p:spPr bwMode="auto">
            <a:xfrm>
              <a:off x="4274" y="1485"/>
              <a:ext cx="0" cy="2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>
                <a:latin typeface="Times New Roman"/>
                <a:cs typeface="Times New Roman"/>
              </a:endParaRPr>
            </a:p>
          </p:txBody>
        </p:sp>
        <p:sp>
          <p:nvSpPr>
            <p:cNvPr id="27" name="Line 14"/>
            <p:cNvSpPr>
              <a:spLocks noChangeAspect="1" noChangeShapeType="1"/>
            </p:cNvSpPr>
            <p:nvPr/>
          </p:nvSpPr>
          <p:spPr bwMode="auto">
            <a:xfrm>
              <a:off x="4275" y="848"/>
              <a:ext cx="0" cy="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>
                <a:latin typeface="Times New Roman"/>
                <a:cs typeface="Times New Roman"/>
              </a:endParaRPr>
            </a:p>
          </p:txBody>
        </p:sp>
        <p:sp>
          <p:nvSpPr>
            <p:cNvPr id="28" name="Line 15"/>
            <p:cNvSpPr>
              <a:spLocks noChangeAspect="1" noChangeShapeType="1"/>
            </p:cNvSpPr>
            <p:nvPr/>
          </p:nvSpPr>
          <p:spPr bwMode="auto">
            <a:xfrm flipV="1">
              <a:off x="4274" y="941"/>
              <a:ext cx="335" cy="118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>
                <a:latin typeface="Times New Roman"/>
                <a:cs typeface="Times New Roman"/>
              </a:endParaRPr>
            </a:p>
          </p:txBody>
        </p:sp>
        <p:sp>
          <p:nvSpPr>
            <p:cNvPr id="29" name="Line 16"/>
            <p:cNvSpPr>
              <a:spLocks noChangeAspect="1" noChangeShapeType="1"/>
            </p:cNvSpPr>
            <p:nvPr/>
          </p:nvSpPr>
          <p:spPr bwMode="auto">
            <a:xfrm>
              <a:off x="4274" y="1059"/>
              <a:ext cx="335" cy="117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>
                <a:latin typeface="Times New Roman"/>
                <a:cs typeface="Times New Roman"/>
              </a:endParaRPr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3900" y="848"/>
              <a:ext cx="3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kern="1200">
                  <a:latin typeface="Times New Roman"/>
                  <a:cs typeface="Times New Roman"/>
                </a:rPr>
                <a:t>W</a:t>
              </a:r>
            </a:p>
          </p:txBody>
        </p:sp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3900" y="1465"/>
              <a:ext cx="3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kern="1200" dirty="0">
                  <a:latin typeface="Times New Roman"/>
                  <a:cs typeface="Times New Roman"/>
                </a:rPr>
                <a:t>W</a:t>
              </a: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4608" y="1242"/>
              <a:ext cx="31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kern="1200">
                  <a:solidFill>
                    <a:srgbClr val="FF9933"/>
                  </a:solidFill>
                  <a:latin typeface="Times New Roman"/>
                  <a:cs typeface="Times New Roman"/>
                </a:rPr>
                <a:t>e</a:t>
              </a:r>
            </a:p>
          </p:txBody>
        </p:sp>
        <p:sp>
          <p:nvSpPr>
            <p:cNvPr id="33" name="Text Box 20"/>
            <p:cNvSpPr txBox="1">
              <a:spLocks noChangeArrowheads="1"/>
            </p:cNvSpPr>
            <p:nvPr/>
          </p:nvSpPr>
          <p:spPr bwMode="auto">
            <a:xfrm>
              <a:off x="4608" y="831"/>
              <a:ext cx="31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kern="1200">
                  <a:solidFill>
                    <a:srgbClr val="FF9933"/>
                  </a:solidFill>
                  <a:latin typeface="Times New Roman"/>
                  <a:cs typeface="Times New Roman"/>
                </a:rPr>
                <a:t>e</a:t>
              </a:r>
            </a:p>
          </p:txBody>
        </p:sp>
        <p:sp>
          <p:nvSpPr>
            <p:cNvPr id="34" name="Text Box 21"/>
            <p:cNvSpPr txBox="1">
              <a:spLocks noChangeArrowheads="1"/>
            </p:cNvSpPr>
            <p:nvPr/>
          </p:nvSpPr>
          <p:spPr bwMode="auto">
            <a:xfrm>
              <a:off x="4608" y="1029"/>
              <a:ext cx="3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kern="1200">
                  <a:solidFill>
                    <a:srgbClr val="FF9933"/>
                  </a:solidFill>
                  <a:latin typeface="Times New Roman"/>
                  <a:cs typeface="Times New Roman"/>
                </a:rPr>
                <a:t>ν</a:t>
              </a:r>
            </a:p>
          </p:txBody>
        </p:sp>
        <p:sp>
          <p:nvSpPr>
            <p:cNvPr id="35" name="Line 22"/>
            <p:cNvSpPr>
              <a:spLocks noChangeShapeType="1"/>
            </p:cNvSpPr>
            <p:nvPr/>
          </p:nvSpPr>
          <p:spPr bwMode="auto">
            <a:xfrm>
              <a:off x="4674" y="1104"/>
              <a:ext cx="9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>
                <a:latin typeface="Times New Roman"/>
                <a:cs typeface="Times New Roman"/>
              </a:endParaRPr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4608" y="1456"/>
              <a:ext cx="3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kern="1200">
                  <a:solidFill>
                    <a:srgbClr val="FF9933"/>
                  </a:solidFill>
                  <a:latin typeface="Times New Roman"/>
                  <a:cs typeface="Times New Roman"/>
                </a:rPr>
                <a:t>ν</a:t>
              </a:r>
            </a:p>
          </p:txBody>
        </p:sp>
        <p:sp>
          <p:nvSpPr>
            <p:cNvPr id="37" name="Line 24"/>
            <p:cNvSpPr>
              <a:spLocks noChangeShapeType="1"/>
            </p:cNvSpPr>
            <p:nvPr/>
          </p:nvSpPr>
          <p:spPr bwMode="auto">
            <a:xfrm>
              <a:off x="4674" y="1531"/>
              <a:ext cx="9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>
                <a:latin typeface="Times New Roman"/>
                <a:cs typeface="Times New Roman"/>
              </a:endParaRPr>
            </a:p>
          </p:txBody>
        </p:sp>
        <p:sp>
          <p:nvSpPr>
            <p:cNvPr id="38" name="Text Box 25"/>
            <p:cNvSpPr txBox="1">
              <a:spLocks noChangeArrowheads="1"/>
            </p:cNvSpPr>
            <p:nvPr/>
          </p:nvSpPr>
          <p:spPr bwMode="auto">
            <a:xfrm>
              <a:off x="3385" y="1930"/>
              <a:ext cx="213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1" u="sng" kern="1200" dirty="0">
                  <a:solidFill>
                    <a:srgbClr val="FF9966"/>
                  </a:solidFill>
                  <a:latin typeface="Times New Roman"/>
                  <a:cs typeface="Times New Roman"/>
                </a:rPr>
                <a:t>T</a:t>
              </a:r>
              <a:r>
                <a:rPr lang="en-US" altLang="ja-JP" sz="2000" b="1" u="sng" kern="1200" baseline="-25000" dirty="0">
                  <a:solidFill>
                    <a:srgbClr val="FF9966"/>
                  </a:solidFill>
                  <a:latin typeface="Times New Roman"/>
                  <a:cs typeface="Times New Roman"/>
                </a:rPr>
                <a:t>1/2</a:t>
              </a:r>
              <a:r>
                <a:rPr lang="en-US" altLang="ja-JP" sz="2000" b="1" kern="1200" dirty="0">
                  <a:solidFill>
                    <a:srgbClr val="FF9966"/>
                  </a:solidFill>
                  <a:latin typeface="Times New Roman"/>
                  <a:cs typeface="Times New Roman"/>
                </a:rPr>
                <a:t> (</a:t>
              </a:r>
              <a:r>
                <a:rPr lang="en-US" altLang="ja-JP" sz="2000" b="1" u="sng" kern="1200" dirty="0">
                  <a:solidFill>
                    <a:srgbClr val="FF9966"/>
                  </a:solidFill>
                  <a:latin typeface="Times New Roman"/>
                  <a:cs typeface="Times New Roman"/>
                </a:rPr>
                <a:t>2</a:t>
              </a:r>
              <a:r>
                <a:rPr lang="en-US" altLang="ja-JP" sz="2000" b="1" u="sng" kern="1200" dirty="0">
                  <a:solidFill>
                    <a:srgbClr val="FF9966"/>
                  </a:solidFill>
                  <a:latin typeface="Symbol" charset="2"/>
                  <a:cs typeface="Symbol" charset="2"/>
                </a:rPr>
                <a:t>nbb</a:t>
              </a:r>
              <a:r>
                <a:rPr lang="en-US" altLang="ja-JP" sz="2000" b="1" u="sng" kern="1200" dirty="0">
                  <a:solidFill>
                    <a:srgbClr val="FF9966"/>
                  </a:solidFill>
                  <a:latin typeface="Times New Roman"/>
                  <a:cs typeface="Times New Roman"/>
                </a:rPr>
                <a:t>): ~  1.15 x 10</a:t>
              </a:r>
              <a:r>
                <a:rPr lang="en-US" altLang="ja-JP" sz="2000" b="1" u="sng" kern="1200" baseline="30000" dirty="0">
                  <a:solidFill>
                    <a:srgbClr val="FF9966"/>
                  </a:solidFill>
                  <a:latin typeface="Times New Roman"/>
                  <a:cs typeface="Times New Roman"/>
                </a:rPr>
                <a:t>19</a:t>
              </a:r>
              <a:r>
                <a:rPr lang="en-US" altLang="ja-JP" sz="2000" b="1" u="sng" kern="1200" dirty="0">
                  <a:solidFill>
                    <a:srgbClr val="FF9966"/>
                  </a:solidFill>
                  <a:latin typeface="Times New Roman"/>
                  <a:cs typeface="Times New Roman"/>
                </a:rPr>
                <a:t>year </a:t>
              </a:r>
            </a:p>
          </p:txBody>
        </p:sp>
      </p:grpSp>
      <p:grpSp>
        <p:nvGrpSpPr>
          <p:cNvPr id="39" name="Group 26"/>
          <p:cNvGrpSpPr>
            <a:grpSpLocks/>
          </p:cNvGrpSpPr>
          <p:nvPr/>
        </p:nvGrpSpPr>
        <p:grpSpPr bwMode="auto">
          <a:xfrm>
            <a:off x="5745088" y="3861048"/>
            <a:ext cx="3565525" cy="2365375"/>
            <a:chOff x="3329" y="2736"/>
            <a:chExt cx="2246" cy="1490"/>
          </a:xfrm>
        </p:grpSpPr>
        <p:sp>
          <p:nvSpPr>
            <p:cNvPr id="40" name="Line 27"/>
            <p:cNvSpPr>
              <a:spLocks noChangeAspect="1" noChangeShapeType="1"/>
            </p:cNvSpPr>
            <p:nvPr/>
          </p:nvSpPr>
          <p:spPr bwMode="auto">
            <a:xfrm>
              <a:off x="3851" y="3714"/>
              <a:ext cx="127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41" name="Line 28"/>
            <p:cNvSpPr>
              <a:spLocks noChangeAspect="1" noChangeShapeType="1"/>
            </p:cNvSpPr>
            <p:nvPr/>
          </p:nvSpPr>
          <p:spPr bwMode="auto">
            <a:xfrm>
              <a:off x="3851" y="2866"/>
              <a:ext cx="127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42" name="Line 29"/>
            <p:cNvSpPr>
              <a:spLocks noChangeAspect="1" noChangeShapeType="1"/>
            </p:cNvSpPr>
            <p:nvPr/>
          </p:nvSpPr>
          <p:spPr bwMode="auto">
            <a:xfrm>
              <a:off x="4275" y="2866"/>
              <a:ext cx="0" cy="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43" name="Line 30"/>
            <p:cNvSpPr>
              <a:spLocks noChangeAspect="1" noChangeShapeType="1"/>
            </p:cNvSpPr>
            <p:nvPr/>
          </p:nvSpPr>
          <p:spPr bwMode="auto">
            <a:xfrm>
              <a:off x="4275" y="3502"/>
              <a:ext cx="0" cy="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44" name="Line 31"/>
            <p:cNvSpPr>
              <a:spLocks noChangeAspect="1" noChangeShapeType="1"/>
            </p:cNvSpPr>
            <p:nvPr/>
          </p:nvSpPr>
          <p:spPr bwMode="auto">
            <a:xfrm>
              <a:off x="4275" y="3078"/>
              <a:ext cx="0" cy="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45" name="Line 32"/>
            <p:cNvSpPr>
              <a:spLocks noChangeAspect="1" noChangeShapeType="1"/>
            </p:cNvSpPr>
            <p:nvPr/>
          </p:nvSpPr>
          <p:spPr bwMode="auto">
            <a:xfrm flipV="1">
              <a:off x="4275" y="3290"/>
              <a:ext cx="0" cy="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46" name="Line 33"/>
            <p:cNvSpPr>
              <a:spLocks noChangeAspect="1" noChangeShapeType="1"/>
            </p:cNvSpPr>
            <p:nvPr/>
          </p:nvSpPr>
          <p:spPr bwMode="auto">
            <a:xfrm>
              <a:off x="4275" y="3502"/>
              <a:ext cx="341" cy="0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47" name="Line 34"/>
            <p:cNvSpPr>
              <a:spLocks noChangeAspect="1" noChangeShapeType="1"/>
            </p:cNvSpPr>
            <p:nvPr/>
          </p:nvSpPr>
          <p:spPr bwMode="auto">
            <a:xfrm>
              <a:off x="4272" y="3078"/>
              <a:ext cx="344" cy="0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48" name="Text Box 35"/>
            <p:cNvSpPr txBox="1">
              <a:spLocks noChangeArrowheads="1"/>
            </p:cNvSpPr>
            <p:nvPr/>
          </p:nvSpPr>
          <p:spPr bwMode="auto">
            <a:xfrm>
              <a:off x="3329" y="3586"/>
              <a:ext cx="4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ja-JP" sz="2000">
                  <a:latin typeface="Times New Roman"/>
                  <a:cs typeface="Times New Roman"/>
                </a:rPr>
                <a:t>d(n)</a:t>
              </a:r>
            </a:p>
          </p:txBody>
        </p:sp>
        <p:sp>
          <p:nvSpPr>
            <p:cNvPr id="49" name="Text Box 36"/>
            <p:cNvSpPr txBox="1">
              <a:spLocks noChangeArrowheads="1"/>
            </p:cNvSpPr>
            <p:nvPr/>
          </p:nvSpPr>
          <p:spPr bwMode="auto">
            <a:xfrm>
              <a:off x="3329" y="2736"/>
              <a:ext cx="4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ja-JP" sz="2000">
                  <a:latin typeface="Times New Roman"/>
                  <a:cs typeface="Times New Roman"/>
                </a:rPr>
                <a:t>d(n)</a:t>
              </a:r>
            </a:p>
          </p:txBody>
        </p:sp>
        <p:sp>
          <p:nvSpPr>
            <p:cNvPr id="50" name="Text Box 37"/>
            <p:cNvSpPr txBox="1">
              <a:spLocks noChangeArrowheads="1"/>
            </p:cNvSpPr>
            <p:nvPr/>
          </p:nvSpPr>
          <p:spPr bwMode="auto">
            <a:xfrm>
              <a:off x="5099" y="2736"/>
              <a:ext cx="4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>
                  <a:latin typeface="Times New Roman"/>
                  <a:cs typeface="Times New Roman"/>
                </a:rPr>
                <a:t>u(p)</a:t>
              </a:r>
            </a:p>
          </p:txBody>
        </p:sp>
        <p:sp>
          <p:nvSpPr>
            <p:cNvPr id="51" name="Text Box 38"/>
            <p:cNvSpPr txBox="1">
              <a:spLocks noChangeArrowheads="1"/>
            </p:cNvSpPr>
            <p:nvPr/>
          </p:nvSpPr>
          <p:spPr bwMode="auto">
            <a:xfrm>
              <a:off x="5099" y="3586"/>
              <a:ext cx="4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>
                  <a:latin typeface="Times New Roman"/>
                  <a:cs typeface="Times New Roman"/>
                </a:rPr>
                <a:t>u(p)</a:t>
              </a:r>
            </a:p>
          </p:txBody>
        </p:sp>
        <p:sp>
          <p:nvSpPr>
            <p:cNvPr id="52" name="Text Box 39"/>
            <p:cNvSpPr txBox="1">
              <a:spLocks noChangeArrowheads="1"/>
            </p:cNvSpPr>
            <p:nvPr/>
          </p:nvSpPr>
          <p:spPr bwMode="auto">
            <a:xfrm>
              <a:off x="3898" y="3483"/>
              <a:ext cx="3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latin typeface="Times New Roman"/>
                  <a:cs typeface="Times New Roman"/>
                </a:rPr>
                <a:t>W</a:t>
              </a:r>
            </a:p>
          </p:txBody>
        </p:sp>
        <p:sp>
          <p:nvSpPr>
            <p:cNvPr id="53" name="Text Box 40"/>
            <p:cNvSpPr txBox="1">
              <a:spLocks noChangeArrowheads="1"/>
            </p:cNvSpPr>
            <p:nvPr/>
          </p:nvSpPr>
          <p:spPr bwMode="auto">
            <a:xfrm>
              <a:off x="3898" y="2866"/>
              <a:ext cx="3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latin typeface="Times New Roman"/>
                  <a:cs typeface="Times New Roman"/>
                </a:rPr>
                <a:t>W</a:t>
              </a:r>
            </a:p>
          </p:txBody>
        </p:sp>
        <p:sp>
          <p:nvSpPr>
            <p:cNvPr id="54" name="Text Box 41"/>
            <p:cNvSpPr txBox="1">
              <a:spLocks noChangeArrowheads="1"/>
            </p:cNvSpPr>
            <p:nvPr/>
          </p:nvSpPr>
          <p:spPr bwMode="auto">
            <a:xfrm>
              <a:off x="4599" y="2948"/>
              <a:ext cx="31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>
                  <a:solidFill>
                    <a:srgbClr val="FF9933"/>
                  </a:solidFill>
                  <a:latin typeface="Times New Roman"/>
                  <a:cs typeface="Times New Roman"/>
                </a:rPr>
                <a:t>e</a:t>
              </a:r>
            </a:p>
          </p:txBody>
        </p:sp>
        <p:sp>
          <p:nvSpPr>
            <p:cNvPr id="55" name="Text Box 42"/>
            <p:cNvSpPr txBox="1">
              <a:spLocks noChangeArrowheads="1"/>
            </p:cNvSpPr>
            <p:nvPr/>
          </p:nvSpPr>
          <p:spPr bwMode="auto">
            <a:xfrm>
              <a:off x="4599" y="3388"/>
              <a:ext cx="31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>
                  <a:solidFill>
                    <a:srgbClr val="FF9933"/>
                  </a:solidFill>
                  <a:latin typeface="Times New Roman"/>
                  <a:cs typeface="Times New Roman"/>
                </a:rPr>
                <a:t>e</a:t>
              </a:r>
            </a:p>
          </p:txBody>
        </p:sp>
        <p:grpSp>
          <p:nvGrpSpPr>
            <p:cNvPr id="56" name="Group 43"/>
            <p:cNvGrpSpPr>
              <a:grpSpLocks/>
            </p:cNvGrpSpPr>
            <p:nvPr/>
          </p:nvGrpSpPr>
          <p:grpSpPr bwMode="auto">
            <a:xfrm>
              <a:off x="3984" y="3254"/>
              <a:ext cx="363" cy="250"/>
              <a:chOff x="1020" y="2927"/>
              <a:chExt cx="363" cy="250"/>
            </a:xfrm>
          </p:grpSpPr>
          <p:sp>
            <p:nvSpPr>
              <p:cNvPr id="61" name="Text Box 44"/>
              <p:cNvSpPr txBox="1">
                <a:spLocks noChangeArrowheads="1"/>
              </p:cNvSpPr>
              <p:nvPr/>
            </p:nvSpPr>
            <p:spPr bwMode="auto">
              <a:xfrm>
                <a:off x="1020" y="2927"/>
                <a:ext cx="36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>
                    <a:latin typeface="Times New Roman"/>
                    <a:cs typeface="Times New Roman"/>
                  </a:rPr>
                  <a:t>ν</a:t>
                </a:r>
              </a:p>
            </p:txBody>
          </p:sp>
          <p:sp>
            <p:nvSpPr>
              <p:cNvPr id="62" name="Line 45"/>
              <p:cNvSpPr>
                <a:spLocks noChangeShapeType="1"/>
              </p:cNvSpPr>
              <p:nvPr/>
            </p:nvSpPr>
            <p:spPr bwMode="auto">
              <a:xfrm>
                <a:off x="1115" y="3016"/>
                <a:ext cx="9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7" name="Group 46"/>
            <p:cNvGrpSpPr>
              <a:grpSpLocks/>
            </p:cNvGrpSpPr>
            <p:nvPr/>
          </p:nvGrpSpPr>
          <p:grpSpPr bwMode="auto">
            <a:xfrm>
              <a:off x="3994" y="3052"/>
              <a:ext cx="363" cy="250"/>
              <a:chOff x="3628" y="1661"/>
              <a:chExt cx="363" cy="250"/>
            </a:xfrm>
          </p:grpSpPr>
          <p:sp>
            <p:nvSpPr>
              <p:cNvPr id="59" name="Text Box 47"/>
              <p:cNvSpPr txBox="1">
                <a:spLocks noChangeArrowheads="1"/>
              </p:cNvSpPr>
              <p:nvPr/>
            </p:nvSpPr>
            <p:spPr bwMode="auto">
              <a:xfrm>
                <a:off x="3628" y="1661"/>
                <a:ext cx="36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>
                    <a:latin typeface="Times New Roman"/>
                    <a:cs typeface="Times New Roman"/>
                  </a:rPr>
                  <a:t>ν</a:t>
                </a:r>
              </a:p>
            </p:txBody>
          </p:sp>
          <p:sp>
            <p:nvSpPr>
              <p:cNvPr id="60" name="Line 48"/>
              <p:cNvSpPr>
                <a:spLocks noChangeShapeType="1"/>
              </p:cNvSpPr>
              <p:nvPr/>
            </p:nvSpPr>
            <p:spPr bwMode="auto">
              <a:xfrm>
                <a:off x="3723" y="1746"/>
                <a:ext cx="9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58" name="Text Box 49"/>
            <p:cNvSpPr txBox="1">
              <a:spLocks noChangeArrowheads="1"/>
            </p:cNvSpPr>
            <p:nvPr/>
          </p:nvSpPr>
          <p:spPr bwMode="auto">
            <a:xfrm>
              <a:off x="3604" y="3974"/>
              <a:ext cx="169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1" u="sng" dirty="0">
                  <a:solidFill>
                    <a:srgbClr val="FF9966"/>
                  </a:solidFill>
                  <a:latin typeface="Times New Roman"/>
                  <a:cs typeface="Times New Roman"/>
                </a:rPr>
                <a:t>T</a:t>
              </a:r>
              <a:r>
                <a:rPr lang="en-US" altLang="ja-JP" sz="2000" b="1" u="sng" baseline="-25000" dirty="0">
                  <a:solidFill>
                    <a:srgbClr val="FF9966"/>
                  </a:solidFill>
                  <a:latin typeface="Times New Roman"/>
                  <a:cs typeface="Times New Roman"/>
                </a:rPr>
                <a:t>1/2</a:t>
              </a:r>
              <a:r>
                <a:rPr lang="en-US" altLang="ja-JP" sz="2000" b="1" dirty="0">
                  <a:solidFill>
                    <a:srgbClr val="FF9966"/>
                  </a:solidFill>
                  <a:latin typeface="Times New Roman"/>
                  <a:cs typeface="Times New Roman"/>
                </a:rPr>
                <a:t> (</a:t>
              </a:r>
              <a:r>
                <a:rPr lang="en-US" altLang="ja-JP" sz="2000" b="1" u="sng" dirty="0">
                  <a:solidFill>
                    <a:srgbClr val="FF9966"/>
                  </a:solidFill>
                  <a:latin typeface="Times New Roman"/>
                  <a:cs typeface="Times New Roman"/>
                </a:rPr>
                <a:t>0nbb): &gt;  </a:t>
              </a:r>
              <a:r>
                <a:rPr lang="en-US" altLang="ja-JP" sz="2000" b="1" u="sng" dirty="0" smtClean="0">
                  <a:solidFill>
                    <a:srgbClr val="FF9966"/>
                  </a:solidFill>
                  <a:latin typeface="Times New Roman"/>
                  <a:cs typeface="Times New Roman"/>
                </a:rPr>
                <a:t>10</a:t>
              </a:r>
              <a:r>
                <a:rPr lang="en-US" altLang="ja-JP" sz="2000" b="1" u="sng" baseline="30000" dirty="0" smtClean="0">
                  <a:solidFill>
                    <a:srgbClr val="FF9966"/>
                  </a:solidFill>
                  <a:latin typeface="Times New Roman"/>
                  <a:cs typeface="Times New Roman"/>
                </a:rPr>
                <a:t>24</a:t>
              </a:r>
              <a:r>
                <a:rPr lang="en-US" altLang="ja-JP" sz="2000" b="1" u="sng" dirty="0" smtClean="0">
                  <a:solidFill>
                    <a:srgbClr val="FF9966"/>
                  </a:solidFill>
                  <a:latin typeface="Times New Roman"/>
                  <a:cs typeface="Times New Roman"/>
                </a:rPr>
                <a:t>year </a:t>
              </a:r>
              <a:endParaRPr lang="en-US" altLang="ja-JP" sz="2000" b="1" u="sng" dirty="0">
                <a:solidFill>
                  <a:srgbClr val="FF9966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554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28664" y="0"/>
            <a:ext cx="5616624" cy="336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	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Why Xenon-136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Xenon </a:t>
            </a: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is relatively safe and easy to enrich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 Natural abundance of </a:t>
            </a:r>
            <a:r>
              <a:rPr lang="en-US" sz="1600" baseline="30000" dirty="0">
                <a:solidFill>
                  <a:schemeClr val="accent2"/>
                </a:solidFill>
                <a:latin typeface="Times New Roman"/>
                <a:cs typeface="Times New Roman"/>
              </a:rPr>
              <a:t>136</a:t>
            </a: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Xe is ~ 8%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 EXO and NEXT have 200 kg highly enriched in </a:t>
            </a:r>
            <a:r>
              <a:rPr lang="en-US" sz="1600" baseline="30000" dirty="0">
                <a:solidFill>
                  <a:schemeClr val="accent2"/>
                </a:solidFill>
                <a:latin typeface="Times New Roman"/>
                <a:cs typeface="Times New Roman"/>
              </a:rPr>
              <a:t>136</a:t>
            </a: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Xe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 Low </a:t>
            </a:r>
            <a:r>
              <a:rPr lang="en-US" sz="16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cost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600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Why gaseous Xenon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136</a:t>
            </a:r>
            <a:endParaRPr lang="en-US" sz="16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  Pressure </a:t>
            </a: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variation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High density is desirable to contain </a:t>
            </a:r>
            <a:r>
              <a:rPr lang="en-US" sz="16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event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Moderate density helps to reject Compton backgrounds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Energy resolution is good up to </a:t>
            </a: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 &lt; 0.55 g/cm</a:t>
            </a:r>
            <a:r>
              <a:rPr lang="en-US" sz="1600" baseline="30000" dirty="0">
                <a:solidFill>
                  <a:schemeClr val="accent2"/>
                </a:solidFill>
                <a:latin typeface="Times New Roman"/>
                <a:cs typeface="Times New Roman"/>
              </a:rPr>
              <a:t>3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    Beyond </a:t>
            </a:r>
            <a:r>
              <a:rPr lang="en-US" sz="1600" dirty="0">
                <a:solidFill>
                  <a:schemeClr val="accent2"/>
                </a:solidFill>
                <a:latin typeface="Times New Roman"/>
                <a:cs typeface="Times New Roman"/>
              </a:rPr>
              <a:t>this density, E/E deteriorates rapidly!</a:t>
            </a:r>
          </a:p>
        </p:txBody>
      </p:sp>
      <p:pic>
        <p:nvPicPr>
          <p:cNvPr id="5" name="Picture 6" descr="Nygr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32" y="3356992"/>
            <a:ext cx="64801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59036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0592" y="32420"/>
            <a:ext cx="85715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Why a gaseous high-pressure spherical detector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Ultra-low radioactivity detector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Easy to build for high pressures up to 50 bar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Good Compton background rejection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Good energy resolution reached in Argon .5%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Very good energy of .25% at 2.4 MeV has to be demonstrated</a:t>
            </a:r>
          </a:p>
          <a:p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  (low capacitance-low electronic noise would be precious)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Spherical vessel and shield is an economical structure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432720" y="3212976"/>
            <a:ext cx="4464496" cy="3645024"/>
            <a:chOff x="1352598" y="915097"/>
            <a:chExt cx="6934202" cy="4532856"/>
          </a:xfrm>
        </p:grpSpPr>
        <p:pic>
          <p:nvPicPr>
            <p:cNvPr id="6" name="Picture 7" descr="Imag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600" y="980728"/>
              <a:ext cx="6934200" cy="446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795207" y="2614918"/>
              <a:ext cx="1622897" cy="4842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sz="900">
                  <a:solidFill>
                    <a:srgbClr val="F72FCB"/>
                  </a:solidFill>
                  <a:latin typeface="Times New Roman"/>
                  <a:cs typeface="Times New Roman"/>
                </a:rPr>
                <a:t>RMS = .5%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5943600" y="3429001"/>
              <a:ext cx="835024" cy="8394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sz="1200" baseline="30000">
                  <a:latin typeface="Times New Roman"/>
                  <a:cs typeface="Times New Roman"/>
                </a:rPr>
                <a:t>214</a:t>
              </a:r>
              <a:r>
                <a:rPr lang="fr-FR" sz="1200">
                  <a:latin typeface="Times New Roman"/>
                  <a:cs typeface="Times New Roman"/>
                </a:rPr>
                <a:t>Po</a:t>
              </a: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2667000" y="1600201"/>
              <a:ext cx="1071103" cy="581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baseline="30000">
                  <a:latin typeface="Times New Roman"/>
                  <a:cs typeface="Times New Roman"/>
                </a:rPr>
                <a:t>222</a:t>
              </a:r>
              <a:r>
                <a:rPr lang="fr-FR" sz="1200">
                  <a:latin typeface="Times New Roman"/>
                  <a:cs typeface="Times New Roman"/>
                </a:rPr>
                <a:t>Rn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352799" y="2895599"/>
              <a:ext cx="1035843" cy="581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aseline="30000">
                  <a:latin typeface="Times New Roman"/>
                  <a:cs typeface="Times New Roman"/>
                </a:rPr>
                <a:t>218</a:t>
              </a:r>
              <a:r>
                <a:rPr lang="fr-FR" sz="1200">
                  <a:latin typeface="Times New Roman"/>
                  <a:cs typeface="Times New Roman"/>
                </a:rPr>
                <a:t>Po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352598" y="915097"/>
              <a:ext cx="6849899" cy="54885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sz="1100">
                  <a:solidFill>
                    <a:srgbClr val="0000FF"/>
                  </a:solidFill>
                  <a:latin typeface="Times New Roman"/>
                  <a:cs typeface="Times New Roman"/>
                </a:rPr>
                <a:t>Spherical detector energy resolution with radon gas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2370070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6" y="476672"/>
            <a:ext cx="933608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62969" y="44624"/>
            <a:ext cx="350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kern="12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Current and future projects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0472" y="4246637"/>
            <a:ext cx="933596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ANEMOS project: 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Development of a high-pressure spherical detector demonstrator for neutrino less double beta decay search </a:t>
            </a:r>
            <a:endParaRPr lang="en-US" sz="1800" b="1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r>
              <a:rPr lang="en-US" sz="1800" b="1" kern="1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In collaboration with CNBG ( F. </a:t>
            </a:r>
            <a:r>
              <a:rPr lang="en-US" sz="1800" b="1" kern="1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Piquemal</a:t>
            </a:r>
            <a:r>
              <a:rPr lang="en-US" sz="1800" b="1" kern="1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et al.,), CPPM (J. Busto et al.,)</a:t>
            </a:r>
            <a:endParaRPr lang="en-US" sz="1800" kern="12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lang="en-US" sz="2000" kern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kern="1200" dirty="0">
                <a:solidFill>
                  <a:srgbClr val="0000FF"/>
                </a:solidFill>
                <a:latin typeface="Times New Roman"/>
                <a:cs typeface="Times New Roman"/>
              </a:rPr>
              <a:t>goal is to </a:t>
            </a:r>
            <a:r>
              <a:rPr lang="en-US" sz="2000" kern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reach </a:t>
            </a:r>
            <a:r>
              <a:rPr lang="en-US" sz="2000" kern="1200" dirty="0">
                <a:solidFill>
                  <a:srgbClr val="0000FF"/>
                </a:solidFill>
                <a:latin typeface="Times New Roman"/>
                <a:cs typeface="Times New Roman"/>
              </a:rPr>
              <a:t>a </a:t>
            </a:r>
            <a:r>
              <a:rPr lang="en-US" sz="2000" kern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record low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background level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&lt;&lt; 10</a:t>
            </a:r>
            <a:r>
              <a:rPr lang="en-US" sz="20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-4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keV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/Kg/y and  an energy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resolution of .3%</a:t>
            </a:r>
          </a:p>
          <a:p>
            <a:r>
              <a:rPr lang="en-US" sz="2000" kern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We target a sensitivity </a:t>
            </a:r>
            <a:r>
              <a:rPr lang="en-US" sz="2000" kern="1200" dirty="0">
                <a:solidFill>
                  <a:srgbClr val="0000FF"/>
                </a:solidFill>
                <a:latin typeface="Times New Roman"/>
                <a:cs typeface="Times New Roman"/>
              </a:rPr>
              <a:t>of </a:t>
            </a:r>
            <a:r>
              <a:rPr lang="en-US" sz="2000" kern="1200" dirty="0" err="1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000" kern="1200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bb</a:t>
            </a:r>
            <a:r>
              <a:rPr lang="en-US" sz="2000" kern="1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kern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&lt;50 </a:t>
            </a:r>
            <a:r>
              <a:rPr lang="en-US" sz="2000" kern="12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meV</a:t>
            </a:r>
            <a:r>
              <a:rPr lang="en-US" sz="2000" kern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kern="1200" dirty="0">
                <a:solidFill>
                  <a:srgbClr val="0000FF"/>
                </a:solidFill>
                <a:latin typeface="Times New Roman"/>
                <a:cs typeface="Times New Roman"/>
              </a:rPr>
              <a:t>better than </a:t>
            </a:r>
            <a:r>
              <a:rPr lang="en-US" sz="2000" kern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other experiments</a:t>
            </a:r>
            <a:endParaRPr lang="en-US" sz="2000" kern="12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900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6804FE-2DD6-734A-9756-E6A9D474B385}" type="datetime1">
              <a:rPr lang="fr-FR" smtClean="0"/>
              <a:pPr>
                <a:defRPr/>
              </a:pPr>
              <a:t>04/11/15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 Giomataris</a:t>
            </a:r>
            <a:endParaRPr lang="en-US"/>
          </a:p>
        </p:txBody>
      </p:sp>
      <p:pic>
        <p:nvPicPr>
          <p:cNvPr id="5" name="Image 249" descr="IMG_7882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860800"/>
            <a:ext cx="3960812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42275" y="4149080"/>
            <a:ext cx="5763116" cy="20005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	ANEMOS 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demonstrator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Identical size to SEDINE (60cm)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Made of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ultra-pure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copper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Transported with special castle to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avoid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adon contamination and activation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Installation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inside the current LSM shield (improved</a:t>
            </a:r>
            <a:r>
              <a:rPr lang="en-US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480" y="19348"/>
            <a:ext cx="8650700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kern="12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			ANEMOS </a:t>
            </a: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s</a:t>
            </a:r>
            <a:r>
              <a:rPr lang="en-US" sz="2000" b="1" kern="12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trategy</a:t>
            </a:r>
            <a:endParaRPr lang="en-US" sz="2000" b="1" kern="12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kern="1200" dirty="0">
                <a:solidFill>
                  <a:srgbClr val="3366FF"/>
                </a:solidFill>
                <a:latin typeface="Times New Roman"/>
                <a:cs typeface="Times New Roman"/>
              </a:rPr>
              <a:t>Demonstrate the ultra-low background capability with a small size</a:t>
            </a:r>
          </a:p>
          <a:p>
            <a:pPr>
              <a:defRPr/>
            </a:pPr>
            <a:r>
              <a:rPr lang="en-US" sz="2000" kern="1200" dirty="0">
                <a:solidFill>
                  <a:srgbClr val="3366FF"/>
                </a:solidFill>
                <a:latin typeface="Times New Roman"/>
                <a:cs typeface="Times New Roman"/>
              </a:rPr>
              <a:t>60 cm </a:t>
            </a:r>
            <a:r>
              <a:rPr lang="en-US" sz="2000" kern="12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detector at a pressure of 50 bar</a:t>
            </a:r>
            <a:endParaRPr lang="en-US" sz="2000" kern="12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kern="1200" dirty="0">
                <a:solidFill>
                  <a:srgbClr val="3366FF"/>
                </a:solidFill>
                <a:latin typeface="Times New Roman"/>
                <a:cs typeface="Times New Roman"/>
              </a:rPr>
              <a:t>The 2 m dark matter detector at SNOLAB will demonstrate the scaling</a:t>
            </a:r>
          </a:p>
          <a:p>
            <a:pPr>
              <a:defRPr/>
            </a:pPr>
            <a:r>
              <a:rPr lang="en-US" sz="2000" kern="1200" dirty="0">
                <a:solidFill>
                  <a:srgbClr val="3366FF"/>
                </a:solidFill>
                <a:latin typeface="Times New Roman"/>
                <a:cs typeface="Times New Roman"/>
              </a:rPr>
              <a:t>(2 m detector )  needed for the double beta decay experiment (1 ton </a:t>
            </a:r>
            <a:r>
              <a:rPr lang="en-US" sz="2000" kern="12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scale Xe-136)</a:t>
            </a:r>
            <a:endParaRPr lang="en-US" sz="2000" kern="12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kern="1200" dirty="0">
                <a:solidFill>
                  <a:srgbClr val="3366FF"/>
                </a:solidFill>
                <a:latin typeface="Times New Roman"/>
                <a:cs typeface="Times New Roman"/>
              </a:rPr>
              <a:t>The combination of the two detectors and the good energy resolution</a:t>
            </a:r>
          </a:p>
          <a:p>
            <a:pPr>
              <a:defRPr/>
            </a:pPr>
            <a:r>
              <a:rPr lang="en-US" sz="2000" kern="1200" dirty="0">
                <a:solidFill>
                  <a:srgbClr val="3366FF"/>
                </a:solidFill>
                <a:latin typeface="Times New Roman"/>
                <a:cs typeface="Times New Roman"/>
              </a:rPr>
              <a:t>to be reached in the R@D phase, will give the proof of principle</a:t>
            </a:r>
          </a:p>
          <a:p>
            <a:pPr>
              <a:defRPr/>
            </a:pPr>
            <a:r>
              <a:rPr lang="en-US" sz="2000" kern="1200" dirty="0">
                <a:solidFill>
                  <a:srgbClr val="3366FF"/>
                </a:solidFill>
                <a:latin typeface="Times New Roman"/>
                <a:cs typeface="Times New Roman"/>
              </a:rPr>
              <a:t>of an optimized DBD experiment as required for the next generation projects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520" y="2644170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 main idea is to take advantage of the 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detector simplicity to severely reduce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backgrounds emitted from surrounding materials</a:t>
            </a:r>
          </a:p>
        </p:txBody>
      </p:sp>
    </p:spTree>
    <p:extLst>
      <p:ext uri="{BB962C8B-B14F-4D97-AF65-F5344CB8AC3E}">
        <p14:creationId xmlns:p14="http://schemas.microsoft.com/office/powerpoint/2010/main" val="3671719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36875" y="0"/>
            <a:ext cx="2980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ANEMOS Sensitivity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8828" y="549275"/>
            <a:ext cx="85986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Simulation model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Sphere diameter: 2 m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Xenon gas at 50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bar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(1272 Kg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Vessel: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Electroformed copper (PNNL)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Bq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/kg 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232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Th=.034, </a:t>
            </a:r>
            <a:r>
              <a:rPr lang="hr-HR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238</a:t>
            </a:r>
            <a:r>
              <a:rPr lang="hr-HR" dirty="0">
                <a:solidFill>
                  <a:srgbClr val="0000FF"/>
                </a:solidFill>
                <a:latin typeface="Times New Roman"/>
                <a:cs typeface="Times New Roman"/>
              </a:rPr>
              <a:t>U=.</a:t>
            </a:r>
            <a:r>
              <a:rPr lang="hr-HR" dirty="0" smtClean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</a:p>
          <a:p>
            <a:pPr algn="ctr"/>
            <a:r>
              <a:rPr lang="hr-HR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Commercial copper (Aurubis)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Bq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/kg 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232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Th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=1., </a:t>
            </a:r>
            <a:r>
              <a:rPr lang="hr-HR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238</a:t>
            </a:r>
            <a:r>
              <a:rPr lang="hr-HR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hr-HR" dirty="0" smtClean="0">
                <a:solidFill>
                  <a:srgbClr val="0000FF"/>
                </a:solidFill>
                <a:latin typeface="Times New Roman"/>
                <a:cs typeface="Times New Roman"/>
              </a:rPr>
              <a:t>=1.</a:t>
            </a:r>
            <a:endParaRPr lang="hr-HR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Shield 30 cm copper PNNL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950" y="3011468"/>
            <a:ext cx="795602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GEANT simulation by J. Galan</a:t>
            </a:r>
          </a:p>
          <a:p>
            <a:pPr marL="342900" indent="-342900">
              <a:buFontTx/>
              <a:buChar char="-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We assume complete suppression of external backgrounds</a:t>
            </a:r>
          </a:p>
          <a:p>
            <a:pPr marL="342900" indent="-342900">
              <a:buFontTx/>
              <a:buChar char="-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Backgrounds are generated by 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232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Th and </a:t>
            </a:r>
            <a:r>
              <a:rPr lang="hr-HR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238</a:t>
            </a:r>
            <a:r>
              <a:rPr lang="hr-HR" dirty="0">
                <a:solidFill>
                  <a:srgbClr val="0000FF"/>
                </a:solidFill>
                <a:latin typeface="Times New Roman"/>
                <a:cs typeface="Times New Roman"/>
              </a:rPr>
              <a:t>U contamination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lang="hr-HR" dirty="0">
                <a:solidFill>
                  <a:srgbClr val="0000FF"/>
                </a:solidFill>
                <a:latin typeface="Times New Roman"/>
                <a:cs typeface="Times New Roman"/>
              </a:rPr>
              <a:t>f detector and shield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031025" y="4505052"/>
            <a:ext cx="748358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Results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Background rate in the region of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Q</a:t>
            </a:r>
            <a:r>
              <a:rPr lang="en-US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bb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(2.46 MeV)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1.54x10</a:t>
            </a:r>
            <a:r>
              <a:rPr lang="en-US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-5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keV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/Kg/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year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8.x10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-5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keV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/Kg/ year with commercial copper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(compared to 2x10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-3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keV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/Kg/ year of running experiments)</a:t>
            </a:r>
          </a:p>
          <a:p>
            <a:pPr algn="ctr"/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24516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75E943-E387-E649-B00C-D8F766770A93}" type="datetime1">
              <a:rPr lang="fr-FR" sz="1400"/>
              <a:pPr/>
              <a:t>04/11/15</a:t>
            </a:fld>
            <a:endParaRPr lang="en-US" sz="140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951163"/>
            <a:ext cx="41084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064568" y="1052736"/>
            <a:ext cx="801373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If additional rejection is required: </a:t>
            </a:r>
            <a:r>
              <a:rPr lang="en-US" sz="20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new idea</a:t>
            </a:r>
          </a:p>
          <a:p>
            <a:r>
              <a:rPr lang="en-US" sz="20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Background free double beta decay experiment</a:t>
            </a:r>
            <a:r>
              <a:rPr lang="en-US" sz="2000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sz="1400" b="1" i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I. Giomataris, </a:t>
            </a:r>
            <a:r>
              <a:rPr lang="en-US" sz="1400" b="1" i="1" dirty="0">
                <a:latin typeface="Times New Roman" charset="0"/>
                <a:cs typeface="Times New Roman" charset="0"/>
              </a:rPr>
              <a:t>arXiv:</a:t>
            </a:r>
            <a:r>
              <a:rPr lang="en-US" sz="1400" b="1" i="1" dirty="0" smtClean="0">
                <a:latin typeface="Times New Roman" charset="0"/>
                <a:cs typeface="Times New Roman" charset="0"/>
              </a:rPr>
              <a:t>1012.4289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The idea is to detect Cherenkov light emitted by two electrons and then reject background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from single electrons (Compton scattering etc..)</a:t>
            </a:r>
          </a:p>
          <a:p>
            <a:r>
              <a:rPr lang="en-US" sz="1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Xenon-136 at high pressure </a:t>
            </a:r>
            <a:r>
              <a:rPr lang="en-US" sz="14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of about 25-40 bar is ideal to keep high efficiency for double electrons,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Good enough electron path </a:t>
            </a:r>
            <a:r>
              <a:rPr lang="en-US" sz="1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a</a:t>
            </a:r>
            <a:r>
              <a:rPr lang="en-US" sz="14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nd reduce multiple scattering</a:t>
            </a:r>
            <a:endParaRPr lang="en-US" sz="1400" b="1" i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 simple read-out is the standard spherical 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detector </a:t>
            </a:r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signal combined with </a:t>
            </a:r>
            <a:endParaRPr lang="en-US" sz="16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CsI</a:t>
            </a:r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photocathode layer deposited at the internal vessel </a:t>
            </a:r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surface, inducing a </a:t>
            </a:r>
            <a:r>
              <a:rPr lang="en-US" sz="1600" b="1" u="sng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delayed signal</a:t>
            </a:r>
            <a:endParaRPr lang="en-US" sz="1600" b="1" u="sng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54277" name="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4019550"/>
            <a:ext cx="40322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992188" y="6021388"/>
            <a:ext cx="3451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</a:t>
            </a:r>
            <a:r>
              <a:rPr lang="en-US" sz="1200" b="1" baseline="-25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12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(S</a:t>
            </a:r>
            <a:r>
              <a:rPr lang="en-US" sz="1200" b="1" baseline="-25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</a:t>
            </a:r>
            <a:r>
              <a:rPr lang="en-US" sz="12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) is the charge signal collected and amplified</a:t>
            </a:r>
          </a:p>
          <a:p>
            <a:r>
              <a:rPr lang="en-US" sz="12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</a:t>
            </a:r>
            <a:r>
              <a:rPr lang="en-US" sz="1200" b="1" baseline="-25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3</a:t>
            </a:r>
            <a:r>
              <a:rPr lang="en-US" sz="12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is the delayed Cherenkov light signal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313" y="188913"/>
            <a:ext cx="7920037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Double beta decay experiment with the spherical detector</a:t>
            </a:r>
          </a:p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54280" name="TextBox 1"/>
          <p:cNvSpPr txBox="1">
            <a:spLocks noChangeArrowheads="1"/>
          </p:cNvSpPr>
          <p:nvPr/>
        </p:nvSpPr>
        <p:spPr bwMode="auto">
          <a:xfrm>
            <a:off x="7616825" y="4076700"/>
            <a:ext cx="106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UV QE CsI</a:t>
            </a:r>
          </a:p>
        </p:txBody>
      </p:sp>
    </p:spTree>
    <p:extLst>
      <p:ext uri="{BB962C8B-B14F-4D97-AF65-F5344CB8AC3E}">
        <p14:creationId xmlns:p14="http://schemas.microsoft.com/office/powerpoint/2010/main" val="3913713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560848-BF6C-E14D-B26D-39CDF21C9477}" type="datetime1">
              <a:rPr lang="fr-FR" sz="1400"/>
              <a:pPr/>
              <a:t>04/11/15</a:t>
            </a:fld>
            <a:endParaRPr lang="en-US" sz="1400"/>
          </a:p>
        </p:txBody>
      </p:sp>
      <p:sp>
        <p:nvSpPr>
          <p:cNvPr id="55298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I. Giomataris</a:t>
            </a:r>
          </a:p>
        </p:txBody>
      </p:sp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992188" y="1412875"/>
            <a:ext cx="736611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CONCLUSIONS</a:t>
            </a:r>
          </a:p>
          <a:p>
            <a:pPr>
              <a:spcAft>
                <a:spcPts val="2400"/>
              </a:spcAft>
              <a:buFont typeface="Arial" charset="0"/>
              <a:buChar char="•"/>
            </a:pPr>
            <a:r>
              <a:rPr lang="en-US" b="1" dirty="0" smtClean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 A </a:t>
            </a:r>
            <a:r>
              <a:rPr lang="en-US" b="1" dirty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promising </a:t>
            </a:r>
            <a:r>
              <a:rPr lang="en-US" b="1" dirty="0" smtClean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novel low-background </a:t>
            </a:r>
            <a:r>
              <a:rPr lang="en-US" b="1" dirty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detector</a:t>
            </a:r>
          </a:p>
          <a:p>
            <a:pPr>
              <a:spcAft>
                <a:spcPts val="2400"/>
              </a:spcAft>
              <a:buFont typeface="Arial" charset="0"/>
              <a:buChar char="•"/>
            </a:pPr>
            <a:r>
              <a:rPr lang="en-US" b="1" dirty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 Light dark matter search down to 100 </a:t>
            </a:r>
            <a:r>
              <a:rPr lang="en-US" b="1" dirty="0" smtClean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MeV</a:t>
            </a:r>
          </a:p>
          <a:p>
            <a:pPr>
              <a:spcAft>
                <a:spcPts val="2400"/>
              </a:spcAft>
              <a:buFont typeface="Arial" charset="0"/>
              <a:buChar char="•"/>
            </a:pPr>
            <a:r>
              <a:rPr lang="en-US" b="1" dirty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 smtClean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Neutrino elastic coherent scattering could be detected</a:t>
            </a:r>
          </a:p>
          <a:p>
            <a:pPr>
              <a:spcAft>
                <a:spcPts val="2400"/>
              </a:spcAft>
              <a:buFont typeface="Arial" charset="0"/>
              <a:buChar char="•"/>
            </a:pPr>
            <a:r>
              <a:rPr lang="en-US" b="1" dirty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 smtClean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Ultra low-background double beta decay exp</a:t>
            </a:r>
            <a:r>
              <a:rPr lang="en-US" b="1" dirty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 b="1" dirty="0" smtClean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riment</a:t>
            </a:r>
            <a:endParaRPr lang="en-US" b="1" dirty="0">
              <a:solidFill>
                <a:srgbClr val="333399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199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AutoShape 14"/>
          <p:cNvCxnSpPr>
            <a:cxnSpLocks noChangeAspect="1" noChangeShapeType="1"/>
          </p:cNvCxnSpPr>
          <p:nvPr/>
        </p:nvCxnSpPr>
        <p:spPr bwMode="auto">
          <a:xfrm>
            <a:off x="4868863" y="2376488"/>
            <a:ext cx="0" cy="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908050" y="0"/>
            <a:ext cx="7415213" cy="2768600"/>
            <a:chOff x="536" y="1161"/>
            <a:chExt cx="4312" cy="1744"/>
          </a:xfrm>
        </p:grpSpPr>
        <p:grpSp>
          <p:nvGrpSpPr>
            <p:cNvPr id="9" name="Group 45"/>
            <p:cNvGrpSpPr>
              <a:grpSpLocks/>
            </p:cNvGrpSpPr>
            <p:nvPr/>
          </p:nvGrpSpPr>
          <p:grpSpPr bwMode="auto">
            <a:xfrm>
              <a:off x="536" y="1728"/>
              <a:ext cx="1622" cy="1164"/>
              <a:chOff x="536" y="1728"/>
              <a:chExt cx="1622" cy="1164"/>
            </a:xfrm>
          </p:grpSpPr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" y="1728"/>
                <a:ext cx="1622" cy="1164"/>
              </a:xfrm>
              <a:prstGeom prst="rect">
                <a:avLst/>
              </a:prstGeom>
              <a:solidFill>
                <a:srgbClr val="FEFF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1468" y="2323"/>
                <a:ext cx="568" cy="559"/>
              </a:xfrm>
              <a:prstGeom prst="triangle">
                <a:avLst>
                  <a:gd name="adj" fmla="val 50000"/>
                </a:avLst>
              </a:prstGeom>
              <a:solidFill>
                <a:srgbClr val="FEFF4B">
                  <a:alpha val="45097"/>
                </a:srgbClr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accent2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3504" y="1680"/>
              <a:ext cx="1344" cy="1225"/>
              <a:chOff x="3504" y="1680"/>
              <a:chExt cx="1344" cy="1225"/>
            </a:xfrm>
          </p:grpSpPr>
          <p:pic>
            <p:nvPicPr>
              <p:cNvPr id="15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" y="1680"/>
                <a:ext cx="1344" cy="1225"/>
              </a:xfrm>
              <a:prstGeom prst="rect">
                <a:avLst/>
              </a:prstGeom>
              <a:solidFill>
                <a:srgbClr val="FEFF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3726" y="2101"/>
                <a:ext cx="162" cy="299"/>
              </a:xfrm>
              <a:prstGeom prst="triangle">
                <a:avLst>
                  <a:gd name="adj" fmla="val 50000"/>
                </a:avLst>
              </a:prstGeom>
              <a:solidFill>
                <a:srgbClr val="FEFF4B">
                  <a:alpha val="45097"/>
                </a:srgbClr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chemeClr val="accent2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1" name="Text Box 36"/>
            <p:cNvSpPr txBox="1">
              <a:spLocks noChangeArrowheads="1"/>
            </p:cNvSpPr>
            <p:nvPr/>
          </p:nvSpPr>
          <p:spPr bwMode="auto">
            <a:xfrm>
              <a:off x="1018" y="1451"/>
              <a:ext cx="1076" cy="288"/>
            </a:xfrm>
            <a:prstGeom prst="rect">
              <a:avLst/>
            </a:prstGeom>
            <a:solidFill>
              <a:srgbClr val="FEF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accent2"/>
                  </a:solidFill>
                  <a:latin typeface="Times New Roman" charset="0"/>
                </a:rPr>
                <a:t>Micromegas</a:t>
              </a:r>
            </a:p>
          </p:txBody>
        </p:sp>
        <p:sp>
          <p:nvSpPr>
            <p:cNvPr id="12" name="Text Box 37"/>
            <p:cNvSpPr txBox="1">
              <a:spLocks noChangeArrowheads="1"/>
            </p:cNvSpPr>
            <p:nvPr/>
          </p:nvSpPr>
          <p:spPr bwMode="auto">
            <a:xfrm>
              <a:off x="3871" y="1335"/>
              <a:ext cx="543" cy="288"/>
            </a:xfrm>
            <a:prstGeom prst="rect">
              <a:avLst/>
            </a:prstGeom>
            <a:solidFill>
              <a:srgbClr val="FEF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accent2"/>
                  </a:solidFill>
                  <a:latin typeface="Times New Roman" charset="0"/>
                </a:rPr>
                <a:t>GEM</a:t>
              </a:r>
            </a:p>
          </p:txBody>
        </p:sp>
        <p:sp>
          <p:nvSpPr>
            <p:cNvPr id="13" name="Text Box 38"/>
            <p:cNvSpPr txBox="1">
              <a:spLocks noChangeArrowheads="1"/>
            </p:cNvSpPr>
            <p:nvPr/>
          </p:nvSpPr>
          <p:spPr bwMode="auto">
            <a:xfrm>
              <a:off x="2294" y="2160"/>
              <a:ext cx="850" cy="404"/>
            </a:xfrm>
            <a:prstGeom prst="rect">
              <a:avLst/>
            </a:prstGeom>
            <a:solidFill>
              <a:srgbClr val="FEF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chemeClr val="accent2"/>
                  </a:solidFill>
                  <a:latin typeface="Times New Roman" charset="0"/>
                </a:rPr>
                <a:t>E= constant</a:t>
              </a:r>
            </a:p>
            <a:p>
              <a:r>
                <a:rPr lang="en-US" sz="1800" b="1">
                  <a:solidFill>
                    <a:schemeClr val="accent2"/>
                  </a:solidFill>
                  <a:latin typeface="Times New Roman" charset="0"/>
                </a:rPr>
                <a:t>C ≈ S &gt; 1nF</a:t>
              </a:r>
            </a:p>
          </p:txBody>
        </p:sp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1995" y="1161"/>
              <a:ext cx="1843" cy="288"/>
            </a:xfrm>
            <a:prstGeom prst="rect">
              <a:avLst/>
            </a:prstGeom>
            <a:solidFill>
              <a:srgbClr val="FEF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accent2"/>
                  </a:solidFill>
                  <a:latin typeface="Times New Roman" charset="0"/>
                </a:rPr>
                <a:t>Parallel Plate Detector</a:t>
              </a:r>
            </a:p>
          </p:txBody>
        </p:sp>
      </p:grpSp>
      <p:grpSp>
        <p:nvGrpSpPr>
          <p:cNvPr id="19" name="Group 32"/>
          <p:cNvGrpSpPr>
            <a:grpSpLocks/>
          </p:cNvGrpSpPr>
          <p:nvPr/>
        </p:nvGrpSpPr>
        <p:grpSpPr bwMode="auto">
          <a:xfrm>
            <a:off x="2559050" y="4891088"/>
            <a:ext cx="4327525" cy="1549400"/>
            <a:chOff x="2559050" y="4922838"/>
            <a:chExt cx="4327525" cy="1549474"/>
          </a:xfrm>
        </p:grpSpPr>
        <p:sp>
          <p:nvSpPr>
            <p:cNvPr id="20" name="Text Box 39"/>
            <p:cNvSpPr txBox="1">
              <a:spLocks noChangeArrowheads="1"/>
            </p:cNvSpPr>
            <p:nvPr/>
          </p:nvSpPr>
          <p:spPr bwMode="auto">
            <a:xfrm>
              <a:off x="3440832" y="5548982"/>
              <a:ext cx="2409676" cy="923330"/>
            </a:xfrm>
            <a:prstGeom prst="rect">
              <a:avLst/>
            </a:prstGeom>
            <a:solidFill>
              <a:srgbClr val="F7EE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chemeClr val="accent2"/>
                  </a:solidFill>
                  <a:latin typeface="Times New Roman" charset="0"/>
                </a:rPr>
                <a:t>E=1/r</a:t>
              </a:r>
              <a:r>
                <a:rPr lang="en-US" sz="1800" b="1" baseline="30000">
                  <a:solidFill>
                    <a:schemeClr val="accent2"/>
                  </a:solidFill>
                  <a:latin typeface="Times New Roman" charset="0"/>
                </a:rPr>
                <a:t>2</a:t>
              </a:r>
            </a:p>
            <a:p>
              <a:r>
                <a:rPr lang="en-US" sz="1800" b="1">
                  <a:solidFill>
                    <a:schemeClr val="accent2"/>
                  </a:solidFill>
                  <a:latin typeface="Times New Roman" charset="0"/>
                </a:rPr>
                <a:t>≈V/R</a:t>
              </a:r>
              <a:r>
                <a:rPr lang="en-US" sz="1800" b="1" baseline="-25000">
                  <a:solidFill>
                    <a:schemeClr val="accent2"/>
                  </a:solidFill>
                  <a:latin typeface="Times New Roman" charset="0"/>
                </a:rPr>
                <a:t>i</a:t>
              </a:r>
              <a:r>
                <a:rPr lang="en-US" sz="1800" b="1">
                  <a:solidFill>
                    <a:schemeClr val="accent2"/>
                  </a:solidFill>
                  <a:latin typeface="Times New Roman" charset="0"/>
                </a:rPr>
                <a:t> close to the ball</a:t>
              </a:r>
            </a:p>
            <a:p>
              <a:r>
                <a:rPr lang="en-US" sz="1800" b="1">
                  <a:solidFill>
                    <a:schemeClr val="accent2"/>
                  </a:solidFill>
                  <a:latin typeface="Times New Roman" charset="0"/>
                </a:rPr>
                <a:t>C</a:t>
              </a:r>
              <a:r>
                <a:rPr lang="en-US" sz="1800" b="1" baseline="30000">
                  <a:solidFill>
                    <a:schemeClr val="accent2"/>
                  </a:solidFill>
                  <a:latin typeface="Times New Roman" charset="0"/>
                </a:rPr>
                <a:t> </a:t>
              </a:r>
              <a:r>
                <a:rPr lang="en-US" sz="1800" b="1">
                  <a:solidFill>
                    <a:schemeClr val="accent2"/>
                  </a:solidFill>
                  <a:latin typeface="Times New Roman" charset="0"/>
                </a:rPr>
                <a:t>≈ R</a:t>
              </a:r>
              <a:r>
                <a:rPr lang="en-US" sz="1800" b="1" baseline="-25000">
                  <a:solidFill>
                    <a:schemeClr val="accent2"/>
                  </a:solidFill>
                  <a:latin typeface="Times New Roman" charset="0"/>
                </a:rPr>
                <a:t>in</a:t>
              </a:r>
              <a:r>
                <a:rPr lang="en-US" sz="1800" b="1">
                  <a:solidFill>
                    <a:schemeClr val="accent2"/>
                  </a:solidFill>
                  <a:latin typeface="Times New Roman" charset="0"/>
                </a:rPr>
                <a:t>&lt; 1pF</a:t>
              </a:r>
            </a:p>
          </p:txBody>
        </p:sp>
        <p:sp>
          <p:nvSpPr>
            <p:cNvPr id="21" name="Text Box 41"/>
            <p:cNvSpPr txBox="1">
              <a:spLocks noChangeArrowheads="1"/>
            </p:cNvSpPr>
            <p:nvPr/>
          </p:nvSpPr>
          <p:spPr bwMode="auto">
            <a:xfrm>
              <a:off x="2559050" y="4922838"/>
              <a:ext cx="4327525" cy="457200"/>
            </a:xfrm>
            <a:prstGeom prst="rect">
              <a:avLst/>
            </a:prstGeom>
            <a:solidFill>
              <a:srgbClr val="FEF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accent2"/>
                  </a:solidFill>
                  <a:latin typeface="Times New Roman" charset="0"/>
                </a:rPr>
                <a:t>Spherical Proportional</a:t>
              </a:r>
              <a:r>
                <a:rPr lang="en-US">
                  <a:solidFill>
                    <a:schemeClr val="hlink"/>
                  </a:solidFill>
                  <a:latin typeface="Times New Roman" charset="0"/>
                </a:rPr>
                <a:t> </a:t>
              </a:r>
              <a:r>
                <a:rPr lang="en-US">
                  <a:solidFill>
                    <a:schemeClr val="accent2"/>
                  </a:solidFill>
                  <a:latin typeface="Times New Roman" charset="0"/>
                </a:rPr>
                <a:t>Counter</a:t>
              </a:r>
              <a:endParaRPr lang="en-US">
                <a:solidFill>
                  <a:schemeClr val="hlink"/>
                </a:solidFill>
                <a:latin typeface="Times New Roman" charset="0"/>
              </a:endParaRPr>
            </a:p>
          </p:txBody>
        </p:sp>
      </p:grpSp>
      <p:grpSp>
        <p:nvGrpSpPr>
          <p:cNvPr id="22" name="Group 26"/>
          <p:cNvGrpSpPr>
            <a:grpSpLocks/>
          </p:cNvGrpSpPr>
          <p:nvPr/>
        </p:nvGrpSpPr>
        <p:grpSpPr bwMode="auto">
          <a:xfrm>
            <a:off x="774700" y="4692650"/>
            <a:ext cx="8301038" cy="2165350"/>
            <a:chOff x="774700" y="4692650"/>
            <a:chExt cx="8301038" cy="216535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00" y="4876800"/>
              <a:ext cx="174942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4" name="Object 4"/>
            <p:cNvGraphicFramePr>
              <a:graphicFrameLocks noChangeAspect="1"/>
            </p:cNvGraphicFramePr>
            <p:nvPr/>
          </p:nvGraphicFramePr>
          <p:xfrm>
            <a:off x="6980238" y="4692650"/>
            <a:ext cx="2095500" cy="2005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" name="Document" r:id="rId7" imgW="2832100" imgH="2717800" progId="Word.Document.8">
                    <p:embed/>
                  </p:oleObj>
                </mc:Choice>
                <mc:Fallback>
                  <p:oleObj name="Document" r:id="rId7" imgW="2832100" imgH="27178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80238" y="4692650"/>
                          <a:ext cx="2095500" cy="20050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" name="Picture 1" descr="Picture 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997200"/>
            <a:ext cx="4699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4659313" y="3068638"/>
            <a:ext cx="4254500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Times New Roman" charset="0"/>
              </a:rPr>
              <a:t>Cylindrical Proportional Counter </a:t>
            </a:r>
            <a:endParaRPr lang="en-US">
              <a:solidFill>
                <a:schemeClr val="hlink"/>
              </a:solidFill>
              <a:latin typeface="Times New Roman" charset="0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4592638" y="3573463"/>
            <a:ext cx="3960812" cy="984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E=V/ln(b/a)r   </a:t>
            </a:r>
            <a:r>
              <a:rPr lang="en-US" sz="2000" b="1" baseline="3000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Times New Roman" charset="0"/>
              </a:rPr>
              <a:t>L</a:t>
            </a:r>
            <a:r>
              <a:rPr lang="en-US" sz="1800" b="1">
                <a:solidFill>
                  <a:schemeClr val="accent2"/>
                </a:solidFill>
                <a:latin typeface="Times New Roman" charset="0"/>
              </a:rPr>
              <a:t> = length and </a:t>
            </a:r>
            <a:r>
              <a:rPr lang="en-US" sz="1800" b="1">
                <a:solidFill>
                  <a:srgbClr val="FF0000"/>
                </a:solidFill>
                <a:latin typeface="Times New Roman" charset="0"/>
              </a:rPr>
              <a:t>a</a:t>
            </a:r>
            <a:r>
              <a:rPr lang="en-US" sz="1800" b="1">
                <a:solidFill>
                  <a:schemeClr val="accent2"/>
                </a:solidFill>
                <a:latin typeface="Times New Roman" charset="0"/>
              </a:rPr>
              <a:t>=radius of the wire, </a:t>
            </a:r>
            <a:r>
              <a:rPr lang="en-US" sz="1800" b="1">
                <a:solidFill>
                  <a:srgbClr val="FF0000"/>
                </a:solidFill>
                <a:latin typeface="Times New Roman" charset="0"/>
              </a:rPr>
              <a:t>b</a:t>
            </a:r>
            <a:r>
              <a:rPr lang="en-US" sz="1800" b="1">
                <a:solidFill>
                  <a:schemeClr val="accent2"/>
                </a:solidFill>
                <a:latin typeface="Times New Roman" charset="0"/>
              </a:rPr>
              <a:t> = tube radius</a:t>
            </a:r>
            <a:r>
              <a:rPr lang="en-US" sz="2000" b="1" baseline="30000">
                <a:solidFill>
                  <a:schemeClr val="accent2"/>
                </a:solidFill>
                <a:latin typeface="Times New Roman" charset="0"/>
              </a:rPr>
              <a:t> </a:t>
            </a:r>
          </a:p>
          <a:p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C</a:t>
            </a:r>
            <a:r>
              <a:rPr lang="en-US" sz="2000" b="1" baseline="3000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=2</a:t>
            </a:r>
            <a:r>
              <a:rPr lang="en-US" sz="2000" b="1">
                <a:solidFill>
                  <a:schemeClr val="accent2"/>
                </a:solidFill>
                <a:latin typeface="Symbol" charset="0"/>
                <a:cs typeface="Symbol" charset="0"/>
              </a:rPr>
              <a:t>p</a:t>
            </a:r>
            <a:r>
              <a:rPr lang="en-US" sz="2000" b="1">
                <a:solidFill>
                  <a:schemeClr val="accent2"/>
                </a:solidFill>
                <a:latin typeface="Times New Roman" charset="0"/>
              </a:rPr>
              <a:t>L/ln(b/a)&gt;&gt; 10 pF</a:t>
            </a:r>
          </a:p>
        </p:txBody>
      </p:sp>
    </p:spTree>
    <p:extLst>
      <p:ext uri="{BB962C8B-B14F-4D97-AF65-F5344CB8AC3E}">
        <p14:creationId xmlns:p14="http://schemas.microsoft.com/office/powerpoint/2010/main" val="3316372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3208338"/>
            <a:ext cx="5329238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0" name="Group 3"/>
          <p:cNvGrpSpPr>
            <a:grpSpLocks/>
          </p:cNvGrpSpPr>
          <p:nvPr/>
        </p:nvGrpSpPr>
        <p:grpSpPr bwMode="auto">
          <a:xfrm>
            <a:off x="776288" y="3733800"/>
            <a:ext cx="6224587" cy="2393950"/>
            <a:chOff x="776288" y="3733800"/>
            <a:chExt cx="6224587" cy="2393950"/>
          </a:xfrm>
        </p:grpSpPr>
        <p:grpSp>
          <p:nvGrpSpPr>
            <p:cNvPr id="37895" name="Group 1"/>
            <p:cNvGrpSpPr>
              <a:grpSpLocks/>
            </p:cNvGrpSpPr>
            <p:nvPr/>
          </p:nvGrpSpPr>
          <p:grpSpPr bwMode="auto">
            <a:xfrm>
              <a:off x="2900363" y="3733800"/>
              <a:ext cx="4100512" cy="2393950"/>
              <a:chOff x="2900250" y="3733256"/>
              <a:chExt cx="4101281" cy="2394929"/>
            </a:xfrm>
          </p:grpSpPr>
          <p:sp>
            <p:nvSpPr>
              <p:cNvPr id="37898" name="TextBox 18"/>
              <p:cNvSpPr txBox="1">
                <a:spLocks noChangeArrowheads="1"/>
              </p:cNvSpPr>
              <p:nvPr/>
            </p:nvSpPr>
            <p:spPr bwMode="auto">
              <a:xfrm rot="3072521">
                <a:off x="4952769" y="5455944"/>
                <a:ext cx="5150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000" b="1">
                    <a:solidFill>
                      <a:srgbClr val="0000FF"/>
                    </a:solidFill>
                  </a:rPr>
                  <a:t>LUX</a:t>
                </a:r>
              </a:p>
            </p:txBody>
          </p:sp>
          <p:sp>
            <p:nvSpPr>
              <p:cNvPr id="37899" name="TextBox 19"/>
              <p:cNvSpPr txBox="1">
                <a:spLocks noChangeArrowheads="1"/>
              </p:cNvSpPr>
              <p:nvPr/>
            </p:nvSpPr>
            <p:spPr bwMode="auto">
              <a:xfrm rot="2715261">
                <a:off x="5455444" y="5519667"/>
                <a:ext cx="970814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000" b="1">
                    <a:solidFill>
                      <a:srgbClr val="008000"/>
                    </a:solidFill>
                  </a:rPr>
                  <a:t>XENON100</a:t>
                </a:r>
              </a:p>
            </p:txBody>
          </p:sp>
          <p:sp>
            <p:nvSpPr>
              <p:cNvPr id="37900" name="TextBox 20"/>
              <p:cNvSpPr txBox="1">
                <a:spLocks noChangeArrowheads="1"/>
              </p:cNvSpPr>
              <p:nvPr/>
            </p:nvSpPr>
            <p:spPr bwMode="auto">
              <a:xfrm rot="2236218">
                <a:off x="2900250" y="3733256"/>
                <a:ext cx="108787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000" b="1">
                    <a:solidFill>
                      <a:srgbClr val="FF0000"/>
                    </a:solidFill>
                  </a:rPr>
                  <a:t>CRESST II</a:t>
                </a:r>
              </a:p>
            </p:txBody>
          </p:sp>
          <p:sp>
            <p:nvSpPr>
              <p:cNvPr id="37901" name="TextBox 21"/>
              <p:cNvSpPr txBox="1">
                <a:spLocks noChangeArrowheads="1"/>
              </p:cNvSpPr>
              <p:nvPr/>
            </p:nvSpPr>
            <p:spPr bwMode="auto">
              <a:xfrm rot="1786616">
                <a:off x="3942918" y="4336607"/>
                <a:ext cx="86359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000" b="1">
                    <a:solidFill>
                      <a:srgbClr val="008000"/>
                    </a:solidFill>
                  </a:rPr>
                  <a:t>CDMSlite</a:t>
                </a:r>
              </a:p>
            </p:txBody>
          </p:sp>
          <p:sp>
            <p:nvSpPr>
              <p:cNvPr id="37902" name="TextBox 22"/>
              <p:cNvSpPr txBox="1">
                <a:spLocks noChangeArrowheads="1"/>
              </p:cNvSpPr>
              <p:nvPr/>
            </p:nvSpPr>
            <p:spPr bwMode="auto">
              <a:xfrm rot="179616">
                <a:off x="5822721" y="5187806"/>
                <a:ext cx="117881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000" b="1">
                    <a:solidFill>
                      <a:srgbClr val="008000"/>
                    </a:solidFill>
                  </a:rPr>
                  <a:t>SuperCDMS</a:t>
                </a:r>
              </a:p>
            </p:txBody>
          </p:sp>
          <p:sp>
            <p:nvSpPr>
              <p:cNvPr id="37903" name="TextBox 23"/>
              <p:cNvSpPr txBox="1">
                <a:spLocks noChangeArrowheads="1"/>
              </p:cNvSpPr>
              <p:nvPr/>
            </p:nvSpPr>
            <p:spPr bwMode="auto">
              <a:xfrm rot="1014396">
                <a:off x="5471284" y="4864996"/>
                <a:ext cx="99839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000" b="1">
                    <a:solidFill>
                      <a:srgbClr val="008000"/>
                    </a:solidFill>
                  </a:rPr>
                  <a:t>EDELWEISS</a:t>
                </a:r>
              </a:p>
            </p:txBody>
          </p:sp>
        </p:grpSp>
        <p:sp>
          <p:nvSpPr>
            <p:cNvPr id="37896" name="Left-Right Arrow 1"/>
            <p:cNvSpPr>
              <a:spLocks noChangeArrowheads="1"/>
            </p:cNvSpPr>
            <p:nvPr/>
          </p:nvSpPr>
          <p:spPr bwMode="auto">
            <a:xfrm>
              <a:off x="776288" y="5013325"/>
              <a:ext cx="3816350" cy="71438"/>
            </a:xfrm>
            <a:prstGeom prst="leftRightArrow">
              <a:avLst>
                <a:gd name="adj1" fmla="val 50000"/>
                <a:gd name="adj2" fmla="val 50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7897" name="TextBox 3"/>
            <p:cNvSpPr txBox="1">
              <a:spLocks noChangeArrowheads="1"/>
            </p:cNvSpPr>
            <p:nvPr/>
          </p:nvSpPr>
          <p:spPr bwMode="auto">
            <a:xfrm>
              <a:off x="1568450" y="5084763"/>
              <a:ext cx="706438" cy="3079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Times New Roman" charset="0"/>
                  <a:cs typeface="Times New Roman" charset="0"/>
                </a:rPr>
                <a:t>NEWS</a:t>
              </a:r>
            </a:p>
          </p:txBody>
        </p:sp>
      </p:grp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0" y="0"/>
            <a:ext cx="9906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NEWS</a:t>
            </a:r>
          </a:p>
          <a:p>
            <a:r>
              <a:rPr lang="en-US" sz="32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Light dark matter search using the spherical </a:t>
            </a:r>
            <a:r>
              <a:rPr lang="en-US" sz="32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detector</a:t>
            </a:r>
            <a:endParaRPr lang="en-US" sz="3200" dirty="0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4568" y="1196752"/>
            <a:ext cx="7920037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Goal: explore DM masses down to 100 MeV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Motivated by: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Sub-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keV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energy threshold of the detector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Versatility of the low-Z target (H, He, Ne)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Low background capability of this design</a:t>
            </a:r>
          </a:p>
        </p:txBody>
      </p:sp>
      <p:sp>
        <p:nvSpPr>
          <p:cNvPr id="37893" name="Up Arrow 2"/>
          <p:cNvSpPr>
            <a:spLocks noChangeArrowheads="1"/>
          </p:cNvSpPr>
          <p:nvPr/>
        </p:nvSpPr>
        <p:spPr bwMode="auto">
          <a:xfrm>
            <a:off x="776288" y="5084763"/>
            <a:ext cx="46037" cy="1223962"/>
          </a:xfrm>
          <a:prstGeom prst="upArrow">
            <a:avLst>
              <a:gd name="adj1" fmla="val 50000"/>
              <a:gd name="adj2" fmla="val 49603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37894" name="TextBox 3"/>
          <p:cNvSpPr txBox="1">
            <a:spLocks noChangeArrowheads="1"/>
          </p:cNvSpPr>
          <p:nvPr/>
        </p:nvSpPr>
        <p:spPr bwMode="auto">
          <a:xfrm>
            <a:off x="415925" y="6308725"/>
            <a:ext cx="768350" cy="277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100 MeV</a:t>
            </a:r>
          </a:p>
        </p:txBody>
      </p:sp>
    </p:spTree>
    <p:extLst>
      <p:ext uri="{BB962C8B-B14F-4D97-AF65-F5344CB8AC3E}">
        <p14:creationId xmlns:p14="http://schemas.microsoft.com/office/powerpoint/2010/main" val="1603958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ChangeArrowheads="1"/>
          </p:cNvSpPr>
          <p:nvPr/>
        </p:nvSpPr>
        <p:spPr bwMode="auto">
          <a:xfrm>
            <a:off x="0" y="-26988"/>
            <a:ext cx="9906000" cy="18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NEWS collaborating Institutes and people - Spherical detector  project</a:t>
            </a:r>
            <a:b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</a:br>
            <a: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IRFU Saclay</a:t>
            </a: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de-DE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E. Bougamont1, J. Derre, A. Dastgheibi-Fard, J. Galan, I. Giomataris, G. Gerbier, M. Gros</a:t>
            </a:r>
            <a:r>
              <a:rPr lang="hr-HR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P. Magnier, J. P. Mols, X.F. Navick, B. Paul, P. Salin, </a:t>
            </a:r>
            <a:r>
              <a:rPr lang="tr-TR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G. Tsiledakis</a:t>
            </a: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</a:b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LSM MODANE</a:t>
            </a: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de-DE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P. </a:t>
            </a:r>
            <a:r>
              <a:rPr lang="hr-HR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Loiza, F. Piquemal</a:t>
            </a: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Univ. of Thessaloniki</a:t>
            </a: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</a:t>
            </a:r>
            <a:r>
              <a:rPr lang="tr-TR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I. Savvidis</a:t>
            </a: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</a:br>
            <a: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NCR Dimokritos Athens</a:t>
            </a: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G. Fanourakis, </a:t>
            </a:r>
            <a: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Univ. of Ioannina</a:t>
            </a: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tr-TR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J. D. Vergados</a:t>
            </a:r>
            <a:br>
              <a:rPr lang="tr-TR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</a:br>
            <a: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Univ. of Saragoza, </a:t>
            </a: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P. Iguaz, I. Irastorza</a:t>
            </a:r>
            <a:r>
              <a:rPr lang="tr-TR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tr-TR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IHEP</a:t>
            </a:r>
            <a:r>
              <a:rPr lang="tr-TR" sz="16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fi-FI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Zhimin Wang, Ruiguang Wang</a:t>
            </a:r>
            <a:r>
              <a:rPr lang="tr-TR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/>
            </a:r>
            <a:br>
              <a:rPr lang="tr-TR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</a:br>
            <a: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Univ. of Tsighua, </a:t>
            </a:r>
            <a:r>
              <a:rPr lang="en-US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C. Tao,</a:t>
            </a:r>
            <a:r>
              <a:rPr lang="en-US" sz="16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Univ. of </a:t>
            </a:r>
            <a:r>
              <a:rPr lang="hr-HR" sz="1600" b="1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Shanghai Jiao Tong, </a:t>
            </a:r>
            <a:r>
              <a:rPr lang="hr-HR" sz="16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K. Giboni, K. Ni</a:t>
            </a:r>
            <a:endParaRPr lang="en-US" sz="1600"/>
          </a:p>
        </p:txBody>
      </p:sp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488950" y="5373688"/>
            <a:ext cx="92170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Bibliography</a:t>
            </a:r>
          </a:p>
          <a:p>
            <a:r>
              <a:rPr lang="en-US" sz="14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I Giomataris et al., JINST 3:P09007,2008., I Giomataris and J.D. Vergados, Nucl.Instrum.Meth.A530:330-358,2004, I. Giomataris and J.D. Vergados, Phys.Lett.B634:23-29,2006. </a:t>
            </a:r>
          </a:p>
          <a:p>
            <a:r>
              <a:rPr lang="en-US" sz="14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I. Giomataris </a:t>
            </a:r>
            <a:r>
              <a:rPr lang="en-US" sz="14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et al. </a:t>
            </a:r>
            <a:r>
              <a:rPr lang="en-US" sz="14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Nucl.Phys.Proc.Suppl.150:208-213,2006., S. Aune </a:t>
            </a:r>
            <a:r>
              <a:rPr lang="en-US" sz="14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et al.</a:t>
            </a:r>
            <a:r>
              <a:rPr lang="en-US" sz="14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AIP Conf.Proc.785:110-118,2005.</a:t>
            </a:r>
          </a:p>
          <a:p>
            <a:r>
              <a:rPr lang="en-US" sz="14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J. D. Vergados et al., Phys.Rev.D79:113001,2009., E Bougamont et al. </a:t>
            </a:r>
            <a:r>
              <a:rPr lang="pl-PL" sz="1400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arXiv:1010.4132 [physics.ins-det], 2010</a:t>
            </a:r>
          </a:p>
          <a:p>
            <a:endParaRPr lang="en-US" sz="1400">
              <a:solidFill>
                <a:srgbClr val="00009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40963" name="Picture 6" descr="Screen Shot 2013-11-04 at 8.04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844675"/>
            <a:ext cx="99060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3021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Screen Shot 2013-11-04 at 7.1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333375"/>
            <a:ext cx="279558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5" descr="IMG_09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92600"/>
            <a:ext cx="30480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age 249" descr="IMG_7882[1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33375"/>
            <a:ext cx="3054351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" descr="C:\Users\Ilias\Desktop\Sphere Thessaloniki\IMG_0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31686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8" descr="visite prix nobel IRFU_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628775"/>
            <a:ext cx="46355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0" y="0"/>
            <a:ext cx="3887788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Low background detector d=60 cm p=10 bar</a:t>
            </a:r>
          </a:p>
        </p:txBody>
      </p:sp>
      <p:sp>
        <p:nvSpPr>
          <p:cNvPr id="39943" name="Rectangle 10"/>
          <p:cNvSpPr>
            <a:spLocks noChangeArrowheads="1"/>
          </p:cNvSpPr>
          <p:nvPr/>
        </p:nvSpPr>
        <p:spPr bwMode="auto">
          <a:xfrm>
            <a:off x="7132638" y="0"/>
            <a:ext cx="2808287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University of Saragoza detector</a:t>
            </a:r>
          </a:p>
        </p:txBody>
      </p:sp>
      <p:sp>
        <p:nvSpPr>
          <p:cNvPr id="39944" name="Rectangle 12"/>
          <p:cNvSpPr>
            <a:spLocks noChangeArrowheads="1"/>
          </p:cNvSpPr>
          <p:nvPr/>
        </p:nvSpPr>
        <p:spPr bwMode="auto">
          <a:xfrm>
            <a:off x="0" y="6519863"/>
            <a:ext cx="3082925" cy="338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University of Thessaloniki detector</a:t>
            </a:r>
          </a:p>
        </p:txBody>
      </p:sp>
      <p:sp>
        <p:nvSpPr>
          <p:cNvPr id="39945" name="Rectangle 13"/>
          <p:cNvSpPr>
            <a:spLocks noChangeArrowheads="1"/>
          </p:cNvSpPr>
          <p:nvPr/>
        </p:nvSpPr>
        <p:spPr bwMode="auto">
          <a:xfrm>
            <a:off x="6572250" y="6545263"/>
            <a:ext cx="3333750" cy="338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University of Tsinghua - HEP detector</a:t>
            </a:r>
          </a:p>
        </p:txBody>
      </p:sp>
      <p:sp>
        <p:nvSpPr>
          <p:cNvPr id="39946" name="Rectangle 14"/>
          <p:cNvSpPr>
            <a:spLocks noChangeArrowheads="1"/>
          </p:cNvSpPr>
          <p:nvPr/>
        </p:nvSpPr>
        <p:spPr bwMode="auto">
          <a:xfrm>
            <a:off x="3873500" y="1628775"/>
            <a:ext cx="2736850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Basic R@D  detector in Saclay</a:t>
            </a:r>
          </a:p>
        </p:txBody>
      </p:sp>
      <p:sp>
        <p:nvSpPr>
          <p:cNvPr id="39947" name="TextBox 16"/>
          <p:cNvSpPr txBox="1">
            <a:spLocks noChangeArrowheads="1"/>
          </p:cNvSpPr>
          <p:nvPr/>
        </p:nvSpPr>
        <p:spPr bwMode="auto">
          <a:xfrm>
            <a:off x="3008313" y="620713"/>
            <a:ext cx="4260850" cy="46196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Times New Roman" charset="0"/>
                <a:cs typeface="Times New Roman" charset="0"/>
              </a:rPr>
              <a:t>Spherical detector propagation</a:t>
            </a:r>
          </a:p>
        </p:txBody>
      </p:sp>
      <p:sp>
        <p:nvSpPr>
          <p:cNvPr id="39948" name="TextBox 17"/>
          <p:cNvSpPr txBox="1">
            <a:spLocks noChangeArrowheads="1"/>
          </p:cNvSpPr>
          <p:nvPr/>
        </p:nvSpPr>
        <p:spPr bwMode="auto">
          <a:xfrm>
            <a:off x="2936875" y="4724400"/>
            <a:ext cx="4273550" cy="120173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3366FF"/>
                </a:solidFill>
                <a:latin typeface="Times New Roman" charset="0"/>
                <a:cs typeface="Times New Roman" charset="0"/>
              </a:rPr>
              <a:t>Future project</a:t>
            </a:r>
          </a:p>
          <a:p>
            <a:pPr algn="ctr"/>
            <a:r>
              <a:rPr lang="en-US" b="1">
                <a:solidFill>
                  <a:srgbClr val="3366FF"/>
                </a:solidFill>
                <a:latin typeface="Times New Roman" charset="0"/>
                <a:cs typeface="Times New Roman" charset="0"/>
              </a:rPr>
              <a:t>2m detector will be developed</a:t>
            </a:r>
          </a:p>
          <a:p>
            <a:pPr algn="ctr"/>
            <a:r>
              <a:rPr lang="en-US" b="1">
                <a:solidFill>
                  <a:srgbClr val="3366FF"/>
                </a:solidFill>
                <a:latin typeface="Times New Roman" charset="0"/>
                <a:cs typeface="Times New Roman" charset="0"/>
              </a:rPr>
              <a:t>At SNOLAB (G. Gerbier et al.)</a:t>
            </a:r>
          </a:p>
        </p:txBody>
      </p:sp>
    </p:spTree>
    <p:extLst>
      <p:ext uri="{BB962C8B-B14F-4D97-AF65-F5344CB8AC3E}">
        <p14:creationId xmlns:p14="http://schemas.microsoft.com/office/powerpoint/2010/main" val="1349221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CE175F-E2EE-5548-BAF4-D36F45C70D93}" type="datetime1">
              <a:rPr lang="fr-FR" sz="1400"/>
              <a:pPr/>
              <a:t>04/11/15</a:t>
            </a:fld>
            <a:endParaRPr lang="en-US" sz="1400"/>
          </a:p>
        </p:txBody>
      </p:sp>
      <p:sp>
        <p:nvSpPr>
          <p:cNvPr id="4198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I. Giomataris</a:t>
            </a:r>
          </a:p>
        </p:txBody>
      </p:sp>
      <p:sp>
        <p:nvSpPr>
          <p:cNvPr id="41987" name="Date Placeholder 1"/>
          <p:cNvSpPr txBox="1">
            <a:spLocks/>
          </p:cNvSpPr>
          <p:nvPr/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5BF6B5-2044-0C4F-AFEE-239E0147CB63}" type="datetime1">
              <a:rPr lang="fr-FR" sz="1400"/>
              <a:pPr/>
              <a:t>04/11/15</a:t>
            </a:fld>
            <a:endParaRPr lang="en-US" sz="1400"/>
          </a:p>
        </p:txBody>
      </p:sp>
      <p:sp>
        <p:nvSpPr>
          <p:cNvPr id="41988" name="Footer Placeholder 2"/>
          <p:cNvSpPr txBox="1">
            <a:spLocks/>
          </p:cNvSpPr>
          <p:nvPr/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/>
              <a:t>I. Giomataris</a:t>
            </a:r>
          </a:p>
        </p:txBody>
      </p:sp>
      <p:pic>
        <p:nvPicPr>
          <p:cNvPr id="41989" name="Picture 3" descr="RiseTimeCu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1"/>
          <p:cNvSpPr txBox="1">
            <a:spLocks noChangeArrowheads="1"/>
          </p:cNvSpPr>
          <p:nvPr/>
        </p:nvSpPr>
        <p:spPr bwMode="auto">
          <a:xfrm>
            <a:off x="704850" y="115888"/>
            <a:ext cx="289083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Rejection power</a:t>
            </a:r>
          </a:p>
        </p:txBody>
      </p:sp>
    </p:spTree>
    <p:extLst>
      <p:ext uri="{BB962C8B-B14F-4D97-AF65-F5344CB8AC3E}">
        <p14:creationId xmlns:p14="http://schemas.microsoft.com/office/powerpoint/2010/main" val="3821257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5"/>
          <p:cNvSpPr txBox="1">
            <a:spLocks noChangeArrowheads="1"/>
          </p:cNvSpPr>
          <p:nvPr/>
        </p:nvSpPr>
        <p:spPr bwMode="auto">
          <a:xfrm>
            <a:off x="849313" y="-26988"/>
            <a:ext cx="8408987" cy="584201"/>
          </a:xfrm>
          <a:prstGeom prst="rect">
            <a:avLst/>
          </a:prstGeom>
          <a:solidFill>
            <a:srgbClr val="D1D1F0"/>
          </a:solidFill>
          <a:ln w="9525">
            <a:solidFill>
              <a:srgbClr val="7575D1"/>
            </a:solidFill>
            <a:miter lim="800000"/>
            <a:headEnd/>
            <a:tailEnd/>
          </a:ln>
        </p:spPr>
        <p:txBody>
          <a:bodyPr lIns="91436" rIns="9143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32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New </a:t>
            </a:r>
            <a:r>
              <a:rPr lang="en-GB" sz="32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low-energy</a:t>
            </a:r>
            <a:r>
              <a:rPr lang="fr-FR" sz="32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calibration source </a:t>
            </a:r>
            <a:r>
              <a:rPr lang="fr-FR" sz="3200" b="1" i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Argon-37</a:t>
            </a:r>
          </a:p>
        </p:txBody>
      </p:sp>
      <p:sp>
        <p:nvSpPr>
          <p:cNvPr id="16" name="ZoneTexte 181"/>
          <p:cNvSpPr txBox="1">
            <a:spLocks noChangeArrowheads="1"/>
          </p:cNvSpPr>
          <p:nvPr/>
        </p:nvSpPr>
        <p:spPr bwMode="auto">
          <a:xfrm>
            <a:off x="920750" y="549275"/>
            <a:ext cx="79200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rIns="9143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Home made Ar-37 source: irradiating Ca-40 powder with fast neutrons 7x10</a:t>
            </a:r>
            <a:r>
              <a:rPr lang="en-US" sz="1600" baseline="300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6</a:t>
            </a:r>
            <a:r>
              <a:rPr lang="en-US" sz="16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neutrons/s</a:t>
            </a:r>
          </a:p>
          <a:p>
            <a:r>
              <a:rPr lang="en-US" sz="16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Irradiation time 14 days. Ar-37 emits K(2.6 keV) and L(260 eV) X-rays (35 d decay time)</a:t>
            </a:r>
          </a:p>
        </p:txBody>
      </p:sp>
      <p:pic>
        <p:nvPicPr>
          <p:cNvPr id="17" name="Picture 13" descr="DSC_17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125538"/>
            <a:ext cx="374332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mf08a0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3870325"/>
            <a:ext cx="5688012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r 252"/>
          <p:cNvGrpSpPr>
            <a:grpSpLocks/>
          </p:cNvGrpSpPr>
          <p:nvPr/>
        </p:nvGrpSpPr>
        <p:grpSpPr bwMode="auto">
          <a:xfrm>
            <a:off x="4737100" y="1196975"/>
            <a:ext cx="4248150" cy="2808288"/>
            <a:chOff x="9865296" y="25563142"/>
            <a:chExt cx="4248472" cy="2913535"/>
          </a:xfrm>
        </p:grpSpPr>
        <p:pic>
          <p:nvPicPr>
            <p:cNvPr id="21" name="Image 24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5296" y="25563142"/>
              <a:ext cx="3682122" cy="2448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Flèche vers la droite 180"/>
            <p:cNvSpPr/>
            <p:nvPr/>
          </p:nvSpPr>
          <p:spPr bwMode="auto">
            <a:xfrm rot="16200000">
              <a:off x="11341129" y="27543061"/>
              <a:ext cx="1225364" cy="144474"/>
            </a:xfrm>
            <a:prstGeom prst="rightArrow">
              <a:avLst/>
            </a:prstGeom>
            <a:solidFill>
              <a:srgbClr val="333399"/>
            </a:solidFill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11469" tIns="205732" rIns="411469" bIns="205732" anchor="ctr"/>
            <a:lstStyle/>
            <a:p>
              <a:pPr defTabSz="4114671">
                <a:defRPr/>
              </a:pPr>
              <a:endParaRPr lang="fr-FR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3" name="ZoneTexte 181"/>
            <p:cNvSpPr txBox="1">
              <a:spLocks noChangeArrowheads="1"/>
            </p:cNvSpPr>
            <p:nvPr/>
          </p:nvSpPr>
          <p:spPr bwMode="auto">
            <a:xfrm>
              <a:off x="10657384" y="28227436"/>
              <a:ext cx="3456384" cy="249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6" rIns="9143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300" b="1">
                  <a:latin typeface="Times New Roman" charset="0"/>
                  <a:cs typeface="Times New Roman" charset="0"/>
                </a:rPr>
                <a:t>	Argon 37</a:t>
              </a:r>
            </a:p>
          </p:txBody>
        </p:sp>
      </p:grp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4463" y="3990975"/>
            <a:ext cx="39449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First measurement</a:t>
            </a:r>
          </a:p>
          <a:p>
            <a:r>
              <a:rPr lang="en-US" sz="20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with Ar-37 source</a:t>
            </a:r>
          </a:p>
          <a:p>
            <a:r>
              <a:rPr lang="en-US" sz="20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Total rate 40 </a:t>
            </a:r>
            <a:r>
              <a:rPr lang="en-US" sz="2000" b="1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hz</a:t>
            </a:r>
            <a:r>
              <a:rPr lang="en-US" sz="20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sz="20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in 250 mbar gas, 8 mm ball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240 </a:t>
            </a:r>
            <a:r>
              <a:rPr lang="en-US" sz="2000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eV</a:t>
            </a:r>
            <a:r>
              <a:rPr lang="en-US" sz="20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peak clearly seen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 key result for light dark matter search</a:t>
            </a: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7977188" y="4149725"/>
            <a:ext cx="633412" cy="260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>
                <a:latin typeface="Times New Roman" charset="0"/>
                <a:cs typeface="Times New Roman" charset="0"/>
              </a:rPr>
              <a:t>5.9.keV</a:t>
            </a: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7329488" y="4652963"/>
            <a:ext cx="633412" cy="2619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>
                <a:latin typeface="Times New Roman" charset="0"/>
                <a:cs typeface="Times New Roman" charset="0"/>
              </a:rPr>
              <a:t>2.4 keV</a:t>
            </a: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6897688" y="5445125"/>
            <a:ext cx="595312" cy="2619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>
                <a:latin typeface="Times New Roman" charset="0"/>
                <a:cs typeface="Times New Roman" charset="0"/>
              </a:rPr>
              <a:t>260 eV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025008" y="1196752"/>
            <a:ext cx="3168104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Installation near the spherical detector</a:t>
            </a:r>
          </a:p>
        </p:txBody>
      </p:sp>
    </p:spTree>
    <p:extLst>
      <p:ext uri="{BB962C8B-B14F-4D97-AF65-F5344CB8AC3E}">
        <p14:creationId xmlns:p14="http://schemas.microsoft.com/office/powerpoint/2010/main" val="3620654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394575" y="6519863"/>
            <a:ext cx="2311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3EFE86-F8AA-5C4A-A5EB-E9BEC26F82F2}" type="slidenum">
              <a:rPr lang="en-US" sz="1400"/>
              <a:pPr/>
              <a:t>9</a:t>
            </a:fld>
            <a:endParaRPr lang="en-US" sz="1400"/>
          </a:p>
        </p:txBody>
      </p:sp>
      <p:sp>
        <p:nvSpPr>
          <p:cNvPr id="78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95263" y="6551613"/>
            <a:ext cx="11811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CFD70D31-751F-844B-8E15-212C3BB0997C}" type="datetime1">
              <a:rPr lang="fr-FR" sz="1200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04/11/15</a:t>
            </a:fld>
            <a:endParaRPr lang="en-US" sz="1200" dirty="0"/>
          </a:p>
        </p:txBody>
      </p:sp>
      <p:grpSp>
        <p:nvGrpSpPr>
          <p:cNvPr id="43011" name="Group 15"/>
          <p:cNvGrpSpPr>
            <a:grpSpLocks/>
          </p:cNvGrpSpPr>
          <p:nvPr/>
        </p:nvGrpSpPr>
        <p:grpSpPr bwMode="auto">
          <a:xfrm>
            <a:off x="5168900" y="3702050"/>
            <a:ext cx="4378325" cy="3255963"/>
            <a:chOff x="4801680" y="3615127"/>
            <a:chExt cx="4377046" cy="3190698"/>
          </a:xfrm>
        </p:grpSpPr>
        <p:grpSp>
          <p:nvGrpSpPr>
            <p:cNvPr id="43029" name="Group 16"/>
            <p:cNvGrpSpPr>
              <a:grpSpLocks/>
            </p:cNvGrpSpPr>
            <p:nvPr/>
          </p:nvGrpSpPr>
          <p:grpSpPr bwMode="auto">
            <a:xfrm>
              <a:off x="4801680" y="3615127"/>
              <a:ext cx="4377046" cy="3190698"/>
              <a:chOff x="1483131" y="3060301"/>
              <a:chExt cx="5393125" cy="3900443"/>
            </a:xfrm>
          </p:grpSpPr>
          <p:pic>
            <p:nvPicPr>
              <p:cNvPr id="43032" name="Picture 19" descr="nl11b000FermetureCapot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7987" y="3060301"/>
                <a:ext cx="5278269" cy="3516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1" name="Straight Connector 20"/>
              <p:cNvCxnSpPr/>
              <p:nvPr/>
            </p:nvCxnSpPr>
            <p:spPr>
              <a:xfrm flipV="1">
                <a:off x="1760805" y="3512912"/>
                <a:ext cx="74502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1766672" y="6120181"/>
                <a:ext cx="456205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035" name="TextBox 22"/>
              <p:cNvSpPr txBox="1">
                <a:spLocks noChangeArrowheads="1"/>
              </p:cNvSpPr>
              <p:nvPr/>
            </p:nvSpPr>
            <p:spPr bwMode="auto">
              <a:xfrm>
                <a:off x="2456687" y="3330814"/>
                <a:ext cx="664857" cy="331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200" b="1">
                    <a:solidFill>
                      <a:srgbClr val="FF0000"/>
                    </a:solidFill>
                  </a:rPr>
                  <a:t>80</a:t>
                </a:r>
              </a:p>
            </p:txBody>
          </p:sp>
          <p:sp>
            <p:nvSpPr>
              <p:cNvPr id="43036" name="TextBox 23"/>
              <p:cNvSpPr txBox="1">
                <a:spLocks noChangeArrowheads="1"/>
              </p:cNvSpPr>
              <p:nvPr/>
            </p:nvSpPr>
            <p:spPr bwMode="auto">
              <a:xfrm>
                <a:off x="4392607" y="5595012"/>
                <a:ext cx="425110" cy="3386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200" b="1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43037" name="TextBox 25"/>
              <p:cNvSpPr txBox="1">
                <a:spLocks noChangeArrowheads="1"/>
              </p:cNvSpPr>
              <p:nvPr/>
            </p:nvSpPr>
            <p:spPr bwMode="auto">
              <a:xfrm>
                <a:off x="5586910" y="6407510"/>
                <a:ext cx="877878" cy="5532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/>
                  <a:t>      </a:t>
                </a:r>
              </a:p>
            </p:txBody>
          </p:sp>
          <p:sp>
            <p:nvSpPr>
              <p:cNvPr id="43038" name="TextBox 26"/>
              <p:cNvSpPr txBox="1">
                <a:spLocks noChangeArrowheads="1"/>
              </p:cNvSpPr>
              <p:nvPr/>
            </p:nvSpPr>
            <p:spPr bwMode="auto">
              <a:xfrm rot="-5400000">
                <a:off x="1328566" y="3485380"/>
                <a:ext cx="877878" cy="568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/>
                  <a:t>      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2687687" y="3699281"/>
                <a:ext cx="1705150" cy="1983502"/>
              </a:xfrm>
              <a:prstGeom prst="straightConnector1">
                <a:avLst/>
              </a:prstGeom>
              <a:ln w="31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030" name="TextBox 17"/>
            <p:cNvSpPr txBox="1">
              <a:spLocks noChangeArrowheads="1"/>
            </p:cNvSpPr>
            <p:nvPr/>
          </p:nvSpPr>
          <p:spPr bwMode="auto">
            <a:xfrm rot="-5400000">
              <a:off x="4478052" y="4024231"/>
              <a:ext cx="979623" cy="2769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200" b="1">
                  <a:solidFill>
                    <a:srgbClr val="0D0D0D"/>
                  </a:solidFill>
                </a:rPr>
                <a:t>Rate [</a:t>
              </a:r>
              <a:r>
                <a:rPr lang="fr-FR" sz="1200" b="1" i="1">
                  <a:solidFill>
                    <a:srgbClr val="0D0D0D"/>
                  </a:solidFill>
                </a:rPr>
                <a:t>Hz</a:t>
              </a:r>
              <a:r>
                <a:rPr lang="fr-FR" sz="1200" b="1">
                  <a:solidFill>
                    <a:srgbClr val="0D0D0D"/>
                  </a:solidFill>
                </a:rPr>
                <a:t>]</a:t>
              </a:r>
            </a:p>
          </p:txBody>
        </p:sp>
        <p:sp>
          <p:nvSpPr>
            <p:cNvPr id="43031" name="TextBox 18"/>
            <p:cNvSpPr txBox="1">
              <a:spLocks noChangeArrowheads="1"/>
            </p:cNvSpPr>
            <p:nvPr/>
          </p:nvSpPr>
          <p:spPr bwMode="auto">
            <a:xfrm>
              <a:off x="8164769" y="6260754"/>
              <a:ext cx="7983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200" b="1">
                  <a:solidFill>
                    <a:srgbClr val="0D0D0D"/>
                  </a:solidFill>
                </a:rPr>
                <a:t>Date [</a:t>
              </a:r>
              <a:r>
                <a:rPr lang="en-GB" sz="1200" b="1" i="1">
                  <a:solidFill>
                    <a:srgbClr val="0D0D0D"/>
                  </a:solidFill>
                </a:rPr>
                <a:t>s</a:t>
              </a:r>
              <a:r>
                <a:rPr lang="en-GB" sz="1200" b="1">
                  <a:solidFill>
                    <a:srgbClr val="0D0D0D"/>
                  </a:solidFill>
                </a:rPr>
                <a:t>]</a:t>
              </a:r>
            </a:p>
          </p:txBody>
        </p:sp>
      </p:grpSp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303213" y="3729038"/>
            <a:ext cx="4802187" cy="3013075"/>
            <a:chOff x="303156" y="3729731"/>
            <a:chExt cx="4802603" cy="3011637"/>
          </a:xfrm>
        </p:grpSpPr>
        <p:pic>
          <p:nvPicPr>
            <p:cNvPr id="43023" name="Picture 32" descr="P1080252Bi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45" y="3812394"/>
              <a:ext cx="4257214" cy="2928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Straight Arrow Connector 36"/>
            <p:cNvCxnSpPr/>
            <p:nvPr/>
          </p:nvCxnSpPr>
          <p:spPr>
            <a:xfrm>
              <a:off x="1352584" y="3934420"/>
              <a:ext cx="885902" cy="3966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376399" y="4510408"/>
              <a:ext cx="1055778" cy="43159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376399" y="5078462"/>
              <a:ext cx="1035140" cy="35701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03156" y="3729731"/>
              <a:ext cx="1062397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Polyethylene</a:t>
              </a:r>
            </a:p>
            <a:p>
              <a:pPr>
                <a:defRPr/>
              </a:pPr>
              <a:r>
                <a:rPr lang="en-US" sz="105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30 cm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3156" y="4302081"/>
              <a:ext cx="1062397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Lead</a:t>
              </a:r>
            </a:p>
            <a:p>
              <a:pPr>
                <a:defRPr/>
              </a:pPr>
              <a:r>
                <a:rPr lang="en-US" sz="105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10 cm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58904" y="4878937"/>
            <a:ext cx="1062397" cy="415498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Copper</a:t>
            </a:r>
          </a:p>
          <a:p>
            <a:pPr>
              <a:defRPr/>
            </a:pPr>
            <a:r>
              <a:rPr lang="en-US" sz="10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 cm</a:t>
            </a:r>
          </a:p>
        </p:txBody>
      </p:sp>
      <p:sp>
        <p:nvSpPr>
          <p:cNvPr id="79" name="Rectangle 78"/>
          <p:cNvSpPr/>
          <p:nvPr/>
        </p:nvSpPr>
        <p:spPr>
          <a:xfrm>
            <a:off x="223838" y="133350"/>
            <a:ext cx="9453562" cy="63611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3015" name="TextBox 51"/>
          <p:cNvSpPr txBox="1">
            <a:spLocks noChangeArrowheads="1"/>
          </p:cNvSpPr>
          <p:nvPr/>
        </p:nvSpPr>
        <p:spPr bwMode="auto">
          <a:xfrm>
            <a:off x="6105525" y="4797425"/>
            <a:ext cx="21701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200">
                <a:solidFill>
                  <a:srgbClr val="0000FF"/>
                </a:solidFill>
              </a:rPr>
              <a:t>Decrease of factor 20 for</a:t>
            </a:r>
          </a:p>
          <a:p>
            <a:pPr algn="ctr"/>
            <a:r>
              <a:rPr lang="fr-FR" sz="1200">
                <a:solidFill>
                  <a:srgbClr val="0000FF"/>
                </a:solidFill>
              </a:rPr>
              <a:t>Energy range 1 </a:t>
            </a:r>
            <a:r>
              <a:rPr lang="en-US" sz="1200">
                <a:solidFill>
                  <a:srgbClr val="0000FF"/>
                </a:solidFill>
              </a:rPr>
              <a:t>–</a:t>
            </a:r>
            <a:r>
              <a:rPr lang="fr-FR" sz="1200">
                <a:solidFill>
                  <a:srgbClr val="0000FF"/>
                </a:solidFill>
              </a:rPr>
              <a:t> 200 </a:t>
            </a:r>
            <a:r>
              <a:rPr lang="fr-FR" sz="1200" i="1">
                <a:solidFill>
                  <a:srgbClr val="0000FF"/>
                </a:solidFill>
              </a:rPr>
              <a:t>keV</a:t>
            </a:r>
          </a:p>
        </p:txBody>
      </p:sp>
      <p:pic>
        <p:nvPicPr>
          <p:cNvPr id="43016" name="Image 249" descr="IMG_7882[1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87425"/>
            <a:ext cx="3960813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Rectangle 5"/>
          <p:cNvSpPr>
            <a:spLocks noChangeArrowheads="1"/>
          </p:cNvSpPr>
          <p:nvPr/>
        </p:nvSpPr>
        <p:spPr bwMode="auto">
          <a:xfrm>
            <a:off x="48895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Search for light dark matter</a:t>
            </a:r>
          </a:p>
          <a:p>
            <a:pPr algn="ctr"/>
            <a:r>
              <a:rPr lang="en-US" sz="20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Detector installed at LSM end 2012: </a:t>
            </a:r>
            <a:r>
              <a:rPr lang="en-US" sz="20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60 cm, Pressure = up to 10 bar</a:t>
            </a:r>
          </a:p>
          <a:p>
            <a:pPr algn="ctr"/>
            <a:r>
              <a:rPr lang="en-US" sz="20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Gas targets: Ar, Ne, He, CH4</a:t>
            </a:r>
          </a:p>
        </p:txBody>
      </p:sp>
      <p:sp>
        <p:nvSpPr>
          <p:cNvPr id="43019" name="TextBox 6"/>
          <p:cNvSpPr txBox="1">
            <a:spLocks noChangeArrowheads="1"/>
          </p:cNvSpPr>
          <p:nvPr/>
        </p:nvSpPr>
        <p:spPr bwMode="auto">
          <a:xfrm>
            <a:off x="6248400" y="4005263"/>
            <a:ext cx="1792288" cy="33813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</a:rPr>
              <a:t>Effect of the cup</a:t>
            </a:r>
          </a:p>
        </p:txBody>
      </p:sp>
      <p:sp>
        <p:nvSpPr>
          <p:cNvPr id="43020" name="TextBox 7"/>
          <p:cNvSpPr txBox="1">
            <a:spLocks noChangeArrowheads="1"/>
          </p:cNvSpPr>
          <p:nvPr/>
        </p:nvSpPr>
        <p:spPr bwMode="auto">
          <a:xfrm>
            <a:off x="9423400" y="1587500"/>
            <a:ext cx="184150" cy="4619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3022" name="TextBox 9"/>
          <p:cNvSpPr txBox="1">
            <a:spLocks noChangeArrowheads="1"/>
          </p:cNvSpPr>
          <p:nvPr/>
        </p:nvSpPr>
        <p:spPr bwMode="auto">
          <a:xfrm>
            <a:off x="5473700" y="27559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33" name="Image 246" descr="Capture d’écran 2012-07-04 à 16.36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76" y="1124744"/>
            <a:ext cx="2160240" cy="271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2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0" y="1052736"/>
            <a:ext cx="211831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164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37430</TotalTime>
  <Words>2197</Words>
  <Application>Microsoft Macintosh PowerPoint</Application>
  <PresentationFormat>A4 Paper (210x297 mm)</PresentationFormat>
  <Paragraphs>377</Paragraphs>
  <Slides>27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Nouvelle présentation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ioannis giomataris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ioannis giomataris</dc:creator>
  <cp:lastModifiedBy>ioannis giomataris</cp:lastModifiedBy>
  <cp:revision>515</cp:revision>
  <cp:lastPrinted>2015-11-03T17:01:28Z</cp:lastPrinted>
  <dcterms:created xsi:type="dcterms:W3CDTF">2010-03-19T05:53:17Z</dcterms:created>
  <dcterms:modified xsi:type="dcterms:W3CDTF">2015-11-04T11:10:17Z</dcterms:modified>
</cp:coreProperties>
</file>