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7" r:id="rId3"/>
    <p:sldId id="266" r:id="rId4"/>
    <p:sldId id="275" r:id="rId5"/>
    <p:sldId id="265" r:id="rId6"/>
    <p:sldId id="268" r:id="rId7"/>
    <p:sldId id="267" r:id="rId8"/>
    <p:sldId id="271" r:id="rId9"/>
    <p:sldId id="272" r:id="rId10"/>
    <p:sldId id="269" r:id="rId11"/>
    <p:sldId id="270" r:id="rId12"/>
    <p:sldId id="274" r:id="rId13"/>
    <p:sldId id="273" r:id="rId14"/>
    <p:sldId id="276" r:id="rId15"/>
    <p:sldId id="264" r:id="rId16"/>
  </p:sldIdLst>
  <p:sldSz cx="9144000" cy="6858000" type="screen4x3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74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632" autoAdjust="0"/>
  </p:normalViewPr>
  <p:slideViewPr>
    <p:cSldViewPr>
      <p:cViewPr varScale="1">
        <p:scale>
          <a:sx n="109" d="100"/>
          <a:sy n="109" d="100"/>
        </p:scale>
        <p:origin x="1680" y="108"/>
      </p:cViewPr>
      <p:guideLst>
        <p:guide orient="horz" pos="2160"/>
        <p:guide pos="2744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2" d="100"/>
          <a:sy n="62" d="100"/>
        </p:scale>
        <p:origin x="-2626" y="-8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7BEF8D-B411-4BDA-9865-7C9F59FCF551}" type="datetimeFigureOut">
              <a:rPr lang="fr-FR" smtClean="0"/>
              <a:t>12/10/2015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13482C-C496-44B0-9064-AC17654C0CD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92189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645176-06EB-4DE3-82DB-3D112AB8C0B6}" type="datetimeFigureOut">
              <a:rPr lang="fr-FR" smtClean="0"/>
              <a:t>12/10/2015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9A6105-7FF7-42C5-A5CB-55559F562CF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51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9A6105-7FF7-42C5-A5CB-55559F562CFB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87420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9A6105-7FF7-42C5-A5CB-55559F562CFB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87139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9A6105-7FF7-42C5-A5CB-55559F562CFB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2491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9A6105-7FF7-42C5-A5CB-55559F562CFB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87715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9A6105-7FF7-42C5-A5CB-55559F562CFB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11238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452736-D61B-4EA2-910A-4A2373B9FD4D}" type="slidenum">
              <a:rPr lang="fr-FR" smtClean="0"/>
              <a:pPr>
                <a:defRPr/>
              </a:pPr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67651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9A6105-7FF7-42C5-A5CB-55559F562CFB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56114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9A6105-7FF7-42C5-A5CB-55559F562CFB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08110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9A6105-7FF7-42C5-A5CB-55559F562CFB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26201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9A6105-7FF7-42C5-A5CB-55559F562CFB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45900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9A6105-7FF7-42C5-A5CB-55559F562CFB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39598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9A6105-7FF7-42C5-A5CB-55559F562CFB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8039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9A6105-7FF7-42C5-A5CB-55559F562CFB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552724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9A6105-7FF7-42C5-A5CB-55559F562CFB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220377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CD85B-40CB-4DBB-9481-E1B11CEB5103}" type="datetime1">
              <a:rPr lang="fr-FR" smtClean="0"/>
              <a:t>12/10/2015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Météorage - 2013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11560" y="1844824"/>
            <a:ext cx="7931224" cy="4464496"/>
          </a:xfrm>
        </p:spPr>
        <p:txBody>
          <a:bodyPr vert="eaVert"/>
          <a:lstStyle>
            <a:lvl2pPr marL="742950" indent="-285750">
              <a:buFont typeface="Wingdings" pitchFamily="2" charset="2"/>
              <a:buChar char="§"/>
              <a:defRPr/>
            </a:lvl2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BE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C352B-07FC-4C43-8679-99673AAC2A9F}" type="datetime1">
              <a:rPr lang="fr-FR" smtClean="0"/>
              <a:t>12/10/2015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Météorage - 2013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836712"/>
            <a:ext cx="2057400" cy="5472608"/>
          </a:xfrm>
        </p:spPr>
        <p:txBody>
          <a:bodyPr vert="eaVert"/>
          <a:lstStyle/>
          <a:p>
            <a:r>
              <a:rPr lang="fr-FR" dirty="0" smtClean="0"/>
              <a:t>Modifiez le style du titre</a:t>
            </a:r>
            <a:endParaRPr lang="fr-BE" dirty="0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67544" y="836712"/>
            <a:ext cx="6009456" cy="5472608"/>
          </a:xfrm>
        </p:spPr>
        <p:txBody>
          <a:bodyPr vert="eaVert"/>
          <a:lstStyle>
            <a:lvl2pPr marL="742950" indent="-285750">
              <a:buFont typeface="Wingdings" pitchFamily="2" charset="2"/>
              <a:buChar char="§"/>
              <a:defRPr/>
            </a:lvl2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BE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D9028-808D-4BEE-A4FC-7AA287F4CD95}" type="datetime1">
              <a:rPr lang="fr-FR" smtClean="0"/>
              <a:t>12/10/2015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Météorage - 2013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3568" y="836712"/>
            <a:ext cx="7848872" cy="724942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83568" y="1628800"/>
            <a:ext cx="7848872" cy="4608512"/>
          </a:xfrm>
        </p:spPr>
        <p:txBody>
          <a:bodyPr/>
          <a:lstStyle>
            <a:lvl3pPr marL="1143000" indent="-228600">
              <a:buFont typeface="Wingdings" pitchFamily="2" charset="2"/>
              <a:buChar char="§"/>
              <a:defRPr/>
            </a:lvl3pPr>
            <a:lvl4pPr marL="1600200" indent="-228600">
              <a:buFont typeface="Courier New" pitchFamily="49" charset="0"/>
              <a:buChar char="o"/>
              <a:defRPr/>
            </a:lvl4pPr>
            <a:lvl5pPr marL="2057400" indent="-228600">
              <a:buSzPct val="80000"/>
              <a:buFont typeface="Wingdings 3" pitchFamily="18" charset="2"/>
              <a:buChar char=""/>
              <a:defRPr/>
            </a:lvl5pPr>
            <a:lvl6pPr marL="2514600" indent="-228600">
              <a:buSzPct val="60000"/>
              <a:buFont typeface="Wingdings" pitchFamily="2" charset="2"/>
              <a:buChar char="Ø"/>
              <a:defRPr/>
            </a:lvl6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2"/>
            <a:r>
              <a:rPr lang="fr-FR" dirty="0" smtClean="0"/>
              <a:t>Deuxième niveau</a:t>
            </a:r>
          </a:p>
          <a:p>
            <a:pPr lvl="3"/>
            <a:r>
              <a:rPr lang="fr-FR" dirty="0" smtClean="0"/>
              <a:t>Troisième niveau</a:t>
            </a:r>
          </a:p>
          <a:p>
            <a:pPr lvl="4"/>
            <a:r>
              <a:rPr lang="fr-FR" dirty="0" smtClean="0"/>
              <a:t>Quatrième niveau</a:t>
            </a:r>
          </a:p>
          <a:p>
            <a:pPr lvl="5"/>
            <a:r>
              <a:rPr lang="fr-FR" dirty="0" smtClean="0"/>
              <a:t>Cinquième niveau</a:t>
            </a:r>
            <a:endParaRPr lang="fr-BE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1547664" y="6492875"/>
            <a:ext cx="1152128" cy="365125"/>
          </a:xfrm>
        </p:spPr>
        <p:txBody>
          <a:bodyPr/>
          <a:lstStyle>
            <a:lvl1pPr algn="r">
              <a:defRPr/>
            </a:lvl1pPr>
          </a:lstStyle>
          <a:p>
            <a:fld id="{95A16D69-9539-4306-80C4-13CAC2AEBA4D}" type="datetime1">
              <a:rPr lang="fr-FR" smtClean="0"/>
              <a:pPr/>
              <a:t>12/10/2015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Météorage - 2013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660232" y="6492875"/>
            <a:ext cx="2133600" cy="365125"/>
          </a:xfrm>
        </p:spPr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5DCE5-048F-4E25-9DF4-BF295F7A4351}" type="datetime1">
              <a:rPr lang="fr-FR" smtClean="0"/>
              <a:t>12/10/2015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Météorage - 2013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1560" y="908720"/>
            <a:ext cx="7920880" cy="724942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5408" y="1711349"/>
            <a:ext cx="4038600" cy="4525963"/>
          </a:xfrm>
        </p:spPr>
        <p:txBody>
          <a:bodyPr/>
          <a:lstStyle>
            <a:lvl1pPr>
              <a:defRPr sz="2800"/>
            </a:lvl1pPr>
            <a:lvl2pPr marL="742950" indent="-285750">
              <a:buFont typeface="Wingdings" pitchFamily="2" charset="2"/>
              <a:buChar char="§"/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BE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711349"/>
            <a:ext cx="4038600" cy="4525963"/>
          </a:xfrm>
        </p:spPr>
        <p:txBody>
          <a:bodyPr/>
          <a:lstStyle>
            <a:lvl1pPr>
              <a:defRPr sz="2800"/>
            </a:lvl1pPr>
            <a:lvl2pPr marL="742950" indent="-285750">
              <a:buFont typeface="Wingdings" pitchFamily="2" charset="2"/>
              <a:buChar char="§"/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BE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3B66A-0C6B-4077-AC9F-C18BA76FB9A8}" type="datetime1">
              <a:rPr lang="fr-FR" smtClean="0"/>
              <a:t>12/10/2015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Météorage - 2013</a:t>
            </a:r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2" y="908720"/>
            <a:ext cx="7848872" cy="724942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39552" y="1709118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3820" y="2358032"/>
            <a:ext cx="4040188" cy="3951288"/>
          </a:xfrm>
        </p:spPr>
        <p:txBody>
          <a:bodyPr/>
          <a:lstStyle>
            <a:lvl1pPr>
              <a:defRPr sz="2400"/>
            </a:lvl1pPr>
            <a:lvl2pPr marL="742950" indent="-285750">
              <a:buFont typeface="Wingdings" pitchFamily="2" charset="2"/>
              <a:buChar char="§"/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BE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709118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358032"/>
            <a:ext cx="4041775" cy="3951288"/>
          </a:xfrm>
        </p:spPr>
        <p:txBody>
          <a:bodyPr/>
          <a:lstStyle>
            <a:lvl1pPr>
              <a:defRPr sz="2400"/>
            </a:lvl1pPr>
            <a:lvl2pPr marL="742950" indent="-285750">
              <a:buFont typeface="Wingdings" pitchFamily="2" charset="2"/>
              <a:buChar char="§"/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BE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A5E99-D760-4A29-A802-8E270CA32137}" type="datetime1">
              <a:rPr lang="fr-FR" smtClean="0"/>
              <a:t>12/10/2015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Météorage - 2013</a:t>
            </a:r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3B051-08FD-48F4-8987-A6809E873BA5}" type="datetime1">
              <a:rPr lang="fr-FR" smtClean="0"/>
              <a:t>12/10/2015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Météorage - 2013</a:t>
            </a:r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60175-DC83-4E1F-8C77-2D59CE59664A}" type="datetime1">
              <a:rPr lang="fr-FR" smtClean="0"/>
              <a:t>12/10/2015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Météorage - 2013</a:t>
            </a:r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55575" y="836712"/>
            <a:ext cx="3008313" cy="80201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636714" y="836712"/>
            <a:ext cx="5111750" cy="5505475"/>
          </a:xfrm>
        </p:spPr>
        <p:txBody>
          <a:bodyPr/>
          <a:lstStyle>
            <a:lvl1pPr>
              <a:defRPr sz="3200"/>
            </a:lvl1pPr>
            <a:lvl2pPr marL="742950" indent="-285750">
              <a:buFont typeface="Wingdings" pitchFamily="2" charset="2"/>
              <a:buChar char="§"/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BE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55575" y="16288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9C0FD-8102-4B37-A57F-39BA83B5B91A}" type="datetime1">
              <a:rPr lang="fr-FR" smtClean="0"/>
              <a:t>12/10/2015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Météorage - 2013</a:t>
            </a:r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950494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908720"/>
            <a:ext cx="5486400" cy="403244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dirty="0" smtClean="0"/>
              <a:t>Cliquez sur l'icône pour ajouter une image</a:t>
            </a:r>
            <a:endParaRPr lang="fr-BE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517232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44D93-F313-4AD8-9FF1-EB4C0027A259}" type="datetime1">
              <a:rPr lang="fr-FR" smtClean="0"/>
              <a:t>12/10/2015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Météorage - 2013</a:t>
            </a:r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11560" y="975866"/>
            <a:ext cx="7920880" cy="7249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dirty="0" smtClean="0"/>
              <a:t>Cliquez pour modifier le style du titre</a:t>
            </a:r>
            <a:endParaRPr lang="fr-BE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11560" y="1844824"/>
            <a:ext cx="7920880" cy="43924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2"/>
            <a:r>
              <a:rPr lang="fr-FR" dirty="0" smtClean="0"/>
              <a:t>Deuxième niveau</a:t>
            </a:r>
          </a:p>
          <a:p>
            <a:pPr lvl="3"/>
            <a:r>
              <a:rPr lang="fr-FR" dirty="0" smtClean="0"/>
              <a:t>Troisième niveau</a:t>
            </a:r>
          </a:p>
          <a:p>
            <a:pPr lvl="4"/>
            <a:r>
              <a:rPr lang="fr-FR" dirty="0" smtClean="0"/>
              <a:t>Quatrième niveau</a:t>
            </a:r>
          </a:p>
          <a:p>
            <a:pPr lvl="5"/>
            <a:r>
              <a:rPr lang="fr-FR" dirty="0" smtClean="0"/>
              <a:t>Cinquième niveau</a:t>
            </a:r>
            <a:endParaRPr lang="fr-BE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1547664" y="6491691"/>
            <a:ext cx="11521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0A629D-F5AC-4988-BE85-B6FF5FFCD083}" type="datetime1">
              <a:rPr lang="fr-FR" smtClean="0"/>
              <a:pPr/>
              <a:t>12/10/2015</a:t>
            </a:fld>
            <a:endParaRPr lang="fr-BE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31840" y="6492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BE" smtClean="0"/>
              <a:t>Météorage - 2013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686872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600" u="sng" kern="1200">
          <a:solidFill>
            <a:schemeClr val="accent6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1">
            <a:lumMod val="75000"/>
          </a:schemeClr>
        </a:buClr>
        <a:buSzPct val="110000"/>
        <a:buFont typeface="Arial" pitchFamily="34" charset="0"/>
        <a:buChar char="•"/>
        <a:defRPr sz="3200" kern="1200">
          <a:solidFill>
            <a:schemeClr val="tx1"/>
          </a:solidFill>
          <a:latin typeface="Calibri Light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Calibri Light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Wingdings" pitchFamily="2" charset="2"/>
        <a:buChar char="§"/>
        <a:defRPr sz="2400" kern="1200">
          <a:solidFill>
            <a:schemeClr val="tx1"/>
          </a:solidFill>
          <a:latin typeface="Calibri Light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2000" kern="1200">
          <a:solidFill>
            <a:schemeClr val="tx1"/>
          </a:solidFill>
          <a:latin typeface="Calibri Light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Wingdings 3" pitchFamily="18" charset="2"/>
        <a:buChar char="¶"/>
        <a:defRPr sz="2000" kern="1200">
          <a:solidFill>
            <a:schemeClr val="tx1"/>
          </a:solidFill>
          <a:latin typeface="Calibri Light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Ø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827584" y="3501008"/>
            <a:ext cx="4752528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Orages et éclairs</a:t>
            </a:r>
          </a:p>
          <a:p>
            <a:pPr algn="ctr"/>
            <a:r>
              <a:rPr lang="fr-FR" sz="2000" i="1" dirty="0" smtClean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Comment ça marche?</a:t>
            </a:r>
          </a:p>
          <a:p>
            <a:pPr algn="ctr"/>
            <a:endParaRPr lang="en-US" sz="2000" i="1" dirty="0">
              <a:solidFill>
                <a:schemeClr val="accent6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  <a:p>
            <a:pPr algn="ctr"/>
            <a:r>
              <a:rPr lang="en-US" sz="1400" i="1" dirty="0" smtClean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(Stéphane </a:t>
            </a:r>
            <a:r>
              <a:rPr lang="en-US" sz="1400" i="1" dirty="0" err="1" smtClean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Pédeboy</a:t>
            </a:r>
            <a:r>
              <a:rPr lang="en-US" sz="1400" i="1" dirty="0" smtClean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) </a:t>
            </a:r>
            <a:endParaRPr lang="fr-FR" sz="1400" i="1" dirty="0">
              <a:solidFill>
                <a:schemeClr val="accent6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978028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3568" y="836712"/>
            <a:ext cx="7848872" cy="864096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2800" dirty="0"/>
              <a:t>Les </a:t>
            </a:r>
            <a:r>
              <a:rPr lang="en-US" sz="2800" dirty="0" err="1"/>
              <a:t>principes</a:t>
            </a:r>
            <a:r>
              <a:rPr lang="en-US" sz="2800" dirty="0"/>
              <a:t> de </a:t>
            </a:r>
            <a:r>
              <a:rPr lang="en-US" sz="2800" dirty="0" err="1"/>
              <a:t>localisation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1600" dirty="0"/>
              <a:t>La difference de temps </a:t>
            </a:r>
            <a:r>
              <a:rPr lang="en-US" sz="1600" dirty="0" err="1"/>
              <a:t>d’arrivée</a:t>
            </a:r>
            <a:endParaRPr lang="en-US" sz="28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2041008"/>
            <a:ext cx="2447050" cy="2456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2040852"/>
            <a:ext cx="2456654" cy="2475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19872" y="2041008"/>
            <a:ext cx="2456654" cy="2456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Espace réservé du contenu 4"/>
          <p:cNvSpPr>
            <a:spLocks noGrp="1"/>
          </p:cNvSpPr>
          <p:nvPr>
            <p:ph idx="1"/>
          </p:nvPr>
        </p:nvSpPr>
        <p:spPr>
          <a:xfrm>
            <a:off x="651755" y="4568723"/>
            <a:ext cx="7992888" cy="17281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1800" dirty="0" smtClean="0"/>
              <a:t>1- Les capteurs mesurent le temps d’arrivée du signal</a:t>
            </a:r>
          </a:p>
          <a:p>
            <a:pPr marL="0" indent="0">
              <a:buNone/>
            </a:pPr>
            <a:r>
              <a:rPr lang="fr-FR" sz="1800" dirty="0" smtClean="0"/>
              <a:t>2- On calcule la différence du temps d’arrivée par couple de capteurs.</a:t>
            </a:r>
          </a:p>
          <a:p>
            <a:pPr marL="0" indent="0">
              <a:buNone/>
            </a:pPr>
            <a:r>
              <a:rPr lang="fr-FR" sz="1800" dirty="0" smtClean="0"/>
              <a:t>3 - Les hyperboles déterminent le lieu de toutes les solutions, et le point d’intersection indique la source du signal.</a:t>
            </a:r>
          </a:p>
          <a:p>
            <a:pPr marL="0" indent="0">
              <a:buNone/>
            </a:pPr>
            <a:r>
              <a:rPr lang="fr-FR" sz="1800" b="1" i="1" dirty="0" smtClean="0"/>
              <a:t>Remarque: </a:t>
            </a:r>
            <a:r>
              <a:rPr lang="fr-FR" sz="1800" b="1" i="1" dirty="0"/>
              <a:t>c</a:t>
            </a:r>
            <a:r>
              <a:rPr lang="fr-FR" sz="1800" b="1" i="1" dirty="0" smtClean="0"/>
              <a:t>ertaines configurations nécessitent un 4</a:t>
            </a:r>
            <a:r>
              <a:rPr lang="fr-FR" sz="1800" b="1" i="1" baseline="30000" dirty="0" smtClean="0"/>
              <a:t>ème</a:t>
            </a:r>
            <a:r>
              <a:rPr lang="fr-FR" sz="1800" b="1" i="1" dirty="0" smtClean="0"/>
              <a:t> capteur</a:t>
            </a:r>
          </a:p>
        </p:txBody>
      </p:sp>
    </p:spTree>
    <p:extLst>
      <p:ext uri="{BB962C8B-B14F-4D97-AF65-F5344CB8AC3E}">
        <p14:creationId xmlns:p14="http://schemas.microsoft.com/office/powerpoint/2010/main" val="3989744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3568" y="836712"/>
            <a:ext cx="7848872" cy="893218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2800" dirty="0"/>
              <a:t>Les </a:t>
            </a:r>
            <a:r>
              <a:rPr lang="en-US" sz="2800" dirty="0" err="1"/>
              <a:t>principes</a:t>
            </a:r>
            <a:r>
              <a:rPr lang="en-US" sz="2800" dirty="0"/>
              <a:t> de </a:t>
            </a:r>
            <a:r>
              <a:rPr lang="en-US" sz="2800" dirty="0" err="1"/>
              <a:t>localisation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1800" dirty="0"/>
              <a:t>La triangulation</a:t>
            </a:r>
            <a:endParaRPr lang="en-US" sz="1800" dirty="0"/>
          </a:p>
        </p:txBody>
      </p:sp>
      <p:sp>
        <p:nvSpPr>
          <p:cNvPr id="7" name="Espace réservé du contenu 4"/>
          <p:cNvSpPr>
            <a:spLocks noGrp="1"/>
          </p:cNvSpPr>
          <p:nvPr>
            <p:ph idx="1"/>
          </p:nvPr>
        </p:nvSpPr>
        <p:spPr>
          <a:xfrm>
            <a:off x="660396" y="5013175"/>
            <a:ext cx="7992888" cy="14692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1800" dirty="0" smtClean="0"/>
              <a:t>1- Les capteurs mesurent la direction de propagation du signal</a:t>
            </a:r>
          </a:p>
          <a:p>
            <a:pPr marL="0" indent="0">
              <a:buNone/>
            </a:pPr>
            <a:r>
              <a:rPr lang="fr-FR" sz="1800" dirty="0"/>
              <a:t>2</a:t>
            </a:r>
            <a:r>
              <a:rPr lang="fr-FR" sz="1800" dirty="0" smtClean="0"/>
              <a:t> - Le point d’intersection des droites indique la source du signal.</a:t>
            </a:r>
          </a:p>
          <a:p>
            <a:pPr marL="0" indent="0">
              <a:buNone/>
            </a:pPr>
            <a:r>
              <a:rPr lang="fr-FR" sz="1800" dirty="0" smtClean="0"/>
              <a:t>3 –La position peut être optimisée par une méthode de type « moindres carrés »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1988840"/>
            <a:ext cx="3808413" cy="276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22092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3568" y="908719"/>
            <a:ext cx="7848872" cy="576065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2800" dirty="0" err="1" smtClean="0"/>
              <a:t>Exemple</a:t>
            </a:r>
            <a:r>
              <a:rPr lang="en-US" sz="2800" dirty="0" smtClean="0"/>
              <a:t> </a:t>
            </a:r>
            <a:r>
              <a:rPr lang="en-US" sz="2800" dirty="0"/>
              <a:t>de </a:t>
            </a:r>
            <a:r>
              <a:rPr lang="en-US" sz="2800" dirty="0" err="1"/>
              <a:t>données</a:t>
            </a:r>
            <a:endParaRPr lang="en-US" sz="2800" dirty="0"/>
          </a:p>
        </p:txBody>
      </p:sp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1259632" y="1700808"/>
            <a:ext cx="6552307" cy="4260493"/>
            <a:chOff x="19837" y="-68947"/>
            <a:chExt cx="9088535" cy="6285644"/>
          </a:xfrm>
        </p:grpSpPr>
        <p:pic>
          <p:nvPicPr>
            <p:cNvPr id="5" name="Picture 3"/>
            <p:cNvPicPr>
              <a:picLocks noChangeAspect="1"/>
            </p:cNvPicPr>
            <p:nvPr/>
          </p:nvPicPr>
          <p:blipFill rotWithShape="1">
            <a:blip r:embed="rId3"/>
            <a:srcRect l="3506" t="22301" r="33506" b="12253"/>
            <a:stretch/>
          </p:blipFill>
          <p:spPr bwMode="auto">
            <a:xfrm>
              <a:off x="3281412" y="1795828"/>
              <a:ext cx="5826960" cy="4420869"/>
            </a:xfrm>
            <a:prstGeom prst="rect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</p:pic>
        <p:pic>
          <p:nvPicPr>
            <p:cNvPr id="6" name="Picture 2"/>
            <p:cNvPicPr>
              <a:picLocks noChangeAspect="1"/>
            </p:cNvPicPr>
            <p:nvPr/>
          </p:nvPicPr>
          <p:blipFill rotWithShape="1">
            <a:blip r:embed="rId4"/>
            <a:srcRect l="3247" t="21233" r="36493" b="12431"/>
            <a:stretch/>
          </p:blipFill>
          <p:spPr>
            <a:xfrm>
              <a:off x="19837" y="-68947"/>
              <a:ext cx="5070548" cy="4075210"/>
            </a:xfrm>
            <a:prstGeom prst="rect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</p:pic>
      </p:grpSp>
      <p:sp>
        <p:nvSpPr>
          <p:cNvPr id="10" name="TextBox 7"/>
          <p:cNvSpPr txBox="1"/>
          <p:nvPr/>
        </p:nvSpPr>
        <p:spPr>
          <a:xfrm>
            <a:off x="1258516" y="4621238"/>
            <a:ext cx="1827397" cy="590931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Time window = 620 </a:t>
            </a:r>
            <a:r>
              <a:rPr lang="en-US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ms</a:t>
            </a:r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1" name="TextBox 8"/>
          <p:cNvSpPr txBox="1"/>
          <p:nvPr/>
        </p:nvSpPr>
        <p:spPr>
          <a:xfrm>
            <a:off x="6160354" y="2175887"/>
            <a:ext cx="1651585" cy="590931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Time window = 370 </a:t>
            </a:r>
            <a:r>
              <a:rPr lang="en-US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ms</a:t>
            </a:r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 bwMode="auto">
          <a:xfrm>
            <a:off x="827584" y="5330924"/>
            <a:ext cx="2448272" cy="675407"/>
          </a:xfrm>
          <a:prstGeom prst="rect">
            <a:avLst/>
          </a:prstGeom>
          <a:noFill/>
          <a:ln w="12700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27529A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80000" tIns="180000" rIns="180000" bIns="72000" numCol="1" anchor="t" anchorCtr="0" compatLnSpc="1">
            <a:prstTxWarp prst="textNoShape">
              <a:avLst/>
            </a:prstTxWarp>
            <a:normAutofit fontScale="52500" lnSpcReduction="20000"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en-US" sz="1800" kern="0" dirty="0" err="1" smtClean="0">
                <a:solidFill>
                  <a:srgbClr val="0000FF"/>
                </a:solidFill>
              </a:rPr>
              <a:t>Lat</a:t>
            </a:r>
            <a:r>
              <a:rPr lang="en-US" sz="1800" kern="0" dirty="0" smtClean="0">
                <a:solidFill>
                  <a:srgbClr val="0000FF"/>
                </a:solidFill>
              </a:rPr>
              <a:t>, </a:t>
            </a:r>
            <a:r>
              <a:rPr lang="en-US" sz="1800" kern="0" dirty="0" err="1" smtClean="0">
                <a:solidFill>
                  <a:srgbClr val="0000FF"/>
                </a:solidFill>
              </a:rPr>
              <a:t>lon</a:t>
            </a:r>
            <a:r>
              <a:rPr lang="en-US" sz="1800" kern="0" dirty="0" smtClean="0">
                <a:solidFill>
                  <a:srgbClr val="0000FF"/>
                </a:solidFill>
              </a:rPr>
              <a:t> plots of two flashes </a:t>
            </a:r>
          </a:p>
          <a:p>
            <a:pPr algn="ctr"/>
            <a:r>
              <a:rPr lang="en-US" sz="1800" kern="0" dirty="0" smtClean="0">
                <a:solidFill>
                  <a:srgbClr val="0000FF"/>
                </a:solidFill>
              </a:rPr>
              <a:t>(VHF = small dots, LF IC = squares, color = time, with purple at start, red/pink at end)</a:t>
            </a:r>
          </a:p>
        </p:txBody>
      </p:sp>
    </p:spTree>
    <p:extLst>
      <p:ext uri="{BB962C8B-B14F-4D97-AF65-F5344CB8AC3E}">
        <p14:creationId xmlns:p14="http://schemas.microsoft.com/office/powerpoint/2010/main" val="2853596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3568" y="836712"/>
            <a:ext cx="7848872" cy="576064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2800" dirty="0" smtClean="0"/>
              <a:t>Les </a:t>
            </a:r>
            <a:r>
              <a:rPr lang="en-US" sz="2800" dirty="0"/>
              <a:t>performances</a:t>
            </a:r>
            <a:endParaRPr lang="en-US" sz="2800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1564" y="1628800"/>
            <a:ext cx="7412880" cy="4167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647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3568" y="836712"/>
            <a:ext cx="7848872" cy="576064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2800" dirty="0" smtClean="0"/>
              <a:t>La validation des performances</a:t>
            </a:r>
            <a:endParaRPr lang="en-US" sz="2800" dirty="0"/>
          </a:p>
        </p:txBody>
      </p:sp>
      <p:pic>
        <p:nvPicPr>
          <p:cNvPr id="4" name="Picture 4" descr="http://images.inmagine.com/400nwm/iris/imagebrokerrm-273/ptg0136229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700809"/>
            <a:ext cx="1411191" cy="2116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6"/>
          <p:cNvGrpSpPr/>
          <p:nvPr/>
        </p:nvGrpSpPr>
        <p:grpSpPr>
          <a:xfrm>
            <a:off x="1074261" y="1700807"/>
            <a:ext cx="1209585" cy="2116788"/>
            <a:chOff x="6174565" y="1319389"/>
            <a:chExt cx="2946400" cy="4684642"/>
          </a:xfrm>
        </p:grpSpPr>
        <p:pic>
          <p:nvPicPr>
            <p:cNvPr id="7" name="Picture 9" descr="014_1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6174565" y="1319390"/>
              <a:ext cx="2946400" cy="4684641"/>
            </a:xfrm>
            <a:prstGeom prst="rect">
              <a:avLst/>
            </a:prstGeom>
          </p:spPr>
        </p:pic>
        <p:pic>
          <p:nvPicPr>
            <p:cNvPr id="8" name="Picture 603" descr="UF_Signature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74565" y="1319389"/>
              <a:ext cx="1300589" cy="2385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9" name="Picture 5" descr="Sensors_on_roo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70"/>
          <a:stretch>
            <a:fillRect/>
          </a:stretch>
        </p:blipFill>
        <p:spPr bwMode="auto">
          <a:xfrm>
            <a:off x="4224878" y="1700807"/>
            <a:ext cx="1968622" cy="146405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kehoe51-T30;25;08_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668977"/>
            <a:ext cx="1296144" cy="2133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Espace réservé du contenu 4"/>
          <p:cNvSpPr>
            <a:spLocks noGrp="1"/>
          </p:cNvSpPr>
          <p:nvPr>
            <p:ph idx="1"/>
          </p:nvPr>
        </p:nvSpPr>
        <p:spPr>
          <a:xfrm>
            <a:off x="718846" y="4509120"/>
            <a:ext cx="7992888" cy="146928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r-FR" sz="1800" dirty="0" smtClean="0"/>
              <a:t>Il existe plusieurs moyens de valider les mesures d’un système de détection:</a:t>
            </a:r>
          </a:p>
          <a:p>
            <a:pPr>
              <a:buFontTx/>
              <a:buChar char="-"/>
            </a:pPr>
            <a:r>
              <a:rPr lang="fr-FR" sz="1800" dirty="0" smtClean="0"/>
              <a:t>Par la foudre déclenchée</a:t>
            </a:r>
          </a:p>
          <a:p>
            <a:pPr>
              <a:buFontTx/>
              <a:buChar char="-"/>
            </a:pPr>
            <a:r>
              <a:rPr lang="fr-FR" sz="1800" dirty="0" smtClean="0"/>
              <a:t>Les tours instrumentées</a:t>
            </a:r>
          </a:p>
          <a:p>
            <a:pPr>
              <a:buFontTx/>
              <a:buChar char="-"/>
            </a:pPr>
            <a:r>
              <a:rPr lang="fr-FR" sz="1800" dirty="0" smtClean="0"/>
              <a:t>La vidéo rapide</a:t>
            </a:r>
            <a:r>
              <a:rPr lang="fr-FR" sz="1800" dirty="0"/>
              <a:t> </a:t>
            </a:r>
            <a:r>
              <a:rPr lang="fr-FR" sz="1800" dirty="0" smtClean="0"/>
              <a:t>couplée à un mesureur de champ</a:t>
            </a:r>
          </a:p>
          <a:p>
            <a:pPr>
              <a:buFontTx/>
              <a:buChar char="-"/>
            </a:pPr>
            <a:r>
              <a:rPr lang="fr-FR" sz="1800" dirty="0" smtClean="0"/>
              <a:t>Le Lightning </a:t>
            </a:r>
            <a:r>
              <a:rPr lang="fr-FR" sz="1800" dirty="0" err="1" smtClean="0"/>
              <a:t>Mapping</a:t>
            </a:r>
            <a:r>
              <a:rPr lang="fr-FR" sz="1800" dirty="0" smtClean="0"/>
              <a:t> </a:t>
            </a:r>
            <a:r>
              <a:rPr lang="fr-FR" sz="1800" dirty="0" err="1" smtClean="0"/>
              <a:t>Array</a:t>
            </a:r>
            <a:endParaRPr lang="fr-FR" sz="1800" dirty="0" smtClean="0"/>
          </a:p>
        </p:txBody>
      </p:sp>
    </p:spTree>
    <p:extLst>
      <p:ext uri="{BB962C8B-B14F-4D97-AF65-F5344CB8AC3E}">
        <p14:creationId xmlns:p14="http://schemas.microsoft.com/office/powerpoint/2010/main" val="3558154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Text Box 2"/>
          <p:cNvSpPr txBox="1">
            <a:spLocks noChangeArrowheads="1"/>
          </p:cNvSpPr>
          <p:nvPr/>
        </p:nvSpPr>
        <p:spPr bwMode="auto">
          <a:xfrm>
            <a:off x="2021396" y="5085184"/>
            <a:ext cx="5029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800" b="1" dirty="0" err="1" smtClean="0">
                <a:solidFill>
                  <a:schemeClr val="accent6">
                    <a:lumMod val="75000"/>
                  </a:schemeClr>
                </a:solidFill>
                <a:latin typeface="Calibri Light" pitchFamily="34" charset="0"/>
                <a:cs typeface="Calibri" pitchFamily="34" charset="0"/>
              </a:rPr>
              <a:t>Thank</a:t>
            </a:r>
            <a:r>
              <a:rPr lang="fr-FR" sz="2800" b="1" dirty="0" smtClean="0">
                <a:solidFill>
                  <a:schemeClr val="accent6">
                    <a:lumMod val="75000"/>
                  </a:schemeClr>
                </a:solidFill>
                <a:latin typeface="Calibri Light" pitchFamily="34" charset="0"/>
                <a:cs typeface="Calibri" pitchFamily="34" charset="0"/>
              </a:rPr>
              <a:t> </a:t>
            </a:r>
            <a:r>
              <a:rPr lang="fr-FR" sz="2800" b="1" dirty="0" err="1" smtClean="0">
                <a:solidFill>
                  <a:schemeClr val="accent6">
                    <a:lumMod val="75000"/>
                  </a:schemeClr>
                </a:solidFill>
                <a:latin typeface="Calibri Light" pitchFamily="34" charset="0"/>
                <a:cs typeface="Calibri" pitchFamily="34" charset="0"/>
              </a:rPr>
              <a:t>you</a:t>
            </a:r>
            <a:r>
              <a:rPr lang="fr-FR" sz="2800" b="1" dirty="0" smtClean="0">
                <a:solidFill>
                  <a:schemeClr val="accent6">
                    <a:lumMod val="75000"/>
                  </a:schemeClr>
                </a:solidFill>
                <a:latin typeface="Calibri Light" pitchFamily="34" charset="0"/>
                <a:cs typeface="Calibri" pitchFamily="34" charset="0"/>
              </a:rPr>
              <a:t> for </a:t>
            </a:r>
            <a:r>
              <a:rPr lang="fr-FR" sz="2800" b="1" dirty="0" err="1" smtClean="0">
                <a:solidFill>
                  <a:schemeClr val="accent6">
                    <a:lumMod val="75000"/>
                  </a:schemeClr>
                </a:solidFill>
                <a:latin typeface="Calibri Light" pitchFamily="34" charset="0"/>
                <a:cs typeface="Calibri" pitchFamily="34" charset="0"/>
              </a:rPr>
              <a:t>your</a:t>
            </a:r>
            <a:r>
              <a:rPr lang="fr-FR" sz="2800" b="1" dirty="0" smtClean="0">
                <a:solidFill>
                  <a:schemeClr val="accent6">
                    <a:lumMod val="75000"/>
                  </a:schemeClr>
                </a:solidFill>
                <a:latin typeface="Calibri Light" pitchFamily="34" charset="0"/>
                <a:cs typeface="Calibri" pitchFamily="34" charset="0"/>
              </a:rPr>
              <a:t> attention</a:t>
            </a:r>
            <a:endParaRPr lang="fr-FR" sz="2800" b="1" dirty="0">
              <a:solidFill>
                <a:schemeClr val="accent6">
                  <a:lumMod val="75000"/>
                </a:schemeClr>
              </a:solidFill>
              <a:latin typeface="Calibri Light" pitchFamily="34" charset="0"/>
              <a:cs typeface="Calibri" pitchFamily="34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 t="11348"/>
          <a:stretch>
            <a:fillRect/>
          </a:stretch>
        </p:blipFill>
        <p:spPr bwMode="auto">
          <a:xfrm>
            <a:off x="1475656" y="1408318"/>
            <a:ext cx="6120680" cy="3494602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06323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1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1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1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179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17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179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17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179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17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179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179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79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3568" y="836712"/>
            <a:ext cx="7848872" cy="576064"/>
          </a:xfrm>
        </p:spPr>
        <p:txBody>
          <a:bodyPr/>
          <a:lstStyle/>
          <a:p>
            <a:pPr algn="ctr"/>
            <a:r>
              <a:rPr lang="en-US" sz="3200" dirty="0" smtClean="0"/>
              <a:t>Formation des </a:t>
            </a:r>
            <a:r>
              <a:rPr lang="en-US" sz="3200" dirty="0" err="1" smtClean="0"/>
              <a:t>orages</a:t>
            </a:r>
            <a:endParaRPr lang="en-US" sz="3200" b="1" dirty="0"/>
          </a:p>
        </p:txBody>
      </p:sp>
      <p:pic>
        <p:nvPicPr>
          <p:cNvPr id="1028" name="Picture 4" descr="Résultat de recherche d'images pour &quot;formation des orages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556792"/>
            <a:ext cx="3000375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iowastorms.com/weather/articleContent/Chasing101/Section9-ColdFronts/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2095" y="4005064"/>
            <a:ext cx="3880345" cy="1978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Afficher l'image d'origin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560132"/>
            <a:ext cx="3744416" cy="2165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Espace réservé du contenu 4"/>
          <p:cNvSpPr>
            <a:spLocks noGrp="1"/>
          </p:cNvSpPr>
          <p:nvPr>
            <p:ph idx="1"/>
          </p:nvPr>
        </p:nvSpPr>
        <p:spPr>
          <a:xfrm>
            <a:off x="539552" y="3501008"/>
            <a:ext cx="4068452" cy="3099048"/>
          </a:xfrm>
        </p:spPr>
        <p:txBody>
          <a:bodyPr/>
          <a:lstStyle/>
          <a:p>
            <a:r>
              <a:rPr lang="fr-FR" sz="1800" dirty="0" smtClean="0"/>
              <a:t>Les conditions nécessaires :</a:t>
            </a:r>
          </a:p>
          <a:p>
            <a:pPr lvl="1"/>
            <a:r>
              <a:rPr lang="fr-FR" sz="1600" dirty="0" smtClean="0"/>
              <a:t>Masses d’air de températures différentes</a:t>
            </a:r>
          </a:p>
          <a:p>
            <a:pPr lvl="1"/>
            <a:r>
              <a:rPr lang="fr-FR" sz="1600" dirty="0" smtClean="0"/>
              <a:t>Humidité</a:t>
            </a:r>
          </a:p>
          <a:p>
            <a:pPr lvl="1"/>
            <a:r>
              <a:rPr lang="fr-FR" sz="1600" dirty="0" smtClean="0"/>
              <a:t>Chaleur</a:t>
            </a:r>
          </a:p>
          <a:p>
            <a:pPr lvl="1"/>
            <a:endParaRPr lang="fr-FR" sz="1600" dirty="0" smtClean="0"/>
          </a:p>
          <a:p>
            <a:r>
              <a:rPr lang="fr-FR" sz="1800" dirty="0" smtClean="0"/>
              <a:t>Les principes mis en œuvre:</a:t>
            </a:r>
          </a:p>
          <a:p>
            <a:pPr lvl="1"/>
            <a:r>
              <a:rPr lang="fr-FR" sz="1600" dirty="0"/>
              <a:t>l</a:t>
            </a:r>
            <a:r>
              <a:rPr lang="fr-FR" sz="1600" dirty="0"/>
              <a:t>a convection de l’air chaud et humide</a:t>
            </a:r>
          </a:p>
          <a:p>
            <a:pPr lvl="1"/>
            <a:r>
              <a:rPr lang="fr-FR" sz="1600" dirty="0"/>
              <a:t>La condensation de la vapeur d’eau</a:t>
            </a:r>
            <a:endParaRPr lang="fr-FR" sz="1600" dirty="0"/>
          </a:p>
        </p:txBody>
      </p:sp>
      <p:sp>
        <p:nvSpPr>
          <p:cNvPr id="3" name="Rectangle 2"/>
          <p:cNvSpPr/>
          <p:nvPr/>
        </p:nvSpPr>
        <p:spPr>
          <a:xfrm>
            <a:off x="1565510" y="3079123"/>
            <a:ext cx="138050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100" i="1" dirty="0" smtClean="0"/>
              <a:t>Le cumulonimbus</a:t>
            </a:r>
            <a:endParaRPr lang="fr-FR" sz="1100" i="1" dirty="0"/>
          </a:p>
        </p:txBody>
      </p:sp>
      <p:sp>
        <p:nvSpPr>
          <p:cNvPr id="9" name="Rectangle 8"/>
          <p:cNvSpPr/>
          <p:nvPr/>
        </p:nvSpPr>
        <p:spPr>
          <a:xfrm>
            <a:off x="6012160" y="3630636"/>
            <a:ext cx="105189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100" i="1" dirty="0" smtClean="0"/>
              <a:t>L’orage isolé</a:t>
            </a:r>
            <a:endParaRPr lang="fr-FR" sz="1100" i="1" dirty="0"/>
          </a:p>
        </p:txBody>
      </p:sp>
      <p:sp>
        <p:nvSpPr>
          <p:cNvPr id="10" name="Rectangle 9"/>
          <p:cNvSpPr/>
          <p:nvPr/>
        </p:nvSpPr>
        <p:spPr>
          <a:xfrm>
            <a:off x="5969979" y="5923352"/>
            <a:ext cx="148470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100" i="1" dirty="0" smtClean="0"/>
              <a:t>Les orages de front</a:t>
            </a:r>
            <a:endParaRPr lang="fr-FR" sz="1100" i="1" dirty="0"/>
          </a:p>
        </p:txBody>
      </p:sp>
    </p:spTree>
    <p:extLst>
      <p:ext uri="{BB962C8B-B14F-4D97-AF65-F5344CB8AC3E}">
        <p14:creationId xmlns:p14="http://schemas.microsoft.com/office/powerpoint/2010/main" val="1566574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3568" y="836712"/>
            <a:ext cx="7848872" cy="576064"/>
          </a:xfrm>
        </p:spPr>
        <p:txBody>
          <a:bodyPr/>
          <a:lstStyle/>
          <a:p>
            <a:pPr algn="ctr"/>
            <a:r>
              <a:rPr lang="en-US" sz="3200" dirty="0" smtClean="0"/>
              <a:t>Formation des éclairs</a:t>
            </a:r>
            <a:endParaRPr lang="en-US" sz="3200" b="1" dirty="0"/>
          </a:p>
        </p:txBody>
      </p:sp>
      <p:pic>
        <p:nvPicPr>
          <p:cNvPr id="3" name="Picture 10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47181" y="3073231"/>
            <a:ext cx="4685259" cy="2863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755576" y="1576162"/>
            <a:ext cx="7960834" cy="12772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100" dirty="0" smtClean="0"/>
              <a:t>Définition d’un éclair (d’après AMS): </a:t>
            </a:r>
          </a:p>
          <a:p>
            <a:r>
              <a:rPr lang="fr-FR" sz="1100" dirty="0" smtClean="0"/>
              <a:t>« une série de processus électriques qui se déroule en un laps de temps de l’ordre de la seconde qui transférèrent </a:t>
            </a:r>
          </a:p>
          <a:p>
            <a:r>
              <a:rPr lang="fr-FR" sz="1100" dirty="0" smtClean="0"/>
              <a:t>des charges électriques dans un canal ionisé entre deux zones de charges opposées:</a:t>
            </a:r>
          </a:p>
          <a:p>
            <a:pPr marL="628650" lvl="1" indent="-171450">
              <a:buFontTx/>
              <a:buChar char="-"/>
            </a:pPr>
            <a:r>
              <a:rPr lang="fr-FR" sz="1100" dirty="0" smtClean="0"/>
              <a:t>à l’intérieur d’un nuage (intra-nuage)</a:t>
            </a:r>
          </a:p>
          <a:p>
            <a:pPr marL="628650" lvl="1" indent="-171450">
              <a:buFontTx/>
              <a:buChar char="-"/>
            </a:pPr>
            <a:r>
              <a:rPr lang="fr-FR" sz="1100" dirty="0" smtClean="0"/>
              <a:t>entre deux nuages (inter-nuage)</a:t>
            </a:r>
          </a:p>
          <a:p>
            <a:pPr marL="628650" lvl="1" indent="-171450">
              <a:buFontTx/>
              <a:buChar char="-"/>
            </a:pPr>
            <a:r>
              <a:rPr lang="fr-FR" sz="1100" dirty="0" smtClean="0"/>
              <a:t>entre le nuage et l’air environnant (« éclair avorté »)</a:t>
            </a:r>
          </a:p>
          <a:p>
            <a:pPr marL="628650" lvl="1" indent="-171450">
              <a:buFontTx/>
              <a:buChar char="-"/>
            </a:pPr>
            <a:r>
              <a:rPr lang="fr-FR" sz="1100" dirty="0" smtClean="0"/>
              <a:t>entre le nuage et le sol (nuage-sol).</a:t>
            </a: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3073231"/>
            <a:ext cx="2772165" cy="2942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1115616" y="5928261"/>
            <a:ext cx="216758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b="1" i="1" dirty="0" smtClean="0"/>
              <a:t>Le circuit électrique global</a:t>
            </a:r>
            <a:endParaRPr lang="fr-FR" sz="1200" b="1" i="1" dirty="0"/>
          </a:p>
        </p:txBody>
      </p:sp>
      <p:sp>
        <p:nvSpPr>
          <p:cNvPr id="8" name="Rectangle 7"/>
          <p:cNvSpPr/>
          <p:nvPr/>
        </p:nvSpPr>
        <p:spPr>
          <a:xfrm>
            <a:off x="5292080" y="5928260"/>
            <a:ext cx="225734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b="1" i="1" dirty="0" smtClean="0"/>
              <a:t>Les différents types d’éclairs</a:t>
            </a:r>
            <a:endParaRPr lang="fr-FR" sz="1200" b="1" i="1" dirty="0"/>
          </a:p>
        </p:txBody>
      </p:sp>
    </p:spTree>
    <p:extLst>
      <p:ext uri="{BB962C8B-B14F-4D97-AF65-F5344CB8AC3E}">
        <p14:creationId xmlns:p14="http://schemas.microsoft.com/office/powerpoint/2010/main" val="176688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3568" y="836712"/>
            <a:ext cx="7848872" cy="576064"/>
          </a:xfrm>
        </p:spPr>
        <p:txBody>
          <a:bodyPr/>
          <a:lstStyle/>
          <a:p>
            <a:pPr algn="ctr"/>
            <a:r>
              <a:rPr lang="en-US" sz="3200" dirty="0" smtClean="0"/>
              <a:t>Formation des éclairs</a:t>
            </a:r>
            <a:endParaRPr lang="en-US" sz="3200" b="1" dirty="0"/>
          </a:p>
        </p:txBody>
      </p:sp>
      <p:sp>
        <p:nvSpPr>
          <p:cNvPr id="4" name="Rectangle 3"/>
          <p:cNvSpPr/>
          <p:nvPr/>
        </p:nvSpPr>
        <p:spPr>
          <a:xfrm>
            <a:off x="1826396" y="1541902"/>
            <a:ext cx="537198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dirty="0" smtClean="0"/>
              <a:t>Des décharges électriques dans la haute atmosphère aussi !</a:t>
            </a:r>
            <a:endParaRPr lang="fr-FR" sz="1400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1982616"/>
            <a:ext cx="4345272" cy="4128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2754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4"/>
          <p:cNvSpPr>
            <a:spLocks noGrp="1"/>
          </p:cNvSpPr>
          <p:nvPr>
            <p:ph idx="1"/>
          </p:nvPr>
        </p:nvSpPr>
        <p:spPr>
          <a:xfrm>
            <a:off x="732656" y="1988840"/>
            <a:ext cx="7799784" cy="4104456"/>
          </a:xfrm>
        </p:spPr>
        <p:txBody>
          <a:bodyPr>
            <a:normAutofit fontScale="92500"/>
          </a:bodyPr>
          <a:lstStyle/>
          <a:p>
            <a:r>
              <a:rPr lang="fr-FR" sz="1800" dirty="0" smtClean="0"/>
              <a:t>Un réseau de détection de la foudre a pour but de localiser l’activité électrique générée dans le nuage grâce aux nombreux rayonnements émis par les éclairs.</a:t>
            </a:r>
          </a:p>
          <a:p>
            <a:endParaRPr lang="fr-FR" sz="1800" dirty="0"/>
          </a:p>
          <a:p>
            <a:r>
              <a:rPr lang="fr-FR" sz="1800" dirty="0"/>
              <a:t>La détection et l’analyse des rayonnements électromagnétiques est le principe de fonctionnement de ces </a:t>
            </a:r>
            <a:r>
              <a:rPr lang="fr-FR" sz="1800" dirty="0" smtClean="0"/>
              <a:t>systèmes (principe de la télédétection radiogoniométrique).</a:t>
            </a:r>
            <a:endParaRPr lang="fr-FR" sz="1800" dirty="0"/>
          </a:p>
          <a:p>
            <a:endParaRPr lang="fr-FR" sz="1800" dirty="0" smtClean="0"/>
          </a:p>
          <a:p>
            <a:r>
              <a:rPr lang="fr-FR" sz="1800" dirty="0" smtClean="0"/>
              <a:t>Un réseau est toujours constitué de :</a:t>
            </a:r>
          </a:p>
          <a:p>
            <a:pPr lvl="1"/>
            <a:r>
              <a:rPr lang="fr-FR" sz="1600" dirty="0" smtClean="0"/>
              <a:t>Plusieurs capteurs chargés de détecter et mesurer les signaux</a:t>
            </a:r>
          </a:p>
          <a:p>
            <a:pPr lvl="1"/>
            <a:r>
              <a:rPr lang="fr-FR" sz="1600" dirty="0" smtClean="0"/>
              <a:t>Un calculateur qui localise les sources d’émissions</a:t>
            </a:r>
          </a:p>
          <a:p>
            <a:pPr lvl="1"/>
            <a:r>
              <a:rPr lang="fr-FR" sz="1600" dirty="0" smtClean="0"/>
              <a:t>Un réseau de communication entre capteurs et calculateur</a:t>
            </a:r>
          </a:p>
          <a:p>
            <a:pPr marL="457200" lvl="1" indent="0">
              <a:buNone/>
            </a:pPr>
            <a:endParaRPr lang="fr-FR" sz="1600" dirty="0" smtClean="0"/>
          </a:p>
          <a:p>
            <a:r>
              <a:rPr lang="fr-FR" sz="1800" dirty="0" smtClean="0"/>
              <a:t>Le choix de la technologie d’un réseau de détection va fixer:</a:t>
            </a:r>
          </a:p>
          <a:p>
            <a:pPr lvl="1"/>
            <a:r>
              <a:rPr lang="fr-FR" sz="1600" dirty="0" smtClean="0"/>
              <a:t>La </a:t>
            </a:r>
            <a:r>
              <a:rPr lang="fr-FR" sz="1600" dirty="0"/>
              <a:t>couverture de l’observation</a:t>
            </a:r>
          </a:p>
          <a:p>
            <a:pPr lvl="1"/>
            <a:r>
              <a:rPr lang="fr-FR" sz="1600" dirty="0" smtClean="0"/>
              <a:t>Les </a:t>
            </a:r>
            <a:r>
              <a:rPr lang="fr-FR" sz="1600" dirty="0"/>
              <a:t>données </a:t>
            </a:r>
            <a:r>
              <a:rPr lang="fr-FR" sz="1600" dirty="0" smtClean="0"/>
              <a:t>d’observation.</a:t>
            </a:r>
            <a:endParaRPr lang="fr-FR" sz="1600" dirty="0"/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683568" y="836712"/>
            <a:ext cx="7848872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u="sng" kern="120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dirty="0" err="1" smtClean="0"/>
              <a:t>Généralités</a:t>
            </a:r>
            <a:r>
              <a:rPr lang="en-US" sz="2800" dirty="0" smtClean="0"/>
              <a:t> </a:t>
            </a:r>
            <a:r>
              <a:rPr lang="en-US" sz="2800" dirty="0"/>
              <a:t>s</a:t>
            </a:r>
            <a:r>
              <a:rPr lang="en-US" sz="2800" dirty="0" smtClean="0"/>
              <a:t>ur les </a:t>
            </a:r>
            <a:r>
              <a:rPr lang="en-US" sz="2800" dirty="0" err="1" smtClean="0"/>
              <a:t>systèmes</a:t>
            </a:r>
            <a:r>
              <a:rPr lang="en-US" sz="2800" dirty="0" smtClean="0"/>
              <a:t> de </a:t>
            </a:r>
            <a:r>
              <a:rPr lang="en-US" sz="2800" dirty="0" err="1" smtClean="0"/>
              <a:t>détection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605833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3568" y="836712"/>
            <a:ext cx="7848872" cy="576064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2800" dirty="0" smtClean="0"/>
              <a:t>La </a:t>
            </a:r>
            <a:r>
              <a:rPr lang="en-US" sz="2800" dirty="0"/>
              <a:t>propagation des </a:t>
            </a:r>
            <a:r>
              <a:rPr lang="en-US" sz="2800" dirty="0" err="1"/>
              <a:t>signaux</a:t>
            </a:r>
            <a:endParaRPr lang="en-US" sz="2800" dirty="0"/>
          </a:p>
        </p:txBody>
      </p:sp>
      <p:grpSp>
        <p:nvGrpSpPr>
          <p:cNvPr id="4" name="Group 3"/>
          <p:cNvGrpSpPr/>
          <p:nvPr/>
        </p:nvGrpSpPr>
        <p:grpSpPr>
          <a:xfrm>
            <a:off x="827584" y="1700808"/>
            <a:ext cx="7776864" cy="4134411"/>
            <a:chOff x="3633272" y="1901828"/>
            <a:chExt cx="5475187" cy="3115181"/>
          </a:xfrm>
        </p:grpSpPr>
        <p:pic>
          <p:nvPicPr>
            <p:cNvPr id="5" name="Picture 7" descr="Ltg_spect02_b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1" r="623" b="6122"/>
            <a:stretch>
              <a:fillRect/>
            </a:stretch>
          </p:blipFill>
          <p:spPr bwMode="auto">
            <a:xfrm>
              <a:off x="3633272" y="1930403"/>
              <a:ext cx="5475187" cy="308660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69943" y="1930403"/>
              <a:ext cx="476626" cy="2963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7" name="Straight Arrow Connector 9"/>
            <p:cNvCxnSpPr/>
            <p:nvPr/>
          </p:nvCxnSpPr>
          <p:spPr>
            <a:xfrm flipV="1">
              <a:off x="8335780" y="2225687"/>
              <a:ext cx="4082" cy="180426"/>
            </a:xfrm>
            <a:prstGeom prst="straightConnector1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  <a:tailEnd type="stealt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Straight Arrow Connector 10"/>
            <p:cNvCxnSpPr/>
            <p:nvPr/>
          </p:nvCxnSpPr>
          <p:spPr>
            <a:xfrm flipV="1">
              <a:off x="8451438" y="2221605"/>
              <a:ext cx="4082" cy="180426"/>
            </a:xfrm>
            <a:prstGeom prst="straightConnector1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  <a:tailEnd type="stealt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9" name="TextBox 1"/>
            <p:cNvSpPr txBox="1"/>
            <p:nvPr/>
          </p:nvSpPr>
          <p:spPr>
            <a:xfrm>
              <a:off x="7827419" y="2211125"/>
              <a:ext cx="56457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Optical</a:t>
              </a:r>
              <a:endParaRPr lang="en-US" sz="10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0" name="TextBox 11"/>
            <p:cNvSpPr txBox="1"/>
            <p:nvPr/>
          </p:nvSpPr>
          <p:spPr>
            <a:xfrm>
              <a:off x="8455520" y="1901828"/>
              <a:ext cx="59343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Optical </a:t>
              </a:r>
            </a:p>
            <a:p>
              <a:pPr algn="ctr"/>
              <a:r>
                <a:rPr lang="en-US" sz="10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Sensor</a:t>
              </a:r>
              <a:endParaRPr lang="en-US" sz="10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01586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2" y="836712"/>
            <a:ext cx="7992888" cy="504056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2800" dirty="0" smtClean="0"/>
              <a:t>Les </a:t>
            </a:r>
            <a:r>
              <a:rPr lang="en-US" sz="2800" dirty="0" err="1" smtClean="0"/>
              <a:t>données</a:t>
            </a:r>
            <a:r>
              <a:rPr lang="en-US" sz="2800" dirty="0" smtClean="0"/>
              <a:t> </a:t>
            </a:r>
            <a:r>
              <a:rPr lang="en-US" sz="2800" dirty="0" err="1" smtClean="0"/>
              <a:t>en</a:t>
            </a:r>
            <a:r>
              <a:rPr lang="en-US" sz="2800" dirty="0" smtClean="0"/>
              <a:t> </a:t>
            </a:r>
            <a:r>
              <a:rPr lang="en-US" sz="2800" dirty="0" err="1"/>
              <a:t>fonction</a:t>
            </a:r>
            <a:r>
              <a:rPr lang="en-US" sz="2800" dirty="0"/>
              <a:t> de la </a:t>
            </a:r>
            <a:r>
              <a:rPr lang="en-US" sz="2800" dirty="0" err="1"/>
              <a:t>technologie</a:t>
            </a:r>
            <a:endParaRPr lang="en-US" sz="2800" dirty="0"/>
          </a:p>
        </p:txBody>
      </p:sp>
      <p:graphicFrame>
        <p:nvGraphicFramePr>
          <p:cNvPr id="25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1520167"/>
              </p:ext>
            </p:extLst>
          </p:nvPr>
        </p:nvGraphicFramePr>
        <p:xfrm>
          <a:off x="683568" y="1991564"/>
          <a:ext cx="7992888" cy="3219789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9325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04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643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1255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7658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Frequency Range</a:t>
                      </a:r>
                      <a:endParaRPr lang="en-US" sz="12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2219" marR="6221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Wavelength Range</a:t>
                      </a:r>
                      <a:endParaRPr lang="en-US" sz="12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2219" marR="6221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Discharge Process(</a:t>
                      </a:r>
                      <a:r>
                        <a:rPr lang="en-US" sz="1200" dirty="0" err="1">
                          <a:effectLst/>
                        </a:rPr>
                        <a:t>es</a:t>
                      </a:r>
                      <a:r>
                        <a:rPr lang="en-US" sz="1200" dirty="0">
                          <a:effectLst/>
                        </a:rPr>
                        <a:t>) / Lightning Event(s)</a:t>
                      </a:r>
                      <a:endParaRPr lang="en-US" sz="12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2219" marR="6221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Mode of Signal Propagation</a:t>
                      </a:r>
                      <a:endParaRPr lang="en-US" sz="12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2219" marR="62219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941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VLF</a:t>
                      </a:r>
                      <a:endParaRPr lang="en-US" sz="12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2219" marR="6221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10 – 100 km</a:t>
                      </a:r>
                      <a:endParaRPr lang="en-US" sz="12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2219" marR="6221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CG return</a:t>
                      </a:r>
                      <a:r>
                        <a:rPr lang="en-US" sz="1200" baseline="0" dirty="0" smtClean="0">
                          <a:effectLst/>
                        </a:rPr>
                        <a:t> strokes, l</a:t>
                      </a:r>
                      <a:r>
                        <a:rPr lang="en-US" sz="1200" dirty="0" smtClean="0">
                          <a:effectLst/>
                        </a:rPr>
                        <a:t>arge </a:t>
                      </a:r>
                      <a:r>
                        <a:rPr lang="en-US" sz="1200" dirty="0">
                          <a:effectLst/>
                        </a:rPr>
                        <a:t>amplitude cloud pulses including </a:t>
                      </a:r>
                      <a:r>
                        <a:rPr lang="en-US" sz="1200" dirty="0" smtClean="0">
                          <a:effectLst/>
                        </a:rPr>
                        <a:t>PB</a:t>
                      </a:r>
                      <a:r>
                        <a:rPr lang="en-US" sz="1200" baseline="0" dirty="0">
                          <a:effectLst/>
                        </a:rPr>
                        <a:t> </a:t>
                      </a:r>
                      <a:r>
                        <a:rPr lang="en-US" sz="1200" baseline="0" dirty="0" smtClean="0">
                          <a:effectLst/>
                        </a:rPr>
                        <a:t>and</a:t>
                      </a:r>
                      <a:r>
                        <a:rPr lang="en-US" sz="1200" dirty="0" smtClean="0">
                          <a:effectLst/>
                        </a:rPr>
                        <a:t> CIDs</a:t>
                      </a:r>
                      <a:endParaRPr lang="en-US" sz="12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2219" marR="62219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Ground wave and earth-ionosphere waveguide (affected by dispersion due to finite soil conductivity and characteristics of ionosphere)</a:t>
                      </a:r>
                      <a:endParaRPr lang="en-US" sz="12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2219" marR="62219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545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LF and MF</a:t>
                      </a:r>
                      <a:endParaRPr lang="en-US" sz="12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2219" marR="6221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0.1 </a:t>
                      </a:r>
                      <a:r>
                        <a:rPr lang="en-US" sz="1200" dirty="0">
                          <a:effectLst/>
                        </a:rPr>
                        <a:t>– 10 km</a:t>
                      </a:r>
                      <a:endParaRPr lang="en-US" sz="12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2219" marR="62219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effectLst/>
                        </a:rPr>
                        <a:t>CG leader</a:t>
                      </a:r>
                      <a:r>
                        <a:rPr lang="en-US" sz="1200" b="1" baseline="0" dirty="0" smtClean="0">
                          <a:effectLst/>
                        </a:rPr>
                        <a:t> steps</a:t>
                      </a:r>
                      <a:r>
                        <a:rPr lang="en-US" sz="1200" dirty="0" smtClean="0">
                          <a:effectLst/>
                        </a:rPr>
                        <a:t>,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CG return strokes</a:t>
                      </a:r>
                      <a:r>
                        <a:rPr lang="en-US" sz="1200" b="1" dirty="0" smtClean="0">
                          <a:effectLst/>
                        </a:rPr>
                        <a:t>, M-components</a:t>
                      </a:r>
                      <a:r>
                        <a:rPr lang="en-US" sz="1200" dirty="0" smtClean="0">
                          <a:effectLst/>
                        </a:rPr>
                        <a:t>, cloud </a:t>
                      </a:r>
                      <a:r>
                        <a:rPr lang="en-US" sz="1200" dirty="0">
                          <a:effectLst/>
                        </a:rPr>
                        <a:t>pulses including PB, CIDs, and </a:t>
                      </a:r>
                      <a:r>
                        <a:rPr lang="en-US" sz="1200" b="1" dirty="0" smtClean="0">
                          <a:effectLst/>
                        </a:rPr>
                        <a:t>K-changes</a:t>
                      </a:r>
                      <a:endParaRPr lang="en-US" sz="1200" b="1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2219" marR="62219" marT="0" marB="0" anchor="ctr"/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2219" marR="62219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77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HF</a:t>
                      </a:r>
                      <a:endParaRPr lang="en-US" sz="12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2219" marR="6221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10 – 100 m</a:t>
                      </a:r>
                      <a:endParaRPr lang="en-US" sz="12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2219" marR="6221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Various in-cloud and leader processes</a:t>
                      </a:r>
                      <a:endParaRPr lang="en-US" sz="12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2219" marR="62219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Line of sight (affected by blockage due to presence of objects in line of sight)</a:t>
                      </a:r>
                      <a:endParaRPr lang="en-US" sz="12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2219" marR="62219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658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VHF</a:t>
                      </a:r>
                      <a:endParaRPr lang="en-US" sz="12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2219" marR="6221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 – 10 m</a:t>
                      </a:r>
                      <a:endParaRPr lang="en-US" sz="12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2219" marR="6221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Breakdown of “virgin air” during channel </a:t>
                      </a:r>
                      <a:r>
                        <a:rPr lang="en-US" sz="1200" dirty="0" smtClean="0">
                          <a:effectLst/>
                        </a:rPr>
                        <a:t>formation,</a:t>
                      </a:r>
                      <a:r>
                        <a:rPr lang="en-US" sz="1200" baseline="0" dirty="0">
                          <a:effectLst/>
                        </a:rPr>
                        <a:t> </a:t>
                      </a:r>
                      <a:r>
                        <a:rPr lang="en-US" sz="1200" dirty="0" smtClean="0">
                          <a:effectLst/>
                        </a:rPr>
                        <a:t>dart leaders, </a:t>
                      </a:r>
                      <a:r>
                        <a:rPr lang="en-US" sz="1200" dirty="0">
                          <a:effectLst/>
                        </a:rPr>
                        <a:t>and K-changes</a:t>
                      </a:r>
                      <a:endParaRPr lang="en-US" sz="12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2219" marR="62219" marT="0" marB="0" anchor="ctr"/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2219" marR="62219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77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Near IR / Optical</a:t>
                      </a:r>
                      <a:endParaRPr lang="en-US" sz="12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2219" marR="6221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10</a:t>
                      </a:r>
                      <a:r>
                        <a:rPr lang="en-US" sz="1200" baseline="30000" dirty="0">
                          <a:effectLst/>
                        </a:rPr>
                        <a:t>-7</a:t>
                      </a:r>
                      <a:r>
                        <a:rPr lang="en-US" sz="1200" dirty="0">
                          <a:effectLst/>
                        </a:rPr>
                        <a:t> – 10</a:t>
                      </a:r>
                      <a:r>
                        <a:rPr lang="en-US" sz="1200" baseline="30000" dirty="0">
                          <a:effectLst/>
                        </a:rPr>
                        <a:t>-6</a:t>
                      </a:r>
                      <a:r>
                        <a:rPr lang="en-US" sz="1200" dirty="0">
                          <a:effectLst/>
                        </a:rPr>
                        <a:t> m</a:t>
                      </a:r>
                      <a:endParaRPr lang="en-US" sz="12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2219" marR="6221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Hot current-carrying channels</a:t>
                      </a:r>
                      <a:endParaRPr lang="en-US" sz="12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2219" marR="6221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Line of sight (affected by scattering in clouds)</a:t>
                      </a:r>
                      <a:endParaRPr lang="en-US" sz="12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2219" marR="62219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5493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3568" y="836712"/>
            <a:ext cx="7848872" cy="576064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2800" dirty="0" smtClean="0"/>
              <a:t>La couverture </a:t>
            </a:r>
            <a:r>
              <a:rPr lang="en-US" sz="2800" dirty="0" err="1" smtClean="0"/>
              <a:t>en</a:t>
            </a:r>
            <a:r>
              <a:rPr lang="en-US" sz="2800" dirty="0" smtClean="0"/>
              <a:t> </a:t>
            </a:r>
            <a:r>
              <a:rPr lang="en-US" sz="2800" dirty="0" err="1" smtClean="0"/>
              <a:t>fonction</a:t>
            </a:r>
            <a:r>
              <a:rPr lang="en-US" sz="2800" dirty="0" smtClean="0"/>
              <a:t> de la </a:t>
            </a:r>
            <a:r>
              <a:rPr lang="en-US" sz="2800" dirty="0" err="1" smtClean="0"/>
              <a:t>technologie</a:t>
            </a:r>
            <a:endParaRPr lang="en-US" sz="2800" dirty="0"/>
          </a:p>
        </p:txBody>
      </p:sp>
      <p:graphicFrame>
        <p:nvGraphicFramePr>
          <p:cNvPr id="4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6031478"/>
              </p:ext>
            </p:extLst>
          </p:nvPr>
        </p:nvGraphicFramePr>
        <p:xfrm>
          <a:off x="712142" y="1844824"/>
          <a:ext cx="7843470" cy="446770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4215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175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044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59076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LLS Type</a:t>
                      </a:r>
                      <a:endParaRPr lang="en-US" sz="1600" b="1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4657" marR="64657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Sensor Baseline Distance/ Optical Imager Field of View</a:t>
                      </a:r>
                      <a:endParaRPr lang="en-US" sz="1600" b="1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4657" marR="64657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9425">
                <a:tc row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Ground Based</a:t>
                      </a:r>
                      <a:endParaRPr lang="en-US" sz="14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4657" marR="6465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Long-range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(VLF)</a:t>
                      </a:r>
                      <a:endParaRPr lang="en-US" sz="14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4657" marR="6465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Several thousand kilometers</a:t>
                      </a:r>
                      <a:endParaRPr lang="en-US" sz="14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4657" marR="64657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936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Medium-range (ELF-HF)</a:t>
                      </a:r>
                      <a:endParaRPr lang="en-US" sz="14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4657" marR="6465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150-400 km</a:t>
                      </a:r>
                      <a:endParaRPr lang="en-US" sz="14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4657" marR="64657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67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Short-range (ELF-HF)</a:t>
                      </a:r>
                      <a:endParaRPr lang="en-US" sz="14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4657" marR="6465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50-75 km</a:t>
                      </a:r>
                      <a:endParaRPr lang="en-US" sz="14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4657" marR="64657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728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VHF mapping</a:t>
                      </a:r>
                      <a:endParaRPr lang="en-US" sz="14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4657" marR="6465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10-40 km for TOA, 150 km or less for interferometry</a:t>
                      </a:r>
                      <a:endParaRPr lang="en-US" sz="14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4657" marR="64657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8347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Satellite Based</a:t>
                      </a:r>
                      <a:endParaRPr lang="en-US" sz="14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4657" marR="6465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Low earth orbit optical imaging/ mapping</a:t>
                      </a:r>
                      <a:endParaRPr lang="en-US" sz="14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4657" marR="6465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600 x 600 km to 1300 x 1300 km areas for 90 s to a few minutes</a:t>
                      </a:r>
                      <a:endParaRPr lang="en-US" sz="14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4657" marR="64657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24018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Geo-stationary optical imaging/ mapping</a:t>
                      </a:r>
                      <a:endParaRPr lang="en-US" sz="14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4657" marR="6465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Two optical imagers on board two satellites (east and west) staring continuously at the Americas and nearby oceans</a:t>
                      </a:r>
                      <a:endParaRPr lang="en-US" sz="14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4657" marR="64657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8019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3568" y="836712"/>
            <a:ext cx="7848872" cy="576064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2800" dirty="0" err="1" smtClean="0"/>
              <a:t>Terminologie</a:t>
            </a:r>
            <a:r>
              <a:rPr lang="en-US" sz="2800" dirty="0" smtClean="0"/>
              <a:t> de la detection </a:t>
            </a:r>
            <a:r>
              <a:rPr lang="en-US" sz="2800" dirty="0" err="1" smtClean="0"/>
              <a:t>foudre</a:t>
            </a:r>
            <a:endParaRPr lang="en-US" sz="28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57497" y="1700808"/>
            <a:ext cx="8101013" cy="4976597"/>
          </a:xfrm>
          <a:prstGeom prst="rect">
            <a:avLst/>
          </a:prstGeom>
        </p:spPr>
        <p:txBody>
          <a:bodyPr/>
          <a:lstStyle>
            <a:lvl1pPr marL="180975" indent="-1809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300">
                <a:solidFill>
                  <a:srgbClr val="4C4C4C"/>
                </a:solidFill>
                <a:latin typeface="+mn-lt"/>
                <a:ea typeface="+mn-ea"/>
                <a:cs typeface="+mn-cs"/>
              </a:defRPr>
            </a:lvl1pPr>
            <a:lvl2pPr marL="625475" indent="-1809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rgbClr val="4C4C4C"/>
                </a:solidFill>
                <a:latin typeface="+mn-lt"/>
              </a:defRPr>
            </a:lvl2pPr>
            <a:lvl3pPr marL="1079500" indent="-1809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Times New Roman" pitchFamily="18" charset="0"/>
              <a:buChar char="–"/>
              <a:defRPr sz="2000">
                <a:solidFill>
                  <a:srgbClr val="4C4C4C"/>
                </a:solidFill>
                <a:latin typeface="+mn-lt"/>
              </a:defRPr>
            </a:lvl3pPr>
            <a:lvl4pPr marL="1449388" indent="-1905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Times New Roman" pitchFamily="18" charset="0"/>
              <a:buChar char="–"/>
              <a:defRPr sz="1700">
                <a:solidFill>
                  <a:srgbClr val="4C4C4C"/>
                </a:solidFill>
                <a:latin typeface="+mn-lt"/>
              </a:defRPr>
            </a:lvl4pPr>
            <a:lvl5pPr marL="1819275" indent="-1905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Times New Roman" pitchFamily="18" charset="0"/>
              <a:buChar char="–"/>
              <a:defRPr sz="1600">
                <a:solidFill>
                  <a:srgbClr val="4C4C4C"/>
                </a:solidFill>
                <a:latin typeface="+mn-lt"/>
              </a:defRPr>
            </a:lvl5pPr>
            <a:lvl6pPr marL="2276475" indent="-1905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Times New Roman" pitchFamily="18" charset="0"/>
              <a:buChar char="–"/>
              <a:defRPr sz="1600">
                <a:solidFill>
                  <a:srgbClr val="4C4C4C"/>
                </a:solidFill>
                <a:latin typeface="+mn-lt"/>
              </a:defRPr>
            </a:lvl6pPr>
            <a:lvl7pPr marL="2733675" indent="-1905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Times New Roman" pitchFamily="18" charset="0"/>
              <a:buChar char="–"/>
              <a:defRPr sz="1600">
                <a:solidFill>
                  <a:srgbClr val="4C4C4C"/>
                </a:solidFill>
                <a:latin typeface="+mn-lt"/>
              </a:defRPr>
            </a:lvl7pPr>
            <a:lvl8pPr marL="3190875" indent="-1905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Times New Roman" pitchFamily="18" charset="0"/>
              <a:buChar char="–"/>
              <a:defRPr sz="1600">
                <a:solidFill>
                  <a:srgbClr val="4C4C4C"/>
                </a:solidFill>
                <a:latin typeface="+mn-lt"/>
              </a:defRPr>
            </a:lvl8pPr>
            <a:lvl9pPr marL="3648075" indent="-1905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Times New Roman" pitchFamily="18" charset="0"/>
              <a:buChar char="–"/>
              <a:defRPr sz="1600">
                <a:solidFill>
                  <a:srgbClr val="4C4C4C"/>
                </a:solidFill>
                <a:latin typeface="+mn-lt"/>
              </a:defRPr>
            </a:lvl9pPr>
          </a:lstStyle>
          <a:p>
            <a:pPr algn="just"/>
            <a:r>
              <a:rPr lang="en-US" sz="1800" kern="0" dirty="0" smtClean="0">
                <a:solidFill>
                  <a:schemeClr val="tx1"/>
                </a:solidFill>
              </a:rPr>
              <a:t>Total lightning = CG flashes + IC flashes</a:t>
            </a:r>
          </a:p>
          <a:p>
            <a:pPr algn="just"/>
            <a:endParaRPr lang="en-US" sz="1800" kern="0" dirty="0" smtClean="0">
              <a:solidFill>
                <a:schemeClr val="tx1"/>
              </a:solidFill>
            </a:endParaRPr>
          </a:p>
          <a:p>
            <a:pPr algn="just"/>
            <a:r>
              <a:rPr lang="en-US" sz="1800" b="1" i="1" kern="0" dirty="0" smtClean="0">
                <a:solidFill>
                  <a:srgbClr val="0000FF"/>
                </a:solidFill>
              </a:rPr>
              <a:t>Total lightning detection </a:t>
            </a:r>
            <a:r>
              <a:rPr lang="en-US" sz="1800" kern="0" dirty="0" smtClean="0">
                <a:solidFill>
                  <a:schemeClr val="tx1"/>
                </a:solidFill>
              </a:rPr>
              <a:t>is the detection and </a:t>
            </a:r>
            <a:r>
              <a:rPr lang="en-US" sz="1800" kern="0" dirty="0" err="1" smtClean="0">
                <a:solidFill>
                  <a:schemeClr val="tx1"/>
                </a:solidFill>
              </a:rPr>
              <a:t>geolocation</a:t>
            </a:r>
            <a:r>
              <a:rPr lang="en-US" sz="1800" kern="0" dirty="0" smtClean="0">
                <a:solidFill>
                  <a:schemeClr val="tx1"/>
                </a:solidFill>
              </a:rPr>
              <a:t> of </a:t>
            </a:r>
            <a:r>
              <a:rPr lang="en-US" sz="1800" b="1" kern="0" dirty="0" smtClean="0">
                <a:solidFill>
                  <a:srgbClr val="0000FF"/>
                </a:solidFill>
              </a:rPr>
              <a:t>a large fraction of</a:t>
            </a:r>
            <a:r>
              <a:rPr lang="en-US" sz="1800" kern="0" dirty="0" smtClean="0">
                <a:solidFill>
                  <a:srgbClr val="0000FF"/>
                </a:solidFill>
              </a:rPr>
              <a:t> </a:t>
            </a:r>
            <a:r>
              <a:rPr lang="en-US" sz="1800" kern="0" dirty="0" smtClean="0">
                <a:solidFill>
                  <a:schemeClr val="tx1"/>
                </a:solidFill>
              </a:rPr>
              <a:t>IC and CG flashes.</a:t>
            </a:r>
          </a:p>
          <a:p>
            <a:pPr lvl="1" algn="just"/>
            <a:endParaRPr lang="en-US" sz="1600" kern="0" dirty="0" smtClean="0">
              <a:solidFill>
                <a:schemeClr val="tx1"/>
              </a:solidFill>
            </a:endParaRPr>
          </a:p>
          <a:p>
            <a:pPr lvl="1" algn="just"/>
            <a:r>
              <a:rPr lang="en-US" sz="1600" kern="0" dirty="0" smtClean="0">
                <a:solidFill>
                  <a:schemeClr val="tx1"/>
                </a:solidFill>
              </a:rPr>
              <a:t>A </a:t>
            </a:r>
            <a:r>
              <a:rPr lang="en-US" sz="1600" kern="0" dirty="0">
                <a:solidFill>
                  <a:schemeClr val="tx1"/>
                </a:solidFill>
              </a:rPr>
              <a:t>CG/IC flash is said to be “detected” if one or more of the strokes/pulses in the flash are detected and reported by the </a:t>
            </a:r>
            <a:r>
              <a:rPr lang="en-US" sz="1600" kern="0" dirty="0" smtClean="0">
                <a:solidFill>
                  <a:schemeClr val="tx1"/>
                </a:solidFill>
              </a:rPr>
              <a:t>network. </a:t>
            </a:r>
          </a:p>
          <a:p>
            <a:pPr lvl="1" algn="just"/>
            <a:endParaRPr lang="en-US" sz="1600" kern="0" dirty="0">
              <a:solidFill>
                <a:schemeClr val="tx1"/>
              </a:solidFill>
            </a:endParaRPr>
          </a:p>
          <a:p>
            <a:pPr lvl="1" algn="just"/>
            <a:r>
              <a:rPr lang="en-US" sz="1600" kern="0" dirty="0">
                <a:solidFill>
                  <a:schemeClr val="tx1"/>
                </a:solidFill>
              </a:rPr>
              <a:t>CG/IC flash detection efficiency is defined as the percentage of the total number of CG/IC flashes (occurring in a certain period of time over a certain geographical area) that were detected by a network. </a:t>
            </a:r>
          </a:p>
          <a:p>
            <a:pPr marL="0" indent="0" algn="just">
              <a:buNone/>
            </a:pPr>
            <a:endParaRPr lang="en-US" sz="1800" kern="0" dirty="0">
              <a:solidFill>
                <a:schemeClr val="tx1"/>
              </a:solidFill>
            </a:endParaRPr>
          </a:p>
          <a:p>
            <a:pPr algn="just"/>
            <a:r>
              <a:rPr lang="en-US" sz="1800" b="1" i="1" kern="0" dirty="0" smtClean="0">
                <a:solidFill>
                  <a:srgbClr val="0000FF"/>
                </a:solidFill>
              </a:rPr>
              <a:t>Total Lightning Mapping </a:t>
            </a:r>
            <a:r>
              <a:rPr lang="en-US" sz="1800" kern="0" dirty="0" smtClean="0">
                <a:solidFill>
                  <a:schemeClr val="tx1"/>
                </a:solidFill>
              </a:rPr>
              <a:t>is the detection and </a:t>
            </a:r>
            <a:r>
              <a:rPr lang="en-US" sz="1800" b="1" kern="0" dirty="0" err="1" smtClean="0">
                <a:solidFill>
                  <a:srgbClr val="0000FF"/>
                </a:solidFill>
              </a:rPr>
              <a:t>geolocation</a:t>
            </a:r>
            <a:r>
              <a:rPr lang="en-US" sz="1800" b="1" kern="0" dirty="0" smtClean="0">
                <a:solidFill>
                  <a:srgbClr val="0000FF"/>
                </a:solidFill>
              </a:rPr>
              <a:t> of enough emissions to map the full spatial extent of a flash</a:t>
            </a:r>
            <a:r>
              <a:rPr lang="en-US" sz="1800" kern="0" dirty="0" smtClean="0">
                <a:solidFill>
                  <a:schemeClr val="tx1"/>
                </a:solidFill>
              </a:rPr>
              <a:t>.</a:t>
            </a:r>
            <a:endParaRPr lang="en-US" sz="1800" kern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6227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èlePPT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ModèlePPT</Template>
  <TotalTime>9598</TotalTime>
  <Words>766</Words>
  <Application>Microsoft Office PowerPoint</Application>
  <PresentationFormat>Affichage à l'écran (4:3)</PresentationFormat>
  <Paragraphs>133</Paragraphs>
  <Slides>15</Slides>
  <Notes>14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25" baseType="lpstr">
      <vt:lpstr>SimSun</vt:lpstr>
      <vt:lpstr>Arial</vt:lpstr>
      <vt:lpstr>Calibri</vt:lpstr>
      <vt:lpstr>Calibri Light</vt:lpstr>
      <vt:lpstr>Century Gothic</vt:lpstr>
      <vt:lpstr>Courier New</vt:lpstr>
      <vt:lpstr>Times New Roman</vt:lpstr>
      <vt:lpstr>Wingdings</vt:lpstr>
      <vt:lpstr>Wingdings 3</vt:lpstr>
      <vt:lpstr>ModèlePPT</vt:lpstr>
      <vt:lpstr>Présentation PowerPoint</vt:lpstr>
      <vt:lpstr>Formation des orages</vt:lpstr>
      <vt:lpstr>Formation des éclairs</vt:lpstr>
      <vt:lpstr>Formation des éclairs</vt:lpstr>
      <vt:lpstr>Présentation PowerPoint</vt:lpstr>
      <vt:lpstr>La propagation des signaux</vt:lpstr>
      <vt:lpstr>Les données en fonction de la technologie</vt:lpstr>
      <vt:lpstr>La couverture en fonction de la technologie</vt:lpstr>
      <vt:lpstr>Terminologie de la detection foudre</vt:lpstr>
      <vt:lpstr>Les principes de localisation La difference de temps d’arrivée</vt:lpstr>
      <vt:lpstr>Les principes de localisation La triangulation</vt:lpstr>
      <vt:lpstr>Exemple de données</vt:lpstr>
      <vt:lpstr>Les performances</vt:lpstr>
      <vt:lpstr>La validation des performances</vt:lpstr>
      <vt:lpstr>Présentation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Marina Bareyre</dc:creator>
  <cp:lastModifiedBy>STEPHANE PEDEBOY</cp:lastModifiedBy>
  <cp:revision>167</cp:revision>
  <cp:lastPrinted>2015-09-14T09:44:59Z</cp:lastPrinted>
  <dcterms:created xsi:type="dcterms:W3CDTF">2013-02-04T09:23:44Z</dcterms:created>
  <dcterms:modified xsi:type="dcterms:W3CDTF">2015-10-12T07:36:09Z</dcterms:modified>
</cp:coreProperties>
</file>