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2" r:id="rId2"/>
  </p:sldMasterIdLst>
  <p:notesMasterIdLst>
    <p:notesMasterId r:id="rId70"/>
  </p:notesMasterIdLst>
  <p:handoutMasterIdLst>
    <p:handoutMasterId r:id="rId71"/>
  </p:handoutMasterIdLst>
  <p:sldIdLst>
    <p:sldId id="311" r:id="rId3"/>
    <p:sldId id="310" r:id="rId4"/>
    <p:sldId id="282" r:id="rId5"/>
    <p:sldId id="273" r:id="rId6"/>
    <p:sldId id="280" r:id="rId7"/>
    <p:sldId id="275" r:id="rId8"/>
    <p:sldId id="276" r:id="rId9"/>
    <p:sldId id="277" r:id="rId10"/>
    <p:sldId id="278" r:id="rId11"/>
    <p:sldId id="283" r:id="rId12"/>
    <p:sldId id="284" r:id="rId13"/>
    <p:sldId id="312" r:id="rId14"/>
    <p:sldId id="313" r:id="rId15"/>
    <p:sldId id="307" r:id="rId16"/>
    <p:sldId id="302" r:id="rId17"/>
    <p:sldId id="306" r:id="rId18"/>
    <p:sldId id="317" r:id="rId19"/>
    <p:sldId id="308" r:id="rId20"/>
    <p:sldId id="285" r:id="rId21"/>
    <p:sldId id="286" r:id="rId22"/>
    <p:sldId id="287" r:id="rId23"/>
    <p:sldId id="289" r:id="rId24"/>
    <p:sldId id="293" r:id="rId25"/>
    <p:sldId id="294" r:id="rId26"/>
    <p:sldId id="290" r:id="rId27"/>
    <p:sldId id="292" r:id="rId28"/>
    <p:sldId id="291" r:id="rId29"/>
    <p:sldId id="295" r:id="rId30"/>
    <p:sldId id="344" r:id="rId31"/>
    <p:sldId id="319" r:id="rId32"/>
    <p:sldId id="320" r:id="rId33"/>
    <p:sldId id="322" r:id="rId34"/>
    <p:sldId id="323" r:id="rId35"/>
    <p:sldId id="324" r:id="rId36"/>
    <p:sldId id="325" r:id="rId37"/>
    <p:sldId id="326" r:id="rId38"/>
    <p:sldId id="327" r:id="rId39"/>
    <p:sldId id="328" r:id="rId40"/>
    <p:sldId id="329" r:id="rId41"/>
    <p:sldId id="330" r:id="rId42"/>
    <p:sldId id="331" r:id="rId43"/>
    <p:sldId id="332" r:id="rId44"/>
    <p:sldId id="333" r:id="rId45"/>
    <p:sldId id="334" r:id="rId46"/>
    <p:sldId id="335" r:id="rId47"/>
    <p:sldId id="336" r:id="rId48"/>
    <p:sldId id="337" r:id="rId49"/>
    <p:sldId id="338" r:id="rId50"/>
    <p:sldId id="339" r:id="rId51"/>
    <p:sldId id="340" r:id="rId52"/>
    <p:sldId id="341" r:id="rId53"/>
    <p:sldId id="343" r:id="rId54"/>
    <p:sldId id="342" r:id="rId55"/>
    <p:sldId id="297" r:id="rId56"/>
    <p:sldId id="296" r:id="rId57"/>
    <p:sldId id="281" r:id="rId58"/>
    <p:sldId id="300" r:id="rId59"/>
    <p:sldId id="314" r:id="rId60"/>
    <p:sldId id="301" r:id="rId61"/>
    <p:sldId id="303" r:id="rId62"/>
    <p:sldId id="304" r:id="rId63"/>
    <p:sldId id="305" r:id="rId64"/>
    <p:sldId id="299" r:id="rId65"/>
    <p:sldId id="288" r:id="rId66"/>
    <p:sldId id="318" r:id="rId67"/>
    <p:sldId id="298" r:id="rId68"/>
    <p:sldId id="321" r:id="rId6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9632" autoAdjust="0"/>
    <p:restoredTop sz="94660"/>
  </p:normalViewPr>
  <p:slideViewPr>
    <p:cSldViewPr snapToGrid="0" snapToObjects="1">
      <p:cViewPr>
        <p:scale>
          <a:sx n="70" d="100"/>
          <a:sy n="70" d="100"/>
        </p:scale>
        <p:origin x="-2022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F7F5AF9D-6D53-454B-B2AD-1BC869DAF6D3}" type="datetimeFigureOut">
              <a:rPr lang="en-US"/>
              <a:pPr/>
              <a:t>10/7/2015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B70E0058-D061-4D22-8613-7B716C8B95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888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93A6D295-C612-4AD9-BA5E-7D841FCA97D4}" type="datetimeFigureOut">
              <a:rPr lang="en-US"/>
              <a:pPr/>
              <a:t>10/7/2015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723AD960-393A-4C0E-A860-E6ECE5050C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7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6028" y="4343798"/>
            <a:ext cx="5485946" cy="411360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3565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Denisov CPPM  2015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FAD00B-73BA-496C-88C0-1DE0A41B82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518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Denisov CPPM  2015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07657E-9953-4570-82A3-20991EFDF5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41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Denisov CPPM  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7E560-A252-4A7B-A311-1AD8681F32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30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Denisov CPPM  2015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A5676720-063E-46BD-82DD-B9D724D6F3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19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Denisov CPPM  2015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42708C4F-D090-45B5-8A2A-A742775B0F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365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Denisov CPPM  2015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5AF5B-FC8E-44D0-81AF-3CF12AAEF0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51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239000" cy="609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66800"/>
            <a:ext cx="3810000" cy="50292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3810000" cy="50292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477000"/>
            <a:ext cx="22098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28600" y="6629400"/>
            <a:ext cx="25908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Denisov CPPM  2015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534400" y="6553200"/>
            <a:ext cx="609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CB11D-83CF-4D8B-B88D-4B7CF10CFA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0" y="114300"/>
            <a:ext cx="5808663" cy="4794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Denisov CPPM 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F9AAD-307C-44F7-AD48-C42ECE9B4F52}" type="slidenum">
              <a:rPr lang="en-US"/>
              <a:pPr>
                <a:defRPr/>
              </a:pPr>
              <a:t>‹#›</a:t>
            </a:fld>
            <a:endParaRPr lang="en-US" b="1">
              <a:solidFill>
                <a:srgbClr val="FA00FA"/>
              </a:solidFill>
              <a:latin typeface="Symbol" pitchFamily="18" charset="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Denisov CPPM  2015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1E4909-9ECF-4973-929D-AC0FD9C574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75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Denisov CPPM  2015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A1E761-A14A-413B-AC85-3E266DCB6C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26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Denisov CPPM  2015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8B7F1088-0DDB-48C1-A2AA-ACC04BF5B8B0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  <p:sldLayoutId id="2147484088" r:id="rId6"/>
    <p:sldLayoutId id="2147484089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endParaRPr 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Denisov CPPM  2015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FCE5AB56-D1BA-4B44-9E21-F846AF9A8FF0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images.google.com/imgres?imgurl=http://www.scifun.ed.ac.uk/card/images/left/proton.jpg&amp;imgrefurl=http://www.scifun.ed.ac.uk/card/card-left.html&amp;usg=__Jn6ZV-b8dcvHOCBMJChOBCLkO0g=&amp;h=700&amp;w=650&amp;sz=63&amp;hl=en&amp;start=8&amp;tbnid=F21tNSjdT0wcyM:&amp;tbnh=140&amp;tbnw=130&amp;prev=/images?q=picture+proton&amp;hl=en" TargetMode="External"/><Relationship Id="rId5" Type="http://schemas.openxmlformats.org/officeDocument/2006/relationships/image" Target="../media/image9.png"/><Relationship Id="rId4" Type="http://schemas.openxmlformats.org/officeDocument/2006/relationships/hyperlink" Target="http://library.thinkquest.org/3564/cell37.gif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9/9e/Sscmap1.jpg" TargetMode="Externa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jpeg"/><Relationship Id="rId5" Type="http://schemas.openxmlformats.org/officeDocument/2006/relationships/image" Target="../media/image12.png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124" charset="0"/>
              </a:rPr>
              <a:t>Future Colliders, </a:t>
            </a:r>
            <a:r>
              <a:rPr lang="en-US" sz="4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124" charset="0"/>
              </a:rPr>
              <a:t>Fermilab</a:t>
            </a:r>
            <a:r>
              <a:rPr 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124" charset="0"/>
              </a:rPr>
              <a:t> Plans</a:t>
            </a: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91150"/>
            <a:ext cx="8672513" cy="771525"/>
          </a:xfrm>
        </p:spPr>
        <p:txBody>
          <a:bodyPr/>
          <a:lstStyle/>
          <a:p>
            <a:pPr algn="ctr">
              <a:buNone/>
            </a:pPr>
            <a:r>
              <a:rPr lang="en-US" sz="2000" b="1" dirty="0" smtClean="0">
                <a:solidFill>
                  <a:schemeClr val="tx2"/>
                </a:solidFill>
                <a:latin typeface="Helvetica" pitchFamily="124" charset="0"/>
              </a:rPr>
              <a:t>Dmitri </a:t>
            </a:r>
            <a:r>
              <a:rPr lang="en-US" sz="2000" b="1" dirty="0" err="1" smtClean="0">
                <a:solidFill>
                  <a:schemeClr val="tx2"/>
                </a:solidFill>
                <a:latin typeface="Helvetica" pitchFamily="124" charset="0"/>
              </a:rPr>
              <a:t>Denisov</a:t>
            </a:r>
            <a:r>
              <a:rPr lang="en-US" sz="2000" b="1" dirty="0" smtClean="0">
                <a:solidFill>
                  <a:schemeClr val="tx2"/>
                </a:solidFill>
                <a:latin typeface="Helvetica" pitchFamily="124" charset="0"/>
              </a:rPr>
              <a:t>, </a:t>
            </a:r>
            <a:r>
              <a:rPr lang="en-US" sz="2000" b="1" dirty="0" err="1" smtClean="0">
                <a:solidFill>
                  <a:schemeClr val="tx2"/>
                </a:solidFill>
                <a:latin typeface="Helvetica" pitchFamily="124" charset="0"/>
              </a:rPr>
              <a:t>Fermilab</a:t>
            </a:r>
            <a:endParaRPr lang="en-US" sz="2000" b="1" dirty="0" smtClean="0">
              <a:solidFill>
                <a:schemeClr val="tx2"/>
              </a:solidFill>
              <a:latin typeface="Helvetica" pitchFamily="124" charset="0"/>
            </a:endParaRPr>
          </a:p>
          <a:p>
            <a:pPr algn="ctr">
              <a:buNone/>
            </a:pPr>
            <a:r>
              <a:rPr lang="en-US" sz="2000" dirty="0" smtClean="0">
                <a:solidFill>
                  <a:schemeClr val="tx2"/>
                </a:solidFill>
                <a:latin typeface="Helvetica" pitchFamily="124" charset="0"/>
              </a:rPr>
              <a:t>CPPM Seminar October 8 2015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7E560-A252-4A7B-A311-1AD8681F32CA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Picture 8" descr="Fermi_world.gif (26917 byte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8963" y="864353"/>
            <a:ext cx="4861911" cy="44029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/>
          <a:srcRect l="24000" t="27600" r="22500" b="7200"/>
          <a:stretch>
            <a:fillRect/>
          </a:stretch>
        </p:blipFill>
        <p:spPr bwMode="auto">
          <a:xfrm>
            <a:off x="914400" y="685800"/>
            <a:ext cx="7315200" cy="439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599" y="103665"/>
            <a:ext cx="8686800" cy="404336"/>
          </a:xfrm>
        </p:spPr>
        <p:txBody>
          <a:bodyPr/>
          <a:lstStyle/>
          <a:p>
            <a:pPr algn="ctr"/>
            <a:r>
              <a:rPr lang="en-US" dirty="0" smtClean="0"/>
              <a:t>Operating or Soon to be Operating Colliders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978400"/>
            <a:ext cx="8915400" cy="1435100"/>
          </a:xfrm>
        </p:spPr>
        <p:txBody>
          <a:bodyPr/>
          <a:lstStyle/>
          <a:p>
            <a:r>
              <a:rPr lang="en-US" sz="1600" dirty="0" smtClean="0"/>
              <a:t>Single high energy </a:t>
            </a:r>
            <a:r>
              <a:rPr lang="en-US" sz="1600" dirty="0" err="1" smtClean="0"/>
              <a:t>hadron</a:t>
            </a:r>
            <a:r>
              <a:rPr lang="en-US" sz="1600" dirty="0" smtClean="0"/>
              <a:t> collider – the LHC, now at 13 </a:t>
            </a:r>
            <a:r>
              <a:rPr lang="en-US" sz="1600" dirty="0" err="1" smtClean="0"/>
              <a:t>TeV</a:t>
            </a:r>
            <a:endParaRPr lang="en-US" sz="1600" dirty="0" smtClean="0"/>
          </a:p>
          <a:p>
            <a:pPr lvl="1"/>
            <a:r>
              <a:rPr lang="en-US" sz="1400" dirty="0" smtClean="0"/>
              <a:t>RHIC at BNL – nuclear studies</a:t>
            </a:r>
          </a:p>
          <a:p>
            <a:r>
              <a:rPr lang="en-US" sz="1600" dirty="0" smtClean="0"/>
              <a:t>DAFNE (</a:t>
            </a:r>
            <a:r>
              <a:rPr lang="en-US" sz="1600" dirty="0" err="1" smtClean="0"/>
              <a:t>Frascati</a:t>
            </a:r>
            <a:r>
              <a:rPr lang="en-US" sz="1600" dirty="0" smtClean="0"/>
              <a:t>), VEPP (Novosibirsk), BEPC (Beijing) – low energy </a:t>
            </a:r>
            <a:r>
              <a:rPr lang="en-US" sz="1600" dirty="0" err="1" smtClean="0"/>
              <a:t>e</a:t>
            </a:r>
            <a:r>
              <a:rPr lang="en-US" sz="1600" baseline="30000" dirty="0" err="1" smtClean="0"/>
              <a:t>+</a:t>
            </a:r>
            <a:r>
              <a:rPr lang="en-US" sz="1600" dirty="0" err="1" smtClean="0"/>
              <a:t>e</a:t>
            </a:r>
            <a:r>
              <a:rPr lang="en-US" sz="1600" baseline="30000" dirty="0" smtClean="0"/>
              <a:t>-</a:t>
            </a:r>
            <a:r>
              <a:rPr lang="en-US" sz="1600" dirty="0" smtClean="0"/>
              <a:t> colliders</a:t>
            </a:r>
          </a:p>
          <a:p>
            <a:r>
              <a:rPr lang="en-US" sz="1600" dirty="0" err="1" smtClean="0"/>
              <a:t>SuperKEK</a:t>
            </a:r>
            <a:r>
              <a:rPr lang="en-US" sz="1600" dirty="0" smtClean="0"/>
              <a:t>-B – b-factory at KEK to restart in 2016 with ~40 times higher luminosity</a:t>
            </a:r>
          </a:p>
          <a:p>
            <a:pPr lvl="1"/>
            <a:r>
              <a:rPr lang="en-US" sz="1400" dirty="0" smtClean="0"/>
              <a:t>studies of particle containing b-quarks</a:t>
            </a:r>
            <a:endParaRPr lang="en-US" sz="1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96325" y="6616700"/>
            <a:ext cx="447675" cy="241300"/>
          </a:xfrm>
        </p:spPr>
        <p:txBody>
          <a:bodyPr/>
          <a:lstStyle/>
          <a:p>
            <a:fld id="{6227E560-A252-4A7B-A311-1AD8681F32C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3445933" y="2734733"/>
            <a:ext cx="728134" cy="42333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6450013" y="3310466"/>
            <a:ext cx="1440391" cy="524934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6569393" y="3039533"/>
            <a:ext cx="728134" cy="27093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7162271" y="745403"/>
            <a:ext cx="728134" cy="42333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6" name="Oval 11"/>
          <p:cNvSpPr>
            <a:spLocks noChangeArrowheads="1"/>
          </p:cNvSpPr>
          <p:nvPr/>
        </p:nvSpPr>
        <p:spPr bwMode="auto">
          <a:xfrm>
            <a:off x="5264349" y="3108144"/>
            <a:ext cx="728134" cy="40464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7" name="Oval 11"/>
          <p:cNvSpPr>
            <a:spLocks noChangeArrowheads="1"/>
          </p:cNvSpPr>
          <p:nvPr/>
        </p:nvSpPr>
        <p:spPr bwMode="auto">
          <a:xfrm>
            <a:off x="6587066" y="1854679"/>
            <a:ext cx="728134" cy="27093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264349" y="4679890"/>
            <a:ext cx="1669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6"/>
                </a:solidFill>
              </a:rPr>
              <a:t>of first physics</a:t>
            </a:r>
            <a:endParaRPr lang="en-US" sz="200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412803"/>
          </a:xfrm>
        </p:spPr>
        <p:txBody>
          <a:bodyPr/>
          <a:lstStyle/>
          <a:p>
            <a:pPr algn="ctr"/>
            <a:r>
              <a:rPr lang="en-US" dirty="0" smtClean="0"/>
              <a:t>Physics Goals and Challenges of the Future Colliders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914400"/>
            <a:ext cx="8923867" cy="5146087"/>
          </a:xfrm>
        </p:spPr>
        <p:txBody>
          <a:bodyPr/>
          <a:lstStyle/>
          <a:p>
            <a:r>
              <a:rPr lang="en-US" sz="2000" dirty="0" smtClean="0"/>
              <a:t>Physics interests often drive colliders development</a:t>
            </a:r>
          </a:p>
          <a:p>
            <a:pPr lvl="1"/>
            <a:r>
              <a:rPr lang="en-US" sz="2000" dirty="0" smtClean="0">
                <a:solidFill>
                  <a:schemeClr val="tx2"/>
                </a:solidFill>
              </a:rPr>
              <a:t>Like colliding antiprotons in the already existing ring of </a:t>
            </a:r>
            <a:r>
              <a:rPr lang="en-US" sz="2000" dirty="0" err="1" smtClean="0">
                <a:solidFill>
                  <a:schemeClr val="tx2"/>
                </a:solidFill>
              </a:rPr>
              <a:t>SpS</a:t>
            </a:r>
            <a:r>
              <a:rPr lang="en-US" sz="2000" dirty="0" smtClean="0">
                <a:solidFill>
                  <a:schemeClr val="tx2"/>
                </a:solidFill>
              </a:rPr>
              <a:t> at CERN to discover W and Z bosons</a:t>
            </a:r>
          </a:p>
          <a:p>
            <a:r>
              <a:rPr lang="en-US" sz="2000" dirty="0" smtClean="0"/>
              <a:t>Today there are two areas where new colliders are especially important</a:t>
            </a:r>
          </a:p>
          <a:p>
            <a:pPr lvl="1"/>
            <a:r>
              <a:rPr lang="en-US" sz="2000" dirty="0" smtClean="0">
                <a:solidFill>
                  <a:schemeClr val="tx2"/>
                </a:solidFill>
              </a:rPr>
              <a:t>“Higgs factory” – a collider (most probably </a:t>
            </a:r>
            <a:r>
              <a:rPr lang="en-US" sz="2000" dirty="0" err="1" smtClean="0">
                <a:solidFill>
                  <a:schemeClr val="tx2"/>
                </a:solidFill>
              </a:rPr>
              <a:t>e</a:t>
            </a:r>
            <a:r>
              <a:rPr lang="en-US" sz="2000" baseline="30000" dirty="0" err="1" smtClean="0">
                <a:solidFill>
                  <a:schemeClr val="tx2"/>
                </a:solidFill>
              </a:rPr>
              <a:t>+</a:t>
            </a:r>
            <a:r>
              <a:rPr lang="en-US" sz="2000" dirty="0" err="1" smtClean="0">
                <a:solidFill>
                  <a:schemeClr val="tx2"/>
                </a:solidFill>
              </a:rPr>
              <a:t>e</a:t>
            </a:r>
            <a:r>
              <a:rPr lang="en-US" sz="2000" baseline="30000" dirty="0" smtClean="0">
                <a:solidFill>
                  <a:schemeClr val="tx2"/>
                </a:solidFill>
              </a:rPr>
              <a:t>-</a:t>
            </a:r>
            <a:r>
              <a:rPr lang="en-US" sz="2000" dirty="0" smtClean="0">
                <a:solidFill>
                  <a:schemeClr val="tx2"/>
                </a:solidFill>
              </a:rPr>
              <a:t>) with a center of mass energy 250 </a:t>
            </a:r>
            <a:r>
              <a:rPr lang="en-US" sz="2000" dirty="0" err="1" smtClean="0">
                <a:solidFill>
                  <a:schemeClr val="tx2"/>
                </a:solidFill>
              </a:rPr>
              <a:t>GeV</a:t>
            </a:r>
            <a:r>
              <a:rPr lang="en-US" sz="2000" dirty="0" smtClean="0">
                <a:solidFill>
                  <a:schemeClr val="tx2"/>
                </a:solidFill>
              </a:rPr>
              <a:t> and above and high luminosity to study the Higgs boson properties </a:t>
            </a:r>
          </a:p>
          <a:p>
            <a:pPr lvl="1"/>
            <a:r>
              <a:rPr lang="en-US" sz="2000" dirty="0" smtClean="0">
                <a:solidFill>
                  <a:schemeClr val="tx2"/>
                </a:solidFill>
              </a:rPr>
              <a:t>“~100 </a:t>
            </a:r>
            <a:r>
              <a:rPr lang="en-US" sz="2000" dirty="0" err="1" smtClean="0">
                <a:solidFill>
                  <a:schemeClr val="tx2"/>
                </a:solidFill>
              </a:rPr>
              <a:t>TeV</a:t>
            </a:r>
            <a:r>
              <a:rPr lang="en-US" sz="2000" dirty="0" smtClean="0">
                <a:solidFill>
                  <a:schemeClr val="tx2"/>
                </a:solidFill>
              </a:rPr>
              <a:t>” pp collider to get to the “next energy frontier” an order of magnitude above LHC</a:t>
            </a:r>
          </a:p>
          <a:p>
            <a:pPr lvl="2"/>
            <a:r>
              <a:rPr lang="en-US" dirty="0" smtClean="0">
                <a:solidFill>
                  <a:schemeClr val="tx2"/>
                </a:solidFill>
              </a:rPr>
              <a:t>Study distances up to ~10</a:t>
            </a:r>
            <a:r>
              <a:rPr lang="en-US" baseline="30000" dirty="0" smtClean="0">
                <a:solidFill>
                  <a:schemeClr val="tx2"/>
                </a:solidFill>
              </a:rPr>
              <a:t>-19</a:t>
            </a:r>
            <a:r>
              <a:rPr lang="en-US" dirty="0" smtClean="0">
                <a:solidFill>
                  <a:schemeClr val="tx2"/>
                </a:solidFill>
              </a:rPr>
              <a:t> cm and particles masses up to ~50 </a:t>
            </a:r>
            <a:r>
              <a:rPr lang="en-US" dirty="0" err="1" smtClean="0">
                <a:solidFill>
                  <a:schemeClr val="tx2"/>
                </a:solidFill>
              </a:rPr>
              <a:t>TeV</a:t>
            </a:r>
            <a:endParaRPr lang="en-US" dirty="0" smtClean="0">
              <a:solidFill>
                <a:schemeClr val="tx2"/>
              </a:solidFill>
            </a:endParaRPr>
          </a:p>
          <a:p>
            <a:r>
              <a:rPr lang="en-US" sz="2000" dirty="0" smtClean="0"/>
              <a:t>What are challenges in building next generation of colliders</a:t>
            </a:r>
          </a:p>
          <a:p>
            <a:pPr lvl="1"/>
            <a:r>
              <a:rPr lang="en-US" sz="2000" dirty="0" smtClean="0">
                <a:solidFill>
                  <a:schemeClr val="tx2"/>
                </a:solidFill>
              </a:rPr>
              <a:t>Progress in new acceleration methods aimed to reduce cost of the colliders was relatively slow over last ~20 years</a:t>
            </a:r>
          </a:p>
          <a:p>
            <a:pPr lvl="1"/>
            <a:r>
              <a:rPr lang="en-US" sz="2000" dirty="0" smtClean="0">
                <a:solidFill>
                  <a:schemeClr val="tx2"/>
                </a:solidFill>
              </a:rPr>
              <a:t>Colliders are becoming rather expensive and require long time to build</a:t>
            </a:r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91562" y="6616700"/>
            <a:ext cx="447675" cy="241300"/>
          </a:xfrm>
        </p:spPr>
        <p:txBody>
          <a:bodyPr/>
          <a:lstStyle/>
          <a:p>
            <a:fld id="{6227E560-A252-4A7B-A311-1AD8681F32CA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14300"/>
            <a:ext cx="7239000" cy="533400"/>
          </a:xfrm>
        </p:spPr>
        <p:txBody>
          <a:bodyPr/>
          <a:lstStyle/>
          <a:p>
            <a:pPr algn="ctr"/>
            <a:r>
              <a:rPr lang="en-US" sz="3200" dirty="0" err="1" smtClean="0"/>
              <a:t>e</a:t>
            </a:r>
            <a:r>
              <a:rPr lang="en-US" sz="3200" baseline="30000" dirty="0" err="1" smtClean="0"/>
              <a:t>+</a:t>
            </a:r>
            <a:r>
              <a:rPr lang="en-US" sz="3200" dirty="0" err="1" smtClean="0"/>
              <a:t>e</a:t>
            </a:r>
            <a:r>
              <a:rPr lang="en-US" sz="3200" baseline="30000" dirty="0" smtClean="0"/>
              <a:t>-</a:t>
            </a:r>
            <a:r>
              <a:rPr lang="en-US" sz="3200" dirty="0" smtClean="0"/>
              <a:t> Colliders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025" y="866775"/>
            <a:ext cx="8705849" cy="3990975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z="1800" dirty="0" smtClean="0">
                <a:solidFill>
                  <a:schemeClr val="tx1"/>
                </a:solidFill>
              </a:rPr>
              <a:t>Circular and linear</a:t>
            </a:r>
          </a:p>
          <a:p>
            <a:pPr lvl="1"/>
            <a:r>
              <a:rPr lang="en-US" sz="1800" dirty="0" smtClean="0">
                <a:solidFill>
                  <a:schemeClr val="accent6"/>
                </a:solidFill>
              </a:rPr>
              <a:t>Large Electron Positron (LEP) collider</a:t>
            </a:r>
          </a:p>
          <a:p>
            <a:pPr lvl="1"/>
            <a:r>
              <a:rPr lang="en-US" sz="1800" dirty="0" smtClean="0">
                <a:solidFill>
                  <a:schemeClr val="accent6"/>
                </a:solidFill>
              </a:rPr>
              <a:t>International Linear Collider (ILC) and SLAC linear collider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Major limitations of circular </a:t>
            </a:r>
            <a:r>
              <a:rPr lang="en-US" sz="1800" dirty="0" err="1" smtClean="0">
                <a:solidFill>
                  <a:schemeClr val="tx1"/>
                </a:solidFill>
              </a:rPr>
              <a:t>e</a:t>
            </a:r>
            <a:r>
              <a:rPr lang="en-US" sz="1800" baseline="30000" dirty="0" err="1" smtClean="0">
                <a:solidFill>
                  <a:schemeClr val="tx1"/>
                </a:solidFill>
              </a:rPr>
              <a:t>+</a:t>
            </a:r>
            <a:r>
              <a:rPr lang="en-US" sz="1800" dirty="0" err="1" smtClean="0">
                <a:solidFill>
                  <a:schemeClr val="tx1"/>
                </a:solidFill>
              </a:rPr>
              <a:t>e</a:t>
            </a:r>
            <a:r>
              <a:rPr lang="en-US" sz="1800" baseline="30000" dirty="0" smtClean="0">
                <a:solidFill>
                  <a:schemeClr val="tx1"/>
                </a:solidFill>
              </a:rPr>
              <a:t>-</a:t>
            </a:r>
            <a:r>
              <a:rPr lang="en-US" sz="1800" dirty="0" smtClean="0">
                <a:solidFill>
                  <a:schemeClr val="tx1"/>
                </a:solidFill>
              </a:rPr>
              <a:t> colliders</a:t>
            </a:r>
          </a:p>
          <a:p>
            <a:pPr lvl="1"/>
            <a:r>
              <a:rPr lang="en-US" sz="1800" dirty="0" smtClean="0">
                <a:solidFill>
                  <a:schemeClr val="accent6"/>
                </a:solidFill>
              </a:rPr>
              <a:t>Synchrotron radiation causes electrons constantly loosing energy</a:t>
            </a:r>
          </a:p>
          <a:p>
            <a:pPr lvl="2"/>
            <a:r>
              <a:rPr lang="en-US" sz="1800" dirty="0" smtClean="0">
                <a:solidFill>
                  <a:schemeClr val="tx1"/>
                </a:solidFill>
              </a:rPr>
              <a:t>Energy loss is proportional to </a:t>
            </a:r>
            <a:r>
              <a:rPr lang="en-US" sz="1800" dirty="0" smtClean="0">
                <a:solidFill>
                  <a:schemeClr val="tx1"/>
                </a:solidFill>
                <a:latin typeface="Symbol" pitchFamily="18" charset="2"/>
              </a:rPr>
              <a:t>g</a:t>
            </a:r>
            <a:r>
              <a:rPr lang="en-US" sz="1800" baseline="30000" dirty="0" smtClean="0">
                <a:solidFill>
                  <a:schemeClr val="tx1"/>
                </a:solidFill>
              </a:rPr>
              <a:t>4   </a:t>
            </a:r>
          </a:p>
          <a:p>
            <a:pPr lvl="2"/>
            <a:r>
              <a:rPr lang="en-US" sz="1800" dirty="0" smtClean="0">
                <a:solidFill>
                  <a:schemeClr val="tx1"/>
                </a:solidFill>
              </a:rPr>
              <a:t>Power consumption is 100’s MW</a:t>
            </a:r>
          </a:p>
          <a:p>
            <a:pPr lvl="1"/>
            <a:r>
              <a:rPr lang="en-US" sz="1800" dirty="0" smtClean="0">
                <a:solidFill>
                  <a:schemeClr val="accent6"/>
                </a:solidFill>
              </a:rPr>
              <a:t>Limit energy to ~0.5 </a:t>
            </a:r>
            <a:r>
              <a:rPr lang="en-US" sz="1800" dirty="0" err="1" smtClean="0">
                <a:solidFill>
                  <a:schemeClr val="accent6"/>
                </a:solidFill>
              </a:rPr>
              <a:t>TeV</a:t>
            </a:r>
            <a:r>
              <a:rPr lang="en-US" sz="1800" dirty="0" smtClean="0">
                <a:solidFill>
                  <a:schemeClr val="accent6"/>
                </a:solidFill>
              </a:rPr>
              <a:t> even for ~100 km long ring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Major limitation of linear colliders</a:t>
            </a:r>
          </a:p>
          <a:p>
            <a:pPr lvl="1"/>
            <a:r>
              <a:rPr lang="en-US" sz="1800" dirty="0" smtClean="0">
                <a:solidFill>
                  <a:schemeClr val="accent6"/>
                </a:solidFill>
              </a:rPr>
              <a:t>Need to add energy to electron in “one path”</a:t>
            </a:r>
          </a:p>
          <a:p>
            <a:pPr lvl="1"/>
            <a:r>
              <a:rPr lang="en-US" sz="1800" dirty="0" smtClean="0">
                <a:solidFill>
                  <a:schemeClr val="accent6"/>
                </a:solidFill>
              </a:rPr>
              <a:t>Rate of adding energy is limited to ~30 </a:t>
            </a:r>
            <a:r>
              <a:rPr lang="en-US" sz="1800" dirty="0" err="1" smtClean="0">
                <a:solidFill>
                  <a:schemeClr val="accent6"/>
                </a:solidFill>
              </a:rPr>
              <a:t>MeV</a:t>
            </a:r>
            <a:r>
              <a:rPr lang="en-US" sz="1800" dirty="0" smtClean="0">
                <a:solidFill>
                  <a:schemeClr val="accent6"/>
                </a:solidFill>
              </a:rPr>
              <a:t>/meter, requires ~30 km long tunnel to reach ~1 </a:t>
            </a:r>
            <a:r>
              <a:rPr lang="en-US" sz="1800" dirty="0" err="1" smtClean="0">
                <a:solidFill>
                  <a:schemeClr val="accent6"/>
                </a:solidFill>
              </a:rPr>
              <a:t>TeV</a:t>
            </a:r>
            <a:r>
              <a:rPr lang="en-US" sz="1800" dirty="0" smtClean="0">
                <a:solidFill>
                  <a:schemeClr val="accent6"/>
                </a:solidFill>
              </a:rPr>
              <a:t> energy</a:t>
            </a:r>
          </a:p>
          <a:p>
            <a:pPr lvl="1"/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800849" y="6635750"/>
            <a:ext cx="2219325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 dirty="0"/>
          </a:p>
        </p:txBody>
      </p:sp>
      <p:pic>
        <p:nvPicPr>
          <p:cNvPr id="1028" name="Picture 4" descr="http://upload.wikimedia.org/wikipedia/commons/thumb/d/dd/ILC_SchemeTDR.jpg/800px-ILC_SchemeTD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9275" y="4857750"/>
            <a:ext cx="5230813" cy="18046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7E560-A252-4A7B-A311-1AD8681F32C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239000" cy="533400"/>
          </a:xfrm>
        </p:spPr>
        <p:txBody>
          <a:bodyPr/>
          <a:lstStyle/>
          <a:p>
            <a:pPr algn="ctr"/>
            <a:r>
              <a:rPr lang="en-US" sz="3200" dirty="0" err="1" smtClean="0">
                <a:latin typeface="Symbol" pitchFamily="18" charset="2"/>
              </a:rPr>
              <a:t>m</a:t>
            </a:r>
            <a:r>
              <a:rPr lang="en-US" sz="3200" baseline="30000" dirty="0" err="1" smtClean="0"/>
              <a:t>+</a:t>
            </a:r>
            <a:r>
              <a:rPr lang="en-US" sz="3200" dirty="0" err="1" smtClean="0">
                <a:latin typeface="Symbol" pitchFamily="18" charset="2"/>
              </a:rPr>
              <a:t>m</a:t>
            </a:r>
            <a:r>
              <a:rPr lang="en-US" sz="3200" baseline="30000" dirty="0" smtClean="0"/>
              <a:t>-</a:t>
            </a:r>
            <a:r>
              <a:rPr lang="en-US" sz="3200" dirty="0" smtClean="0"/>
              <a:t> Colliders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" y="914400"/>
            <a:ext cx="4495800" cy="5334000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z="1800" dirty="0" err="1" smtClean="0">
                <a:solidFill>
                  <a:schemeClr val="accent6"/>
                </a:solidFill>
              </a:rPr>
              <a:t>Muons</a:t>
            </a:r>
            <a:r>
              <a:rPr lang="en-US" sz="1800" dirty="0" smtClean="0">
                <a:solidFill>
                  <a:schemeClr val="accent6"/>
                </a:solidFill>
              </a:rPr>
              <a:t> are “heavy electrons”, they do not have high synchrotron radiation making circular accelerator viable for multi </a:t>
            </a:r>
            <a:r>
              <a:rPr lang="en-US" sz="1800" dirty="0" err="1" smtClean="0">
                <a:solidFill>
                  <a:schemeClr val="accent6"/>
                </a:solidFill>
              </a:rPr>
              <a:t>TeV</a:t>
            </a:r>
            <a:r>
              <a:rPr lang="en-US" sz="1800" dirty="0" smtClean="0">
                <a:solidFill>
                  <a:schemeClr val="accent6"/>
                </a:solidFill>
              </a:rPr>
              <a:t> energies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Symbol" pitchFamily="18" charset="2"/>
              </a:rPr>
              <a:t>g </a:t>
            </a:r>
            <a:r>
              <a:rPr lang="en-US" sz="1800" dirty="0" smtClean="0">
                <a:solidFill>
                  <a:schemeClr val="tx1"/>
                </a:solidFill>
              </a:rPr>
              <a:t>factor at the same energy is ~200 times less than for electrons</a:t>
            </a:r>
          </a:p>
          <a:p>
            <a:r>
              <a:rPr lang="en-US" sz="1800" dirty="0" err="1" smtClean="0">
                <a:solidFill>
                  <a:schemeClr val="accent6"/>
                </a:solidFill>
              </a:rPr>
              <a:t>Muons</a:t>
            </a:r>
            <a:r>
              <a:rPr lang="en-US" sz="1800" dirty="0" smtClean="0">
                <a:solidFill>
                  <a:schemeClr val="accent6"/>
                </a:solidFill>
              </a:rPr>
              <a:t> are unstable with life-time of 2.2 micro seconds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Decay to an electron and a pair of neutrinos</a:t>
            </a:r>
          </a:p>
          <a:p>
            <a:r>
              <a:rPr lang="en-US" sz="1800" dirty="0" smtClean="0">
                <a:solidFill>
                  <a:schemeClr val="accent6"/>
                </a:solidFill>
              </a:rPr>
              <a:t>Main accelerator challenge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To make large number of </a:t>
            </a:r>
            <a:r>
              <a:rPr lang="en-US" sz="1800" dirty="0" err="1" smtClean="0">
                <a:solidFill>
                  <a:schemeClr val="tx1"/>
                </a:solidFill>
              </a:rPr>
              <a:t>muons</a:t>
            </a:r>
            <a:r>
              <a:rPr lang="en-US" sz="1800" dirty="0" smtClean="0">
                <a:solidFill>
                  <a:schemeClr val="tx1"/>
                </a:solidFill>
              </a:rPr>
              <a:t> quickly and then “cool” them to focus into small diameter beam to collide</a:t>
            </a:r>
          </a:p>
          <a:p>
            <a:r>
              <a:rPr lang="en-US" sz="1800" dirty="0" smtClean="0">
                <a:solidFill>
                  <a:schemeClr val="accent6"/>
                </a:solidFill>
              </a:rPr>
              <a:t>Another issue are decays and irradiation by electrons from </a:t>
            </a:r>
            <a:r>
              <a:rPr lang="en-US" sz="1800" dirty="0" err="1" smtClean="0">
                <a:solidFill>
                  <a:schemeClr val="accent6"/>
                </a:solidFill>
              </a:rPr>
              <a:t>muon</a:t>
            </a:r>
            <a:r>
              <a:rPr lang="en-US" sz="1800" dirty="0" smtClean="0">
                <a:solidFill>
                  <a:schemeClr val="accent6"/>
                </a:solidFill>
              </a:rPr>
              <a:t> decays 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and neutrinos irradiation!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630988" y="6616700"/>
            <a:ext cx="2284412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 dirty="0"/>
          </a:p>
        </p:txBody>
      </p:sp>
      <p:pic>
        <p:nvPicPr>
          <p:cNvPr id="1026" name="Picture 2" descr="http://www.fnal.gov/pub/muon_collider/images/photos/Site_Map.jpg"/>
          <p:cNvPicPr>
            <a:picLocks noChangeAspect="1" noChangeArrowheads="1"/>
          </p:cNvPicPr>
          <p:nvPr/>
        </p:nvPicPr>
        <p:blipFill>
          <a:blip r:embed="rId2" cstate="print"/>
          <a:srcRect l="43636" t="26667" r="14545" b="15686"/>
          <a:stretch>
            <a:fillRect/>
          </a:stretch>
        </p:blipFill>
        <p:spPr bwMode="auto">
          <a:xfrm>
            <a:off x="4800600" y="1447800"/>
            <a:ext cx="4114800" cy="438313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356787" y="914400"/>
            <a:ext cx="1169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2x2 </a:t>
            </a:r>
            <a:r>
              <a:rPr lang="en-US" b="1" dirty="0" err="1" smtClean="0">
                <a:solidFill>
                  <a:schemeClr val="accent6"/>
                </a:solidFill>
              </a:rPr>
              <a:t>TeV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7E560-A252-4A7B-A311-1AD8681F32CA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244"/>
            <a:ext cx="8686800" cy="401161"/>
          </a:xfrm>
        </p:spPr>
        <p:txBody>
          <a:bodyPr/>
          <a:lstStyle/>
          <a:p>
            <a:pPr algn="ctr"/>
            <a:r>
              <a:rPr lang="en-US" dirty="0" err="1" smtClean="0"/>
              <a:t>Hadron</a:t>
            </a:r>
            <a:r>
              <a:rPr lang="en-US" dirty="0" smtClean="0"/>
              <a:t> Colliders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" y="843148"/>
            <a:ext cx="8153400" cy="5405252"/>
          </a:xfrm>
          <a:noFill/>
          <a:ln>
            <a:noFill/>
          </a:ln>
        </p:spPr>
        <p:txBody>
          <a:bodyPr/>
          <a:lstStyle/>
          <a:p>
            <a:pPr lvl="1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accent6"/>
                </a:solidFill>
              </a:rPr>
              <a:t>Radius of the accelerator</a:t>
            </a:r>
          </a:p>
          <a:p>
            <a:endParaRPr lang="en-US" sz="1800" dirty="0" smtClean="0">
              <a:solidFill>
                <a:schemeClr val="accent6"/>
              </a:solidFill>
            </a:endParaRPr>
          </a:p>
          <a:p>
            <a:pPr lvl="1"/>
            <a:r>
              <a:rPr lang="en-US" sz="1800" dirty="0" err="1" smtClean="0">
                <a:solidFill>
                  <a:schemeClr val="tx1"/>
                </a:solidFill>
              </a:rPr>
              <a:t>R~E</a:t>
            </a:r>
            <a:r>
              <a:rPr lang="en-US" sz="1800" baseline="-25000" dirty="0" err="1" smtClean="0">
                <a:solidFill>
                  <a:schemeClr val="tx1"/>
                </a:solidFill>
              </a:rPr>
              <a:t>beam</a:t>
            </a:r>
            <a:r>
              <a:rPr lang="en-US" sz="1800" baseline="-25000" dirty="0" smtClean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/B    where B is magnetic field and </a:t>
            </a:r>
            <a:r>
              <a:rPr lang="en-US" sz="1800" dirty="0" err="1" smtClean="0">
                <a:solidFill>
                  <a:schemeClr val="tx1"/>
                </a:solidFill>
              </a:rPr>
              <a:t>E</a:t>
            </a:r>
            <a:r>
              <a:rPr lang="en-US" sz="1800" baseline="-25000" dirty="0" err="1" smtClean="0">
                <a:solidFill>
                  <a:schemeClr val="tx1"/>
                </a:solidFill>
              </a:rPr>
              <a:t>beam</a:t>
            </a:r>
            <a:r>
              <a:rPr lang="en-US" sz="1800" dirty="0" smtClean="0">
                <a:solidFill>
                  <a:schemeClr val="tx1"/>
                </a:solidFill>
              </a:rPr>
              <a:t> is beam energy</a:t>
            </a:r>
            <a:br>
              <a:rPr lang="en-US" sz="1800" dirty="0" smtClean="0">
                <a:solidFill>
                  <a:schemeClr val="tx1"/>
                </a:solidFill>
              </a:rPr>
            </a:br>
            <a:endParaRPr lang="en-US" sz="1800" dirty="0" smtClean="0">
              <a:solidFill>
                <a:schemeClr val="tx1"/>
              </a:solidFill>
            </a:endParaRPr>
          </a:p>
          <a:p>
            <a:pPr lvl="1"/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accent6"/>
                </a:solidFill>
              </a:rPr>
              <a:t>To set the scale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LHC has 27 km long tunnel and ~9 T magnets</a:t>
            </a:r>
          </a:p>
          <a:p>
            <a:pPr marL="457200" lvl="1" indent="0">
              <a:buNone/>
            </a:pPr>
            <a:endParaRPr lang="en-US" sz="1800" dirty="0" smtClean="0">
              <a:solidFill>
                <a:schemeClr val="accent6"/>
              </a:solidFill>
            </a:endParaRPr>
          </a:p>
          <a:p>
            <a:r>
              <a:rPr lang="en-US" sz="1800" dirty="0" smtClean="0">
                <a:solidFill>
                  <a:schemeClr val="accent6"/>
                </a:solidFill>
              </a:rPr>
              <a:t>There are two options to increase energy of a </a:t>
            </a:r>
            <a:r>
              <a:rPr lang="en-US" sz="1800" dirty="0" err="1" smtClean="0">
                <a:solidFill>
                  <a:schemeClr val="accent6"/>
                </a:solidFill>
              </a:rPr>
              <a:t>hadron</a:t>
            </a:r>
            <a:r>
              <a:rPr lang="en-US" sz="1800" dirty="0" smtClean="0">
                <a:solidFill>
                  <a:schemeClr val="accent6"/>
                </a:solidFill>
              </a:rPr>
              <a:t> </a:t>
            </a:r>
          </a:p>
          <a:p>
            <a:pPr>
              <a:buNone/>
            </a:pPr>
            <a:r>
              <a:rPr lang="en-US" sz="1800" dirty="0" smtClean="0">
                <a:solidFill>
                  <a:schemeClr val="accent6"/>
                </a:solidFill>
              </a:rPr>
              <a:t>      collider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Increase magnetic field in the bending magnets</a:t>
            </a:r>
          </a:p>
          <a:p>
            <a:pPr lvl="2"/>
            <a:r>
              <a:rPr lang="en-US" sz="1800" dirty="0" smtClean="0">
                <a:solidFill>
                  <a:schemeClr val="accent6"/>
                </a:solidFill>
              </a:rPr>
              <a:t>Not easy beyond ~10-12 Tesla</a:t>
            </a:r>
          </a:p>
          <a:p>
            <a:pPr lvl="1"/>
            <a:r>
              <a:rPr lang="en-US" sz="1800" dirty="0" smtClean="0">
                <a:solidFill>
                  <a:schemeClr val="accent6"/>
                </a:solidFill>
              </a:rPr>
              <a:t>Increase radius of the tunnel</a:t>
            </a:r>
          </a:p>
          <a:p>
            <a:pPr lvl="2"/>
            <a:r>
              <a:rPr lang="en-US" sz="1800" dirty="0" smtClean="0">
                <a:solidFill>
                  <a:schemeClr val="tx1"/>
                </a:solidFill>
              </a:rPr>
              <a:t>New underground tunneling methods</a:t>
            </a:r>
          </a:p>
          <a:p>
            <a:endParaRPr lang="en-US" dirty="0" smtClean="0">
              <a:solidFill>
                <a:schemeClr val="accent6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pPr lvl="1">
              <a:buNone/>
            </a:pPr>
            <a:endParaRPr lang="en-US" baseline="-25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783388" y="6616700"/>
            <a:ext cx="2132012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 dirty="0"/>
          </a:p>
        </p:txBody>
      </p:sp>
      <p:pic>
        <p:nvPicPr>
          <p:cNvPr id="3074" name="Picture 2" descr="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8613" y="2600202"/>
            <a:ext cx="2544899" cy="2781300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7E560-A252-4A7B-A311-1AD8681F32CA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685800"/>
          </a:xfrm>
        </p:spPr>
        <p:txBody>
          <a:bodyPr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Design Study for a Staged Very Large </a:t>
            </a:r>
            <a:r>
              <a:rPr lang="en-US" sz="2400" dirty="0" err="1" smtClean="0"/>
              <a:t>Hadron</a:t>
            </a:r>
            <a:r>
              <a:rPr lang="en-US" sz="2400" dirty="0" smtClean="0"/>
              <a:t> Collider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4875" y="1171575"/>
            <a:ext cx="4038600" cy="4514850"/>
          </a:xfrm>
        </p:spPr>
        <p:txBody>
          <a:bodyPr/>
          <a:lstStyle/>
          <a:p>
            <a:endParaRPr lang="en-US" sz="2000" dirty="0" smtClean="0">
              <a:solidFill>
                <a:schemeClr val="accent6"/>
              </a:solidFill>
            </a:endParaRPr>
          </a:p>
          <a:p>
            <a:r>
              <a:rPr lang="en-US" sz="2000" dirty="0" smtClean="0">
                <a:solidFill>
                  <a:schemeClr val="accent6"/>
                </a:solidFill>
              </a:rPr>
              <a:t>International design group</a:t>
            </a:r>
          </a:p>
          <a:p>
            <a:endParaRPr lang="en-US" sz="2000" dirty="0" smtClean="0">
              <a:solidFill>
                <a:schemeClr val="accent6"/>
              </a:solidFill>
            </a:endParaRPr>
          </a:p>
          <a:p>
            <a:r>
              <a:rPr lang="en-US" sz="2000" dirty="0" smtClean="0">
                <a:solidFill>
                  <a:schemeClr val="accent6"/>
                </a:solidFill>
              </a:rPr>
              <a:t>Main goals </a:t>
            </a:r>
          </a:p>
          <a:p>
            <a:pPr lvl="1"/>
            <a:r>
              <a:rPr lang="en-US" sz="2000" dirty="0" smtClean="0">
                <a:solidFill>
                  <a:schemeClr val="tx2"/>
                </a:solidFill>
              </a:rPr>
              <a:t>New ideas</a:t>
            </a:r>
          </a:p>
          <a:p>
            <a:pPr lvl="1"/>
            <a:r>
              <a:rPr lang="en-US" sz="2000" dirty="0" smtClean="0">
                <a:solidFill>
                  <a:schemeClr val="tx2"/>
                </a:solidFill>
              </a:rPr>
              <a:t>Technical design and feasibility</a:t>
            </a:r>
          </a:p>
          <a:p>
            <a:pPr lvl="1"/>
            <a:r>
              <a:rPr lang="en-US" sz="2000" dirty="0" smtClean="0">
                <a:solidFill>
                  <a:schemeClr val="tx2"/>
                </a:solidFill>
              </a:rPr>
              <a:t>Cost estimate</a:t>
            </a:r>
          </a:p>
          <a:p>
            <a:pPr lvl="1"/>
            <a:endParaRPr lang="en-US" sz="2000" dirty="0" smtClean="0">
              <a:solidFill>
                <a:schemeClr val="accent6"/>
              </a:solidFill>
            </a:endParaRPr>
          </a:p>
          <a:p>
            <a:r>
              <a:rPr lang="en-US" sz="2000" dirty="0" smtClean="0">
                <a:solidFill>
                  <a:schemeClr val="accent6"/>
                </a:solidFill>
              </a:rPr>
              <a:t>“Staged” means first stage of 40 </a:t>
            </a:r>
            <a:r>
              <a:rPr lang="en-US" sz="2000" dirty="0" err="1" smtClean="0">
                <a:solidFill>
                  <a:schemeClr val="accent6"/>
                </a:solidFill>
              </a:rPr>
              <a:t>TeV</a:t>
            </a:r>
            <a:r>
              <a:rPr lang="en-US" sz="2000" dirty="0" smtClean="0">
                <a:solidFill>
                  <a:schemeClr val="accent6"/>
                </a:solidFill>
              </a:rPr>
              <a:t> and second stage of 175 </a:t>
            </a:r>
            <a:r>
              <a:rPr lang="en-US" sz="2000" dirty="0" err="1" smtClean="0">
                <a:solidFill>
                  <a:schemeClr val="accent6"/>
                </a:solidFill>
              </a:rPr>
              <a:t>TeV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 l="15598" t="24253" r="9926" b="9095"/>
          <a:stretch>
            <a:fillRect/>
          </a:stretch>
        </p:blipFill>
        <p:spPr bwMode="auto">
          <a:xfrm>
            <a:off x="152400" y="685800"/>
            <a:ext cx="43434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CB11D-83CF-4D8B-B88D-4B7CF10CFAF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3568039" y="981075"/>
            <a:ext cx="778329" cy="3810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71450"/>
            <a:ext cx="7239000" cy="438150"/>
          </a:xfrm>
        </p:spPr>
        <p:txBody>
          <a:bodyPr/>
          <a:lstStyle/>
          <a:p>
            <a:pPr algn="ctr"/>
            <a:r>
              <a:rPr lang="en-US" dirty="0" smtClean="0"/>
              <a:t>Parameters of 40-175 </a:t>
            </a:r>
            <a:r>
              <a:rPr lang="en-US" dirty="0" err="1" smtClean="0"/>
              <a:t>TeV</a:t>
            </a:r>
            <a:r>
              <a:rPr lang="en-US" dirty="0" smtClean="0"/>
              <a:t> Collider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781800" y="6616700"/>
            <a:ext cx="2198687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0000" t="24615" r="28500" b="35282"/>
          <a:stretch>
            <a:fillRect/>
          </a:stretch>
        </p:blipFill>
        <p:spPr bwMode="auto">
          <a:xfrm>
            <a:off x="2752724" y="981075"/>
            <a:ext cx="5733093" cy="525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Oval 8"/>
          <p:cNvSpPr>
            <a:spLocks noChangeArrowheads="1"/>
          </p:cNvSpPr>
          <p:nvPr/>
        </p:nvSpPr>
        <p:spPr bwMode="auto">
          <a:xfrm>
            <a:off x="7429500" y="1447800"/>
            <a:ext cx="990600" cy="10668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6515100" y="1447800"/>
            <a:ext cx="838200" cy="10668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7734300" y="3116715"/>
            <a:ext cx="381000" cy="42862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667500" y="3140528"/>
            <a:ext cx="533400" cy="3810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7E560-A252-4A7B-A311-1AD8681F32C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 cstate="print"/>
          <a:srcRect l="38500" t="38564" r="37000" b="18872"/>
          <a:stretch>
            <a:fillRect/>
          </a:stretch>
        </p:blipFill>
        <p:spPr bwMode="auto">
          <a:xfrm>
            <a:off x="114300" y="981075"/>
            <a:ext cx="2524124" cy="26723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l="42000" t="33641" r="34500" b="27897"/>
          <a:stretch>
            <a:fillRect/>
          </a:stretch>
        </p:blipFill>
        <p:spPr bwMode="auto">
          <a:xfrm>
            <a:off x="114300" y="3790951"/>
            <a:ext cx="2578954" cy="24479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4300"/>
            <a:ext cx="7239000" cy="609600"/>
          </a:xfrm>
        </p:spPr>
        <p:txBody>
          <a:bodyPr/>
          <a:lstStyle/>
          <a:p>
            <a:pPr algn="ctr"/>
            <a:r>
              <a:rPr lang="en-US" sz="3200" dirty="0" smtClean="0"/>
              <a:t>Collider Energy and Mass Reach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4505325"/>
            <a:ext cx="8839200" cy="1704975"/>
          </a:xfrm>
          <a:noFill/>
          <a:ln>
            <a:noFill/>
          </a:ln>
        </p:spPr>
        <p:txBody>
          <a:bodyPr/>
          <a:lstStyle/>
          <a:p>
            <a:r>
              <a:rPr lang="en-US" sz="1600" dirty="0" smtClean="0">
                <a:solidFill>
                  <a:schemeClr val="accent6"/>
                </a:solidFill>
              </a:rPr>
              <a:t>Many studies done on the reach of high energy </a:t>
            </a:r>
            <a:r>
              <a:rPr lang="en-US" sz="1600" dirty="0" err="1" smtClean="0">
                <a:solidFill>
                  <a:schemeClr val="accent6"/>
                </a:solidFill>
              </a:rPr>
              <a:t>hadron</a:t>
            </a:r>
            <a:r>
              <a:rPr lang="en-US" sz="1600" dirty="0" smtClean="0">
                <a:solidFill>
                  <a:schemeClr val="accent6"/>
                </a:solidFill>
              </a:rPr>
              <a:t> colliders</a:t>
            </a:r>
          </a:p>
          <a:p>
            <a:r>
              <a:rPr lang="en-US" sz="1600" dirty="0" smtClean="0">
                <a:solidFill>
                  <a:schemeClr val="accent6"/>
                </a:solidFill>
              </a:rPr>
              <a:t>With reasonable luminosity mass reach for direct searches of ~1/2 of the full collider energy is achievable</a:t>
            </a:r>
          </a:p>
          <a:p>
            <a:r>
              <a:rPr lang="en-US" sz="1600" dirty="0" smtClean="0">
                <a:solidFill>
                  <a:schemeClr val="accent6"/>
                </a:solidFill>
              </a:rPr>
              <a:t>There is no well defined “energy needed” for VLHC yet</a:t>
            </a:r>
          </a:p>
          <a:p>
            <a:pPr lvl="1"/>
            <a:r>
              <a:rPr lang="en-US" sz="1400" dirty="0" smtClean="0">
                <a:solidFill>
                  <a:schemeClr val="tx1"/>
                </a:solidFill>
              </a:rPr>
              <a:t>20 </a:t>
            </a:r>
            <a:r>
              <a:rPr lang="en-US" sz="1400" dirty="0" err="1" smtClean="0">
                <a:solidFill>
                  <a:schemeClr val="tx1"/>
                </a:solidFill>
              </a:rPr>
              <a:t>TeV</a:t>
            </a:r>
            <a:r>
              <a:rPr lang="en-US" sz="1400" dirty="0" smtClean="0">
                <a:solidFill>
                  <a:schemeClr val="tx1"/>
                </a:solidFill>
              </a:rPr>
              <a:t> machine could be about twice less expensive than 40 </a:t>
            </a:r>
            <a:r>
              <a:rPr lang="en-US" sz="1400" dirty="0" err="1" smtClean="0">
                <a:solidFill>
                  <a:schemeClr val="tx1"/>
                </a:solidFill>
              </a:rPr>
              <a:t>TeV</a:t>
            </a:r>
            <a:r>
              <a:rPr lang="en-US" sz="1400" dirty="0" smtClean="0">
                <a:solidFill>
                  <a:schemeClr val="tx1"/>
                </a:solidFill>
              </a:rPr>
              <a:t> (could saved SSC?)</a:t>
            </a:r>
          </a:p>
          <a:p>
            <a:pPr lvl="1"/>
            <a:r>
              <a:rPr lang="en-US" sz="1400" dirty="0" smtClean="0">
                <a:solidFill>
                  <a:schemeClr val="tx1"/>
                </a:solidFill>
              </a:rPr>
              <a:t>But don’t want to miss major discovery due to a few % lower energy (LEP)</a:t>
            </a:r>
          </a:p>
          <a:p>
            <a:endParaRPr lang="en-US" sz="1600" dirty="0" smtClean="0">
              <a:solidFill>
                <a:schemeClr val="accent6"/>
              </a:solidFill>
            </a:endParaRPr>
          </a:p>
          <a:p>
            <a:pPr lvl="1">
              <a:buNone/>
            </a:pPr>
            <a:endParaRPr lang="en-US" sz="1600" dirty="0" smtClean="0">
              <a:solidFill>
                <a:schemeClr val="accent6"/>
              </a:solidFill>
            </a:endParaRPr>
          </a:p>
          <a:p>
            <a:endParaRPr lang="en-US" sz="12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Denisov CPPM  2015</a:t>
            </a:r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 l="30500" t="34462" r="27000" b="14769"/>
          <a:stretch>
            <a:fillRect/>
          </a:stretch>
        </p:blipFill>
        <p:spPr bwMode="auto">
          <a:xfrm>
            <a:off x="4686300" y="981076"/>
            <a:ext cx="3971925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Arrow Connector 8"/>
          <p:cNvCxnSpPr/>
          <p:nvPr/>
        </p:nvCxnSpPr>
        <p:spPr bwMode="auto">
          <a:xfrm rot="5400000" flipH="1" flipV="1">
            <a:off x="6666706" y="2933700"/>
            <a:ext cx="1677194" cy="79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648494" y="847726"/>
          <a:ext cx="3695699" cy="3657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5" name="Acrobat Document" r:id="rId4" imgW="5095814" imgH="7019796" progId="AcroExch.Document.7">
                  <p:embed/>
                </p:oleObj>
              </mc:Choice>
              <mc:Fallback>
                <p:oleObj name="Acrobat Document" r:id="rId4" imgW="5095814" imgH="7019796" progId="AcroExch.Document.7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494" y="847726"/>
                        <a:ext cx="3695699" cy="36575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CB11D-83CF-4D8B-B88D-4B7CF10CFAF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5"/>
            <a:ext cx="8686800" cy="486886"/>
          </a:xfrm>
        </p:spPr>
        <p:txBody>
          <a:bodyPr/>
          <a:lstStyle/>
          <a:p>
            <a:pPr algn="ctr"/>
            <a:r>
              <a:rPr lang="en-US" dirty="0" smtClean="0"/>
              <a:t>Detectors for 100 </a:t>
            </a:r>
            <a:r>
              <a:rPr lang="en-US" dirty="0" err="1" smtClean="0"/>
              <a:t>TeV</a:t>
            </a:r>
            <a:r>
              <a:rPr lang="en-US" dirty="0" smtClean="0"/>
              <a:t> Collider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2500"/>
            <a:ext cx="8229600" cy="5238750"/>
          </a:xfrm>
          <a:noFill/>
          <a:ln>
            <a:noFill/>
          </a:ln>
        </p:spPr>
        <p:txBody>
          <a:bodyPr/>
          <a:lstStyle/>
          <a:p>
            <a:r>
              <a:rPr lang="en-US" sz="1800" dirty="0" smtClean="0">
                <a:solidFill>
                  <a:schemeClr val="accent6"/>
                </a:solidFill>
              </a:rPr>
              <a:t>We would like to detect all “well know” stable particles which including products of short lived objects decays: </a:t>
            </a:r>
            <a:r>
              <a:rPr lang="en-US" sz="1800" dirty="0" err="1" smtClean="0">
                <a:solidFill>
                  <a:schemeClr val="accent6"/>
                </a:solidFill>
              </a:rPr>
              <a:t>pions</a:t>
            </a:r>
            <a:r>
              <a:rPr lang="en-US" sz="1800" dirty="0" smtClean="0">
                <a:solidFill>
                  <a:schemeClr val="accent6"/>
                </a:solidFill>
              </a:rPr>
              <a:t>, </a:t>
            </a:r>
            <a:r>
              <a:rPr lang="en-US" sz="1800" dirty="0" err="1" smtClean="0">
                <a:solidFill>
                  <a:schemeClr val="accent6"/>
                </a:solidFill>
              </a:rPr>
              <a:t>kaons</a:t>
            </a:r>
            <a:r>
              <a:rPr lang="en-US" sz="1800" dirty="0" smtClean="0">
                <a:solidFill>
                  <a:schemeClr val="accent6"/>
                </a:solidFill>
              </a:rPr>
              <a:t>, </a:t>
            </a:r>
            <a:r>
              <a:rPr lang="en-US" sz="1800" dirty="0" err="1" smtClean="0">
                <a:solidFill>
                  <a:schemeClr val="accent6"/>
                </a:solidFill>
              </a:rPr>
              <a:t>muons</a:t>
            </a:r>
            <a:r>
              <a:rPr lang="en-US" sz="1800" dirty="0" smtClean="0">
                <a:solidFill>
                  <a:schemeClr val="accent6"/>
                </a:solidFill>
              </a:rPr>
              <a:t>, etc.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Need 4</a:t>
            </a:r>
            <a:r>
              <a:rPr lang="en-US" sz="1800" dirty="0" smtClean="0">
                <a:solidFill>
                  <a:schemeClr val="tx1"/>
                </a:solidFill>
                <a:latin typeface="Symbol" pitchFamily="18" charset="2"/>
              </a:rPr>
              <a:t>p</a:t>
            </a:r>
            <a:r>
              <a:rPr lang="en-US" sz="1800" dirty="0" smtClean="0">
                <a:solidFill>
                  <a:schemeClr val="tx1"/>
                </a:solidFill>
              </a:rPr>
              <a:t> detector with layers of tracking, </a:t>
            </a:r>
            <a:r>
              <a:rPr lang="en-US" sz="1800" dirty="0" err="1" smtClean="0">
                <a:solidFill>
                  <a:schemeClr val="tx1"/>
                </a:solidFill>
              </a:rPr>
              <a:t>calorimetery</a:t>
            </a:r>
            <a:r>
              <a:rPr lang="en-US" sz="1800" dirty="0" smtClean="0">
                <a:solidFill>
                  <a:schemeClr val="tx1"/>
                </a:solidFill>
              </a:rPr>
              <a:t> and </a:t>
            </a:r>
            <a:r>
              <a:rPr lang="en-US" sz="1800" dirty="0" err="1" smtClean="0">
                <a:solidFill>
                  <a:schemeClr val="tx1"/>
                </a:solidFill>
              </a:rPr>
              <a:t>muon</a:t>
            </a:r>
            <a:r>
              <a:rPr lang="en-US" sz="1800" dirty="0" smtClean="0">
                <a:solidFill>
                  <a:schemeClr val="tx1"/>
                </a:solidFill>
              </a:rPr>
              <a:t> system</a:t>
            </a:r>
          </a:p>
          <a:p>
            <a:r>
              <a:rPr lang="en-US" sz="1800" dirty="0" smtClean="0">
                <a:solidFill>
                  <a:schemeClr val="accent6"/>
                </a:solidFill>
              </a:rPr>
              <a:t>Central tracker 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Most challenging is to preserve momentum resolution for ~10 times higher momentum tracks</a:t>
            </a:r>
          </a:p>
          <a:p>
            <a:r>
              <a:rPr lang="en-US" sz="1800" dirty="0" err="1" smtClean="0">
                <a:solidFill>
                  <a:schemeClr val="accent6"/>
                </a:solidFill>
              </a:rPr>
              <a:t>Calorimetry</a:t>
            </a:r>
            <a:endParaRPr lang="en-US" sz="1800" dirty="0" smtClean="0">
              <a:solidFill>
                <a:schemeClr val="accent6"/>
              </a:solidFill>
            </a:endParaRP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Getting better with energy: </a:t>
            </a:r>
            <a:r>
              <a:rPr lang="en-US" sz="1800" dirty="0" err="1" smtClean="0">
                <a:solidFill>
                  <a:schemeClr val="tx1"/>
                </a:solidFill>
                <a:cs typeface="Times New Roman" pitchFamily="18" charset="0"/>
              </a:rPr>
              <a:t>hadronic</a:t>
            </a:r>
            <a:r>
              <a:rPr lang="en-US" sz="1800" dirty="0" smtClean="0">
                <a:solidFill>
                  <a:schemeClr val="tx1"/>
                </a:solidFill>
                <a:cs typeface="Times New Roman" pitchFamily="18" charset="0"/>
              </a:rPr>
              <a:t> energy resolution ~50%/</a:t>
            </a:r>
            <a:r>
              <a:rPr lang="en-US" sz="1800" dirty="0" smtClean="0">
                <a:solidFill>
                  <a:schemeClr val="tx1"/>
                </a:solidFill>
                <a:cs typeface="Times New Roman" pitchFamily="18" charset="0"/>
                <a:sym typeface="Symbol" pitchFamily="18" charset="2"/>
              </a:rPr>
              <a:t></a:t>
            </a:r>
            <a:r>
              <a:rPr lang="en-US" sz="1800" dirty="0" smtClean="0">
                <a:solidFill>
                  <a:schemeClr val="tx1"/>
                </a:solidFill>
                <a:cs typeface="Times New Roman" pitchFamily="18" charset="0"/>
              </a:rPr>
              <a:t>E,  2% at 1TeV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  <a:cs typeface="Times New Roman" pitchFamily="18" charset="0"/>
              </a:rPr>
              <a:t>Length of shower increase has log(E) dependence – not a major issue</a:t>
            </a:r>
          </a:p>
          <a:p>
            <a:r>
              <a:rPr lang="en-US" sz="1800" dirty="0" smtClean="0">
                <a:solidFill>
                  <a:schemeClr val="accent6"/>
                </a:solidFill>
                <a:cs typeface="Times New Roman" pitchFamily="18" charset="0"/>
              </a:rPr>
              <a:t>Muon system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  <a:cs typeface="Times New Roman" pitchFamily="18" charset="0"/>
              </a:rPr>
              <a:t>Main challenge is momentum resolution and showering of </a:t>
            </a:r>
            <a:r>
              <a:rPr lang="en-US" sz="1800" dirty="0" err="1" smtClean="0">
                <a:solidFill>
                  <a:schemeClr val="tx1"/>
                </a:solidFill>
                <a:cs typeface="Times New Roman" pitchFamily="18" charset="0"/>
              </a:rPr>
              <a:t>muons</a:t>
            </a:r>
            <a:r>
              <a:rPr lang="en-US" sz="1800" dirty="0" smtClean="0">
                <a:solidFill>
                  <a:schemeClr val="tx1"/>
                </a:solidFill>
                <a:cs typeface="Times New Roman" pitchFamily="18" charset="0"/>
              </a:rPr>
              <a:t> as they are becoming “electrons” due to large </a:t>
            </a:r>
            <a:r>
              <a:rPr lang="en-US" sz="1800" dirty="0" smtClean="0">
                <a:solidFill>
                  <a:schemeClr val="tx1"/>
                </a:solidFill>
                <a:latin typeface="Symbol" pitchFamily="18" charset="2"/>
                <a:cs typeface="Times New Roman" pitchFamily="18" charset="0"/>
              </a:rPr>
              <a:t>g</a:t>
            </a:r>
            <a:r>
              <a:rPr lang="en-US" sz="1800" dirty="0" smtClean="0">
                <a:solidFill>
                  <a:schemeClr val="tx1"/>
                </a:solidFill>
                <a:cs typeface="Times New Roman" pitchFamily="18" charset="0"/>
              </a:rPr>
              <a:t> factor</a:t>
            </a:r>
          </a:p>
          <a:p>
            <a:r>
              <a:rPr lang="en-US" sz="1800" dirty="0" smtClean="0">
                <a:solidFill>
                  <a:schemeClr val="accent6"/>
                </a:solidFill>
                <a:cs typeface="Times New Roman" pitchFamily="18" charset="0"/>
              </a:rPr>
              <a:t>Occupancies and radiation doses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  <a:cs typeface="Times New Roman" pitchFamily="18" charset="0"/>
              </a:rPr>
              <a:t>Up to 10</a:t>
            </a:r>
            <a:r>
              <a:rPr lang="en-US" sz="1800" baseline="30000" dirty="0" smtClean="0">
                <a:solidFill>
                  <a:schemeClr val="tx1"/>
                </a:solidFill>
                <a:cs typeface="Times New Roman" pitchFamily="18" charset="0"/>
              </a:rPr>
              <a:t>35 </a:t>
            </a:r>
            <a:r>
              <a:rPr lang="en-US" sz="1800" dirty="0" smtClean="0">
                <a:solidFill>
                  <a:schemeClr val="tx1"/>
                </a:solidFill>
                <a:cs typeface="Times New Roman" pitchFamily="18" charset="0"/>
              </a:rPr>
              <a:t>cm</a:t>
            </a:r>
            <a:r>
              <a:rPr lang="en-US" sz="1800" baseline="30000" dirty="0" smtClean="0">
                <a:solidFill>
                  <a:schemeClr val="tx1"/>
                </a:solidFill>
                <a:cs typeface="Times New Roman" pitchFamily="18" charset="0"/>
              </a:rPr>
              <a:t>-2</a:t>
            </a:r>
            <a:r>
              <a:rPr lang="en-US" sz="1800" dirty="0" smtClean="0">
                <a:solidFill>
                  <a:schemeClr val="tx1"/>
                </a:solidFill>
                <a:cs typeface="Times New Roman" pitchFamily="18" charset="0"/>
              </a:rPr>
              <a:t> sec</a:t>
            </a:r>
            <a:r>
              <a:rPr lang="en-US" sz="1800" baseline="30000" dirty="0" smtClean="0">
                <a:solidFill>
                  <a:schemeClr val="tx1"/>
                </a:solidFill>
                <a:cs typeface="Times New Roman" pitchFamily="18" charset="0"/>
              </a:rPr>
              <a:t>–1</a:t>
            </a:r>
            <a:r>
              <a:rPr lang="en-US" sz="1800" dirty="0" smtClean="0">
                <a:solidFill>
                  <a:schemeClr val="tx1"/>
                </a:solidFill>
                <a:cs typeface="Times New Roman" pitchFamily="18" charset="0"/>
              </a:rPr>
              <a:t> looks reasonable, challenging for above both due to pileup and radiation agin</a:t>
            </a:r>
            <a:r>
              <a:rPr lang="en-US" dirty="0" smtClean="0">
                <a:solidFill>
                  <a:schemeClr val="tx1"/>
                </a:solidFill>
                <a:cs typeface="Times New Roman" pitchFamily="18" charset="0"/>
              </a:rPr>
              <a:t>g</a:t>
            </a:r>
          </a:p>
          <a:p>
            <a:pPr lvl="1"/>
            <a:endParaRPr lang="en-US" dirty="0" smtClean="0">
              <a:solidFill>
                <a:schemeClr val="accent6"/>
              </a:solidFill>
            </a:endParaRPr>
          </a:p>
          <a:p>
            <a:pPr lvl="1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678613" y="6616700"/>
            <a:ext cx="2236787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7E560-A252-4A7B-A311-1AD8681F32C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463603"/>
          </a:xfrm>
        </p:spPr>
        <p:txBody>
          <a:bodyPr/>
          <a:lstStyle/>
          <a:p>
            <a:pPr algn="ctr"/>
            <a:r>
              <a:rPr lang="en-US" dirty="0" smtClean="0"/>
              <a:t>Medium Term Future Colliders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89000"/>
            <a:ext cx="8672513" cy="5266267"/>
          </a:xfrm>
        </p:spPr>
        <p:txBody>
          <a:bodyPr/>
          <a:lstStyle/>
          <a:p>
            <a:r>
              <a:rPr lang="en-US" sz="1600" b="1" dirty="0" smtClean="0"/>
              <a:t>ILC - International Linear Collider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500 </a:t>
            </a:r>
            <a:r>
              <a:rPr lang="en-US" sz="1600" dirty="0" err="1" smtClean="0">
                <a:solidFill>
                  <a:schemeClr val="tx1"/>
                </a:solidFill>
              </a:rPr>
              <a:t>GeV</a:t>
            </a:r>
            <a:r>
              <a:rPr lang="en-US" sz="1600" dirty="0" smtClean="0">
                <a:solidFill>
                  <a:schemeClr val="tx1"/>
                </a:solidFill>
              </a:rPr>
              <a:t> linear </a:t>
            </a:r>
            <a:r>
              <a:rPr lang="en-US" sz="1600" dirty="0" err="1" smtClean="0">
                <a:solidFill>
                  <a:schemeClr val="tx1"/>
                </a:solidFill>
              </a:rPr>
              <a:t>e</a:t>
            </a:r>
            <a:r>
              <a:rPr lang="en-US" sz="1600" baseline="30000" dirty="0" err="1" smtClean="0">
                <a:solidFill>
                  <a:schemeClr val="tx1"/>
                </a:solidFill>
              </a:rPr>
              <a:t>+</a:t>
            </a:r>
            <a:r>
              <a:rPr lang="en-US" sz="1600" dirty="0" err="1" smtClean="0">
                <a:solidFill>
                  <a:schemeClr val="tx1"/>
                </a:solidFill>
              </a:rPr>
              <a:t>e</a:t>
            </a:r>
            <a:r>
              <a:rPr lang="en-US" sz="1600" baseline="30000" dirty="0" smtClean="0">
                <a:solidFill>
                  <a:schemeClr val="tx1"/>
                </a:solidFill>
              </a:rPr>
              <a:t>-</a:t>
            </a:r>
            <a:r>
              <a:rPr lang="en-US" sz="1600" dirty="0" smtClean="0">
                <a:solidFill>
                  <a:schemeClr val="tx1"/>
                </a:solidFill>
              </a:rPr>
              <a:t> collider (upgradable to 1 </a:t>
            </a:r>
            <a:r>
              <a:rPr lang="en-US" sz="1600" dirty="0" err="1" smtClean="0">
                <a:solidFill>
                  <a:schemeClr val="tx1"/>
                </a:solidFill>
              </a:rPr>
              <a:t>TeV</a:t>
            </a:r>
            <a:r>
              <a:rPr lang="en-US" sz="1600" dirty="0" smtClean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Higgs factory (and top quark factory)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Location – Japan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Start of construction ~2019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Estimated cost ~$10B</a:t>
            </a:r>
          </a:p>
          <a:p>
            <a:r>
              <a:rPr lang="en-US" sz="1600" b="1" dirty="0" err="1" smtClean="0"/>
              <a:t>CepC</a:t>
            </a:r>
            <a:r>
              <a:rPr lang="en-US" sz="1600" b="1" dirty="0" smtClean="0"/>
              <a:t> – Circular Electron Positron Collider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~250 </a:t>
            </a:r>
            <a:r>
              <a:rPr lang="en-US" sz="1600" dirty="0" err="1" smtClean="0">
                <a:solidFill>
                  <a:schemeClr val="tx1"/>
                </a:solidFill>
              </a:rPr>
              <a:t>GeV</a:t>
            </a:r>
            <a:r>
              <a:rPr lang="en-US" sz="1600" dirty="0" smtClean="0">
                <a:solidFill>
                  <a:schemeClr val="tx1"/>
                </a:solidFill>
              </a:rPr>
              <a:t> circular </a:t>
            </a:r>
            <a:r>
              <a:rPr lang="en-US" sz="1600" dirty="0" err="1" smtClean="0">
                <a:solidFill>
                  <a:schemeClr val="tx1"/>
                </a:solidFill>
              </a:rPr>
              <a:t>e</a:t>
            </a:r>
            <a:r>
              <a:rPr lang="en-US" sz="1600" baseline="30000" dirty="0" err="1" smtClean="0">
                <a:solidFill>
                  <a:schemeClr val="tx1"/>
                </a:solidFill>
              </a:rPr>
              <a:t>+</a:t>
            </a:r>
            <a:r>
              <a:rPr lang="en-US" sz="1600" dirty="0" err="1" smtClean="0">
                <a:solidFill>
                  <a:schemeClr val="tx1"/>
                </a:solidFill>
              </a:rPr>
              <a:t>e</a:t>
            </a:r>
            <a:r>
              <a:rPr lang="en-US" sz="1600" baseline="30000" dirty="0" smtClean="0">
                <a:solidFill>
                  <a:schemeClr val="tx1"/>
                </a:solidFill>
              </a:rPr>
              <a:t>-</a:t>
            </a:r>
            <a:r>
              <a:rPr lang="en-US" sz="1600" dirty="0" smtClean="0">
                <a:solidFill>
                  <a:schemeClr val="tx1"/>
                </a:solidFill>
              </a:rPr>
              <a:t> collider (the tunnel could be later used for pp collider)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Higgs factory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Location – China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Start of construction ~2021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Estimated cost ~$3B</a:t>
            </a:r>
          </a:p>
          <a:p>
            <a:r>
              <a:rPr lang="en-US" sz="1600" b="1" dirty="0" smtClean="0"/>
              <a:t>FCC – Future Circular Colliders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350 </a:t>
            </a:r>
            <a:r>
              <a:rPr lang="en-US" sz="1600" dirty="0" err="1" smtClean="0">
                <a:solidFill>
                  <a:schemeClr val="tx1"/>
                </a:solidFill>
              </a:rPr>
              <a:t>GeV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e</a:t>
            </a:r>
            <a:r>
              <a:rPr lang="en-US" sz="1600" baseline="30000" dirty="0" err="1" smtClean="0">
                <a:solidFill>
                  <a:schemeClr val="tx1"/>
                </a:solidFill>
              </a:rPr>
              <a:t>+</a:t>
            </a:r>
            <a:r>
              <a:rPr lang="en-US" sz="1600" dirty="0" err="1" smtClean="0">
                <a:solidFill>
                  <a:schemeClr val="tx1"/>
                </a:solidFill>
              </a:rPr>
              <a:t>e</a:t>
            </a:r>
            <a:r>
              <a:rPr lang="en-US" sz="1600" baseline="30000" dirty="0" smtClean="0">
                <a:solidFill>
                  <a:schemeClr val="tx1"/>
                </a:solidFill>
              </a:rPr>
              <a:t>-</a:t>
            </a:r>
            <a:r>
              <a:rPr lang="en-US" sz="1600" dirty="0" smtClean="0">
                <a:solidFill>
                  <a:schemeClr val="tx1"/>
                </a:solidFill>
              </a:rPr>
              <a:t> and/or ~100 </a:t>
            </a:r>
            <a:r>
              <a:rPr lang="en-US" sz="1600" dirty="0" err="1" smtClean="0">
                <a:solidFill>
                  <a:schemeClr val="tx1"/>
                </a:solidFill>
              </a:rPr>
              <a:t>TeV</a:t>
            </a:r>
            <a:r>
              <a:rPr lang="en-US" sz="1600" dirty="0" smtClean="0">
                <a:solidFill>
                  <a:schemeClr val="tx1"/>
                </a:solidFill>
              </a:rPr>
              <a:t> pp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Higgs factory and/or next energy frontier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Location - CERN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Start of construction - ?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Estimated cost - ?</a:t>
            </a:r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66167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96325" y="6616700"/>
            <a:ext cx="447675" cy="241300"/>
          </a:xfrm>
        </p:spPr>
        <p:txBody>
          <a:bodyPr/>
          <a:lstStyle/>
          <a:p>
            <a:fld id="{6227E560-A252-4A7B-A311-1AD8681F32CA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85064" y="5324270"/>
            <a:ext cx="29408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/>
                </a:solidFill>
              </a:rPr>
              <a:t>P5: No </a:t>
            </a:r>
            <a:r>
              <a:rPr lang="en-US" dirty="0" err="1" smtClean="0">
                <a:solidFill>
                  <a:schemeClr val="accent6"/>
                </a:solidFill>
              </a:rPr>
              <a:t>muon</a:t>
            </a:r>
            <a:r>
              <a:rPr lang="en-US" dirty="0" smtClean="0">
                <a:solidFill>
                  <a:schemeClr val="accent6"/>
                </a:solidFill>
              </a:rPr>
              <a:t> collider </a:t>
            </a:r>
          </a:p>
          <a:p>
            <a:pPr algn="ctr"/>
            <a:r>
              <a:rPr lang="en-US" dirty="0" smtClean="0">
                <a:solidFill>
                  <a:schemeClr val="accent6"/>
                </a:solidFill>
              </a:rPr>
              <a:t>studies in US for now</a:t>
            </a:r>
            <a:endParaRPr lang="en-US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299" y="76200"/>
            <a:ext cx="3933825" cy="609600"/>
          </a:xfrm>
        </p:spPr>
        <p:txBody>
          <a:bodyPr/>
          <a:lstStyle/>
          <a:p>
            <a:pPr algn="ctr">
              <a:defRPr/>
            </a:pPr>
            <a:r>
              <a:rPr lang="en-US" sz="3200" dirty="0" smtClean="0"/>
              <a:t>Particle Physics</a:t>
            </a:r>
            <a:endParaRPr lang="en-US" sz="3200" dirty="0"/>
          </a:p>
        </p:txBody>
      </p:sp>
      <p:sp>
        <p:nvSpPr>
          <p:cNvPr id="9219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04888"/>
            <a:ext cx="3962400" cy="4967287"/>
          </a:xfr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1600" dirty="0" smtClean="0"/>
              <a:t>Standard Model is the theory of elementary particles and interactions</a:t>
            </a:r>
          </a:p>
          <a:p>
            <a:pPr lvl="1"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Describes majority of phenomena in Nature </a:t>
            </a:r>
          </a:p>
          <a:p>
            <a:pPr lvl="1"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Makes everything of a small number of objects</a:t>
            </a:r>
          </a:p>
          <a:p>
            <a:pPr lvl="2">
              <a:defRPr/>
            </a:pPr>
            <a:r>
              <a:rPr lang="en-US" sz="1600" dirty="0" smtClean="0">
                <a:solidFill>
                  <a:schemeClr val="accent6"/>
                </a:solidFill>
              </a:rPr>
              <a:t>Quarks and leptons</a:t>
            </a:r>
          </a:p>
          <a:p>
            <a:pPr lvl="1"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Forces are carried by</a:t>
            </a:r>
          </a:p>
          <a:p>
            <a:pPr lvl="2">
              <a:defRPr/>
            </a:pPr>
            <a:r>
              <a:rPr lang="en-US" sz="1600" dirty="0" smtClean="0">
                <a:solidFill>
                  <a:schemeClr val="accent6"/>
                </a:solidFill>
              </a:rPr>
              <a:t>photon - electromagnetic</a:t>
            </a:r>
          </a:p>
          <a:p>
            <a:pPr lvl="2">
              <a:defRPr/>
            </a:pPr>
            <a:r>
              <a:rPr lang="en-US" sz="1600" dirty="0" smtClean="0">
                <a:solidFill>
                  <a:schemeClr val="accent6"/>
                </a:solidFill>
              </a:rPr>
              <a:t>gluons - strong </a:t>
            </a:r>
          </a:p>
          <a:p>
            <a:pPr lvl="2">
              <a:defRPr/>
            </a:pPr>
            <a:r>
              <a:rPr lang="en-US" sz="1600" dirty="0" smtClean="0">
                <a:solidFill>
                  <a:schemeClr val="accent6"/>
                </a:solidFill>
              </a:rPr>
              <a:t>W/Z bosons - weak </a:t>
            </a:r>
          </a:p>
          <a:p>
            <a:pPr lvl="1">
              <a:defRPr/>
            </a:pPr>
            <a:r>
              <a:rPr lang="en-US" sz="1600" dirty="0" smtClean="0">
                <a:solidFill>
                  <a:schemeClr val="tx2"/>
                </a:solidFill>
              </a:rPr>
              <a:t>Higgs boson provides mass</a:t>
            </a:r>
          </a:p>
          <a:p>
            <a:pPr lvl="1"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Accurate to a very high precision</a:t>
            </a:r>
          </a:p>
          <a:p>
            <a:pPr lvl="2">
              <a:defRPr/>
            </a:pPr>
            <a:r>
              <a:rPr lang="en-US" sz="1600" dirty="0" smtClean="0">
                <a:solidFill>
                  <a:schemeClr val="accent6"/>
                </a:solidFill>
              </a:rPr>
              <a:t>Better than 10</a:t>
            </a:r>
            <a:r>
              <a:rPr lang="en-US" sz="1600" baseline="30000" dirty="0" smtClean="0">
                <a:solidFill>
                  <a:schemeClr val="accent6"/>
                </a:solidFill>
              </a:rPr>
              <a:t>-10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</a:p>
          <a:p>
            <a:pPr>
              <a:defRPr/>
            </a:pPr>
            <a:r>
              <a:rPr lang="en-US" sz="1800" dirty="0" smtClean="0">
                <a:solidFill>
                  <a:schemeClr val="accent6"/>
                </a:solidFill>
              </a:rPr>
              <a:t>Addresses 1000’s of years hunt of mankind to understand </a:t>
            </a:r>
          </a:p>
          <a:p>
            <a:pPr lvl="1"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What everything around us is made of</a:t>
            </a:r>
          </a:p>
          <a:p>
            <a:pPr lvl="1">
              <a:defRPr/>
            </a:pPr>
            <a:endParaRPr lang="en-US" dirty="0" smtClean="0"/>
          </a:p>
          <a:p>
            <a:pPr lvl="2">
              <a:defRPr/>
            </a:pPr>
            <a:endParaRPr lang="en-US" dirty="0" smtClean="0"/>
          </a:p>
          <a:p>
            <a:pPr lvl="1">
              <a:defRPr/>
            </a:pPr>
            <a:endParaRPr lang="en-US" sz="1200" dirty="0" smtClean="0"/>
          </a:p>
        </p:txBody>
      </p:sp>
      <p:sp>
        <p:nvSpPr>
          <p:cNvPr id="8196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3981450"/>
            <a:ext cx="4572000" cy="2114550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z="1600" dirty="0" smtClean="0"/>
              <a:t>But our current understanding is incomplete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Can’t explain observed number of quarks/leptons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Model parameters can’t be predicted</a:t>
            </a:r>
          </a:p>
          <a:p>
            <a:r>
              <a:rPr lang="en-US" sz="1600" dirty="0" smtClean="0"/>
              <a:t>Nothing is “wrong” with the Standard Model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The goal is to define limits of applicability and find what lies beyond</a:t>
            </a:r>
          </a:p>
        </p:txBody>
      </p:sp>
      <p:sp>
        <p:nvSpPr>
          <p:cNvPr id="81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D7882AF-0EE2-4E20-890C-0F69961DC709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847724"/>
            <a:ext cx="3829050" cy="3028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8732" y="0"/>
            <a:ext cx="5808663" cy="479425"/>
          </a:xfrm>
        </p:spPr>
        <p:txBody>
          <a:bodyPr/>
          <a:lstStyle/>
          <a:p>
            <a:r>
              <a:rPr lang="en-US" sz="3200" dirty="0" smtClean="0"/>
              <a:t>International Linear Collider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96325" y="6616700"/>
            <a:ext cx="447675" cy="241300"/>
          </a:xfrm>
        </p:spPr>
        <p:txBody>
          <a:bodyPr/>
          <a:lstStyle/>
          <a:p>
            <a:pPr>
              <a:defRPr/>
            </a:pPr>
            <a:fld id="{84CF9AAD-307C-44F7-AD48-C42ECE9B4F52}" type="slidenum">
              <a:rPr lang="en-US" smtClean="0"/>
              <a:pPr>
                <a:defRPr/>
              </a:pPr>
              <a:t>20</a:t>
            </a:fld>
            <a:endParaRPr lang="en-US" b="1" dirty="0">
              <a:solidFill>
                <a:srgbClr val="FA00FA"/>
              </a:solidFill>
              <a:latin typeface="Symbol" pitchFamily="18" charset="2"/>
            </a:endParaRPr>
          </a:p>
        </p:txBody>
      </p:sp>
      <p:pic>
        <p:nvPicPr>
          <p:cNvPr id="5" name="Picture 4" descr="http://upload.wikimedia.org/wikipedia/commons/thumb/d/dd/ILC_SchemeTDR.jpg/800px-ILC_SchemeTD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011" y="479425"/>
            <a:ext cx="8604569" cy="370073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39382" y="4338934"/>
            <a:ext cx="8637198" cy="188377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ILC or International Linear Collider is </a:t>
            </a:r>
            <a:r>
              <a:rPr kumimoji="0" lang="en-US" sz="16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</a:t>
            </a:r>
            <a:r>
              <a:rPr kumimoji="0" lang="en-US" sz="1600" i="0" u="none" strike="noStrike" kern="0" cap="none" spc="0" normalizeH="0" baseline="3000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</a:t>
            </a:r>
            <a:r>
              <a:rPr kumimoji="0" lang="en-US" sz="16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</a:t>
            </a:r>
            <a:r>
              <a:rPr kumimoji="0" lang="en-US" sz="1600" i="0" u="none" strike="noStrike" kern="0" cap="none" spc="0" normalizeH="0" baseline="3000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</a:t>
            </a: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linear collider</a:t>
            </a:r>
            <a:r>
              <a:rPr kumimoji="0" lang="en-US" sz="1600" i="0" u="none" strike="noStrike" kern="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with the following main parameters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600" kern="0" baseline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Center</a:t>
            </a:r>
            <a:r>
              <a:rPr lang="en-US" sz="160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of mass energy ~500 </a:t>
            </a:r>
            <a:r>
              <a:rPr lang="en-US" sz="1600" kern="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GeV</a:t>
            </a:r>
            <a:endParaRPr lang="en-US" sz="1600" kern="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Luminosity</a:t>
            </a:r>
            <a:r>
              <a:rPr kumimoji="0" lang="en-US" sz="160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&gt;</a:t>
            </a:r>
            <a:r>
              <a:rPr lang="en-US" sz="160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600" kern="0" baseline="30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34 </a:t>
            </a:r>
            <a:r>
              <a:rPr lang="en-US" sz="160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cm</a:t>
            </a:r>
            <a:r>
              <a:rPr lang="en-US" sz="1600" kern="0" baseline="30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-2</a:t>
            </a:r>
            <a:r>
              <a:rPr lang="en-US" sz="160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1600" kern="0" baseline="30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-1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kumimoji="0" lang="en-US" sz="1600" i="0" u="none" strike="noStrike" kern="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 synchrotron radiation, but long tunnel to accelerate to ~250 </a:t>
            </a:r>
            <a:r>
              <a:rPr kumimoji="0" lang="en-US" sz="1600" i="0" u="none" strike="noStrike" kern="0" cap="none" spc="0" normalizeH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GeV</a:t>
            </a:r>
            <a:r>
              <a:rPr kumimoji="0" lang="en-US" sz="1600" i="0" u="none" strike="noStrike" kern="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/beam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60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Excellent Higgs factory with many Higgs production and decay channels accessible</a:t>
            </a:r>
            <a:endParaRPr lang="en-US" sz="1600" kern="0" baseline="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1190" y="110067"/>
            <a:ext cx="6216696" cy="479425"/>
          </a:xfrm>
        </p:spPr>
        <p:txBody>
          <a:bodyPr/>
          <a:lstStyle/>
          <a:p>
            <a:pPr algn="ctr"/>
            <a:r>
              <a:rPr lang="en-US" sz="3200" dirty="0" smtClean="0"/>
              <a:t>ILC Physics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4530" y="923198"/>
            <a:ext cx="4192436" cy="5298685"/>
          </a:xfrm>
          <a:noFill/>
          <a:ln>
            <a:noFill/>
          </a:ln>
        </p:spPr>
        <p:txBody>
          <a:bodyPr/>
          <a:lstStyle/>
          <a:p>
            <a:r>
              <a:rPr lang="en-US" sz="1600" dirty="0" smtClean="0"/>
              <a:t>Low cross sections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High luminosity needed</a:t>
            </a:r>
          </a:p>
          <a:p>
            <a:pPr lvl="1"/>
            <a:endParaRPr lang="en-US" sz="1600" dirty="0" smtClean="0"/>
          </a:p>
          <a:p>
            <a:r>
              <a:rPr lang="en-US" sz="1600" dirty="0" smtClean="0"/>
              <a:t>Low rate of interactions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Collect all events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High efficiency needed</a:t>
            </a:r>
          </a:p>
          <a:p>
            <a:endParaRPr lang="en-US" sz="1600" dirty="0" smtClean="0"/>
          </a:p>
          <a:p>
            <a:r>
              <a:rPr lang="en-US" sz="1600" dirty="0" smtClean="0"/>
              <a:t>Point like particles colliding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Sharp thresholds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Can be used for precision measurements including top mass</a:t>
            </a:r>
          </a:p>
          <a:p>
            <a:pPr lvl="1"/>
            <a:endParaRPr lang="en-US" sz="1600" dirty="0" smtClean="0"/>
          </a:p>
          <a:p>
            <a:r>
              <a:rPr lang="en-US" sz="1600" dirty="0" smtClean="0"/>
              <a:t>Large number of different production/decay channels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Have to detect all “standard objects” well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Jets/photons, leptons, charged tracks, missing energy</a:t>
            </a:r>
          </a:p>
          <a:p>
            <a:endParaRPr lang="en-US" b="1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616700"/>
            <a:ext cx="1943100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759825" y="6616700"/>
            <a:ext cx="384175" cy="241300"/>
          </a:xfrm>
        </p:spPr>
        <p:txBody>
          <a:bodyPr/>
          <a:lstStyle/>
          <a:p>
            <a:pPr>
              <a:defRPr/>
            </a:pPr>
            <a:fld id="{30932897-A9CC-4E91-8BC0-058DF12D2BB1}" type="slidenum">
              <a:rPr lang="en-US" smtClean="0"/>
              <a:pPr>
                <a:defRPr/>
              </a:pPr>
              <a:t>21</a:t>
            </a:fld>
            <a:endParaRPr lang="en-US" b="1" dirty="0">
              <a:solidFill>
                <a:srgbClr val="FA00FA"/>
              </a:solidFill>
              <a:latin typeface="Symbol" pitchFamily="18" charset="2"/>
            </a:endParaRPr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3198"/>
            <a:ext cx="4619886" cy="529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9933" y="135467"/>
            <a:ext cx="6892237" cy="479425"/>
          </a:xfrm>
        </p:spPr>
        <p:txBody>
          <a:bodyPr/>
          <a:lstStyle/>
          <a:p>
            <a:pPr algn="ctr"/>
            <a:r>
              <a:rPr lang="en-US" sz="3200" dirty="0" smtClean="0"/>
              <a:t>ILC Status and Plans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025" y="888520"/>
            <a:ext cx="8534400" cy="5357004"/>
          </a:xfrm>
          <a:noFill/>
          <a:ln>
            <a:noFill/>
          </a:ln>
        </p:spPr>
        <p:txBody>
          <a:bodyPr/>
          <a:lstStyle/>
          <a:p>
            <a:r>
              <a:rPr lang="en-US" sz="1600" dirty="0" smtClean="0"/>
              <a:t>After success of SLAC’s linear </a:t>
            </a:r>
            <a:r>
              <a:rPr lang="en-US" sz="1600" dirty="0" err="1" smtClean="0"/>
              <a:t>e</a:t>
            </a:r>
            <a:r>
              <a:rPr lang="en-US" sz="1600" baseline="30000" dirty="0" err="1" smtClean="0"/>
              <a:t>+</a:t>
            </a:r>
            <a:r>
              <a:rPr lang="en-US" sz="1600" dirty="0" err="1" smtClean="0"/>
              <a:t>e</a:t>
            </a:r>
            <a:r>
              <a:rPr lang="en-US" sz="1600" baseline="30000" dirty="0" smtClean="0"/>
              <a:t>-</a:t>
            </a:r>
            <a:r>
              <a:rPr lang="en-US" sz="1600" dirty="0" smtClean="0"/>
              <a:t> collider in 1990’s (SLC) various proposals developed to go to even higher colliding energy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Among them NLC(SLAC), TESLA(DESY), “ILC at Fermilab”</a:t>
            </a:r>
          </a:p>
          <a:p>
            <a:r>
              <a:rPr lang="en-US" sz="1600" dirty="0" smtClean="0"/>
              <a:t>Starting in 2008 Global Design Effort (GDE) progressed developing 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Technical design of the ILC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Cost estimate and international cooperation plan</a:t>
            </a:r>
          </a:p>
          <a:p>
            <a:r>
              <a:rPr lang="en-US" sz="1600" dirty="0" smtClean="0"/>
              <a:t>GDE concluded in 2012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Including TDRs for the accelerator and detectors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Physics case strengthened with a Higgs discovery</a:t>
            </a:r>
          </a:p>
          <a:p>
            <a:r>
              <a:rPr lang="en-US" sz="1600" dirty="0" smtClean="0"/>
              <a:t>In 2012 Japan expressed strong interest to host the ILC</a:t>
            </a:r>
          </a:p>
          <a:p>
            <a:r>
              <a:rPr lang="en-US" sz="1600" dirty="0" smtClean="0"/>
              <a:t>Over last two years 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Substantial progress in technical developments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Development of cooperation between participants on “Governments level”</a:t>
            </a:r>
          </a:p>
          <a:p>
            <a:r>
              <a:rPr lang="en-US" sz="1600" dirty="0" smtClean="0"/>
              <a:t>All involved agree that ILC project should be international project with Japan as the host country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Challenges in establishing high level agreements between countries are substantial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Funding for this international project, including in Japan, is expected to be “in addition to the existing particle physics funding”</a:t>
            </a:r>
          </a:p>
          <a:p>
            <a:pPr lvl="1"/>
            <a:endParaRPr lang="en-US" sz="1600" b="1" dirty="0" smtClean="0"/>
          </a:p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616700"/>
            <a:ext cx="1657350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772425" y="6635750"/>
            <a:ext cx="353483" cy="241300"/>
          </a:xfrm>
        </p:spPr>
        <p:txBody>
          <a:bodyPr/>
          <a:lstStyle/>
          <a:p>
            <a:pPr>
              <a:defRPr/>
            </a:pPr>
            <a:fld id="{30932897-A9CC-4E91-8BC0-058DF12D2BB1}" type="slidenum">
              <a:rPr lang="en-US" smtClean="0"/>
              <a:pPr>
                <a:defRPr/>
              </a:pPr>
              <a:t>22</a:t>
            </a:fld>
            <a:endParaRPr lang="en-US" b="1" dirty="0">
              <a:solidFill>
                <a:srgbClr val="FA00FA"/>
              </a:solidFill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472069"/>
          </a:xfrm>
        </p:spPr>
        <p:txBody>
          <a:bodyPr/>
          <a:lstStyle/>
          <a:p>
            <a:pPr algn="ctr"/>
            <a:r>
              <a:rPr lang="en-US" sz="2800" dirty="0" smtClean="0"/>
              <a:t>Proposals for Colliders in China: </a:t>
            </a:r>
            <a:r>
              <a:rPr lang="en-US" sz="2800" dirty="0" err="1" smtClean="0"/>
              <a:t>CepC</a:t>
            </a:r>
            <a:r>
              <a:rPr lang="en-US" sz="2800" dirty="0" smtClean="0"/>
              <a:t> and </a:t>
            </a:r>
            <a:r>
              <a:rPr lang="en-US" sz="2800" dirty="0" err="1" smtClean="0"/>
              <a:t>SppC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887" y="846667"/>
            <a:ext cx="8672513" cy="2328333"/>
          </a:xfrm>
        </p:spPr>
        <p:txBody>
          <a:bodyPr/>
          <a:lstStyle/>
          <a:p>
            <a:r>
              <a:rPr lang="en-US" sz="1800" dirty="0" err="1" smtClean="0"/>
              <a:t>CepC</a:t>
            </a:r>
            <a:r>
              <a:rPr lang="en-US" sz="1800" dirty="0" smtClean="0"/>
              <a:t> – Circular Electron Positron Collider</a:t>
            </a:r>
          </a:p>
          <a:p>
            <a:pPr lvl="1"/>
            <a:r>
              <a:rPr lang="en-US" sz="1800" dirty="0" smtClean="0">
                <a:solidFill>
                  <a:schemeClr val="tx2"/>
                </a:solidFill>
              </a:rPr>
              <a:t>~50 km long ring</a:t>
            </a:r>
          </a:p>
          <a:p>
            <a:pPr lvl="1"/>
            <a:r>
              <a:rPr lang="en-US" sz="1800" dirty="0" smtClean="0">
                <a:solidFill>
                  <a:schemeClr val="tx2"/>
                </a:solidFill>
              </a:rPr>
              <a:t>90-250 </a:t>
            </a:r>
            <a:r>
              <a:rPr lang="en-US" sz="1800" dirty="0" err="1" smtClean="0">
                <a:solidFill>
                  <a:schemeClr val="tx2"/>
                </a:solidFill>
              </a:rPr>
              <a:t>GeV</a:t>
            </a:r>
            <a:r>
              <a:rPr lang="en-US" sz="1800" dirty="0" smtClean="0">
                <a:solidFill>
                  <a:schemeClr val="tx2"/>
                </a:solidFill>
              </a:rPr>
              <a:t> in the center of mass</a:t>
            </a:r>
          </a:p>
          <a:p>
            <a:pPr lvl="1"/>
            <a:r>
              <a:rPr lang="en-US" sz="1800" dirty="0" smtClean="0">
                <a:solidFill>
                  <a:schemeClr val="tx2"/>
                </a:solidFill>
              </a:rPr>
              <a:t>Z boson and Higgs factory</a:t>
            </a:r>
          </a:p>
          <a:p>
            <a:r>
              <a:rPr lang="en-US" sz="1800" dirty="0" err="1" smtClean="0"/>
              <a:t>SppC</a:t>
            </a:r>
            <a:r>
              <a:rPr lang="en-US" sz="1800" dirty="0" smtClean="0"/>
              <a:t> – Super Proton </a:t>
            </a:r>
            <a:r>
              <a:rPr lang="en-US" sz="1800" dirty="0" err="1" smtClean="0"/>
              <a:t>Proton</a:t>
            </a:r>
            <a:r>
              <a:rPr lang="en-US" sz="1800" dirty="0" smtClean="0"/>
              <a:t> Collider</a:t>
            </a:r>
          </a:p>
          <a:p>
            <a:pPr lvl="1"/>
            <a:r>
              <a:rPr lang="en-US" sz="1800" dirty="0" smtClean="0">
                <a:solidFill>
                  <a:schemeClr val="tx2"/>
                </a:solidFill>
              </a:rPr>
              <a:t>In the same ring as CEPC</a:t>
            </a:r>
          </a:p>
          <a:p>
            <a:pPr lvl="1"/>
            <a:r>
              <a:rPr lang="en-US" sz="1800" dirty="0" smtClean="0">
                <a:solidFill>
                  <a:schemeClr val="tx2"/>
                </a:solidFill>
              </a:rPr>
              <a:t>~50 </a:t>
            </a:r>
            <a:r>
              <a:rPr lang="en-US" sz="1800" dirty="0" err="1" smtClean="0">
                <a:solidFill>
                  <a:schemeClr val="tx2"/>
                </a:solidFill>
              </a:rPr>
              <a:t>TeV</a:t>
            </a:r>
            <a:r>
              <a:rPr lang="en-US" sz="1800" dirty="0" smtClean="0">
                <a:solidFill>
                  <a:schemeClr val="tx2"/>
                </a:solidFill>
              </a:rPr>
              <a:t> with 12 T magnets, ~70 </a:t>
            </a:r>
            <a:r>
              <a:rPr lang="en-US" sz="1800" dirty="0" err="1" smtClean="0">
                <a:solidFill>
                  <a:schemeClr val="tx2"/>
                </a:solidFill>
              </a:rPr>
              <a:t>TeV</a:t>
            </a:r>
            <a:r>
              <a:rPr lang="en-US" sz="1800" dirty="0" smtClean="0">
                <a:solidFill>
                  <a:schemeClr val="tx2"/>
                </a:solidFill>
              </a:rPr>
              <a:t> with 20 T magnets</a:t>
            </a:r>
          </a:p>
          <a:p>
            <a:pPr lvl="1"/>
            <a:endParaRPr lang="en-US" b="1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96325" y="6635750"/>
            <a:ext cx="447675" cy="241300"/>
          </a:xfrm>
        </p:spPr>
        <p:txBody>
          <a:bodyPr/>
          <a:lstStyle/>
          <a:p>
            <a:fld id="{6227E560-A252-4A7B-A311-1AD8681F32CA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601" y="3293532"/>
            <a:ext cx="4162732" cy="2942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199" y="3640667"/>
            <a:ext cx="4605867" cy="2258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65800" y="950595"/>
            <a:ext cx="3149600" cy="2224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5"/>
            <a:ext cx="8686800" cy="429736"/>
          </a:xfrm>
        </p:spPr>
        <p:txBody>
          <a:bodyPr/>
          <a:lstStyle/>
          <a:p>
            <a:pPr algn="ctr"/>
            <a:r>
              <a:rPr lang="en-US" sz="2800" dirty="0" smtClean="0"/>
              <a:t>Future Colliders in China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672513" cy="5190067"/>
          </a:xfrm>
        </p:spPr>
        <p:txBody>
          <a:bodyPr/>
          <a:lstStyle/>
          <a:p>
            <a:r>
              <a:rPr lang="en-US" sz="1600" dirty="0" smtClean="0"/>
              <a:t>Very active progress with the </a:t>
            </a:r>
            <a:r>
              <a:rPr lang="en-US" sz="1600" dirty="0" err="1" smtClean="0"/>
              <a:t>CepC</a:t>
            </a:r>
            <a:r>
              <a:rPr lang="en-US" sz="1600" dirty="0" smtClean="0"/>
              <a:t> </a:t>
            </a:r>
            <a:r>
              <a:rPr lang="en-US" sz="1600" dirty="0" smtClean="0"/>
              <a:t>and </a:t>
            </a:r>
            <a:r>
              <a:rPr lang="en-US" sz="1600" dirty="0" err="1" smtClean="0"/>
              <a:t>SppC</a:t>
            </a:r>
            <a:r>
              <a:rPr lang="en-US" sz="1600" dirty="0" smtClean="0"/>
              <a:t> </a:t>
            </a:r>
            <a:r>
              <a:rPr lang="en-US" sz="1600" dirty="0" smtClean="0"/>
              <a:t>design over last two years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International reviews (positive) of the conceptual proposals in Spring of 2015</a:t>
            </a:r>
          </a:p>
          <a:p>
            <a:r>
              <a:rPr lang="en-US" sz="1600" dirty="0" smtClean="0"/>
              <a:t>Plan is to get funding for detailed technical design report by later this year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~$50 million per year effort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Completed by 2020</a:t>
            </a:r>
          </a:p>
          <a:p>
            <a:r>
              <a:rPr lang="en-US" sz="1600" dirty="0" smtClean="0"/>
              <a:t>Construction of </a:t>
            </a:r>
            <a:r>
              <a:rPr lang="en-US" sz="1600" dirty="0" err="1" smtClean="0"/>
              <a:t>CepC</a:t>
            </a:r>
            <a:r>
              <a:rPr lang="en-US" sz="1600" dirty="0" smtClean="0"/>
              <a:t> </a:t>
            </a:r>
            <a:r>
              <a:rPr lang="en-US" sz="1600" dirty="0" smtClean="0"/>
              <a:t>to start in 2021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Completed in 2027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Data collection 2028-2035</a:t>
            </a:r>
          </a:p>
          <a:p>
            <a:r>
              <a:rPr lang="en-US" sz="1600" dirty="0" err="1" smtClean="0"/>
              <a:t>SppC</a:t>
            </a:r>
            <a:r>
              <a:rPr lang="en-US" sz="1600" dirty="0" smtClean="0"/>
              <a:t> </a:t>
            </a:r>
            <a:r>
              <a:rPr lang="en-US" sz="1600" dirty="0" smtClean="0"/>
              <a:t>time line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Design 2020-2030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Construction 2035-2042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Physics at ~70 </a:t>
            </a:r>
            <a:r>
              <a:rPr lang="en-US" sz="1600" dirty="0" err="1" smtClean="0">
                <a:solidFill>
                  <a:schemeClr val="tx2"/>
                </a:solidFill>
              </a:rPr>
              <a:t>TeV</a:t>
            </a:r>
            <a:r>
              <a:rPr lang="en-US" sz="1600" dirty="0" smtClean="0">
                <a:solidFill>
                  <a:schemeClr val="tx2"/>
                </a:solidFill>
              </a:rPr>
              <a:t> starting in 2043</a:t>
            </a:r>
          </a:p>
          <a:p>
            <a:r>
              <a:rPr lang="en-US" sz="1600" dirty="0" smtClean="0">
                <a:solidFill>
                  <a:schemeClr val="accent6"/>
                </a:solidFill>
              </a:rPr>
              <a:t>The proposal is based on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Experience with BEPC </a:t>
            </a:r>
            <a:r>
              <a:rPr lang="en-US" sz="1600" dirty="0" err="1" smtClean="0">
                <a:solidFill>
                  <a:schemeClr val="tx2"/>
                </a:solidFill>
              </a:rPr>
              <a:t>e</a:t>
            </a:r>
            <a:r>
              <a:rPr lang="en-US" sz="1600" baseline="30000" dirty="0" err="1" smtClean="0">
                <a:solidFill>
                  <a:schemeClr val="tx2"/>
                </a:solidFill>
              </a:rPr>
              <a:t>+</a:t>
            </a:r>
            <a:r>
              <a:rPr lang="en-US" sz="1600" dirty="0" err="1" smtClean="0">
                <a:solidFill>
                  <a:schemeClr val="tx2"/>
                </a:solidFill>
              </a:rPr>
              <a:t>e</a:t>
            </a:r>
            <a:r>
              <a:rPr lang="en-US" sz="1600" baseline="30000" dirty="0" smtClean="0">
                <a:solidFill>
                  <a:schemeClr val="tx2"/>
                </a:solidFill>
              </a:rPr>
              <a:t>-</a:t>
            </a:r>
            <a:r>
              <a:rPr lang="en-US" sz="1600" dirty="0" smtClean="0">
                <a:solidFill>
                  <a:schemeClr val="tx2"/>
                </a:solidFill>
              </a:rPr>
              <a:t> collider 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Relatively inexpensive tunneling in China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Strong Government interest in scientific leadership – both </a:t>
            </a:r>
            <a:r>
              <a:rPr lang="en-US" sz="1600" dirty="0" err="1" smtClean="0">
                <a:solidFill>
                  <a:schemeClr val="tx2"/>
                </a:solidFill>
              </a:rPr>
              <a:t>CepC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  <a:r>
              <a:rPr lang="en-US" sz="1600" dirty="0" smtClean="0">
                <a:solidFill>
                  <a:schemeClr val="tx2"/>
                </a:solidFill>
              </a:rPr>
              <a:t>and </a:t>
            </a:r>
            <a:r>
              <a:rPr lang="en-US" sz="1600" dirty="0" err="1" smtClean="0">
                <a:solidFill>
                  <a:schemeClr val="tx2"/>
                </a:solidFill>
              </a:rPr>
              <a:t>SppC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  <a:r>
              <a:rPr lang="en-US" sz="1600" dirty="0" smtClean="0">
                <a:solidFill>
                  <a:schemeClr val="tx2"/>
                </a:solidFill>
              </a:rPr>
              <a:t>are “national projects with international participation”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Setting realistic goals based on the expected availability of resources</a:t>
            </a:r>
          </a:p>
          <a:p>
            <a:pPr lvl="1"/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7275" y="6616700"/>
            <a:ext cx="447675" cy="241300"/>
          </a:xfrm>
        </p:spPr>
        <p:txBody>
          <a:bodyPr/>
          <a:lstStyle/>
          <a:p>
            <a:fld id="{6227E560-A252-4A7B-A311-1AD8681F32CA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61" y="1852258"/>
            <a:ext cx="3945405" cy="3354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539803"/>
          </a:xfrm>
        </p:spPr>
        <p:txBody>
          <a:bodyPr/>
          <a:lstStyle/>
          <a:p>
            <a:pPr algn="ctr"/>
            <a:r>
              <a:rPr lang="en-US" sz="2800" dirty="0" smtClean="0"/>
              <a:t>FCC – Future Circular Colliders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897467"/>
            <a:ext cx="9017000" cy="5367866"/>
          </a:xfrm>
        </p:spPr>
        <p:txBody>
          <a:bodyPr/>
          <a:lstStyle/>
          <a:p>
            <a:r>
              <a:rPr lang="en-US" dirty="0" smtClean="0"/>
              <a:t>FCC activity follows European particle physics strategy recommendation to develop future energy frontier colliders at CERN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“…to propose an ambitious post-LHC accelerator project….., CERN should undertake design studies for accelerator projects in a global context,…with emphasis on proton-proton and electron-positron high-energy frontier machines..…”</a:t>
            </a:r>
          </a:p>
          <a:p>
            <a:r>
              <a:rPr lang="en-US" dirty="0" smtClean="0"/>
              <a:t>There are three options in ~100 km long tunnel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pp collider with energy of ~100 </a:t>
            </a:r>
            <a:r>
              <a:rPr lang="en-US" dirty="0" err="1" smtClean="0">
                <a:solidFill>
                  <a:schemeClr val="tx2"/>
                </a:solidFill>
              </a:rPr>
              <a:t>TeV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</a:p>
          <a:p>
            <a:pPr lvl="1"/>
            <a:r>
              <a:rPr lang="en-US" dirty="0" err="1" smtClean="0">
                <a:solidFill>
                  <a:schemeClr val="tx2"/>
                </a:solidFill>
              </a:rPr>
              <a:t>e</a:t>
            </a:r>
            <a:r>
              <a:rPr lang="en-US" baseline="30000" dirty="0" err="1" smtClean="0">
                <a:solidFill>
                  <a:schemeClr val="tx2"/>
                </a:solidFill>
              </a:rPr>
              <a:t>+</a:t>
            </a:r>
            <a:r>
              <a:rPr lang="en-US" dirty="0" err="1" smtClean="0">
                <a:solidFill>
                  <a:schemeClr val="tx2"/>
                </a:solidFill>
              </a:rPr>
              <a:t>e</a:t>
            </a:r>
            <a:r>
              <a:rPr lang="en-US" baseline="30000" dirty="0" smtClean="0">
                <a:solidFill>
                  <a:schemeClr val="tx2"/>
                </a:solidFill>
              </a:rPr>
              <a:t>-</a:t>
            </a:r>
            <a:r>
              <a:rPr lang="en-US" dirty="0" smtClean="0">
                <a:solidFill>
                  <a:schemeClr val="tx2"/>
                </a:solidFill>
              </a:rPr>
              <a:t> collider with energy of ~350 </a:t>
            </a:r>
            <a:r>
              <a:rPr lang="en-US" dirty="0" err="1" smtClean="0">
                <a:solidFill>
                  <a:schemeClr val="tx2"/>
                </a:solidFill>
              </a:rPr>
              <a:t>GeV</a:t>
            </a:r>
            <a:endParaRPr lang="en-US" dirty="0" smtClean="0">
              <a:solidFill>
                <a:schemeClr val="tx2"/>
              </a:solidFill>
            </a:endParaRPr>
          </a:p>
          <a:p>
            <a:pPr lvl="1"/>
            <a:r>
              <a:rPr lang="en-US" dirty="0" err="1" smtClean="0">
                <a:solidFill>
                  <a:schemeClr val="tx2"/>
                </a:solidFill>
              </a:rPr>
              <a:t>ep</a:t>
            </a:r>
            <a:r>
              <a:rPr lang="en-US" dirty="0" smtClean="0">
                <a:solidFill>
                  <a:schemeClr val="tx2"/>
                </a:solidFill>
              </a:rPr>
              <a:t> collider</a:t>
            </a:r>
          </a:p>
          <a:p>
            <a:r>
              <a:rPr lang="en-US" dirty="0" smtClean="0"/>
              <a:t>Similar to “LEP then LHC” option of starting from 350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collider and later going to 100 </a:t>
            </a:r>
            <a:r>
              <a:rPr lang="en-US" dirty="0" err="1" smtClean="0"/>
              <a:t>TeV</a:t>
            </a:r>
            <a:r>
              <a:rPr lang="en-US" dirty="0" smtClean="0"/>
              <a:t> pp collider is considered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But in no way decided 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96325" y="6616700"/>
            <a:ext cx="447675" cy="241300"/>
          </a:xfrm>
        </p:spPr>
        <p:txBody>
          <a:bodyPr/>
          <a:lstStyle/>
          <a:p>
            <a:fld id="{6227E560-A252-4A7B-A311-1AD8681F32CA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"/>
          <a:stretch/>
        </p:blipFill>
        <p:spPr bwMode="auto">
          <a:xfrm>
            <a:off x="6156184" y="3871657"/>
            <a:ext cx="2740307" cy="114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g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7"/>
          <a:stretch>
            <a:fillRect/>
          </a:stretch>
        </p:blipFill>
        <p:spPr>
          <a:xfrm>
            <a:off x="0" y="824968"/>
            <a:ext cx="4552460" cy="40061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472069"/>
          </a:xfrm>
        </p:spPr>
        <p:txBody>
          <a:bodyPr/>
          <a:lstStyle/>
          <a:p>
            <a:pPr algn="ctr"/>
            <a:r>
              <a:rPr lang="en-US" sz="2800" dirty="0" smtClean="0"/>
              <a:t>FCC </a:t>
            </a:r>
            <a:r>
              <a:rPr lang="en-US" sz="2800" dirty="0" err="1" smtClean="0"/>
              <a:t>e</a:t>
            </a:r>
            <a:r>
              <a:rPr lang="en-US" sz="2800" baseline="30000" dirty="0" err="1" smtClean="0"/>
              <a:t>+</a:t>
            </a:r>
            <a:r>
              <a:rPr lang="en-US" sz="2800" dirty="0" err="1" smtClean="0"/>
              <a:t>e</a:t>
            </a:r>
            <a:r>
              <a:rPr lang="en-US" sz="2800" baseline="30000" dirty="0" smtClean="0"/>
              <a:t>-</a:t>
            </a:r>
            <a:r>
              <a:rPr lang="en-US" sz="2800" dirty="0" smtClean="0"/>
              <a:t> Collider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887" y="4944532"/>
            <a:ext cx="8672513" cy="1354667"/>
          </a:xfrm>
        </p:spPr>
        <p:txBody>
          <a:bodyPr/>
          <a:lstStyle/>
          <a:p>
            <a:r>
              <a:rPr lang="en-US" sz="1800" dirty="0" smtClean="0"/>
              <a:t>Circular </a:t>
            </a:r>
            <a:r>
              <a:rPr lang="en-US" sz="1800" dirty="0" err="1" smtClean="0"/>
              <a:t>e</a:t>
            </a:r>
            <a:r>
              <a:rPr lang="en-US" sz="1800" baseline="30000" dirty="0" err="1" smtClean="0"/>
              <a:t>+</a:t>
            </a:r>
            <a:r>
              <a:rPr lang="en-US" sz="1800" dirty="0" err="1" smtClean="0"/>
              <a:t>e</a:t>
            </a:r>
            <a:r>
              <a:rPr lang="en-US" sz="1800" baseline="30000" dirty="0" smtClean="0"/>
              <a:t>-</a:t>
            </a:r>
            <a:r>
              <a:rPr lang="en-US" sz="1800" dirty="0" smtClean="0"/>
              <a:t> collider has substantially higher luminosity at lower energies </a:t>
            </a:r>
            <a:r>
              <a:rPr lang="en-US" sz="1800" dirty="0" err="1" smtClean="0"/>
              <a:t>vs</a:t>
            </a:r>
            <a:r>
              <a:rPr lang="en-US" sz="1800" dirty="0" smtClean="0"/>
              <a:t> linear collider</a:t>
            </a:r>
          </a:p>
          <a:p>
            <a:r>
              <a:rPr lang="en-US" sz="1800" dirty="0" smtClean="0"/>
              <a:t>Main challenges: long tunnel and high synchrotron losses requiring demanding superconducting RF system and high electricity consumption</a:t>
            </a:r>
          </a:p>
          <a:p>
            <a:endParaRPr lang="en-US" sz="1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91562" y="6616700"/>
            <a:ext cx="447675" cy="241300"/>
          </a:xfrm>
        </p:spPr>
        <p:txBody>
          <a:bodyPr/>
          <a:lstStyle/>
          <a:p>
            <a:fld id="{6227E560-A252-4A7B-A311-1AD8681F32CA}" type="slidenum">
              <a:rPr lang="en-US" smtClean="0"/>
              <a:pPr/>
              <a:t>26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0857978"/>
              </p:ext>
            </p:extLst>
          </p:nvPr>
        </p:nvGraphicFramePr>
        <p:xfrm>
          <a:off x="4385732" y="1202267"/>
          <a:ext cx="4758268" cy="292637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052407"/>
                <a:gridCol w="778643"/>
                <a:gridCol w="607767"/>
                <a:gridCol w="645056"/>
                <a:gridCol w="674395"/>
              </a:tblGrid>
              <a:tr h="296333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Parameter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FCC-</a:t>
                      </a:r>
                      <a:r>
                        <a:rPr lang="en-GB" sz="1400" dirty="0" err="1" smtClean="0"/>
                        <a:t>ee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LEP2</a:t>
                      </a:r>
                      <a:endParaRPr lang="en-GB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325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Energy/beam [</a:t>
                      </a:r>
                      <a:r>
                        <a:rPr lang="en-GB" sz="1200" dirty="0" err="1" smtClean="0"/>
                        <a:t>GeV</a:t>
                      </a:r>
                      <a:r>
                        <a:rPr lang="en-GB" sz="1200" dirty="0" smtClean="0"/>
                        <a:t>]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 smtClean="0"/>
                        <a:t>45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 smtClean="0"/>
                        <a:t>120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 smtClean="0"/>
                        <a:t>175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 smtClean="0">
                          <a:solidFill>
                            <a:srgbClr val="5F5F5F"/>
                          </a:solidFill>
                        </a:rPr>
                        <a:t>105</a:t>
                      </a:r>
                      <a:endParaRPr lang="en-GB" sz="1200" dirty="0">
                        <a:solidFill>
                          <a:srgbClr val="5F5F5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539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Bunches/beam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 smtClean="0"/>
                        <a:t>13000- 60000</a:t>
                      </a:r>
                      <a:endParaRPr lang="en-GB" sz="1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 smtClean="0"/>
                        <a:t>500-1400</a:t>
                      </a:r>
                      <a:endParaRPr lang="en-GB" sz="1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 smtClean="0"/>
                        <a:t>51- 98</a:t>
                      </a:r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 smtClean="0">
                          <a:solidFill>
                            <a:srgbClr val="5F5F5F"/>
                          </a:solidFill>
                        </a:rPr>
                        <a:t>4</a:t>
                      </a:r>
                      <a:endParaRPr lang="en-GB" sz="1200" dirty="0">
                        <a:solidFill>
                          <a:srgbClr val="5F5F5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325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Beam</a:t>
                      </a:r>
                      <a:r>
                        <a:rPr lang="en-GB" sz="1200" baseline="0" dirty="0" smtClean="0"/>
                        <a:t> current [mA]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 smtClean="0"/>
                        <a:t>1450</a:t>
                      </a:r>
                      <a:endParaRPr lang="en-GB" sz="1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 smtClean="0"/>
                        <a:t>30</a:t>
                      </a:r>
                      <a:endParaRPr lang="en-GB" sz="1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 smtClean="0"/>
                        <a:t>6.6</a:t>
                      </a:r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 smtClean="0">
                          <a:solidFill>
                            <a:srgbClr val="5F5F5F"/>
                          </a:solidFill>
                        </a:rPr>
                        <a:t>3</a:t>
                      </a:r>
                      <a:endParaRPr lang="en-GB" sz="1200" dirty="0">
                        <a:solidFill>
                          <a:srgbClr val="5F5F5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539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Luminosity/IP x 10</a:t>
                      </a:r>
                      <a:r>
                        <a:rPr lang="en-GB" sz="1200" baseline="30000" dirty="0" smtClean="0"/>
                        <a:t>34</a:t>
                      </a:r>
                      <a:r>
                        <a:rPr lang="en-GB" sz="1200" dirty="0" smtClean="0"/>
                        <a:t> cm</a:t>
                      </a:r>
                      <a:r>
                        <a:rPr lang="en-GB" sz="1200" baseline="30000" dirty="0" smtClean="0"/>
                        <a:t>-2</a:t>
                      </a:r>
                      <a:r>
                        <a:rPr lang="en-GB" sz="1200" dirty="0" smtClean="0"/>
                        <a:t>s</a:t>
                      </a:r>
                      <a:r>
                        <a:rPr lang="en-GB" sz="1200" baseline="30000" dirty="0" smtClean="0"/>
                        <a:t>-1</a:t>
                      </a:r>
                      <a:endParaRPr lang="en-GB" sz="1200" baseline="-25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b="1" dirty="0" smtClean="0"/>
                        <a:t>21 - 280</a:t>
                      </a:r>
                      <a:endParaRPr lang="en-GB" sz="1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b="1" dirty="0" smtClean="0"/>
                        <a:t>5 - 11</a:t>
                      </a:r>
                      <a:endParaRPr lang="en-GB" sz="1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b="1" dirty="0" smtClean="0"/>
                        <a:t>1.5 - 2.6</a:t>
                      </a:r>
                      <a:endParaRPr lang="en-GB" sz="1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rgbClr val="5F5F5F"/>
                          </a:solidFill>
                        </a:rPr>
                        <a:t>0.0012</a:t>
                      </a:r>
                      <a:endParaRPr lang="en-GB" sz="1200" baseline="30000" dirty="0" smtClean="0">
                        <a:solidFill>
                          <a:srgbClr val="5F5F5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325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Energy loss/turn [</a:t>
                      </a:r>
                      <a:r>
                        <a:rPr lang="en-GB" sz="1200" dirty="0" err="1" smtClean="0"/>
                        <a:t>GeV</a:t>
                      </a:r>
                      <a:r>
                        <a:rPr lang="en-GB" sz="1200" dirty="0" smtClean="0"/>
                        <a:t>]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 smtClean="0"/>
                        <a:t>0.03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 smtClean="0"/>
                        <a:t>1.67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 smtClean="0"/>
                        <a:t>7.55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 smtClean="0">
                          <a:solidFill>
                            <a:srgbClr val="5F5F5F"/>
                          </a:solidFill>
                        </a:rPr>
                        <a:t>3.34</a:t>
                      </a:r>
                      <a:endParaRPr lang="en-GB" sz="1200" dirty="0">
                        <a:solidFill>
                          <a:srgbClr val="5F5F5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325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Synchrotron Power [MW]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100</a:t>
                      </a:r>
                      <a:endParaRPr lang="en-GB" sz="1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rgbClr val="5F5F5F"/>
                          </a:solidFill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797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RF Voltage [GV]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 smtClean="0"/>
                        <a:t>0.3-2.5</a:t>
                      </a:r>
                      <a:endParaRPr lang="en-GB" sz="1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 smtClean="0"/>
                        <a:t>3.6-5.5</a:t>
                      </a:r>
                      <a:endParaRPr lang="en-GB" sz="1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 smtClean="0"/>
                        <a:t>11</a:t>
                      </a:r>
                      <a:endParaRPr lang="en-GB" sz="1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 smtClean="0">
                          <a:solidFill>
                            <a:srgbClr val="5F5F5F"/>
                          </a:solidFill>
                        </a:rPr>
                        <a:t>3.5</a:t>
                      </a:r>
                      <a:endParaRPr lang="en-GB" sz="1200" dirty="0">
                        <a:solidFill>
                          <a:srgbClr val="5F5F5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497469"/>
          </a:xfrm>
        </p:spPr>
        <p:txBody>
          <a:bodyPr/>
          <a:lstStyle/>
          <a:p>
            <a:pPr algn="ctr"/>
            <a:r>
              <a:rPr lang="en-US" sz="2800" dirty="0" smtClean="0"/>
              <a:t>FCC pp 100 </a:t>
            </a:r>
            <a:r>
              <a:rPr lang="en-US" sz="2800" dirty="0" err="1" smtClean="0"/>
              <a:t>TeV</a:t>
            </a:r>
            <a:r>
              <a:rPr lang="en-US" sz="2800" dirty="0" smtClean="0"/>
              <a:t> collider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887" y="4324350"/>
            <a:ext cx="8672513" cy="2010833"/>
          </a:xfrm>
        </p:spPr>
        <p:txBody>
          <a:bodyPr/>
          <a:lstStyle/>
          <a:p>
            <a:r>
              <a:rPr lang="en-US" sz="1600" dirty="0" smtClean="0"/>
              <a:t>Main challenges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Long tunnel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High field magnets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High synchrotron radiation load</a:t>
            </a:r>
          </a:p>
          <a:p>
            <a:r>
              <a:rPr lang="en-US" sz="1600" dirty="0" err="1" smtClean="0"/>
              <a:t>Tevatron</a:t>
            </a:r>
            <a:r>
              <a:rPr lang="en-US" sz="1600" dirty="0" smtClean="0"/>
              <a:t> and LHC experience demonstrate feasibility of such a collider</a:t>
            </a:r>
          </a:p>
          <a:p>
            <a:pPr algn="ctr">
              <a:buNone/>
            </a:pPr>
            <a:r>
              <a:rPr lang="en-US" sz="1600" b="1" dirty="0" smtClean="0"/>
              <a:t>FCC study is expected to take ~4 years and to provide technical proposals and cost estimates for all three options: pp, </a:t>
            </a:r>
            <a:r>
              <a:rPr lang="en-US" sz="1600" b="1" dirty="0" err="1" smtClean="0"/>
              <a:t>ee</a:t>
            </a:r>
            <a:r>
              <a:rPr lang="en-US" sz="1600" b="1" dirty="0" smtClean="0"/>
              <a:t> and </a:t>
            </a:r>
            <a:r>
              <a:rPr lang="en-US" sz="1600" b="1" dirty="0" err="1" smtClean="0"/>
              <a:t>ep</a:t>
            </a:r>
            <a:endParaRPr lang="en-US" sz="1600" b="1" dirty="0" smtClean="0"/>
          </a:p>
          <a:p>
            <a:pPr>
              <a:buNone/>
            </a:pPr>
            <a:endParaRPr lang="en-US" sz="16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91562" y="6616700"/>
            <a:ext cx="447675" cy="241300"/>
          </a:xfrm>
        </p:spPr>
        <p:txBody>
          <a:bodyPr/>
          <a:lstStyle/>
          <a:p>
            <a:fld id="{6227E560-A252-4A7B-A311-1AD8681F32CA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23554" name="Picture 2" descr="C:\Users\Admin\Desktop\FCC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533" y="1116330"/>
            <a:ext cx="4151314" cy="2884170"/>
          </a:xfrm>
          <a:prstGeom prst="rect">
            <a:avLst/>
          </a:prstGeom>
          <a:noFill/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602008"/>
              </p:ext>
            </p:extLst>
          </p:nvPr>
        </p:nvGraphicFramePr>
        <p:xfrm>
          <a:off x="4379914" y="971550"/>
          <a:ext cx="4645553" cy="323088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576983"/>
                <a:gridCol w="1152236"/>
                <a:gridCol w="916334"/>
              </a:tblGrid>
              <a:tr h="383599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Parameter</a:t>
                      </a:r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rtl="0" eaLnBrk="1" latinLnBrk="0" hangingPunct="1"/>
                      <a:r>
                        <a:rPr kumimoji="0" lang="en-GB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FCC-pp</a:t>
                      </a:r>
                      <a:endParaRPr kumimoji="0" lang="en-GB" sz="2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rtl="0" eaLnBrk="1" latinLnBrk="0" hangingPunct="1"/>
                      <a:r>
                        <a:rPr kumimoji="0" lang="en-GB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LHC</a:t>
                      </a:r>
                      <a:endParaRPr kumimoji="0" lang="en-GB" sz="2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219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Energy [</a:t>
                      </a:r>
                      <a:r>
                        <a:rPr lang="en-GB" sz="1600" dirty="0" err="1" smtClean="0"/>
                        <a:t>TeV</a:t>
                      </a:r>
                      <a:r>
                        <a:rPr lang="en-GB" sz="1600" dirty="0" smtClean="0"/>
                        <a:t>]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 smtClean="0"/>
                        <a:t>100 </a:t>
                      </a:r>
                      <a:r>
                        <a:rPr lang="en-GB" sz="1600" dirty="0" err="1" smtClean="0"/>
                        <a:t>c.m</a:t>
                      </a:r>
                      <a:r>
                        <a:rPr lang="en-GB" sz="1600" dirty="0" smtClean="0"/>
                        <a:t>.</a:t>
                      </a:r>
                      <a:endParaRPr lang="en-GB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 smtClean="0">
                          <a:solidFill>
                            <a:schemeClr val="accent5"/>
                          </a:solidFill>
                        </a:rPr>
                        <a:t>14 </a:t>
                      </a:r>
                      <a:r>
                        <a:rPr lang="en-GB" sz="1600" dirty="0" err="1" smtClean="0">
                          <a:solidFill>
                            <a:schemeClr val="accent5"/>
                          </a:solidFill>
                        </a:rPr>
                        <a:t>c.m</a:t>
                      </a:r>
                      <a:r>
                        <a:rPr lang="en-GB" sz="1600" dirty="0" smtClean="0">
                          <a:solidFill>
                            <a:schemeClr val="accent5"/>
                          </a:solidFill>
                        </a:rPr>
                        <a:t>.</a:t>
                      </a:r>
                      <a:endParaRPr lang="en-GB" sz="160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Dipole field [T]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 smtClean="0"/>
                        <a:t>16</a:t>
                      </a:r>
                      <a:endParaRPr lang="en-GB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 smtClean="0">
                          <a:solidFill>
                            <a:schemeClr val="accent5"/>
                          </a:solidFill>
                        </a:rPr>
                        <a:t>8.33</a:t>
                      </a:r>
                      <a:endParaRPr lang="en-GB" sz="160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219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# IP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 smtClean="0"/>
                        <a:t>2 main,</a:t>
                      </a:r>
                      <a:r>
                        <a:rPr lang="en-GB" sz="1600" baseline="0" dirty="0" smtClean="0"/>
                        <a:t> +2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 smtClean="0">
                          <a:solidFill>
                            <a:schemeClr val="accent5"/>
                          </a:solidFill>
                        </a:rPr>
                        <a:t>4</a:t>
                      </a:r>
                      <a:endParaRPr lang="en-GB" sz="160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219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Luminosity/</a:t>
                      </a:r>
                      <a:r>
                        <a:rPr lang="en-GB" sz="1600" dirty="0" err="1" smtClean="0"/>
                        <a:t>IP</a:t>
                      </a:r>
                      <a:r>
                        <a:rPr lang="en-GB" sz="1600" baseline="-25000" dirty="0" err="1" smtClean="0"/>
                        <a:t>main</a:t>
                      </a:r>
                      <a:r>
                        <a:rPr lang="en-GB" sz="1600" baseline="-25000" dirty="0" smtClean="0"/>
                        <a:t> </a:t>
                      </a:r>
                      <a:r>
                        <a:rPr lang="en-GB" sz="1600" baseline="0" dirty="0" smtClean="0"/>
                        <a:t>[</a:t>
                      </a:r>
                      <a:r>
                        <a:rPr lang="en-GB" sz="1600" dirty="0" smtClean="0"/>
                        <a:t>cm</a:t>
                      </a:r>
                      <a:r>
                        <a:rPr lang="en-GB" sz="1600" baseline="30000" dirty="0" smtClean="0"/>
                        <a:t>-2</a:t>
                      </a:r>
                      <a:r>
                        <a:rPr lang="en-GB" sz="1600" dirty="0" smtClean="0"/>
                        <a:t>s</a:t>
                      </a:r>
                      <a:r>
                        <a:rPr lang="en-GB" sz="1600" baseline="30000" dirty="0" smtClean="0"/>
                        <a:t>-1</a:t>
                      </a:r>
                      <a:r>
                        <a:rPr lang="en-GB" sz="1600" baseline="0" dirty="0" smtClean="0"/>
                        <a:t>]</a:t>
                      </a:r>
                      <a:endParaRPr lang="en-GB" sz="1600" baseline="-25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 smtClean="0"/>
                        <a:t>5 - 25 x 10</a:t>
                      </a:r>
                      <a:r>
                        <a:rPr lang="en-GB" sz="1600" baseline="30000" dirty="0" smtClean="0"/>
                        <a:t>34</a:t>
                      </a:r>
                      <a:endParaRPr lang="en-GB" sz="1600" baseline="3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chemeClr val="accent5"/>
                          </a:solidFill>
                        </a:rPr>
                        <a:t>5 x 10</a:t>
                      </a:r>
                      <a:r>
                        <a:rPr lang="en-GB" sz="1600" baseline="30000" dirty="0" smtClean="0">
                          <a:solidFill>
                            <a:schemeClr val="accent5"/>
                          </a:solidFill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219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Stored energy/beam [GJ]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 smtClean="0"/>
                        <a:t>8.4</a:t>
                      </a:r>
                      <a:endParaRPr lang="en-GB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 smtClean="0">
                          <a:solidFill>
                            <a:schemeClr val="accent5"/>
                          </a:solidFill>
                        </a:rPr>
                        <a:t>0.39</a:t>
                      </a:r>
                      <a:endParaRPr lang="en-GB" sz="160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219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Synchrotron rad. [W/m/aperture]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 smtClean="0"/>
                        <a:t>28.4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chemeClr val="accent5"/>
                          </a:solidFill>
                        </a:rPr>
                        <a:t>0.17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219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Bunch spacing [ns]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 smtClean="0"/>
                        <a:t>25 (5</a:t>
                      </a:r>
                      <a:r>
                        <a:rPr lang="en-GB" sz="1600" baseline="0" dirty="0" smtClean="0"/>
                        <a:t>)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 smtClean="0">
                          <a:solidFill>
                            <a:schemeClr val="accent5"/>
                          </a:solidFill>
                        </a:rPr>
                        <a:t>25</a:t>
                      </a:r>
                      <a:endParaRPr lang="en-GB" sz="160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472069"/>
          </a:xfrm>
        </p:spPr>
        <p:txBody>
          <a:bodyPr/>
          <a:lstStyle/>
          <a:p>
            <a:pPr algn="ctr"/>
            <a:r>
              <a:rPr lang="en-US" sz="2800" dirty="0" smtClean="0"/>
              <a:t>Future Colliders - Summary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780" y="1178543"/>
            <a:ext cx="8177782" cy="4535464"/>
          </a:xfrm>
        </p:spPr>
        <p:txBody>
          <a:bodyPr/>
          <a:lstStyle/>
          <a:p>
            <a:r>
              <a:rPr lang="en-US" sz="2000" dirty="0" smtClean="0"/>
              <a:t>Colliders played major role in establishing and understanding the standard model</a:t>
            </a:r>
          </a:p>
          <a:p>
            <a:pPr lvl="1"/>
            <a:r>
              <a:rPr lang="en-US" sz="2000" dirty="0" smtClean="0">
                <a:solidFill>
                  <a:schemeClr val="tx2"/>
                </a:solidFill>
              </a:rPr>
              <a:t>Discovered all expected standard model particles!</a:t>
            </a:r>
          </a:p>
          <a:p>
            <a:r>
              <a:rPr lang="en-US" sz="2000" dirty="0" smtClean="0"/>
              <a:t>Future proposed colliders are of two types</a:t>
            </a:r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e</a:t>
            </a:r>
            <a:r>
              <a:rPr lang="en-US" sz="2000" baseline="30000" dirty="0" err="1" smtClean="0">
                <a:solidFill>
                  <a:schemeClr val="tx2"/>
                </a:solidFill>
              </a:rPr>
              <a:t>+</a:t>
            </a:r>
            <a:r>
              <a:rPr lang="en-US" sz="2000" dirty="0" err="1" smtClean="0">
                <a:solidFill>
                  <a:schemeClr val="tx2"/>
                </a:solidFill>
              </a:rPr>
              <a:t>e</a:t>
            </a:r>
            <a:r>
              <a:rPr lang="en-US" sz="2000" baseline="30000" dirty="0" smtClean="0">
                <a:solidFill>
                  <a:schemeClr val="tx2"/>
                </a:solidFill>
              </a:rPr>
              <a:t>-</a:t>
            </a:r>
            <a:r>
              <a:rPr lang="en-US" sz="2000" dirty="0" smtClean="0">
                <a:solidFill>
                  <a:schemeClr val="tx2"/>
                </a:solidFill>
              </a:rPr>
              <a:t> colliders as “Higgs factory”</a:t>
            </a:r>
          </a:p>
          <a:p>
            <a:pPr lvl="1"/>
            <a:r>
              <a:rPr lang="en-US" sz="2000" dirty="0" smtClean="0">
                <a:solidFill>
                  <a:schemeClr val="tx2"/>
                </a:solidFill>
              </a:rPr>
              <a:t>pp colliders at the next energy frontier </a:t>
            </a:r>
          </a:p>
          <a:p>
            <a:r>
              <a:rPr lang="en-US" sz="2000" dirty="0" smtClean="0"/>
              <a:t>Three proposals are under active discussion</a:t>
            </a:r>
          </a:p>
          <a:p>
            <a:pPr lvl="1"/>
            <a:r>
              <a:rPr lang="en-US" sz="2000" dirty="0" smtClean="0">
                <a:solidFill>
                  <a:schemeClr val="tx2"/>
                </a:solidFill>
              </a:rPr>
              <a:t>ILC (Japan)</a:t>
            </a:r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CepC</a:t>
            </a:r>
            <a:r>
              <a:rPr lang="en-US" sz="2000" dirty="0" smtClean="0">
                <a:solidFill>
                  <a:schemeClr val="tx2"/>
                </a:solidFill>
              </a:rPr>
              <a:t> and </a:t>
            </a:r>
            <a:r>
              <a:rPr lang="en-US" sz="2000" dirty="0" err="1" smtClean="0">
                <a:solidFill>
                  <a:schemeClr val="tx2"/>
                </a:solidFill>
              </a:rPr>
              <a:t>SppC</a:t>
            </a:r>
            <a:r>
              <a:rPr lang="en-US" sz="2000" dirty="0" smtClean="0">
                <a:solidFill>
                  <a:schemeClr val="tx2"/>
                </a:solidFill>
              </a:rPr>
              <a:t> (China)</a:t>
            </a:r>
          </a:p>
          <a:p>
            <a:pPr lvl="1"/>
            <a:r>
              <a:rPr lang="en-US" sz="2000" dirty="0" smtClean="0">
                <a:solidFill>
                  <a:schemeClr val="tx2"/>
                </a:solidFill>
              </a:rPr>
              <a:t>FCC (CERN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</a:p>
          <a:p>
            <a:r>
              <a:rPr lang="en-US" sz="2000" dirty="0" smtClean="0"/>
              <a:t>Key </a:t>
            </a:r>
            <a:r>
              <a:rPr lang="en-US" sz="2000" dirty="0" smtClean="0"/>
              <a:t>for the future colliders is to reduce cost </a:t>
            </a:r>
            <a:r>
              <a:rPr lang="en-US" sz="2000" dirty="0" smtClean="0"/>
              <a:t>dramatically</a:t>
            </a:r>
          </a:p>
          <a:p>
            <a:r>
              <a:rPr lang="en-US" sz="2000" dirty="0">
                <a:solidFill>
                  <a:schemeClr val="accent6"/>
                </a:solidFill>
              </a:rPr>
              <a:t>Next ~5 years will be exciting to see what project(s) will materialize</a:t>
            </a:r>
          </a:p>
          <a:p>
            <a:endParaRPr lang="en-US" sz="20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91562" y="6616700"/>
            <a:ext cx="447675" cy="241300"/>
          </a:xfrm>
        </p:spPr>
        <p:txBody>
          <a:bodyPr/>
          <a:lstStyle/>
          <a:p>
            <a:fld id="{6227E560-A252-4A7B-A311-1AD8681F32CA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http://www-visualmedia.fnal.gov/VMS_Site/gallery/stillphotos/2007/0300/07-0337-25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7937" cy="6858000"/>
          </a:xfrm>
          <a:prstGeom prst="rect">
            <a:avLst/>
          </a:prstGeom>
          <a:noFill/>
        </p:spPr>
      </p:pic>
      <p:sp>
        <p:nvSpPr>
          <p:cNvPr id="1638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056005" y="581025"/>
            <a:ext cx="7362701" cy="533400"/>
          </a:xfrm>
          <a:solidFill>
            <a:srgbClr val="FFFFCC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Fermilab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Program and Plans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826" y="101600"/>
            <a:ext cx="7673974" cy="60960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Why High Energy and Why Colliders</a:t>
            </a:r>
            <a:endParaRPr lang="en-US" sz="3200" dirty="0"/>
          </a:p>
        </p:txBody>
      </p:sp>
      <p:sp>
        <p:nvSpPr>
          <p:cNvPr id="1024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38200"/>
            <a:ext cx="4191000" cy="4648200"/>
          </a:xfrm>
          <a:noFill/>
          <a:ln>
            <a:noFill/>
          </a:ln>
        </p:spPr>
        <p:txBody>
          <a:bodyPr/>
          <a:lstStyle/>
          <a:p>
            <a:r>
              <a:rPr lang="en-US" sz="1800" dirty="0" smtClean="0">
                <a:solidFill>
                  <a:schemeClr val="accent6"/>
                </a:solidFill>
              </a:rPr>
              <a:t>Accelerators are built to study the Nature smallest objects </a:t>
            </a:r>
          </a:p>
          <a:p>
            <a:endParaRPr lang="en-US" sz="1600" dirty="0" smtClean="0"/>
          </a:p>
          <a:p>
            <a:pPr lvl="1">
              <a:buFont typeface="Symbol" pitchFamily="18" charset="2"/>
              <a:buChar char=" "/>
            </a:pPr>
            <a:r>
              <a:rPr lang="en-US" sz="2000" dirty="0" smtClean="0"/>
              <a:t>   </a:t>
            </a:r>
            <a:r>
              <a:rPr lang="en-US" sz="2000" dirty="0" smtClean="0">
                <a:solidFill>
                  <a:srgbClr val="FF0000"/>
                </a:solidFill>
              </a:rPr>
              <a:t>Wavelength = h/</a:t>
            </a:r>
            <a:r>
              <a:rPr lang="en-US" sz="2800" dirty="0" smtClean="0">
                <a:solidFill>
                  <a:srgbClr val="FF0000"/>
                </a:solidFill>
              </a:rPr>
              <a:t>E</a:t>
            </a:r>
          </a:p>
          <a:p>
            <a:pPr lvl="1">
              <a:buFont typeface="Symbol" pitchFamily="18" charset="2"/>
              <a:buChar char=" "/>
            </a:pPr>
            <a:endParaRPr lang="en-US" sz="2000" dirty="0" smtClean="0"/>
          </a:p>
          <a:p>
            <a:pPr lvl="1">
              <a:buFont typeface="Symbol" pitchFamily="18" charset="2"/>
              <a:buChar char=" "/>
            </a:pP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1800" dirty="0" smtClean="0">
                <a:solidFill>
                  <a:schemeClr val="tx2"/>
                </a:solidFill>
              </a:rPr>
              <a:t>~2 </a:t>
            </a:r>
            <a:r>
              <a:rPr lang="en-US" sz="1800" baseline="30000" dirty="0" smtClean="0">
                <a:solidFill>
                  <a:schemeClr val="tx2"/>
                </a:solidFill>
              </a:rPr>
              <a:t>.</a:t>
            </a:r>
            <a:r>
              <a:rPr lang="en-US" sz="1800" dirty="0" smtClean="0">
                <a:solidFill>
                  <a:schemeClr val="tx2"/>
                </a:solidFill>
              </a:rPr>
              <a:t>10</a:t>
            </a:r>
            <a:r>
              <a:rPr lang="en-US" sz="1800" baseline="30000" dirty="0" smtClean="0">
                <a:solidFill>
                  <a:schemeClr val="tx2"/>
                </a:solidFill>
              </a:rPr>
              <a:t>-18 </a:t>
            </a:r>
            <a:r>
              <a:rPr lang="en-US" sz="1800" dirty="0" smtClean="0">
                <a:solidFill>
                  <a:schemeClr val="tx2"/>
                </a:solidFill>
              </a:rPr>
              <a:t>cm for LHC</a:t>
            </a:r>
          </a:p>
          <a:p>
            <a:pPr algn="ctr">
              <a:buFontTx/>
              <a:buNone/>
            </a:pPr>
            <a:endParaRPr lang="en-US" sz="1600" dirty="0" smtClean="0"/>
          </a:p>
          <a:p>
            <a:r>
              <a:rPr lang="en-US" sz="1800" dirty="0" smtClean="0">
                <a:solidFill>
                  <a:schemeClr val="accent6"/>
                </a:solidFill>
              </a:rPr>
              <a:t>Accelerators convert energy into mass</a:t>
            </a:r>
            <a:endParaRPr lang="en-US" sz="1600" dirty="0" smtClean="0"/>
          </a:p>
          <a:p>
            <a:pPr lvl="1">
              <a:buFontTx/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             </a:t>
            </a:r>
            <a:r>
              <a:rPr lang="en-US" sz="3200" dirty="0" smtClean="0">
                <a:solidFill>
                  <a:srgbClr val="FF0000"/>
                </a:solidFill>
              </a:rPr>
              <a:t>E</a:t>
            </a:r>
            <a:r>
              <a:rPr lang="en-US" sz="2000" dirty="0" smtClean="0">
                <a:solidFill>
                  <a:srgbClr val="FF0000"/>
                </a:solidFill>
              </a:rPr>
              <a:t> = mc</a:t>
            </a:r>
            <a:r>
              <a:rPr lang="en-US" sz="2000" baseline="30000" dirty="0" smtClean="0">
                <a:solidFill>
                  <a:srgbClr val="FF0000"/>
                </a:solidFill>
              </a:rPr>
              <a:t>2</a:t>
            </a:r>
            <a:r>
              <a:rPr lang="en-US" sz="2000" dirty="0" smtClean="0">
                <a:solidFill>
                  <a:srgbClr val="FF0000"/>
                </a:solidFill>
              </a:rPr>
              <a:t>  </a:t>
            </a:r>
          </a:p>
          <a:p>
            <a:pPr lvl="1">
              <a:buFontTx/>
              <a:buNone/>
            </a:pPr>
            <a:endParaRPr lang="en-US" sz="1600" dirty="0" smtClean="0"/>
          </a:p>
          <a:p>
            <a:pPr lvl="1">
              <a:buFontTx/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    </a:t>
            </a:r>
            <a:r>
              <a:rPr lang="en-US" sz="1600" dirty="0" smtClean="0">
                <a:solidFill>
                  <a:schemeClr val="tx2"/>
                </a:solidFill>
              </a:rPr>
              <a:t>Objects with masses up to </a:t>
            </a:r>
          </a:p>
          <a:p>
            <a:pPr lvl="1">
              <a:buFontTx/>
              <a:buNone/>
            </a:pPr>
            <a:r>
              <a:rPr lang="en-US" sz="1600" dirty="0" smtClean="0">
                <a:solidFill>
                  <a:schemeClr val="tx2"/>
                </a:solidFill>
              </a:rPr>
              <a:t>Mass = 2E</a:t>
            </a:r>
            <a:r>
              <a:rPr lang="en-US" sz="1600" baseline="-25000" dirty="0" smtClean="0">
                <a:solidFill>
                  <a:schemeClr val="tx2"/>
                </a:solidFill>
              </a:rPr>
              <a:t>beam</a:t>
            </a:r>
            <a:r>
              <a:rPr lang="en-US" sz="1600" dirty="0" smtClean="0">
                <a:solidFill>
                  <a:schemeClr val="tx2"/>
                </a:solidFill>
              </a:rPr>
              <a:t> could be created</a:t>
            </a:r>
          </a:p>
          <a:p>
            <a:pPr lvl="1">
              <a:buFontTx/>
              <a:buNone/>
            </a:pPr>
            <a:endParaRPr lang="en-US" dirty="0" smtClean="0"/>
          </a:p>
          <a:p>
            <a:pPr lvl="1">
              <a:buFontTx/>
              <a:buNone/>
            </a:pPr>
            <a:endParaRPr lang="en-US" dirty="0" smtClean="0"/>
          </a:p>
          <a:p>
            <a:pPr lvl="1">
              <a:buFontTx/>
              <a:buNone/>
            </a:pPr>
            <a:endParaRPr lang="en-US" dirty="0" smtClean="0"/>
          </a:p>
          <a:p>
            <a:pPr lvl="1">
              <a:buFontTx/>
              <a:buNone/>
            </a:pPr>
            <a:endParaRPr lang="en-US" dirty="0" smtClean="0"/>
          </a:p>
          <a:p>
            <a:pPr lvl="1">
              <a:buFontTx/>
              <a:buNone/>
            </a:pPr>
            <a:endParaRPr lang="en-US" dirty="0" smtClean="0"/>
          </a:p>
          <a:p>
            <a:pPr lvl="1">
              <a:buFontTx/>
              <a:buNone/>
            </a:pPr>
            <a:r>
              <a:rPr lang="en-US" dirty="0" smtClean="0"/>
              <a:t>                                                            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10244" name="Content Placeholder 3"/>
          <p:cNvSpPr>
            <a:spLocks noGrp="1"/>
          </p:cNvSpPr>
          <p:nvPr>
            <p:ph sz="half" idx="2"/>
          </p:nvPr>
        </p:nvSpPr>
        <p:spPr>
          <a:xfrm>
            <a:off x="0" y="5486400"/>
            <a:ext cx="9033933" cy="948267"/>
          </a:xfrm>
          <a:noFill/>
          <a:ln>
            <a:noFill/>
          </a:ln>
        </p:spPr>
        <p:txBody>
          <a:bodyPr/>
          <a:lstStyle/>
          <a:p>
            <a:pPr algn="ctr">
              <a:buFontTx/>
              <a:buNone/>
            </a:pPr>
            <a:r>
              <a:rPr lang="en-US" sz="1600" b="1" dirty="0" smtClean="0">
                <a:solidFill>
                  <a:schemeClr val="accent6"/>
                </a:solidFill>
              </a:rPr>
              <a:t>Collider center of mass energy is 2E</a:t>
            </a:r>
            <a:r>
              <a:rPr lang="en-US" sz="1600" b="1" baseline="-25000" dirty="0" smtClean="0">
                <a:solidFill>
                  <a:schemeClr val="accent6"/>
                </a:solidFill>
              </a:rPr>
              <a:t>beam</a:t>
            </a:r>
            <a:r>
              <a:rPr lang="en-US" sz="1600" b="1" dirty="0" smtClean="0">
                <a:solidFill>
                  <a:schemeClr val="accent6"/>
                </a:solidFill>
              </a:rPr>
              <a:t> instead of √(2mE</a:t>
            </a:r>
            <a:r>
              <a:rPr lang="en-US" sz="1600" b="1" baseline="-25000" dirty="0" smtClean="0">
                <a:solidFill>
                  <a:schemeClr val="accent6"/>
                </a:solidFill>
              </a:rPr>
              <a:t>beam</a:t>
            </a:r>
            <a:r>
              <a:rPr lang="en-US" sz="1600" b="1" dirty="0" smtClean="0">
                <a:solidFill>
                  <a:schemeClr val="accent6"/>
                </a:solidFill>
              </a:rPr>
              <a:t>) for fixed target</a:t>
            </a:r>
          </a:p>
          <a:p>
            <a:pPr algn="ctr">
              <a:buFontTx/>
              <a:buNone/>
            </a:pPr>
            <a:r>
              <a:rPr lang="en-US" sz="1600" dirty="0" smtClean="0">
                <a:solidFill>
                  <a:schemeClr val="accent6"/>
                </a:solidFill>
              </a:rPr>
              <a:t>To get to the next step in understanding of Nature - at both smaller distances and higher masses - higher energy is the only way to succeed</a:t>
            </a:r>
          </a:p>
        </p:txBody>
      </p:sp>
      <p:sp>
        <p:nvSpPr>
          <p:cNvPr id="1024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Denisov CPPM  2015</a:t>
            </a:r>
            <a:endParaRPr lang="en-US"/>
          </a:p>
        </p:txBody>
      </p:sp>
      <p:pic>
        <p:nvPicPr>
          <p:cNvPr id="10248" name="Picture 12" descr="http://www-fusion-magnetique.cea.fr/gb/fusion/physique/physiq15.gif"/>
          <p:cNvPicPr>
            <a:picLocks noChangeAspect="1" noChangeArrowheads="1"/>
          </p:cNvPicPr>
          <p:nvPr/>
        </p:nvPicPr>
        <p:blipFill>
          <a:blip r:embed="rId2" cstate="print"/>
          <a:srcRect l="18581" t="79448" r="9290"/>
          <a:stretch>
            <a:fillRect/>
          </a:stretch>
        </p:blipFill>
        <p:spPr bwMode="auto">
          <a:xfrm>
            <a:off x="5257800" y="1219200"/>
            <a:ext cx="1716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12" descr="http://www-fusion-magnetique.cea.fr/gb/fusion/physique/physiq15.gif"/>
          <p:cNvPicPr>
            <a:picLocks noChangeAspect="1" noChangeArrowheads="1"/>
          </p:cNvPicPr>
          <p:nvPr/>
        </p:nvPicPr>
        <p:blipFill>
          <a:blip r:embed="rId3" cstate="print"/>
          <a:srcRect l="18581" t="79448" r="9290"/>
          <a:stretch>
            <a:fillRect/>
          </a:stretch>
        </p:blipFill>
        <p:spPr bwMode="auto">
          <a:xfrm>
            <a:off x="5867400" y="2514600"/>
            <a:ext cx="6858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4" name="AutoShape 15" descr="http://library.thinkquest.org/3564/cell37s.gif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71450" y="-547688"/>
            <a:ext cx="714375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0255" name="Picture 17" descr="http://library.thinkquest.org/3564/cell37-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974848"/>
            <a:ext cx="990600" cy="107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6" name="Picture 19" descr="http://tbn1.google.com/images?q=tbn:F21tNSjdT0wcyM:http://www.scifun.ed.ac.uk/card/images/left/proton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l="14769" t="13715" r="14769" b="13715"/>
          <a:stretch>
            <a:fillRect/>
          </a:stretch>
        </p:blipFill>
        <p:spPr bwMode="auto">
          <a:xfrm>
            <a:off x="6858000" y="2286000"/>
            <a:ext cx="618409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7" name="TextBox 16"/>
          <p:cNvSpPr txBox="1">
            <a:spLocks noChangeArrowheads="1"/>
          </p:cNvSpPr>
          <p:nvPr/>
        </p:nvSpPr>
        <p:spPr bwMode="auto">
          <a:xfrm>
            <a:off x="7467600" y="609600"/>
            <a:ext cx="4699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Cell</a:t>
            </a:r>
          </a:p>
        </p:txBody>
      </p:sp>
      <p:sp>
        <p:nvSpPr>
          <p:cNvPr id="18" name="TextBox 16"/>
          <p:cNvSpPr txBox="1">
            <a:spLocks noChangeArrowheads="1"/>
          </p:cNvSpPr>
          <p:nvPr/>
        </p:nvSpPr>
        <p:spPr bwMode="auto">
          <a:xfrm>
            <a:off x="6858000" y="3048000"/>
            <a:ext cx="7015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Proton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3" name="Group 18"/>
          <p:cNvGrpSpPr/>
          <p:nvPr/>
        </p:nvGrpSpPr>
        <p:grpSpPr>
          <a:xfrm>
            <a:off x="5257800" y="4114800"/>
            <a:ext cx="3189288" cy="918865"/>
            <a:chOff x="1066800" y="5638800"/>
            <a:chExt cx="3189288" cy="918865"/>
          </a:xfrm>
        </p:grpSpPr>
        <p:sp>
          <p:nvSpPr>
            <p:cNvPr id="20" name="Oval 18"/>
            <p:cNvSpPr>
              <a:spLocks noChangeArrowheads="1"/>
            </p:cNvSpPr>
            <p:nvPr/>
          </p:nvSpPr>
          <p:spPr bwMode="auto">
            <a:xfrm>
              <a:off x="2057400" y="5638800"/>
              <a:ext cx="533400" cy="45720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21" name="TextBox 19"/>
            <p:cNvSpPr txBox="1">
              <a:spLocks noChangeArrowheads="1"/>
            </p:cNvSpPr>
            <p:nvPr/>
          </p:nvSpPr>
          <p:spPr bwMode="auto">
            <a:xfrm>
              <a:off x="1066800" y="6096000"/>
              <a:ext cx="31892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 err="1">
                  <a:solidFill>
                    <a:schemeClr val="accent6"/>
                  </a:solidFill>
                </a:rPr>
                <a:t>E</a:t>
              </a:r>
              <a:r>
                <a:rPr lang="en-US" baseline="-25000" dirty="0" err="1">
                  <a:solidFill>
                    <a:schemeClr val="accent6"/>
                  </a:solidFill>
                </a:rPr>
                <a:t>beam</a:t>
              </a:r>
              <a:r>
                <a:rPr lang="en-US" dirty="0">
                  <a:solidFill>
                    <a:schemeClr val="accent6"/>
                  </a:solidFill>
                </a:rPr>
                <a:t>    </a:t>
              </a:r>
              <a:r>
                <a:rPr lang="en-US" dirty="0" smtClean="0">
                  <a:solidFill>
                    <a:schemeClr val="accent6"/>
                  </a:solidFill>
                </a:rPr>
                <a:t> </a:t>
              </a:r>
              <a:r>
                <a:rPr lang="en-US" dirty="0">
                  <a:solidFill>
                    <a:schemeClr val="accent6"/>
                  </a:solidFill>
                </a:rPr>
                <a:t>Mass      </a:t>
              </a:r>
              <a:r>
                <a:rPr lang="en-US" dirty="0" err="1">
                  <a:solidFill>
                    <a:schemeClr val="accent6"/>
                  </a:solidFill>
                </a:rPr>
                <a:t>E</a:t>
              </a:r>
              <a:r>
                <a:rPr lang="en-US" baseline="-25000" dirty="0" err="1">
                  <a:solidFill>
                    <a:schemeClr val="accent6"/>
                  </a:solidFill>
                </a:rPr>
                <a:t>beam</a:t>
              </a:r>
              <a:r>
                <a:rPr lang="en-US" dirty="0">
                  <a:solidFill>
                    <a:schemeClr val="accent6"/>
                  </a:solidFill>
                </a:rPr>
                <a:t> </a:t>
              </a:r>
            </a:p>
          </p:txBody>
        </p:sp>
        <p:cxnSp>
          <p:nvCxnSpPr>
            <p:cNvPr id="22" name="Straight Arrow Connector 21"/>
            <p:cNvCxnSpPr>
              <a:endCxn id="20" idx="6"/>
            </p:cNvCxnSpPr>
            <p:nvPr/>
          </p:nvCxnSpPr>
          <p:spPr bwMode="auto">
            <a:xfrm rot="10800000">
              <a:off x="2590800" y="5867400"/>
              <a:ext cx="1066800" cy="1588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3" name="Straight Arrow Connector 22"/>
            <p:cNvCxnSpPr>
              <a:endCxn id="20" idx="2"/>
            </p:cNvCxnSpPr>
            <p:nvPr/>
          </p:nvCxnSpPr>
          <p:spPr bwMode="auto">
            <a:xfrm>
              <a:off x="1143000" y="5867400"/>
              <a:ext cx="914400" cy="1588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CB11D-83CF-4D8B-B88D-4B7CF10CFAF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611" y="19363"/>
            <a:ext cx="5808663" cy="479425"/>
          </a:xfrm>
        </p:spPr>
        <p:txBody>
          <a:bodyPr/>
          <a:lstStyle/>
          <a:p>
            <a:pPr algn="ctr"/>
            <a:r>
              <a:rPr lang="en-US" sz="2800" dirty="0" err="1" smtClean="0"/>
              <a:t>Fermilab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788" y="845872"/>
            <a:ext cx="8534400" cy="5350212"/>
          </a:xfrm>
          <a:noFill/>
          <a:ln>
            <a:noFill/>
          </a:ln>
        </p:spPr>
        <p:txBody>
          <a:bodyPr/>
          <a:lstStyle/>
          <a:p>
            <a:r>
              <a:rPr lang="en-US" sz="1600" dirty="0" err="1" smtClean="0"/>
              <a:t>Fermilab</a:t>
            </a:r>
            <a:r>
              <a:rPr lang="en-US" sz="1600" dirty="0" smtClean="0"/>
              <a:t> plans are closely related to the overall plans for the particle physics field in US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The only remaining high energy physics laboratory in US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BNL is mainly nuclear physics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SLAC is general energy science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CEBAF is nuclear physics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Argonne involved in many different activities, no local </a:t>
            </a:r>
            <a:r>
              <a:rPr lang="en-US" sz="1600" dirty="0" smtClean="0">
                <a:solidFill>
                  <a:schemeClr val="tx1"/>
                </a:solidFill>
              </a:rPr>
              <a:t>(particle physics) accelerator</a:t>
            </a:r>
            <a:endParaRPr lang="en-US" sz="1600" dirty="0" smtClean="0">
              <a:solidFill>
                <a:schemeClr val="tx1"/>
              </a:solidFill>
            </a:endParaRP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Lawrence Berkley Laboratory is now mainly not high energy physics</a:t>
            </a:r>
          </a:p>
          <a:p>
            <a:r>
              <a:rPr lang="en-US" sz="1600" dirty="0" err="1" smtClean="0"/>
              <a:t>Fermilab</a:t>
            </a:r>
            <a:r>
              <a:rPr lang="en-US" sz="1600" dirty="0" smtClean="0"/>
              <a:t> plans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Complete </a:t>
            </a:r>
            <a:r>
              <a:rPr lang="en-US" sz="1600" dirty="0" err="1" smtClean="0">
                <a:solidFill>
                  <a:schemeClr val="tx1"/>
                </a:solidFill>
              </a:rPr>
              <a:t>Tevatron</a:t>
            </a:r>
            <a:r>
              <a:rPr lang="en-US" sz="1600" dirty="0" smtClean="0">
                <a:solidFill>
                  <a:schemeClr val="tx1"/>
                </a:solidFill>
              </a:rPr>
              <a:t> program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Participate in the CMS program at LHC (not covered in this talk)</a:t>
            </a:r>
          </a:p>
          <a:p>
            <a:pPr lvl="2"/>
            <a:r>
              <a:rPr lang="en-US" sz="1600" dirty="0" err="1" smtClean="0"/>
              <a:t>Fermilab</a:t>
            </a:r>
            <a:r>
              <a:rPr lang="en-US" sz="1600" dirty="0" smtClean="0"/>
              <a:t> is lead US laboratory on CMS</a:t>
            </a:r>
          </a:p>
          <a:p>
            <a:pPr lvl="2"/>
            <a:r>
              <a:rPr lang="en-US" sz="1600" dirty="0" smtClean="0"/>
              <a:t>Detectors and some accelerators upgrades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Continue program of short and long baseline experiments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Construct </a:t>
            </a:r>
            <a:r>
              <a:rPr lang="en-US" sz="1600" dirty="0" err="1" smtClean="0">
                <a:solidFill>
                  <a:schemeClr val="tx1"/>
                </a:solidFill>
              </a:rPr>
              <a:t>muon</a:t>
            </a:r>
            <a:r>
              <a:rPr lang="en-US" sz="1600" dirty="0" smtClean="0">
                <a:solidFill>
                  <a:schemeClr val="tx1"/>
                </a:solidFill>
              </a:rPr>
              <a:t> to electron conversion and g-2 experiments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Develop new long baseline neutrino program – LBNF/DUNE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Upgrade accelerator complex to provide higher intensity beams to experiments</a:t>
            </a:r>
          </a:p>
          <a:p>
            <a:pPr lvl="2"/>
            <a:r>
              <a:rPr lang="en-US" sz="1600" dirty="0" smtClean="0"/>
              <a:t>No changes to the maximum energy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Develop plans for future accelerators and colliders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638925"/>
            <a:ext cx="2751826" cy="219075"/>
          </a:xfrm>
        </p:spPr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932897-A9CC-4E91-8BC0-058DF12D2BB1}" type="slidenum">
              <a:rPr lang="en-US" smtClean="0"/>
              <a:pPr>
                <a:defRPr/>
              </a:pPr>
              <a:t>30</a:t>
            </a:fld>
            <a:endParaRPr lang="en-US" b="1">
              <a:solidFill>
                <a:srgbClr val="FA00FA"/>
              </a:solidFill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808663" cy="479425"/>
          </a:xfrm>
        </p:spPr>
        <p:txBody>
          <a:bodyPr/>
          <a:lstStyle/>
          <a:p>
            <a:pPr algn="ctr"/>
            <a:r>
              <a:rPr lang="en-US" sz="3200" dirty="0" err="1" smtClean="0"/>
              <a:t>Tevatron</a:t>
            </a:r>
            <a:r>
              <a:rPr lang="en-US" sz="3200" dirty="0" smtClean="0"/>
              <a:t> program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947" y="5401565"/>
            <a:ext cx="5680364" cy="892422"/>
          </a:xfrm>
          <a:noFill/>
          <a:ln>
            <a:noFill/>
          </a:ln>
        </p:spPr>
        <p:txBody>
          <a:bodyPr/>
          <a:lstStyle/>
          <a:p>
            <a:r>
              <a:rPr lang="en-US" sz="1800" dirty="0" smtClean="0"/>
              <a:t>From the top quark discovery to Higgs boson evidence – 25 years program</a:t>
            </a:r>
          </a:p>
          <a:p>
            <a:r>
              <a:rPr lang="en-US" sz="1800" dirty="0" smtClean="0"/>
              <a:t>Over 1000 papers cementing the standard model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638925"/>
            <a:ext cx="2829464" cy="21907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Denisov</a:t>
            </a:r>
            <a:r>
              <a:rPr lang="en-US" dirty="0" smtClean="0"/>
              <a:t> CPPM 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932897-A9CC-4E91-8BC0-058DF12D2BB1}" type="slidenum">
              <a:rPr lang="en-US" smtClean="0"/>
              <a:pPr>
                <a:defRPr/>
              </a:pPr>
              <a:t>31</a:t>
            </a:fld>
            <a:endParaRPr lang="en-US" b="1" dirty="0">
              <a:solidFill>
                <a:srgbClr val="FA00FA"/>
              </a:solidFill>
              <a:latin typeface="Symbol" pitchFamily="18" charset="2"/>
            </a:endParaRPr>
          </a:p>
        </p:txBody>
      </p:sp>
      <p:pic>
        <p:nvPicPr>
          <p:cNvPr id="6" name="Picture 31"/>
          <p:cNvPicPr>
            <a:picLocks noChangeAspect="1" noChangeArrowheads="1"/>
          </p:cNvPicPr>
          <p:nvPr/>
        </p:nvPicPr>
        <p:blipFill>
          <a:blip r:embed="rId2" cstate="print"/>
          <a:srcRect l="45866" t="19609" r="8852" b="27866"/>
          <a:stretch>
            <a:fillRect/>
          </a:stretch>
        </p:blipFill>
        <p:spPr bwMode="auto">
          <a:xfrm>
            <a:off x="265215" y="517566"/>
            <a:ext cx="5495829" cy="47907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/>
          <a:srcRect l="29143" t="33749" r="54286" b="13126"/>
          <a:stretch>
            <a:fillRect/>
          </a:stretch>
        </p:blipFill>
        <p:spPr bwMode="auto">
          <a:xfrm>
            <a:off x="6133605" y="529441"/>
            <a:ext cx="2408238" cy="29500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6240484" y="172193"/>
            <a:ext cx="20701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Top Quark Discovery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6194" name="Picture 2" descr="http://www-d0.fnal.gov/Run2Physics/WWW/results/final/HIGGS/H13G/H13GF15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2802" y="4068155"/>
            <a:ext cx="2701150" cy="25955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6309757" y="3637809"/>
            <a:ext cx="21242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Higgs Boson Evidence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14324" y="2867025"/>
            <a:ext cx="3648075" cy="3556000"/>
            <a:chOff x="1447800" y="2216347"/>
            <a:chExt cx="3352800" cy="3999514"/>
          </a:xfrm>
        </p:grpSpPr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1447800" y="2292543"/>
              <a:ext cx="3352800" cy="3923318"/>
            </a:xfrm>
            <a:prstGeom prst="rect">
              <a:avLst/>
            </a:prstGeom>
            <a:solidFill>
              <a:srgbClr val="FFFFF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35"/>
            <p:cNvGrpSpPr>
              <a:grpSpLocks/>
            </p:cNvGrpSpPr>
            <p:nvPr/>
          </p:nvGrpSpPr>
          <p:grpSpPr bwMode="auto">
            <a:xfrm>
              <a:off x="1448797" y="2216347"/>
              <a:ext cx="3199050" cy="3962210"/>
              <a:chOff x="1448797" y="2216347"/>
              <a:chExt cx="3199050" cy="3962210"/>
            </a:xfrm>
          </p:grpSpPr>
          <p:pic>
            <p:nvPicPr>
              <p:cNvPr id="14" name="Picture 1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525790" y="2743200"/>
                <a:ext cx="3112251" cy="20902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5" name="Picture 37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525900" y="4764254"/>
                <a:ext cx="2284329" cy="1414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TextBox 38"/>
              <p:cNvSpPr txBox="1">
                <a:spLocks noChangeArrowheads="1"/>
              </p:cNvSpPr>
              <p:nvPr/>
            </p:nvSpPr>
            <p:spPr bwMode="auto">
              <a:xfrm>
                <a:off x="1448797" y="2216347"/>
                <a:ext cx="2505814" cy="4570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1800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Forward Pixel Detector</a:t>
                </a:r>
                <a:endParaRPr lang="en-US" sz="1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17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583190" y="4426041"/>
                <a:ext cx="1064657" cy="17519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026" y="1"/>
            <a:ext cx="7398327" cy="419100"/>
          </a:xfrm>
        </p:spPr>
        <p:txBody>
          <a:bodyPr/>
          <a:lstStyle/>
          <a:p>
            <a:pPr algn="ctr"/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Fermilab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LHC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1093" y="4557714"/>
            <a:ext cx="4410075" cy="1381124"/>
          </a:xfrm>
          <a:noFill/>
          <a:ln>
            <a:noFill/>
          </a:ln>
        </p:spPr>
        <p:txBody>
          <a:bodyPr/>
          <a:lstStyle/>
          <a:p>
            <a:r>
              <a:rPr lang="en-US" sz="1800" dirty="0" smtClean="0"/>
              <a:t>New detector technologies are critical for “high luminosity LHC”</a:t>
            </a:r>
          </a:p>
          <a:p>
            <a:pPr lvl="1"/>
            <a:r>
              <a:rPr lang="en-US" sz="1800" dirty="0" smtClean="0"/>
              <a:t>~5</a:t>
            </a:r>
            <a:r>
              <a:rPr lang="en-US" sz="1800" baseline="30000" dirty="0" smtClean="0"/>
              <a:t>.</a:t>
            </a:r>
            <a:r>
              <a:rPr lang="en-US" sz="1800" dirty="0" smtClean="0"/>
              <a:t>10</a:t>
            </a:r>
            <a:r>
              <a:rPr lang="en-US" sz="1800" baseline="30000" dirty="0" smtClean="0"/>
              <a:t>35</a:t>
            </a:r>
            <a:r>
              <a:rPr lang="en-US" sz="1800" dirty="0" smtClean="0"/>
              <a:t> cm</a:t>
            </a:r>
            <a:r>
              <a:rPr lang="en-US" sz="1800" baseline="30000" dirty="0" smtClean="0"/>
              <a:t>-2</a:t>
            </a:r>
            <a:r>
              <a:rPr lang="en-US" sz="1800" dirty="0" smtClean="0"/>
              <a:t>sec</a:t>
            </a:r>
            <a:r>
              <a:rPr lang="en-US" sz="1800" baseline="30000" dirty="0" smtClean="0"/>
              <a:t>-1</a:t>
            </a:r>
            <a:r>
              <a:rPr lang="en-US" sz="1800" dirty="0" smtClean="0"/>
              <a:t> and above</a:t>
            </a:r>
          </a:p>
          <a:p>
            <a:r>
              <a:rPr lang="en-US" sz="1800" dirty="0" smtClean="0"/>
              <a:t>Fast, radiation hard detectors needed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469039" y="6621818"/>
            <a:ext cx="2555721" cy="33854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Denisov</a:t>
            </a:r>
            <a:r>
              <a:rPr lang="en-US" dirty="0" smtClean="0"/>
              <a:t> CPPM 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932897-A9CC-4E91-8BC0-058DF12D2BB1}" type="slidenum">
              <a:rPr lang="en-US" smtClean="0"/>
              <a:pPr>
                <a:defRPr/>
              </a:pPr>
              <a:t>32</a:t>
            </a:fld>
            <a:endParaRPr lang="en-US" b="1">
              <a:solidFill>
                <a:srgbClr val="FA00FA"/>
              </a:solidFill>
              <a:latin typeface="Symbol" pitchFamily="18" charset="2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l="51000" t="39600" r="18750" b="10800"/>
          <a:stretch>
            <a:fillRect/>
          </a:stretch>
        </p:blipFill>
        <p:spPr bwMode="auto">
          <a:xfrm>
            <a:off x="5030397" y="580396"/>
            <a:ext cx="3880554" cy="3976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312098" y="867309"/>
            <a:ext cx="4772890" cy="1999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Fermilab</a:t>
            </a:r>
            <a:r>
              <a:rPr kumimoji="0" lang="en-US" sz="18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is actively involved in LHC program: CMS and LHC upgrades</a:t>
            </a:r>
            <a:endParaRPr kumimoji="0" lang="en-US" sz="18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Critical</a:t>
            </a:r>
            <a:r>
              <a:rPr kumimoji="0" lang="en-US" sz="18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to study of all properties of the Higgs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800" kern="0" noProof="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Mass, width, spin, couplings, etc.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80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Search for new particles and interactions</a:t>
            </a:r>
            <a:endParaRPr lang="en-US" sz="1800" kern="0" noProof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6376" y="-13648"/>
            <a:ext cx="5808663" cy="479425"/>
          </a:xfrm>
        </p:spPr>
        <p:txBody>
          <a:bodyPr/>
          <a:lstStyle/>
          <a:p>
            <a:r>
              <a:rPr lang="en-US" dirty="0" err="1" smtClean="0"/>
              <a:t>Fermilab</a:t>
            </a:r>
            <a:r>
              <a:rPr lang="en-US" dirty="0" smtClean="0"/>
              <a:t> Leads US-CMS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048" y="968344"/>
            <a:ext cx="8534400" cy="5132205"/>
          </a:xfrm>
          <a:noFill/>
          <a:ln>
            <a:noFill/>
          </a:ln>
        </p:spPr>
        <p:txBody>
          <a:bodyPr/>
          <a:lstStyle/>
          <a:p>
            <a:r>
              <a:rPr lang="en-US" sz="1800" dirty="0" smtClean="0"/>
              <a:t>FNAL was </a:t>
            </a:r>
            <a:r>
              <a:rPr lang="en-US" sz="1800" dirty="0" smtClean="0"/>
              <a:t>deeply </a:t>
            </a:r>
            <a:r>
              <a:rPr lang="en-US" sz="1800" dirty="0" smtClean="0"/>
              <a:t>involved </a:t>
            </a:r>
            <a:r>
              <a:rPr lang="en-US" sz="1800" dirty="0" smtClean="0"/>
              <a:t>in extensive detector improvements during </a:t>
            </a:r>
            <a:r>
              <a:rPr lang="en-US" sz="1800" dirty="0" smtClean="0"/>
              <a:t>recent shutdown </a:t>
            </a:r>
            <a:endParaRPr lang="en-US" sz="1800" dirty="0" smtClean="0"/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Forward pixels</a:t>
            </a:r>
            <a:r>
              <a:rPr lang="en-US" sz="1800" dirty="0" smtClean="0">
                <a:solidFill>
                  <a:schemeClr val="tx1"/>
                </a:solidFill>
              </a:rPr>
              <a:t>: </a:t>
            </a:r>
            <a:r>
              <a:rPr lang="en-US" sz="1800" dirty="0" smtClean="0">
                <a:solidFill>
                  <a:schemeClr val="tx1"/>
                </a:solidFill>
              </a:rPr>
              <a:t>repaired to recover channels - now &gt;99% operational 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Hadron calorimeter</a:t>
            </a:r>
            <a:r>
              <a:rPr lang="en-US" sz="1800" dirty="0" smtClean="0">
                <a:solidFill>
                  <a:schemeClr val="tx1"/>
                </a:solidFill>
              </a:rPr>
              <a:t>: </a:t>
            </a:r>
            <a:r>
              <a:rPr lang="en-US" sz="1800" dirty="0" smtClean="0">
                <a:solidFill>
                  <a:schemeClr val="tx1"/>
                </a:solidFill>
              </a:rPr>
              <a:t>improved </a:t>
            </a:r>
            <a:r>
              <a:rPr lang="en-US" sz="1800" dirty="0" err="1" smtClean="0">
                <a:solidFill>
                  <a:schemeClr val="tx1"/>
                </a:solidFill>
              </a:rPr>
              <a:t>photodetectors</a:t>
            </a:r>
            <a:r>
              <a:rPr lang="en-US" sz="1800" dirty="0" smtClean="0">
                <a:solidFill>
                  <a:schemeClr val="tx1"/>
                </a:solidFill>
              </a:rPr>
              <a:t> installed in accessible sub-detectors 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Forward </a:t>
            </a:r>
            <a:r>
              <a:rPr lang="en-US" sz="1800" dirty="0" err="1" smtClean="0">
                <a:solidFill>
                  <a:schemeClr val="tx1"/>
                </a:solidFill>
              </a:rPr>
              <a:t>muons</a:t>
            </a:r>
            <a:r>
              <a:rPr lang="en-US" sz="1800" dirty="0" smtClean="0">
                <a:solidFill>
                  <a:schemeClr val="tx1"/>
                </a:solidFill>
              </a:rPr>
              <a:t>: </a:t>
            </a:r>
            <a:r>
              <a:rPr lang="en-US" sz="1800" dirty="0" smtClean="0">
                <a:solidFill>
                  <a:schemeClr val="tx1"/>
                </a:solidFill>
              </a:rPr>
              <a:t>machined new panels 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Ongoing improvements in computing multithreading implemented for reconstruction to control memory consumption 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CERN⟷FNAL transfer rates tested extensively for Run 2 data volume </a:t>
            </a:r>
          </a:p>
          <a:p>
            <a:pPr lvl="1"/>
            <a:endParaRPr lang="en-US" sz="1800" dirty="0" smtClean="0"/>
          </a:p>
          <a:p>
            <a:r>
              <a:rPr lang="en-US" sz="1800" dirty="0" err="1" smtClean="0"/>
              <a:t>Fermilab</a:t>
            </a:r>
            <a:r>
              <a:rPr lang="en-US" sz="1800" dirty="0" smtClean="0"/>
              <a:t> is actively involved in CMS Phase upgrades </a:t>
            </a:r>
            <a:endParaRPr lang="en-US" sz="1800" dirty="0" smtClean="0"/>
          </a:p>
          <a:p>
            <a:pPr lvl="1"/>
            <a:endParaRPr lang="en-US" sz="1800" dirty="0" smtClean="0"/>
          </a:p>
          <a:p>
            <a:r>
              <a:rPr lang="en-US" sz="1800" dirty="0" smtClean="0"/>
              <a:t>Phase 2 upgrade is under development</a:t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1800" dirty="0" smtClean="0"/>
              <a:t>LHC Accelerator Research Program (LARP) is developing  interaction region quads for the high luminosity LHC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932897-A9CC-4E91-8BC0-058DF12D2BB1}" type="slidenum">
              <a:rPr lang="en-US" smtClean="0"/>
              <a:pPr>
                <a:defRPr/>
              </a:pPr>
              <a:t>33</a:t>
            </a:fld>
            <a:endParaRPr lang="en-US" b="1">
              <a:solidFill>
                <a:srgbClr val="FA00FA"/>
              </a:solidFill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383" y="4998449"/>
            <a:ext cx="8740238" cy="1365662"/>
          </a:xfrm>
          <a:noFill/>
          <a:ln>
            <a:noFill/>
          </a:ln>
        </p:spPr>
        <p:txBody>
          <a:bodyPr/>
          <a:lstStyle/>
          <a:p>
            <a:r>
              <a:rPr lang="en-US" sz="1800" dirty="0" smtClean="0"/>
              <a:t>8 </a:t>
            </a:r>
            <a:r>
              <a:rPr lang="en-US" sz="1800" dirty="0" err="1" smtClean="0"/>
              <a:t>GeV</a:t>
            </a:r>
            <a:r>
              <a:rPr lang="en-US" sz="1800" dirty="0" smtClean="0"/>
              <a:t> proton booster -  </a:t>
            </a:r>
            <a:r>
              <a:rPr lang="en-US" sz="1800" dirty="0" err="1" smtClean="0"/>
              <a:t>MicroBooNE</a:t>
            </a:r>
            <a:r>
              <a:rPr lang="en-US" sz="1800" dirty="0" smtClean="0"/>
              <a:t> neutrino experiment</a:t>
            </a:r>
          </a:p>
          <a:p>
            <a:r>
              <a:rPr lang="en-US" sz="1800" dirty="0" smtClean="0"/>
              <a:t>Main Injector 120 </a:t>
            </a:r>
            <a:r>
              <a:rPr lang="en-US" sz="1800" dirty="0" err="1" smtClean="0"/>
              <a:t>GeV</a:t>
            </a:r>
            <a:r>
              <a:rPr lang="en-US" sz="1800" dirty="0" smtClean="0"/>
              <a:t>:  MINOS, </a:t>
            </a:r>
            <a:r>
              <a:rPr lang="en-US" sz="1800" dirty="0" err="1" smtClean="0"/>
              <a:t>MINER</a:t>
            </a:r>
            <a:r>
              <a:rPr lang="en-US" sz="1800" dirty="0" err="1" smtClean="0">
                <a:cs typeface="Symbol" charset="2"/>
              </a:rPr>
              <a:t>v</a:t>
            </a:r>
            <a:r>
              <a:rPr lang="en-US" sz="1800" dirty="0" err="1" smtClean="0"/>
              <a:t>A</a:t>
            </a:r>
            <a:r>
              <a:rPr lang="en-US" sz="1800" dirty="0" smtClean="0"/>
              <a:t>, </a:t>
            </a:r>
            <a:r>
              <a:rPr lang="en-US" sz="1800" dirty="0" err="1" smtClean="0">
                <a:cs typeface="Symbol" charset="2"/>
              </a:rPr>
              <a:t>NOvA</a:t>
            </a:r>
            <a:r>
              <a:rPr lang="en-US" sz="1800" dirty="0" smtClean="0">
                <a:cs typeface="Symbol" charset="2"/>
              </a:rPr>
              <a:t> – neutrino experiments</a:t>
            </a:r>
          </a:p>
          <a:p>
            <a:r>
              <a:rPr lang="en-US" sz="1800" dirty="0" smtClean="0">
                <a:cs typeface="Symbol" charset="2"/>
              </a:rPr>
              <a:t>Fixed Target:  </a:t>
            </a:r>
            <a:r>
              <a:rPr lang="en-US" sz="1800" dirty="0" err="1" smtClean="0">
                <a:cs typeface="Symbol" charset="2"/>
              </a:rPr>
              <a:t>SeaQuest</a:t>
            </a:r>
            <a:r>
              <a:rPr lang="en-US" sz="1800" dirty="0" smtClean="0">
                <a:cs typeface="Symbol" charset="2"/>
              </a:rPr>
              <a:t>, Test Beam Facility – nuclear structure and test beams</a:t>
            </a:r>
            <a:endParaRPr lang="en-US" sz="1800" dirty="0" smtClean="0">
              <a:solidFill>
                <a:schemeClr val="accent6"/>
              </a:solidFill>
              <a:cs typeface="Symbol" charset="2"/>
            </a:endParaRPr>
          </a:p>
          <a:p>
            <a:r>
              <a:rPr lang="en-US" sz="1800" dirty="0" smtClean="0">
                <a:cs typeface="Symbol" charset="2"/>
              </a:rPr>
              <a:t>Future </a:t>
            </a:r>
            <a:r>
              <a:rPr lang="en-US" sz="1800" dirty="0" err="1" smtClean="0">
                <a:cs typeface="Symbol" charset="2"/>
              </a:rPr>
              <a:t>muon</a:t>
            </a:r>
            <a:r>
              <a:rPr lang="en-US" sz="1800" dirty="0" smtClean="0">
                <a:cs typeface="Symbol" charset="2"/>
              </a:rPr>
              <a:t> experiments:  g-2, Mu2e 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638925"/>
            <a:ext cx="2700068" cy="219075"/>
          </a:xfrm>
        </p:spPr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932897-A9CC-4E91-8BC0-058DF12D2BB1}" type="slidenum">
              <a:rPr lang="en-US" smtClean="0"/>
              <a:pPr>
                <a:defRPr/>
              </a:pPr>
              <a:t>34</a:t>
            </a:fld>
            <a:endParaRPr lang="en-US" b="1">
              <a:solidFill>
                <a:srgbClr val="FA00FA"/>
              </a:solidFill>
              <a:latin typeface="Symbol" pitchFamily="18" charset="2"/>
            </a:endParaRPr>
          </a:p>
        </p:txBody>
      </p:sp>
      <p:pic>
        <p:nvPicPr>
          <p:cNvPr id="6" name="Picture Placeholder 11" descr="Accelerator Complex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8" r="-848"/>
          <a:stretch>
            <a:fillRect/>
          </a:stretch>
        </p:blipFill>
        <p:spPr bwMode="auto">
          <a:xfrm>
            <a:off x="1217925" y="142504"/>
            <a:ext cx="6847902" cy="47526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477" y="142504"/>
            <a:ext cx="5808663" cy="335168"/>
          </a:xfrm>
        </p:spPr>
        <p:txBody>
          <a:bodyPr/>
          <a:lstStyle/>
          <a:p>
            <a:pPr algn="ctr"/>
            <a:r>
              <a:rPr lang="en-US" sz="2800" dirty="0" smtClean="0"/>
              <a:t>Beams Delivery Plans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624" y="5660452"/>
            <a:ext cx="8847117" cy="685757"/>
          </a:xfrm>
          <a:noFill/>
          <a:ln>
            <a:noFill/>
          </a:ln>
        </p:spPr>
        <p:txBody>
          <a:bodyPr/>
          <a:lstStyle/>
          <a:p>
            <a:r>
              <a:rPr lang="en-US" sz="1800" dirty="0" smtClean="0"/>
              <a:t>For the next ~7 years accelerator complex is focusing on delivering beams to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Neutrino, fixed target, high intensity </a:t>
            </a:r>
            <a:r>
              <a:rPr lang="en-US" sz="1800" dirty="0" err="1" smtClean="0">
                <a:solidFill>
                  <a:schemeClr val="tx1"/>
                </a:solidFill>
              </a:rPr>
              <a:t>muon</a:t>
            </a:r>
            <a:r>
              <a:rPr lang="en-US" sz="1800" dirty="0" smtClean="0">
                <a:solidFill>
                  <a:schemeClr val="tx1"/>
                </a:solidFill>
              </a:rPr>
              <a:t> beams and test beam experiments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638925"/>
            <a:ext cx="2786332" cy="219075"/>
          </a:xfrm>
        </p:spPr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932897-A9CC-4E91-8BC0-058DF12D2BB1}" type="slidenum">
              <a:rPr lang="en-US" smtClean="0"/>
              <a:pPr>
                <a:defRPr/>
              </a:pPr>
              <a:t>35</a:t>
            </a:fld>
            <a:endParaRPr lang="en-US" b="1">
              <a:solidFill>
                <a:srgbClr val="FA00FA"/>
              </a:solidFill>
              <a:latin typeface="Symbol" pitchFamily="18" charset="2"/>
            </a:endParaRPr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 cstate="print"/>
          <a:srcRect l="30857" t="30416" r="16000" b="19010"/>
          <a:stretch>
            <a:fillRect/>
          </a:stretch>
        </p:blipFill>
        <p:spPr bwMode="auto">
          <a:xfrm>
            <a:off x="247034" y="705942"/>
            <a:ext cx="8668299" cy="48350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4694830" y="4708478"/>
            <a:ext cx="0" cy="3275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9676" y="0"/>
            <a:ext cx="7153274" cy="475013"/>
          </a:xfrm>
        </p:spPr>
        <p:txBody>
          <a:bodyPr/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 Accelerator Upgrade –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“PIP II”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0338" y="1150392"/>
            <a:ext cx="3654999" cy="2776180"/>
          </a:xfrm>
          <a:noFill/>
          <a:ln>
            <a:noFill/>
          </a:ln>
        </p:spPr>
        <p:txBody>
          <a:bodyPr/>
          <a:lstStyle/>
          <a:p>
            <a:r>
              <a:rPr lang="en-US" sz="1800" dirty="0"/>
              <a:t>P</a:t>
            </a:r>
            <a:r>
              <a:rPr lang="en-US" sz="1800" dirty="0" smtClean="0"/>
              <a:t>roton linear accelerator with flexible beam structure based on SCRF technology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Increase of beam power to ~1 MW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In June 2015 decision made to start the project</a:t>
            </a:r>
          </a:p>
          <a:p>
            <a:r>
              <a:rPr lang="en-US" sz="1800" dirty="0" smtClean="0"/>
              <a:t>Platform </a:t>
            </a:r>
            <a:r>
              <a:rPr lang="en-US" sz="1800" dirty="0" smtClean="0"/>
              <a:t>for future neutrino and </a:t>
            </a:r>
            <a:r>
              <a:rPr lang="en-US" sz="1800" dirty="0" err="1" smtClean="0"/>
              <a:t>muon</a:t>
            </a:r>
            <a:r>
              <a:rPr lang="en-US" sz="1800" dirty="0" smtClean="0"/>
              <a:t> facilities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450013" y="6515100"/>
            <a:ext cx="1697700" cy="2413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Denisov</a:t>
            </a:r>
            <a:r>
              <a:rPr lang="en-US" dirty="0" smtClean="0"/>
              <a:t> CPPM 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932897-A9CC-4E91-8BC0-058DF12D2BB1}" type="slidenum">
              <a:rPr lang="en-US" smtClean="0"/>
              <a:pPr>
                <a:defRPr/>
              </a:pPr>
              <a:t>36</a:t>
            </a:fld>
            <a:endParaRPr lang="en-US" b="1">
              <a:solidFill>
                <a:srgbClr val="FA00FA"/>
              </a:solidFill>
              <a:latin typeface="Symbol" pitchFamily="18" charset="2"/>
            </a:endParaRPr>
          </a:p>
        </p:txBody>
      </p:sp>
      <p:pic>
        <p:nvPicPr>
          <p:cNvPr id="8" name="Picture 7" descr="\\DIRSERVER1\DIR_Users\holmes\mydocs\holmes\Project X\1.2 MW Working Group\Site Layout\PIP-II All for 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57" y="676894"/>
            <a:ext cx="4975760" cy="58307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2999509" y="990600"/>
            <a:ext cx="681841" cy="31958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1801503" y="990600"/>
            <a:ext cx="1198005" cy="226527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890" y="4258932"/>
            <a:ext cx="3267075" cy="2085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750" y="0"/>
            <a:ext cx="5808663" cy="447675"/>
          </a:xfrm>
        </p:spPr>
        <p:txBody>
          <a:bodyPr/>
          <a:lstStyle/>
          <a:p>
            <a:pPr algn="ctr"/>
            <a:r>
              <a:rPr lang="en-US" dirty="0" smtClean="0"/>
              <a:t>Studies of the Neutrinos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463" y="5422994"/>
            <a:ext cx="8763000" cy="962025"/>
          </a:xfrm>
          <a:noFill/>
          <a:ln>
            <a:noFill/>
          </a:ln>
        </p:spPr>
        <p:txBody>
          <a:bodyPr/>
          <a:lstStyle/>
          <a:p>
            <a:r>
              <a:rPr lang="en-US" sz="1800" dirty="0" smtClean="0"/>
              <a:t>Neutrinos remain one of the most puzzling particles of the standard model</a:t>
            </a:r>
          </a:p>
          <a:p>
            <a:r>
              <a:rPr lang="en-US" sz="1800" dirty="0" smtClean="0"/>
              <a:t>Studies of its properties, including mixing matrix parameters, could shed light on many interesting topics, including matter-antimatter asymmetry of the Universe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638925"/>
            <a:ext cx="2708694" cy="219075"/>
          </a:xfrm>
        </p:spPr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932897-A9CC-4E91-8BC0-058DF12D2BB1}" type="slidenum">
              <a:rPr lang="en-US" smtClean="0"/>
              <a:pPr>
                <a:defRPr/>
              </a:pPr>
              <a:t>37</a:t>
            </a:fld>
            <a:endParaRPr lang="en-US" b="1">
              <a:solidFill>
                <a:srgbClr val="FA00FA"/>
              </a:solidFill>
              <a:latin typeface="Symbol" pitchFamily="18" charset="2"/>
            </a:endParaRPr>
          </a:p>
        </p:txBody>
      </p:sp>
      <p:pic>
        <p:nvPicPr>
          <p:cNvPr id="144385" name="Picture 1"/>
          <p:cNvPicPr>
            <a:picLocks noChangeAspect="1" noChangeArrowheads="1"/>
          </p:cNvPicPr>
          <p:nvPr/>
        </p:nvPicPr>
        <p:blipFill>
          <a:blip r:embed="rId2" cstate="print"/>
          <a:srcRect l="26857" t="31366" r="15429" b="7604"/>
          <a:stretch>
            <a:fillRect/>
          </a:stretch>
        </p:blipFill>
        <p:spPr bwMode="auto">
          <a:xfrm>
            <a:off x="714375" y="600501"/>
            <a:ext cx="7639050" cy="469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3379" y="1"/>
            <a:ext cx="5808663" cy="368490"/>
          </a:xfrm>
        </p:spPr>
        <p:txBody>
          <a:bodyPr/>
          <a:lstStyle/>
          <a:p>
            <a:pPr algn="ctr"/>
            <a:r>
              <a:rPr lang="en-US" dirty="0" err="1" smtClean="0"/>
              <a:t>MINERvA</a:t>
            </a:r>
            <a:r>
              <a:rPr lang="en-US" dirty="0" smtClean="0"/>
              <a:t>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511" y="5411194"/>
            <a:ext cx="8534400" cy="1000125"/>
          </a:xfrm>
          <a:noFill/>
          <a:ln>
            <a:noFill/>
          </a:ln>
        </p:spPr>
        <p:txBody>
          <a:bodyPr/>
          <a:lstStyle/>
          <a:p>
            <a:r>
              <a:rPr lang="en-US" sz="1800" dirty="0" err="1" smtClean="0"/>
              <a:t>MINERvA</a:t>
            </a:r>
            <a:r>
              <a:rPr lang="en-US" sz="1800" dirty="0" smtClean="0"/>
              <a:t> (just in front of MINOS) is studying neutrino interactions </a:t>
            </a:r>
            <a:r>
              <a:rPr lang="en-US" sz="1800" dirty="0" smtClean="0"/>
              <a:t>in details </a:t>
            </a:r>
            <a:r>
              <a:rPr lang="en-US" sz="1800" dirty="0" smtClean="0"/>
              <a:t>on a variety of different nuclei – He,C,CH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,H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O,Fe,Pb</a:t>
            </a:r>
          </a:p>
          <a:p>
            <a:r>
              <a:rPr lang="en-US" sz="1800" dirty="0" smtClean="0"/>
              <a:t>Important information for all neutrino based experiments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638925"/>
            <a:ext cx="2691442" cy="219075"/>
          </a:xfrm>
        </p:spPr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932897-A9CC-4E91-8BC0-058DF12D2BB1}" type="slidenum">
              <a:rPr lang="en-US" smtClean="0"/>
              <a:pPr>
                <a:defRPr/>
              </a:pPr>
              <a:t>38</a:t>
            </a:fld>
            <a:endParaRPr lang="en-US" b="1">
              <a:solidFill>
                <a:srgbClr val="FA00FA"/>
              </a:solidFill>
              <a:latin typeface="Symbol" pitchFamily="18" charset="2"/>
            </a:endParaRPr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574" y="566392"/>
            <a:ext cx="8296275" cy="47247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 bwMode="auto">
          <a:xfrm>
            <a:off x="2028824" y="590549"/>
            <a:ext cx="4010025" cy="56197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rgbClr val="FA00FA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8780" y="4857008"/>
            <a:ext cx="9500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450013" y="6515100"/>
            <a:ext cx="1711348" cy="2413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Denisov</a:t>
            </a:r>
            <a:r>
              <a:rPr lang="en-US" dirty="0" smtClean="0"/>
              <a:t> CPPM 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932897-A9CC-4E91-8BC0-058DF12D2BB1}" type="slidenum">
              <a:rPr lang="en-US" smtClean="0"/>
              <a:pPr>
                <a:defRPr/>
              </a:pPr>
              <a:t>39</a:t>
            </a:fld>
            <a:endParaRPr lang="en-US" b="1">
              <a:solidFill>
                <a:srgbClr val="FA00FA"/>
              </a:solidFill>
              <a:latin typeface="Symbol" pitchFamily="18" charset="2"/>
            </a:endParaRPr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 cstate="print"/>
          <a:srcRect l="17143" t="23762" r="16000" b="7604"/>
          <a:stretch>
            <a:fillRect/>
          </a:stretch>
        </p:blipFill>
        <p:spPr bwMode="auto">
          <a:xfrm>
            <a:off x="223283" y="1692322"/>
            <a:ext cx="8644270" cy="482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36042" y="-11569"/>
            <a:ext cx="5808663" cy="479425"/>
          </a:xfrm>
        </p:spPr>
        <p:txBody>
          <a:bodyPr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 Baseline Neutrino Program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9096" y="604334"/>
            <a:ext cx="8229601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three detector SBN program can make a definitive statement on the LSND anomaly with the potential for discoveries in neutrino physics and development of near detector for DUNE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239000" cy="609600"/>
          </a:xfrm>
        </p:spPr>
        <p:txBody>
          <a:bodyPr/>
          <a:lstStyle/>
          <a:p>
            <a:pPr algn="ctr"/>
            <a:r>
              <a:rPr lang="en-US" sz="3600" dirty="0" smtClean="0"/>
              <a:t>Colliders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5410200"/>
            <a:ext cx="8788400" cy="914400"/>
          </a:xfrm>
        </p:spPr>
        <p:txBody>
          <a:bodyPr/>
          <a:lstStyle/>
          <a:p>
            <a:r>
              <a:rPr lang="en-US" sz="1400" dirty="0" smtClean="0">
                <a:solidFill>
                  <a:schemeClr val="accent6"/>
                </a:solidFill>
              </a:rPr>
              <a:t>First </a:t>
            </a:r>
            <a:r>
              <a:rPr lang="en-US" sz="1400" dirty="0" err="1" smtClean="0">
                <a:solidFill>
                  <a:schemeClr val="accent6"/>
                </a:solidFill>
              </a:rPr>
              <a:t>e</a:t>
            </a:r>
            <a:r>
              <a:rPr lang="en-US" sz="1400" baseline="30000" dirty="0" err="1" smtClean="0">
                <a:solidFill>
                  <a:schemeClr val="accent6"/>
                </a:solidFill>
              </a:rPr>
              <a:t>+</a:t>
            </a:r>
            <a:r>
              <a:rPr lang="en-US" sz="1400" dirty="0" err="1" smtClean="0">
                <a:solidFill>
                  <a:schemeClr val="accent6"/>
                </a:solidFill>
              </a:rPr>
              <a:t>e</a:t>
            </a:r>
            <a:r>
              <a:rPr lang="en-US" sz="1400" baseline="30000" dirty="0" smtClean="0">
                <a:solidFill>
                  <a:schemeClr val="accent6"/>
                </a:solidFill>
              </a:rPr>
              <a:t>-</a:t>
            </a:r>
            <a:r>
              <a:rPr lang="en-US" sz="1400" dirty="0" smtClean="0">
                <a:solidFill>
                  <a:schemeClr val="accent6"/>
                </a:solidFill>
              </a:rPr>
              <a:t> colliders started operation in early 1960’s with </a:t>
            </a:r>
            <a:r>
              <a:rPr lang="en-US" sz="1400" dirty="0" err="1" smtClean="0">
                <a:solidFill>
                  <a:schemeClr val="accent6"/>
                </a:solidFill>
              </a:rPr>
              <a:t>hadron</a:t>
            </a:r>
            <a:r>
              <a:rPr lang="en-US" sz="1400" dirty="0" smtClean="0">
                <a:solidFill>
                  <a:schemeClr val="accent6"/>
                </a:solidFill>
              </a:rPr>
              <a:t> colliders (storage ring) first collisions in  1971 with the completion of the ISR</a:t>
            </a:r>
          </a:p>
          <a:p>
            <a:r>
              <a:rPr lang="en-US" sz="1400" dirty="0" smtClean="0">
                <a:solidFill>
                  <a:schemeClr val="accent6"/>
                </a:solidFill>
              </a:rPr>
              <a:t>Large number of </a:t>
            </a:r>
            <a:r>
              <a:rPr lang="en-US" sz="1400" dirty="0" err="1" smtClean="0">
                <a:solidFill>
                  <a:schemeClr val="accent6"/>
                </a:solidFill>
              </a:rPr>
              <a:t>e</a:t>
            </a:r>
            <a:r>
              <a:rPr lang="en-US" sz="1400" baseline="30000" dirty="0" err="1" smtClean="0">
                <a:solidFill>
                  <a:schemeClr val="accent6"/>
                </a:solidFill>
              </a:rPr>
              <a:t>+</a:t>
            </a:r>
            <a:r>
              <a:rPr lang="en-US" sz="1400" dirty="0" err="1" smtClean="0">
                <a:solidFill>
                  <a:schemeClr val="accent6"/>
                </a:solidFill>
              </a:rPr>
              <a:t>e</a:t>
            </a:r>
            <a:r>
              <a:rPr lang="en-US" sz="1400" baseline="30000" dirty="0" smtClean="0">
                <a:solidFill>
                  <a:schemeClr val="accent6"/>
                </a:solidFill>
              </a:rPr>
              <a:t>-</a:t>
            </a:r>
            <a:r>
              <a:rPr lang="en-US" sz="1400" dirty="0" smtClean="0">
                <a:solidFill>
                  <a:schemeClr val="accent6"/>
                </a:solidFill>
              </a:rPr>
              <a:t> colliders, while few </a:t>
            </a:r>
            <a:r>
              <a:rPr lang="en-US" sz="1400" dirty="0" err="1" smtClean="0">
                <a:solidFill>
                  <a:schemeClr val="accent6"/>
                </a:solidFill>
              </a:rPr>
              <a:t>hadron</a:t>
            </a:r>
            <a:r>
              <a:rPr lang="en-US" sz="1400" dirty="0" smtClean="0">
                <a:solidFill>
                  <a:schemeClr val="accent6"/>
                </a:solidFill>
              </a:rPr>
              <a:t> colliders</a:t>
            </a:r>
          </a:p>
          <a:p>
            <a:r>
              <a:rPr lang="en-US" sz="1400" dirty="0" err="1" smtClean="0">
                <a:solidFill>
                  <a:schemeClr val="accent6"/>
                </a:solidFill>
              </a:rPr>
              <a:t>Hadron</a:t>
            </a:r>
            <a:r>
              <a:rPr lang="en-US" sz="1400" dirty="0" smtClean="0">
                <a:solidFill>
                  <a:schemeClr val="accent6"/>
                </a:solidFill>
              </a:rPr>
              <a:t> colliders provide higher center of mass energy, while colliding “composite” particles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6054" y="6515100"/>
            <a:ext cx="2356210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 dirty="0"/>
          </a:p>
        </p:txBody>
      </p:sp>
      <p:pic>
        <p:nvPicPr>
          <p:cNvPr id="93185" name="Picture 1"/>
          <p:cNvPicPr>
            <a:picLocks noChangeAspect="1" noChangeArrowheads="1"/>
          </p:cNvPicPr>
          <p:nvPr/>
        </p:nvPicPr>
        <p:blipFill>
          <a:blip r:embed="rId2" cstate="print"/>
          <a:srcRect l="24000" t="27600" r="22500" b="7200"/>
          <a:stretch>
            <a:fillRect/>
          </a:stretch>
        </p:blipFill>
        <p:spPr bwMode="auto">
          <a:xfrm>
            <a:off x="914400" y="685800"/>
            <a:ext cx="7315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 bwMode="auto">
          <a:xfrm flipV="1">
            <a:off x="7696200" y="12192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80960" y="914400"/>
            <a:ext cx="1524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 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5257800" y="5010090"/>
            <a:ext cx="1815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of first physics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587597" y="6616700"/>
            <a:ext cx="447675" cy="241300"/>
          </a:xfrm>
        </p:spPr>
        <p:txBody>
          <a:bodyPr/>
          <a:lstStyle/>
          <a:p>
            <a:fld id="{6227E560-A252-4A7B-A311-1AD8681F32CA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638925"/>
            <a:ext cx="2622430" cy="219075"/>
          </a:xfrm>
        </p:spPr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932897-A9CC-4E91-8BC0-058DF12D2BB1}" type="slidenum">
              <a:rPr lang="en-US" smtClean="0"/>
              <a:pPr>
                <a:defRPr/>
              </a:pPr>
              <a:t>40</a:t>
            </a:fld>
            <a:endParaRPr lang="en-US" b="1">
              <a:solidFill>
                <a:srgbClr val="FA00FA"/>
              </a:solidFill>
              <a:latin typeface="Symbol" pitchFamily="18" charset="2"/>
            </a:endParaRPr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 cstate="print"/>
          <a:srcRect l="21714" t="22812" r="17143" b="9505"/>
          <a:stretch>
            <a:fillRect/>
          </a:stretch>
        </p:blipFill>
        <p:spPr bwMode="auto">
          <a:xfrm>
            <a:off x="323849" y="361950"/>
            <a:ext cx="8277226" cy="6115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450013" y="6660106"/>
            <a:ext cx="1724996" cy="197893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Denisov</a:t>
            </a:r>
            <a:r>
              <a:rPr lang="en-US" dirty="0" smtClean="0"/>
              <a:t> CPPM 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595879" y="6616700"/>
            <a:ext cx="5373688" cy="241300"/>
          </a:xfrm>
        </p:spPr>
        <p:txBody>
          <a:bodyPr/>
          <a:lstStyle/>
          <a:p>
            <a:pPr>
              <a:defRPr/>
            </a:pPr>
            <a:fld id="{30932897-A9CC-4E91-8BC0-058DF12D2BB1}" type="slidenum">
              <a:rPr lang="en-US" smtClean="0"/>
              <a:pPr>
                <a:defRPr/>
              </a:pPr>
              <a:t>41</a:t>
            </a:fld>
            <a:endParaRPr lang="en-US" b="1" dirty="0">
              <a:solidFill>
                <a:srgbClr val="FA00FA"/>
              </a:solidFill>
              <a:latin typeface="Symbol" pitchFamily="18" charset="2"/>
            </a:endParaRPr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 cstate="print"/>
          <a:srcRect l="20571" t="19010" r="19429" b="4752"/>
          <a:stretch>
            <a:fillRect/>
          </a:stretch>
        </p:blipFill>
        <p:spPr bwMode="auto">
          <a:xfrm>
            <a:off x="314326" y="323851"/>
            <a:ext cx="8415294" cy="6238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 rot="5400000">
            <a:off x="-740536" y="4994024"/>
            <a:ext cx="26728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500" y="0"/>
            <a:ext cx="5808663" cy="479425"/>
          </a:xfrm>
        </p:spPr>
        <p:txBody>
          <a:bodyPr/>
          <a:lstStyle/>
          <a:p>
            <a:pPr algn="ctr"/>
            <a:r>
              <a:rPr lang="en-US" dirty="0" smtClean="0"/>
              <a:t>Recent MINOS Results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628" y="5900369"/>
            <a:ext cx="8686800" cy="495659"/>
          </a:xfrm>
          <a:noFill/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Measured that the speed of neutrino is not faster than a speed of light…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638925"/>
            <a:ext cx="2562045" cy="219075"/>
          </a:xfrm>
        </p:spPr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932897-A9CC-4E91-8BC0-058DF12D2BB1}" type="slidenum">
              <a:rPr lang="en-US" smtClean="0"/>
              <a:pPr>
                <a:defRPr/>
              </a:pPr>
              <a:t>42</a:t>
            </a:fld>
            <a:endParaRPr lang="en-US" b="1">
              <a:solidFill>
                <a:srgbClr val="FA00FA"/>
              </a:solidFill>
              <a:latin typeface="Symbol" pitchFamily="18" charset="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7143" t="28515" r="17714" b="5703"/>
          <a:stretch>
            <a:fillRect/>
          </a:stretch>
        </p:blipFill>
        <p:spPr bwMode="auto">
          <a:xfrm>
            <a:off x="213756" y="653142"/>
            <a:ext cx="8716690" cy="5133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750" y="1"/>
            <a:ext cx="5808663" cy="327546"/>
          </a:xfrm>
        </p:spPr>
        <p:txBody>
          <a:bodyPr/>
          <a:lstStyle/>
          <a:p>
            <a:pPr algn="ctr"/>
            <a:r>
              <a:rPr lang="en-US" dirty="0" err="1" smtClean="0"/>
              <a:t>NOvA</a:t>
            </a:r>
            <a:r>
              <a:rPr lang="en-US" dirty="0" smtClean="0"/>
              <a:t> Experiment at </a:t>
            </a:r>
            <a:r>
              <a:rPr lang="en-US" dirty="0" err="1" smtClean="0"/>
              <a:t>Fermilab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024" y="5032469"/>
            <a:ext cx="4629151" cy="1285876"/>
          </a:xfrm>
          <a:noFill/>
          <a:ln>
            <a:noFill/>
          </a:ln>
        </p:spPr>
        <p:txBody>
          <a:bodyPr/>
          <a:lstStyle/>
          <a:p>
            <a:r>
              <a:rPr lang="en-US" sz="1800" dirty="0" smtClean="0"/>
              <a:t>“Off axis” neutrino experiment with </a:t>
            </a:r>
          </a:p>
          <a:p>
            <a:pPr>
              <a:buNone/>
            </a:pPr>
            <a:r>
              <a:rPr lang="en-US" sz="1800" dirty="0" smtClean="0"/>
              <a:t>      15 </a:t>
            </a:r>
            <a:r>
              <a:rPr lang="en-US" sz="1800" dirty="0" err="1" smtClean="0"/>
              <a:t>kton</a:t>
            </a:r>
            <a:r>
              <a:rPr lang="en-US" sz="1800" dirty="0" smtClean="0"/>
              <a:t> far detector and 300 ton near detector: 3</a:t>
            </a:r>
            <a:r>
              <a:rPr lang="en-US" sz="1800" dirty="0" smtClean="0">
                <a:latin typeface="Symbol" pitchFamily="18" charset="2"/>
              </a:rPr>
              <a:t>s</a:t>
            </a:r>
            <a:r>
              <a:rPr lang="en-US" sz="1800" dirty="0" smtClean="0"/>
              <a:t> mass hierarchy sensitivity </a:t>
            </a:r>
          </a:p>
          <a:p>
            <a:r>
              <a:rPr lang="en-US" sz="1800" dirty="0" smtClean="0"/>
              <a:t>Started data collection </a:t>
            </a:r>
            <a:r>
              <a:rPr lang="en-US" sz="1800" dirty="0" smtClean="0"/>
              <a:t>last year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638925"/>
            <a:ext cx="2648309" cy="219075"/>
          </a:xfrm>
        </p:spPr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932897-A9CC-4E91-8BC0-058DF12D2BB1}" type="slidenum">
              <a:rPr lang="en-US" smtClean="0"/>
              <a:pPr>
                <a:defRPr/>
              </a:pPr>
              <a:t>43</a:t>
            </a:fld>
            <a:endParaRPr lang="en-US" b="1">
              <a:solidFill>
                <a:srgbClr val="FA00FA"/>
              </a:solidFill>
              <a:latin typeface="Symbol" pitchFamily="18" charset="2"/>
            </a:endParaRPr>
          </a:p>
        </p:txBody>
      </p:sp>
      <p:pic>
        <p:nvPicPr>
          <p:cNvPr id="145412" name="Picture 4" descr="http://www-nova.fnal.gov/images_v2/graphics/numi-beamline-map-m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101" y="533400"/>
            <a:ext cx="4286740" cy="4376737"/>
          </a:xfrm>
          <a:prstGeom prst="rect">
            <a:avLst/>
          </a:prstGeom>
          <a:noFill/>
        </p:spPr>
      </p:pic>
      <p:pic>
        <p:nvPicPr>
          <p:cNvPr id="145414" name="Picture 6" descr="http://www-nova.fnal.gov/images_v2/graphics/NOvA-detector-m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5948" y="1158763"/>
            <a:ext cx="2247901" cy="19015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12" name="Straight Arrow Connector 11"/>
          <p:cNvCxnSpPr/>
          <p:nvPr/>
        </p:nvCxnSpPr>
        <p:spPr bwMode="auto">
          <a:xfrm flipH="1" flipV="1">
            <a:off x="1919226" y="1255199"/>
            <a:ext cx="3676648" cy="7474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sm" len="sm"/>
            <a:tailEnd type="arrow"/>
          </a:ln>
          <a:effectLst/>
        </p:spPr>
      </p:cxn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4905374" y="504824"/>
            <a:ext cx="3829051" cy="5520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b="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Plastic extrusion with liquid </a:t>
            </a:r>
            <a:r>
              <a:rPr lang="en-US" sz="1600" b="0" kern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scintillator</a:t>
            </a:r>
            <a:r>
              <a:rPr lang="en-US" sz="1600" b="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and WLS fiber with APD readout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/>
          <a:srcRect l="9914" r="8662" b="5325"/>
          <a:stretch>
            <a:fillRect/>
          </a:stretch>
        </p:blipFill>
        <p:spPr bwMode="auto">
          <a:xfrm>
            <a:off x="4972456" y="3228975"/>
            <a:ext cx="385722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9683" y="144178"/>
            <a:ext cx="5808663" cy="479425"/>
          </a:xfrm>
        </p:spPr>
        <p:txBody>
          <a:bodyPr/>
          <a:lstStyle/>
          <a:p>
            <a:pPr algn="ctr"/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NOvA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Experiment at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Fermilab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450013" y="6515100"/>
            <a:ext cx="1902417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932897-A9CC-4E91-8BC0-058DF12D2BB1}" type="slidenum">
              <a:rPr lang="en-US" smtClean="0"/>
              <a:pPr>
                <a:defRPr/>
              </a:pPr>
              <a:t>44</a:t>
            </a:fld>
            <a:endParaRPr lang="en-US" b="1">
              <a:solidFill>
                <a:srgbClr val="FA00FA"/>
              </a:solidFill>
              <a:latin typeface="Symbol" pitchFamily="18" charset="2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15429" t="13307" r="14857" b="11406"/>
          <a:stretch>
            <a:fillRect/>
          </a:stretch>
        </p:blipFill>
        <p:spPr bwMode="auto">
          <a:xfrm>
            <a:off x="1523216" y="941695"/>
            <a:ext cx="6146826" cy="5309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035" y="0"/>
            <a:ext cx="8376248" cy="479425"/>
          </a:xfrm>
        </p:spPr>
        <p:txBody>
          <a:bodyPr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Neutrino Experiment – LBNF/DUNE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676" y="4673162"/>
            <a:ext cx="8534400" cy="1604808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z="1600" dirty="0" smtClean="0"/>
              <a:t>DUNE (Deep Underground Neutrino Experiment) is </a:t>
            </a:r>
            <a:r>
              <a:rPr lang="en-US" sz="1600" dirty="0" err="1" smtClean="0"/>
              <a:t>LAr</a:t>
            </a:r>
            <a:r>
              <a:rPr lang="en-US" sz="1600" dirty="0" smtClean="0"/>
              <a:t> ~30 </a:t>
            </a:r>
            <a:r>
              <a:rPr lang="en-US" sz="1600" dirty="0" err="1" smtClean="0"/>
              <a:t>kton</a:t>
            </a:r>
            <a:r>
              <a:rPr lang="en-US" sz="1600" dirty="0" smtClean="0"/>
              <a:t> experiment deep underground using neutrino beam from </a:t>
            </a:r>
            <a:r>
              <a:rPr lang="en-US" sz="1600" dirty="0" err="1" smtClean="0"/>
              <a:t>Fermilab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Goals: neutrino mass hierarchy and CP violation as well as supernova detection and proton decay (up to 10</a:t>
            </a:r>
            <a:r>
              <a:rPr lang="en-US" sz="1600" baseline="30000" dirty="0" smtClean="0"/>
              <a:t>35</a:t>
            </a:r>
            <a:r>
              <a:rPr lang="en-US" sz="1600" dirty="0" smtClean="0"/>
              <a:t> years)</a:t>
            </a:r>
          </a:p>
          <a:p>
            <a:r>
              <a:rPr lang="en-US" sz="1600" dirty="0" smtClean="0"/>
              <a:t>LBNF (Long Baseline Neutrino Facility) is a beam line to create intense flux of neutrino to the DUNE </a:t>
            </a:r>
            <a:r>
              <a:rPr lang="en-US" sz="1600" dirty="0" smtClean="0"/>
              <a:t>experiment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644498" y="6635750"/>
            <a:ext cx="1806883" cy="2413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Denisov</a:t>
            </a:r>
            <a:r>
              <a:rPr lang="en-US" dirty="0" smtClean="0"/>
              <a:t> CPPM 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07035" y="6643186"/>
            <a:ext cx="5373688" cy="241300"/>
          </a:xfrm>
        </p:spPr>
        <p:txBody>
          <a:bodyPr/>
          <a:lstStyle/>
          <a:p>
            <a:pPr>
              <a:defRPr/>
            </a:pPr>
            <a:fld id="{30932897-A9CC-4E91-8BC0-058DF12D2BB1}" type="slidenum">
              <a:rPr lang="en-US" smtClean="0"/>
              <a:pPr>
                <a:defRPr/>
              </a:pPr>
              <a:t>45</a:t>
            </a:fld>
            <a:endParaRPr lang="en-US" b="1" dirty="0">
              <a:solidFill>
                <a:srgbClr val="FA00FA"/>
              </a:solidFill>
              <a:latin typeface="Symbol" pitchFamily="18" charset="2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 l="24000" t="45600" r="21000" b="20400"/>
          <a:stretch>
            <a:fillRect/>
          </a:stretch>
        </p:blipFill>
        <p:spPr bwMode="auto">
          <a:xfrm>
            <a:off x="142505" y="593766"/>
            <a:ext cx="5747656" cy="3952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 l="29250" t="39600" r="31500" b="16800"/>
          <a:stretch>
            <a:fillRect/>
          </a:stretch>
        </p:blipFill>
        <p:spPr bwMode="auto">
          <a:xfrm>
            <a:off x="6063922" y="620764"/>
            <a:ext cx="2968037" cy="39253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260" y="0"/>
            <a:ext cx="8087407" cy="479425"/>
          </a:xfrm>
        </p:spPr>
        <p:txBody>
          <a:bodyPr/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Neutrino Experiment - DUNE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6966" y="5363936"/>
            <a:ext cx="5652653" cy="1036863"/>
          </a:xfrm>
          <a:noFill/>
          <a:ln>
            <a:noFill/>
          </a:ln>
        </p:spPr>
        <p:txBody>
          <a:bodyPr/>
          <a:lstStyle/>
          <a:p>
            <a:r>
              <a:rPr lang="en-US" sz="1800" dirty="0" smtClean="0"/>
              <a:t>Superior option to resolve mass hierarchy</a:t>
            </a:r>
          </a:p>
          <a:p>
            <a:r>
              <a:rPr lang="en-US" sz="1800" dirty="0" smtClean="0"/>
              <a:t>Find proton decay up to lifetime of 10</a:t>
            </a:r>
            <a:r>
              <a:rPr lang="en-US" sz="1800" baseline="30000" dirty="0" smtClean="0"/>
              <a:t>35</a:t>
            </a:r>
            <a:r>
              <a:rPr lang="en-US" sz="1800" dirty="0" smtClean="0"/>
              <a:t> years</a:t>
            </a:r>
          </a:p>
          <a:p>
            <a:r>
              <a:rPr lang="en-US" sz="1800" dirty="0" smtClean="0"/>
              <a:t>Detect supernova neutrinos 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450013" y="6636696"/>
            <a:ext cx="1993654" cy="221303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Denisov</a:t>
            </a:r>
            <a:r>
              <a:rPr lang="en-US" dirty="0" smtClean="0"/>
              <a:t> CPPM 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932897-A9CC-4E91-8BC0-058DF12D2BB1}" type="slidenum">
              <a:rPr lang="en-US" smtClean="0"/>
              <a:pPr>
                <a:defRPr/>
              </a:pPr>
              <a:t>46</a:t>
            </a:fld>
            <a:endParaRPr lang="en-US" b="1">
              <a:solidFill>
                <a:srgbClr val="FA00FA"/>
              </a:solidFill>
              <a:latin typeface="Symbol" pitchFamily="18" charset="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r="51402"/>
          <a:stretch>
            <a:fillRect/>
          </a:stretch>
        </p:blipFill>
        <p:spPr bwMode="auto">
          <a:xfrm>
            <a:off x="300905" y="803192"/>
            <a:ext cx="2834182" cy="27735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r="51240"/>
          <a:stretch>
            <a:fillRect/>
          </a:stretch>
        </p:blipFill>
        <p:spPr bwMode="auto">
          <a:xfrm>
            <a:off x="232003" y="3760147"/>
            <a:ext cx="2958440" cy="2876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664433" y="1011773"/>
            <a:ext cx="974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Normal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3077" y="3966750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Inverted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rot="5400000">
            <a:off x="1490357" y="3687288"/>
            <a:ext cx="463134" cy="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8842" y="499010"/>
            <a:ext cx="5391397" cy="46548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2047" y="0"/>
            <a:ext cx="5808663" cy="479425"/>
          </a:xfrm>
        </p:spPr>
        <p:txBody>
          <a:bodyPr/>
          <a:lstStyle/>
          <a:p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Muon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Program at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Fermilab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842" y="5297075"/>
            <a:ext cx="8775405" cy="1031359"/>
          </a:xfrm>
          <a:noFill/>
          <a:ln>
            <a:noFill/>
          </a:ln>
        </p:spPr>
        <p:txBody>
          <a:bodyPr/>
          <a:lstStyle/>
          <a:p>
            <a:r>
              <a:rPr lang="en-US" sz="1800" dirty="0" smtClean="0"/>
              <a:t>Construction of intense </a:t>
            </a:r>
            <a:r>
              <a:rPr lang="en-US" sz="1800" dirty="0" err="1" smtClean="0"/>
              <a:t>muon</a:t>
            </a:r>
            <a:r>
              <a:rPr lang="en-US" sz="1800" dirty="0" smtClean="0"/>
              <a:t> beams for mu2e and g-2 is actively progressing</a:t>
            </a:r>
          </a:p>
          <a:p>
            <a:r>
              <a:rPr lang="en-US" sz="1800" dirty="0" smtClean="0"/>
              <a:t>g-2 (to confirm or not BNL ~3</a:t>
            </a:r>
            <a:r>
              <a:rPr lang="en-US" sz="1800" dirty="0" smtClean="0">
                <a:latin typeface="Symbol" pitchFamily="18" charset="2"/>
              </a:rPr>
              <a:t>s</a:t>
            </a:r>
            <a:r>
              <a:rPr lang="en-US" sz="1800" dirty="0" smtClean="0"/>
              <a:t> effect) experiment to start data collection in 2017</a:t>
            </a:r>
          </a:p>
          <a:p>
            <a:r>
              <a:rPr lang="en-US" sz="1800" dirty="0" smtClean="0"/>
              <a:t>Mu2e start of data taking is 2020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450013" y="6515100"/>
            <a:ext cx="1888769" cy="3429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Denisov</a:t>
            </a:r>
            <a:r>
              <a:rPr lang="en-US" dirty="0" smtClean="0"/>
              <a:t> CPPM 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932897-A9CC-4E91-8BC0-058DF12D2BB1}" type="slidenum">
              <a:rPr lang="en-US" smtClean="0"/>
              <a:pPr>
                <a:defRPr/>
              </a:pPr>
              <a:t>47</a:t>
            </a:fld>
            <a:endParaRPr lang="en-US" b="1">
              <a:solidFill>
                <a:srgbClr val="FA00FA"/>
              </a:solidFill>
              <a:latin typeface="Symbol" pitchFamily="18" charset="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6000" t="33267" r="14286" b="8554"/>
          <a:stretch>
            <a:fillRect/>
          </a:stretch>
        </p:blipFill>
        <p:spPr bwMode="auto">
          <a:xfrm>
            <a:off x="0" y="616688"/>
            <a:ext cx="9144000" cy="4583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150" y="0"/>
            <a:ext cx="6938963" cy="479425"/>
          </a:xfrm>
        </p:spPr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Magnetic Moment g-2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933825"/>
            <a:ext cx="4667250" cy="2330497"/>
          </a:xfrm>
          <a:noFill/>
          <a:ln>
            <a:noFill/>
          </a:ln>
        </p:spPr>
        <p:txBody>
          <a:bodyPr/>
          <a:lstStyle/>
          <a:p>
            <a:r>
              <a:rPr lang="en-US" sz="1800" dirty="0" smtClean="0"/>
              <a:t>~3</a:t>
            </a:r>
            <a:r>
              <a:rPr lang="en-US" sz="1800" dirty="0" smtClean="0">
                <a:latin typeface="Symbol" pitchFamily="18" charset="2"/>
              </a:rPr>
              <a:t>s</a:t>
            </a:r>
            <a:r>
              <a:rPr lang="en-US" sz="1800" dirty="0" smtClean="0"/>
              <a:t> puzzle from </a:t>
            </a:r>
            <a:r>
              <a:rPr lang="en-US" sz="1800" dirty="0" smtClean="0"/>
              <a:t>BNL 2004 result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New physics?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Experimental effect?</a:t>
            </a:r>
          </a:p>
          <a:p>
            <a:r>
              <a:rPr lang="en-US" sz="1800" dirty="0" smtClean="0"/>
              <a:t>Coil moved to </a:t>
            </a:r>
            <a:r>
              <a:rPr lang="en-US" sz="1800" dirty="0" err="1" smtClean="0"/>
              <a:t>Fermilab</a:t>
            </a:r>
            <a:r>
              <a:rPr lang="en-US" sz="1800" dirty="0" smtClean="0"/>
              <a:t> in 2013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Higher intensity beam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Better </a:t>
            </a:r>
            <a:r>
              <a:rPr lang="en-US" sz="1800" dirty="0" err="1" smtClean="0">
                <a:solidFill>
                  <a:schemeClr val="tx1"/>
                </a:solidFill>
              </a:rPr>
              <a:t>systematics</a:t>
            </a:r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 smtClean="0"/>
              <a:t>~4 times better </a:t>
            </a:r>
            <a:r>
              <a:rPr lang="en-US" sz="1800" dirty="0" smtClean="0"/>
              <a:t>accuracy</a:t>
            </a:r>
            <a:endParaRPr lang="en-US" sz="18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450013" y="6515100"/>
            <a:ext cx="1875121" cy="2413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Denisov</a:t>
            </a:r>
            <a:r>
              <a:rPr lang="en-US" dirty="0" smtClean="0"/>
              <a:t> CPPM 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932897-A9CC-4E91-8BC0-058DF12D2BB1}" type="slidenum">
              <a:rPr lang="en-US" smtClean="0"/>
              <a:pPr>
                <a:defRPr/>
              </a:pPr>
              <a:t>48</a:t>
            </a:fld>
            <a:endParaRPr lang="en-US" b="1">
              <a:solidFill>
                <a:srgbClr val="FA00FA"/>
              </a:solidFill>
              <a:latin typeface="Symbol" pitchFamily="18" charset="2"/>
            </a:endParaRPr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1150" y="509689"/>
            <a:ext cx="3278470" cy="32145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975" y="487966"/>
            <a:ext cx="5014913" cy="3322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2" name="Picture 4"/>
          <p:cNvPicPr>
            <a:picLocks noChangeAspect="1" noChangeArrowheads="1"/>
          </p:cNvPicPr>
          <p:nvPr/>
        </p:nvPicPr>
        <p:blipFill>
          <a:blip r:embed="rId4" cstate="print"/>
          <a:srcRect l="18286" t="18059" r="16571" b="3802"/>
          <a:stretch>
            <a:fillRect/>
          </a:stretch>
        </p:blipFill>
        <p:spPr bwMode="auto">
          <a:xfrm>
            <a:off x="5236362" y="3914774"/>
            <a:ext cx="3606173" cy="26003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7421087" y="2725633"/>
            <a:ext cx="646217" cy="458191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6598703" y="617912"/>
            <a:ext cx="725123" cy="1340284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0598" y="0"/>
            <a:ext cx="5808663" cy="428625"/>
          </a:xfrm>
        </p:spPr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Lepton Flavor Violation: Mu2e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504" y="643167"/>
            <a:ext cx="4061362" cy="2291938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z="1800" dirty="0" smtClean="0"/>
              <a:t>New experiment Mu2e at </a:t>
            </a:r>
            <a:r>
              <a:rPr lang="en-US" sz="1800" dirty="0" err="1" smtClean="0"/>
              <a:t>Fermilab</a:t>
            </a:r>
            <a:endParaRPr lang="en-US" sz="1800" dirty="0" smtClean="0"/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High intensity </a:t>
            </a:r>
            <a:r>
              <a:rPr lang="en-US" sz="1800" dirty="0" err="1" smtClean="0">
                <a:solidFill>
                  <a:schemeClr val="tx1"/>
                </a:solidFill>
              </a:rPr>
              <a:t>muon</a:t>
            </a:r>
            <a:r>
              <a:rPr lang="en-US" sz="1800" dirty="0" smtClean="0">
                <a:solidFill>
                  <a:schemeClr val="tx1"/>
                </a:solidFill>
              </a:rPr>
              <a:t> flux stopped on a nuclear target</a:t>
            </a:r>
          </a:p>
          <a:p>
            <a:r>
              <a:rPr lang="en-US" sz="1800" dirty="0" smtClean="0"/>
              <a:t>Monochromatic electron emission from </a:t>
            </a:r>
            <a:r>
              <a:rPr lang="en-US" sz="1800" dirty="0" smtClean="0">
                <a:latin typeface="Symbol" pitchFamily="18" charset="2"/>
              </a:rPr>
              <a:t>m</a:t>
            </a:r>
            <a:r>
              <a:rPr lang="en-US" sz="1800" dirty="0" smtClean="0"/>
              <a:t> to e conversion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~4 orders of magnitude improvement </a:t>
            </a:r>
            <a:r>
              <a:rPr lang="en-US" sz="1800" dirty="0" err="1" smtClean="0">
                <a:solidFill>
                  <a:schemeClr val="tx1"/>
                </a:solidFill>
              </a:rPr>
              <a:t>vs</a:t>
            </a:r>
            <a:r>
              <a:rPr lang="en-US" sz="1800" dirty="0" smtClean="0">
                <a:solidFill>
                  <a:schemeClr val="tx1"/>
                </a:solidFill>
              </a:rPr>
              <a:t> today’s limits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339261" y="6593659"/>
            <a:ext cx="1617662" cy="2413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Denisov</a:t>
            </a:r>
            <a:r>
              <a:rPr lang="en-US" dirty="0" smtClean="0"/>
              <a:t> CPPM 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932897-A9CC-4E91-8BC0-058DF12D2BB1}" type="slidenum">
              <a:rPr lang="en-US" smtClean="0"/>
              <a:pPr>
                <a:defRPr/>
              </a:pPr>
              <a:t>49</a:t>
            </a:fld>
            <a:endParaRPr lang="en-US" b="1">
              <a:solidFill>
                <a:srgbClr val="FA00FA"/>
              </a:solidFill>
              <a:latin typeface="Symbol" pitchFamily="18" charset="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b="4348"/>
          <a:stretch>
            <a:fillRect/>
          </a:stretch>
        </p:blipFill>
        <p:spPr bwMode="auto">
          <a:xfrm>
            <a:off x="1651847" y="3121034"/>
            <a:ext cx="5770231" cy="35220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3246" y="1484416"/>
            <a:ext cx="4548249" cy="1389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0150" y="446625"/>
            <a:ext cx="2232561" cy="942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 bwMode="auto">
          <a:xfrm rot="5400000">
            <a:off x="4868883" y="4108862"/>
            <a:ext cx="2885704" cy="46313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489003"/>
          </a:xfrm>
        </p:spPr>
        <p:txBody>
          <a:bodyPr/>
          <a:lstStyle/>
          <a:p>
            <a:pPr algn="ctr"/>
            <a:r>
              <a:rPr lang="en-US" dirty="0" smtClean="0"/>
              <a:t>SPEAR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Collider at SLAC: start 1972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" y="4461933"/>
            <a:ext cx="5414433" cy="1574801"/>
          </a:xfrm>
        </p:spPr>
        <p:txBody>
          <a:bodyPr/>
          <a:lstStyle/>
          <a:p>
            <a:r>
              <a:rPr lang="en-US" sz="1600" dirty="0" smtClean="0"/>
              <a:t>Started in 1972 with ~3 </a:t>
            </a:r>
            <a:r>
              <a:rPr lang="en-US" sz="1600" dirty="0" err="1" smtClean="0"/>
              <a:t>GeV</a:t>
            </a:r>
            <a:r>
              <a:rPr lang="en-US" sz="1600" dirty="0" smtClean="0"/>
              <a:t> center of mass energy</a:t>
            </a:r>
          </a:p>
          <a:p>
            <a:r>
              <a:rPr lang="en-US" sz="1600" dirty="0" smtClean="0"/>
              <a:t>Opened extremely productive energy range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Co-discovery of c-quark (J/Psi meson) in 1974 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Discovery of </a:t>
            </a:r>
            <a:r>
              <a:rPr lang="en-US" sz="1600" dirty="0" smtClean="0">
                <a:solidFill>
                  <a:schemeClr val="tx1"/>
                </a:solidFill>
                <a:latin typeface="Symbol" pitchFamily="18" charset="2"/>
              </a:rPr>
              <a:t>t</a:t>
            </a:r>
            <a:r>
              <a:rPr lang="en-US" sz="1600" dirty="0" smtClean="0">
                <a:solidFill>
                  <a:schemeClr val="tx1"/>
                </a:solidFill>
              </a:rPr>
              <a:t>-lepton in 1975</a:t>
            </a:r>
          </a:p>
          <a:p>
            <a:r>
              <a:rPr lang="en-US" sz="1600" dirty="0" smtClean="0"/>
              <a:t>One of the most productive colliders in the world</a:t>
            </a:r>
            <a:endParaRPr lang="en-US" sz="1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0038" y="6616700"/>
            <a:ext cx="447675" cy="241300"/>
          </a:xfrm>
        </p:spPr>
        <p:txBody>
          <a:bodyPr/>
          <a:lstStyle/>
          <a:p>
            <a:fld id="{6227E560-A252-4A7B-A311-1AD8681F32C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098" name="AutoShape 2" descr="Progress in the construction of SPEAR on the parking lot in 1971 is shown in these views from 8 October (left) and 12 December."/>
          <p:cNvSpPr>
            <a:spLocks noChangeAspect="1" noChangeArrowheads="1"/>
          </p:cNvSpPr>
          <p:nvPr/>
        </p:nvSpPr>
        <p:spPr bwMode="auto">
          <a:xfrm>
            <a:off x="63500" y="-852488"/>
            <a:ext cx="476250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0" name="AutoShape 4" descr="Progress in the construction of SPEAR on the parking lot in 1971 is shown in these views from 8 October (left) and 12 December."/>
          <p:cNvSpPr>
            <a:spLocks noChangeAspect="1" noChangeArrowheads="1"/>
          </p:cNvSpPr>
          <p:nvPr/>
        </p:nvSpPr>
        <p:spPr bwMode="auto">
          <a:xfrm>
            <a:off x="63500" y="-852488"/>
            <a:ext cx="4762500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1" name="Picture 5" descr="C:\Users\Admin\Desktop\cernspear1_6-03.jpg"/>
          <p:cNvPicPr>
            <a:picLocks noChangeAspect="1" noChangeArrowheads="1"/>
          </p:cNvPicPr>
          <p:nvPr/>
        </p:nvPicPr>
        <p:blipFill>
          <a:blip r:embed="rId3"/>
          <a:srcRect l="49920"/>
          <a:stretch>
            <a:fillRect/>
          </a:stretch>
        </p:blipFill>
        <p:spPr bwMode="auto">
          <a:xfrm>
            <a:off x="228600" y="1554146"/>
            <a:ext cx="3043766" cy="227310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</p:pic>
      <p:sp>
        <p:nvSpPr>
          <p:cNvPr id="4103" name="AutoShape 7" descr="http://th.physik.uni-frankfurt.de/~hossi/Bilder/BR/Plotl/Jpsi_s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5" name="AutoShape 9" descr="http://th.physik.uni-frankfurt.de/~hossi/Bilder/BR/Plotl/Jpsi_s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6" name="Picture 10" descr="C:\Users\Admin\Desktop\Jpsi_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97025" y="1461059"/>
            <a:ext cx="3058626" cy="4732373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638925" y="1092481"/>
            <a:ext cx="2276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J/Psi discovery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28600" y="969201"/>
            <a:ext cx="2611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SPEAR construction</a:t>
            </a:r>
            <a:endParaRPr lang="en-US" dirty="0"/>
          </a:p>
        </p:txBody>
      </p:sp>
      <p:graphicFrame>
        <p:nvGraphicFramePr>
          <p:cNvPr id="4097" name="Object 2"/>
          <p:cNvGraphicFramePr>
            <a:graphicFrameLocks noChangeAspect="1"/>
          </p:cNvGraphicFramePr>
          <p:nvPr/>
        </p:nvGraphicFramePr>
        <p:xfrm>
          <a:off x="3464799" y="1554146"/>
          <a:ext cx="2532226" cy="22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Photo Editor Photo" r:id="rId5" imgW="2381582" imgH="2905531" progId="">
                  <p:embed/>
                </p:oleObj>
              </mc:Choice>
              <mc:Fallback>
                <p:oleObj name="Photo Editor Photo" r:id="rId5" imgW="2381582" imgH="2905531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4721"/>
                      <a:stretch>
                        <a:fillRect/>
                      </a:stretch>
                    </p:blipFill>
                    <p:spPr bwMode="auto">
                      <a:xfrm>
                        <a:off x="3464799" y="1554146"/>
                        <a:ext cx="2532226" cy="22731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Oval 15"/>
          <p:cNvSpPr>
            <a:spLocks noChangeArrowheads="1"/>
          </p:cNvSpPr>
          <p:nvPr/>
        </p:nvSpPr>
        <p:spPr bwMode="auto">
          <a:xfrm>
            <a:off x="4699529" y="2971800"/>
            <a:ext cx="422804" cy="4572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15"/>
          <p:cNvSpPr>
            <a:spLocks noChangeArrowheads="1"/>
          </p:cNvSpPr>
          <p:nvPr/>
        </p:nvSpPr>
        <p:spPr bwMode="auto">
          <a:xfrm>
            <a:off x="4216400" y="1947333"/>
            <a:ext cx="483129" cy="448734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540689"/>
          </a:xfrm>
        </p:spPr>
        <p:txBody>
          <a:bodyPr/>
          <a:lstStyle/>
          <a:p>
            <a:pPr algn="ctr"/>
            <a:r>
              <a:rPr lang="en-US" sz="3200" dirty="0" smtClean="0"/>
              <a:t>ILC Activities at </a:t>
            </a:r>
            <a:r>
              <a:rPr lang="en-US" sz="3200" dirty="0" err="1" smtClean="0"/>
              <a:t>Fermilab</a:t>
            </a:r>
            <a:endParaRPr lang="en-US" sz="32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226" y="642690"/>
            <a:ext cx="4822167" cy="314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http://www.linearcollider.org/awlc14/images/AWLC_poster_H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559" y="540689"/>
            <a:ext cx="3011095" cy="41215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356559" y="4822167"/>
            <a:ext cx="3577086" cy="1544128"/>
          </a:xfrm>
          <a:noFill/>
          <a:ln>
            <a:noFill/>
          </a:ln>
        </p:spPr>
        <p:txBody>
          <a:bodyPr/>
          <a:lstStyle/>
          <a:p>
            <a:r>
              <a:rPr lang="en-US" sz="1800" dirty="0" err="1" smtClean="0"/>
              <a:t>Fermilab</a:t>
            </a:r>
            <a:r>
              <a:rPr lang="en-US" sz="1800" dirty="0" smtClean="0"/>
              <a:t> hosts many ILC </a:t>
            </a:r>
            <a:r>
              <a:rPr lang="en-US" sz="1800" dirty="0" err="1" smtClean="0"/>
              <a:t>realted</a:t>
            </a:r>
            <a:r>
              <a:rPr lang="en-US" sz="1800" dirty="0" smtClean="0"/>
              <a:t> events</a:t>
            </a:r>
          </a:p>
          <a:p>
            <a:r>
              <a:rPr lang="en-US" sz="1800" dirty="0" smtClean="0"/>
              <a:t>Full size ILC </a:t>
            </a:r>
            <a:r>
              <a:rPr lang="en-US" sz="1800" dirty="0" err="1" smtClean="0"/>
              <a:t>cryomodule</a:t>
            </a:r>
            <a:r>
              <a:rPr lang="en-US" sz="1800" dirty="0" smtClean="0"/>
              <a:t> reached design parameters late 2014 at </a:t>
            </a:r>
            <a:r>
              <a:rPr lang="en-US" sz="1800" dirty="0" err="1" smtClean="0"/>
              <a:t>Fermilab</a:t>
            </a:r>
            <a:endParaRPr lang="en-US" sz="1800" dirty="0"/>
          </a:p>
        </p:txBody>
      </p:sp>
      <p:pic>
        <p:nvPicPr>
          <p:cNvPr id="16" name="Content Placeholder 7" descr="CM1_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0331" y="4030692"/>
            <a:ext cx="4328062" cy="24844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932897-A9CC-4E91-8BC0-058DF12D2BB1}" type="slidenum">
              <a:rPr lang="en-US" smtClean="0"/>
              <a:pPr>
                <a:defRPr/>
              </a:pPr>
              <a:t>50</a:t>
            </a:fld>
            <a:endParaRPr lang="en-US" b="1">
              <a:solidFill>
                <a:srgbClr val="FA00FA"/>
              </a:solidFill>
              <a:latin typeface="Symbol" pitchFamily="18" charset="2"/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0"/>
          </p:nvPr>
        </p:nvSpPr>
        <p:spPr>
          <a:xfrm>
            <a:off x="6450013" y="6607834"/>
            <a:ext cx="2038380" cy="250166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Denisov</a:t>
            </a:r>
            <a:r>
              <a:rPr lang="en-US" dirty="0" smtClean="0"/>
              <a:t> CPPM 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71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6224" y="0"/>
            <a:ext cx="5808663" cy="479425"/>
          </a:xfrm>
        </p:spPr>
        <p:txBody>
          <a:bodyPr/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Dark Matter Direct Detection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475013"/>
            <a:ext cx="4920342" cy="2125683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z="1800" dirty="0" smtClean="0"/>
              <a:t>Many models expect dark matter to consist of heavy WIMP particles</a:t>
            </a:r>
          </a:p>
          <a:p>
            <a:r>
              <a:rPr lang="en-US" sz="1800" dirty="0" smtClean="0"/>
              <a:t>Multiple methods used to detect elastic scattering of WIMPs: ionization, scintillation, phonons. Results mixed…</a:t>
            </a:r>
          </a:p>
          <a:p>
            <a:r>
              <a:rPr lang="en-US" sz="1800" dirty="0" err="1" smtClean="0"/>
              <a:t>Fermilab</a:t>
            </a:r>
            <a:r>
              <a:rPr lang="en-US" sz="1800" dirty="0" smtClean="0"/>
              <a:t> is actively involved in CDMS experiment in Soudan mine (and others)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450013" y="6660106"/>
            <a:ext cx="2038894" cy="197893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Denisov</a:t>
            </a:r>
            <a:r>
              <a:rPr lang="en-US" dirty="0" smtClean="0"/>
              <a:t> CPPM 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932897-A9CC-4E91-8BC0-058DF12D2BB1}" type="slidenum">
              <a:rPr lang="en-US" smtClean="0"/>
              <a:pPr>
                <a:defRPr/>
              </a:pPr>
              <a:t>51</a:t>
            </a:fld>
            <a:endParaRPr lang="en-US" b="1">
              <a:solidFill>
                <a:srgbClr val="FA00FA"/>
              </a:solidFill>
              <a:latin typeface="Symbol" pitchFamily="18" charset="2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 l="19500" t="32400" r="18000" b="16800"/>
          <a:stretch>
            <a:fillRect/>
          </a:stretch>
        </p:blipFill>
        <p:spPr bwMode="auto">
          <a:xfrm>
            <a:off x="259758" y="664984"/>
            <a:ext cx="3557330" cy="2009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 l="11250" b="15000"/>
          <a:stretch>
            <a:fillRect/>
          </a:stretch>
        </p:blipFill>
        <p:spPr bwMode="auto">
          <a:xfrm>
            <a:off x="5632471" y="2817628"/>
            <a:ext cx="3029071" cy="2175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32571" t="25663" r="14857" b="9505"/>
          <a:stretch>
            <a:fillRect/>
          </a:stretch>
        </p:blipFill>
        <p:spPr bwMode="auto">
          <a:xfrm>
            <a:off x="223284" y="2689282"/>
            <a:ext cx="5161051" cy="3825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443869" y="5220678"/>
            <a:ext cx="3561908" cy="132897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9kg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SuperCDMS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is currently operating at Sudan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1800" b="0" kern="0" baseline="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Observed</a:t>
            </a:r>
            <a:r>
              <a:rPr lang="en-US" sz="1800" b="0" kern="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best low mass WIMP limit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16" name="Straight Arrow Connector 15"/>
          <p:cNvCxnSpPr>
            <a:stCxn id="12" idx="1"/>
          </p:cNvCxnSpPr>
          <p:nvPr/>
        </p:nvCxnSpPr>
        <p:spPr bwMode="auto">
          <a:xfrm flipH="1" flipV="1">
            <a:off x="3817088" y="5305647"/>
            <a:ext cx="1626781" cy="57952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1724" y="0"/>
            <a:ext cx="6300788" cy="428625"/>
          </a:xfrm>
        </p:spPr>
        <p:txBody>
          <a:bodyPr/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Dark Energy Survey - DES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573" y="4390557"/>
            <a:ext cx="8534400" cy="1914709"/>
          </a:xfrm>
          <a:noFill/>
          <a:ln>
            <a:noFill/>
          </a:ln>
        </p:spPr>
        <p:txBody>
          <a:bodyPr/>
          <a:lstStyle/>
          <a:p>
            <a:pPr marL="342900" lvl="1" indent="-342900">
              <a:buSzTx/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6"/>
                </a:solidFill>
              </a:rPr>
              <a:t>DES goal is to create scans of night sky using 4 meters telescope and 570 megapixels camera (camera made at </a:t>
            </a:r>
            <a:r>
              <a:rPr lang="en-US" sz="1600" dirty="0" err="1" smtClean="0">
                <a:solidFill>
                  <a:schemeClr val="accent6"/>
                </a:solidFill>
              </a:rPr>
              <a:t>Fermilab</a:t>
            </a:r>
            <a:r>
              <a:rPr lang="en-US" sz="1600" dirty="0" smtClean="0">
                <a:solidFill>
                  <a:schemeClr val="accent6"/>
                </a:solidFill>
              </a:rPr>
              <a:t>) located in Chile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Started data collection in September of 2013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20</a:t>
            </a:r>
            <a:r>
              <a:rPr lang="en-US" sz="1600" dirty="0" smtClean="0">
                <a:solidFill>
                  <a:schemeClr val="tx1"/>
                </a:solidFill>
              </a:rPr>
              <a:t>+ papers already published </a:t>
            </a:r>
            <a:endParaRPr lang="en-US" sz="1600" dirty="0" smtClean="0">
              <a:solidFill>
                <a:schemeClr val="tx1"/>
              </a:solidFill>
            </a:endParaRP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8 </a:t>
            </a:r>
            <a:r>
              <a:rPr lang="en-US" sz="1600" dirty="0" smtClean="0">
                <a:solidFill>
                  <a:schemeClr val="tx1"/>
                </a:solidFill>
              </a:rPr>
              <a:t>new Milky Way Satellite “Dwarf” galaxies </a:t>
            </a:r>
            <a:r>
              <a:rPr lang="en-US" sz="1600" dirty="0" smtClean="0">
                <a:solidFill>
                  <a:schemeClr val="tx1"/>
                </a:solidFill>
              </a:rPr>
              <a:t>discovered</a:t>
            </a:r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sz="1600" dirty="0" smtClean="0"/>
              <a:t>Major scientific areas: studies of dark matter, dark energy, supernova, solar system survey and many other topics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932897-A9CC-4E91-8BC0-058DF12D2BB1}" type="slidenum">
              <a:rPr lang="en-US" smtClean="0"/>
              <a:pPr>
                <a:defRPr/>
              </a:pPr>
              <a:t>52</a:t>
            </a:fld>
            <a:endParaRPr lang="en-US" b="1">
              <a:solidFill>
                <a:srgbClr val="FA00FA"/>
              </a:solidFill>
              <a:latin typeface="Symbol" pitchFamily="18" charset="2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352" y="563526"/>
            <a:ext cx="2705099" cy="3785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156351" y="644475"/>
            <a:ext cx="4432624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Left: cutout of DES image </a:t>
            </a:r>
          </a:p>
          <a:p>
            <a:pPr algn="ctr"/>
            <a:r>
              <a:rPr lang="en-US" sz="16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Right: the stars from one of the dwarf galaxies </a:t>
            </a:r>
            <a:endParaRPr lang="en-US" sz="16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6000" t="48475" r="40000" b="14257"/>
          <a:stretch>
            <a:fillRect/>
          </a:stretch>
        </p:blipFill>
        <p:spPr bwMode="auto">
          <a:xfrm>
            <a:off x="3518814" y="1463488"/>
            <a:ext cx="5625186" cy="2736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977" y="0"/>
            <a:ext cx="5808663" cy="479425"/>
          </a:xfrm>
          <a:noFill/>
        </p:spPr>
        <p:txBody>
          <a:bodyPr/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Concluding Remarks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397" y="1252512"/>
            <a:ext cx="8692738" cy="4643322"/>
          </a:xfrm>
          <a:noFill/>
          <a:ln>
            <a:noFill/>
          </a:ln>
        </p:spPr>
        <p:txBody>
          <a:bodyPr/>
          <a:lstStyle/>
          <a:p>
            <a:r>
              <a:rPr lang="en-US" sz="2000" dirty="0" smtClean="0"/>
              <a:t>Particle physics in US is undergoing changes after shutdowns of SLAC </a:t>
            </a:r>
            <a:r>
              <a:rPr lang="en-US" sz="2000" dirty="0" smtClean="0"/>
              <a:t>‘s B </a:t>
            </a:r>
            <a:r>
              <a:rPr lang="en-US" sz="2000" dirty="0" smtClean="0"/>
              <a:t>factory and </a:t>
            </a:r>
            <a:r>
              <a:rPr lang="en-US" sz="2000" dirty="0" err="1" smtClean="0"/>
              <a:t>Fermilab’s</a:t>
            </a:r>
            <a:r>
              <a:rPr lang="en-US" sz="2000" dirty="0" smtClean="0"/>
              <a:t> </a:t>
            </a:r>
            <a:r>
              <a:rPr lang="en-US" sz="2000" dirty="0" err="1" smtClean="0"/>
              <a:t>Tevatron</a:t>
            </a: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Recently</a:t>
            </a:r>
            <a:r>
              <a:rPr lang="en-US" sz="2000" dirty="0" smtClean="0"/>
              <a:t> </a:t>
            </a:r>
            <a:r>
              <a:rPr lang="en-US" sz="2000" dirty="0" smtClean="0"/>
              <a:t>developed ~10 years plan for US high energy physics</a:t>
            </a:r>
          </a:p>
          <a:p>
            <a:pPr lvl="1"/>
            <a:r>
              <a:rPr lang="en-US" sz="2000" dirty="0" err="1" smtClean="0"/>
              <a:t>Fermilab</a:t>
            </a:r>
            <a:r>
              <a:rPr lang="en-US" sz="2000" dirty="0" smtClean="0"/>
              <a:t> is a strong part of these activities</a:t>
            </a:r>
          </a:p>
          <a:p>
            <a:pPr lvl="1"/>
            <a:r>
              <a:rPr lang="en-US" sz="2000" dirty="0" smtClean="0"/>
              <a:t>Transition to accelerator based neutrino program</a:t>
            </a:r>
          </a:p>
          <a:p>
            <a:pPr lvl="1">
              <a:buNone/>
            </a:pPr>
            <a:endParaRPr lang="en-US" sz="2000" dirty="0" smtClean="0"/>
          </a:p>
          <a:p>
            <a:r>
              <a:rPr lang="en-US" sz="2000" dirty="0" smtClean="0"/>
              <a:t>Large new upgrades/experiments planned at </a:t>
            </a:r>
            <a:r>
              <a:rPr lang="en-US" sz="2000" dirty="0" err="1" smtClean="0"/>
              <a:t>Fermilab</a:t>
            </a:r>
            <a:endParaRPr lang="en-US" sz="2000" dirty="0" smtClean="0"/>
          </a:p>
          <a:p>
            <a:pPr lvl="1"/>
            <a:r>
              <a:rPr lang="en-US" sz="2000" dirty="0" smtClean="0"/>
              <a:t>g-2, Mu2e, LBNF/DUNE, </a:t>
            </a:r>
            <a:r>
              <a:rPr lang="en-US" sz="2000" dirty="0" smtClean="0"/>
              <a:t>CMS </a:t>
            </a:r>
            <a:r>
              <a:rPr lang="en-US" sz="2000" dirty="0" smtClean="0"/>
              <a:t>upgrades, dark matter searches</a:t>
            </a:r>
          </a:p>
          <a:p>
            <a:endParaRPr lang="en-US" sz="2000" dirty="0" smtClean="0"/>
          </a:p>
          <a:p>
            <a:pPr algn="ctr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There is wealth of experience at </a:t>
            </a:r>
            <a:r>
              <a:rPr lang="en-US" sz="2000" dirty="0" err="1" smtClean="0">
                <a:solidFill>
                  <a:srgbClr val="FF0000"/>
                </a:solidFill>
              </a:rPr>
              <a:t>Fermilab</a:t>
            </a:r>
            <a:r>
              <a:rPr lang="en-US" sz="2000" dirty="0" smtClean="0">
                <a:solidFill>
                  <a:srgbClr val="FF0000"/>
                </a:solidFill>
              </a:rPr>
              <a:t> in both accelerators and experiments and interesting program ahead      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638925"/>
            <a:ext cx="2803585" cy="219075"/>
          </a:xfrm>
        </p:spPr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932897-A9CC-4E91-8BC0-058DF12D2BB1}" type="slidenum">
              <a:rPr lang="en-US" smtClean="0"/>
              <a:pPr>
                <a:defRPr/>
              </a:pPr>
              <a:t>53</a:t>
            </a:fld>
            <a:endParaRPr lang="en-US" b="1">
              <a:solidFill>
                <a:srgbClr val="FA00FA"/>
              </a:solidFill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082" y="0"/>
            <a:ext cx="5589918" cy="577970"/>
          </a:xfrm>
        </p:spPr>
        <p:txBody>
          <a:bodyPr/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Higgs Studies at the ILC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427" y="5382882"/>
            <a:ext cx="8534400" cy="832271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 algn="ctr">
              <a:buNone/>
            </a:pPr>
            <a:r>
              <a:rPr lang="en-US" sz="1800" dirty="0" smtClean="0"/>
              <a:t>The precision couplings measurements at LHC in the 2—10% range can be potentially reduced at the ILC by an order of magnitude, while providing a model independent determination of Higgs partial widths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840538" y="6616700"/>
            <a:ext cx="2151062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932897-A9CC-4E91-8BC0-058DF12D2BB1}" type="slidenum">
              <a:rPr lang="en-US" smtClean="0"/>
              <a:pPr>
                <a:defRPr/>
              </a:pPr>
              <a:t>54</a:t>
            </a:fld>
            <a:endParaRPr lang="en-US" b="1">
              <a:solidFill>
                <a:srgbClr val="FA00FA"/>
              </a:solidFill>
              <a:latin typeface="Symbol" pitchFamily="18" charset="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75447"/>
            <a:ext cx="3200400" cy="3476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6582" t="21221" r="3761" b="15158"/>
          <a:stretch>
            <a:fillRect/>
          </a:stretch>
        </p:blipFill>
        <p:spPr bwMode="auto">
          <a:xfrm>
            <a:off x="3173538" y="957531"/>
            <a:ext cx="5970462" cy="4425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56415" t="49516" r="5642" b="16168"/>
          <a:stretch>
            <a:fillRect/>
          </a:stretch>
        </p:blipFill>
        <p:spPr bwMode="auto">
          <a:xfrm>
            <a:off x="744255" y="250166"/>
            <a:ext cx="1982330" cy="166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6974" y="114300"/>
            <a:ext cx="5808663" cy="479425"/>
          </a:xfrm>
        </p:spPr>
        <p:txBody>
          <a:bodyPr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Brief ILC History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558" y="1028700"/>
            <a:ext cx="8534400" cy="4921730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z="1800" dirty="0" smtClean="0"/>
              <a:t>After success of SLAC’s linear </a:t>
            </a:r>
            <a:r>
              <a:rPr lang="en-US" sz="1800" dirty="0" err="1" smtClean="0"/>
              <a:t>e</a:t>
            </a:r>
            <a:r>
              <a:rPr lang="en-US" sz="1800" baseline="30000" dirty="0" err="1" smtClean="0"/>
              <a:t>+</a:t>
            </a:r>
            <a:r>
              <a:rPr lang="en-US" sz="1800" dirty="0" err="1" smtClean="0"/>
              <a:t>e</a:t>
            </a:r>
            <a:r>
              <a:rPr lang="en-US" sz="1800" baseline="30000" dirty="0" smtClean="0"/>
              <a:t>-</a:t>
            </a:r>
            <a:r>
              <a:rPr lang="en-US" sz="1800" dirty="0" smtClean="0"/>
              <a:t> collider in 1990’s (SLC) many proposals developed to go to even higher colliding energy</a:t>
            </a:r>
          </a:p>
          <a:p>
            <a:pPr lvl="1"/>
            <a:r>
              <a:rPr lang="en-US" sz="1800" dirty="0" smtClean="0">
                <a:solidFill>
                  <a:schemeClr val="tx2"/>
                </a:solidFill>
              </a:rPr>
              <a:t>Among them NLC(SLAC), TESLA(DESY), “ILC at Fermilab”</a:t>
            </a:r>
          </a:p>
          <a:p>
            <a:r>
              <a:rPr lang="en-US" sz="1800" dirty="0" smtClean="0"/>
              <a:t>Since ~2008 Global Design Effort (GDE) was progressing developing </a:t>
            </a:r>
          </a:p>
          <a:p>
            <a:pPr lvl="1"/>
            <a:r>
              <a:rPr lang="en-US" sz="1800" dirty="0" smtClean="0">
                <a:solidFill>
                  <a:schemeClr val="tx2"/>
                </a:solidFill>
              </a:rPr>
              <a:t>Technical design of an ILC</a:t>
            </a:r>
          </a:p>
          <a:p>
            <a:pPr lvl="1"/>
            <a:r>
              <a:rPr lang="en-US" sz="1800" dirty="0" smtClean="0">
                <a:solidFill>
                  <a:schemeClr val="tx2"/>
                </a:solidFill>
              </a:rPr>
              <a:t>Cost estimate and international cooperation plan</a:t>
            </a:r>
          </a:p>
          <a:p>
            <a:r>
              <a:rPr lang="en-US" sz="1800" dirty="0" smtClean="0"/>
              <a:t>GDE concluded in 2012</a:t>
            </a:r>
          </a:p>
          <a:p>
            <a:pPr lvl="1"/>
            <a:r>
              <a:rPr lang="en-US" sz="1800" dirty="0" smtClean="0">
                <a:solidFill>
                  <a:schemeClr val="tx2"/>
                </a:solidFill>
              </a:rPr>
              <a:t>Including TDRs for the accelerator and detectors</a:t>
            </a:r>
          </a:p>
          <a:p>
            <a:pPr lvl="1"/>
            <a:r>
              <a:rPr lang="en-US" sz="1800" dirty="0" smtClean="0">
                <a:solidFill>
                  <a:schemeClr val="tx2"/>
                </a:solidFill>
              </a:rPr>
              <a:t>Physics case strengthened with a Higgs discovery</a:t>
            </a:r>
          </a:p>
          <a:p>
            <a:r>
              <a:rPr lang="en-US" sz="1800" dirty="0" smtClean="0"/>
              <a:t>In 2012 Japan expressed strong interest to host the ILC</a:t>
            </a:r>
          </a:p>
          <a:p>
            <a:pPr lvl="1"/>
            <a:r>
              <a:rPr lang="en-US" sz="1800" dirty="0" smtClean="0">
                <a:solidFill>
                  <a:schemeClr val="tx2"/>
                </a:solidFill>
              </a:rPr>
              <a:t>Part of Prime Minister Abe plan</a:t>
            </a:r>
          </a:p>
          <a:p>
            <a:r>
              <a:rPr lang="en-US" sz="1800" dirty="0" smtClean="0"/>
              <a:t>Over last two years </a:t>
            </a:r>
          </a:p>
          <a:p>
            <a:pPr lvl="1"/>
            <a:r>
              <a:rPr lang="en-US" sz="1800" dirty="0" smtClean="0">
                <a:solidFill>
                  <a:schemeClr val="tx2"/>
                </a:solidFill>
              </a:rPr>
              <a:t>Substantial progress in technical developments</a:t>
            </a:r>
          </a:p>
          <a:p>
            <a:pPr lvl="1"/>
            <a:r>
              <a:rPr lang="en-US" sz="1800" dirty="0" smtClean="0">
                <a:solidFill>
                  <a:schemeClr val="tx2"/>
                </a:solidFill>
              </a:rPr>
              <a:t>Development of cooperation between participants on “Governments level”</a:t>
            </a:r>
          </a:p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806571" y="6616700"/>
            <a:ext cx="2084387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932897-A9CC-4E91-8BC0-058DF12D2BB1}" type="slidenum">
              <a:rPr lang="en-US" smtClean="0"/>
              <a:pPr>
                <a:defRPr/>
              </a:pPr>
              <a:t>55</a:t>
            </a:fld>
            <a:endParaRPr lang="en-US" b="1">
              <a:solidFill>
                <a:srgbClr val="FA00FA"/>
              </a:solidFill>
              <a:latin typeface="Symbol" pitchFamily="18" charset="2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5"/>
            <a:ext cx="8686800" cy="474306"/>
          </a:xfrm>
        </p:spPr>
        <p:txBody>
          <a:bodyPr/>
          <a:lstStyle/>
          <a:p>
            <a:pPr algn="ctr"/>
            <a:r>
              <a:rPr lang="en-US" dirty="0" smtClean="0"/>
              <a:t>LEP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collider at CERN: start 1989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572000"/>
            <a:ext cx="8672513" cy="1682151"/>
          </a:xfrm>
        </p:spPr>
        <p:txBody>
          <a:bodyPr/>
          <a:lstStyle/>
          <a:p>
            <a:r>
              <a:rPr lang="en-US" sz="1600" dirty="0" smtClean="0"/>
              <a:t>27 km long tunnel for up to ~200 </a:t>
            </a:r>
            <a:r>
              <a:rPr lang="en-US" sz="1600" dirty="0" err="1" smtClean="0"/>
              <a:t>GeV</a:t>
            </a:r>
            <a:r>
              <a:rPr lang="en-US" sz="1600" dirty="0" smtClean="0"/>
              <a:t> center of mass energy</a:t>
            </a:r>
          </a:p>
          <a:p>
            <a:pPr lvl="1"/>
            <a:r>
              <a:rPr lang="en-US" sz="1600" dirty="0" smtClean="0"/>
              <a:t>Started operation in 1989 as “Z factory”</a:t>
            </a:r>
          </a:p>
          <a:p>
            <a:pPr lvl="1"/>
            <a:r>
              <a:rPr lang="en-US" sz="1600" dirty="0" smtClean="0"/>
              <a:t>Wide range of extremely precise measurements, including Z boson mass measurement and determination of the number of neutrino generations</a:t>
            </a:r>
          </a:p>
          <a:p>
            <a:r>
              <a:rPr lang="en-US" sz="1600" dirty="0" smtClean="0"/>
              <a:t>SLC linear collider Z factory at SLAC operated at about the same time</a:t>
            </a:r>
          </a:p>
          <a:p>
            <a:r>
              <a:rPr lang="en-US" sz="1600" dirty="0" smtClean="0"/>
              <a:t>LEP needed less than 5% extra center of mass energy to discover the Higgs… </a:t>
            </a:r>
            <a:endParaRPr lang="en-US" sz="1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5575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7275" y="6616700"/>
            <a:ext cx="447675" cy="241300"/>
          </a:xfrm>
        </p:spPr>
        <p:txBody>
          <a:bodyPr/>
          <a:lstStyle/>
          <a:p>
            <a:fld id="{6227E560-A252-4A7B-A311-1AD8681F32CA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30724" name="AutoShape 4" descr="http://ihp-lx.ethz.ch/CompMethPP/zphys/pictures/LEP_schema.jpg"/>
          <p:cNvSpPr>
            <a:spLocks noChangeAspect="1" noChangeArrowheads="1"/>
          </p:cNvSpPr>
          <p:nvPr/>
        </p:nvSpPr>
        <p:spPr bwMode="auto">
          <a:xfrm>
            <a:off x="63500" y="-136525"/>
            <a:ext cx="12677775" cy="84296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6" name="AutoShape 6" descr="http://ihp-lx.ethz.ch/CompMethPP/zphys/pictures/LEP_schema.jpg"/>
          <p:cNvSpPr>
            <a:spLocks noChangeAspect="1" noChangeArrowheads="1"/>
          </p:cNvSpPr>
          <p:nvPr/>
        </p:nvSpPr>
        <p:spPr bwMode="auto">
          <a:xfrm>
            <a:off x="63500" y="-136525"/>
            <a:ext cx="12677775" cy="84296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8" name="AutoShape 8" descr="http://ihp-lx.ethz.ch/CompMethPP/zphys/pictures/LEP_schema.jpg"/>
          <p:cNvSpPr>
            <a:spLocks noChangeAspect="1" noChangeArrowheads="1"/>
          </p:cNvSpPr>
          <p:nvPr/>
        </p:nvSpPr>
        <p:spPr bwMode="auto">
          <a:xfrm>
            <a:off x="63500" y="-136525"/>
            <a:ext cx="12677775" cy="84296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29" name="Picture 9" descr="C:\Users\Admin\Desktop\LEP_schem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1199702"/>
            <a:ext cx="4734043" cy="3147322"/>
          </a:xfrm>
          <a:prstGeom prst="rect">
            <a:avLst/>
          </a:prstGeom>
          <a:noFill/>
        </p:spPr>
      </p:pic>
      <p:pic>
        <p:nvPicPr>
          <p:cNvPr id="30730" name="Picture 10" descr="C:\Users\Admin\Desktop\cernlep3_5-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2439" y="1337094"/>
            <a:ext cx="3912961" cy="283298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810612" y="875429"/>
            <a:ext cx="2179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Z boson factory</a:t>
            </a:r>
            <a:endParaRPr lang="en-US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772400" cy="533400"/>
          </a:xfrm>
        </p:spPr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Attempts to Reach Higher Energies: 90’s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95350"/>
            <a:ext cx="8458200" cy="1323975"/>
          </a:xfrm>
        </p:spPr>
        <p:txBody>
          <a:bodyPr/>
          <a:lstStyle/>
          <a:p>
            <a:r>
              <a:rPr lang="en-US" sz="1800" dirty="0" smtClean="0">
                <a:solidFill>
                  <a:schemeClr val="accent6"/>
                </a:solidFill>
              </a:rPr>
              <a:t>For higher energy machines, as </a:t>
            </a:r>
            <a:r>
              <a:rPr lang="en-US" sz="1800" dirty="0" err="1" smtClean="0">
                <a:solidFill>
                  <a:schemeClr val="accent6"/>
                </a:solidFill>
              </a:rPr>
              <a:t>partonic</a:t>
            </a:r>
            <a:r>
              <a:rPr lang="en-US" sz="1800" dirty="0" smtClean="0">
                <a:solidFill>
                  <a:schemeClr val="accent6"/>
                </a:solidFill>
              </a:rPr>
              <a:t> cross sections decrease with energy,  higher luminosities are required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Challenges producing large number of anti-protons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Proton-proton colliding beams for dedicated </a:t>
            </a:r>
            <a:r>
              <a:rPr lang="en-US" sz="1800" dirty="0" err="1" smtClean="0">
                <a:solidFill>
                  <a:schemeClr val="tx1"/>
                </a:solidFill>
              </a:rPr>
              <a:t>hadron</a:t>
            </a:r>
            <a:r>
              <a:rPr lang="en-US" sz="1800" dirty="0" smtClean="0">
                <a:solidFill>
                  <a:schemeClr val="tx1"/>
                </a:solidFill>
              </a:rPr>
              <a:t> collider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Larger rings and higher field superconducting magnets to achieve beam energies well above 1 </a:t>
            </a:r>
            <a:r>
              <a:rPr lang="en-US" dirty="0" err="1" smtClean="0">
                <a:solidFill>
                  <a:schemeClr val="bg1"/>
                </a:solidFill>
              </a:rPr>
              <a:t>TeV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450013" y="6515100"/>
            <a:ext cx="1884362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 dirty="0"/>
          </a:p>
        </p:txBody>
      </p:sp>
      <p:pic>
        <p:nvPicPr>
          <p:cNvPr id="5" name="Picture 5" descr="C:\Documents and Settings\denisovd\My Documents\My Scans\2011-07 (Jul)\scan0001.jpg"/>
          <p:cNvPicPr>
            <a:picLocks noChangeAspect="1" noChangeArrowheads="1"/>
          </p:cNvPicPr>
          <p:nvPr/>
        </p:nvPicPr>
        <p:blipFill>
          <a:blip r:embed="rId2" cstate="print"/>
          <a:srcRect l="7420" t="28120" r="8658" b="24605"/>
          <a:stretch>
            <a:fillRect/>
          </a:stretch>
        </p:blipFill>
        <p:spPr bwMode="auto">
          <a:xfrm>
            <a:off x="838200" y="2219325"/>
            <a:ext cx="3276600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2" descr="File:Sscmap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3476" y="2219325"/>
            <a:ext cx="3209924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466850" y="5772090"/>
            <a:ext cx="1865575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3x3 </a:t>
            </a:r>
            <a:r>
              <a:rPr lang="en-US" b="1" dirty="0" err="1" smtClean="0">
                <a:solidFill>
                  <a:schemeClr val="accent6"/>
                </a:solidFill>
              </a:rPr>
              <a:t>TeV</a:t>
            </a:r>
            <a:r>
              <a:rPr lang="en-US" b="1" dirty="0" smtClean="0">
                <a:solidFill>
                  <a:schemeClr val="accent6"/>
                </a:solidFill>
              </a:rPr>
              <a:t>, UNK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38800" y="5772090"/>
            <a:ext cx="2061142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20x20 </a:t>
            </a:r>
            <a:r>
              <a:rPr lang="en-US" b="1" dirty="0" err="1" smtClean="0">
                <a:solidFill>
                  <a:schemeClr val="accent6"/>
                </a:solidFill>
              </a:rPr>
              <a:t>TeV</a:t>
            </a:r>
            <a:r>
              <a:rPr lang="en-US" b="1" dirty="0" smtClean="0">
                <a:solidFill>
                  <a:schemeClr val="accent6"/>
                </a:solidFill>
              </a:rPr>
              <a:t>, SSC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-1560000">
            <a:off x="1977432" y="3183037"/>
            <a:ext cx="53675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</a:rPr>
              <a:t>Cancelled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7E560-A252-4A7B-A311-1AD8681F32CA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 animBg="1"/>
      <p:bldP spid="10" grpId="0" build="allAtOnce" animBg="1"/>
      <p:bldP spid="12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5"/>
            <a:ext cx="8686800" cy="467836"/>
          </a:xfrm>
        </p:spPr>
        <p:txBody>
          <a:bodyPr/>
          <a:lstStyle/>
          <a:p>
            <a:pPr algn="ctr"/>
            <a:r>
              <a:rPr lang="en-US" sz="3200" dirty="0" err="1" smtClean="0"/>
              <a:t>Hadron</a:t>
            </a:r>
            <a:r>
              <a:rPr lang="en-US" sz="3200" dirty="0" smtClean="0"/>
              <a:t> Colliders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19175"/>
            <a:ext cx="8686800" cy="4953000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z="1800" dirty="0" smtClean="0"/>
              <a:t>What particles to collide: pp or </a:t>
            </a:r>
            <a:r>
              <a:rPr lang="en-US" sz="1800" dirty="0" err="1" smtClean="0"/>
              <a:t>ppbar</a:t>
            </a:r>
            <a:r>
              <a:rPr lang="en-US" sz="1800" dirty="0" smtClean="0"/>
              <a:t> ?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Using antiprotons in the first high energy colliders was “quick” way to get to higher center of mass energy by using existing(!) rings designed for fixed target accelerators: SPS (CERN) and </a:t>
            </a:r>
            <a:r>
              <a:rPr lang="en-US" sz="1800" dirty="0" err="1" smtClean="0">
                <a:solidFill>
                  <a:schemeClr val="tx1"/>
                </a:solidFill>
              </a:rPr>
              <a:t>Tevatron</a:t>
            </a:r>
            <a:r>
              <a:rPr lang="en-US" sz="1800" dirty="0" smtClean="0">
                <a:solidFill>
                  <a:schemeClr val="tx1"/>
                </a:solidFill>
              </a:rPr>
              <a:t> (</a:t>
            </a:r>
            <a:r>
              <a:rPr lang="en-US" sz="1800" dirty="0" err="1" smtClean="0">
                <a:solidFill>
                  <a:schemeClr val="tx1"/>
                </a:solidFill>
              </a:rPr>
              <a:t>Fermilab</a:t>
            </a:r>
            <a:r>
              <a:rPr lang="en-US" sz="1800" dirty="0" smtClean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If accelerator complex is designed from the start as a collider, it is better to have proton-proton collisions</a:t>
            </a:r>
          </a:p>
          <a:p>
            <a:pPr lvl="2"/>
            <a:r>
              <a:rPr lang="en-US" sz="1800" dirty="0" smtClean="0">
                <a:solidFill>
                  <a:schemeClr val="accent6"/>
                </a:solidFill>
              </a:rPr>
              <a:t>An order of magnitude or more higher luminosity</a:t>
            </a:r>
          </a:p>
          <a:p>
            <a:pPr lvl="2"/>
            <a:r>
              <a:rPr lang="en-US" sz="1800" dirty="0" smtClean="0">
                <a:solidFill>
                  <a:schemeClr val="accent6"/>
                </a:solidFill>
              </a:rPr>
              <a:t>No complex antiproton sources</a:t>
            </a:r>
          </a:p>
          <a:p>
            <a:pPr lvl="2"/>
            <a:endParaRPr lang="en-US" sz="1800" dirty="0" smtClean="0"/>
          </a:p>
          <a:p>
            <a:r>
              <a:rPr lang="en-US" sz="1800" dirty="0" smtClean="0"/>
              <a:t>All </a:t>
            </a:r>
            <a:r>
              <a:rPr lang="en-US" sz="1800" dirty="0" err="1" smtClean="0"/>
              <a:t>hadron</a:t>
            </a:r>
            <a:r>
              <a:rPr lang="en-US" sz="1800" dirty="0" smtClean="0"/>
              <a:t> colliders designed since early 1980’s are proton-proton colliders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Two separate beam pipes</a:t>
            </a:r>
          </a:p>
          <a:p>
            <a:pPr lvl="1">
              <a:buNone/>
            </a:pPr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accent6"/>
                </a:solidFill>
              </a:rPr>
              <a:t>Point-like </a:t>
            </a:r>
            <a:r>
              <a:rPr lang="en-US" sz="1800" dirty="0" err="1" smtClean="0">
                <a:solidFill>
                  <a:schemeClr val="accent6"/>
                </a:solidFill>
              </a:rPr>
              <a:t>vs</a:t>
            </a:r>
            <a:r>
              <a:rPr lang="en-US" sz="1800" dirty="0" smtClean="0">
                <a:solidFill>
                  <a:schemeClr val="accent6"/>
                </a:solidFill>
              </a:rPr>
              <a:t> not point-like colliding particles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Only fraction of the beam energy is utilized in the collision: up to ~50%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Lack of precision knowledge about event kinematics is a challenge</a:t>
            </a: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pPr lvl="1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707188" y="6635750"/>
            <a:ext cx="2322512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7E560-A252-4A7B-A311-1AD8681F32CA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67800" cy="609600"/>
          </a:xfrm>
        </p:spPr>
        <p:txBody>
          <a:bodyPr/>
          <a:lstStyle/>
          <a:p>
            <a:pPr algn="ctr"/>
            <a:r>
              <a:rPr lang="en-US" sz="2400" dirty="0" smtClean="0"/>
              <a:t>Many Studies for ~100 </a:t>
            </a:r>
            <a:r>
              <a:rPr lang="en-US" sz="2400" dirty="0" err="1" smtClean="0"/>
              <a:t>TeV</a:t>
            </a:r>
            <a:r>
              <a:rPr lang="en-US" sz="2400" dirty="0" smtClean="0"/>
              <a:t> Accelerators/Detectors Exist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867400"/>
            <a:ext cx="9144000" cy="685800"/>
          </a:xfrm>
        </p:spPr>
        <p:txBody>
          <a:bodyPr/>
          <a:lstStyle/>
          <a:p>
            <a:pPr algn="ctr">
              <a:buNone/>
            </a:pPr>
            <a:r>
              <a:rPr lang="en-US" sz="2000" dirty="0" err="1" smtClean="0">
                <a:solidFill>
                  <a:schemeClr val="accent6"/>
                </a:solidFill>
              </a:rPr>
              <a:t>SppS</a:t>
            </a:r>
            <a:r>
              <a:rPr lang="en-US" sz="2000" dirty="0" smtClean="0">
                <a:solidFill>
                  <a:schemeClr val="accent6"/>
                </a:solidFill>
              </a:rPr>
              <a:t>, UNK, SSC, LHC studies/proposals/experiences are invaluable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783388" y="6616700"/>
            <a:ext cx="2284412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>
            <a:lum bright="-12000" contrast="30000"/>
          </a:blip>
          <a:srcRect l="14484" t="11353" r="12070" b="8257"/>
          <a:stretch>
            <a:fillRect/>
          </a:stretch>
        </p:blipFill>
        <p:spPr bwMode="auto">
          <a:xfrm>
            <a:off x="1752600" y="1066801"/>
            <a:ext cx="6019800" cy="44957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6" name="Picture 8" descr="Q:\VLHC\public\pbauer\VLHC_Simulation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4114800"/>
            <a:ext cx="1776548" cy="1447800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7E560-A252-4A7B-A311-1AD8681F32CA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767" y="0"/>
            <a:ext cx="7239000" cy="457200"/>
          </a:xfrm>
        </p:spPr>
        <p:txBody>
          <a:bodyPr/>
          <a:lstStyle/>
          <a:p>
            <a:pPr algn="ctr"/>
            <a:r>
              <a:rPr lang="en-US" dirty="0" err="1" smtClean="0"/>
              <a:t>SppS</a:t>
            </a:r>
            <a:r>
              <a:rPr lang="en-US" dirty="0" smtClean="0"/>
              <a:t> Collider at CERN: start 1981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7267" y="4588933"/>
            <a:ext cx="4572000" cy="1540933"/>
          </a:xfrm>
        </p:spPr>
        <p:txBody>
          <a:bodyPr/>
          <a:lstStyle/>
          <a:p>
            <a:r>
              <a:rPr lang="en-US" sz="1800" dirty="0" smtClean="0">
                <a:solidFill>
                  <a:schemeClr val="accent6"/>
                </a:solidFill>
              </a:rPr>
              <a:t>Use of antiprotons in the existing fixed target accelerator</a:t>
            </a:r>
          </a:p>
          <a:p>
            <a:r>
              <a:rPr lang="en-US" sz="1800" dirty="0" smtClean="0">
                <a:solidFill>
                  <a:schemeClr val="accent6"/>
                </a:solidFill>
              </a:rPr>
              <a:t>Provided next step in the understanding of the standard model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W/Z bosons discovered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616700"/>
            <a:ext cx="1990725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 dirty="0"/>
          </a:p>
        </p:txBody>
      </p:sp>
      <p:pic>
        <p:nvPicPr>
          <p:cNvPr id="6" name="Picture 4" descr="Fig. 3. The SPS ring and tunnel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09600"/>
            <a:ext cx="2895600" cy="2743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 cstate="print"/>
          <a:srcRect l="22500" t="27077" r="49500" b="15590"/>
          <a:stretch>
            <a:fillRect/>
          </a:stretch>
        </p:blipFill>
        <p:spPr bwMode="auto">
          <a:xfrm>
            <a:off x="4758266" y="770468"/>
            <a:ext cx="3962400" cy="3570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4" cstate="print"/>
          <a:srcRect l="27500" t="30359" r="27000" b="25436"/>
          <a:stretch>
            <a:fillRect/>
          </a:stretch>
        </p:blipFill>
        <p:spPr bwMode="auto">
          <a:xfrm>
            <a:off x="423333" y="3492809"/>
            <a:ext cx="3544715" cy="302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548467" y="2667000"/>
            <a:ext cx="1141659" cy="58477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/>
              <a:t>SppS</a:t>
            </a:r>
            <a:endParaRPr lang="en-US" sz="1600" b="1" dirty="0" smtClean="0"/>
          </a:p>
          <a:p>
            <a:pPr algn="ctr"/>
            <a:r>
              <a:rPr lang="en-US" sz="1600" b="1" dirty="0" smtClean="0"/>
              <a:t>630 </a:t>
            </a:r>
            <a:r>
              <a:rPr lang="en-US" sz="1600" b="1" dirty="0" err="1" smtClean="0"/>
              <a:t>GeV</a:t>
            </a:r>
            <a:endParaRPr lang="en-US" sz="1600" b="1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447800" y="3581400"/>
            <a:ext cx="2362200" cy="338554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Antiproton source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74559" y="457200"/>
            <a:ext cx="2551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Z boson discovery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8696325" y="6616700"/>
            <a:ext cx="447675" cy="241300"/>
          </a:xfrm>
        </p:spPr>
        <p:txBody>
          <a:bodyPr/>
          <a:lstStyle/>
          <a:p>
            <a:fld id="{6227E560-A252-4A7B-A311-1AD8681F32CA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609600"/>
          </a:xfrm>
        </p:spPr>
        <p:txBody>
          <a:bodyPr/>
          <a:lstStyle/>
          <a:p>
            <a:pPr algn="ctr"/>
            <a:r>
              <a:rPr lang="en-US" dirty="0" smtClean="0"/>
              <a:t>Main Idea: Long Tunnel </a:t>
            </a:r>
            <a:r>
              <a:rPr lang="en-US" dirty="0" err="1" smtClean="0"/>
              <a:t>vs</a:t>
            </a:r>
            <a:r>
              <a:rPr lang="en-US" dirty="0" smtClean="0"/>
              <a:t> Highest Field Magnets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4552950"/>
            <a:ext cx="8448675" cy="1676400"/>
          </a:xfrm>
          <a:noFill/>
          <a:ln>
            <a:noFill/>
          </a:ln>
        </p:spPr>
        <p:txBody>
          <a:bodyPr/>
          <a:lstStyle/>
          <a:p>
            <a:r>
              <a:rPr lang="en-US" sz="1800" dirty="0" smtClean="0">
                <a:solidFill>
                  <a:schemeClr val="accent6"/>
                </a:solidFill>
              </a:rPr>
              <a:t>Tunnel length proposed is 233 km, small diameter, deep underground, only few shafts</a:t>
            </a:r>
          </a:p>
          <a:p>
            <a:r>
              <a:rPr lang="en-US" sz="1800" dirty="0" smtClean="0">
                <a:solidFill>
                  <a:schemeClr val="accent6"/>
                </a:solidFill>
              </a:rPr>
              <a:t>Two stages: “stage 1” is 2 Tesla warm steel magnet at 40 </a:t>
            </a:r>
            <a:r>
              <a:rPr lang="en-US" sz="1800" dirty="0" err="1" smtClean="0">
                <a:solidFill>
                  <a:schemeClr val="accent6"/>
                </a:solidFill>
              </a:rPr>
              <a:t>TeV</a:t>
            </a:r>
            <a:r>
              <a:rPr lang="en-US" sz="1800" dirty="0" smtClean="0">
                <a:solidFill>
                  <a:schemeClr val="accent6"/>
                </a:solidFill>
              </a:rPr>
              <a:t>, “stage 2” is 10 Tesla dual core magnet at 175 </a:t>
            </a:r>
            <a:r>
              <a:rPr lang="en-US" sz="1800" dirty="0" err="1" smtClean="0">
                <a:solidFill>
                  <a:schemeClr val="accent6"/>
                </a:solidFill>
              </a:rPr>
              <a:t>TeV</a:t>
            </a:r>
            <a:endParaRPr lang="en-US" sz="1800" dirty="0" smtClean="0">
              <a:solidFill>
                <a:schemeClr val="accent6"/>
              </a:solidFill>
            </a:endParaRPr>
          </a:p>
          <a:p>
            <a:r>
              <a:rPr lang="en-US" sz="1800" dirty="0" smtClean="0">
                <a:solidFill>
                  <a:schemeClr val="accent6"/>
                </a:solidFill>
              </a:rPr>
              <a:t>Over last ~20 years long and deep tunnels technology was greatly advanced</a:t>
            </a:r>
          </a:p>
          <a:p>
            <a:pPr>
              <a:buNone/>
            </a:pPr>
            <a:endParaRPr lang="en-US" sz="1800" dirty="0">
              <a:solidFill>
                <a:schemeClr val="accent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669088" y="6616700"/>
            <a:ext cx="2322512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 l="38500" t="38564" r="37000" b="18872"/>
          <a:stretch>
            <a:fillRect/>
          </a:stretch>
        </p:blipFill>
        <p:spPr bwMode="auto">
          <a:xfrm>
            <a:off x="4936047" y="838200"/>
            <a:ext cx="3487207" cy="36919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42000" t="33641" r="34500" b="27897"/>
          <a:stretch>
            <a:fillRect/>
          </a:stretch>
        </p:blipFill>
        <p:spPr bwMode="auto">
          <a:xfrm>
            <a:off x="838200" y="838200"/>
            <a:ext cx="3514601" cy="350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7E560-A252-4A7B-A311-1AD8681F32CA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5"/>
            <a:ext cx="8686800" cy="467836"/>
          </a:xfrm>
        </p:spPr>
        <p:txBody>
          <a:bodyPr/>
          <a:lstStyle/>
          <a:p>
            <a:pPr algn="ctr"/>
            <a:r>
              <a:rPr lang="en-US" dirty="0" err="1" smtClean="0"/>
              <a:t>Fermilab’s</a:t>
            </a:r>
            <a:r>
              <a:rPr lang="en-US" dirty="0" smtClean="0"/>
              <a:t> Complex as Injector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638800"/>
            <a:ext cx="8610600" cy="838200"/>
          </a:xfrm>
        </p:spPr>
        <p:txBody>
          <a:bodyPr/>
          <a:lstStyle/>
          <a:p>
            <a:pPr algn="ctr">
              <a:buNone/>
            </a:pPr>
            <a:r>
              <a:rPr lang="en-US" sz="2000" dirty="0" err="1" smtClean="0">
                <a:solidFill>
                  <a:schemeClr val="accent6"/>
                </a:solidFill>
              </a:rPr>
              <a:t>Fermilab’s</a:t>
            </a:r>
            <a:r>
              <a:rPr lang="en-US" sz="2000" dirty="0" smtClean="0">
                <a:solidFill>
                  <a:schemeClr val="accent6"/>
                </a:solidFill>
              </a:rPr>
              <a:t> accelerator complex is used as an injector with two main collision points located under </a:t>
            </a:r>
            <a:r>
              <a:rPr lang="en-US" sz="2000" dirty="0" err="1" smtClean="0">
                <a:solidFill>
                  <a:schemeClr val="accent6"/>
                </a:solidFill>
              </a:rPr>
              <a:t>Fermilab’s</a:t>
            </a:r>
            <a:r>
              <a:rPr lang="en-US" sz="2000" dirty="0" smtClean="0">
                <a:solidFill>
                  <a:schemeClr val="accent6"/>
                </a:solidFill>
              </a:rPr>
              <a:t> site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935788" y="6616700"/>
            <a:ext cx="1979612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 dirty="0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 l="16000" t="16158" r="13714" b="11406"/>
          <a:stretch>
            <a:fillRect/>
          </a:stretch>
        </p:blipFill>
        <p:spPr bwMode="auto">
          <a:xfrm>
            <a:off x="762000" y="762000"/>
            <a:ext cx="7498498" cy="4724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7E560-A252-4A7B-A311-1AD8681F32CA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458311"/>
          </a:xfrm>
        </p:spPr>
        <p:txBody>
          <a:bodyPr/>
          <a:lstStyle/>
          <a:p>
            <a:pPr algn="ctr"/>
            <a:r>
              <a:rPr lang="en-US" dirty="0" smtClean="0"/>
              <a:t>Idea of “one turn” Magnet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86418"/>
            <a:ext cx="8305800" cy="990600"/>
          </a:xfrm>
        </p:spPr>
        <p:txBody>
          <a:bodyPr/>
          <a:lstStyle/>
          <a:p>
            <a:r>
              <a:rPr lang="en-US" sz="1800" dirty="0" smtClean="0">
                <a:solidFill>
                  <a:schemeClr val="accent6"/>
                </a:solidFill>
              </a:rPr>
              <a:t>The idea is to use warm iron (means 2 Tesla) with “single turn” coil</a:t>
            </a:r>
          </a:p>
          <a:p>
            <a:r>
              <a:rPr lang="en-US" sz="1800" dirty="0" smtClean="0">
                <a:solidFill>
                  <a:schemeClr val="accent6"/>
                </a:solidFill>
              </a:rPr>
              <a:t>All parts of the magnet are “very simple”, like extruded vacuum chamber </a:t>
            </a:r>
          </a:p>
          <a:p>
            <a:r>
              <a:rPr lang="en-US" sz="1800" dirty="0" smtClean="0">
                <a:solidFill>
                  <a:schemeClr val="accent6"/>
                </a:solidFill>
              </a:rPr>
              <a:t>Number of “parts” in cross section is ~10, </a:t>
            </a:r>
            <a:r>
              <a:rPr lang="en-US" sz="1800" dirty="0" err="1" smtClean="0">
                <a:solidFill>
                  <a:schemeClr val="accent6"/>
                </a:solidFill>
              </a:rPr>
              <a:t>vs</a:t>
            </a:r>
            <a:r>
              <a:rPr lang="en-US" sz="1800" dirty="0" smtClean="0">
                <a:solidFill>
                  <a:schemeClr val="accent6"/>
                </a:solidFill>
              </a:rPr>
              <a:t> ~100 for high field magnets</a:t>
            </a:r>
            <a:endParaRPr lang="en-US" sz="1800" dirty="0">
              <a:solidFill>
                <a:schemeClr val="accent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602413" y="6616700"/>
            <a:ext cx="2312987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31500" t="41026" r="30500" b="17231"/>
          <a:stretch>
            <a:fillRect/>
          </a:stretch>
        </p:blipFill>
        <p:spPr bwMode="auto">
          <a:xfrm>
            <a:off x="304800" y="838200"/>
            <a:ext cx="3429000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/>
          <a:srcRect l="18286" t="20911" r="37143" b="11406"/>
          <a:stretch>
            <a:fillRect/>
          </a:stretch>
        </p:blipFill>
        <p:spPr bwMode="auto">
          <a:xfrm>
            <a:off x="4088447" y="838200"/>
            <a:ext cx="4674553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4" cstate="print"/>
          <a:srcRect l="15598" t="44463" r="12762" b="25263"/>
          <a:stretch>
            <a:fillRect/>
          </a:stretch>
        </p:blipFill>
        <p:spPr bwMode="auto">
          <a:xfrm>
            <a:off x="304800" y="3505200"/>
            <a:ext cx="3352800" cy="1781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7E560-A252-4A7B-A311-1AD8681F32CA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4460" y="0"/>
            <a:ext cx="5070625" cy="647700"/>
          </a:xfrm>
        </p:spPr>
        <p:txBody>
          <a:bodyPr/>
          <a:lstStyle/>
          <a:p>
            <a:pPr algn="ctr"/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Detector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339" y="1078302"/>
            <a:ext cx="4644786" cy="5115465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z="1800" dirty="0" err="1" smtClean="0"/>
              <a:t>SiD</a:t>
            </a:r>
            <a:r>
              <a:rPr lang="en-US" sz="1800" dirty="0" smtClean="0"/>
              <a:t> rationale</a:t>
            </a:r>
          </a:p>
          <a:p>
            <a:pPr>
              <a:buNone/>
            </a:pPr>
            <a:r>
              <a:rPr lang="en-US" sz="1800" dirty="0" smtClean="0">
                <a:solidFill>
                  <a:schemeClr val="tx2"/>
                </a:solidFill>
              </a:rPr>
              <a:t>	– A compact detector designed to make precision measurements, with sensitivity to a wide range of new phenomena</a:t>
            </a:r>
            <a:endParaRPr lang="en-US" sz="1800" i="1" dirty="0" smtClean="0">
              <a:solidFill>
                <a:schemeClr val="tx2"/>
              </a:solidFill>
            </a:endParaRPr>
          </a:p>
          <a:p>
            <a:r>
              <a:rPr lang="en-US" sz="1800" dirty="0" smtClean="0"/>
              <a:t> Design choices</a:t>
            </a:r>
          </a:p>
          <a:p>
            <a:pPr lvl="1">
              <a:buNone/>
            </a:pPr>
            <a:r>
              <a:rPr lang="en-US" sz="1800" dirty="0" smtClean="0">
                <a:solidFill>
                  <a:schemeClr val="tx2"/>
                </a:solidFill>
              </a:rPr>
              <a:t>– Compact design with 5 T field</a:t>
            </a:r>
          </a:p>
          <a:p>
            <a:pPr lvl="1">
              <a:buNone/>
            </a:pPr>
            <a:r>
              <a:rPr lang="en-US" sz="1800" dirty="0" smtClean="0">
                <a:solidFill>
                  <a:schemeClr val="tx2"/>
                </a:solidFill>
              </a:rPr>
              <a:t>– Robust silicon </a:t>
            </a:r>
            <a:r>
              <a:rPr lang="en-US" sz="1800" dirty="0" err="1" smtClean="0">
                <a:solidFill>
                  <a:schemeClr val="tx2"/>
                </a:solidFill>
              </a:rPr>
              <a:t>vertexing</a:t>
            </a:r>
            <a:r>
              <a:rPr lang="en-US" sz="1800" dirty="0" smtClean="0">
                <a:solidFill>
                  <a:schemeClr val="tx2"/>
                </a:solidFill>
              </a:rPr>
              <a:t> and tracking</a:t>
            </a:r>
          </a:p>
          <a:p>
            <a:pPr lvl="1">
              <a:buNone/>
            </a:pPr>
            <a:r>
              <a:rPr lang="en-US" sz="1800" dirty="0" smtClean="0">
                <a:solidFill>
                  <a:schemeClr val="tx2"/>
                </a:solidFill>
              </a:rPr>
              <a:t>system with excellent momentum</a:t>
            </a:r>
          </a:p>
          <a:p>
            <a:pPr lvl="1">
              <a:buNone/>
            </a:pPr>
            <a:r>
              <a:rPr lang="en-US" sz="1800" dirty="0" smtClean="0">
                <a:solidFill>
                  <a:schemeClr val="tx2"/>
                </a:solidFill>
              </a:rPr>
              <a:t>resolution</a:t>
            </a:r>
          </a:p>
          <a:p>
            <a:pPr lvl="1">
              <a:buNone/>
            </a:pPr>
            <a:r>
              <a:rPr lang="en-US" sz="1800" dirty="0" smtClean="0">
                <a:solidFill>
                  <a:schemeClr val="tx2"/>
                </a:solidFill>
              </a:rPr>
              <a:t>– Time-stamping for single bunch</a:t>
            </a:r>
          </a:p>
          <a:p>
            <a:pPr lvl="1">
              <a:buNone/>
            </a:pPr>
            <a:r>
              <a:rPr lang="en-US" sz="1800" dirty="0" smtClean="0">
                <a:solidFill>
                  <a:schemeClr val="tx2"/>
                </a:solidFill>
              </a:rPr>
              <a:t>crossings</a:t>
            </a:r>
          </a:p>
          <a:p>
            <a:pPr lvl="1">
              <a:buNone/>
            </a:pPr>
            <a:r>
              <a:rPr lang="en-US" sz="1800" dirty="0" smtClean="0">
                <a:solidFill>
                  <a:schemeClr val="tx2"/>
                </a:solidFill>
              </a:rPr>
              <a:t>– Highly granular </a:t>
            </a:r>
            <a:r>
              <a:rPr lang="en-US" sz="1800" dirty="0" err="1" smtClean="0">
                <a:solidFill>
                  <a:schemeClr val="tx2"/>
                </a:solidFill>
              </a:rPr>
              <a:t>Calorimetry</a:t>
            </a:r>
            <a:endParaRPr lang="en-US" sz="1800" dirty="0" smtClean="0">
              <a:solidFill>
                <a:schemeClr val="tx2"/>
              </a:solidFill>
            </a:endParaRPr>
          </a:p>
          <a:p>
            <a:pPr lvl="1">
              <a:buNone/>
            </a:pPr>
            <a:r>
              <a:rPr lang="en-US" sz="1800" dirty="0" smtClean="0">
                <a:solidFill>
                  <a:schemeClr val="tx2"/>
                </a:solidFill>
              </a:rPr>
              <a:t>for Particle Flow</a:t>
            </a:r>
          </a:p>
          <a:p>
            <a:pPr lvl="1">
              <a:buNone/>
            </a:pPr>
            <a:r>
              <a:rPr lang="en-US" sz="1800" dirty="0" smtClean="0">
                <a:solidFill>
                  <a:schemeClr val="tx2"/>
                </a:solidFill>
              </a:rPr>
              <a:t>– Iron flux return/</a:t>
            </a:r>
            <a:r>
              <a:rPr lang="en-US" sz="1800" dirty="0" err="1" smtClean="0">
                <a:solidFill>
                  <a:schemeClr val="tx2"/>
                </a:solidFill>
              </a:rPr>
              <a:t>muon</a:t>
            </a:r>
            <a:r>
              <a:rPr lang="en-US" sz="1800" dirty="0" smtClean="0">
                <a:solidFill>
                  <a:schemeClr val="tx2"/>
                </a:solidFill>
              </a:rPr>
              <a:t> identifier is part</a:t>
            </a:r>
          </a:p>
          <a:p>
            <a:pPr lvl="1">
              <a:buNone/>
            </a:pPr>
            <a:r>
              <a:rPr lang="en-US" sz="1800" dirty="0" smtClean="0">
                <a:solidFill>
                  <a:schemeClr val="tx2"/>
                </a:solidFill>
              </a:rPr>
              <a:t>of the </a:t>
            </a:r>
            <a:r>
              <a:rPr lang="en-US" sz="1800" dirty="0" err="1" smtClean="0">
                <a:solidFill>
                  <a:schemeClr val="tx2"/>
                </a:solidFill>
              </a:rPr>
              <a:t>SiD</a:t>
            </a:r>
            <a:r>
              <a:rPr lang="en-US" sz="1800" dirty="0" smtClean="0">
                <a:solidFill>
                  <a:schemeClr val="tx2"/>
                </a:solidFill>
              </a:rPr>
              <a:t> self-shielding</a:t>
            </a: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173B9E-8F38-4788-9F78-05E931842865}" type="slidenum">
              <a:rPr lang="en-US" smtClean="0"/>
              <a:pPr>
                <a:defRPr/>
              </a:pPr>
              <a:t>63</a:t>
            </a:fld>
            <a:endParaRPr lang="en-US" b="1">
              <a:solidFill>
                <a:srgbClr val="FA00FA"/>
              </a:solidFill>
              <a:latin typeface="Symbol" pitchFamily="18" charset="2"/>
            </a:endParaRPr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/>
          <a:srcRect t="1212"/>
          <a:stretch>
            <a:fillRect/>
          </a:stretch>
        </p:blipFill>
        <p:spPr bwMode="auto">
          <a:xfrm>
            <a:off x="293298" y="905775"/>
            <a:ext cx="3872769" cy="52879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514" y="127000"/>
            <a:ext cx="7944928" cy="479425"/>
          </a:xfrm>
        </p:spPr>
        <p:txBody>
          <a:bodyPr/>
          <a:lstStyle/>
          <a:p>
            <a:pPr algn="ctr"/>
            <a:r>
              <a:rPr lang="en-US" sz="3200" dirty="0" err="1" smtClean="0"/>
              <a:t>Fermilab’s</a:t>
            </a:r>
            <a:r>
              <a:rPr lang="en-US" sz="3200" dirty="0" smtClean="0"/>
              <a:t> ILC Contributions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6131" y="814585"/>
            <a:ext cx="6829245" cy="1337094"/>
          </a:xfrm>
          <a:noFill/>
          <a:ln>
            <a:noFill/>
          </a:ln>
        </p:spPr>
        <p:txBody>
          <a:bodyPr/>
          <a:lstStyle/>
          <a:p>
            <a:r>
              <a:rPr lang="en-US" sz="1600" dirty="0" smtClean="0"/>
              <a:t>SCRF accelerating cavities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Synergy with PIP-II and LCLS accelerating </a:t>
            </a:r>
            <a:r>
              <a:rPr lang="en-US" sz="1600" dirty="0" err="1" smtClean="0">
                <a:solidFill>
                  <a:schemeClr val="tx2"/>
                </a:solidFill>
              </a:rPr>
              <a:t>cryomodules</a:t>
            </a:r>
            <a:endParaRPr lang="en-US" sz="1600" dirty="0" smtClean="0">
              <a:solidFill>
                <a:schemeClr val="tx2"/>
              </a:solidFill>
            </a:endParaRPr>
          </a:p>
          <a:p>
            <a:r>
              <a:rPr lang="en-US" sz="1600" dirty="0" smtClean="0"/>
              <a:t>R&amp;D in accelerator systems, including controls</a:t>
            </a:r>
          </a:p>
          <a:p>
            <a:r>
              <a:rPr lang="en-US" sz="1600" dirty="0" smtClean="0"/>
              <a:t>Design of the ILC detectors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89780" y="6616700"/>
            <a:ext cx="1734269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731907" y="6616700"/>
            <a:ext cx="374650" cy="241300"/>
          </a:xfrm>
        </p:spPr>
        <p:txBody>
          <a:bodyPr/>
          <a:lstStyle/>
          <a:p>
            <a:pPr>
              <a:defRPr/>
            </a:pPr>
            <a:fld id="{30932897-A9CC-4E91-8BC0-058DF12D2BB1}" type="slidenum">
              <a:rPr lang="en-US" smtClean="0"/>
              <a:pPr>
                <a:defRPr/>
              </a:pPr>
              <a:t>64</a:t>
            </a:fld>
            <a:endParaRPr lang="en-US" b="1" dirty="0">
              <a:solidFill>
                <a:srgbClr val="FA00FA"/>
              </a:solidFill>
              <a:latin typeface="Symbol" pitchFamily="18" charset="2"/>
            </a:endParaRPr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/>
          <a:srcRect l="22000" t="31179" r="30500" b="11487"/>
          <a:stretch>
            <a:fillRect/>
          </a:stretch>
        </p:blipFill>
        <p:spPr bwMode="auto">
          <a:xfrm>
            <a:off x="189781" y="2061716"/>
            <a:ext cx="4190973" cy="3356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842514" y="5418667"/>
            <a:ext cx="7309448" cy="914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285750" indent="-285750" eaLnBrk="0" hangingPunct="0">
              <a:spcBef>
                <a:spcPct val="20000"/>
              </a:spcBef>
              <a:buSzPct val="60000"/>
              <a:buFont typeface="Wingdings" pitchFamily="2" charset="2"/>
              <a:buChar char="§"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Two</a:t>
            </a:r>
            <a:r>
              <a:rPr kumimoji="0" lang="en-US" sz="1600" i="0" u="none" strike="noStrike" kern="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excellent results for SCRF cavities obtained at Fermilab recently</a:t>
            </a:r>
          </a:p>
          <a:p>
            <a:pPr marL="742950" lvl="1" indent="-285750" eaLnBrk="0" hangingPunct="0">
              <a:spcBef>
                <a:spcPct val="20000"/>
              </a:spcBef>
              <a:buSzPct val="60000"/>
              <a:buFont typeface="Wingdings" pitchFamily="2" charset="2"/>
              <a:buChar char="§"/>
            </a:pPr>
            <a:r>
              <a:rPr lang="en-US" sz="1600" kern="0" baseline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Substantial</a:t>
            </a:r>
            <a:r>
              <a:rPr lang="en-US" sz="160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Q factor increase of the cavities with nitrogen doping</a:t>
            </a:r>
          </a:p>
          <a:p>
            <a:pPr marL="742950" lvl="1" indent="-285750" eaLnBrk="0" hangingPunct="0">
              <a:spcBef>
                <a:spcPct val="20000"/>
              </a:spcBef>
              <a:buSzPct val="60000"/>
              <a:buFont typeface="Wingdings" pitchFamily="2" charset="2"/>
              <a:buChar char="§"/>
            </a:pPr>
            <a:r>
              <a:rPr kumimoji="0" lang="en-US" sz="1600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Fermilab’s</a:t>
            </a:r>
            <a:r>
              <a:rPr kumimoji="0" lang="en-US" sz="160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600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cryomodule</a:t>
            </a:r>
            <a:r>
              <a:rPr kumimoji="0" lang="en-US" sz="160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reached ILC specification of 31.5 MV/m 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900" y="1821479"/>
            <a:ext cx="4336332" cy="32172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6075" y="0"/>
            <a:ext cx="5808663" cy="479425"/>
          </a:xfrm>
        </p:spPr>
        <p:txBody>
          <a:bodyPr/>
          <a:lstStyle/>
          <a:p>
            <a:r>
              <a:rPr lang="en-US" sz="2800" dirty="0" smtClean="0"/>
              <a:t>P5 Outcome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998" y="743198"/>
            <a:ext cx="5143500" cy="5800106"/>
          </a:xfrm>
          <a:solidFill>
            <a:srgbClr val="FFFFCC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/>
              <a:t>P5 provided ~25 recommendations covering all main topics of the US particle physics</a:t>
            </a:r>
          </a:p>
          <a:p>
            <a:r>
              <a:rPr lang="en-US" dirty="0" smtClean="0"/>
              <a:t>They are grouped around “science drivers”</a:t>
            </a:r>
          </a:p>
          <a:p>
            <a:pPr lvl="1"/>
            <a:r>
              <a:rPr lang="en-US" sz="1800" dirty="0" smtClean="0"/>
              <a:t>Use the Higgs boson as a new tool for discovery</a:t>
            </a:r>
          </a:p>
          <a:p>
            <a:pPr lvl="1"/>
            <a:r>
              <a:rPr lang="en-US" sz="1800" dirty="0" smtClean="0"/>
              <a:t>Pursue the physics associated with neutrino mass</a:t>
            </a:r>
          </a:p>
          <a:p>
            <a:pPr lvl="1"/>
            <a:r>
              <a:rPr lang="en-US" sz="1800" dirty="0" smtClean="0"/>
              <a:t>Identify the new physics of dark matter</a:t>
            </a:r>
          </a:p>
          <a:p>
            <a:pPr lvl="1"/>
            <a:r>
              <a:rPr lang="en-US" sz="1800" dirty="0" smtClean="0"/>
              <a:t>Understand cosmic acceleration: dark energy and inflation</a:t>
            </a:r>
          </a:p>
          <a:p>
            <a:pPr lvl="1"/>
            <a:r>
              <a:rPr lang="en-US" sz="1800" dirty="0" smtClean="0"/>
              <a:t>Explore the unknown: new particles, interactions, and physical principles</a:t>
            </a:r>
          </a:p>
          <a:p>
            <a:r>
              <a:rPr lang="en-US" dirty="0" smtClean="0"/>
              <a:t>There are two major recommendations which drive medium time scale US program</a:t>
            </a:r>
          </a:p>
          <a:p>
            <a:pPr lvl="1"/>
            <a:r>
              <a:rPr lang="en-US" sz="1800" dirty="0" smtClean="0"/>
              <a:t>Highest short term priority is the contribution to the LHC program</a:t>
            </a:r>
          </a:p>
          <a:p>
            <a:pPr lvl="1"/>
            <a:r>
              <a:rPr lang="en-US" sz="1800" dirty="0" smtClean="0"/>
              <a:t>Medium term priority is the development of neutrino center at </a:t>
            </a:r>
            <a:r>
              <a:rPr lang="en-US" sz="1800" dirty="0" err="1" smtClean="0"/>
              <a:t>Fermilab</a:t>
            </a:r>
            <a:r>
              <a:rPr lang="en-US" sz="1800" dirty="0" smtClean="0"/>
              <a:t> </a:t>
            </a:r>
          </a:p>
          <a:p>
            <a:pPr lvl="1"/>
            <a:endParaRPr lang="en-US" dirty="0" smtClean="0"/>
          </a:p>
          <a:p>
            <a:pPr lvl="1"/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638925"/>
            <a:ext cx="2743200" cy="219075"/>
          </a:xfrm>
        </p:spPr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932897-A9CC-4E91-8BC0-058DF12D2BB1}" type="slidenum">
              <a:rPr lang="en-US" smtClean="0"/>
              <a:pPr>
                <a:defRPr/>
              </a:pPr>
              <a:t>65</a:t>
            </a:fld>
            <a:endParaRPr lang="en-US" b="1">
              <a:solidFill>
                <a:srgbClr val="FA00FA"/>
              </a:solidFill>
              <a:latin typeface="Symbol" pitchFamily="18" charset="2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4" t="12419" r="29497" b="6477"/>
          <a:stretch/>
        </p:blipFill>
        <p:spPr bwMode="auto">
          <a:xfrm>
            <a:off x="5403273" y="1225758"/>
            <a:ext cx="3512127" cy="458917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238" y="123825"/>
            <a:ext cx="5808663" cy="479425"/>
          </a:xfrm>
        </p:spPr>
        <p:txBody>
          <a:bodyPr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ILC Detectors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294" y="1038225"/>
            <a:ext cx="8534400" cy="5162550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z="1800" dirty="0" smtClean="0"/>
              <a:t>Two detectors are planned: ILD and </a:t>
            </a:r>
            <a:r>
              <a:rPr lang="en-US" sz="1800" dirty="0" err="1" smtClean="0"/>
              <a:t>SiD</a:t>
            </a:r>
            <a:endParaRPr lang="en-US" sz="1800" dirty="0" smtClean="0"/>
          </a:p>
          <a:p>
            <a:r>
              <a:rPr lang="en-US" sz="1800" dirty="0" smtClean="0"/>
              <a:t>“Push-pull” operation</a:t>
            </a:r>
          </a:p>
          <a:p>
            <a:pPr lvl="1"/>
            <a:r>
              <a:rPr lang="en-US" sz="1800" dirty="0" smtClean="0">
                <a:solidFill>
                  <a:schemeClr val="tx2"/>
                </a:solidFill>
              </a:rPr>
              <a:t>One experiment collects data at a time</a:t>
            </a:r>
          </a:p>
          <a:p>
            <a:r>
              <a:rPr lang="en-US" sz="1800" dirty="0" smtClean="0"/>
              <a:t>General purpose collider detectors for wide range of physics studies</a:t>
            </a:r>
          </a:p>
          <a:p>
            <a:pPr lvl="1"/>
            <a:r>
              <a:rPr lang="en-US" sz="1800" dirty="0" smtClean="0">
                <a:solidFill>
                  <a:schemeClr val="tx2"/>
                </a:solidFill>
              </a:rPr>
              <a:t>Similar to the </a:t>
            </a:r>
            <a:r>
              <a:rPr lang="en-US" sz="1800" dirty="0" err="1" smtClean="0">
                <a:solidFill>
                  <a:schemeClr val="tx2"/>
                </a:solidFill>
              </a:rPr>
              <a:t>Tevatron</a:t>
            </a:r>
            <a:r>
              <a:rPr lang="en-US" sz="1800" dirty="0" smtClean="0">
                <a:solidFill>
                  <a:schemeClr val="tx2"/>
                </a:solidFill>
              </a:rPr>
              <a:t> or LHC</a:t>
            </a:r>
          </a:p>
          <a:p>
            <a:r>
              <a:rPr lang="en-US" sz="1800" dirty="0" smtClean="0"/>
              <a:t>Excellent tracking, </a:t>
            </a:r>
            <a:r>
              <a:rPr lang="en-US" sz="1800" dirty="0" err="1" smtClean="0"/>
              <a:t>calorimetry</a:t>
            </a:r>
            <a:r>
              <a:rPr lang="en-US" sz="1800" dirty="0" smtClean="0"/>
              <a:t> and </a:t>
            </a:r>
            <a:r>
              <a:rPr lang="en-US" sz="1800" dirty="0" err="1" smtClean="0"/>
              <a:t>muon</a:t>
            </a:r>
            <a:r>
              <a:rPr lang="en-US" sz="1800" dirty="0" smtClean="0"/>
              <a:t> systems</a:t>
            </a:r>
          </a:p>
          <a:p>
            <a:pPr lvl="1"/>
            <a:r>
              <a:rPr lang="en-US" sz="1800" dirty="0" smtClean="0">
                <a:solidFill>
                  <a:schemeClr val="tx2"/>
                </a:solidFill>
              </a:rPr>
              <a:t>Separate W/Z in </a:t>
            </a:r>
            <a:r>
              <a:rPr lang="en-US" sz="1800" dirty="0" err="1" smtClean="0">
                <a:solidFill>
                  <a:schemeClr val="tx2"/>
                </a:solidFill>
              </a:rPr>
              <a:t>hadronic</a:t>
            </a:r>
            <a:r>
              <a:rPr lang="en-US" sz="1800" dirty="0" smtClean="0">
                <a:solidFill>
                  <a:schemeClr val="tx2"/>
                </a:solidFill>
              </a:rPr>
              <a:t> decays to a pair of jets – excellent jet resolution</a:t>
            </a:r>
          </a:p>
          <a:p>
            <a:pPr lvl="1"/>
            <a:r>
              <a:rPr lang="en-US" sz="1800" dirty="0" smtClean="0">
                <a:solidFill>
                  <a:schemeClr val="tx2"/>
                </a:solidFill>
              </a:rPr>
              <a:t>Charged tracks momentum resolution</a:t>
            </a:r>
          </a:p>
          <a:p>
            <a:pPr lvl="2"/>
            <a:r>
              <a:rPr lang="en-US" sz="1800" dirty="0" smtClean="0"/>
              <a:t>Silicon tracker for </a:t>
            </a:r>
            <a:r>
              <a:rPr lang="en-US" sz="1800" dirty="0" err="1" smtClean="0"/>
              <a:t>SiD</a:t>
            </a:r>
            <a:endParaRPr lang="en-US" sz="1800" dirty="0" smtClean="0"/>
          </a:p>
          <a:p>
            <a:pPr lvl="2"/>
            <a:r>
              <a:rPr lang="en-US" sz="1800" dirty="0" smtClean="0"/>
              <a:t>TPC for ILD</a:t>
            </a:r>
          </a:p>
          <a:p>
            <a:r>
              <a:rPr lang="en-US" sz="1800" dirty="0" smtClean="0"/>
              <a:t>Substantial R&amp;D efforts during GDE initiative</a:t>
            </a:r>
          </a:p>
          <a:p>
            <a:pPr lvl="1"/>
            <a:r>
              <a:rPr lang="en-US" sz="1800" dirty="0" smtClean="0">
                <a:solidFill>
                  <a:schemeClr val="tx2"/>
                </a:solidFill>
              </a:rPr>
              <a:t>TDRs available for both detectors </a:t>
            </a:r>
          </a:p>
          <a:p>
            <a:pPr lvl="1"/>
            <a:r>
              <a:rPr lang="en-US" sz="1800" dirty="0" smtClean="0">
                <a:solidFill>
                  <a:schemeClr val="tx2"/>
                </a:solidFill>
              </a:rPr>
              <a:t>While detectors will benefit from an optimization</a:t>
            </a:r>
          </a:p>
          <a:p>
            <a:pPr lvl="2"/>
            <a:r>
              <a:rPr lang="en-US" sz="1800" dirty="0" smtClean="0"/>
              <a:t>There are no technical show-stoppers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592887" y="6616700"/>
            <a:ext cx="2354681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932897-A9CC-4E91-8BC0-058DF12D2BB1}" type="slidenum">
              <a:rPr lang="en-US" smtClean="0"/>
              <a:pPr>
                <a:defRPr/>
              </a:pPr>
              <a:t>66</a:t>
            </a:fld>
            <a:endParaRPr lang="en-US" b="1">
              <a:solidFill>
                <a:srgbClr val="FA00FA"/>
              </a:solidFill>
              <a:latin typeface="Symbol" pitchFamily="18" charset="2"/>
            </a:endParaRPr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7100" y="3420951"/>
            <a:ext cx="2536585" cy="2636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472069"/>
          </a:xfrm>
        </p:spPr>
        <p:txBody>
          <a:bodyPr/>
          <a:lstStyle/>
          <a:p>
            <a:pPr algn="ctr"/>
            <a:r>
              <a:rPr lang="en-US" sz="2800" dirty="0" smtClean="0"/>
              <a:t>W Boson Mass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6554" y="4394200"/>
            <a:ext cx="5266676" cy="2041106"/>
          </a:xfrm>
          <a:solidFill>
            <a:srgbClr val="FFFFCC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1400" dirty="0" smtClean="0"/>
              <a:t>W boson mass is a fundamental parameter of the standard model</a:t>
            </a:r>
          </a:p>
          <a:p>
            <a:pPr lvl="1"/>
            <a:r>
              <a:rPr lang="en-US" sz="1400" dirty="0" smtClean="0">
                <a:solidFill>
                  <a:schemeClr val="tx2"/>
                </a:solidFill>
              </a:rPr>
              <a:t>Input for the standard model self-consistency check</a:t>
            </a:r>
          </a:p>
          <a:p>
            <a:r>
              <a:rPr lang="en-US" sz="1400" dirty="0" smtClean="0"/>
              <a:t>With newer PDFs (W asymmetry measurements) ~5 </a:t>
            </a:r>
            <a:r>
              <a:rPr lang="en-US" sz="1400" dirty="0" err="1" smtClean="0"/>
              <a:t>MeV</a:t>
            </a:r>
            <a:r>
              <a:rPr lang="en-US" sz="1400" dirty="0" smtClean="0"/>
              <a:t> PDF uncertainty (leading systematic) could be reached</a:t>
            </a:r>
            <a:endParaRPr lang="en-US" sz="1400" dirty="0">
              <a:solidFill>
                <a:schemeClr val="tx2"/>
              </a:solidFill>
            </a:endParaRPr>
          </a:p>
          <a:p>
            <a:r>
              <a:rPr lang="en-US" sz="1400" dirty="0" smtClean="0"/>
              <a:t>Projections demonstrate ~10-12 </a:t>
            </a:r>
            <a:r>
              <a:rPr lang="en-US" sz="1400" dirty="0" err="1" smtClean="0"/>
              <a:t>MeV</a:t>
            </a:r>
            <a:r>
              <a:rPr lang="en-US" sz="1400" dirty="0" smtClean="0"/>
              <a:t> uncertainty per experiment with 10 fb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 data set</a:t>
            </a:r>
          </a:p>
          <a:p>
            <a:pPr lvl="1"/>
            <a:r>
              <a:rPr lang="en-US" sz="1400" dirty="0" smtClean="0">
                <a:solidFill>
                  <a:schemeClr val="tx2"/>
                </a:solidFill>
              </a:rPr>
              <a:t>Both experiments are working on the analysis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5" y="3198482"/>
            <a:ext cx="3188577" cy="338213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://gfitter.desy.de/Figures/Standard_Model/2014_07_16_Scan2D_MWvsmt_logo_large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5" y="672275"/>
            <a:ext cx="3372928" cy="23435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50813" y="664717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Projections for CDF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Wmass_systematics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79132" y="1010725"/>
            <a:ext cx="5361351" cy="30552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Oval 25"/>
          <p:cNvSpPr>
            <a:spLocks noChangeArrowheads="1"/>
          </p:cNvSpPr>
          <p:nvPr/>
        </p:nvSpPr>
        <p:spPr bwMode="auto">
          <a:xfrm>
            <a:off x="7083089" y="3243131"/>
            <a:ext cx="572646" cy="26227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932897-A9CC-4E91-8BC0-058DF12D2BB1}" type="slidenum">
              <a:rPr lang="en-US" smtClean="0"/>
              <a:pPr>
                <a:defRPr/>
              </a:pPr>
              <a:t>67</a:t>
            </a:fld>
            <a:endParaRPr lang="en-US" b="1">
              <a:solidFill>
                <a:srgbClr val="FA00FA"/>
              </a:solidFill>
              <a:latin typeface="Symbol" pitchFamily="18" charset="2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>
          <a:xfrm>
            <a:off x="0" y="6638925"/>
            <a:ext cx="2648309" cy="219075"/>
          </a:xfrm>
        </p:spPr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635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700" y="0"/>
            <a:ext cx="7239000" cy="381000"/>
          </a:xfrm>
        </p:spPr>
        <p:txBody>
          <a:bodyPr/>
          <a:lstStyle/>
          <a:p>
            <a:pPr algn="ctr"/>
            <a:r>
              <a:rPr lang="en-US" dirty="0" smtClean="0"/>
              <a:t>The </a:t>
            </a:r>
            <a:r>
              <a:rPr lang="en-US" dirty="0" err="1" smtClean="0"/>
              <a:t>Tevatron</a:t>
            </a:r>
            <a:r>
              <a:rPr lang="en-US" dirty="0" smtClean="0"/>
              <a:t>: start 1985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647" y="4876800"/>
            <a:ext cx="5105400" cy="1143000"/>
          </a:xfrm>
        </p:spPr>
        <p:txBody>
          <a:bodyPr/>
          <a:lstStyle/>
          <a:p>
            <a:r>
              <a:rPr lang="en-US" sz="2000" dirty="0" smtClean="0">
                <a:solidFill>
                  <a:schemeClr val="accent6"/>
                </a:solidFill>
              </a:rPr>
              <a:t>First superconducting accelerator  with 2 </a:t>
            </a:r>
            <a:r>
              <a:rPr lang="en-US" sz="2000" dirty="0" err="1" smtClean="0">
                <a:solidFill>
                  <a:schemeClr val="accent6"/>
                </a:solidFill>
              </a:rPr>
              <a:t>TeV</a:t>
            </a:r>
            <a:r>
              <a:rPr lang="en-US" sz="2000" dirty="0" smtClean="0">
                <a:solidFill>
                  <a:schemeClr val="accent6"/>
                </a:solidFill>
              </a:rPr>
              <a:t> center of mass energy  </a:t>
            </a:r>
          </a:p>
          <a:p>
            <a:r>
              <a:rPr lang="en-US" sz="2000" dirty="0" smtClean="0">
                <a:solidFill>
                  <a:schemeClr val="accent6"/>
                </a:solidFill>
              </a:rPr>
              <a:t>Discovered last standard model quark – the top quark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-1" y="6616700"/>
            <a:ext cx="2124075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 dirty="0"/>
          </a:p>
        </p:txBody>
      </p:sp>
      <p:pic>
        <p:nvPicPr>
          <p:cNvPr id="5" name="Picture 31"/>
          <p:cNvPicPr>
            <a:picLocks noChangeAspect="1" noChangeArrowheads="1"/>
          </p:cNvPicPr>
          <p:nvPr/>
        </p:nvPicPr>
        <p:blipFill>
          <a:blip r:embed="rId3" cstate="print"/>
          <a:srcRect l="45866" t="19609" r="8852" b="27866"/>
          <a:stretch>
            <a:fillRect/>
          </a:stretch>
        </p:blipFill>
        <p:spPr bwMode="auto">
          <a:xfrm>
            <a:off x="443753" y="533400"/>
            <a:ext cx="4751294" cy="403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/>
          <a:srcRect l="29143" t="33749" r="54286" b="13126"/>
          <a:stretch>
            <a:fillRect/>
          </a:stretch>
        </p:blipFill>
        <p:spPr bwMode="auto">
          <a:xfrm>
            <a:off x="5943600" y="838200"/>
            <a:ext cx="2408238" cy="350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91138" name="Object 2"/>
          <p:cNvGraphicFramePr>
            <a:graphicFrameLocks noChangeAspect="1"/>
          </p:cNvGraphicFramePr>
          <p:nvPr/>
        </p:nvGraphicFramePr>
        <p:xfrm>
          <a:off x="5562600" y="4572000"/>
          <a:ext cx="2953808" cy="2064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Photo Editor Photo" r:id="rId5" imgW="2381582" imgH="2905531" progId="">
                  <p:embed/>
                </p:oleObj>
              </mc:Choice>
              <mc:Fallback>
                <p:oleObj name="Photo Editor Photo" r:id="rId5" imgW="2381582" imgH="2905531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4721"/>
                      <a:stretch>
                        <a:fillRect/>
                      </a:stretch>
                    </p:blipFill>
                    <p:spPr bwMode="auto">
                      <a:xfrm>
                        <a:off x="5562600" y="4572000"/>
                        <a:ext cx="2953808" cy="2064798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val 15"/>
          <p:cNvSpPr>
            <a:spLocks noChangeArrowheads="1"/>
          </p:cNvSpPr>
          <p:nvPr/>
        </p:nvSpPr>
        <p:spPr bwMode="auto">
          <a:xfrm>
            <a:off x="7010400" y="4876800"/>
            <a:ext cx="533400" cy="4572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780531" y="302567"/>
            <a:ext cx="2735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Top quark discovery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96325" y="6616700"/>
            <a:ext cx="447675" cy="241300"/>
          </a:xfrm>
        </p:spPr>
        <p:txBody>
          <a:bodyPr/>
          <a:lstStyle/>
          <a:p>
            <a:fld id="{6227E560-A252-4A7B-A311-1AD8681F32CA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7239000" cy="457200"/>
          </a:xfrm>
        </p:spPr>
        <p:txBody>
          <a:bodyPr/>
          <a:lstStyle/>
          <a:p>
            <a:pPr algn="ctr"/>
            <a:r>
              <a:rPr lang="en-US" dirty="0" smtClean="0"/>
              <a:t>The LHC – the History in the Making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067" y="4157133"/>
            <a:ext cx="5096933" cy="2057400"/>
          </a:xfrm>
        </p:spPr>
        <p:txBody>
          <a:bodyPr/>
          <a:lstStyle/>
          <a:p>
            <a:r>
              <a:rPr lang="en-US" sz="1800" dirty="0" smtClean="0">
                <a:solidFill>
                  <a:schemeClr val="accent6"/>
                </a:solidFill>
              </a:rPr>
              <a:t>Re-use of the LEP tunnel 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With superconducting magnets</a:t>
            </a:r>
          </a:p>
          <a:p>
            <a:r>
              <a:rPr lang="en-US" sz="1800" dirty="0" smtClean="0">
                <a:solidFill>
                  <a:schemeClr val="accent6"/>
                </a:solidFill>
              </a:rPr>
              <a:t>Discovered last missing piece of the standard model - the Higgs boson</a:t>
            </a:r>
          </a:p>
          <a:p>
            <a:r>
              <a:rPr lang="en-US" sz="1800" dirty="0" smtClean="0">
                <a:solidFill>
                  <a:schemeClr val="accent6"/>
                </a:solidFill>
              </a:rPr>
              <a:t>Extensive searches for physics beyond the standard  model</a:t>
            </a:r>
          </a:p>
          <a:p>
            <a:r>
              <a:rPr lang="en-US" sz="1800" dirty="0" smtClean="0">
                <a:solidFill>
                  <a:schemeClr val="accent6"/>
                </a:solidFill>
              </a:rPr>
              <a:t>Many more exciting results expected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13783" y="6616700"/>
            <a:ext cx="2010833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 dirty="0"/>
          </a:p>
        </p:txBody>
      </p:sp>
      <p:pic>
        <p:nvPicPr>
          <p:cNvPr id="6" name="Picture 2" descr="The diphoton invariant mass distribution with each event weighted by the S/(S+B) value of its category. The lines represent the fitted background and signal, and the coloured bands represent the ±1 and ±2 standard deviation uncertainties on the background estimate. The inset shows the central part of the unweighted invariant mass distribution."/>
          <p:cNvPicPr>
            <a:picLocks noChangeAspect="1" noChangeArrowheads="1"/>
          </p:cNvPicPr>
          <p:nvPr/>
        </p:nvPicPr>
        <p:blipFill>
          <a:blip r:embed="rId3" cstate="print"/>
          <a:srcRect l="10473" r="12800"/>
          <a:stretch>
            <a:fillRect/>
          </a:stretch>
        </p:blipFill>
        <p:spPr bwMode="auto">
          <a:xfrm>
            <a:off x="381000" y="609600"/>
            <a:ext cx="3987800" cy="33494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aphicFrame>
        <p:nvGraphicFramePr>
          <p:cNvPr id="92163" name="Object 3"/>
          <p:cNvGraphicFramePr>
            <a:graphicFrameLocks noChangeAspect="1"/>
          </p:cNvGraphicFramePr>
          <p:nvPr/>
        </p:nvGraphicFramePr>
        <p:xfrm>
          <a:off x="5638800" y="4267200"/>
          <a:ext cx="2954338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Photo Editor Photo" r:id="rId4" imgW="2381582" imgH="2905531" progId="">
                  <p:embed/>
                </p:oleObj>
              </mc:Choice>
              <mc:Fallback>
                <p:oleObj name="Photo Editor Photo" r:id="rId4" imgW="2381582" imgH="2905531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4721"/>
                      <a:stretch>
                        <a:fillRect/>
                      </a:stretch>
                    </p:blipFill>
                    <p:spPr bwMode="auto">
                      <a:xfrm>
                        <a:off x="5638800" y="4267200"/>
                        <a:ext cx="2954338" cy="22098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val 15"/>
          <p:cNvSpPr>
            <a:spLocks noChangeArrowheads="1"/>
          </p:cNvSpPr>
          <p:nvPr/>
        </p:nvSpPr>
        <p:spPr bwMode="auto">
          <a:xfrm>
            <a:off x="6934200" y="5943600"/>
            <a:ext cx="609600" cy="6096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4" descr="aerial.jpg (125860 bytes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90665" y="609601"/>
            <a:ext cx="4273935" cy="3349432"/>
          </a:xfrm>
          <a:prstGeom prst="rect">
            <a:avLst/>
          </a:prstGeom>
          <a:noFill/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96325" y="6616700"/>
            <a:ext cx="447675" cy="241300"/>
          </a:xfrm>
        </p:spPr>
        <p:txBody>
          <a:bodyPr/>
          <a:lstStyle/>
          <a:p>
            <a:fld id="{6227E560-A252-4A7B-A311-1AD8681F32CA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482600"/>
          </a:xfrm>
          <a:noFill/>
        </p:spPr>
        <p:txBody>
          <a:bodyPr/>
          <a:lstStyle/>
          <a:p>
            <a:pPr algn="ctr"/>
            <a:r>
              <a:rPr lang="en-US" dirty="0" smtClean="0"/>
              <a:t>Accelerators and the Standard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715000"/>
            <a:ext cx="8839200" cy="685800"/>
          </a:xfrm>
          <a:noFill/>
          <a:ln>
            <a:noFill/>
          </a:ln>
        </p:spPr>
        <p:txBody>
          <a:bodyPr/>
          <a:lstStyle/>
          <a:p>
            <a:pPr algn="ctr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 At every step new accelerator ideas provided less expensive ways to get to higher beams energies and higher luminosities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616700"/>
            <a:ext cx="2057400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Denisov CPPM  2015</a:t>
            </a:r>
            <a:endParaRPr lang="en-US" dirty="0"/>
          </a:p>
        </p:txBody>
      </p:sp>
      <p:pic>
        <p:nvPicPr>
          <p:cNvPr id="5" name="Picture 24" descr="http://www.physorg.com/newman/gfx/news/hires/standardmo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85800"/>
            <a:ext cx="4419600" cy="48149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1143000" y="1447800"/>
            <a:ext cx="457200" cy="4572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6" name="Content Placeholder 3"/>
          <p:cNvSpPr txBox="1">
            <a:spLocks/>
          </p:cNvSpPr>
          <p:nvPr/>
        </p:nvSpPr>
        <p:spPr>
          <a:xfrm>
            <a:off x="4724400" y="1071033"/>
            <a:ext cx="4343400" cy="418676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85750" indent="-28575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sz="1600" i="0" u="none" strike="noStrike" kern="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</a:rPr>
              <a:t>Progress in particle physics over past 40 years was closely related to </a:t>
            </a:r>
            <a:r>
              <a:rPr lang="en-US" sz="1600" kern="0" dirty="0" smtClean="0">
                <a:solidFill>
                  <a:schemeClr val="accent6"/>
                </a:solidFill>
                <a:latin typeface="+mn-lt"/>
              </a:rPr>
              <a:t>discoveries at ever more powerful colliders</a:t>
            </a:r>
            <a:endParaRPr kumimoji="0" lang="en-US" sz="1600" i="0" u="none" strike="noStrike" kern="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kern="0" dirty="0" err="1" smtClean="0">
                <a:solidFill>
                  <a:schemeClr val="accent6"/>
                </a:solidFill>
                <a:latin typeface="+mn-lt"/>
              </a:rPr>
              <a:t>e</a:t>
            </a:r>
            <a:r>
              <a:rPr lang="en-US" sz="1600" kern="0" baseline="30000" dirty="0" err="1" smtClean="0">
                <a:solidFill>
                  <a:schemeClr val="accent6"/>
                </a:solidFill>
                <a:latin typeface="+mn-lt"/>
              </a:rPr>
              <a:t>+</a:t>
            </a:r>
            <a:r>
              <a:rPr lang="en-US" sz="1600" kern="0" dirty="0" err="1" smtClean="0">
                <a:solidFill>
                  <a:schemeClr val="accent6"/>
                </a:solidFill>
                <a:latin typeface="+mn-lt"/>
              </a:rPr>
              <a:t>e</a:t>
            </a:r>
            <a:r>
              <a:rPr lang="en-US" sz="1600" kern="0" baseline="30000" dirty="0" smtClean="0">
                <a:solidFill>
                  <a:schemeClr val="accent6"/>
                </a:solidFill>
                <a:latin typeface="+mn-lt"/>
              </a:rPr>
              <a:t>-</a:t>
            </a:r>
            <a:r>
              <a:rPr lang="en-US" sz="1600" kern="0" dirty="0" smtClean="0">
                <a:solidFill>
                  <a:schemeClr val="accent6"/>
                </a:solidFill>
                <a:latin typeface="+mn-lt"/>
              </a:rPr>
              <a:t> colliders</a:t>
            </a:r>
            <a:endParaRPr kumimoji="0" lang="en-US" sz="1600" i="0" u="none" strike="noStrike" kern="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</a:endParaRPr>
          </a:p>
          <a:p>
            <a:pPr marL="1200150" lvl="2" indent="-28575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kern="0" dirty="0" smtClean="0">
                <a:solidFill>
                  <a:schemeClr val="tx2"/>
                </a:solidFill>
                <a:latin typeface="+mn-lt"/>
              </a:rPr>
              <a:t>c quark, tau lepton, gluon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kern="0" dirty="0" smtClean="0">
                <a:solidFill>
                  <a:schemeClr val="accent6"/>
                </a:solidFill>
                <a:latin typeface="+mn-lt"/>
              </a:rPr>
              <a:t>U</a:t>
            </a: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</a:rPr>
              <a:t>se</a:t>
            </a:r>
            <a:r>
              <a:rPr kumimoji="0" lang="en-US" sz="1600" i="0" u="none" strike="noStrike" kern="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</a:rPr>
              <a:t> of antiprotons in the same ring as protons</a:t>
            </a:r>
          </a:p>
          <a:p>
            <a:pPr marL="1200150" lvl="2" indent="-28575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kern="0" noProof="0" dirty="0" smtClean="0">
                <a:solidFill>
                  <a:schemeClr val="tx2"/>
                </a:solidFill>
                <a:latin typeface="+mn-lt"/>
              </a:rPr>
              <a:t>W and Z bosons</a:t>
            </a:r>
          </a:p>
          <a:p>
            <a:pPr marL="742950" lvl="1" indent="-28575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sz="1600" i="0" u="none" strike="noStrike" kern="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</a:rPr>
              <a:t>Superconducting</a:t>
            </a:r>
            <a:r>
              <a:rPr kumimoji="0" lang="en-US" sz="1600" i="0" u="none" strike="noStrike" kern="0" cap="none" spc="0" normalizeH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</a:rPr>
              <a:t> magnets</a:t>
            </a:r>
          </a:p>
          <a:p>
            <a:pPr marL="1200150" lvl="2" indent="-28575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kern="0" dirty="0" smtClean="0">
                <a:solidFill>
                  <a:schemeClr val="tx2"/>
                </a:solidFill>
                <a:latin typeface="+mn-lt"/>
              </a:rPr>
              <a:t>Top quark and the Higgs boson</a:t>
            </a:r>
          </a:p>
          <a:p>
            <a:pPr marL="285750" indent="-28575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kern="0" dirty="0" smtClean="0">
                <a:solidFill>
                  <a:schemeClr val="accent6"/>
                </a:solidFill>
                <a:latin typeface="+mn-lt"/>
              </a:rPr>
              <a:t>All expected standard model elementary particles have been discovered at colliders</a:t>
            </a:r>
          </a:p>
          <a:p>
            <a:pPr marL="742950" lvl="1" indent="-28575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kern="0" dirty="0" smtClean="0">
                <a:solidFill>
                  <a:schemeClr val="tx2"/>
                </a:solidFill>
                <a:latin typeface="+mn-lt"/>
              </a:rPr>
              <a:t>Tau neutrino in fixed target experiment at </a:t>
            </a:r>
            <a:r>
              <a:rPr lang="en-US" sz="1600" kern="0" dirty="0" err="1" smtClean="0">
                <a:solidFill>
                  <a:schemeClr val="tx2"/>
                </a:solidFill>
                <a:latin typeface="+mn-lt"/>
              </a:rPr>
              <a:t>Fermilab</a:t>
            </a:r>
            <a:endParaRPr lang="en-US" sz="1600" kern="0" dirty="0" smtClean="0">
              <a:solidFill>
                <a:schemeClr val="tx2"/>
              </a:solidFill>
              <a:latin typeface="+mn-lt"/>
            </a:endParaRPr>
          </a:p>
          <a:p>
            <a:pPr marL="285750" indent="-28575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600" b="1" kern="0" dirty="0" smtClean="0">
              <a:solidFill>
                <a:schemeClr val="accent6"/>
              </a:solidFill>
              <a:latin typeface="+mn-lt"/>
            </a:endParaRPr>
          </a:p>
          <a:p>
            <a:pPr marL="285750" indent="-285750" eaLnBrk="0" hangingPunct="0">
              <a:spcBef>
                <a:spcPct val="20000"/>
              </a:spcBef>
              <a:defRPr/>
            </a:pPr>
            <a:r>
              <a:rPr lang="en-US" sz="1600" b="1" kern="0" dirty="0" smtClean="0">
                <a:solidFill>
                  <a:schemeClr val="accent2"/>
                </a:solidFill>
                <a:latin typeface="+mn-lt"/>
              </a:rPr>
              <a:t> 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8" name="Oval 11"/>
          <p:cNvSpPr>
            <a:spLocks noChangeArrowheads="1"/>
          </p:cNvSpPr>
          <p:nvPr/>
        </p:nvSpPr>
        <p:spPr bwMode="auto">
          <a:xfrm>
            <a:off x="3124200" y="3048000"/>
            <a:ext cx="457200" cy="4572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9" name="Oval 11"/>
          <p:cNvSpPr>
            <a:spLocks noChangeArrowheads="1"/>
          </p:cNvSpPr>
          <p:nvPr/>
        </p:nvSpPr>
        <p:spPr bwMode="auto">
          <a:xfrm>
            <a:off x="3124200" y="2438400"/>
            <a:ext cx="457200" cy="4572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0" name="Oval 11"/>
          <p:cNvSpPr>
            <a:spLocks noChangeArrowheads="1"/>
          </p:cNvSpPr>
          <p:nvPr/>
        </p:nvSpPr>
        <p:spPr bwMode="auto">
          <a:xfrm>
            <a:off x="1600200" y="1447800"/>
            <a:ext cx="457200" cy="4572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2" name="Oval 11"/>
          <p:cNvSpPr>
            <a:spLocks noChangeArrowheads="1"/>
          </p:cNvSpPr>
          <p:nvPr/>
        </p:nvSpPr>
        <p:spPr bwMode="auto">
          <a:xfrm>
            <a:off x="1600200" y="3505200"/>
            <a:ext cx="457200" cy="4572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4" name="Oval 11"/>
          <p:cNvSpPr>
            <a:spLocks noChangeArrowheads="1"/>
          </p:cNvSpPr>
          <p:nvPr/>
        </p:nvSpPr>
        <p:spPr bwMode="auto">
          <a:xfrm>
            <a:off x="2286000" y="2743200"/>
            <a:ext cx="609600" cy="6096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5" name="Oval 11"/>
          <p:cNvSpPr>
            <a:spLocks noChangeArrowheads="1"/>
          </p:cNvSpPr>
          <p:nvPr/>
        </p:nvSpPr>
        <p:spPr bwMode="auto">
          <a:xfrm>
            <a:off x="3810000" y="3048000"/>
            <a:ext cx="457200" cy="4572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696325" y="6616700"/>
            <a:ext cx="447675" cy="241300"/>
          </a:xfrm>
        </p:spPr>
        <p:txBody>
          <a:bodyPr/>
          <a:lstStyle/>
          <a:p>
            <a:fld id="{6227E560-A252-4A7B-A311-1AD8681F32CA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8" grpId="0" animBg="1"/>
      <p:bldP spid="29" grpId="0" animBg="1"/>
      <p:bldP spid="30" grpId="0" animBg="1"/>
      <p:bldP spid="32" grpId="0" animBg="1"/>
      <p:bldP spid="34" grpId="0" animBg="1"/>
      <p:bldP spid="35" grpId="0" animBg="1"/>
    </p:bldLst>
  </p:timing>
</p:sld>
</file>

<file path=ppt/theme/theme1.xml><?xml version="1.0" encoding="utf-8"?>
<a:theme xmlns:a="http://schemas.openxmlformats.org/drawingml/2006/main" name="FNAL_TemplateP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FNAL_TemplatePC_060514</Template>
  <TotalTime>1294</TotalTime>
  <Words>4428</Words>
  <Application>Microsoft Office PowerPoint</Application>
  <PresentationFormat>On-screen Show (4:3)</PresentationFormat>
  <Paragraphs>732</Paragraphs>
  <Slides>67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71" baseType="lpstr">
      <vt:lpstr>FNAL_TemplatePC_060514</vt:lpstr>
      <vt:lpstr>Fermilab: Footer Only</vt:lpstr>
      <vt:lpstr>Photo Editor Photo</vt:lpstr>
      <vt:lpstr>Acrobat Document</vt:lpstr>
      <vt:lpstr>Future Colliders, Fermilab Plans</vt:lpstr>
      <vt:lpstr>Particle Physics</vt:lpstr>
      <vt:lpstr>Why High Energy and Why Colliders</vt:lpstr>
      <vt:lpstr>Colliders</vt:lpstr>
      <vt:lpstr>SPEAR e+e- Collider at SLAC: start 1972</vt:lpstr>
      <vt:lpstr>SppS Collider at CERN: start 1981</vt:lpstr>
      <vt:lpstr>The Tevatron: start 1985</vt:lpstr>
      <vt:lpstr>The LHC – the History in the Making</vt:lpstr>
      <vt:lpstr>Accelerators and the Standard Model</vt:lpstr>
      <vt:lpstr>Operating or Soon to be Operating Colliders  </vt:lpstr>
      <vt:lpstr>Physics Goals and Challenges of the Future Colliders</vt:lpstr>
      <vt:lpstr>e+e- Colliders</vt:lpstr>
      <vt:lpstr>m+m- Colliders</vt:lpstr>
      <vt:lpstr>Hadron Colliders</vt:lpstr>
      <vt:lpstr> Design Study for a Staged Very Large Hadron Collider </vt:lpstr>
      <vt:lpstr>Parameters of 40-175 TeV Collider</vt:lpstr>
      <vt:lpstr>Collider Energy and Mass Reach</vt:lpstr>
      <vt:lpstr>Detectors for 100 TeV Collider</vt:lpstr>
      <vt:lpstr>Medium Term Future Colliders Projects</vt:lpstr>
      <vt:lpstr>International Linear Collider</vt:lpstr>
      <vt:lpstr>ILC Physics</vt:lpstr>
      <vt:lpstr>ILC Status and Plans</vt:lpstr>
      <vt:lpstr>Proposals for Colliders in China: CepC and SppC</vt:lpstr>
      <vt:lpstr>Future Colliders in China</vt:lpstr>
      <vt:lpstr>FCC – Future Circular Colliders</vt:lpstr>
      <vt:lpstr>FCC e+e- Collider</vt:lpstr>
      <vt:lpstr>FCC pp 100 TeV collider</vt:lpstr>
      <vt:lpstr>Future Colliders - Summary</vt:lpstr>
      <vt:lpstr>Fermilab Program and Plans</vt:lpstr>
      <vt:lpstr>Fermilab </vt:lpstr>
      <vt:lpstr>Tevatron program</vt:lpstr>
      <vt:lpstr>Fermilab and LHC </vt:lpstr>
      <vt:lpstr>Fermilab Leads US-CMS Program</vt:lpstr>
      <vt:lpstr>PowerPoint Presentation</vt:lpstr>
      <vt:lpstr>Beams Delivery Plans </vt:lpstr>
      <vt:lpstr>Next Accelerator Upgrade – “PIP II”</vt:lpstr>
      <vt:lpstr>Studies of the Neutrinos</vt:lpstr>
      <vt:lpstr>MINERvA Experiment</vt:lpstr>
      <vt:lpstr>Short Baseline Neutrino Program</vt:lpstr>
      <vt:lpstr>PowerPoint Presentation</vt:lpstr>
      <vt:lpstr>PowerPoint Presentation</vt:lpstr>
      <vt:lpstr>Recent MINOS Results </vt:lpstr>
      <vt:lpstr>NOvA Experiment at Fermilab</vt:lpstr>
      <vt:lpstr>NOvA Experiment at Fermilab</vt:lpstr>
      <vt:lpstr>Long Baseline Neutrino Experiment – LBNF/DUNE</vt:lpstr>
      <vt:lpstr>Long Baseline Neutrino Experiment - DUNE</vt:lpstr>
      <vt:lpstr>Muon Program at Fermilab</vt:lpstr>
      <vt:lpstr>Muon Magnetic Moment g-2 experiment</vt:lpstr>
      <vt:lpstr>Lepton Flavor Violation: Mu2e</vt:lpstr>
      <vt:lpstr>ILC Activities at Fermilab</vt:lpstr>
      <vt:lpstr>Dark Matter Direct Detection</vt:lpstr>
      <vt:lpstr>Dark Energy Survey - DES</vt:lpstr>
      <vt:lpstr>Concluding Remarks</vt:lpstr>
      <vt:lpstr>Higgs Studies at the ILC</vt:lpstr>
      <vt:lpstr>Brief ILC History </vt:lpstr>
      <vt:lpstr>LEP e+e- collider at CERN: start 1989</vt:lpstr>
      <vt:lpstr>Attempts to Reach Higher Energies: 90’s </vt:lpstr>
      <vt:lpstr>Hadron Colliders</vt:lpstr>
      <vt:lpstr>Many Studies for ~100 TeV Accelerators/Detectors Exist</vt:lpstr>
      <vt:lpstr>Main Idea: Long Tunnel vs Highest Field Magnets </vt:lpstr>
      <vt:lpstr>Fermilab’s Complex as Injector</vt:lpstr>
      <vt:lpstr>Idea of “one turn” Magnet</vt:lpstr>
      <vt:lpstr>SiD Detector</vt:lpstr>
      <vt:lpstr>Fermilab’s ILC Contributions</vt:lpstr>
      <vt:lpstr>P5 Outcome</vt:lpstr>
      <vt:lpstr>ILC Detectors</vt:lpstr>
      <vt:lpstr>W Boson Mass</vt:lpstr>
    </vt:vector>
  </TitlesOfParts>
  <Company>Fermi National Accelerator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Top at Twenty Workshop</dc:title>
  <dc:creator>Dmitri S. Denisov x3851 10731N</dc:creator>
  <cp:lastModifiedBy>denisovd-local</cp:lastModifiedBy>
  <cp:revision>80</cp:revision>
  <cp:lastPrinted>2014-01-20T19:40:21Z</cp:lastPrinted>
  <dcterms:created xsi:type="dcterms:W3CDTF">2015-04-08T16:42:26Z</dcterms:created>
  <dcterms:modified xsi:type="dcterms:W3CDTF">2015-10-08T01:09:54Z</dcterms:modified>
</cp:coreProperties>
</file>