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0" r:id="rId3"/>
    <p:sldId id="374" r:id="rId4"/>
    <p:sldId id="387" r:id="rId5"/>
    <p:sldId id="407" r:id="rId6"/>
    <p:sldId id="421" r:id="rId7"/>
    <p:sldId id="389" r:id="rId8"/>
    <p:sldId id="395" r:id="rId9"/>
    <p:sldId id="431" r:id="rId10"/>
    <p:sldId id="432" r:id="rId11"/>
    <p:sldId id="401" r:id="rId12"/>
    <p:sldId id="422" r:id="rId13"/>
    <p:sldId id="408" r:id="rId14"/>
    <p:sldId id="423" r:id="rId15"/>
    <p:sldId id="443" r:id="rId16"/>
    <p:sldId id="439" r:id="rId17"/>
    <p:sldId id="411" r:id="rId18"/>
    <p:sldId id="425" r:id="rId19"/>
    <p:sldId id="436" r:id="rId20"/>
    <p:sldId id="357" r:id="rId21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A4B86"/>
    <a:srgbClr val="18985B"/>
    <a:srgbClr val="6600CC"/>
    <a:srgbClr val="BD1323"/>
    <a:srgbClr val="FFCCFF"/>
    <a:srgbClr val="CCFFFF"/>
    <a:srgbClr val="66FFFF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1" autoAdjust="0"/>
    <p:restoredTop sz="91336" autoAdjust="0"/>
  </p:normalViewPr>
  <p:slideViewPr>
    <p:cSldViewPr snapToGrid="0">
      <p:cViewPr>
        <p:scale>
          <a:sx n="75" d="100"/>
          <a:sy n="75" d="100"/>
        </p:scale>
        <p:origin x="-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32" y="-102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39" y="0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432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39" y="9377432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A1627F-4720-4CBA-B86E-9E964F7BA91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03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39" y="0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0" y="4688717"/>
            <a:ext cx="5335910" cy="44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432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39" y="9377432"/>
            <a:ext cx="2890151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48B92-27D4-40D6-BCBE-B1A7833D59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5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794A2-E082-4C23-9E23-F12BC26AF8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8B92-27D4-40D6-BCBE-B1A7833D59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8B92-27D4-40D6-BCBE-B1A7833D59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8B92-27D4-40D6-BCBE-B1A7833D59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1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AF1D-4D31-46AF-BA19-F98CDBCFAA34}" type="datetime1">
              <a:rPr lang="en-US"/>
              <a:pPr>
                <a:defRPr/>
              </a:pPr>
              <a:t>4/6/2016</a:t>
            </a:fld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E618-822D-4A88-8F24-0891C8D7C7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77200" y="6400800"/>
            <a:ext cx="1066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BDFA-6871-486A-AE7F-4D13CE7537D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391400" y="6400800"/>
            <a:ext cx="1066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27" name="Image 26" descr="sf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90008" cy="759542"/>
          </a:xfrm>
          <a:prstGeom prst="rect">
            <a:avLst/>
          </a:prstGeom>
        </p:spPr>
      </p:pic>
      <p:cxnSp>
        <p:nvCxnSpPr>
          <p:cNvPr id="3" name="Connecteur droit 2"/>
          <p:cNvCxnSpPr/>
          <p:nvPr userDrawn="1"/>
        </p:nvCxnSpPr>
        <p:spPr bwMode="auto">
          <a:xfrm>
            <a:off x="1657267" y="473981"/>
            <a:ext cx="7486733" cy="0"/>
          </a:xfrm>
          <a:prstGeom prst="line">
            <a:avLst/>
          </a:prstGeom>
          <a:ln w="38100" cmpd="thinThick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2991387" y="6597650"/>
            <a:ext cx="363593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dirty="0" smtClean="0"/>
              <a:t>L.ROYER</a:t>
            </a:r>
            <a:r>
              <a:rPr lang="fr-FR" baseline="0" dirty="0" smtClean="0"/>
              <a:t> – TWEPP 2015 </a:t>
            </a:r>
            <a:r>
              <a:rPr lang="fr-FR" dirty="0" smtClean="0"/>
              <a:t>@ </a:t>
            </a:r>
            <a:r>
              <a:rPr lang="fr-FR" dirty="0" err="1" smtClean="0"/>
              <a:t>Lisbon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Sept-Oct. 2015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8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1746354" y="1587826"/>
            <a:ext cx="563630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Dedicated </a:t>
            </a: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Front-End </a:t>
            </a:r>
            <a:r>
              <a:rPr lang="en-US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ASIC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ATLAS </a:t>
            </a:r>
            <a:r>
              <a:rPr lang="en-US" sz="24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TileCal</a:t>
            </a: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Upgrade</a:t>
            </a:r>
            <a:endParaRPr lang="en-US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9310" y="3179516"/>
            <a:ext cx="707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L.Royer</a:t>
            </a:r>
            <a:r>
              <a:rPr lang="fr-FR" sz="1400" b="0" dirty="0"/>
              <a:t>, </a:t>
            </a:r>
            <a:r>
              <a:rPr lang="fr-FR" sz="1400" b="0" dirty="0" err="1" smtClean="0"/>
              <a:t>S.Manen</a:t>
            </a:r>
            <a:r>
              <a:rPr lang="fr-FR" sz="1400" b="0" dirty="0"/>
              <a:t>, </a:t>
            </a:r>
            <a:r>
              <a:rPr lang="fr-FR" sz="1400" b="0" dirty="0" err="1" smtClean="0"/>
              <a:t>N.Pillet</a:t>
            </a:r>
            <a:r>
              <a:rPr lang="fr-FR" sz="1400" b="0" dirty="0"/>
              <a:t>, </a:t>
            </a:r>
            <a:r>
              <a:rPr lang="fr-FR" sz="1400" b="0" dirty="0" err="1" smtClean="0"/>
              <a:t>H.Chanal</a:t>
            </a:r>
            <a:r>
              <a:rPr lang="fr-FR" sz="1400" b="0" dirty="0"/>
              <a:t>, </a:t>
            </a:r>
            <a:r>
              <a:rPr lang="fr-FR" sz="1400" b="0" dirty="0" err="1" smtClean="0"/>
              <a:t>R.Vandaële</a:t>
            </a:r>
            <a:r>
              <a:rPr lang="fr-FR" sz="1400" b="0" dirty="0" smtClean="0"/>
              <a:t>,</a:t>
            </a:r>
          </a:p>
          <a:p>
            <a:pPr algn="ctr"/>
            <a:r>
              <a:rPr lang="fr-FR" sz="1400" b="0" dirty="0" err="1" smtClean="0"/>
              <a:t>R.Bonnefoy</a:t>
            </a:r>
            <a:r>
              <a:rPr lang="fr-FR" sz="1400" b="0" dirty="0" smtClean="0"/>
              <a:t>, </a:t>
            </a:r>
            <a:r>
              <a:rPr lang="fr-FR" sz="1400" b="0" dirty="0" err="1" smtClean="0"/>
              <a:t>R.Madar</a:t>
            </a:r>
            <a:r>
              <a:rPr lang="fr-FR" sz="1400" b="0" dirty="0"/>
              <a:t>, </a:t>
            </a:r>
            <a:r>
              <a:rPr lang="fr-FR" sz="1400" b="0" dirty="0" err="1" smtClean="0"/>
              <a:t>D.Pallin</a:t>
            </a:r>
            <a:r>
              <a:rPr lang="fr-FR" sz="1400" b="0" dirty="0"/>
              <a:t>, </a:t>
            </a:r>
            <a:r>
              <a:rPr lang="fr-FR" sz="1400" b="0" dirty="0" smtClean="0"/>
              <a:t>F. </a:t>
            </a:r>
            <a:r>
              <a:rPr lang="fr-FR" sz="1400" b="0" dirty="0" err="1" smtClean="0"/>
              <a:t>Vazeille</a:t>
            </a:r>
            <a:endParaRPr lang="fr-FR" sz="1400" b="0" dirty="0" smtClean="0"/>
          </a:p>
          <a:p>
            <a:pPr algn="ctr"/>
            <a:endParaRPr lang="fr-FR" sz="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Laboratoire </a:t>
            </a:r>
            <a:r>
              <a:rPr lang="fr-F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Physique </a:t>
            </a:r>
            <a:r>
              <a:rPr lang="fr-F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Corpusculaire, Clermont-Ferrand </a:t>
            </a:r>
            <a:r>
              <a:rPr lang="fr-F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  <a:p>
            <a:pPr algn="ctr"/>
            <a:endParaRPr lang="fr-FR" sz="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 </a:t>
            </a:r>
            <a:r>
              <a:rPr lang="fr-FR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behalf</a:t>
            </a:r>
            <a:r>
              <a:rPr lang="fr-FR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ATLAS </a:t>
            </a:r>
            <a:r>
              <a:rPr lang="fr-FR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r>
              <a:rPr lang="fr-FR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fr-FR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121" y="-1375"/>
            <a:ext cx="565878" cy="55703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243" y="5989118"/>
            <a:ext cx="1131756" cy="87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990" y="4742452"/>
            <a:ext cx="609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02601" y="972438"/>
            <a:ext cx="18406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FATALIC:</a:t>
            </a:r>
          </a:p>
        </p:txBody>
      </p:sp>
      <p:pic>
        <p:nvPicPr>
          <p:cNvPr id="1027" name="Picture 3" descr="C:\Users\Laurent\AppData\Local\Temp\Rar$DI77.216\ATLAS-Logo-Blue-CMYK-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828" y="-218085"/>
            <a:ext cx="2115033" cy="11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7" y="5827525"/>
            <a:ext cx="1035963" cy="10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5601" y="989135"/>
            <a:ext cx="4082638" cy="182490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ZoneTexte 5"/>
          <p:cNvSpPr txBox="1"/>
          <p:nvPr/>
        </p:nvSpPr>
        <p:spPr>
          <a:xfrm>
            <a:off x="93182" y="726623"/>
            <a:ext cx="4725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 "classical" 1.5bit/stage pipeline ADC architecture</a:t>
            </a: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12-bit resolution @ 40MS/s</a:t>
            </a: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&lt; 0.1% error amplification (x2) precision required:</a:t>
            </a:r>
          </a:p>
          <a:p>
            <a:pPr marL="1085850" lvl="2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high performance OTA</a:t>
            </a:r>
          </a:p>
          <a:p>
            <a:pPr marL="1085850" lvl="2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good capacitor matching</a:t>
            </a: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2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514887" y="1075868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3" y="4281139"/>
            <a:ext cx="4258466" cy="2155154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22409" y="186669"/>
            <a:ext cx="4591623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400" b="0" dirty="0" smtClean="0">
                <a:solidFill>
                  <a:schemeClr val="accent2"/>
                </a:solidFill>
              </a:rPr>
              <a:t>The Analog-to-Digital Converter</a:t>
            </a:r>
          </a:p>
          <a:p>
            <a:pPr algn="ctr" eaLnBrk="0" hangingPunct="0"/>
            <a:r>
              <a:rPr lang="en-US" sz="2000" b="0" dirty="0" smtClean="0">
                <a:solidFill>
                  <a:schemeClr val="accent2"/>
                </a:solidFill>
              </a:rPr>
              <a:t>and the digital block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6480429" y="1603947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480428" y="2199227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52106" y="6437523"/>
            <a:ext cx="2067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Pipeline ADC architecture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81451" y="4976399"/>
            <a:ext cx="2710162" cy="4774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83" y="2618404"/>
            <a:ext cx="8607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Digital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block:</a:t>
            </a: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digital correction of the digital code (1.5bit/stage algorithm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628650" lvl="1" indent="-1714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selection of the data to be outputted between high-gain and low-gain channels</a:t>
            </a:r>
            <a:endParaRPr lang="en-US" sz="12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966921" y="1188720"/>
            <a:ext cx="188244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20" y="3988323"/>
            <a:ext cx="3966554" cy="272619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36224" y="4449252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PMT pulse</a:t>
            </a:r>
          </a:p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digitization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47543" y="4320498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High gain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328120" y="5804272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Medium gain</a:t>
            </a:r>
          </a:p>
        </p:txBody>
      </p:sp>
    </p:spTree>
    <p:extLst>
      <p:ext uri="{BB962C8B-B14F-4D97-AF65-F5344CB8AC3E}">
        <p14:creationId xmlns:p14="http://schemas.microsoft.com/office/powerpoint/2010/main" val="2407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39761" y="20820"/>
            <a:ext cx="3143680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The floorplan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8077200" y="6400800"/>
            <a:ext cx="1066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3" descr="C:\Users\Laurent\Desktop\work_lolo\s-atlas\fatalic04\layout_fatali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4143120"/>
            <a:ext cx="815975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50184" y="4647176"/>
            <a:ext cx="6408712" cy="1008112"/>
          </a:xfrm>
          <a:prstGeom prst="rect">
            <a:avLst/>
          </a:prstGeom>
          <a:solidFill>
            <a:srgbClr val="FFFF0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333" y="661326"/>
            <a:ext cx="4222294" cy="32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829142" y="923561"/>
            <a:ext cx="4037485" cy="1872208"/>
          </a:xfrm>
          <a:prstGeom prst="rect">
            <a:avLst/>
          </a:prstGeom>
          <a:solidFill>
            <a:srgbClr val="FFFF0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4041727" y="3268467"/>
            <a:ext cx="1427506" cy="472698"/>
          </a:xfrm>
          <a:prstGeom prst="roundRect">
            <a:avLst/>
          </a:prstGeom>
          <a:solidFill>
            <a:srgbClr val="00B0F0">
              <a:alpha val="37000"/>
            </a:srgbClr>
          </a:solid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936431" y="4550640"/>
            <a:ext cx="713753" cy="1201183"/>
          </a:xfrm>
          <a:prstGeom prst="roundRect">
            <a:avLst/>
          </a:prstGeom>
          <a:solidFill>
            <a:srgbClr val="00B0F0">
              <a:alpha val="37000"/>
            </a:srgbClr>
          </a:solid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136843" y="5613368"/>
            <a:ext cx="5760640" cy="427757"/>
          </a:xfrm>
          <a:prstGeom prst="roundRect">
            <a:avLst/>
          </a:prstGeom>
          <a:solidFill>
            <a:srgbClr val="FF0000">
              <a:alpha val="37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4314198" y="2795770"/>
            <a:ext cx="927720" cy="504056"/>
          </a:xfrm>
          <a:prstGeom prst="roundRect">
            <a:avLst/>
          </a:prstGeom>
          <a:solidFill>
            <a:srgbClr val="FF0000">
              <a:alpha val="37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06174" y="1581775"/>
            <a:ext cx="14834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FATALIC CORE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6402" y="5044046"/>
            <a:ext cx="7280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2.3mm</a:t>
            </a:r>
            <a:r>
              <a:rPr lang="fr-FR" sz="1200" b="1" baseline="30000" dirty="0" smtClean="0">
                <a:solidFill>
                  <a:srgbClr val="FF0000"/>
                </a:solidFill>
              </a:rPr>
              <a:t>2</a:t>
            </a:r>
            <a:endParaRPr lang="fr-FR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58499" y="4997342"/>
            <a:ext cx="14834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FATALIC CORE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236688" y="1315147"/>
            <a:ext cx="6170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Readout electronics of the Tile Calorimeter of Atlas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The FATALIC ASIC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Performance of FATALIC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Summary and Outlooks</a:t>
            </a:r>
            <a:endParaRPr lang="en-US" sz="2000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5486" y="44970"/>
            <a:ext cx="2113301" cy="57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Outline</a:t>
            </a:r>
            <a:endParaRPr 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27603" y="91065"/>
            <a:ext cx="3712491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800" b="0" kern="0" dirty="0" smtClean="0">
                <a:solidFill>
                  <a:schemeClr val="accent6">
                    <a:lumMod val="75000"/>
                  </a:schemeClr>
                </a:solidFill>
              </a:rPr>
              <a:t>Performance: noise</a:t>
            </a:r>
          </a:p>
          <a:p>
            <a:r>
              <a:rPr lang="en-US" sz="2400" b="0" kern="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b="0" kern="0" dirty="0" smtClean="0">
                <a:solidFill>
                  <a:schemeClr val="accent6">
                    <a:lumMod val="75000"/>
                  </a:schemeClr>
                </a:solidFill>
              </a:rPr>
              <a:t>oise of the ADC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46" y="3367013"/>
            <a:ext cx="4583848" cy="322825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21303424">
            <a:off x="6980961" y="3581578"/>
            <a:ext cx="1042273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ADC noise</a:t>
            </a:r>
            <a:endParaRPr lang="en-US" sz="14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57" y="1012522"/>
            <a:ext cx="3761888" cy="290867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7" name="Rectangle 6"/>
          <p:cNvSpPr/>
          <p:nvPr/>
        </p:nvSpPr>
        <p:spPr bwMode="auto">
          <a:xfrm>
            <a:off x="1348509" y="2944517"/>
            <a:ext cx="1524000" cy="3726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09889" y="1012522"/>
            <a:ext cx="427385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 Measurements on the extra-ADC; same environment as the 3 other ADC (clock, power supplies)</a:t>
            </a: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 Histograms of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output code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fluctuation (no input signal):</a:t>
            </a:r>
            <a:endParaRPr lang="en-US" sz="1400" b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Mean Value = 2069.5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Std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 Deviation = 0.85 LSB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 rot="18488652">
            <a:off x="3970646" y="2570400"/>
            <a:ext cx="242316" cy="2097067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5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63" y="2045175"/>
            <a:ext cx="7329245" cy="43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27603" y="100590"/>
            <a:ext cx="4220338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2800" b="0" kern="0" dirty="0" smtClean="0">
                <a:solidFill>
                  <a:schemeClr val="accent6">
                    <a:lumMod val="75000"/>
                  </a:schemeClr>
                </a:solidFill>
              </a:rPr>
              <a:t>Performance: linearity</a:t>
            </a:r>
            <a:r>
              <a:rPr lang="en-GB" sz="2000" b="0" kern="0" dirty="0" smtClean="0">
                <a:solidFill>
                  <a:schemeClr val="accent6">
                    <a:lumMod val="75000"/>
                  </a:schemeClr>
                </a:solidFill>
              </a:rPr>
              <a:t> Integral Non-Linearity of the ADC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405" y="897168"/>
            <a:ext cx="8574375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Integral Non-Linearity (measurement with ramping generator):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INL=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± 1 LSB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11-bit precision ADC  10-bit required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6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1523315" y="4774158"/>
            <a:ext cx="6112396" cy="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V="1">
            <a:off x="1596751" y="5526966"/>
            <a:ext cx="6038960" cy="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317" y="2250680"/>
            <a:ext cx="4684408" cy="35133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89137" y="91065"/>
            <a:ext cx="3712491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800" b="0" kern="0" dirty="0" smtClean="0">
                <a:solidFill>
                  <a:schemeClr val="accent6">
                    <a:lumMod val="75000"/>
                  </a:schemeClr>
                </a:solidFill>
              </a:rPr>
              <a:t>Performance: noise</a:t>
            </a:r>
          </a:p>
          <a:p>
            <a:r>
              <a:rPr lang="en-US" sz="2400" b="0" kern="0" dirty="0" smtClean="0">
                <a:solidFill>
                  <a:schemeClr val="accent6">
                    <a:lumMod val="75000"/>
                  </a:schemeClr>
                </a:solidFill>
              </a:rPr>
              <a:t>Complete channel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371" y="3794627"/>
            <a:ext cx="5455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 Measurements on the high sensitive channel (High gain)</a:t>
            </a:r>
          </a:p>
          <a:p>
            <a:pPr marL="171450" lvl="0" indent="-17145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Histograms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output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code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fluctuation (no input signal):</a:t>
            </a:r>
            <a:endParaRPr lang="en-US" sz="1400" b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Std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Deviation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= 3 LSB  </a:t>
            </a:r>
            <a:r>
              <a:rPr 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= </a:t>
            </a:r>
            <a:r>
              <a:rPr 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10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fC</a:t>
            </a:r>
            <a:r>
              <a:rPr lang="en-US" sz="14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rms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Thanks to the early digitization, noise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performance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guaranteed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the MB output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4183" y="2617238"/>
            <a:ext cx="4542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Requirement: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intrinsic noise of the electronics, as measured through the digitization path, expressed in terms of equivalent input charge, shall not be greater than </a:t>
            </a:r>
            <a:r>
              <a:rPr lang="en-US" sz="1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12 </a:t>
            </a:r>
            <a:r>
              <a:rPr lang="en-US" sz="1400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fC</a:t>
            </a:r>
            <a:r>
              <a:rPr lang="en-US" sz="1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rms</a:t>
            </a:r>
            <a:r>
              <a:rPr lang="en-US" sz="1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pedestal.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0" dirty="0" smtClean="0">
                <a:solidFill>
                  <a:schemeClr val="accent2"/>
                </a:solidFill>
              </a:rPr>
              <a:t>"</a:t>
            </a:r>
            <a:endParaRPr lang="en-US" sz="1400" b="0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303424">
            <a:off x="8007872" y="3435618"/>
            <a:ext cx="981359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High Gain</a:t>
            </a:r>
            <a:endParaRPr lang="en-US" sz="14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 rot="21303424">
            <a:off x="7370979" y="2786767"/>
            <a:ext cx="1627369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Complete channel</a:t>
            </a:r>
            <a:endParaRPr lang="en-US" sz="14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5382" y="3435617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Symbol"/>
              </a:rPr>
              <a:t> 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3 LSB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21" y="878988"/>
            <a:ext cx="3561531" cy="15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courbée vers la gauche 6"/>
          <p:cNvSpPr/>
          <p:nvPr/>
        </p:nvSpPr>
        <p:spPr bwMode="auto">
          <a:xfrm rot="17604943">
            <a:off x="5078752" y="720401"/>
            <a:ext cx="815651" cy="1857350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9969" y="5633181"/>
            <a:ext cx="192873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  <a:sym typeface="Symbol"/>
              </a:rPr>
              <a:t>Output digital code (LSB)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9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400" y="1824576"/>
            <a:ext cx="7201919" cy="1334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7987266" y="2431015"/>
            <a:ext cx="9624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± 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</a:rPr>
              <a:t>0.25 %</a:t>
            </a:r>
            <a:endParaRPr lang="fr-FR" sz="1400" b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802497" y="3963329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Linearity Error in LSB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27602" y="91065"/>
            <a:ext cx="5403971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2400" b="0" kern="0" dirty="0">
                <a:solidFill>
                  <a:schemeClr val="accent6">
                    <a:lumMod val="75000"/>
                  </a:schemeClr>
                </a:solidFill>
              </a:rPr>
              <a:t>Performance: </a:t>
            </a:r>
            <a:r>
              <a:rPr lang="en-GB" sz="2400" b="0" kern="0" dirty="0" smtClean="0">
                <a:solidFill>
                  <a:schemeClr val="accent6">
                    <a:lumMod val="75000"/>
                  </a:schemeClr>
                </a:solidFill>
              </a:rPr>
              <a:t>linearity</a:t>
            </a:r>
          </a:p>
          <a:p>
            <a:r>
              <a:rPr lang="en-GB" sz="2400" b="0" kern="0" dirty="0" smtClean="0">
                <a:solidFill>
                  <a:schemeClr val="accent6">
                    <a:lumMod val="75000"/>
                  </a:schemeClr>
                </a:solidFill>
              </a:rPr>
              <a:t>of complete </a:t>
            </a:r>
            <a:r>
              <a:rPr lang="en-GB" sz="2400" b="0" kern="0" dirty="0">
                <a:solidFill>
                  <a:schemeClr val="accent6">
                    <a:lumMod val="75000"/>
                  </a:schemeClr>
                </a:solidFill>
              </a:rPr>
              <a:t>channel</a:t>
            </a:r>
          </a:p>
          <a:p>
            <a:endParaRPr lang="en-GB" sz="1800" b="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400" y="3536770"/>
            <a:ext cx="7101174" cy="7957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680" y="4405404"/>
            <a:ext cx="7258639" cy="191148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 bwMode="auto">
          <a:xfrm>
            <a:off x="1030400" y="6454536"/>
            <a:ext cx="6881568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3282753" y="6300545"/>
            <a:ext cx="2497561" cy="30798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ADC output code: 0 to 4095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506639" y="2647039"/>
            <a:ext cx="0" cy="320895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743636" y="2401764"/>
            <a:ext cx="286764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3" name="Zone de texte 2"/>
          <p:cNvSpPr txBox="1">
            <a:spLocks noChangeArrowheads="1"/>
          </p:cNvSpPr>
          <p:nvPr/>
        </p:nvSpPr>
        <p:spPr bwMode="auto">
          <a:xfrm>
            <a:off x="562384" y="1824576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+20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4" name="Zone de texte 2"/>
          <p:cNvSpPr txBox="1">
            <a:spLocks noChangeArrowheads="1"/>
          </p:cNvSpPr>
          <p:nvPr/>
        </p:nvSpPr>
        <p:spPr bwMode="auto">
          <a:xfrm>
            <a:off x="639860" y="2927646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-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20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5" name="Zone de texte 2"/>
          <p:cNvSpPr txBox="1">
            <a:spLocks noChangeArrowheads="1"/>
          </p:cNvSpPr>
          <p:nvPr/>
        </p:nvSpPr>
        <p:spPr bwMode="auto">
          <a:xfrm>
            <a:off x="722310" y="3832127"/>
            <a:ext cx="286764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618613" y="3456223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+10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7" name="Zone de texte 2"/>
          <p:cNvSpPr txBox="1">
            <a:spLocks noChangeArrowheads="1"/>
          </p:cNvSpPr>
          <p:nvPr/>
        </p:nvSpPr>
        <p:spPr bwMode="auto">
          <a:xfrm>
            <a:off x="637466" y="4117217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-15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712805" y="5012286"/>
            <a:ext cx="286764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9" name="Zone de texte 2"/>
          <p:cNvSpPr txBox="1">
            <a:spLocks noChangeArrowheads="1"/>
          </p:cNvSpPr>
          <p:nvPr/>
        </p:nvSpPr>
        <p:spPr bwMode="auto">
          <a:xfrm>
            <a:off x="531553" y="4470073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+20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0" name="Zone de texte 2"/>
          <p:cNvSpPr txBox="1">
            <a:spLocks noChangeArrowheads="1"/>
          </p:cNvSpPr>
          <p:nvPr/>
        </p:nvSpPr>
        <p:spPr bwMode="auto">
          <a:xfrm>
            <a:off x="536085" y="6045322"/>
            <a:ext cx="494315" cy="34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-4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</a:rPr>
              <a:t>0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1134175" y="2300769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>
            <a:off x="1112928" y="2849094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/>
          <p:cNvSpPr txBox="1"/>
          <p:nvPr/>
        </p:nvSpPr>
        <p:spPr>
          <a:xfrm rot="21303424">
            <a:off x="1309687" y="2076103"/>
            <a:ext cx="88222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/>
                <a:ea typeface="+mn-ea"/>
                <a:cs typeface="+mn-cs"/>
              </a:rPr>
              <a:t>High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ZoneTexte 35"/>
          <p:cNvSpPr txBox="1"/>
          <p:nvPr/>
        </p:nvSpPr>
        <p:spPr>
          <a:xfrm rot="21303424">
            <a:off x="1271380" y="4793265"/>
            <a:ext cx="840033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err="1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/>
                <a:ea typeface="+mn-ea"/>
                <a:cs typeface="+mn-cs"/>
              </a:rPr>
              <a:t>Low</a:t>
            </a: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/>
                <a:ea typeface="+mn-ea"/>
                <a:cs typeface="+mn-cs"/>
              </a:rPr>
              <a:t>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7" name="Connecteur droit 36"/>
          <p:cNvCxnSpPr/>
          <p:nvPr/>
        </p:nvCxnSpPr>
        <p:spPr bwMode="auto">
          <a:xfrm>
            <a:off x="1051647" y="3617738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 droit 37"/>
          <p:cNvCxnSpPr/>
          <p:nvPr/>
        </p:nvCxnSpPr>
        <p:spPr bwMode="auto">
          <a:xfrm>
            <a:off x="1030400" y="4166063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>
            <a:off x="1009074" y="4643611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/>
          <p:nvPr/>
        </p:nvCxnSpPr>
        <p:spPr bwMode="auto">
          <a:xfrm>
            <a:off x="1030400" y="5736376"/>
            <a:ext cx="741682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ZoneTexte 34"/>
          <p:cNvSpPr txBox="1"/>
          <p:nvPr/>
        </p:nvSpPr>
        <p:spPr>
          <a:xfrm rot="21303424">
            <a:off x="1270906" y="3440944"/>
            <a:ext cx="1094646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/>
                <a:ea typeface="+mn-ea"/>
                <a:cs typeface="+mn-cs"/>
              </a:rPr>
              <a:t>Medium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34322" y="890360"/>
            <a:ext cx="4893299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Test with slow (static) ramping current signal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Readout of the 3 gain-channels (digital data) over their respective ranges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536" y="627835"/>
            <a:ext cx="2816361" cy="11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e 18"/>
          <p:cNvSpPr/>
          <p:nvPr/>
        </p:nvSpPr>
        <p:spPr bwMode="auto">
          <a:xfrm>
            <a:off x="202144" y="1359571"/>
            <a:ext cx="199389" cy="1993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02143" y="1487858"/>
            <a:ext cx="199389" cy="1993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8" name="Connecteur droit 47"/>
          <p:cNvCxnSpPr>
            <a:stCxn id="47" idx="4"/>
          </p:cNvCxnSpPr>
          <p:nvPr/>
        </p:nvCxnSpPr>
        <p:spPr bwMode="auto">
          <a:xfrm flipH="1">
            <a:off x="301837" y="1687247"/>
            <a:ext cx="1" cy="178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/>
          <p:cNvCxnSpPr/>
          <p:nvPr/>
        </p:nvCxnSpPr>
        <p:spPr bwMode="auto">
          <a:xfrm>
            <a:off x="175790" y="1865647"/>
            <a:ext cx="252095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cteur droit 51"/>
          <p:cNvCxnSpPr/>
          <p:nvPr/>
        </p:nvCxnSpPr>
        <p:spPr bwMode="auto">
          <a:xfrm>
            <a:off x="301838" y="1320218"/>
            <a:ext cx="749809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cteur droit 53"/>
          <p:cNvCxnSpPr>
            <a:endCxn id="19" idx="0"/>
          </p:cNvCxnSpPr>
          <p:nvPr/>
        </p:nvCxnSpPr>
        <p:spPr bwMode="auto">
          <a:xfrm flipH="1">
            <a:off x="301839" y="1303072"/>
            <a:ext cx="2118" cy="5649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onnecteur droit avec flèche 56"/>
          <p:cNvCxnSpPr/>
          <p:nvPr/>
        </p:nvCxnSpPr>
        <p:spPr bwMode="auto">
          <a:xfrm flipV="1">
            <a:off x="175790" y="1426002"/>
            <a:ext cx="338345" cy="25747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Zone de texte 2"/>
          <p:cNvSpPr txBox="1">
            <a:spLocks noChangeArrowheads="1"/>
          </p:cNvSpPr>
          <p:nvPr/>
        </p:nvSpPr>
        <p:spPr bwMode="auto">
          <a:xfrm>
            <a:off x="8048547" y="3718644"/>
            <a:ext cx="9624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± 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</a:rPr>
              <a:t>0.25 %</a:t>
            </a:r>
            <a:endParaRPr lang="fr-FR" sz="1400" b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1" name="Zone de texte 2"/>
          <p:cNvSpPr txBox="1">
            <a:spLocks noChangeArrowheads="1"/>
          </p:cNvSpPr>
          <p:nvPr/>
        </p:nvSpPr>
        <p:spPr bwMode="auto">
          <a:xfrm>
            <a:off x="8048546" y="4966964"/>
            <a:ext cx="9624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± 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ea typeface="Calibri"/>
              </a:rPr>
              <a:t>0.5 %</a:t>
            </a:r>
            <a:endParaRPr lang="fr-FR" sz="1400" b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4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334" y="2319973"/>
            <a:ext cx="4110718" cy="113347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136" y="3871227"/>
            <a:ext cx="2676604" cy="213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013" y="3799391"/>
            <a:ext cx="2877843" cy="226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1314" y="3808259"/>
            <a:ext cx="2816038" cy="22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necteur droit 12"/>
          <p:cNvSpPr/>
          <p:nvPr/>
        </p:nvSpPr>
        <p:spPr>
          <a:xfrm>
            <a:off x="1589575" y="4700062"/>
            <a:ext cx="0" cy="13664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Connecteur droit 13"/>
          <p:cNvSpPr/>
          <p:nvPr/>
        </p:nvSpPr>
        <p:spPr>
          <a:xfrm>
            <a:off x="4472755" y="4819642"/>
            <a:ext cx="0" cy="127284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Connecteur droit 14"/>
          <p:cNvSpPr/>
          <p:nvPr/>
        </p:nvSpPr>
        <p:spPr>
          <a:xfrm>
            <a:off x="7451034" y="4652983"/>
            <a:ext cx="0" cy="150615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Connecteur droit 5"/>
          <p:cNvSpPr/>
          <p:nvPr/>
        </p:nvSpPr>
        <p:spPr>
          <a:xfrm>
            <a:off x="6756583" y="2432438"/>
            <a:ext cx="0" cy="1319817"/>
          </a:xfrm>
          <a:prstGeom prst="line">
            <a:avLst/>
          </a:prstGeom>
          <a:noFill/>
          <a:ln w="29160">
            <a:solidFill>
              <a:srgbClr val="FF0000"/>
            </a:solidFill>
            <a:prstDash val="solid"/>
            <a:tailEnd type="arrow"/>
          </a:ln>
        </p:spPr>
        <p:txBody>
          <a:bodyPr vert="horz" wrap="none" lIns="104400" tIns="59400" rIns="104400" bIns="594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727601" y="91065"/>
            <a:ext cx="4908109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2800" b="0" kern="0" dirty="0" smtClean="0">
                <a:solidFill>
                  <a:schemeClr val="accent6">
                    <a:lumMod val="75000"/>
                  </a:schemeClr>
                </a:solidFill>
              </a:rPr>
              <a:t>Performance: dynamic range</a:t>
            </a:r>
            <a:endParaRPr lang="en-GB" sz="2000" b="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78" y="832422"/>
            <a:ext cx="501770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Test with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charge injection system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 PMT-like pulses</a:t>
            </a: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Integral of the signals at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shaper outputs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Preliminary results: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few points and no precise calibration of the injector, but:</a:t>
            </a:r>
          </a:p>
          <a:p>
            <a:pPr marL="628650" lvl="1" indent="-1714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è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working quite well in each validity range</a:t>
            </a:r>
          </a:p>
          <a:p>
            <a:pPr marL="628650" lvl="1" indent="-1714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è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dynamic range limited to </a:t>
            </a: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800pC</a:t>
            </a:r>
            <a:r>
              <a:rPr lang="en-US" sz="1200" b="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(1200pC expected)</a:t>
            </a:r>
          </a:p>
          <a:p>
            <a:pPr marL="171450" indent="-1714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 Gain ratio: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H/M = 8.3 , M/L = 7.6  OK with simulations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850" y="6066462"/>
            <a:ext cx="979154" cy="31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30pC</a:t>
            </a:r>
            <a:endParaRPr lang="en-US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 rot="21303424">
            <a:off x="772359" y="4227555"/>
            <a:ext cx="88222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High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 rot="21303424">
            <a:off x="3613067" y="4218404"/>
            <a:ext cx="109464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Medium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 rot="21303424">
            <a:off x="6600630" y="4201690"/>
            <a:ext cx="84003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Low</a:t>
            </a: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4388" y="6099866"/>
            <a:ext cx="115118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120pC</a:t>
            </a:r>
            <a:endParaRPr lang="en-US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/>
              <a:sym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62834" y="6113908"/>
            <a:ext cx="1151186" cy="33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Wingdings" panose="05000000000000000000" pitchFamily="2" charset="2"/>
              </a:rPr>
              <a:t>800pC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  <a:cs typeface="Arial"/>
              <a:sym typeface="Wingdings" panose="05000000000000000000" pitchFamily="2" charset="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55" y="636531"/>
            <a:ext cx="3592815" cy="1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vers le bas 23"/>
          <p:cNvSpPr/>
          <p:nvPr/>
        </p:nvSpPr>
        <p:spPr bwMode="auto">
          <a:xfrm rot="16200000">
            <a:off x="4419938" y="538557"/>
            <a:ext cx="242316" cy="1100239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Flèche vers le bas 24"/>
          <p:cNvSpPr/>
          <p:nvPr/>
        </p:nvSpPr>
        <p:spPr bwMode="auto">
          <a:xfrm rot="17873363">
            <a:off x="4596614" y="1613871"/>
            <a:ext cx="242316" cy="816225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6605" y="609671"/>
            <a:ext cx="16678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Designed by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Univ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of Chicago</a:t>
            </a:r>
            <a:endParaRPr lang="en-US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081" y="4176138"/>
            <a:ext cx="1565275" cy="24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9" y="954739"/>
            <a:ext cx="3479844" cy="267084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084568" y="6545175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1643400" y="764640"/>
            <a:ext cx="1055520" cy="791280"/>
          </a:xfrm>
          <a:prstGeom prst="ellipse">
            <a:avLst/>
          </a:prstGeom>
          <a:noFill/>
          <a:ln w="57240">
            <a:solidFill>
              <a:srgbClr val="FFFFFF"/>
            </a:solidFill>
            <a:round/>
          </a:ln>
        </p:spPr>
      </p:sp>
      <p:pic>
        <p:nvPicPr>
          <p:cNvPr id="4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520" y="3642503"/>
            <a:ext cx="2674219" cy="297252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0" y="806103"/>
            <a:ext cx="5147441" cy="264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With PMT-like pulses, FATALIC-</a:t>
            </a:r>
            <a:r>
              <a:rPr lang="en-US" sz="12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v4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exhibits a compression of its response over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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800pC.</a:t>
            </a:r>
          </a:p>
          <a:p>
            <a:pPr marL="628650" lvl="1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current conveyor: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3.5</a:t>
            </a:r>
            <a:r>
              <a:rPr lang="el-GR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Ω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parasitic resistor on a power rail</a:t>
            </a:r>
          </a:p>
          <a:p>
            <a:pPr marL="628650" lvl="1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up to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200mV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voltage drop for high peak input current (tens of mA) (measurements fit with parasitic simulations).</a:t>
            </a:r>
          </a:p>
          <a:p>
            <a:pPr marL="628650" lvl="1" indent="-171450" algn="just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corrected in FATALIC-</a:t>
            </a:r>
            <a:r>
              <a:rPr lang="en-US" sz="1200" b="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v4b</a:t>
            </a: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New feature in V4b:</a:t>
            </a:r>
          </a:p>
          <a:p>
            <a:pPr marL="628650" lvl="1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extra pin (input) to force the </a:t>
            </a: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low-gain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data as output information</a:t>
            </a:r>
          </a:p>
          <a:p>
            <a:pPr marL="171450" indent="-1714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Chip delivered last week, tests in progress …</a:t>
            </a:r>
          </a:p>
        </p:txBody>
      </p:sp>
      <p:pic>
        <p:nvPicPr>
          <p:cNvPr id="6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8572" y="3642503"/>
            <a:ext cx="2679840" cy="297252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582872" y="3665903"/>
            <a:ext cx="132372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</a:rPr>
              <a:t>FATALIC4b</a:t>
            </a:r>
            <a:endParaRPr dirty="0"/>
          </a:p>
        </p:txBody>
      </p:sp>
      <p:sp>
        <p:nvSpPr>
          <p:cNvPr id="9" name="CustomShape 5"/>
          <p:cNvSpPr/>
          <p:nvPr/>
        </p:nvSpPr>
        <p:spPr>
          <a:xfrm>
            <a:off x="6896175" y="3724321"/>
            <a:ext cx="11973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</a:rPr>
              <a:t>FATALIC4</a:t>
            </a:r>
            <a:endParaRPr dirty="0"/>
          </a:p>
        </p:txBody>
      </p:sp>
      <p:sp>
        <p:nvSpPr>
          <p:cNvPr id="13" name="CustomShape 8"/>
          <p:cNvSpPr/>
          <p:nvPr/>
        </p:nvSpPr>
        <p:spPr>
          <a:xfrm>
            <a:off x="6666890" y="4181003"/>
            <a:ext cx="1071876" cy="25854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5" name="CustomShape 10"/>
          <p:cNvSpPr/>
          <p:nvPr/>
        </p:nvSpPr>
        <p:spPr>
          <a:xfrm>
            <a:off x="6666890" y="5588063"/>
            <a:ext cx="1655929" cy="23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0" dirty="0">
                <a:solidFill>
                  <a:schemeClr val="tx1"/>
                </a:solidFill>
                <a:latin typeface="Arial"/>
              </a:rPr>
              <a:t>IR drop simulation</a:t>
            </a:r>
            <a:endParaRPr sz="1050" b="0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615362" y="16757"/>
            <a:ext cx="3689617" cy="62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2800" b="0" kern="0" dirty="0" smtClean="0">
                <a:solidFill>
                  <a:schemeClr val="accent6">
                    <a:lumMod val="75000"/>
                  </a:schemeClr>
                </a:solidFill>
              </a:rPr>
              <a:t>FATALIC:</a:t>
            </a:r>
          </a:p>
          <a:p>
            <a:r>
              <a:rPr lang="en-GB" sz="2400" b="0" kern="0" dirty="0" smtClean="0">
                <a:solidFill>
                  <a:schemeClr val="accent6">
                    <a:lumMod val="75000"/>
                  </a:schemeClr>
                </a:solidFill>
              </a:rPr>
              <a:t>improvements (v4b)</a:t>
            </a:r>
            <a:endParaRPr lang="en-GB" sz="2400" b="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ustomShape 10"/>
          <p:cNvSpPr/>
          <p:nvPr/>
        </p:nvSpPr>
        <p:spPr>
          <a:xfrm>
            <a:off x="1317061" y="5708033"/>
            <a:ext cx="1655929" cy="23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400" b="0" dirty="0">
                <a:solidFill>
                  <a:schemeClr val="tx1"/>
                </a:solidFill>
                <a:latin typeface="Arial"/>
              </a:rPr>
              <a:t>IR drop simulation</a:t>
            </a:r>
            <a:endParaRPr sz="1050" b="0" dirty="0">
              <a:solidFill>
                <a:schemeClr val="tx1"/>
              </a:solidFill>
            </a:endParaRPr>
          </a:p>
        </p:txBody>
      </p:sp>
      <p:sp>
        <p:nvSpPr>
          <p:cNvPr id="20" name="CustomShape 8"/>
          <p:cNvSpPr/>
          <p:nvPr/>
        </p:nvSpPr>
        <p:spPr>
          <a:xfrm>
            <a:off x="4638266" y="4273158"/>
            <a:ext cx="585807" cy="390955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9" name="ZoneTexte 18"/>
          <p:cNvSpPr txBox="1"/>
          <p:nvPr/>
        </p:nvSpPr>
        <p:spPr>
          <a:xfrm>
            <a:off x="3994387" y="4050934"/>
            <a:ext cx="1059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parasitic</a:t>
            </a:r>
            <a:r>
              <a:rPr lang="fr-FR" dirty="0" smtClean="0"/>
              <a:t> </a:t>
            </a:r>
            <a:r>
              <a:rPr lang="fr-FR" dirty="0" err="1" smtClean="0"/>
              <a:t>resistor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014130" y="4465623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/>
              <a:t>R=3.5</a:t>
            </a:r>
            <a:r>
              <a:rPr lang="el-GR" b="0" dirty="0" smtClean="0"/>
              <a:t>Ω</a:t>
            </a:r>
            <a:endParaRPr lang="fr-FR" b="0" dirty="0"/>
          </a:p>
        </p:txBody>
      </p:sp>
      <p:sp>
        <p:nvSpPr>
          <p:cNvPr id="24" name="Connecteur droit 23"/>
          <p:cNvSpPr/>
          <p:nvPr/>
        </p:nvSpPr>
        <p:spPr>
          <a:xfrm>
            <a:off x="6983041" y="1698624"/>
            <a:ext cx="0" cy="1682909"/>
          </a:xfrm>
          <a:prstGeom prst="line">
            <a:avLst/>
          </a:prstGeom>
          <a:noFill/>
          <a:ln w="29160">
            <a:solidFill>
              <a:srgbClr val="FF0000"/>
            </a:solidFill>
            <a:prstDash val="solid"/>
            <a:tailEnd type="none"/>
          </a:ln>
        </p:spPr>
        <p:txBody>
          <a:bodyPr vert="horz" wrap="none" lIns="104400" tIns="59400" rIns="104400" bIns="594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02828" y="2155359"/>
            <a:ext cx="1169903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V4: simulation (</a:t>
            </a:r>
            <a:r>
              <a:rPr lang="fr-FR" dirty="0" err="1" smtClean="0"/>
              <a:t>extracted</a:t>
            </a:r>
            <a:r>
              <a:rPr lang="fr-FR" dirty="0" smtClean="0"/>
              <a:t>) and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Flèche vers le bas 24"/>
          <p:cNvSpPr/>
          <p:nvPr/>
        </p:nvSpPr>
        <p:spPr bwMode="auto">
          <a:xfrm rot="10624489">
            <a:off x="7833193" y="1561750"/>
            <a:ext cx="242316" cy="541464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47323" y="1062312"/>
            <a:ext cx="1106395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V4b: simulation (</a:t>
            </a:r>
            <a:r>
              <a:rPr lang="fr-FR" dirty="0" err="1" smtClean="0"/>
              <a:t>extracted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7" name="Flèche vers le bas 26"/>
          <p:cNvSpPr/>
          <p:nvPr/>
        </p:nvSpPr>
        <p:spPr bwMode="auto">
          <a:xfrm rot="16430559">
            <a:off x="6645521" y="1091662"/>
            <a:ext cx="242316" cy="541464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Flèche vers le bas 27"/>
          <p:cNvSpPr/>
          <p:nvPr/>
        </p:nvSpPr>
        <p:spPr bwMode="auto">
          <a:xfrm rot="482393">
            <a:off x="7376099" y="2963348"/>
            <a:ext cx="242316" cy="614588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302554" y="4137116"/>
            <a:ext cx="1071876" cy="25854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2" name="Double flèche horizontale 11"/>
          <p:cNvSpPr/>
          <p:nvPr/>
        </p:nvSpPr>
        <p:spPr bwMode="auto">
          <a:xfrm>
            <a:off x="5447323" y="4149672"/>
            <a:ext cx="1063844" cy="245993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50618" y="5380287"/>
            <a:ext cx="1358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 stage of the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conveyor</a:t>
            </a:r>
            <a:endParaRPr lang="fr-FR" dirty="0"/>
          </a:p>
        </p:txBody>
      </p:sp>
      <p:sp>
        <p:nvSpPr>
          <p:cNvPr id="16" name="Virage 15"/>
          <p:cNvSpPr/>
          <p:nvPr/>
        </p:nvSpPr>
        <p:spPr bwMode="auto">
          <a:xfrm flipH="1" flipV="1">
            <a:off x="3380762" y="1698624"/>
            <a:ext cx="2357307" cy="2352308"/>
          </a:xfrm>
          <a:prstGeom prst="bentArrow">
            <a:avLst>
              <a:gd name="adj1" fmla="val 7141"/>
              <a:gd name="adj2" fmla="val 9966"/>
              <a:gd name="adj3" fmla="val 17069"/>
              <a:gd name="adj4" fmla="val 43750"/>
            </a:avLst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236688" y="1315147"/>
            <a:ext cx="6170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Readout electronics of the Tile Calorimeter of Atlas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The FATALIC ASIC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Performance of FATALIC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Summary and Outlooks</a:t>
            </a:r>
            <a:endParaRPr 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5486" y="44970"/>
            <a:ext cx="2113301" cy="57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Outline</a:t>
            </a:r>
            <a:endParaRPr 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236689" y="1315147"/>
            <a:ext cx="6635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Readout electronics of the Tile Calorimeter of Atlas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The FATALIC ASIC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Performance of FATALIC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Summary and Outlooks</a:t>
            </a:r>
            <a:endParaRPr lang="en-US" sz="2000" b="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5486" y="44970"/>
            <a:ext cx="2113301" cy="57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Outline</a:t>
            </a:r>
            <a:endParaRPr 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0321" y="-127735"/>
            <a:ext cx="4091939" cy="914400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Summary and Outlooks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2764" y="903349"/>
            <a:ext cx="8865705" cy="53600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FATALIC ASIC is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of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three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options dedicated to the upgrade of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VFE electronics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of the ATLAS-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TileCal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 performs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full processing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of the PMT signal, including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analog-to-digital conversion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FATALIC fulfills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requirements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terms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noise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and the embedded digitization guarantees an optimal signal-to-noise ratio all along the readout chain.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linearity is validated up to a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dynamic range of 800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pC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It is extended to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1200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pC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with FATALIC-v4b (to be measured).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More exhaustive measurements in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physic conditions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(PMT-like pulses) will be carried out thanks to: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charge injector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system embedded in the "All-in-One" board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dedicated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LED+PMT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system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Performance of FATALIC, as the two other options, will be evaluated on a demonstrator during test beams in 2015-2016 (1</a:t>
            </a:r>
            <a:r>
              <a:rPr lang="en-US" sz="1400" b="0" baseline="30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period next week).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space réservé du numéro de diapositive 3"/>
          <p:cNvSpPr txBox="1">
            <a:spLocks noGrp="1"/>
          </p:cNvSpPr>
          <p:nvPr/>
        </p:nvSpPr>
        <p:spPr bwMode="auto">
          <a:xfrm>
            <a:off x="7391400" y="640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121057A-948C-4B12-9B1C-0E1D00979EC3}" type="slidenum">
              <a:rPr lang="en-US" sz="1400" b="0">
                <a:solidFill>
                  <a:schemeClr val="accent2"/>
                </a:solidFill>
              </a:rPr>
              <a:pPr algn="r" eaLnBrk="0" hangingPunct="0"/>
              <a:t>20</a:t>
            </a:fld>
            <a:endParaRPr lang="en-US" sz="1400" b="0" dirty="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89541" y="5957473"/>
            <a:ext cx="286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2"/>
                </a:solidFill>
              </a:rPr>
              <a:t>THANK YOU !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79" y="3225445"/>
            <a:ext cx="4797008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77200" y="6574241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1184" y="119088"/>
            <a:ext cx="4631649" cy="57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ATLAS Tile Calorimeter</a:t>
            </a:r>
            <a:endParaRPr lang="en-US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84" y="846953"/>
            <a:ext cx="3548795" cy="23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47967" y="689547"/>
            <a:ext cx="4717278" cy="35728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TileCal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a few words: 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central hadronic calorimeter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of the ATLAS experiment;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segmentation: modules grouped in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barrels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active sensors: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plastic scintillator tiles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embedded in a steel absorber structure;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readout  chain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located in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drawers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:</a:t>
            </a:r>
          </a:p>
          <a:p>
            <a:pPr lvl="1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fibers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PMTs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readout electronics</a:t>
            </a: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about 16-bit dynamic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range (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single PMT): </a:t>
            </a:r>
          </a:p>
          <a:p>
            <a:pPr marL="1200150" lvl="2" indent="-28575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16 MeV (1pe)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few 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TeV</a:t>
            </a: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1200150" lvl="2" indent="-28575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-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24 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fC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few  </a:t>
            </a:r>
            <a:r>
              <a:rPr lang="en-US" sz="1400" b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400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3" descr="C:\Users\Laurent\AppData\Local\Temp\Rar$DI77.216\ATLAS-Logo-Blue-CMYK-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21" y="2779927"/>
            <a:ext cx="938917" cy="4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793" y="4817798"/>
            <a:ext cx="2461240" cy="16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879933" y="5392397"/>
            <a:ext cx="1917075" cy="3634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20269026">
            <a:off x="6269078" y="5829164"/>
            <a:ext cx="2262759" cy="3634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 rot="16200000">
            <a:off x="5400520" y="5084924"/>
            <a:ext cx="242316" cy="978408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 rot="1732375">
            <a:off x="4385149" y="3127543"/>
            <a:ext cx="242316" cy="1739891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 rot="1732375">
            <a:off x="2667289" y="1035089"/>
            <a:ext cx="242316" cy="435827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831" y="846953"/>
            <a:ext cx="615874" cy="2000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barrel</a:t>
            </a:r>
            <a:endParaRPr lang="fr-F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vers le bas 16"/>
          <p:cNvSpPr/>
          <p:nvPr/>
        </p:nvSpPr>
        <p:spPr bwMode="auto">
          <a:xfrm rot="1732375">
            <a:off x="3485063" y="993107"/>
            <a:ext cx="242316" cy="591091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1322" y="903645"/>
            <a:ext cx="1034257" cy="2000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 extended barrel</a:t>
            </a:r>
            <a:endParaRPr lang="fr-F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26353" y="68132"/>
            <a:ext cx="5276224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Motivations for the Tile upgrade</a:t>
            </a:r>
            <a:endParaRPr lang="en-US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117608" y="833565"/>
            <a:ext cx="8842076" cy="56119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Two key issues:</a:t>
            </a:r>
          </a:p>
          <a:p>
            <a:pPr marL="285750" indent="-28575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 cope with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HiLumi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-LHC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constraints expected in 2023: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2023: end-of-life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of the current system (obsolescence of electronics)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better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radiation tolerance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 TID of 50 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krad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 at the barrel level)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14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more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powerful trigger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across whole ATLAS detector</a:t>
            </a:r>
            <a:endParaRPr lang="en-US" sz="14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improve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the current system: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simplify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operation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of the detector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improve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reliability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maintenance more difficult due to higher radiation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level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facilitate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the operation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maintenance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increase </a:t>
            </a:r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serviceability</a:t>
            </a:r>
          </a:p>
          <a:p>
            <a:pPr marL="800100" lvl="1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ncrease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dynamic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range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to be able to observe very high energy events in each cell</a:t>
            </a:r>
            <a:endParaRPr lang="en-US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878554"/>
            <a:ext cx="8054340" cy="19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068411" y="6568441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6276" y="46480"/>
            <a:ext cx="5788044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The Read-out electronics upgrade</a:t>
            </a:r>
            <a:endParaRPr lang="en-US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7841" y="607310"/>
            <a:ext cx="43252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Simplified view of the </a:t>
            </a:r>
            <a:r>
              <a:rPr lang="en-US" dirty="0" smtClean="0">
                <a:solidFill>
                  <a:srgbClr val="FF0000"/>
                </a:solidFill>
              </a:rPr>
              <a:t>proposed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upgraded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readout electronics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-3" y="2785403"/>
            <a:ext cx="8964891" cy="2805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Readout electronics composed of 3 boards: "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All-in-One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Main B.  Daughter B.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"All-in-One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 board: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PMT signal processing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thanks to a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Tile-Specific Integrated Circuit: FATALIC</a:t>
            </a:r>
            <a:endParaRPr lang="en-US" sz="14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à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key issues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performance, reliability, rad-tolerance, energy-efficiency</a:t>
            </a:r>
            <a:endParaRPr lang="en-US" sz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à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gain-channels with at least 10-bit precision ADC to extend the dynamic range up to 1200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pC</a:t>
            </a:r>
            <a:endParaRPr lang="en-US" sz="12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à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early embedded digitization reduce constraints </a:t>
            </a: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cabling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and on MB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Main Board: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data coding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LV distribution + controls + Cs calibration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à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"pure" digital board: no transmission and "handling" of analog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sensitive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signal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à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simplified design, reduced cost, increased robustness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Daughter board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14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C.Bohm's</a:t>
            </a:r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talk): </a:t>
            </a:r>
            <a:endParaRPr lang="en-US" sz="14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 eaLnBrk="0" hangingPunct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200" b="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high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speed optical communication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 transmission of full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data at 40 Mbps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 of the detector</a:t>
            </a:r>
            <a:endParaRPr lang="en-US" sz="12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053" y="4290163"/>
            <a:ext cx="2416046" cy="153162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084820" y="5560173"/>
            <a:ext cx="96853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"All-in-one"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 bwMode="auto">
          <a:xfrm>
            <a:off x="7644108" y="3570792"/>
            <a:ext cx="242316" cy="1344108"/>
          </a:xfrm>
          <a:prstGeom prst="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608" y="6238250"/>
            <a:ext cx="7359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This system allows a digital triggering and a digital integration for Cs calibration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 bwMode="auto">
          <a:xfrm>
            <a:off x="3643864" y="1665188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236689" y="1315147"/>
            <a:ext cx="6170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Readout electronics of the Tile Calorimeter of Atlas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The FATALIC ASIC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Performance of FATALIC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sz="2000" b="0" dirty="0" smtClean="0"/>
              <a:t>Summary and Outlooks</a:t>
            </a:r>
            <a:endParaRPr lang="en-US" sz="2000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45486" y="44970"/>
            <a:ext cx="2113301" cy="5704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Outline</a:t>
            </a:r>
            <a:endParaRPr 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226" y="5925573"/>
            <a:ext cx="3282065" cy="6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197" y="679560"/>
            <a:ext cx="4796853" cy="37089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AEBDFA-6871-486A-AE7F-4D13CE7537D3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08" y="751979"/>
            <a:ext cx="42692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The FATALIC chip embeds:</a:t>
            </a:r>
          </a:p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Symbol"/>
              </a:rPr>
              <a:t>An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analog-processing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block with: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current conveyor which "reads" and "duplicates" the PMT current pulse to cover the dynamic range with 3 gain-channels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3x RC-shapers (one per channel)</a:t>
            </a:r>
            <a:endParaRPr lang="en-US" sz="12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analog-to-digital conversion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12-bit 40 MS/s ADC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one single ADC per channel</a:t>
            </a: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digital processing</a:t>
            </a:r>
          </a:p>
          <a:p>
            <a:pPr marL="62865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Pipeline ADC data processing (1.5bit/stage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algo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.)</a:t>
            </a:r>
          </a:p>
          <a:p>
            <a:pPr marL="62865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 auto-selection of the data to be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transmitted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 Medium gain AND (Low OR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igh gain) data</a:t>
            </a:r>
          </a:p>
          <a:p>
            <a:pPr marL="62865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80Mb/s output data multiplexing</a:t>
            </a:r>
            <a:endParaRPr lang="en-US" sz="12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628650" lvl="1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200" b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7073" y="1582219"/>
            <a:ext cx="648072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72262" y="22485"/>
            <a:ext cx="3691995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The FATALIC ASIC</a:t>
            </a:r>
            <a:endParaRPr lang="en-US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83" y="4622751"/>
            <a:ext cx="77466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Two replica blocks for test purpose: analog core and one ADC</a:t>
            </a: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Power consumption limited to </a:t>
            </a: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205mW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with a </a:t>
            </a: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single power voltage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(1.6V)</a:t>
            </a: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FATALIC 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has been designed with the IBM CMOS 130nm, 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characterized for his rad-tolerance by </a:t>
            </a:r>
            <a:r>
              <a:rPr lang="en-US" sz="1200" b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Cern</a:t>
            </a: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0" y="3401216"/>
            <a:ext cx="8695217" cy="32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077198" y="6337659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80346" y="20819"/>
            <a:ext cx="3658966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The current conveyor</a:t>
            </a:r>
            <a:endParaRPr lang="en-US" sz="28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7571" y="678044"/>
            <a:ext cx="4082638" cy="182490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ZoneTexte 5"/>
          <p:cNvSpPr txBox="1"/>
          <p:nvPr/>
        </p:nvSpPr>
        <p:spPr>
          <a:xfrm>
            <a:off x="93183" y="764777"/>
            <a:ext cx="4376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The input stage: 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low impedance common-gate input (&lt;20</a:t>
            </a:r>
            <a:r>
              <a:rPr lang="el-GR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Ω</a:t>
            </a:r>
            <a:r>
              <a:rPr lang="fr-FR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12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copy of the current to the amplifying stages</a:t>
            </a: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current-amplification stages: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factor of amplification given by the size ratio between master and slave transistors (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Kx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/K1) 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differential output</a:t>
            </a:r>
          </a:p>
          <a:p>
            <a:pPr marL="171450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2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dummy structure of the current conveyor is used to remove the biasing current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485117" y="1223027"/>
            <a:ext cx="940037" cy="7349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9657" y="4267227"/>
            <a:ext cx="1810643" cy="223029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05040" y="4188890"/>
            <a:ext cx="1129470" cy="223029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85115" y="4210177"/>
            <a:ext cx="1129470" cy="223029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55220" y="4188890"/>
            <a:ext cx="1129470" cy="2230296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 rot="21303424">
            <a:off x="6592174" y="5243876"/>
            <a:ext cx="88222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High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 rot="21303424">
            <a:off x="4646186" y="5230988"/>
            <a:ext cx="118136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Medium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 rot="21303424">
            <a:off x="2749758" y="5209154"/>
            <a:ext cx="84003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Low</a:t>
            </a: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 Gain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 rot="21303424">
            <a:off x="882670" y="5761041"/>
            <a:ext cx="94151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Input stage</a:t>
            </a:r>
            <a:endParaRPr lang="fr-FR" sz="1200" b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077200" y="6466784"/>
            <a:ext cx="1066800" cy="457200"/>
          </a:xfrm>
        </p:spPr>
        <p:txBody>
          <a:bodyPr/>
          <a:lstStyle/>
          <a:p>
            <a:pPr>
              <a:defRPr/>
            </a:pPr>
            <a:fld id="{73AEBDFA-6871-486A-AE7F-4D13CE7537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7571" y="678044"/>
            <a:ext cx="4082638" cy="1824904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ZoneTexte 5"/>
          <p:cNvSpPr txBox="1"/>
          <p:nvPr/>
        </p:nvSpPr>
        <p:spPr>
          <a:xfrm>
            <a:off x="45558" y="764777"/>
            <a:ext cx="6063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The shaper has a dual function: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Transimpedance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amplifier</a:t>
            </a:r>
          </a:p>
          <a:p>
            <a:pPr marL="628650" lvl="1" indent="-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Integration of the PMT-pulse </a:t>
            </a:r>
          </a:p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Peaking time (with typ. PMT pulse):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Symbol"/>
              </a:rPr>
              <a:t>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22ns</a:t>
            </a:r>
          </a:p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Identical shaper for the 3 gain-channels</a:t>
            </a:r>
          </a:p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Noise (Current-Conveyor + Shaper): &lt; 500µV 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rms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(7 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fC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rms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171450" lvl="0" indent="-1714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600" b="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417258" y="746409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038" y="3199869"/>
            <a:ext cx="4694909" cy="27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04833" y="25120"/>
            <a:ext cx="2105657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132080" anchor="ctr"/>
          <a:lstStyle/>
          <a:p>
            <a:pPr algn="ctr" eaLnBrk="0" hangingPunct="0"/>
            <a:r>
              <a:rPr lang="en-US" sz="2800" b="0" dirty="0" smtClean="0">
                <a:solidFill>
                  <a:schemeClr val="accent2"/>
                </a:solidFill>
              </a:rPr>
              <a:t>The shaper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947" y="3541883"/>
            <a:ext cx="2120576" cy="20670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8" y="3541882"/>
            <a:ext cx="1950080" cy="220082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207051" y="401439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PMT pulse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35523" y="3904283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Shaper</a:t>
            </a:r>
            <a:r>
              <a:rPr lang="fr-FR" dirty="0" smtClean="0">
                <a:solidFill>
                  <a:schemeClr val="bg1"/>
                </a:solidFill>
              </a:rPr>
              <a:t> signal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5417257" y="1292856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5417256" y="1828449"/>
            <a:ext cx="739599" cy="595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>
            <a:off x="1207051" y="5209309"/>
            <a:ext cx="261531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1110274" y="4929354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20ns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7385113" y="5340114"/>
            <a:ext cx="305225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7288336" y="5060159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c_lolo">
  <a:themeElements>
    <a:clrScheme name="ilc_lo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lc_lol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ilc_l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15946</TotalTime>
  <Words>1400</Words>
  <Application>Microsoft Office PowerPoint</Application>
  <PresentationFormat>Affichage à l'écran (4:3)</PresentationFormat>
  <Paragraphs>236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ilc_lolo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 and Outlooks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Manen</dc:creator>
  <cp:lastModifiedBy>François Vazeille</cp:lastModifiedBy>
  <cp:revision>1512</cp:revision>
  <cp:lastPrinted>2015-09-22T15:16:15Z</cp:lastPrinted>
  <dcterms:created xsi:type="dcterms:W3CDTF">2005-11-21T04:08:26Z</dcterms:created>
  <dcterms:modified xsi:type="dcterms:W3CDTF">2016-04-06T09:12:58Z</dcterms:modified>
</cp:coreProperties>
</file>