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74" r:id="rId4"/>
    <p:sldId id="261" r:id="rId5"/>
    <p:sldId id="262" r:id="rId6"/>
    <p:sldId id="264" r:id="rId7"/>
    <p:sldId id="265" r:id="rId8"/>
    <p:sldId id="266" r:id="rId9"/>
    <p:sldId id="268" r:id="rId10"/>
    <p:sldId id="267" r:id="rId11"/>
    <p:sldId id="270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05" autoAdjust="0"/>
  </p:normalViewPr>
  <p:slideViewPr>
    <p:cSldViewPr>
      <p:cViewPr>
        <p:scale>
          <a:sx n="75" d="100"/>
          <a:sy n="75" d="100"/>
        </p:scale>
        <p:origin x="-206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6AF38-5D1D-A749-8A6F-5B5FB1B2176B}" type="datetimeFigureOut">
              <a:rPr lang="fr-FR" smtClean="0"/>
              <a:t>11/10/15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4D53-6A88-C34D-A867-A679BF625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640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35877-A914-41B7-8484-97727D571FD0}" type="datetimeFigureOut">
              <a:rPr lang="en-US" smtClean="0"/>
              <a:pPr/>
              <a:t>11/10/15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524C4-DC31-4793-A368-A02526AAA0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706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eHS</a:t>
            </a:r>
            <a:endParaRPr lang="en-GB" dirty="0" smtClean="0"/>
          </a:p>
          <a:p>
            <a:r>
              <a:rPr lang="en-GB" dirty="0" smtClean="0"/>
              <a:t>What</a:t>
            </a:r>
            <a:r>
              <a:rPr lang="en-GB" baseline="0" dirty="0" smtClean="0"/>
              <a:t> we achieved so far</a:t>
            </a:r>
          </a:p>
          <a:p>
            <a:r>
              <a:rPr lang="en-GB" baseline="0" dirty="0" smtClean="0"/>
              <a:t>Most importantly, highlight points that need to be kept in mind when designing and developing the </a:t>
            </a:r>
            <a:r>
              <a:rPr lang="en-GB" baseline="0" dirty="0" err="1" smtClean="0"/>
              <a:t>eHS</a:t>
            </a:r>
            <a:r>
              <a:rPr lang="en-GB" baseline="0" dirty="0" smtClean="0"/>
              <a:t> components if we want </a:t>
            </a:r>
            <a:r>
              <a:rPr lang="en-GB" baseline="0" dirty="0" err="1" smtClean="0"/>
              <a:t>eHS</a:t>
            </a:r>
            <a:r>
              <a:rPr lang="en-GB" baseline="0" dirty="0" smtClean="0"/>
              <a:t> to be a successful legacy from eTRIKS to the scientific community.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29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 of </a:t>
            </a:r>
            <a:r>
              <a:rPr lang="en-GB" dirty="0" err="1" smtClean="0"/>
              <a:t>eHS</a:t>
            </a:r>
            <a:endParaRPr lang="en-GB" dirty="0" smtClean="0"/>
          </a:p>
          <a:p>
            <a:r>
              <a:rPr lang="en-GB" dirty="0" smtClean="0"/>
              <a:t>What</a:t>
            </a:r>
            <a:r>
              <a:rPr lang="en-GB" baseline="0" dirty="0" smtClean="0"/>
              <a:t> we achieved so far</a:t>
            </a:r>
          </a:p>
          <a:p>
            <a:r>
              <a:rPr lang="en-GB" baseline="0" dirty="0" smtClean="0"/>
              <a:t>Most importantly, highlight points that need to be kept in mind when designing and developing the </a:t>
            </a:r>
            <a:r>
              <a:rPr lang="en-GB" baseline="0" dirty="0" err="1" smtClean="0"/>
              <a:t>eHS</a:t>
            </a:r>
            <a:r>
              <a:rPr lang="en-GB" baseline="0" dirty="0" smtClean="0"/>
              <a:t> components if we want </a:t>
            </a:r>
            <a:r>
              <a:rPr lang="en-GB" baseline="0" dirty="0" err="1" smtClean="0"/>
              <a:t>eHS</a:t>
            </a:r>
            <a:r>
              <a:rPr lang="en-GB" baseline="0" dirty="0" smtClean="0"/>
              <a:t> to be a successful legacy from eTRIKS to the scientific community.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524C4-DC31-4793-A368-A02526AAA0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19A45-2A0E-3041-ACC6-CE3DAA6E62B3}" type="datetime1">
              <a:rPr lang="en-US" smtClean="0"/>
              <a:t>11/10/15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5943600"/>
            <a:ext cx="19812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886200" y="5943600"/>
            <a:ext cx="1524000" cy="8382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7010400" y="5867400"/>
            <a:ext cx="1905000" cy="990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C595-A0A3-D04A-9AC2-335E4A78D30A}" type="datetime1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187F7-E67E-C44D-9316-64104D2E0510}" type="datetime1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C2E9-247F-D04E-8C1E-60330AC32B6D}" type="datetime1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DCDE1-D7D7-2A48-97D4-4BBDDAAC6FB7}" type="datetime1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522D-4DE3-4C49-A2B5-55BAA58A0760}" type="datetime1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5B5C1-D462-8F49-8665-1F8AAAFE6C41}" type="datetime1">
              <a:rPr lang="en-US" smtClean="0"/>
              <a:t>11/10/15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F275-9AD8-8A4F-BFDF-927566D7F690}" type="datetime1">
              <a:rPr lang="en-US" smtClean="0"/>
              <a:t>11/10/15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DF52B-26AC-8547-A750-A48E05FCA44E}" type="datetime1">
              <a:rPr lang="en-US" smtClean="0"/>
              <a:t>11/10/15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2A800-EE2C-794C-8D4A-F7010F34FEAF}" type="datetime1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20F9-F030-8F4A-A250-05C4DC8C69A8}" type="datetime1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F0D28-5452-EA42-8DAE-0388EB485E53}" type="datetime1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EB50E-6F35-4D44-8B4D-7613F36BDA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68575"/>
            <a:ext cx="81534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eTRIKS </a:t>
            </a:r>
            <a: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Harmonization System</a:t>
            </a:r>
            <a:br>
              <a:rPr lang="en-US" sz="36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October 14 2015</a:t>
            </a:r>
            <a:endParaRPr lang="en-US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/>
          <a:srcRect l="-49" t="4285" r="41814" b="77003"/>
          <a:stretch>
            <a:fillRect/>
          </a:stretch>
        </p:blipFill>
        <p:spPr bwMode="auto">
          <a:xfrm>
            <a:off x="336550" y="228600"/>
            <a:ext cx="880745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56928" y="4161472"/>
            <a:ext cx="5162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1859C"/>
                </a:solidFill>
              </a:rPr>
              <a:t>Fabien Richard</a:t>
            </a:r>
          </a:p>
          <a:p>
            <a:r>
              <a:rPr lang="en-US" dirty="0" smtClean="0">
                <a:solidFill>
                  <a:srgbClr val="31859C"/>
                </a:solidFill>
              </a:rPr>
              <a:t>CNRS, EISBM</a:t>
            </a:r>
          </a:p>
          <a:p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to make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a long-term success? (1/3)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35467" y="1219200"/>
            <a:ext cx="8856133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/>
              <a:t>Same approach as tranSMART: </a:t>
            </a:r>
          </a:p>
          <a:p>
            <a:pPr marL="0" indent="0">
              <a:buNone/>
            </a:pPr>
            <a:r>
              <a:rPr lang="en-GB" sz="2200" b="1" dirty="0" smtClean="0"/>
              <a:t>Make the </a:t>
            </a:r>
            <a:r>
              <a:rPr lang="en-GB" sz="2200" b="1" dirty="0" err="1" smtClean="0"/>
              <a:t>eHS</a:t>
            </a:r>
            <a:r>
              <a:rPr lang="en-GB" sz="2200" b="1" dirty="0" smtClean="0"/>
              <a:t> to be adopted by the broadest community of users.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47" name="Espace réservé du contenu 7"/>
          <p:cNvSpPr txBox="1">
            <a:spLocks/>
          </p:cNvSpPr>
          <p:nvPr/>
        </p:nvSpPr>
        <p:spPr>
          <a:xfrm>
            <a:off x="152400" y="2286000"/>
            <a:ext cx="8856133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200" b="1" u="sng" dirty="0" smtClean="0"/>
              <a:t>Who are the users?</a:t>
            </a:r>
          </a:p>
          <a:p>
            <a:r>
              <a:rPr lang="en-GB" sz="2200" dirty="0" smtClean="0"/>
              <a:t>Data providers (scientists and clinicians). 95 % of the users</a:t>
            </a:r>
          </a:p>
          <a:p>
            <a:r>
              <a:rPr lang="en-GB" sz="2200" dirty="0" smtClean="0"/>
              <a:t>Data managers and curators. 5 % of the users</a:t>
            </a:r>
          </a:p>
          <a:p>
            <a:pPr marL="0" indent="0">
              <a:buFont typeface="Arial" pitchFamily="34" charset="0"/>
              <a:buNone/>
            </a:pPr>
            <a:r>
              <a:rPr lang="en-GB" sz="2200" b="1" dirty="0" err="1" smtClean="0"/>
              <a:t>eHS</a:t>
            </a:r>
            <a:r>
              <a:rPr lang="en-GB" sz="2200" b="1" dirty="0" smtClean="0"/>
              <a:t> main target is users who are </a:t>
            </a:r>
            <a:r>
              <a:rPr lang="en-GB" sz="2200" b="1" u="sng" dirty="0" smtClean="0"/>
              <a:t>not</a:t>
            </a:r>
            <a:r>
              <a:rPr lang="en-GB" sz="2200" b="1" dirty="0" smtClean="0"/>
              <a:t> experts in data management and curation.</a:t>
            </a:r>
          </a:p>
        </p:txBody>
      </p:sp>
      <p:sp>
        <p:nvSpPr>
          <p:cNvPr id="148" name="Espace réservé du contenu 7"/>
          <p:cNvSpPr txBox="1">
            <a:spLocks/>
          </p:cNvSpPr>
          <p:nvPr/>
        </p:nvSpPr>
        <p:spPr>
          <a:xfrm>
            <a:off x="152400" y="4343400"/>
            <a:ext cx="8856133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200" b="1" u="sng" dirty="0" smtClean="0"/>
              <a:t>Consequence on the </a:t>
            </a:r>
            <a:r>
              <a:rPr lang="en-GB" sz="2200" b="1" u="sng" dirty="0" err="1" smtClean="0"/>
              <a:t>eHS</a:t>
            </a:r>
            <a:r>
              <a:rPr lang="en-GB" sz="2200" b="1" u="sng" dirty="0" smtClean="0"/>
              <a:t> application development</a:t>
            </a:r>
            <a:r>
              <a:rPr lang="en-GB" sz="2200" b="1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en-GB" sz="2200" dirty="0" smtClean="0"/>
              <a:t>User interfaces must be </a:t>
            </a:r>
            <a:r>
              <a:rPr lang="en-GB" sz="2200" b="1" dirty="0" smtClean="0"/>
              <a:t>intuitive</a:t>
            </a:r>
            <a:r>
              <a:rPr lang="en-GB" sz="2200" dirty="0" smtClean="0"/>
              <a:t> (no need to read a manual)</a:t>
            </a:r>
          </a:p>
          <a:p>
            <a:pPr>
              <a:spcBef>
                <a:spcPts val="1200"/>
              </a:spcBef>
            </a:pPr>
            <a:r>
              <a:rPr lang="en-GB" sz="2200" dirty="0" smtClean="0"/>
              <a:t>User interfaces must </a:t>
            </a:r>
            <a:r>
              <a:rPr lang="en-GB" sz="2200" b="1" dirty="0" smtClean="0"/>
              <a:t>guide the users from what users know </a:t>
            </a:r>
            <a:r>
              <a:rPr lang="en-GB" sz="2200" dirty="0" smtClean="0"/>
              <a:t>(</a:t>
            </a:r>
            <a:r>
              <a:rPr lang="en-GB" sz="2200" dirty="0" err="1" smtClean="0"/>
              <a:t>eg</a:t>
            </a:r>
            <a:r>
              <a:rPr lang="en-GB" sz="2200" dirty="0" smtClean="0"/>
              <a:t> their assays, studies, terms) </a:t>
            </a:r>
            <a:r>
              <a:rPr lang="en-GB" sz="2200" b="1" dirty="0" smtClean="0"/>
              <a:t>toward what is needed for data harmonization </a:t>
            </a:r>
            <a:r>
              <a:rPr lang="en-GB" sz="2200" dirty="0" smtClean="0"/>
              <a:t>(</a:t>
            </a:r>
            <a:r>
              <a:rPr lang="en-GB" sz="2200" dirty="0" err="1" smtClean="0"/>
              <a:t>eg</a:t>
            </a:r>
            <a:r>
              <a:rPr lang="en-GB" sz="2200" dirty="0" smtClean="0"/>
              <a:t> template, CV terms, terminologies)</a:t>
            </a:r>
          </a:p>
          <a:p>
            <a:pPr marL="0" indent="0">
              <a:buFont typeface="Arial" pitchFamily="34" charset="0"/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365127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to make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a long-term success? (2/3)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35467" y="1219200"/>
            <a:ext cx="8856133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 smtClean="0"/>
              <a:t>Other key success factors:</a:t>
            </a:r>
            <a:r>
              <a:rPr lang="en-GB" sz="2200" dirty="0" smtClean="0"/>
              <a:t> </a:t>
            </a:r>
          </a:p>
          <a:p>
            <a:pPr>
              <a:lnSpc>
                <a:spcPct val="130000"/>
              </a:lnSpc>
            </a:pPr>
            <a:r>
              <a:rPr lang="en-GB" sz="2200" dirty="0" smtClean="0"/>
              <a:t>Open-source code of the </a:t>
            </a:r>
            <a:r>
              <a:rPr lang="en-GB" sz="2200" dirty="0" err="1" smtClean="0"/>
              <a:t>eHS</a:t>
            </a:r>
            <a:r>
              <a:rPr lang="en-GB" sz="2200" dirty="0" smtClean="0"/>
              <a:t> components,</a:t>
            </a:r>
          </a:p>
          <a:p>
            <a:pPr>
              <a:lnSpc>
                <a:spcPct val="130000"/>
              </a:lnSpc>
            </a:pPr>
            <a:r>
              <a:rPr lang="en-GB" sz="2200" dirty="0" smtClean="0"/>
              <a:t>A reference </a:t>
            </a:r>
            <a:r>
              <a:rPr lang="en-GB" sz="2200" dirty="0" err="1" smtClean="0"/>
              <a:t>eMDR</a:t>
            </a:r>
            <a:r>
              <a:rPr lang="en-GB" sz="2200" dirty="0" smtClean="0"/>
              <a:t> where curation knowledge, terminologies, template are publicly shared, and</a:t>
            </a:r>
          </a:p>
          <a:p>
            <a:pPr>
              <a:lnSpc>
                <a:spcPct val="130000"/>
              </a:lnSpc>
            </a:pPr>
            <a:r>
              <a:rPr lang="en-GB" sz="2200" dirty="0" smtClean="0"/>
              <a:t>Standard and easy installation of </a:t>
            </a:r>
            <a:r>
              <a:rPr lang="en-GB" sz="2200" dirty="0" err="1" smtClean="0"/>
              <a:t>Biospeak</a:t>
            </a:r>
            <a:r>
              <a:rPr lang="en-GB" sz="2200" dirty="0" smtClean="0"/>
              <a:t> (</a:t>
            </a:r>
            <a:r>
              <a:rPr lang="en-GB" sz="2200" dirty="0" err="1" smtClean="0"/>
              <a:t>eg</a:t>
            </a:r>
            <a:r>
              <a:rPr lang="en-GB" sz="2200" dirty="0" smtClean="0"/>
              <a:t> </a:t>
            </a:r>
            <a:r>
              <a:rPr lang="en-GB" sz="2200" dirty="0" err="1" smtClean="0"/>
              <a:t>docker</a:t>
            </a:r>
            <a:r>
              <a:rPr lang="en-GB" sz="2200" dirty="0" smtClean="0"/>
              <a:t>).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8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to make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a long-term success? (3/</a:t>
            </a:r>
            <a:r>
              <a:rPr lang="en-US" sz="2800" b="1" dirty="0"/>
              <a:t>3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35467" y="1219200"/>
            <a:ext cx="8991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 smtClean="0"/>
              <a:t>The higher is the </a:t>
            </a:r>
            <a:r>
              <a:rPr lang="en-GB" sz="2200" b="1" dirty="0" err="1" smtClean="0"/>
              <a:t>eHS</a:t>
            </a:r>
            <a:r>
              <a:rPr lang="en-GB" sz="2200" b="1" dirty="0" smtClean="0"/>
              <a:t> adoption by users:</a:t>
            </a:r>
          </a:p>
          <a:p>
            <a:pPr>
              <a:lnSpc>
                <a:spcPct val="130000"/>
              </a:lnSpc>
            </a:pPr>
            <a:r>
              <a:rPr lang="en-GB" sz="2200" dirty="0" smtClean="0"/>
              <a:t>The higher adoption of good practices of data curation and reporting is,</a:t>
            </a:r>
          </a:p>
          <a:p>
            <a:pPr>
              <a:lnSpc>
                <a:spcPct val="200000"/>
              </a:lnSpc>
            </a:pPr>
            <a:r>
              <a:rPr lang="en-GB" sz="2200" dirty="0" smtClean="0"/>
              <a:t>The more curation knowledge is captured in </a:t>
            </a:r>
            <a:r>
              <a:rPr lang="en-GB" sz="2200" dirty="0" err="1" smtClean="0"/>
              <a:t>eMDR</a:t>
            </a:r>
            <a:r>
              <a:rPr lang="en-GB" sz="2200" dirty="0" smtClean="0"/>
              <a:t>,</a:t>
            </a:r>
          </a:p>
          <a:p>
            <a:pPr>
              <a:lnSpc>
                <a:spcPct val="200000"/>
              </a:lnSpc>
            </a:pPr>
            <a:r>
              <a:rPr lang="en-GB" sz="2200" dirty="0" smtClean="0"/>
              <a:t>The quicker/</a:t>
            </a:r>
            <a:r>
              <a:rPr lang="en-GB" sz="2200" dirty="0"/>
              <a:t>more automatic</a:t>
            </a:r>
            <a:r>
              <a:rPr lang="en-GB" sz="2200" dirty="0" smtClean="0"/>
              <a:t> data harmonization is,</a:t>
            </a:r>
          </a:p>
          <a:p>
            <a:pPr>
              <a:lnSpc>
                <a:spcPct val="200000"/>
              </a:lnSpc>
            </a:pPr>
            <a:r>
              <a:rPr lang="en-GB" sz="2200" dirty="0" smtClean="0"/>
              <a:t>The more time the curators have to resolve difficult cases of data curation,</a:t>
            </a:r>
          </a:p>
          <a:p>
            <a:pPr>
              <a:lnSpc>
                <a:spcPct val="200000"/>
              </a:lnSpc>
            </a:pPr>
            <a:r>
              <a:rPr lang="en-GB" sz="2200" dirty="0" smtClean="0"/>
              <a:t>The </a:t>
            </a:r>
            <a:r>
              <a:rPr lang="en-GB" sz="2200" u="sng" dirty="0" smtClean="0"/>
              <a:t>higher the </a:t>
            </a:r>
            <a:r>
              <a:rPr lang="en-GB" sz="2200" u="sng" dirty="0" err="1" smtClean="0"/>
              <a:t>eHS</a:t>
            </a:r>
            <a:r>
              <a:rPr lang="en-GB" sz="2200" u="sng" dirty="0" smtClean="0"/>
              <a:t> sustainability </a:t>
            </a:r>
            <a:r>
              <a:rPr lang="en-GB" sz="2200" dirty="0" smtClean="0"/>
              <a:t>is (raise of the developer’s community).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lèche vers le bas 6"/>
          <p:cNvSpPr/>
          <p:nvPr/>
        </p:nvSpPr>
        <p:spPr>
          <a:xfrm>
            <a:off x="3200400" y="21336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èche vers le bas 9"/>
          <p:cNvSpPr/>
          <p:nvPr/>
        </p:nvSpPr>
        <p:spPr>
          <a:xfrm>
            <a:off x="3200400" y="28575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èche vers le bas 10"/>
          <p:cNvSpPr/>
          <p:nvPr/>
        </p:nvSpPr>
        <p:spPr>
          <a:xfrm>
            <a:off x="3200400" y="35814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èche vers le bas 11"/>
          <p:cNvSpPr/>
          <p:nvPr/>
        </p:nvSpPr>
        <p:spPr>
          <a:xfrm>
            <a:off x="3200400" y="43053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30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Achievements and on going progresses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35467" y="1143000"/>
            <a:ext cx="8991600" cy="266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100" b="1" dirty="0" smtClean="0"/>
              <a:t>Achievements: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 smtClean="0"/>
              <a:t>Definition of data harmonization process,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 smtClean="0"/>
              <a:t>Definition of the </a:t>
            </a:r>
            <a:r>
              <a:rPr lang="en-GB" sz="2600" dirty="0" err="1" smtClean="0"/>
              <a:t>eHS</a:t>
            </a:r>
            <a:r>
              <a:rPr lang="en-GB" sz="2600" dirty="0" smtClean="0"/>
              <a:t> components,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 smtClean="0"/>
              <a:t>Definition of services between the </a:t>
            </a:r>
            <a:r>
              <a:rPr lang="en-GB" sz="2600" dirty="0" err="1" smtClean="0"/>
              <a:t>eHS</a:t>
            </a:r>
            <a:r>
              <a:rPr lang="en-GB" sz="2600" dirty="0" smtClean="0"/>
              <a:t> components,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 smtClean="0"/>
              <a:t>Evaluation of the existing tools for the development of </a:t>
            </a:r>
            <a:r>
              <a:rPr lang="en-GB" sz="2600" dirty="0" err="1" smtClean="0"/>
              <a:t>eMDR</a:t>
            </a:r>
            <a:r>
              <a:rPr lang="en-GB" sz="2600" dirty="0" smtClean="0"/>
              <a:t>,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/>
              <a:t>I</a:t>
            </a:r>
            <a:r>
              <a:rPr lang="en-GB" sz="2600" dirty="0" smtClean="0"/>
              <a:t>mplementation of the ‘matching’ algorithms</a:t>
            </a:r>
            <a:r>
              <a:rPr lang="en-GB" sz="2600" dirty="0"/>
              <a:t> </a:t>
            </a:r>
            <a:r>
              <a:rPr lang="en-GB" sz="2600" dirty="0" smtClean="0"/>
              <a:t>for the Artificial Intelligence engine,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GB" sz="2600" dirty="0" smtClean="0"/>
              <a:t>Data model for molecular data in the </a:t>
            </a:r>
            <a:r>
              <a:rPr lang="en-GB" sz="2600" dirty="0" err="1" smtClean="0"/>
              <a:t>Biospeak</a:t>
            </a:r>
            <a:r>
              <a:rPr lang="en-GB" sz="2600" dirty="0" smtClean="0"/>
              <a:t> DB.</a:t>
            </a:r>
            <a:endParaRPr lang="en-GB" sz="2200" dirty="0" smtClean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Espace réservé du contenu 7"/>
          <p:cNvSpPr txBox="1">
            <a:spLocks/>
          </p:cNvSpPr>
          <p:nvPr/>
        </p:nvSpPr>
        <p:spPr>
          <a:xfrm>
            <a:off x="152400" y="3581400"/>
            <a:ext cx="89916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Font typeface="Arial" pitchFamily="34" charset="0"/>
              <a:buNone/>
            </a:pPr>
            <a:r>
              <a:rPr lang="en-GB" sz="3100" b="1" dirty="0" smtClean="0"/>
              <a:t>On going progress:</a:t>
            </a:r>
          </a:p>
          <a:p>
            <a:pPr>
              <a:lnSpc>
                <a:spcPct val="130000"/>
              </a:lnSpc>
            </a:pPr>
            <a:r>
              <a:rPr lang="en-GB" sz="2600" dirty="0" err="1" smtClean="0"/>
              <a:t>eHS</a:t>
            </a:r>
            <a:r>
              <a:rPr lang="en-GB" sz="2600" dirty="0" smtClean="0"/>
              <a:t> application </a:t>
            </a:r>
            <a:r>
              <a:rPr lang="en-GB" sz="2600" dirty="0" err="1" smtClean="0"/>
              <a:t>eHW</a:t>
            </a:r>
            <a:r>
              <a:rPr lang="en-GB" sz="2600" dirty="0" smtClean="0"/>
              <a:t>, </a:t>
            </a:r>
          </a:p>
          <a:p>
            <a:pPr>
              <a:lnSpc>
                <a:spcPct val="130000"/>
              </a:lnSpc>
            </a:pPr>
            <a:r>
              <a:rPr lang="en-GB" sz="2600" dirty="0" smtClean="0"/>
              <a:t>Tests of for Artificial Intelligence engine,</a:t>
            </a:r>
          </a:p>
          <a:p>
            <a:pPr>
              <a:lnSpc>
                <a:spcPct val="130000"/>
              </a:lnSpc>
            </a:pPr>
            <a:r>
              <a:rPr lang="en-GB" sz="2600" dirty="0" smtClean="0"/>
              <a:t>Design of tranSMART Master Tree,</a:t>
            </a:r>
          </a:p>
          <a:p>
            <a:pPr>
              <a:lnSpc>
                <a:spcPct val="130000"/>
              </a:lnSpc>
            </a:pPr>
            <a:r>
              <a:rPr lang="en-GB" sz="2600" dirty="0" smtClean="0"/>
              <a:t>Deployment of terminology service in eTRIKS (eTRIKS Lab),</a:t>
            </a:r>
          </a:p>
          <a:p>
            <a:pPr>
              <a:lnSpc>
                <a:spcPct val="130000"/>
              </a:lnSpc>
            </a:pPr>
            <a:r>
              <a:rPr lang="en-GB" sz="2600" dirty="0" smtClean="0"/>
              <a:t>Deployment of </a:t>
            </a:r>
            <a:r>
              <a:rPr lang="en-GB" sz="2600" dirty="0" err="1" smtClean="0"/>
              <a:t>eHS</a:t>
            </a:r>
            <a:r>
              <a:rPr lang="en-GB" sz="2600" dirty="0" smtClean="0"/>
              <a:t> sandbox in eTRIKS (eTRIKS Lab),</a:t>
            </a:r>
          </a:p>
          <a:p>
            <a:pPr>
              <a:lnSpc>
                <a:spcPct val="130000"/>
              </a:lnSpc>
            </a:pPr>
            <a:r>
              <a:rPr lang="en-GB" sz="2600" dirty="0" smtClean="0"/>
              <a:t>Development plan for </a:t>
            </a:r>
            <a:r>
              <a:rPr lang="en-GB" sz="2600" dirty="0" err="1" smtClean="0"/>
              <a:t>eMDR</a:t>
            </a:r>
            <a:r>
              <a:rPr lang="en-GB" sz="2600" dirty="0" smtClean="0"/>
              <a:t> and the curation features of the </a:t>
            </a:r>
            <a:r>
              <a:rPr lang="en-GB" sz="2600" dirty="0" err="1" smtClean="0"/>
              <a:t>eHS</a:t>
            </a:r>
            <a:r>
              <a:rPr lang="en-GB" sz="2600" dirty="0" smtClean="0"/>
              <a:t> applications.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265043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Goals of the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workshop</a:t>
            </a:r>
            <a:endParaRPr lang="en-US" sz="2800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Espace réservé du contenu 7"/>
          <p:cNvSpPr txBox="1">
            <a:spLocks/>
          </p:cNvSpPr>
          <p:nvPr/>
        </p:nvSpPr>
        <p:spPr>
          <a:xfrm>
            <a:off x="152400" y="1295400"/>
            <a:ext cx="8991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GB" sz="2600" dirty="0" smtClean="0"/>
              <a:t>Understand the on going work,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Understand the dependencies and needs of </a:t>
            </a:r>
            <a:r>
              <a:rPr lang="en-GB" sz="2600" dirty="0" err="1" smtClean="0"/>
              <a:t>eHS</a:t>
            </a:r>
            <a:r>
              <a:rPr lang="en-GB" sz="2600" dirty="0" smtClean="0"/>
              <a:t> components under development,</a:t>
            </a:r>
          </a:p>
          <a:p>
            <a:pPr>
              <a:spcBef>
                <a:spcPts val="1800"/>
              </a:spcBef>
            </a:pPr>
            <a:r>
              <a:rPr lang="en-GB" sz="2600" dirty="0"/>
              <a:t>Adjust and coordinate the development of the </a:t>
            </a:r>
            <a:r>
              <a:rPr lang="en-GB" sz="2600" dirty="0" err="1"/>
              <a:t>eHS</a:t>
            </a:r>
            <a:r>
              <a:rPr lang="en-GB" sz="2600" dirty="0"/>
              <a:t> components 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Identify the gaps (what has not been addressed yet),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Define priorities of future work and timelines,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Adjust the road map.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342481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team</a:t>
            </a:r>
            <a:endParaRPr lang="en-US" sz="2800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Espace réservé du contenu 7"/>
          <p:cNvSpPr txBox="1">
            <a:spLocks/>
          </p:cNvSpPr>
          <p:nvPr/>
        </p:nvSpPr>
        <p:spPr>
          <a:xfrm>
            <a:off x="152400" y="1295400"/>
            <a:ext cx="8991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GB" sz="2600" dirty="0"/>
              <a:t>Adriano Barbosa Da Silva</a:t>
            </a:r>
          </a:p>
          <a:p>
            <a:pPr>
              <a:spcBef>
                <a:spcPts val="1800"/>
              </a:spcBef>
            </a:pPr>
            <a:r>
              <a:rPr lang="en-GB" sz="2600" dirty="0"/>
              <a:t>Maria </a:t>
            </a:r>
            <a:r>
              <a:rPr lang="en-GB" sz="2600" dirty="0" err="1"/>
              <a:t>Biryukov</a:t>
            </a:r>
            <a:endParaRPr lang="en-GB" sz="2600" dirty="0"/>
          </a:p>
          <a:p>
            <a:pPr>
              <a:spcBef>
                <a:spcPts val="1800"/>
              </a:spcBef>
            </a:pPr>
            <a:r>
              <a:rPr lang="en-GB" sz="2600" dirty="0"/>
              <a:t>Francisco </a:t>
            </a:r>
            <a:r>
              <a:rPr lang="en-GB" sz="2600" dirty="0" err="1"/>
              <a:t>Bonachela</a:t>
            </a:r>
            <a:r>
              <a:rPr lang="en-GB" sz="2600" dirty="0"/>
              <a:t> </a:t>
            </a:r>
            <a:r>
              <a:rPr lang="en-GB" sz="2600" dirty="0" err="1"/>
              <a:t>Capdevilla</a:t>
            </a:r>
            <a:endParaRPr lang="en-GB" sz="2600" dirty="0"/>
          </a:p>
          <a:p>
            <a:pPr>
              <a:spcBef>
                <a:spcPts val="1800"/>
              </a:spcBef>
            </a:pPr>
            <a:r>
              <a:rPr lang="en-GB" sz="2600" dirty="0" err="1"/>
              <a:t>Dorina</a:t>
            </a:r>
            <a:r>
              <a:rPr lang="en-GB" sz="2600" dirty="0"/>
              <a:t> </a:t>
            </a:r>
            <a:r>
              <a:rPr lang="en-GB" sz="2600" dirty="0" err="1"/>
              <a:t>Bratfalean</a:t>
            </a:r>
            <a:endParaRPr lang="en-GB" sz="2600" dirty="0"/>
          </a:p>
          <a:p>
            <a:pPr>
              <a:spcBef>
                <a:spcPts val="1800"/>
              </a:spcBef>
            </a:pPr>
            <a:r>
              <a:rPr lang="en-GB" sz="2600" dirty="0"/>
              <a:t>Ibrahim </a:t>
            </a:r>
            <a:r>
              <a:rPr lang="en-GB" sz="2600" dirty="0" err="1"/>
              <a:t>Emam</a:t>
            </a:r>
            <a:endParaRPr lang="en-GB" sz="2600" dirty="0"/>
          </a:p>
          <a:p>
            <a:pPr>
              <a:spcBef>
                <a:spcPts val="1800"/>
              </a:spcBef>
            </a:pPr>
            <a:r>
              <a:rPr lang="en-GB" sz="2600" dirty="0"/>
              <a:t>Wei </a:t>
            </a:r>
            <a:r>
              <a:rPr lang="en-GB" sz="2600" dirty="0" err="1"/>
              <a:t>Gu</a:t>
            </a:r>
            <a:endParaRPr lang="en-GB" sz="2600" dirty="0"/>
          </a:p>
          <a:p>
            <a:pPr>
              <a:spcBef>
                <a:spcPts val="1800"/>
              </a:spcBef>
            </a:pPr>
            <a:r>
              <a:rPr lang="en-GB" sz="2600" dirty="0" smtClean="0"/>
              <a:t>Fabien Richard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Philippe </a:t>
            </a:r>
            <a:r>
              <a:rPr lang="en-GB" sz="2600" dirty="0" err="1" smtClean="0"/>
              <a:t>Rocca</a:t>
            </a:r>
            <a:r>
              <a:rPr lang="en-GB" sz="2600" dirty="0" smtClean="0"/>
              <a:t>-Serra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Martin </a:t>
            </a:r>
            <a:r>
              <a:rPr lang="en-GB" sz="2600" dirty="0" err="1" smtClean="0"/>
              <a:t>Romacker</a:t>
            </a:r>
            <a:endParaRPr lang="en-GB" sz="2600" dirty="0" smtClean="0"/>
          </a:p>
          <a:p>
            <a:pPr>
              <a:spcBef>
                <a:spcPts val="1800"/>
              </a:spcBef>
            </a:pPr>
            <a:r>
              <a:rPr lang="en-GB" sz="2600" dirty="0" err="1" smtClean="0"/>
              <a:t>Venkata</a:t>
            </a:r>
            <a:r>
              <a:rPr lang="en-GB" sz="2600" dirty="0" smtClean="0"/>
              <a:t> </a:t>
            </a:r>
            <a:r>
              <a:rPr lang="en-GB" sz="2600" dirty="0" err="1" smtClean="0"/>
              <a:t>Satagopam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87940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Presentation goals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28600" y="1371601"/>
            <a:ext cx="8915400" cy="2438400"/>
          </a:xfrm>
        </p:spPr>
        <p:txBody>
          <a:bodyPr>
            <a:normAutofit/>
          </a:bodyPr>
          <a:lstStyle/>
          <a:p>
            <a:pPr marL="0">
              <a:spcBef>
                <a:spcPts val="600"/>
              </a:spcBef>
            </a:pPr>
            <a:r>
              <a:rPr lang="en-GB" sz="2400" dirty="0" smtClean="0"/>
              <a:t>Overview of eTRIKS Harmonization System (</a:t>
            </a:r>
            <a:r>
              <a:rPr lang="en-GB" sz="2400" dirty="0" err="1" smtClean="0"/>
              <a:t>eHS</a:t>
            </a:r>
            <a:r>
              <a:rPr lang="en-GB" sz="2400" dirty="0" smtClean="0"/>
              <a:t>):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 smtClean="0"/>
              <a:t>	its aims, its components, its future functionalities</a:t>
            </a:r>
          </a:p>
          <a:p>
            <a:pPr>
              <a:spcBef>
                <a:spcPts val="1800"/>
              </a:spcBef>
            </a:pPr>
            <a:r>
              <a:rPr lang="en-GB" sz="2400" dirty="0"/>
              <a:t>Key success factors</a:t>
            </a:r>
          </a:p>
          <a:p>
            <a:pPr>
              <a:spcBef>
                <a:spcPts val="1800"/>
              </a:spcBef>
            </a:pPr>
            <a:r>
              <a:rPr lang="en-GB" sz="2400" dirty="0" smtClean="0"/>
              <a:t>Achievements and on going work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</a:t>
            </a:r>
            <a:r>
              <a:rPr lang="en-US" sz="2800" b="1" dirty="0" smtClean="0"/>
              <a:t>to harmonize data </a:t>
            </a:r>
            <a:r>
              <a:rPr lang="en-US" sz="2800" b="1" dirty="0" smtClean="0"/>
              <a:t>across projects?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05400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GB" sz="2400" dirty="0" smtClean="0"/>
              <a:t>To increase</a:t>
            </a:r>
            <a:r>
              <a:rPr lang="en-GB" sz="2400" dirty="0"/>
              <a:t> </a:t>
            </a:r>
            <a:r>
              <a:rPr lang="en-GB" sz="2400" dirty="0" smtClean="0"/>
              <a:t>and/or speed up:</a:t>
            </a:r>
          </a:p>
          <a:p>
            <a:pPr>
              <a:lnSpc>
                <a:spcPct val="140000"/>
              </a:lnSpc>
              <a:spcBef>
                <a:spcPts val="600"/>
              </a:spcBef>
            </a:pPr>
            <a:r>
              <a:rPr lang="en-GB" sz="2000" dirty="0" smtClean="0"/>
              <a:t>Data interoperability</a:t>
            </a:r>
          </a:p>
          <a:p>
            <a:pPr>
              <a:lnSpc>
                <a:spcPct val="140000"/>
              </a:lnSpc>
              <a:spcBef>
                <a:spcPts val="1800"/>
              </a:spcBef>
            </a:pPr>
            <a:r>
              <a:rPr lang="en-GB" sz="2000" dirty="0" smtClean="0"/>
              <a:t>Cross-study analyses</a:t>
            </a:r>
          </a:p>
          <a:p>
            <a:pPr>
              <a:lnSpc>
                <a:spcPct val="140000"/>
              </a:lnSpc>
              <a:spcBef>
                <a:spcPts val="1800"/>
              </a:spcBef>
            </a:pPr>
            <a:r>
              <a:rPr lang="en-GB" sz="2000" dirty="0" smtClean="0"/>
              <a:t>Advanced/integrated findings</a:t>
            </a:r>
          </a:p>
          <a:p>
            <a:pPr>
              <a:lnSpc>
                <a:spcPct val="140000"/>
              </a:lnSpc>
              <a:spcBef>
                <a:spcPts val="1800"/>
              </a:spcBef>
            </a:pPr>
            <a:r>
              <a:rPr lang="en-GB" sz="2000" dirty="0" smtClean="0"/>
              <a:t>Understanding of disease mechanisms, drug targets and mode of action, patient stratification</a:t>
            </a:r>
            <a:endParaRPr lang="en-GB" sz="2000" dirty="0" smtClean="0"/>
          </a:p>
          <a:p>
            <a:pPr>
              <a:lnSpc>
                <a:spcPct val="140000"/>
              </a:lnSpc>
              <a:spcBef>
                <a:spcPts val="1800"/>
              </a:spcBef>
            </a:pPr>
            <a:r>
              <a:rPr lang="en-GB" sz="2000" dirty="0" smtClean="0"/>
              <a:t>Delivering patient-tailored treatments</a:t>
            </a:r>
          </a:p>
          <a:p>
            <a:pPr>
              <a:lnSpc>
                <a:spcPct val="140000"/>
              </a:lnSpc>
              <a:spcBef>
                <a:spcPts val="1800"/>
              </a:spcBef>
            </a:pPr>
            <a:r>
              <a:rPr lang="en-GB" sz="2000" dirty="0" smtClean="0"/>
              <a:t>Curation of </a:t>
            </a:r>
            <a:r>
              <a:rPr lang="en-GB" sz="2000" dirty="0" smtClean="0"/>
              <a:t>patients</a:t>
            </a:r>
            <a:endParaRPr lang="en-GB" sz="2000" dirty="0" smtClean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Flèche vers le bas 1"/>
          <p:cNvSpPr/>
          <p:nvPr/>
        </p:nvSpPr>
        <p:spPr>
          <a:xfrm>
            <a:off x="1752600" y="22098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èche vers le bas 9"/>
          <p:cNvSpPr/>
          <p:nvPr/>
        </p:nvSpPr>
        <p:spPr>
          <a:xfrm>
            <a:off x="1752600" y="288925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èche vers le bas 10"/>
          <p:cNvSpPr/>
          <p:nvPr/>
        </p:nvSpPr>
        <p:spPr>
          <a:xfrm>
            <a:off x="1752600" y="35179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èche vers le bas 11"/>
          <p:cNvSpPr/>
          <p:nvPr/>
        </p:nvSpPr>
        <p:spPr>
          <a:xfrm>
            <a:off x="1752600" y="45720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èche vers le bas 12"/>
          <p:cNvSpPr/>
          <p:nvPr/>
        </p:nvSpPr>
        <p:spPr>
          <a:xfrm>
            <a:off x="1752600" y="5257800"/>
            <a:ext cx="304800" cy="381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3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Mission of eTRIKS Harmonization System (1/2)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b="1" dirty="0" smtClean="0">
                <a:solidFill>
                  <a:srgbClr val="0000FF"/>
                </a:solidFill>
              </a:rPr>
              <a:t>Enable data harmonization across projects</a:t>
            </a:r>
            <a:endParaRPr lang="en-GB" sz="26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400" b="1" dirty="0" smtClean="0"/>
              <a:t>What does ‘data harmonization across projects’ </a:t>
            </a:r>
            <a:r>
              <a:rPr lang="en-GB" sz="2400" b="1" u="sng" dirty="0" smtClean="0"/>
              <a:t>require</a:t>
            </a:r>
            <a:r>
              <a:rPr lang="en-GB" sz="2400" b="1" dirty="0" smtClean="0"/>
              <a:t>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dirty="0" smtClean="0"/>
              <a:t>Data of all projects are standardized </a:t>
            </a:r>
            <a:r>
              <a:rPr lang="en-GB" sz="2200" dirty="0" smtClean="0"/>
              <a:t>by using:</a:t>
            </a:r>
            <a:endParaRPr lang="en-GB" sz="22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The same set of terminologies,</a:t>
            </a: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The same user’s annotation information, and</a:t>
            </a: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The same reporting information (</a:t>
            </a:r>
            <a:r>
              <a:rPr lang="en-GB" sz="2000" dirty="0" err="1" smtClean="0"/>
              <a:t>ie</a:t>
            </a:r>
            <a:r>
              <a:rPr lang="en-GB" sz="2000" dirty="0" smtClean="0"/>
              <a:t> MIG/template)</a:t>
            </a:r>
            <a:endParaRPr lang="en-GB" sz="2000" dirty="0" smtClean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85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Mission of eTRIKS Harmonization System (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) (2/2)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28600" y="1295401"/>
            <a:ext cx="86106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b="1" dirty="0" smtClean="0">
                <a:solidFill>
                  <a:srgbClr val="0000FF"/>
                </a:solidFill>
              </a:rPr>
              <a:t>Enable data harmonization across projects</a:t>
            </a:r>
            <a:endParaRPr lang="en-GB" sz="2600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400" b="1" dirty="0" smtClean="0"/>
              <a:t>What does ‘data harmonization across projects’ </a:t>
            </a:r>
            <a:r>
              <a:rPr lang="en-GB" sz="2400" b="1" u="sng" dirty="0" smtClean="0"/>
              <a:t>imply</a:t>
            </a:r>
            <a:r>
              <a:rPr lang="en-GB" sz="2400" b="1" dirty="0" smtClean="0"/>
              <a:t>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dirty="0" smtClean="0"/>
              <a:t>Two kind of repositories: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Cylindre 9"/>
          <p:cNvSpPr/>
          <p:nvPr/>
        </p:nvSpPr>
        <p:spPr>
          <a:xfrm>
            <a:off x="389608" y="3505200"/>
            <a:ext cx="2362200" cy="3124200"/>
          </a:xfrm>
          <a:prstGeom prst="can">
            <a:avLst>
              <a:gd name="adj" fmla="val 3154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Cylindre 10"/>
          <p:cNvSpPr/>
          <p:nvPr/>
        </p:nvSpPr>
        <p:spPr>
          <a:xfrm>
            <a:off x="4191000" y="3505200"/>
            <a:ext cx="2362200" cy="3200400"/>
          </a:xfrm>
          <a:prstGeom prst="can">
            <a:avLst>
              <a:gd name="adj" fmla="val 30859"/>
            </a:avLst>
          </a:prstGeom>
          <a:solidFill>
            <a:srgbClr val="CCFFCC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ZoneTexte 11"/>
          <p:cNvSpPr txBox="1"/>
          <p:nvPr/>
        </p:nvSpPr>
        <p:spPr>
          <a:xfrm>
            <a:off x="778265" y="3465195"/>
            <a:ext cx="16119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800000"/>
                </a:solidFill>
              </a:rPr>
              <a:t>Confidential</a:t>
            </a:r>
          </a:p>
          <a:p>
            <a:pPr algn="ctr"/>
            <a:r>
              <a:rPr lang="en-GB" sz="2200" b="1" dirty="0" smtClean="0">
                <a:solidFill>
                  <a:srgbClr val="800000"/>
                </a:solidFill>
              </a:rPr>
              <a:t>DATA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606729" y="3409787"/>
            <a:ext cx="15389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Public</a:t>
            </a:r>
          </a:p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METADATA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62353" y="4431774"/>
            <a:ext cx="2475069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One instance</a:t>
            </a:r>
            <a:endParaRPr lang="en-GB" b="1" dirty="0" smtClean="0">
              <a:solidFill>
                <a:srgbClr val="008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GB" b="1" dirty="0" smtClean="0">
                <a:solidFill>
                  <a:srgbClr val="008000"/>
                </a:solidFill>
              </a:rPr>
              <a:t>Public terminologies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solidFill>
                  <a:srgbClr val="008000"/>
                </a:solidFill>
              </a:rPr>
              <a:t>Annotation Information</a:t>
            </a:r>
          </a:p>
          <a:p>
            <a:pPr algn="ctr">
              <a:lnSpc>
                <a:spcPct val="150000"/>
              </a:lnSpc>
            </a:pPr>
            <a:r>
              <a:rPr lang="en-GB" b="1" dirty="0" smtClean="0">
                <a:solidFill>
                  <a:srgbClr val="008000"/>
                </a:solidFill>
              </a:rPr>
              <a:t>Reporting </a:t>
            </a:r>
            <a:r>
              <a:rPr lang="en-GB" b="1" dirty="0">
                <a:solidFill>
                  <a:srgbClr val="008000"/>
                </a:solidFill>
              </a:rPr>
              <a:t>Information</a:t>
            </a:r>
          </a:p>
          <a:p>
            <a:pPr algn="ctr"/>
            <a:r>
              <a:rPr lang="en-GB" sz="1400" b="1" dirty="0" smtClean="0">
                <a:solidFill>
                  <a:srgbClr val="008000"/>
                </a:solidFill>
              </a:rPr>
              <a:t>(Templates)</a:t>
            </a:r>
            <a:endParaRPr lang="en-GB" sz="1400" b="1" dirty="0">
              <a:solidFill>
                <a:srgbClr val="008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1000" y="4510698"/>
            <a:ext cx="2337962" cy="823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rgbClr val="800000"/>
                </a:solidFill>
              </a:rPr>
              <a:t>Multiple </a:t>
            </a:r>
            <a:r>
              <a:rPr lang="en-GB" sz="2200" b="1" dirty="0" smtClean="0">
                <a:solidFill>
                  <a:srgbClr val="800000"/>
                </a:solidFill>
              </a:rPr>
              <a:t>instances</a:t>
            </a:r>
            <a:endParaRPr lang="en-GB" b="1" dirty="0" smtClean="0">
              <a:solidFill>
                <a:srgbClr val="8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GB" b="1" dirty="0" smtClean="0">
                <a:solidFill>
                  <a:srgbClr val="800000"/>
                </a:solidFill>
              </a:rPr>
              <a:t>Project data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2971800" y="4800600"/>
            <a:ext cx="1066800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2947377" y="4993705"/>
            <a:ext cx="1066800" cy="0"/>
          </a:xfrm>
          <a:prstGeom prst="straightConnector1">
            <a:avLst/>
          </a:prstGeom>
          <a:ln w="38100" cmpd="sng">
            <a:solidFill>
              <a:srgbClr val="0000F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91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to harmonize data across projects?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52400" y="1295401"/>
            <a:ext cx="89916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/>
              <a:t>eHS</a:t>
            </a:r>
            <a:r>
              <a:rPr lang="en-GB" sz="2400" dirty="0" smtClean="0"/>
              <a:t> team has defined Data Harmonization Process / workflow:</a:t>
            </a:r>
          </a:p>
          <a:p>
            <a:pPr marL="857250" lvl="1" indent="-457200">
              <a:lnSpc>
                <a:spcPct val="120000"/>
              </a:lnSpc>
              <a:spcBef>
                <a:spcPts val="1080"/>
              </a:spcBef>
              <a:buFont typeface="+mj-lt"/>
              <a:buAutoNum type="arabicPeriod"/>
            </a:pPr>
            <a:r>
              <a:rPr lang="en-GB" sz="2000" dirty="0" smtClean="0"/>
              <a:t>Harmonize study activities, assays </a:t>
            </a:r>
            <a:r>
              <a:rPr lang="en-GB" sz="2000" dirty="0" smtClean="0">
                <a:sym typeface="Wingdings"/>
              </a:rPr>
              <a:t></a:t>
            </a:r>
            <a:r>
              <a:rPr lang="en-GB" sz="2000" dirty="0" smtClean="0"/>
              <a:t> templates,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Harmonize user’s variables </a:t>
            </a:r>
            <a:r>
              <a:rPr lang="en-GB" sz="2000" dirty="0" smtClean="0">
                <a:sym typeface="Wingdings"/>
              </a:rPr>
              <a:t> Controlled Vocabulary Term (CVT) variables,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Harmonize user’s </a:t>
            </a:r>
            <a:r>
              <a:rPr lang="en-GB" sz="2000" dirty="0" smtClean="0"/>
              <a:t>values </a:t>
            </a:r>
            <a:r>
              <a:rPr lang="en-GB" sz="2000" dirty="0">
                <a:sym typeface="Wingdings"/>
              </a:rPr>
              <a:t> </a:t>
            </a:r>
            <a:r>
              <a:rPr lang="en-GB" sz="2000" dirty="0" smtClean="0">
                <a:sym typeface="Wingdings"/>
              </a:rPr>
              <a:t>CVT values.</a:t>
            </a:r>
            <a:endParaRPr lang="en-GB" sz="2000" dirty="0">
              <a:sym typeface="Wingdings"/>
            </a:endParaRPr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Espace réservé du contenu 7"/>
          <p:cNvSpPr txBox="1">
            <a:spLocks/>
          </p:cNvSpPr>
          <p:nvPr/>
        </p:nvSpPr>
        <p:spPr>
          <a:xfrm>
            <a:off x="177800" y="3276600"/>
            <a:ext cx="8991600" cy="297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en-GB" sz="2400" dirty="0" smtClean="0"/>
              <a:t>Why this order?</a:t>
            </a:r>
          </a:p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Metadata model: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A template has a predefined list of CVT variables,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A CVT variable has a predefined list of CVT values that come from:</a:t>
            </a:r>
          </a:p>
          <a:p>
            <a:pPr lvl="1">
              <a:lnSpc>
                <a:spcPct val="150000"/>
              </a:lnSpc>
            </a:pPr>
            <a:r>
              <a:rPr lang="en-GB" sz="1700" dirty="0" smtClean="0"/>
              <a:t>A public eTRIKS-selected terminology, or</a:t>
            </a:r>
          </a:p>
          <a:p>
            <a:pPr lvl="1">
              <a:lnSpc>
                <a:spcPct val="150000"/>
              </a:lnSpc>
            </a:pPr>
            <a:r>
              <a:rPr lang="en-GB" sz="1700" dirty="0" smtClean="0"/>
              <a:t>A eTRIKS list (if CVT values do not exist in the selected terminology).</a:t>
            </a:r>
          </a:p>
          <a:p>
            <a:pPr>
              <a:lnSpc>
                <a:spcPct val="150000"/>
              </a:lnSpc>
            </a:pPr>
            <a:endParaRPr lang="en-GB" sz="2200" dirty="0" smtClean="0"/>
          </a:p>
          <a:p>
            <a:pPr>
              <a:lnSpc>
                <a:spcPct val="150000"/>
              </a:lnSpc>
            </a:pPr>
            <a:endParaRPr lang="en-GB" sz="2200" dirty="0" smtClean="0"/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en-GB" sz="2200" dirty="0" smtClean="0"/>
          </a:p>
        </p:txBody>
      </p:sp>
    </p:spTree>
    <p:extLst>
      <p:ext uri="{BB962C8B-B14F-4D97-AF65-F5344CB8AC3E}">
        <p14:creationId xmlns:p14="http://schemas.microsoft.com/office/powerpoint/2010/main" val="165695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Roles </a:t>
            </a:r>
            <a:r>
              <a:rPr lang="en-US" sz="2800" b="1" dirty="0" smtClean="0"/>
              <a:t>of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components in the data harmonization</a:t>
            </a:r>
            <a:endParaRPr lang="en-US" sz="2800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36203" y="1066800"/>
            <a:ext cx="8991600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Several </a:t>
            </a:r>
            <a:r>
              <a:rPr lang="en-GB" sz="2400" dirty="0" err="1" smtClean="0"/>
              <a:t>eHS</a:t>
            </a:r>
            <a:r>
              <a:rPr lang="en-GB" sz="2400" dirty="0" smtClean="0"/>
              <a:t> components are required for data harmonization.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6200" y="1600200"/>
            <a:ext cx="5410200" cy="502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62600" y="1600200"/>
            <a:ext cx="3505200" cy="502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28" name="Grouper 27"/>
          <p:cNvGrpSpPr/>
          <p:nvPr/>
        </p:nvGrpSpPr>
        <p:grpSpPr>
          <a:xfrm>
            <a:off x="304800" y="1676400"/>
            <a:ext cx="5029200" cy="685800"/>
            <a:chOff x="381000" y="1676400"/>
            <a:chExt cx="5029200" cy="685800"/>
          </a:xfrm>
        </p:grpSpPr>
        <p:sp>
          <p:nvSpPr>
            <p:cNvPr id="3" name="Rectangle 2"/>
            <p:cNvSpPr/>
            <p:nvPr/>
          </p:nvSpPr>
          <p:spPr>
            <a:xfrm>
              <a:off x="381000" y="19050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eSDR</a:t>
              </a:r>
              <a:endParaRPr lang="en-GB" dirty="0"/>
            </a:p>
          </p:txBody>
        </p:sp>
        <p:sp>
          <p:nvSpPr>
            <p:cNvPr id="19" name="Légende encadrée 1 18"/>
            <p:cNvSpPr/>
            <p:nvPr/>
          </p:nvSpPr>
          <p:spPr>
            <a:xfrm>
              <a:off x="1219200" y="1676400"/>
              <a:ext cx="4191000" cy="609600"/>
            </a:xfrm>
            <a:prstGeom prst="borderCallout1">
              <a:avLst>
                <a:gd name="adj1" fmla="val 52939"/>
                <a:gd name="adj2" fmla="val 725"/>
                <a:gd name="adj3" fmla="val 58011"/>
                <a:gd name="adj4" fmla="val -5691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eTRIKS Study Design Report </a:t>
              </a:r>
              <a:r>
                <a:rPr lang="en-GB" sz="1600" dirty="0">
                  <a:solidFill>
                    <a:schemeClr val="tx1"/>
                  </a:solidFill>
                </a:rPr>
                <a:t>(</a:t>
              </a:r>
              <a:r>
                <a:rPr lang="en-GB" sz="1600" dirty="0" err="1">
                  <a:solidFill>
                    <a:schemeClr val="tx1"/>
                  </a:solidFill>
                </a:rPr>
                <a:t>eHS</a:t>
              </a:r>
              <a:r>
                <a:rPr lang="en-GB" sz="1600" dirty="0">
                  <a:solidFill>
                    <a:schemeClr val="tx1"/>
                  </a:solidFill>
                </a:rPr>
                <a:t> App.)</a:t>
              </a:r>
            </a:p>
            <a:p>
              <a:pPr marL="285750" indent="-285750">
                <a:lnSpc>
                  <a:spcPct val="80000"/>
                </a:lnSpc>
                <a:buFont typeface="Arial"/>
                <a:buChar char="•"/>
              </a:pPr>
              <a:r>
                <a:rPr lang="en-GB" sz="1600" dirty="0">
                  <a:solidFill>
                    <a:schemeClr val="tx1"/>
                  </a:solidFill>
                </a:rPr>
                <a:t>Study trial design</a:t>
              </a:r>
            </a:p>
            <a:p>
              <a:pPr marL="285750" indent="-285750">
                <a:lnSpc>
                  <a:spcPct val="80000"/>
                </a:lnSpc>
                <a:buFont typeface="Arial"/>
                <a:buChar char="•"/>
              </a:pPr>
              <a:r>
                <a:rPr lang="en-GB" sz="1600" dirty="0">
                  <a:solidFill>
                    <a:schemeClr val="tx1"/>
                  </a:solidFill>
                </a:rPr>
                <a:t>Study activity reports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er 28"/>
          <p:cNvGrpSpPr/>
          <p:nvPr/>
        </p:nvGrpSpPr>
        <p:grpSpPr>
          <a:xfrm>
            <a:off x="304800" y="2433190"/>
            <a:ext cx="5029200" cy="691010"/>
            <a:chOff x="381000" y="2433190"/>
            <a:chExt cx="5029200" cy="691010"/>
          </a:xfrm>
        </p:grpSpPr>
        <p:sp>
          <p:nvSpPr>
            <p:cNvPr id="11" name="Rectangle 10"/>
            <p:cNvSpPr/>
            <p:nvPr/>
          </p:nvSpPr>
          <p:spPr>
            <a:xfrm>
              <a:off x="381000" y="25908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eHW</a:t>
              </a:r>
              <a:endParaRPr lang="en-GB" dirty="0"/>
            </a:p>
          </p:txBody>
        </p:sp>
        <p:sp>
          <p:nvSpPr>
            <p:cNvPr id="20" name="Légende encadrée 1 19"/>
            <p:cNvSpPr/>
            <p:nvPr/>
          </p:nvSpPr>
          <p:spPr>
            <a:xfrm>
              <a:off x="1219200" y="2433190"/>
              <a:ext cx="4191000" cy="691010"/>
            </a:xfrm>
            <a:prstGeom prst="borderCallout1">
              <a:avLst>
                <a:gd name="adj1" fmla="val 52939"/>
                <a:gd name="adj2" fmla="val 725"/>
                <a:gd name="adj3" fmla="val 62029"/>
                <a:gd name="adj4" fmla="val -4212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eTRIKS Harmonization Wizard </a:t>
              </a:r>
              <a:r>
                <a:rPr lang="en-GB" sz="1600" dirty="0">
                  <a:solidFill>
                    <a:schemeClr val="tx1"/>
                  </a:solidFill>
                </a:rPr>
                <a:t>(</a:t>
              </a:r>
              <a:r>
                <a:rPr lang="en-GB" sz="1600" dirty="0" err="1">
                  <a:solidFill>
                    <a:schemeClr val="tx1"/>
                  </a:solidFill>
                </a:rPr>
                <a:t>eHS</a:t>
              </a:r>
              <a:r>
                <a:rPr lang="en-GB" sz="1600" dirty="0">
                  <a:solidFill>
                    <a:schemeClr val="tx1"/>
                  </a:solidFill>
                </a:rPr>
                <a:t> App.)</a:t>
              </a:r>
              <a:endParaRPr lang="en-GB" sz="1600" b="1" dirty="0">
                <a:solidFill>
                  <a:schemeClr val="tx1"/>
                </a:solidFill>
              </a:endParaRPr>
            </a:p>
            <a:p>
              <a:r>
                <a:rPr lang="en-GB" sz="1600" dirty="0" smtClean="0">
                  <a:solidFill>
                    <a:schemeClr val="tx1"/>
                  </a:solidFill>
                </a:rPr>
                <a:t>Load and transform </a:t>
              </a:r>
              <a:r>
                <a:rPr lang="en-GB" sz="1600" dirty="0">
                  <a:solidFill>
                    <a:schemeClr val="tx1"/>
                  </a:solidFill>
                </a:rPr>
                <a:t>user’s data into harmonized </a:t>
              </a:r>
              <a:r>
                <a:rPr lang="en-GB" sz="1600" dirty="0" smtClean="0">
                  <a:solidFill>
                    <a:schemeClr val="tx1"/>
                  </a:solidFill>
                </a:rPr>
                <a:t>data (based on user’s annotations)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er 29"/>
          <p:cNvGrpSpPr/>
          <p:nvPr/>
        </p:nvGrpSpPr>
        <p:grpSpPr>
          <a:xfrm>
            <a:off x="304800" y="3260318"/>
            <a:ext cx="5029200" cy="685800"/>
            <a:chOff x="381000" y="3260318"/>
            <a:chExt cx="5029200" cy="685800"/>
          </a:xfrm>
        </p:grpSpPr>
        <p:sp>
          <p:nvSpPr>
            <p:cNvPr id="15" name="Rectangle 14"/>
            <p:cNvSpPr/>
            <p:nvPr/>
          </p:nvSpPr>
          <p:spPr>
            <a:xfrm>
              <a:off x="381000" y="3412718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ePLC</a:t>
              </a:r>
              <a:endParaRPr lang="en-GB" dirty="0"/>
            </a:p>
          </p:txBody>
        </p:sp>
        <p:sp>
          <p:nvSpPr>
            <p:cNvPr id="21" name="Légende encadrée 1 20"/>
            <p:cNvSpPr/>
            <p:nvPr/>
          </p:nvSpPr>
          <p:spPr>
            <a:xfrm>
              <a:off x="1219200" y="3260318"/>
              <a:ext cx="4191000" cy="685800"/>
            </a:xfrm>
            <a:prstGeom prst="borderCallout1">
              <a:avLst>
                <a:gd name="adj1" fmla="val 52939"/>
                <a:gd name="adj2" fmla="val 725"/>
                <a:gd name="adj3" fmla="val 60979"/>
                <a:gd name="adj4" fmla="val -522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eTRIKS Post-Loading Curation tool </a:t>
              </a:r>
              <a:r>
                <a:rPr lang="en-GB" sz="1600" dirty="0">
                  <a:solidFill>
                    <a:schemeClr val="tx1"/>
                  </a:solidFill>
                </a:rPr>
                <a:t>(</a:t>
              </a:r>
              <a:r>
                <a:rPr lang="en-GB" sz="1600" dirty="0" err="1">
                  <a:solidFill>
                    <a:schemeClr val="tx1"/>
                  </a:solidFill>
                </a:rPr>
                <a:t>eHS</a:t>
              </a:r>
              <a:r>
                <a:rPr lang="en-GB" sz="1600" dirty="0">
                  <a:solidFill>
                    <a:schemeClr val="tx1"/>
                  </a:solidFill>
                </a:rPr>
                <a:t> App.)</a:t>
              </a:r>
              <a:endParaRPr lang="en-GB" sz="1600" b="1" dirty="0">
                <a:solidFill>
                  <a:schemeClr val="tx1"/>
                </a:solidFill>
              </a:endParaRPr>
            </a:p>
            <a:p>
              <a:r>
                <a:rPr lang="en-GB" sz="1600" dirty="0" smtClean="0">
                  <a:solidFill>
                    <a:schemeClr val="tx1"/>
                  </a:solidFill>
                </a:rPr>
                <a:t>Curator’s </a:t>
              </a:r>
              <a:r>
                <a:rPr lang="en-GB" sz="1600" dirty="0">
                  <a:solidFill>
                    <a:schemeClr val="tx1"/>
                  </a:solidFill>
                </a:rPr>
                <a:t>validation or correction of the </a:t>
              </a:r>
              <a:r>
                <a:rPr lang="en-GB" sz="1600" dirty="0" smtClean="0">
                  <a:solidFill>
                    <a:schemeClr val="tx1"/>
                  </a:solidFill>
                </a:rPr>
                <a:t>user’s data annotations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er 30"/>
          <p:cNvGrpSpPr/>
          <p:nvPr/>
        </p:nvGrpSpPr>
        <p:grpSpPr>
          <a:xfrm>
            <a:off x="304800" y="4087446"/>
            <a:ext cx="5029200" cy="533400"/>
            <a:chOff x="381000" y="4087446"/>
            <a:chExt cx="5029200" cy="533400"/>
          </a:xfrm>
        </p:grpSpPr>
        <p:sp>
          <p:nvSpPr>
            <p:cNvPr id="17" name="Rectangle 16"/>
            <p:cNvSpPr/>
            <p:nvPr/>
          </p:nvSpPr>
          <p:spPr>
            <a:xfrm>
              <a:off x="381000" y="4163646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eDVE</a:t>
              </a:r>
              <a:endParaRPr lang="en-GB" dirty="0"/>
            </a:p>
          </p:txBody>
        </p:sp>
        <p:sp>
          <p:nvSpPr>
            <p:cNvPr id="22" name="Légende encadrée 1 21"/>
            <p:cNvSpPr/>
            <p:nvPr/>
          </p:nvSpPr>
          <p:spPr>
            <a:xfrm>
              <a:off x="1143000" y="4087446"/>
              <a:ext cx="4267200" cy="457200"/>
            </a:xfrm>
            <a:prstGeom prst="borderCallout1">
              <a:avLst>
                <a:gd name="adj1" fmla="val 51158"/>
                <a:gd name="adj2" fmla="val -108"/>
                <a:gd name="adj3" fmla="val 63353"/>
                <a:gd name="adj4" fmla="val -292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eTRIKS Data Visualization and </a:t>
              </a:r>
              <a:r>
                <a:rPr lang="en-GB" sz="1600" b="1" dirty="0" smtClean="0">
                  <a:solidFill>
                    <a:schemeClr val="tx1"/>
                  </a:solidFill>
                </a:rPr>
                <a:t>Export </a:t>
              </a:r>
              <a:r>
                <a:rPr lang="en-GB" sz="1600" dirty="0" smtClean="0">
                  <a:solidFill>
                    <a:schemeClr val="tx1"/>
                  </a:solidFill>
                </a:rPr>
                <a:t>(</a:t>
              </a:r>
              <a:r>
                <a:rPr lang="en-GB" sz="1600" dirty="0" err="1">
                  <a:solidFill>
                    <a:schemeClr val="tx1"/>
                  </a:solidFill>
                </a:rPr>
                <a:t>eHS</a:t>
              </a:r>
              <a:r>
                <a:rPr lang="en-GB" sz="1600" dirty="0">
                  <a:solidFill>
                    <a:schemeClr val="tx1"/>
                  </a:solidFill>
                </a:rPr>
                <a:t> App.)</a:t>
              </a:r>
              <a:endParaRPr lang="en-GB" sz="1600" b="1" dirty="0">
                <a:solidFill>
                  <a:schemeClr val="tx1"/>
                </a:solidFill>
              </a:endParaRPr>
            </a:p>
            <a:p>
              <a:r>
                <a:rPr lang="en-GB" sz="1600" dirty="0">
                  <a:solidFill>
                    <a:schemeClr val="tx1"/>
                  </a:solidFill>
                </a:rPr>
                <a:t>Visualize data, select data subset, export it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r 31"/>
          <p:cNvGrpSpPr/>
          <p:nvPr/>
        </p:nvGrpSpPr>
        <p:grpSpPr>
          <a:xfrm>
            <a:off x="304800" y="4697046"/>
            <a:ext cx="5029200" cy="533400"/>
            <a:chOff x="381000" y="4697046"/>
            <a:chExt cx="5029200" cy="533400"/>
          </a:xfrm>
        </p:grpSpPr>
        <p:sp>
          <p:nvSpPr>
            <p:cNvPr id="23" name="Rectangle 22"/>
            <p:cNvSpPr/>
            <p:nvPr/>
          </p:nvSpPr>
          <p:spPr>
            <a:xfrm>
              <a:off x="381000" y="4773246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eTI</a:t>
              </a:r>
              <a:endParaRPr lang="en-GB" dirty="0"/>
            </a:p>
          </p:txBody>
        </p:sp>
        <p:sp>
          <p:nvSpPr>
            <p:cNvPr id="24" name="Légende encadrée 1 23"/>
            <p:cNvSpPr/>
            <p:nvPr/>
          </p:nvSpPr>
          <p:spPr>
            <a:xfrm>
              <a:off x="1219200" y="4697046"/>
              <a:ext cx="4191000" cy="457200"/>
            </a:xfrm>
            <a:prstGeom prst="borderCallout1">
              <a:avLst>
                <a:gd name="adj1" fmla="val 52939"/>
                <a:gd name="adj2" fmla="val 725"/>
                <a:gd name="adj3" fmla="val 59792"/>
                <a:gd name="adj4" fmla="val -5608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eTRIKS </a:t>
              </a:r>
              <a:r>
                <a:rPr lang="en-GB" sz="1600" b="1" dirty="0" smtClean="0">
                  <a:solidFill>
                    <a:schemeClr val="tx1"/>
                  </a:solidFill>
                </a:rPr>
                <a:t>TranSMART Integration</a:t>
              </a:r>
              <a:endParaRPr lang="en-GB" sz="1600" b="1" dirty="0">
                <a:solidFill>
                  <a:schemeClr val="tx1"/>
                </a:solidFill>
              </a:endParaRPr>
            </a:p>
            <a:p>
              <a:r>
                <a:rPr lang="en-GB" sz="1600" dirty="0" smtClean="0">
                  <a:solidFill>
                    <a:schemeClr val="tx1"/>
                  </a:solidFill>
                </a:rPr>
                <a:t>Structure data according to the TM master tree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er 32"/>
          <p:cNvGrpSpPr/>
          <p:nvPr/>
        </p:nvGrpSpPr>
        <p:grpSpPr>
          <a:xfrm>
            <a:off x="152400" y="5306646"/>
            <a:ext cx="5181600" cy="1017954"/>
            <a:chOff x="228600" y="5306646"/>
            <a:chExt cx="5181600" cy="1017954"/>
          </a:xfrm>
        </p:grpSpPr>
        <p:sp>
          <p:nvSpPr>
            <p:cNvPr id="13" name="Rectangle 12"/>
            <p:cNvSpPr/>
            <p:nvPr/>
          </p:nvSpPr>
          <p:spPr>
            <a:xfrm>
              <a:off x="228600" y="5715000"/>
              <a:ext cx="1066800" cy="60960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Biospeak</a:t>
              </a:r>
              <a:endParaRPr lang="en-GB" dirty="0" smtClean="0"/>
            </a:p>
            <a:p>
              <a:pPr algn="ctr"/>
              <a:r>
                <a:rPr lang="en-GB" dirty="0" smtClean="0"/>
                <a:t>DB</a:t>
              </a:r>
              <a:endParaRPr lang="en-GB" dirty="0"/>
            </a:p>
          </p:txBody>
        </p:sp>
        <p:sp>
          <p:nvSpPr>
            <p:cNvPr id="25" name="Légende encadrée 1 24"/>
            <p:cNvSpPr/>
            <p:nvPr/>
          </p:nvSpPr>
          <p:spPr>
            <a:xfrm>
              <a:off x="1447800" y="5306646"/>
              <a:ext cx="3962400" cy="865554"/>
            </a:xfrm>
            <a:prstGeom prst="borderCallout1">
              <a:avLst>
                <a:gd name="adj1" fmla="val 52939"/>
                <a:gd name="adj2" fmla="val 725"/>
                <a:gd name="adj3" fmla="val 62166"/>
                <a:gd name="adj4" fmla="val -4086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 cmpd="sng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err="1">
                  <a:solidFill>
                    <a:schemeClr val="tx1"/>
                  </a:solidFill>
                </a:rPr>
                <a:t>Biospeak</a:t>
              </a:r>
              <a:r>
                <a:rPr lang="en-GB" sz="1600" b="1" dirty="0">
                  <a:solidFill>
                    <a:schemeClr val="tx1"/>
                  </a:solidFill>
                </a:rPr>
                <a:t> DB</a:t>
              </a:r>
            </a:p>
            <a:p>
              <a:pPr>
                <a:lnSpc>
                  <a:spcPct val="90000"/>
                </a:lnSpc>
              </a:pPr>
              <a:r>
                <a:rPr lang="en-GB" sz="1600" dirty="0">
                  <a:solidFill>
                    <a:schemeClr val="tx1"/>
                  </a:solidFill>
                </a:rPr>
                <a:t>Record data obtained or produced by the </a:t>
              </a:r>
              <a:r>
                <a:rPr lang="en-GB" sz="1600" dirty="0" err="1">
                  <a:solidFill>
                    <a:schemeClr val="tx1"/>
                  </a:solidFill>
                </a:rPr>
                <a:t>eHS</a:t>
              </a:r>
              <a:r>
                <a:rPr lang="en-GB" sz="1600" dirty="0">
                  <a:solidFill>
                    <a:schemeClr val="tx1"/>
                  </a:solidFill>
                </a:rPr>
                <a:t> App. : user’s data, harmonized data, study activities and design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1805067" y="6198513"/>
            <a:ext cx="19287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800000"/>
                </a:solidFill>
              </a:rPr>
              <a:t>PROJECT DATA</a:t>
            </a:r>
            <a:endParaRPr lang="en-GB" b="1" dirty="0" smtClean="0">
              <a:solidFill>
                <a:srgbClr val="80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095323" y="6172200"/>
            <a:ext cx="24390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PUBLIC METADATA</a:t>
            </a:r>
            <a:endParaRPr lang="en-GB" b="1" dirty="0" smtClean="0">
              <a:solidFill>
                <a:srgbClr val="008000"/>
              </a:solidFill>
            </a:endParaRPr>
          </a:p>
        </p:txBody>
      </p:sp>
      <p:grpSp>
        <p:nvGrpSpPr>
          <p:cNvPr id="43" name="Grouper 42"/>
          <p:cNvGrpSpPr/>
          <p:nvPr/>
        </p:nvGrpSpPr>
        <p:grpSpPr>
          <a:xfrm>
            <a:off x="5638800" y="2209800"/>
            <a:ext cx="3352800" cy="762000"/>
            <a:chOff x="381000" y="1676400"/>
            <a:chExt cx="3352800" cy="762000"/>
          </a:xfrm>
        </p:grpSpPr>
        <p:sp>
          <p:nvSpPr>
            <p:cNvPr id="44" name="Rectangle 43"/>
            <p:cNvSpPr/>
            <p:nvPr/>
          </p:nvSpPr>
          <p:spPr>
            <a:xfrm>
              <a:off x="381000" y="1905000"/>
              <a:ext cx="1371600" cy="53340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Terminology Server</a:t>
              </a:r>
              <a:endParaRPr lang="en-GB" dirty="0"/>
            </a:p>
          </p:txBody>
        </p:sp>
        <p:sp>
          <p:nvSpPr>
            <p:cNvPr id="45" name="Légende encadrée 1 44"/>
            <p:cNvSpPr/>
            <p:nvPr/>
          </p:nvSpPr>
          <p:spPr>
            <a:xfrm>
              <a:off x="1828800" y="1676400"/>
              <a:ext cx="1905000" cy="762000"/>
            </a:xfrm>
            <a:prstGeom prst="borderCallout1">
              <a:avLst>
                <a:gd name="adj1" fmla="val 52939"/>
                <a:gd name="adj2" fmla="val 725"/>
                <a:gd name="adj3" fmla="val 58011"/>
                <a:gd name="adj4" fmla="val -5691"/>
              </a:avLst>
            </a:prstGeom>
            <a:solidFill>
              <a:srgbClr val="3366FF"/>
            </a:solidFill>
            <a:ln w="28575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Repository of eTRIKS-selected public terminologies 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er 45"/>
          <p:cNvGrpSpPr/>
          <p:nvPr/>
        </p:nvGrpSpPr>
        <p:grpSpPr>
          <a:xfrm>
            <a:off x="5638800" y="3505200"/>
            <a:ext cx="3352800" cy="990600"/>
            <a:chOff x="381000" y="2133600"/>
            <a:chExt cx="3352800" cy="990600"/>
          </a:xfrm>
        </p:grpSpPr>
        <p:sp>
          <p:nvSpPr>
            <p:cNvPr id="47" name="Rectangle 46"/>
            <p:cNvSpPr/>
            <p:nvPr/>
          </p:nvSpPr>
          <p:spPr>
            <a:xfrm>
              <a:off x="381000" y="2590800"/>
              <a:ext cx="1066800" cy="533400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Curation Base</a:t>
              </a:r>
              <a:endParaRPr lang="en-GB" dirty="0"/>
            </a:p>
          </p:txBody>
        </p:sp>
        <p:sp>
          <p:nvSpPr>
            <p:cNvPr id="48" name="Légende encadrée 1 47"/>
            <p:cNvSpPr/>
            <p:nvPr/>
          </p:nvSpPr>
          <p:spPr>
            <a:xfrm>
              <a:off x="1524000" y="2133600"/>
              <a:ext cx="2209800" cy="990600"/>
            </a:xfrm>
            <a:prstGeom prst="borderCallout1">
              <a:avLst>
                <a:gd name="adj1" fmla="val 52939"/>
                <a:gd name="adj2" fmla="val 725"/>
                <a:gd name="adj3" fmla="val 62029"/>
                <a:gd name="adj4" fmla="val -4212"/>
              </a:avLst>
            </a:prstGeom>
            <a:solidFill>
              <a:srgbClr val="3366FF"/>
            </a:solidFill>
            <a:ln w="28575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Repository of curation policies and user’ annotations to CV terms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er 48"/>
          <p:cNvGrpSpPr/>
          <p:nvPr/>
        </p:nvGrpSpPr>
        <p:grpSpPr>
          <a:xfrm>
            <a:off x="5638800" y="5012918"/>
            <a:ext cx="2971800" cy="702082"/>
            <a:chOff x="381000" y="3260318"/>
            <a:chExt cx="2971800" cy="702082"/>
          </a:xfrm>
        </p:grpSpPr>
        <p:sp>
          <p:nvSpPr>
            <p:cNvPr id="50" name="Rectangle 49"/>
            <p:cNvSpPr/>
            <p:nvPr/>
          </p:nvSpPr>
          <p:spPr>
            <a:xfrm>
              <a:off x="381000" y="3412718"/>
              <a:ext cx="1066800" cy="549682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Template Base</a:t>
              </a:r>
              <a:endParaRPr lang="en-GB" dirty="0"/>
            </a:p>
          </p:txBody>
        </p:sp>
        <p:sp>
          <p:nvSpPr>
            <p:cNvPr id="51" name="Légende encadrée 1 50"/>
            <p:cNvSpPr/>
            <p:nvPr/>
          </p:nvSpPr>
          <p:spPr>
            <a:xfrm>
              <a:off x="1524000" y="3260318"/>
              <a:ext cx="1828800" cy="685800"/>
            </a:xfrm>
            <a:prstGeom prst="borderCallout1">
              <a:avLst>
                <a:gd name="adj1" fmla="val 52939"/>
                <a:gd name="adj2" fmla="val 725"/>
                <a:gd name="adj3" fmla="val 60979"/>
                <a:gd name="adj4" fmla="val -5223"/>
              </a:avLst>
            </a:prstGeom>
            <a:solidFill>
              <a:srgbClr val="3366FF"/>
            </a:solidFill>
            <a:ln w="28575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Repository of templates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ZoneTexte 51"/>
          <p:cNvSpPr txBox="1"/>
          <p:nvPr/>
        </p:nvSpPr>
        <p:spPr>
          <a:xfrm>
            <a:off x="5691441" y="1540282"/>
            <a:ext cx="3223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eTRIKS Metadata Registry</a:t>
            </a:r>
            <a:endParaRPr lang="en-GB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6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Services between the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components along with the data harmonization workflow</a:t>
            </a:r>
            <a:endParaRPr lang="en-US" sz="2800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6200" y="1447800"/>
            <a:ext cx="5410200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562600" y="1447800"/>
            <a:ext cx="3505200" cy="4114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905000"/>
            <a:ext cx="11430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eSDR</a:t>
            </a:r>
            <a:r>
              <a:rPr lang="en-GB" dirty="0" smtClean="0"/>
              <a:t> + AI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733800" y="2057400"/>
            <a:ext cx="10668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eHW</a:t>
            </a:r>
            <a:r>
              <a:rPr lang="en-GB" dirty="0" smtClean="0"/>
              <a:t> + AI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4495800" y="3886200"/>
            <a:ext cx="6858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ePLC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990600" y="4267200"/>
            <a:ext cx="6858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eDVE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3276600" y="4343400"/>
            <a:ext cx="6858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eTI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752600" y="3048000"/>
            <a:ext cx="1371600" cy="304800"/>
          </a:xfrm>
          <a:prstGeom prst="rect">
            <a:avLst/>
          </a:prstGeom>
          <a:solidFill>
            <a:srgbClr val="3366FF"/>
          </a:solidFill>
          <a:ln w="190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Biospeak</a:t>
            </a:r>
            <a:r>
              <a:rPr lang="en-GB" dirty="0" smtClean="0"/>
              <a:t> DB</a:t>
            </a:r>
            <a:endParaRPr lang="en-GB" dirty="0"/>
          </a:p>
        </p:txBody>
      </p:sp>
      <p:sp>
        <p:nvSpPr>
          <p:cNvPr id="26" name="ZoneTexte 25"/>
          <p:cNvSpPr txBox="1"/>
          <p:nvPr/>
        </p:nvSpPr>
        <p:spPr>
          <a:xfrm>
            <a:off x="1828800" y="5131713"/>
            <a:ext cx="19287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800000"/>
                </a:solidFill>
              </a:rPr>
              <a:t>PROJECT DATA</a:t>
            </a:r>
            <a:endParaRPr lang="en-GB" b="1" dirty="0" smtClean="0">
              <a:solidFill>
                <a:srgbClr val="80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095323" y="5131713"/>
            <a:ext cx="24390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PUBLIC METADATA</a:t>
            </a:r>
            <a:endParaRPr lang="en-GB" b="1" dirty="0" smtClean="0">
              <a:solidFill>
                <a:srgbClr val="008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391400" y="2286000"/>
            <a:ext cx="1371600" cy="533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Terminology Server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7620000" y="3124200"/>
            <a:ext cx="1066800" cy="533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Curation Base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7685128" y="4022318"/>
            <a:ext cx="1066800" cy="54968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Template Base</a:t>
            </a:r>
            <a:endParaRPr lang="en-GB" dirty="0"/>
          </a:p>
        </p:txBody>
      </p:sp>
      <p:sp>
        <p:nvSpPr>
          <p:cNvPr id="52" name="ZoneTexte 51"/>
          <p:cNvSpPr txBox="1"/>
          <p:nvPr/>
        </p:nvSpPr>
        <p:spPr>
          <a:xfrm>
            <a:off x="5691441" y="1387882"/>
            <a:ext cx="3223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008000"/>
                </a:solidFill>
              </a:rPr>
              <a:t>eTRIKS Metadata Registry</a:t>
            </a:r>
            <a:endParaRPr lang="en-GB" b="1" dirty="0" smtClean="0">
              <a:solidFill>
                <a:srgbClr val="008000"/>
              </a:solidFill>
            </a:endParaRPr>
          </a:p>
        </p:txBody>
      </p:sp>
      <p:grpSp>
        <p:nvGrpSpPr>
          <p:cNvPr id="36" name="Grouper 35"/>
          <p:cNvGrpSpPr/>
          <p:nvPr/>
        </p:nvGrpSpPr>
        <p:grpSpPr>
          <a:xfrm>
            <a:off x="76200" y="1333500"/>
            <a:ext cx="1484701" cy="609600"/>
            <a:chOff x="76200" y="1600200"/>
            <a:chExt cx="1484701" cy="609600"/>
          </a:xfrm>
        </p:grpSpPr>
        <p:cxnSp>
          <p:nvCxnSpPr>
            <p:cNvPr id="12" name="Connecteur droit avec flèche 11"/>
            <p:cNvCxnSpPr/>
            <p:nvPr/>
          </p:nvCxnSpPr>
          <p:spPr>
            <a:xfrm>
              <a:off x="685800" y="1905000"/>
              <a:ext cx="76200" cy="30480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ZoneTexte 13"/>
            <p:cNvSpPr txBox="1"/>
            <p:nvPr/>
          </p:nvSpPr>
          <p:spPr>
            <a:xfrm>
              <a:off x="76200" y="1600200"/>
              <a:ext cx="1484701" cy="33855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40315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Study activities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35" name="Grouper 34"/>
            <p:cNvGrpSpPr/>
            <p:nvPr/>
          </p:nvGrpSpPr>
          <p:grpSpPr>
            <a:xfrm>
              <a:off x="228600" y="1893882"/>
              <a:ext cx="304800" cy="315918"/>
              <a:chOff x="914400" y="6084882"/>
              <a:chExt cx="304800" cy="315918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914400" y="60960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4" name="ZoneTexte 33"/>
              <p:cNvSpPr txBox="1"/>
              <p:nvPr/>
            </p:nvSpPr>
            <p:spPr>
              <a:xfrm>
                <a:off x="930682" y="6084882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</a:t>
                </a:r>
                <a:endParaRPr lang="en-GB" sz="1400" b="1" dirty="0"/>
              </a:p>
            </p:txBody>
          </p:sp>
        </p:grpSp>
      </p:grpSp>
      <p:grpSp>
        <p:nvGrpSpPr>
          <p:cNvPr id="131" name="Grouper 130"/>
          <p:cNvGrpSpPr/>
          <p:nvPr/>
        </p:nvGrpSpPr>
        <p:grpSpPr>
          <a:xfrm>
            <a:off x="76200" y="2362200"/>
            <a:ext cx="1905000" cy="907197"/>
            <a:chOff x="76200" y="2514600"/>
            <a:chExt cx="1905000" cy="907197"/>
          </a:xfrm>
        </p:grpSpPr>
        <p:cxnSp>
          <p:nvCxnSpPr>
            <p:cNvPr id="60" name="Connecteur droit avec flèche 59"/>
            <p:cNvCxnSpPr/>
            <p:nvPr/>
          </p:nvCxnSpPr>
          <p:spPr>
            <a:xfrm>
              <a:off x="1524000" y="2514600"/>
              <a:ext cx="457200" cy="6858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/>
            <p:cNvSpPr txBox="1"/>
            <p:nvPr/>
          </p:nvSpPr>
          <p:spPr>
            <a:xfrm>
              <a:off x="76200" y="2590800"/>
              <a:ext cx="1600200" cy="830997"/>
            </a:xfrm>
            <a:prstGeom prst="rect">
              <a:avLst/>
            </a:prstGeom>
            <a:solidFill>
              <a:srgbClr val="403152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Selection/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Annotations of</a:t>
              </a:r>
              <a:endParaRPr lang="en-GB" sz="1600" dirty="0">
                <a:solidFill>
                  <a:schemeClr val="bg1"/>
                </a:solidFill>
              </a:endParaRP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templates</a:t>
              </a:r>
            </a:p>
          </p:txBody>
        </p:sp>
        <p:grpSp>
          <p:nvGrpSpPr>
            <p:cNvPr id="125" name="Grouper 124"/>
            <p:cNvGrpSpPr/>
            <p:nvPr/>
          </p:nvGrpSpPr>
          <p:grpSpPr>
            <a:xfrm>
              <a:off x="1524000" y="2723941"/>
              <a:ext cx="304800" cy="324059"/>
              <a:chOff x="1447800" y="2816423"/>
              <a:chExt cx="304800" cy="324059"/>
            </a:xfrm>
          </p:grpSpPr>
          <p:sp>
            <p:nvSpPr>
              <p:cNvPr id="62" name="Ellipse 61"/>
              <p:cNvSpPr/>
              <p:nvPr/>
            </p:nvSpPr>
            <p:spPr>
              <a:xfrm>
                <a:off x="1447800" y="2835682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1455941" y="2816423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4</a:t>
                </a:r>
                <a:endParaRPr lang="en-GB" sz="1400" b="1" dirty="0"/>
              </a:p>
            </p:txBody>
          </p:sp>
        </p:grpSp>
      </p:grpSp>
      <p:grpSp>
        <p:nvGrpSpPr>
          <p:cNvPr id="132" name="Grouper 131"/>
          <p:cNvGrpSpPr/>
          <p:nvPr/>
        </p:nvGrpSpPr>
        <p:grpSpPr>
          <a:xfrm>
            <a:off x="1752600" y="2068472"/>
            <a:ext cx="5867400" cy="2133600"/>
            <a:chOff x="1752600" y="2220872"/>
            <a:chExt cx="5867400" cy="2133600"/>
          </a:xfrm>
        </p:grpSpPr>
        <p:cxnSp>
          <p:nvCxnSpPr>
            <p:cNvPr id="54" name="Connecteur droit avec flèche 53"/>
            <p:cNvCxnSpPr/>
            <p:nvPr/>
          </p:nvCxnSpPr>
          <p:spPr>
            <a:xfrm>
              <a:off x="1752600" y="2220872"/>
              <a:ext cx="5867400" cy="2133600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ZoneTexte 64"/>
            <p:cNvSpPr txBox="1"/>
            <p:nvPr/>
          </p:nvSpPr>
          <p:spPr>
            <a:xfrm>
              <a:off x="3810000" y="2895600"/>
              <a:ext cx="1936147" cy="338554"/>
            </a:xfrm>
            <a:prstGeom prst="rect">
              <a:avLst/>
            </a:prstGeom>
            <a:solidFill>
              <a:srgbClr val="3366FF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Queries of templates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38" name="Grouper 37"/>
            <p:cNvGrpSpPr/>
            <p:nvPr/>
          </p:nvGrpSpPr>
          <p:grpSpPr>
            <a:xfrm>
              <a:off x="3581400" y="2803118"/>
              <a:ext cx="304800" cy="321082"/>
              <a:chOff x="3581400" y="2803118"/>
              <a:chExt cx="304800" cy="321082"/>
            </a:xfrm>
          </p:grpSpPr>
          <p:sp>
            <p:nvSpPr>
              <p:cNvPr id="59" name="Ellipse 58"/>
              <p:cNvSpPr/>
              <p:nvPr/>
            </p:nvSpPr>
            <p:spPr>
              <a:xfrm>
                <a:off x="3581400" y="28194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8" name="ZoneTexte 57"/>
              <p:cNvSpPr txBox="1"/>
              <p:nvPr/>
            </p:nvSpPr>
            <p:spPr>
              <a:xfrm>
                <a:off x="3589541" y="2803118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2</a:t>
                </a:r>
                <a:endParaRPr lang="en-GB" sz="1400" b="1" dirty="0"/>
              </a:p>
            </p:txBody>
          </p:sp>
        </p:grpSp>
      </p:grpSp>
      <p:grpSp>
        <p:nvGrpSpPr>
          <p:cNvPr id="73" name="Grouper 72"/>
          <p:cNvGrpSpPr/>
          <p:nvPr/>
        </p:nvGrpSpPr>
        <p:grpSpPr>
          <a:xfrm>
            <a:off x="2438400" y="1371600"/>
            <a:ext cx="2280790" cy="762000"/>
            <a:chOff x="-914400" y="1828800"/>
            <a:chExt cx="2280790" cy="762000"/>
          </a:xfrm>
        </p:grpSpPr>
        <p:cxnSp>
          <p:nvCxnSpPr>
            <p:cNvPr id="74" name="Connecteur droit avec flèche 73"/>
            <p:cNvCxnSpPr/>
            <p:nvPr/>
          </p:nvCxnSpPr>
          <p:spPr>
            <a:xfrm>
              <a:off x="533400" y="2133600"/>
              <a:ext cx="228600" cy="4572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74"/>
            <p:cNvSpPr txBox="1"/>
            <p:nvPr/>
          </p:nvSpPr>
          <p:spPr>
            <a:xfrm>
              <a:off x="-914400" y="1828800"/>
              <a:ext cx="2014293" cy="338554"/>
            </a:xfrm>
            <a:prstGeom prst="rect">
              <a:avLst/>
            </a:prstGeom>
            <a:solidFill>
              <a:srgbClr val="403152"/>
            </a:solidFill>
            <a:ln>
              <a:solidFill>
                <a:srgbClr val="40315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User’s data and terms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76" name="Grouper 75"/>
            <p:cNvGrpSpPr/>
            <p:nvPr/>
          </p:nvGrpSpPr>
          <p:grpSpPr>
            <a:xfrm>
              <a:off x="1061590" y="1828800"/>
              <a:ext cx="304800" cy="307777"/>
              <a:chOff x="1747390" y="6019800"/>
              <a:chExt cx="304800" cy="307777"/>
            </a:xfrm>
          </p:grpSpPr>
          <p:sp>
            <p:nvSpPr>
              <p:cNvPr id="77" name="Ellipse 76"/>
              <p:cNvSpPr/>
              <p:nvPr/>
            </p:nvSpPr>
            <p:spPr>
              <a:xfrm>
                <a:off x="1747390" y="60198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8" name="ZoneTexte 77"/>
              <p:cNvSpPr txBox="1"/>
              <p:nvPr/>
            </p:nvSpPr>
            <p:spPr>
              <a:xfrm>
                <a:off x="1752600" y="6019800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5</a:t>
                </a:r>
                <a:endParaRPr lang="en-GB" sz="1400" b="1" dirty="0"/>
              </a:p>
            </p:txBody>
          </p:sp>
        </p:grpSp>
      </p:grpSp>
      <p:grpSp>
        <p:nvGrpSpPr>
          <p:cNvPr id="103" name="Grouper 102"/>
          <p:cNvGrpSpPr/>
          <p:nvPr/>
        </p:nvGrpSpPr>
        <p:grpSpPr>
          <a:xfrm>
            <a:off x="2057401" y="1981200"/>
            <a:ext cx="1676399" cy="1066800"/>
            <a:chOff x="685801" y="2514600"/>
            <a:chExt cx="1676399" cy="1066800"/>
          </a:xfrm>
        </p:grpSpPr>
        <p:cxnSp>
          <p:nvCxnSpPr>
            <p:cNvPr id="104" name="Connecteur droit avec flèche 103"/>
            <p:cNvCxnSpPr/>
            <p:nvPr/>
          </p:nvCxnSpPr>
          <p:spPr>
            <a:xfrm flipH="1">
              <a:off x="1752600" y="2971800"/>
              <a:ext cx="609600" cy="6096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685801" y="2539424"/>
              <a:ext cx="1447800" cy="830997"/>
            </a:xfrm>
            <a:prstGeom prst="rect">
              <a:avLst/>
            </a:prstGeom>
            <a:solidFill>
              <a:srgbClr val="403152"/>
            </a:solidFill>
            <a:ln>
              <a:solidFill>
                <a:srgbClr val="40315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Selection/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Annotations of 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CV terms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06" name="Grouper 105"/>
            <p:cNvGrpSpPr/>
            <p:nvPr/>
          </p:nvGrpSpPr>
          <p:grpSpPr>
            <a:xfrm>
              <a:off x="1668259" y="2514600"/>
              <a:ext cx="304800" cy="312941"/>
              <a:chOff x="3801859" y="2498318"/>
              <a:chExt cx="304800" cy="312941"/>
            </a:xfrm>
          </p:grpSpPr>
          <p:sp>
            <p:nvSpPr>
              <p:cNvPr id="107" name="Ellipse 106"/>
              <p:cNvSpPr/>
              <p:nvPr/>
            </p:nvSpPr>
            <p:spPr>
              <a:xfrm>
                <a:off x="3801859" y="250645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8" name="ZoneTexte 107"/>
              <p:cNvSpPr txBox="1"/>
              <p:nvPr/>
            </p:nvSpPr>
            <p:spPr>
              <a:xfrm>
                <a:off x="3810000" y="2498318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8</a:t>
                </a:r>
                <a:endParaRPr lang="en-GB" sz="1400" b="1" dirty="0"/>
              </a:p>
            </p:txBody>
          </p:sp>
        </p:grpSp>
      </p:grpSp>
      <p:grpSp>
        <p:nvGrpSpPr>
          <p:cNvPr id="162" name="Grouper 161"/>
          <p:cNvGrpSpPr/>
          <p:nvPr/>
        </p:nvGrpSpPr>
        <p:grpSpPr>
          <a:xfrm>
            <a:off x="2010339" y="3397250"/>
            <a:ext cx="2485461" cy="793750"/>
            <a:chOff x="2010339" y="3549650"/>
            <a:chExt cx="2485461" cy="793750"/>
          </a:xfrm>
        </p:grpSpPr>
        <p:cxnSp>
          <p:nvCxnSpPr>
            <p:cNvPr id="115" name="Connecteur droit avec flèche 114"/>
            <p:cNvCxnSpPr>
              <a:endCxn id="15" idx="1"/>
            </p:cNvCxnSpPr>
            <p:nvPr/>
          </p:nvCxnSpPr>
          <p:spPr>
            <a:xfrm>
              <a:off x="2584450" y="3549650"/>
              <a:ext cx="1911350" cy="717550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ZoneTexte 115"/>
            <p:cNvSpPr txBox="1"/>
            <p:nvPr/>
          </p:nvSpPr>
          <p:spPr>
            <a:xfrm>
              <a:off x="2010339" y="3733800"/>
              <a:ext cx="1600200" cy="584776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Queries of user’s </a:t>
              </a:r>
              <a:r>
                <a:rPr lang="en-GB" sz="1600" dirty="0">
                  <a:solidFill>
                    <a:schemeClr val="bg1"/>
                  </a:solidFill>
                </a:rPr>
                <a:t>annotations</a:t>
              </a:r>
            </a:p>
          </p:txBody>
        </p:sp>
        <p:grpSp>
          <p:nvGrpSpPr>
            <p:cNvPr id="117" name="Grouper 116"/>
            <p:cNvGrpSpPr/>
            <p:nvPr/>
          </p:nvGrpSpPr>
          <p:grpSpPr>
            <a:xfrm>
              <a:off x="3336518" y="4035623"/>
              <a:ext cx="304800" cy="307777"/>
              <a:chOff x="3488918" y="1902023"/>
              <a:chExt cx="304800" cy="307777"/>
            </a:xfrm>
          </p:grpSpPr>
          <p:sp>
            <p:nvSpPr>
              <p:cNvPr id="118" name="Ellipse 117"/>
              <p:cNvSpPr/>
              <p:nvPr/>
            </p:nvSpPr>
            <p:spPr>
              <a:xfrm>
                <a:off x="3488918" y="190206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3505200" y="1902023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9</a:t>
                </a:r>
                <a:endParaRPr lang="en-GB" sz="1400" b="1" dirty="0"/>
              </a:p>
            </p:txBody>
          </p:sp>
        </p:grpSp>
      </p:grpSp>
      <p:grpSp>
        <p:nvGrpSpPr>
          <p:cNvPr id="130" name="Grouper 129"/>
          <p:cNvGrpSpPr/>
          <p:nvPr/>
        </p:nvGrpSpPr>
        <p:grpSpPr>
          <a:xfrm>
            <a:off x="1600200" y="1418167"/>
            <a:ext cx="1940813" cy="583436"/>
            <a:chOff x="1600200" y="1660118"/>
            <a:chExt cx="1940813" cy="583436"/>
          </a:xfrm>
        </p:grpSpPr>
        <p:sp>
          <p:nvSpPr>
            <p:cNvPr id="57" name="ZoneTexte 56"/>
            <p:cNvSpPr txBox="1"/>
            <p:nvPr/>
          </p:nvSpPr>
          <p:spPr>
            <a:xfrm>
              <a:off x="1676400" y="1905000"/>
              <a:ext cx="1864613" cy="338554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Proposed templates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26" name="Grouper 125"/>
            <p:cNvGrpSpPr/>
            <p:nvPr/>
          </p:nvGrpSpPr>
          <p:grpSpPr>
            <a:xfrm>
              <a:off x="1600200" y="1660118"/>
              <a:ext cx="304800" cy="324059"/>
              <a:chOff x="1447800" y="2816423"/>
              <a:chExt cx="304800" cy="324059"/>
            </a:xfrm>
          </p:grpSpPr>
          <p:sp>
            <p:nvSpPr>
              <p:cNvPr id="127" name="Ellipse 126"/>
              <p:cNvSpPr/>
              <p:nvPr/>
            </p:nvSpPr>
            <p:spPr>
              <a:xfrm>
                <a:off x="1447800" y="2835682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8" name="ZoneTexte 127"/>
              <p:cNvSpPr txBox="1"/>
              <p:nvPr/>
            </p:nvSpPr>
            <p:spPr>
              <a:xfrm>
                <a:off x="1455941" y="2816423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3</a:t>
                </a:r>
                <a:endParaRPr lang="en-GB" sz="1400" b="1" dirty="0"/>
              </a:p>
            </p:txBody>
          </p:sp>
        </p:grpSp>
      </p:grpSp>
      <p:grpSp>
        <p:nvGrpSpPr>
          <p:cNvPr id="136" name="Grouper 135"/>
          <p:cNvGrpSpPr/>
          <p:nvPr/>
        </p:nvGrpSpPr>
        <p:grpSpPr>
          <a:xfrm>
            <a:off x="4724400" y="1708718"/>
            <a:ext cx="1945330" cy="520295"/>
            <a:chOff x="4724400" y="1570859"/>
            <a:chExt cx="1945330" cy="520295"/>
          </a:xfrm>
        </p:grpSpPr>
        <p:sp>
          <p:nvSpPr>
            <p:cNvPr id="81" name="ZoneTexte 80"/>
            <p:cNvSpPr txBox="1"/>
            <p:nvPr/>
          </p:nvSpPr>
          <p:spPr>
            <a:xfrm>
              <a:off x="4724400" y="1752600"/>
              <a:ext cx="1781658" cy="338554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Proposed CV terms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33" name="Grouper 132"/>
            <p:cNvGrpSpPr/>
            <p:nvPr/>
          </p:nvGrpSpPr>
          <p:grpSpPr>
            <a:xfrm>
              <a:off x="6364930" y="1570859"/>
              <a:ext cx="304800" cy="321082"/>
              <a:chOff x="2362200" y="2422118"/>
              <a:chExt cx="304800" cy="321082"/>
            </a:xfrm>
          </p:grpSpPr>
          <p:sp>
            <p:nvSpPr>
              <p:cNvPr id="134" name="Ellipse 133"/>
              <p:cNvSpPr/>
              <p:nvPr/>
            </p:nvSpPr>
            <p:spPr>
              <a:xfrm>
                <a:off x="2362200" y="24384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5" name="ZoneTexte 134"/>
              <p:cNvSpPr txBox="1"/>
              <p:nvPr/>
            </p:nvSpPr>
            <p:spPr>
              <a:xfrm>
                <a:off x="2370341" y="2422118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7</a:t>
                </a:r>
                <a:endParaRPr lang="en-GB" sz="1400" b="1" dirty="0"/>
              </a:p>
            </p:txBody>
          </p:sp>
        </p:grpSp>
      </p:grpSp>
      <p:grpSp>
        <p:nvGrpSpPr>
          <p:cNvPr id="146" name="Grouper 145"/>
          <p:cNvGrpSpPr/>
          <p:nvPr/>
        </p:nvGrpSpPr>
        <p:grpSpPr>
          <a:xfrm>
            <a:off x="4623897" y="2362200"/>
            <a:ext cx="2996103" cy="1066800"/>
            <a:chOff x="4623897" y="2514600"/>
            <a:chExt cx="2996103" cy="1066800"/>
          </a:xfrm>
        </p:grpSpPr>
        <p:cxnSp>
          <p:nvCxnSpPr>
            <p:cNvPr id="80" name="Connecteur droit avec flèche 79"/>
            <p:cNvCxnSpPr/>
            <p:nvPr/>
          </p:nvCxnSpPr>
          <p:spPr>
            <a:xfrm>
              <a:off x="4800600" y="2541954"/>
              <a:ext cx="2590800" cy="304800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avec flèche 97"/>
            <p:cNvCxnSpPr/>
            <p:nvPr/>
          </p:nvCxnSpPr>
          <p:spPr>
            <a:xfrm>
              <a:off x="4623897" y="2621488"/>
              <a:ext cx="2996103" cy="959912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ZoneTexte 83"/>
            <p:cNvSpPr txBox="1"/>
            <p:nvPr/>
          </p:nvSpPr>
          <p:spPr>
            <a:xfrm>
              <a:off x="5562601" y="2590800"/>
              <a:ext cx="1066800" cy="584776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Queries of CV terms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85" name="Grouper 84"/>
            <p:cNvGrpSpPr/>
            <p:nvPr/>
          </p:nvGrpSpPr>
          <p:grpSpPr>
            <a:xfrm>
              <a:off x="6553200" y="2514600"/>
              <a:ext cx="304800" cy="321082"/>
              <a:chOff x="2362200" y="2422118"/>
              <a:chExt cx="304800" cy="321082"/>
            </a:xfrm>
          </p:grpSpPr>
          <p:sp>
            <p:nvSpPr>
              <p:cNvPr id="86" name="Ellipse 85"/>
              <p:cNvSpPr/>
              <p:nvPr/>
            </p:nvSpPr>
            <p:spPr>
              <a:xfrm>
                <a:off x="2362200" y="24384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7" name="ZoneTexte 86"/>
              <p:cNvSpPr txBox="1"/>
              <p:nvPr/>
            </p:nvSpPr>
            <p:spPr>
              <a:xfrm>
                <a:off x="2370341" y="2422118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6</a:t>
                </a:r>
                <a:endParaRPr lang="en-GB" sz="1400" b="1" dirty="0"/>
              </a:p>
            </p:txBody>
          </p:sp>
        </p:grpSp>
      </p:grpSp>
      <p:grpSp>
        <p:nvGrpSpPr>
          <p:cNvPr id="164" name="Grouper 163"/>
          <p:cNvGrpSpPr/>
          <p:nvPr/>
        </p:nvGrpSpPr>
        <p:grpSpPr>
          <a:xfrm>
            <a:off x="3124200" y="3124200"/>
            <a:ext cx="2590800" cy="685800"/>
            <a:chOff x="3124200" y="3276600"/>
            <a:chExt cx="2590800" cy="685800"/>
          </a:xfrm>
        </p:grpSpPr>
        <p:grpSp>
          <p:nvGrpSpPr>
            <p:cNvPr id="111" name="Grouper 110"/>
            <p:cNvGrpSpPr/>
            <p:nvPr/>
          </p:nvGrpSpPr>
          <p:grpSpPr>
            <a:xfrm>
              <a:off x="3124200" y="3276600"/>
              <a:ext cx="2338846" cy="685800"/>
              <a:chOff x="3048000" y="2286000"/>
              <a:chExt cx="2338846" cy="685800"/>
            </a:xfrm>
          </p:grpSpPr>
          <p:cxnSp>
            <p:nvCxnSpPr>
              <p:cNvPr id="112" name="Connecteur droit avec flèche 111"/>
              <p:cNvCxnSpPr>
                <a:stCxn id="13" idx="3"/>
                <a:endCxn id="15" idx="0"/>
              </p:cNvCxnSpPr>
              <p:nvPr/>
            </p:nvCxnSpPr>
            <p:spPr>
              <a:xfrm>
                <a:off x="3048000" y="2286000"/>
                <a:ext cx="1714500" cy="6858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ZoneTexte 112"/>
              <p:cNvSpPr txBox="1"/>
              <p:nvPr/>
            </p:nvSpPr>
            <p:spPr>
              <a:xfrm>
                <a:off x="3352800" y="2286000"/>
                <a:ext cx="2034046" cy="584776"/>
              </a:xfrm>
              <a:prstGeom prst="rect">
                <a:avLst/>
              </a:prstGeom>
              <a:solidFill>
                <a:srgbClr val="403152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>
                    <a:solidFill>
                      <a:schemeClr val="bg1"/>
                    </a:solidFill>
                  </a:rPr>
                  <a:t>Validated or corrected user’s annotations</a:t>
                </a:r>
                <a:endParaRPr lang="en-GB" sz="16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1" name="Grouper 150"/>
            <p:cNvGrpSpPr/>
            <p:nvPr/>
          </p:nvGrpSpPr>
          <p:grpSpPr>
            <a:xfrm>
              <a:off x="5348343" y="3276600"/>
              <a:ext cx="366657" cy="312941"/>
              <a:chOff x="3217674" y="1744459"/>
              <a:chExt cx="366657" cy="31294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3255108" y="17526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53" name="ZoneTexte 152"/>
              <p:cNvSpPr txBox="1"/>
              <p:nvPr/>
            </p:nvSpPr>
            <p:spPr>
              <a:xfrm>
                <a:off x="3217674" y="17444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11</a:t>
                </a:r>
                <a:endParaRPr lang="en-GB" sz="1400" b="1" dirty="0"/>
              </a:p>
            </p:txBody>
          </p:sp>
        </p:grpSp>
      </p:grpSp>
      <p:grpSp>
        <p:nvGrpSpPr>
          <p:cNvPr id="165" name="Grouper 164"/>
          <p:cNvGrpSpPr/>
          <p:nvPr/>
        </p:nvGrpSpPr>
        <p:grpSpPr>
          <a:xfrm>
            <a:off x="304800" y="3200400"/>
            <a:ext cx="1752600" cy="1066800"/>
            <a:chOff x="2133600" y="3657600"/>
            <a:chExt cx="1752600" cy="1066800"/>
          </a:xfrm>
        </p:grpSpPr>
        <p:cxnSp>
          <p:nvCxnSpPr>
            <p:cNvPr id="166" name="Connecteur droit avec flèche 165"/>
            <p:cNvCxnSpPr>
              <a:endCxn id="17" idx="0"/>
            </p:cNvCxnSpPr>
            <p:nvPr/>
          </p:nvCxnSpPr>
          <p:spPr>
            <a:xfrm flipH="1">
              <a:off x="3162300" y="3733800"/>
              <a:ext cx="723900" cy="990600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ZoneTexte 166"/>
            <p:cNvSpPr txBox="1"/>
            <p:nvPr/>
          </p:nvSpPr>
          <p:spPr>
            <a:xfrm>
              <a:off x="2133600" y="3657600"/>
              <a:ext cx="1219200" cy="830997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Queries of Harmonized 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data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68" name="Grouper 167"/>
            <p:cNvGrpSpPr/>
            <p:nvPr/>
          </p:nvGrpSpPr>
          <p:grpSpPr>
            <a:xfrm>
              <a:off x="3124200" y="4188023"/>
              <a:ext cx="366657" cy="324059"/>
              <a:chOff x="3276600" y="2054423"/>
              <a:chExt cx="366657" cy="324059"/>
            </a:xfrm>
          </p:grpSpPr>
          <p:sp>
            <p:nvSpPr>
              <p:cNvPr id="169" name="Ellipse 168"/>
              <p:cNvSpPr/>
              <p:nvPr/>
            </p:nvSpPr>
            <p:spPr>
              <a:xfrm>
                <a:off x="3309164" y="2073682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0" name="ZoneTexte 169"/>
              <p:cNvSpPr txBox="1"/>
              <p:nvPr/>
            </p:nvSpPr>
            <p:spPr>
              <a:xfrm>
                <a:off x="3276600" y="2054423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13</a:t>
                </a:r>
                <a:endParaRPr lang="en-GB" sz="1400" b="1" dirty="0"/>
              </a:p>
            </p:txBody>
          </p:sp>
        </p:grpSp>
      </p:grpSp>
      <p:grpSp>
        <p:nvGrpSpPr>
          <p:cNvPr id="178" name="Grouper 177"/>
          <p:cNvGrpSpPr/>
          <p:nvPr/>
        </p:nvGrpSpPr>
        <p:grpSpPr>
          <a:xfrm>
            <a:off x="152400" y="4724400"/>
            <a:ext cx="1585857" cy="830997"/>
            <a:chOff x="5105400" y="3962400"/>
            <a:chExt cx="1585857" cy="830997"/>
          </a:xfrm>
        </p:grpSpPr>
        <p:sp>
          <p:nvSpPr>
            <p:cNvPr id="179" name="ZoneTexte 178"/>
            <p:cNvSpPr txBox="1"/>
            <p:nvPr/>
          </p:nvSpPr>
          <p:spPr>
            <a:xfrm>
              <a:off x="5105400" y="3962400"/>
              <a:ext cx="1402467" cy="83099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Visualization of harmonized data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80" name="Grouper 179"/>
            <p:cNvGrpSpPr/>
            <p:nvPr/>
          </p:nvGrpSpPr>
          <p:grpSpPr>
            <a:xfrm>
              <a:off x="6324600" y="3962400"/>
              <a:ext cx="366657" cy="307777"/>
              <a:chOff x="3352800" y="1820659"/>
              <a:chExt cx="366657" cy="307777"/>
            </a:xfrm>
          </p:grpSpPr>
          <p:sp>
            <p:nvSpPr>
              <p:cNvPr id="181" name="Ellipse 180"/>
              <p:cNvSpPr/>
              <p:nvPr/>
            </p:nvSpPr>
            <p:spPr>
              <a:xfrm>
                <a:off x="3385364" y="182065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2" name="ZoneTexte 181"/>
              <p:cNvSpPr txBox="1"/>
              <p:nvPr/>
            </p:nvSpPr>
            <p:spPr>
              <a:xfrm>
                <a:off x="3352800" y="18206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14</a:t>
                </a:r>
                <a:endParaRPr lang="en-GB" sz="1400" b="1" dirty="0"/>
              </a:p>
            </p:txBody>
          </p:sp>
        </p:grpSp>
      </p:grpSp>
      <p:grpSp>
        <p:nvGrpSpPr>
          <p:cNvPr id="207" name="Grouper 206"/>
          <p:cNvGrpSpPr/>
          <p:nvPr/>
        </p:nvGrpSpPr>
        <p:grpSpPr>
          <a:xfrm>
            <a:off x="1676400" y="3352800"/>
            <a:ext cx="1600200" cy="2514600"/>
            <a:chOff x="1676400" y="3505200"/>
            <a:chExt cx="1600200" cy="2514600"/>
          </a:xfrm>
        </p:grpSpPr>
        <p:cxnSp>
          <p:nvCxnSpPr>
            <p:cNvPr id="176" name="Connecteur droit avec flèche 175"/>
            <p:cNvCxnSpPr>
              <a:endCxn id="17" idx="3"/>
            </p:cNvCxnSpPr>
            <p:nvPr/>
          </p:nvCxnSpPr>
          <p:spPr>
            <a:xfrm flipH="1">
              <a:off x="1676400" y="3505200"/>
              <a:ext cx="609600" cy="114300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cteur droit avec flèche 190"/>
            <p:cNvCxnSpPr/>
            <p:nvPr/>
          </p:nvCxnSpPr>
          <p:spPr>
            <a:xfrm flipH="1">
              <a:off x="1676400" y="4648200"/>
              <a:ext cx="1600200" cy="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cteur droit avec flèche 193"/>
            <p:cNvCxnSpPr/>
            <p:nvPr/>
          </p:nvCxnSpPr>
          <p:spPr>
            <a:xfrm flipH="1" flipV="1">
              <a:off x="1676400" y="4648200"/>
              <a:ext cx="381000" cy="137160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ZoneTexte 176"/>
            <p:cNvSpPr txBox="1"/>
            <p:nvPr/>
          </p:nvSpPr>
          <p:spPr>
            <a:xfrm>
              <a:off x="1796846" y="4419600"/>
              <a:ext cx="1219404" cy="584776"/>
            </a:xfrm>
            <a:prstGeom prst="rect">
              <a:avLst/>
            </a:prstGeom>
            <a:solidFill>
              <a:srgbClr val="403152"/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Selected data subset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73" name="Grouper 172"/>
            <p:cNvGrpSpPr/>
            <p:nvPr/>
          </p:nvGrpSpPr>
          <p:grpSpPr>
            <a:xfrm>
              <a:off x="2641396" y="4416623"/>
              <a:ext cx="366657" cy="307777"/>
              <a:chOff x="2170845" y="1973059"/>
              <a:chExt cx="366657" cy="307777"/>
            </a:xfrm>
          </p:grpSpPr>
          <p:sp>
            <p:nvSpPr>
              <p:cNvPr id="174" name="Ellipse 173"/>
              <p:cNvSpPr/>
              <p:nvPr/>
            </p:nvSpPr>
            <p:spPr>
              <a:xfrm>
                <a:off x="2215295" y="197305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5" name="ZoneTexte 174"/>
              <p:cNvSpPr txBox="1"/>
              <p:nvPr/>
            </p:nvSpPr>
            <p:spPr>
              <a:xfrm>
                <a:off x="2170845" y="19730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15</a:t>
                </a:r>
                <a:endParaRPr lang="en-GB" sz="1400" b="1" dirty="0"/>
              </a:p>
            </p:txBody>
          </p:sp>
        </p:grpSp>
      </p:grpSp>
      <p:grpSp>
        <p:nvGrpSpPr>
          <p:cNvPr id="231" name="Grouper 230"/>
          <p:cNvGrpSpPr/>
          <p:nvPr/>
        </p:nvGrpSpPr>
        <p:grpSpPr>
          <a:xfrm>
            <a:off x="5181600" y="2743200"/>
            <a:ext cx="2514600" cy="2362200"/>
            <a:chOff x="5181600" y="2895600"/>
            <a:chExt cx="2514600" cy="2362200"/>
          </a:xfrm>
        </p:grpSpPr>
        <p:cxnSp>
          <p:nvCxnSpPr>
            <p:cNvPr id="209" name="Connecteur droit avec flèche 208"/>
            <p:cNvCxnSpPr/>
            <p:nvPr/>
          </p:nvCxnSpPr>
          <p:spPr>
            <a:xfrm flipV="1">
              <a:off x="5181600" y="2895600"/>
              <a:ext cx="2209800" cy="12954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ZoneTexte 209"/>
            <p:cNvSpPr txBox="1"/>
            <p:nvPr/>
          </p:nvSpPr>
          <p:spPr>
            <a:xfrm>
              <a:off x="5791200" y="3048000"/>
              <a:ext cx="1371600" cy="584776"/>
            </a:xfrm>
            <a:prstGeom prst="rect">
              <a:avLst/>
            </a:prstGeom>
            <a:solidFill>
              <a:srgbClr val="403152"/>
            </a:solidFill>
            <a:ln>
              <a:solidFill>
                <a:srgbClr val="40315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Validated new CV terms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211" name="Grouper 210"/>
            <p:cNvGrpSpPr/>
            <p:nvPr/>
          </p:nvGrpSpPr>
          <p:grpSpPr>
            <a:xfrm>
              <a:off x="6833577" y="3336518"/>
              <a:ext cx="366657" cy="321128"/>
              <a:chOff x="3464495" y="1885741"/>
              <a:chExt cx="366657" cy="321128"/>
            </a:xfrm>
          </p:grpSpPr>
          <p:sp>
            <p:nvSpPr>
              <p:cNvPr id="212" name="Ellipse 211"/>
              <p:cNvSpPr/>
              <p:nvPr/>
            </p:nvSpPr>
            <p:spPr>
              <a:xfrm>
                <a:off x="3488918" y="190206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13" name="ZoneTexte 212"/>
              <p:cNvSpPr txBox="1"/>
              <p:nvPr/>
            </p:nvSpPr>
            <p:spPr>
              <a:xfrm>
                <a:off x="3464495" y="1885741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12</a:t>
                </a:r>
                <a:endParaRPr lang="en-GB" sz="1400" b="1" dirty="0"/>
              </a:p>
            </p:txBody>
          </p:sp>
        </p:grpSp>
        <p:cxnSp>
          <p:nvCxnSpPr>
            <p:cNvPr id="215" name="Connecteur droit avec flèche 214"/>
            <p:cNvCxnSpPr/>
            <p:nvPr/>
          </p:nvCxnSpPr>
          <p:spPr>
            <a:xfrm flipV="1">
              <a:off x="5181600" y="3581400"/>
              <a:ext cx="2438400" cy="6096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cteur droit avec flèche 218"/>
            <p:cNvCxnSpPr/>
            <p:nvPr/>
          </p:nvCxnSpPr>
          <p:spPr>
            <a:xfrm>
              <a:off x="5181600" y="4343400"/>
              <a:ext cx="2514600" cy="228600"/>
            </a:xfrm>
            <a:prstGeom prst="straightConnector1">
              <a:avLst/>
            </a:prstGeom>
            <a:ln w="38100" cmpd="sng">
              <a:solidFill>
                <a:srgbClr val="403152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ZoneTexte 221"/>
            <p:cNvSpPr txBox="1"/>
            <p:nvPr/>
          </p:nvSpPr>
          <p:spPr>
            <a:xfrm>
              <a:off x="6033151" y="3761555"/>
              <a:ext cx="1207498" cy="584776"/>
            </a:xfrm>
            <a:prstGeom prst="rect">
              <a:avLst/>
            </a:prstGeom>
            <a:solidFill>
              <a:srgbClr val="403152"/>
            </a:solidFill>
            <a:ln>
              <a:solidFill>
                <a:srgbClr val="40315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Validated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annotations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23" name="ZoneTexte 222"/>
            <p:cNvSpPr txBox="1"/>
            <p:nvPr/>
          </p:nvSpPr>
          <p:spPr>
            <a:xfrm>
              <a:off x="5486400" y="4426803"/>
              <a:ext cx="1981200" cy="830997"/>
            </a:xfrm>
            <a:prstGeom prst="rect">
              <a:avLst/>
            </a:prstGeom>
            <a:solidFill>
              <a:srgbClr val="403152"/>
            </a:solidFill>
            <a:ln>
              <a:solidFill>
                <a:srgbClr val="40315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Validated 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new templates or template annotations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225" name="Grouper 224"/>
            <p:cNvGrpSpPr/>
            <p:nvPr/>
          </p:nvGrpSpPr>
          <p:grpSpPr>
            <a:xfrm>
              <a:off x="6994118" y="3761154"/>
              <a:ext cx="366657" cy="321128"/>
              <a:chOff x="3219613" y="1836895"/>
              <a:chExt cx="366657" cy="321128"/>
            </a:xfrm>
          </p:grpSpPr>
          <p:sp>
            <p:nvSpPr>
              <p:cNvPr id="226" name="Ellipse 225"/>
              <p:cNvSpPr/>
              <p:nvPr/>
            </p:nvSpPr>
            <p:spPr>
              <a:xfrm>
                <a:off x="3235895" y="1853223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27" name="ZoneTexte 226"/>
              <p:cNvSpPr txBox="1"/>
              <p:nvPr/>
            </p:nvSpPr>
            <p:spPr>
              <a:xfrm>
                <a:off x="3219613" y="1836895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12</a:t>
                </a:r>
                <a:endParaRPr lang="en-GB" sz="1400" b="1" dirty="0"/>
              </a:p>
            </p:txBody>
          </p:sp>
        </p:grpSp>
        <p:grpSp>
          <p:nvGrpSpPr>
            <p:cNvPr id="228" name="Grouper 227"/>
            <p:cNvGrpSpPr/>
            <p:nvPr/>
          </p:nvGrpSpPr>
          <p:grpSpPr>
            <a:xfrm>
              <a:off x="7086600" y="4479518"/>
              <a:ext cx="366657" cy="312941"/>
              <a:chOff x="3464495" y="1793259"/>
              <a:chExt cx="366657" cy="312941"/>
            </a:xfrm>
          </p:grpSpPr>
          <p:sp>
            <p:nvSpPr>
              <p:cNvPr id="229" name="Ellipse 228"/>
              <p:cNvSpPr/>
              <p:nvPr/>
            </p:nvSpPr>
            <p:spPr>
              <a:xfrm>
                <a:off x="3488918" y="18014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0" name="ZoneTexte 229"/>
              <p:cNvSpPr txBox="1"/>
              <p:nvPr/>
            </p:nvSpPr>
            <p:spPr>
              <a:xfrm>
                <a:off x="3464495" y="17932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12</a:t>
                </a:r>
                <a:endParaRPr lang="en-GB" sz="1400" b="1" dirty="0"/>
              </a:p>
            </p:txBody>
          </p:sp>
        </p:grpSp>
      </p:grpSp>
      <p:grpSp>
        <p:nvGrpSpPr>
          <p:cNvPr id="238" name="Grouper 237"/>
          <p:cNvGrpSpPr/>
          <p:nvPr/>
        </p:nvGrpSpPr>
        <p:grpSpPr>
          <a:xfrm>
            <a:off x="4114800" y="4343400"/>
            <a:ext cx="1311753" cy="830997"/>
            <a:chOff x="4191000" y="5715000"/>
            <a:chExt cx="1311753" cy="830997"/>
          </a:xfrm>
        </p:grpSpPr>
        <p:sp>
          <p:nvSpPr>
            <p:cNvPr id="158" name="ZoneTexte 157"/>
            <p:cNvSpPr txBox="1"/>
            <p:nvPr/>
          </p:nvSpPr>
          <p:spPr>
            <a:xfrm>
              <a:off x="4191000" y="5715000"/>
              <a:ext cx="1311753" cy="83099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Visualization of user’s annotations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59" name="Grouper 158"/>
            <p:cNvGrpSpPr/>
            <p:nvPr/>
          </p:nvGrpSpPr>
          <p:grpSpPr>
            <a:xfrm>
              <a:off x="5119743" y="6019800"/>
              <a:ext cx="366657" cy="312941"/>
              <a:chOff x="2986142" y="1744459"/>
              <a:chExt cx="366657" cy="31294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3023576" y="17526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1" name="ZoneTexte 160"/>
              <p:cNvSpPr txBox="1"/>
              <p:nvPr/>
            </p:nvSpPr>
            <p:spPr>
              <a:xfrm>
                <a:off x="2986142" y="17444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10</a:t>
                </a:r>
                <a:endParaRPr lang="en-GB" sz="1400" b="1" dirty="0"/>
              </a:p>
            </p:txBody>
          </p:sp>
        </p:grpSp>
      </p:grpSp>
      <p:grpSp>
        <p:nvGrpSpPr>
          <p:cNvPr id="239" name="Grouper 238"/>
          <p:cNvGrpSpPr/>
          <p:nvPr/>
        </p:nvGrpSpPr>
        <p:grpSpPr>
          <a:xfrm>
            <a:off x="3962400" y="4063424"/>
            <a:ext cx="3722728" cy="601058"/>
            <a:chOff x="1781739" y="1929824"/>
            <a:chExt cx="3722728" cy="601058"/>
          </a:xfrm>
        </p:grpSpPr>
        <p:cxnSp>
          <p:nvCxnSpPr>
            <p:cNvPr id="240" name="Connecteur droit avec flèche 239"/>
            <p:cNvCxnSpPr>
              <a:stCxn id="50" idx="1"/>
            </p:cNvCxnSpPr>
            <p:nvPr/>
          </p:nvCxnSpPr>
          <p:spPr>
            <a:xfrm flipH="1">
              <a:off x="1781739" y="2163559"/>
              <a:ext cx="3722728" cy="274841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1" name="ZoneTexte 240"/>
            <p:cNvSpPr txBox="1"/>
            <p:nvPr/>
          </p:nvSpPr>
          <p:spPr>
            <a:xfrm>
              <a:off x="3189090" y="1929824"/>
              <a:ext cx="1564449" cy="584776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TM Master Tree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schema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242" name="Grouper 241"/>
            <p:cNvGrpSpPr/>
            <p:nvPr/>
          </p:nvGrpSpPr>
          <p:grpSpPr>
            <a:xfrm>
              <a:off x="4386882" y="2209800"/>
              <a:ext cx="366657" cy="321082"/>
              <a:chOff x="4539282" y="76200"/>
              <a:chExt cx="366657" cy="321082"/>
            </a:xfrm>
          </p:grpSpPr>
          <p:sp>
            <p:nvSpPr>
              <p:cNvPr id="243" name="Ellipse 242"/>
              <p:cNvSpPr/>
              <p:nvPr/>
            </p:nvSpPr>
            <p:spPr>
              <a:xfrm>
                <a:off x="4568575" y="92482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44" name="ZoneTexte 243"/>
              <p:cNvSpPr txBox="1"/>
              <p:nvPr/>
            </p:nvSpPr>
            <p:spPr>
              <a:xfrm>
                <a:off x="4539282" y="76200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16</a:t>
                </a:r>
                <a:endParaRPr lang="en-GB" sz="1400" b="1" dirty="0"/>
              </a:p>
            </p:txBody>
          </p:sp>
        </p:grpSp>
      </p:grpSp>
      <p:grpSp>
        <p:nvGrpSpPr>
          <p:cNvPr id="247" name="Grouper 246"/>
          <p:cNvGrpSpPr/>
          <p:nvPr/>
        </p:nvGrpSpPr>
        <p:grpSpPr>
          <a:xfrm>
            <a:off x="3886200" y="4721469"/>
            <a:ext cx="1407095" cy="830997"/>
            <a:chOff x="4191000" y="5715000"/>
            <a:chExt cx="1407095" cy="830997"/>
          </a:xfrm>
        </p:grpSpPr>
        <p:sp>
          <p:nvSpPr>
            <p:cNvPr id="248" name="ZoneTexte 247"/>
            <p:cNvSpPr txBox="1"/>
            <p:nvPr/>
          </p:nvSpPr>
          <p:spPr>
            <a:xfrm>
              <a:off x="4191000" y="5715000"/>
              <a:ext cx="1371600" cy="83099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TM-formatted harmonized data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249" name="Grouper 248"/>
            <p:cNvGrpSpPr/>
            <p:nvPr/>
          </p:nvGrpSpPr>
          <p:grpSpPr>
            <a:xfrm>
              <a:off x="5231438" y="6155918"/>
              <a:ext cx="366657" cy="321082"/>
              <a:chOff x="3097837" y="1880577"/>
              <a:chExt cx="366657" cy="321082"/>
            </a:xfrm>
          </p:grpSpPr>
          <p:sp>
            <p:nvSpPr>
              <p:cNvPr id="250" name="Ellipse 249"/>
              <p:cNvSpPr/>
              <p:nvPr/>
            </p:nvSpPr>
            <p:spPr>
              <a:xfrm>
                <a:off x="3124199" y="1896859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51" name="ZoneTexte 250"/>
              <p:cNvSpPr txBox="1"/>
              <p:nvPr/>
            </p:nvSpPr>
            <p:spPr>
              <a:xfrm>
                <a:off x="3097837" y="1880577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17</a:t>
                </a:r>
                <a:endParaRPr lang="en-GB" sz="1400" b="1" dirty="0"/>
              </a:p>
            </p:txBody>
          </p:sp>
        </p:grpSp>
      </p:grpSp>
      <p:grpSp>
        <p:nvGrpSpPr>
          <p:cNvPr id="258" name="Grouper 257"/>
          <p:cNvGrpSpPr/>
          <p:nvPr/>
        </p:nvGrpSpPr>
        <p:grpSpPr>
          <a:xfrm>
            <a:off x="2566377" y="4800600"/>
            <a:ext cx="1396023" cy="1336105"/>
            <a:chOff x="2566377" y="4953000"/>
            <a:chExt cx="1396023" cy="1336105"/>
          </a:xfrm>
        </p:grpSpPr>
        <p:cxnSp>
          <p:nvCxnSpPr>
            <p:cNvPr id="252" name="Connecteur droit avec flèche 251"/>
            <p:cNvCxnSpPr/>
            <p:nvPr/>
          </p:nvCxnSpPr>
          <p:spPr>
            <a:xfrm>
              <a:off x="3581400" y="4953000"/>
              <a:ext cx="381000" cy="1295400"/>
            </a:xfrm>
            <a:prstGeom prst="straightConnector1">
              <a:avLst/>
            </a:prstGeom>
            <a:ln w="38100" cmpd="sng">
              <a:solidFill>
                <a:srgbClr val="3366FF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ZoneTexte 256"/>
            <p:cNvSpPr txBox="1"/>
            <p:nvPr/>
          </p:nvSpPr>
          <p:spPr>
            <a:xfrm>
              <a:off x="2566377" y="5687646"/>
              <a:ext cx="1295400" cy="338554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Load into TM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154" name="Grouper 153"/>
            <p:cNvGrpSpPr/>
            <p:nvPr/>
          </p:nvGrpSpPr>
          <p:grpSpPr>
            <a:xfrm>
              <a:off x="3437141" y="5976164"/>
              <a:ext cx="366657" cy="312941"/>
              <a:chOff x="3545905" y="1744459"/>
              <a:chExt cx="366657" cy="312941"/>
            </a:xfrm>
          </p:grpSpPr>
          <p:sp>
            <p:nvSpPr>
              <p:cNvPr id="155" name="Ellipse 154"/>
              <p:cNvSpPr/>
              <p:nvPr/>
            </p:nvSpPr>
            <p:spPr>
              <a:xfrm>
                <a:off x="3581400" y="17526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56" name="ZoneTexte 155"/>
              <p:cNvSpPr txBox="1"/>
              <p:nvPr/>
            </p:nvSpPr>
            <p:spPr>
              <a:xfrm>
                <a:off x="3545905" y="1744459"/>
                <a:ext cx="3666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 smtClean="0"/>
                  <a:t>18</a:t>
                </a:r>
                <a:endParaRPr lang="en-GB" sz="1400" b="1" dirty="0"/>
              </a:p>
            </p:txBody>
          </p:sp>
        </p:grpSp>
      </p:grpSp>
      <p:grpSp>
        <p:nvGrpSpPr>
          <p:cNvPr id="280" name="Grouper 279"/>
          <p:cNvGrpSpPr/>
          <p:nvPr/>
        </p:nvGrpSpPr>
        <p:grpSpPr>
          <a:xfrm>
            <a:off x="76200" y="5715000"/>
            <a:ext cx="3509205" cy="1026095"/>
            <a:chOff x="4182859" y="5755705"/>
            <a:chExt cx="3509205" cy="1026095"/>
          </a:xfrm>
        </p:grpSpPr>
        <p:sp>
          <p:nvSpPr>
            <p:cNvPr id="262" name="ZoneTexte 261"/>
            <p:cNvSpPr txBox="1"/>
            <p:nvPr/>
          </p:nvSpPr>
          <p:spPr>
            <a:xfrm>
              <a:off x="4299764" y="6474023"/>
              <a:ext cx="1132141" cy="30777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40315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400" dirty="0" smtClean="0">
                  <a:solidFill>
                    <a:schemeClr val="bg1"/>
                  </a:solidFill>
                </a:rPr>
                <a:t>User’s inputs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67" name="ZoneTexte 266"/>
            <p:cNvSpPr txBox="1"/>
            <p:nvPr/>
          </p:nvSpPr>
          <p:spPr>
            <a:xfrm>
              <a:off x="6661964" y="6474023"/>
              <a:ext cx="1030100" cy="307777"/>
            </a:xfrm>
            <a:prstGeom prst="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1400" dirty="0" err="1" smtClean="0">
                  <a:solidFill>
                    <a:schemeClr val="bg1"/>
                  </a:solidFill>
                </a:rPr>
                <a:t>eHS</a:t>
              </a:r>
              <a:r>
                <a:rPr lang="en-GB" sz="1400" dirty="0" smtClean="0">
                  <a:solidFill>
                    <a:schemeClr val="bg1"/>
                  </a:solidFill>
                </a:rPr>
                <a:t> actions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sp>
          <p:nvSpPr>
            <p:cNvPr id="273" name="ZoneTexte 272"/>
            <p:cNvSpPr txBox="1"/>
            <p:nvPr/>
          </p:nvSpPr>
          <p:spPr>
            <a:xfrm>
              <a:off x="5518964" y="6474023"/>
              <a:ext cx="1060559" cy="307777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 err="1" smtClean="0">
                  <a:solidFill>
                    <a:schemeClr val="bg1"/>
                  </a:solidFill>
                </a:rPr>
                <a:t>eHS</a:t>
              </a:r>
              <a:r>
                <a:rPr lang="en-GB" sz="1400" dirty="0" smtClean="0">
                  <a:solidFill>
                    <a:schemeClr val="bg1"/>
                  </a:solidFill>
                </a:rPr>
                <a:t> inputs</a:t>
              </a:r>
              <a:endParaRPr lang="en-GB" sz="1400" dirty="0">
                <a:solidFill>
                  <a:schemeClr val="bg1"/>
                </a:solidFill>
              </a:endParaRPr>
            </a:p>
          </p:txBody>
        </p:sp>
        <p:grpSp>
          <p:nvGrpSpPr>
            <p:cNvPr id="274" name="Grouper 273"/>
            <p:cNvGrpSpPr/>
            <p:nvPr/>
          </p:nvGrpSpPr>
          <p:grpSpPr>
            <a:xfrm>
              <a:off x="4267200" y="6096000"/>
              <a:ext cx="304800" cy="312941"/>
              <a:chOff x="3581400" y="1744459"/>
              <a:chExt cx="304800" cy="312941"/>
            </a:xfrm>
          </p:grpSpPr>
          <p:sp>
            <p:nvSpPr>
              <p:cNvPr id="275" name="Ellipse 274"/>
              <p:cNvSpPr/>
              <p:nvPr/>
            </p:nvSpPr>
            <p:spPr>
              <a:xfrm>
                <a:off x="3581400" y="1752600"/>
                <a:ext cx="304800" cy="3048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dirty="0"/>
              </a:p>
            </p:txBody>
          </p:sp>
          <p:sp>
            <p:nvSpPr>
              <p:cNvPr id="276" name="ZoneTexte 275"/>
              <p:cNvSpPr txBox="1"/>
              <p:nvPr/>
            </p:nvSpPr>
            <p:spPr>
              <a:xfrm>
                <a:off x="3597682" y="1744459"/>
                <a:ext cx="275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/>
                  <a:t>1</a:t>
                </a:r>
              </a:p>
            </p:txBody>
          </p:sp>
        </p:grpSp>
        <p:sp>
          <p:nvSpPr>
            <p:cNvPr id="277" name="ZoneTexte 276"/>
            <p:cNvSpPr txBox="1"/>
            <p:nvPr/>
          </p:nvSpPr>
          <p:spPr>
            <a:xfrm>
              <a:off x="4534183" y="6096000"/>
              <a:ext cx="27810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Data harmonization workflow steps</a:t>
              </a:r>
              <a:endParaRPr lang="en-GB" sz="1400" dirty="0"/>
            </a:p>
          </p:txBody>
        </p:sp>
        <p:sp>
          <p:nvSpPr>
            <p:cNvPr id="278" name="ZoneTexte 277"/>
            <p:cNvSpPr txBox="1"/>
            <p:nvPr/>
          </p:nvSpPr>
          <p:spPr>
            <a:xfrm>
              <a:off x="4182859" y="5755705"/>
              <a:ext cx="795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u="sng" dirty="0" smtClean="0"/>
                <a:t>Legend</a:t>
              </a:r>
              <a:endParaRPr lang="en-GB" sz="1600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303401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TRI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6324600"/>
            <a:ext cx="1485901" cy="4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8900" y="152400"/>
            <a:ext cx="905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Interdependency between the </a:t>
            </a:r>
            <a:r>
              <a:rPr lang="en-US" sz="2800" b="1" dirty="0" err="1" smtClean="0"/>
              <a:t>eHS</a:t>
            </a:r>
            <a:r>
              <a:rPr lang="en-US" sz="2800" b="1" dirty="0" smtClean="0"/>
              <a:t> components</a:t>
            </a:r>
            <a:endParaRPr lang="en-US" sz="2800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EB50E-6F35-4D44-8B4D-7613F36BDA5B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er 6"/>
          <p:cNvGrpSpPr/>
          <p:nvPr/>
        </p:nvGrpSpPr>
        <p:grpSpPr>
          <a:xfrm>
            <a:off x="76200" y="2362200"/>
            <a:ext cx="8991600" cy="4343400"/>
            <a:chOff x="76200" y="1540282"/>
            <a:chExt cx="8991600" cy="4479518"/>
          </a:xfrm>
        </p:grpSpPr>
        <p:sp>
          <p:nvSpPr>
            <p:cNvPr id="2" name="Rectangle 1"/>
            <p:cNvSpPr/>
            <p:nvPr/>
          </p:nvSpPr>
          <p:spPr>
            <a:xfrm>
              <a:off x="76200" y="1600200"/>
              <a:ext cx="5410200" cy="411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62600" y="1600200"/>
              <a:ext cx="3505200" cy="41148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1066800" y="20574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eSDR</a:t>
              </a:r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33800" y="2209800"/>
              <a:ext cx="1066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eHW</a:t>
              </a:r>
              <a:r>
                <a:rPr lang="en-GB" dirty="0" smtClean="0"/>
                <a:t> + AI</a:t>
              </a:r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95800" y="40386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ePLC</a:t>
              </a:r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90600" y="44196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eDVE</a:t>
              </a:r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6600" y="4495800"/>
              <a:ext cx="685800" cy="4572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eTI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52600" y="3200400"/>
              <a:ext cx="1371600" cy="304800"/>
            </a:xfrm>
            <a:prstGeom prst="rect">
              <a:avLst/>
            </a:prstGeom>
            <a:solidFill>
              <a:srgbClr val="3366FF"/>
            </a:solidFill>
            <a:ln w="19050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Biospeak</a:t>
              </a:r>
              <a:r>
                <a:rPr lang="en-GB" dirty="0" smtClean="0"/>
                <a:t> DB</a:t>
              </a:r>
              <a:endParaRPr lang="en-GB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828800" y="5284113"/>
              <a:ext cx="192873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200" b="1" dirty="0" smtClean="0">
                  <a:solidFill>
                    <a:srgbClr val="800000"/>
                  </a:solidFill>
                </a:rPr>
                <a:t>PROJECT DATA</a:t>
              </a:r>
              <a:endParaRPr lang="en-GB" b="1" dirty="0" smtClean="0">
                <a:solidFill>
                  <a:srgbClr val="800000"/>
                </a:solidFill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095323" y="5284113"/>
              <a:ext cx="24390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200" b="1" dirty="0" smtClean="0">
                  <a:solidFill>
                    <a:srgbClr val="008000"/>
                  </a:solidFill>
                </a:rPr>
                <a:t>PUBLIC METADATA</a:t>
              </a:r>
              <a:endParaRPr lang="en-GB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91400" y="2438400"/>
              <a:ext cx="1371600" cy="5334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Terminology Server</a:t>
              </a:r>
              <a:endParaRPr lang="en-GB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620000" y="3276600"/>
              <a:ext cx="1066800" cy="5334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Curation Base</a:t>
              </a:r>
              <a:endParaRPr lang="en-GB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685128" y="4174718"/>
              <a:ext cx="1066800" cy="54968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Template Base</a:t>
              </a:r>
              <a:endParaRPr lang="en-GB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5691441" y="1540282"/>
              <a:ext cx="32239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200" b="1" dirty="0" smtClean="0">
                  <a:solidFill>
                    <a:srgbClr val="008000"/>
                  </a:solidFill>
                </a:rPr>
                <a:t>eTRIKS Metadata Registry</a:t>
              </a:r>
              <a:endParaRPr lang="en-GB" b="1" dirty="0" smtClean="0">
                <a:solidFill>
                  <a:srgbClr val="008000"/>
                </a:solidFill>
              </a:endParaRPr>
            </a:p>
          </p:txBody>
        </p:sp>
        <p:grpSp>
          <p:nvGrpSpPr>
            <p:cNvPr id="36" name="Grouper 35"/>
            <p:cNvGrpSpPr/>
            <p:nvPr/>
          </p:nvGrpSpPr>
          <p:grpSpPr>
            <a:xfrm>
              <a:off x="533400" y="1828800"/>
              <a:ext cx="609600" cy="383977"/>
              <a:chOff x="533400" y="1828800"/>
              <a:chExt cx="609600" cy="383977"/>
            </a:xfrm>
          </p:grpSpPr>
          <p:cxnSp>
            <p:nvCxnSpPr>
              <p:cNvPr id="12" name="Connecteur droit avec flèche 11"/>
              <p:cNvCxnSpPr/>
              <p:nvPr/>
            </p:nvCxnSpPr>
            <p:spPr>
              <a:xfrm>
                <a:off x="685800" y="1828800"/>
                <a:ext cx="457200" cy="3048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er 34"/>
              <p:cNvGrpSpPr/>
              <p:nvPr/>
            </p:nvGrpSpPr>
            <p:grpSpPr>
              <a:xfrm>
                <a:off x="533400" y="1905000"/>
                <a:ext cx="304800" cy="307777"/>
                <a:chOff x="1219200" y="6096000"/>
                <a:chExt cx="304800" cy="307777"/>
              </a:xfrm>
            </p:grpSpPr>
            <p:sp>
              <p:nvSpPr>
                <p:cNvPr id="18" name="Ellipse 17"/>
                <p:cNvSpPr/>
                <p:nvPr/>
              </p:nvSpPr>
              <p:spPr>
                <a:xfrm>
                  <a:off x="1219200" y="6096000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4" name="ZoneTexte 33"/>
                <p:cNvSpPr txBox="1"/>
                <p:nvPr/>
              </p:nvSpPr>
              <p:spPr>
                <a:xfrm>
                  <a:off x="1219200" y="6096000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31" name="Grouper 130"/>
            <p:cNvGrpSpPr/>
            <p:nvPr/>
          </p:nvGrpSpPr>
          <p:grpSpPr>
            <a:xfrm>
              <a:off x="1524000" y="2514600"/>
              <a:ext cx="457200" cy="685800"/>
              <a:chOff x="1524000" y="2514600"/>
              <a:chExt cx="457200" cy="685800"/>
            </a:xfrm>
          </p:grpSpPr>
          <p:cxnSp>
            <p:nvCxnSpPr>
              <p:cNvPr id="60" name="Connecteur droit avec flèche 59"/>
              <p:cNvCxnSpPr/>
              <p:nvPr/>
            </p:nvCxnSpPr>
            <p:spPr>
              <a:xfrm>
                <a:off x="1524000" y="2514600"/>
                <a:ext cx="457200" cy="6858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5" name="Grouper 124"/>
              <p:cNvGrpSpPr/>
              <p:nvPr/>
            </p:nvGrpSpPr>
            <p:grpSpPr>
              <a:xfrm>
                <a:off x="1524000" y="2723941"/>
                <a:ext cx="304800" cy="324059"/>
                <a:chOff x="1447800" y="2816423"/>
                <a:chExt cx="304800" cy="324059"/>
              </a:xfrm>
            </p:grpSpPr>
            <p:sp>
              <p:nvSpPr>
                <p:cNvPr id="62" name="Ellipse 61"/>
                <p:cNvSpPr/>
                <p:nvPr/>
              </p:nvSpPr>
              <p:spPr>
                <a:xfrm>
                  <a:off x="1447800" y="2835682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3" name="ZoneTexte 62"/>
                <p:cNvSpPr txBox="1"/>
                <p:nvPr/>
              </p:nvSpPr>
              <p:spPr>
                <a:xfrm>
                  <a:off x="1455941" y="2816423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4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32" name="Grouper 131"/>
            <p:cNvGrpSpPr/>
            <p:nvPr/>
          </p:nvGrpSpPr>
          <p:grpSpPr>
            <a:xfrm>
              <a:off x="1752600" y="2220872"/>
              <a:ext cx="5867400" cy="2133600"/>
              <a:chOff x="1752600" y="2220872"/>
              <a:chExt cx="5867400" cy="2133600"/>
            </a:xfrm>
          </p:grpSpPr>
          <p:cxnSp>
            <p:nvCxnSpPr>
              <p:cNvPr id="54" name="Connecteur droit avec flèche 53"/>
              <p:cNvCxnSpPr/>
              <p:nvPr/>
            </p:nvCxnSpPr>
            <p:spPr>
              <a:xfrm>
                <a:off x="1752600" y="2220872"/>
                <a:ext cx="5867400" cy="213360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8" name="Grouper 37"/>
              <p:cNvGrpSpPr/>
              <p:nvPr/>
            </p:nvGrpSpPr>
            <p:grpSpPr>
              <a:xfrm>
                <a:off x="3581400" y="2803118"/>
                <a:ext cx="304800" cy="321082"/>
                <a:chOff x="3581400" y="2803118"/>
                <a:chExt cx="304800" cy="321082"/>
              </a:xfrm>
            </p:grpSpPr>
            <p:sp>
              <p:nvSpPr>
                <p:cNvPr id="59" name="Ellipse 58"/>
                <p:cNvSpPr/>
                <p:nvPr/>
              </p:nvSpPr>
              <p:spPr>
                <a:xfrm>
                  <a:off x="3581400" y="2819400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3589541" y="2803118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2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73" name="Grouper 72"/>
            <p:cNvGrpSpPr/>
            <p:nvPr/>
          </p:nvGrpSpPr>
          <p:grpSpPr>
            <a:xfrm>
              <a:off x="3886200" y="1676400"/>
              <a:ext cx="381000" cy="609600"/>
              <a:chOff x="533400" y="1981200"/>
              <a:chExt cx="381000" cy="609600"/>
            </a:xfrm>
          </p:grpSpPr>
          <p:cxnSp>
            <p:nvCxnSpPr>
              <p:cNvPr id="74" name="Connecteur droit avec flèche 73"/>
              <p:cNvCxnSpPr/>
              <p:nvPr/>
            </p:nvCxnSpPr>
            <p:spPr>
              <a:xfrm>
                <a:off x="533400" y="2133600"/>
                <a:ext cx="228600" cy="4572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er 75"/>
              <p:cNvGrpSpPr/>
              <p:nvPr/>
            </p:nvGrpSpPr>
            <p:grpSpPr>
              <a:xfrm>
                <a:off x="609600" y="1981200"/>
                <a:ext cx="304800" cy="307777"/>
                <a:chOff x="1295400" y="6172200"/>
                <a:chExt cx="304800" cy="307777"/>
              </a:xfrm>
            </p:grpSpPr>
            <p:sp>
              <p:nvSpPr>
                <p:cNvPr id="77" name="Ellipse 76"/>
                <p:cNvSpPr/>
                <p:nvPr/>
              </p:nvSpPr>
              <p:spPr>
                <a:xfrm>
                  <a:off x="1295400" y="6172200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8" name="ZoneTexte 77"/>
                <p:cNvSpPr txBox="1"/>
                <p:nvPr/>
              </p:nvSpPr>
              <p:spPr>
                <a:xfrm>
                  <a:off x="1295400" y="6172200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5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03" name="Grouper 102"/>
            <p:cNvGrpSpPr/>
            <p:nvPr/>
          </p:nvGrpSpPr>
          <p:grpSpPr>
            <a:xfrm>
              <a:off x="3124200" y="2362200"/>
              <a:ext cx="609600" cy="838200"/>
              <a:chOff x="1752600" y="2743200"/>
              <a:chExt cx="609600" cy="838200"/>
            </a:xfrm>
          </p:grpSpPr>
          <p:cxnSp>
            <p:nvCxnSpPr>
              <p:cNvPr id="104" name="Connecteur droit avec flèche 103"/>
              <p:cNvCxnSpPr/>
              <p:nvPr/>
            </p:nvCxnSpPr>
            <p:spPr>
              <a:xfrm flipH="1">
                <a:off x="1752600" y="2971800"/>
                <a:ext cx="609600" cy="6096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6" name="Grouper 105"/>
              <p:cNvGrpSpPr/>
              <p:nvPr/>
            </p:nvGrpSpPr>
            <p:grpSpPr>
              <a:xfrm>
                <a:off x="1964266" y="2743200"/>
                <a:ext cx="304800" cy="330201"/>
                <a:chOff x="4097866" y="2726918"/>
                <a:chExt cx="304800" cy="330201"/>
              </a:xfrm>
            </p:grpSpPr>
            <p:sp>
              <p:nvSpPr>
                <p:cNvPr id="107" name="Ellipse 106"/>
                <p:cNvSpPr/>
                <p:nvPr/>
              </p:nvSpPr>
              <p:spPr>
                <a:xfrm>
                  <a:off x="4097866" y="2752319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8" name="ZoneTexte 107"/>
                <p:cNvSpPr txBox="1"/>
                <p:nvPr/>
              </p:nvSpPr>
              <p:spPr>
                <a:xfrm>
                  <a:off x="4114800" y="2726918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8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62" name="Grouper 161"/>
            <p:cNvGrpSpPr/>
            <p:nvPr/>
          </p:nvGrpSpPr>
          <p:grpSpPr>
            <a:xfrm>
              <a:off x="2590800" y="3505200"/>
              <a:ext cx="1905000" cy="762000"/>
              <a:chOff x="2590800" y="3505200"/>
              <a:chExt cx="1905000" cy="762000"/>
            </a:xfrm>
          </p:grpSpPr>
          <p:cxnSp>
            <p:nvCxnSpPr>
              <p:cNvPr id="115" name="Connecteur droit avec flèche 114"/>
              <p:cNvCxnSpPr>
                <a:endCxn id="15" idx="1"/>
              </p:cNvCxnSpPr>
              <p:nvPr/>
            </p:nvCxnSpPr>
            <p:spPr>
              <a:xfrm>
                <a:off x="2590800" y="3505200"/>
                <a:ext cx="1905000" cy="76200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7" name="Grouper 116"/>
              <p:cNvGrpSpPr/>
              <p:nvPr/>
            </p:nvGrpSpPr>
            <p:grpSpPr>
              <a:xfrm>
                <a:off x="3336518" y="3733800"/>
                <a:ext cx="304800" cy="321734"/>
                <a:chOff x="3488918" y="1600200"/>
                <a:chExt cx="304800" cy="321734"/>
              </a:xfrm>
            </p:grpSpPr>
            <p:sp>
              <p:nvSpPr>
                <p:cNvPr id="118" name="Ellipse 117"/>
                <p:cNvSpPr/>
                <p:nvPr/>
              </p:nvSpPr>
              <p:spPr>
                <a:xfrm>
                  <a:off x="3488918" y="1617134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9" name="ZoneTexte 118"/>
                <p:cNvSpPr txBox="1"/>
                <p:nvPr/>
              </p:nvSpPr>
              <p:spPr>
                <a:xfrm>
                  <a:off x="3505200" y="1600200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9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46" name="Grouper 145"/>
            <p:cNvGrpSpPr/>
            <p:nvPr/>
          </p:nvGrpSpPr>
          <p:grpSpPr>
            <a:xfrm>
              <a:off x="4623897" y="2514600"/>
              <a:ext cx="2996103" cy="1066800"/>
              <a:chOff x="4623897" y="2514600"/>
              <a:chExt cx="2996103" cy="1066800"/>
            </a:xfrm>
          </p:grpSpPr>
          <p:cxnSp>
            <p:nvCxnSpPr>
              <p:cNvPr id="80" name="Connecteur droit avec flèche 79"/>
              <p:cNvCxnSpPr/>
              <p:nvPr/>
            </p:nvCxnSpPr>
            <p:spPr>
              <a:xfrm>
                <a:off x="4800600" y="2541954"/>
                <a:ext cx="2590800" cy="30480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Connecteur droit avec flèche 97"/>
              <p:cNvCxnSpPr/>
              <p:nvPr/>
            </p:nvCxnSpPr>
            <p:spPr>
              <a:xfrm>
                <a:off x="4623897" y="2621488"/>
                <a:ext cx="2996103" cy="959912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" name="Grouper 84"/>
              <p:cNvGrpSpPr/>
              <p:nvPr/>
            </p:nvGrpSpPr>
            <p:grpSpPr>
              <a:xfrm>
                <a:off x="6553200" y="2514600"/>
                <a:ext cx="304800" cy="321082"/>
                <a:chOff x="2362200" y="2422118"/>
                <a:chExt cx="304800" cy="321082"/>
              </a:xfrm>
            </p:grpSpPr>
            <p:sp>
              <p:nvSpPr>
                <p:cNvPr id="86" name="Ellipse 85"/>
                <p:cNvSpPr/>
                <p:nvPr/>
              </p:nvSpPr>
              <p:spPr>
                <a:xfrm>
                  <a:off x="2362200" y="2438400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7" name="ZoneTexte 86"/>
                <p:cNvSpPr txBox="1"/>
                <p:nvPr/>
              </p:nvSpPr>
              <p:spPr>
                <a:xfrm>
                  <a:off x="2370341" y="2422118"/>
                  <a:ext cx="27566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/>
                    <a:t>6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64" name="Grouper 163"/>
            <p:cNvGrpSpPr/>
            <p:nvPr/>
          </p:nvGrpSpPr>
          <p:grpSpPr>
            <a:xfrm>
              <a:off x="3124200" y="3352800"/>
              <a:ext cx="1714500" cy="685800"/>
              <a:chOff x="3124200" y="3352800"/>
              <a:chExt cx="1714500" cy="685800"/>
            </a:xfrm>
          </p:grpSpPr>
          <p:cxnSp>
            <p:nvCxnSpPr>
              <p:cNvPr id="112" name="Connecteur droit avec flèche 111"/>
              <p:cNvCxnSpPr>
                <a:stCxn id="13" idx="3"/>
                <a:endCxn id="15" idx="0"/>
              </p:cNvCxnSpPr>
              <p:nvPr/>
            </p:nvCxnSpPr>
            <p:spPr>
              <a:xfrm>
                <a:off x="3124200" y="3352800"/>
                <a:ext cx="1714500" cy="6858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1" name="Grouper 150"/>
              <p:cNvGrpSpPr/>
              <p:nvPr/>
            </p:nvGrpSpPr>
            <p:grpSpPr>
              <a:xfrm>
                <a:off x="3886200" y="3426023"/>
                <a:ext cx="366657" cy="307777"/>
                <a:chOff x="1755531" y="1893882"/>
                <a:chExt cx="366657" cy="307777"/>
              </a:xfrm>
            </p:grpSpPr>
            <p:sp>
              <p:nvSpPr>
                <p:cNvPr id="152" name="Ellipse 151"/>
                <p:cNvSpPr/>
                <p:nvPr/>
              </p:nvSpPr>
              <p:spPr>
                <a:xfrm>
                  <a:off x="1780929" y="1896859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53" name="ZoneTexte 152"/>
                <p:cNvSpPr txBox="1"/>
                <p:nvPr/>
              </p:nvSpPr>
              <p:spPr>
                <a:xfrm>
                  <a:off x="1755531" y="1893882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11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165" name="Grouper 164"/>
            <p:cNvGrpSpPr/>
            <p:nvPr/>
          </p:nvGrpSpPr>
          <p:grpSpPr>
            <a:xfrm>
              <a:off x="1295400" y="3581400"/>
              <a:ext cx="762000" cy="838200"/>
              <a:chOff x="3124200" y="3886200"/>
              <a:chExt cx="762000" cy="838200"/>
            </a:xfrm>
          </p:grpSpPr>
          <p:cxnSp>
            <p:nvCxnSpPr>
              <p:cNvPr id="166" name="Connecteur droit avec flèche 165"/>
              <p:cNvCxnSpPr>
                <a:endCxn id="17" idx="0"/>
              </p:cNvCxnSpPr>
              <p:nvPr/>
            </p:nvCxnSpPr>
            <p:spPr>
              <a:xfrm flipH="1">
                <a:off x="3162300" y="3886200"/>
                <a:ext cx="723900" cy="83820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8" name="Grouper 167"/>
              <p:cNvGrpSpPr/>
              <p:nvPr/>
            </p:nvGrpSpPr>
            <p:grpSpPr>
              <a:xfrm>
                <a:off x="3124200" y="4188023"/>
                <a:ext cx="366657" cy="324059"/>
                <a:chOff x="3276600" y="2054423"/>
                <a:chExt cx="366657" cy="324059"/>
              </a:xfrm>
            </p:grpSpPr>
            <p:sp>
              <p:nvSpPr>
                <p:cNvPr id="169" name="Ellipse 168"/>
                <p:cNvSpPr/>
                <p:nvPr/>
              </p:nvSpPr>
              <p:spPr>
                <a:xfrm>
                  <a:off x="3309164" y="2073682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70" name="ZoneTexte 169"/>
                <p:cNvSpPr txBox="1"/>
                <p:nvPr/>
              </p:nvSpPr>
              <p:spPr>
                <a:xfrm>
                  <a:off x="3276600" y="2054423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13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207" name="Grouper 206"/>
            <p:cNvGrpSpPr/>
            <p:nvPr/>
          </p:nvGrpSpPr>
          <p:grpSpPr>
            <a:xfrm>
              <a:off x="1650999" y="3505200"/>
              <a:ext cx="1625601" cy="2514600"/>
              <a:chOff x="1650999" y="3505200"/>
              <a:chExt cx="1625601" cy="2514600"/>
            </a:xfrm>
          </p:grpSpPr>
          <p:cxnSp>
            <p:nvCxnSpPr>
              <p:cNvPr id="176" name="Connecteur droit avec flèche 175"/>
              <p:cNvCxnSpPr>
                <a:endCxn id="17" idx="3"/>
              </p:cNvCxnSpPr>
              <p:nvPr/>
            </p:nvCxnSpPr>
            <p:spPr>
              <a:xfrm flipH="1">
                <a:off x="1676400" y="3505200"/>
                <a:ext cx="609602" cy="11430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cteur droit avec flèche 190"/>
              <p:cNvCxnSpPr>
                <a:endCxn id="17" idx="3"/>
              </p:cNvCxnSpPr>
              <p:nvPr/>
            </p:nvCxnSpPr>
            <p:spPr>
              <a:xfrm flipH="1" flipV="1">
                <a:off x="1676400" y="4648200"/>
                <a:ext cx="1600200" cy="1524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cteur droit avec flèche 193"/>
              <p:cNvCxnSpPr/>
              <p:nvPr/>
            </p:nvCxnSpPr>
            <p:spPr>
              <a:xfrm flipH="1" flipV="1">
                <a:off x="1676400" y="4648200"/>
                <a:ext cx="381000" cy="1371600"/>
              </a:xfrm>
              <a:prstGeom prst="straightConnector1">
                <a:avLst/>
              </a:prstGeom>
              <a:ln w="38100" cmpd="sng">
                <a:solidFill>
                  <a:schemeClr val="accent4">
                    <a:lumMod val="50000"/>
                  </a:schemeClr>
                </a:solidFill>
                <a:headEnd type="arrow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3" name="Grouper 172"/>
              <p:cNvGrpSpPr/>
              <p:nvPr/>
            </p:nvGrpSpPr>
            <p:grpSpPr>
              <a:xfrm>
                <a:off x="1650999" y="4038600"/>
                <a:ext cx="1016001" cy="1295400"/>
                <a:chOff x="1180448" y="1595036"/>
                <a:chExt cx="1016001" cy="1295400"/>
              </a:xfrm>
            </p:grpSpPr>
            <p:sp>
              <p:nvSpPr>
                <p:cNvPr id="174" name="Ellipse 173"/>
                <p:cNvSpPr/>
                <p:nvPr/>
              </p:nvSpPr>
              <p:spPr>
                <a:xfrm>
                  <a:off x="1205849" y="2585636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9" name="Ellipse 148"/>
                <p:cNvSpPr/>
                <p:nvPr/>
              </p:nvSpPr>
              <p:spPr>
                <a:xfrm>
                  <a:off x="1866248" y="2083124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50" name="Ellipse 149"/>
                <p:cNvSpPr/>
                <p:nvPr/>
              </p:nvSpPr>
              <p:spPr>
                <a:xfrm>
                  <a:off x="1476781" y="1595036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48" name="ZoneTexte 147"/>
                <p:cNvSpPr txBox="1"/>
                <p:nvPr/>
              </p:nvSpPr>
              <p:spPr>
                <a:xfrm>
                  <a:off x="1434449" y="1595036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15</a:t>
                  </a:r>
                  <a:endParaRPr lang="en-GB" sz="1400" b="1" dirty="0"/>
                </a:p>
              </p:txBody>
            </p:sp>
            <p:sp>
              <p:nvSpPr>
                <p:cNvPr id="175" name="ZoneTexte 174"/>
                <p:cNvSpPr txBox="1"/>
                <p:nvPr/>
              </p:nvSpPr>
              <p:spPr>
                <a:xfrm>
                  <a:off x="1829792" y="2049259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15</a:t>
                  </a:r>
                  <a:endParaRPr lang="en-GB" sz="1400" b="1" dirty="0"/>
                </a:p>
              </p:txBody>
            </p:sp>
            <p:sp>
              <p:nvSpPr>
                <p:cNvPr id="147" name="ZoneTexte 146"/>
                <p:cNvSpPr txBox="1"/>
                <p:nvPr/>
              </p:nvSpPr>
              <p:spPr>
                <a:xfrm>
                  <a:off x="1180448" y="2565725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15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231" name="Grouper 230"/>
            <p:cNvGrpSpPr/>
            <p:nvPr/>
          </p:nvGrpSpPr>
          <p:grpSpPr>
            <a:xfrm>
              <a:off x="5181600" y="2895600"/>
              <a:ext cx="2514600" cy="1679377"/>
              <a:chOff x="5181600" y="2895600"/>
              <a:chExt cx="2514600" cy="1679377"/>
            </a:xfrm>
          </p:grpSpPr>
          <p:cxnSp>
            <p:nvCxnSpPr>
              <p:cNvPr id="209" name="Connecteur droit avec flèche 208"/>
              <p:cNvCxnSpPr/>
              <p:nvPr/>
            </p:nvCxnSpPr>
            <p:spPr>
              <a:xfrm flipV="1">
                <a:off x="5181600" y="2895600"/>
                <a:ext cx="2209800" cy="12954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1" name="Grouper 210"/>
              <p:cNvGrpSpPr/>
              <p:nvPr/>
            </p:nvGrpSpPr>
            <p:grpSpPr>
              <a:xfrm>
                <a:off x="6146799" y="3337176"/>
                <a:ext cx="366657" cy="320424"/>
                <a:chOff x="2777717" y="1886399"/>
                <a:chExt cx="366657" cy="320424"/>
              </a:xfrm>
            </p:grpSpPr>
            <p:sp>
              <p:nvSpPr>
                <p:cNvPr id="212" name="Ellipse 211"/>
                <p:cNvSpPr/>
                <p:nvPr/>
              </p:nvSpPr>
              <p:spPr>
                <a:xfrm>
                  <a:off x="2803118" y="1902023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13" name="ZoneTexte 212"/>
                <p:cNvSpPr txBox="1"/>
                <p:nvPr/>
              </p:nvSpPr>
              <p:spPr>
                <a:xfrm>
                  <a:off x="2777717" y="1886399"/>
                  <a:ext cx="366657" cy="2543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12</a:t>
                  </a:r>
                  <a:endParaRPr lang="en-GB" sz="1400" b="1" dirty="0"/>
                </a:p>
              </p:txBody>
            </p:sp>
          </p:grpSp>
          <p:cxnSp>
            <p:nvCxnSpPr>
              <p:cNvPr id="215" name="Connecteur droit avec flèche 214"/>
              <p:cNvCxnSpPr/>
              <p:nvPr/>
            </p:nvCxnSpPr>
            <p:spPr>
              <a:xfrm flipV="1">
                <a:off x="5181600" y="3581400"/>
                <a:ext cx="2438400" cy="6096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cteur droit avec flèche 218"/>
              <p:cNvCxnSpPr/>
              <p:nvPr/>
            </p:nvCxnSpPr>
            <p:spPr>
              <a:xfrm>
                <a:off x="5181600" y="4343400"/>
                <a:ext cx="2514600" cy="228600"/>
              </a:xfrm>
              <a:prstGeom prst="straightConnector1">
                <a:avLst/>
              </a:prstGeom>
              <a:ln w="38100" cmpd="sng">
                <a:solidFill>
                  <a:srgbClr val="403152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5" name="Grouper 224"/>
              <p:cNvGrpSpPr/>
              <p:nvPr/>
            </p:nvGrpSpPr>
            <p:grpSpPr>
              <a:xfrm>
                <a:off x="6781800" y="3578423"/>
                <a:ext cx="366657" cy="316244"/>
                <a:chOff x="3007295" y="1654164"/>
                <a:chExt cx="366657" cy="316244"/>
              </a:xfrm>
            </p:grpSpPr>
            <p:sp>
              <p:nvSpPr>
                <p:cNvPr id="226" name="Ellipse 225"/>
                <p:cNvSpPr/>
                <p:nvPr/>
              </p:nvSpPr>
              <p:spPr>
                <a:xfrm>
                  <a:off x="3041160" y="1665608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27" name="ZoneTexte 226"/>
                <p:cNvSpPr txBox="1"/>
                <p:nvPr/>
              </p:nvSpPr>
              <p:spPr>
                <a:xfrm>
                  <a:off x="3007295" y="1654164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12</a:t>
                  </a:r>
                  <a:endParaRPr lang="en-GB" sz="1400" b="1" dirty="0"/>
                </a:p>
              </p:txBody>
            </p:sp>
          </p:grpSp>
          <p:grpSp>
            <p:nvGrpSpPr>
              <p:cNvPr id="228" name="Grouper 227"/>
              <p:cNvGrpSpPr/>
              <p:nvPr/>
            </p:nvGrpSpPr>
            <p:grpSpPr>
              <a:xfrm>
                <a:off x="6553200" y="4267200"/>
                <a:ext cx="366657" cy="307777"/>
                <a:chOff x="2931095" y="1580941"/>
                <a:chExt cx="366657" cy="307777"/>
              </a:xfrm>
            </p:grpSpPr>
            <p:sp>
              <p:nvSpPr>
                <p:cNvPr id="229" name="Ellipse 228"/>
                <p:cNvSpPr/>
                <p:nvPr/>
              </p:nvSpPr>
              <p:spPr>
                <a:xfrm>
                  <a:off x="2964960" y="1580941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30" name="ZoneTexte 229"/>
                <p:cNvSpPr txBox="1"/>
                <p:nvPr/>
              </p:nvSpPr>
              <p:spPr>
                <a:xfrm>
                  <a:off x="2931095" y="1580941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12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239" name="Grouper 238"/>
            <p:cNvGrpSpPr/>
            <p:nvPr/>
          </p:nvGrpSpPr>
          <p:grpSpPr>
            <a:xfrm>
              <a:off x="4038600" y="4495800"/>
              <a:ext cx="3657601" cy="321082"/>
              <a:chOff x="1857939" y="2209800"/>
              <a:chExt cx="3657601" cy="321082"/>
            </a:xfrm>
          </p:grpSpPr>
          <p:cxnSp>
            <p:nvCxnSpPr>
              <p:cNvPr id="240" name="Connecteur droit avec flèche 239"/>
              <p:cNvCxnSpPr/>
              <p:nvPr/>
            </p:nvCxnSpPr>
            <p:spPr>
              <a:xfrm flipH="1">
                <a:off x="1857939" y="2438400"/>
                <a:ext cx="3657601" cy="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2" name="Grouper 241"/>
              <p:cNvGrpSpPr/>
              <p:nvPr/>
            </p:nvGrpSpPr>
            <p:grpSpPr>
              <a:xfrm>
                <a:off x="3624882" y="2209800"/>
                <a:ext cx="366657" cy="321082"/>
                <a:chOff x="3777282" y="76200"/>
                <a:chExt cx="366657" cy="321082"/>
              </a:xfrm>
            </p:grpSpPr>
            <p:sp>
              <p:nvSpPr>
                <p:cNvPr id="243" name="Ellipse 242"/>
                <p:cNvSpPr/>
                <p:nvPr/>
              </p:nvSpPr>
              <p:spPr>
                <a:xfrm>
                  <a:off x="3822205" y="92482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244" name="ZoneTexte 243"/>
                <p:cNvSpPr txBox="1"/>
                <p:nvPr/>
              </p:nvSpPr>
              <p:spPr>
                <a:xfrm>
                  <a:off x="3777282" y="76200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16</a:t>
                  </a:r>
                  <a:endParaRPr lang="en-GB" sz="1400" b="1" dirty="0"/>
                </a:p>
              </p:txBody>
            </p:sp>
          </p:grpSp>
        </p:grpSp>
        <p:grpSp>
          <p:nvGrpSpPr>
            <p:cNvPr id="258" name="Grouper 257"/>
            <p:cNvGrpSpPr/>
            <p:nvPr/>
          </p:nvGrpSpPr>
          <p:grpSpPr>
            <a:xfrm>
              <a:off x="3581400" y="4953000"/>
              <a:ext cx="381000" cy="1066800"/>
              <a:chOff x="3581400" y="4953000"/>
              <a:chExt cx="381000" cy="1066800"/>
            </a:xfrm>
          </p:grpSpPr>
          <p:cxnSp>
            <p:nvCxnSpPr>
              <p:cNvPr id="252" name="Connecteur droit avec flèche 251"/>
              <p:cNvCxnSpPr/>
              <p:nvPr/>
            </p:nvCxnSpPr>
            <p:spPr>
              <a:xfrm>
                <a:off x="3581400" y="4953000"/>
                <a:ext cx="304800" cy="1066800"/>
              </a:xfrm>
              <a:prstGeom prst="straightConnector1">
                <a:avLst/>
              </a:prstGeom>
              <a:ln w="38100" cmpd="sng">
                <a:solidFill>
                  <a:srgbClr val="3366FF"/>
                </a:solidFill>
                <a:headEnd type="none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4" name="Grouper 153"/>
              <p:cNvGrpSpPr/>
              <p:nvPr/>
            </p:nvGrpSpPr>
            <p:grpSpPr>
              <a:xfrm>
                <a:off x="3595743" y="5105400"/>
                <a:ext cx="366657" cy="307777"/>
                <a:chOff x="3704507" y="873695"/>
                <a:chExt cx="366657" cy="307777"/>
              </a:xfrm>
            </p:grpSpPr>
            <p:sp>
              <p:nvSpPr>
                <p:cNvPr id="155" name="Ellipse 154"/>
                <p:cNvSpPr/>
                <p:nvPr/>
              </p:nvSpPr>
              <p:spPr>
                <a:xfrm>
                  <a:off x="3724032" y="873695"/>
                  <a:ext cx="304800" cy="3048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56" name="ZoneTexte 155"/>
                <p:cNvSpPr txBox="1"/>
                <p:nvPr/>
              </p:nvSpPr>
              <p:spPr>
                <a:xfrm>
                  <a:off x="3704507" y="873695"/>
                  <a:ext cx="36665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b="1" dirty="0" smtClean="0"/>
                    <a:t>18</a:t>
                  </a:r>
                  <a:endParaRPr lang="en-GB" sz="1400" b="1" dirty="0"/>
                </a:p>
              </p:txBody>
            </p:sp>
          </p:grpSp>
        </p:grpSp>
      </p:grp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76200" y="762000"/>
            <a:ext cx="8991600" cy="16764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Implications:</a:t>
            </a:r>
          </a:p>
          <a:p>
            <a:r>
              <a:rPr lang="en-GB" sz="2200" dirty="0" smtClean="0"/>
              <a:t>All </a:t>
            </a:r>
            <a:r>
              <a:rPr lang="en-GB" sz="2200" dirty="0" err="1" smtClean="0"/>
              <a:t>eHS</a:t>
            </a:r>
            <a:r>
              <a:rPr lang="en-GB" sz="2200" dirty="0" smtClean="0"/>
              <a:t> components are needed for data harmonization across projects</a:t>
            </a:r>
          </a:p>
          <a:p>
            <a:r>
              <a:rPr lang="en-GB" sz="2200" dirty="0" smtClean="0"/>
              <a:t>Coordination of the </a:t>
            </a:r>
            <a:r>
              <a:rPr lang="en-GB" sz="2200" dirty="0" err="1"/>
              <a:t>eHS</a:t>
            </a:r>
            <a:r>
              <a:rPr lang="en-GB" sz="2200" dirty="0"/>
              <a:t> </a:t>
            </a:r>
            <a:r>
              <a:rPr lang="en-GB" sz="2200" dirty="0" smtClean="0"/>
              <a:t>component development</a:t>
            </a:r>
          </a:p>
          <a:p>
            <a:r>
              <a:rPr lang="en-GB" sz="2200" dirty="0" smtClean="0"/>
              <a:t>Alignment between the data back-ends and inputs/requests of the applications/ front-ends</a:t>
            </a:r>
          </a:p>
        </p:txBody>
      </p:sp>
    </p:spTree>
    <p:extLst>
      <p:ext uri="{BB962C8B-B14F-4D97-AF65-F5344CB8AC3E}">
        <p14:creationId xmlns:p14="http://schemas.microsoft.com/office/powerpoint/2010/main" val="378096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4712</TotalTime>
  <Words>1252</Words>
  <Application>Microsoft Macintosh PowerPoint</Application>
  <PresentationFormat>Présentation à l'écran (4:3)</PresentationFormat>
  <Paragraphs>275</Paragraphs>
  <Slides>15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eTRIKS Harmonization System October 14 2015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2014</dc:title>
  <dc:creator>user</dc:creator>
  <cp:lastModifiedBy>Fabien Richard</cp:lastModifiedBy>
  <cp:revision>115</cp:revision>
  <dcterms:created xsi:type="dcterms:W3CDTF">2014-01-17T12:06:34Z</dcterms:created>
  <dcterms:modified xsi:type="dcterms:W3CDTF">2015-10-14T06:38:15Z</dcterms:modified>
</cp:coreProperties>
</file>