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1" r:id="rId3"/>
    <p:sldId id="363" r:id="rId4"/>
    <p:sldId id="365" r:id="rId5"/>
    <p:sldId id="392" r:id="rId6"/>
    <p:sldId id="397" r:id="rId7"/>
    <p:sldId id="395" r:id="rId8"/>
    <p:sldId id="394" r:id="rId9"/>
    <p:sldId id="393" r:id="rId10"/>
    <p:sldId id="387" r:id="rId11"/>
    <p:sldId id="391" r:id="rId12"/>
    <p:sldId id="388" r:id="rId13"/>
    <p:sldId id="390" r:id="rId14"/>
    <p:sldId id="389" r:id="rId15"/>
    <p:sldId id="396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  <a:srgbClr val="008000"/>
    <a:srgbClr val="FFFF99"/>
    <a:srgbClr val="FFCCFF"/>
    <a:srgbClr val="FBAF71"/>
    <a:srgbClr val="CC9900"/>
    <a:srgbClr val="FF6699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4862" autoAdjust="0"/>
  </p:normalViewPr>
  <p:slideViewPr>
    <p:cSldViewPr snapToGrid="0">
      <p:cViewPr>
        <p:scale>
          <a:sx n="70" d="100"/>
          <a:sy n="70" d="100"/>
        </p:scale>
        <p:origin x="3114" y="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22D9DF-B9E9-4493-AF86-DA37877968DB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7486CE-963A-4DB3-B5ED-62B72D669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5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6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9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58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28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63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5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6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00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43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4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7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86CE-963A-4DB3-B5ED-62B72D6690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56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1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57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6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4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1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72CA-0A8C-46C4-96E3-0F023E99F467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7" t="14471" r="14411" b="67363"/>
          <a:stretch/>
        </p:blipFill>
        <p:spPr bwMode="auto">
          <a:xfrm>
            <a:off x="5628290" y="188640"/>
            <a:ext cx="3327380" cy="13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2777" y="5883661"/>
            <a:ext cx="792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8000"/>
                </a:solidFill>
              </a:rPr>
              <a:t>Eric CONTE</a:t>
            </a:r>
            <a:endParaRPr lang="en-US" sz="2400" i="1" dirty="0" smtClean="0">
              <a:solidFill>
                <a:srgbClr val="008000"/>
              </a:solidFill>
            </a:endParaRPr>
          </a:p>
        </p:txBody>
      </p:sp>
      <p:pic>
        <p:nvPicPr>
          <p:cNvPr id="8" name="Picture 2" descr="http://anr-symbiose.org/%7Eanrsymbi/?q=system/files/fckeditor/image/logo-finance-par-a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4" y="346840"/>
            <a:ext cx="2615403" cy="107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QUEhQUFBQWFxgaFxgXFRgYFhcZFxcXFxcZGRYYGyYfFx4jGhUUHy8gIycpLSwsFR4xNTAqNSYrLCkBCQoKDgwOFw8PGiklHx8pKTU1KTUsLDApLCwsMCw0KikpLCwsLC0sLio1KS0sLC01KiopKiwpKSwsKSwsLSksLf/AABEIAL0BCgMBIgACEQEDEQH/xAAcAAEAAgIDAQAAAAAAAAAAAAAABgcEBQIDCAH/xABDEAACAQIDBQYCCQEGBQUBAAABAgMAEQQFIQYSMUFRBxMiYXGBMpEUI0JSYnKCobHRQ5KissHwM2Nzg5MVJKPC4Qj/xAAbAQEBAAMBAQEAAAAAAAAAAAAAAQIEBQYDB//EAC8RAAIBAwMBBgQHAQAAAAAAAAABAgMEESExQRIFIlFhgZETcaHwBhQyscHR4fH/2gAMAwEAAhEDEQA/ALxpSlAKUpQClKUApSlAKUpQClKUApSlAKUpQCqT7cM9lgzDCmCR4pEhZt5GsbPIRYjgR9WdDcHpV2V5726xQxW0e58SRvFHY8LRrvuLdN4yVhUmoQcnwjKEeqSXiWH2Z9qK5gO4nATFKt9NElA4sg+yw4lfcaXtYNeW9p8lfAYlJYCUUtvRMOMbrru38uI6jrY16B2B2tGY4JJtBIPBKo4LIoF7eRBDDyYVhRrRrQU47MyqU3Tk4vgkdKUr7HzFKVotoNtcLgzuzOd+wO6ilmAJsCbaKD5kX5UBvaVhZRnMWKiEsDh0PMaEEcQQdVPkazaAUpSgFKUoBSlKAUpSgFKUoBSlKAUpSgFKUoBSlKAUpSgFKUoBSlKAxc1zFcPBLM/wxIzt6KpY/wAV5u2F3sRmEk76taSRj+ORrf8A3f5Vavbnnohy4Qg+PEuF/QhDufmEX9dQTs0y/dw7ykayPYflTT/Mz/Kub2nV+HbS89Pf/Dcs4dVVeWpv9ocpGJw0kXMi6Ho41X99PQmo/wBhmfGHMGw7XC4hSLdJIwXX/D3g+VTK1VkP/bZ9GV5YuJhbTSRkYj5ORXK7Dr6ypZ8/4f8ABu9o09FP0PTtKUr05xjFzLGd3GWAueAHmarba7F9xdsSkhEt7nuyVbS1i2gBsOHG3lVpFR04cKifanDvZVP+Exn5SoPbjXNubD8zUUqk30raK018WbNK4dJd1LL5Kd2c2vxGBLdwwAaxZWUMpI4eY06EVYGT9tiGwxUBX8cR3h/caxHsTVS1hSZmAxG6dDbjXRNc9RZNtRhsUPqJkc81vZx6obMPlW0rybFmi3BBKkcDwt6EcKnOz3avi4LBmGJjHKQ+IDylGv8Ae3qDBfNKi2zXaNhcYQgYxSn+zksCT+Fr2b04+VSmqQUpSgFKUoBSlKAV043GLFG8jmyIrMx6KoLE/IGu6oT2x48xZPPa95DHH7M673+EMPegJLkGfRYzDpPA28jjnoykaMrDkwOhFbGvL2xm1+KyxhNGC2HdiroT4HKgX1+w4BBB/kC1ehdlNscPmEXeYd9RbfjbSSMnky/6i4PI1E09itYN5SlKpBSlKAUpSgFKUoBSlaPbXaIYHAzYjTeVbIDzkbwxi3TeIJ8gaAortez84vNHRPEkFoUA5uD9YR5lzu/oFTrKMtEMEcQ+woHqftH3Nz71WewOVnEY0O12Ed5GJ5tfw3PUsd79Jq4ESvHfiC678aK41frt9+Z2bCHTFz8TqWKq02hj3s+hVdT32FFvPej0/cVaoSq62Nw303aPvBqkUjyXv9mEd3H/AIu7+Zr4/h5OVxKXCj+7X9Fv59xLzPQdKUr25xRUV7T2AyrEX592P/mjqVVBO2PGbuXhOckqD2Xec/ug+dAUgzWBPQXqPk3rcZjJaM+en9a09YmR8rkjkG4NvSvlKAzYM0I+IXHtf+hqwtj+1afD2Vz9IhFvC5+sQfhc6+zXHS1VhX1HINwbGgPWmz+00GNj34HB4bynR0J5MvL14HkTW1rylke0skEiyRuY5F4MvA+TDgQeh0NX3sJ2hpjh3clo8SB8P2ZAOLJf5leI8xWRMEypSlCClKUAque3iMnKgRwE8ZPpZ199WFWNUU7UcrM+U4pQLsqd4vW8TCQ287Kw96AqbYDDxzYGSKRQy96d4HzVCD1HDj5VqM12dxGXS/SMI7hV1DqfHGOYcDQr52seYrI7L8faWWEn41Dr6pof2a/6asbuq8jc3tSxu542euOHk7dOlCvQjndcmHsV24xybsWYARPwEyj6o/nHGM+eq/lFWtFMrKGUhlIuCCCCDwII4iqE2j7OUku+GtG/NOEbelvgP7eQ41Hcj2sx+US7illW9zDIN6JupAvpe3xIR7137S/o3S7j18OTmVredJ6+56gpUB2R7YsJjN1JT9GmOm65+rY/gk4ezbp9an1b5rilKUApSl6AVRnb3tN3k8WDQ+GL6yT/AKjjwD9KEn/ujpVyZ7nKYTDS4iQ+CJCx6noo8ybAeZFeYMugfMcwvJqZZGklPILfeYDoLWUeor51akacHOWyRnCLk0kWF2c5L3OEDsPHMd89QvBB8rt+upcorqiWwAGgruLAAkkAAEknQADiSeQr8uua8q9WVR7t/aPQxioRUVwaXbPOvouDkcGzsNyPrvMDr+kXb2ru7CNmDDhHxTizYggJ1ESXAP6mLH0VTUI7l89zRYYyRhouLdIwRvv5M5sq/p6GvQeFwyxoqIoVEUKqjgFUWAHkABXvOxrJ2tDvfqlq/wCF6fu2cW6q/EnpsjtpSldk1RVO9tWa72IhgB/4aFm/NIQAPUKl/wBdW9iMQqIzuQqqCzE8AALk/IV5n2jzo4jETYh7+NiwB5LwRfZQo9qFRHc0lu1ug/c/7FYVcma5JPE1xrEp9pSlAK7cJg3lYJEjyOeCopZv7qgmrI7N+yBsWq4nGb0eHOqRjwvKPvE/YQ+Wp5WFibwynJYcLGI8PEkSDkgtfzJ4sfM3NXAyeXl2EzAi4wWK/wDC/wDFq642xGDde9jmhKkFS6PGykWIKlgPKvWNq4zQK6lXUMp0IIBB9QdDTBMkP7OtvBj4tyQgYhBc20Ei8N9Ry1sCBwJHIgCZ1D8w7O4UcYjAKuGxKHeXdusLnmjxjRQwupKgHXnW+hzxCoLrIjWG8pjdiptqu8qkGx0uDbSqQ2VKUoBXx1BBBFweIPA19pQHl7abJ5MozQhR4UfvISeDxMTYX9N5D5g+VWvluNSeJJYzdHFx1HUHzBuD6Gt92i7CpmWG3RZZ47mFzwBPFG0+FrC/QgHlY0js1tDLleIfD4lGVN60iEeKNuG+vUEW4aMLEcr8Htns53MFOn+qP1Xh/RvWlx8N4ezLYMdYWaZNFiE3JkDryvxB6qeKnzFZuDxaSxrJGwdGFwwOh/p6cq7CteEU5U5ZWU17o7GVJeRVWf8AZnIl2wx7xfuNYSD0PB/2PrWNs12j47Lm7sMXjXQwTAkL5LfxR+g08jVtOlafOcghxC2mQMeTcHHow1Hpwr0tl29OOI11lePP+/Q06tjGWsNPLg3eyvbNgsVZZj9Fl6SMO7P5ZdB/e3T61vtotu8Lgx9Y+85FxHHZnIPAnWyjzJHlevPOY5DDFMRHIZUHUDjzFx8Q8wBeumSS3DQV7GE1OKkuTkSj0vBP867aMU5IgWOBeWneP7lvD/hqIY3tAx7G5xk4/LIUHySwrRzz1hauwCgkkgADUknQADmb1ckNjmO1eLnjMcuJnkjJBKvIzKSpuNGPI1y2b2lbBuzIiPvAA7172BvYEHS5tyPAVJMu2DwyEJjcUFmIBMUbDwX5O5BAPy9TxrJz/ssCoWwrsxH2HIO9+VwBr5H5iuRX7QtZ4pVc9MuWmov5Pw89vM2oUKq78d17m3yXtLw0tlkvA34tU/vjh+oCtRthtU+MkXA4G8m+wVitvrWvoinhuC1y3A2+6DeuyLGx0NbPZ3aObAzifDsFcAjVQwKnipB5Gw4WPnWNHsa2pVlVjnTZbpPxE7qpKPSz0h2f7EpluFEYIaV7NM9via3Ac91eA9zxJqT1WGynbnh57JjF+jSffF2hJ9eMf6rgfeqy4MQrqGRlZWFwykFSOoI0Nds0zspStRtTtGmCwzTPqeCLfV3IO6o+VyeQBNAQ3tg2q7uIYOM+OQBpfwx30X1Yj5KfvVSGOxlmC8QOP+/98a2eeZy8sjzStvSSG59eQA5AAAAdABUaLX1NQyMqfDgrvpw5+VYld+ExRQ34g8RXdjsKAA6ao37HpUBh1NuyjYkZhjN6Vb4eGzSDk7E+CP0NiT5KRzqEE16i7NdmvoWXQxkWkcd5L133AJB/KN1f00QZKFFhYV9pSsjEUpSgFKUoBSlKAUpSgFRvbPYLDZlGBMCsiiySrbfXyP3lv9k+1jrUkpQHnXH7MZnkkhdLyQE6ugLwsP8AmJxjNufyY1usn7VMPKAJw0DddXjPoyi49x71eFRPP+y7L8WSzwCNz9uH6tj5kL4WP5ga5l52Xb3es1h+K0f++psU7idPY0uFx8cwvFIkg6owb+OFRfbXPu7+pjNmI8Z6A/Z9SP29a+bSdhow0Uk8OM3VjUsRIlmsovpIhGvTwjWopkeD+kYqKJixDHxEkliqrdteN7La/nXLo9i0rSbr1JZjFN4x4eupsyvJVI9EVhs44TJZphvInhvYMzKik9AzkBj5C9Y+dbOYnDrvSxEJ95SGUepUnd96ku3EpHfQDC70haP6PMHKiGJQvgWP4Sps1/NmvwFSXZmNvoYWXxDUC4uCtgLWP2b71vKt26vKtC3hdLpcZY7uHnDWdJZ1a50MadtGcnDXK54KSkkvUk7NIVbMod/7IdgLcWVDb5an2rXbV5UMPi5I1+DRkHRWFwPbUe1YWWZi8EySxmzowIvwPUHyIJB8jW5VX5q2l8N/ri8eqNdL4c8S4ZPc+wWLkaLDtHGEhlkcSLGe9k7xixu32gbnhblf4am+DhKQRo/xKoB/p7Cw9q12Ubd4bEID3ixvzjdgpB8idGHmP24ViZ9tvh4VNnWR+SIwa5/ERoo9dfI15e9ubq+ULeVLDi9fN7ei+nmdejGnTzPq0ZXW28Srj5gvMqT+ZkUt+5J960dduMxbSyNI5uzsWPqT/HKumvX0YOnTjB7pJHGqSUptrln2rh//AJ6gctin3n7pRGoTeO5vsWZm3b23gFXW1/FVO16B7NWiyzJUnxDbnfMZbW8TbwAjVRxYlEU/qPAa19UYMn2bZtHhoWlmYKijU9egA5k8AK8+7abXvjZzK91jW4jS/wAK/wAFjpc+g4AVz2324fGyb7+CFb93Hfh5n7znry4DneD4rFlz0HIVSI44nEF2vy5DpXVXylQorLwOLC3VtY20YdPMelYoqbZB2P5hilDGNYEPAzEqSPKMAt8wKA1mx2z/AH+aYaBvEhkDHo0aAyH2Krb3r1PVb9n3ZQ+X4kTyzpKVjdVVYyN0uVJ8RJuAA3IfEfSrIqojFKUqkFKUoBSlKAUpSgK52t25nGPGDwzLFu27yQqGYkpv2UNpopHI6noNd5lOcYiSyhg7AC/hUeVza1r2PC3Cqk27zxZ8xlmg0ClVV1JBYoN3f97WHkBWy7PNuBhcU/0ggpPuh5D8SFb7p0HweIgjlx5G/OurWtXqR6ajjFcLfPz+/kbNOpCEGnHLLvw5bd8YAPkbiuyuKOCAQQQRcEagg8CDXKt+MelJZya7eRSlKyIQTtkzLust3AdZpET2F5D/AJAPeqSyTOfo+KilOqq3i/KQVb9iT7VY3b9j7NhIvKVz7lFHLyaqalkvXzqQVSLhLZrHuZxbTTR6CXERyqrDcdSLqdGBB5iunFYoAEkgAC5JNgAOJJ5CqRyzaHEYcWhlZV+7oVv13WBAPnX3Mto8RiBuyysy/dFlX3VQAfevJL8PVFPHWulfPPtt9Tqq+glnDz9DntRmoxOKkkX4bhV5XVRYH31PvWqpSvWU4KnFQjskcuUnJuT5PlfaVLdktl4JYcRNipghjjYxQ3s0jlTunXiA274Rr1041tLcyhTlN4ijI2C7NpMfaV7rh961wfE5B1C/dHUn26iNZnhwoFtLEj/fyqxtidpcTgI5CkRlga5N94KrgW3gwBtyBHOw4VXufS+ML01Pqf8A8/mviqnXKODpTtHQpVHLHCXz5Rr8NFvMAeHPW2nPXlpW/wA+2redwztvFRuoo0jjUcFQcgAB621JqOUrYOSc5pixuTem5db9ONcK7sLIA2vA6H3oDpoovoNfSuc8W6xU8jVi9iOyQxOMOJkF48NYqDwaU33fXdA3vUpQE57L+y1MJGmJxShsUwuFOogB4AD7/VuXAcybJpSsjEUpSgFKUoBSlKAUpSgFRTtK2i+iYF90/WS/Vp1G8DvN7Lf3K1K6ontXz/v8cyA/V4cbg6b2hkPzAX/t0BCZZgoFzblXNWuLitJi8Rvtflyr5BiWTgdOnKsTItbYHtIbB2hxF3w/Ii5eL0H2k/DxHLobowWNSaNZImV0YXVlNwa8pwZircfCfPh86kWzu1eIwT70D2B+JGuY39Vvx8xY+dUh6RpUG2d7WsLOAs//ALeTnvaxE+UnL9VvU1NoplZQykMp1BBBB9CONUh587dcbv5puco4I19yXf8AhxVd16O7QuyqLMSZo27nFWtvalJLCyiQcrDQMNRzDWAFDbQ7K4nAybmJiaO/wtxR/wArjQ+nEcwKjMkYmCgVj4rmx1ANrj1sf40qwcX2V4d8vfG4TEuyKhco4UkFRdkYrbdYe/LkQarVWINxoa3WWbQMiPH3jxrILOFZgjjh41B196+UnKOXublKNKpiMtH48MyNm9jPpcvdfSIoW+z3gNn8gb2vw0PHW3CsSXZwrIylwwVmXeUXDbpIuDfgbX96sjK9k4cThE7ndLFVJdTvNfQsDY2HMWPCtjhuzVhb6p29XUD9iK+U5VcJI3qFKzbbk9uG/rvyVvlmz92ARSzdTy8+g9amGA2UQW7wl26C4H9T/vSt7NgsJgQfpOJgg11RWMsx/Qt2/wBKi2ddraICmWwlWOn0iYBpP+3Hqq+p6/DWEaMpazNipf0KK6aC9v7/AOkm2gz6HKsD3bKGxEgYRQ3JKKwtvyc1W5JtxN7DmVprDZRLMrSKL68zYsedutbnL9npZ3M2KLksd47xJkc9WJ1A/f0qTCGwAAsBoByHlW2o4RwalWU22+XkrN4ypsQQRxBBBFfKsDMcpSYWca8mHxD3/wBDUNzTJ3gOuqngw4HyPQ+VU+Zg0pUiyPs8x+MQSQYdjGeDsVjVvyl2G8PMXFAajFnejR+fwN6jUH3H8V6T7Lcj+i5Vh1Is8i96/wCaXxAH0XcX9NUkvZpmEcixTYaQJK8al1tIi3cLvExlt0WLam3GvS6IAABoBoB0A4VURnKlKVSClKUApSlAKUpQClKUBrtoc2GFws05/s0JA6twUe7ED3ry5m+LJvc3ZySx5m5uSfU/61d3bVmu5hooAdZX3mH4Yxz/AFsh/TVA42becnlwHtUZUdFKUqFFd0OKZeB06cq6aUBtIs1H2hbzGorcZPtHLAb4ad4z0VrA+qHQ+4qKoLkDzH81zxKWa3pQFr5d2w42PSQRTD8S7jfNCB/hrcntjhmQpicFvofiXfSRT6q6gdKo9MSw4MfnXaMyfqD7CrkYJznmGyefxQx4zCOeIRYpIv7jS3H6SB5VDsXk9j9W++OrLuH5bzD966v/AFVui/I/1r42aP5D2qA+Jg5VN1BB6qwB+YNd2IxmJItJNKR0aZiPkWNYr41z9o+2n8V03oCQZTse0qK5dVRhcWF26eQHCpTlmzcMNiq3b7zat7cl9q7dmxfCw2+4P20P71tljqkMbuq4NFWb3dcGSqDAeOsTGYRXUqwupGv++tbORK1ubylIZHXiqkjnqKgNV2c7FDF5p3Uo3ooLvKDwcKQEX9TEXHQNXpREAAAAAGgA4ACvOXZ/2mLgJ5nmgMgn7veZGAZBGCPCraNfeva44Vfezu02Hx0Qlw0gdeY4Mh+66nVT68eV6IM2lKUqkFKUoBSlKAUpSgFKUoBSlKAojtlzTex7ryhiVP1N4z/nUe1VZUq29x3e4rEuNQ8729FYhf2UVFaxMhSgFbXD7J4yQXTCYph1EEpGo013aA1VKysblM0P/Ghli/6kbp/mArEoDkh1HqP5rMziO0vsP9f6Vg1s87beMbfejU/uaA1lfa+V9oBXKPiL1xpQHOaPdYiuFZmJXejR+Y8Leo4ftWFQFlbET7+EQc0LKfnvD9mFSVI6rPYrPRBMVkNo5LXPJWHwk9BqQfbpVpxVSM6zFXRIlZ71izVQYMi1r8wlVEZntugEm/MdLc78Pes7G4lY1LOwVRxJ0FRLMMLjMxNsLhp3hB0YRkK56l2so46C/n6QEPlk3mJsBck2GgF9bCpn2QZxJDm0KITuTFo5Fvow3WZSR1VgCD6jma+N2O5mELNAqgAkgyxk6dArG5rP7DskE+Zd8StsOhcAkbxZwUWy8SAGYk8ju9ahT0PSlKyMRSlKAUpSgFKUoBSlKAUpSgPI+dSXIvxJYn3Iredn/Z1NmchIPd4dDaSWwOvHcQfaaxHkAbnkDh5fkEmNxsOGj0L8TyRQbux9AD6mw516bybKI8LBHBCu7HGoCjn5knmSbknmSahTXbObEYPAqBh4VDAayMN6VvVzr7Cw8q31KVSHxlBFjqKiufdl+X4u5fDrG/34fq29Tu+Fv1A1K6UB592s7EcThgZMKfpUQ13QLTAfk4P+nX8NQPEEtFGLHeRmQi2t7ggW66kW8q9fVq5dl8K2JXFGCPv14SW14WueRYC4DHUXNjrUwXJSey3YbicQofFP9FQ8FK70xGnFbgJ7knqtTeDsFwAA3nxLnmTIov7KgtVk0pgZKvx3YBg2X6qbERt5lHX3G6D+9QfaDsQx2HBaHcxSD7nhk/8AGx1/SxPlXoilMDJ5EwiFWeCQFC3hIYbpVx8NwdRrpr1rK2S2Wkx+LTDx+Em5diLiNF+JiOdrgAcyQNONek9qNiMLmCWxEY37eGVfDKno/MfhNx5Vp+z3s9OXSYl3dZWlKhWAsdxQT4h9lizEkAkeEHyDAyc8s7I8thjCth1mIGryksx8+Sr6ACqPO28kU8v0cKMOXbuo2BZUS9kCm+8PDbS9teFeomW4t1ryhtfstJl+KeCQGwJMbcpI7+FgfSwI5G/lcwjdDtPktrBHf87W+Vv9a22zEuY5o9sOkUUQNnmKkonUAsTvtb7IHMXsDetF2cbCNmeJKk7sEdjMwI3rG+6qDq1jrwAueNgfSeW5ZHh4kihRY40FlVRoOfuSbkk6km9AR3IuzfDQEPLvYqYf2k9mCn/lx/BH7C/nUrtX2lUh8Zbi1VNkHZ0sEOGxKq1wpWfuyVmTddws8LLrvKLB49VdQdGIAa2q+KttBpQHRgQwQb7iQ8mAtvDkSASL+Y0PEAcBkV8Ar7QClKUApSlAKUpQClKUApSlAV12Z7LrDi8fMdXSZ4EvxVA3eE/qDx/3KsWsPBYARyTMP7V1dvURpH/Ea1mUApSlAKUpQClKUApSlAKUpQClKUArWZ9s5h8bF3WJiWReV9GU9VYaqfMGtnXGRSQQDYkaHoetAURsbkGIwuZTz4IFoolZliJu+IwxxEsNlJABb6gyLfjZOtXnhMWssayIbqwBU8Lg+R1Hoa12WZSkM53BYLh4IgPwxtPu6/qNbVIwOAA1J0FtSbk+5JNAcqUpQClKUApSlAKUpQClKUApSlAKUpQClKUB/9k=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4233" y="2442949"/>
            <a:ext cx="827553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FCNC </a:t>
            </a:r>
            <a:r>
              <a:rPr lang="fr-FR" sz="3200" b="1" dirty="0" err="1" smtClean="0"/>
              <a:t>search</a:t>
            </a:r>
            <a:r>
              <a:rPr lang="fr-FR" sz="3200" b="1" dirty="0" smtClean="0"/>
              <a:t> in single top </a:t>
            </a:r>
            <a:r>
              <a:rPr lang="fr-FR" sz="3200" b="1" dirty="0" err="1" smtClean="0"/>
              <a:t>involving</a:t>
            </a:r>
            <a:r>
              <a:rPr lang="fr-FR" sz="3200" b="1" dirty="0" smtClean="0"/>
              <a:t> </a:t>
            </a:r>
            <a:r>
              <a:rPr lang="fr-FR" sz="3200" b="1" dirty="0" smtClean="0"/>
              <a:t>hard photon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endParaRPr lang="fr-FR" sz="3200" b="1" dirty="0" smtClean="0"/>
          </a:p>
          <a:p>
            <a:pPr algn="ctr"/>
            <a:r>
              <a:rPr lang="fr-FR" sz="2800" b="1" i="1" dirty="0" err="1" smtClean="0"/>
              <a:t>Phenomenological</a:t>
            </a:r>
            <a:r>
              <a:rPr lang="fr-FR" sz="2800" b="1" i="1" dirty="0" smtClean="0"/>
              <a:t> investigations @ 13 </a:t>
            </a:r>
            <a:r>
              <a:rPr lang="fr-FR" sz="2800" b="1" i="1" dirty="0" err="1" smtClean="0"/>
              <a:t>TeV</a:t>
            </a:r>
            <a:endParaRPr lang="fr-FR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39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10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Kappa_act</a:t>
            </a:r>
            <a:endParaRPr lang="fr-FR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442546" y="1529202"/>
            <a:ext cx="584070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</a:t>
            </a:r>
            <a:r>
              <a:rPr lang="fr-FR" sz="1600" dirty="0" err="1"/>
              <a:t>Factory</a:t>
            </a:r>
            <a:r>
              <a:rPr lang="fr-FR" sz="1600" dirty="0"/>
              <a:t>                </a:t>
            </a:r>
            <a:r>
              <a:rPr lang="fr-FR" sz="1600" dirty="0" smtClean="0"/>
              <a:t>: </a:t>
            </a:r>
            <a:r>
              <a:rPr lang="fr-FR" sz="1600" dirty="0" err="1"/>
              <a:t>Ranking</a:t>
            </a:r>
            <a:r>
              <a:rPr lang="fr-FR" sz="1600" dirty="0"/>
              <a:t> input variables (</a:t>
            </a:r>
            <a:r>
              <a:rPr lang="fr-FR" sz="1600" dirty="0" err="1"/>
              <a:t>method</a:t>
            </a:r>
            <a:r>
              <a:rPr lang="fr-FR" sz="1600" dirty="0"/>
              <a:t> </a:t>
            </a:r>
            <a:r>
              <a:rPr lang="fr-FR" sz="1600" dirty="0" err="1"/>
              <a:t>specific</a:t>
            </a:r>
            <a:r>
              <a:rPr lang="fr-FR" sz="1600" dirty="0"/>
              <a:t>)...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</a:t>
            </a:r>
            <a:r>
              <a:rPr lang="fr-FR" sz="1600" dirty="0" err="1"/>
              <a:t>Ranking</a:t>
            </a:r>
            <a:r>
              <a:rPr lang="fr-FR" sz="1600" dirty="0"/>
              <a:t> </a:t>
            </a:r>
            <a:r>
              <a:rPr lang="fr-FR" sz="1600" dirty="0" err="1"/>
              <a:t>result</a:t>
            </a:r>
            <a:r>
              <a:rPr lang="fr-FR" sz="1600" dirty="0"/>
              <a:t> (top variable </a:t>
            </a:r>
            <a:r>
              <a:rPr lang="fr-FR" sz="1600" dirty="0" err="1"/>
              <a:t>is</a:t>
            </a:r>
            <a:r>
              <a:rPr lang="fr-FR" sz="1600" dirty="0"/>
              <a:t> best </a:t>
            </a:r>
            <a:r>
              <a:rPr lang="fr-FR" sz="1600" dirty="0" err="1"/>
              <a:t>ranked</a:t>
            </a:r>
            <a:r>
              <a:rPr lang="fr-F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--------------------------------------------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Rank : Variable   : Variable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--------------------------------------------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1 : </a:t>
            </a:r>
            <a:r>
              <a:rPr lang="fr-FR" sz="1600" dirty="0" err="1"/>
              <a:t>n_jet</a:t>
            </a:r>
            <a:r>
              <a:rPr lang="fr-FR" sz="1600" dirty="0"/>
              <a:t>      : 1.342e-01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2 : </a:t>
            </a:r>
            <a:r>
              <a:rPr lang="fr-FR" sz="1600" dirty="0" err="1"/>
              <a:t>pt_a</a:t>
            </a:r>
            <a:r>
              <a:rPr lang="fr-FR" sz="1600" dirty="0"/>
              <a:t>       : 1.157e-01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3 : </a:t>
            </a:r>
            <a:r>
              <a:rPr lang="fr-FR" sz="1600" dirty="0" err="1"/>
              <a:t>pt_t</a:t>
            </a:r>
            <a:r>
              <a:rPr lang="fr-FR" sz="1600" dirty="0"/>
              <a:t>       : 8.961e-02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4 : </a:t>
            </a:r>
            <a:r>
              <a:rPr lang="fr-FR" sz="1600" dirty="0" err="1"/>
              <a:t>dr_b_a</a:t>
            </a:r>
            <a:r>
              <a:rPr lang="fr-FR" sz="1600" dirty="0"/>
              <a:t>     : 8.264e-02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5 : </a:t>
            </a:r>
            <a:r>
              <a:rPr lang="fr-FR" sz="1600" dirty="0" err="1"/>
              <a:t>mw</a:t>
            </a:r>
            <a:r>
              <a:rPr lang="fr-FR" sz="1600" dirty="0"/>
              <a:t>         : 7.964e-02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6 : </a:t>
            </a:r>
            <a:r>
              <a:rPr lang="fr-FR" sz="1600" dirty="0" err="1"/>
              <a:t>dr_l_a</a:t>
            </a:r>
            <a:r>
              <a:rPr lang="fr-FR" sz="1600" dirty="0"/>
              <a:t>     : 6.603e-02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7 : </a:t>
            </a:r>
            <a:r>
              <a:rPr lang="fr-FR" sz="1600" dirty="0" err="1"/>
              <a:t>dphi_w_a</a:t>
            </a:r>
            <a:r>
              <a:rPr lang="fr-FR" sz="1600" dirty="0"/>
              <a:t>   : 6.290e-02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8 : mt         : 6.288e-02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 9 : </a:t>
            </a:r>
            <a:r>
              <a:rPr lang="fr-FR" sz="1600" dirty="0" err="1"/>
              <a:t>dphi_met_a</a:t>
            </a:r>
            <a:r>
              <a:rPr lang="fr-FR" sz="1600" dirty="0"/>
              <a:t> : 6.063e-02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10 : </a:t>
            </a:r>
            <a:r>
              <a:rPr lang="fr-FR" sz="1600" dirty="0" err="1"/>
              <a:t>dphi_b_a</a:t>
            </a:r>
            <a:r>
              <a:rPr lang="fr-FR" sz="1600" dirty="0"/>
              <a:t>   : 6.016e-02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11 : </a:t>
            </a:r>
            <a:r>
              <a:rPr lang="fr-FR" sz="1600" dirty="0" err="1"/>
              <a:t>pt_l</a:t>
            </a:r>
            <a:r>
              <a:rPr lang="fr-FR" sz="1600" dirty="0"/>
              <a:t>       : 5.790e-02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12 : </a:t>
            </a:r>
            <a:r>
              <a:rPr lang="fr-FR" sz="1600" dirty="0" err="1"/>
              <a:t>pt_b</a:t>
            </a:r>
            <a:r>
              <a:rPr lang="fr-FR" sz="1600" dirty="0"/>
              <a:t>       : 4.826e-02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13 : </a:t>
            </a:r>
            <a:r>
              <a:rPr lang="fr-FR" sz="1600" dirty="0" err="1"/>
              <a:t>asym</a:t>
            </a:r>
            <a:r>
              <a:rPr lang="fr-FR" sz="1600" dirty="0"/>
              <a:t>       : 4.385e-02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  14 : </a:t>
            </a:r>
            <a:r>
              <a:rPr lang="fr-FR" sz="1600" dirty="0" err="1"/>
              <a:t>dphi_l_a</a:t>
            </a:r>
            <a:r>
              <a:rPr lang="fr-FR" sz="1600" dirty="0"/>
              <a:t>   : 3.554e-02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--- BDT                      : 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581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11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714" t="18287" r="15982" b="10571"/>
          <a:stretch/>
        </p:blipFill>
        <p:spPr>
          <a:xfrm>
            <a:off x="-1" y="1614051"/>
            <a:ext cx="9137759" cy="4877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1532861"/>
            <a:ext cx="4558353" cy="256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84828" y="1063684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Kappa_act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3755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Kappa_act</a:t>
            </a:r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1010" t="4756" r="26678" b="47802"/>
          <a:stretch/>
        </p:blipFill>
        <p:spPr>
          <a:xfrm>
            <a:off x="0" y="1678644"/>
            <a:ext cx="9163147" cy="43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13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Kappa_act</a:t>
            </a:r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1000" t="5114" r="58471" b="58877"/>
          <a:stretch/>
        </p:blipFill>
        <p:spPr>
          <a:xfrm>
            <a:off x="172814" y="1678643"/>
            <a:ext cx="4219752" cy="31107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0810" t="4797" r="57999" b="58629"/>
          <a:stretch/>
        </p:blipFill>
        <p:spPr>
          <a:xfrm>
            <a:off x="4587879" y="1557425"/>
            <a:ext cx="4575268" cy="33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14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Kappa_act</a:t>
            </a:r>
            <a:endParaRPr lang="fr-FR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0878" t="4842" r="57982" b="58526"/>
          <a:stretch/>
        </p:blipFill>
        <p:spPr>
          <a:xfrm>
            <a:off x="970009" y="1841429"/>
            <a:ext cx="5694947" cy="41869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88480" y="3614057"/>
            <a:ext cx="14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Overtraining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62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To-do list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428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remains</a:t>
            </a:r>
            <a:r>
              <a:rPr lang="fr-FR" b="1" dirty="0" smtClean="0"/>
              <a:t> to do </a:t>
            </a:r>
            <a:r>
              <a:rPr lang="fr-FR" b="1" dirty="0" err="1" smtClean="0"/>
              <a:t>since</a:t>
            </a:r>
            <a:r>
              <a:rPr lang="fr-FR" b="1" dirty="0" smtClean="0"/>
              <a:t> the last meeting:</a:t>
            </a:r>
            <a:endParaRPr lang="fr-FR" b="1" dirty="0" smtClean="0"/>
          </a:p>
        </p:txBody>
      </p:sp>
      <p:sp>
        <p:nvSpPr>
          <p:cNvPr id="3" name="AutoShape 2" descr="http://www.google.fr/url?source=imglanding&amp;ct=img&amp;q=https://www.ipnl.in2p3.fr/IMG/jpg/Top_futur_modele.jpg&amp;sa=X&amp;ei=l85mVZH-GsK5Uc68g_gG&amp;ved=0CAkQ8wc&amp;usg=AFQjCNH2j5MJj_yyb1HtuH7qLL2lnCS8vQ"/>
          <p:cNvSpPr>
            <a:spLocks noChangeAspect="1" noChangeArrowheads="1"/>
          </p:cNvSpPr>
          <p:nvPr/>
        </p:nvSpPr>
        <p:spPr bwMode="auto">
          <a:xfrm>
            <a:off x="63500" y="-136525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AutoShape 4" descr="http://www.google.fr/url?source=imglanding&amp;ct=img&amp;q=https://www.ipnl.in2p3.fr/IMG/jpg/Top_futur_modele.jpg&amp;sa=X&amp;ei=l85mVZH-GsK5Uc68g_gG&amp;ved=0CAkQ8wc&amp;usg=AFQjCNH2j5MJj_yyb1HtuH7qLL2lnCS8vQ"/>
          <p:cNvSpPr>
            <a:spLocks noChangeAspect="1" noChangeArrowheads="1"/>
          </p:cNvSpPr>
          <p:nvPr/>
        </p:nvSpPr>
        <p:spPr bwMode="auto">
          <a:xfrm>
            <a:off x="215900" y="15875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98947" y="2099009"/>
            <a:ext cx="636315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Fix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r>
              <a:rPr lang="fr-FR" dirty="0" smtClean="0"/>
              <a:t> of </a:t>
            </a:r>
            <a:r>
              <a:rPr lang="fr-FR" dirty="0" err="1" smtClean="0"/>
              <a:t>normalization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Some</a:t>
            </a:r>
            <a:r>
              <a:rPr lang="fr-FR" dirty="0" smtClean="0"/>
              <a:t> photon background sources are </a:t>
            </a:r>
            <a:r>
              <a:rPr lang="fr-FR" dirty="0" err="1" smtClean="0"/>
              <a:t>underestimated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yet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Cross-check and </a:t>
            </a:r>
            <a:r>
              <a:rPr lang="fr-FR" dirty="0" err="1" smtClean="0"/>
              <a:t>understanding</a:t>
            </a:r>
            <a:r>
              <a:rPr lang="fr-FR" dirty="0" smtClean="0"/>
              <a:t> of photon isolation: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yet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Implementing</a:t>
            </a:r>
            <a:r>
              <a:rPr lang="fr-FR" dirty="0" smtClean="0"/>
              <a:t> TMVA: 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Exclusion </a:t>
            </a:r>
            <a:r>
              <a:rPr lang="fr-FR" dirty="0" err="1" smtClean="0"/>
              <a:t>limit</a:t>
            </a:r>
            <a:r>
              <a:rPr lang="fr-FR" dirty="0" smtClean="0"/>
              <a:t> plot for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Cut-and-count </a:t>
            </a:r>
            <a:r>
              <a:rPr lang="fr-FR" dirty="0" err="1" smtClean="0"/>
              <a:t>analysis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yet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MVA </a:t>
            </a:r>
            <a:r>
              <a:rPr lang="fr-FR" dirty="0" err="1"/>
              <a:t>analysis</a:t>
            </a:r>
            <a:r>
              <a:rPr lang="fr-FR" dirty="0"/>
              <a:t>: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yet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21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Feynman </a:t>
            </a:r>
            <a:r>
              <a:rPr lang="fr-FR" b="1" dirty="0" err="1" smtClean="0"/>
              <a:t>diagrams</a:t>
            </a:r>
            <a:r>
              <a:rPr lang="fr-FR" b="1" dirty="0" smtClean="0"/>
              <a:t> :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734371" y="1788840"/>
            <a:ext cx="5666270" cy="1999979"/>
            <a:chOff x="933988" y="1788840"/>
            <a:chExt cx="5666270" cy="199997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" t="22069" r="80905" b="58323"/>
            <a:stretch/>
          </p:blipFill>
          <p:spPr bwMode="auto">
            <a:xfrm>
              <a:off x="933988" y="1788840"/>
              <a:ext cx="2759035" cy="194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21985" r="62000" b="58323"/>
            <a:stretch/>
          </p:blipFill>
          <p:spPr bwMode="auto">
            <a:xfrm>
              <a:off x="3504963" y="1834848"/>
              <a:ext cx="3095295" cy="1953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0675" y="2440049"/>
                <a:ext cx="650755" cy="574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75" y="2440049"/>
                <a:ext cx="650755" cy="5742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/>
          <p:cNvSpPr/>
          <p:nvPr/>
        </p:nvSpPr>
        <p:spPr>
          <a:xfrm>
            <a:off x="4456701" y="2677499"/>
            <a:ext cx="92598" cy="925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694555" y="2318910"/>
            <a:ext cx="92598" cy="925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693838" y="2266168"/>
            <a:ext cx="103517" cy="10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624827" y="203613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γ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7204819" y="2041881"/>
            <a:ext cx="92015" cy="92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092676" y="18492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γ</a:t>
            </a:r>
            <a:endParaRPr lang="fr-FR" sz="1400" dirty="0"/>
          </a:p>
        </p:txBody>
      </p:sp>
      <p:sp>
        <p:nvSpPr>
          <p:cNvPr id="3" name="AutoShape 2" descr="http://www.google.fr/url?source=imglanding&amp;ct=img&amp;q=https://www.ipnl.in2p3.fr/IMG/jpg/Top_futur_modele.jpg&amp;sa=X&amp;ei=l85mVZH-GsK5Uc68g_gG&amp;ved=0CAkQ8wc&amp;usg=AFQjCNH2j5MJj_yyb1HtuH7qLL2lnCS8vQ"/>
          <p:cNvSpPr>
            <a:spLocks noChangeAspect="1" noChangeArrowheads="1"/>
          </p:cNvSpPr>
          <p:nvPr/>
        </p:nvSpPr>
        <p:spPr bwMode="auto">
          <a:xfrm>
            <a:off x="63500" y="-136525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http://www.google.fr/url?source=imglanding&amp;ct=img&amp;q=https://www.ipnl.in2p3.fr/IMG/jpg/Top_futur_modele.jpg&amp;sa=X&amp;ei=l85mVZH-GsK5Uc68g_gG&amp;ved=0CAkQ8wc&amp;usg=AFQjCNH2j5MJj_yyb1HtuH7qLL2lnCS8vQ"/>
          <p:cNvSpPr>
            <a:spLocks noChangeAspect="1" noChangeArrowheads="1"/>
          </p:cNvSpPr>
          <p:nvPr/>
        </p:nvSpPr>
        <p:spPr bwMode="auto">
          <a:xfrm>
            <a:off x="215900" y="15875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2833084" y="3872615"/>
            <a:ext cx="2660322" cy="2445887"/>
            <a:chOff x="6353503" y="1274775"/>
            <a:chExt cx="2660322" cy="2445887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1" t="21985" r="62000" b="71509"/>
            <a:stretch/>
          </p:blipFill>
          <p:spPr bwMode="auto">
            <a:xfrm rot="15462148">
              <a:off x="6006662" y="1719233"/>
              <a:ext cx="1534509" cy="64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C:\Users\compte.local\Desktop\ur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72"/>
            <a:stretch/>
          </p:blipFill>
          <p:spPr bwMode="auto">
            <a:xfrm>
              <a:off x="7094482" y="1782708"/>
              <a:ext cx="1919343" cy="1937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353503" y="1623848"/>
              <a:ext cx="204952" cy="236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32027" y="2391103"/>
              <a:ext cx="204952" cy="236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>
              <a:stCxn id="1029" idx="1"/>
            </p:cNvCxnSpPr>
            <p:nvPr/>
          </p:nvCxnSpPr>
          <p:spPr>
            <a:xfrm flipH="1">
              <a:off x="6517758" y="2751685"/>
              <a:ext cx="576724" cy="7995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7047901" y="2704223"/>
              <a:ext cx="92598" cy="925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773763" y="1927196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γ</a:t>
              </a:r>
              <a:endParaRPr lang="fr-FR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185052" y="2562035"/>
            <a:ext cx="20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Single top </a:t>
            </a:r>
            <a:r>
              <a:rPr lang="fr-FR" dirty="0" err="1" smtClean="0"/>
              <a:t>topology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179457" y="5163696"/>
            <a:ext cx="16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TTbar</a:t>
            </a:r>
            <a:r>
              <a:rPr lang="fr-FR" dirty="0" smtClean="0"/>
              <a:t> </a:t>
            </a:r>
            <a:r>
              <a:rPr lang="fr-FR" dirty="0" err="1" smtClean="0"/>
              <a:t>topology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6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7985" t="19283" r="24627" b="18388"/>
          <a:stretch/>
        </p:blipFill>
        <p:spPr>
          <a:xfrm>
            <a:off x="2221257" y="855840"/>
            <a:ext cx="6922743" cy="5690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First selection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3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71273" y="1292284"/>
            <a:ext cx="98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Cut-flow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10516" y="1774341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baseline="30000" dirty="0" smtClean="0">
                <a:solidFill>
                  <a:srgbClr val="FF0000"/>
                </a:solidFill>
              </a:rPr>
              <a:t>int</a:t>
            </a:r>
            <a:r>
              <a:rPr lang="fr-FR" dirty="0" smtClean="0">
                <a:solidFill>
                  <a:srgbClr val="FF0000"/>
                </a:solidFill>
              </a:rPr>
              <a:t> = 100pb</a:t>
            </a:r>
            <a:r>
              <a:rPr lang="fr-FR" baseline="30000" dirty="0" smtClean="0">
                <a:solidFill>
                  <a:srgbClr val="FF0000"/>
                </a:solidFill>
              </a:rPr>
              <a:t>-1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143673"/>
            <a:ext cx="2047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All background source are not </a:t>
            </a:r>
            <a:r>
              <a:rPr lang="fr-FR" b="1" dirty="0" err="1" smtClean="0"/>
              <a:t>showed</a:t>
            </a:r>
            <a:r>
              <a:rPr lang="fr-FR" b="1" dirty="0"/>
              <a:t> </a:t>
            </a:r>
            <a:r>
              <a:rPr lang="fr-FR" b="1" dirty="0" smtClean="0"/>
              <a:t>!</a:t>
            </a:r>
          </a:p>
          <a:p>
            <a:endParaRPr lang="fr-FR" b="1" dirty="0" smtClean="0"/>
          </a:p>
          <a:p>
            <a:r>
              <a:rPr lang="fr-FR" b="1" dirty="0" smtClean="0"/>
              <a:t>But the dominant one are </a:t>
            </a:r>
            <a:r>
              <a:rPr lang="fr-FR" b="1" dirty="0" err="1" smtClean="0"/>
              <a:t>there</a:t>
            </a:r>
            <a:r>
              <a:rPr lang="fr-FR" b="1" dirty="0" smtClean="0"/>
              <a:t>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026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4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311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MVA: </a:t>
            </a:r>
            <a:r>
              <a:rPr lang="fr-FR" b="1" dirty="0" err="1" smtClean="0"/>
              <a:t>toward</a:t>
            </a:r>
            <a:r>
              <a:rPr lang="fr-FR" b="1" dirty="0" smtClean="0"/>
              <a:t> a </a:t>
            </a:r>
            <a:r>
              <a:rPr lang="fr-FR" b="1" dirty="0" err="1" smtClean="0"/>
              <a:t>list</a:t>
            </a:r>
            <a:r>
              <a:rPr lang="fr-FR" b="1" dirty="0" smtClean="0"/>
              <a:t> of variables</a:t>
            </a:r>
            <a:endParaRPr lang="fr-FR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85004" y="1787557"/>
            <a:ext cx="355353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# 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Photon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Lepton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Top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W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Charge </a:t>
            </a:r>
            <a:r>
              <a:rPr lang="fr-FR" sz="1600" dirty="0" err="1" smtClean="0"/>
              <a:t>asymmetry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Top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W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DeltaR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b and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DeltaR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lepton and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DeltaPhi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b and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DeltaPhi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lepton and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DeltaPhi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MET and 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DeltaPhi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W and photon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23888" y="1163529"/>
            <a:ext cx="256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attempt</a:t>
            </a:r>
            <a:r>
              <a:rPr lang="fr-FR" dirty="0" smtClean="0"/>
              <a:t> (</a:t>
            </a:r>
            <a:r>
              <a:rPr lang="fr-FR" dirty="0" err="1" smtClean="0"/>
              <a:t>Kappa_act</a:t>
            </a:r>
            <a:r>
              <a:rPr lang="fr-FR" dirty="0" smtClean="0"/>
              <a:t>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30476" t="25714" r="38254" b="26921"/>
          <a:stretch/>
        </p:blipFill>
        <p:spPr>
          <a:xfrm>
            <a:off x="4464996" y="1630646"/>
            <a:ext cx="4348264" cy="411650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27641" y="5754326"/>
            <a:ext cx="395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Remove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and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r>
              <a:rPr lang="fr-FR" dirty="0" smtClean="0"/>
              <a:t> variables: W PT &amp; 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5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Kappa_aut</a:t>
            </a:r>
            <a:endParaRPr lang="fr-FR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08348" y="1279405"/>
            <a:ext cx="63257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--- BDT                      : --------------------------------------------</a:t>
            </a:r>
          </a:p>
          <a:p>
            <a:r>
              <a:rPr lang="fr-FR" dirty="0"/>
              <a:t>--- BDT                      : Rank : Variable   : Variable Importance</a:t>
            </a:r>
          </a:p>
          <a:p>
            <a:r>
              <a:rPr lang="fr-FR" dirty="0"/>
              <a:t>--- BDT                      : --------------------------------------------</a:t>
            </a:r>
          </a:p>
          <a:p>
            <a:r>
              <a:rPr lang="fr-FR" dirty="0"/>
              <a:t>--- BDT                      :    1 : </a:t>
            </a:r>
            <a:r>
              <a:rPr lang="fr-FR" dirty="0" err="1"/>
              <a:t>pt_a</a:t>
            </a:r>
            <a:r>
              <a:rPr lang="fr-FR" dirty="0"/>
              <a:t>       : 1.183e-01</a:t>
            </a:r>
          </a:p>
          <a:p>
            <a:r>
              <a:rPr lang="fr-FR" dirty="0"/>
              <a:t>--- BDT                      :    2 : </a:t>
            </a:r>
            <a:r>
              <a:rPr lang="fr-FR" dirty="0" err="1"/>
              <a:t>n_jet</a:t>
            </a:r>
            <a:r>
              <a:rPr lang="fr-FR" dirty="0"/>
              <a:t>      : 1.156e-01</a:t>
            </a:r>
          </a:p>
          <a:p>
            <a:r>
              <a:rPr lang="fr-FR" dirty="0"/>
              <a:t>--- BDT                      :    3 : mt         : 8.950e-02</a:t>
            </a:r>
          </a:p>
          <a:p>
            <a:r>
              <a:rPr lang="fr-FR" dirty="0"/>
              <a:t>--- BDT                      :    4 : </a:t>
            </a:r>
            <a:r>
              <a:rPr lang="fr-FR" dirty="0" err="1"/>
              <a:t>dr_b_a</a:t>
            </a:r>
            <a:r>
              <a:rPr lang="fr-FR" dirty="0"/>
              <a:t>     : 8.134e-02</a:t>
            </a:r>
          </a:p>
          <a:p>
            <a:r>
              <a:rPr lang="fr-FR" dirty="0"/>
              <a:t>--- BDT                      :    5 : </a:t>
            </a:r>
            <a:r>
              <a:rPr lang="fr-FR" dirty="0" err="1"/>
              <a:t>mw</a:t>
            </a:r>
            <a:r>
              <a:rPr lang="fr-FR" dirty="0"/>
              <a:t>         : 7.516e-02</a:t>
            </a:r>
          </a:p>
          <a:p>
            <a:r>
              <a:rPr lang="fr-FR" dirty="0"/>
              <a:t>--- BDT                      :    6 : </a:t>
            </a:r>
            <a:r>
              <a:rPr lang="fr-FR" dirty="0" err="1"/>
              <a:t>dphi_w_a</a:t>
            </a:r>
            <a:r>
              <a:rPr lang="fr-FR" dirty="0"/>
              <a:t>   : 7.461e-02</a:t>
            </a:r>
          </a:p>
          <a:p>
            <a:r>
              <a:rPr lang="fr-FR" dirty="0"/>
              <a:t>--- BDT                      :    7 : </a:t>
            </a:r>
            <a:r>
              <a:rPr lang="fr-FR" dirty="0" err="1"/>
              <a:t>pt_t</a:t>
            </a:r>
            <a:r>
              <a:rPr lang="fr-FR" dirty="0"/>
              <a:t>       : 7.396e-02</a:t>
            </a:r>
          </a:p>
          <a:p>
            <a:r>
              <a:rPr lang="fr-FR" dirty="0"/>
              <a:t>--- BDT                      :    8 : </a:t>
            </a:r>
            <a:r>
              <a:rPr lang="fr-FR" dirty="0" err="1"/>
              <a:t>dr_l_a</a:t>
            </a:r>
            <a:r>
              <a:rPr lang="fr-FR" dirty="0"/>
              <a:t>     : 6.357e-02</a:t>
            </a:r>
          </a:p>
          <a:p>
            <a:r>
              <a:rPr lang="fr-FR" dirty="0"/>
              <a:t>--- BDT                      :    9 : </a:t>
            </a:r>
            <a:r>
              <a:rPr lang="fr-FR" dirty="0" err="1"/>
              <a:t>dphi_b_a</a:t>
            </a:r>
            <a:r>
              <a:rPr lang="fr-FR" dirty="0"/>
              <a:t>   : 5.685e-02</a:t>
            </a:r>
          </a:p>
          <a:p>
            <a:r>
              <a:rPr lang="fr-FR" dirty="0"/>
              <a:t>--- BDT                      :   10 : </a:t>
            </a:r>
            <a:r>
              <a:rPr lang="fr-FR" dirty="0" err="1"/>
              <a:t>asym</a:t>
            </a:r>
            <a:r>
              <a:rPr lang="fr-FR" dirty="0"/>
              <a:t>       : 5.558e-02</a:t>
            </a:r>
          </a:p>
          <a:p>
            <a:r>
              <a:rPr lang="fr-FR" dirty="0"/>
              <a:t>--- BDT                      :   11 : </a:t>
            </a:r>
            <a:r>
              <a:rPr lang="fr-FR" dirty="0" err="1"/>
              <a:t>dphi_met_a</a:t>
            </a:r>
            <a:r>
              <a:rPr lang="fr-FR" dirty="0"/>
              <a:t> : 5.379e-02</a:t>
            </a:r>
          </a:p>
          <a:p>
            <a:r>
              <a:rPr lang="fr-FR" dirty="0"/>
              <a:t>--- BDT                      :   12 : </a:t>
            </a:r>
            <a:r>
              <a:rPr lang="fr-FR" dirty="0" err="1"/>
              <a:t>pt_b</a:t>
            </a:r>
            <a:r>
              <a:rPr lang="fr-FR" dirty="0"/>
              <a:t>       : 4.937e-02</a:t>
            </a:r>
          </a:p>
          <a:p>
            <a:r>
              <a:rPr lang="fr-FR" dirty="0"/>
              <a:t>--- BDT                      :   13 : </a:t>
            </a:r>
            <a:r>
              <a:rPr lang="fr-FR" dirty="0" err="1"/>
              <a:t>dphi_l_a</a:t>
            </a:r>
            <a:r>
              <a:rPr lang="fr-FR" dirty="0"/>
              <a:t>   : 4.707e-02</a:t>
            </a:r>
          </a:p>
          <a:p>
            <a:r>
              <a:rPr lang="fr-FR" dirty="0"/>
              <a:t>--- BDT                      :   14 : </a:t>
            </a:r>
            <a:r>
              <a:rPr lang="fr-FR" dirty="0" err="1"/>
              <a:t>pt_l</a:t>
            </a:r>
            <a:r>
              <a:rPr lang="fr-FR" dirty="0"/>
              <a:t>       : 4.534e-02</a:t>
            </a:r>
          </a:p>
          <a:p>
            <a:r>
              <a:rPr lang="fr-FR" dirty="0"/>
              <a:t>--- BDT                      : --------------------------------------------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607588" y="2559850"/>
            <a:ext cx="1542197" cy="46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207604" y="3013208"/>
            <a:ext cx="18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3399"/>
                </a:solidFill>
              </a:rPr>
              <a:t>Reliable</a:t>
            </a:r>
            <a:r>
              <a:rPr lang="fr-FR" dirty="0" smtClean="0">
                <a:solidFill>
                  <a:srgbClr val="003399"/>
                </a:solidFill>
              </a:rPr>
              <a:t> variable?</a:t>
            </a:r>
            <a:endParaRPr lang="fr-F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894" t="6269" r="24926" b="19821"/>
          <a:stretch/>
        </p:blipFill>
        <p:spPr>
          <a:xfrm>
            <a:off x="418616" y="944633"/>
            <a:ext cx="8306768" cy="5546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6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44423" y="944633"/>
            <a:ext cx="3799577" cy="2822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471652" y="1346170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603561" y="1427360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Kappa_aut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1427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7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Kappa_aut</a:t>
            </a:r>
            <a:endParaRPr lang="fr-FR" b="1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1045" t="4836" r="26343" b="50149"/>
          <a:stretch/>
        </p:blipFill>
        <p:spPr>
          <a:xfrm>
            <a:off x="1" y="1678643"/>
            <a:ext cx="9144000" cy="41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8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Kappa_aut</a:t>
            </a:r>
            <a:endParaRPr lang="fr-FR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0895" t="5048" r="58060" b="58508"/>
          <a:stretch/>
        </p:blipFill>
        <p:spPr>
          <a:xfrm>
            <a:off x="252920" y="1678643"/>
            <a:ext cx="3980742" cy="29206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10821" t="4746" r="58209" b="58388"/>
          <a:stretch/>
        </p:blipFill>
        <p:spPr>
          <a:xfrm>
            <a:off x="4410361" y="1678644"/>
            <a:ext cx="4604413" cy="34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919" y="982494"/>
            <a:ext cx="2140085" cy="55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172814" y="107921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Single top &amp; hard photon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FCNC </a:t>
            </a:r>
            <a:r>
              <a:rPr lang="fr-FR" b="1" dirty="0" err="1"/>
              <a:t>search</a:t>
            </a:r>
            <a:r>
              <a:rPr lang="fr-FR" b="1" dirty="0"/>
              <a:t> in single top </a:t>
            </a:r>
            <a:r>
              <a:rPr lang="fr-FR" b="1" dirty="0" err="1"/>
              <a:t>involving</a:t>
            </a:r>
            <a:r>
              <a:rPr lang="fr-FR" b="1" dirty="0"/>
              <a:t> hard photon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9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55" name="Connecteur droit 54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4828" y="1063684"/>
            <a:ext cx="18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MVA : </a:t>
            </a:r>
            <a:r>
              <a:rPr lang="fr-FR" b="1" dirty="0" err="1" smtClean="0"/>
              <a:t>Kappa_aut</a:t>
            </a:r>
            <a:endParaRPr lang="fr-FR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0522" t="4956" r="57985" b="58388"/>
          <a:stretch/>
        </p:blipFill>
        <p:spPr>
          <a:xfrm>
            <a:off x="1692322" y="1801504"/>
            <a:ext cx="5759356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15322</TotalTime>
  <Words>746</Words>
  <Application>Microsoft Office PowerPoint</Application>
  <PresentationFormat>Affichage à l'écran (4:3)</PresentationFormat>
  <Paragraphs>165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1124</cp:revision>
  <cp:lastPrinted>2012-11-04T21:24:11Z</cp:lastPrinted>
  <dcterms:created xsi:type="dcterms:W3CDTF">2012-09-25T12:58:04Z</dcterms:created>
  <dcterms:modified xsi:type="dcterms:W3CDTF">2015-09-16T06:47:02Z</dcterms:modified>
</cp:coreProperties>
</file>