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9" r:id="rId3"/>
  </p:sldMasterIdLst>
  <p:notesMasterIdLst>
    <p:notesMasterId r:id="rId36"/>
  </p:notesMasterIdLst>
  <p:sldIdLst>
    <p:sldId id="294" r:id="rId4"/>
    <p:sldId id="295" r:id="rId5"/>
    <p:sldId id="296" r:id="rId6"/>
    <p:sldId id="297" r:id="rId7"/>
    <p:sldId id="298" r:id="rId8"/>
    <p:sldId id="299" r:id="rId9"/>
    <p:sldId id="258" r:id="rId10"/>
    <p:sldId id="264" r:id="rId11"/>
    <p:sldId id="283" r:id="rId12"/>
    <p:sldId id="261" r:id="rId13"/>
    <p:sldId id="263" r:id="rId14"/>
    <p:sldId id="266" r:id="rId15"/>
    <p:sldId id="269" r:id="rId16"/>
    <p:sldId id="267" r:id="rId17"/>
    <p:sldId id="282" r:id="rId18"/>
    <p:sldId id="284" r:id="rId19"/>
    <p:sldId id="268" r:id="rId20"/>
    <p:sldId id="270" r:id="rId21"/>
    <p:sldId id="271" r:id="rId22"/>
    <p:sldId id="272" r:id="rId23"/>
    <p:sldId id="275" r:id="rId24"/>
    <p:sldId id="285" r:id="rId25"/>
    <p:sldId id="287" r:id="rId26"/>
    <p:sldId id="288" r:id="rId27"/>
    <p:sldId id="291" r:id="rId28"/>
    <p:sldId id="289" r:id="rId29"/>
    <p:sldId id="290" r:id="rId30"/>
    <p:sldId id="292" r:id="rId31"/>
    <p:sldId id="278" r:id="rId32"/>
    <p:sldId id="265" r:id="rId33"/>
    <p:sldId id="277" r:id="rId34"/>
    <p:sldId id="293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AER Frederic" initials="SF" lastIdx="3" clrIdx="0">
    <p:extLst>
      <p:ext uri="{19B8F6BF-5375-455C-9EA6-DF929625EA0E}">
        <p15:presenceInfo xmlns:p15="http://schemas.microsoft.com/office/powerpoint/2012/main" userId="S-1-5-21-343818398-2000478354-839522115-1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pdc5\fschaer\My%20Documents\system\ceph\benchs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WRITEperf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'2 threads'!$I$1</c:f>
              <c:strCache>
                <c:ptCount val="1"/>
                <c:pt idx="0">
                  <c:v>WR[EC_4_1]2_thr_4096K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threads'!$I$2:$I$13</c:f>
              <c:numCache>
                <c:formatCode>General</c:formatCode>
                <c:ptCount val="11"/>
                <c:pt idx="0">
                  <c:v>194.67099999999999</c:v>
                </c:pt>
                <c:pt idx="1">
                  <c:v>266.30200000000002</c:v>
                </c:pt>
                <c:pt idx="2">
                  <c:v>289.67399999999998</c:v>
                </c:pt>
                <c:pt idx="3">
                  <c:v>266.89</c:v>
                </c:pt>
                <c:pt idx="4">
                  <c:v>352.21100000000001</c:v>
                </c:pt>
                <c:pt idx="5">
                  <c:v>378.81400000000002</c:v>
                </c:pt>
                <c:pt idx="6">
                  <c:v>367.34500000000003</c:v>
                </c:pt>
                <c:pt idx="7">
                  <c:v>379.49900000000002</c:v>
                </c:pt>
                <c:pt idx="8">
                  <c:v>413.78800000000001</c:v>
                </c:pt>
                <c:pt idx="9">
                  <c:v>415.46800000000002</c:v>
                </c:pt>
                <c:pt idx="10">
                  <c:v>418.24900000000002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'2 threads'!$J$1</c:f>
              <c:strCache>
                <c:ptCount val="1"/>
                <c:pt idx="0">
                  <c:v>WR[EC_5_1]2_thr_4096K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threads'!$J$2:$J$13</c:f>
              <c:numCache>
                <c:formatCode>General</c:formatCode>
                <c:ptCount val="11"/>
                <c:pt idx="0">
                  <c:v>199.874</c:v>
                </c:pt>
                <c:pt idx="1">
                  <c:v>231.36799999999999</c:v>
                </c:pt>
                <c:pt idx="2">
                  <c:v>258.17099999999999</c:v>
                </c:pt>
                <c:pt idx="3">
                  <c:v>385.87200000000001</c:v>
                </c:pt>
                <c:pt idx="4">
                  <c:v>377.42</c:v>
                </c:pt>
                <c:pt idx="5">
                  <c:v>381.67200000000003</c:v>
                </c:pt>
                <c:pt idx="6">
                  <c:v>425.39400000000001</c:v>
                </c:pt>
                <c:pt idx="7">
                  <c:v>412.36700000000002</c:v>
                </c:pt>
                <c:pt idx="8">
                  <c:v>402.78399999999999</c:v>
                </c:pt>
                <c:pt idx="9">
                  <c:v>394.08699999999999</c:v>
                </c:pt>
                <c:pt idx="10">
                  <c:v>414.65199999999999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'2 threads'!$K$1</c:f>
              <c:strCache>
                <c:ptCount val="1"/>
                <c:pt idx="0">
                  <c:v>WR[EC_ISA_4_1]2_thr_4096K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threads'!$K$2:$K$13</c:f>
              <c:numCache>
                <c:formatCode>General</c:formatCode>
                <c:ptCount val="11"/>
                <c:pt idx="0">
                  <c:v>241.80699999999999</c:v>
                </c:pt>
                <c:pt idx="1">
                  <c:v>244.25200000000001</c:v>
                </c:pt>
                <c:pt idx="2">
                  <c:v>399.13600000000002</c:v>
                </c:pt>
                <c:pt idx="3">
                  <c:v>425.12599999999998</c:v>
                </c:pt>
                <c:pt idx="4">
                  <c:v>433.21300000000002</c:v>
                </c:pt>
                <c:pt idx="5">
                  <c:v>386.99099999999999</c:v>
                </c:pt>
                <c:pt idx="6">
                  <c:v>421.07900000000001</c:v>
                </c:pt>
                <c:pt idx="7">
                  <c:v>412.959</c:v>
                </c:pt>
                <c:pt idx="8">
                  <c:v>425.71699999999998</c:v>
                </c:pt>
                <c:pt idx="9">
                  <c:v>427.983</c:v>
                </c:pt>
                <c:pt idx="10">
                  <c:v>431.471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'2 threads'!$L$1</c:f>
              <c:strCache>
                <c:ptCount val="1"/>
                <c:pt idx="0">
                  <c:v>WR[EC_ISA_5_1]2_thr_4096K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threads'!$L$2:$L$13</c:f>
              <c:numCache>
                <c:formatCode>General</c:formatCode>
                <c:ptCount val="11"/>
                <c:pt idx="0">
                  <c:v>129.22900000000001</c:v>
                </c:pt>
                <c:pt idx="1">
                  <c:v>145.714</c:v>
                </c:pt>
                <c:pt idx="2">
                  <c:v>155.74600000000001</c:v>
                </c:pt>
                <c:pt idx="3">
                  <c:v>150.227</c:v>
                </c:pt>
                <c:pt idx="4">
                  <c:v>149.143</c:v>
                </c:pt>
                <c:pt idx="5">
                  <c:v>244.047</c:v>
                </c:pt>
                <c:pt idx="6">
                  <c:v>279.625</c:v>
                </c:pt>
                <c:pt idx="7">
                  <c:v>292.10700000000003</c:v>
                </c:pt>
                <c:pt idx="8">
                  <c:v>336.113</c:v>
                </c:pt>
                <c:pt idx="9">
                  <c:v>347.452</c:v>
                </c:pt>
                <c:pt idx="10">
                  <c:v>323.97500000000002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'2 threads'!$M$1</c:f>
              <c:strCache>
                <c:ptCount val="1"/>
                <c:pt idx="0">
                  <c:v>WR[RBD_2REPL]2_thr_4096K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threads'!$M$2:$M$13</c:f>
              <c:numCache>
                <c:formatCode>General</c:formatCode>
                <c:ptCount val="11"/>
                <c:pt idx="0">
                  <c:v>230.339</c:v>
                </c:pt>
                <c:pt idx="1">
                  <c:v>240.64699999999999</c:v>
                </c:pt>
                <c:pt idx="2">
                  <c:v>250.21899999999999</c:v>
                </c:pt>
                <c:pt idx="3">
                  <c:v>288.98200000000003</c:v>
                </c:pt>
                <c:pt idx="4">
                  <c:v>279.69299999999998</c:v>
                </c:pt>
                <c:pt idx="5">
                  <c:v>297.358</c:v>
                </c:pt>
                <c:pt idx="6">
                  <c:v>342.928</c:v>
                </c:pt>
                <c:pt idx="7">
                  <c:v>319.32600000000002</c:v>
                </c:pt>
                <c:pt idx="8">
                  <c:v>281.75099999999998</c:v>
                </c:pt>
                <c:pt idx="9">
                  <c:v>410.339</c:v>
                </c:pt>
                <c:pt idx="10">
                  <c:v>403.99299999999999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'2 threads'!$N$1</c:f>
              <c:strCache>
                <c:ptCount val="1"/>
                <c:pt idx="0">
                  <c:v>WR[RBD_3REPL]2_thr_4096K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threads'!$N$2:$N$13</c:f>
              <c:numCache>
                <c:formatCode>General</c:formatCode>
                <c:ptCount val="11"/>
                <c:pt idx="0">
                  <c:v>184.655</c:v>
                </c:pt>
                <c:pt idx="1">
                  <c:v>194.483</c:v>
                </c:pt>
                <c:pt idx="2">
                  <c:v>250.64</c:v>
                </c:pt>
                <c:pt idx="3">
                  <c:v>308.83600000000001</c:v>
                </c:pt>
                <c:pt idx="4">
                  <c:v>289.87099999999998</c:v>
                </c:pt>
                <c:pt idx="5">
                  <c:v>397.83800000000002</c:v>
                </c:pt>
                <c:pt idx="6">
                  <c:v>383.65</c:v>
                </c:pt>
                <c:pt idx="7">
                  <c:v>370.74200000000002</c:v>
                </c:pt>
                <c:pt idx="8">
                  <c:v>396.84300000000002</c:v>
                </c:pt>
                <c:pt idx="9">
                  <c:v>374.45600000000002</c:v>
                </c:pt>
                <c:pt idx="10">
                  <c:v>370.916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'2 threads'!$O$1</c:f>
              <c:strCache>
                <c:ptCount val="1"/>
                <c:pt idx="0">
                  <c:v>WR[RBD_TIER_EC]2_thr_4096K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threads'!$O$2:$O$13</c:f>
              <c:numCache>
                <c:formatCode>General</c:formatCode>
                <c:ptCount val="11"/>
                <c:pt idx="0">
                  <c:v>223.33199999999999</c:v>
                </c:pt>
                <c:pt idx="1">
                  <c:v>193.44800000000001</c:v>
                </c:pt>
                <c:pt idx="2">
                  <c:v>219.267</c:v>
                </c:pt>
                <c:pt idx="3">
                  <c:v>209.387</c:v>
                </c:pt>
                <c:pt idx="4">
                  <c:v>225.03299999999999</c:v>
                </c:pt>
                <c:pt idx="5">
                  <c:v>361.55399999999997</c:v>
                </c:pt>
                <c:pt idx="6">
                  <c:v>393.00700000000001</c:v>
                </c:pt>
                <c:pt idx="7">
                  <c:v>350.04500000000002</c:v>
                </c:pt>
                <c:pt idx="8">
                  <c:v>370.15899999999999</c:v>
                </c:pt>
                <c:pt idx="9">
                  <c:v>386.125</c:v>
                </c:pt>
                <c:pt idx="10">
                  <c:v>401.71100000000001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904488"/>
        <c:axId val="149941640"/>
      </c:lineChart>
      <c:catAx>
        <c:axId val="149904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941640"/>
        <c:crosses val="autoZero"/>
        <c:auto val="1"/>
        <c:lblAlgn val="ctr"/>
        <c:lblOffset val="100"/>
        <c:noMultiLvlLbl val="0"/>
      </c:catAx>
      <c:valAx>
        <c:axId val="14994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90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READ 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8"/>
          <c:order val="1"/>
          <c:tx>
            <c:strRef>
              <c:f>'64T_4M_jmalc_opt_all_15client'!$B$1</c:f>
              <c:strCache>
                <c:ptCount val="1"/>
                <c:pt idx="0">
                  <c:v>RD[EC_ISA_4_1]64_thr_4096K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'64T_4M_jmalc_opt_all_15client'!$B$2:$B$15</c:f>
              <c:numCache>
                <c:formatCode>General</c:formatCode>
                <c:ptCount val="14"/>
                <c:pt idx="0">
                  <c:v>1509.63</c:v>
                </c:pt>
                <c:pt idx="1">
                  <c:v>2357.29</c:v>
                </c:pt>
                <c:pt idx="2">
                  <c:v>2939.21</c:v>
                </c:pt>
                <c:pt idx="3">
                  <c:v>4030.56</c:v>
                </c:pt>
                <c:pt idx="4">
                  <c:v>4700.7299999999996</c:v>
                </c:pt>
                <c:pt idx="5">
                  <c:v>4261.97</c:v>
                </c:pt>
                <c:pt idx="6">
                  <c:v>4692.38</c:v>
                </c:pt>
                <c:pt idx="7">
                  <c:v>4641.74</c:v>
                </c:pt>
                <c:pt idx="8">
                  <c:v>4571.5600000000004</c:v>
                </c:pt>
                <c:pt idx="9">
                  <c:v>5265.05</c:v>
                </c:pt>
                <c:pt idx="10">
                  <c:v>5588.25</c:v>
                </c:pt>
                <c:pt idx="11">
                  <c:v>5283.08</c:v>
                </c:pt>
                <c:pt idx="12">
                  <c:v>5733.35</c:v>
                </c:pt>
                <c:pt idx="13">
                  <c:v>5390.19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'64T_4M_jmalc_opt_all_15client'!$C$1</c:f>
              <c:strCache>
                <c:ptCount val="1"/>
                <c:pt idx="0">
                  <c:v>RD[EC_ISA_5_1]64_thr_4096K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'64T_4M_jmalc_opt_all_15client'!$C$2:$C$15</c:f>
              <c:numCache>
                <c:formatCode>General</c:formatCode>
                <c:ptCount val="14"/>
                <c:pt idx="0">
                  <c:v>1263.08</c:v>
                </c:pt>
                <c:pt idx="1">
                  <c:v>2105.38</c:v>
                </c:pt>
                <c:pt idx="2">
                  <c:v>3238.76</c:v>
                </c:pt>
                <c:pt idx="3">
                  <c:v>3843.88</c:v>
                </c:pt>
                <c:pt idx="4">
                  <c:v>3965.25</c:v>
                </c:pt>
                <c:pt idx="5">
                  <c:v>4130.22</c:v>
                </c:pt>
                <c:pt idx="6">
                  <c:v>4190.07</c:v>
                </c:pt>
                <c:pt idx="7">
                  <c:v>4336.4399999999996</c:v>
                </c:pt>
                <c:pt idx="8">
                  <c:v>4759.16</c:v>
                </c:pt>
                <c:pt idx="9">
                  <c:v>4557.92</c:v>
                </c:pt>
                <c:pt idx="10">
                  <c:v>5137.3500000000004</c:v>
                </c:pt>
                <c:pt idx="11">
                  <c:v>5096.1899999999996</c:v>
                </c:pt>
                <c:pt idx="12">
                  <c:v>5304.64</c:v>
                </c:pt>
                <c:pt idx="13">
                  <c:v>4949.8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'64T_4M_jmalc_opt_all_15client'!$D$1</c:f>
              <c:strCache>
                <c:ptCount val="1"/>
                <c:pt idx="0">
                  <c:v>RD[RBD_2REPL]64_thr_4096K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'64T_4M_jmalc_opt_all_15client'!$D$2:$D$15</c:f>
              <c:numCache>
                <c:formatCode>General</c:formatCode>
                <c:ptCount val="14"/>
                <c:pt idx="0">
                  <c:v>2491.34</c:v>
                </c:pt>
                <c:pt idx="1">
                  <c:v>4455.9799999999996</c:v>
                </c:pt>
                <c:pt idx="2">
                  <c:v>5131.0600000000004</c:v>
                </c:pt>
                <c:pt idx="3">
                  <c:v>6342.72</c:v>
                </c:pt>
                <c:pt idx="4">
                  <c:v>7481.33</c:v>
                </c:pt>
                <c:pt idx="5">
                  <c:v>7786.17</c:v>
                </c:pt>
                <c:pt idx="6">
                  <c:v>8357.25</c:v>
                </c:pt>
                <c:pt idx="7">
                  <c:v>8430.61</c:v>
                </c:pt>
                <c:pt idx="8">
                  <c:v>6955.05</c:v>
                </c:pt>
                <c:pt idx="9">
                  <c:v>7125.77</c:v>
                </c:pt>
                <c:pt idx="10">
                  <c:v>7325.42</c:v>
                </c:pt>
                <c:pt idx="11">
                  <c:v>5475.64</c:v>
                </c:pt>
                <c:pt idx="12">
                  <c:v>6364.08</c:v>
                </c:pt>
                <c:pt idx="13">
                  <c:v>7430.6</c:v>
                </c:pt>
              </c:numCache>
            </c:numRef>
          </c:val>
          <c:smooth val="0"/>
        </c:ser>
        <c:ser>
          <c:idx val="11"/>
          <c:order val="4"/>
          <c:tx>
            <c:strRef>
              <c:f>'64T_4M_jmalc_opt_all_15client'!$E$1</c:f>
              <c:strCache>
                <c:ptCount val="1"/>
                <c:pt idx="0">
                  <c:v>RD[RBD_TIER_EC]64_thr_4096K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'64T_4M_jmalc_opt_all_15client'!$E$2:$E$15</c:f>
              <c:numCache>
                <c:formatCode>General</c:formatCode>
                <c:ptCount val="14"/>
                <c:pt idx="0">
                  <c:v>2611.5500000000002</c:v>
                </c:pt>
                <c:pt idx="1">
                  <c:v>4790.0600000000004</c:v>
                </c:pt>
                <c:pt idx="2">
                  <c:v>5822.13</c:v>
                </c:pt>
                <c:pt idx="3">
                  <c:v>7694.26</c:v>
                </c:pt>
                <c:pt idx="4">
                  <c:v>7487.14</c:v>
                </c:pt>
                <c:pt idx="5">
                  <c:v>8244.27</c:v>
                </c:pt>
                <c:pt idx="6">
                  <c:v>7688.64</c:v>
                </c:pt>
                <c:pt idx="7">
                  <c:v>8142.06</c:v>
                </c:pt>
                <c:pt idx="8">
                  <c:v>7298.49</c:v>
                </c:pt>
                <c:pt idx="9">
                  <c:v>5138.84</c:v>
                </c:pt>
                <c:pt idx="10">
                  <c:v>6382.84</c:v>
                </c:pt>
                <c:pt idx="11">
                  <c:v>5330.77</c:v>
                </c:pt>
                <c:pt idx="12">
                  <c:v>7949.26</c:v>
                </c:pt>
                <c:pt idx="13">
                  <c:v>7104.51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283888"/>
        <c:axId val="151284280"/>
        <c:extLst>
          <c:ext xmlns:c15="http://schemas.microsoft.com/office/drawing/2012/chart" uri="{02D57815-91ED-43cb-92C2-25804820EDAC}">
            <c15:filteredLineSeries>
              <c15:ser>
                <c:idx val="7"/>
                <c:order val="0"/>
                <c:tx>
                  <c:strRef>
                    <c:extLst>
                      <c:ext uri="{02D57815-91ED-43cb-92C2-25804820EDAC}">
                        <c15:formulaRef>
                          <c15:sqref>'64T_4M_jmalc_opt_all_15client'!$A$1</c15:sqref>
                        </c15:formulaRef>
                      </c:ext>
                    </c:extLst>
                    <c:strCache>
                      <c:ptCount val="1"/>
                      <c:pt idx="0">
                        <c:v>disks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'64T_4M_jmalc_opt_all_15client'!$F$1</c15:sqref>
                        </c15:formulaRef>
                      </c:ext>
                    </c:extLst>
                    <c:strCache>
                      <c:ptCount val="1"/>
                      <c:pt idx="0">
                        <c:v>WR[EC_ISA_4_1]64_thr_4096K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'64T_4M_jmalc_opt_all_15client'!$F$2:$F$15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779.66399999999999</c:v>
                      </c:pt>
                      <c:pt idx="1">
                        <c:v>1473.53</c:v>
                      </c:pt>
                      <c:pt idx="2">
                        <c:v>2016.83</c:v>
                      </c:pt>
                      <c:pt idx="3">
                        <c:v>2499.54</c:v>
                      </c:pt>
                      <c:pt idx="4">
                        <c:v>2913.88</c:v>
                      </c:pt>
                      <c:pt idx="5">
                        <c:v>3055.3</c:v>
                      </c:pt>
                      <c:pt idx="6">
                        <c:v>2508.4299999999998</c:v>
                      </c:pt>
                      <c:pt idx="7">
                        <c:v>2608.9899999999998</c:v>
                      </c:pt>
                      <c:pt idx="8">
                        <c:v>2767.51</c:v>
                      </c:pt>
                      <c:pt idx="9">
                        <c:v>2902.36</c:v>
                      </c:pt>
                      <c:pt idx="10">
                        <c:v>3134.75</c:v>
                      </c:pt>
                      <c:pt idx="11">
                        <c:v>2901.35</c:v>
                      </c:pt>
                      <c:pt idx="12">
                        <c:v>3136.8</c:v>
                      </c:pt>
                      <c:pt idx="13">
                        <c:v>3269.83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3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'64T_4M_jmalc_opt_all_15client'!$G$1</c15:sqref>
                        </c15:formulaRef>
                      </c:ext>
                    </c:extLst>
                    <c:strCache>
                      <c:ptCount val="1"/>
                      <c:pt idx="0">
                        <c:v>WR[EC_ISA_5_1]64_thr_4096K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'64T_4M_jmalc_opt_all_15client'!$G$2:$G$15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644.08199999999999</c:v>
                      </c:pt>
                      <c:pt idx="1">
                        <c:v>1202.73</c:v>
                      </c:pt>
                      <c:pt idx="2">
                        <c:v>1689.78</c:v>
                      </c:pt>
                      <c:pt idx="3">
                        <c:v>2151.27</c:v>
                      </c:pt>
                      <c:pt idx="4">
                        <c:v>2470.87</c:v>
                      </c:pt>
                      <c:pt idx="5">
                        <c:v>2588.9299999999998</c:v>
                      </c:pt>
                      <c:pt idx="6">
                        <c:v>2290.9299999999998</c:v>
                      </c:pt>
                      <c:pt idx="7">
                        <c:v>2436.4299999999998</c:v>
                      </c:pt>
                      <c:pt idx="8">
                        <c:v>2653.65</c:v>
                      </c:pt>
                      <c:pt idx="9">
                        <c:v>2478.88</c:v>
                      </c:pt>
                      <c:pt idx="10">
                        <c:v>2685.28</c:v>
                      </c:pt>
                      <c:pt idx="11">
                        <c:v>2809.66</c:v>
                      </c:pt>
                      <c:pt idx="12">
                        <c:v>2599.33</c:v>
                      </c:pt>
                      <c:pt idx="13">
                        <c:v>2335.2399999999998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'64T_4M_jmalc_opt_all_15client'!$H$1</c15:sqref>
                        </c15:formulaRef>
                      </c:ext>
                    </c:extLst>
                    <c:strCache>
                      <c:ptCount val="1"/>
                      <c:pt idx="0">
                        <c:v>WR[RBD_2REPL]64_thr_4096K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'64T_4M_jmalc_opt_all_15client'!$H$2:$H$15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604.86099999999999</c:v>
                      </c:pt>
                      <c:pt idx="1">
                        <c:v>1054.8699999999999</c:v>
                      </c:pt>
                      <c:pt idx="2">
                        <c:v>1493.52</c:v>
                      </c:pt>
                      <c:pt idx="3">
                        <c:v>1906.25</c:v>
                      </c:pt>
                      <c:pt idx="4">
                        <c:v>2080.73</c:v>
                      </c:pt>
                      <c:pt idx="5">
                        <c:v>2188.8200000000002</c:v>
                      </c:pt>
                      <c:pt idx="6">
                        <c:v>1347.58</c:v>
                      </c:pt>
                      <c:pt idx="7">
                        <c:v>1302.54</c:v>
                      </c:pt>
                      <c:pt idx="8">
                        <c:v>1371.18</c:v>
                      </c:pt>
                      <c:pt idx="9">
                        <c:v>1783.1</c:v>
                      </c:pt>
                      <c:pt idx="10">
                        <c:v>1506.87</c:v>
                      </c:pt>
                      <c:pt idx="11">
                        <c:v>1768.37</c:v>
                      </c:pt>
                      <c:pt idx="12">
                        <c:v>2035.01</c:v>
                      </c:pt>
                      <c:pt idx="13">
                        <c:v>1439.09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'64T_4M_jmalc_opt_all_15client'!$I$1</c15:sqref>
                        </c15:formulaRef>
                      </c:ext>
                    </c:extLst>
                    <c:strCache>
                      <c:ptCount val="1"/>
                      <c:pt idx="0">
                        <c:v>WR[RBD_TIER_EC]64_thr_4096K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'64T_4M_jmalc_opt_all_15client'!$I$2:$I$15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611.05399999999997</c:v>
                      </c:pt>
                      <c:pt idx="1">
                        <c:v>1126.6600000000001</c:v>
                      </c:pt>
                      <c:pt idx="2">
                        <c:v>1519.97</c:v>
                      </c:pt>
                      <c:pt idx="3">
                        <c:v>1810.6</c:v>
                      </c:pt>
                      <c:pt idx="4">
                        <c:v>2444.88</c:v>
                      </c:pt>
                      <c:pt idx="5">
                        <c:v>2620.4499999999998</c:v>
                      </c:pt>
                      <c:pt idx="6">
                        <c:v>1503.97</c:v>
                      </c:pt>
                      <c:pt idx="7">
                        <c:v>1520.82</c:v>
                      </c:pt>
                      <c:pt idx="8">
                        <c:v>1802.78</c:v>
                      </c:pt>
                      <c:pt idx="9">
                        <c:v>1823.45</c:v>
                      </c:pt>
                      <c:pt idx="10">
                        <c:v>1618.76</c:v>
                      </c:pt>
                      <c:pt idx="11">
                        <c:v>1733.16</c:v>
                      </c:pt>
                      <c:pt idx="12">
                        <c:v>1564.77</c:v>
                      </c:pt>
                      <c:pt idx="13">
                        <c:v>1590.64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1283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84280"/>
        <c:crosses val="autoZero"/>
        <c:auto val="1"/>
        <c:lblAlgn val="ctr"/>
        <c:lblOffset val="100"/>
        <c:noMultiLvlLbl val="0"/>
      </c:catAx>
      <c:valAx>
        <c:axId val="15128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8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READ/WRITE 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'KV Store'!$B$1</c:f>
              <c:strCache>
                <c:ptCount val="1"/>
                <c:pt idx="0">
                  <c:v>RD[EC_ISA_4_1]64_thr_4096K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Store'!$B$2:$B$9</c:f>
              <c:numCache>
                <c:formatCode>General</c:formatCode>
                <c:ptCount val="8"/>
                <c:pt idx="0">
                  <c:v>2928.6</c:v>
                </c:pt>
                <c:pt idx="1">
                  <c:v>2783.43</c:v>
                </c:pt>
                <c:pt idx="2">
                  <c:v>1578.75</c:v>
                </c:pt>
                <c:pt idx="3">
                  <c:v>2119.84</c:v>
                </c:pt>
                <c:pt idx="4">
                  <c:v>1259.1099999999999</c:v>
                </c:pt>
                <c:pt idx="5">
                  <c:v>1726.09</c:v>
                </c:pt>
                <c:pt idx="6">
                  <c:v>1038.18</c:v>
                </c:pt>
                <c:pt idx="7">
                  <c:v>1399.09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'KV Store'!$C$1</c:f>
              <c:strCache>
                <c:ptCount val="1"/>
                <c:pt idx="0">
                  <c:v>RD[EC_ISA_5_1]64_thr_4096K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Store'!$C$2:$C$9</c:f>
              <c:numCache>
                <c:formatCode>General</c:formatCode>
                <c:ptCount val="8"/>
                <c:pt idx="0">
                  <c:v>2308.75</c:v>
                </c:pt>
                <c:pt idx="1">
                  <c:v>2343.9699999999998</c:v>
                </c:pt>
                <c:pt idx="2">
                  <c:v>1577.48</c:v>
                </c:pt>
                <c:pt idx="3">
                  <c:v>1720.01</c:v>
                </c:pt>
                <c:pt idx="4">
                  <c:v>1331.23</c:v>
                </c:pt>
                <c:pt idx="5">
                  <c:v>1090.28</c:v>
                </c:pt>
                <c:pt idx="6">
                  <c:v>1022.04</c:v>
                </c:pt>
                <c:pt idx="7">
                  <c:v>1481.29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'KV Store'!$D$1</c:f>
              <c:strCache>
                <c:ptCount val="1"/>
                <c:pt idx="0">
                  <c:v>RD[RBD_2REPL]64_thr_4096K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Store'!$D$2:$D$9</c:f>
              <c:numCache>
                <c:formatCode>General</c:formatCode>
                <c:ptCount val="8"/>
                <c:pt idx="0">
                  <c:v>3207.52</c:v>
                </c:pt>
                <c:pt idx="1">
                  <c:v>3187.47</c:v>
                </c:pt>
                <c:pt idx="2">
                  <c:v>1704.41</c:v>
                </c:pt>
                <c:pt idx="3">
                  <c:v>1699.99</c:v>
                </c:pt>
                <c:pt idx="4">
                  <c:v>3198.89</c:v>
                </c:pt>
                <c:pt idx="5">
                  <c:v>2419.69</c:v>
                </c:pt>
                <c:pt idx="6">
                  <c:v>1993.84</c:v>
                </c:pt>
                <c:pt idx="7">
                  <c:v>1966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'KV Store'!$E$1</c:f>
              <c:strCache>
                <c:ptCount val="1"/>
                <c:pt idx="0">
                  <c:v>RD[RBD_TIER_EC]64_thr_4096K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Store'!$E$2:$E$9</c:f>
              <c:numCache>
                <c:formatCode>General</c:formatCode>
                <c:ptCount val="8"/>
                <c:pt idx="0">
                  <c:v>3231.94</c:v>
                </c:pt>
                <c:pt idx="1">
                  <c:v>1252.4000000000001</c:v>
                </c:pt>
                <c:pt idx="2">
                  <c:v>3189.34</c:v>
                </c:pt>
                <c:pt idx="3">
                  <c:v>2254.75</c:v>
                </c:pt>
                <c:pt idx="4">
                  <c:v>1098.1300000000001</c:v>
                </c:pt>
                <c:pt idx="5">
                  <c:v>3096.84</c:v>
                </c:pt>
                <c:pt idx="6">
                  <c:v>3201.47</c:v>
                </c:pt>
                <c:pt idx="7">
                  <c:v>2573.12</c:v>
                </c:pt>
              </c:numCache>
            </c:numRef>
          </c:val>
          <c:smooth val="0"/>
        </c:ser>
        <c:ser>
          <c:idx val="11"/>
          <c:order val="4"/>
          <c:tx>
            <c:strRef>
              <c:f>'KV Store'!$F$1</c:f>
              <c:strCache>
                <c:ptCount val="1"/>
                <c:pt idx="0">
                  <c:v>WR[EC_ISA_4_1]64_thr_4096K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Store'!$F$2:$F$9</c:f>
              <c:numCache>
                <c:formatCode>General</c:formatCode>
                <c:ptCount val="8"/>
                <c:pt idx="0">
                  <c:v>564.14</c:v>
                </c:pt>
                <c:pt idx="1">
                  <c:v>766.88</c:v>
                </c:pt>
                <c:pt idx="2">
                  <c:v>1073.32</c:v>
                </c:pt>
                <c:pt idx="3">
                  <c:v>770.19799999999998</c:v>
                </c:pt>
                <c:pt idx="4">
                  <c:v>854.86599999999999</c:v>
                </c:pt>
                <c:pt idx="5">
                  <c:v>809.20399999999995</c:v>
                </c:pt>
                <c:pt idx="6">
                  <c:v>423.96699999999998</c:v>
                </c:pt>
                <c:pt idx="7">
                  <c:v>453.45400000000001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'KV Store'!$G$1</c:f>
              <c:strCache>
                <c:ptCount val="1"/>
                <c:pt idx="0">
                  <c:v>WR[EC_ISA_5_1]64_thr_4096K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Store'!$G$2:$G$9</c:f>
              <c:numCache>
                <c:formatCode>General</c:formatCode>
                <c:ptCount val="8"/>
                <c:pt idx="0">
                  <c:v>598.274</c:v>
                </c:pt>
                <c:pt idx="1">
                  <c:v>759.75199999999995</c:v>
                </c:pt>
                <c:pt idx="2">
                  <c:v>936.38300000000004</c:v>
                </c:pt>
                <c:pt idx="3">
                  <c:v>782.82799999999997</c:v>
                </c:pt>
                <c:pt idx="4">
                  <c:v>670.82100000000003</c:v>
                </c:pt>
                <c:pt idx="5">
                  <c:v>902.31100000000004</c:v>
                </c:pt>
                <c:pt idx="6">
                  <c:v>643.66999999999996</c:v>
                </c:pt>
                <c:pt idx="7">
                  <c:v>560.83799999999997</c:v>
                </c:pt>
              </c:numCache>
            </c:numRef>
          </c:val>
          <c:smooth val="0"/>
        </c:ser>
        <c:ser>
          <c:idx val="13"/>
          <c:order val="6"/>
          <c:tx>
            <c:strRef>
              <c:f>'KV Store'!$H$1</c:f>
              <c:strCache>
                <c:ptCount val="1"/>
                <c:pt idx="0">
                  <c:v>WR[RBD_2REPL]64_thr_4096K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Store'!$H$2:$H$9</c:f>
              <c:numCache>
                <c:formatCode>General</c:formatCode>
                <c:ptCount val="8"/>
                <c:pt idx="0">
                  <c:v>357.18</c:v>
                </c:pt>
                <c:pt idx="1">
                  <c:v>457.75700000000001</c:v>
                </c:pt>
                <c:pt idx="2">
                  <c:v>697.24</c:v>
                </c:pt>
                <c:pt idx="3">
                  <c:v>583.22</c:v>
                </c:pt>
                <c:pt idx="4">
                  <c:v>603.42200000000003</c:v>
                </c:pt>
                <c:pt idx="5">
                  <c:v>530.73699999999997</c:v>
                </c:pt>
                <c:pt idx="6">
                  <c:v>465.81900000000002</c:v>
                </c:pt>
                <c:pt idx="7">
                  <c:v>318.863</c:v>
                </c:pt>
              </c:numCache>
            </c:numRef>
          </c:val>
          <c:smooth val="0"/>
        </c:ser>
        <c:ser>
          <c:idx val="0"/>
          <c:order val="7"/>
          <c:tx>
            <c:strRef>
              <c:f>'KV Store'!$I$1</c:f>
              <c:strCache>
                <c:ptCount val="1"/>
                <c:pt idx="0">
                  <c:v>WR[RBD_TIER_EC]64_thr_4096K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'KV Store'!$A$2:$A$9</c:f>
              <c:numCache>
                <c:formatCode>General</c:formatCode>
                <c:ptCount val="8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90</c:v>
                </c:pt>
                <c:pt idx="5">
                  <c:v>108</c:v>
                </c:pt>
                <c:pt idx="6">
                  <c:v>126</c:v>
                </c:pt>
                <c:pt idx="7">
                  <c:v>138</c:v>
                </c:pt>
              </c:numCache>
            </c:numRef>
          </c:cat>
          <c:val>
            <c:numRef>
              <c:f>'KV Store'!$I$2:$I$9</c:f>
              <c:numCache>
                <c:formatCode>General</c:formatCode>
                <c:ptCount val="8"/>
                <c:pt idx="0">
                  <c:v>327.88600000000002</c:v>
                </c:pt>
                <c:pt idx="1">
                  <c:v>500.267</c:v>
                </c:pt>
                <c:pt idx="2">
                  <c:v>646.37300000000005</c:v>
                </c:pt>
                <c:pt idx="3">
                  <c:v>754.16099999999994</c:v>
                </c:pt>
                <c:pt idx="4">
                  <c:v>612.39700000000005</c:v>
                </c:pt>
                <c:pt idx="5">
                  <c:v>705.50099999999998</c:v>
                </c:pt>
                <c:pt idx="6">
                  <c:v>563.95299999999997</c:v>
                </c:pt>
                <c:pt idx="7">
                  <c:v>393.08100000000002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285064"/>
        <c:axId val="151544272"/>
      </c:lineChart>
      <c:catAx>
        <c:axId val="151285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544272"/>
        <c:crosses val="autoZero"/>
        <c:auto val="1"/>
        <c:lblAlgn val="ctr"/>
        <c:lblOffset val="100"/>
        <c:noMultiLvlLbl val="0"/>
      </c:catAx>
      <c:valAx>
        <c:axId val="15154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8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READ 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'2 threads'!$B$1</c:f>
              <c:strCache>
                <c:ptCount val="1"/>
                <c:pt idx="0">
                  <c:v>RD[EC_4_1]2_thr_4096K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threads'!$B$2:$B$13</c:f>
              <c:numCache>
                <c:formatCode>General</c:formatCode>
                <c:ptCount val="11"/>
                <c:pt idx="0">
                  <c:v>389.59100000000001</c:v>
                </c:pt>
                <c:pt idx="1">
                  <c:v>506.673</c:v>
                </c:pt>
                <c:pt idx="2">
                  <c:v>507.74599999999998</c:v>
                </c:pt>
                <c:pt idx="3">
                  <c:v>452.73700000000002</c:v>
                </c:pt>
                <c:pt idx="4">
                  <c:v>611.93200000000002</c:v>
                </c:pt>
                <c:pt idx="5">
                  <c:v>641.25400000000002</c:v>
                </c:pt>
                <c:pt idx="6">
                  <c:v>634.78300000000002</c:v>
                </c:pt>
                <c:pt idx="7">
                  <c:v>674.28</c:v>
                </c:pt>
                <c:pt idx="8">
                  <c:v>640.52200000000005</c:v>
                </c:pt>
                <c:pt idx="9">
                  <c:v>575.92399999999998</c:v>
                </c:pt>
                <c:pt idx="10">
                  <c:v>676.78399999999999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'2 threads'!$C$1</c:f>
              <c:strCache>
                <c:ptCount val="1"/>
                <c:pt idx="0">
                  <c:v>RD[EC_5_1]2_thr_4096K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threads'!$C$2:$C$13</c:f>
              <c:numCache>
                <c:formatCode>General</c:formatCode>
                <c:ptCount val="11"/>
                <c:pt idx="0">
                  <c:v>355.84399999999999</c:v>
                </c:pt>
                <c:pt idx="1">
                  <c:v>432.31799999999998</c:v>
                </c:pt>
                <c:pt idx="2">
                  <c:v>378.13299999999998</c:v>
                </c:pt>
                <c:pt idx="3">
                  <c:v>649.64</c:v>
                </c:pt>
                <c:pt idx="4">
                  <c:v>536.101</c:v>
                </c:pt>
                <c:pt idx="5">
                  <c:v>643.803</c:v>
                </c:pt>
                <c:pt idx="6">
                  <c:v>574.31500000000005</c:v>
                </c:pt>
                <c:pt idx="7">
                  <c:v>599.93399999999997</c:v>
                </c:pt>
                <c:pt idx="8">
                  <c:v>663.86199999999997</c:v>
                </c:pt>
                <c:pt idx="9">
                  <c:v>633.50800000000004</c:v>
                </c:pt>
                <c:pt idx="10">
                  <c:v>632.721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'2 threads'!$D$1</c:f>
              <c:strCache>
                <c:ptCount val="1"/>
                <c:pt idx="0">
                  <c:v>RD[EC_ISA_4_1]2_thr_4096K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threads'!$D$2:$D$13</c:f>
              <c:numCache>
                <c:formatCode>General</c:formatCode>
                <c:ptCount val="11"/>
                <c:pt idx="0">
                  <c:v>503.10300000000001</c:v>
                </c:pt>
                <c:pt idx="1">
                  <c:v>463.28100000000001</c:v>
                </c:pt>
                <c:pt idx="2">
                  <c:v>619.476</c:v>
                </c:pt>
                <c:pt idx="3">
                  <c:v>659.43600000000004</c:v>
                </c:pt>
                <c:pt idx="4">
                  <c:v>707.75300000000004</c:v>
                </c:pt>
                <c:pt idx="5">
                  <c:v>649.495</c:v>
                </c:pt>
                <c:pt idx="6">
                  <c:v>572.66399999999999</c:v>
                </c:pt>
                <c:pt idx="7">
                  <c:v>656.29</c:v>
                </c:pt>
                <c:pt idx="8">
                  <c:v>695.74199999999996</c:v>
                </c:pt>
                <c:pt idx="9">
                  <c:v>673.31700000000001</c:v>
                </c:pt>
                <c:pt idx="10">
                  <c:v>683.84400000000005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'2 threads'!$E$1</c:f>
              <c:strCache>
                <c:ptCount val="1"/>
                <c:pt idx="0">
                  <c:v>RD[EC_ISA_5_1]2_thr_4096K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threads'!$E$2:$E$13</c:f>
              <c:numCache>
                <c:formatCode>General</c:formatCode>
                <c:ptCount val="11"/>
                <c:pt idx="0">
                  <c:v>157.56800000000001</c:v>
                </c:pt>
                <c:pt idx="1">
                  <c:v>191.62200000000001</c:v>
                </c:pt>
                <c:pt idx="2">
                  <c:v>171.78700000000001</c:v>
                </c:pt>
                <c:pt idx="3">
                  <c:v>158.35599999999999</c:v>
                </c:pt>
                <c:pt idx="4">
                  <c:v>228.363</c:v>
                </c:pt>
                <c:pt idx="5">
                  <c:v>307.13600000000002</c:v>
                </c:pt>
                <c:pt idx="6">
                  <c:v>392.39800000000002</c:v>
                </c:pt>
                <c:pt idx="7">
                  <c:v>410.53699999999998</c:v>
                </c:pt>
                <c:pt idx="8">
                  <c:v>523.399</c:v>
                </c:pt>
                <c:pt idx="9">
                  <c:v>575.41600000000005</c:v>
                </c:pt>
                <c:pt idx="10">
                  <c:v>520.00300000000004</c:v>
                </c:pt>
              </c:numCache>
            </c:numRef>
          </c:val>
          <c:smooth val="0"/>
        </c:ser>
        <c:ser>
          <c:idx val="11"/>
          <c:order val="4"/>
          <c:tx>
            <c:strRef>
              <c:f>'2 threads'!$F$1</c:f>
              <c:strCache>
                <c:ptCount val="1"/>
                <c:pt idx="0">
                  <c:v>RD[RBD_2REPL]2_thr_4096K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threads'!$F$2:$F$13</c:f>
              <c:numCache>
                <c:formatCode>General</c:formatCode>
                <c:ptCount val="11"/>
                <c:pt idx="0">
                  <c:v>344.834</c:v>
                </c:pt>
                <c:pt idx="1">
                  <c:v>373.41199999999998</c:v>
                </c:pt>
                <c:pt idx="2">
                  <c:v>403.03500000000003</c:v>
                </c:pt>
                <c:pt idx="3">
                  <c:v>429.673</c:v>
                </c:pt>
                <c:pt idx="4">
                  <c:v>439.47399999999999</c:v>
                </c:pt>
                <c:pt idx="5">
                  <c:v>449.83800000000002</c:v>
                </c:pt>
                <c:pt idx="6">
                  <c:v>559.24</c:v>
                </c:pt>
                <c:pt idx="7">
                  <c:v>529.54100000000005</c:v>
                </c:pt>
                <c:pt idx="8">
                  <c:v>479.46499999999997</c:v>
                </c:pt>
                <c:pt idx="9">
                  <c:v>596.01599999999996</c:v>
                </c:pt>
                <c:pt idx="10">
                  <c:v>604.16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'2 threads'!$G$1</c:f>
              <c:strCache>
                <c:ptCount val="1"/>
                <c:pt idx="0">
                  <c:v>RD[RBD_3REPL]2_thr_4096K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threads'!$G$2:$G$13</c:f>
              <c:numCache>
                <c:formatCode>General</c:formatCode>
                <c:ptCount val="11"/>
                <c:pt idx="0">
                  <c:v>402.54399999999998</c:v>
                </c:pt>
                <c:pt idx="1">
                  <c:v>387.19499999999999</c:v>
                </c:pt>
                <c:pt idx="2">
                  <c:v>449.29899999999998</c:v>
                </c:pt>
                <c:pt idx="3">
                  <c:v>483.88299999999998</c:v>
                </c:pt>
                <c:pt idx="4">
                  <c:v>504.66199999999998</c:v>
                </c:pt>
                <c:pt idx="5">
                  <c:v>630.68799999999999</c:v>
                </c:pt>
                <c:pt idx="6">
                  <c:v>638.35199999999998</c:v>
                </c:pt>
                <c:pt idx="7">
                  <c:v>636.99300000000005</c:v>
                </c:pt>
                <c:pt idx="8">
                  <c:v>630.05999999999995</c:v>
                </c:pt>
                <c:pt idx="9">
                  <c:v>614.63900000000001</c:v>
                </c:pt>
                <c:pt idx="10">
                  <c:v>627.66099999999994</c:v>
                </c:pt>
              </c:numCache>
            </c:numRef>
          </c:val>
          <c:smooth val="0"/>
        </c:ser>
        <c:ser>
          <c:idx val="13"/>
          <c:order val="6"/>
          <c:tx>
            <c:strRef>
              <c:f>'2 threads'!$H$1</c:f>
              <c:strCache>
                <c:ptCount val="1"/>
                <c:pt idx="0">
                  <c:v>RD[RBD_TIER_EC]2_thr_4096K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'2 threads'!$H$2:$H$13</c:f>
              <c:numCache>
                <c:formatCode>General</c:formatCode>
                <c:ptCount val="11"/>
                <c:pt idx="0">
                  <c:v>306.94799999999998</c:v>
                </c:pt>
                <c:pt idx="1">
                  <c:v>329.32600000000002</c:v>
                </c:pt>
                <c:pt idx="2">
                  <c:v>352.62099999999998</c:v>
                </c:pt>
                <c:pt idx="3">
                  <c:v>364.65800000000002</c:v>
                </c:pt>
                <c:pt idx="4">
                  <c:v>391.92099999999999</c:v>
                </c:pt>
                <c:pt idx="5">
                  <c:v>536.89599999999996</c:v>
                </c:pt>
                <c:pt idx="6">
                  <c:v>569.45000000000005</c:v>
                </c:pt>
                <c:pt idx="7">
                  <c:v>586.79200000000003</c:v>
                </c:pt>
                <c:pt idx="8">
                  <c:v>544.56700000000001</c:v>
                </c:pt>
                <c:pt idx="9">
                  <c:v>599.35799999999995</c:v>
                </c:pt>
                <c:pt idx="10">
                  <c:v>575.34199999999998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064360"/>
        <c:axId val="150064744"/>
      </c:lineChart>
      <c:catAx>
        <c:axId val="150064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064744"/>
        <c:crosses val="autoZero"/>
        <c:auto val="1"/>
        <c:lblAlgn val="ctr"/>
        <c:lblOffset val="100"/>
        <c:noMultiLvlLbl val="0"/>
      </c:catAx>
      <c:valAx>
        <c:axId val="15006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06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WRITEperf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'64 threads'!$I$1</c:f>
              <c:strCache>
                <c:ptCount val="1"/>
                <c:pt idx="0">
                  <c:v>WR[EC_4_1]64_thr_4096K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threads'!$I$2:$I$13</c:f>
              <c:numCache>
                <c:formatCode>General</c:formatCode>
                <c:ptCount val="11"/>
                <c:pt idx="0">
                  <c:v>307.11900000000003</c:v>
                </c:pt>
                <c:pt idx="1">
                  <c:v>684.98199999999997</c:v>
                </c:pt>
                <c:pt idx="2">
                  <c:v>809.60699999999997</c:v>
                </c:pt>
                <c:pt idx="3">
                  <c:v>906.82500000000005</c:v>
                </c:pt>
                <c:pt idx="4">
                  <c:v>918.74699999999996</c:v>
                </c:pt>
                <c:pt idx="5">
                  <c:v>1040.18</c:v>
                </c:pt>
                <c:pt idx="6">
                  <c:v>1154.0899999999999</c:v>
                </c:pt>
                <c:pt idx="7">
                  <c:v>1195.3</c:v>
                </c:pt>
                <c:pt idx="8">
                  <c:v>1348.21</c:v>
                </c:pt>
                <c:pt idx="9">
                  <c:v>1358.3</c:v>
                </c:pt>
                <c:pt idx="10">
                  <c:v>1326.6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'64 threads'!$J$1</c:f>
              <c:strCache>
                <c:ptCount val="1"/>
                <c:pt idx="0">
                  <c:v>WR[EC_5_1]64_thr_4096K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threads'!$J$2:$J$13</c:f>
              <c:numCache>
                <c:formatCode>General</c:formatCode>
                <c:ptCount val="11"/>
                <c:pt idx="0">
                  <c:v>474.55500000000001</c:v>
                </c:pt>
                <c:pt idx="1">
                  <c:v>618.98099999999999</c:v>
                </c:pt>
                <c:pt idx="2">
                  <c:v>738.06399999999996</c:v>
                </c:pt>
                <c:pt idx="3">
                  <c:v>875.41</c:v>
                </c:pt>
                <c:pt idx="4">
                  <c:v>995.17399999999998</c:v>
                </c:pt>
                <c:pt idx="5">
                  <c:v>1039.17</c:v>
                </c:pt>
                <c:pt idx="6">
                  <c:v>1153.01</c:v>
                </c:pt>
                <c:pt idx="7">
                  <c:v>1203.93</c:v>
                </c:pt>
                <c:pt idx="8">
                  <c:v>1234.32</c:v>
                </c:pt>
                <c:pt idx="9">
                  <c:v>1263.1199999999999</c:v>
                </c:pt>
                <c:pt idx="10">
                  <c:v>1281.6099999999999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'64 threads'!$K$1</c:f>
              <c:strCache>
                <c:ptCount val="1"/>
                <c:pt idx="0">
                  <c:v>WR[EC_ISA_4_1]64_thr_4096K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threads'!$K$2:$K$13</c:f>
              <c:numCache>
                <c:formatCode>General</c:formatCode>
                <c:ptCount val="11"/>
                <c:pt idx="0">
                  <c:v>513.35400000000004</c:v>
                </c:pt>
                <c:pt idx="1">
                  <c:v>558.22900000000004</c:v>
                </c:pt>
                <c:pt idx="2">
                  <c:v>807.83</c:v>
                </c:pt>
                <c:pt idx="3">
                  <c:v>929.96299999999997</c:v>
                </c:pt>
                <c:pt idx="4">
                  <c:v>1020.41</c:v>
                </c:pt>
                <c:pt idx="5">
                  <c:v>1061.49</c:v>
                </c:pt>
                <c:pt idx="6">
                  <c:v>1194.32</c:v>
                </c:pt>
                <c:pt idx="7">
                  <c:v>1257.8499999999999</c:v>
                </c:pt>
                <c:pt idx="8">
                  <c:v>1351.37</c:v>
                </c:pt>
                <c:pt idx="9">
                  <c:v>1314.48</c:v>
                </c:pt>
                <c:pt idx="10">
                  <c:v>1387.18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'64 threads'!$L$1</c:f>
              <c:strCache>
                <c:ptCount val="1"/>
                <c:pt idx="0">
                  <c:v>WR[EC_ISA_5_1]64_thr_4096K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threads'!$L$2:$L$13</c:f>
              <c:numCache>
                <c:formatCode>General</c:formatCode>
                <c:ptCount val="11"/>
                <c:pt idx="0">
                  <c:v>360.52800000000002</c:v>
                </c:pt>
                <c:pt idx="1">
                  <c:v>450.20600000000002</c:v>
                </c:pt>
                <c:pt idx="2">
                  <c:v>721.50099999999998</c:v>
                </c:pt>
                <c:pt idx="3">
                  <c:v>774.68700000000001</c:v>
                </c:pt>
                <c:pt idx="4">
                  <c:v>953.37199999999996</c:v>
                </c:pt>
                <c:pt idx="5">
                  <c:v>982.053</c:v>
                </c:pt>
                <c:pt idx="6">
                  <c:v>1090.3</c:v>
                </c:pt>
                <c:pt idx="7">
                  <c:v>1091.27</c:v>
                </c:pt>
                <c:pt idx="8">
                  <c:v>1243.57</c:v>
                </c:pt>
                <c:pt idx="9">
                  <c:v>1289.97</c:v>
                </c:pt>
                <c:pt idx="10">
                  <c:v>1289.3499999999999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'64 threads'!$M$1</c:f>
              <c:strCache>
                <c:ptCount val="1"/>
                <c:pt idx="0">
                  <c:v>WR[RBD_2REPL]64_thr_4096K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threads'!$M$2:$M$13</c:f>
              <c:numCache>
                <c:formatCode>General</c:formatCode>
                <c:ptCount val="11"/>
                <c:pt idx="0">
                  <c:v>363.55900000000003</c:v>
                </c:pt>
                <c:pt idx="1">
                  <c:v>491.322</c:v>
                </c:pt>
                <c:pt idx="2">
                  <c:v>603.82500000000005</c:v>
                </c:pt>
                <c:pt idx="3">
                  <c:v>619.13099999999997</c:v>
                </c:pt>
                <c:pt idx="4">
                  <c:v>834.07500000000005</c:v>
                </c:pt>
                <c:pt idx="5">
                  <c:v>852.71</c:v>
                </c:pt>
                <c:pt idx="6">
                  <c:v>997.63699999999994</c:v>
                </c:pt>
                <c:pt idx="7">
                  <c:v>821.69299999999998</c:v>
                </c:pt>
                <c:pt idx="8">
                  <c:v>857.59</c:v>
                </c:pt>
                <c:pt idx="9">
                  <c:v>1194.67</c:v>
                </c:pt>
                <c:pt idx="10">
                  <c:v>1293.18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'64 threads'!$N$1</c:f>
              <c:strCache>
                <c:ptCount val="1"/>
                <c:pt idx="0">
                  <c:v>WR[RBD_3REPL]64_thr_4096K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threads'!$N$2:$N$13</c:f>
              <c:numCache>
                <c:formatCode>General</c:formatCode>
                <c:ptCount val="11"/>
                <c:pt idx="0">
                  <c:v>250.548</c:v>
                </c:pt>
                <c:pt idx="1">
                  <c:v>348.59100000000001</c:v>
                </c:pt>
                <c:pt idx="2">
                  <c:v>449.38200000000001</c:v>
                </c:pt>
                <c:pt idx="3">
                  <c:v>558.88599999999997</c:v>
                </c:pt>
                <c:pt idx="4">
                  <c:v>504.839</c:v>
                </c:pt>
                <c:pt idx="5">
                  <c:v>629.99800000000005</c:v>
                </c:pt>
                <c:pt idx="6">
                  <c:v>629.47199999999998</c:v>
                </c:pt>
                <c:pt idx="7">
                  <c:v>769.49199999999996</c:v>
                </c:pt>
                <c:pt idx="8">
                  <c:v>782.245</c:v>
                </c:pt>
                <c:pt idx="9">
                  <c:v>791.16600000000005</c:v>
                </c:pt>
                <c:pt idx="10">
                  <c:v>758.45899999999995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'64 threads'!$O$1</c:f>
              <c:strCache>
                <c:ptCount val="1"/>
                <c:pt idx="0">
                  <c:v>WR[RBD_TIER_EC]64_thr_4096K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threads'!$O$2:$O$13</c:f>
              <c:numCache>
                <c:formatCode>General</c:formatCode>
                <c:ptCount val="11"/>
                <c:pt idx="0">
                  <c:v>359.185</c:v>
                </c:pt>
                <c:pt idx="1">
                  <c:v>552.33699999999999</c:v>
                </c:pt>
                <c:pt idx="2">
                  <c:v>568.36300000000006</c:v>
                </c:pt>
                <c:pt idx="3">
                  <c:v>640.34699999999998</c:v>
                </c:pt>
                <c:pt idx="4">
                  <c:v>725.45299999999997</c:v>
                </c:pt>
                <c:pt idx="5">
                  <c:v>824.53099999999995</c:v>
                </c:pt>
                <c:pt idx="6">
                  <c:v>853.73699999999997</c:v>
                </c:pt>
                <c:pt idx="7">
                  <c:v>932.90700000000004</c:v>
                </c:pt>
                <c:pt idx="8">
                  <c:v>963.83699999999999</c:v>
                </c:pt>
                <c:pt idx="9">
                  <c:v>1099.82</c:v>
                </c:pt>
                <c:pt idx="10">
                  <c:v>1084.74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109616"/>
        <c:axId val="150290120"/>
      </c:lineChart>
      <c:catAx>
        <c:axId val="15010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290120"/>
        <c:crosses val="autoZero"/>
        <c:auto val="1"/>
        <c:lblAlgn val="ctr"/>
        <c:lblOffset val="100"/>
        <c:noMultiLvlLbl val="0"/>
      </c:catAx>
      <c:valAx>
        <c:axId val="15029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0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READ 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'64 threads'!$B$1</c:f>
              <c:strCache>
                <c:ptCount val="1"/>
                <c:pt idx="0">
                  <c:v>RD[EC_4_1]64_thr_4096K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threads'!$B$2:$B$13</c:f>
              <c:numCache>
                <c:formatCode>General</c:formatCode>
                <c:ptCount val="11"/>
                <c:pt idx="0">
                  <c:v>778.02499999999998</c:v>
                </c:pt>
                <c:pt idx="1">
                  <c:v>1094.54</c:v>
                </c:pt>
                <c:pt idx="2">
                  <c:v>1486.68</c:v>
                </c:pt>
                <c:pt idx="3">
                  <c:v>1639.85</c:v>
                </c:pt>
                <c:pt idx="4">
                  <c:v>1742.13</c:v>
                </c:pt>
                <c:pt idx="5">
                  <c:v>2423.4299999999998</c:v>
                </c:pt>
                <c:pt idx="6">
                  <c:v>1971.4</c:v>
                </c:pt>
                <c:pt idx="7">
                  <c:v>2273.85</c:v>
                </c:pt>
                <c:pt idx="8">
                  <c:v>2226.66</c:v>
                </c:pt>
                <c:pt idx="9">
                  <c:v>2211.9299999999998</c:v>
                </c:pt>
                <c:pt idx="10">
                  <c:v>2080.11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'64 threads'!$C$1</c:f>
              <c:strCache>
                <c:ptCount val="1"/>
                <c:pt idx="0">
                  <c:v>RD[EC_5_1]64_thr_4096K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threads'!$C$2:$C$13</c:f>
              <c:numCache>
                <c:formatCode>General</c:formatCode>
                <c:ptCount val="11"/>
                <c:pt idx="0">
                  <c:v>822.24</c:v>
                </c:pt>
                <c:pt idx="1">
                  <c:v>1113.2</c:v>
                </c:pt>
                <c:pt idx="2">
                  <c:v>1407.87</c:v>
                </c:pt>
                <c:pt idx="3">
                  <c:v>1853.49</c:v>
                </c:pt>
                <c:pt idx="4">
                  <c:v>1897.84</c:v>
                </c:pt>
                <c:pt idx="5">
                  <c:v>1165.06</c:v>
                </c:pt>
                <c:pt idx="6">
                  <c:v>2161.58</c:v>
                </c:pt>
                <c:pt idx="7">
                  <c:v>2086.77</c:v>
                </c:pt>
                <c:pt idx="8">
                  <c:v>1995.48</c:v>
                </c:pt>
                <c:pt idx="9">
                  <c:v>1828.41</c:v>
                </c:pt>
                <c:pt idx="10">
                  <c:v>1751.41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'64 threads'!$D$1</c:f>
              <c:strCache>
                <c:ptCount val="1"/>
                <c:pt idx="0">
                  <c:v>RD[EC_ISA_4_1]64_thr_4096K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threads'!$D$2:$D$13</c:f>
              <c:numCache>
                <c:formatCode>General</c:formatCode>
                <c:ptCount val="11"/>
                <c:pt idx="0">
                  <c:v>819.10400000000004</c:v>
                </c:pt>
                <c:pt idx="1">
                  <c:v>1098.7</c:v>
                </c:pt>
                <c:pt idx="2">
                  <c:v>1388.43</c:v>
                </c:pt>
                <c:pt idx="3">
                  <c:v>1913.68</c:v>
                </c:pt>
                <c:pt idx="4">
                  <c:v>1626.53</c:v>
                </c:pt>
                <c:pt idx="5">
                  <c:v>2344.04</c:v>
                </c:pt>
                <c:pt idx="6">
                  <c:v>2209.4</c:v>
                </c:pt>
                <c:pt idx="7">
                  <c:v>2344.11</c:v>
                </c:pt>
                <c:pt idx="8">
                  <c:v>2224.17</c:v>
                </c:pt>
                <c:pt idx="9">
                  <c:v>2070.41</c:v>
                </c:pt>
                <c:pt idx="10">
                  <c:v>2119.12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'64 threads'!$E$1</c:f>
              <c:strCache>
                <c:ptCount val="1"/>
                <c:pt idx="0">
                  <c:v>RD[EC_ISA_5_1]64_thr_4096K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threads'!$E$2:$E$13</c:f>
              <c:numCache>
                <c:formatCode>General</c:formatCode>
                <c:ptCount val="11"/>
                <c:pt idx="0">
                  <c:v>615.351</c:v>
                </c:pt>
                <c:pt idx="1">
                  <c:v>1173.6300000000001</c:v>
                </c:pt>
                <c:pt idx="2">
                  <c:v>1503.76</c:v>
                </c:pt>
                <c:pt idx="3">
                  <c:v>1847.73</c:v>
                </c:pt>
                <c:pt idx="4">
                  <c:v>1498.47</c:v>
                </c:pt>
                <c:pt idx="5">
                  <c:v>2083.7199999999998</c:v>
                </c:pt>
                <c:pt idx="6">
                  <c:v>2083.8000000000002</c:v>
                </c:pt>
                <c:pt idx="7">
                  <c:v>1886.03</c:v>
                </c:pt>
                <c:pt idx="8">
                  <c:v>1973.37</c:v>
                </c:pt>
                <c:pt idx="9">
                  <c:v>1889.62</c:v>
                </c:pt>
                <c:pt idx="10">
                  <c:v>1880.98</c:v>
                </c:pt>
              </c:numCache>
            </c:numRef>
          </c:val>
          <c:smooth val="0"/>
        </c:ser>
        <c:ser>
          <c:idx val="11"/>
          <c:order val="4"/>
          <c:tx>
            <c:strRef>
              <c:f>'64 threads'!$F$1</c:f>
              <c:strCache>
                <c:ptCount val="1"/>
                <c:pt idx="0">
                  <c:v>RD[RBD_2REPL]64_thr_4096K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threads'!$F$2:$F$13</c:f>
              <c:numCache>
                <c:formatCode>General</c:formatCode>
                <c:ptCount val="11"/>
                <c:pt idx="0">
                  <c:v>1158.45</c:v>
                </c:pt>
                <c:pt idx="1">
                  <c:v>1352.51</c:v>
                </c:pt>
                <c:pt idx="2">
                  <c:v>1607.42</c:v>
                </c:pt>
                <c:pt idx="3">
                  <c:v>1993.85</c:v>
                </c:pt>
                <c:pt idx="4">
                  <c:v>1678.56</c:v>
                </c:pt>
                <c:pt idx="5">
                  <c:v>2362.62</c:v>
                </c:pt>
                <c:pt idx="6">
                  <c:v>2827.05</c:v>
                </c:pt>
                <c:pt idx="7">
                  <c:v>2339.63</c:v>
                </c:pt>
                <c:pt idx="8">
                  <c:v>2872.21</c:v>
                </c:pt>
                <c:pt idx="9">
                  <c:v>2605.2800000000002</c:v>
                </c:pt>
                <c:pt idx="10">
                  <c:v>2214.5100000000002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'64 threads'!$G$1</c:f>
              <c:strCache>
                <c:ptCount val="1"/>
                <c:pt idx="0">
                  <c:v>RD[RBD_3REPL]64_thr_4096K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threads'!$G$2:$G$13</c:f>
              <c:numCache>
                <c:formatCode>General</c:formatCode>
                <c:ptCount val="11"/>
                <c:pt idx="0">
                  <c:v>1275.49</c:v>
                </c:pt>
                <c:pt idx="1">
                  <c:v>1541.63</c:v>
                </c:pt>
                <c:pt idx="2">
                  <c:v>1546.51</c:v>
                </c:pt>
                <c:pt idx="3">
                  <c:v>1953.14</c:v>
                </c:pt>
                <c:pt idx="4">
                  <c:v>2600.7399999999998</c:v>
                </c:pt>
                <c:pt idx="5">
                  <c:v>2285.77</c:v>
                </c:pt>
                <c:pt idx="6">
                  <c:v>2896.5</c:v>
                </c:pt>
                <c:pt idx="7">
                  <c:v>2731.08</c:v>
                </c:pt>
                <c:pt idx="8">
                  <c:v>2079.17</c:v>
                </c:pt>
                <c:pt idx="9">
                  <c:v>3004.44</c:v>
                </c:pt>
                <c:pt idx="10">
                  <c:v>3018.83</c:v>
                </c:pt>
              </c:numCache>
            </c:numRef>
          </c:val>
          <c:smooth val="0"/>
        </c:ser>
        <c:ser>
          <c:idx val="13"/>
          <c:order val="6"/>
          <c:tx>
            <c:strRef>
              <c:f>'64 threads'!$H$1</c:f>
              <c:strCache>
                <c:ptCount val="1"/>
                <c:pt idx="0">
                  <c:v>RD[RBD_TIER_EC]64_thr_4096K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'64 threads'!$A$1:$A$13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'64 threads'!$H$2:$H$13</c:f>
              <c:numCache>
                <c:formatCode>General</c:formatCode>
                <c:ptCount val="11"/>
                <c:pt idx="0">
                  <c:v>1071.56</c:v>
                </c:pt>
                <c:pt idx="1">
                  <c:v>1215.28</c:v>
                </c:pt>
                <c:pt idx="2">
                  <c:v>1904.46</c:v>
                </c:pt>
                <c:pt idx="3">
                  <c:v>2548.4699999999998</c:v>
                </c:pt>
                <c:pt idx="4">
                  <c:v>2401.9299999999998</c:v>
                </c:pt>
                <c:pt idx="5">
                  <c:v>1922.21</c:v>
                </c:pt>
                <c:pt idx="6">
                  <c:v>2431.69</c:v>
                </c:pt>
                <c:pt idx="7">
                  <c:v>2469.5500000000002</c:v>
                </c:pt>
                <c:pt idx="8">
                  <c:v>2735</c:v>
                </c:pt>
                <c:pt idx="9">
                  <c:v>2847.43</c:v>
                </c:pt>
                <c:pt idx="10">
                  <c:v>2932.87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938672"/>
        <c:axId val="145937496"/>
      </c:lineChart>
      <c:catAx>
        <c:axId val="145938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937496"/>
        <c:crosses val="autoZero"/>
        <c:auto val="1"/>
        <c:lblAlgn val="ctr"/>
        <c:lblOffset val="100"/>
        <c:noMultiLvlLbl val="0"/>
      </c:catAx>
      <c:valAx>
        <c:axId val="14593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93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WRITEperf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'16K 64T'!$I$1</c:f>
              <c:strCache>
                <c:ptCount val="1"/>
                <c:pt idx="0">
                  <c:v>WR[EC_4_1]64_thr_16K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'16K 64T'!$A$1:$A$13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'16K 64T'!$I$2:$I$13</c:f>
              <c:numCache>
                <c:formatCode>General</c:formatCode>
                <c:ptCount val="11"/>
                <c:pt idx="0">
                  <c:v>4.0289999999999999</c:v>
                </c:pt>
                <c:pt idx="1">
                  <c:v>9.42</c:v>
                </c:pt>
                <c:pt idx="2">
                  <c:v>14.093999999999999</c:v>
                </c:pt>
                <c:pt idx="3">
                  <c:v>16.419</c:v>
                </c:pt>
                <c:pt idx="4">
                  <c:v>17.472000000000001</c:v>
                </c:pt>
                <c:pt idx="5">
                  <c:v>12.585000000000001</c:v>
                </c:pt>
                <c:pt idx="6">
                  <c:v>14.166</c:v>
                </c:pt>
                <c:pt idx="7">
                  <c:v>16.158999999999999</c:v>
                </c:pt>
                <c:pt idx="8">
                  <c:v>17.297999999999998</c:v>
                </c:pt>
                <c:pt idx="9">
                  <c:v>18.128</c:v>
                </c:pt>
                <c:pt idx="10">
                  <c:v>16.497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'16K 64T'!$J$1</c:f>
              <c:strCache>
                <c:ptCount val="1"/>
                <c:pt idx="0">
                  <c:v>WR[EC_5_1]64_thr_16K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'16K 64T'!$A$1:$A$13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'16K 64T'!$J$2:$J$13</c:f>
              <c:numCache>
                <c:formatCode>General</c:formatCode>
                <c:ptCount val="11"/>
                <c:pt idx="0">
                  <c:v>5.8079999999999998</c:v>
                </c:pt>
                <c:pt idx="1">
                  <c:v>6.5720000000000001</c:v>
                </c:pt>
                <c:pt idx="2">
                  <c:v>11.398</c:v>
                </c:pt>
                <c:pt idx="3">
                  <c:v>12.167999999999999</c:v>
                </c:pt>
                <c:pt idx="4">
                  <c:v>15.356999999999999</c:v>
                </c:pt>
                <c:pt idx="5">
                  <c:v>11.587</c:v>
                </c:pt>
                <c:pt idx="6">
                  <c:v>14.76</c:v>
                </c:pt>
                <c:pt idx="7">
                  <c:v>13.545</c:v>
                </c:pt>
                <c:pt idx="8">
                  <c:v>14.574</c:v>
                </c:pt>
                <c:pt idx="9">
                  <c:v>13.760999999999999</c:v>
                </c:pt>
                <c:pt idx="10">
                  <c:v>15.593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'16K 64T'!$K$1</c:f>
              <c:strCache>
                <c:ptCount val="1"/>
                <c:pt idx="0">
                  <c:v>WR[EC_ISA_4_1]64_thr_16K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'16K 64T'!$A$1:$A$13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'16K 64T'!$K$2:$K$13</c:f>
              <c:numCache>
                <c:formatCode>General</c:formatCode>
                <c:ptCount val="11"/>
                <c:pt idx="0">
                  <c:v>5.484</c:v>
                </c:pt>
                <c:pt idx="1">
                  <c:v>9.1720000000000006</c:v>
                </c:pt>
                <c:pt idx="2">
                  <c:v>11.901999999999999</c:v>
                </c:pt>
                <c:pt idx="3">
                  <c:v>19.815000000000001</c:v>
                </c:pt>
                <c:pt idx="4">
                  <c:v>19.608000000000001</c:v>
                </c:pt>
                <c:pt idx="5">
                  <c:v>14.56</c:v>
                </c:pt>
                <c:pt idx="6">
                  <c:v>16.052</c:v>
                </c:pt>
                <c:pt idx="7">
                  <c:v>17.050999999999998</c:v>
                </c:pt>
                <c:pt idx="8">
                  <c:v>15.531000000000001</c:v>
                </c:pt>
                <c:pt idx="9">
                  <c:v>15.581</c:v>
                </c:pt>
                <c:pt idx="10">
                  <c:v>15.614000000000001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'16K 64T'!$L$1</c:f>
              <c:strCache>
                <c:ptCount val="1"/>
                <c:pt idx="0">
                  <c:v>WR[EC_ISA_5_1]64_thr_16K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'16K 64T'!$A$1:$A$13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'16K 64T'!$L$2:$L$13</c:f>
              <c:numCache>
                <c:formatCode>General</c:formatCode>
                <c:ptCount val="11"/>
                <c:pt idx="0">
                  <c:v>3.03</c:v>
                </c:pt>
                <c:pt idx="1">
                  <c:v>5.1859999999999999</c:v>
                </c:pt>
                <c:pt idx="2">
                  <c:v>7.55</c:v>
                </c:pt>
                <c:pt idx="3">
                  <c:v>8.7449999999999992</c:v>
                </c:pt>
                <c:pt idx="4">
                  <c:v>12.467000000000001</c:v>
                </c:pt>
                <c:pt idx="5">
                  <c:v>10.571999999999999</c:v>
                </c:pt>
                <c:pt idx="6">
                  <c:v>13.544</c:v>
                </c:pt>
                <c:pt idx="7">
                  <c:v>13.592000000000001</c:v>
                </c:pt>
                <c:pt idx="8">
                  <c:v>14.297000000000001</c:v>
                </c:pt>
                <c:pt idx="9">
                  <c:v>12.345000000000001</c:v>
                </c:pt>
                <c:pt idx="10">
                  <c:v>13.946999999999999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'16K 64T'!$M$1</c:f>
              <c:strCache>
                <c:ptCount val="1"/>
                <c:pt idx="0">
                  <c:v>WR[RBD_2REPL]64_thr_16K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'16K 64T'!$A$1:$A$13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'16K 64T'!$M$2:$M$13</c:f>
              <c:numCache>
                <c:formatCode>General</c:formatCode>
                <c:ptCount val="11"/>
                <c:pt idx="0">
                  <c:v>8.34</c:v>
                </c:pt>
                <c:pt idx="1">
                  <c:v>16.936</c:v>
                </c:pt>
                <c:pt idx="2">
                  <c:v>28.972999999999999</c:v>
                </c:pt>
                <c:pt idx="3">
                  <c:v>19.966999999999999</c:v>
                </c:pt>
                <c:pt idx="4">
                  <c:v>33.347000000000001</c:v>
                </c:pt>
                <c:pt idx="5">
                  <c:v>28.114000000000001</c:v>
                </c:pt>
                <c:pt idx="6">
                  <c:v>30.045999999999999</c:v>
                </c:pt>
                <c:pt idx="7">
                  <c:v>26.413</c:v>
                </c:pt>
                <c:pt idx="8">
                  <c:v>24.06</c:v>
                </c:pt>
                <c:pt idx="9">
                  <c:v>34.143000000000001</c:v>
                </c:pt>
                <c:pt idx="10">
                  <c:v>37.774000000000001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'16K 64T'!$N$1</c:f>
              <c:strCache>
                <c:ptCount val="1"/>
                <c:pt idx="0">
                  <c:v>WR[RBD_3REPL]64_thr_16K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'16K 64T'!$A$1:$A$13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'16K 64T'!$N$2:$N$13</c:f>
              <c:numCache>
                <c:formatCode>General</c:formatCode>
                <c:ptCount val="11"/>
                <c:pt idx="0">
                  <c:v>7.5910000000000002</c:v>
                </c:pt>
                <c:pt idx="1">
                  <c:v>9.5020000000000007</c:v>
                </c:pt>
                <c:pt idx="2">
                  <c:v>15.933</c:v>
                </c:pt>
                <c:pt idx="3">
                  <c:v>27.193000000000001</c:v>
                </c:pt>
                <c:pt idx="4">
                  <c:v>32.18</c:v>
                </c:pt>
                <c:pt idx="5">
                  <c:v>23.916</c:v>
                </c:pt>
                <c:pt idx="6">
                  <c:v>30.51</c:v>
                </c:pt>
                <c:pt idx="7">
                  <c:v>24.82</c:v>
                </c:pt>
                <c:pt idx="8">
                  <c:v>26.579000000000001</c:v>
                </c:pt>
                <c:pt idx="9">
                  <c:v>30.286999999999999</c:v>
                </c:pt>
                <c:pt idx="10">
                  <c:v>27.670999999999999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'16K 64T'!$O$1</c:f>
              <c:strCache>
                <c:ptCount val="1"/>
                <c:pt idx="0">
                  <c:v>WR[RBD_TIER_EC]64_thr_16K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'16K 64T'!$A$1:$A$13</c:f>
              <c:strCache>
                <c:ptCount val="12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138</c:v>
                </c:pt>
              </c:strCache>
            </c:strRef>
          </c:cat>
          <c:val>
            <c:numRef>
              <c:f>'16K 64T'!$O$2:$O$13</c:f>
              <c:numCache>
                <c:formatCode>General</c:formatCode>
                <c:ptCount val="11"/>
                <c:pt idx="0">
                  <c:v>7.5030000000000001</c:v>
                </c:pt>
                <c:pt idx="1">
                  <c:v>11.875999999999999</c:v>
                </c:pt>
                <c:pt idx="2">
                  <c:v>17.327999999999999</c:v>
                </c:pt>
                <c:pt idx="3">
                  <c:v>24.167999999999999</c:v>
                </c:pt>
                <c:pt idx="4">
                  <c:v>22.140999999999998</c:v>
                </c:pt>
                <c:pt idx="5">
                  <c:v>39.476999999999997</c:v>
                </c:pt>
                <c:pt idx="6">
                  <c:v>34.024999999999999</c:v>
                </c:pt>
                <c:pt idx="7">
                  <c:v>29.137</c:v>
                </c:pt>
                <c:pt idx="8">
                  <c:v>32.515000000000001</c:v>
                </c:pt>
                <c:pt idx="9">
                  <c:v>31.879000000000001</c:v>
                </c:pt>
                <c:pt idx="10">
                  <c:v>33.890999999999998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413632"/>
        <c:axId val="150414024"/>
      </c:lineChart>
      <c:catAx>
        <c:axId val="15041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414024"/>
        <c:crosses val="autoZero"/>
        <c:auto val="1"/>
        <c:lblAlgn val="ctr"/>
        <c:lblOffset val="100"/>
        <c:noMultiLvlLbl val="0"/>
      </c:catAx>
      <c:valAx>
        <c:axId val="15041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41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WRITEperf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5"/>
          <c:tx>
            <c:strRef>
              <c:f>'64T_4M_jemalloc_opt_R730'!$F$1</c:f>
              <c:strCache>
                <c:ptCount val="1"/>
                <c:pt idx="0">
                  <c:v>WR[EC_ISA_4_1]64_thr_4096K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'64T_4M_jemalloc_opt_R730'!$F$2:$F$7</c:f>
              <c:numCache>
                <c:formatCode>General</c:formatCode>
                <c:ptCount val="6"/>
                <c:pt idx="0">
                  <c:v>713.505</c:v>
                </c:pt>
                <c:pt idx="1">
                  <c:v>1133.28</c:v>
                </c:pt>
                <c:pt idx="2">
                  <c:v>1533.4</c:v>
                </c:pt>
                <c:pt idx="3">
                  <c:v>1889.42</c:v>
                </c:pt>
                <c:pt idx="4">
                  <c:v>2136.33</c:v>
                </c:pt>
                <c:pt idx="5">
                  <c:v>2199.23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'64T_4M_jemalloc_opt_R730'!$G$1</c:f>
              <c:strCache>
                <c:ptCount val="1"/>
                <c:pt idx="0">
                  <c:v>WR[EC_ISA_5_1]64_thr_4096K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'64T_4M_jemalloc_opt_R730'!$G$2:$G$7</c:f>
              <c:numCache>
                <c:formatCode>General</c:formatCode>
                <c:ptCount val="6"/>
                <c:pt idx="0">
                  <c:v>584.476</c:v>
                </c:pt>
                <c:pt idx="1">
                  <c:v>977.07899999999995</c:v>
                </c:pt>
                <c:pt idx="2">
                  <c:v>1236.8</c:v>
                </c:pt>
                <c:pt idx="3">
                  <c:v>1483.85</c:v>
                </c:pt>
                <c:pt idx="4">
                  <c:v>1682.26</c:v>
                </c:pt>
                <c:pt idx="5">
                  <c:v>1711.09</c:v>
                </c:pt>
              </c:numCache>
            </c:numRef>
          </c:val>
          <c:smooth val="0"/>
        </c:ser>
        <c:ser>
          <c:idx val="4"/>
          <c:order val="7"/>
          <c:tx>
            <c:strRef>
              <c:f>'64T_4M_jemalloc_opt_R730'!$H$1</c:f>
              <c:strCache>
                <c:ptCount val="1"/>
                <c:pt idx="0">
                  <c:v>WR[RBD_2REPL]64_thr_4096K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'64T_4M_jemalloc_opt_R730'!$H$2:$H$7</c:f>
              <c:numCache>
                <c:formatCode>General</c:formatCode>
                <c:ptCount val="6"/>
                <c:pt idx="0">
                  <c:v>571.40099999999995</c:v>
                </c:pt>
                <c:pt idx="1">
                  <c:v>1114.44</c:v>
                </c:pt>
                <c:pt idx="2">
                  <c:v>1514.91</c:v>
                </c:pt>
                <c:pt idx="3">
                  <c:v>1876.51</c:v>
                </c:pt>
                <c:pt idx="4">
                  <c:v>2170.56</c:v>
                </c:pt>
                <c:pt idx="5">
                  <c:v>2243.62</c:v>
                </c:pt>
              </c:numCache>
            </c:numRef>
          </c:val>
          <c:smooth val="0"/>
        </c:ser>
        <c:ser>
          <c:idx val="5"/>
          <c:order val="8"/>
          <c:tx>
            <c:strRef>
              <c:f>'64T_4M_jemalloc_opt_R730'!$I$1</c:f>
              <c:strCache>
                <c:ptCount val="1"/>
                <c:pt idx="0">
                  <c:v>WR[RBD_TIER_EC]64_thr_4096K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'64T_4M_jemalloc_opt_R730'!$I$2:$I$7</c:f>
              <c:numCache>
                <c:formatCode>General</c:formatCode>
                <c:ptCount val="6"/>
                <c:pt idx="0">
                  <c:v>544.73599999999999</c:v>
                </c:pt>
                <c:pt idx="1">
                  <c:v>1046.03</c:v>
                </c:pt>
                <c:pt idx="2">
                  <c:v>1522</c:v>
                </c:pt>
                <c:pt idx="3">
                  <c:v>1815.75</c:v>
                </c:pt>
                <c:pt idx="4">
                  <c:v>2061.5500000000002</c:v>
                </c:pt>
                <c:pt idx="5">
                  <c:v>2074.4899999999998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414808"/>
        <c:axId val="150415200"/>
        <c:extLst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'64T_4M_jemalloc_opt_R730'!$A$1</c15:sqref>
                        </c15:formulaRef>
                      </c:ext>
                    </c:extLst>
                    <c:strCache>
                      <c:ptCount val="1"/>
                      <c:pt idx="0">
                        <c:v>disks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'64T_4M_jemalloc_opt_R730'!$A$2:$A$7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'64T_4M_jemalloc_opt_R730'!$A$2:$A$7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'64T_4M_jemalloc_opt_R730'!$B$1</c15:sqref>
                        </c15:formulaRef>
                      </c:ext>
                    </c:extLst>
                    <c:strCache>
                      <c:ptCount val="1"/>
                      <c:pt idx="0">
                        <c:v>RD[EC_ISA_4_1]64_thr_4096K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1092.53</c:v>
                      </c:pt>
                      <c:pt idx="1">
                        <c:v>1656.42</c:v>
                      </c:pt>
                      <c:pt idx="2">
                        <c:v>2117.63</c:v>
                      </c:pt>
                      <c:pt idx="3">
                        <c:v>2436.06</c:v>
                      </c:pt>
                      <c:pt idx="4">
                        <c:v>2643.69</c:v>
                      </c:pt>
                      <c:pt idx="5">
                        <c:v>2657.92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'64T_4M_jemalloc_opt_R730'!$C$1</c15:sqref>
                        </c15:formulaRef>
                      </c:ext>
                    </c:extLst>
                    <c:strCache>
                      <c:ptCount val="1"/>
                      <c:pt idx="0">
                        <c:v>RD[EC_ISA_5_1]64_thr_4096K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1003.85</c:v>
                      </c:pt>
                      <c:pt idx="1">
                        <c:v>1471.41</c:v>
                      </c:pt>
                      <c:pt idx="2">
                        <c:v>1682.51</c:v>
                      </c:pt>
                      <c:pt idx="3">
                        <c:v>1791.73</c:v>
                      </c:pt>
                      <c:pt idx="4">
                        <c:v>1834.99</c:v>
                      </c:pt>
                      <c:pt idx="5">
                        <c:v>1815.28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'64T_4M_jemalloc_opt_R730'!$D$1</c15:sqref>
                        </c15:formulaRef>
                      </c:ext>
                    </c:extLst>
                    <c:strCache>
                      <c:ptCount val="1"/>
                      <c:pt idx="0">
                        <c:v>RD[RBD_2REPL]64_thr_4096K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2057.2399999999998</c:v>
                      </c:pt>
                      <c:pt idx="1">
                        <c:v>1780.3</c:v>
                      </c:pt>
                      <c:pt idx="2">
                        <c:v>1489.77</c:v>
                      </c:pt>
                      <c:pt idx="3">
                        <c:v>1394.67</c:v>
                      </c:pt>
                      <c:pt idx="4">
                        <c:v>1431.34</c:v>
                      </c:pt>
                      <c:pt idx="5">
                        <c:v>1370.68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'64T_4M_jemalloc_opt_R730'!$E$1</c15:sqref>
                        </c15:formulaRef>
                      </c:ext>
                    </c:extLst>
                    <c:strCache>
                      <c:ptCount val="1"/>
                      <c:pt idx="0">
                        <c:v>RD[RBD_TIER_EC]64_thr_4096K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'64T_4M_jemalloc_opt_R730'!$E$2:$E$7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2204.81</c:v>
                      </c:pt>
                      <c:pt idx="1">
                        <c:v>1965.08</c:v>
                      </c:pt>
                      <c:pt idx="2">
                        <c:v>1384.41</c:v>
                      </c:pt>
                      <c:pt idx="3">
                        <c:v>1337.23</c:v>
                      </c:pt>
                      <c:pt idx="4">
                        <c:v>1342.7</c:v>
                      </c:pt>
                      <c:pt idx="5">
                        <c:v>1351.24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0414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415200"/>
        <c:crosses val="autoZero"/>
        <c:auto val="1"/>
        <c:lblAlgn val="ctr"/>
        <c:lblOffset val="100"/>
        <c:noMultiLvlLbl val="0"/>
      </c:catAx>
      <c:valAx>
        <c:axId val="1504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41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WRITEperf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5"/>
          <c:tx>
            <c:strRef>
              <c:f>'64T_4M_jemalloc_opt_R730_15clie'!$F$1</c:f>
              <c:strCache>
                <c:ptCount val="1"/>
                <c:pt idx="0">
                  <c:v>WR[EC_ISA_4_1]64_thr_4096K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'64T_4M_jemalloc_opt_R730_15clie'!$F$2:$F$7</c:f>
              <c:numCache>
                <c:formatCode>General</c:formatCode>
                <c:ptCount val="6"/>
                <c:pt idx="0">
                  <c:v>779.66399999999999</c:v>
                </c:pt>
                <c:pt idx="1">
                  <c:v>1473.53</c:v>
                </c:pt>
                <c:pt idx="2">
                  <c:v>2016.83</c:v>
                </c:pt>
                <c:pt idx="3">
                  <c:v>2499.54</c:v>
                </c:pt>
                <c:pt idx="4">
                  <c:v>2913.88</c:v>
                </c:pt>
                <c:pt idx="5">
                  <c:v>3055.3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'64T_4M_jemalloc_opt_R730_15clie'!$G$1</c:f>
              <c:strCache>
                <c:ptCount val="1"/>
                <c:pt idx="0">
                  <c:v>WR[EC_ISA_5_1]64_thr_4096K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'64T_4M_jemalloc_opt_R730_15clie'!$G$2:$G$7</c:f>
              <c:numCache>
                <c:formatCode>General</c:formatCode>
                <c:ptCount val="6"/>
                <c:pt idx="0">
                  <c:v>644.08199999999999</c:v>
                </c:pt>
                <c:pt idx="1">
                  <c:v>1202.73</c:v>
                </c:pt>
                <c:pt idx="2">
                  <c:v>1689.78</c:v>
                </c:pt>
                <c:pt idx="3">
                  <c:v>2151.27</c:v>
                </c:pt>
                <c:pt idx="4">
                  <c:v>2470.87</c:v>
                </c:pt>
                <c:pt idx="5">
                  <c:v>2588.9299999999998</c:v>
                </c:pt>
              </c:numCache>
            </c:numRef>
          </c:val>
          <c:smooth val="0"/>
        </c:ser>
        <c:ser>
          <c:idx val="4"/>
          <c:order val="7"/>
          <c:tx>
            <c:strRef>
              <c:f>'64T_4M_jemalloc_opt_R730_15clie'!$H$1</c:f>
              <c:strCache>
                <c:ptCount val="1"/>
                <c:pt idx="0">
                  <c:v>WR[RBD_2REPL]64_thr_4096K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'64T_4M_jemalloc_opt_R730_15clie'!$H$2:$H$7</c:f>
              <c:numCache>
                <c:formatCode>General</c:formatCode>
                <c:ptCount val="6"/>
                <c:pt idx="0">
                  <c:v>604.86099999999999</c:v>
                </c:pt>
                <c:pt idx="1">
                  <c:v>1054.8699999999999</c:v>
                </c:pt>
                <c:pt idx="2">
                  <c:v>1493.52</c:v>
                </c:pt>
                <c:pt idx="3">
                  <c:v>1906.25</c:v>
                </c:pt>
                <c:pt idx="4">
                  <c:v>2080.73</c:v>
                </c:pt>
                <c:pt idx="5">
                  <c:v>2188.8200000000002</c:v>
                </c:pt>
              </c:numCache>
            </c:numRef>
          </c:val>
          <c:smooth val="0"/>
        </c:ser>
        <c:ser>
          <c:idx val="5"/>
          <c:order val="8"/>
          <c:tx>
            <c:strRef>
              <c:f>'64T_4M_jemalloc_opt_R730_15clie'!$I$1</c:f>
              <c:strCache>
                <c:ptCount val="1"/>
                <c:pt idx="0">
                  <c:v>WR[RBD_TIER_EC]64_thr_4096K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'64T_4M_jemalloc_opt_R730_15clie'!$I$2:$I$7</c:f>
              <c:numCache>
                <c:formatCode>General</c:formatCode>
                <c:ptCount val="6"/>
                <c:pt idx="0">
                  <c:v>611.05399999999997</c:v>
                </c:pt>
                <c:pt idx="1">
                  <c:v>1126.6600000000001</c:v>
                </c:pt>
                <c:pt idx="2">
                  <c:v>1519.97</c:v>
                </c:pt>
                <c:pt idx="3">
                  <c:v>1810.6</c:v>
                </c:pt>
                <c:pt idx="4">
                  <c:v>2444.88</c:v>
                </c:pt>
                <c:pt idx="5">
                  <c:v>2620.4499999999998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415984"/>
        <c:axId val="150416376"/>
        <c:extLst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'64T_4M_jemalloc_opt_R730_15clie'!$A$1</c15:sqref>
                        </c15:formulaRef>
                      </c:ext>
                    </c:extLst>
                    <c:strCache>
                      <c:ptCount val="1"/>
                      <c:pt idx="0">
                        <c:v>disks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'64T_4M_jemalloc_opt_R730_15clie'!$A$2:$A$7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'64T_4M_jemalloc_opt_R730_15clie'!$A$2:$A$7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'64T_4M_jemalloc_opt_R730_15clie'!$B$1</c15:sqref>
                        </c15:formulaRef>
                      </c:ext>
                    </c:extLst>
                    <c:strCache>
                      <c:ptCount val="1"/>
                      <c:pt idx="0">
                        <c:v>RD[EC_ISA_4_1]64_thr_4096K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1509.63</c:v>
                      </c:pt>
                      <c:pt idx="1">
                        <c:v>2357.29</c:v>
                      </c:pt>
                      <c:pt idx="2">
                        <c:v>2939.21</c:v>
                      </c:pt>
                      <c:pt idx="3">
                        <c:v>4030.56</c:v>
                      </c:pt>
                      <c:pt idx="4">
                        <c:v>4700.7299999999996</c:v>
                      </c:pt>
                      <c:pt idx="5">
                        <c:v>4261.97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'64T_4M_jemalloc_opt_R730_15clie'!$C$1</c15:sqref>
                        </c15:formulaRef>
                      </c:ext>
                    </c:extLst>
                    <c:strCache>
                      <c:ptCount val="1"/>
                      <c:pt idx="0">
                        <c:v>RD[EC_ISA_5_1]64_thr_4096K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1263.08</c:v>
                      </c:pt>
                      <c:pt idx="1">
                        <c:v>2105.38</c:v>
                      </c:pt>
                      <c:pt idx="2">
                        <c:v>3238.76</c:v>
                      </c:pt>
                      <c:pt idx="3">
                        <c:v>3843.88</c:v>
                      </c:pt>
                      <c:pt idx="4">
                        <c:v>3965.25</c:v>
                      </c:pt>
                      <c:pt idx="5">
                        <c:v>4130.22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'64T_4M_jemalloc_opt_R730_15clie'!$D$1</c15:sqref>
                        </c15:formulaRef>
                      </c:ext>
                    </c:extLst>
                    <c:strCache>
                      <c:ptCount val="1"/>
                      <c:pt idx="0">
                        <c:v>RD[RBD_2REPL]64_thr_4096K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2491.34</c:v>
                      </c:pt>
                      <c:pt idx="1">
                        <c:v>4455.9799999999996</c:v>
                      </c:pt>
                      <c:pt idx="2">
                        <c:v>5131.0600000000004</c:v>
                      </c:pt>
                      <c:pt idx="3">
                        <c:v>6342.72</c:v>
                      </c:pt>
                      <c:pt idx="4">
                        <c:v>7481.33</c:v>
                      </c:pt>
                      <c:pt idx="5">
                        <c:v>7786.17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'64T_4M_jemalloc_opt_R730_15clie'!$E$1</c15:sqref>
                        </c15:formulaRef>
                      </c:ext>
                    </c:extLst>
                    <c:strCache>
                      <c:ptCount val="1"/>
                      <c:pt idx="0">
                        <c:v>RD[RBD_TIER_EC]64_thr_4096K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'64T_4M_jemalloc_opt_R730_15clie'!$E$2:$E$7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2611.5500000000002</c:v>
                      </c:pt>
                      <c:pt idx="1">
                        <c:v>4790.0600000000004</c:v>
                      </c:pt>
                      <c:pt idx="2">
                        <c:v>5822.13</c:v>
                      </c:pt>
                      <c:pt idx="3">
                        <c:v>7694.26</c:v>
                      </c:pt>
                      <c:pt idx="4">
                        <c:v>7487.14</c:v>
                      </c:pt>
                      <c:pt idx="5">
                        <c:v>8244.27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0415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416376"/>
        <c:crosses val="autoZero"/>
        <c:auto val="1"/>
        <c:lblAlgn val="ctr"/>
        <c:lblOffset val="100"/>
        <c:noMultiLvlLbl val="0"/>
      </c:catAx>
      <c:valAx>
        <c:axId val="15041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41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READ 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9285948323803576E-2"/>
          <c:y val="9.1479261581363908E-2"/>
          <c:w val="0.89754802674946232"/>
          <c:h val="0.74525299312394089"/>
        </c:manualLayout>
      </c:layout>
      <c:lineChart>
        <c:grouping val="standard"/>
        <c:varyColors val="0"/>
        <c:ser>
          <c:idx val="8"/>
          <c:order val="1"/>
          <c:tx>
            <c:strRef>
              <c:f>'64T_4M_jemalloc_opt_R730_15clie'!$B$1</c:f>
              <c:strCache>
                <c:ptCount val="1"/>
                <c:pt idx="0">
                  <c:v>RD[EC_ISA_4_1]64_thr_4096K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'64T_4M_jemalloc_opt_R730_15clie'!$A$2:$A$9</c:f>
              <c:numCache>
                <c:formatCode>General</c:formatCode>
                <c:ptCount val="8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'64T_4M_jemalloc_opt_R730_15clie'!$B$2:$B$9</c:f>
              <c:numCache>
                <c:formatCode>General</c:formatCode>
                <c:ptCount val="8"/>
                <c:pt idx="0">
                  <c:v>1509.63</c:v>
                </c:pt>
                <c:pt idx="1">
                  <c:v>2357.29</c:v>
                </c:pt>
                <c:pt idx="2">
                  <c:v>2939.21</c:v>
                </c:pt>
                <c:pt idx="3">
                  <c:v>4030.56</c:v>
                </c:pt>
                <c:pt idx="4">
                  <c:v>4700.7299999999996</c:v>
                </c:pt>
                <c:pt idx="5">
                  <c:v>4261.97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'64T_4M_jemalloc_opt_R730_15clie'!$C$1</c:f>
              <c:strCache>
                <c:ptCount val="1"/>
                <c:pt idx="0">
                  <c:v>RD[EC_ISA_5_1]64_thr_4096K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'64T_4M_jemalloc_opt_R730_15clie'!$A$2:$A$9</c:f>
              <c:numCache>
                <c:formatCode>General</c:formatCode>
                <c:ptCount val="8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'64T_4M_jemalloc_opt_R730_15clie'!$C$2:$C$9</c:f>
              <c:numCache>
                <c:formatCode>General</c:formatCode>
                <c:ptCount val="8"/>
                <c:pt idx="0">
                  <c:v>1263.08</c:v>
                </c:pt>
                <c:pt idx="1">
                  <c:v>2105.38</c:v>
                </c:pt>
                <c:pt idx="2">
                  <c:v>3238.76</c:v>
                </c:pt>
                <c:pt idx="3">
                  <c:v>3843.88</c:v>
                </c:pt>
                <c:pt idx="4">
                  <c:v>3965.25</c:v>
                </c:pt>
                <c:pt idx="5">
                  <c:v>4130.22</c:v>
                </c:pt>
              </c:numCache>
            </c:numRef>
          </c:val>
          <c:smooth val="0"/>
        </c:ser>
        <c:ser>
          <c:idx val="10"/>
          <c:order val="3"/>
          <c:tx>
            <c:strRef>
              <c:f>'64T_4M_jemalloc_opt_R730_15clie'!$D$1</c:f>
              <c:strCache>
                <c:ptCount val="1"/>
                <c:pt idx="0">
                  <c:v>RD[RBD_2REPL]64_thr_4096K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'64T_4M_jemalloc_opt_R730_15clie'!$A$2:$A$9</c:f>
              <c:numCache>
                <c:formatCode>General</c:formatCode>
                <c:ptCount val="8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'64T_4M_jemalloc_opt_R730_15clie'!$D$2:$D$9</c:f>
              <c:numCache>
                <c:formatCode>General</c:formatCode>
                <c:ptCount val="8"/>
                <c:pt idx="0">
                  <c:v>2491.34</c:v>
                </c:pt>
                <c:pt idx="1">
                  <c:v>4455.9799999999996</c:v>
                </c:pt>
                <c:pt idx="2">
                  <c:v>5131.0600000000004</c:v>
                </c:pt>
                <c:pt idx="3">
                  <c:v>6342.72</c:v>
                </c:pt>
                <c:pt idx="4">
                  <c:v>7481.33</c:v>
                </c:pt>
                <c:pt idx="5">
                  <c:v>7786.17</c:v>
                </c:pt>
              </c:numCache>
            </c:numRef>
          </c:val>
          <c:smooth val="0"/>
        </c:ser>
        <c:ser>
          <c:idx val="11"/>
          <c:order val="4"/>
          <c:tx>
            <c:strRef>
              <c:f>'64T_4M_jemalloc_opt_R730_15clie'!$E$1</c:f>
              <c:strCache>
                <c:ptCount val="1"/>
                <c:pt idx="0">
                  <c:v>RD[RBD_TIER_EC]64_thr_4096K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'64T_4M_jemalloc_opt_R730_15clie'!$A$2:$A$9</c:f>
              <c:numCache>
                <c:formatCode>General</c:formatCode>
                <c:ptCount val="8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</c:numCache>
            </c:numRef>
          </c:cat>
          <c:val>
            <c:numRef>
              <c:f>'64T_4M_jemalloc_opt_R730_15clie'!$E$2:$E$9</c:f>
              <c:numCache>
                <c:formatCode>General</c:formatCode>
                <c:ptCount val="8"/>
                <c:pt idx="0">
                  <c:v>2611.5500000000002</c:v>
                </c:pt>
                <c:pt idx="1">
                  <c:v>4790.0600000000004</c:v>
                </c:pt>
                <c:pt idx="2">
                  <c:v>5822.13</c:v>
                </c:pt>
                <c:pt idx="3">
                  <c:v>7694.26</c:v>
                </c:pt>
                <c:pt idx="4">
                  <c:v>7487.14</c:v>
                </c:pt>
                <c:pt idx="5">
                  <c:v>8244.27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281536"/>
        <c:axId val="151281928"/>
        <c:extLst>
          <c:ext xmlns:c15="http://schemas.microsoft.com/office/drawing/2012/chart" uri="{02D57815-91ED-43cb-92C2-25804820EDAC}">
            <c15:filteredLineSeries>
              <c15:ser>
                <c:idx val="7"/>
                <c:order val="0"/>
                <c:tx>
                  <c:strRef>
                    <c:extLst>
                      <c:ext uri="{02D57815-91ED-43cb-92C2-25804820EDAC}">
                        <c15:formulaRef>
                          <c15:sqref>'64T_4M_jemalloc_opt_R730_15clie'!$A$1</c15:sqref>
                        </c15:formulaRef>
                      </c:ext>
                    </c:extLst>
                    <c:strCache>
                      <c:ptCount val="1"/>
                      <c:pt idx="0">
                        <c:v>disks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'64T_4M_jemalloc_opt_R730_15clie'!$A$2:$A$9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'64T_4M_jemalloc_opt_R730_15clie'!$A$2:$A$9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'64T_4M_jemalloc_opt_R730_15clie'!$F$1</c15:sqref>
                        </c15:formulaRef>
                      </c:ext>
                    </c:extLst>
                    <c:strCache>
                      <c:ptCount val="1"/>
                      <c:pt idx="0">
                        <c:v>WR[EC_ISA_4_1]64_thr_4096K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'64T_4M_jemalloc_opt_R730_15clie'!$F$2:$F$9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779.66399999999999</c:v>
                      </c:pt>
                      <c:pt idx="1">
                        <c:v>1473.53</c:v>
                      </c:pt>
                      <c:pt idx="2">
                        <c:v>2016.83</c:v>
                      </c:pt>
                      <c:pt idx="3">
                        <c:v>2499.54</c:v>
                      </c:pt>
                      <c:pt idx="4">
                        <c:v>2913.88</c:v>
                      </c:pt>
                      <c:pt idx="5">
                        <c:v>3055.3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3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'64T_4M_jemalloc_opt_R730_15clie'!$G$1</c15:sqref>
                        </c15:formulaRef>
                      </c:ext>
                    </c:extLst>
                    <c:strCache>
                      <c:ptCount val="1"/>
                      <c:pt idx="0">
                        <c:v>WR[EC_ISA_5_1]64_thr_4096K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'64T_4M_jemalloc_opt_R730_15clie'!$G$2:$G$9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644.08199999999999</c:v>
                      </c:pt>
                      <c:pt idx="1">
                        <c:v>1202.73</c:v>
                      </c:pt>
                      <c:pt idx="2">
                        <c:v>1689.78</c:v>
                      </c:pt>
                      <c:pt idx="3">
                        <c:v>2151.27</c:v>
                      </c:pt>
                      <c:pt idx="4">
                        <c:v>2470.87</c:v>
                      </c:pt>
                      <c:pt idx="5">
                        <c:v>2588.9299999999998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'64T_4M_jemalloc_opt_R730_15clie'!$H$1</c15:sqref>
                        </c15:formulaRef>
                      </c:ext>
                    </c:extLst>
                    <c:strCache>
                      <c:ptCount val="1"/>
                      <c:pt idx="0">
                        <c:v>WR[RBD_2REPL]64_thr_4096K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'64T_4M_jemalloc_opt_R730_15clie'!$H$2:$H$9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604.86099999999999</c:v>
                      </c:pt>
                      <c:pt idx="1">
                        <c:v>1054.8699999999999</c:v>
                      </c:pt>
                      <c:pt idx="2">
                        <c:v>1493.52</c:v>
                      </c:pt>
                      <c:pt idx="3">
                        <c:v>1906.25</c:v>
                      </c:pt>
                      <c:pt idx="4">
                        <c:v>2080.73</c:v>
                      </c:pt>
                      <c:pt idx="5">
                        <c:v>2188.8200000000002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'64T_4M_jemalloc_opt_R730_15clie'!$I$1</c15:sqref>
                        </c15:formulaRef>
                      </c:ext>
                    </c:extLst>
                    <c:strCache>
                      <c:ptCount val="1"/>
                      <c:pt idx="0">
                        <c:v>WR[RBD_TIER_EC]64_thr_4096K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'64T_4M_jemalloc_opt_R730_15clie'!$I$2:$I$9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611.05399999999997</c:v>
                      </c:pt>
                      <c:pt idx="1">
                        <c:v>1126.6600000000001</c:v>
                      </c:pt>
                      <c:pt idx="2">
                        <c:v>1519.97</c:v>
                      </c:pt>
                      <c:pt idx="3">
                        <c:v>1810.6</c:v>
                      </c:pt>
                      <c:pt idx="4">
                        <c:v>2444.88</c:v>
                      </c:pt>
                      <c:pt idx="5">
                        <c:v>2620.4499999999998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128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81928"/>
        <c:crosses val="autoZero"/>
        <c:auto val="1"/>
        <c:lblAlgn val="ctr"/>
        <c:lblOffset val="100"/>
        <c:noMultiLvlLbl val="0"/>
      </c:catAx>
      <c:valAx>
        <c:axId val="15128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WRITEperf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5"/>
          <c:tx>
            <c:strRef>
              <c:f>'64T_4M_jmalc_opt_all_15client'!$F$1</c:f>
              <c:strCache>
                <c:ptCount val="1"/>
                <c:pt idx="0">
                  <c:v>WR[EC_ISA_4_1]64_thr_4096K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'64T_4M_jmalc_opt_all_15client'!$F$2:$F$15</c:f>
              <c:numCache>
                <c:formatCode>General</c:formatCode>
                <c:ptCount val="14"/>
                <c:pt idx="0">
                  <c:v>779.66399999999999</c:v>
                </c:pt>
                <c:pt idx="1">
                  <c:v>1473.53</c:v>
                </c:pt>
                <c:pt idx="2">
                  <c:v>2016.83</c:v>
                </c:pt>
                <c:pt idx="3">
                  <c:v>2499.54</c:v>
                </c:pt>
                <c:pt idx="4">
                  <c:v>2913.88</c:v>
                </c:pt>
                <c:pt idx="5">
                  <c:v>3055.3</c:v>
                </c:pt>
                <c:pt idx="6">
                  <c:v>2508.4299999999998</c:v>
                </c:pt>
                <c:pt idx="7">
                  <c:v>2608.9899999999998</c:v>
                </c:pt>
                <c:pt idx="8">
                  <c:v>2767.51</c:v>
                </c:pt>
                <c:pt idx="9">
                  <c:v>2902.36</c:v>
                </c:pt>
                <c:pt idx="10">
                  <c:v>3134.75</c:v>
                </c:pt>
                <c:pt idx="11">
                  <c:v>2901.35</c:v>
                </c:pt>
                <c:pt idx="12">
                  <c:v>3136.8</c:v>
                </c:pt>
                <c:pt idx="13">
                  <c:v>3269.83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'64T_4M_jmalc_opt_all_15client'!$G$1</c:f>
              <c:strCache>
                <c:ptCount val="1"/>
                <c:pt idx="0">
                  <c:v>WR[EC_ISA_5_1]64_thr_4096K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'64T_4M_jmalc_opt_all_15client'!$G$2:$G$15</c:f>
              <c:numCache>
                <c:formatCode>General</c:formatCode>
                <c:ptCount val="14"/>
                <c:pt idx="0">
                  <c:v>644.08199999999999</c:v>
                </c:pt>
                <c:pt idx="1">
                  <c:v>1202.73</c:v>
                </c:pt>
                <c:pt idx="2">
                  <c:v>1689.78</c:v>
                </c:pt>
                <c:pt idx="3">
                  <c:v>2151.27</c:v>
                </c:pt>
                <c:pt idx="4">
                  <c:v>2470.87</c:v>
                </c:pt>
                <c:pt idx="5">
                  <c:v>2588.9299999999998</c:v>
                </c:pt>
                <c:pt idx="6">
                  <c:v>2290.9299999999998</c:v>
                </c:pt>
                <c:pt idx="7">
                  <c:v>2436.4299999999998</c:v>
                </c:pt>
                <c:pt idx="8">
                  <c:v>2653.65</c:v>
                </c:pt>
                <c:pt idx="9">
                  <c:v>2478.88</c:v>
                </c:pt>
                <c:pt idx="10">
                  <c:v>2685.28</c:v>
                </c:pt>
                <c:pt idx="11">
                  <c:v>2809.66</c:v>
                </c:pt>
                <c:pt idx="12">
                  <c:v>2599.33</c:v>
                </c:pt>
                <c:pt idx="13">
                  <c:v>2335.2399999999998</c:v>
                </c:pt>
              </c:numCache>
            </c:numRef>
          </c:val>
          <c:smooth val="0"/>
        </c:ser>
        <c:ser>
          <c:idx val="4"/>
          <c:order val="7"/>
          <c:tx>
            <c:strRef>
              <c:f>'64T_4M_jmalc_opt_all_15client'!$H$1</c:f>
              <c:strCache>
                <c:ptCount val="1"/>
                <c:pt idx="0">
                  <c:v>WR[RBD_2REPL]64_thr_4096K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'64T_4M_jmalc_opt_all_15client'!$H$2:$H$15</c:f>
              <c:numCache>
                <c:formatCode>General</c:formatCode>
                <c:ptCount val="14"/>
                <c:pt idx="0">
                  <c:v>604.86099999999999</c:v>
                </c:pt>
                <c:pt idx="1">
                  <c:v>1054.8699999999999</c:v>
                </c:pt>
                <c:pt idx="2">
                  <c:v>1493.52</c:v>
                </c:pt>
                <c:pt idx="3">
                  <c:v>1906.25</c:v>
                </c:pt>
                <c:pt idx="4">
                  <c:v>2080.73</c:v>
                </c:pt>
                <c:pt idx="5">
                  <c:v>2188.8200000000002</c:v>
                </c:pt>
                <c:pt idx="6">
                  <c:v>1347.58</c:v>
                </c:pt>
                <c:pt idx="7">
                  <c:v>1302.54</c:v>
                </c:pt>
                <c:pt idx="8">
                  <c:v>1371.18</c:v>
                </c:pt>
                <c:pt idx="9">
                  <c:v>1783.1</c:v>
                </c:pt>
                <c:pt idx="10">
                  <c:v>1506.87</c:v>
                </c:pt>
                <c:pt idx="11">
                  <c:v>1768.37</c:v>
                </c:pt>
                <c:pt idx="12">
                  <c:v>2035.01</c:v>
                </c:pt>
                <c:pt idx="13">
                  <c:v>1439.09</c:v>
                </c:pt>
              </c:numCache>
            </c:numRef>
          </c:val>
          <c:smooth val="0"/>
        </c:ser>
        <c:ser>
          <c:idx val="5"/>
          <c:order val="8"/>
          <c:tx>
            <c:strRef>
              <c:f>'64T_4M_jmalc_opt_all_15client'!$I$1</c:f>
              <c:strCache>
                <c:ptCount val="1"/>
                <c:pt idx="0">
                  <c:v>WR[RBD_TIER_EC]64_thr_4096K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'64T_4M_jmalc_opt_all_15client'!$A$2:$A$15</c:f>
              <c:numCache>
                <c:formatCode>General</c:formatCode>
                <c:ptCount val="14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160</c:v>
                </c:pt>
                <c:pt idx="6">
                  <c:v>178</c:v>
                </c:pt>
                <c:pt idx="7">
                  <c:v>196</c:v>
                </c:pt>
                <c:pt idx="8">
                  <c:v>214</c:v>
                </c:pt>
                <c:pt idx="9">
                  <c:v>232</c:v>
                </c:pt>
                <c:pt idx="10">
                  <c:v>250</c:v>
                </c:pt>
                <c:pt idx="11">
                  <c:v>268</c:v>
                </c:pt>
                <c:pt idx="12">
                  <c:v>286</c:v>
                </c:pt>
                <c:pt idx="13">
                  <c:v>304</c:v>
                </c:pt>
              </c:numCache>
            </c:numRef>
          </c:cat>
          <c:val>
            <c:numRef>
              <c:f>'64T_4M_jmalc_opt_all_15client'!$I$2:$I$15</c:f>
              <c:numCache>
                <c:formatCode>General</c:formatCode>
                <c:ptCount val="14"/>
                <c:pt idx="0">
                  <c:v>611.05399999999997</c:v>
                </c:pt>
                <c:pt idx="1">
                  <c:v>1126.6600000000001</c:v>
                </c:pt>
                <c:pt idx="2">
                  <c:v>1519.97</c:v>
                </c:pt>
                <c:pt idx="3">
                  <c:v>1810.6</c:v>
                </c:pt>
                <c:pt idx="4">
                  <c:v>2444.88</c:v>
                </c:pt>
                <c:pt idx="5">
                  <c:v>2620.4499999999998</c:v>
                </c:pt>
                <c:pt idx="6">
                  <c:v>1503.97</c:v>
                </c:pt>
                <c:pt idx="7">
                  <c:v>1520.82</c:v>
                </c:pt>
                <c:pt idx="8">
                  <c:v>1802.78</c:v>
                </c:pt>
                <c:pt idx="9">
                  <c:v>1823.45</c:v>
                </c:pt>
                <c:pt idx="10">
                  <c:v>1618.76</c:v>
                </c:pt>
                <c:pt idx="11">
                  <c:v>1733.16</c:v>
                </c:pt>
                <c:pt idx="12">
                  <c:v>1564.77</c:v>
                </c:pt>
                <c:pt idx="13">
                  <c:v>1590.64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282712"/>
        <c:axId val="151283104"/>
        <c:extLst>
          <c:ext xmlns:c15="http://schemas.microsoft.com/office/drawing/2012/chart" uri="{02D57815-91ED-43cb-92C2-25804820EDAC}">
            <c15:filteredLine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'64T_4M_jmalc_opt_all_15client'!$A$1</c15:sqref>
                        </c15:formulaRef>
                      </c:ext>
                    </c:extLst>
                    <c:strCache>
                      <c:ptCount val="1"/>
                      <c:pt idx="0">
                        <c:v>disks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'64T_4M_jmalc_opt_all_15client'!$B$1</c15:sqref>
                        </c15:formulaRef>
                      </c:ext>
                    </c:extLst>
                    <c:strCache>
                      <c:ptCount val="1"/>
                      <c:pt idx="0">
                        <c:v>RD[EC_ISA_4_1]64_thr_4096K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'64T_4M_jmalc_opt_all_15client'!$B$2:$B$15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1509.63</c:v>
                      </c:pt>
                      <c:pt idx="1">
                        <c:v>2357.29</c:v>
                      </c:pt>
                      <c:pt idx="2">
                        <c:v>2939.21</c:v>
                      </c:pt>
                      <c:pt idx="3">
                        <c:v>4030.56</c:v>
                      </c:pt>
                      <c:pt idx="4">
                        <c:v>4700.7299999999996</c:v>
                      </c:pt>
                      <c:pt idx="5">
                        <c:v>4261.97</c:v>
                      </c:pt>
                      <c:pt idx="6">
                        <c:v>4692.38</c:v>
                      </c:pt>
                      <c:pt idx="7">
                        <c:v>4641.74</c:v>
                      </c:pt>
                      <c:pt idx="8">
                        <c:v>4571.5600000000004</c:v>
                      </c:pt>
                      <c:pt idx="9">
                        <c:v>5265.05</c:v>
                      </c:pt>
                      <c:pt idx="10">
                        <c:v>5588.25</c:v>
                      </c:pt>
                      <c:pt idx="11">
                        <c:v>5283.08</c:v>
                      </c:pt>
                      <c:pt idx="12">
                        <c:v>5733.35</c:v>
                      </c:pt>
                      <c:pt idx="13">
                        <c:v>5390.19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'64T_4M_jmalc_opt_all_15client'!$C$1</c15:sqref>
                        </c15:formulaRef>
                      </c:ext>
                    </c:extLst>
                    <c:strCache>
                      <c:ptCount val="1"/>
                      <c:pt idx="0">
                        <c:v>RD[EC_ISA_5_1]64_thr_4096K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'64T_4M_jmalc_opt_all_15client'!$C$2:$C$15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1263.08</c:v>
                      </c:pt>
                      <c:pt idx="1">
                        <c:v>2105.38</c:v>
                      </c:pt>
                      <c:pt idx="2">
                        <c:v>3238.76</c:v>
                      </c:pt>
                      <c:pt idx="3">
                        <c:v>3843.88</c:v>
                      </c:pt>
                      <c:pt idx="4">
                        <c:v>3965.25</c:v>
                      </c:pt>
                      <c:pt idx="5">
                        <c:v>4130.22</c:v>
                      </c:pt>
                      <c:pt idx="6">
                        <c:v>4190.07</c:v>
                      </c:pt>
                      <c:pt idx="7">
                        <c:v>4336.4399999999996</c:v>
                      </c:pt>
                      <c:pt idx="8">
                        <c:v>4759.16</c:v>
                      </c:pt>
                      <c:pt idx="9">
                        <c:v>4557.92</c:v>
                      </c:pt>
                      <c:pt idx="10">
                        <c:v>5137.3500000000004</c:v>
                      </c:pt>
                      <c:pt idx="11">
                        <c:v>5096.1899999999996</c:v>
                      </c:pt>
                      <c:pt idx="12">
                        <c:v>5304.64</c:v>
                      </c:pt>
                      <c:pt idx="13">
                        <c:v>4949.8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'64T_4M_jmalc_opt_all_15client'!$D$1</c15:sqref>
                        </c15:formulaRef>
                      </c:ext>
                    </c:extLst>
                    <c:strCache>
                      <c:ptCount val="1"/>
                      <c:pt idx="0">
                        <c:v>RD[RBD_2REPL]64_thr_4096K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'64T_4M_jmalc_opt_all_15client'!$D$2:$D$15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2491.34</c:v>
                      </c:pt>
                      <c:pt idx="1">
                        <c:v>4455.9799999999996</c:v>
                      </c:pt>
                      <c:pt idx="2">
                        <c:v>5131.0600000000004</c:v>
                      </c:pt>
                      <c:pt idx="3">
                        <c:v>6342.72</c:v>
                      </c:pt>
                      <c:pt idx="4">
                        <c:v>7481.33</c:v>
                      </c:pt>
                      <c:pt idx="5">
                        <c:v>7786.17</c:v>
                      </c:pt>
                      <c:pt idx="6">
                        <c:v>8357.25</c:v>
                      </c:pt>
                      <c:pt idx="7">
                        <c:v>8430.61</c:v>
                      </c:pt>
                      <c:pt idx="8">
                        <c:v>6955.05</c:v>
                      </c:pt>
                      <c:pt idx="9">
                        <c:v>7125.77</c:v>
                      </c:pt>
                      <c:pt idx="10">
                        <c:v>7325.42</c:v>
                      </c:pt>
                      <c:pt idx="11">
                        <c:v>5475.64</c:v>
                      </c:pt>
                      <c:pt idx="12">
                        <c:v>6364.08</c:v>
                      </c:pt>
                      <c:pt idx="13">
                        <c:v>7430.6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'64T_4M_jmalc_opt_all_15client'!$E$1</c15:sqref>
                        </c15:formulaRef>
                      </c:ext>
                    </c:extLst>
                    <c:strCache>
                      <c:ptCount val="1"/>
                      <c:pt idx="0">
                        <c:v>RD[RBD_TIER_EC]64_thr_4096K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l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30</c:v>
                      </c:pt>
                      <c:pt idx="1">
                        <c:v>60</c:v>
                      </c:pt>
                      <c:pt idx="2">
                        <c:v>90</c:v>
                      </c:pt>
                      <c:pt idx="3">
                        <c:v>120</c:v>
                      </c:pt>
                      <c:pt idx="4">
                        <c:v>150</c:v>
                      </c:pt>
                      <c:pt idx="5">
                        <c:v>160</c:v>
                      </c:pt>
                      <c:pt idx="6">
                        <c:v>178</c:v>
                      </c:pt>
                      <c:pt idx="7">
                        <c:v>196</c:v>
                      </c:pt>
                      <c:pt idx="8">
                        <c:v>214</c:v>
                      </c:pt>
                      <c:pt idx="9">
                        <c:v>232</c:v>
                      </c:pt>
                      <c:pt idx="10">
                        <c:v>250</c:v>
                      </c:pt>
                      <c:pt idx="11">
                        <c:v>268</c:v>
                      </c:pt>
                      <c:pt idx="12">
                        <c:v>286</c:v>
                      </c:pt>
                      <c:pt idx="13">
                        <c:v>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'64T_4M_jmalc_opt_all_15client'!$E$2:$E$15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2611.5500000000002</c:v>
                      </c:pt>
                      <c:pt idx="1">
                        <c:v>4790.0600000000004</c:v>
                      </c:pt>
                      <c:pt idx="2">
                        <c:v>5822.13</c:v>
                      </c:pt>
                      <c:pt idx="3">
                        <c:v>7694.26</c:v>
                      </c:pt>
                      <c:pt idx="4">
                        <c:v>7487.14</c:v>
                      </c:pt>
                      <c:pt idx="5">
                        <c:v>8244.27</c:v>
                      </c:pt>
                      <c:pt idx="6">
                        <c:v>7688.64</c:v>
                      </c:pt>
                      <c:pt idx="7">
                        <c:v>8142.06</c:v>
                      </c:pt>
                      <c:pt idx="8">
                        <c:v>7298.49</c:v>
                      </c:pt>
                      <c:pt idx="9">
                        <c:v>5138.84</c:v>
                      </c:pt>
                      <c:pt idx="10">
                        <c:v>6382.84</c:v>
                      </c:pt>
                      <c:pt idx="11">
                        <c:v>5330.77</c:v>
                      </c:pt>
                      <c:pt idx="12">
                        <c:v>7949.26</c:v>
                      </c:pt>
                      <c:pt idx="13">
                        <c:v>7104.51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5128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Ndiscs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83104"/>
        <c:crosses val="autoZero"/>
        <c:auto val="1"/>
        <c:lblAlgn val="ctr"/>
        <c:lblOffset val="100"/>
        <c:noMultiLvlLbl val="0"/>
      </c:catAx>
      <c:valAx>
        <c:axId val="15128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Bandwidth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8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B01CD-B1AF-4D60-B1AF-316768A9BAD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FC859-424D-44DD-9641-79383CBE5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49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FC859-424D-44DD-9641-79383CBE5D9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06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none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none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4"/>
            <a:ext cx="1450504" cy="365125"/>
          </a:xfrm>
        </p:spPr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4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" name="Picture 2" descr="C:\Users\fschaer\AppData\Local\Temp\irfu_signa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77072"/>
            <a:ext cx="1800352" cy="17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9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5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41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86" y="846239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45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6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1" y="5445226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1" y="5877274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5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D30-20FA-4E16-B91C-75D7960C4DC0}" type="datetime1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16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4A43-611C-4212-9FE7-872B28B9B8F1}" type="datetime1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73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E228-120E-49B2-AF96-59313F545973}" type="datetime1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2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450A-2418-4966-BE52-BD6689D8766D}" type="datetime1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6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631B-5708-4469-9F2B-1970270312E2}" type="datetime1">
              <a:rPr lang="fr-FR" smtClean="0"/>
              <a:t>15/12/2015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01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D25B-22AA-40CA-A8A4-E415BC158271}" type="datetime1">
              <a:rPr lang="fr-FR" smtClean="0"/>
              <a:t>15/12/2015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8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E13C-C5EB-461C-9F99-F692AD6D985B}" type="datetime1">
              <a:rPr lang="fr-FR" smtClean="0"/>
              <a:t>15/12/2015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87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4"/>
            <a:ext cx="1450504" cy="365125"/>
          </a:xfrm>
        </p:spPr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4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6" name="Picture 2" descr="C:\Users\fschaer\AppData\Local\Temp\irfu_signa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77072"/>
            <a:ext cx="1800352" cy="17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4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4337-BE1F-4370-8178-45244EC45B15}" type="datetime1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694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38D4-E336-4DF2-A7FD-27F85EB6FFD7}" type="datetime1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5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883-5202-46FB-901D-87F8303661AC}" type="datetime1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34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F23B-4F8A-45EE-8D60-E5796B1D5027}" type="datetime1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8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28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140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433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195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40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4"/>
            <a:ext cx="1450504" cy="365125"/>
          </a:xfrm>
        </p:spPr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4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098" name="Picture 2" descr="C:\Users\fschaer\AppData\Local\Temp\irfu_signa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77072"/>
            <a:ext cx="1800352" cy="17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306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46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70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32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737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392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698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492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61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6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600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1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6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42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E16C-74A8-4267-9CAD-B97D621C432E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AA63-75B7-4782-98CC-CE2DA4A4F8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3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88640"/>
            <a:ext cx="1375990" cy="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1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>
              <a:buFont typeface="Arial" pitchFamily="34" charset="0"/>
              <a:buChar char="•"/>
              <a:defRPr/>
            </a:lvl1pPr>
            <a:lvl2pPr marL="720000" indent="-360363">
              <a:buFont typeface="Wingdings" pitchFamily="2" charset="2"/>
              <a:buChar char="Ø"/>
              <a:defRPr/>
            </a:lvl2pPr>
            <a:lvl3pPr marL="1080000" indent="-285750">
              <a:buSzPct val="75000"/>
              <a:buFont typeface="Courier New" pitchFamily="49" charset="0"/>
              <a:buChar char="o"/>
              <a:defRPr/>
            </a:lvl3pPr>
            <a:lvl4pPr marL="1440000" indent="-238125">
              <a:buFont typeface="Wingdings" pitchFamily="2" charset="2"/>
              <a:buChar char="v"/>
              <a:defRPr/>
            </a:lvl4pPr>
            <a:lvl5pPr marL="1800000" indent="-114300"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88640"/>
            <a:ext cx="1375990" cy="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88640"/>
            <a:ext cx="1375990" cy="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9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88640"/>
            <a:ext cx="1375990" cy="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1" y="3707508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88640"/>
            <a:ext cx="1375990" cy="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1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1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4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1" y="6305194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600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10" y="44624"/>
            <a:ext cx="1045006" cy="850672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88640"/>
            <a:ext cx="1375990" cy="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2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51FD7-0E5B-4CD2-BBD1-DCEA48377AE2}" type="datetime1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36BB-72BA-4D9C-B436-9EB65FABC42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122"/>
          </a:xfrm>
          <a:prstGeom prst="rect">
            <a:avLst/>
          </a:prstGeom>
          <a:solidFill>
            <a:srgbClr val="006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162272" y="6597352"/>
            <a:ext cx="9468544" cy="576064"/>
          </a:xfrm>
          <a:prstGeom prst="rect">
            <a:avLst/>
          </a:prstGeom>
          <a:solidFill>
            <a:srgbClr val="006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F:\salle des machines aile 0 27 03 2014\salle des machines aile0 27 03 2014-2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19" b="53909"/>
          <a:stretch/>
        </p:blipFill>
        <p:spPr bwMode="auto">
          <a:xfrm>
            <a:off x="-33711" y="6635673"/>
            <a:ext cx="925252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8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8186-3077-4937-8E21-DCC45629CA9B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91494-6DE7-4BEB-B25B-427358681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97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V-Cube_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" y="-20219"/>
            <a:ext cx="9147600" cy="68640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437" y="1548000"/>
            <a:ext cx="927020" cy="126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71800" y="134076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CEPHFS  au LLR</a:t>
            </a:r>
            <a:endParaRPr lang="fr-F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Orientation des tests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/>
            <a:r>
              <a:rPr lang="fr-FR" dirty="0"/>
              <a:t>Remplacement des multiples serveurs NFS</a:t>
            </a:r>
          </a:p>
          <a:p>
            <a:pPr marL="627063"/>
            <a:r>
              <a:rPr lang="fr-FR" dirty="0"/>
              <a:t>Utilisation comme stockage grille</a:t>
            </a:r>
          </a:p>
          <a:p>
            <a:pPr marL="1004163" lvl="1"/>
            <a:r>
              <a:rPr lang="fr-FR" dirty="0"/>
              <a:t>100 </a:t>
            </a:r>
            <a:r>
              <a:rPr lang="fr-FR" dirty="0" err="1"/>
              <a:t>mbits</a:t>
            </a:r>
            <a:r>
              <a:rPr lang="fr-FR" dirty="0"/>
              <a:t>/</a:t>
            </a:r>
            <a:r>
              <a:rPr lang="fr-FR" dirty="0" err="1"/>
              <a:t>TiB</a:t>
            </a:r>
            <a:r>
              <a:rPr lang="fr-FR" dirty="0"/>
              <a:t>/s </a:t>
            </a:r>
            <a:r>
              <a:rPr lang="fr-FR" dirty="0" smtClean="0"/>
              <a:t>requis (lecture/écriture)</a:t>
            </a:r>
            <a:endParaRPr lang="fr-FR" dirty="0"/>
          </a:p>
          <a:p>
            <a:pPr marL="1004163" lvl="1"/>
            <a:r>
              <a:rPr lang="fr-FR" dirty="0" smtClean="0"/>
              <a:t>Cluster 200 </a:t>
            </a:r>
            <a:r>
              <a:rPr lang="fr-FR" dirty="0" err="1"/>
              <a:t>TiB</a:t>
            </a:r>
            <a:r>
              <a:rPr lang="fr-FR" dirty="0"/>
              <a:t> : </a:t>
            </a:r>
            <a:r>
              <a:rPr lang="fr-FR" dirty="0" smtClean="0"/>
              <a:t>20 </a:t>
            </a:r>
            <a:r>
              <a:rPr lang="fr-FR" dirty="0" err="1"/>
              <a:t>gbits</a:t>
            </a:r>
            <a:r>
              <a:rPr lang="fr-FR" dirty="0"/>
              <a:t>/s : </a:t>
            </a:r>
            <a:r>
              <a:rPr lang="fr-FR" dirty="0" smtClean="0"/>
              <a:t>2500MiB/s</a:t>
            </a:r>
            <a:endParaRPr lang="fr-FR" dirty="0"/>
          </a:p>
          <a:p>
            <a:pPr marL="627063"/>
            <a:r>
              <a:rPr lang="fr-FR" dirty="0" smtClean="0"/>
              <a:t>Utilisation </a:t>
            </a:r>
            <a:r>
              <a:rPr lang="fr-FR" dirty="0"/>
              <a:t>stockage cloud</a:t>
            </a:r>
          </a:p>
          <a:p>
            <a:pPr marL="1004163" lvl="1"/>
            <a:r>
              <a:rPr lang="fr-FR" dirty="0"/>
              <a:t>IOPS ? SSD </a:t>
            </a:r>
            <a:r>
              <a:rPr lang="fr-FR" dirty="0" smtClean="0"/>
              <a:t>?</a:t>
            </a:r>
            <a:endParaRPr lang="fr-FR" dirty="0"/>
          </a:p>
          <a:p>
            <a:pPr marL="627063"/>
            <a:r>
              <a:rPr lang="fr-FR" dirty="0" smtClean="0"/>
              <a:t>Pas de </a:t>
            </a:r>
            <a:r>
              <a:rPr lang="fr-FR" dirty="0" err="1" smtClean="0"/>
              <a:t>prod</a:t>
            </a:r>
            <a:endParaRPr lang="fr-FR" dirty="0" smtClean="0"/>
          </a:p>
          <a:p>
            <a:pPr marL="1004163" lvl="1"/>
            <a:r>
              <a:rPr lang="fr-FR" dirty="0" smtClean="0"/>
              <a:t>Cassage/reconfiguration du cluster possible (pour l’instant)</a:t>
            </a:r>
          </a:p>
          <a:p>
            <a:pPr marL="627063"/>
            <a:r>
              <a:rPr lang="fr-FR" dirty="0" smtClean="0"/>
              <a:t>Pas de SSD ou…</a:t>
            </a:r>
          </a:p>
          <a:p>
            <a:pPr marL="1004163" lvl="1"/>
            <a:r>
              <a:rPr lang="fr-FR" dirty="0" smtClean="0"/>
              <a:t>Serveurs actuels SSD-</a:t>
            </a:r>
            <a:r>
              <a:rPr lang="fr-FR" dirty="0" err="1" smtClean="0"/>
              <a:t>less</a:t>
            </a:r>
            <a:endParaRPr lang="fr-FR" dirty="0" smtClean="0"/>
          </a:p>
          <a:p>
            <a:pPr marL="1004163" lvl="1"/>
            <a:r>
              <a:rPr lang="fr-FR" dirty="0" smtClean="0"/>
              <a:t>Eventuellement : un pool SSD pour les IOPS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26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Échec des tests </a:t>
            </a:r>
            <a:r>
              <a:rPr lang="fr-FR" dirty="0" smtClean="0"/>
              <a:t>SSD</a:t>
            </a:r>
            <a:endParaRPr lang="fr-FR" dirty="0"/>
          </a:p>
        </p:txBody>
      </p:sp>
      <p:pic>
        <p:nvPicPr>
          <p:cNvPr id="1026" name="Picture 2" descr="SAMSUNG SM843T Data Center Series MZ7WD240HAFV-00003 2.5&amp;#34; 240GB SATA 6.0Gb&amp;#47;s MLC Enterprise Solid State Drive - OEM" title="SM843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45" y="2063588"/>
            <a:ext cx="4505194" cy="33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6003" y="5442484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Samsung SM 843T</a:t>
            </a:r>
          </a:p>
          <a:p>
            <a:pPr algn="ctr"/>
            <a:r>
              <a:rPr lang="fr-FR" dirty="0" smtClean="0"/>
              <a:t>« D3LL »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67" y="2291737"/>
            <a:ext cx="3490979" cy="289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12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Benchs</a:t>
            </a:r>
            <a:r>
              <a:rPr lang="fr-FR" dirty="0" smtClean="0"/>
              <a:t>=f(</a:t>
            </a:r>
            <a:r>
              <a:rPr lang="fr-FR" dirty="0" err="1" smtClean="0"/>
              <a:t>a,b</a:t>
            </a:r>
            <a:r>
              <a:rPr lang="fr-FR" dirty="0" smtClean="0"/>
              <a:t>,…</a:t>
            </a:r>
            <a:r>
              <a:rPr lang="fr-FR" dirty="0" err="1" smtClean="0"/>
              <a:t>x,y,z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Benchs</a:t>
            </a:r>
            <a:r>
              <a:rPr lang="fr-FR" dirty="0" smtClean="0"/>
              <a:t> dépendent :</a:t>
            </a:r>
          </a:p>
          <a:p>
            <a:pPr lvl="1"/>
            <a:r>
              <a:rPr lang="fr-FR" dirty="0" smtClean="0"/>
              <a:t>Du type de </a:t>
            </a:r>
            <a:r>
              <a:rPr lang="fr-FR" dirty="0" err="1" smtClean="0"/>
              <a:t>filesystem</a:t>
            </a:r>
            <a:r>
              <a:rPr lang="fr-FR" dirty="0" smtClean="0"/>
              <a:t> : XFS/ext4/</a:t>
            </a:r>
            <a:r>
              <a:rPr lang="fr-FR" dirty="0" err="1" smtClean="0"/>
              <a:t>btrfs</a:t>
            </a:r>
            <a:endParaRPr lang="fr-FR" dirty="0" smtClean="0"/>
          </a:p>
          <a:p>
            <a:pPr lvl="2"/>
            <a:r>
              <a:rPr lang="fr-FR" dirty="0" smtClean="0"/>
              <a:t>De la taille des blocs de ce </a:t>
            </a:r>
            <a:r>
              <a:rPr lang="fr-FR" dirty="0" err="1" smtClean="0"/>
              <a:t>filesystem</a:t>
            </a:r>
            <a:endParaRPr lang="fr-FR" dirty="0" smtClean="0"/>
          </a:p>
          <a:p>
            <a:pPr lvl="1"/>
            <a:r>
              <a:rPr lang="fr-FR" dirty="0" err="1" smtClean="0"/>
              <a:t>jemalloc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Utilisation de caches SSD ?</a:t>
            </a:r>
          </a:p>
          <a:p>
            <a:pPr lvl="1"/>
            <a:r>
              <a:rPr lang="fr-FR" dirty="0" smtClean="0"/>
              <a:t>Du nombre de clients (machines) / threads (par client)</a:t>
            </a:r>
          </a:p>
          <a:p>
            <a:pPr lvl="1"/>
            <a:r>
              <a:rPr lang="fr-FR" dirty="0"/>
              <a:t>De la taille des blocs </a:t>
            </a:r>
            <a:r>
              <a:rPr lang="fr-FR" dirty="0" err="1"/>
              <a:t>benché</a:t>
            </a:r>
            <a:r>
              <a:rPr lang="fr-FR" dirty="0"/>
              <a:t> par le client</a:t>
            </a:r>
          </a:p>
          <a:p>
            <a:pPr lvl="1"/>
            <a:r>
              <a:rPr lang="fr-FR" dirty="0" smtClean="0"/>
              <a:t>Du nombre de serveurs</a:t>
            </a:r>
          </a:p>
          <a:p>
            <a:pPr lvl="1"/>
            <a:r>
              <a:rPr lang="fr-FR" dirty="0" smtClean="0"/>
              <a:t>Du type de pool</a:t>
            </a:r>
          </a:p>
          <a:p>
            <a:pPr lvl="2"/>
            <a:r>
              <a:rPr lang="fr-FR" dirty="0" smtClean="0"/>
              <a:t>Nombre de </a:t>
            </a:r>
            <a:r>
              <a:rPr lang="fr-FR" dirty="0" err="1" smtClean="0"/>
              <a:t>replica</a:t>
            </a:r>
            <a:endParaRPr lang="fr-FR" dirty="0" smtClean="0"/>
          </a:p>
          <a:p>
            <a:pPr lvl="2"/>
            <a:r>
              <a:rPr lang="fr-FR" dirty="0" smtClean="0"/>
              <a:t>Taille </a:t>
            </a:r>
            <a:r>
              <a:rPr lang="fr-FR" dirty="0" err="1" smtClean="0"/>
              <a:t>k,m</a:t>
            </a:r>
            <a:r>
              <a:rPr lang="fr-FR" dirty="0" smtClean="0"/>
              <a:t> pour EC</a:t>
            </a:r>
          </a:p>
          <a:p>
            <a:pPr lvl="3"/>
            <a:r>
              <a:rPr lang="fr-FR" dirty="0" smtClean="0"/>
              <a:t>Type de plugin EC : </a:t>
            </a:r>
            <a:r>
              <a:rPr lang="fr-FR" dirty="0" err="1" smtClean="0"/>
              <a:t>isa</a:t>
            </a:r>
            <a:r>
              <a:rPr lang="fr-FR" dirty="0" smtClean="0"/>
              <a:t> (</a:t>
            </a:r>
            <a:r>
              <a:rPr lang="fr-FR" dirty="0" err="1" smtClean="0"/>
              <a:t>intel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acceleration</a:t>
            </a:r>
            <a:r>
              <a:rPr lang="fr-FR" dirty="0" smtClean="0"/>
              <a:t>) / </a:t>
            </a:r>
            <a:r>
              <a:rPr lang="fr-FR" dirty="0" err="1" smtClean="0"/>
              <a:t>jerasure</a:t>
            </a:r>
            <a:endParaRPr lang="fr-FR" dirty="0" smtClean="0"/>
          </a:p>
          <a:p>
            <a:pPr lvl="1"/>
            <a:r>
              <a:rPr lang="fr-FR" dirty="0" smtClean="0"/>
              <a:t>Des connexions réseau</a:t>
            </a:r>
          </a:p>
          <a:p>
            <a:pPr lvl="2"/>
            <a:r>
              <a:rPr lang="fr-FR" dirty="0" smtClean="0"/>
              <a:t>Réseau </a:t>
            </a:r>
            <a:r>
              <a:rPr lang="fr-FR" dirty="0" err="1" smtClean="0"/>
              <a:t>ceph</a:t>
            </a:r>
            <a:r>
              <a:rPr lang="fr-FR" dirty="0" smtClean="0"/>
              <a:t> interne dédié 10G ?</a:t>
            </a:r>
          </a:p>
          <a:p>
            <a:pPr lvl="1"/>
            <a:r>
              <a:rPr lang="fr-FR" dirty="0" smtClean="0"/>
              <a:t>Des paramètres système</a:t>
            </a:r>
          </a:p>
          <a:p>
            <a:pPr lvl="2"/>
            <a:r>
              <a:rPr lang="fr-FR" dirty="0" smtClean="0"/>
              <a:t>Queue </a:t>
            </a:r>
            <a:r>
              <a:rPr lang="fr-FR" dirty="0" err="1" smtClean="0"/>
              <a:t>depth</a:t>
            </a:r>
            <a:r>
              <a:rPr lang="fr-FR" dirty="0" smtClean="0"/>
              <a:t> disques, </a:t>
            </a:r>
            <a:r>
              <a:rPr lang="fr-FR" dirty="0" err="1" smtClean="0"/>
              <a:t>controlleur</a:t>
            </a:r>
            <a:endParaRPr lang="fr-FR" dirty="0" smtClean="0"/>
          </a:p>
          <a:p>
            <a:pPr lvl="2"/>
            <a:r>
              <a:rPr lang="fr-FR" dirty="0" smtClean="0"/>
              <a:t>MTU 1500 ? Saturation switches ?</a:t>
            </a:r>
          </a:p>
          <a:p>
            <a:pPr lvl="2"/>
            <a:r>
              <a:rPr lang="fr-FR" dirty="0" err="1" smtClean="0"/>
              <a:t>Kernel</a:t>
            </a:r>
            <a:r>
              <a:rPr lang="fr-FR" dirty="0" smtClean="0"/>
              <a:t> </a:t>
            </a:r>
            <a:r>
              <a:rPr lang="fr-FR" dirty="0" err="1" smtClean="0"/>
              <a:t>params</a:t>
            </a:r>
            <a:r>
              <a:rPr lang="fr-FR" dirty="0" smtClean="0"/>
              <a:t> (TCP </a:t>
            </a:r>
            <a:r>
              <a:rPr lang="fr-FR" dirty="0" err="1" smtClean="0"/>
              <a:t>rmem,wmem</a:t>
            </a:r>
            <a:r>
              <a:rPr lang="fr-FR" dirty="0" smtClean="0"/>
              <a:t>,</a:t>
            </a:r>
            <a:r>
              <a:rPr lang="fr-FR" i="1" dirty="0"/>
              <a:t> </a:t>
            </a:r>
            <a:r>
              <a:rPr lang="fr-FR" i="1" dirty="0" err="1"/>
              <a:t>vfs_cache_pressure</a:t>
            </a:r>
            <a:r>
              <a:rPr lang="fr-FR" dirty="0" smtClean="0"/>
              <a:t>…)</a:t>
            </a:r>
          </a:p>
          <a:p>
            <a:pPr lvl="1"/>
            <a:r>
              <a:rPr lang="fr-FR" dirty="0" smtClean="0"/>
              <a:t>De l’état des disques</a:t>
            </a:r>
          </a:p>
          <a:p>
            <a:pPr lvl="2"/>
            <a:r>
              <a:rPr lang="fr-FR" dirty="0" smtClean="0"/>
              <a:t>Juste avec le </a:t>
            </a:r>
            <a:r>
              <a:rPr lang="fr-FR" dirty="0" err="1" smtClean="0"/>
              <a:t>scrubbing</a:t>
            </a:r>
            <a:r>
              <a:rPr lang="fr-FR" dirty="0" smtClean="0"/>
              <a:t> : disque avec 3000 secteurs défectueux</a:t>
            </a:r>
          </a:p>
          <a:p>
            <a:pPr lvl="2"/>
            <a:r>
              <a:rPr lang="fr-FR" dirty="0" smtClean="0"/>
              <a:t>Durant les </a:t>
            </a:r>
            <a:r>
              <a:rPr lang="fr-FR" dirty="0" err="1" smtClean="0"/>
              <a:t>benchs</a:t>
            </a:r>
            <a:r>
              <a:rPr lang="fr-FR" dirty="0" smtClean="0"/>
              <a:t> : 3 disques &gt; 300 secteurs…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1026" name="Picture 2" descr="https://upload.wikimedia.org/wikipedia/commons/thumb/f/f3/V-Cube_7_scrambled.jpg/220px-V-Cube_7_scramb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5" y="126876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256215" y="3398377"/>
            <a:ext cx="8889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hlinkClick r:id="rId3"/>
              </a:rPr>
              <a:t>@v-cube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39117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ALEAS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Support </a:t>
            </a:r>
            <a:r>
              <a:rPr lang="fr-FR" dirty="0" err="1" smtClean="0"/>
              <a:t>Ceph</a:t>
            </a:r>
            <a:r>
              <a:rPr lang="fr-FR" dirty="0" smtClean="0"/>
              <a:t>/RHEL</a:t>
            </a:r>
          </a:p>
          <a:p>
            <a:pPr lvl="1"/>
            <a:r>
              <a:rPr lang="fr-FR" dirty="0" smtClean="0"/>
              <a:t>très mauvais jusque RHEL/</a:t>
            </a:r>
            <a:r>
              <a:rPr lang="fr-FR" dirty="0" err="1" smtClean="0"/>
              <a:t>CentOS</a:t>
            </a:r>
            <a:r>
              <a:rPr lang="fr-FR" dirty="0" smtClean="0"/>
              <a:t> 7.0</a:t>
            </a:r>
          </a:p>
          <a:p>
            <a:pPr lvl="2"/>
            <a:r>
              <a:rPr lang="fr-FR" dirty="0" smtClean="0"/>
              <a:t>mais bon dans RHEV...</a:t>
            </a:r>
          </a:p>
          <a:p>
            <a:pPr lvl="1"/>
            <a:r>
              <a:rPr lang="fr-FR" dirty="0" smtClean="0"/>
              <a:t>Avec 7.1 (</a:t>
            </a:r>
            <a:r>
              <a:rPr lang="fr-FR" dirty="0" err="1" smtClean="0"/>
              <a:t>CentOS</a:t>
            </a:r>
            <a:r>
              <a:rPr lang="fr-FR" dirty="0" smtClean="0"/>
              <a:t>) : </a:t>
            </a:r>
          </a:p>
          <a:p>
            <a:pPr lvl="2"/>
            <a:r>
              <a:rPr lang="fr-FR" dirty="0" smtClean="0"/>
              <a:t>enfin </a:t>
            </a:r>
            <a:r>
              <a:rPr lang="fr-FR" dirty="0" err="1" smtClean="0"/>
              <a:t>krbd</a:t>
            </a:r>
            <a:r>
              <a:rPr lang="fr-FR" dirty="0" smtClean="0"/>
              <a:t> (module </a:t>
            </a:r>
            <a:r>
              <a:rPr lang="fr-FR" dirty="0" err="1" smtClean="0"/>
              <a:t>rbd</a:t>
            </a:r>
            <a:r>
              <a:rPr lang="fr-FR" dirty="0" smtClean="0"/>
              <a:t>) !</a:t>
            </a:r>
          </a:p>
          <a:p>
            <a:pPr lvl="2"/>
            <a:r>
              <a:rPr lang="fr-FR" dirty="0" smtClean="0"/>
              <a:t>support pour les « secret » </a:t>
            </a:r>
            <a:r>
              <a:rPr lang="fr-FR" dirty="0" err="1" smtClean="0"/>
              <a:t>libvirt</a:t>
            </a:r>
            <a:r>
              <a:rPr lang="fr-FR" dirty="0" smtClean="0"/>
              <a:t> de type </a:t>
            </a:r>
            <a:r>
              <a:rPr lang="fr-FR" dirty="0" err="1" smtClean="0"/>
              <a:t>ceph</a:t>
            </a:r>
            <a:r>
              <a:rPr lang="fr-FR" dirty="0" smtClean="0"/>
              <a:t> !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37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Benchs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ajout de disques graduellement</a:t>
            </a:r>
          </a:p>
          <a:p>
            <a:pPr lvl="1"/>
            <a:r>
              <a:rPr lang="fr-FR" dirty="0"/>
              <a:t>Pour vérifier un effet </a:t>
            </a:r>
            <a:r>
              <a:rPr lang="fr-FR" dirty="0" smtClean="0"/>
              <a:t>plateau</a:t>
            </a:r>
          </a:p>
          <a:p>
            <a:r>
              <a:rPr lang="fr-FR" dirty="0" smtClean="0"/>
              <a:t>Pour vérifier effet nombre de clients : tests =f(threads)</a:t>
            </a:r>
          </a:p>
          <a:p>
            <a:r>
              <a:rPr lang="fr-FR" dirty="0" smtClean="0"/>
              <a:t>Pour vérifier la taille des blocs </a:t>
            </a:r>
            <a:r>
              <a:rPr lang="fr-FR" dirty="0" err="1" smtClean="0"/>
              <a:t>ceph</a:t>
            </a:r>
            <a:r>
              <a:rPr lang="fr-FR" dirty="0" smtClean="0"/>
              <a:t> : tests=f(</a:t>
            </a:r>
            <a:r>
              <a:rPr lang="fr-FR" dirty="0" err="1" smtClean="0"/>
              <a:t>blocksize</a:t>
            </a:r>
            <a:r>
              <a:rPr lang="fr-FR" dirty="0" smtClean="0"/>
              <a:t>)</a:t>
            </a:r>
          </a:p>
          <a:p>
            <a:r>
              <a:rPr lang="fr-FR" dirty="0" smtClean="0"/>
              <a:t>Tests effectués</a:t>
            </a:r>
          </a:p>
          <a:p>
            <a:pPr lvl="1"/>
            <a:r>
              <a:rPr lang="fr-FR" dirty="0" err="1" smtClean="0"/>
              <a:t>Blocksize</a:t>
            </a:r>
            <a:r>
              <a:rPr lang="fr-FR" dirty="0" smtClean="0"/>
              <a:t> = 16k/1M/4M/8M</a:t>
            </a:r>
          </a:p>
          <a:p>
            <a:pPr lvl="1"/>
            <a:r>
              <a:rPr lang="fr-FR" dirty="0" err="1" smtClean="0"/>
              <a:t>Disks</a:t>
            </a:r>
            <a:r>
              <a:rPr lang="fr-FR" dirty="0" smtClean="0"/>
              <a:t>=12/24/36/48/60/72/84/96/108/120/132/138 ... 304</a:t>
            </a:r>
            <a:endParaRPr lang="fr-FR" dirty="0"/>
          </a:p>
          <a:p>
            <a:pPr lvl="1"/>
            <a:r>
              <a:rPr lang="fr-FR" dirty="0" smtClean="0"/>
              <a:t>Threads=2/64/256</a:t>
            </a:r>
          </a:p>
          <a:p>
            <a:pPr lvl="1"/>
            <a:r>
              <a:rPr lang="fr-FR" dirty="0" smtClean="0"/>
              <a:t>Pools = EC_ISA_5_1/</a:t>
            </a:r>
            <a:r>
              <a:rPr lang="fr-FR" dirty="0"/>
              <a:t> </a:t>
            </a:r>
            <a:r>
              <a:rPr lang="fr-FR" dirty="0" smtClean="0"/>
              <a:t>EC_5_1/</a:t>
            </a:r>
            <a:r>
              <a:rPr lang="fr-FR" dirty="0"/>
              <a:t> </a:t>
            </a:r>
            <a:r>
              <a:rPr lang="fr-FR" dirty="0" smtClean="0"/>
              <a:t>EC_4_1/</a:t>
            </a:r>
            <a:r>
              <a:rPr lang="fr-FR" dirty="0"/>
              <a:t> </a:t>
            </a:r>
            <a:r>
              <a:rPr lang="fr-FR" dirty="0" smtClean="0"/>
              <a:t>EC_ISA_4_1/</a:t>
            </a:r>
            <a:r>
              <a:rPr lang="fr-FR" dirty="0"/>
              <a:t> </a:t>
            </a:r>
            <a:r>
              <a:rPr lang="fr-FR" dirty="0" smtClean="0"/>
              <a:t>RBD_2REPL/</a:t>
            </a:r>
            <a:r>
              <a:rPr lang="fr-FR" dirty="0"/>
              <a:t> </a:t>
            </a:r>
            <a:r>
              <a:rPr lang="fr-FR" dirty="0" smtClean="0"/>
              <a:t>RBD_3REPL/</a:t>
            </a:r>
            <a:r>
              <a:rPr lang="fr-FR" dirty="0"/>
              <a:t> </a:t>
            </a:r>
            <a:r>
              <a:rPr lang="fr-FR" dirty="0" smtClean="0"/>
              <a:t>RBD_TIER_EC (4_1)</a:t>
            </a:r>
          </a:p>
          <a:p>
            <a:pPr lvl="1"/>
            <a:r>
              <a:rPr lang="fr-FR" dirty="0" smtClean="0"/>
              <a:t>Ecriture durant 120 secondes</a:t>
            </a:r>
          </a:p>
          <a:p>
            <a:pPr lvl="1"/>
            <a:r>
              <a:rPr lang="fr-FR" dirty="0" smtClean="0"/>
              <a:t>Lecture durant 60s</a:t>
            </a:r>
          </a:p>
          <a:p>
            <a:pPr lvl="1"/>
            <a:r>
              <a:rPr lang="fr-FR" dirty="0" smtClean="0"/>
              <a:t>5 clients 10Gbits, puis 10 et 15 clients</a:t>
            </a:r>
          </a:p>
          <a:p>
            <a:r>
              <a:rPr lang="fr-FR" dirty="0" smtClean="0"/>
              <a:t>Tests </a:t>
            </a:r>
            <a:r>
              <a:rPr lang="fr-FR" dirty="0" err="1" smtClean="0"/>
              <a:t>runtime</a:t>
            </a:r>
            <a:r>
              <a:rPr lang="fr-FR" dirty="0" smtClean="0"/>
              <a:t> : &gt;60 heures, 1008 </a:t>
            </a:r>
            <a:r>
              <a:rPr lang="fr-FR" dirty="0" err="1" smtClean="0"/>
              <a:t>benches</a:t>
            </a:r>
            <a:r>
              <a:rPr lang="fr-FR" dirty="0" smtClean="0"/>
              <a:t> x 2 (</a:t>
            </a:r>
            <a:r>
              <a:rPr lang="fr-FR" dirty="0" err="1" smtClean="0"/>
              <a:t>read</a:t>
            </a:r>
            <a:r>
              <a:rPr lang="fr-FR" dirty="0" smtClean="0"/>
              <a:t> AND </a:t>
            </a:r>
            <a:r>
              <a:rPr lang="fr-FR" dirty="0" err="1" smtClean="0"/>
              <a:t>write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00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 </a:t>
            </a:r>
            <a:r>
              <a:rPr lang="fr-FR" dirty="0" err="1" smtClean="0"/>
              <a:t>preliminaire</a:t>
            </a:r>
            <a:r>
              <a:rPr lang="fr-FR" dirty="0" smtClean="0"/>
              <a:t> : </a:t>
            </a:r>
            <a:r>
              <a:rPr lang="fr-FR" dirty="0" err="1" smtClean="0"/>
              <a:t>write</a:t>
            </a:r>
            <a:r>
              <a:rPr lang="fr-FR" dirty="0" smtClean="0"/>
              <a:t> amplification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écriture CEPH est amplifiée</a:t>
            </a:r>
          </a:p>
          <a:p>
            <a:pPr lvl="1"/>
            <a:r>
              <a:rPr lang="fr-FR" dirty="0" smtClean="0"/>
              <a:t>chaque donnée est écrite dans le journal CEPH </a:t>
            </a:r>
          </a:p>
          <a:p>
            <a:pPr lvl="1"/>
            <a:r>
              <a:rPr lang="fr-FR" dirty="0" smtClean="0"/>
              <a:t>Puis migrée vers la partition de données</a:t>
            </a:r>
          </a:p>
          <a:p>
            <a:pPr lvl="1"/>
            <a:r>
              <a:rPr lang="fr-FR" dirty="0"/>
              <a:t>Pour les pools à réplica : 1 octet </a:t>
            </a:r>
            <a:r>
              <a:rPr lang="fr-FR" dirty="0" smtClean="0"/>
              <a:t>multiplié par le nombre de réplica</a:t>
            </a:r>
            <a:endParaRPr lang="fr-FR" dirty="0"/>
          </a:p>
          <a:p>
            <a:pPr lvl="2"/>
            <a:r>
              <a:rPr lang="fr-FR" dirty="0" smtClean="0"/>
              <a:t>Et donc : 1 octet devient 2xN (journal </a:t>
            </a:r>
            <a:r>
              <a:rPr lang="fr-FR" dirty="0" err="1" smtClean="0"/>
              <a:t>ceph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pour 3 réplicas : 6 octets écrits, 3 lus</a:t>
            </a:r>
          </a:p>
          <a:p>
            <a:pPr lvl="1"/>
            <a:r>
              <a:rPr lang="fr-FR" dirty="0" smtClean="0"/>
              <a:t>Pour l’</a:t>
            </a:r>
            <a:r>
              <a:rPr lang="fr-FR" dirty="0" err="1" smtClean="0"/>
              <a:t>erasure</a:t>
            </a:r>
            <a:r>
              <a:rPr lang="fr-FR" dirty="0" smtClean="0"/>
              <a:t> </a:t>
            </a:r>
            <a:r>
              <a:rPr lang="fr-FR" dirty="0" err="1" smtClean="0"/>
              <a:t>coding</a:t>
            </a:r>
            <a:r>
              <a:rPr lang="fr-FR" dirty="0" smtClean="0"/>
              <a:t> (ex. : 4+1) :</a:t>
            </a:r>
          </a:p>
          <a:p>
            <a:pPr lvl="2"/>
            <a:r>
              <a:rPr lang="fr-FR" dirty="0" smtClean="0"/>
              <a:t>4 octets deviennent 5</a:t>
            </a:r>
          </a:p>
          <a:p>
            <a:pPr lvl="2"/>
            <a:r>
              <a:rPr lang="fr-FR" dirty="0" smtClean="0"/>
              <a:t>Avec les journaux </a:t>
            </a:r>
            <a:r>
              <a:rPr lang="fr-FR" dirty="0" err="1" smtClean="0"/>
              <a:t>Ceph</a:t>
            </a:r>
            <a:r>
              <a:rPr lang="fr-FR" dirty="0" smtClean="0"/>
              <a:t> : 4 =&gt; 10 octets écrits, 5 lus</a:t>
            </a:r>
          </a:p>
          <a:p>
            <a:r>
              <a:rPr lang="fr-FR" dirty="0" smtClean="0"/>
              <a:t>Sans compter les journaux des </a:t>
            </a:r>
            <a:r>
              <a:rPr lang="fr-FR" dirty="0" err="1" smtClean="0"/>
              <a:t>filesystems</a:t>
            </a:r>
            <a:r>
              <a:rPr lang="fr-FR" dirty="0" smtClean="0"/>
              <a:t> eux même : x2 ?</a:t>
            </a:r>
          </a:p>
          <a:p>
            <a:r>
              <a:rPr lang="fr-FR" dirty="0" smtClean="0"/>
              <a:t>BTRFS = </a:t>
            </a:r>
            <a:r>
              <a:rPr lang="fr-FR" dirty="0" err="1" smtClean="0"/>
              <a:t>CoW</a:t>
            </a:r>
            <a:r>
              <a:rPr lang="fr-FR" dirty="0" smtClean="0"/>
              <a:t> pour son propre journal (hors </a:t>
            </a:r>
            <a:r>
              <a:rPr lang="fr-FR" dirty="0" err="1" smtClean="0"/>
              <a:t>ceph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performances meilleures</a:t>
            </a:r>
          </a:p>
          <a:p>
            <a:pPr lvl="1"/>
            <a:r>
              <a:rPr lang="fr-FR" dirty="0" smtClean="0"/>
              <a:t>mais très CPU </a:t>
            </a:r>
            <a:r>
              <a:rPr lang="fr-FR" dirty="0" err="1" smtClean="0"/>
              <a:t>hungry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et pas mature</a:t>
            </a:r>
          </a:p>
        </p:txBody>
      </p:sp>
    </p:spTree>
    <p:extLst>
      <p:ext uri="{BB962C8B-B14F-4D97-AF65-F5344CB8AC3E}">
        <p14:creationId xmlns:p14="http://schemas.microsoft.com/office/powerpoint/2010/main" val="425053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R510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95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BENCHS représentatifs</a:t>
            </a:r>
            <a:br>
              <a:rPr lang="fr-FR" dirty="0" smtClean="0"/>
            </a:br>
            <a:r>
              <a:rPr lang="fr-FR" dirty="0" smtClean="0"/>
              <a:t>4M/2T/5C (WRITE)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« gros » écarts EC 4/1, 5/1 </a:t>
            </a:r>
            <a:r>
              <a:rPr lang="fr-FR" dirty="0" err="1" smtClean="0"/>
              <a:t>jerasure</a:t>
            </a:r>
            <a:r>
              <a:rPr lang="fr-FR" dirty="0" smtClean="0"/>
              <a:t>/ISA</a:t>
            </a:r>
          </a:p>
          <a:p>
            <a:r>
              <a:rPr lang="fr-FR" dirty="0" smtClean="0"/>
              <a:t>plafond très visible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110200"/>
              </p:ext>
            </p:extLst>
          </p:nvPr>
        </p:nvGraphicFramePr>
        <p:xfrm>
          <a:off x="0" y="980728"/>
          <a:ext cx="9080938" cy="464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46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BENCHS </a:t>
            </a:r>
            <a:r>
              <a:rPr lang="fr-FR" dirty="0" err="1" smtClean="0"/>
              <a:t>representatifs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4M/2T/5C (READ)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23993"/>
              </p:ext>
            </p:extLst>
          </p:nvPr>
        </p:nvGraphicFramePr>
        <p:xfrm>
          <a:off x="101819" y="980728"/>
          <a:ext cx="8877300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85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4M/</a:t>
            </a:r>
            <a:r>
              <a:rPr lang="fr-FR" dirty="0" smtClean="0">
                <a:solidFill>
                  <a:srgbClr val="FFFF00"/>
                </a:solidFill>
              </a:rPr>
              <a:t>64</a:t>
            </a:r>
            <a:r>
              <a:rPr lang="fr-FR" dirty="0" smtClean="0"/>
              <a:t>T/5C Write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l’écriture de 3 </a:t>
            </a:r>
            <a:r>
              <a:rPr lang="fr-FR" dirty="0" err="1" smtClean="0"/>
              <a:t>replicas</a:t>
            </a:r>
            <a:r>
              <a:rPr lang="fr-FR" dirty="0" smtClean="0"/>
              <a:t> est 2x moins performante que EC 4+1</a:t>
            </a:r>
          </a:p>
          <a:p>
            <a:r>
              <a:rPr lang="fr-FR" dirty="0" smtClean="0"/>
              <a:t>perfs EC 5+1 &lt; EC 4+1 ??</a:t>
            </a:r>
          </a:p>
          <a:p>
            <a:r>
              <a:rPr lang="fr-FR" dirty="0" smtClean="0"/>
              <a:t>tassement des perfs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388069"/>
              </p:ext>
            </p:extLst>
          </p:nvPr>
        </p:nvGraphicFramePr>
        <p:xfrm>
          <a:off x="125796" y="1138074"/>
          <a:ext cx="8782050" cy="468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76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prévue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Utiliser le système de fichier </a:t>
            </a:r>
            <a:r>
              <a:rPr lang="fr-FR" dirty="0" err="1" smtClean="0"/>
              <a:t>cephfs</a:t>
            </a:r>
            <a:endParaRPr lang="fr-FR" dirty="0" smtClean="0"/>
          </a:p>
          <a:p>
            <a:r>
              <a:rPr lang="fr-FR" dirty="0" smtClean="0"/>
              <a:t>Pour fournir un espace de stockage pour la sauvegarde des portables à partir de servers recyclés</a:t>
            </a:r>
          </a:p>
          <a:p>
            <a:r>
              <a:rPr lang="fr-FR" dirty="0" smtClean="0"/>
              <a:t>Passage DPM sur CEPH pas encore envisagé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5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4M/64T5C </a:t>
            </a:r>
            <a:r>
              <a:rPr lang="fr-FR" dirty="0" err="1" smtClean="0"/>
              <a:t>read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reconstitution des données en EC = impact visible sur perfs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7207"/>
              </p:ext>
            </p:extLst>
          </p:nvPr>
        </p:nvGraphicFramePr>
        <p:xfrm>
          <a:off x="101819" y="1141194"/>
          <a:ext cx="8877300" cy="49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334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</a:t>
            </a:r>
            <a:r>
              <a:rPr lang="fr-FR" dirty="0" err="1" smtClean="0"/>
              <a:t>extreme</a:t>
            </a:r>
            <a:r>
              <a:rPr lang="fr-FR" dirty="0" smtClean="0"/>
              <a:t> : blocs 16K/64T/5C (</a:t>
            </a:r>
            <a:r>
              <a:rPr lang="fr-FR" dirty="0" err="1" smtClean="0"/>
              <a:t>write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Les pools EC sont 3 fois moins performants...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692369"/>
              </p:ext>
            </p:extLst>
          </p:nvPr>
        </p:nvGraphicFramePr>
        <p:xfrm>
          <a:off x="180975" y="657225"/>
          <a:ext cx="8782050" cy="564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47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R730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79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64T/4M/</a:t>
            </a:r>
            <a:r>
              <a:rPr lang="fr-FR" dirty="0" err="1" smtClean="0"/>
              <a:t>jemalloc</a:t>
            </a:r>
            <a:r>
              <a:rPr lang="fr-FR" dirty="0" smtClean="0"/>
              <a:t>/5 Clients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6001" y="6231472"/>
            <a:ext cx="8172464" cy="344512"/>
          </a:xfrm>
        </p:spPr>
        <p:txBody>
          <a:bodyPr/>
          <a:lstStyle/>
          <a:p>
            <a:r>
              <a:rPr lang="fr-FR" dirty="0" smtClean="0"/>
              <a:t>Seulement ??? (R510 : 1300MO/s...)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30862"/>
              </p:ext>
            </p:extLst>
          </p:nvPr>
        </p:nvGraphicFramePr>
        <p:xfrm>
          <a:off x="180975" y="1041399"/>
          <a:ext cx="8782050" cy="515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91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64T/4M/</a:t>
            </a:r>
            <a:r>
              <a:rPr lang="fr-FR" dirty="0" err="1" smtClean="0"/>
              <a:t>jemalloc</a:t>
            </a:r>
            <a:r>
              <a:rPr lang="fr-FR" dirty="0" smtClean="0"/>
              <a:t>/</a:t>
            </a:r>
            <a:r>
              <a:rPr lang="fr-FR" dirty="0" smtClean="0">
                <a:solidFill>
                  <a:srgbClr val="FFFF00"/>
                </a:solidFill>
              </a:rPr>
              <a:t>15</a:t>
            </a:r>
            <a:r>
              <a:rPr lang="fr-FR" dirty="0" smtClean="0"/>
              <a:t> Clients/</a:t>
            </a:r>
            <a:r>
              <a:rPr lang="fr-FR" dirty="0" err="1" smtClean="0"/>
              <a:t>write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6001" y="6290738"/>
            <a:ext cx="8172464" cy="344512"/>
          </a:xfrm>
        </p:spPr>
        <p:txBody>
          <a:bodyPr/>
          <a:lstStyle/>
          <a:p>
            <a:r>
              <a:rPr lang="fr-FR" dirty="0" smtClean="0"/>
              <a:t>640TO =&gt; 64000mbits/s requis =&gt; 7.6 GO/s... 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623726"/>
              </p:ext>
            </p:extLst>
          </p:nvPr>
        </p:nvGraphicFramePr>
        <p:xfrm>
          <a:off x="180975" y="855133"/>
          <a:ext cx="8782050" cy="534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399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64T/4M/</a:t>
            </a:r>
            <a:r>
              <a:rPr lang="fr-FR" dirty="0" err="1" smtClean="0"/>
              <a:t>jemalloc</a:t>
            </a:r>
            <a:r>
              <a:rPr lang="fr-FR" dirty="0" smtClean="0"/>
              <a:t>/</a:t>
            </a:r>
            <a:r>
              <a:rPr lang="fr-FR" dirty="0" smtClean="0">
                <a:solidFill>
                  <a:srgbClr val="FFFF00"/>
                </a:solidFill>
              </a:rPr>
              <a:t>15</a:t>
            </a:r>
            <a:r>
              <a:rPr lang="fr-FR" dirty="0" smtClean="0"/>
              <a:t> Clients/</a:t>
            </a:r>
            <a:r>
              <a:rPr lang="fr-FR" dirty="0" err="1" smtClean="0"/>
              <a:t>read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6001" y="6290738"/>
            <a:ext cx="8172464" cy="344512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288977"/>
              </p:ext>
            </p:extLst>
          </p:nvPr>
        </p:nvGraphicFramePr>
        <p:xfrm>
          <a:off x="186267" y="1193800"/>
          <a:ext cx="8771466" cy="501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366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R730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2000" dirty="0" smtClean="0"/>
              <a:t>et si on rajoutait les R510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640 + 276 = 916 TO...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10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64T/4M/</a:t>
            </a:r>
            <a:r>
              <a:rPr lang="fr-FR" dirty="0" err="1"/>
              <a:t>jemalloc</a:t>
            </a:r>
            <a:r>
              <a:rPr lang="fr-FR" dirty="0"/>
              <a:t>/</a:t>
            </a:r>
            <a:r>
              <a:rPr lang="fr-FR" dirty="0">
                <a:solidFill>
                  <a:srgbClr val="FFFF00"/>
                </a:solidFill>
              </a:rPr>
              <a:t>15</a:t>
            </a:r>
            <a:r>
              <a:rPr lang="fr-FR" dirty="0"/>
              <a:t> Clients/</a:t>
            </a:r>
            <a:r>
              <a:rPr lang="fr-FR" dirty="0" err="1"/>
              <a:t>write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6001" y="6200775"/>
            <a:ext cx="8172464" cy="468336"/>
          </a:xfrm>
        </p:spPr>
        <p:txBody>
          <a:bodyPr/>
          <a:lstStyle/>
          <a:p>
            <a:r>
              <a:rPr lang="fr-FR" dirty="0" smtClean="0"/>
              <a:t>ceph.com : « </a:t>
            </a:r>
            <a:r>
              <a:rPr lang="fr-FR" dirty="0" err="1" smtClean="0"/>
              <a:t>petabyte</a:t>
            </a:r>
            <a:r>
              <a:rPr lang="fr-FR" dirty="0" smtClean="0"/>
              <a:t> </a:t>
            </a:r>
            <a:r>
              <a:rPr lang="fr-FR" dirty="0" err="1" smtClean="0"/>
              <a:t>scaling</a:t>
            </a:r>
            <a:r>
              <a:rPr lang="fr-FR" dirty="0" smtClean="0"/>
              <a:t> »....... ?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03502"/>
              </p:ext>
            </p:extLst>
          </p:nvPr>
        </p:nvGraphicFramePr>
        <p:xfrm>
          <a:off x="180975" y="980727"/>
          <a:ext cx="8782050" cy="522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309533" y="1041400"/>
            <a:ext cx="4766734" cy="433493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  <a:alpha val="40000"/>
                </a:schemeClr>
              </a:gs>
              <a:gs pos="50000">
                <a:schemeClr val="tx2">
                  <a:tint val="44500"/>
                  <a:satMod val="160000"/>
                  <a:alpha val="15000"/>
                </a:schemeClr>
              </a:gs>
              <a:gs pos="100000">
                <a:schemeClr val="tx2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309533" y="4648201"/>
            <a:ext cx="4334934" cy="4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56666" y="4321201"/>
            <a:ext cx="376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 des R510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484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64T/4M/</a:t>
            </a:r>
            <a:r>
              <a:rPr lang="fr-FR" dirty="0" err="1"/>
              <a:t>jemalloc</a:t>
            </a:r>
            <a:r>
              <a:rPr lang="fr-FR" dirty="0"/>
              <a:t>/</a:t>
            </a:r>
            <a:r>
              <a:rPr lang="fr-FR" dirty="0">
                <a:solidFill>
                  <a:srgbClr val="FFFF00"/>
                </a:solidFill>
              </a:rPr>
              <a:t>15</a:t>
            </a:r>
            <a:r>
              <a:rPr lang="fr-FR" dirty="0"/>
              <a:t> </a:t>
            </a:r>
            <a:r>
              <a:rPr lang="fr-FR" dirty="0" smtClean="0"/>
              <a:t>Clients/</a:t>
            </a:r>
            <a:r>
              <a:rPr lang="fr-FR" dirty="0" err="1" smtClean="0"/>
              <a:t>read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1" y="6223000"/>
            <a:ext cx="8172464" cy="361445"/>
          </a:xfrm>
        </p:spPr>
        <p:txBody>
          <a:bodyPr/>
          <a:lstStyle/>
          <a:p>
            <a:r>
              <a:rPr lang="fr-FR" dirty="0" smtClean="0"/>
              <a:t>Réseau 2x40gbits/s =&gt; 9.7GO/s. Si on dépasse : </a:t>
            </a:r>
            <a:r>
              <a:rPr lang="fr-FR" dirty="0" err="1" smtClean="0"/>
              <a:t>overflow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serveurs aussi  clients, non limités par les switches...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759949"/>
              </p:ext>
            </p:extLst>
          </p:nvPr>
        </p:nvGraphicFramePr>
        <p:xfrm>
          <a:off x="110067" y="1049867"/>
          <a:ext cx="8957734" cy="515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334933" y="1041400"/>
            <a:ext cx="4741334" cy="433493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  <a:alpha val="40000"/>
                </a:schemeClr>
              </a:gs>
              <a:gs pos="50000">
                <a:schemeClr val="tx2">
                  <a:tint val="44500"/>
                  <a:satMod val="160000"/>
                  <a:alpha val="15000"/>
                </a:schemeClr>
              </a:gs>
              <a:gs pos="100000">
                <a:schemeClr val="tx2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56666" y="4321201"/>
            <a:ext cx="376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 des R510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309533" y="4648201"/>
            <a:ext cx="4334934" cy="4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84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Bonus. KEYVALUE Store (ALPHA) - R510</a:t>
            </a:r>
            <a:endParaRPr lang="fr-FR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559084">
            <a:off x="7460631" y="1393994"/>
            <a:ext cx="1562095" cy="28915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 smtClean="0">
                <a:solidFill>
                  <a:schemeClr val="bg1"/>
                </a:solidFill>
              </a:rPr>
              <a:t>CPU Bound</a:t>
            </a:r>
            <a:endParaRPr lang="en-GB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-1500000">
            <a:off x="41379" y="3589185"/>
            <a:ext cx="2050840" cy="65049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 Bound</a:t>
            </a:r>
            <a:endParaRPr lang="en-GB" altLang="en-US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709509"/>
              </p:ext>
            </p:extLst>
          </p:nvPr>
        </p:nvGraphicFramePr>
        <p:xfrm>
          <a:off x="133350" y="1078131"/>
          <a:ext cx="8877300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671293" y="981404"/>
            <a:ext cx="1994190" cy="6069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&gt; perfs disques !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340069" y="1284890"/>
            <a:ext cx="331224" cy="29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4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2013 : quelques tests</a:t>
            </a:r>
          </a:p>
          <a:p>
            <a:r>
              <a:rPr lang="fr-FR" dirty="0" smtClean="0"/>
              <a:t>Début 2014 : AP info : demande de 2 serveurs R720 pour créer une infrastructure CEPH pour monter en </a:t>
            </a:r>
            <a:r>
              <a:rPr lang="fr-FR" dirty="0" err="1" smtClean="0"/>
              <a:t>cephfs</a:t>
            </a:r>
            <a:r>
              <a:rPr lang="fr-FR" dirty="0" smtClean="0"/>
              <a:t>  les données des expériences (/data) </a:t>
            </a:r>
          </a:p>
          <a:p>
            <a:r>
              <a:rPr lang="fr-FR" dirty="0" smtClean="0"/>
              <a:t>Eté 2014 : stagiaire pendant 2 mois -&gt; </a:t>
            </a:r>
            <a:r>
              <a:rPr lang="fr-FR" dirty="0" err="1" smtClean="0"/>
              <a:t>cephfs</a:t>
            </a:r>
            <a:r>
              <a:rPr lang="fr-FR" dirty="0" smtClean="0"/>
              <a:t> par mûr . Les R720 sont mis en miroir. </a:t>
            </a:r>
          </a:p>
          <a:p>
            <a:r>
              <a:rPr lang="fr-FR" dirty="0" smtClean="0"/>
              <a:t>Hiver 2015 : tests de </a:t>
            </a:r>
            <a:r>
              <a:rPr lang="fr-FR" dirty="0" err="1" smtClean="0"/>
              <a:t>proxmox</a:t>
            </a:r>
            <a:r>
              <a:rPr lang="fr-FR" dirty="0" smtClean="0"/>
              <a:t> -&gt; pas de </a:t>
            </a:r>
            <a:r>
              <a:rPr lang="fr-FR" dirty="0" err="1" smtClean="0"/>
              <a:t>cephfs</a:t>
            </a:r>
            <a:endParaRPr lang="fr-FR" dirty="0" smtClean="0"/>
          </a:p>
          <a:p>
            <a:r>
              <a:rPr lang="fr-FR" dirty="0" smtClean="0"/>
              <a:t>Eté 2015 : premiers tests ok.</a:t>
            </a:r>
          </a:p>
          <a:p>
            <a:r>
              <a:rPr lang="fr-FR" dirty="0" smtClean="0"/>
              <a:t>Sept 2015 : achat commutateur 1Go pour </a:t>
            </a:r>
            <a:r>
              <a:rPr lang="fr-FR" dirty="0" err="1" smtClean="0"/>
              <a:t>ceph</a:t>
            </a:r>
            <a:endParaRPr lang="fr-FR" dirty="0" smtClean="0"/>
          </a:p>
          <a:p>
            <a:r>
              <a:rPr lang="fr-FR" dirty="0" smtClean="0"/>
              <a:t>Novembre : plateforme installée. </a:t>
            </a:r>
            <a:r>
              <a:rPr lang="fr-FR" dirty="0"/>
              <a:t>T</a:t>
            </a:r>
            <a:r>
              <a:rPr lang="fr-FR" dirty="0" smtClean="0"/>
              <a:t>ests en cours.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193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degges.com/images/2012/rm-r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43" y="3761677"/>
            <a:ext cx="3271863" cy="29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Commandes « amusantes »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 i in </a:t>
            </a:r>
            <a:r>
              <a:rPr lang="fr-FR" dirty="0" err="1"/>
              <a:t>XXceph</a:t>
            </a:r>
            <a:r>
              <a:rPr lang="fr-FR" dirty="0"/>
              <a:t>{0..4} ; do </a:t>
            </a:r>
            <a:r>
              <a:rPr lang="fr-FR" dirty="0" err="1"/>
              <a:t>ssh</a:t>
            </a:r>
            <a:r>
              <a:rPr lang="fr-FR" dirty="0"/>
              <a:t> $i 'service </a:t>
            </a:r>
            <a:r>
              <a:rPr lang="fr-FR" dirty="0" err="1"/>
              <a:t>ceph</a:t>
            </a:r>
            <a:r>
              <a:rPr lang="fr-FR" dirty="0"/>
              <a:t> stop </a:t>
            </a:r>
            <a:r>
              <a:rPr lang="fr-FR" dirty="0" err="1"/>
              <a:t>osd</a:t>
            </a:r>
            <a:r>
              <a:rPr lang="fr-FR" dirty="0"/>
              <a:t> ; </a:t>
            </a:r>
            <a:r>
              <a:rPr lang="fr-FR" dirty="0" err="1"/>
              <a:t>sleep</a:t>
            </a:r>
            <a:r>
              <a:rPr lang="fr-FR" dirty="0"/>
              <a:t> 5 ; </a:t>
            </a:r>
            <a:r>
              <a:rPr lang="fr-FR" dirty="0" err="1"/>
              <a:t>umount</a:t>
            </a:r>
            <a:r>
              <a:rPr lang="fr-FR" dirty="0"/>
              <a:t> /var/lib/</a:t>
            </a:r>
            <a:r>
              <a:rPr lang="fr-FR" dirty="0" err="1"/>
              <a:t>ceph</a:t>
            </a:r>
            <a:r>
              <a:rPr lang="fr-FR" dirty="0"/>
              <a:t>/</a:t>
            </a:r>
            <a:r>
              <a:rPr lang="fr-FR" dirty="0" err="1"/>
              <a:t>osd</a:t>
            </a:r>
            <a:r>
              <a:rPr lang="fr-FR" dirty="0"/>
              <a:t>/</a:t>
            </a:r>
            <a:r>
              <a:rPr lang="fr-FR" dirty="0" err="1"/>
              <a:t>ceph</a:t>
            </a:r>
            <a:r>
              <a:rPr lang="fr-FR" dirty="0"/>
              <a:t>-* ; </a:t>
            </a:r>
            <a:r>
              <a:rPr lang="fr-FR" dirty="0" err="1"/>
              <a:t>rmdir</a:t>
            </a:r>
            <a:r>
              <a:rPr lang="fr-FR" dirty="0"/>
              <a:t> /var/lib/</a:t>
            </a:r>
            <a:r>
              <a:rPr lang="fr-FR" dirty="0" err="1"/>
              <a:t>ceph</a:t>
            </a:r>
            <a:r>
              <a:rPr lang="fr-FR" dirty="0"/>
              <a:t>/</a:t>
            </a:r>
            <a:r>
              <a:rPr lang="fr-FR" dirty="0" err="1"/>
              <a:t>osd</a:t>
            </a:r>
            <a:r>
              <a:rPr lang="fr-FR" dirty="0"/>
              <a:t>/</a:t>
            </a:r>
            <a:r>
              <a:rPr lang="fr-FR" dirty="0" err="1"/>
              <a:t>ceph</a:t>
            </a:r>
            <a:r>
              <a:rPr lang="fr-FR" dirty="0"/>
              <a:t>-* ; for j in /</a:t>
            </a:r>
            <a:r>
              <a:rPr lang="fr-FR" dirty="0" err="1"/>
              <a:t>dev</a:t>
            </a:r>
            <a:r>
              <a:rPr lang="fr-FR" dirty="0"/>
              <a:t>/</a:t>
            </a:r>
            <a:r>
              <a:rPr lang="fr-FR" dirty="0" err="1"/>
              <a:t>sd</a:t>
            </a:r>
            <a:r>
              <a:rPr lang="fr-FR" dirty="0"/>
              <a:t>{</a:t>
            </a:r>
            <a:r>
              <a:rPr lang="fr-FR" dirty="0" err="1"/>
              <a:t>b..y</a:t>
            </a:r>
            <a:r>
              <a:rPr lang="fr-FR" dirty="0"/>
              <a:t>} ; do </a:t>
            </a:r>
            <a:r>
              <a:rPr lang="fr-FR" dirty="0" err="1"/>
              <a:t>ceph-disk</a:t>
            </a:r>
            <a:r>
              <a:rPr lang="fr-FR" dirty="0"/>
              <a:t> </a:t>
            </a:r>
            <a:r>
              <a:rPr lang="fr-FR" dirty="0" err="1"/>
              <a:t>zap</a:t>
            </a:r>
            <a:r>
              <a:rPr lang="fr-FR" dirty="0"/>
              <a:t> $j &amp; </a:t>
            </a:r>
            <a:r>
              <a:rPr lang="fr-FR" dirty="0" err="1"/>
              <a:t>done</a:t>
            </a:r>
            <a:r>
              <a:rPr lang="fr-FR" dirty="0"/>
              <a:t>' &amp; </a:t>
            </a:r>
            <a:r>
              <a:rPr lang="fr-FR" dirty="0" err="1" smtClean="0"/>
              <a:t>done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/>
              <a:t>for ID in `</a:t>
            </a:r>
            <a:r>
              <a:rPr lang="fr-FR" dirty="0" err="1"/>
              <a:t>ceph</a:t>
            </a:r>
            <a:r>
              <a:rPr lang="fr-FR" dirty="0"/>
              <a:t> </a:t>
            </a:r>
            <a:r>
              <a:rPr lang="fr-FR" dirty="0" err="1"/>
              <a:t>osd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 -f </a:t>
            </a:r>
            <a:r>
              <a:rPr lang="fr-FR" dirty="0" err="1"/>
              <a:t>json</a:t>
            </a:r>
            <a:r>
              <a:rPr lang="fr-FR" dirty="0"/>
              <a:t> |</a:t>
            </a:r>
            <a:r>
              <a:rPr lang="fr-FR" dirty="0" err="1"/>
              <a:t>jq</a:t>
            </a:r>
            <a:r>
              <a:rPr lang="fr-FR" dirty="0"/>
              <a:t> --</a:t>
            </a:r>
            <a:r>
              <a:rPr lang="fr-FR" dirty="0" err="1"/>
              <a:t>raw</a:t>
            </a:r>
            <a:r>
              <a:rPr lang="fr-FR" dirty="0"/>
              <a:t>-output '.</a:t>
            </a:r>
            <a:r>
              <a:rPr lang="fr-FR" dirty="0" err="1"/>
              <a:t>stray</a:t>
            </a:r>
            <a:r>
              <a:rPr lang="fr-FR" dirty="0"/>
              <a:t>[] | .</a:t>
            </a:r>
            <a:r>
              <a:rPr lang="fr-FR" dirty="0" err="1"/>
              <a:t>name</a:t>
            </a:r>
            <a:r>
              <a:rPr lang="fr-FR" dirty="0"/>
              <a:t>' ` ; do </a:t>
            </a:r>
            <a:r>
              <a:rPr lang="fr-FR" dirty="0" err="1"/>
              <a:t>ceph</a:t>
            </a:r>
            <a:r>
              <a:rPr lang="fr-FR" dirty="0"/>
              <a:t> </a:t>
            </a:r>
            <a:r>
              <a:rPr lang="fr-FR" dirty="0" err="1"/>
              <a:t>osd</a:t>
            </a:r>
            <a:r>
              <a:rPr lang="fr-FR" dirty="0"/>
              <a:t> </a:t>
            </a:r>
            <a:r>
              <a:rPr lang="fr-FR" dirty="0" err="1"/>
              <a:t>crush</a:t>
            </a:r>
            <a:r>
              <a:rPr lang="fr-FR" dirty="0"/>
              <a:t> </a:t>
            </a:r>
            <a:r>
              <a:rPr lang="fr-FR" dirty="0" err="1"/>
              <a:t>remove</a:t>
            </a:r>
            <a:r>
              <a:rPr lang="fr-FR" dirty="0"/>
              <a:t> $ID ; </a:t>
            </a:r>
            <a:r>
              <a:rPr lang="fr-FR" dirty="0" err="1"/>
              <a:t>ceph</a:t>
            </a:r>
            <a:r>
              <a:rPr lang="fr-FR" dirty="0"/>
              <a:t> </a:t>
            </a:r>
            <a:r>
              <a:rPr lang="fr-FR" dirty="0" err="1"/>
              <a:t>auth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osd</a:t>
            </a:r>
            <a:r>
              <a:rPr lang="fr-FR" dirty="0"/>
              <a:t>.$ID ; </a:t>
            </a:r>
            <a:r>
              <a:rPr lang="fr-FR" dirty="0" err="1"/>
              <a:t>ceph</a:t>
            </a:r>
            <a:r>
              <a:rPr lang="fr-FR" dirty="0"/>
              <a:t> </a:t>
            </a:r>
            <a:r>
              <a:rPr lang="fr-FR" dirty="0" err="1"/>
              <a:t>osd</a:t>
            </a:r>
            <a:r>
              <a:rPr lang="fr-FR" dirty="0"/>
              <a:t> </a:t>
            </a:r>
            <a:r>
              <a:rPr lang="fr-FR" dirty="0" err="1"/>
              <a:t>rm</a:t>
            </a:r>
            <a:r>
              <a:rPr lang="fr-FR" dirty="0"/>
              <a:t> $ID  ; </a:t>
            </a:r>
            <a:r>
              <a:rPr lang="fr-FR" dirty="0" err="1" smtClean="0"/>
              <a:t>done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Créer un pool EC</a:t>
            </a:r>
          </a:p>
          <a:p>
            <a:pPr lvl="1"/>
            <a:r>
              <a:rPr lang="fr-FR" dirty="0" smtClean="0"/>
              <a:t>Le supprimer</a:t>
            </a:r>
          </a:p>
          <a:p>
            <a:pPr lvl="1"/>
            <a:r>
              <a:rPr lang="fr-FR" dirty="0" smtClean="0"/>
              <a:t>Ajouter un serveur</a:t>
            </a:r>
          </a:p>
          <a:p>
            <a:pPr lvl="1"/>
            <a:r>
              <a:rPr lang="fr-FR" dirty="0" smtClean="0"/>
              <a:t>Le recréer : marche pas. </a:t>
            </a:r>
          </a:p>
          <a:p>
            <a:pPr lvl="2"/>
            <a:r>
              <a:rPr lang="fr-FR" dirty="0" err="1" smtClean="0"/>
              <a:t>Crush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 implicite « </a:t>
            </a:r>
            <a:r>
              <a:rPr lang="fr-FR" dirty="0" err="1" smtClean="0"/>
              <a:t>max_size</a:t>
            </a:r>
            <a:r>
              <a:rPr lang="fr-FR" dirty="0" smtClean="0"/>
              <a:t> »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0" y="6556509"/>
            <a:ext cx="5939824" cy="301491"/>
          </a:xfrm>
        </p:spPr>
        <p:txBody>
          <a:bodyPr/>
          <a:lstStyle/>
          <a:p>
            <a:pPr algn="l"/>
            <a:r>
              <a:rPr lang="fr-FR" dirty="0" smtClean="0"/>
              <a:t>image : http://www.rdegges.com/how-i-program-stuff/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8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 rot="1500000">
            <a:off x="6425432" y="2148284"/>
            <a:ext cx="2420066" cy="803040"/>
          </a:xfrm>
          <a:prstGeom prst="roundRect">
            <a:avLst>
              <a:gd name="adj" fmla="val 16667"/>
            </a:avLst>
          </a:prstGeom>
          <a:noFill/>
          <a:ln w="1524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 err="1" smtClean="0">
                <a:solidFill>
                  <a:srgbClr val="990033"/>
                </a:solidFill>
              </a:rPr>
              <a:t>Mitigé</a:t>
            </a:r>
            <a:r>
              <a:rPr lang="en-GB" altLang="en-US" sz="4400" b="1" dirty="0" smtClean="0">
                <a:solidFill>
                  <a:srgbClr val="990033"/>
                </a:solidFill>
              </a:rPr>
              <a:t>…</a:t>
            </a:r>
            <a:endParaRPr lang="en-GB" altLang="en-US" sz="4400" b="1" dirty="0">
              <a:solidFill>
                <a:srgbClr val="990033"/>
              </a:solidFill>
            </a:endParaRPr>
          </a:p>
        </p:txBody>
      </p:sp>
      <p:pic>
        <p:nvPicPr>
          <p:cNvPr id="7" name="Picture 9" descr="stamp-effect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6098912" y="1946654"/>
            <a:ext cx="2799082" cy="13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Avec « l’ancien » matériel, 100mbit/</a:t>
            </a:r>
            <a:r>
              <a:rPr lang="fr-FR" dirty="0" err="1" smtClean="0"/>
              <a:t>TiB</a:t>
            </a:r>
            <a:r>
              <a:rPr lang="fr-FR" dirty="0" smtClean="0"/>
              <a:t>/s impossible</a:t>
            </a:r>
          </a:p>
          <a:p>
            <a:pPr lvl="1"/>
            <a:r>
              <a:rPr lang="fr-FR" dirty="0" smtClean="0"/>
              <a:t>Via </a:t>
            </a:r>
            <a:r>
              <a:rPr lang="fr-FR" dirty="0" err="1" smtClean="0"/>
              <a:t>ceph</a:t>
            </a:r>
            <a:r>
              <a:rPr lang="fr-FR" dirty="0" smtClean="0"/>
              <a:t>. Le matériel en est capable, séparément</a:t>
            </a:r>
          </a:p>
          <a:p>
            <a:pPr lvl="1"/>
            <a:r>
              <a:rPr lang="fr-FR" dirty="0" smtClean="0"/>
              <a:t>16GO RAM </a:t>
            </a:r>
            <a:r>
              <a:rPr lang="fr-FR" dirty="0" err="1" smtClean="0"/>
              <a:t>insufisants</a:t>
            </a:r>
            <a:r>
              <a:rPr lang="fr-FR" dirty="0" smtClean="0"/>
              <a:t> : SWAPING</a:t>
            </a:r>
          </a:p>
          <a:p>
            <a:r>
              <a:rPr lang="fr-FR" dirty="0" smtClean="0"/>
              <a:t>Le nouveau matériel ne fait pas bien mieux</a:t>
            </a:r>
          </a:p>
          <a:p>
            <a:r>
              <a:rPr lang="fr-FR" dirty="0" err="1" smtClean="0"/>
              <a:t>Scaling</a:t>
            </a:r>
            <a:r>
              <a:rPr lang="fr-FR" dirty="0" smtClean="0"/>
              <a:t> : pas fameux… ?</a:t>
            </a:r>
          </a:p>
          <a:p>
            <a:pPr lvl="1"/>
            <a:r>
              <a:rPr lang="fr-FR" dirty="0" smtClean="0"/>
              <a:t>Impossible pour l’instant de trouver le(s) </a:t>
            </a:r>
            <a:r>
              <a:rPr lang="fr-FR" dirty="0" err="1" smtClean="0"/>
              <a:t>bottleneck</a:t>
            </a:r>
            <a:endParaRPr lang="fr-FR" dirty="0" smtClean="0"/>
          </a:p>
          <a:p>
            <a:pPr lvl="1"/>
            <a:r>
              <a:rPr lang="fr-FR" dirty="0" smtClean="0"/>
              <a:t>Nombre de clients hardware séparés ? </a:t>
            </a:r>
          </a:p>
          <a:p>
            <a:r>
              <a:rPr lang="fr-FR" dirty="0" smtClean="0"/>
              <a:t>Plugin « ISA » (</a:t>
            </a:r>
            <a:r>
              <a:rPr lang="fr-FR" dirty="0" err="1" smtClean="0"/>
              <a:t>intel</a:t>
            </a:r>
            <a:r>
              <a:rPr lang="fr-FR" dirty="0" smtClean="0"/>
              <a:t>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u="sng" dirty="0" err="1" smtClean="0"/>
              <a:t>acceleration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Pas si fameux </a:t>
            </a:r>
          </a:p>
          <a:p>
            <a:r>
              <a:rPr lang="fr-FR" dirty="0" smtClean="0"/>
              <a:t>Journaux </a:t>
            </a:r>
            <a:r>
              <a:rPr lang="fr-FR" dirty="0" err="1" smtClean="0"/>
              <a:t>ceph</a:t>
            </a:r>
            <a:r>
              <a:rPr lang="fr-FR" dirty="0" smtClean="0"/>
              <a:t> : </a:t>
            </a:r>
            <a:r>
              <a:rPr lang="fr-FR" dirty="0" err="1" smtClean="0"/>
              <a:t>huge</a:t>
            </a:r>
            <a:r>
              <a:rPr lang="fr-FR" dirty="0" smtClean="0"/>
              <a:t> penalty !</a:t>
            </a:r>
          </a:p>
          <a:p>
            <a:pPr lvl="1"/>
            <a:r>
              <a:rPr lang="fr-FR" dirty="0" smtClean="0"/>
              <a:t>Journal </a:t>
            </a:r>
            <a:r>
              <a:rPr lang="fr-FR" dirty="0" err="1" smtClean="0"/>
              <a:t>Ceph+Journal</a:t>
            </a:r>
            <a:r>
              <a:rPr lang="fr-FR" dirty="0" smtClean="0"/>
              <a:t> XFS = perfs/2 (au moins)</a:t>
            </a:r>
          </a:p>
          <a:p>
            <a:r>
              <a:rPr lang="fr-FR" dirty="0" smtClean="0"/>
              <a:t>BTRFS</a:t>
            </a:r>
          </a:p>
          <a:p>
            <a:pPr lvl="1"/>
            <a:r>
              <a:rPr lang="fr-FR" dirty="0" err="1" smtClean="0"/>
              <a:t>cpu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r>
              <a:rPr lang="fr-FR" dirty="0"/>
              <a:t> </a:t>
            </a:r>
            <a:r>
              <a:rPr lang="fr-FR" dirty="0" smtClean="0"/>
              <a:t>avec 24 disques/2 x Xeon E5620… alors avec 72 disques…</a:t>
            </a:r>
          </a:p>
          <a:p>
            <a:pPr lvl="1"/>
            <a:endParaRPr lang="fr-FR" dirty="0"/>
          </a:p>
          <a:p>
            <a:r>
              <a:rPr lang="fr-FR" dirty="0" smtClean="0"/>
              <a:t>TODO : mettre 1 OSD </a:t>
            </a:r>
            <a:r>
              <a:rPr lang="fr-FR" dirty="0" err="1" smtClean="0"/>
              <a:t>ceph</a:t>
            </a:r>
            <a:r>
              <a:rPr lang="fr-FR" dirty="0" smtClean="0"/>
              <a:t> sur TOUS les serveurs DPM de </a:t>
            </a:r>
            <a:r>
              <a:rPr lang="fr-FR" dirty="0" err="1" smtClean="0"/>
              <a:t>prod</a:t>
            </a:r>
            <a:r>
              <a:rPr lang="fr-FR" dirty="0" smtClean="0"/>
              <a:t> @IRFU, et </a:t>
            </a:r>
            <a:r>
              <a:rPr lang="fr-FR" dirty="0" err="1" smtClean="0"/>
              <a:t>re</a:t>
            </a:r>
            <a:r>
              <a:rPr lang="fr-FR" dirty="0" smtClean="0"/>
              <a:t>-tester... </a:t>
            </a:r>
            <a:r>
              <a:rPr lang="fr-FR" smtClean="0"/>
              <a:t>mais complication SL6.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3585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LABEX P2IO : </a:t>
            </a:r>
            <a:r>
              <a:rPr lang="fr-FR" dirty="0"/>
              <a:t>Projet de </a:t>
            </a:r>
            <a:r>
              <a:rPr lang="fr-FR" dirty="0" err="1"/>
              <a:t>ceph</a:t>
            </a:r>
            <a:r>
              <a:rPr lang="fr-FR" dirty="0"/>
              <a:t> </a:t>
            </a:r>
            <a:r>
              <a:rPr lang="fr-FR" dirty="0" smtClean="0"/>
              <a:t>réparti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6060" y="1972733"/>
            <a:ext cx="7429499" cy="381846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Porté par tous les membres de P2IO = IPNO + IRFU + LAL + LLR + 4 autres laboratoires</a:t>
            </a:r>
          </a:p>
          <a:p>
            <a:r>
              <a:rPr lang="fr-FR" dirty="0"/>
              <a:t>Hébergé dans les 3 salles informatiques de P2IO : salle vallée, salle Polytechnique, Salle IRFU</a:t>
            </a:r>
          </a:p>
          <a:p>
            <a:r>
              <a:rPr lang="fr-FR" dirty="0"/>
              <a:t>Le groupe a répondu à 2 appels d’offre pour le financer</a:t>
            </a:r>
          </a:p>
          <a:p>
            <a:r>
              <a:rPr lang="fr-FR" dirty="0"/>
              <a:t>Refusé les 2 fois</a:t>
            </a:r>
          </a:p>
          <a:p>
            <a:pPr marL="0" indent="0">
              <a:buNone/>
            </a:pPr>
            <a:r>
              <a:rPr lang="fr-FR" dirty="0"/>
              <a:t>-&gt; toujours à la recherche d’un financement</a:t>
            </a:r>
          </a:p>
          <a:p>
            <a:pPr marL="0" indent="0">
              <a:buNone/>
            </a:pPr>
            <a:r>
              <a:rPr lang="fr-FR" dirty="0"/>
              <a:t>-&gt; fonds propres des laboratoires?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65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plateforme actuelle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2xR510  (12dd de 2To) installé en SL6, réseau :1GB/s</a:t>
            </a:r>
          </a:p>
          <a:p>
            <a:r>
              <a:rPr lang="fr-FR" dirty="0" smtClean="0"/>
              <a:t>2x </a:t>
            </a:r>
            <a:r>
              <a:rPr lang="fr-FR" dirty="0" err="1" smtClean="0"/>
              <a:t>alineos</a:t>
            </a:r>
            <a:r>
              <a:rPr lang="fr-FR" dirty="0" smtClean="0"/>
              <a:t> (15dd de 1To</a:t>
            </a:r>
            <a:r>
              <a:rPr lang="fr-FR" dirty="0"/>
              <a:t>) installé en </a:t>
            </a:r>
            <a:r>
              <a:rPr lang="fr-FR" dirty="0" smtClean="0"/>
              <a:t>SL6, réseau </a:t>
            </a:r>
            <a:r>
              <a:rPr lang="fr-FR" dirty="0"/>
              <a:t>:</a:t>
            </a:r>
            <a:r>
              <a:rPr lang="fr-FR" dirty="0" smtClean="0"/>
              <a:t>1GB/s</a:t>
            </a:r>
          </a:p>
          <a:p>
            <a:r>
              <a:rPr lang="fr-FR" dirty="0" smtClean="0"/>
              <a:t>1 commutateur dell N2048</a:t>
            </a:r>
          </a:p>
          <a:p>
            <a:r>
              <a:rPr lang="fr-FR" dirty="0" smtClean="0"/>
              <a:t>Tous les disques en raid0  (N dd en raid 0)</a:t>
            </a:r>
          </a:p>
          <a:p>
            <a:r>
              <a:rPr lang="fr-FR" dirty="0" smtClean="0"/>
              <a:t>Suite aux tests de cet été:</a:t>
            </a:r>
          </a:p>
          <a:p>
            <a:pPr lvl="1"/>
            <a:r>
              <a:rPr lang="fr-FR" dirty="0"/>
              <a:t>Pas de réseau </a:t>
            </a:r>
            <a:r>
              <a:rPr lang="fr-FR" dirty="0" smtClean="0"/>
              <a:t>privé  (</a:t>
            </a:r>
            <a:r>
              <a:rPr lang="fr-FR" dirty="0" err="1" smtClean="0"/>
              <a:t>ceph</a:t>
            </a:r>
            <a:r>
              <a:rPr lang="fr-FR" dirty="0" smtClean="0"/>
              <a:t> ne comprend pas)</a:t>
            </a:r>
          </a:p>
          <a:p>
            <a:pPr lvl="1"/>
            <a:r>
              <a:rPr lang="fr-FR" dirty="0" smtClean="0"/>
              <a:t>Pas de master</a:t>
            </a:r>
          </a:p>
          <a:p>
            <a:pPr lvl="1"/>
            <a:r>
              <a:rPr lang="fr-FR" dirty="0" smtClean="0"/>
              <a:t>TOUS les serveurs de fichiers sont serveur MDS</a:t>
            </a:r>
          </a:p>
          <a:p>
            <a:pPr lvl="1"/>
            <a:r>
              <a:rPr lang="fr-FR" dirty="0" smtClean="0"/>
              <a:t>Pas d’</a:t>
            </a:r>
            <a:r>
              <a:rPr lang="fr-FR" dirty="0" err="1" smtClean="0"/>
              <a:t>erasure</a:t>
            </a:r>
            <a:r>
              <a:rPr lang="fr-FR" dirty="0" smtClean="0"/>
              <a:t> code : </a:t>
            </a:r>
            <a:r>
              <a:rPr lang="fr-FR" dirty="0" err="1" smtClean="0"/>
              <a:t>replicated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Possibilité d’ajouter plus de R510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D</a:t>
            </a:r>
            <a:r>
              <a:rPr lang="fr-FR" dirty="0" smtClean="0"/>
              <a:t>epuis un PC en FC20 : </a:t>
            </a:r>
          </a:p>
          <a:p>
            <a:pPr lvl="1"/>
            <a:r>
              <a:rPr lang="fr-FR" dirty="0" smtClean="0"/>
              <a:t>Le montage a tenu plusieurs mois cet été en utilisation très légère</a:t>
            </a:r>
          </a:p>
          <a:p>
            <a:pPr lvl="1"/>
            <a:r>
              <a:rPr lang="fr-FR" dirty="0" smtClean="0"/>
              <a:t>Résultats des tests dépendent de l’activité du serveur -&gt; inutilisable</a:t>
            </a:r>
          </a:p>
          <a:p>
            <a:r>
              <a:rPr lang="fr-FR" dirty="0" smtClean="0"/>
              <a:t>Depuis un serveur en sl6:</a:t>
            </a:r>
          </a:p>
          <a:p>
            <a:pPr lvl="1"/>
            <a:r>
              <a:rPr lang="fr-FR" dirty="0" smtClean="0"/>
              <a:t>Ne marche pas</a:t>
            </a:r>
          </a:p>
          <a:p>
            <a:r>
              <a:rPr lang="fr-FR" dirty="0" smtClean="0"/>
              <a:t>Depuis un serveur en sl7:</a:t>
            </a:r>
          </a:p>
          <a:p>
            <a:pPr lvl="1"/>
            <a:r>
              <a:rPr lang="fr-FR" dirty="0" smtClean="0"/>
              <a:t>Pollué par des daemons </a:t>
            </a:r>
            <a:r>
              <a:rPr lang="fr-FR" dirty="0" err="1" smtClean="0"/>
              <a:t>kworker</a:t>
            </a:r>
            <a:r>
              <a:rPr lang="fr-FR" dirty="0" smtClean="0"/>
              <a:t>. Investigations à faire pour savoir s’ils sont provoqués par </a:t>
            </a:r>
            <a:r>
              <a:rPr lang="fr-FR" dirty="0" err="1" smtClean="0"/>
              <a:t>ceph</a:t>
            </a:r>
            <a:r>
              <a:rPr lang="fr-FR" dirty="0" smtClean="0"/>
              <a:t> ou par sl7</a:t>
            </a:r>
          </a:p>
          <a:p>
            <a:r>
              <a:rPr lang="fr-FR" dirty="0" smtClean="0"/>
              <a:t>Depuis une VM en fedora22:</a:t>
            </a:r>
          </a:p>
          <a:p>
            <a:pPr lvl="1"/>
            <a:r>
              <a:rPr lang="fr-FR" dirty="0" smtClean="0"/>
              <a:t>Transfert d’un fichier de 2Gb:</a:t>
            </a:r>
          </a:p>
          <a:p>
            <a:pPr lvl="2"/>
            <a:r>
              <a:rPr lang="fr-FR" dirty="0" smtClean="0"/>
              <a:t>22s par </a:t>
            </a:r>
            <a:r>
              <a:rPr lang="fr-FR" dirty="0" err="1" smtClean="0"/>
              <a:t>ceph</a:t>
            </a:r>
            <a:endParaRPr lang="fr-FR" dirty="0" smtClean="0"/>
          </a:p>
          <a:p>
            <a:pPr lvl="2"/>
            <a:r>
              <a:rPr lang="fr-FR" dirty="0" smtClean="0"/>
              <a:t>40s pas </a:t>
            </a:r>
            <a:r>
              <a:rPr lang="fr-FR" dirty="0" err="1" smtClean="0"/>
              <a:t>NfS</a:t>
            </a:r>
            <a:r>
              <a:rPr lang="fr-FR" dirty="0" smtClean="0"/>
              <a:t> sur le NETAPP</a:t>
            </a:r>
          </a:p>
          <a:p>
            <a:pPr lvl="2"/>
            <a:r>
              <a:rPr lang="fr-FR" dirty="0" smtClean="0"/>
              <a:t>35s en local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63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de mettre en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Tester les </a:t>
            </a:r>
            <a:r>
              <a:rPr lang="fr-FR" dirty="0" err="1" smtClean="0"/>
              <a:t>erasure</a:t>
            </a:r>
            <a:r>
              <a:rPr lang="fr-FR" dirty="0" smtClean="0"/>
              <a:t> codes</a:t>
            </a:r>
          </a:p>
          <a:p>
            <a:r>
              <a:rPr lang="fr-FR" dirty="0" smtClean="0"/>
              <a:t>Tester avec les serveurs en CentOS7</a:t>
            </a:r>
          </a:p>
          <a:p>
            <a:r>
              <a:rPr lang="fr-FR" dirty="0" smtClean="0"/>
              <a:t>Et surtout, voir si c’est utilisable pour la sauvegarde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Travaux salle info des laboratoires de l'École polytechnique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5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Retour d’expérience CEPH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strike="sngStrike" dirty="0" smtClean="0"/>
              <a:t>7EBFDD5D17ED316D / </a:t>
            </a:r>
            <a:r>
              <a:rPr lang="fr-FR" strike="sngStrike" dirty="0"/>
              <a:t>5438C7019DCEEEAD</a:t>
            </a:r>
            <a:endParaRPr lang="fr-FR" strike="sngStrike" dirty="0" smtClean="0"/>
          </a:p>
          <a:p>
            <a:pPr algn="ctr"/>
            <a:r>
              <a:rPr lang="fr-FR" dirty="0"/>
              <a:t>E84AC2C0460F3994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Frederic </a:t>
            </a:r>
            <a:r>
              <a:rPr lang="fr-FR" dirty="0" err="1" smtClean="0"/>
              <a:t>Schaer</a:t>
            </a:r>
            <a:r>
              <a:rPr lang="fr-FR" dirty="0" smtClean="0"/>
              <a:t>, CEA/DSM/IRFU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02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tests IRFU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ClusterS</a:t>
            </a:r>
            <a:r>
              <a:rPr lang="fr-FR" dirty="0" smtClean="0"/>
              <a:t> </a:t>
            </a:r>
            <a:r>
              <a:rPr lang="fr-FR" dirty="0" err="1"/>
              <a:t>Ceph</a:t>
            </a:r>
            <a:endParaRPr lang="fr-FR" dirty="0"/>
          </a:p>
          <a:p>
            <a:pPr lvl="1"/>
            <a:r>
              <a:rPr lang="fr-FR" dirty="0"/>
              <a:t>1er  essai : 5xPE2950+5xMD1000 (PERC6E : 15x1 Raid 0) – 75 </a:t>
            </a:r>
            <a:r>
              <a:rPr lang="fr-FR" dirty="0" err="1"/>
              <a:t>TiB</a:t>
            </a:r>
            <a:r>
              <a:rPr lang="fr-FR" dirty="0"/>
              <a:t> bruts</a:t>
            </a:r>
          </a:p>
          <a:p>
            <a:pPr lvl="1"/>
            <a:r>
              <a:rPr lang="fr-FR" dirty="0"/>
              <a:t>2eme essai : 5xPE2950+5xMD1000 (JBOD LSI SAS 2008)</a:t>
            </a:r>
          </a:p>
          <a:p>
            <a:pPr lvl="1"/>
            <a:r>
              <a:rPr lang="fr-FR" dirty="0"/>
              <a:t>3eme essai : 5xR510 (12 disques) + 5xMD1200 (PERC H800 / JBOD) – 240 </a:t>
            </a:r>
            <a:r>
              <a:rPr lang="fr-FR" dirty="0" err="1"/>
              <a:t>TiB</a:t>
            </a:r>
            <a:endParaRPr lang="fr-FR" dirty="0"/>
          </a:p>
          <a:p>
            <a:pPr lvl="2"/>
            <a:r>
              <a:rPr lang="fr-FR" dirty="0"/>
              <a:t>Bis : 1 SSD </a:t>
            </a:r>
            <a:r>
              <a:rPr lang="fr-FR" dirty="0" smtClean="0"/>
              <a:t>(dell) par </a:t>
            </a:r>
            <a:r>
              <a:rPr lang="fr-FR" dirty="0"/>
              <a:t>serveur pour les </a:t>
            </a:r>
            <a:r>
              <a:rPr lang="fr-FR" dirty="0" smtClean="0"/>
              <a:t>journaux</a:t>
            </a:r>
          </a:p>
          <a:p>
            <a:pPr lvl="2"/>
            <a:r>
              <a:rPr lang="fr-FR" dirty="0" smtClean="0"/>
              <a:t>ter : +1 serveur R510 (tests </a:t>
            </a:r>
            <a:r>
              <a:rPr lang="fr-FR" dirty="0" err="1" smtClean="0"/>
              <a:t>scalabilité</a:t>
            </a:r>
            <a:r>
              <a:rPr lang="fr-FR" dirty="0" smtClean="0"/>
              <a:t>/</a:t>
            </a:r>
            <a:r>
              <a:rPr lang="fr-FR" dirty="0" err="1" smtClean="0"/>
              <a:t>benchs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3eme essai bis </a:t>
            </a:r>
            <a:r>
              <a:rPr lang="fr-FR" dirty="0"/>
              <a:t>: Sur </a:t>
            </a:r>
            <a:r>
              <a:rPr lang="fr-FR" dirty="0" smtClean="0"/>
              <a:t>un </a:t>
            </a:r>
            <a:r>
              <a:rPr lang="fr-FR" dirty="0"/>
              <a:t>réseau 2x40 </a:t>
            </a:r>
            <a:r>
              <a:rPr lang="fr-FR" dirty="0" smtClean="0"/>
              <a:t>Gbits/s dédié</a:t>
            </a:r>
            <a:endParaRPr lang="fr-FR" dirty="0"/>
          </a:p>
          <a:p>
            <a:pPr lvl="1"/>
            <a:r>
              <a:rPr lang="fr-FR" dirty="0" smtClean="0"/>
              <a:t>4eme essai : 10serveurs R730 (avant mise en </a:t>
            </a:r>
            <a:r>
              <a:rPr lang="fr-FR" dirty="0" err="1" smtClean="0"/>
              <a:t>prod</a:t>
            </a:r>
            <a:r>
              <a:rPr lang="fr-FR" dirty="0" smtClean="0"/>
              <a:t> grille)</a:t>
            </a:r>
          </a:p>
          <a:p>
            <a:pPr lvl="1"/>
            <a:r>
              <a:rPr lang="fr-FR" dirty="0" smtClean="0"/>
              <a:t>PAS </a:t>
            </a:r>
            <a:r>
              <a:rPr lang="fr-FR" dirty="0"/>
              <a:t>en </a:t>
            </a:r>
            <a:r>
              <a:rPr lang="fr-FR" dirty="0" smtClean="0"/>
              <a:t>production</a:t>
            </a:r>
          </a:p>
          <a:p>
            <a:r>
              <a:rPr lang="fr-FR" dirty="0" smtClean="0"/>
              <a:t>Cas des R510</a:t>
            </a:r>
          </a:p>
          <a:p>
            <a:pPr lvl="1"/>
            <a:r>
              <a:rPr lang="fr-FR" dirty="0" err="1" smtClean="0"/>
              <a:t>Benchs</a:t>
            </a:r>
            <a:r>
              <a:rPr lang="fr-FR" dirty="0" smtClean="0"/>
              <a:t> disques locaux : &gt; 1GO/s</a:t>
            </a:r>
          </a:p>
          <a:p>
            <a:pPr lvl="1"/>
            <a:r>
              <a:rPr lang="fr-FR" dirty="0" err="1" smtClean="0"/>
              <a:t>Benchs</a:t>
            </a:r>
            <a:r>
              <a:rPr lang="fr-FR" dirty="0" smtClean="0"/>
              <a:t> </a:t>
            </a:r>
            <a:r>
              <a:rPr lang="fr-FR" dirty="0" err="1" smtClean="0"/>
              <a:t>iperf</a:t>
            </a:r>
            <a:r>
              <a:rPr lang="fr-FR" dirty="0" smtClean="0"/>
              <a:t> : 9.9 Gbits/s</a:t>
            </a:r>
          </a:p>
          <a:p>
            <a:pPr lvl="1"/>
            <a:r>
              <a:rPr lang="fr-FR" dirty="0" smtClean="0"/>
              <a:t>Les 2 : performances réseau écroulées (~100mbits/s...)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0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Configs</a:t>
            </a:r>
            <a:r>
              <a:rPr lang="fr-FR" dirty="0" smtClean="0"/>
              <a:t> </a:t>
            </a:r>
            <a:r>
              <a:rPr lang="fr-FR" dirty="0" err="1" smtClean="0"/>
              <a:t>systeme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CEPH</a:t>
            </a:r>
          </a:p>
          <a:p>
            <a:pPr lvl="1"/>
            <a:r>
              <a:rPr lang="fr-FR" dirty="0" smtClean="0"/>
              <a:t>en premier </a:t>
            </a:r>
            <a:r>
              <a:rPr lang="fr-FR" dirty="0" err="1" smtClean="0"/>
              <a:t>giant</a:t>
            </a:r>
            <a:endParaRPr lang="fr-FR" dirty="0" smtClean="0"/>
          </a:p>
          <a:p>
            <a:pPr lvl="1"/>
            <a:r>
              <a:rPr lang="fr-FR" dirty="0" smtClean="0"/>
              <a:t>puis </a:t>
            </a:r>
            <a:r>
              <a:rPr lang="fr-FR" dirty="0" err="1" smtClean="0"/>
              <a:t>hammer</a:t>
            </a:r>
            <a:endParaRPr lang="fr-FR" dirty="0" smtClean="0"/>
          </a:p>
          <a:p>
            <a:pPr lvl="1"/>
            <a:r>
              <a:rPr lang="fr-FR" dirty="0" smtClean="0"/>
              <a:t>pas encore testé </a:t>
            </a:r>
            <a:r>
              <a:rPr lang="fr-FR" dirty="0" err="1" smtClean="0"/>
              <a:t>infernalis</a:t>
            </a:r>
            <a:endParaRPr lang="fr-FR" dirty="0" smtClean="0"/>
          </a:p>
          <a:p>
            <a:r>
              <a:rPr lang="fr-FR" dirty="0" smtClean="0"/>
              <a:t>R510 : 5 à 6 serveurs (276 TO)</a:t>
            </a:r>
          </a:p>
          <a:p>
            <a:pPr lvl="1"/>
            <a:r>
              <a:rPr lang="fr-FR" dirty="0" smtClean="0"/>
              <a:t>OS : </a:t>
            </a:r>
            <a:r>
              <a:rPr lang="fr-FR" dirty="0" err="1" smtClean="0"/>
              <a:t>ceph</a:t>
            </a:r>
            <a:r>
              <a:rPr lang="fr-FR" dirty="0" smtClean="0"/>
              <a:t> recommande des </a:t>
            </a:r>
            <a:r>
              <a:rPr lang="fr-FR" dirty="0" err="1" smtClean="0"/>
              <a:t>kernels</a:t>
            </a:r>
            <a:r>
              <a:rPr lang="fr-FR" dirty="0" smtClean="0"/>
              <a:t> ultra récents : CentOS7.0 puis 7.1</a:t>
            </a:r>
          </a:p>
          <a:p>
            <a:pPr lvl="1"/>
            <a:r>
              <a:rPr lang="fr-FR" dirty="0" smtClean="0"/>
              <a:t>16GB </a:t>
            </a:r>
            <a:r>
              <a:rPr lang="fr-FR" dirty="0" err="1" smtClean="0"/>
              <a:t>mem</a:t>
            </a:r>
            <a:endParaRPr lang="fr-FR" dirty="0" smtClean="0"/>
          </a:p>
          <a:p>
            <a:pPr lvl="1"/>
            <a:r>
              <a:rPr lang="fr-FR" dirty="0" smtClean="0"/>
              <a:t>2x4 </a:t>
            </a:r>
            <a:r>
              <a:rPr lang="fr-FR" dirty="0" err="1" smtClean="0"/>
              <a:t>Cores</a:t>
            </a:r>
            <a:r>
              <a:rPr lang="fr-FR" dirty="0" smtClean="0"/>
              <a:t> E5620</a:t>
            </a:r>
          </a:p>
          <a:p>
            <a:pPr lvl="1"/>
            <a:r>
              <a:rPr lang="fr-FR" dirty="0" smtClean="0"/>
              <a:t>10Gbits/s </a:t>
            </a:r>
            <a:r>
              <a:rPr lang="fr-FR" dirty="0" err="1" smtClean="0"/>
              <a:t>Broadcom</a:t>
            </a:r>
            <a:r>
              <a:rPr lang="fr-FR" dirty="0" smtClean="0"/>
              <a:t> (testé : 2x10gbits, réseau dédié)</a:t>
            </a:r>
          </a:p>
          <a:p>
            <a:pPr lvl="1"/>
            <a:r>
              <a:rPr lang="fr-FR" dirty="0" smtClean="0"/>
              <a:t>1 SSD (ou pas)</a:t>
            </a:r>
          </a:p>
          <a:p>
            <a:pPr lvl="1"/>
            <a:r>
              <a:rPr lang="fr-FR" dirty="0" smtClean="0"/>
              <a:t>1 à 23 HDD 2TiB</a:t>
            </a:r>
          </a:p>
          <a:p>
            <a:pPr lvl="2"/>
            <a:r>
              <a:rPr lang="fr-FR" dirty="0" smtClean="0"/>
              <a:t>disques en N*raid0</a:t>
            </a:r>
          </a:p>
          <a:p>
            <a:pPr lvl="2"/>
            <a:r>
              <a:rPr lang="fr-FR" dirty="0" smtClean="0"/>
              <a:t>tests de cartes LSI SAS 2008 JBOD</a:t>
            </a:r>
          </a:p>
          <a:p>
            <a:r>
              <a:rPr lang="fr-FR" dirty="0" smtClean="0"/>
              <a:t>R730 : 10 serveurs (640 TO)</a:t>
            </a:r>
          </a:p>
          <a:p>
            <a:pPr lvl="1"/>
            <a:r>
              <a:rPr lang="fr-FR" dirty="0" smtClean="0"/>
              <a:t>CentOS7.1</a:t>
            </a:r>
          </a:p>
          <a:p>
            <a:pPr lvl="1"/>
            <a:r>
              <a:rPr lang="fr-FR" dirty="0" smtClean="0"/>
              <a:t>64GB RAM</a:t>
            </a:r>
          </a:p>
          <a:p>
            <a:pPr lvl="1"/>
            <a:r>
              <a:rPr lang="fr-FR" dirty="0"/>
              <a:t>2</a:t>
            </a:r>
            <a:r>
              <a:rPr lang="fr-FR" dirty="0" smtClean="0"/>
              <a:t>* 6 </a:t>
            </a:r>
            <a:r>
              <a:rPr lang="fr-FR" dirty="0" err="1" smtClean="0"/>
              <a:t>cores</a:t>
            </a:r>
            <a:r>
              <a:rPr lang="fr-FR" dirty="0" smtClean="0"/>
              <a:t> E5-2620 </a:t>
            </a:r>
            <a:r>
              <a:rPr lang="fr-FR" dirty="0"/>
              <a:t>v3 @ </a:t>
            </a:r>
            <a:r>
              <a:rPr lang="fr-FR" dirty="0" smtClean="0"/>
              <a:t>2.40GHz</a:t>
            </a:r>
          </a:p>
          <a:p>
            <a:pPr lvl="1"/>
            <a:r>
              <a:rPr lang="fr-FR" dirty="0" smtClean="0"/>
              <a:t>10Gbits/s Intel X520</a:t>
            </a:r>
          </a:p>
          <a:p>
            <a:pPr lvl="1"/>
            <a:r>
              <a:rPr lang="fr-FR" dirty="0" smtClean="0"/>
              <a:t>1 à 16 HDD 4TiB</a:t>
            </a:r>
          </a:p>
          <a:p>
            <a:pPr lvl="1"/>
            <a:r>
              <a:rPr lang="fr-FR" dirty="0" smtClean="0"/>
              <a:t>disques </a:t>
            </a:r>
            <a:r>
              <a:rPr lang="fr-FR" dirty="0" err="1" smtClean="0"/>
              <a:t>jbod</a:t>
            </a:r>
            <a:r>
              <a:rPr lang="fr-FR" dirty="0" smtClean="0"/>
              <a:t> h730mini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74689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Thème CEA IRFU FRED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C914A8A2-B585-4C07-B014-C151B25A880A}" vid="{1C3DB27C-2AE8-4360-A464-CF6631FC60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IRFU modifié</Template>
  <TotalTime>16364</TotalTime>
  <Words>1432</Words>
  <Application>Microsoft Office PowerPoint</Application>
  <PresentationFormat>Affichage à l'écran (4:3)</PresentationFormat>
  <Paragraphs>316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Trebuchet MS</vt:lpstr>
      <vt:lpstr>Tw Cen MT</vt:lpstr>
      <vt:lpstr>Wingdings</vt:lpstr>
      <vt:lpstr>Thème CEA IRFU FRED</vt:lpstr>
      <vt:lpstr>Thème Office</vt:lpstr>
      <vt:lpstr>Circuit</vt:lpstr>
      <vt:lpstr>Présentation PowerPoint</vt:lpstr>
      <vt:lpstr>Utilisation prévue</vt:lpstr>
      <vt:lpstr>Historique</vt:lpstr>
      <vt:lpstr>La plateforme actuelle </vt:lpstr>
      <vt:lpstr>Premiers résultats</vt:lpstr>
      <vt:lpstr>Avant de mettre en production</vt:lpstr>
      <vt:lpstr>Retour d’expérience CEPH</vt:lpstr>
      <vt:lpstr>Presentation tests IRFU</vt:lpstr>
      <vt:lpstr>Configs systeme</vt:lpstr>
      <vt:lpstr>Orientation des tests</vt:lpstr>
      <vt:lpstr>Note</vt:lpstr>
      <vt:lpstr>Benchs=f(a,b,…x,y,z)</vt:lpstr>
      <vt:lpstr>ALEAS</vt:lpstr>
      <vt:lpstr>Benchs</vt:lpstr>
      <vt:lpstr>note preliminaire : write amplification</vt:lpstr>
      <vt:lpstr>Résultats R510</vt:lpstr>
      <vt:lpstr>BENCHS représentatifs 4M/2T/5C (WRITE)</vt:lpstr>
      <vt:lpstr>BENCHS representatifs 4M/2T/5C (READ)</vt:lpstr>
      <vt:lpstr>4M/64T/5C Write</vt:lpstr>
      <vt:lpstr>4M/64T5C read</vt:lpstr>
      <vt:lpstr>CAS extreme : blocs 16K/64T/5C (write)</vt:lpstr>
      <vt:lpstr>R730</vt:lpstr>
      <vt:lpstr>64T/4M/jemalloc/5 Clients</vt:lpstr>
      <vt:lpstr>64T/4M/jemalloc/15 Clients/write</vt:lpstr>
      <vt:lpstr>64T/4M/jemalloc/15 Clients/read</vt:lpstr>
      <vt:lpstr>R730  et si on rajoutait les R510 ? 640 + 276 = 916 TO...</vt:lpstr>
      <vt:lpstr>64T/4M/jemalloc/15 Clients/write</vt:lpstr>
      <vt:lpstr>64T/4M/jemalloc/15 Clients/read</vt:lpstr>
      <vt:lpstr>Bonus. KEYVALUE Store (ALPHA) - R510</vt:lpstr>
      <vt:lpstr>Commandes « amusantes »</vt:lpstr>
      <vt:lpstr>conclusions</vt:lpstr>
      <vt:lpstr>LABEX P2IO : Projet de ceph réparti</vt:lpstr>
    </vt:vector>
  </TitlesOfParts>
  <Company>CEA Saclay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d’expérience CEPH</dc:title>
  <dc:creator>SCHAER Frederic</dc:creator>
  <cp:lastModifiedBy>SCHAER Frederic</cp:lastModifiedBy>
  <cp:revision>114</cp:revision>
  <dcterms:created xsi:type="dcterms:W3CDTF">2015-09-24T11:58:47Z</dcterms:created>
  <dcterms:modified xsi:type="dcterms:W3CDTF">2015-12-15T08:12:28Z</dcterms:modified>
</cp:coreProperties>
</file>