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DCB67-C7E7-4B64-A777-F32E2AA190B0}" type="datetimeFigureOut">
              <a:rPr lang="en-GB" smtClean="0"/>
              <a:t>27/07/2015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CEB4-885E-4070-BD3C-41A759D32BC8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4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B20D-454F-429C-878B-476124067B4C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C73C-6B9E-4E0A-BD87-78B214E7DC30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E4C2-13EC-46DD-B965-CF6DA0B9507B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CD0E-B0F2-4E13-8FDD-CC69DF88317E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7D8-8D33-4BBD-81E3-A531EA0E5B42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824DF-89D9-4690-85D0-0F1EE41B028F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322-A3AF-4871-B515-AED1B29309D3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CE20-048E-4D6F-B75B-BCFD61CABFA6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8308-2A21-45BF-BE26-37C4EE408297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FA42-225C-4917-BD97-5DABE84DB88C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76B6E-E58E-4326-8C8E-F28A07285D08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6EF3-66B0-4468-9B24-BF1699E94E1D}" type="datetime1">
              <a:rPr lang="fr-FR" smtClean="0"/>
              <a:t>27/07/2015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cern.ch/event/394859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40560" y="332656"/>
            <a:ext cx="6710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Clermont-Ferrand requests</a:t>
            </a:r>
          </a:p>
          <a:p>
            <a:pPr algn="ctr"/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for the Test Beam</a:t>
            </a:r>
            <a:endParaRPr lang="en-GB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43808" y="2158435"/>
            <a:ext cx="3231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Vidyo</a:t>
            </a:r>
            <a:r>
              <a:rPr lang="en-GB" dirty="0" smtClean="0">
                <a:latin typeface="Comic Sans MS" panose="030F0702030302020204" pitchFamily="66" charset="0"/>
              </a:rPr>
              <a:t> meeting, 29 </a:t>
            </a:r>
            <a:r>
              <a:rPr lang="en-GB" dirty="0">
                <a:latin typeface="Comic Sans MS" panose="030F0702030302020204" pitchFamily="66" charset="0"/>
              </a:rPr>
              <a:t>J</a:t>
            </a:r>
            <a:r>
              <a:rPr lang="en-GB" dirty="0" smtClean="0">
                <a:latin typeface="Comic Sans MS" panose="030F0702030302020204" pitchFamily="66" charset="0"/>
              </a:rPr>
              <a:t>uly 2015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François </a:t>
            </a:r>
            <a:r>
              <a:rPr lang="en-GB" dirty="0" smtClean="0">
                <a:latin typeface="Comic Sans MS" panose="030F0702030302020204" pitchFamily="66" charset="0"/>
              </a:rPr>
              <a:t>Vazeille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147303" y="3356992"/>
            <a:ext cx="46249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Remote HV 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System</a:t>
            </a:r>
          </a:p>
          <a:p>
            <a:pPr marL="285750" indent="-285750">
              <a:buFontTx/>
              <a:buChar char="-"/>
            </a:pP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Front </a:t>
            </a:r>
            <a:r>
              <a:rPr lang="en-GB" sz="32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End electronics</a:t>
            </a:r>
            <a:endParaRPr lang="en-GB" sz="32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83568" y="5157192"/>
            <a:ext cx="775244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Hypothesis: 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Some Mini-Drawers are dedicated to special studies,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like for example the PMT pulse studies.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814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51720" y="476672"/>
            <a:ext cx="48093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Remote HV System</a:t>
            </a:r>
            <a:endParaRPr lang="en-GB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817" y="2492896"/>
            <a:ext cx="5793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Available hardware at the Test Beam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5652" y="3356992"/>
            <a:ext cx="76226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/>
              <a:buChar char="à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HV Regulation crate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(Now in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Bld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175).</a:t>
            </a:r>
          </a:p>
          <a:p>
            <a:pPr marL="285750" indent="-285750">
              <a:buFont typeface="Symbol"/>
              <a:buChar char="à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HV Source power supply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(Tesla).</a:t>
            </a:r>
          </a:p>
          <a:p>
            <a:pPr marL="285750" indent="-285750">
              <a:buFont typeface="Symbol"/>
              <a:buChar char="à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2 times 125 m long HV cables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+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1 cable 50 m long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to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lengthen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one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long cable for tests.</a:t>
            </a:r>
          </a:p>
          <a:p>
            <a:pPr marL="285750" indent="-285750">
              <a:buFont typeface="Symbol"/>
              <a:buChar char="à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8 HV Bus cards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.</a:t>
            </a:r>
          </a:p>
          <a:p>
            <a:pPr marL="285750" indent="-285750">
              <a:buFont typeface="Symbol"/>
              <a:buChar char="à"/>
            </a:pP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4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HV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Opto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 cards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(Scheme 1)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2 already calibrated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(Used for the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TileCal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Note, now at home).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-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2 tested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but not fully calibrated now in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Bld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175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.</a:t>
            </a:r>
            <a:endParaRPr lang="en-GB" dirty="0" smtClean="0">
              <a:latin typeface="Comic Sans MS" panose="030F0702030302020204" pitchFamily="66" charset="0"/>
              <a:sym typeface="Symbo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225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496" y="212447"/>
            <a:ext cx="925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Three uses are </a:t>
            </a:r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proposed with 3 different set-ups A, B and C</a:t>
            </a:r>
            <a:endParaRPr lang="en-GB" sz="24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8878" y="1421625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8878" y="2217638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69038" y="2217638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878" y="3009726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9358" y="3033332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09198" y="3032410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69038" y="3033332"/>
            <a:ext cx="1296144" cy="360040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854" y="1277609"/>
            <a:ext cx="129189" cy="64807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854" y="2073622"/>
            <a:ext cx="129189" cy="64807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2854" y="2865710"/>
            <a:ext cx="129189" cy="64807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241046" y="1425550"/>
            <a:ext cx="679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Pulse studies</a:t>
            </a:r>
            <a:r>
              <a:rPr lang="en-GB" dirty="0" smtClean="0">
                <a:latin typeface="Comic Sans MS" panose="030F0702030302020204" pitchFamily="66" charset="0"/>
              </a:rPr>
              <a:t>: at least 2 PMT Blocks (PMT, FATALIC  shaper)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246956" y="2208346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FATALIC chain study</a:t>
            </a:r>
            <a:r>
              <a:rPr lang="en-GB" dirty="0" smtClean="0">
                <a:latin typeface="Comic Sans MS" panose="030F0702030302020204" pitchFamily="66" charset="0"/>
              </a:rPr>
              <a:t>: Complete or partial.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617924" y="2721694"/>
            <a:ext cx="2319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Comparison of the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HV options </a:t>
            </a:r>
            <a:r>
              <a:rPr lang="en-GB" dirty="0" smtClean="0">
                <a:latin typeface="Comic Sans MS" panose="030F0702030302020204" pitchFamily="66" charset="0"/>
              </a:rPr>
              <a:t>using,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Chicago electronics.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5326" y="142555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7504" y="221763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7504" y="3009726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07504" y="4205987"/>
            <a:ext cx="8928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Bus cards</a:t>
            </a:r>
            <a:r>
              <a:rPr lang="en-GB" dirty="0" smtClean="0">
                <a:latin typeface="Comic Sans MS" panose="030F0702030302020204" pitchFamily="66" charset="0"/>
              </a:rPr>
              <a:t>: 1 in set-up A, 2 in set-up B, 2 in set-up C.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 set-up C</a:t>
            </a:r>
            <a:r>
              <a:rPr lang="en-GB" dirty="0" smtClean="0">
                <a:latin typeface="Comic Sans MS" panose="030F0702030302020204" pitchFamily="66" charset="0"/>
              </a:rPr>
              <a:t>: we requested in previous meetings to instrument Drawers 3 and 4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in order to have a better routing of the internal HV cables using their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dedicated cables trays.</a:t>
            </a:r>
          </a:p>
          <a:p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- </a:t>
            </a:r>
            <a:r>
              <a:rPr lang="en-GB" dirty="0" smtClean="0">
                <a:latin typeface="Comic Sans MS" panose="030F0702030302020204" pitchFamily="66" charset="0"/>
              </a:rPr>
              <a:t> 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Only 2 Drawers </a:t>
            </a:r>
            <a:r>
              <a:rPr lang="en-GB" dirty="0" smtClean="0">
                <a:latin typeface="Comic Sans MS" panose="030F0702030302020204" pitchFamily="66" charset="0"/>
              </a:rPr>
              <a:t>can be supplied in the same time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 Only 2 long HV cables.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The same HV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Opto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boards </a:t>
            </a:r>
            <a:r>
              <a:rPr lang="en-GB" dirty="0" smtClean="0">
                <a:latin typeface="Comic Sans MS" panose="030F0702030302020204" pitchFamily="66" charset="0"/>
              </a:rPr>
              <a:t>(Calibrated) and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HV Micro board </a:t>
            </a:r>
            <a:r>
              <a:rPr lang="en-GB" dirty="0" smtClean="0">
                <a:latin typeface="Comic Sans MS" panose="030F0702030302020204" pitchFamily="66" charset="0"/>
              </a:rPr>
              <a:t>will be used in the 3 set-up’s.</a:t>
            </a: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0786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2684"/>
            <a:ext cx="88924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Set-up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A: Common use </a:t>
            </a:r>
            <a:r>
              <a:rPr lang="en-GB" dirty="0">
                <a:latin typeface="Comic Sans MS" panose="030F0702030302020204" pitchFamily="66" charset="0"/>
              </a:rPr>
              <a:t>for pulse studies, open to possible other tests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Set-up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B: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FATALIC 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tests </a:t>
            </a:r>
            <a:r>
              <a:rPr lang="en-GB" dirty="0">
                <a:latin typeface="Comic Sans MS" panose="030F0702030302020204" pitchFamily="66" charset="0"/>
              </a:rPr>
              <a:t>(Seen next slides</a:t>
            </a:r>
            <a:r>
              <a:rPr lang="en-GB" dirty="0" smtClean="0">
                <a:latin typeface="Comic Sans MS" panose="030F0702030302020204" pitchFamily="66" charset="0"/>
              </a:rPr>
              <a:t>).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Set-up C: comparison </a:t>
            </a:r>
            <a:r>
              <a:rPr lang="en-GB" dirty="0">
                <a:latin typeface="Comic Sans MS" panose="030F0702030302020204" pitchFamily="66" charset="0"/>
              </a:rPr>
              <a:t>of the ANL and Remote </a:t>
            </a:r>
            <a:r>
              <a:rPr lang="en-GB" dirty="0" smtClean="0">
                <a:latin typeface="Comic Sans MS" panose="030F0702030302020204" pitchFamily="66" charset="0"/>
              </a:rPr>
              <a:t> HV options</a:t>
            </a:r>
            <a:r>
              <a:rPr lang="en-GB" dirty="0">
                <a:latin typeface="Comic Sans MS" panose="030F0702030302020204" pitchFamily="66" charset="0"/>
              </a:rPr>
              <a:t>:</a:t>
            </a:r>
          </a:p>
          <a:p>
            <a:r>
              <a:rPr lang="en-GB" dirty="0">
                <a:latin typeface="Comic Sans MS" panose="030F0702030302020204" pitchFamily="66" charset="0"/>
              </a:rPr>
              <a:t>   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 HV Stability 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studies over a rather long period.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   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 </a:t>
            </a:r>
            <a:r>
              <a:rPr lang="en-GB" dirty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Noise studies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  <a:sym typeface="Symbol"/>
              </a:rPr>
              <a:t>at the readout level</a:t>
            </a:r>
          </a:p>
          <a:p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including 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additional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tests with HV 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cable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extension of 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50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m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                                                                         </a:t>
            </a:r>
            <a:r>
              <a:rPr lang="en-GB" dirty="0">
                <a:latin typeface="Comic Sans MS" panose="030F0702030302020204" pitchFamily="66" charset="0"/>
                <a:sym typeface="Symbol"/>
              </a:rPr>
              <a:t> 125+50= 175 m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long cable.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496" y="548680"/>
            <a:ext cx="3719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Goals of the 3 set-up’s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2204864"/>
            <a:ext cx="8892480" cy="15121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3402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476672"/>
            <a:ext cx="8143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Front end electronics (FATALIC)</a:t>
            </a:r>
            <a:endParaRPr lang="en-GB" sz="40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2708920"/>
            <a:ext cx="86581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- See the Wednesday </a:t>
            </a:r>
            <a:r>
              <a:rPr lang="en-GB" dirty="0" smtClean="0">
                <a:latin typeface="Comic Sans MS" panose="030F0702030302020204" pitchFamily="66" charset="0"/>
              </a:rPr>
              <a:t>Vidyo</a:t>
            </a:r>
            <a:r>
              <a:rPr lang="en-GB" dirty="0" smtClean="0">
                <a:latin typeface="Comic Sans MS" panose="030F0702030302020204" pitchFamily="66" charset="0"/>
              </a:rPr>
              <a:t>  1 July 2015 talk for details</a:t>
            </a:r>
          </a:p>
          <a:p>
            <a:r>
              <a:rPr lang="en-GB" dirty="0">
                <a:latin typeface="Comic Sans MS" panose="030F0702030302020204" pitchFamily="66" charset="0"/>
              </a:rPr>
              <a:t>    </a:t>
            </a:r>
            <a:r>
              <a:rPr lang="en-GB" dirty="0">
                <a:latin typeface="Comic Sans MS" panose="030F0702030302020204" pitchFamily="66" charset="0"/>
                <a:hlinkClick r:id="rId2"/>
              </a:rPr>
              <a:t>https://indico.cern.ch/event/394859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/</a:t>
            </a:r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- Pulses at the output of the FATALIC shaping for the 3 gains,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sent to a digital scope via buffers (on the All-in-1 card) and flat cables.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 least one PMT Block </a:t>
            </a:r>
            <a:r>
              <a:rPr lang="en-GB" dirty="0" smtClean="0">
                <a:latin typeface="Comic Sans MS" panose="030F0702030302020204" pitchFamily="66" charset="0"/>
              </a:rPr>
              <a:t>… even though several All-in-1 cards will be equipped.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Requested</a:t>
            </a:r>
            <a:r>
              <a:rPr lang="en-GB" dirty="0" smtClean="0">
                <a:latin typeface="Comic Sans MS" panose="030F0702030302020204" pitchFamily="66" charset="0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enough statistics </a:t>
            </a:r>
            <a:r>
              <a:rPr lang="en-GB" dirty="0" smtClean="0">
                <a:latin typeface="Comic Sans MS" panose="030F0702030302020204" pitchFamily="66" charset="0"/>
              </a:rPr>
              <a:t>from different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particles</a:t>
            </a:r>
            <a:r>
              <a:rPr lang="en-GB" dirty="0" smtClean="0">
                <a:latin typeface="Comic Sans MS" panose="030F0702030302020204" pitchFamily="66" charset="0"/>
              </a:rPr>
              <a:t> at various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energies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847131"/>
            <a:ext cx="8424936" cy="59809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35496" y="1844824"/>
            <a:ext cx="379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FATALIC pulse studies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311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4" y="260648"/>
            <a:ext cx="67104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● Other electronics studies with FATALIC4b</a:t>
            </a:r>
          </a:p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 (The new version delivered in August)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1264692"/>
            <a:ext cx="88008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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WARNING</a:t>
            </a:r>
            <a:r>
              <a:rPr lang="en-GB" dirty="0" smtClean="0">
                <a:latin typeface="Comic Sans MS" panose="030F0702030302020204" pitchFamily="66" charset="0"/>
              </a:rPr>
              <a:t>:  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-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Too short R&amp;D time </a:t>
            </a:r>
            <a:r>
              <a:rPr lang="en-GB" dirty="0" smtClean="0">
                <a:latin typeface="Comic Sans MS" panose="030F0702030302020204" pitchFamily="66" charset="0"/>
              </a:rPr>
              <a:t>to compete with other option by using the whole chain.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-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Nevertheless, systematic tests </a:t>
            </a:r>
            <a:r>
              <a:rPr lang="en-GB" dirty="0" smtClean="0">
                <a:latin typeface="Comic Sans MS" panose="030F0702030302020204" pitchFamily="66" charset="0"/>
              </a:rPr>
              <a:t>are scheduled from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2 possible set-ups</a:t>
            </a:r>
            <a:r>
              <a:rPr lang="en-GB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▪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Whole chain </a:t>
            </a:r>
            <a:r>
              <a:rPr lang="en-GB" dirty="0" smtClean="0">
                <a:latin typeface="Comic Sans MS" panose="030F0702030302020204" pitchFamily="66" charset="0"/>
              </a:rPr>
              <a:t>from FATALIC to the Daughter Board versions 3 or 4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 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 Readout from the </a:t>
            </a:r>
            <a:r>
              <a:rPr lang="en-GB" dirty="0" smtClean="0">
                <a:latin typeface="Comic Sans MS" panose="030F0702030302020204" pitchFamily="66" charset="0"/>
              </a:rPr>
              <a:t>Back End electronics.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▪ </a:t>
            </a:r>
            <a:r>
              <a:rPr lang="en-GB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And/or Partial chain </a:t>
            </a:r>
            <a:r>
              <a:rPr lang="en-GB" dirty="0" smtClean="0">
                <a:latin typeface="Comic Sans MS" panose="030F0702030302020204" pitchFamily="66" charset="0"/>
              </a:rPr>
              <a:t>from FATALIC to the Main Board (New or Version ¼)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depending from the debugging time of the new version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            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 Readout from Romeo’s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labVIEW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system.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9625" y="3789040"/>
            <a:ext cx="8740694" cy="28623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 FORESEEN TESTS</a:t>
            </a:r>
          </a:p>
          <a:p>
            <a:r>
              <a:rPr lang="en-GB" dirty="0" smtClean="0">
                <a:latin typeface="Comic Sans MS" panose="030F0702030302020204" pitchFamily="66" charset="0"/>
                <a:sym typeface="Symbol"/>
              </a:rPr>
              <a:t> 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Data acquisition: 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communication in between the various boards,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                               calibration with DAC, etc.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Noise studies.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Automatic High/Low gain changes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(Medium gain always delivered)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Calculation of gain ratios.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Linearity studies.</a:t>
            </a:r>
          </a:p>
          <a:p>
            <a:r>
              <a:rPr lang="en-GB" dirty="0">
                <a:latin typeface="Comic Sans MS" panose="030F0702030302020204" pitchFamily="66" charset="0"/>
                <a:sym typeface="Symbol"/>
              </a:rPr>
              <a:t> </a:t>
            </a:r>
            <a:r>
              <a:rPr lang="en-GB" dirty="0" smtClean="0">
                <a:latin typeface="Comic Sans MS" panose="030F0702030302020204" pitchFamily="66" charset="0"/>
                <a:sym typeface="Symbol"/>
              </a:rPr>
              <a:t>   -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Time scanning (T</a:t>
            </a:r>
            <a:r>
              <a:rPr lang="en-GB" baseline="-25000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sym typeface="Symbol"/>
              </a:rPr>
              <a:t> scan)  .</a:t>
            </a:r>
          </a:p>
          <a:p>
            <a:r>
              <a:rPr lang="en-GB" i="1" dirty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GB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       Comment:</a:t>
            </a:r>
          </a:p>
          <a:p>
            <a:r>
              <a:rPr lang="en-GB" i="1" dirty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</a:t>
            </a:r>
            <a:r>
              <a:rPr lang="en-GB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      What is the </a:t>
            </a:r>
            <a:r>
              <a:rPr lang="en-GB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TileCal</a:t>
            </a:r>
            <a:r>
              <a:rPr lang="en-GB" i="1" dirty="0" smtClean="0">
                <a:solidFill>
                  <a:srgbClr val="C00000"/>
                </a:solidFill>
                <a:latin typeface="Comic Sans MS" panose="030F0702030302020204" pitchFamily="66" charset="0"/>
                <a:sym typeface="Symbol"/>
              </a:rPr>
              <a:t> policy with respect to the clock (Beam/Clock timing)?</a:t>
            </a:r>
            <a:endParaRPr lang="en-GB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231133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638</Words>
  <Application>Microsoft Office PowerPoint</Application>
  <PresentationFormat>Affichage à l'écran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Vazeille</dc:creator>
  <cp:lastModifiedBy>François Vazeille</cp:lastModifiedBy>
  <cp:revision>19</cp:revision>
  <dcterms:created xsi:type="dcterms:W3CDTF">2015-07-24T14:57:40Z</dcterms:created>
  <dcterms:modified xsi:type="dcterms:W3CDTF">2015-07-27T15:20:06Z</dcterms:modified>
</cp:coreProperties>
</file>