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8" r:id="rId3"/>
    <p:sldId id="259" r:id="rId4"/>
    <p:sldId id="270" r:id="rId5"/>
    <p:sldId id="271" r:id="rId6"/>
    <p:sldId id="260" r:id="rId7"/>
    <p:sldId id="262" r:id="rId8"/>
    <p:sldId id="263" r:id="rId9"/>
    <p:sldId id="264" r:id="rId10"/>
    <p:sldId id="269" r:id="rId11"/>
    <p:sldId id="265" r:id="rId12"/>
    <p:sldId id="272" r:id="rId13"/>
    <p:sldId id="266" r:id="rId14"/>
    <p:sldId id="267" r:id="rId15"/>
    <p:sldId id="268" r:id="rId16"/>
    <p:sldId id="281" r:id="rId17"/>
    <p:sldId id="273" r:id="rId18"/>
    <p:sldId id="274" r:id="rId19"/>
    <p:sldId id="275" r:id="rId20"/>
    <p:sldId id="277" r:id="rId21"/>
    <p:sldId id="279" r:id="rId22"/>
    <p:sldId id="282" r:id="rId23"/>
    <p:sldId id="276" r:id="rId24"/>
    <p:sldId id="285" r:id="rId25"/>
    <p:sldId id="278" r:id="rId26"/>
    <p:sldId id="284" r:id="rId27"/>
    <p:sldId id="287" r:id="rId28"/>
    <p:sldId id="288" r:id="rId29"/>
    <p:sldId id="283" r:id="rId30"/>
    <p:sldId id="286"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048"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AB5FD2-2144-3C4F-9DF0-F2F88C21E699}" type="datetimeFigureOut">
              <a:rPr lang="en-US" smtClean="0"/>
              <a:t>20/10/2015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5135DE-4A94-084B-8096-2F917850B8F2}" type="slidenum">
              <a:rPr lang="en-GB" smtClean="0"/>
              <a:t>‹#›</a:t>
            </a:fld>
            <a:endParaRPr lang="en-GB"/>
          </a:p>
        </p:txBody>
      </p:sp>
    </p:spTree>
    <p:extLst>
      <p:ext uri="{BB962C8B-B14F-4D97-AF65-F5344CB8AC3E}">
        <p14:creationId xmlns:p14="http://schemas.microsoft.com/office/powerpoint/2010/main" val="31333302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1AE6AD-B981-EA44-B2D9-6C78EEAEB83E}" type="datetimeFigureOut">
              <a:rPr lang="en-US" smtClean="0"/>
              <a:t>20/10/2015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2CE183-4E0C-BD4C-88D1-904B3DAE54A7}" type="slidenum">
              <a:rPr lang="en-GB" smtClean="0"/>
              <a:t>‹#›</a:t>
            </a:fld>
            <a:endParaRPr lang="en-GB"/>
          </a:p>
        </p:txBody>
      </p:sp>
    </p:spTree>
    <p:extLst>
      <p:ext uri="{BB962C8B-B14F-4D97-AF65-F5344CB8AC3E}">
        <p14:creationId xmlns:p14="http://schemas.microsoft.com/office/powerpoint/2010/main" val="32152853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2CE183-4E0C-BD4C-88D1-904B3DAE54A7}" type="slidenum">
              <a:rPr lang="en-GB" smtClean="0"/>
              <a:t>2</a:t>
            </a:fld>
            <a:endParaRPr lang="en-GB"/>
          </a:p>
        </p:txBody>
      </p:sp>
    </p:spTree>
    <p:extLst>
      <p:ext uri="{BB962C8B-B14F-4D97-AF65-F5344CB8AC3E}">
        <p14:creationId xmlns:p14="http://schemas.microsoft.com/office/powerpoint/2010/main" val="183232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fld id="{6B95DDA8-2351-A546-91A9-2672C2503B73}" type="slidenum">
              <a:rPr lang="en-US" smtClean="0"/>
              <a:pPr/>
              <a:t>3</a:t>
            </a:fld>
            <a:endParaRPr lang="en-US"/>
          </a:p>
        </p:txBody>
      </p:sp>
    </p:spTree>
    <p:extLst>
      <p:ext uri="{BB962C8B-B14F-4D97-AF65-F5344CB8AC3E}">
        <p14:creationId xmlns:p14="http://schemas.microsoft.com/office/powerpoint/2010/main" val="52031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42CE183-4E0C-BD4C-88D1-904B3DAE54A7}" type="slidenum">
              <a:rPr lang="en-GB" smtClean="0"/>
              <a:t>15</a:t>
            </a:fld>
            <a:endParaRPr lang="en-GB"/>
          </a:p>
        </p:txBody>
      </p:sp>
    </p:spTree>
    <p:extLst>
      <p:ext uri="{BB962C8B-B14F-4D97-AF65-F5344CB8AC3E}">
        <p14:creationId xmlns:p14="http://schemas.microsoft.com/office/powerpoint/2010/main" val="136553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D125BE-DE07-8045-9C94-885B9AC4147D}" type="slidenum">
              <a:rPr lang="en-US"/>
              <a:pPr/>
              <a:t>‹#›</a:t>
            </a:fld>
            <a:endParaRPr lang="en-US"/>
          </a:p>
        </p:txBody>
      </p:sp>
    </p:spTree>
    <p:extLst>
      <p:ext uri="{BB962C8B-B14F-4D97-AF65-F5344CB8AC3E}">
        <p14:creationId xmlns:p14="http://schemas.microsoft.com/office/powerpoint/2010/main" val="2726330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B9B44-4CA1-DB4E-902B-61286B0B36EB}" type="slidenum">
              <a:rPr lang="en-US"/>
              <a:pPr/>
              <a:t>‹#›</a:t>
            </a:fld>
            <a:endParaRPr lang="en-US"/>
          </a:p>
        </p:txBody>
      </p:sp>
    </p:spTree>
    <p:extLst>
      <p:ext uri="{BB962C8B-B14F-4D97-AF65-F5344CB8AC3E}">
        <p14:creationId xmlns:p14="http://schemas.microsoft.com/office/powerpoint/2010/main" val="174179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69CC32-5407-624B-A33E-3F006BA4F5B3}" type="slidenum">
              <a:rPr lang="en-US"/>
              <a:pPr/>
              <a:t>‹#›</a:t>
            </a:fld>
            <a:endParaRPr lang="en-US"/>
          </a:p>
        </p:txBody>
      </p:sp>
    </p:spTree>
    <p:extLst>
      <p:ext uri="{BB962C8B-B14F-4D97-AF65-F5344CB8AC3E}">
        <p14:creationId xmlns:p14="http://schemas.microsoft.com/office/powerpoint/2010/main" val="376310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3177" y="115416"/>
            <a:ext cx="6839223" cy="649288"/>
          </a:xfrm>
          <a:solidFill>
            <a:schemeClr val="accent1">
              <a:alpha val="49000"/>
            </a:schemeClr>
          </a:solidFill>
        </p:spPr>
        <p:txBody>
          <a:bodyPr/>
          <a:lstStyle>
            <a:lvl1pPr>
              <a:defRPr sz="3200" i="1" baseline="0">
                <a:solidFill>
                  <a:schemeClr val="bg1"/>
                </a:solidFill>
                <a:effectLst>
                  <a:outerShdw blurRad="114300" dist="38100" dir="18900000" sx="102000" sy="102000" algn="bl" rotWithShape="0">
                    <a:prstClr val="black"/>
                  </a:outerShdw>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9872" y="6597352"/>
            <a:ext cx="2133600" cy="260102"/>
          </a:xfrm>
        </p:spPr>
        <p:txBody>
          <a:bodyPr/>
          <a:lstStyle>
            <a:lvl1pPr>
              <a:defRPr sz="1000"/>
            </a:lvl1pPr>
          </a:lstStyle>
          <a:p>
            <a:endParaRPr lang="en-US" dirty="0" smtClean="0">
              <a:solidFill>
                <a:prstClr val="black"/>
              </a:solidFill>
            </a:endParaRPr>
          </a:p>
        </p:txBody>
      </p:sp>
      <p:sp>
        <p:nvSpPr>
          <p:cNvPr id="5" name="Footer Placeholder 4"/>
          <p:cNvSpPr>
            <a:spLocks noGrp="1"/>
          </p:cNvSpPr>
          <p:nvPr>
            <p:ph type="ftr" sz="quarter" idx="11"/>
          </p:nvPr>
        </p:nvSpPr>
        <p:spPr>
          <a:xfrm>
            <a:off x="2571736" y="6597352"/>
            <a:ext cx="4000528" cy="260648"/>
          </a:xfrm>
        </p:spPr>
        <p:txBody>
          <a:bodyPr/>
          <a:lstStyle>
            <a:lvl1pPr>
              <a:defRPr sz="1000" baseline="0"/>
            </a:lvl1pPr>
          </a:lstStyle>
          <a:p>
            <a:endParaRPr lang="en-US" dirty="0">
              <a:solidFill>
                <a:prstClr val="black"/>
              </a:solidFill>
            </a:endParaRPr>
          </a:p>
        </p:txBody>
      </p:sp>
      <p:sp>
        <p:nvSpPr>
          <p:cNvPr id="6" name="Slide Number Placeholder 5"/>
          <p:cNvSpPr>
            <a:spLocks noGrp="1"/>
          </p:cNvSpPr>
          <p:nvPr>
            <p:ph type="sldNum" sz="quarter" idx="12"/>
          </p:nvPr>
        </p:nvSpPr>
        <p:spPr>
          <a:xfrm>
            <a:off x="6974904" y="6597352"/>
            <a:ext cx="2133600" cy="260648"/>
          </a:xfrm>
        </p:spPr>
        <p:txBody>
          <a:bodyPr/>
          <a:lstStyle>
            <a:lvl1pPr>
              <a:defRPr sz="1000"/>
            </a:lvl1pPr>
          </a:lstStyle>
          <a:p>
            <a:fld id="{8A37C28D-FCB0-477D-82D3-62143F2DA84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356455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2C85A7-E127-1C42-B569-E66F2CC18380}" type="slidenum">
              <a:rPr lang="en-US"/>
              <a:pPr/>
              <a:t>‹#›</a:t>
            </a:fld>
            <a:endParaRPr lang="en-US"/>
          </a:p>
        </p:txBody>
      </p:sp>
    </p:spTree>
    <p:extLst>
      <p:ext uri="{BB962C8B-B14F-4D97-AF65-F5344CB8AC3E}">
        <p14:creationId xmlns:p14="http://schemas.microsoft.com/office/powerpoint/2010/main" val="404737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A876F5-0DC1-124D-B26D-49AF1F9C5D06}" type="slidenum">
              <a:rPr lang="en-US"/>
              <a:pPr/>
              <a:t>‹#›</a:t>
            </a:fld>
            <a:endParaRPr lang="en-US"/>
          </a:p>
        </p:txBody>
      </p:sp>
    </p:spTree>
    <p:extLst>
      <p:ext uri="{BB962C8B-B14F-4D97-AF65-F5344CB8AC3E}">
        <p14:creationId xmlns:p14="http://schemas.microsoft.com/office/powerpoint/2010/main" val="1343590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FACA42C-BBD1-8A4B-8734-E76D34126A03}" type="slidenum">
              <a:rPr lang="en-US"/>
              <a:pPr/>
              <a:t>‹#›</a:t>
            </a:fld>
            <a:endParaRPr lang="en-US"/>
          </a:p>
        </p:txBody>
      </p:sp>
    </p:spTree>
    <p:extLst>
      <p:ext uri="{BB962C8B-B14F-4D97-AF65-F5344CB8AC3E}">
        <p14:creationId xmlns:p14="http://schemas.microsoft.com/office/powerpoint/2010/main" val="59891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B1D5B56-1455-9649-8AC1-7880716358EB}" type="slidenum">
              <a:rPr lang="en-US"/>
              <a:pPr/>
              <a:t>‹#›</a:t>
            </a:fld>
            <a:endParaRPr lang="en-US"/>
          </a:p>
        </p:txBody>
      </p:sp>
    </p:spTree>
    <p:extLst>
      <p:ext uri="{BB962C8B-B14F-4D97-AF65-F5344CB8AC3E}">
        <p14:creationId xmlns:p14="http://schemas.microsoft.com/office/powerpoint/2010/main" val="151255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DDAF214-8F6E-2245-AE94-65B2809ADD74}" type="slidenum">
              <a:rPr lang="en-US"/>
              <a:pPr/>
              <a:t>‹#›</a:t>
            </a:fld>
            <a:endParaRPr lang="en-US"/>
          </a:p>
        </p:txBody>
      </p:sp>
    </p:spTree>
    <p:extLst>
      <p:ext uri="{BB962C8B-B14F-4D97-AF65-F5344CB8AC3E}">
        <p14:creationId xmlns:p14="http://schemas.microsoft.com/office/powerpoint/2010/main" val="94168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25F752F-6A68-E94F-A510-21FBF0259478}" type="slidenum">
              <a:rPr lang="en-US"/>
              <a:pPr/>
              <a:t>‹#›</a:t>
            </a:fld>
            <a:endParaRPr lang="en-US"/>
          </a:p>
        </p:txBody>
      </p:sp>
    </p:spTree>
    <p:extLst>
      <p:ext uri="{BB962C8B-B14F-4D97-AF65-F5344CB8AC3E}">
        <p14:creationId xmlns:p14="http://schemas.microsoft.com/office/powerpoint/2010/main" val="398707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DABF86-3CA6-AC47-9EBD-DEFFC2474029}" type="slidenum">
              <a:rPr lang="en-US"/>
              <a:pPr/>
              <a:t>‹#›</a:t>
            </a:fld>
            <a:endParaRPr lang="en-US"/>
          </a:p>
        </p:txBody>
      </p:sp>
    </p:spTree>
    <p:extLst>
      <p:ext uri="{BB962C8B-B14F-4D97-AF65-F5344CB8AC3E}">
        <p14:creationId xmlns:p14="http://schemas.microsoft.com/office/powerpoint/2010/main" val="30971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39F6F8-6662-444C-8B81-ED313F51487D}" type="slidenum">
              <a:rPr lang="en-US"/>
              <a:pPr/>
              <a:t>‹#›</a:t>
            </a:fld>
            <a:endParaRPr lang="en-US"/>
          </a:p>
        </p:txBody>
      </p:sp>
    </p:spTree>
    <p:extLst>
      <p:ext uri="{BB962C8B-B14F-4D97-AF65-F5344CB8AC3E}">
        <p14:creationId xmlns:p14="http://schemas.microsoft.com/office/powerpoint/2010/main" val="15106925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PH_banne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8382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1222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D97BBC54-BFC6-4943-9D9E-2CF9A0E1A0C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charset="0"/>
          <a:ea typeface="ＭＳ Ｐゴシック" charset="0"/>
        </a:defRPr>
      </a:lvl2pPr>
      <a:lvl3pPr algn="ctr" rtl="0" eaLnBrk="1" fontAlgn="base" hangingPunct="1">
        <a:spcBef>
          <a:spcPct val="0"/>
        </a:spcBef>
        <a:spcAft>
          <a:spcPct val="0"/>
        </a:spcAft>
        <a:defRPr sz="2800">
          <a:solidFill>
            <a:schemeClr val="tx2"/>
          </a:solidFill>
          <a:latin typeface="Arial" charset="0"/>
          <a:ea typeface="ＭＳ Ｐゴシック" charset="0"/>
        </a:defRPr>
      </a:lvl3pPr>
      <a:lvl4pPr algn="ctr" rtl="0" eaLnBrk="1" fontAlgn="base" hangingPunct="1">
        <a:spcBef>
          <a:spcPct val="0"/>
        </a:spcBef>
        <a:spcAft>
          <a:spcPct val="0"/>
        </a:spcAft>
        <a:defRPr sz="2800">
          <a:solidFill>
            <a:schemeClr val="tx2"/>
          </a:solidFill>
          <a:latin typeface="Arial" charset="0"/>
          <a:ea typeface="ＭＳ Ｐゴシック" charset="0"/>
        </a:defRPr>
      </a:lvl4pPr>
      <a:lvl5pPr algn="ctr" rtl="0" eaLnBrk="1" fontAlgn="base" hangingPunct="1">
        <a:spcBef>
          <a:spcPct val="0"/>
        </a:spcBef>
        <a:spcAft>
          <a:spcPct val="0"/>
        </a:spcAft>
        <a:defRPr sz="2800">
          <a:solidFill>
            <a:schemeClr val="tx2"/>
          </a:solidFill>
          <a:latin typeface="Arial" charset="0"/>
          <a:ea typeface="ＭＳ Ｐゴシック" charset="0"/>
        </a:defRPr>
      </a:lvl5pPr>
      <a:lvl6pPr marL="457200" algn="ctr" rtl="0" eaLnBrk="1" fontAlgn="base" hangingPunct="1">
        <a:spcBef>
          <a:spcPct val="0"/>
        </a:spcBef>
        <a:spcAft>
          <a:spcPct val="0"/>
        </a:spcAft>
        <a:defRPr sz="2800">
          <a:solidFill>
            <a:schemeClr val="tx2"/>
          </a:solidFill>
          <a:latin typeface="Arial" charset="0"/>
          <a:ea typeface="ＭＳ Ｐゴシック" charset="0"/>
        </a:defRPr>
      </a:lvl6pPr>
      <a:lvl7pPr marL="914400" algn="ctr" rtl="0" eaLnBrk="1" fontAlgn="base" hangingPunct="1">
        <a:spcBef>
          <a:spcPct val="0"/>
        </a:spcBef>
        <a:spcAft>
          <a:spcPct val="0"/>
        </a:spcAft>
        <a:defRPr sz="2800">
          <a:solidFill>
            <a:schemeClr val="tx2"/>
          </a:solidFill>
          <a:latin typeface="Arial" charset="0"/>
          <a:ea typeface="ＭＳ Ｐゴシック" charset="0"/>
        </a:defRPr>
      </a:lvl7pPr>
      <a:lvl8pPr marL="1371600" algn="ctr" rtl="0" eaLnBrk="1" fontAlgn="base" hangingPunct="1">
        <a:spcBef>
          <a:spcPct val="0"/>
        </a:spcBef>
        <a:spcAft>
          <a:spcPct val="0"/>
        </a:spcAft>
        <a:defRPr sz="2800">
          <a:solidFill>
            <a:schemeClr val="tx2"/>
          </a:solidFill>
          <a:latin typeface="Arial" charset="0"/>
          <a:ea typeface="ＭＳ Ｐゴシック" charset="0"/>
        </a:defRPr>
      </a:lvl8pPr>
      <a:lvl9pPr marL="1828800" algn="ctr" rtl="0" eaLnBrk="1" fontAlgn="base" hangingPunct="1">
        <a:spcBef>
          <a:spcPct val="0"/>
        </a:spcBef>
        <a:spcAft>
          <a:spcPct val="0"/>
        </a:spcAft>
        <a:defRPr sz="28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400">
          <a:solidFill>
            <a:schemeClr val="tx1"/>
          </a:solidFill>
          <a:latin typeface="+mn-lt"/>
          <a:ea typeface="+mn-ea"/>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8.emf"/><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tiff"/><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49.png"/><Relationship Id="rId8"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hyperlink" Target="http://www.uslarp.org/" TargetMode="External"/><Relationship Id="rId8" Type="http://schemas.openxmlformats.org/officeDocument/2006/relationships/image" Target="../media/image6.png"/><Relationship Id="rId9"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58.emf"/></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7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 Id="rId3"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emf"/><Relationship Id="rId6" Type="http://schemas.openxmlformats.org/officeDocument/2006/relationships/image" Target="../media/image79.png"/><Relationship Id="rId7" Type="http://schemas.openxmlformats.org/officeDocument/2006/relationships/image" Target="../media/image80.emf"/><Relationship Id="rId8"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7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ds.cern.ch/record/2020886/files/LHCC-P-008.pdf" TargetMode="Externa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emf"/><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6.xml"/><Relationship Id="rId2"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 Id="rId3"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2130425"/>
            <a:ext cx="8534400" cy="1470025"/>
          </a:xfrm>
        </p:spPr>
        <p:txBody>
          <a:bodyPr/>
          <a:lstStyle/>
          <a:p>
            <a:pPr lvl="1"/>
            <a:r>
              <a:rPr lang="en-US" sz="2400" dirty="0" smtClean="0"/>
              <a:t>HL-LHC</a:t>
            </a:r>
            <a:br>
              <a:rPr lang="en-US" sz="2400" dirty="0" smtClean="0"/>
            </a:br>
            <a:r>
              <a:rPr lang="en-US" sz="2400" dirty="0" smtClean="0"/>
              <a:t>Ameliorations de CMS et </a:t>
            </a:r>
            <a:r>
              <a:rPr lang="fr-FR" sz="2400" dirty="0"/>
              <a:t>Calorimètre à Haute </a:t>
            </a:r>
            <a:r>
              <a:rPr lang="fr-FR" sz="2400" dirty="0" smtClean="0"/>
              <a:t>Granularité (</a:t>
            </a:r>
            <a:r>
              <a:rPr lang="en-US" sz="2400" dirty="0" smtClean="0"/>
              <a:t>HGCAL)</a:t>
            </a:r>
            <a:endParaRPr lang="en-US" sz="2400" dirty="0"/>
          </a:p>
        </p:txBody>
      </p:sp>
      <p:sp>
        <p:nvSpPr>
          <p:cNvPr id="2051" name="Rectangle 3"/>
          <p:cNvSpPr>
            <a:spLocks noGrp="1" noChangeArrowheads="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ADD125BE-DE07-8045-9C94-885B9AC4147D}" type="slidenum">
              <a:rPr lang="en-US" smtClean="0"/>
              <a:pPr/>
              <a:t>1</a:t>
            </a:fld>
            <a:endParaRPr lang="en-US"/>
          </a:p>
        </p:txBody>
      </p:sp>
      <p:sp>
        <p:nvSpPr>
          <p:cNvPr id="3" name="TextBox 2"/>
          <p:cNvSpPr txBox="1"/>
          <p:nvPr/>
        </p:nvSpPr>
        <p:spPr>
          <a:xfrm>
            <a:off x="152400" y="6019800"/>
            <a:ext cx="5135039" cy="584776"/>
          </a:xfrm>
          <a:prstGeom prst="rect">
            <a:avLst/>
          </a:prstGeom>
          <a:noFill/>
        </p:spPr>
        <p:txBody>
          <a:bodyPr wrap="none" rtlCol="0">
            <a:spAutoFit/>
          </a:bodyPr>
          <a:lstStyle/>
          <a:p>
            <a:r>
              <a:rPr lang="fr-FR" sz="1600" dirty="0" smtClean="0"/>
              <a:t>Philippe BLOCH /CERN</a:t>
            </a:r>
          </a:p>
          <a:p>
            <a:r>
              <a:rPr lang="fr-FR" sz="1600" dirty="0" smtClean="0"/>
              <a:t>Journées de prospective du LLR : 21-22 Octobre 2015</a:t>
            </a:r>
            <a:endParaRPr lang="fr-FR"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lstStyle/>
          <a:p>
            <a:r>
              <a:rPr lang="fr-FR" sz="2400" dirty="0" smtClean="0"/>
              <a:t>Recherche Directe  de Nouvelle Physique </a:t>
            </a:r>
            <a:br>
              <a:rPr lang="fr-FR" sz="2400" dirty="0" smtClean="0"/>
            </a:br>
            <a:r>
              <a:rPr lang="fr-FR" sz="2400" dirty="0" smtClean="0"/>
              <a:t>exemple </a:t>
            </a:r>
            <a:r>
              <a:rPr lang="fr-FR" sz="2400" dirty="0"/>
              <a:t>de </a:t>
            </a:r>
            <a:r>
              <a:rPr lang="fr-FR" sz="2400" dirty="0" smtClean="0"/>
              <a:t>SUSY (2)</a:t>
            </a:r>
            <a:endParaRPr lang="fr-FR" sz="2400"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10</a:t>
            </a:fld>
            <a:endParaRPr lang="en-US"/>
          </a:p>
        </p:txBody>
      </p:sp>
      <p:pic>
        <p:nvPicPr>
          <p:cNvPr id="4" name="Picture 3" descr="massreach.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4942180" y="315619"/>
            <a:ext cx="2383837" cy="3733800"/>
          </a:xfrm>
          <a:prstGeom prst="rect">
            <a:avLst/>
          </a:prstGeom>
        </p:spPr>
      </p:pic>
      <p:pic>
        <p:nvPicPr>
          <p:cNvPr id="6" name="Picture 5" descr="TChiWZ_forma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143000"/>
            <a:ext cx="2552700" cy="1574800"/>
          </a:xfrm>
          <a:prstGeom prst="rect">
            <a:avLst/>
          </a:prstGeom>
        </p:spPr>
      </p:pic>
      <p:pic>
        <p:nvPicPr>
          <p:cNvPr id="7" name="Picture 6" descr="susy-analysis-summary.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4800" y="3657600"/>
            <a:ext cx="4057263" cy="3073400"/>
          </a:xfrm>
          <a:prstGeom prst="rect">
            <a:avLst/>
          </a:prstGeom>
        </p:spPr>
      </p:pic>
      <p:sp>
        <p:nvSpPr>
          <p:cNvPr id="8" name="TextBox 7"/>
          <p:cNvSpPr txBox="1"/>
          <p:nvPr/>
        </p:nvSpPr>
        <p:spPr>
          <a:xfrm>
            <a:off x="152400" y="3733800"/>
            <a:ext cx="3733800" cy="2308324"/>
          </a:xfrm>
          <a:prstGeom prst="rect">
            <a:avLst/>
          </a:prstGeom>
          <a:solidFill>
            <a:srgbClr val="FFFF00"/>
          </a:solidFill>
        </p:spPr>
        <p:txBody>
          <a:bodyPr wrap="square" rtlCol="0">
            <a:spAutoFit/>
          </a:bodyPr>
          <a:lstStyle/>
          <a:p>
            <a:pPr marL="285750" indent="-285750">
              <a:buFont typeface="Arial"/>
              <a:buChar char="•"/>
            </a:pPr>
            <a:r>
              <a:rPr lang="fr-FR" sz="1600" dirty="0" smtClean="0"/>
              <a:t>La luminosité intégrée du HL-LHC étend de façon significative l’espace de phase couvert dans la recherche de SUSY.</a:t>
            </a:r>
          </a:p>
          <a:p>
            <a:pPr marL="285750" indent="-285750">
              <a:buFont typeface="Arial"/>
              <a:buChar char="•"/>
            </a:pPr>
            <a:endParaRPr lang="fr-FR" sz="1600" dirty="0"/>
          </a:p>
          <a:p>
            <a:pPr marL="285750" indent="-285750">
              <a:buFont typeface="Arial"/>
              <a:buChar char="•"/>
            </a:pPr>
            <a:r>
              <a:rPr lang="fr-FR" sz="1600" dirty="0" smtClean="0"/>
              <a:t>Si de nouvelles particules sont découvertes aux </a:t>
            </a:r>
            <a:r>
              <a:rPr lang="fr-FR" sz="1600" dirty="0" err="1" smtClean="0"/>
              <a:t>Runs</a:t>
            </a:r>
            <a:r>
              <a:rPr lang="fr-FR" sz="1600" dirty="0" smtClean="0"/>
              <a:t> 2+3, la luminosité permettra une étude plus fine de leur spectre de masse.</a:t>
            </a:r>
            <a:endParaRPr lang="fr-FR" sz="1600" dirty="0"/>
          </a:p>
        </p:txBody>
      </p:sp>
      <p:sp>
        <p:nvSpPr>
          <p:cNvPr id="10" name="TextBox 9"/>
          <p:cNvSpPr txBox="1"/>
          <p:nvPr/>
        </p:nvSpPr>
        <p:spPr>
          <a:xfrm>
            <a:off x="1600200" y="2438400"/>
            <a:ext cx="817501" cy="276999"/>
          </a:xfrm>
          <a:prstGeom prst="rect">
            <a:avLst/>
          </a:prstGeom>
          <a:noFill/>
        </p:spPr>
        <p:txBody>
          <a:bodyPr wrap="none" rtlCol="0">
            <a:spAutoFit/>
          </a:bodyPr>
          <a:lstStyle/>
          <a:p>
            <a:r>
              <a:rPr lang="fr-FR" sz="1200" dirty="0" err="1" smtClean="0"/>
              <a:t>EWKinos</a:t>
            </a:r>
            <a:endParaRPr lang="fr-FR" sz="1200" dirty="0" smtClean="0"/>
          </a:p>
        </p:txBody>
      </p:sp>
      <p:sp>
        <p:nvSpPr>
          <p:cNvPr id="11" name="TextBox 10"/>
          <p:cNvSpPr txBox="1"/>
          <p:nvPr/>
        </p:nvSpPr>
        <p:spPr>
          <a:xfrm>
            <a:off x="2438400" y="1752600"/>
            <a:ext cx="1505540" cy="276999"/>
          </a:xfrm>
          <a:prstGeom prst="rect">
            <a:avLst/>
          </a:prstGeom>
          <a:noFill/>
        </p:spPr>
        <p:txBody>
          <a:bodyPr wrap="none" rtlCol="0">
            <a:spAutoFit/>
          </a:bodyPr>
          <a:lstStyle/>
          <a:p>
            <a:r>
              <a:rPr lang="fr-FR" sz="1200" dirty="0" err="1" smtClean="0"/>
              <a:t>Multileptons</a:t>
            </a:r>
            <a:r>
              <a:rPr lang="fr-FR" sz="1200" dirty="0" smtClean="0"/>
              <a:t> + MET</a:t>
            </a:r>
          </a:p>
        </p:txBody>
      </p:sp>
    </p:spTree>
    <p:extLst>
      <p:ext uri="{BB962C8B-B14F-4D97-AF65-F5344CB8AC3E}">
        <p14:creationId xmlns:p14="http://schemas.microsoft.com/office/powerpoint/2010/main" val="13921934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Recherche</a:t>
            </a:r>
            <a:r>
              <a:rPr lang="en-GB" dirty="0" smtClean="0"/>
              <a:t> </a:t>
            </a:r>
            <a:r>
              <a:rPr lang="en-GB" dirty="0" err="1" smtClean="0"/>
              <a:t>indirecte</a:t>
            </a:r>
            <a:r>
              <a:rPr lang="en-GB" dirty="0" smtClean="0"/>
              <a:t> de Nouvelle Physique</a:t>
            </a:r>
            <a:endParaRPr lang="en-GB"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11</a:t>
            </a:fld>
            <a:endParaRPr lang="en-US"/>
          </a:p>
        </p:txBody>
      </p:sp>
      <p:pic>
        <p:nvPicPr>
          <p:cNvPr id="5" name="Picture 4" descr="Screen Shot 2015-09-25 at 17.17.0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2057400"/>
            <a:ext cx="2286000" cy="1010093"/>
          </a:xfrm>
          <a:prstGeom prst="rect">
            <a:avLst/>
          </a:prstGeom>
        </p:spPr>
      </p:pic>
      <p:pic>
        <p:nvPicPr>
          <p:cNvPr id="6" name="Picture 5" descr="Screen Shot 2015-09-25 at 17.16.4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1066801"/>
            <a:ext cx="4038600" cy="1060928"/>
          </a:xfrm>
          <a:prstGeom prst="rect">
            <a:avLst/>
          </a:prstGeom>
        </p:spPr>
      </p:pic>
      <p:sp>
        <p:nvSpPr>
          <p:cNvPr id="7" name="TextBox 6"/>
          <p:cNvSpPr txBox="1"/>
          <p:nvPr/>
        </p:nvSpPr>
        <p:spPr>
          <a:xfrm>
            <a:off x="3962400" y="1719590"/>
            <a:ext cx="364922" cy="261610"/>
          </a:xfrm>
          <a:prstGeom prst="rect">
            <a:avLst/>
          </a:prstGeom>
          <a:noFill/>
        </p:spPr>
        <p:txBody>
          <a:bodyPr wrap="none" rtlCol="0">
            <a:spAutoFit/>
          </a:bodyPr>
          <a:lstStyle/>
          <a:p>
            <a:r>
              <a:rPr lang="fr-FR" sz="1050" dirty="0" smtClean="0"/>
              <a:t>, H</a:t>
            </a:r>
            <a:endParaRPr lang="fr-FR" sz="1050" dirty="0"/>
          </a:p>
        </p:txBody>
      </p:sp>
      <p:grpSp>
        <p:nvGrpSpPr>
          <p:cNvPr id="13" name="Group 12"/>
          <p:cNvGrpSpPr/>
          <p:nvPr/>
        </p:nvGrpSpPr>
        <p:grpSpPr>
          <a:xfrm>
            <a:off x="4343400" y="1066800"/>
            <a:ext cx="1828800" cy="1143000"/>
            <a:chOff x="5562600" y="1143000"/>
            <a:chExt cx="2197100" cy="1498600"/>
          </a:xfrm>
        </p:grpSpPr>
        <p:grpSp>
          <p:nvGrpSpPr>
            <p:cNvPr id="12" name="Group 11"/>
            <p:cNvGrpSpPr/>
            <p:nvPr/>
          </p:nvGrpSpPr>
          <p:grpSpPr>
            <a:xfrm>
              <a:off x="5715000" y="1143000"/>
              <a:ext cx="2044700" cy="1498600"/>
              <a:chOff x="5791200" y="1066800"/>
              <a:chExt cx="2044700" cy="1498600"/>
            </a:xfrm>
          </p:grpSpPr>
          <p:pic>
            <p:nvPicPr>
              <p:cNvPr id="8" name="Picture 7" descr="Screen Shot 2015-09-25 at 17.37.4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67400" y="1066800"/>
                <a:ext cx="1968500" cy="1498600"/>
              </a:xfrm>
              <a:prstGeom prst="rect">
                <a:avLst/>
              </a:prstGeom>
            </p:spPr>
          </p:pic>
          <p:sp>
            <p:nvSpPr>
              <p:cNvPr id="9" name="Rectangle 8"/>
              <p:cNvSpPr/>
              <p:nvPr/>
            </p:nvSpPr>
            <p:spPr>
              <a:xfrm>
                <a:off x="5791200" y="1066800"/>
                <a:ext cx="304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Oval 9"/>
              <p:cNvSpPr/>
              <p:nvPr/>
            </p:nvSpPr>
            <p:spPr>
              <a:xfrm>
                <a:off x="5943600" y="1295400"/>
                <a:ext cx="304800" cy="1066800"/>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TextBox 10"/>
            <p:cNvSpPr txBox="1"/>
            <p:nvPr/>
          </p:nvSpPr>
          <p:spPr>
            <a:xfrm>
              <a:off x="5562600" y="1676400"/>
              <a:ext cx="396903" cy="307777"/>
            </a:xfrm>
            <a:prstGeom prst="rect">
              <a:avLst/>
            </a:prstGeom>
            <a:noFill/>
          </p:spPr>
          <p:txBody>
            <a:bodyPr wrap="none" rtlCol="0">
              <a:spAutoFit/>
            </a:bodyPr>
            <a:lstStyle/>
            <a:p>
              <a:r>
                <a:rPr lang="fr-FR" sz="1400" i="1" dirty="0" smtClean="0">
                  <a:solidFill>
                    <a:schemeClr val="bg1">
                      <a:lumMod val="50000"/>
                    </a:schemeClr>
                  </a:solidFill>
                </a:rPr>
                <a:t>B</a:t>
              </a:r>
              <a:r>
                <a:rPr lang="fr-FR" sz="1400" i="1" baseline="-25000" dirty="0" smtClean="0">
                  <a:solidFill>
                    <a:schemeClr val="bg1">
                      <a:lumMod val="50000"/>
                    </a:schemeClr>
                  </a:solidFill>
                </a:rPr>
                <a:t>s</a:t>
              </a:r>
              <a:endParaRPr lang="fr-FR" sz="1400" i="1" baseline="-25000" dirty="0">
                <a:solidFill>
                  <a:schemeClr val="bg1">
                    <a:lumMod val="50000"/>
                  </a:schemeClr>
                </a:solidFill>
              </a:endParaRPr>
            </a:p>
          </p:txBody>
        </p:sp>
      </p:grpSp>
      <p:sp>
        <p:nvSpPr>
          <p:cNvPr id="14" name="TextBox 13"/>
          <p:cNvSpPr txBox="1"/>
          <p:nvPr/>
        </p:nvSpPr>
        <p:spPr>
          <a:xfrm>
            <a:off x="152400" y="3106341"/>
            <a:ext cx="3352800" cy="1846659"/>
          </a:xfrm>
          <a:prstGeom prst="rect">
            <a:avLst/>
          </a:prstGeom>
          <a:solidFill>
            <a:schemeClr val="accent1"/>
          </a:solidFill>
        </p:spPr>
        <p:txBody>
          <a:bodyPr wrap="square" rtlCol="0">
            <a:spAutoFit/>
          </a:bodyPr>
          <a:lstStyle/>
          <a:p>
            <a:r>
              <a:rPr lang="fr-FR" sz="1600" dirty="0" smtClean="0"/>
              <a:t>Les transitions</a:t>
            </a:r>
          </a:p>
          <a:p>
            <a:endParaRPr lang="fr-FR" sz="1600" dirty="0" smtClean="0"/>
          </a:p>
          <a:p>
            <a:r>
              <a:rPr lang="fr-FR" sz="1600" dirty="0"/>
              <a:t>s</a:t>
            </a:r>
            <a:r>
              <a:rPr lang="fr-FR" sz="1600" dirty="0" smtClean="0"/>
              <a:t>ont fortement supprimées dans le Modèle Standard mais peuvent être augmentées en présence de nouvelles particules. </a:t>
            </a:r>
          </a:p>
          <a:p>
            <a:endParaRPr lang="fr-FR" dirty="0"/>
          </a:p>
        </p:txBody>
      </p:sp>
      <p:pic>
        <p:nvPicPr>
          <p:cNvPr id="15" name="Picture 14"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3438438"/>
            <a:ext cx="2514600" cy="219162"/>
          </a:xfrm>
          <a:prstGeom prst="rect">
            <a:avLst/>
          </a:prstGeom>
        </p:spPr>
      </p:pic>
      <p:pic>
        <p:nvPicPr>
          <p:cNvPr id="19" name="Picture 18" descr="BdAndBs2MuMu_Fit_Barrel_2019.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05200" y="3810000"/>
            <a:ext cx="2925366" cy="2971800"/>
          </a:xfrm>
          <a:prstGeom prst="rect">
            <a:avLst/>
          </a:prstGeom>
        </p:spPr>
      </p:pic>
      <p:pic>
        <p:nvPicPr>
          <p:cNvPr id="21" name="Picture 20" descr="BdAndBs2MuMu_Fit_Barrel_2024.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24600" y="3810000"/>
            <a:ext cx="2945481" cy="2987040"/>
          </a:xfrm>
          <a:prstGeom prst="rect">
            <a:avLst/>
          </a:prstGeom>
        </p:spPr>
      </p:pic>
      <p:pic>
        <p:nvPicPr>
          <p:cNvPr id="18" name="Picture 17"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7200" y="5486400"/>
            <a:ext cx="3962404" cy="762000"/>
          </a:xfrm>
          <a:prstGeom prst="rect">
            <a:avLst/>
          </a:prstGeom>
        </p:spPr>
      </p:pic>
      <p:sp>
        <p:nvSpPr>
          <p:cNvPr id="22" name="Rectangle 21"/>
          <p:cNvSpPr/>
          <p:nvPr/>
        </p:nvSpPr>
        <p:spPr>
          <a:xfrm>
            <a:off x="-533400" y="5410200"/>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3" name="Table 22"/>
          <p:cNvGraphicFramePr>
            <a:graphicFrameLocks noGrp="1"/>
          </p:cNvGraphicFramePr>
          <p:nvPr>
            <p:extLst>
              <p:ext uri="{D42A27DB-BD31-4B8C-83A1-F6EECF244321}">
                <p14:modId xmlns:p14="http://schemas.microsoft.com/office/powerpoint/2010/main" val="2483981262"/>
              </p:ext>
            </p:extLst>
          </p:nvPr>
        </p:nvGraphicFramePr>
        <p:xfrm>
          <a:off x="4572000" y="2590800"/>
          <a:ext cx="3810000" cy="998913"/>
        </p:xfrm>
        <a:graphic>
          <a:graphicData uri="http://schemas.openxmlformats.org/drawingml/2006/table">
            <a:tbl>
              <a:tblPr firstRow="1" bandRow="1">
                <a:tableStyleId>{073A0DAA-6AF3-43AB-8588-CEC1D06C72B9}</a:tableStyleId>
              </a:tblPr>
              <a:tblGrid>
                <a:gridCol w="1270000"/>
                <a:gridCol w="1270000"/>
                <a:gridCol w="1270000"/>
              </a:tblGrid>
              <a:tr h="270164">
                <a:tc>
                  <a:txBody>
                    <a:bodyPr/>
                    <a:lstStyle/>
                    <a:p>
                      <a:endParaRPr lang="fr-FR" sz="1200" dirty="0">
                        <a:latin typeface="Symbol" charset="2"/>
                        <a:cs typeface="Symbol" charset="2"/>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err="1" smtClean="0"/>
                        <a:t>B</a:t>
                      </a:r>
                      <a:r>
                        <a:rPr lang="fr-FR" sz="1200" baseline="-25000" dirty="0" err="1" smtClean="0"/>
                        <a:t>S</a:t>
                      </a:r>
                      <a:r>
                        <a:rPr lang="fr-FR" sz="1200" dirty="0" err="1" smtClean="0">
                          <a:latin typeface="Wingdings 3" charset="2"/>
                          <a:cs typeface="Wingdings 3" charset="2"/>
                        </a:rPr>
                        <a:t>g</a:t>
                      </a:r>
                      <a:r>
                        <a:rPr lang="fr-FR" sz="1200" dirty="0" err="1" smtClean="0">
                          <a:latin typeface="Symbol" charset="2"/>
                          <a:cs typeface="Symbol" charset="2"/>
                        </a:rPr>
                        <a:t>mm</a:t>
                      </a:r>
                      <a:endParaRPr lang="fr-FR" sz="1200" dirty="0" smtClean="0">
                        <a:latin typeface="Symbol" charset="2"/>
                        <a:cs typeface="Symbol" charset="2"/>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err="1" smtClean="0"/>
                        <a:t>B</a:t>
                      </a:r>
                      <a:r>
                        <a:rPr lang="fr-FR" sz="1200" baseline="-25000" dirty="0" err="1" smtClean="0"/>
                        <a:t>D</a:t>
                      </a:r>
                      <a:r>
                        <a:rPr lang="fr-FR" sz="1200" dirty="0" err="1" smtClean="0">
                          <a:latin typeface="Wingdings 3" charset="2"/>
                          <a:cs typeface="Wingdings 3" charset="2"/>
                        </a:rPr>
                        <a:t>g</a:t>
                      </a:r>
                      <a:r>
                        <a:rPr lang="fr-FR" sz="1200" dirty="0" err="1" smtClean="0">
                          <a:latin typeface="Symbol" charset="2"/>
                          <a:cs typeface="Symbol" charset="2"/>
                        </a:rPr>
                        <a:t>mm</a:t>
                      </a:r>
                      <a:endParaRPr lang="fr-FR" sz="1200" dirty="0" smtClean="0">
                        <a:latin typeface="Symbol" charset="2"/>
                        <a:cs typeface="Symbol" charset="2"/>
                      </a:endParaRPr>
                    </a:p>
                  </a:txBody>
                  <a:tcPr/>
                </a:tc>
              </a:tr>
              <a:tr h="270164">
                <a:tc>
                  <a:txBody>
                    <a:bodyPr/>
                    <a:lstStyle/>
                    <a:p>
                      <a:r>
                        <a:rPr lang="fr-FR" sz="1200" dirty="0" smtClean="0"/>
                        <a:t>SM</a:t>
                      </a:r>
                      <a:endParaRPr lang="fr-FR" sz="1200" dirty="0"/>
                    </a:p>
                  </a:txBody>
                  <a:tcPr/>
                </a:tc>
                <a:tc>
                  <a:txBody>
                    <a:bodyPr/>
                    <a:lstStyle/>
                    <a:p>
                      <a:r>
                        <a:rPr lang="fr-FR" sz="1200" dirty="0" smtClean="0"/>
                        <a:t>3.7 ± 0.2 10</a:t>
                      </a:r>
                      <a:r>
                        <a:rPr lang="fr-FR" sz="1200" baseline="30000" dirty="0" smtClean="0"/>
                        <a:t>-9</a:t>
                      </a:r>
                      <a:endParaRPr lang="fr-FR" sz="1200" baseline="30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t>1.1±0.1 10</a:t>
                      </a:r>
                      <a:r>
                        <a:rPr lang="fr-FR" sz="1200" baseline="30000" dirty="0" smtClean="0"/>
                        <a:t>-10</a:t>
                      </a:r>
                    </a:p>
                  </a:txBody>
                  <a:tcPr/>
                </a:tc>
              </a:tr>
              <a:tr h="450273">
                <a:tc>
                  <a:txBody>
                    <a:bodyPr/>
                    <a:lstStyle/>
                    <a:p>
                      <a:r>
                        <a:rPr lang="fr-FR" sz="1200" dirty="0" err="1" smtClean="0"/>
                        <a:t>LHCb+CMS</a:t>
                      </a:r>
                      <a:endParaRPr lang="fr-FR"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t>2.8 ± 0.7 10</a:t>
                      </a:r>
                      <a:r>
                        <a:rPr lang="fr-FR" sz="1200" baseline="30000" dirty="0" smtClean="0"/>
                        <a:t>-9</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t>[1.4</a:t>
                      </a:r>
                      <a:r>
                        <a:rPr lang="fr-FR" sz="1200" baseline="0" dirty="0" smtClean="0"/>
                        <a:t> – 7.4]</a:t>
                      </a:r>
                      <a:r>
                        <a:rPr lang="fr-FR" sz="1200" dirty="0" smtClean="0"/>
                        <a:t> 10</a:t>
                      </a:r>
                      <a:r>
                        <a:rPr lang="fr-FR" sz="1200" baseline="30000" dirty="0" smtClean="0"/>
                        <a:t>-10</a:t>
                      </a:r>
                    </a:p>
                  </a:txBody>
                  <a:tcPr/>
                </a:tc>
              </a:tr>
            </a:tbl>
          </a:graphicData>
        </a:graphic>
      </p:graphicFrame>
    </p:spTree>
    <p:extLst>
      <p:ext uri="{BB962C8B-B14F-4D97-AF65-F5344CB8AC3E}">
        <p14:creationId xmlns:p14="http://schemas.microsoft.com/office/powerpoint/2010/main" val="17182925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Les </a:t>
            </a:r>
            <a:r>
              <a:rPr lang="fr-FR" dirty="0" err="1" smtClean="0"/>
              <a:t>ameliorations</a:t>
            </a:r>
            <a:r>
              <a:rPr lang="fr-FR" dirty="0" smtClean="0"/>
              <a:t> de CMS et le HGCAL</a:t>
            </a:r>
            <a:endParaRPr lang="fr-FR" dirty="0"/>
          </a:p>
        </p:txBody>
      </p:sp>
      <p:sp>
        <p:nvSpPr>
          <p:cNvPr id="5" name="Text Placeholder 4"/>
          <p:cNvSpPr>
            <a:spLocks noGrp="1"/>
          </p:cNvSpPr>
          <p:nvPr>
            <p:ph type="body" idx="1"/>
          </p:nvPr>
        </p:nvSpPr>
        <p:spPr/>
        <p:txBody>
          <a:bodyPr/>
          <a:lstStyle/>
          <a:p>
            <a:endParaRPr lang="fr-FR" dirty="0"/>
          </a:p>
        </p:txBody>
      </p:sp>
      <p:sp>
        <p:nvSpPr>
          <p:cNvPr id="4" name="Slide Number Placeholder 3"/>
          <p:cNvSpPr>
            <a:spLocks noGrp="1"/>
          </p:cNvSpPr>
          <p:nvPr>
            <p:ph type="sldNum" sz="quarter" idx="12"/>
          </p:nvPr>
        </p:nvSpPr>
        <p:spPr/>
        <p:txBody>
          <a:bodyPr/>
          <a:lstStyle/>
          <a:p>
            <a:fld id="{272C85A7-E127-1C42-B569-E66F2CC18380}" type="slidenum">
              <a:rPr lang="en-US" smtClean="0"/>
              <a:pPr/>
              <a:t>12</a:t>
            </a:fld>
            <a:endParaRPr lang="en-US"/>
          </a:p>
        </p:txBody>
      </p:sp>
    </p:spTree>
    <p:extLst>
      <p:ext uri="{BB962C8B-B14F-4D97-AF65-F5344CB8AC3E}">
        <p14:creationId xmlns:p14="http://schemas.microsoft.com/office/powerpoint/2010/main" val="32544513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Un challenge pour les détecteurs</a:t>
            </a:r>
            <a:endParaRPr lang="fr-FR"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13</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14400"/>
            <a:ext cx="6400800"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86200"/>
            <a:ext cx="6400800" cy="3200400"/>
          </a:xfrm>
          <a:prstGeom prst="rect">
            <a:avLst/>
          </a:prstGeom>
        </p:spPr>
      </p:pic>
      <p:sp>
        <p:nvSpPr>
          <p:cNvPr id="6" name="TextBox 5"/>
          <p:cNvSpPr txBox="1"/>
          <p:nvPr/>
        </p:nvSpPr>
        <p:spPr>
          <a:xfrm>
            <a:off x="2514600" y="1828800"/>
            <a:ext cx="791841" cy="369332"/>
          </a:xfrm>
          <a:prstGeom prst="rect">
            <a:avLst/>
          </a:prstGeom>
          <a:noFill/>
        </p:spPr>
        <p:txBody>
          <a:bodyPr wrap="none" rtlCol="0">
            <a:spAutoFit/>
          </a:bodyPr>
          <a:lstStyle/>
          <a:p>
            <a:r>
              <a:rPr lang="fr-FR" dirty="0" smtClean="0"/>
              <a:t>HCAL</a:t>
            </a:r>
            <a:endParaRPr lang="fr-FR" dirty="0"/>
          </a:p>
        </p:txBody>
      </p:sp>
      <p:sp>
        <p:nvSpPr>
          <p:cNvPr id="7" name="TextBox 6"/>
          <p:cNvSpPr txBox="1"/>
          <p:nvPr/>
        </p:nvSpPr>
        <p:spPr>
          <a:xfrm>
            <a:off x="2286000" y="2819400"/>
            <a:ext cx="1287657" cy="369332"/>
          </a:xfrm>
          <a:prstGeom prst="rect">
            <a:avLst/>
          </a:prstGeom>
          <a:noFill/>
        </p:spPr>
        <p:txBody>
          <a:bodyPr wrap="none" rtlCol="0">
            <a:spAutoFit/>
          </a:bodyPr>
          <a:lstStyle/>
          <a:p>
            <a:r>
              <a:rPr lang="fr-FR" dirty="0" smtClean="0"/>
              <a:t>TRACKER</a:t>
            </a:r>
            <a:endParaRPr lang="fr-FR" dirty="0"/>
          </a:p>
        </p:txBody>
      </p:sp>
      <p:sp>
        <p:nvSpPr>
          <p:cNvPr id="8" name="TextBox 7"/>
          <p:cNvSpPr txBox="1"/>
          <p:nvPr/>
        </p:nvSpPr>
        <p:spPr>
          <a:xfrm>
            <a:off x="2514600" y="2286000"/>
            <a:ext cx="779104" cy="369332"/>
          </a:xfrm>
          <a:prstGeom prst="rect">
            <a:avLst/>
          </a:prstGeom>
          <a:noFill/>
        </p:spPr>
        <p:txBody>
          <a:bodyPr wrap="none" rtlCol="0">
            <a:spAutoFit/>
          </a:bodyPr>
          <a:lstStyle/>
          <a:p>
            <a:r>
              <a:rPr lang="fr-FR" dirty="0"/>
              <a:t>E</a:t>
            </a:r>
            <a:r>
              <a:rPr lang="fr-FR" dirty="0" smtClean="0"/>
              <a:t>CAL</a:t>
            </a:r>
            <a:endParaRPr lang="fr-FR" dirty="0"/>
          </a:p>
        </p:txBody>
      </p:sp>
      <p:sp>
        <p:nvSpPr>
          <p:cNvPr id="10" name="TextBox 9"/>
          <p:cNvSpPr txBox="1"/>
          <p:nvPr/>
        </p:nvSpPr>
        <p:spPr>
          <a:xfrm>
            <a:off x="6172200" y="1447800"/>
            <a:ext cx="2971800" cy="5078314"/>
          </a:xfrm>
          <a:prstGeom prst="rect">
            <a:avLst/>
          </a:prstGeom>
          <a:noFill/>
        </p:spPr>
        <p:txBody>
          <a:bodyPr wrap="square" rtlCol="0">
            <a:spAutoFit/>
          </a:bodyPr>
          <a:lstStyle/>
          <a:p>
            <a:pPr algn="ctr"/>
            <a:r>
              <a:rPr lang="fr-FR" sz="2000" dirty="0" smtClean="0">
                <a:solidFill>
                  <a:srgbClr val="FF0000"/>
                </a:solidFill>
              </a:rPr>
              <a:t>Radiation</a:t>
            </a:r>
          </a:p>
          <a:p>
            <a:endParaRPr lang="fr-FR" dirty="0"/>
          </a:p>
          <a:p>
            <a:r>
              <a:rPr lang="fr-FR" dirty="0" smtClean="0"/>
              <a:t>Dose </a:t>
            </a:r>
          </a:p>
          <a:p>
            <a:r>
              <a:rPr lang="fr-FR" dirty="0" smtClean="0"/>
              <a:t>        1 </a:t>
            </a:r>
            <a:r>
              <a:rPr lang="fr-FR" dirty="0" err="1" smtClean="0"/>
              <a:t>GRad</a:t>
            </a:r>
            <a:r>
              <a:rPr lang="fr-FR" dirty="0" smtClean="0"/>
              <a:t> (pixel)</a:t>
            </a:r>
          </a:p>
          <a:p>
            <a:r>
              <a:rPr lang="fr-FR" dirty="0" smtClean="0"/>
              <a:t>        150 </a:t>
            </a:r>
            <a:r>
              <a:rPr lang="fr-FR" dirty="0" err="1" smtClean="0"/>
              <a:t>Mrad</a:t>
            </a:r>
            <a:r>
              <a:rPr lang="fr-FR" dirty="0" smtClean="0"/>
              <a:t> (EE)</a:t>
            </a:r>
          </a:p>
          <a:p>
            <a:endParaRPr lang="fr-FR" dirty="0"/>
          </a:p>
          <a:p>
            <a:r>
              <a:rPr lang="fr-FR" dirty="0" smtClean="0"/>
              <a:t>Fluence</a:t>
            </a:r>
          </a:p>
          <a:p>
            <a:r>
              <a:rPr lang="fr-FR" dirty="0" smtClean="0"/>
              <a:t>      10</a:t>
            </a:r>
            <a:r>
              <a:rPr lang="fr-FR" baseline="30000" dirty="0" smtClean="0"/>
              <a:t>16</a:t>
            </a:r>
            <a:r>
              <a:rPr lang="fr-FR" dirty="0" smtClean="0"/>
              <a:t> h</a:t>
            </a:r>
            <a:r>
              <a:rPr lang="fr-FR" baseline="30000" dirty="0" smtClean="0"/>
              <a:t>±</a:t>
            </a:r>
            <a:r>
              <a:rPr lang="fr-FR" dirty="0" smtClean="0"/>
              <a:t>/cm</a:t>
            </a:r>
            <a:r>
              <a:rPr lang="fr-FR" baseline="30000" dirty="0" smtClean="0"/>
              <a:t>2 </a:t>
            </a:r>
            <a:r>
              <a:rPr lang="fr-FR" dirty="0" smtClean="0"/>
              <a:t>(pixel)</a:t>
            </a:r>
          </a:p>
          <a:p>
            <a:r>
              <a:rPr lang="fr-FR" dirty="0"/>
              <a:t> </a:t>
            </a:r>
            <a:r>
              <a:rPr lang="fr-FR" dirty="0" smtClean="0"/>
              <a:t>     10</a:t>
            </a:r>
            <a:r>
              <a:rPr lang="fr-FR" baseline="30000" dirty="0" smtClean="0"/>
              <a:t>16</a:t>
            </a:r>
            <a:r>
              <a:rPr lang="fr-FR" dirty="0" smtClean="0"/>
              <a:t> n/</a:t>
            </a:r>
            <a:r>
              <a:rPr lang="fr-FR" dirty="0"/>
              <a:t>cm</a:t>
            </a:r>
            <a:r>
              <a:rPr lang="fr-FR" baseline="30000" dirty="0"/>
              <a:t>2 </a:t>
            </a:r>
            <a:r>
              <a:rPr lang="fr-FR" dirty="0" smtClean="0"/>
              <a:t>(EE)</a:t>
            </a:r>
          </a:p>
          <a:p>
            <a:endParaRPr lang="fr-FR" dirty="0"/>
          </a:p>
          <a:p>
            <a:r>
              <a:rPr lang="fr-FR" dirty="0" smtClean="0">
                <a:solidFill>
                  <a:srgbClr val="FF0000"/>
                </a:solidFill>
              </a:rPr>
              <a:t>Certains détecteurs actuels</a:t>
            </a:r>
          </a:p>
          <a:p>
            <a:r>
              <a:rPr lang="fr-FR" dirty="0" smtClean="0">
                <a:solidFill>
                  <a:srgbClr val="FF0000"/>
                </a:solidFill>
              </a:rPr>
              <a:t>(Pixel-</a:t>
            </a:r>
            <a:r>
              <a:rPr lang="fr-FR" dirty="0" err="1" smtClean="0">
                <a:solidFill>
                  <a:srgbClr val="FF0000"/>
                </a:solidFill>
              </a:rPr>
              <a:t>Tracker</a:t>
            </a:r>
            <a:r>
              <a:rPr lang="fr-FR" dirty="0" smtClean="0">
                <a:solidFill>
                  <a:srgbClr val="FF0000"/>
                </a:solidFill>
              </a:rPr>
              <a:t>-EE) doivent être remplacés dans CMS</a:t>
            </a:r>
          </a:p>
          <a:p>
            <a:endParaRPr lang="fr-FR" dirty="0" smtClean="0"/>
          </a:p>
          <a:p>
            <a:r>
              <a:rPr lang="fr-FR" dirty="0" smtClean="0"/>
              <a:t>Les </a:t>
            </a:r>
            <a:r>
              <a:rPr lang="fr-FR" dirty="0"/>
              <a:t>détecteurs type Si  doivent être maintenus au froid (-30</a:t>
            </a:r>
            <a:r>
              <a:rPr lang="fr-FR" baseline="30000" dirty="0"/>
              <a:t>o</a:t>
            </a:r>
            <a:r>
              <a:rPr lang="fr-FR" dirty="0"/>
              <a:t>C)</a:t>
            </a:r>
          </a:p>
          <a:p>
            <a:endParaRPr lang="fr-FR" dirty="0"/>
          </a:p>
        </p:txBody>
      </p:sp>
      <p:sp>
        <p:nvSpPr>
          <p:cNvPr id="11" name="TextBox 10"/>
          <p:cNvSpPr txBox="1"/>
          <p:nvPr/>
        </p:nvSpPr>
        <p:spPr>
          <a:xfrm>
            <a:off x="2590800" y="3228201"/>
            <a:ext cx="501159" cy="276999"/>
          </a:xfrm>
          <a:prstGeom prst="rect">
            <a:avLst/>
          </a:prstGeom>
          <a:noFill/>
        </p:spPr>
        <p:txBody>
          <a:bodyPr wrap="none" rtlCol="0">
            <a:spAutoFit/>
          </a:bodyPr>
          <a:lstStyle/>
          <a:p>
            <a:r>
              <a:rPr lang="fr-FR" sz="1200" dirty="0" smtClean="0">
                <a:solidFill>
                  <a:schemeClr val="bg1"/>
                </a:solidFill>
              </a:rPr>
              <a:t>pixel</a:t>
            </a:r>
            <a:endParaRPr lang="fr-FR" sz="1200" dirty="0">
              <a:solidFill>
                <a:schemeClr val="bg1"/>
              </a:solidFill>
            </a:endParaRPr>
          </a:p>
        </p:txBody>
      </p:sp>
      <p:sp>
        <p:nvSpPr>
          <p:cNvPr id="12" name="TextBox 11"/>
          <p:cNvSpPr txBox="1"/>
          <p:nvPr/>
        </p:nvSpPr>
        <p:spPr>
          <a:xfrm>
            <a:off x="3733800" y="2667000"/>
            <a:ext cx="492593" cy="369332"/>
          </a:xfrm>
          <a:prstGeom prst="rect">
            <a:avLst/>
          </a:prstGeom>
          <a:noFill/>
        </p:spPr>
        <p:txBody>
          <a:bodyPr wrap="none" rtlCol="0">
            <a:spAutoFit/>
          </a:bodyPr>
          <a:lstStyle/>
          <a:p>
            <a:r>
              <a:rPr lang="fr-FR" dirty="0" smtClean="0"/>
              <a:t>EE</a:t>
            </a:r>
            <a:endParaRPr lang="fr-FR" dirty="0"/>
          </a:p>
        </p:txBody>
      </p:sp>
    </p:spTree>
    <p:extLst>
      <p:ext uri="{BB962C8B-B14F-4D97-AF65-F5344CB8AC3E}">
        <p14:creationId xmlns:p14="http://schemas.microsoft.com/office/powerpoint/2010/main" val="35733196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Un challenge pour les </a:t>
            </a:r>
            <a:r>
              <a:rPr lang="fr-FR" dirty="0" smtClean="0"/>
              <a:t>détecteurs (2)</a:t>
            </a:r>
            <a:endParaRPr lang="fr-FR"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14</a:t>
            </a:fld>
            <a:endParaRPr lang="en-US"/>
          </a:p>
        </p:txBody>
      </p:sp>
      <p:sp>
        <p:nvSpPr>
          <p:cNvPr id="6" name="TextBox 5"/>
          <p:cNvSpPr txBox="1"/>
          <p:nvPr/>
        </p:nvSpPr>
        <p:spPr>
          <a:xfrm>
            <a:off x="609600" y="4419600"/>
            <a:ext cx="8001000" cy="2215991"/>
          </a:xfrm>
          <a:prstGeom prst="rect">
            <a:avLst/>
          </a:prstGeom>
          <a:noFill/>
        </p:spPr>
        <p:txBody>
          <a:bodyPr wrap="square" rtlCol="0">
            <a:spAutoFit/>
          </a:bodyPr>
          <a:lstStyle/>
          <a:p>
            <a:pPr algn="ctr"/>
            <a:r>
              <a:rPr lang="fr-FR" dirty="0" smtClean="0">
                <a:solidFill>
                  <a:srgbClr val="FF0000"/>
                </a:solidFill>
              </a:rPr>
              <a:t>Empilement: &lt;140&gt; interactions simultanées à L=5x10</a:t>
            </a:r>
            <a:r>
              <a:rPr lang="fr-FR" baseline="30000" dirty="0" smtClean="0">
                <a:solidFill>
                  <a:srgbClr val="FF0000"/>
                </a:solidFill>
              </a:rPr>
              <a:t>34</a:t>
            </a:r>
            <a:r>
              <a:rPr lang="fr-FR" dirty="0" smtClean="0">
                <a:solidFill>
                  <a:srgbClr val="FF0000"/>
                </a:solidFill>
              </a:rPr>
              <a:t> cm</a:t>
            </a:r>
            <a:r>
              <a:rPr lang="fr-FR" baseline="30000" dirty="0" smtClean="0">
                <a:solidFill>
                  <a:srgbClr val="FF0000"/>
                </a:solidFill>
              </a:rPr>
              <a:t>-2</a:t>
            </a:r>
            <a:r>
              <a:rPr lang="fr-FR" dirty="0" smtClean="0">
                <a:solidFill>
                  <a:srgbClr val="FF0000"/>
                </a:solidFill>
              </a:rPr>
              <a:t>s</a:t>
            </a:r>
            <a:r>
              <a:rPr lang="fr-FR" baseline="30000" dirty="0" smtClean="0">
                <a:solidFill>
                  <a:srgbClr val="FF0000"/>
                </a:solidFill>
              </a:rPr>
              <a:t>-1</a:t>
            </a:r>
          </a:p>
          <a:p>
            <a:pPr algn="ctr"/>
            <a:endParaRPr lang="fr-FR" baseline="30000" dirty="0" smtClean="0">
              <a:solidFill>
                <a:srgbClr val="FF0000"/>
              </a:solidFill>
            </a:endParaRPr>
          </a:p>
          <a:p>
            <a:pPr marL="285750" indent="-285750">
              <a:buFont typeface="Arial"/>
              <a:buChar char="•"/>
            </a:pPr>
            <a:r>
              <a:rPr lang="fr-FR" dirty="0" smtClean="0"/>
              <a:t>Nécessité d’améliorer la granularité des détecteurs et d’améliorer leurs performances temporelles (« </a:t>
            </a:r>
            <a:r>
              <a:rPr lang="fr-FR" dirty="0" err="1" smtClean="0"/>
              <a:t>fast</a:t>
            </a:r>
            <a:r>
              <a:rPr lang="fr-FR" dirty="0" smtClean="0"/>
              <a:t> timing » ?)</a:t>
            </a:r>
          </a:p>
          <a:p>
            <a:pPr marL="285750" indent="-285750">
              <a:buFont typeface="Arial"/>
              <a:buChar char="•"/>
            </a:pPr>
            <a:r>
              <a:rPr lang="fr-FR" dirty="0" smtClean="0"/>
              <a:t>Déclenchement  Niveau-1 : 100 KHz</a:t>
            </a:r>
            <a:r>
              <a:rPr lang="fr-FR" dirty="0">
                <a:latin typeface="Wingdings 3" charset="2"/>
                <a:cs typeface="Wingdings 3" charset="2"/>
              </a:rPr>
              <a:t>g</a:t>
            </a:r>
            <a:r>
              <a:rPr lang="fr-FR" dirty="0" smtClean="0"/>
              <a:t>750 KHz  + Latence augmentée à 12.5 </a:t>
            </a:r>
            <a:r>
              <a:rPr lang="fr-FR" dirty="0">
                <a:latin typeface="Symbol" charset="2"/>
                <a:cs typeface="Symbol" charset="2"/>
              </a:rPr>
              <a:t>m</a:t>
            </a:r>
            <a:r>
              <a:rPr lang="fr-FR" dirty="0" smtClean="0"/>
              <a:t>s  </a:t>
            </a:r>
            <a:r>
              <a:rPr lang="fr-FR" dirty="0" smtClean="0">
                <a:latin typeface="Wingdings 3" charset="2"/>
                <a:cs typeface="Wingdings 3" charset="2"/>
              </a:rPr>
              <a:t>g </a:t>
            </a:r>
            <a:r>
              <a:rPr lang="fr-FR" dirty="0" smtClean="0"/>
              <a:t>changement de la plupart des chaines électroniques</a:t>
            </a:r>
          </a:p>
          <a:p>
            <a:pPr marL="285750" indent="-285750">
              <a:buFont typeface="Arial"/>
              <a:buChar char="•"/>
            </a:pPr>
            <a:r>
              <a:rPr lang="fr-FR" dirty="0" smtClean="0"/>
              <a:t>Algorithmes hors-ligne, infrastructure de calcul</a:t>
            </a:r>
          </a:p>
          <a:p>
            <a:endParaRPr lang="fr-FR" dirty="0"/>
          </a:p>
        </p:txBody>
      </p:sp>
      <p:pic>
        <p:nvPicPr>
          <p:cNvPr id="7" name="Picture 6"/>
          <p:cNvPicPr>
            <a:picLocks noChangeAspect="1"/>
          </p:cNvPicPr>
          <p:nvPr/>
        </p:nvPicPr>
        <p:blipFill>
          <a:blip r:embed="rId2"/>
          <a:stretch>
            <a:fillRect/>
          </a:stretch>
        </p:blipFill>
        <p:spPr>
          <a:xfrm>
            <a:off x="685800" y="1371600"/>
            <a:ext cx="7620000" cy="2751383"/>
          </a:xfrm>
          <a:prstGeom prst="rect">
            <a:avLst/>
          </a:prstGeom>
        </p:spPr>
      </p:pic>
      <p:sp>
        <p:nvSpPr>
          <p:cNvPr id="8" name="TextBox 7"/>
          <p:cNvSpPr txBox="1"/>
          <p:nvPr/>
        </p:nvSpPr>
        <p:spPr>
          <a:xfrm>
            <a:off x="3124200" y="3810000"/>
            <a:ext cx="3214742" cy="338554"/>
          </a:xfrm>
          <a:prstGeom prst="rect">
            <a:avLst/>
          </a:prstGeom>
          <a:noFill/>
        </p:spPr>
        <p:txBody>
          <a:bodyPr wrap="none" rtlCol="0">
            <a:spAutoFit/>
          </a:bodyPr>
          <a:lstStyle/>
          <a:p>
            <a:r>
              <a:rPr lang="fr-FR" sz="1600" dirty="0" smtClean="0">
                <a:solidFill>
                  <a:srgbClr val="BF0000"/>
                </a:solidFill>
              </a:rPr>
              <a:t>Evènement tt avec 140 collisions</a:t>
            </a:r>
            <a:endParaRPr lang="fr-FR" sz="1600" dirty="0">
              <a:solidFill>
                <a:srgbClr val="BF0000"/>
              </a:solidFill>
            </a:endParaRPr>
          </a:p>
        </p:txBody>
      </p:sp>
      <p:cxnSp>
        <p:nvCxnSpPr>
          <p:cNvPr id="10" name="Straight Connector 9"/>
          <p:cNvCxnSpPr/>
          <p:nvPr/>
        </p:nvCxnSpPr>
        <p:spPr>
          <a:xfrm>
            <a:off x="4343400" y="3886200"/>
            <a:ext cx="76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26632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0276" y="1913345"/>
            <a:ext cx="5222275" cy="3501537"/>
          </a:xfrm>
          <a:prstGeom prst="rect">
            <a:avLst/>
          </a:prstGeom>
          <a:ln>
            <a:noFill/>
          </a:ln>
        </p:spPr>
      </p:pic>
      <p:sp>
        <p:nvSpPr>
          <p:cNvPr id="5" name="Slide Number Placeholder 4"/>
          <p:cNvSpPr>
            <a:spLocks noGrp="1"/>
          </p:cNvSpPr>
          <p:nvPr>
            <p:ph type="sldNum" sz="quarter" idx="12"/>
          </p:nvPr>
        </p:nvSpPr>
        <p:spPr/>
        <p:txBody>
          <a:bodyPr/>
          <a:lstStyle/>
          <a:p>
            <a:fld id="{9CA62D5A-175C-0146-8DFE-850ADA1B8FDC}" type="slidenum">
              <a:rPr lang="en-US" smtClean="0"/>
              <a:pPr/>
              <a:t>15</a:t>
            </a:fld>
            <a:endParaRPr lang="en-US"/>
          </a:p>
        </p:txBody>
      </p:sp>
      <p:sp>
        <p:nvSpPr>
          <p:cNvPr id="11" name="TextBox 10"/>
          <p:cNvSpPr txBox="1"/>
          <p:nvPr/>
        </p:nvSpPr>
        <p:spPr>
          <a:xfrm>
            <a:off x="2540079" y="5499361"/>
            <a:ext cx="6520290" cy="1077218"/>
          </a:xfrm>
          <a:prstGeom prst="rect">
            <a:avLst/>
          </a:prstGeom>
          <a:noFill/>
          <a:ln>
            <a:noFill/>
          </a:ln>
        </p:spPr>
        <p:txBody>
          <a:bodyPr wrap="square" rtlCol="0">
            <a:spAutoFit/>
          </a:bodyPr>
          <a:lstStyle/>
          <a:p>
            <a:r>
              <a:rPr lang="fr-FR" sz="1600" dirty="0" smtClean="0">
                <a:solidFill>
                  <a:srgbClr val="000090"/>
                </a:solidFill>
              </a:rPr>
              <a:t>Remplacer le Trajectographe </a:t>
            </a:r>
            <a:endParaRPr lang="fr-FR" sz="1600" dirty="0" smtClean="0">
              <a:solidFill>
                <a:srgbClr val="000090"/>
              </a:solidFill>
              <a:sym typeface="Wingdings"/>
            </a:endParaRPr>
          </a:p>
          <a:p>
            <a:pPr marL="212400" indent="-176400">
              <a:buFont typeface="Arial"/>
              <a:buChar char="•"/>
            </a:pPr>
            <a:r>
              <a:rPr lang="fr-FR" sz="1600" dirty="0" smtClean="0">
                <a:solidFill>
                  <a:srgbClr val="000000"/>
                </a:solidFill>
                <a:sym typeface="Wingdings"/>
              </a:rPr>
              <a:t>Tolérant </a:t>
            </a:r>
            <a:r>
              <a:rPr lang="fr-FR" sz="1600" dirty="0">
                <a:solidFill>
                  <a:srgbClr val="000000"/>
                </a:solidFill>
                <a:sym typeface="Wingdings"/>
              </a:rPr>
              <a:t>aux </a:t>
            </a:r>
            <a:r>
              <a:rPr lang="fr-FR" sz="1600" dirty="0" smtClean="0">
                <a:solidFill>
                  <a:srgbClr val="000000"/>
                </a:solidFill>
                <a:sym typeface="Wingdings"/>
              </a:rPr>
              <a:t>radiations - Haute granularité -  Moins de matériel</a:t>
            </a:r>
            <a:endParaRPr lang="fr-FR" sz="1600" dirty="0">
              <a:solidFill>
                <a:srgbClr val="000000"/>
              </a:solidFill>
              <a:sym typeface="Wingdings"/>
            </a:endParaRPr>
          </a:p>
          <a:p>
            <a:pPr marL="212400" indent="-176400">
              <a:buFont typeface="Arial"/>
              <a:buChar char="•"/>
            </a:pPr>
            <a:r>
              <a:rPr lang="fr-FR" sz="1600" dirty="0" smtClean="0">
                <a:solidFill>
                  <a:srgbClr val="000000"/>
                </a:solidFill>
              </a:rPr>
              <a:t>Participation au déclenchement de Niveau 1</a:t>
            </a:r>
            <a:endParaRPr lang="fr-FR" sz="1600" dirty="0" smtClean="0"/>
          </a:p>
          <a:p>
            <a:pPr marL="212400" indent="-176400">
              <a:buFont typeface="Arial"/>
              <a:buChar char="•"/>
            </a:pPr>
            <a:r>
              <a:rPr lang="fr-FR" sz="1600" dirty="0" smtClean="0">
                <a:solidFill>
                  <a:srgbClr val="000000"/>
                </a:solidFill>
              </a:rPr>
              <a:t>Couverture étendue vers l’avant jusqu’à </a:t>
            </a:r>
            <a:r>
              <a:rPr lang="fr-FR" sz="1600" dirty="0" err="1" smtClean="0">
                <a:solidFill>
                  <a:srgbClr val="000000"/>
                </a:solidFill>
                <a:sym typeface="Wingdings"/>
              </a:rPr>
              <a:t>η</a:t>
            </a:r>
            <a:r>
              <a:rPr lang="fr-FR" sz="1600" dirty="0" smtClean="0">
                <a:solidFill>
                  <a:srgbClr val="000000"/>
                </a:solidFill>
                <a:sym typeface="Wingdings"/>
              </a:rPr>
              <a:t> = 3.8</a:t>
            </a:r>
          </a:p>
        </p:txBody>
      </p:sp>
      <p:sp>
        <p:nvSpPr>
          <p:cNvPr id="12" name="TextBox 11"/>
          <p:cNvSpPr txBox="1"/>
          <p:nvPr/>
        </p:nvSpPr>
        <p:spPr>
          <a:xfrm>
            <a:off x="152400" y="914400"/>
            <a:ext cx="4894917" cy="1077218"/>
          </a:xfrm>
          <a:prstGeom prst="rect">
            <a:avLst/>
          </a:prstGeom>
          <a:noFill/>
          <a:ln>
            <a:noFill/>
          </a:ln>
        </p:spPr>
        <p:txBody>
          <a:bodyPr wrap="square" rtlCol="0">
            <a:spAutoFit/>
          </a:bodyPr>
          <a:lstStyle/>
          <a:p>
            <a:r>
              <a:rPr lang="fr-FR" sz="1600" dirty="0" smtClean="0">
                <a:solidFill>
                  <a:srgbClr val="000090"/>
                </a:solidFill>
                <a:sym typeface="Wingdings"/>
              </a:rPr>
              <a:t>Trigger/HLT/DAQ</a:t>
            </a:r>
          </a:p>
          <a:p>
            <a:pPr marL="212400" indent="-176400">
              <a:buFont typeface="Arial"/>
              <a:buChar char="•"/>
            </a:pPr>
            <a:r>
              <a:rPr lang="fr-FR" sz="1600" dirty="0" smtClean="0">
                <a:solidFill>
                  <a:srgbClr val="000000"/>
                </a:solidFill>
                <a:sym typeface="Wingdings"/>
              </a:rPr>
              <a:t>Information traces L1-Trigger</a:t>
            </a:r>
          </a:p>
          <a:p>
            <a:pPr marL="212400" indent="-176400">
              <a:buFont typeface="Arial"/>
              <a:buChar char="•"/>
            </a:pPr>
            <a:r>
              <a:rPr lang="fr-FR" sz="1600" dirty="0" smtClean="0">
                <a:solidFill>
                  <a:srgbClr val="000000"/>
                </a:solidFill>
                <a:sym typeface="Wingdings"/>
              </a:rPr>
              <a:t>L1-Trigger: 12.5</a:t>
            </a:r>
            <a:r>
              <a:rPr lang="fr-FR" sz="1600" dirty="0" smtClean="0">
                <a:solidFill>
                  <a:srgbClr val="000000"/>
                </a:solidFill>
                <a:latin typeface="Symbol" charset="2"/>
                <a:cs typeface="Symbol" charset="2"/>
                <a:sym typeface="Wingdings"/>
              </a:rPr>
              <a:t>m</a:t>
            </a:r>
            <a:r>
              <a:rPr lang="fr-FR" sz="1600" dirty="0" smtClean="0">
                <a:solidFill>
                  <a:srgbClr val="000000"/>
                </a:solidFill>
                <a:sym typeface="Wingdings"/>
              </a:rPr>
              <a:t>s  latence - 750 kHz</a:t>
            </a:r>
          </a:p>
          <a:p>
            <a:pPr marL="212400" indent="-176400">
              <a:buFont typeface="Arial"/>
              <a:buChar char="•"/>
            </a:pPr>
            <a:r>
              <a:rPr lang="fr-FR" sz="1600" dirty="0" smtClean="0">
                <a:solidFill>
                  <a:srgbClr val="000000"/>
                </a:solidFill>
              </a:rPr>
              <a:t>HLT taux ≃7.5 kH</a:t>
            </a:r>
            <a:r>
              <a:rPr lang="en-US" sz="1600" dirty="0" smtClean="0">
                <a:solidFill>
                  <a:srgbClr val="000000"/>
                </a:solidFill>
              </a:rPr>
              <a:t>z </a:t>
            </a:r>
          </a:p>
        </p:txBody>
      </p:sp>
      <p:sp>
        <p:nvSpPr>
          <p:cNvPr id="14" name="TextBox 13"/>
          <p:cNvSpPr txBox="1"/>
          <p:nvPr/>
        </p:nvSpPr>
        <p:spPr>
          <a:xfrm>
            <a:off x="6172200" y="2133600"/>
            <a:ext cx="3146843" cy="1323439"/>
          </a:xfrm>
          <a:prstGeom prst="rect">
            <a:avLst/>
          </a:prstGeom>
          <a:noFill/>
          <a:ln>
            <a:noFill/>
          </a:ln>
        </p:spPr>
        <p:txBody>
          <a:bodyPr wrap="square" rtlCol="0">
            <a:spAutoFit/>
          </a:bodyPr>
          <a:lstStyle/>
          <a:p>
            <a:r>
              <a:rPr lang="fr-FR" sz="1600" dirty="0" smtClean="0">
                <a:solidFill>
                  <a:srgbClr val="000090"/>
                </a:solidFill>
                <a:sym typeface="Wingdings"/>
              </a:rPr>
              <a:t>Muons </a:t>
            </a:r>
          </a:p>
          <a:p>
            <a:r>
              <a:rPr lang="fr-FR" sz="1600" dirty="0">
                <a:solidFill>
                  <a:srgbClr val="000000"/>
                </a:solidFill>
                <a:sym typeface="Wingdings"/>
              </a:rPr>
              <a:t>Remplacer électronique</a:t>
            </a:r>
          </a:p>
          <a:p>
            <a:r>
              <a:rPr lang="fr-FR" sz="1600" dirty="0" smtClean="0">
                <a:solidFill>
                  <a:srgbClr val="000000"/>
                </a:solidFill>
                <a:sym typeface="Wingdings"/>
              </a:rPr>
              <a:t>DT &amp; CSC FE/BE </a:t>
            </a:r>
          </a:p>
          <a:p>
            <a:r>
              <a:rPr lang="fr-FR" sz="1600" dirty="0" smtClean="0">
                <a:solidFill>
                  <a:srgbClr val="000000"/>
                </a:solidFill>
                <a:sym typeface="Wingdings"/>
              </a:rPr>
              <a:t>Compléter la couverture RPC Muon </a:t>
            </a:r>
            <a:r>
              <a:rPr lang="fr-FR" sz="1600" dirty="0" err="1" smtClean="0">
                <a:solidFill>
                  <a:srgbClr val="000000"/>
                </a:solidFill>
                <a:sym typeface="Wingdings"/>
              </a:rPr>
              <a:t>tagging</a:t>
            </a:r>
            <a:r>
              <a:rPr lang="fr-FR" sz="1600" dirty="0" smtClean="0">
                <a:solidFill>
                  <a:srgbClr val="000000"/>
                </a:solidFill>
                <a:sym typeface="Wingdings"/>
              </a:rPr>
              <a:t>  2.4 &lt; </a:t>
            </a:r>
            <a:r>
              <a:rPr lang="fr-FR" sz="1600" dirty="0" err="1" smtClean="0">
                <a:solidFill>
                  <a:srgbClr val="000000"/>
                </a:solidFill>
                <a:sym typeface="Wingdings"/>
              </a:rPr>
              <a:t>η</a:t>
            </a:r>
            <a:r>
              <a:rPr lang="fr-FR" sz="1600" dirty="0" smtClean="0">
                <a:solidFill>
                  <a:srgbClr val="000000"/>
                </a:solidFill>
                <a:sym typeface="Wingdings"/>
              </a:rPr>
              <a:t> &lt; 3</a:t>
            </a:r>
          </a:p>
        </p:txBody>
      </p:sp>
      <p:cxnSp>
        <p:nvCxnSpPr>
          <p:cNvPr id="27" name="Straight Arrow Connector 26"/>
          <p:cNvCxnSpPr>
            <a:stCxn id="28" idx="0"/>
          </p:cNvCxnSpPr>
          <p:nvPr/>
        </p:nvCxnSpPr>
        <p:spPr>
          <a:xfrm flipV="1">
            <a:off x="2055061" y="3471226"/>
            <a:ext cx="1411301" cy="948374"/>
          </a:xfrm>
          <a:prstGeom prst="straightConnector1">
            <a:avLst/>
          </a:prstGeom>
          <a:ln w="12700" cmpd="sng">
            <a:solidFill>
              <a:srgbClr val="B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0" y="4419600"/>
            <a:ext cx="4110121" cy="1077218"/>
          </a:xfrm>
          <a:prstGeom prst="rect">
            <a:avLst/>
          </a:prstGeom>
          <a:noFill/>
          <a:ln>
            <a:noFill/>
          </a:ln>
        </p:spPr>
        <p:txBody>
          <a:bodyPr wrap="square" rtlCol="0">
            <a:spAutoFit/>
          </a:bodyPr>
          <a:lstStyle/>
          <a:p>
            <a:r>
              <a:rPr lang="fr-FR" sz="1600" dirty="0" smtClean="0">
                <a:solidFill>
                  <a:srgbClr val="000090"/>
                </a:solidFill>
                <a:sym typeface="Wingdings"/>
              </a:rPr>
              <a:t>Remplacer Calorimètre Bouchon</a:t>
            </a:r>
          </a:p>
          <a:p>
            <a:pPr marL="212400" indent="-176400">
              <a:buFont typeface="Arial"/>
              <a:buChar char="•"/>
            </a:pPr>
            <a:r>
              <a:rPr lang="fr-FR" sz="1600" dirty="0" smtClean="0">
                <a:solidFill>
                  <a:srgbClr val="000000"/>
                </a:solidFill>
                <a:sym typeface="Wingdings"/>
              </a:rPr>
              <a:t>Tolérant aux radiations</a:t>
            </a:r>
          </a:p>
          <a:p>
            <a:pPr marL="212400" indent="-176400">
              <a:buFont typeface="Arial"/>
              <a:buChar char="•"/>
            </a:pPr>
            <a:r>
              <a:rPr lang="fr-FR" sz="1600" dirty="0" smtClean="0">
                <a:solidFill>
                  <a:srgbClr val="000000"/>
                </a:solidFill>
                <a:sym typeface="Wingdings"/>
              </a:rPr>
              <a:t>Haute granularité</a:t>
            </a:r>
          </a:p>
          <a:p>
            <a:pPr marL="212400" indent="-176400">
              <a:buFont typeface="Arial"/>
              <a:buChar char="•"/>
            </a:pPr>
            <a:r>
              <a:rPr lang="fr-FR" sz="1600" dirty="0" smtClean="0">
                <a:solidFill>
                  <a:srgbClr val="000000"/>
                </a:solidFill>
                <a:sym typeface="Wingdings"/>
              </a:rPr>
              <a:t>Capacité 3(4?) D </a:t>
            </a:r>
          </a:p>
        </p:txBody>
      </p:sp>
      <p:cxnSp>
        <p:nvCxnSpPr>
          <p:cNvPr id="24" name="Straight Arrow Connector 23"/>
          <p:cNvCxnSpPr/>
          <p:nvPr/>
        </p:nvCxnSpPr>
        <p:spPr>
          <a:xfrm flipV="1">
            <a:off x="3973719" y="3571975"/>
            <a:ext cx="0" cy="1950714"/>
          </a:xfrm>
          <a:prstGeom prst="straightConnector1">
            <a:avLst/>
          </a:prstGeom>
          <a:ln w="12700" cmpd="sng">
            <a:solidFill>
              <a:srgbClr val="BF0000"/>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a:off x="4108175" y="1689652"/>
            <a:ext cx="982868" cy="1616697"/>
          </a:xfrm>
          <a:prstGeom prst="straightConnector1">
            <a:avLst/>
          </a:prstGeom>
          <a:ln w="12700" cmpd="sng">
            <a:solidFill>
              <a:srgbClr val="B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091044" y="857271"/>
            <a:ext cx="3969326" cy="830997"/>
          </a:xfrm>
          <a:prstGeom prst="rect">
            <a:avLst/>
          </a:prstGeom>
          <a:noFill/>
          <a:ln>
            <a:noFill/>
          </a:ln>
        </p:spPr>
        <p:txBody>
          <a:bodyPr wrap="square" rtlCol="0">
            <a:spAutoFit/>
          </a:bodyPr>
          <a:lstStyle/>
          <a:p>
            <a:r>
              <a:rPr lang="fr-FR" sz="1600" dirty="0" smtClean="0">
                <a:solidFill>
                  <a:srgbClr val="000090"/>
                </a:solidFill>
                <a:sym typeface="Wingdings"/>
              </a:rPr>
              <a:t>EM calorimètre EM Tonneau </a:t>
            </a:r>
          </a:p>
          <a:p>
            <a:pPr marL="212400" indent="-176400">
              <a:buFont typeface="Arial"/>
              <a:buChar char="•"/>
            </a:pPr>
            <a:r>
              <a:rPr lang="fr-FR" sz="1600" dirty="0" smtClean="0">
                <a:solidFill>
                  <a:srgbClr val="000000"/>
                </a:solidFill>
                <a:sym typeface="Wingdings"/>
              </a:rPr>
              <a:t>Remplacer FE/BE électronique </a:t>
            </a:r>
          </a:p>
          <a:p>
            <a:pPr marL="212400" indent="-176400">
              <a:buFont typeface="Arial"/>
              <a:buChar char="•"/>
            </a:pPr>
            <a:r>
              <a:rPr lang="fr-FR" sz="1600" dirty="0" smtClean="0">
                <a:solidFill>
                  <a:srgbClr val="000000"/>
                </a:solidFill>
                <a:sym typeface="Wingdings"/>
              </a:rPr>
              <a:t>Baisser température opération </a:t>
            </a:r>
            <a:r>
              <a:rPr lang="en-US" sz="1600" dirty="0" smtClean="0">
                <a:solidFill>
                  <a:srgbClr val="000000"/>
                </a:solidFill>
                <a:sym typeface="Wingdings"/>
              </a:rPr>
              <a:t>(8</a:t>
            </a:r>
            <a:r>
              <a:rPr lang="en-US" sz="1600" baseline="30000" dirty="0" smtClean="0">
                <a:solidFill>
                  <a:srgbClr val="000000"/>
                </a:solidFill>
                <a:sym typeface="Wingdings"/>
              </a:rPr>
              <a:t>∘</a:t>
            </a:r>
            <a:r>
              <a:rPr lang="en-US" sz="1600" dirty="0" smtClean="0">
                <a:solidFill>
                  <a:srgbClr val="000000"/>
                </a:solidFill>
                <a:sym typeface="Wingdings"/>
              </a:rPr>
              <a:t>C) </a:t>
            </a:r>
          </a:p>
        </p:txBody>
      </p:sp>
      <p:cxnSp>
        <p:nvCxnSpPr>
          <p:cNvPr id="42" name="Straight Arrow Connector 41"/>
          <p:cNvCxnSpPr>
            <a:stCxn id="28" idx="0"/>
          </p:cNvCxnSpPr>
          <p:nvPr/>
        </p:nvCxnSpPr>
        <p:spPr>
          <a:xfrm flipV="1">
            <a:off x="2055061" y="3630324"/>
            <a:ext cx="1472997" cy="789276"/>
          </a:xfrm>
          <a:prstGeom prst="straightConnector1">
            <a:avLst/>
          </a:prstGeom>
          <a:ln w="12700" cmpd="sng">
            <a:solidFill>
              <a:srgbClr val="B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4881217" y="2617304"/>
            <a:ext cx="1204296" cy="209826"/>
          </a:xfrm>
          <a:prstGeom prst="straightConnector1">
            <a:avLst/>
          </a:prstGeom>
          <a:ln w="12700" cmpd="sng">
            <a:solidFill>
              <a:srgbClr val="B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5091043" y="2625711"/>
            <a:ext cx="994470" cy="946263"/>
          </a:xfrm>
          <a:prstGeom prst="straightConnector1">
            <a:avLst/>
          </a:prstGeom>
          <a:ln w="12700" cmpd="sng">
            <a:solidFill>
              <a:srgbClr val="BF0000"/>
            </a:solidFill>
            <a:tailEnd type="arrow"/>
          </a:ln>
        </p:spPr>
        <p:style>
          <a:lnRef idx="2">
            <a:schemeClr val="accent1"/>
          </a:lnRef>
          <a:fillRef idx="0">
            <a:schemeClr val="accent1"/>
          </a:fillRef>
          <a:effectRef idx="1">
            <a:schemeClr val="accent1"/>
          </a:effectRef>
          <a:fontRef idx="minor">
            <a:schemeClr val="tx1"/>
          </a:fontRef>
        </p:style>
      </p:cxnSp>
      <p:sp>
        <p:nvSpPr>
          <p:cNvPr id="18" name="Title 5"/>
          <p:cNvSpPr txBox="1">
            <a:spLocks/>
          </p:cNvSpPr>
          <p:nvPr/>
        </p:nvSpPr>
        <p:spPr>
          <a:xfrm>
            <a:off x="0" y="34602"/>
            <a:ext cx="91440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en-US" dirty="0" smtClean="0"/>
              <a:t>             Ameliorations de CMS HL-LHC</a:t>
            </a:r>
            <a:endParaRPr lang="en-US" dirty="0"/>
          </a:p>
        </p:txBody>
      </p:sp>
      <p:sp>
        <p:nvSpPr>
          <p:cNvPr id="2" name="Rectangle 1"/>
          <p:cNvSpPr/>
          <p:nvPr/>
        </p:nvSpPr>
        <p:spPr>
          <a:xfrm>
            <a:off x="0" y="4267200"/>
            <a:ext cx="3048000" cy="129540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2202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Genèse du High </a:t>
            </a:r>
            <a:r>
              <a:rPr lang="fr-FR" dirty="0" err="1" smtClean="0"/>
              <a:t>Granularity</a:t>
            </a:r>
            <a:r>
              <a:rPr lang="fr-FR" dirty="0" smtClean="0"/>
              <a:t> </a:t>
            </a:r>
            <a:r>
              <a:rPr lang="fr-FR" dirty="0" err="1" smtClean="0"/>
              <a:t>Calorimeter</a:t>
            </a:r>
            <a:endParaRPr lang="fr-FR" dirty="0"/>
          </a:p>
        </p:txBody>
      </p:sp>
      <p:sp>
        <p:nvSpPr>
          <p:cNvPr id="2" name="Slide Number Placeholder 1"/>
          <p:cNvSpPr>
            <a:spLocks noGrp="1"/>
          </p:cNvSpPr>
          <p:nvPr>
            <p:ph type="sldNum" sz="quarter" idx="12"/>
          </p:nvPr>
        </p:nvSpPr>
        <p:spPr/>
        <p:txBody>
          <a:bodyPr/>
          <a:lstStyle/>
          <a:p>
            <a:fld id="{C25F752F-6A68-E94F-A510-21FBF0259478}" type="slidenum">
              <a:rPr lang="en-US" smtClean="0"/>
              <a:pPr/>
              <a:t>16</a:t>
            </a:fld>
            <a:endParaRPr lang="en-US" dirty="0"/>
          </a:p>
        </p:txBody>
      </p:sp>
      <p:sp>
        <p:nvSpPr>
          <p:cNvPr id="4" name="TextBox 3"/>
          <p:cNvSpPr txBox="1"/>
          <p:nvPr/>
        </p:nvSpPr>
        <p:spPr>
          <a:xfrm>
            <a:off x="304800" y="1371600"/>
            <a:ext cx="8610600" cy="4401205"/>
          </a:xfrm>
          <a:prstGeom prst="rect">
            <a:avLst/>
          </a:prstGeom>
          <a:noFill/>
        </p:spPr>
        <p:txBody>
          <a:bodyPr wrap="square" rtlCol="0">
            <a:spAutoFit/>
          </a:bodyPr>
          <a:lstStyle/>
          <a:p>
            <a:r>
              <a:rPr lang="fr-FR" sz="1600" dirty="0" smtClean="0">
                <a:solidFill>
                  <a:srgbClr val="FF0000"/>
                </a:solidFill>
              </a:rPr>
              <a:t>La physique du HL-LHC exige des bouchons performants  </a:t>
            </a:r>
          </a:p>
          <a:p>
            <a:r>
              <a:rPr lang="fr-FR" sz="1600" dirty="0"/>
              <a:t>	</a:t>
            </a:r>
            <a:r>
              <a:rPr lang="fr-FR" sz="1600" dirty="0" smtClean="0"/>
              <a:t>jets VBF, diffusion WW (électrons), </a:t>
            </a:r>
            <a:r>
              <a:rPr lang="fr-FR" sz="1600" dirty="0" err="1" smtClean="0"/>
              <a:t>diHiggs</a:t>
            </a:r>
            <a:r>
              <a:rPr lang="fr-FR" sz="1600" dirty="0" err="1" smtClean="0">
                <a:latin typeface="Wingdings 3" charset="2"/>
                <a:cs typeface="Wingdings 3" charset="2"/>
              </a:rPr>
              <a:t>g</a:t>
            </a:r>
            <a:r>
              <a:rPr lang="fr-FR" sz="1600" dirty="0" err="1" smtClean="0">
                <a:latin typeface="+mj-lt"/>
                <a:cs typeface="Wingdings 3" charset="2"/>
              </a:rPr>
              <a:t>bb</a:t>
            </a:r>
            <a:r>
              <a:rPr lang="fr-FR" sz="1600" dirty="0" err="1" smtClean="0">
                <a:latin typeface="Symbol" charset="2"/>
                <a:cs typeface="Symbol" charset="2"/>
              </a:rPr>
              <a:t>gg</a:t>
            </a:r>
            <a:r>
              <a:rPr lang="fr-FR" sz="1600" dirty="0" smtClean="0"/>
              <a:t>… (relativement bas </a:t>
            </a:r>
            <a:r>
              <a:rPr lang="fr-FR" sz="1600" dirty="0" err="1" smtClean="0"/>
              <a:t>p</a:t>
            </a:r>
            <a:r>
              <a:rPr lang="fr-FR" sz="1600" baseline="-25000" dirty="0" err="1" smtClean="0"/>
              <a:t>T</a:t>
            </a:r>
            <a:r>
              <a:rPr lang="fr-FR" sz="1600" dirty="0" smtClean="0"/>
              <a:t>)</a:t>
            </a:r>
          </a:p>
          <a:p>
            <a:r>
              <a:rPr lang="fr-FR" sz="1600" dirty="0" smtClean="0">
                <a:solidFill>
                  <a:srgbClr val="0000FF"/>
                </a:solidFill>
              </a:rPr>
              <a:t>Les calorimètres bouchons actuels conçus pour ~400 fb</a:t>
            </a:r>
            <a:r>
              <a:rPr lang="fr-FR" sz="1600" baseline="30000" dirty="0" smtClean="0">
                <a:solidFill>
                  <a:srgbClr val="0000FF"/>
                </a:solidFill>
              </a:rPr>
              <a:t>-1 </a:t>
            </a:r>
            <a:r>
              <a:rPr lang="fr-FR" sz="1600" dirty="0" smtClean="0">
                <a:solidFill>
                  <a:srgbClr val="0000FF"/>
                </a:solidFill>
              </a:rPr>
              <a:t>ne supporteront pas la radiation</a:t>
            </a:r>
          </a:p>
          <a:p>
            <a:pPr marL="742950" lvl="1" indent="-285750">
              <a:buFont typeface="Arial"/>
              <a:buChar char="•"/>
            </a:pPr>
            <a:r>
              <a:rPr lang="fr-FR" sz="1600" dirty="0" smtClean="0"/>
              <a:t> </a:t>
            </a:r>
            <a:r>
              <a:rPr lang="fr-FR" sz="1400" dirty="0" smtClean="0"/>
              <a:t>ECAL: cristaux de PbWO4  perdent de la lumière et deviennent inhomogènes longitudinalement</a:t>
            </a:r>
          </a:p>
          <a:p>
            <a:pPr marL="742950" lvl="1" indent="-285750">
              <a:buFont typeface="Arial"/>
              <a:buChar char="•"/>
            </a:pPr>
            <a:r>
              <a:rPr lang="fr-FR" sz="1400" dirty="0" smtClean="0"/>
              <a:t>HCAL: scintillateurs à grand </a:t>
            </a:r>
            <a:r>
              <a:rPr lang="fr-FR" sz="1400" dirty="0" smtClean="0">
                <a:latin typeface="Symbol" charset="2"/>
                <a:cs typeface="Symbol" charset="2"/>
              </a:rPr>
              <a:t>h</a:t>
            </a:r>
            <a:r>
              <a:rPr lang="fr-FR" sz="1400" dirty="0" smtClean="0"/>
              <a:t>  ne donnent plus assez de lumière</a:t>
            </a:r>
          </a:p>
          <a:p>
            <a:pPr marL="742950" lvl="1" indent="-285750">
              <a:buFont typeface="Arial"/>
              <a:buChar char="•"/>
            </a:pPr>
            <a:endParaRPr lang="fr-FR" sz="1400" dirty="0" smtClean="0"/>
          </a:p>
          <a:p>
            <a:endParaRPr lang="fr-FR" sz="1400" dirty="0"/>
          </a:p>
          <a:p>
            <a:r>
              <a:rPr lang="fr-FR" sz="1600" dirty="0" smtClean="0">
                <a:solidFill>
                  <a:srgbClr val="FF0000"/>
                </a:solidFill>
              </a:rPr>
              <a:t>Profitant des développements pour la calorimétrie Si-W ILC, CMS a décidé de construire un nouveau calorimètre bouchon, à base de capteurs Silicium</a:t>
            </a:r>
          </a:p>
          <a:p>
            <a:pPr marL="742950" lvl="1" indent="-285750">
              <a:buFont typeface="Arial"/>
              <a:buChar char="•"/>
            </a:pPr>
            <a:r>
              <a:rPr lang="fr-FR" sz="1400" b="1" dirty="0"/>
              <a:t>t</a:t>
            </a:r>
            <a:r>
              <a:rPr lang="fr-FR" sz="1400" b="1" dirty="0" smtClean="0"/>
              <a:t>enue aux radiations des capteurs Si  </a:t>
            </a:r>
            <a:r>
              <a:rPr lang="fr-FR" sz="1400" dirty="0" smtClean="0"/>
              <a:t>(expérience des trajectographes et détecteurs pixels)</a:t>
            </a:r>
            <a:r>
              <a:rPr lang="fr-FR" sz="1400" dirty="0"/>
              <a:t>	</a:t>
            </a:r>
            <a:endParaRPr lang="fr-FR" sz="1400" dirty="0" smtClean="0"/>
          </a:p>
          <a:p>
            <a:pPr marL="742950" lvl="1" indent="-285750">
              <a:buFont typeface="Arial"/>
              <a:buChar char="•"/>
            </a:pPr>
            <a:r>
              <a:rPr lang="fr-FR" sz="1400" dirty="0" smtClean="0"/>
              <a:t>excellente granularité transverse, éventuellement utilisée au déclenchement</a:t>
            </a:r>
          </a:p>
          <a:p>
            <a:pPr marL="742950" lvl="1" indent="-285750">
              <a:buFont typeface="Arial"/>
              <a:buChar char="•"/>
            </a:pPr>
            <a:r>
              <a:rPr lang="fr-FR" sz="1400" dirty="0" smtClean="0"/>
              <a:t>imagerie 3D (lecture plan par plan)</a:t>
            </a:r>
          </a:p>
          <a:p>
            <a:pPr marL="742950" lvl="1" indent="-285750">
              <a:buFont typeface="Arial"/>
              <a:buChar char="•"/>
            </a:pPr>
            <a:r>
              <a:rPr lang="fr-FR" sz="1400" dirty="0" smtClean="0"/>
              <a:t>possibilité de mesurer la direction des gerbes</a:t>
            </a:r>
          </a:p>
          <a:p>
            <a:pPr marL="742950" lvl="1" indent="-285750">
              <a:buFont typeface="Arial"/>
              <a:buChar char="•"/>
            </a:pPr>
            <a:r>
              <a:rPr lang="fr-FR" sz="1400" dirty="0" smtClean="0"/>
              <a:t>possibilité de mesurer le temps d’impact avec une excellente résolution</a:t>
            </a:r>
            <a:endParaRPr lang="fr-FR" sz="1600" dirty="0" smtClean="0"/>
          </a:p>
          <a:p>
            <a:pPr marL="742950" lvl="1" indent="-285750">
              <a:buFont typeface="Arial"/>
              <a:buChar char="•"/>
            </a:pPr>
            <a:endParaRPr lang="fr-FR" sz="1600" dirty="0"/>
          </a:p>
          <a:p>
            <a:r>
              <a:rPr lang="fr-FR" sz="1600" dirty="0" smtClean="0">
                <a:solidFill>
                  <a:srgbClr val="FF0000"/>
                </a:solidFill>
              </a:rPr>
              <a:t>L’environnement expérimental est cependant totalement différent de l’ILC</a:t>
            </a:r>
          </a:p>
          <a:p>
            <a:pPr marL="742950" lvl="1" indent="-285750">
              <a:buFont typeface="Arial"/>
              <a:buChar char="•"/>
            </a:pPr>
            <a:r>
              <a:rPr lang="fr-FR" sz="1400" dirty="0" smtClean="0"/>
              <a:t>fonctionner à froid (-30</a:t>
            </a:r>
            <a:r>
              <a:rPr lang="fr-FR" sz="1400" baseline="30000" dirty="0" smtClean="0"/>
              <a:t>o</a:t>
            </a:r>
            <a:r>
              <a:rPr lang="fr-FR" sz="1400" dirty="0" smtClean="0"/>
              <a:t>C) à cause de l’augmentation du courant de fuite dû à la radiation</a:t>
            </a:r>
          </a:p>
          <a:p>
            <a:pPr marL="742950" lvl="1" indent="-285750">
              <a:buFont typeface="Arial"/>
              <a:buChar char="•"/>
            </a:pPr>
            <a:r>
              <a:rPr lang="fr-FR" sz="1400" dirty="0" smtClean="0"/>
              <a:t>électronique rapide (</a:t>
            </a:r>
            <a:r>
              <a:rPr lang="fr-FR" sz="1400" dirty="0" err="1" smtClean="0"/>
              <a:t>peaking</a:t>
            </a:r>
            <a:r>
              <a:rPr lang="fr-FR" sz="1400" dirty="0" smtClean="0"/>
              <a:t> time 20 ns), </a:t>
            </a:r>
            <a:r>
              <a:rPr lang="fr-FR" sz="1400" dirty="0" err="1" smtClean="0"/>
              <a:t>duty</a:t>
            </a:r>
            <a:r>
              <a:rPr lang="fr-FR" sz="1400" dirty="0" smtClean="0"/>
              <a:t> cycle 100% </a:t>
            </a:r>
          </a:p>
          <a:p>
            <a:pPr marL="742950" lvl="1" indent="-285750">
              <a:buFont typeface="Arial"/>
              <a:buChar char="•"/>
            </a:pPr>
            <a:r>
              <a:rPr lang="fr-FR" sz="1400" dirty="0" smtClean="0"/>
              <a:t>contrainte de la situation préexistante (canaux de services …) </a:t>
            </a:r>
          </a:p>
        </p:txBody>
      </p:sp>
      <p:sp>
        <p:nvSpPr>
          <p:cNvPr id="5" name="Right Brace 4"/>
          <p:cNvSpPr/>
          <p:nvPr/>
        </p:nvSpPr>
        <p:spPr bwMode="auto">
          <a:xfrm>
            <a:off x="7196428" y="3810000"/>
            <a:ext cx="194972" cy="662099"/>
          </a:xfrm>
          <a:prstGeom prst="rightBrace">
            <a:avLst/>
          </a:prstGeom>
          <a:noFill/>
          <a:ln>
            <a:solidFill>
              <a:schemeClr val="tx1"/>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cs typeface="Arial" charset="0"/>
            </a:endParaRPr>
          </a:p>
        </p:txBody>
      </p:sp>
      <p:sp>
        <p:nvSpPr>
          <p:cNvPr id="6" name="TextBox 5"/>
          <p:cNvSpPr txBox="1"/>
          <p:nvPr/>
        </p:nvSpPr>
        <p:spPr>
          <a:xfrm>
            <a:off x="7620000" y="3886200"/>
            <a:ext cx="1112679" cy="523220"/>
          </a:xfrm>
          <a:prstGeom prst="rect">
            <a:avLst/>
          </a:prstGeom>
          <a:noFill/>
        </p:spPr>
        <p:txBody>
          <a:bodyPr wrap="none" rtlCol="0">
            <a:spAutoFit/>
          </a:bodyPr>
          <a:lstStyle/>
          <a:p>
            <a:r>
              <a:rPr lang="fr-FR" sz="1400" dirty="0" smtClean="0"/>
              <a:t>Combattre</a:t>
            </a:r>
          </a:p>
          <a:p>
            <a:r>
              <a:rPr lang="fr-FR" sz="1400" dirty="0" smtClean="0"/>
              <a:t>empilement</a:t>
            </a:r>
            <a:endParaRPr lang="fr-FR" sz="1400" dirty="0"/>
          </a:p>
        </p:txBody>
      </p:sp>
    </p:spTree>
    <p:extLst>
      <p:ext uri="{BB962C8B-B14F-4D97-AF65-F5344CB8AC3E}">
        <p14:creationId xmlns:p14="http://schemas.microsoft.com/office/powerpoint/2010/main" val="27534779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04912E-B173-ED48-B398-5A28D852C918}" type="slidenum">
              <a:rPr lang="en-US" smtClean="0"/>
              <a:pPr/>
              <a:t>17</a:t>
            </a:fld>
            <a:endParaRPr lang="en-US" dirty="0"/>
          </a:p>
        </p:txBody>
      </p:sp>
      <p:sp>
        <p:nvSpPr>
          <p:cNvPr id="96" name="Rectangle 95"/>
          <p:cNvSpPr/>
          <p:nvPr/>
        </p:nvSpPr>
        <p:spPr>
          <a:xfrm>
            <a:off x="4490201" y="2370107"/>
            <a:ext cx="4653799" cy="892552"/>
          </a:xfrm>
          <a:prstGeom prst="rect">
            <a:avLst/>
          </a:prstGeom>
          <a:solidFill>
            <a:srgbClr val="FFFCE8"/>
          </a:solidFill>
        </p:spPr>
        <p:txBody>
          <a:bodyPr wrap="square">
            <a:spAutoFit/>
          </a:bodyPr>
          <a:lstStyle/>
          <a:p>
            <a:r>
              <a:rPr lang="en-US" dirty="0" smtClean="0">
                <a:solidFill>
                  <a:srgbClr val="000090"/>
                </a:solidFill>
              </a:rPr>
              <a:t>EE: </a:t>
            </a:r>
            <a:r>
              <a:rPr lang="en-US" sz="1600" dirty="0" smtClean="0">
                <a:solidFill>
                  <a:srgbClr val="000000"/>
                </a:solidFill>
              </a:rPr>
              <a:t>380 m</a:t>
            </a:r>
            <a:r>
              <a:rPr lang="en-US" sz="1600" baseline="30000" dirty="0" smtClean="0">
                <a:solidFill>
                  <a:srgbClr val="000000"/>
                </a:solidFill>
              </a:rPr>
              <a:t>2</a:t>
            </a:r>
            <a:r>
              <a:rPr lang="en-US" sz="1600" dirty="0" smtClean="0">
                <a:solidFill>
                  <a:srgbClr val="000000"/>
                </a:solidFill>
              </a:rPr>
              <a:t> - 4.3 </a:t>
            </a:r>
            <a:r>
              <a:rPr lang="en-US" sz="1600" dirty="0" err="1" smtClean="0">
                <a:solidFill>
                  <a:srgbClr val="000000"/>
                </a:solidFill>
              </a:rPr>
              <a:t>Mcanaux</a:t>
            </a:r>
            <a:r>
              <a:rPr lang="en-US" sz="1600" dirty="0" smtClean="0">
                <a:solidFill>
                  <a:srgbClr val="000000"/>
                </a:solidFill>
              </a:rPr>
              <a:t> - 13.9k modules - 16t</a:t>
            </a:r>
          </a:p>
          <a:p>
            <a:r>
              <a:rPr lang="en-US" dirty="0" smtClean="0">
                <a:solidFill>
                  <a:srgbClr val="000090"/>
                </a:solidFill>
              </a:rPr>
              <a:t>FG</a:t>
            </a:r>
            <a:r>
              <a:rPr lang="en-US" dirty="0">
                <a:solidFill>
                  <a:srgbClr val="000090"/>
                </a:solidFill>
              </a:rPr>
              <a:t>: </a:t>
            </a:r>
            <a:r>
              <a:rPr lang="en-US" sz="1600" dirty="0" smtClean="0">
                <a:solidFill>
                  <a:srgbClr val="000000"/>
                </a:solidFill>
              </a:rPr>
              <a:t>209 m</a:t>
            </a:r>
            <a:r>
              <a:rPr lang="en-US" sz="1600" baseline="30000" dirty="0" smtClean="0">
                <a:solidFill>
                  <a:srgbClr val="000000"/>
                </a:solidFill>
              </a:rPr>
              <a:t>2</a:t>
            </a:r>
            <a:r>
              <a:rPr lang="en-US" sz="1600" dirty="0" smtClean="0">
                <a:solidFill>
                  <a:srgbClr val="000000"/>
                </a:solidFill>
              </a:rPr>
              <a:t> - 1.8 </a:t>
            </a:r>
            <a:r>
              <a:rPr lang="en-US" sz="1600" dirty="0" err="1" smtClean="0">
                <a:solidFill>
                  <a:srgbClr val="000000"/>
                </a:solidFill>
              </a:rPr>
              <a:t>Mcanaux</a:t>
            </a:r>
            <a:r>
              <a:rPr lang="en-US" sz="1600" dirty="0" smtClean="0">
                <a:solidFill>
                  <a:srgbClr val="000000"/>
                </a:solidFill>
              </a:rPr>
              <a:t> - 7.6k modules </a:t>
            </a:r>
            <a:r>
              <a:rPr lang="en-US" sz="1600" dirty="0">
                <a:solidFill>
                  <a:srgbClr val="000000"/>
                </a:solidFill>
              </a:rPr>
              <a:t>-</a:t>
            </a:r>
            <a:r>
              <a:rPr lang="en-US" sz="1600" dirty="0" smtClean="0">
                <a:solidFill>
                  <a:srgbClr val="000000"/>
                </a:solidFill>
              </a:rPr>
              <a:t> 36.5t</a:t>
            </a:r>
            <a:endParaRPr lang="en-US" sz="1600" dirty="0">
              <a:solidFill>
                <a:srgbClr val="000000"/>
              </a:solidFill>
            </a:endParaRPr>
          </a:p>
          <a:p>
            <a:r>
              <a:rPr lang="en-US" sz="1600" dirty="0" smtClean="0">
                <a:solidFill>
                  <a:srgbClr val="000090"/>
                </a:solidFill>
              </a:rPr>
              <a:t>BH: </a:t>
            </a:r>
            <a:r>
              <a:rPr lang="en-US" sz="1600" dirty="0" smtClean="0">
                <a:solidFill>
                  <a:srgbClr val="000000"/>
                </a:solidFill>
              </a:rPr>
              <a:t>428 m</a:t>
            </a:r>
            <a:r>
              <a:rPr lang="en-US" sz="1600" baseline="30000" dirty="0" smtClean="0">
                <a:solidFill>
                  <a:srgbClr val="000000"/>
                </a:solidFill>
              </a:rPr>
              <a:t>2 </a:t>
            </a:r>
            <a:r>
              <a:rPr lang="en-US" sz="1600" dirty="0">
                <a:solidFill>
                  <a:srgbClr val="000000"/>
                </a:solidFill>
              </a:rPr>
              <a:t>-</a:t>
            </a:r>
            <a:r>
              <a:rPr lang="en-US" sz="1600" dirty="0" smtClean="0">
                <a:solidFill>
                  <a:srgbClr val="000000"/>
                </a:solidFill>
              </a:rPr>
              <a:t> 5184 </a:t>
            </a:r>
            <a:r>
              <a:rPr lang="en-US" sz="1600" dirty="0" err="1" smtClean="0">
                <a:solidFill>
                  <a:srgbClr val="000000"/>
                </a:solidFill>
              </a:rPr>
              <a:t>SiPMs</a:t>
            </a:r>
            <a:r>
              <a:rPr lang="en-US" sz="1600" dirty="0" smtClean="0">
                <a:solidFill>
                  <a:srgbClr val="000000"/>
                </a:solidFill>
              </a:rPr>
              <a:t> </a:t>
            </a:r>
            <a:endParaRPr lang="en-US" sz="1600" dirty="0">
              <a:solidFill>
                <a:srgbClr val="000000"/>
              </a:solidFill>
            </a:endParaRPr>
          </a:p>
        </p:txBody>
      </p:sp>
      <p:sp>
        <p:nvSpPr>
          <p:cNvPr id="108" name="Title 5"/>
          <p:cNvSpPr txBox="1">
            <a:spLocks/>
          </p:cNvSpPr>
          <p:nvPr/>
        </p:nvSpPr>
        <p:spPr>
          <a:xfrm>
            <a:off x="838200" y="76200"/>
            <a:ext cx="74676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en-US" sz="2000" b="1" dirty="0">
                <a:solidFill>
                  <a:srgbClr val="000000"/>
                </a:solidFill>
              </a:rPr>
              <a:t>High Granularity </a:t>
            </a:r>
            <a:r>
              <a:rPr lang="en-US" sz="2000" b="1" dirty="0" smtClean="0">
                <a:solidFill>
                  <a:srgbClr val="000000"/>
                </a:solidFill>
              </a:rPr>
              <a:t>(HGC) &amp; </a:t>
            </a:r>
            <a:r>
              <a:rPr lang="en-US" sz="2000" b="1" dirty="0">
                <a:solidFill>
                  <a:srgbClr val="000000"/>
                </a:solidFill>
              </a:rPr>
              <a:t>Back Hadron </a:t>
            </a:r>
            <a:r>
              <a:rPr lang="en-US" sz="2000" b="1" dirty="0" smtClean="0">
                <a:solidFill>
                  <a:srgbClr val="000000"/>
                </a:solidFill>
              </a:rPr>
              <a:t>(BH) calorimeters </a:t>
            </a:r>
            <a:endParaRPr lang="en-US" sz="2000" b="1" dirty="0">
              <a:solidFill>
                <a:srgbClr val="000000"/>
              </a:solidFill>
            </a:endParaRPr>
          </a:p>
        </p:txBody>
      </p:sp>
      <p:sp>
        <p:nvSpPr>
          <p:cNvPr id="112" name="Content Placeholder 6"/>
          <p:cNvSpPr txBox="1">
            <a:spLocks/>
          </p:cNvSpPr>
          <p:nvPr/>
        </p:nvSpPr>
        <p:spPr>
          <a:xfrm>
            <a:off x="152400" y="914400"/>
            <a:ext cx="8836756" cy="1495495"/>
          </a:xfrm>
          <a:prstGeom prst="rect">
            <a:avLst/>
          </a:prstGeom>
        </p:spPr>
        <p:txBody>
          <a:bodyPr vert="horz" lIns="91440" tIns="45720" rIns="91440" bIns="45720" rtlCol="0">
            <a:noAutofit/>
          </a:bodyPr>
          <a:lstStyle>
            <a:lvl1pPr marL="256032" indent="-342900" algn="l" defTabSz="457200" rtl="0" eaLnBrk="1" latinLnBrk="0" hangingPunct="1">
              <a:spcBef>
                <a:spcPct val="20000"/>
              </a:spcBef>
              <a:buFont typeface="Courier New"/>
              <a:buChar char="o"/>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800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300"/>
              </a:spcBef>
              <a:buNone/>
            </a:pPr>
            <a:r>
              <a:rPr lang="fr-FR" sz="1800" dirty="0" err="1" smtClean="0">
                <a:solidFill>
                  <a:srgbClr val="000000"/>
                </a:solidFill>
              </a:rPr>
              <a:t>Electromagnet</a:t>
            </a:r>
            <a:r>
              <a:rPr lang="fr-FR" sz="1800" dirty="0" err="1" smtClean="0">
                <a:solidFill>
                  <a:schemeClr val="tx1"/>
                </a:solidFill>
              </a:rPr>
              <a:t>ic</a:t>
            </a:r>
            <a:r>
              <a:rPr lang="fr-FR" sz="1800" dirty="0" smtClean="0">
                <a:solidFill>
                  <a:schemeClr val="tx1"/>
                </a:solidFill>
              </a:rPr>
              <a:t> EE (26 X</a:t>
            </a:r>
            <a:r>
              <a:rPr lang="fr-FR" sz="1800" baseline="-25000" dirty="0" smtClean="0">
                <a:solidFill>
                  <a:schemeClr val="tx1"/>
                </a:solidFill>
              </a:rPr>
              <a:t>0</a:t>
            </a:r>
            <a:r>
              <a:rPr lang="fr-FR" sz="1800" dirty="0" smtClean="0">
                <a:solidFill>
                  <a:schemeClr val="tx1"/>
                </a:solidFill>
              </a:rPr>
              <a:t>, 1.5λ): 28 couches de Silicium-absorbeur W/Cu </a:t>
            </a:r>
          </a:p>
          <a:p>
            <a:pPr marL="0" lvl="1" indent="0">
              <a:spcBef>
                <a:spcPts val="300"/>
              </a:spcBef>
              <a:buNone/>
            </a:pPr>
            <a:r>
              <a:rPr lang="fr-FR" sz="1800" dirty="0" smtClean="0">
                <a:solidFill>
                  <a:schemeClr val="tx1"/>
                </a:solidFill>
              </a:rPr>
              <a:t>Front </a:t>
            </a:r>
            <a:r>
              <a:rPr lang="fr-FR" sz="1800" dirty="0" err="1" smtClean="0">
                <a:solidFill>
                  <a:schemeClr val="tx1"/>
                </a:solidFill>
              </a:rPr>
              <a:t>Hadronic</a:t>
            </a:r>
            <a:r>
              <a:rPr lang="fr-FR" sz="1800" dirty="0" smtClean="0">
                <a:solidFill>
                  <a:schemeClr val="tx1"/>
                </a:solidFill>
              </a:rPr>
              <a:t> FH (3.5 </a:t>
            </a:r>
            <a:r>
              <a:rPr lang="fr-FR" sz="1800" dirty="0" err="1" smtClean="0">
                <a:solidFill>
                  <a:schemeClr val="tx1"/>
                </a:solidFill>
              </a:rPr>
              <a:t>λ</a:t>
            </a:r>
            <a:r>
              <a:rPr lang="fr-FR" sz="1800" dirty="0" smtClean="0">
                <a:solidFill>
                  <a:schemeClr val="tx1"/>
                </a:solidFill>
              </a:rPr>
              <a:t>): 12 couches de Silicium /laiton</a:t>
            </a:r>
          </a:p>
          <a:p>
            <a:pPr marL="0" lvl="1" indent="0">
              <a:spcBef>
                <a:spcPts val="300"/>
              </a:spcBef>
              <a:buNone/>
            </a:pPr>
            <a:r>
              <a:rPr lang="fr-FR" sz="1800" dirty="0" smtClean="0">
                <a:solidFill>
                  <a:schemeClr val="tx1"/>
                </a:solidFill>
              </a:rPr>
              <a:t>Back </a:t>
            </a:r>
            <a:r>
              <a:rPr lang="fr-FR" sz="1800" dirty="0" err="1" smtClean="0">
                <a:solidFill>
                  <a:schemeClr val="tx1"/>
                </a:solidFill>
              </a:rPr>
              <a:t>Hadronic</a:t>
            </a:r>
            <a:r>
              <a:rPr lang="fr-FR" sz="1800" dirty="0" smtClean="0">
                <a:solidFill>
                  <a:schemeClr val="tx1"/>
                </a:solidFill>
              </a:rPr>
              <a:t>  BH (5. </a:t>
            </a:r>
            <a:r>
              <a:rPr lang="fr-FR" sz="1800" dirty="0" err="1" smtClean="0">
                <a:solidFill>
                  <a:schemeClr val="tx1"/>
                </a:solidFill>
              </a:rPr>
              <a:t>λ</a:t>
            </a:r>
            <a:r>
              <a:rPr lang="fr-FR" sz="1800" dirty="0" smtClean="0">
                <a:solidFill>
                  <a:schemeClr val="tx1"/>
                </a:solidFill>
              </a:rPr>
              <a:t>): 12 couches de Scintillateur/laiton</a:t>
            </a:r>
            <a:endParaRPr lang="fr-FR" sz="2200" dirty="0" smtClean="0"/>
          </a:p>
          <a:p>
            <a:pPr marL="457200" lvl="1" indent="0">
              <a:lnSpc>
                <a:spcPct val="90000"/>
              </a:lnSpc>
              <a:spcBef>
                <a:spcPts val="0"/>
              </a:spcBef>
              <a:buFont typeface="Arial"/>
              <a:buNone/>
              <a:defRPr/>
            </a:pPr>
            <a:r>
              <a:rPr lang="en-US" sz="2200" dirty="0" smtClean="0">
                <a:solidFill>
                  <a:srgbClr val="BF0000"/>
                </a:solidFill>
                <a:sym typeface="Wingdings"/>
              </a:rPr>
              <a:t>  </a:t>
            </a:r>
            <a:endParaRPr lang="en-US" sz="2200" dirty="0" smtClean="0">
              <a:solidFill>
                <a:srgbClr val="000000"/>
              </a:solidFill>
            </a:endParaRPr>
          </a:p>
        </p:txBody>
      </p:sp>
      <p:pic>
        <p:nvPicPr>
          <p:cNvPr id="113" name="Picture 112" descr="hgcal-view.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9340" y="2100469"/>
            <a:ext cx="3702613" cy="2495279"/>
          </a:xfrm>
          <a:prstGeom prst="rect">
            <a:avLst/>
          </a:prstGeom>
        </p:spPr>
      </p:pic>
      <p:grpSp>
        <p:nvGrpSpPr>
          <p:cNvPr id="114" name="Group 113"/>
          <p:cNvGrpSpPr/>
          <p:nvPr/>
        </p:nvGrpSpPr>
        <p:grpSpPr>
          <a:xfrm>
            <a:off x="5257800" y="3927897"/>
            <a:ext cx="3061452" cy="2899623"/>
            <a:chOff x="2626734" y="842559"/>
            <a:chExt cx="5778311" cy="5650316"/>
          </a:xfrm>
        </p:grpSpPr>
        <p:grpSp>
          <p:nvGrpSpPr>
            <p:cNvPr id="115" name="Group 114"/>
            <p:cNvGrpSpPr/>
            <p:nvPr/>
          </p:nvGrpSpPr>
          <p:grpSpPr>
            <a:xfrm>
              <a:off x="2626734" y="842559"/>
              <a:ext cx="5778311" cy="5650316"/>
              <a:chOff x="1819641" y="1088461"/>
              <a:chExt cx="5372615" cy="5328214"/>
            </a:xfrm>
            <a:solidFill>
              <a:schemeClr val="accent5">
                <a:alpha val="49000"/>
              </a:schemeClr>
            </a:solidFill>
          </p:grpSpPr>
          <p:pic>
            <p:nvPicPr>
              <p:cNvPr id="172" name="Picture 171"/>
              <p:cNvPicPr>
                <a:picLocks noChangeAspect="1"/>
              </p:cNvPicPr>
              <p:nvPr/>
            </p:nvPicPr>
            <p:blipFill>
              <a:blip r:embed="rId3"/>
              <a:stretch>
                <a:fillRect/>
              </a:stretch>
            </p:blipFill>
            <p:spPr>
              <a:xfrm>
                <a:off x="1819641" y="1088461"/>
                <a:ext cx="5372615" cy="5328214"/>
              </a:xfrm>
              <a:prstGeom prst="rect">
                <a:avLst/>
              </a:prstGeom>
              <a:grpFill/>
            </p:spPr>
          </p:pic>
          <p:cxnSp>
            <p:nvCxnSpPr>
              <p:cNvPr id="173" name="Straight Connector 172"/>
              <p:cNvCxnSpPr/>
              <p:nvPr/>
            </p:nvCxnSpPr>
            <p:spPr>
              <a:xfrm flipH="1" flipV="1">
                <a:off x="3114675" y="1346200"/>
                <a:ext cx="1476375" cy="2565400"/>
              </a:xfrm>
              <a:prstGeom prst="line">
                <a:avLst/>
              </a:prstGeom>
              <a:grp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V="1">
                <a:off x="4406900" y="1270000"/>
                <a:ext cx="1549400" cy="2641600"/>
              </a:xfrm>
              <a:prstGeom prst="line">
                <a:avLst/>
              </a:prstGeom>
              <a:grp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a:endCxn id="172" idx="0"/>
              </p:cNvCxnSpPr>
              <p:nvPr/>
            </p:nvCxnSpPr>
            <p:spPr>
              <a:xfrm flipV="1">
                <a:off x="4505949" y="1088461"/>
                <a:ext cx="0" cy="2873939"/>
              </a:xfrm>
              <a:prstGeom prst="line">
                <a:avLst/>
              </a:prstGeom>
              <a:grp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a:endCxn id="172" idx="1"/>
              </p:cNvCxnSpPr>
              <p:nvPr/>
            </p:nvCxnSpPr>
            <p:spPr>
              <a:xfrm flipH="1">
                <a:off x="1819641" y="3752568"/>
                <a:ext cx="2815859" cy="0"/>
              </a:xfrm>
              <a:prstGeom prst="line">
                <a:avLst/>
              </a:prstGeom>
              <a:grp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flipV="1">
                <a:off x="2038350" y="2343150"/>
                <a:ext cx="2597150" cy="1485900"/>
              </a:xfrm>
              <a:prstGeom prst="line">
                <a:avLst/>
              </a:prstGeom>
              <a:grp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16" name="Hexagon 115"/>
            <p:cNvSpPr/>
            <p:nvPr/>
          </p:nvSpPr>
          <p:spPr>
            <a:xfrm>
              <a:off x="4866074" y="2686051"/>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Hexagon 116"/>
            <p:cNvSpPr/>
            <p:nvPr/>
          </p:nvSpPr>
          <p:spPr>
            <a:xfrm>
              <a:off x="5120074" y="2549526"/>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Hexagon 117"/>
            <p:cNvSpPr/>
            <p:nvPr/>
          </p:nvSpPr>
          <p:spPr>
            <a:xfrm>
              <a:off x="5359882" y="2682877"/>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Hexagon 118"/>
            <p:cNvSpPr/>
            <p:nvPr/>
          </p:nvSpPr>
          <p:spPr>
            <a:xfrm>
              <a:off x="4866074" y="2409827"/>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Hexagon 119"/>
            <p:cNvSpPr/>
            <p:nvPr/>
          </p:nvSpPr>
          <p:spPr>
            <a:xfrm>
              <a:off x="5120074" y="2257427"/>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Hexagon 120"/>
            <p:cNvSpPr/>
            <p:nvPr/>
          </p:nvSpPr>
          <p:spPr>
            <a:xfrm>
              <a:off x="5359882" y="2393952"/>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Hexagon 121"/>
            <p:cNvSpPr/>
            <p:nvPr/>
          </p:nvSpPr>
          <p:spPr>
            <a:xfrm>
              <a:off x="4615249" y="2257427"/>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Hexagon 122"/>
            <p:cNvSpPr/>
            <p:nvPr/>
          </p:nvSpPr>
          <p:spPr>
            <a:xfrm>
              <a:off x="4866074" y="2120902"/>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Hexagon 123"/>
            <p:cNvSpPr/>
            <p:nvPr/>
          </p:nvSpPr>
          <p:spPr>
            <a:xfrm>
              <a:off x="5120074" y="1984377"/>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Hexagon 124"/>
            <p:cNvSpPr/>
            <p:nvPr/>
          </p:nvSpPr>
          <p:spPr>
            <a:xfrm>
              <a:off x="4615249" y="1978028"/>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Hexagon 125"/>
            <p:cNvSpPr/>
            <p:nvPr/>
          </p:nvSpPr>
          <p:spPr>
            <a:xfrm>
              <a:off x="4866074" y="1841503"/>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Hexagon 126"/>
            <p:cNvSpPr/>
            <p:nvPr/>
          </p:nvSpPr>
          <p:spPr>
            <a:xfrm>
              <a:off x="5359882" y="1841503"/>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Hexagon 127"/>
            <p:cNvSpPr/>
            <p:nvPr/>
          </p:nvSpPr>
          <p:spPr>
            <a:xfrm>
              <a:off x="5120074" y="1692279"/>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Hexagon 128"/>
            <p:cNvSpPr/>
            <p:nvPr/>
          </p:nvSpPr>
          <p:spPr>
            <a:xfrm>
              <a:off x="4370774" y="1828804"/>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Hexagon 129"/>
            <p:cNvSpPr/>
            <p:nvPr/>
          </p:nvSpPr>
          <p:spPr>
            <a:xfrm>
              <a:off x="4615249" y="1692279"/>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Hexagon 130"/>
            <p:cNvSpPr/>
            <p:nvPr/>
          </p:nvSpPr>
          <p:spPr>
            <a:xfrm>
              <a:off x="4866074" y="1555754"/>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Hexagon 131"/>
            <p:cNvSpPr/>
            <p:nvPr/>
          </p:nvSpPr>
          <p:spPr>
            <a:xfrm>
              <a:off x="5359882" y="1549408"/>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Hexagon 132"/>
            <p:cNvSpPr/>
            <p:nvPr/>
          </p:nvSpPr>
          <p:spPr>
            <a:xfrm>
              <a:off x="5123249" y="1411101"/>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Hexagon 133"/>
            <p:cNvSpPr/>
            <p:nvPr/>
          </p:nvSpPr>
          <p:spPr>
            <a:xfrm>
              <a:off x="5359882" y="1250953"/>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Hexagon 134"/>
            <p:cNvSpPr/>
            <p:nvPr/>
          </p:nvSpPr>
          <p:spPr>
            <a:xfrm>
              <a:off x="5110549" y="1134878"/>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Hexagon 135"/>
            <p:cNvSpPr/>
            <p:nvPr/>
          </p:nvSpPr>
          <p:spPr>
            <a:xfrm>
              <a:off x="4370774" y="1555754"/>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Hexagon 136"/>
            <p:cNvSpPr/>
            <p:nvPr/>
          </p:nvSpPr>
          <p:spPr>
            <a:xfrm>
              <a:off x="4110424" y="1411101"/>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Hexagon 137"/>
            <p:cNvSpPr/>
            <p:nvPr/>
          </p:nvSpPr>
          <p:spPr>
            <a:xfrm>
              <a:off x="4615249" y="1403356"/>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Hexagon 138"/>
            <p:cNvSpPr/>
            <p:nvPr/>
          </p:nvSpPr>
          <p:spPr>
            <a:xfrm>
              <a:off x="4862466" y="1274576"/>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Hexagon 139"/>
            <p:cNvSpPr/>
            <p:nvPr/>
          </p:nvSpPr>
          <p:spPr>
            <a:xfrm>
              <a:off x="4370774" y="1270007"/>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Hexagon 140"/>
            <p:cNvSpPr/>
            <p:nvPr/>
          </p:nvSpPr>
          <p:spPr>
            <a:xfrm>
              <a:off x="4615249" y="1114428"/>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Hexagon 141"/>
            <p:cNvSpPr/>
            <p:nvPr/>
          </p:nvSpPr>
          <p:spPr>
            <a:xfrm>
              <a:off x="4862466" y="979354"/>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Hexagon 142"/>
            <p:cNvSpPr/>
            <p:nvPr/>
          </p:nvSpPr>
          <p:spPr>
            <a:xfrm>
              <a:off x="5359882" y="977903"/>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Hexagon 143"/>
            <p:cNvSpPr/>
            <p:nvPr/>
          </p:nvSpPr>
          <p:spPr>
            <a:xfrm>
              <a:off x="5120074" y="2835277"/>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Hexagon 144"/>
            <p:cNvSpPr/>
            <p:nvPr/>
          </p:nvSpPr>
          <p:spPr>
            <a:xfrm>
              <a:off x="5611476" y="1130303"/>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Hexagon 145"/>
            <p:cNvSpPr/>
            <p:nvPr/>
          </p:nvSpPr>
          <p:spPr>
            <a:xfrm>
              <a:off x="5864707" y="979354"/>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Hexagon 146"/>
            <p:cNvSpPr/>
            <p:nvPr/>
          </p:nvSpPr>
          <p:spPr>
            <a:xfrm>
              <a:off x="5864707" y="1255533"/>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Hexagon 147"/>
            <p:cNvSpPr/>
            <p:nvPr/>
          </p:nvSpPr>
          <p:spPr>
            <a:xfrm>
              <a:off x="6115532" y="1117610"/>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Hexagon 148"/>
            <p:cNvSpPr/>
            <p:nvPr/>
          </p:nvSpPr>
          <p:spPr>
            <a:xfrm>
              <a:off x="6356832" y="1270007"/>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Hexagon 149"/>
            <p:cNvSpPr/>
            <p:nvPr/>
          </p:nvSpPr>
          <p:spPr>
            <a:xfrm>
              <a:off x="6607657" y="1412883"/>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Hexagon 150"/>
            <p:cNvSpPr/>
            <p:nvPr/>
          </p:nvSpPr>
          <p:spPr>
            <a:xfrm>
              <a:off x="6115532" y="1412883"/>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Hexagon 151"/>
            <p:cNvSpPr/>
            <p:nvPr/>
          </p:nvSpPr>
          <p:spPr>
            <a:xfrm>
              <a:off x="6356832" y="1549408"/>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Hexagon 152"/>
            <p:cNvSpPr/>
            <p:nvPr/>
          </p:nvSpPr>
          <p:spPr>
            <a:xfrm>
              <a:off x="5611476" y="1406532"/>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Hexagon 153"/>
            <p:cNvSpPr/>
            <p:nvPr/>
          </p:nvSpPr>
          <p:spPr>
            <a:xfrm>
              <a:off x="5853690" y="1539881"/>
              <a:ext cx="312016" cy="273050"/>
            </a:xfrm>
            <a:prstGeom prst="hexagon">
              <a:avLst/>
            </a:prstGeom>
            <a:solidFill>
              <a:srgbClr val="20FF0E">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Hexagon 154"/>
            <p:cNvSpPr/>
            <p:nvPr/>
          </p:nvSpPr>
          <p:spPr>
            <a:xfrm>
              <a:off x="5611476" y="1701808"/>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Hexagon 155"/>
            <p:cNvSpPr/>
            <p:nvPr/>
          </p:nvSpPr>
          <p:spPr>
            <a:xfrm>
              <a:off x="5853690" y="1822458"/>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Hexagon 156"/>
            <p:cNvSpPr/>
            <p:nvPr/>
          </p:nvSpPr>
          <p:spPr>
            <a:xfrm>
              <a:off x="6358515" y="1825637"/>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Hexagon 157"/>
            <p:cNvSpPr/>
            <p:nvPr/>
          </p:nvSpPr>
          <p:spPr>
            <a:xfrm>
              <a:off x="5607417" y="1978028"/>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Hexagon 158"/>
            <p:cNvSpPr/>
            <p:nvPr/>
          </p:nvSpPr>
          <p:spPr>
            <a:xfrm>
              <a:off x="6115532" y="1968515"/>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Hexagon 159"/>
            <p:cNvSpPr/>
            <p:nvPr/>
          </p:nvSpPr>
          <p:spPr>
            <a:xfrm>
              <a:off x="5864707" y="2105035"/>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61" name="Hexagon 160"/>
            <p:cNvSpPr/>
            <p:nvPr/>
          </p:nvSpPr>
          <p:spPr>
            <a:xfrm>
              <a:off x="6115532" y="2260605"/>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Hexagon 161"/>
            <p:cNvSpPr/>
            <p:nvPr/>
          </p:nvSpPr>
          <p:spPr>
            <a:xfrm>
              <a:off x="5612360" y="2260605"/>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Hexagon 162"/>
            <p:cNvSpPr/>
            <p:nvPr/>
          </p:nvSpPr>
          <p:spPr>
            <a:xfrm>
              <a:off x="5853690" y="2403478"/>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Hexagon 163"/>
            <p:cNvSpPr/>
            <p:nvPr/>
          </p:nvSpPr>
          <p:spPr>
            <a:xfrm>
              <a:off x="5612360" y="2552704"/>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Hexagon 164"/>
            <p:cNvSpPr/>
            <p:nvPr/>
          </p:nvSpPr>
          <p:spPr>
            <a:xfrm>
              <a:off x="5853690" y="2679712"/>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Hexagon 165"/>
            <p:cNvSpPr/>
            <p:nvPr/>
          </p:nvSpPr>
          <p:spPr>
            <a:xfrm>
              <a:off x="5611476" y="2819402"/>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Hexagon 166"/>
            <p:cNvSpPr/>
            <p:nvPr/>
          </p:nvSpPr>
          <p:spPr>
            <a:xfrm>
              <a:off x="6115532" y="1701808"/>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Hexagon 167"/>
            <p:cNvSpPr/>
            <p:nvPr/>
          </p:nvSpPr>
          <p:spPr>
            <a:xfrm>
              <a:off x="5359882" y="2120902"/>
              <a:ext cx="312016" cy="273050"/>
            </a:xfrm>
            <a:prstGeom prst="hexagon">
              <a:avLst/>
            </a:prstGeom>
            <a:solidFill>
              <a:srgbClr val="FFFF00">
                <a:alpha val="4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Hexagon 168"/>
            <p:cNvSpPr/>
            <p:nvPr/>
          </p:nvSpPr>
          <p:spPr>
            <a:xfrm>
              <a:off x="5359882" y="2971802"/>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Hexagon 169"/>
            <p:cNvSpPr/>
            <p:nvPr/>
          </p:nvSpPr>
          <p:spPr>
            <a:xfrm>
              <a:off x="5116466" y="3108327"/>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Hexagon 170"/>
            <p:cNvSpPr/>
            <p:nvPr/>
          </p:nvSpPr>
          <p:spPr>
            <a:xfrm>
              <a:off x="5612360" y="3108327"/>
              <a:ext cx="312016" cy="273050"/>
            </a:xfrm>
            <a:prstGeom prst="hexagon">
              <a:avLst/>
            </a:prstGeom>
            <a:solidFill>
              <a:schemeClr val="accent6">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HGC_SI.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712" y="4740786"/>
            <a:ext cx="4729999" cy="1980770"/>
          </a:xfrm>
          <a:prstGeom prst="rect">
            <a:avLst/>
          </a:prstGeom>
          <a:solidFill>
            <a:srgbClr val="FFFCE8"/>
          </a:solidFill>
        </p:spPr>
      </p:pic>
    </p:spTree>
    <p:extLst>
      <p:ext uri="{BB962C8B-B14F-4D97-AF65-F5344CB8AC3E}">
        <p14:creationId xmlns:p14="http://schemas.microsoft.com/office/powerpoint/2010/main" val="8132605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1934" y="914400"/>
            <a:ext cx="9052066" cy="2954655"/>
          </a:xfrm>
          <a:prstGeom prst="rect">
            <a:avLst/>
          </a:prstGeom>
          <a:noFill/>
        </p:spPr>
        <p:txBody>
          <a:bodyPr wrap="square" rtlCol="0">
            <a:spAutoFit/>
          </a:bodyPr>
          <a:lstStyle/>
          <a:p>
            <a:pPr marL="285750" indent="-285750">
              <a:buFont typeface="Courier New"/>
              <a:buChar char="o"/>
            </a:pPr>
            <a:r>
              <a:rPr lang="fr-FR" sz="1600" dirty="0" smtClean="0">
                <a:solidFill>
                  <a:srgbClr val="000090"/>
                </a:solidFill>
              </a:rPr>
              <a:t>Capteurs: </a:t>
            </a:r>
            <a:r>
              <a:rPr lang="fr-FR" sz="1600" dirty="0" smtClean="0"/>
              <a:t>cellules n-in-p, </a:t>
            </a:r>
            <a:r>
              <a:rPr lang="fr-FR" sz="1200" dirty="0" smtClean="0"/>
              <a:t>3 différentes épaisseurs actives </a:t>
            </a:r>
          </a:p>
          <a:p>
            <a:pPr marL="285750" indent="-285750">
              <a:buFont typeface="Courier New"/>
              <a:buChar char="o"/>
            </a:pPr>
            <a:r>
              <a:rPr lang="fr-FR" sz="1600" dirty="0" smtClean="0"/>
              <a:t>- test avec neutrons jusqu’à 1.5 x 10</a:t>
            </a:r>
            <a:r>
              <a:rPr lang="fr-FR" sz="1600" baseline="30000" dirty="0" smtClean="0"/>
              <a:t>16</a:t>
            </a:r>
            <a:r>
              <a:rPr lang="fr-FR" sz="1600" dirty="0" smtClean="0"/>
              <a:t> </a:t>
            </a:r>
            <a:r>
              <a:rPr lang="fr-FR" sz="1600" dirty="0" err="1" smtClean="0"/>
              <a:t>n</a:t>
            </a:r>
            <a:r>
              <a:rPr lang="fr-FR" sz="1600" baseline="-25000" dirty="0" err="1" smtClean="0"/>
              <a:t>eq</a:t>
            </a:r>
            <a:r>
              <a:rPr lang="fr-FR" sz="1600" dirty="0" smtClean="0"/>
              <a:t>/cm</a:t>
            </a:r>
            <a:r>
              <a:rPr lang="fr-FR" sz="1600" baseline="30000" dirty="0" smtClean="0"/>
              <a:t>2</a:t>
            </a:r>
            <a:r>
              <a:rPr lang="fr-FR" sz="1600" dirty="0" smtClean="0"/>
              <a:t> </a:t>
            </a:r>
          </a:p>
          <a:p>
            <a:pPr>
              <a:spcAft>
                <a:spcPts val="1200"/>
              </a:spcAft>
            </a:pPr>
            <a:r>
              <a:rPr lang="fr-FR" sz="1600" dirty="0" smtClean="0"/>
              <a:t>      ≃ 5000 fb</a:t>
            </a:r>
            <a:r>
              <a:rPr lang="fr-FR" sz="1600" baseline="30000" dirty="0" smtClean="0"/>
              <a:t>-1 </a:t>
            </a:r>
            <a:r>
              <a:rPr lang="fr-FR" sz="1600" dirty="0" smtClean="0"/>
              <a:t>-     </a:t>
            </a:r>
            <a:r>
              <a:rPr lang="fr-FR" sz="1600" dirty="0" err="1" smtClean="0"/>
              <a:t>I</a:t>
            </a:r>
            <a:r>
              <a:rPr lang="fr-FR" sz="1600" baseline="-25000" dirty="0" err="1" smtClean="0"/>
              <a:t>leak</a:t>
            </a:r>
            <a:r>
              <a:rPr lang="fr-FR" sz="1600" dirty="0" smtClean="0"/>
              <a:t> ≃ 10 µA à </a:t>
            </a:r>
            <a:r>
              <a:rPr lang="fr-FR" sz="1600" dirty="0" err="1" smtClean="0"/>
              <a:t>T</a:t>
            </a:r>
            <a:r>
              <a:rPr lang="fr-FR" sz="1600" dirty="0" smtClean="0"/>
              <a:t> = -30</a:t>
            </a:r>
            <a:r>
              <a:rPr lang="fr-FR" sz="1600" baseline="30000" dirty="0" smtClean="0"/>
              <a:t>∘</a:t>
            </a:r>
            <a:r>
              <a:rPr lang="fr-FR" sz="1600" dirty="0" smtClean="0"/>
              <a:t>  </a:t>
            </a:r>
          </a:p>
          <a:p>
            <a:pPr marL="285750" indent="-285750">
              <a:buFont typeface="Courier New"/>
              <a:buChar char="o"/>
            </a:pPr>
            <a:r>
              <a:rPr lang="fr-FR" sz="1600" dirty="0" smtClean="0">
                <a:solidFill>
                  <a:srgbClr val="000090"/>
                </a:solidFill>
              </a:rPr>
              <a:t>FE ASIC : </a:t>
            </a:r>
            <a:r>
              <a:rPr lang="fr-FR" sz="1600" dirty="0" smtClean="0"/>
              <a:t> </a:t>
            </a:r>
            <a:r>
              <a:rPr lang="fr-FR" sz="1600" b="1" dirty="0" smtClean="0"/>
              <a:t>simulation  </a:t>
            </a:r>
            <a:r>
              <a:rPr lang="fr-FR" sz="1600" b="1" dirty="0" err="1" smtClean="0"/>
              <a:t>spice</a:t>
            </a:r>
            <a:r>
              <a:rPr lang="fr-FR" sz="1600" b="1" dirty="0" smtClean="0"/>
              <a:t> </a:t>
            </a:r>
            <a:r>
              <a:rPr lang="fr-FR" sz="1600" dirty="0" smtClean="0">
                <a:solidFill>
                  <a:srgbClr val="3366FF"/>
                </a:solidFill>
              </a:rPr>
              <a:t>130 </a:t>
            </a:r>
            <a:r>
              <a:rPr lang="fr-FR" sz="1600" dirty="0">
                <a:solidFill>
                  <a:srgbClr val="3366FF"/>
                </a:solidFill>
              </a:rPr>
              <a:t>nm TSMC </a:t>
            </a:r>
            <a:endParaRPr lang="fr-FR" sz="1600" dirty="0" smtClean="0">
              <a:solidFill>
                <a:srgbClr val="3366FF"/>
              </a:solidFill>
            </a:endParaRPr>
          </a:p>
          <a:p>
            <a:pPr marL="342900" indent="-342900">
              <a:buFont typeface="Lucida Grande"/>
              <a:buChar char="-"/>
            </a:pPr>
            <a:r>
              <a:rPr lang="fr-FR" sz="1600" dirty="0"/>
              <a:t>M</a:t>
            </a:r>
            <a:r>
              <a:rPr lang="fr-FR" sz="1600" dirty="0" smtClean="0"/>
              <a:t>ise en forme ≃ 10-20 ns - bruit ≃ 2000 e</a:t>
            </a:r>
            <a:r>
              <a:rPr lang="fr-FR" sz="1600" baseline="30000" dirty="0" smtClean="0"/>
              <a:t>- </a:t>
            </a:r>
            <a:r>
              <a:rPr lang="fr-FR" sz="1600" dirty="0" smtClean="0"/>
              <a:t>(3000 fb</a:t>
            </a:r>
            <a:r>
              <a:rPr lang="fr-FR" sz="1600" baseline="30000" dirty="0" smtClean="0"/>
              <a:t>-1</a:t>
            </a:r>
            <a:r>
              <a:rPr lang="fr-FR" sz="1600" dirty="0" smtClean="0"/>
              <a:t>)</a:t>
            </a:r>
          </a:p>
          <a:p>
            <a:pPr marL="342900" indent="-342900">
              <a:buFont typeface="Lucida Grande"/>
              <a:buChar char="-"/>
            </a:pPr>
            <a:r>
              <a:rPr lang="fr-FR" sz="1600" dirty="0" smtClean="0"/>
              <a:t>Puissance ≤ 10 mW par canal</a:t>
            </a:r>
            <a:endParaRPr lang="fr-FR" sz="1600" baseline="30000" dirty="0" smtClean="0"/>
          </a:p>
          <a:p>
            <a:pPr marL="342900" indent="-342900">
              <a:buFont typeface="Lucida Grande"/>
              <a:buChar char="-"/>
            </a:pPr>
            <a:r>
              <a:rPr lang="fr-FR" sz="1600" dirty="0" smtClean="0"/>
              <a:t>3000 MIP (10 </a:t>
            </a:r>
            <a:r>
              <a:rPr lang="fr-FR" sz="1600" dirty="0" err="1" smtClean="0"/>
              <a:t>pC</a:t>
            </a:r>
            <a:r>
              <a:rPr lang="fr-FR" sz="1600" dirty="0" smtClean="0"/>
              <a:t>) :  </a:t>
            </a:r>
            <a:r>
              <a:rPr lang="fr-FR" sz="1600" dirty="0" smtClean="0">
                <a:solidFill>
                  <a:srgbClr val="008000"/>
                </a:solidFill>
              </a:rPr>
              <a:t>10 bit ADC </a:t>
            </a:r>
            <a:r>
              <a:rPr lang="fr-FR" sz="1600" dirty="0" smtClean="0"/>
              <a:t>≤ 100 </a:t>
            </a:r>
            <a:r>
              <a:rPr lang="fr-FR" sz="1600" dirty="0" err="1" smtClean="0"/>
              <a:t>fC</a:t>
            </a:r>
            <a:r>
              <a:rPr lang="fr-FR" sz="1600" dirty="0" smtClean="0"/>
              <a:t> et</a:t>
            </a:r>
          </a:p>
          <a:p>
            <a:r>
              <a:rPr lang="fr-FR" sz="1600" dirty="0" smtClean="0"/>
              <a:t>      Time over </a:t>
            </a:r>
            <a:r>
              <a:rPr lang="fr-FR" sz="1600" dirty="0" err="1" smtClean="0"/>
              <a:t>Threshold</a:t>
            </a:r>
            <a:r>
              <a:rPr lang="fr-FR" sz="1600" dirty="0" smtClean="0"/>
              <a:t> (</a:t>
            </a:r>
            <a:r>
              <a:rPr lang="fr-FR" sz="1600" dirty="0" err="1" smtClean="0">
                <a:solidFill>
                  <a:srgbClr val="3366FF"/>
                </a:solidFill>
              </a:rPr>
              <a:t>ToT</a:t>
            </a:r>
            <a:r>
              <a:rPr lang="fr-FR" sz="1600" dirty="0" smtClean="0"/>
              <a:t>) ≥ 80 </a:t>
            </a:r>
            <a:r>
              <a:rPr lang="fr-FR" sz="1600" dirty="0" err="1" smtClean="0"/>
              <a:t>fC</a:t>
            </a:r>
            <a:r>
              <a:rPr lang="fr-FR" sz="1600" dirty="0" smtClean="0"/>
              <a:t> </a:t>
            </a:r>
          </a:p>
          <a:p>
            <a:pPr marL="342900" indent="-342900">
              <a:buFont typeface="Lucida Grande"/>
              <a:buChar char="-"/>
            </a:pPr>
            <a:r>
              <a:rPr lang="fr-FR" sz="1600" dirty="0" smtClean="0"/>
              <a:t>Résolution Energie &lt; 1% - calibration de linéarité</a:t>
            </a:r>
          </a:p>
          <a:p>
            <a:pPr marL="342900" indent="-342900">
              <a:buFont typeface="Lucida Grande"/>
              <a:buChar char="-"/>
            </a:pPr>
            <a:r>
              <a:rPr lang="fr-FR" sz="1600" dirty="0" smtClean="0"/>
              <a:t>MIP inter-calibration ≤ 3% </a:t>
            </a:r>
            <a:r>
              <a:rPr lang="fr-FR" sz="1600" dirty="0" smtClean="0">
                <a:sym typeface="Wingdings"/>
              </a:rPr>
              <a:t> ≃ 0.5% terme  constant</a:t>
            </a:r>
            <a:endParaRPr lang="fr-FR" sz="1600" dirty="0" smtClean="0"/>
          </a:p>
          <a:p>
            <a:pPr marL="342900" indent="-342900">
              <a:buFont typeface="Lucida Grande"/>
              <a:buChar char="-"/>
            </a:pPr>
            <a:r>
              <a:rPr lang="fr-FR" sz="1600" dirty="0" err="1" smtClean="0"/>
              <a:t>Resolution</a:t>
            </a:r>
            <a:r>
              <a:rPr lang="fr-FR" sz="1600" dirty="0" smtClean="0"/>
              <a:t> en temps ≃ 50 </a:t>
            </a:r>
            <a:r>
              <a:rPr lang="fr-FR" sz="1600" dirty="0" err="1" smtClean="0"/>
              <a:t>ps</a:t>
            </a:r>
            <a:r>
              <a:rPr lang="fr-FR" sz="1600" dirty="0" smtClean="0"/>
              <a:t> </a:t>
            </a:r>
            <a:r>
              <a:rPr lang="fr-FR" sz="1600" dirty="0" smtClean="0">
                <a:solidFill>
                  <a:srgbClr val="000000"/>
                </a:solidFill>
              </a:rPr>
              <a:t>– opportunité pour la mesure en temps des gerbes (10-20 </a:t>
            </a:r>
            <a:r>
              <a:rPr lang="fr-FR" sz="1600" dirty="0" err="1" smtClean="0">
                <a:solidFill>
                  <a:srgbClr val="000000"/>
                </a:solidFill>
              </a:rPr>
              <a:t>cells</a:t>
            </a:r>
            <a:r>
              <a:rPr lang="fr-FR" sz="1600" dirty="0" smtClean="0">
                <a:solidFill>
                  <a:srgbClr val="000000"/>
                </a:solidFill>
              </a:rPr>
              <a:t>) </a:t>
            </a:r>
          </a:p>
        </p:txBody>
      </p:sp>
      <p:sp>
        <p:nvSpPr>
          <p:cNvPr id="4" name="Slide Number Placeholder 3"/>
          <p:cNvSpPr>
            <a:spLocks noGrp="1"/>
          </p:cNvSpPr>
          <p:nvPr>
            <p:ph type="sldNum" sz="quarter" idx="12"/>
          </p:nvPr>
        </p:nvSpPr>
        <p:spPr/>
        <p:txBody>
          <a:bodyPr/>
          <a:lstStyle/>
          <a:p>
            <a:fld id="{3804912E-B173-ED48-B398-5A28D852C918}" type="slidenum">
              <a:rPr lang="en-US" smtClean="0"/>
              <a:pPr/>
              <a:t>18</a:t>
            </a:fld>
            <a:endParaRPr lang="en-US" dirty="0"/>
          </a:p>
        </p:txBody>
      </p:sp>
      <p:sp>
        <p:nvSpPr>
          <p:cNvPr id="20" name="Title 5"/>
          <p:cNvSpPr txBox="1">
            <a:spLocks/>
          </p:cNvSpPr>
          <p:nvPr/>
        </p:nvSpPr>
        <p:spPr>
          <a:xfrm>
            <a:off x="914400" y="76200"/>
            <a:ext cx="73152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fr-FR" sz="2400" b="1" dirty="0" smtClean="0">
                <a:solidFill>
                  <a:srgbClr val="000000"/>
                </a:solidFill>
              </a:rPr>
              <a:t>HGC:  Capteurs Si et Electronique Front-End</a:t>
            </a:r>
            <a:endParaRPr lang="fr-FR" sz="2400" b="1" dirty="0">
              <a:solidFill>
                <a:srgbClr val="000000"/>
              </a:solidFill>
            </a:endParaRPr>
          </a:p>
        </p:txBody>
      </p:sp>
      <p:pic>
        <p:nvPicPr>
          <p:cNvPr id="2" name="Picture 1" descr="hgcal-mip-tracking.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6067175" y="3991225"/>
            <a:ext cx="2591400" cy="2686150"/>
          </a:xfrm>
          <a:prstGeom prst="rect">
            <a:avLst/>
          </a:prstGeom>
        </p:spPr>
      </p:pic>
      <p:pic>
        <p:nvPicPr>
          <p:cNvPr id="3" name="Picture 2" descr="hgcal-tot.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4114800"/>
            <a:ext cx="4378924" cy="2534098"/>
          </a:xfrm>
          <a:prstGeom prst="rect">
            <a:avLst/>
          </a:prstGeom>
        </p:spPr>
      </p:pic>
      <p:sp>
        <p:nvSpPr>
          <p:cNvPr id="5" name="TextBox 4"/>
          <p:cNvSpPr txBox="1"/>
          <p:nvPr/>
        </p:nvSpPr>
        <p:spPr>
          <a:xfrm rot="1192411">
            <a:off x="548135" y="5189924"/>
            <a:ext cx="4775594" cy="646331"/>
          </a:xfrm>
          <a:prstGeom prst="rect">
            <a:avLst/>
          </a:prstGeom>
          <a:noFill/>
        </p:spPr>
        <p:txBody>
          <a:bodyPr wrap="square" rtlCol="0">
            <a:spAutoFit/>
          </a:bodyPr>
          <a:lstStyle/>
          <a:p>
            <a:r>
              <a:rPr lang="fr-FR" b="1" dirty="0" smtClean="0">
                <a:solidFill>
                  <a:srgbClr val="FF0000"/>
                </a:solidFill>
              </a:rPr>
              <a:t>Le groupe IN2P3-OMEGA basé au LLR est le maitre d’œuvre de l’électronique FE</a:t>
            </a:r>
          </a:p>
        </p:txBody>
      </p:sp>
      <p:pic>
        <p:nvPicPr>
          <p:cNvPr id="6" name="Picture 5" descr="hgcal-neutron-irra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57800" y="914400"/>
            <a:ext cx="3665242" cy="2653878"/>
          </a:xfrm>
          <a:prstGeom prst="rect">
            <a:avLst/>
          </a:prstGeom>
        </p:spPr>
      </p:pic>
      <p:pic>
        <p:nvPicPr>
          <p:cNvPr id="9" name="Picture 8"/>
          <p:cNvPicPr>
            <a:picLocks noChangeAspect="1"/>
          </p:cNvPicPr>
          <p:nvPr/>
        </p:nvPicPr>
        <p:blipFill>
          <a:blip r:embed="rId5"/>
          <a:stretch>
            <a:fillRect/>
          </a:stretch>
        </p:blipFill>
        <p:spPr>
          <a:xfrm>
            <a:off x="838200" y="5943600"/>
            <a:ext cx="826698" cy="381000"/>
          </a:xfrm>
          <a:prstGeom prst="rect">
            <a:avLst/>
          </a:prstGeom>
        </p:spPr>
      </p:pic>
      <p:sp>
        <p:nvSpPr>
          <p:cNvPr id="7" name="Rectangle 6"/>
          <p:cNvSpPr/>
          <p:nvPr/>
        </p:nvSpPr>
        <p:spPr>
          <a:xfrm>
            <a:off x="4648200" y="5105400"/>
            <a:ext cx="457200" cy="228600"/>
          </a:xfrm>
          <a:prstGeom prst="rect">
            <a:avLst/>
          </a:prstGeom>
          <a:solidFill>
            <a:srgbClr val="008000">
              <a:alpha val="24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572000" y="6248400"/>
            <a:ext cx="381000" cy="228600"/>
          </a:xfrm>
          <a:prstGeom prst="rect">
            <a:avLst/>
          </a:prstGeom>
          <a:solidFill>
            <a:srgbClr val="3366FF">
              <a:alpha val="24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 name="Straight Connector 9"/>
          <p:cNvCxnSpPr/>
          <p:nvPr/>
        </p:nvCxnSpPr>
        <p:spPr>
          <a:xfrm>
            <a:off x="5715000" y="1981200"/>
            <a:ext cx="990600" cy="838200"/>
          </a:xfrm>
          <a:prstGeom prst="line">
            <a:avLst/>
          </a:prstGeom>
          <a:ln>
            <a:solidFill>
              <a:schemeClr val="accent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705600" y="2438400"/>
            <a:ext cx="1143000" cy="457200"/>
          </a:xfrm>
          <a:prstGeom prst="line">
            <a:avLst/>
          </a:prstGeom>
          <a:ln>
            <a:solidFill>
              <a:schemeClr val="accent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48600" y="2743200"/>
            <a:ext cx="990600" cy="228600"/>
          </a:xfrm>
          <a:prstGeom prst="line">
            <a:avLst/>
          </a:prstGeom>
          <a:ln>
            <a:solidFill>
              <a:schemeClr val="accent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180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04912E-B173-ED48-B398-5A28D852C918}" type="slidenum">
              <a:rPr lang="en-US" smtClean="0"/>
              <a:pPr/>
              <a:t>19</a:t>
            </a:fld>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4176994" y="3735630"/>
            <a:ext cx="1802685" cy="3354743"/>
          </a:xfrm>
          <a:prstGeom prst="rect">
            <a:avLst/>
          </a:prstGeom>
        </p:spPr>
      </p:pic>
      <p:sp>
        <p:nvSpPr>
          <p:cNvPr id="14" name="TextBox 13"/>
          <p:cNvSpPr txBox="1"/>
          <p:nvPr/>
        </p:nvSpPr>
        <p:spPr>
          <a:xfrm>
            <a:off x="0" y="2895600"/>
            <a:ext cx="9096584" cy="646331"/>
          </a:xfrm>
          <a:prstGeom prst="rect">
            <a:avLst/>
          </a:prstGeom>
          <a:noFill/>
        </p:spPr>
        <p:txBody>
          <a:bodyPr wrap="square" rtlCol="0">
            <a:spAutoFit/>
          </a:bodyPr>
          <a:lstStyle/>
          <a:p>
            <a:r>
              <a:rPr lang="fr-FR" dirty="0" smtClean="0"/>
              <a:t>Silicium maintenu à -30</a:t>
            </a:r>
            <a:r>
              <a:rPr lang="fr-FR" baseline="30000" dirty="0" smtClean="0"/>
              <a:t>0</a:t>
            </a:r>
            <a:r>
              <a:rPr lang="fr-FR" dirty="0" smtClean="0"/>
              <a:t>C</a:t>
            </a:r>
            <a:r>
              <a:rPr lang="fr-FR" baseline="30000" dirty="0" smtClean="0"/>
              <a:t> </a:t>
            </a:r>
            <a:r>
              <a:rPr lang="fr-FR" dirty="0" smtClean="0"/>
              <a:t>avec refroidissement diphasique au CO2</a:t>
            </a:r>
          </a:p>
          <a:p>
            <a:r>
              <a:rPr lang="fr-FR" dirty="0" smtClean="0"/>
              <a:t>Puissance ≃250(100) W/m</a:t>
            </a:r>
            <a:r>
              <a:rPr lang="fr-FR" baseline="30000" dirty="0" smtClean="0"/>
              <a:t>2</a:t>
            </a:r>
            <a:r>
              <a:rPr lang="fr-FR" dirty="0" smtClean="0"/>
              <a:t> selon le rayon</a:t>
            </a:r>
            <a:r>
              <a:rPr lang="fr-FR" dirty="0" smtClean="0">
                <a:sym typeface="Wingdings"/>
              </a:rPr>
              <a:t> puissance totale </a:t>
            </a:r>
            <a:r>
              <a:rPr lang="fr-FR" dirty="0" smtClean="0"/>
              <a:t>≃ 125 kW (après 3000fb</a:t>
            </a:r>
            <a:r>
              <a:rPr lang="fr-FR" baseline="30000" dirty="0" smtClean="0"/>
              <a:t>-1</a:t>
            </a:r>
            <a:r>
              <a:rPr lang="fr-FR" dirty="0" smtClean="0"/>
              <a:t>)</a:t>
            </a:r>
            <a:endParaRPr lang="fr-FR" dirty="0"/>
          </a:p>
        </p:txBody>
      </p:sp>
      <p:sp>
        <p:nvSpPr>
          <p:cNvPr id="20" name="Title 5"/>
          <p:cNvSpPr txBox="1">
            <a:spLocks/>
          </p:cNvSpPr>
          <p:nvPr/>
        </p:nvSpPr>
        <p:spPr>
          <a:xfrm>
            <a:off x="1600200" y="76200"/>
            <a:ext cx="47244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en-US" sz="2400" b="1" dirty="0" smtClean="0"/>
              <a:t>HGC: Modules et </a:t>
            </a:r>
            <a:r>
              <a:rPr lang="en-US" sz="2400" b="1" dirty="0" err="1" smtClean="0"/>
              <a:t>mécanique</a:t>
            </a:r>
            <a:endParaRPr lang="en-US" sz="2400" b="1" dirty="0"/>
          </a:p>
        </p:txBody>
      </p:sp>
      <p:pic>
        <p:nvPicPr>
          <p:cNvPr id="5" name="Picture 4" descr="hgcal-structure-EE.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6940862" y="4190156"/>
            <a:ext cx="2109272" cy="2601004"/>
          </a:xfrm>
          <a:prstGeom prst="rect">
            <a:avLst/>
          </a:prstGeom>
        </p:spPr>
      </p:pic>
      <p:pic>
        <p:nvPicPr>
          <p:cNvPr id="7" name="Picture 6" descr="hgcal-module.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23" y="779793"/>
            <a:ext cx="3988489" cy="2208317"/>
          </a:xfrm>
          <a:prstGeom prst="rect">
            <a:avLst/>
          </a:prstGeom>
        </p:spPr>
      </p:pic>
      <p:pic>
        <p:nvPicPr>
          <p:cNvPr id="12" name="Picture 11" descr="hgcal-cassette.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 y="4211687"/>
            <a:ext cx="3320027" cy="260175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81915" y="1325650"/>
            <a:ext cx="5159233" cy="1336788"/>
          </a:xfrm>
          <a:prstGeom prst="rect">
            <a:avLst/>
          </a:prstGeom>
        </p:spPr>
      </p:pic>
      <p:sp>
        <p:nvSpPr>
          <p:cNvPr id="2" name="TextBox 1"/>
          <p:cNvSpPr txBox="1"/>
          <p:nvPr/>
        </p:nvSpPr>
        <p:spPr>
          <a:xfrm>
            <a:off x="5562600" y="914400"/>
            <a:ext cx="3385537" cy="707886"/>
          </a:xfrm>
          <a:prstGeom prst="rect">
            <a:avLst/>
          </a:prstGeom>
          <a:noFill/>
        </p:spPr>
        <p:txBody>
          <a:bodyPr wrap="none" rtlCol="0">
            <a:spAutoFit/>
          </a:bodyPr>
          <a:lstStyle/>
          <a:p>
            <a:r>
              <a:rPr lang="fr-FR" sz="2000" dirty="0" smtClean="0"/>
              <a:t>1 module = 2 capteurs de 6”</a:t>
            </a:r>
          </a:p>
          <a:p>
            <a:r>
              <a:rPr lang="fr-FR" sz="2000" dirty="0" smtClean="0"/>
              <a:t>(ou 1 capteur de 8”)</a:t>
            </a:r>
            <a:endParaRPr lang="fr-FR" sz="2000" dirty="0"/>
          </a:p>
        </p:txBody>
      </p:sp>
      <p:sp>
        <p:nvSpPr>
          <p:cNvPr id="3" name="TextBox 2"/>
          <p:cNvSpPr txBox="1"/>
          <p:nvPr/>
        </p:nvSpPr>
        <p:spPr>
          <a:xfrm>
            <a:off x="3048000" y="3581400"/>
            <a:ext cx="4648200" cy="923330"/>
          </a:xfrm>
          <a:prstGeom prst="rect">
            <a:avLst/>
          </a:prstGeom>
          <a:noFill/>
        </p:spPr>
        <p:txBody>
          <a:bodyPr wrap="square" rtlCol="0">
            <a:spAutoFit/>
          </a:bodyPr>
          <a:lstStyle/>
          <a:p>
            <a:r>
              <a:rPr lang="fr-FR" dirty="0" smtClean="0">
                <a:solidFill>
                  <a:srgbClr val="FF0000"/>
                </a:solidFill>
              </a:rPr>
              <a:t>Concept d’alvéoles en fibre de carbone développé pour ILD </a:t>
            </a:r>
            <a:r>
              <a:rPr lang="fr-FR" b="1" dirty="0" smtClean="0">
                <a:solidFill>
                  <a:srgbClr val="FF0000"/>
                </a:solidFill>
              </a:rPr>
              <a:t>au LLR </a:t>
            </a:r>
            <a:r>
              <a:rPr lang="fr-FR" dirty="0" smtClean="0">
                <a:solidFill>
                  <a:srgbClr val="FF0000"/>
                </a:solidFill>
              </a:rPr>
              <a:t>, avec des « cassettes » contenant les modules</a:t>
            </a:r>
          </a:p>
        </p:txBody>
      </p:sp>
      <p:pic>
        <p:nvPicPr>
          <p:cNvPr id="13" name="Picture 12"/>
          <p:cNvPicPr>
            <a:picLocks noChangeAspect="1"/>
          </p:cNvPicPr>
          <p:nvPr/>
        </p:nvPicPr>
        <p:blipFill>
          <a:blip r:embed="rId7"/>
          <a:stretch>
            <a:fillRect/>
          </a:stretch>
        </p:blipFill>
        <p:spPr>
          <a:xfrm>
            <a:off x="6400800" y="6553200"/>
            <a:ext cx="533400" cy="245828"/>
          </a:xfrm>
          <a:prstGeom prst="rect">
            <a:avLst/>
          </a:prstGeom>
          <a:solidFill>
            <a:schemeClr val="bg1"/>
          </a:solidFill>
        </p:spPr>
      </p:pic>
      <p:pic>
        <p:nvPicPr>
          <p:cNvPr id="15" name="Picture 14"/>
          <p:cNvPicPr>
            <a:picLocks noChangeAspect="1"/>
          </p:cNvPicPr>
          <p:nvPr/>
        </p:nvPicPr>
        <p:blipFill>
          <a:blip r:embed="rId7"/>
          <a:stretch>
            <a:fillRect/>
          </a:stretch>
        </p:blipFill>
        <p:spPr>
          <a:xfrm>
            <a:off x="5791200" y="6172200"/>
            <a:ext cx="533400" cy="245828"/>
          </a:xfrm>
          <a:prstGeom prst="rect">
            <a:avLst/>
          </a:prstGeom>
          <a:solidFill>
            <a:schemeClr val="bg1"/>
          </a:solidFill>
        </p:spPr>
      </p:pic>
      <p:pic>
        <p:nvPicPr>
          <p:cNvPr id="6" name="Picture 5"/>
          <p:cNvPicPr>
            <a:picLocks noChangeAspect="1"/>
          </p:cNvPicPr>
          <p:nvPr/>
        </p:nvPicPr>
        <p:blipFill>
          <a:blip r:embed="rId8"/>
          <a:stretch>
            <a:fillRect/>
          </a:stretch>
        </p:blipFill>
        <p:spPr>
          <a:xfrm>
            <a:off x="6656243" y="0"/>
            <a:ext cx="2475057" cy="889000"/>
          </a:xfrm>
          <a:prstGeom prst="rect">
            <a:avLst/>
          </a:prstGeom>
        </p:spPr>
      </p:pic>
    </p:spTree>
    <p:extLst>
      <p:ext uri="{BB962C8B-B14F-4D97-AF65-F5344CB8AC3E}">
        <p14:creationId xmlns:p14="http://schemas.microsoft.com/office/powerpoint/2010/main" val="35655012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HL-LHC</a:t>
            </a:r>
            <a:endParaRPr lang="en-GB" dirty="0"/>
          </a:p>
        </p:txBody>
      </p:sp>
      <p:pic>
        <p:nvPicPr>
          <p:cNvPr id="6" name="Picture 5" descr="Screen shot 2012-05-23 at 11.03.19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4600" y="1447800"/>
            <a:ext cx="3048000" cy="881396"/>
          </a:xfrm>
          <a:prstGeom prst="rect">
            <a:avLst/>
          </a:prstGeom>
        </p:spPr>
      </p:pic>
      <p:sp>
        <p:nvSpPr>
          <p:cNvPr id="7" name="TextBox 6"/>
          <p:cNvSpPr txBox="1"/>
          <p:nvPr/>
        </p:nvSpPr>
        <p:spPr>
          <a:xfrm>
            <a:off x="685800" y="2312075"/>
            <a:ext cx="8077200" cy="2031325"/>
          </a:xfrm>
          <a:prstGeom prst="rect">
            <a:avLst/>
          </a:prstGeom>
          <a:noFill/>
        </p:spPr>
        <p:txBody>
          <a:bodyPr wrap="square" rtlCol="0">
            <a:spAutoFit/>
          </a:bodyPr>
          <a:lstStyle/>
          <a:p>
            <a:r>
              <a:rPr lang="fr-FR" sz="1400" i="1" dirty="0" smtClean="0">
                <a:solidFill>
                  <a:srgbClr val="0000FF"/>
                </a:solidFill>
                <a:latin typeface="Comic Sans MS"/>
                <a:cs typeface="Comic Sans MS"/>
              </a:rPr>
              <a:t>k</a:t>
            </a:r>
            <a:r>
              <a:rPr lang="fr-FR" sz="1400" i="1" baseline="-25000" dirty="0" smtClean="0">
                <a:solidFill>
                  <a:srgbClr val="0000FF"/>
                </a:solidFill>
                <a:effectLst/>
                <a:latin typeface="Comic Sans MS"/>
                <a:cs typeface="Comic Sans MS"/>
              </a:rPr>
              <a:t>b</a:t>
            </a:r>
            <a:r>
              <a:rPr lang="fr-FR" sz="1400" i="1" dirty="0" smtClean="0">
                <a:solidFill>
                  <a:srgbClr val="0000FF"/>
                </a:solidFill>
                <a:effectLst/>
                <a:latin typeface="Comic Sans MS"/>
                <a:cs typeface="Comic Sans MS"/>
              </a:rPr>
              <a:t> = nombre de paquets. (donné  par la fréquence RF ) </a:t>
            </a:r>
          </a:p>
          <a:p>
            <a:r>
              <a:rPr lang="fr-FR" sz="1400" i="1" dirty="0" smtClean="0">
                <a:solidFill>
                  <a:srgbClr val="0000FF"/>
                </a:solidFill>
                <a:latin typeface="Comic Sans MS"/>
                <a:cs typeface="Comic Sans MS"/>
              </a:rPr>
              <a:t>f  = fréquence de révolution= 11245 Hz. (longueur de la machine) </a:t>
            </a:r>
          </a:p>
          <a:p>
            <a:pPr marL="342900" indent="-342900">
              <a:buFont typeface="Symbol" charset="0"/>
              <a:buChar char="g"/>
            </a:pPr>
            <a:r>
              <a:rPr lang="fr-FR" sz="1400" i="1" dirty="0" smtClean="0">
                <a:solidFill>
                  <a:srgbClr val="0000FF"/>
                </a:solidFill>
                <a:latin typeface="Comic Sans MS"/>
                <a:cs typeface="Comic Sans MS"/>
              </a:rPr>
              <a:t>= E/</a:t>
            </a:r>
            <a:r>
              <a:rPr lang="fr-FR" sz="1400" i="1" dirty="0" err="1" smtClean="0">
                <a:solidFill>
                  <a:srgbClr val="0000FF"/>
                </a:solidFill>
                <a:latin typeface="Comic Sans MS"/>
                <a:cs typeface="Comic Sans MS"/>
              </a:rPr>
              <a:t>m</a:t>
            </a:r>
            <a:r>
              <a:rPr lang="fr-FR" sz="1400" i="1" baseline="-25000" dirty="0" err="1" smtClean="0">
                <a:solidFill>
                  <a:srgbClr val="0000FF"/>
                </a:solidFill>
                <a:latin typeface="Comic Sans MS"/>
                <a:cs typeface="Comic Sans MS"/>
              </a:rPr>
              <a:t>p</a:t>
            </a:r>
            <a:r>
              <a:rPr lang="fr-FR" sz="1400" i="1" dirty="0" smtClean="0">
                <a:solidFill>
                  <a:srgbClr val="0000FF"/>
                </a:solidFill>
                <a:latin typeface="Comic Sans MS"/>
                <a:cs typeface="Comic Sans MS"/>
              </a:rPr>
              <a:t>  énergie du faisceau (champ maximal des dipôles)</a:t>
            </a:r>
          </a:p>
          <a:p>
            <a:pPr marL="342900" indent="-342900">
              <a:buFont typeface="Symbol" charset="0"/>
              <a:buChar char="g"/>
            </a:pPr>
            <a:endParaRPr lang="fr-FR" sz="1400" i="1" dirty="0" smtClean="0">
              <a:solidFill>
                <a:srgbClr val="0000FF"/>
              </a:solidFill>
              <a:latin typeface="Comic Sans MS"/>
              <a:cs typeface="Comic Sans MS"/>
            </a:endParaRPr>
          </a:p>
          <a:p>
            <a:r>
              <a:rPr lang="fr-FR" sz="1400" i="1" dirty="0" smtClean="0">
                <a:solidFill>
                  <a:srgbClr val="008000"/>
                </a:solidFill>
                <a:latin typeface="Comic Sans MS"/>
                <a:cs typeface="Comic Sans MS"/>
              </a:rPr>
              <a:t>N = nombre de protons par paquet. </a:t>
            </a:r>
          </a:p>
          <a:p>
            <a:r>
              <a:rPr lang="fr-FR" sz="1400" i="1" dirty="0" smtClean="0">
                <a:solidFill>
                  <a:srgbClr val="008000"/>
                </a:solidFill>
                <a:latin typeface="Symbol" charset="2"/>
                <a:cs typeface="Symbol" charset="2"/>
              </a:rPr>
              <a:t>e</a:t>
            </a:r>
            <a:r>
              <a:rPr lang="fr-FR" sz="1400" i="1" baseline="-25000" dirty="0" smtClean="0">
                <a:solidFill>
                  <a:srgbClr val="008000"/>
                </a:solidFill>
                <a:latin typeface="Comic Sans MS"/>
                <a:cs typeface="Comic Sans MS"/>
              </a:rPr>
              <a:t>n</a:t>
            </a:r>
            <a:r>
              <a:rPr lang="fr-FR" sz="1400" i="1" dirty="0" smtClean="0">
                <a:solidFill>
                  <a:srgbClr val="008000"/>
                </a:solidFill>
                <a:latin typeface="Comic Sans MS"/>
                <a:cs typeface="Comic Sans MS"/>
              </a:rPr>
              <a:t> = </a:t>
            </a:r>
            <a:r>
              <a:rPr lang="fr-FR" sz="1400" i="1" dirty="0" err="1" smtClean="0">
                <a:solidFill>
                  <a:srgbClr val="008000"/>
                </a:solidFill>
                <a:latin typeface="Comic Sans MS"/>
                <a:cs typeface="Comic Sans MS"/>
              </a:rPr>
              <a:t>emittance</a:t>
            </a:r>
            <a:r>
              <a:rPr lang="fr-FR" sz="1400" i="1" dirty="0" smtClean="0">
                <a:solidFill>
                  <a:srgbClr val="008000"/>
                </a:solidFill>
                <a:latin typeface="Comic Sans MS"/>
                <a:cs typeface="Comic Sans MS"/>
              </a:rPr>
              <a:t> normalisée. </a:t>
            </a:r>
          </a:p>
          <a:p>
            <a:r>
              <a:rPr lang="fr-FR" sz="1400" i="1" dirty="0" smtClean="0">
                <a:latin typeface="Comic Sans MS"/>
                <a:cs typeface="Comic Sans MS"/>
              </a:rPr>
              <a:t>	</a:t>
            </a:r>
          </a:p>
          <a:p>
            <a:r>
              <a:rPr lang="fr-FR" sz="1400" i="1" dirty="0" smtClean="0">
                <a:solidFill>
                  <a:srgbClr val="FF0000"/>
                </a:solidFill>
                <a:latin typeface="Symbol" charset="2"/>
                <a:cs typeface="Symbol" charset="2"/>
              </a:rPr>
              <a:t>b</a:t>
            </a:r>
            <a:r>
              <a:rPr lang="fr-FR" sz="1400" i="1" dirty="0" smtClean="0">
                <a:solidFill>
                  <a:srgbClr val="FF0000"/>
                </a:solidFill>
                <a:latin typeface="Comic Sans MS"/>
                <a:cs typeface="Comic Sans MS"/>
              </a:rPr>
              <a:t>* = fonction beta au point de collision</a:t>
            </a:r>
          </a:p>
          <a:p>
            <a:r>
              <a:rPr lang="fr-FR" sz="1400" i="1" dirty="0" smtClean="0">
                <a:solidFill>
                  <a:srgbClr val="FF0000"/>
                </a:solidFill>
                <a:latin typeface="Comic Sans MS"/>
                <a:cs typeface="Comic Sans MS"/>
              </a:rPr>
              <a:t>F  = facteur  &lt;1, dépend  de l’angle de croisement</a:t>
            </a:r>
          </a:p>
        </p:txBody>
      </p:sp>
      <p:sp>
        <p:nvSpPr>
          <p:cNvPr id="10" name="Right Brace 9"/>
          <p:cNvSpPr/>
          <p:nvPr/>
        </p:nvSpPr>
        <p:spPr bwMode="auto">
          <a:xfrm>
            <a:off x="6096000" y="2335776"/>
            <a:ext cx="194972" cy="662099"/>
          </a:xfrm>
          <a:prstGeom prst="rightBrace">
            <a:avLst/>
          </a:prstGeom>
          <a:noFill/>
          <a:ln>
            <a:solidFill>
              <a:srgbClr val="0000FF"/>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cs typeface="Arial" charset="0"/>
            </a:endParaRPr>
          </a:p>
        </p:txBody>
      </p:sp>
      <p:sp>
        <p:nvSpPr>
          <p:cNvPr id="11" name="TextBox 10"/>
          <p:cNvSpPr txBox="1"/>
          <p:nvPr/>
        </p:nvSpPr>
        <p:spPr>
          <a:xfrm>
            <a:off x="6400800" y="2464475"/>
            <a:ext cx="688009" cy="369332"/>
          </a:xfrm>
          <a:prstGeom prst="rect">
            <a:avLst/>
          </a:prstGeom>
          <a:noFill/>
        </p:spPr>
        <p:txBody>
          <a:bodyPr wrap="none" rtlCol="0">
            <a:spAutoFit/>
          </a:bodyPr>
          <a:lstStyle/>
          <a:p>
            <a:r>
              <a:rPr lang="fr-FR" i="1" dirty="0" smtClean="0">
                <a:solidFill>
                  <a:srgbClr val="0000FF"/>
                </a:solidFill>
                <a:latin typeface="Comic Sans MS"/>
                <a:cs typeface="Comic Sans MS"/>
              </a:rPr>
              <a:t>fixé</a:t>
            </a:r>
            <a:endParaRPr lang="en-GB"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 y="4419600"/>
            <a:ext cx="1941078" cy="12954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3600" y="4419600"/>
            <a:ext cx="1988660" cy="1295400"/>
          </a:xfrm>
          <a:prstGeom prst="rect">
            <a:avLst/>
          </a:prstGeom>
        </p:spPr>
      </p:pic>
      <p:pic>
        <p:nvPicPr>
          <p:cNvPr id="1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3400" y="4419600"/>
            <a:ext cx="4781267" cy="132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28600" y="5791200"/>
            <a:ext cx="1667644" cy="338554"/>
          </a:xfrm>
          <a:prstGeom prst="rect">
            <a:avLst/>
          </a:prstGeom>
          <a:noFill/>
          <a:ln>
            <a:noFill/>
          </a:ln>
        </p:spPr>
        <p:txBody>
          <a:bodyPr wrap="none" rtlCol="0">
            <a:spAutoFit/>
          </a:bodyPr>
          <a:lstStyle/>
          <a:p>
            <a:r>
              <a:rPr lang="en-GB" sz="1600" dirty="0" smtClean="0">
                <a:solidFill>
                  <a:srgbClr val="008000"/>
                </a:solidFill>
              </a:rPr>
              <a:t>Nouveau Linac4</a:t>
            </a:r>
            <a:endParaRPr lang="en-GB" sz="1600" dirty="0">
              <a:solidFill>
                <a:srgbClr val="008000"/>
              </a:solidFill>
            </a:endParaRPr>
          </a:p>
        </p:txBody>
      </p:sp>
      <p:sp>
        <p:nvSpPr>
          <p:cNvPr id="17" name="TextBox 16"/>
          <p:cNvSpPr txBox="1"/>
          <p:nvPr/>
        </p:nvSpPr>
        <p:spPr>
          <a:xfrm>
            <a:off x="2362200" y="5715000"/>
            <a:ext cx="1828800" cy="584776"/>
          </a:xfrm>
          <a:prstGeom prst="rect">
            <a:avLst/>
          </a:prstGeom>
          <a:noFill/>
          <a:ln>
            <a:noFill/>
          </a:ln>
        </p:spPr>
        <p:txBody>
          <a:bodyPr wrap="square" rtlCol="0">
            <a:spAutoFit/>
          </a:bodyPr>
          <a:lstStyle/>
          <a:p>
            <a:r>
              <a:rPr lang="en-GB" sz="1600" dirty="0" smtClean="0">
                <a:solidFill>
                  <a:srgbClr val="008000"/>
                </a:solidFill>
              </a:rPr>
              <a:t>Booster</a:t>
            </a:r>
          </a:p>
          <a:p>
            <a:r>
              <a:rPr lang="en-GB" sz="1600" dirty="0" smtClean="0">
                <a:solidFill>
                  <a:srgbClr val="008000"/>
                </a:solidFill>
              </a:rPr>
              <a:t>1.4 -&gt; 2 </a:t>
            </a:r>
            <a:r>
              <a:rPr lang="en-GB" sz="1600" dirty="0" err="1" smtClean="0">
                <a:solidFill>
                  <a:srgbClr val="008000"/>
                </a:solidFill>
              </a:rPr>
              <a:t>GeV</a:t>
            </a:r>
            <a:r>
              <a:rPr lang="en-GB" sz="1600" dirty="0" smtClean="0">
                <a:solidFill>
                  <a:srgbClr val="008000"/>
                </a:solidFill>
              </a:rPr>
              <a:t>/c</a:t>
            </a:r>
            <a:endParaRPr lang="en-GB" sz="1600" dirty="0">
              <a:solidFill>
                <a:srgbClr val="008000"/>
              </a:solidFill>
            </a:endParaRPr>
          </a:p>
        </p:txBody>
      </p:sp>
      <p:sp>
        <p:nvSpPr>
          <p:cNvPr id="18" name="Right Brace 17"/>
          <p:cNvSpPr/>
          <p:nvPr/>
        </p:nvSpPr>
        <p:spPr bwMode="auto">
          <a:xfrm>
            <a:off x="3886200" y="3276600"/>
            <a:ext cx="118772" cy="381000"/>
          </a:xfrm>
          <a:prstGeom prst="rightBrace">
            <a:avLst/>
          </a:prstGeom>
          <a:noFill/>
          <a:ln>
            <a:solidFill>
              <a:srgbClr val="008000"/>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cs typeface="Arial" charset="0"/>
            </a:endParaRPr>
          </a:p>
        </p:txBody>
      </p:sp>
      <p:sp>
        <p:nvSpPr>
          <p:cNvPr id="19" name="TextBox 18"/>
          <p:cNvSpPr txBox="1"/>
          <p:nvPr/>
        </p:nvSpPr>
        <p:spPr>
          <a:xfrm>
            <a:off x="4191000" y="3226475"/>
            <a:ext cx="3163045" cy="369332"/>
          </a:xfrm>
          <a:prstGeom prst="rect">
            <a:avLst/>
          </a:prstGeom>
          <a:noFill/>
        </p:spPr>
        <p:txBody>
          <a:bodyPr wrap="none" rtlCol="0">
            <a:spAutoFit/>
          </a:bodyPr>
          <a:lstStyle/>
          <a:p>
            <a:r>
              <a:rPr lang="fr-FR" i="1" dirty="0" smtClean="0">
                <a:solidFill>
                  <a:srgbClr val="008000"/>
                </a:solidFill>
                <a:latin typeface="Comic Sans MS"/>
                <a:cs typeface="Comic Sans MS"/>
              </a:rPr>
              <a:t>amélioration des injecteurs</a:t>
            </a:r>
            <a:endParaRPr lang="en-GB" dirty="0">
              <a:solidFill>
                <a:srgbClr val="008000"/>
              </a:solidFill>
            </a:endParaRPr>
          </a:p>
        </p:txBody>
      </p:sp>
      <p:sp>
        <p:nvSpPr>
          <p:cNvPr id="20" name="Right Brace 19"/>
          <p:cNvSpPr/>
          <p:nvPr/>
        </p:nvSpPr>
        <p:spPr bwMode="auto">
          <a:xfrm>
            <a:off x="5029200" y="3836075"/>
            <a:ext cx="118772" cy="381000"/>
          </a:xfrm>
          <a:prstGeom prst="rightBrace">
            <a:avLst/>
          </a:prstGeom>
          <a:noFill/>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cs typeface="Arial" charset="0"/>
            </a:endParaRPr>
          </a:p>
        </p:txBody>
      </p:sp>
      <p:sp>
        <p:nvSpPr>
          <p:cNvPr id="21" name="TextBox 20"/>
          <p:cNvSpPr txBox="1"/>
          <p:nvPr/>
        </p:nvSpPr>
        <p:spPr>
          <a:xfrm>
            <a:off x="5257800" y="3697069"/>
            <a:ext cx="3581400" cy="646331"/>
          </a:xfrm>
          <a:prstGeom prst="rect">
            <a:avLst/>
          </a:prstGeom>
          <a:noFill/>
        </p:spPr>
        <p:txBody>
          <a:bodyPr wrap="square" rtlCol="0">
            <a:spAutoFit/>
          </a:bodyPr>
          <a:lstStyle/>
          <a:p>
            <a:r>
              <a:rPr lang="fr-FR" i="1" dirty="0" smtClean="0">
                <a:solidFill>
                  <a:srgbClr val="FF0000"/>
                </a:solidFill>
                <a:latin typeface="Comic Sans MS"/>
                <a:cs typeface="Comic Sans MS"/>
              </a:rPr>
              <a:t>Meilleure focalisation, « </a:t>
            </a:r>
            <a:r>
              <a:rPr lang="fr-FR" i="1" dirty="0" err="1" smtClean="0">
                <a:solidFill>
                  <a:srgbClr val="FF0000"/>
                </a:solidFill>
                <a:latin typeface="Comic Sans MS"/>
                <a:cs typeface="Comic Sans MS"/>
              </a:rPr>
              <a:t>crab</a:t>
            </a:r>
            <a:r>
              <a:rPr lang="fr-FR" i="1" dirty="0" smtClean="0">
                <a:solidFill>
                  <a:srgbClr val="FF0000"/>
                </a:solidFill>
                <a:latin typeface="Comic Sans MS"/>
                <a:cs typeface="Comic Sans MS"/>
              </a:rPr>
              <a:t> </a:t>
            </a:r>
            <a:r>
              <a:rPr lang="fr-FR" i="1" dirty="0" err="1" smtClean="0">
                <a:solidFill>
                  <a:srgbClr val="FF0000"/>
                </a:solidFill>
                <a:latin typeface="Comic Sans MS"/>
                <a:cs typeface="Comic Sans MS"/>
              </a:rPr>
              <a:t>cavities</a:t>
            </a:r>
            <a:r>
              <a:rPr lang="fr-FR" i="1" dirty="0" smtClean="0">
                <a:solidFill>
                  <a:srgbClr val="FF0000"/>
                </a:solidFill>
                <a:latin typeface="Comic Sans MS"/>
                <a:cs typeface="Comic Sans MS"/>
              </a:rPr>
              <a:t> » pour nivellement</a:t>
            </a:r>
            <a:endParaRPr lang="en-GB" dirty="0">
              <a:solidFill>
                <a:srgbClr val="FF0000"/>
              </a:solidFill>
            </a:endParaRPr>
          </a:p>
        </p:txBody>
      </p:sp>
      <p:sp>
        <p:nvSpPr>
          <p:cNvPr id="22" name="TextBox 21"/>
          <p:cNvSpPr txBox="1"/>
          <p:nvPr/>
        </p:nvSpPr>
        <p:spPr>
          <a:xfrm>
            <a:off x="5715000" y="5715000"/>
            <a:ext cx="2340504" cy="584776"/>
          </a:xfrm>
          <a:prstGeom prst="rect">
            <a:avLst/>
          </a:prstGeom>
          <a:noFill/>
          <a:ln>
            <a:noFill/>
          </a:ln>
        </p:spPr>
        <p:txBody>
          <a:bodyPr wrap="none" rtlCol="0">
            <a:spAutoFit/>
          </a:bodyPr>
          <a:lstStyle/>
          <a:p>
            <a:r>
              <a:rPr lang="en-GB" sz="1600" dirty="0" smtClean="0">
                <a:solidFill>
                  <a:srgbClr val="FF0000"/>
                </a:solidFill>
              </a:rPr>
              <a:t>Nouveaux </a:t>
            </a:r>
            <a:r>
              <a:rPr lang="en-GB" sz="1600" dirty="0" err="1" smtClean="0">
                <a:solidFill>
                  <a:srgbClr val="FF0000"/>
                </a:solidFill>
              </a:rPr>
              <a:t>Quadrupoles</a:t>
            </a:r>
            <a:r>
              <a:rPr lang="en-GB" sz="1600" dirty="0" smtClean="0">
                <a:solidFill>
                  <a:srgbClr val="FF0000"/>
                </a:solidFill>
              </a:rPr>
              <a:t> </a:t>
            </a:r>
          </a:p>
          <a:p>
            <a:r>
              <a:rPr lang="en-GB" sz="1600" dirty="0" err="1" smtClean="0">
                <a:solidFill>
                  <a:srgbClr val="FF0000"/>
                </a:solidFill>
              </a:rPr>
              <a:t>Technologie</a:t>
            </a:r>
            <a:r>
              <a:rPr lang="en-GB" sz="1600" dirty="0" smtClean="0">
                <a:solidFill>
                  <a:srgbClr val="FF0000"/>
                </a:solidFill>
              </a:rPr>
              <a:t> Nb3Sn </a:t>
            </a:r>
            <a:endParaRPr lang="en-GB" sz="1600" dirty="0">
              <a:solidFill>
                <a:srgbClr val="FF0000"/>
              </a:solidFill>
            </a:endParaRPr>
          </a:p>
        </p:txBody>
      </p:sp>
      <p:sp>
        <p:nvSpPr>
          <p:cNvPr id="23" name="Rectangle 22"/>
          <p:cNvSpPr/>
          <p:nvPr/>
        </p:nvSpPr>
        <p:spPr>
          <a:xfrm>
            <a:off x="4267200" y="4343400"/>
            <a:ext cx="4876800" cy="1981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0" y="4343400"/>
            <a:ext cx="4267200" cy="1981200"/>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11" descr="LARP">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5410200"/>
            <a:ext cx="656670" cy="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Slide Number Placeholder 26"/>
          <p:cNvSpPr>
            <a:spLocks noGrp="1"/>
          </p:cNvSpPr>
          <p:nvPr>
            <p:ph type="sldNum" sz="quarter" idx="12"/>
          </p:nvPr>
        </p:nvSpPr>
        <p:spPr/>
        <p:txBody>
          <a:bodyPr/>
          <a:lstStyle/>
          <a:p>
            <a:fld id="{ADDAF214-8F6E-2245-AE94-65B2809ADD74}" type="slidenum">
              <a:rPr lang="en-US" smtClean="0"/>
              <a:pPr/>
              <a:t>2</a:t>
            </a:fld>
            <a:endParaRPr lang="en-US" dirty="0"/>
          </a:p>
        </p:txBody>
      </p:sp>
      <p:sp>
        <p:nvSpPr>
          <p:cNvPr id="3" name="TextBox 2"/>
          <p:cNvSpPr txBox="1"/>
          <p:nvPr/>
        </p:nvSpPr>
        <p:spPr>
          <a:xfrm>
            <a:off x="1066800" y="838200"/>
            <a:ext cx="7467600" cy="646331"/>
          </a:xfrm>
          <a:prstGeom prst="rect">
            <a:avLst/>
          </a:prstGeom>
          <a:solidFill>
            <a:srgbClr val="FFFF00"/>
          </a:solidFill>
        </p:spPr>
        <p:txBody>
          <a:bodyPr wrap="square" rtlCol="0">
            <a:spAutoFit/>
          </a:bodyPr>
          <a:lstStyle/>
          <a:p>
            <a:r>
              <a:rPr lang="fr-FR" dirty="0" smtClean="0"/>
              <a:t>Le HL-LHC est une phase du LHC qui permettra d’obtenir une luminosité de 5 à 7 fois la luminosité nominale</a:t>
            </a:r>
            <a:endParaRPr lang="fr-FR" dirty="0"/>
          </a:p>
        </p:txBody>
      </p:sp>
      <p:pic>
        <p:nvPicPr>
          <p:cNvPr id="26" name="Picture 25" descr="2011-10-04_logoHiLumi561px.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48400" y="0"/>
            <a:ext cx="1805511" cy="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5718" y="6400800"/>
            <a:ext cx="8948282" cy="338554"/>
          </a:xfrm>
          <a:prstGeom prst="rect">
            <a:avLst/>
          </a:prstGeom>
          <a:solidFill>
            <a:srgbClr val="CCFFCC"/>
          </a:solidFill>
        </p:spPr>
        <p:txBody>
          <a:bodyPr wrap="none" rtlCol="0">
            <a:spAutoFit/>
          </a:bodyPr>
          <a:lstStyle/>
          <a:p>
            <a:r>
              <a:rPr lang="fr-FR" sz="1600" dirty="0" smtClean="0">
                <a:latin typeface="Comic Sans MS"/>
                <a:cs typeface="Comic Sans MS"/>
              </a:rPr>
              <a:t>Le remplacement </a:t>
            </a:r>
            <a:r>
              <a:rPr lang="fr-FR" sz="1600" dirty="0">
                <a:latin typeface="Comic Sans MS"/>
                <a:cs typeface="Comic Sans MS"/>
              </a:rPr>
              <a:t>de certains </a:t>
            </a:r>
            <a:r>
              <a:rPr lang="fr-FR" sz="1600" dirty="0" smtClean="0">
                <a:latin typeface="Comic Sans MS"/>
                <a:cs typeface="Comic Sans MS"/>
              </a:rPr>
              <a:t>éléments machine est de toute façon une nécessité (</a:t>
            </a:r>
            <a:r>
              <a:rPr lang="fr-FR" sz="1600" dirty="0" smtClean="0">
                <a:solidFill>
                  <a:srgbClr val="000000"/>
                </a:solidFill>
                <a:latin typeface="Comic Sans MS"/>
                <a:cs typeface="Comic Sans MS"/>
              </a:rPr>
              <a:t>radiation)</a:t>
            </a:r>
            <a:endParaRPr lang="fr-FR" sz="1600" dirty="0">
              <a:solidFill>
                <a:srgbClr val="000000"/>
              </a:solidFill>
              <a:latin typeface="Comic Sans MS"/>
              <a:cs typeface="Comic Sans MS"/>
            </a:endParaRPr>
          </a:p>
        </p:txBody>
      </p:sp>
    </p:spTree>
    <p:extLst>
      <p:ext uri="{BB962C8B-B14F-4D97-AF65-F5344CB8AC3E}">
        <p14:creationId xmlns:p14="http://schemas.microsoft.com/office/powerpoint/2010/main" val="35022061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04912E-B173-ED48-B398-5A28D852C918}" type="slidenum">
              <a:rPr lang="en-US" smtClean="0"/>
              <a:pPr/>
              <a:t>20</a:t>
            </a:fld>
            <a:endParaRPr lang="en-US" dirty="0"/>
          </a:p>
        </p:txBody>
      </p:sp>
      <p:sp>
        <p:nvSpPr>
          <p:cNvPr id="2" name="Title 1"/>
          <p:cNvSpPr>
            <a:spLocks noGrp="1"/>
          </p:cNvSpPr>
          <p:nvPr>
            <p:ph type="title" idx="4294967295"/>
          </p:nvPr>
        </p:nvSpPr>
        <p:spPr>
          <a:xfrm>
            <a:off x="152400" y="0"/>
            <a:ext cx="8305800" cy="677863"/>
          </a:xfrm>
        </p:spPr>
        <p:txBody>
          <a:bodyPr>
            <a:normAutofit/>
          </a:bodyPr>
          <a:lstStyle/>
          <a:p>
            <a:r>
              <a:rPr lang="fr-FR" b="1" dirty="0" smtClean="0">
                <a:solidFill>
                  <a:srgbClr val="000090"/>
                </a:solidFill>
              </a:rPr>
              <a:t>	</a:t>
            </a:r>
            <a:r>
              <a:rPr lang="fr-FR" sz="2400" b="1" dirty="0" smtClean="0">
                <a:solidFill>
                  <a:schemeClr val="tx1"/>
                </a:solidFill>
              </a:rPr>
              <a:t>HGC: profil de gerbe et résolution (simulation)</a:t>
            </a:r>
            <a:endParaRPr lang="fr-FR" sz="2400" b="1" dirty="0">
              <a:solidFill>
                <a:schemeClr val="tx1"/>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5699" y="924417"/>
            <a:ext cx="3653190" cy="349775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942" y="924417"/>
            <a:ext cx="3659658" cy="3481790"/>
          </a:xfrm>
          <a:prstGeom prst="rect">
            <a:avLst/>
          </a:prstGeom>
        </p:spPr>
      </p:pic>
      <p:sp>
        <p:nvSpPr>
          <p:cNvPr id="3" name="TextBox 2"/>
          <p:cNvSpPr txBox="1"/>
          <p:nvPr/>
        </p:nvSpPr>
        <p:spPr>
          <a:xfrm>
            <a:off x="228600" y="4406207"/>
            <a:ext cx="4191000" cy="923330"/>
          </a:xfrm>
          <a:prstGeom prst="rect">
            <a:avLst/>
          </a:prstGeom>
          <a:noFill/>
        </p:spPr>
        <p:txBody>
          <a:bodyPr wrap="square" rtlCol="0">
            <a:spAutoFit/>
          </a:bodyPr>
          <a:lstStyle/>
          <a:p>
            <a:pPr algn="ctr"/>
            <a:r>
              <a:rPr lang="fr-FR" dirty="0" smtClean="0">
                <a:solidFill>
                  <a:srgbClr val="000090"/>
                </a:solidFill>
              </a:rPr>
              <a:t>La gerbe est très étroite </a:t>
            </a:r>
          </a:p>
          <a:p>
            <a:pPr algn="ctr"/>
            <a:r>
              <a:rPr lang="fr-FR" dirty="0" smtClean="0">
                <a:solidFill>
                  <a:srgbClr val="000090"/>
                </a:solidFill>
              </a:rPr>
              <a:t>&lt;&lt; rayon de Molière de 28mm</a:t>
            </a:r>
          </a:p>
          <a:p>
            <a:pPr algn="ctr"/>
            <a:r>
              <a:rPr lang="fr-FR" dirty="0" smtClean="0">
                <a:solidFill>
                  <a:srgbClr val="000090"/>
                </a:solidFill>
              </a:rPr>
              <a:t>dans la première moitié du calorimètre</a:t>
            </a:r>
          </a:p>
        </p:txBody>
      </p:sp>
      <p:sp>
        <p:nvSpPr>
          <p:cNvPr id="5" name="TextBox 4"/>
          <p:cNvSpPr txBox="1"/>
          <p:nvPr/>
        </p:nvSpPr>
        <p:spPr>
          <a:xfrm>
            <a:off x="5078901" y="4406207"/>
            <a:ext cx="3853468" cy="1138773"/>
          </a:xfrm>
          <a:prstGeom prst="rect">
            <a:avLst/>
          </a:prstGeom>
          <a:noFill/>
        </p:spPr>
        <p:txBody>
          <a:bodyPr wrap="square" rtlCol="0">
            <a:spAutoFit/>
          </a:bodyPr>
          <a:lstStyle/>
          <a:p>
            <a:r>
              <a:rPr lang="fr-FR" sz="2000" dirty="0" smtClean="0">
                <a:solidFill>
                  <a:srgbClr val="000090"/>
                </a:solidFill>
              </a:rPr>
              <a:t>Résolution en énergie:</a:t>
            </a:r>
          </a:p>
          <a:p>
            <a:r>
              <a:rPr lang="fr-FR" dirty="0" smtClean="0"/>
              <a:t>Terme stochastique  20% à 24% - terme constant ≤ 1%</a:t>
            </a:r>
          </a:p>
          <a:p>
            <a:r>
              <a:rPr lang="fr-FR" sz="1200" dirty="0" smtClean="0">
                <a:solidFill>
                  <a:srgbClr val="FF0000"/>
                </a:solidFill>
              </a:rPr>
              <a:t>(simulation testée sur les résultats de CALICE)</a:t>
            </a:r>
            <a:endParaRPr lang="fr-FR" sz="1200" dirty="0">
              <a:solidFill>
                <a:srgbClr val="FF0000"/>
              </a:solidFill>
            </a:endParaRPr>
          </a:p>
        </p:txBody>
      </p:sp>
    </p:spTree>
    <p:extLst>
      <p:ext uri="{BB962C8B-B14F-4D97-AF65-F5344CB8AC3E}">
        <p14:creationId xmlns:p14="http://schemas.microsoft.com/office/powerpoint/2010/main" val="33054931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04912E-B173-ED48-B398-5A28D852C918}" type="slidenum">
              <a:rPr lang="en-US" smtClean="0"/>
              <a:pPr/>
              <a:t>21</a:t>
            </a:fld>
            <a:endParaRPr lang="en-US" dirty="0"/>
          </a:p>
        </p:txBody>
      </p:sp>
      <p:sp>
        <p:nvSpPr>
          <p:cNvPr id="14" name="Title 5"/>
          <p:cNvSpPr txBox="1">
            <a:spLocks/>
          </p:cNvSpPr>
          <p:nvPr/>
        </p:nvSpPr>
        <p:spPr>
          <a:xfrm>
            <a:off x="1295400" y="0"/>
            <a:ext cx="66294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fr-FR" sz="2400" b="1" dirty="0" smtClean="0">
                <a:solidFill>
                  <a:srgbClr val="000000"/>
                </a:solidFill>
              </a:rPr>
              <a:t>HGC: Performances Electrons et Photons</a:t>
            </a:r>
            <a:endParaRPr lang="fr-FR" sz="2400" b="1" dirty="0">
              <a:solidFill>
                <a:srgbClr val="000000"/>
              </a:solidFill>
            </a:endParaRPr>
          </a:p>
        </p:txBody>
      </p:sp>
      <p:grpSp>
        <p:nvGrpSpPr>
          <p:cNvPr id="7" name="Group 6"/>
          <p:cNvGrpSpPr/>
          <p:nvPr/>
        </p:nvGrpSpPr>
        <p:grpSpPr>
          <a:xfrm>
            <a:off x="0" y="2743200"/>
            <a:ext cx="8905885" cy="2540483"/>
            <a:chOff x="165285" y="4305301"/>
            <a:chExt cx="8791584" cy="2387600"/>
          </a:xfrm>
        </p:grpSpPr>
        <p:pic>
          <p:nvPicPr>
            <p:cNvPr id="21" name="Picture 20" descr="TP_Electron_HGCAL_sigmaetaeta.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4496299" y="4368402"/>
              <a:ext cx="2377598" cy="2268877"/>
            </a:xfrm>
            <a:prstGeom prst="rect">
              <a:avLst/>
            </a:prstGeom>
          </p:spPr>
        </p:pic>
        <p:pic>
          <p:nvPicPr>
            <p:cNvPr id="22" name="Picture 21" descr="TP_Electron_HGCAL_showerstart.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06555" y="4364031"/>
              <a:ext cx="2386338" cy="2268877"/>
            </a:xfrm>
            <a:prstGeom prst="rect">
              <a:avLst/>
            </a:prstGeom>
          </p:spPr>
        </p:pic>
        <p:pic>
          <p:nvPicPr>
            <p:cNvPr id="23" name="Picture 22" descr="TP_Electron_HGCAL_showerlenghtcompatibility.pdf"/>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284223" y="4369663"/>
              <a:ext cx="2377598" cy="2268877"/>
            </a:xfrm>
            <a:prstGeom prst="rect">
              <a:avLst/>
            </a:prstGeom>
          </p:spPr>
        </p:pic>
        <p:pic>
          <p:nvPicPr>
            <p:cNvPr id="18" name="Picture 17" descr="TP_Electron_HGCAL_HE.pdf"/>
            <p:cNvPicPr>
              <a:picLocks noChangeAspect="1"/>
            </p:cNvPicPr>
            <p:nvPr/>
          </p:nvPicPr>
          <p:blipFill rotWithShape="1">
            <a:blip r:embed="rId5" cstate="print">
              <a:extLst>
                <a:ext uri="{28A0092B-C50C-407E-A947-70E740481C1C}">
                  <a14:useLocalDpi xmlns:a14="http://schemas.microsoft.com/office/drawing/2010/main"/>
                </a:ext>
              </a:extLst>
            </a:blip>
            <a:srcRect b="1863"/>
            <a:stretch/>
          </p:blipFill>
          <p:spPr>
            <a:xfrm rot="5400000">
              <a:off x="6654766" y="4389535"/>
              <a:ext cx="2377598" cy="2226608"/>
            </a:xfrm>
            <a:prstGeom prst="rect">
              <a:avLst/>
            </a:prstGeom>
          </p:spPr>
        </p:pic>
      </p:grpSp>
      <p:sp>
        <p:nvSpPr>
          <p:cNvPr id="6" name="TextBox 5"/>
          <p:cNvSpPr txBox="1"/>
          <p:nvPr/>
        </p:nvSpPr>
        <p:spPr>
          <a:xfrm>
            <a:off x="76200" y="1600200"/>
            <a:ext cx="9166617" cy="677108"/>
          </a:xfrm>
          <a:prstGeom prst="rect">
            <a:avLst/>
          </a:prstGeom>
          <a:noFill/>
        </p:spPr>
        <p:txBody>
          <a:bodyPr wrap="none" rtlCol="0">
            <a:spAutoFit/>
          </a:bodyPr>
          <a:lstStyle/>
          <a:p>
            <a:r>
              <a:rPr lang="fr-FR" sz="2000" dirty="0" smtClean="0">
                <a:solidFill>
                  <a:srgbClr val="FF0000"/>
                </a:solidFill>
              </a:rPr>
              <a:t>Exemple de variables de sélection e/</a:t>
            </a:r>
            <a:r>
              <a:rPr lang="fr-FR" sz="2000" dirty="0" smtClean="0">
                <a:solidFill>
                  <a:srgbClr val="FF0000"/>
                </a:solidFill>
                <a:latin typeface="Symbol" charset="2"/>
                <a:cs typeface="Symbol" charset="2"/>
              </a:rPr>
              <a:t>g</a:t>
            </a:r>
            <a:r>
              <a:rPr lang="fr-FR" sz="2000" dirty="0" smtClean="0">
                <a:solidFill>
                  <a:srgbClr val="FF0000"/>
                </a:solidFill>
              </a:rPr>
              <a:t>  qui bénéficient de l’imagerie 3D:</a:t>
            </a:r>
          </a:p>
          <a:p>
            <a:r>
              <a:rPr lang="fr-FR" dirty="0" smtClean="0"/>
              <a:t>Pied de gerbe- longueur de gerbe- largeur transverse - H/E dans un petit cône 0.05 (PU)</a:t>
            </a:r>
            <a:endParaRPr lang="fr-FR" dirty="0"/>
          </a:p>
        </p:txBody>
      </p:sp>
      <p:sp>
        <p:nvSpPr>
          <p:cNvPr id="29" name="TextBox 28"/>
          <p:cNvSpPr txBox="1"/>
          <p:nvPr/>
        </p:nvSpPr>
        <p:spPr>
          <a:xfrm>
            <a:off x="6248400" y="4267200"/>
            <a:ext cx="659455" cy="338554"/>
          </a:xfrm>
          <a:prstGeom prst="rect">
            <a:avLst/>
          </a:prstGeom>
          <a:noFill/>
        </p:spPr>
        <p:txBody>
          <a:bodyPr wrap="none" rtlCol="0">
            <a:spAutoFit/>
          </a:bodyPr>
          <a:lstStyle/>
          <a:p>
            <a:r>
              <a:rPr lang="fr-FR" sz="1400" dirty="0" smtClean="0">
                <a:solidFill>
                  <a:srgbClr val="0000FF"/>
                </a:solidFill>
              </a:rPr>
              <a:t>signa</a:t>
            </a:r>
            <a:r>
              <a:rPr lang="fr-FR" sz="1600" dirty="0" smtClean="0">
                <a:solidFill>
                  <a:srgbClr val="0000FF"/>
                </a:solidFill>
              </a:rPr>
              <a:t>l</a:t>
            </a:r>
            <a:endParaRPr lang="fr-FR" sz="1600" dirty="0">
              <a:solidFill>
                <a:srgbClr val="0000FF"/>
              </a:solidFill>
            </a:endParaRPr>
          </a:p>
        </p:txBody>
      </p:sp>
      <p:sp>
        <p:nvSpPr>
          <p:cNvPr id="30" name="TextBox 29"/>
          <p:cNvSpPr txBox="1"/>
          <p:nvPr/>
        </p:nvSpPr>
        <p:spPr>
          <a:xfrm>
            <a:off x="6324600" y="4569023"/>
            <a:ext cx="614680" cy="307777"/>
          </a:xfrm>
          <a:prstGeom prst="rect">
            <a:avLst/>
          </a:prstGeom>
          <a:noFill/>
        </p:spPr>
        <p:txBody>
          <a:bodyPr wrap="square" rtlCol="0">
            <a:spAutoFit/>
          </a:bodyPr>
          <a:lstStyle/>
          <a:p>
            <a:r>
              <a:rPr lang="fr-FR" sz="1400" dirty="0" smtClean="0">
                <a:solidFill>
                  <a:srgbClr val="FF0000"/>
                </a:solidFill>
              </a:rPr>
              <a:t>fond</a:t>
            </a:r>
            <a:endParaRPr lang="fr-FR" sz="1400" dirty="0">
              <a:solidFill>
                <a:srgbClr val="FF0000"/>
              </a:solidFill>
            </a:endParaRPr>
          </a:p>
        </p:txBody>
      </p:sp>
      <p:cxnSp>
        <p:nvCxnSpPr>
          <p:cNvPr id="32" name="Straight Connector 31"/>
          <p:cNvCxnSpPr/>
          <p:nvPr/>
        </p:nvCxnSpPr>
        <p:spPr>
          <a:xfrm>
            <a:off x="6019800" y="4495800"/>
            <a:ext cx="3048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019800" y="4724400"/>
            <a:ext cx="30480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6"/>
          <a:stretch>
            <a:fillRect/>
          </a:stretch>
        </p:blipFill>
        <p:spPr>
          <a:xfrm>
            <a:off x="5791200" y="5562600"/>
            <a:ext cx="533400" cy="245828"/>
          </a:xfrm>
          <a:prstGeom prst="rect">
            <a:avLst/>
          </a:prstGeom>
          <a:solidFill>
            <a:schemeClr val="bg1"/>
          </a:solidFill>
        </p:spPr>
      </p:pic>
    </p:spTree>
    <p:extLst>
      <p:ext uri="{BB962C8B-B14F-4D97-AF65-F5344CB8AC3E}">
        <p14:creationId xmlns:p14="http://schemas.microsoft.com/office/powerpoint/2010/main" val="4468165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15000" y="1295400"/>
            <a:ext cx="3352800" cy="1651576"/>
            <a:chOff x="5715000" y="1066800"/>
            <a:chExt cx="3352800" cy="1651576"/>
          </a:xfrm>
        </p:grpSpPr>
        <p:sp>
          <p:nvSpPr>
            <p:cNvPr id="3" name="Oval 2"/>
            <p:cNvSpPr/>
            <p:nvPr/>
          </p:nvSpPr>
          <p:spPr>
            <a:xfrm>
              <a:off x="5715000" y="1143000"/>
              <a:ext cx="152400" cy="1524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Oval 18"/>
            <p:cNvSpPr/>
            <p:nvPr/>
          </p:nvSpPr>
          <p:spPr>
            <a:xfrm>
              <a:off x="5715000" y="17526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Oval 23"/>
            <p:cNvSpPr/>
            <p:nvPr/>
          </p:nvSpPr>
          <p:spPr>
            <a:xfrm>
              <a:off x="5715000" y="2286000"/>
              <a:ext cx="152400" cy="152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extBox 7"/>
            <p:cNvSpPr txBox="1"/>
            <p:nvPr/>
          </p:nvSpPr>
          <p:spPr>
            <a:xfrm>
              <a:off x="5943600" y="1066800"/>
              <a:ext cx="1393430" cy="338554"/>
            </a:xfrm>
            <a:prstGeom prst="rect">
              <a:avLst/>
            </a:prstGeom>
            <a:noFill/>
          </p:spPr>
          <p:txBody>
            <a:bodyPr wrap="none" rtlCol="0">
              <a:spAutoFit/>
            </a:bodyPr>
            <a:lstStyle/>
            <a:p>
              <a:r>
                <a:rPr lang="fr-FR" sz="1600" dirty="0" smtClean="0"/>
                <a:t>  LHC, 50 PU</a:t>
              </a:r>
              <a:endParaRPr lang="fr-FR" sz="1600" dirty="0"/>
            </a:p>
          </p:txBody>
        </p:sp>
        <p:sp>
          <p:nvSpPr>
            <p:cNvPr id="25" name="TextBox 24"/>
            <p:cNvSpPr txBox="1"/>
            <p:nvPr/>
          </p:nvSpPr>
          <p:spPr>
            <a:xfrm>
              <a:off x="6019801" y="1524000"/>
              <a:ext cx="2971800" cy="584776"/>
            </a:xfrm>
            <a:prstGeom prst="rect">
              <a:avLst/>
            </a:prstGeom>
            <a:noFill/>
          </p:spPr>
          <p:txBody>
            <a:bodyPr wrap="square" rtlCol="0">
              <a:spAutoFit/>
            </a:bodyPr>
            <a:lstStyle/>
            <a:p>
              <a:r>
                <a:rPr lang="fr-FR" sz="1600" dirty="0" smtClean="0">
                  <a:solidFill>
                    <a:srgbClr val="FF0000"/>
                  </a:solidFill>
                </a:rPr>
                <a:t>HL-LHC nouveau calorimètre 140 PU</a:t>
              </a:r>
              <a:endParaRPr lang="fr-FR" sz="1600" dirty="0">
                <a:solidFill>
                  <a:srgbClr val="FF0000"/>
                </a:solidFill>
              </a:endParaRPr>
            </a:p>
          </p:txBody>
        </p:sp>
        <p:sp>
          <p:nvSpPr>
            <p:cNvPr id="26" name="TextBox 25"/>
            <p:cNvSpPr txBox="1"/>
            <p:nvPr/>
          </p:nvSpPr>
          <p:spPr>
            <a:xfrm>
              <a:off x="6096000" y="2133600"/>
              <a:ext cx="2971800" cy="584776"/>
            </a:xfrm>
            <a:prstGeom prst="rect">
              <a:avLst/>
            </a:prstGeom>
            <a:noFill/>
          </p:spPr>
          <p:txBody>
            <a:bodyPr wrap="square" rtlCol="0">
              <a:spAutoFit/>
            </a:bodyPr>
            <a:lstStyle/>
            <a:p>
              <a:r>
                <a:rPr lang="fr-FR" sz="1600" dirty="0">
                  <a:solidFill>
                    <a:srgbClr val="008000"/>
                  </a:solidFill>
                </a:rPr>
                <a:t>HL-LHC nouveau calorimètre </a:t>
              </a:r>
              <a:r>
                <a:rPr lang="fr-FR" sz="1600" dirty="0" smtClean="0">
                  <a:solidFill>
                    <a:srgbClr val="008000"/>
                  </a:solidFill>
                </a:rPr>
                <a:t>200 PU </a:t>
              </a:r>
              <a:endParaRPr lang="fr-FR" sz="1600" dirty="0">
                <a:solidFill>
                  <a:srgbClr val="008000"/>
                </a:solidFill>
              </a:endParaRPr>
            </a:p>
          </p:txBody>
        </p:sp>
      </p:grpSp>
      <p:sp>
        <p:nvSpPr>
          <p:cNvPr id="4" name="Slide Number Placeholder 3"/>
          <p:cNvSpPr>
            <a:spLocks noGrp="1"/>
          </p:cNvSpPr>
          <p:nvPr>
            <p:ph type="sldNum" sz="quarter" idx="12"/>
          </p:nvPr>
        </p:nvSpPr>
        <p:spPr/>
        <p:txBody>
          <a:bodyPr/>
          <a:lstStyle/>
          <a:p>
            <a:fld id="{3804912E-B173-ED48-B398-5A28D852C918}" type="slidenum">
              <a:rPr lang="en-US" smtClean="0"/>
              <a:pPr/>
              <a:t>22</a:t>
            </a:fld>
            <a:endParaRPr lang="en-US" dirty="0"/>
          </a:p>
        </p:txBody>
      </p:sp>
      <p:sp>
        <p:nvSpPr>
          <p:cNvPr id="14" name="Title 5"/>
          <p:cNvSpPr txBox="1">
            <a:spLocks/>
          </p:cNvSpPr>
          <p:nvPr/>
        </p:nvSpPr>
        <p:spPr>
          <a:xfrm>
            <a:off x="1295400" y="0"/>
            <a:ext cx="66294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fr-FR" sz="2400" b="1" dirty="0" smtClean="0">
                <a:solidFill>
                  <a:srgbClr val="000000"/>
                </a:solidFill>
              </a:rPr>
              <a:t>HGC: </a:t>
            </a:r>
            <a:r>
              <a:rPr lang="fr-FR" sz="2400" b="1" smtClean="0">
                <a:solidFill>
                  <a:srgbClr val="000000"/>
                </a:solidFill>
              </a:rPr>
              <a:t>Performances Electrons (2)</a:t>
            </a:r>
            <a:endParaRPr lang="fr-FR" sz="2400" b="1" dirty="0">
              <a:solidFill>
                <a:srgbClr val="000000"/>
              </a:solidFill>
            </a:endParaRPr>
          </a:p>
        </p:txBody>
      </p:sp>
      <p:sp>
        <p:nvSpPr>
          <p:cNvPr id="15" name="TextBox 14"/>
          <p:cNvSpPr txBox="1"/>
          <p:nvPr/>
        </p:nvSpPr>
        <p:spPr>
          <a:xfrm>
            <a:off x="762000" y="1447800"/>
            <a:ext cx="869198" cy="400110"/>
          </a:xfrm>
          <a:prstGeom prst="rect">
            <a:avLst/>
          </a:prstGeom>
          <a:noFill/>
        </p:spPr>
        <p:txBody>
          <a:bodyPr wrap="none" rtlCol="0">
            <a:spAutoFit/>
          </a:bodyPr>
          <a:lstStyle/>
          <a:p>
            <a:r>
              <a:rPr lang="en-US" sz="2000" dirty="0" smtClean="0"/>
              <a:t>Z</a:t>
            </a:r>
            <a:r>
              <a:rPr lang="en-US" sz="2000" dirty="0" smtClean="0">
                <a:sym typeface="Wingdings"/>
              </a:rPr>
              <a:t> </a:t>
            </a:r>
            <a:r>
              <a:rPr lang="en-US" sz="2000" dirty="0" err="1" smtClean="0">
                <a:sym typeface="Wingdings"/>
              </a:rPr>
              <a:t>ee</a:t>
            </a:r>
            <a:endParaRPr lang="en-US" sz="2000" dirty="0"/>
          </a:p>
        </p:txBody>
      </p:sp>
      <p:pic>
        <p:nvPicPr>
          <p:cNvPr id="34" name="Picture 33"/>
          <p:cNvPicPr>
            <a:picLocks noChangeAspect="1"/>
          </p:cNvPicPr>
          <p:nvPr/>
        </p:nvPicPr>
        <p:blipFill>
          <a:blip r:embed="rId2"/>
          <a:stretch>
            <a:fillRect/>
          </a:stretch>
        </p:blipFill>
        <p:spPr>
          <a:xfrm>
            <a:off x="4724400" y="6553200"/>
            <a:ext cx="533400" cy="245828"/>
          </a:xfrm>
          <a:prstGeom prst="rect">
            <a:avLst/>
          </a:prstGeom>
          <a:solidFill>
            <a:schemeClr val="bg1"/>
          </a:solidFill>
        </p:spPr>
      </p:pic>
      <p:pic>
        <p:nvPicPr>
          <p:cNvPr id="35" name="Picture 34" descr="ElectronRecoEfficiency_endcap.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762000"/>
            <a:ext cx="3225800" cy="2730836"/>
          </a:xfrm>
          <a:prstGeom prst="rect">
            <a:avLst/>
          </a:prstGeom>
        </p:spPr>
      </p:pic>
      <p:sp>
        <p:nvSpPr>
          <p:cNvPr id="17" name="TextBox 16"/>
          <p:cNvSpPr txBox="1"/>
          <p:nvPr/>
        </p:nvSpPr>
        <p:spPr>
          <a:xfrm>
            <a:off x="2590800" y="2590800"/>
            <a:ext cx="1095936" cy="369332"/>
          </a:xfrm>
          <a:prstGeom prst="rect">
            <a:avLst/>
          </a:prstGeom>
          <a:noFill/>
        </p:spPr>
        <p:txBody>
          <a:bodyPr wrap="none" rtlCol="0">
            <a:spAutoFit/>
          </a:bodyPr>
          <a:lstStyle/>
          <a:p>
            <a:r>
              <a:rPr lang="en-US" dirty="0" err="1" smtClean="0"/>
              <a:t>Bouchon</a:t>
            </a:r>
            <a:endParaRPr lang="en-US" dirty="0"/>
          </a:p>
        </p:txBody>
      </p:sp>
      <p:pic>
        <p:nvPicPr>
          <p:cNvPr id="27" name="Picture 26" descr="TP_Electron_HGCAL_BDTROC_comparison.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3657600"/>
            <a:ext cx="3491368" cy="2863291"/>
          </a:xfrm>
          <a:prstGeom prst="rect">
            <a:avLst/>
          </a:prstGeom>
        </p:spPr>
      </p:pic>
      <p:pic>
        <p:nvPicPr>
          <p:cNvPr id="2" name="Picture 1" descr="PUConfigurations_highET.pdf"/>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5139017" y="3166783"/>
            <a:ext cx="2856894" cy="3838529"/>
          </a:xfrm>
          <a:prstGeom prst="rect">
            <a:avLst/>
          </a:prstGeom>
        </p:spPr>
      </p:pic>
      <p:cxnSp>
        <p:nvCxnSpPr>
          <p:cNvPr id="10" name="Straight Arrow Connector 9"/>
          <p:cNvCxnSpPr/>
          <p:nvPr/>
        </p:nvCxnSpPr>
        <p:spPr>
          <a:xfrm>
            <a:off x="7162800" y="3048000"/>
            <a:ext cx="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H="1">
            <a:off x="5257800" y="2133600"/>
            <a:ext cx="381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Rectangle 11"/>
          <p:cNvSpPr/>
          <p:nvPr/>
        </p:nvSpPr>
        <p:spPr>
          <a:xfrm>
            <a:off x="5562600" y="1219200"/>
            <a:ext cx="3352800" cy="1828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extBox 15"/>
          <p:cNvSpPr txBox="1"/>
          <p:nvPr/>
        </p:nvSpPr>
        <p:spPr>
          <a:xfrm>
            <a:off x="914400" y="4724400"/>
            <a:ext cx="1905000" cy="1107996"/>
          </a:xfrm>
          <a:prstGeom prst="rect">
            <a:avLst/>
          </a:prstGeom>
          <a:solidFill>
            <a:schemeClr val="bg1"/>
          </a:solidFill>
        </p:spPr>
        <p:txBody>
          <a:bodyPr wrap="square" rtlCol="0">
            <a:spAutoFit/>
          </a:bodyPr>
          <a:lstStyle/>
          <a:p>
            <a:r>
              <a:rPr lang="fr-FR" sz="1100" dirty="0" smtClean="0">
                <a:solidFill>
                  <a:srgbClr val="0000FF"/>
                </a:solidFill>
              </a:rPr>
              <a:t>LHC, 50PU</a:t>
            </a:r>
          </a:p>
          <a:p>
            <a:endParaRPr lang="fr-FR" sz="1100" dirty="0" smtClean="0">
              <a:solidFill>
                <a:srgbClr val="0000FF"/>
              </a:solidFill>
            </a:endParaRPr>
          </a:p>
          <a:p>
            <a:r>
              <a:rPr lang="fr-FR" sz="1100" dirty="0" smtClean="0">
                <a:solidFill>
                  <a:srgbClr val="FF0000"/>
                </a:solidFill>
              </a:rPr>
              <a:t>HL-LHC, nouveau calo</a:t>
            </a:r>
          </a:p>
          <a:p>
            <a:r>
              <a:rPr lang="fr-FR" sz="1100" dirty="0" smtClean="0">
                <a:solidFill>
                  <a:srgbClr val="FF0000"/>
                </a:solidFill>
              </a:rPr>
              <a:t>140 PU</a:t>
            </a:r>
          </a:p>
          <a:p>
            <a:endParaRPr lang="fr-FR" sz="1100" dirty="0" smtClean="0">
              <a:solidFill>
                <a:srgbClr val="FF0000"/>
              </a:solidFill>
            </a:endParaRPr>
          </a:p>
          <a:p>
            <a:r>
              <a:rPr lang="fr-FR" sz="1100" dirty="0" smtClean="0">
                <a:solidFill>
                  <a:srgbClr val="008000"/>
                </a:solidFill>
              </a:rPr>
              <a:t>HL-LHC calo non remplacé</a:t>
            </a:r>
            <a:endParaRPr lang="fr-FR" sz="1100" dirty="0">
              <a:solidFill>
                <a:srgbClr val="008000"/>
              </a:solidFill>
            </a:endParaRPr>
          </a:p>
        </p:txBody>
      </p:sp>
      <p:sp>
        <p:nvSpPr>
          <p:cNvPr id="20" name="TextBox 19"/>
          <p:cNvSpPr txBox="1"/>
          <p:nvPr/>
        </p:nvSpPr>
        <p:spPr>
          <a:xfrm>
            <a:off x="2590800" y="5867400"/>
            <a:ext cx="1073055" cy="307777"/>
          </a:xfrm>
          <a:prstGeom prst="rect">
            <a:avLst/>
          </a:prstGeom>
          <a:solidFill>
            <a:srgbClr val="FFFFFF"/>
          </a:solidFill>
        </p:spPr>
        <p:txBody>
          <a:bodyPr wrap="none" rtlCol="0">
            <a:spAutoFit/>
          </a:bodyPr>
          <a:lstStyle/>
          <a:p>
            <a:r>
              <a:rPr lang="fr-FR" sz="1400" dirty="0" smtClean="0"/>
              <a:t>10&lt;ET&lt; 20</a:t>
            </a:r>
            <a:endParaRPr lang="fr-FR" sz="1400" dirty="0"/>
          </a:p>
        </p:txBody>
      </p:sp>
      <p:sp>
        <p:nvSpPr>
          <p:cNvPr id="46" name="TextBox 45"/>
          <p:cNvSpPr txBox="1"/>
          <p:nvPr/>
        </p:nvSpPr>
        <p:spPr>
          <a:xfrm>
            <a:off x="7315200" y="5791200"/>
            <a:ext cx="768510" cy="307777"/>
          </a:xfrm>
          <a:prstGeom prst="rect">
            <a:avLst/>
          </a:prstGeom>
          <a:solidFill>
            <a:srgbClr val="FFFFFF"/>
          </a:solidFill>
        </p:spPr>
        <p:txBody>
          <a:bodyPr wrap="none" rtlCol="0">
            <a:spAutoFit/>
          </a:bodyPr>
          <a:lstStyle/>
          <a:p>
            <a:r>
              <a:rPr lang="fr-FR" sz="1400" dirty="0" smtClean="0"/>
              <a:t>ET&gt; 20</a:t>
            </a:r>
            <a:endParaRPr lang="fr-FR" sz="1400" dirty="0"/>
          </a:p>
        </p:txBody>
      </p:sp>
      <p:cxnSp>
        <p:nvCxnSpPr>
          <p:cNvPr id="28" name="Straight Connector 27"/>
          <p:cNvCxnSpPr/>
          <p:nvPr/>
        </p:nvCxnSpPr>
        <p:spPr>
          <a:xfrm>
            <a:off x="762000" y="5257800"/>
            <a:ext cx="152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62000" y="4876800"/>
            <a:ext cx="1524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62000" y="5715000"/>
            <a:ext cx="152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48506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ot_EJ200_50Mrad_normalized.pdf"/>
          <p:cNvPicPr>
            <a:picLocks noChangeAspect="1"/>
          </p:cNvPicPr>
          <p:nvPr/>
        </p:nvPicPr>
        <p:blipFill rotWithShape="1">
          <a:blip r:embed="rId2" cstate="print">
            <a:extLst>
              <a:ext uri="{28A0092B-C50C-407E-A947-70E740481C1C}">
                <a14:useLocalDpi xmlns:a14="http://schemas.microsoft.com/office/drawing/2010/main"/>
              </a:ext>
            </a:extLst>
          </a:blip>
          <a:srcRect l="6756" t="7158"/>
          <a:stretch/>
        </p:blipFill>
        <p:spPr>
          <a:xfrm rot="5400000">
            <a:off x="6104832" y="3782782"/>
            <a:ext cx="2449171" cy="3600757"/>
          </a:xfrm>
          <a:prstGeom prst="rect">
            <a:avLst/>
          </a:prstGeom>
        </p:spPr>
      </p:pic>
      <p:sp>
        <p:nvSpPr>
          <p:cNvPr id="15" name="TextBox 14"/>
          <p:cNvSpPr txBox="1"/>
          <p:nvPr/>
        </p:nvSpPr>
        <p:spPr>
          <a:xfrm>
            <a:off x="25400" y="914400"/>
            <a:ext cx="6371377" cy="5355312"/>
          </a:xfrm>
          <a:prstGeom prst="rect">
            <a:avLst/>
          </a:prstGeom>
          <a:noFill/>
        </p:spPr>
        <p:txBody>
          <a:bodyPr wrap="square" rtlCol="0">
            <a:spAutoFit/>
          </a:bodyPr>
          <a:lstStyle/>
          <a:p>
            <a:pPr marL="285750" indent="-285750">
              <a:buFont typeface="Courier New"/>
              <a:buChar char="o"/>
            </a:pPr>
            <a:r>
              <a:rPr lang="fr-FR" sz="2000" dirty="0" smtClean="0">
                <a:solidFill>
                  <a:srgbClr val="000090"/>
                </a:solidFill>
              </a:rPr>
              <a:t>Amélioration de tuiles pour tolérance ~ 5 </a:t>
            </a:r>
            <a:r>
              <a:rPr lang="fr-FR" sz="2000" dirty="0" err="1" smtClean="0">
                <a:solidFill>
                  <a:srgbClr val="000090"/>
                </a:solidFill>
              </a:rPr>
              <a:t>Mrad</a:t>
            </a:r>
            <a:r>
              <a:rPr lang="fr-FR" sz="2000" dirty="0" smtClean="0">
                <a:solidFill>
                  <a:srgbClr val="000090"/>
                </a:solidFill>
              </a:rPr>
              <a:t> </a:t>
            </a:r>
          </a:p>
          <a:p>
            <a:pPr marL="547200" lvl="1" indent="-306000">
              <a:buFont typeface="Lucida Grande"/>
              <a:buChar char="-"/>
            </a:pPr>
            <a:r>
              <a:rPr lang="fr-FR" sz="2000" dirty="0" smtClean="0">
                <a:solidFill>
                  <a:srgbClr val="000000"/>
                </a:solidFill>
              </a:rPr>
              <a:t>Granularité renforcée≃ x 2 in </a:t>
            </a:r>
            <a:r>
              <a:rPr lang="fr-FR" sz="2000" dirty="0" err="1" smtClean="0">
                <a:solidFill>
                  <a:srgbClr val="000000"/>
                </a:solidFill>
              </a:rPr>
              <a:t>Φ</a:t>
            </a:r>
            <a:r>
              <a:rPr lang="fr-FR" sz="2000" dirty="0" smtClean="0">
                <a:solidFill>
                  <a:srgbClr val="000000"/>
                </a:solidFill>
              </a:rPr>
              <a:t> &amp; x 1.3 </a:t>
            </a:r>
            <a:r>
              <a:rPr lang="fr-FR" sz="2000" dirty="0" err="1" smtClean="0">
                <a:solidFill>
                  <a:srgbClr val="000000"/>
                </a:solidFill>
              </a:rPr>
              <a:t>η</a:t>
            </a:r>
            <a:endParaRPr lang="fr-FR" sz="2000" dirty="0" smtClean="0">
              <a:solidFill>
                <a:srgbClr val="000000"/>
              </a:solidFill>
            </a:endParaRPr>
          </a:p>
          <a:p>
            <a:pPr marL="241200" lvl="1"/>
            <a:endParaRPr lang="en-US" sz="2200" dirty="0">
              <a:solidFill>
                <a:srgbClr val="000000"/>
              </a:solidFill>
            </a:endParaRPr>
          </a:p>
          <a:p>
            <a:pPr marL="547200" lvl="1" indent="-306000">
              <a:buFont typeface="Lucida Grande"/>
              <a:buChar char="-"/>
            </a:pPr>
            <a:endParaRPr lang="en-US" sz="2200" dirty="0" smtClean="0">
              <a:solidFill>
                <a:srgbClr val="000000"/>
              </a:solidFill>
            </a:endParaRPr>
          </a:p>
          <a:p>
            <a:pPr marL="547200" lvl="1" indent="-306000">
              <a:buFont typeface="Lucida Grande"/>
              <a:buChar char="-"/>
            </a:pPr>
            <a:endParaRPr lang="en-US" sz="2200" dirty="0">
              <a:solidFill>
                <a:srgbClr val="000000"/>
              </a:solidFill>
            </a:endParaRPr>
          </a:p>
          <a:p>
            <a:pPr marL="547200" lvl="1" indent="-306000">
              <a:buFont typeface="Lucida Grande"/>
              <a:buChar char="-"/>
            </a:pPr>
            <a:endParaRPr lang="en-US" sz="2200" dirty="0" smtClean="0">
              <a:solidFill>
                <a:srgbClr val="000000"/>
              </a:solidFill>
            </a:endParaRPr>
          </a:p>
          <a:p>
            <a:pPr marL="547200" lvl="1" indent="-306000">
              <a:buFont typeface="Lucida Grande"/>
              <a:buChar char="-"/>
            </a:pPr>
            <a:endParaRPr lang="en-US" sz="2200" dirty="0">
              <a:solidFill>
                <a:srgbClr val="000000"/>
              </a:solidFill>
            </a:endParaRPr>
          </a:p>
          <a:p>
            <a:pPr marL="547200" lvl="1" indent="-306000">
              <a:buFont typeface="Lucida Grande"/>
              <a:buChar char="-"/>
            </a:pPr>
            <a:endParaRPr lang="en-US" sz="2200" dirty="0" smtClean="0">
              <a:solidFill>
                <a:srgbClr val="000000"/>
              </a:solidFill>
            </a:endParaRPr>
          </a:p>
          <a:p>
            <a:pPr marL="547200" lvl="1" indent="-306000">
              <a:buFont typeface="Lucida Grande"/>
              <a:buChar char="-"/>
            </a:pPr>
            <a:endParaRPr lang="en-US" sz="2200" dirty="0">
              <a:solidFill>
                <a:srgbClr val="000000"/>
              </a:solidFill>
            </a:endParaRPr>
          </a:p>
          <a:p>
            <a:pPr marL="547200" lvl="1" indent="-306000">
              <a:buFont typeface="Lucida Grande"/>
              <a:buChar char="-"/>
            </a:pPr>
            <a:endParaRPr lang="en-US" sz="2200" dirty="0" smtClean="0">
              <a:solidFill>
                <a:srgbClr val="000000"/>
              </a:solidFill>
            </a:endParaRPr>
          </a:p>
          <a:p>
            <a:pPr marL="547200" lvl="1" indent="-306000">
              <a:buFont typeface="Lucida Grande"/>
              <a:buChar char="-"/>
            </a:pPr>
            <a:endParaRPr lang="fr-FR" sz="2200" dirty="0" smtClean="0">
              <a:solidFill>
                <a:srgbClr val="000000"/>
              </a:solidFill>
            </a:endParaRPr>
          </a:p>
          <a:p>
            <a:pPr marL="547200" lvl="1" indent="-306000">
              <a:buFont typeface="Lucida Grande"/>
              <a:buChar char="-"/>
            </a:pPr>
            <a:endParaRPr lang="fr-FR" sz="2200" dirty="0" smtClean="0">
              <a:solidFill>
                <a:srgbClr val="000000"/>
              </a:solidFill>
            </a:endParaRPr>
          </a:p>
          <a:p>
            <a:pPr marL="547200" lvl="1" indent="-306000">
              <a:buFont typeface="Lucida Grande"/>
              <a:buChar char="-"/>
            </a:pPr>
            <a:endParaRPr lang="fr-FR" sz="2200" dirty="0" smtClean="0">
              <a:solidFill>
                <a:srgbClr val="000000"/>
              </a:solidFill>
            </a:endParaRPr>
          </a:p>
          <a:p>
            <a:pPr marL="547200" lvl="1" indent="-306000">
              <a:buFont typeface="Lucida Grande"/>
              <a:buChar char="-"/>
            </a:pPr>
            <a:r>
              <a:rPr lang="fr-FR" sz="2000" dirty="0" smtClean="0">
                <a:solidFill>
                  <a:srgbClr val="000000"/>
                </a:solidFill>
              </a:rPr>
              <a:t>Tuiles étroites (« doigts »)</a:t>
            </a:r>
          </a:p>
          <a:p>
            <a:pPr marL="698400" lvl="2"/>
            <a:r>
              <a:rPr lang="fr-FR" sz="2000" dirty="0" smtClean="0">
                <a:solidFill>
                  <a:srgbClr val="000000"/>
                </a:solidFill>
              </a:rPr>
              <a:t>- </a:t>
            </a:r>
            <a:r>
              <a:rPr lang="fr-FR" dirty="0" smtClean="0">
                <a:solidFill>
                  <a:srgbClr val="000000"/>
                </a:solidFill>
              </a:rPr>
              <a:t>longueur de transmission réduite</a:t>
            </a:r>
          </a:p>
          <a:p>
            <a:pPr marL="547200" lvl="1" indent="-306000">
              <a:buFont typeface="Lucida Grande"/>
              <a:buChar char="-"/>
            </a:pPr>
            <a:r>
              <a:rPr lang="fr-FR" sz="2000" dirty="0" smtClean="0"/>
              <a:t>Scintillateur sur-dopé</a:t>
            </a:r>
            <a:endParaRPr lang="fr-FR" sz="2000" dirty="0">
              <a:solidFill>
                <a:srgbClr val="000000"/>
              </a:solidFill>
            </a:endParaRPr>
          </a:p>
        </p:txBody>
      </p:sp>
      <p:sp>
        <p:nvSpPr>
          <p:cNvPr id="4" name="Slide Number Placeholder 3"/>
          <p:cNvSpPr>
            <a:spLocks noGrp="1"/>
          </p:cNvSpPr>
          <p:nvPr>
            <p:ph type="sldNum" sz="quarter" idx="12"/>
          </p:nvPr>
        </p:nvSpPr>
        <p:spPr/>
        <p:txBody>
          <a:bodyPr/>
          <a:lstStyle/>
          <a:p>
            <a:fld id="{3804912E-B173-ED48-B398-5A28D852C918}" type="slidenum">
              <a:rPr lang="en-US" smtClean="0"/>
              <a:pPr/>
              <a:t>23</a:t>
            </a:fld>
            <a:endParaRPr lang="en-US"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3163" y="914004"/>
            <a:ext cx="1591398" cy="3349730"/>
          </a:xfrm>
          <a:prstGeom prst="rect">
            <a:avLst/>
          </a:prstGeom>
        </p:spPr>
      </p:pic>
      <p:sp>
        <p:nvSpPr>
          <p:cNvPr id="28" name="TextBox 27"/>
          <p:cNvSpPr txBox="1"/>
          <p:nvPr/>
        </p:nvSpPr>
        <p:spPr>
          <a:xfrm>
            <a:off x="7604721" y="628569"/>
            <a:ext cx="613532" cy="369332"/>
          </a:xfrm>
          <a:prstGeom prst="rect">
            <a:avLst/>
          </a:prstGeom>
          <a:noFill/>
        </p:spPr>
        <p:txBody>
          <a:bodyPr wrap="none" rtlCol="0">
            <a:spAutoFit/>
          </a:bodyPr>
          <a:lstStyle/>
          <a:p>
            <a:r>
              <a:rPr lang="en-US" dirty="0" smtClean="0"/>
              <a:t>New</a:t>
            </a:r>
            <a:endParaRPr lang="en-US" dirty="0"/>
          </a:p>
        </p:txBody>
      </p:sp>
      <p:pic>
        <p:nvPicPr>
          <p:cNvPr id="29" name="Picture 28" descr="Screen Shot 2014-02-17 at 10.33.15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966485" y="1823332"/>
            <a:ext cx="3365514" cy="1432002"/>
          </a:xfrm>
          <a:prstGeom prst="rect">
            <a:avLst/>
          </a:prstGeom>
        </p:spPr>
      </p:pic>
      <p:sp>
        <p:nvSpPr>
          <p:cNvPr id="6" name="TextBox 5"/>
          <p:cNvSpPr txBox="1"/>
          <p:nvPr/>
        </p:nvSpPr>
        <p:spPr>
          <a:xfrm>
            <a:off x="6223534" y="632836"/>
            <a:ext cx="903425" cy="369332"/>
          </a:xfrm>
          <a:prstGeom prst="rect">
            <a:avLst/>
          </a:prstGeom>
          <a:noFill/>
        </p:spPr>
        <p:txBody>
          <a:bodyPr wrap="none" rtlCol="0">
            <a:spAutoFit/>
          </a:bodyPr>
          <a:lstStyle/>
          <a:p>
            <a:r>
              <a:rPr lang="en-US" dirty="0" smtClean="0"/>
              <a:t>Current</a:t>
            </a:r>
            <a:endParaRPr lang="en-US" dirty="0"/>
          </a:p>
        </p:txBody>
      </p:sp>
      <p:pic>
        <p:nvPicPr>
          <p:cNvPr id="31" name="Picture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7541" y="1779198"/>
            <a:ext cx="4699089" cy="2954051"/>
          </a:xfrm>
          <a:prstGeom prst="rect">
            <a:avLst/>
          </a:prstGeom>
        </p:spPr>
      </p:pic>
      <p:sp>
        <p:nvSpPr>
          <p:cNvPr id="14" name="Title 5"/>
          <p:cNvSpPr txBox="1">
            <a:spLocks/>
          </p:cNvSpPr>
          <p:nvPr/>
        </p:nvSpPr>
        <p:spPr>
          <a:xfrm>
            <a:off x="1295400" y="152400"/>
            <a:ext cx="58674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fr-FR" sz="2400" b="1" dirty="0" smtClean="0">
                <a:solidFill>
                  <a:srgbClr val="000000"/>
                </a:solidFill>
              </a:rPr>
              <a:t>Calorimètre  Hadronique Arrière </a:t>
            </a:r>
            <a:endParaRPr lang="fr-FR" sz="2400" b="1" dirty="0">
              <a:solidFill>
                <a:srgbClr val="000000"/>
              </a:solidFill>
            </a:endParaRPr>
          </a:p>
        </p:txBody>
      </p:sp>
      <p:cxnSp>
        <p:nvCxnSpPr>
          <p:cNvPr id="3" name="Straight Arrow Connector 2"/>
          <p:cNvCxnSpPr/>
          <p:nvPr/>
        </p:nvCxnSpPr>
        <p:spPr>
          <a:xfrm>
            <a:off x="5679540" y="1281649"/>
            <a:ext cx="37628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763832" y="4021322"/>
            <a:ext cx="1916698" cy="11287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529039" y="5667477"/>
            <a:ext cx="694495" cy="10582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68672" y="1707304"/>
            <a:ext cx="1211165" cy="369332"/>
          </a:xfrm>
          <a:prstGeom prst="rect">
            <a:avLst/>
          </a:prstGeom>
          <a:solidFill>
            <a:srgbClr val="FFFFFF"/>
          </a:solidFill>
        </p:spPr>
        <p:txBody>
          <a:bodyPr wrap="square" rtlCol="0">
            <a:spAutoFit/>
          </a:bodyPr>
          <a:lstStyle/>
          <a:p>
            <a:pPr algn="ctr"/>
            <a:r>
              <a:rPr lang="en-US" dirty="0" smtClean="0"/>
              <a:t>New</a:t>
            </a:r>
            <a:endParaRPr lang="en-US" dirty="0"/>
          </a:p>
        </p:txBody>
      </p:sp>
      <p:sp>
        <p:nvSpPr>
          <p:cNvPr id="18" name="TextBox 17"/>
          <p:cNvSpPr txBox="1"/>
          <p:nvPr/>
        </p:nvSpPr>
        <p:spPr>
          <a:xfrm>
            <a:off x="1187647" y="1678863"/>
            <a:ext cx="1434583" cy="369332"/>
          </a:xfrm>
          <a:prstGeom prst="rect">
            <a:avLst/>
          </a:prstGeom>
          <a:solidFill>
            <a:schemeClr val="bg1"/>
          </a:solidFill>
        </p:spPr>
        <p:txBody>
          <a:bodyPr wrap="square" rtlCol="0">
            <a:spAutoFit/>
          </a:bodyPr>
          <a:lstStyle/>
          <a:p>
            <a:pPr algn="ctr"/>
            <a:r>
              <a:rPr lang="en-US" dirty="0" smtClean="0"/>
              <a:t>Current</a:t>
            </a:r>
            <a:endParaRPr lang="en-US" dirty="0"/>
          </a:p>
        </p:txBody>
      </p:sp>
    </p:spTree>
    <p:extLst>
      <p:ext uri="{BB962C8B-B14F-4D97-AF65-F5344CB8AC3E}">
        <p14:creationId xmlns:p14="http://schemas.microsoft.com/office/powerpoint/2010/main" val="35486489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63562"/>
          </a:xfrm>
        </p:spPr>
        <p:txBody>
          <a:bodyPr/>
          <a:lstStyle/>
          <a:p>
            <a:r>
              <a:rPr lang="fr-FR" sz="2400" b="1" dirty="0" smtClean="0"/>
              <a:t>Une autre idée pour le Calorimètre </a:t>
            </a:r>
            <a:r>
              <a:rPr lang="fr-FR" sz="2400" b="1" dirty="0" err="1" smtClean="0"/>
              <a:t>Had</a:t>
            </a:r>
            <a:r>
              <a:rPr lang="fr-FR" sz="2400" b="1" dirty="0" smtClean="0"/>
              <a:t> Arrière ?</a:t>
            </a:r>
            <a:endParaRPr lang="fr-FR" sz="2400" b="1" dirty="0"/>
          </a:p>
        </p:txBody>
      </p:sp>
      <p:sp>
        <p:nvSpPr>
          <p:cNvPr id="4" name="Content Placeholder 3"/>
          <p:cNvSpPr>
            <a:spLocks noGrp="1"/>
          </p:cNvSpPr>
          <p:nvPr>
            <p:ph idx="1"/>
          </p:nvPr>
        </p:nvSpPr>
        <p:spPr>
          <a:xfrm>
            <a:off x="304800" y="1219200"/>
            <a:ext cx="8610600" cy="4525963"/>
          </a:xfrm>
        </p:spPr>
        <p:txBody>
          <a:bodyPr/>
          <a:lstStyle/>
          <a:p>
            <a:pPr marL="0" indent="0">
              <a:buNone/>
            </a:pPr>
            <a:r>
              <a:rPr lang="fr-FR" sz="2000" dirty="0" smtClean="0"/>
              <a:t>Profiter des développements de Calice AHCAL en calorimétrie Hadronique</a:t>
            </a:r>
          </a:p>
          <a:p>
            <a:pPr lvl="1"/>
            <a:r>
              <a:rPr lang="fr-FR" sz="1600" dirty="0" smtClean="0"/>
              <a:t>tuiles lues par </a:t>
            </a:r>
            <a:r>
              <a:rPr lang="fr-FR" sz="1600" dirty="0" err="1" smtClean="0"/>
              <a:t>SiPM</a:t>
            </a:r>
            <a:endParaRPr lang="fr-FR" sz="2000" dirty="0"/>
          </a:p>
          <a:p>
            <a:pPr marL="0" indent="0">
              <a:buNone/>
            </a:pPr>
            <a:r>
              <a:rPr lang="fr-FR" sz="1800" dirty="0" smtClean="0"/>
              <a:t>En cours d’investigation:</a:t>
            </a:r>
          </a:p>
          <a:p>
            <a:pPr marL="0" indent="0">
              <a:buNone/>
            </a:pPr>
            <a:r>
              <a:rPr lang="fr-FR" sz="1800" dirty="0"/>
              <a:t>	</a:t>
            </a:r>
            <a:r>
              <a:rPr lang="fr-FR" sz="1800" dirty="0" smtClean="0"/>
              <a:t>tenue aux radiations du scintillateur</a:t>
            </a:r>
          </a:p>
          <a:p>
            <a:pPr marL="0" indent="0">
              <a:buNone/>
            </a:pPr>
            <a:r>
              <a:rPr lang="fr-FR" sz="1800" dirty="0"/>
              <a:t>	</a:t>
            </a:r>
            <a:r>
              <a:rPr lang="fr-FR" sz="1800" dirty="0" smtClean="0"/>
              <a:t>tenue aux radiations des </a:t>
            </a:r>
            <a:r>
              <a:rPr lang="fr-FR" sz="1800" dirty="0" err="1" smtClean="0"/>
              <a:t>SiPMs</a:t>
            </a:r>
            <a:r>
              <a:rPr lang="fr-FR" sz="1800" dirty="0" smtClean="0"/>
              <a:t> (à basse température)</a:t>
            </a:r>
          </a:p>
          <a:p>
            <a:pPr marL="0" indent="0">
              <a:buNone/>
            </a:pPr>
            <a:r>
              <a:rPr lang="fr-FR" sz="1800" dirty="0" smtClean="0"/>
              <a:t>	coût des </a:t>
            </a:r>
            <a:r>
              <a:rPr lang="fr-FR" sz="1800" dirty="0" err="1" smtClean="0"/>
              <a:t>SiPMs</a:t>
            </a:r>
            <a:r>
              <a:rPr lang="fr-FR" sz="1800" dirty="0"/>
              <a:t> </a:t>
            </a:r>
            <a:endParaRPr lang="fr-FR" sz="1800" dirty="0" smtClean="0"/>
          </a:p>
          <a:p>
            <a:pPr marL="0" indent="0">
              <a:buNone/>
            </a:pPr>
            <a:r>
              <a:rPr lang="fr-FR" sz="1800" dirty="0"/>
              <a:t>	</a:t>
            </a:r>
            <a:r>
              <a:rPr lang="fr-FR" sz="1800" dirty="0" smtClean="0"/>
              <a:t>…</a:t>
            </a:r>
            <a:endParaRPr lang="fr-FR" sz="1800" dirty="0"/>
          </a:p>
        </p:txBody>
      </p:sp>
      <p:sp>
        <p:nvSpPr>
          <p:cNvPr id="2" name="Slide Number Placeholder 1"/>
          <p:cNvSpPr>
            <a:spLocks noGrp="1"/>
          </p:cNvSpPr>
          <p:nvPr>
            <p:ph type="sldNum" sz="quarter" idx="12"/>
          </p:nvPr>
        </p:nvSpPr>
        <p:spPr/>
        <p:txBody>
          <a:bodyPr/>
          <a:lstStyle/>
          <a:p>
            <a:fld id="{C25F752F-6A68-E94F-A510-21FBF0259478}" type="slidenum">
              <a:rPr lang="en-US" smtClean="0"/>
              <a:pPr/>
              <a:t>24</a:t>
            </a:fld>
            <a:endParaRPr lang="en-US"/>
          </a:p>
        </p:txBody>
      </p:sp>
      <p:pic>
        <p:nvPicPr>
          <p:cNvPr id="5" name="Picture 4"/>
          <p:cNvPicPr>
            <a:picLocks noChangeAspect="1"/>
          </p:cNvPicPr>
          <p:nvPr/>
        </p:nvPicPr>
        <p:blipFill>
          <a:blip r:embed="rId2"/>
          <a:stretch>
            <a:fillRect/>
          </a:stretch>
        </p:blipFill>
        <p:spPr>
          <a:xfrm>
            <a:off x="12700" y="3581400"/>
            <a:ext cx="9144000" cy="2644497"/>
          </a:xfrm>
          <a:prstGeom prst="rect">
            <a:avLst/>
          </a:prstGeom>
        </p:spPr>
      </p:pic>
      <p:pic>
        <p:nvPicPr>
          <p:cNvPr id="6" name="Picture 5"/>
          <p:cNvPicPr>
            <a:picLocks noChangeAspect="1"/>
          </p:cNvPicPr>
          <p:nvPr/>
        </p:nvPicPr>
        <p:blipFill>
          <a:blip r:embed="rId3"/>
          <a:stretch>
            <a:fillRect/>
          </a:stretch>
        </p:blipFill>
        <p:spPr>
          <a:xfrm>
            <a:off x="685800" y="6248400"/>
            <a:ext cx="2463800" cy="469900"/>
          </a:xfrm>
          <a:prstGeom prst="rect">
            <a:avLst/>
          </a:prstGeom>
        </p:spPr>
      </p:pic>
      <p:sp>
        <p:nvSpPr>
          <p:cNvPr id="7" name="Right Brace 6"/>
          <p:cNvSpPr/>
          <p:nvPr/>
        </p:nvSpPr>
        <p:spPr bwMode="auto">
          <a:xfrm>
            <a:off x="6815428" y="2209800"/>
            <a:ext cx="194972" cy="662099"/>
          </a:xfrm>
          <a:prstGeom prst="rightBrace">
            <a:avLst/>
          </a:prstGeom>
          <a:noFill/>
          <a:ln>
            <a:solidFill>
              <a:schemeClr val="tx1"/>
            </a:solidFill>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cs typeface="Arial" charset="0"/>
            </a:endParaRPr>
          </a:p>
        </p:txBody>
      </p:sp>
      <p:sp>
        <p:nvSpPr>
          <p:cNvPr id="8" name="TextBox 7"/>
          <p:cNvSpPr txBox="1"/>
          <p:nvPr/>
        </p:nvSpPr>
        <p:spPr>
          <a:xfrm>
            <a:off x="7010400" y="2286000"/>
            <a:ext cx="1814244" cy="369332"/>
          </a:xfrm>
          <a:prstGeom prst="rect">
            <a:avLst/>
          </a:prstGeom>
          <a:noFill/>
        </p:spPr>
        <p:txBody>
          <a:bodyPr wrap="none" rtlCol="0">
            <a:spAutoFit/>
          </a:bodyPr>
          <a:lstStyle/>
          <a:p>
            <a:r>
              <a:rPr lang="fr-FR" dirty="0" smtClean="0"/>
              <a:t>S/B, dynamique</a:t>
            </a:r>
            <a:endParaRPr lang="fr-FR" dirty="0"/>
          </a:p>
        </p:txBody>
      </p:sp>
    </p:spTree>
    <p:extLst>
      <p:ext uri="{BB962C8B-B14F-4D97-AF65-F5344CB8AC3E}">
        <p14:creationId xmlns:p14="http://schemas.microsoft.com/office/powerpoint/2010/main" val="24458503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gcal-L1jet.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4503667" y="3013125"/>
            <a:ext cx="3597632" cy="3688711"/>
          </a:xfrm>
          <a:prstGeom prst="rect">
            <a:avLst/>
          </a:prstGeom>
        </p:spPr>
      </p:pic>
      <p:sp>
        <p:nvSpPr>
          <p:cNvPr id="4" name="Slide Number Placeholder 3"/>
          <p:cNvSpPr>
            <a:spLocks noGrp="1"/>
          </p:cNvSpPr>
          <p:nvPr>
            <p:ph type="sldNum" sz="quarter" idx="12"/>
          </p:nvPr>
        </p:nvSpPr>
        <p:spPr/>
        <p:txBody>
          <a:bodyPr/>
          <a:lstStyle/>
          <a:p>
            <a:fld id="{3804912E-B173-ED48-B398-5A28D852C918}" type="slidenum">
              <a:rPr lang="en-US" smtClean="0"/>
              <a:pPr/>
              <a:t>25</a:t>
            </a:fld>
            <a:endParaRPr lang="en-US" dirty="0"/>
          </a:p>
        </p:txBody>
      </p:sp>
      <p:sp>
        <p:nvSpPr>
          <p:cNvPr id="14" name="Title 5"/>
          <p:cNvSpPr txBox="1">
            <a:spLocks/>
          </p:cNvSpPr>
          <p:nvPr/>
        </p:nvSpPr>
        <p:spPr>
          <a:xfrm>
            <a:off x="914400" y="152400"/>
            <a:ext cx="54102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en-US" b="1" dirty="0" smtClean="0">
                <a:solidFill>
                  <a:srgbClr val="000000"/>
                </a:solidFill>
              </a:rPr>
              <a:t>HGC performance </a:t>
            </a:r>
            <a:r>
              <a:rPr lang="en-US" b="1" dirty="0">
                <a:solidFill>
                  <a:srgbClr val="000000"/>
                </a:solidFill>
              </a:rPr>
              <a:t>Trigger</a:t>
            </a:r>
          </a:p>
        </p:txBody>
      </p:sp>
      <p:sp>
        <p:nvSpPr>
          <p:cNvPr id="11" name="TextBox 10"/>
          <p:cNvSpPr txBox="1"/>
          <p:nvPr/>
        </p:nvSpPr>
        <p:spPr>
          <a:xfrm>
            <a:off x="217249" y="838200"/>
            <a:ext cx="8901351" cy="1908215"/>
          </a:xfrm>
          <a:prstGeom prst="rect">
            <a:avLst/>
          </a:prstGeom>
          <a:noFill/>
        </p:spPr>
        <p:txBody>
          <a:bodyPr wrap="square" rtlCol="0">
            <a:spAutoFit/>
          </a:bodyPr>
          <a:lstStyle/>
          <a:p>
            <a:pPr>
              <a:spcAft>
                <a:spcPts val="1200"/>
              </a:spcAft>
            </a:pPr>
            <a:r>
              <a:rPr lang="fr-FR" dirty="0" smtClean="0">
                <a:solidFill>
                  <a:srgbClr val="BF0000"/>
                </a:solidFill>
              </a:rPr>
              <a:t>Crucial dans la région où le Trigger de trace est absent - </a:t>
            </a:r>
            <a:r>
              <a:rPr lang="fr-FR" dirty="0" err="1" smtClean="0">
                <a:solidFill>
                  <a:srgbClr val="BF0000"/>
                </a:solidFill>
              </a:rPr>
              <a:t>γ</a:t>
            </a:r>
            <a:r>
              <a:rPr lang="fr-FR" dirty="0" smtClean="0">
                <a:solidFill>
                  <a:srgbClr val="BF0000"/>
                </a:solidFill>
              </a:rPr>
              <a:t> et VBF/S jets </a:t>
            </a:r>
            <a:r>
              <a:rPr lang="fr-FR" dirty="0" err="1" smtClean="0">
                <a:solidFill>
                  <a:srgbClr val="BF0000"/>
                </a:solidFill>
              </a:rPr>
              <a:t>η</a:t>
            </a:r>
            <a:r>
              <a:rPr lang="fr-FR" dirty="0" smtClean="0">
                <a:solidFill>
                  <a:srgbClr val="BF0000"/>
                </a:solidFill>
              </a:rPr>
              <a:t> ≥ 2.4</a:t>
            </a:r>
          </a:p>
          <a:p>
            <a:pPr marL="285750" indent="-285750">
              <a:buFont typeface="Courier New"/>
              <a:buChar char="o"/>
            </a:pPr>
            <a:r>
              <a:rPr lang="fr-FR" dirty="0" smtClean="0"/>
              <a:t>Trigger: sommes </a:t>
            </a:r>
            <a:r>
              <a:rPr lang="fr-FR" sz="1600" dirty="0" smtClean="0"/>
              <a:t>2x2 cellules, une couche sur deux EE + FH, toutes les couches BH</a:t>
            </a:r>
          </a:p>
          <a:p>
            <a:pPr marL="285750" indent="-285750">
              <a:buFont typeface="Courier New"/>
              <a:buChar char="o"/>
            </a:pPr>
            <a:r>
              <a:rPr lang="fr-FR" dirty="0" smtClean="0"/>
              <a:t>Electronique forme des clusters longitudinaux et des tours – on peut utiliser  l’information latérale et longitudinale.  </a:t>
            </a:r>
          </a:p>
          <a:p>
            <a:pPr marL="285750" indent="-285750">
              <a:buFont typeface="Courier New"/>
              <a:buChar char="o"/>
            </a:pPr>
            <a:r>
              <a:rPr lang="fr-FR" dirty="0" smtClean="0"/>
              <a:t>Simulation:  cône jet  R=0.2 optimise  la rejection de l’empilement  Seuil ajusté pour chaque couche, corrections pour empilement et partie hors-du-cône</a:t>
            </a:r>
            <a:endParaRPr lang="fr-FR" dirty="0">
              <a:solidFill>
                <a:srgbClr val="BF0000"/>
              </a:solidFill>
            </a:endParaRPr>
          </a:p>
        </p:txBody>
      </p:sp>
      <p:pic>
        <p:nvPicPr>
          <p:cNvPr id="2" name="Picture 1" descr="hgcal-L1em.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269" y="3023513"/>
            <a:ext cx="3670300" cy="3581400"/>
          </a:xfrm>
          <a:prstGeom prst="rect">
            <a:avLst/>
          </a:prstGeom>
        </p:spPr>
      </p:pic>
      <p:sp>
        <p:nvSpPr>
          <p:cNvPr id="7" name="Rectangle 6"/>
          <p:cNvSpPr/>
          <p:nvPr/>
        </p:nvSpPr>
        <p:spPr>
          <a:xfrm>
            <a:off x="1752600" y="6488668"/>
            <a:ext cx="7999438" cy="369332"/>
          </a:xfrm>
          <a:prstGeom prst="rect">
            <a:avLst/>
          </a:prstGeom>
        </p:spPr>
        <p:txBody>
          <a:bodyPr wrap="square">
            <a:spAutoFit/>
          </a:bodyPr>
          <a:lstStyle/>
          <a:p>
            <a:r>
              <a:rPr lang="en-US" dirty="0">
                <a:sym typeface="Wingdings"/>
              </a:rPr>
              <a:t>e/</a:t>
            </a:r>
            <a:r>
              <a:rPr lang="en-US" dirty="0" err="1">
                <a:sym typeface="Wingdings"/>
              </a:rPr>
              <a:t>γ</a:t>
            </a:r>
            <a:r>
              <a:rPr lang="en-US" dirty="0">
                <a:sym typeface="Wingdings"/>
              </a:rPr>
              <a:t> rate </a:t>
            </a:r>
            <a:r>
              <a:rPr lang="en-US" dirty="0" smtClean="0">
                <a:sym typeface="Wingdings"/>
              </a:rPr>
              <a:t>                                                     Jet trigger</a:t>
            </a:r>
            <a:endParaRPr lang="en-US" dirty="0"/>
          </a:p>
        </p:txBody>
      </p:sp>
      <p:sp>
        <p:nvSpPr>
          <p:cNvPr id="3" name="TextBox 2"/>
          <p:cNvSpPr txBox="1"/>
          <p:nvPr/>
        </p:nvSpPr>
        <p:spPr>
          <a:xfrm>
            <a:off x="1066800" y="2895600"/>
            <a:ext cx="7543800" cy="338554"/>
          </a:xfrm>
          <a:prstGeom prst="rect">
            <a:avLst/>
          </a:prstGeom>
          <a:noFill/>
        </p:spPr>
        <p:txBody>
          <a:bodyPr wrap="square" rtlCol="0">
            <a:spAutoFit/>
          </a:bodyPr>
          <a:lstStyle/>
          <a:p>
            <a:r>
              <a:rPr lang="fr-FR" sz="1600" dirty="0" smtClean="0"/>
              <a:t>Le taux de trigger augmente moins vite que la luminosité pour la même efficacité</a:t>
            </a:r>
            <a:endParaRPr lang="fr-FR" sz="1600" dirty="0"/>
          </a:p>
        </p:txBody>
      </p:sp>
      <p:pic>
        <p:nvPicPr>
          <p:cNvPr id="9" name="Picture 8"/>
          <p:cNvPicPr>
            <a:picLocks noChangeAspect="1"/>
          </p:cNvPicPr>
          <p:nvPr/>
        </p:nvPicPr>
        <p:blipFill>
          <a:blip r:embed="rId4"/>
          <a:stretch>
            <a:fillRect/>
          </a:stretch>
        </p:blipFill>
        <p:spPr>
          <a:xfrm>
            <a:off x="6019799" y="381000"/>
            <a:ext cx="992037" cy="457200"/>
          </a:xfrm>
          <a:prstGeom prst="rect">
            <a:avLst/>
          </a:prstGeom>
          <a:solidFill>
            <a:schemeClr val="bg1"/>
          </a:solidFill>
        </p:spPr>
      </p:pic>
    </p:spTree>
    <p:extLst>
      <p:ext uri="{BB962C8B-B14F-4D97-AF65-F5344CB8AC3E}">
        <p14:creationId xmlns:p14="http://schemas.microsoft.com/office/powerpoint/2010/main" val="8985800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Timing rapide ?</a:t>
            </a:r>
            <a:endParaRPr lang="fr-FR" dirty="0"/>
          </a:p>
        </p:txBody>
      </p:sp>
      <p:sp>
        <p:nvSpPr>
          <p:cNvPr id="3" name="Content Placeholder 2"/>
          <p:cNvSpPr>
            <a:spLocks noGrp="1"/>
          </p:cNvSpPr>
          <p:nvPr>
            <p:ph idx="1"/>
          </p:nvPr>
        </p:nvSpPr>
        <p:spPr>
          <a:xfrm>
            <a:off x="457200" y="838200"/>
            <a:ext cx="8382000" cy="5287963"/>
          </a:xfrm>
        </p:spPr>
        <p:txBody>
          <a:bodyPr/>
          <a:lstStyle/>
          <a:p>
            <a:r>
              <a:rPr lang="fr-FR" sz="2000" dirty="0" smtClean="0"/>
              <a:t>La possibilité de distinguer les interactions par leur </a:t>
            </a:r>
            <a:r>
              <a:rPr lang="fr-FR" sz="2000" dirty="0" smtClean="0">
                <a:solidFill>
                  <a:srgbClr val="0000FF"/>
                </a:solidFill>
              </a:rPr>
              <a:t>temps</a:t>
            </a:r>
            <a:r>
              <a:rPr lang="fr-FR" sz="2000" dirty="0" smtClean="0"/>
              <a:t> </a:t>
            </a:r>
            <a:r>
              <a:rPr lang="fr-FR" sz="2000" dirty="0" smtClean="0">
                <a:solidFill>
                  <a:srgbClr val="0000FF"/>
                </a:solidFill>
              </a:rPr>
              <a:t>dans le croisement </a:t>
            </a:r>
            <a:r>
              <a:rPr lang="fr-FR" sz="2000" dirty="0" smtClean="0"/>
              <a:t>est extrêmement attractive. </a:t>
            </a:r>
          </a:p>
          <a:p>
            <a:pPr marL="0" indent="0">
              <a:buNone/>
            </a:pPr>
            <a:r>
              <a:rPr lang="fr-FR" sz="2000" dirty="0" smtClean="0"/>
              <a:t>     Permettrait de réduire l’empilement</a:t>
            </a:r>
          </a:p>
          <a:p>
            <a:r>
              <a:rPr lang="fr-FR" sz="2000" dirty="0" smtClean="0"/>
              <a:t>La dispersion temporelle des collisions dans le croisement est 160 </a:t>
            </a:r>
            <a:r>
              <a:rPr lang="fr-FR" sz="2000" dirty="0" err="1" smtClean="0"/>
              <a:t>ps</a:t>
            </a:r>
            <a:r>
              <a:rPr lang="fr-FR" sz="2000" dirty="0" smtClean="0">
                <a:latin typeface="Wingdings 3" charset="2"/>
                <a:cs typeface="Wingdings 3" charset="2"/>
              </a:rPr>
              <a:t> </a:t>
            </a:r>
          </a:p>
          <a:p>
            <a:pPr marL="0" indent="0">
              <a:buNone/>
            </a:pPr>
            <a:r>
              <a:rPr lang="fr-FR" sz="2000" dirty="0" smtClean="0">
                <a:latin typeface="Wingdings 3" charset="2"/>
                <a:cs typeface="Wingdings 3" charset="2"/>
              </a:rPr>
              <a:t>	</a:t>
            </a:r>
            <a:r>
              <a:rPr lang="fr-FR" sz="2000" dirty="0" smtClean="0">
                <a:solidFill>
                  <a:srgbClr val="FF0000"/>
                </a:solidFill>
                <a:latin typeface="Wingdings 3" charset="2"/>
                <a:cs typeface="Wingdings 3" charset="2"/>
              </a:rPr>
              <a:t>g </a:t>
            </a:r>
            <a:r>
              <a:rPr lang="fr-FR" sz="2000" dirty="0" smtClean="0">
                <a:solidFill>
                  <a:srgbClr val="FF0000"/>
                </a:solidFill>
              </a:rPr>
              <a:t>résolution de 30  à 40 </a:t>
            </a:r>
            <a:r>
              <a:rPr lang="fr-FR" sz="2000" dirty="0" err="1" smtClean="0">
                <a:solidFill>
                  <a:srgbClr val="FF0000"/>
                </a:solidFill>
              </a:rPr>
              <a:t>ps</a:t>
            </a:r>
            <a:r>
              <a:rPr lang="fr-FR" sz="2000" dirty="0" smtClean="0">
                <a:solidFill>
                  <a:srgbClr val="FF0000"/>
                </a:solidFill>
              </a:rPr>
              <a:t> nécessaire</a:t>
            </a:r>
          </a:p>
          <a:p>
            <a:r>
              <a:rPr lang="fr-FR" sz="2000" dirty="0" smtClean="0"/>
              <a:t>Les résultats de tests en faisceau semblent montrer qu’une résolution intrinsèque du bon ordre de grandeur est possible pour des signaux supérieurs à ~10 mips avec des diodes Si de 100-300 </a:t>
            </a:r>
            <a:r>
              <a:rPr lang="fr-FR" sz="2000" dirty="0" smtClean="0">
                <a:latin typeface="Symbol" charset="2"/>
                <a:cs typeface="Symbol" charset="2"/>
              </a:rPr>
              <a:t>m</a:t>
            </a:r>
            <a:r>
              <a:rPr lang="fr-FR" sz="2000" dirty="0" smtClean="0"/>
              <a:t>. </a:t>
            </a:r>
          </a:p>
          <a:p>
            <a:pPr lvl="1"/>
            <a:r>
              <a:rPr lang="fr-FR" sz="1600" dirty="0" smtClean="0"/>
              <a:t>Il y a </a:t>
            </a:r>
            <a:r>
              <a:rPr lang="fr-FR" sz="1600" i="1" dirty="0" smtClean="0"/>
              <a:t>plusieurs dizaines </a:t>
            </a:r>
            <a:r>
              <a:rPr lang="fr-FR" sz="1600" dirty="0" smtClean="0"/>
              <a:t>de cellules au dessus de ce seuil dans une gerbe électromagnétique, et  quelques unes dans une gerbe hadronique</a:t>
            </a:r>
          </a:p>
          <a:p>
            <a:endParaRPr lang="fr-FR" sz="2000" dirty="0"/>
          </a:p>
        </p:txBody>
      </p:sp>
      <p:sp>
        <p:nvSpPr>
          <p:cNvPr id="4" name="Slide Number Placeholder 3"/>
          <p:cNvSpPr>
            <a:spLocks noGrp="1"/>
          </p:cNvSpPr>
          <p:nvPr>
            <p:ph type="sldNum" sz="quarter" idx="12"/>
          </p:nvPr>
        </p:nvSpPr>
        <p:spPr/>
        <p:txBody>
          <a:bodyPr/>
          <a:lstStyle/>
          <a:p>
            <a:fld id="{272C85A7-E127-1C42-B569-E66F2CC18380}" type="slidenum">
              <a:rPr lang="en-US" smtClean="0"/>
              <a:pPr/>
              <a:t>26</a:t>
            </a:fld>
            <a:endParaRPr lang="en-US"/>
          </a:p>
        </p:txBody>
      </p:sp>
      <p:grpSp>
        <p:nvGrpSpPr>
          <p:cNvPr id="5" name="Group 4"/>
          <p:cNvGrpSpPr/>
          <p:nvPr/>
        </p:nvGrpSpPr>
        <p:grpSpPr>
          <a:xfrm>
            <a:off x="381000" y="4358226"/>
            <a:ext cx="3222818" cy="2426551"/>
            <a:chOff x="4308805" y="1793353"/>
            <a:chExt cx="3222818" cy="2426551"/>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74886" y="2245409"/>
              <a:ext cx="2356737" cy="153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08805" y="2370388"/>
              <a:ext cx="1951814" cy="830995"/>
            </a:xfrm>
            <a:prstGeom prst="rect">
              <a:avLst/>
            </a:prstGeom>
            <a:noFill/>
            <a:ln w="12700" cap="flat">
              <a:solidFill>
                <a:srgbClr val="80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b="1" dirty="0" smtClean="0"/>
                <a:t>HL-LHC b</a:t>
              </a:r>
              <a:r>
                <a:rPr kumimoji="0" lang="en-US" sz="1600" b="1" i="0" u="none" strike="noStrike" cap="none" spc="0" normalizeH="0" baseline="0" dirty="0" smtClean="0">
                  <a:ln>
                    <a:noFill/>
                  </a:ln>
                  <a:solidFill>
                    <a:srgbClr val="464653"/>
                  </a:solidFill>
                  <a:effectLst/>
                  <a:uFill>
                    <a:solidFill>
                      <a:srgbClr val="464653"/>
                    </a:solidFill>
                  </a:uFill>
                  <a:sym typeface="Helvetica"/>
                </a:rPr>
                <a:t>aseline:</a:t>
              </a:r>
              <a:endParaRPr lang="en-US" sz="1600" b="1" dirty="0"/>
            </a:p>
            <a:p>
              <a:pPr marL="0" marR="0" indent="0" algn="l" defTabSz="457200" rtl="0" fontAlgn="auto" latinLnBrk="1" hangingPunct="0">
                <a:lnSpc>
                  <a:spcPct val="100000"/>
                </a:lnSpc>
                <a:spcBef>
                  <a:spcPts val="0"/>
                </a:spcBef>
                <a:spcAft>
                  <a:spcPts val="0"/>
                </a:spcAft>
                <a:buClrTx/>
                <a:buSzTx/>
                <a:buFontTx/>
                <a:buNone/>
                <a:tabLst/>
              </a:pPr>
              <a:r>
                <a:rPr lang="en-US" sz="1600" b="1" dirty="0" smtClean="0"/>
                <a:t>Collision time RMS </a:t>
              </a:r>
              <a:br>
                <a:rPr lang="en-US" sz="1600" b="1" dirty="0" smtClean="0"/>
              </a:br>
              <a:r>
                <a:rPr kumimoji="0" lang="en-US" sz="1600" b="1" i="0" u="none" strike="noStrike" cap="none" spc="0" normalizeH="0" baseline="0" dirty="0" smtClean="0">
                  <a:ln>
                    <a:noFill/>
                  </a:ln>
                  <a:solidFill>
                    <a:srgbClr val="464653"/>
                  </a:solidFill>
                  <a:effectLst/>
                  <a:uFill>
                    <a:solidFill>
                      <a:srgbClr val="464653"/>
                    </a:solidFill>
                  </a:uFill>
                  <a:sym typeface="Helvetica"/>
                </a:rPr>
                <a:t>~160 </a:t>
              </a:r>
              <a:r>
                <a:rPr kumimoji="0" lang="en-US" sz="1600" b="1" i="0" u="none" strike="noStrike" cap="none" spc="0" normalizeH="0" baseline="0" dirty="0" err="1" smtClean="0">
                  <a:ln>
                    <a:noFill/>
                  </a:ln>
                  <a:solidFill>
                    <a:srgbClr val="464653"/>
                  </a:solidFill>
                  <a:effectLst/>
                  <a:uFill>
                    <a:solidFill>
                      <a:srgbClr val="464653"/>
                    </a:solidFill>
                  </a:uFill>
                  <a:sym typeface="Helvetica"/>
                </a:rPr>
                <a:t>ps</a:t>
              </a:r>
              <a:r>
                <a:rPr kumimoji="0" lang="en-US" sz="1600" b="1" i="0" u="none" strike="noStrike" cap="none" spc="0" normalizeH="0" baseline="0" dirty="0" smtClean="0">
                  <a:ln>
                    <a:noFill/>
                  </a:ln>
                  <a:solidFill>
                    <a:srgbClr val="464653"/>
                  </a:solidFill>
                  <a:effectLst/>
                  <a:uFill>
                    <a:solidFill>
                      <a:srgbClr val="464653"/>
                    </a:solidFill>
                  </a:uFill>
                  <a:sym typeface="Helvetica"/>
                </a:rPr>
                <a:t> (*)</a:t>
              </a:r>
            </a:p>
          </p:txBody>
        </p:sp>
        <p:cxnSp>
          <p:nvCxnSpPr>
            <p:cNvPr id="8" name="Straight Arrow Connector 7"/>
            <p:cNvCxnSpPr/>
            <p:nvPr/>
          </p:nvCxnSpPr>
          <p:spPr>
            <a:xfrm flipH="1">
              <a:off x="5375605" y="4126787"/>
              <a:ext cx="1898083" cy="0"/>
            </a:xfrm>
            <a:prstGeom prst="straightConnector1">
              <a:avLst/>
            </a:prstGeom>
            <a:ln>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985205" y="3912127"/>
              <a:ext cx="543914" cy="307777"/>
            </a:xfrm>
            <a:prstGeom prst="rect">
              <a:avLst/>
            </a:prstGeom>
            <a:solidFill>
              <a:schemeClr val="accent4">
                <a:lumMod val="20000"/>
                <a:lumOff val="80000"/>
              </a:schemeClr>
            </a:solidFill>
            <a:ln>
              <a:solidFill>
                <a:schemeClr val="accent1"/>
              </a:solidFill>
            </a:ln>
            <a:scene3d>
              <a:camera prst="orthographicFront">
                <a:rot lat="0" lon="0" rev="0"/>
              </a:camera>
              <a:lightRig rig="threePt" dir="t"/>
            </a:scene3d>
          </p:spPr>
          <p:txBody>
            <a:bodyPr wrap="none" rtlCol="0">
              <a:spAutoFit/>
            </a:bodyPr>
            <a:lstStyle/>
            <a:p>
              <a:r>
                <a:rPr lang="en-US" b="1" dirty="0" smtClean="0"/>
                <a:t>1 ns</a:t>
              </a:r>
              <a:endParaRPr lang="en-US" b="1" dirty="0"/>
            </a:p>
          </p:txBody>
        </p:sp>
        <p:sp>
          <p:nvSpPr>
            <p:cNvPr id="10" name="TextBox 9"/>
            <p:cNvSpPr txBox="1"/>
            <p:nvPr/>
          </p:nvSpPr>
          <p:spPr>
            <a:xfrm>
              <a:off x="4308805" y="1793353"/>
              <a:ext cx="1041309" cy="307775"/>
            </a:xfrm>
            <a:prstGeom prst="rect">
              <a:avLst/>
            </a:prstGeom>
            <a:solidFill>
              <a:srgbClr val="FEF8E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b="1" dirty="0" smtClean="0"/>
                <a:t>TIME</a:t>
              </a:r>
              <a:r>
                <a:rPr kumimoji="0" lang="en-US" sz="1400" b="1"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-VIEW</a:t>
              </a:r>
              <a:endParaRPr kumimoji="0" lang="en-US" sz="14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grpSp>
      <p:pic>
        <p:nvPicPr>
          <p:cNvPr id="11" name="Picture 10" descr="calofig3.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114800"/>
            <a:ext cx="4971288" cy="2667000"/>
          </a:xfrm>
          <a:prstGeom prst="rect">
            <a:avLst/>
          </a:prstGeom>
        </p:spPr>
      </p:pic>
      <p:sp>
        <p:nvSpPr>
          <p:cNvPr id="12" name="TextBox 11"/>
          <p:cNvSpPr txBox="1"/>
          <p:nvPr/>
        </p:nvSpPr>
        <p:spPr>
          <a:xfrm>
            <a:off x="6781800" y="4953000"/>
            <a:ext cx="873156" cy="338554"/>
          </a:xfrm>
          <a:prstGeom prst="rect">
            <a:avLst/>
          </a:prstGeom>
          <a:noFill/>
        </p:spPr>
        <p:txBody>
          <a:bodyPr wrap="none" rtlCol="0">
            <a:spAutoFit/>
          </a:bodyPr>
          <a:lstStyle/>
          <a:p>
            <a:r>
              <a:rPr lang="fr-FR" sz="1600" dirty="0" smtClean="0">
                <a:latin typeface="Symbol" charset="2"/>
                <a:cs typeface="Symbol" charset="2"/>
              </a:rPr>
              <a:t>s</a:t>
            </a:r>
            <a:r>
              <a:rPr lang="fr-FR" sz="1600" dirty="0" smtClean="0"/>
              <a:t>~24ps</a:t>
            </a:r>
            <a:endParaRPr lang="fr-FR" sz="1600" dirty="0"/>
          </a:p>
        </p:txBody>
      </p:sp>
      <p:sp>
        <p:nvSpPr>
          <p:cNvPr id="13" name="TextBox 12"/>
          <p:cNvSpPr txBox="1"/>
          <p:nvPr/>
        </p:nvSpPr>
        <p:spPr>
          <a:xfrm>
            <a:off x="5181600" y="5181600"/>
            <a:ext cx="800169" cy="261610"/>
          </a:xfrm>
          <a:prstGeom prst="rect">
            <a:avLst/>
          </a:prstGeom>
          <a:solidFill>
            <a:schemeClr val="bg1"/>
          </a:solidFill>
        </p:spPr>
        <p:txBody>
          <a:bodyPr wrap="none" rtlCol="0">
            <a:spAutoFit/>
          </a:bodyPr>
          <a:lstStyle/>
          <a:p>
            <a:r>
              <a:rPr lang="fr-FR" sz="1100" dirty="0" smtClean="0"/>
              <a:t>&gt; 12 mips</a:t>
            </a:r>
            <a:endParaRPr lang="fr-FR" sz="1100" dirty="0"/>
          </a:p>
        </p:txBody>
      </p:sp>
      <p:sp>
        <p:nvSpPr>
          <p:cNvPr id="14" name="TextBox 13"/>
          <p:cNvSpPr txBox="1"/>
          <p:nvPr/>
        </p:nvSpPr>
        <p:spPr>
          <a:xfrm>
            <a:off x="5715000" y="4343400"/>
            <a:ext cx="890125" cy="261610"/>
          </a:xfrm>
          <a:prstGeom prst="rect">
            <a:avLst/>
          </a:prstGeom>
          <a:noFill/>
        </p:spPr>
        <p:txBody>
          <a:bodyPr wrap="none" rtlCol="0">
            <a:spAutoFit/>
          </a:bodyPr>
          <a:lstStyle/>
          <a:p>
            <a:r>
              <a:rPr lang="en-GB" sz="1100" dirty="0" smtClean="0"/>
              <a:t>Preliminary</a:t>
            </a:r>
            <a:endParaRPr lang="en-GB" sz="1100" dirty="0"/>
          </a:p>
        </p:txBody>
      </p:sp>
    </p:spTree>
    <p:extLst>
      <p:ext uri="{BB962C8B-B14F-4D97-AF65-F5344CB8AC3E}">
        <p14:creationId xmlns:p14="http://schemas.microsoft.com/office/powerpoint/2010/main" val="39540092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52400"/>
            <a:ext cx="8229600" cy="563562"/>
          </a:xfrm>
        </p:spPr>
        <p:txBody>
          <a:bodyPr/>
          <a:lstStyle/>
          <a:p>
            <a:r>
              <a:rPr lang="fr-FR" dirty="0" smtClean="0"/>
              <a:t>Quelques réalisations récentes</a:t>
            </a:r>
            <a:endParaRPr lang="fr-FR" dirty="0"/>
          </a:p>
        </p:txBody>
      </p:sp>
      <p:sp>
        <p:nvSpPr>
          <p:cNvPr id="4" name="Slide Number Placeholder 3"/>
          <p:cNvSpPr>
            <a:spLocks noGrp="1"/>
          </p:cNvSpPr>
          <p:nvPr>
            <p:ph type="sldNum" sz="quarter" idx="12"/>
          </p:nvPr>
        </p:nvSpPr>
        <p:spPr/>
        <p:txBody>
          <a:bodyPr/>
          <a:lstStyle/>
          <a:p>
            <a:fld id="{272C85A7-E127-1C42-B569-E66F2CC18380}" type="slidenum">
              <a:rPr lang="en-US" smtClean="0"/>
              <a:pPr/>
              <a:t>27</a:t>
            </a:fld>
            <a:endParaRPr lang="en-US"/>
          </a:p>
        </p:txBody>
      </p:sp>
      <p:pic>
        <p:nvPicPr>
          <p:cNvPr id="5" name="Picture 4"/>
          <p:cNvPicPr>
            <a:picLocks noChangeAspect="1"/>
          </p:cNvPicPr>
          <p:nvPr/>
        </p:nvPicPr>
        <p:blipFill>
          <a:blip r:embed="rId2"/>
          <a:stretch>
            <a:fillRect/>
          </a:stretch>
        </p:blipFill>
        <p:spPr>
          <a:xfrm>
            <a:off x="152401" y="914400"/>
            <a:ext cx="2514600" cy="2447463"/>
          </a:xfrm>
          <a:prstGeom prst="rect">
            <a:avLst/>
          </a:prstGeom>
        </p:spPr>
      </p:pic>
      <p:sp>
        <p:nvSpPr>
          <p:cNvPr id="6" name="TextBox 5"/>
          <p:cNvSpPr txBox="1"/>
          <p:nvPr/>
        </p:nvSpPr>
        <p:spPr>
          <a:xfrm>
            <a:off x="152400" y="3352800"/>
            <a:ext cx="2362200" cy="830997"/>
          </a:xfrm>
          <a:prstGeom prst="rect">
            <a:avLst/>
          </a:prstGeom>
          <a:solidFill>
            <a:srgbClr val="CCFFCC"/>
          </a:solidFill>
        </p:spPr>
        <p:txBody>
          <a:bodyPr wrap="square" rtlCol="0">
            <a:spAutoFit/>
          </a:bodyPr>
          <a:lstStyle/>
          <a:p>
            <a:r>
              <a:rPr lang="fr-FR" sz="1600" dirty="0" smtClean="0"/>
              <a:t>Design Détecteurs Si </a:t>
            </a:r>
          </a:p>
          <a:p>
            <a:r>
              <a:rPr lang="fr-FR" sz="1600" dirty="0" smtClean="0"/>
              <a:t>Prototypes 6 ‘’</a:t>
            </a:r>
          </a:p>
          <a:p>
            <a:r>
              <a:rPr lang="fr-FR" sz="1600" dirty="0" smtClean="0"/>
              <a:t>Livraison </a:t>
            </a:r>
            <a:r>
              <a:rPr lang="fr-FR" sz="1600" dirty="0" smtClean="0">
                <a:solidFill>
                  <a:srgbClr val="FF0000"/>
                </a:solidFill>
              </a:rPr>
              <a:t>fin 2015</a:t>
            </a:r>
            <a:endParaRPr lang="fr-FR" sz="1600" dirty="0">
              <a:solidFill>
                <a:srgbClr val="FF0000"/>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 y="4131997"/>
            <a:ext cx="2819400" cy="270060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30640" y="4572000"/>
            <a:ext cx="1709761" cy="2286000"/>
          </a:xfrm>
          <a:prstGeom prst="rect">
            <a:avLst/>
          </a:prstGeom>
        </p:spPr>
      </p:pic>
      <p:sp>
        <p:nvSpPr>
          <p:cNvPr id="9" name="TextBox 8"/>
          <p:cNvSpPr txBox="1"/>
          <p:nvPr/>
        </p:nvSpPr>
        <p:spPr>
          <a:xfrm>
            <a:off x="0" y="6519446"/>
            <a:ext cx="5499422" cy="338554"/>
          </a:xfrm>
          <a:prstGeom prst="rect">
            <a:avLst/>
          </a:prstGeom>
          <a:solidFill>
            <a:srgbClr val="CCFFCC"/>
          </a:solidFill>
        </p:spPr>
        <p:txBody>
          <a:bodyPr wrap="none" rtlCol="0">
            <a:spAutoFit/>
          </a:bodyPr>
          <a:lstStyle/>
          <a:p>
            <a:r>
              <a:rPr lang="fr-FR" sz="1600" dirty="0" smtClean="0"/>
              <a:t>Etude thermique d’une cassette avec refroidissement CO2</a:t>
            </a:r>
            <a:endParaRPr lang="fr-FR" sz="1600" dirty="0"/>
          </a:p>
        </p:txBody>
      </p:sp>
      <p:pic>
        <p:nvPicPr>
          <p:cNvPr id="10" name="Picture 9"/>
          <p:cNvPicPr>
            <a:picLocks noChangeAspect="1"/>
          </p:cNvPicPr>
          <p:nvPr/>
        </p:nvPicPr>
        <p:blipFill>
          <a:blip r:embed="rId5"/>
          <a:stretch>
            <a:fillRect/>
          </a:stretch>
        </p:blipFill>
        <p:spPr>
          <a:xfrm>
            <a:off x="2971800" y="914400"/>
            <a:ext cx="2228810" cy="2438400"/>
          </a:xfrm>
          <a:prstGeom prst="rect">
            <a:avLst/>
          </a:prstGeom>
        </p:spPr>
      </p:pic>
      <p:sp>
        <p:nvSpPr>
          <p:cNvPr id="11" name="TextBox 10"/>
          <p:cNvSpPr txBox="1"/>
          <p:nvPr/>
        </p:nvSpPr>
        <p:spPr>
          <a:xfrm>
            <a:off x="2971800" y="3352800"/>
            <a:ext cx="2362200" cy="830997"/>
          </a:xfrm>
          <a:prstGeom prst="rect">
            <a:avLst/>
          </a:prstGeom>
          <a:solidFill>
            <a:srgbClr val="CCFFCC"/>
          </a:solidFill>
        </p:spPr>
        <p:txBody>
          <a:bodyPr wrap="square" rtlCol="0">
            <a:spAutoFit/>
          </a:bodyPr>
          <a:lstStyle/>
          <a:p>
            <a:r>
              <a:rPr lang="fr-FR" sz="1600" dirty="0" smtClean="0"/>
              <a:t>PCB de lecture utilisant l’ASIC ILC</a:t>
            </a:r>
            <a:r>
              <a:rPr lang="fr-FR" sz="1600" smtClean="0"/>
              <a:t>- </a:t>
            </a:r>
            <a:r>
              <a:rPr lang="fr-FR" sz="1600" smtClean="0"/>
              <a:t>SKIROC2 </a:t>
            </a:r>
            <a:endParaRPr lang="fr-FR" sz="1600" dirty="0" smtClean="0"/>
          </a:p>
          <a:p>
            <a:r>
              <a:rPr lang="fr-FR" sz="1600" dirty="0" smtClean="0"/>
              <a:t>(en production)</a:t>
            </a:r>
            <a:endParaRPr lang="fr-FR" sz="1600" dirty="0"/>
          </a:p>
        </p:txBody>
      </p:sp>
      <p:pic>
        <p:nvPicPr>
          <p:cNvPr id="12" name="Picture 11"/>
          <p:cNvPicPr>
            <a:picLocks noChangeAspect="1"/>
          </p:cNvPicPr>
          <p:nvPr/>
        </p:nvPicPr>
        <p:blipFill>
          <a:blip r:embed="rId6"/>
          <a:stretch>
            <a:fillRect/>
          </a:stretch>
        </p:blipFill>
        <p:spPr>
          <a:xfrm>
            <a:off x="5410200" y="914400"/>
            <a:ext cx="3638389" cy="2391951"/>
          </a:xfrm>
          <a:prstGeom prst="rect">
            <a:avLst/>
          </a:prstGeom>
        </p:spPr>
      </p:pic>
      <p:sp>
        <p:nvSpPr>
          <p:cNvPr id="13" name="TextBox 12"/>
          <p:cNvSpPr txBox="1"/>
          <p:nvPr/>
        </p:nvSpPr>
        <p:spPr>
          <a:xfrm>
            <a:off x="6019800" y="3352800"/>
            <a:ext cx="2819400" cy="584776"/>
          </a:xfrm>
          <a:prstGeom prst="rect">
            <a:avLst/>
          </a:prstGeom>
          <a:solidFill>
            <a:srgbClr val="CCFFCC"/>
          </a:solidFill>
        </p:spPr>
        <p:txBody>
          <a:bodyPr wrap="square" rtlCol="0">
            <a:spAutoFit/>
          </a:bodyPr>
          <a:lstStyle/>
          <a:p>
            <a:r>
              <a:rPr lang="fr-FR" sz="1600" dirty="0" smtClean="0"/>
              <a:t>Mécanique pour test faisceau prévu mars 2016</a:t>
            </a:r>
            <a:endParaRPr lang="fr-FR" sz="1600" dirty="0"/>
          </a:p>
        </p:txBody>
      </p:sp>
      <p:pic>
        <p:nvPicPr>
          <p:cNvPr id="14" name="Picture 13"/>
          <p:cNvPicPr>
            <a:picLocks noChangeAspect="1"/>
          </p:cNvPicPr>
          <p:nvPr/>
        </p:nvPicPr>
        <p:blipFill>
          <a:blip r:embed="rId7"/>
          <a:stretch>
            <a:fillRect/>
          </a:stretch>
        </p:blipFill>
        <p:spPr>
          <a:xfrm>
            <a:off x="5791200" y="4191000"/>
            <a:ext cx="3048000" cy="1706359"/>
          </a:xfrm>
          <a:prstGeom prst="rect">
            <a:avLst/>
          </a:prstGeom>
        </p:spPr>
      </p:pic>
      <p:sp>
        <p:nvSpPr>
          <p:cNvPr id="16" name="TextBox 15"/>
          <p:cNvSpPr txBox="1"/>
          <p:nvPr/>
        </p:nvSpPr>
        <p:spPr>
          <a:xfrm>
            <a:off x="5778500" y="5943600"/>
            <a:ext cx="3365500" cy="584776"/>
          </a:xfrm>
          <a:prstGeom prst="rect">
            <a:avLst/>
          </a:prstGeom>
          <a:solidFill>
            <a:srgbClr val="CCFFCC"/>
          </a:solidFill>
        </p:spPr>
        <p:txBody>
          <a:bodyPr wrap="square" rtlCol="0">
            <a:spAutoFit/>
          </a:bodyPr>
          <a:lstStyle/>
          <a:p>
            <a:r>
              <a:rPr lang="fr-FR" sz="1600" dirty="0" smtClean="0"/>
              <a:t>Simulation et tests de qualification</a:t>
            </a:r>
          </a:p>
          <a:p>
            <a:r>
              <a:rPr lang="fr-FR" sz="1600" dirty="0"/>
              <a:t>d</a:t>
            </a:r>
            <a:r>
              <a:rPr lang="fr-FR" sz="1600" dirty="0" smtClean="0"/>
              <a:t>e matériel (C-</a:t>
            </a:r>
            <a:r>
              <a:rPr lang="fr-FR" sz="1600" dirty="0" err="1" smtClean="0"/>
              <a:t>epoxy</a:t>
            </a:r>
            <a:r>
              <a:rPr lang="fr-FR" sz="1600" dirty="0" smtClean="0"/>
              <a:t>, W…)</a:t>
            </a:r>
            <a:endParaRPr lang="fr-FR" sz="1600" dirty="0"/>
          </a:p>
        </p:txBody>
      </p:sp>
      <p:pic>
        <p:nvPicPr>
          <p:cNvPr id="17" name="Picture 16"/>
          <p:cNvPicPr>
            <a:picLocks noChangeAspect="1"/>
          </p:cNvPicPr>
          <p:nvPr/>
        </p:nvPicPr>
        <p:blipFill>
          <a:blip r:embed="rId8"/>
          <a:stretch>
            <a:fillRect/>
          </a:stretch>
        </p:blipFill>
        <p:spPr>
          <a:xfrm>
            <a:off x="8382001" y="5105400"/>
            <a:ext cx="661358" cy="304800"/>
          </a:xfrm>
          <a:prstGeom prst="rect">
            <a:avLst/>
          </a:prstGeom>
          <a:solidFill>
            <a:schemeClr val="bg1"/>
          </a:solidFill>
        </p:spPr>
      </p:pic>
    </p:spTree>
    <p:extLst>
      <p:ext uri="{BB962C8B-B14F-4D97-AF65-F5344CB8AC3E}">
        <p14:creationId xmlns:p14="http://schemas.microsoft.com/office/powerpoint/2010/main" val="10565939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Milestones</a:t>
            </a:r>
            <a:r>
              <a:rPr lang="fr-FR" dirty="0" smtClean="0"/>
              <a:t> (HGC)</a:t>
            </a:r>
            <a:endParaRPr lang="fr-FR"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28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34937013"/>
              </p:ext>
            </p:extLst>
          </p:nvPr>
        </p:nvGraphicFramePr>
        <p:xfrm>
          <a:off x="1219200" y="1143000"/>
          <a:ext cx="6934200" cy="5237480"/>
        </p:xfrm>
        <a:graphic>
          <a:graphicData uri="http://schemas.openxmlformats.org/drawingml/2006/table">
            <a:tbl>
              <a:tblPr firstRow="1" bandRow="1">
                <a:tableStyleId>{21E4AEA4-8DFA-4A89-87EB-49C32662AFE0}</a:tableStyleId>
              </a:tblPr>
              <a:tblGrid>
                <a:gridCol w="1219200"/>
                <a:gridCol w="5715000"/>
              </a:tblGrid>
              <a:tr h="370840">
                <a:tc>
                  <a:txBody>
                    <a:bodyPr/>
                    <a:lstStyle/>
                    <a:p>
                      <a:r>
                        <a:rPr lang="fr-FR" dirty="0" smtClean="0"/>
                        <a:t>date</a:t>
                      </a:r>
                      <a:endParaRPr lang="fr-FR" dirty="0"/>
                    </a:p>
                  </a:txBody>
                  <a:tcPr/>
                </a:tc>
                <a:tc>
                  <a:txBody>
                    <a:bodyPr/>
                    <a:lstStyle/>
                    <a:p>
                      <a:r>
                        <a:rPr lang="fr-FR" dirty="0" smtClean="0"/>
                        <a:t>item</a:t>
                      </a:r>
                      <a:endParaRPr lang="fr-FR" dirty="0"/>
                    </a:p>
                  </a:txBody>
                  <a:tcPr/>
                </a:tc>
              </a:tr>
              <a:tr h="370840">
                <a:tc>
                  <a:txBody>
                    <a:bodyPr/>
                    <a:lstStyle/>
                    <a:p>
                      <a:r>
                        <a:rPr lang="fr-FR" sz="1600" dirty="0" smtClean="0"/>
                        <a:t>Q4 2015</a:t>
                      </a:r>
                      <a:endParaRPr lang="fr-FR" sz="1600" dirty="0"/>
                    </a:p>
                  </a:txBody>
                  <a:tcPr/>
                </a:tc>
                <a:tc>
                  <a:txBody>
                    <a:bodyPr/>
                    <a:lstStyle/>
                    <a:p>
                      <a:r>
                        <a:rPr lang="fr-FR" sz="1600" dirty="0" smtClean="0"/>
                        <a:t>Premiers détecteurs</a:t>
                      </a:r>
                      <a:r>
                        <a:rPr lang="fr-FR" sz="1600" baseline="0" dirty="0" smtClean="0"/>
                        <a:t> Si et spécifications préliminaires</a:t>
                      </a:r>
                    </a:p>
                    <a:p>
                      <a:endParaRPr lang="fr-FR" sz="1600" dirty="0"/>
                    </a:p>
                  </a:txBody>
                  <a:tcPr/>
                </a:tc>
              </a:tr>
              <a:tr h="370840">
                <a:tc>
                  <a:txBody>
                    <a:bodyPr/>
                    <a:lstStyle/>
                    <a:p>
                      <a:r>
                        <a:rPr lang="fr-FR" sz="1600" dirty="0" smtClean="0"/>
                        <a:t>début 2016</a:t>
                      </a:r>
                      <a:endParaRPr lang="fr-FR" sz="1600" dirty="0"/>
                    </a:p>
                  </a:txBody>
                  <a:tcPr/>
                </a:tc>
                <a:tc>
                  <a:txBody>
                    <a:bodyPr/>
                    <a:lstStyle/>
                    <a:p>
                      <a:r>
                        <a:rPr lang="fr-FR" sz="1600" dirty="0" smtClean="0"/>
                        <a:t>Architecture et spécifications de l’électronique</a:t>
                      </a:r>
                      <a:r>
                        <a:rPr lang="fr-FR" sz="1600" baseline="0" dirty="0" smtClean="0"/>
                        <a:t> sur module</a:t>
                      </a:r>
                      <a:endParaRPr lang="fr-FR" sz="1600" dirty="0"/>
                    </a:p>
                  </a:txBody>
                  <a:tcPr/>
                </a:tc>
              </a:tr>
              <a:tr h="370840">
                <a:tc>
                  <a:txBody>
                    <a:bodyPr/>
                    <a:lstStyle/>
                    <a:p>
                      <a:r>
                        <a:rPr lang="fr-FR" sz="1600" dirty="0" smtClean="0"/>
                        <a:t>Q2 2016</a:t>
                      </a:r>
                      <a:endParaRPr lang="fr-FR" sz="1600" dirty="0"/>
                    </a:p>
                  </a:txBody>
                  <a:tcPr/>
                </a:tc>
                <a:tc>
                  <a:txBody>
                    <a:bodyPr/>
                    <a:lstStyle/>
                    <a:p>
                      <a:r>
                        <a:rPr lang="fr-FR" sz="1600" dirty="0" smtClean="0"/>
                        <a:t>Spécifications</a:t>
                      </a:r>
                      <a:r>
                        <a:rPr lang="fr-FR" sz="1600" baseline="0" dirty="0" smtClean="0"/>
                        <a:t> du module Si</a:t>
                      </a:r>
                      <a:endParaRPr lang="fr-FR" sz="1600" dirty="0"/>
                    </a:p>
                  </a:txBody>
                  <a:tcPr/>
                </a:tc>
              </a:tr>
              <a:tr h="370840">
                <a:tc>
                  <a:txBody>
                    <a:bodyPr/>
                    <a:lstStyle/>
                    <a:p>
                      <a:r>
                        <a:rPr lang="fr-FR" sz="1600" dirty="0" smtClean="0"/>
                        <a:t>Q2-Q4 2016</a:t>
                      </a:r>
                      <a:endParaRPr lang="fr-FR" sz="1600" dirty="0"/>
                    </a:p>
                  </a:txBody>
                  <a:tcPr/>
                </a:tc>
                <a:tc>
                  <a:txBody>
                    <a:bodyPr/>
                    <a:lstStyle/>
                    <a:p>
                      <a:r>
                        <a:rPr lang="fr-FR" sz="1600" dirty="0" smtClean="0"/>
                        <a:t>Prototype</a:t>
                      </a:r>
                      <a:r>
                        <a:rPr lang="fr-FR" sz="1600" baseline="0" dirty="0" smtClean="0"/>
                        <a:t> test faisceau FNAL puis CERN</a:t>
                      </a:r>
                      <a:r>
                        <a:rPr lang="fr-FR" sz="1600" dirty="0" smtClean="0"/>
                        <a:t> avec </a:t>
                      </a:r>
                      <a:r>
                        <a:rPr lang="fr-FR" sz="1600" dirty="0" err="1" smtClean="0"/>
                        <a:t>electronique</a:t>
                      </a:r>
                      <a:r>
                        <a:rPr lang="fr-FR" sz="1600" dirty="0" smtClean="0"/>
                        <a:t> existante SKYROC  ou</a:t>
                      </a:r>
                      <a:r>
                        <a:rPr lang="fr-FR" sz="1600" baseline="0" dirty="0" smtClean="0"/>
                        <a:t> modifiée (SKYROC2-CMS)</a:t>
                      </a:r>
                      <a:endParaRPr lang="fr-FR" sz="1600" dirty="0"/>
                    </a:p>
                  </a:txBody>
                  <a:tcPr/>
                </a:tc>
              </a:tr>
              <a:tr h="370840">
                <a:tc>
                  <a:txBody>
                    <a:bodyPr/>
                    <a:lstStyle/>
                    <a:p>
                      <a:r>
                        <a:rPr lang="fr-FR" sz="1600" dirty="0" smtClean="0"/>
                        <a:t>Q1 2017</a:t>
                      </a:r>
                      <a:endParaRPr lang="fr-FR" sz="1600" dirty="0"/>
                    </a:p>
                  </a:txBody>
                  <a:tcPr/>
                </a:tc>
                <a:tc>
                  <a:txBody>
                    <a:bodyPr/>
                    <a:lstStyle/>
                    <a:p>
                      <a:r>
                        <a:rPr lang="fr-FR" sz="1600" dirty="0" smtClean="0"/>
                        <a:t>Soumission de la version V1 de l’ASIC FE</a:t>
                      </a:r>
                      <a:endParaRPr lang="fr-FR" sz="1600" dirty="0"/>
                    </a:p>
                  </a:txBody>
                  <a:tcPr/>
                </a:tc>
              </a:tr>
              <a:tr h="370840">
                <a:tc>
                  <a:txBody>
                    <a:bodyPr/>
                    <a:lstStyle/>
                    <a:p>
                      <a:r>
                        <a:rPr lang="fr-FR" sz="1600" dirty="0" smtClean="0"/>
                        <a:t>Q3 2017</a:t>
                      </a:r>
                      <a:endParaRPr lang="fr-FR" sz="1600" dirty="0"/>
                    </a:p>
                  </a:txBody>
                  <a:tcPr/>
                </a:tc>
                <a:tc>
                  <a:txBody>
                    <a:bodyPr/>
                    <a:lstStyle/>
                    <a:p>
                      <a:r>
                        <a:rPr lang="fr-FR" sz="1600" dirty="0" smtClean="0"/>
                        <a:t>Test module HGC avec ASIC V1</a:t>
                      </a:r>
                      <a:endParaRPr lang="fr-FR" sz="1600" dirty="0"/>
                    </a:p>
                  </a:txBody>
                  <a:tcPr/>
                </a:tc>
              </a:tr>
              <a:tr h="370840">
                <a:tc>
                  <a:txBody>
                    <a:bodyPr/>
                    <a:lstStyle/>
                    <a:p>
                      <a:r>
                        <a:rPr lang="fr-FR" sz="1600" dirty="0" smtClean="0"/>
                        <a:t>Q4 2017</a:t>
                      </a:r>
                      <a:endParaRPr lang="fr-FR" sz="1600" dirty="0"/>
                    </a:p>
                  </a:txBody>
                  <a:tcPr/>
                </a:tc>
                <a:tc>
                  <a:txBody>
                    <a:bodyPr/>
                    <a:lstStyle/>
                    <a:p>
                      <a:r>
                        <a:rPr lang="fr-FR" sz="1600" dirty="0" smtClean="0"/>
                        <a:t>Finalisation spécification  détecteur Si</a:t>
                      </a:r>
                      <a:endParaRPr lang="fr-FR" sz="1600" dirty="0"/>
                    </a:p>
                  </a:txBody>
                  <a:tcPr/>
                </a:tc>
              </a:tr>
              <a:tr h="370840">
                <a:tc>
                  <a:txBody>
                    <a:bodyPr/>
                    <a:lstStyle/>
                    <a:p>
                      <a:r>
                        <a:rPr lang="fr-FR" sz="1600" dirty="0" smtClean="0"/>
                        <a:t>Q4 2017</a:t>
                      </a:r>
                      <a:endParaRPr lang="fr-FR" sz="1600" dirty="0"/>
                    </a:p>
                  </a:txBody>
                  <a:tcPr/>
                </a:tc>
                <a:tc>
                  <a:txBody>
                    <a:bodyPr/>
                    <a:lstStyle/>
                    <a:p>
                      <a:r>
                        <a:rPr lang="fr-FR" sz="1600" dirty="0" err="1" smtClean="0">
                          <a:solidFill>
                            <a:srgbClr val="FF0000"/>
                          </a:solidFill>
                        </a:rPr>
                        <a:t>Technical</a:t>
                      </a:r>
                      <a:r>
                        <a:rPr lang="fr-FR" sz="1600" dirty="0" smtClean="0">
                          <a:solidFill>
                            <a:srgbClr val="FF0000"/>
                          </a:solidFill>
                        </a:rPr>
                        <a:t> Design Report </a:t>
                      </a:r>
                      <a:endParaRPr lang="fr-FR" sz="1600" dirty="0">
                        <a:solidFill>
                          <a:srgbClr val="FF0000"/>
                        </a:solidFill>
                      </a:endParaRPr>
                    </a:p>
                  </a:txBody>
                  <a:tcPr/>
                </a:tc>
              </a:tr>
              <a:tr h="370840">
                <a:tc>
                  <a:txBody>
                    <a:bodyPr/>
                    <a:lstStyle/>
                    <a:p>
                      <a:r>
                        <a:rPr lang="fr-FR" sz="1600" dirty="0" smtClean="0"/>
                        <a:t>Q2 2018</a:t>
                      </a:r>
                      <a:endParaRPr lang="fr-FR" sz="1600" dirty="0"/>
                    </a:p>
                  </a:txBody>
                  <a:tcPr/>
                </a:tc>
                <a:tc>
                  <a:txBody>
                    <a:bodyPr/>
                    <a:lstStyle/>
                    <a:p>
                      <a:r>
                        <a:rPr lang="fr-FR" sz="1600" dirty="0" smtClean="0"/>
                        <a:t>Soumission de la version V2 de l’ASIC FE</a:t>
                      </a:r>
                      <a:endParaRPr lang="fr-FR" sz="1600" dirty="0"/>
                    </a:p>
                  </a:txBody>
                  <a:tcPr/>
                </a:tc>
              </a:tr>
              <a:tr h="370840">
                <a:tc>
                  <a:txBody>
                    <a:bodyPr/>
                    <a:lstStyle/>
                    <a:p>
                      <a:r>
                        <a:rPr lang="fr-FR" sz="1600" dirty="0" smtClean="0"/>
                        <a:t>Q4-2018</a:t>
                      </a:r>
                      <a:endParaRPr lang="fr-FR"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dirty="0" smtClean="0"/>
                        <a:t>Test faisceau  module HGC avec ASIC V2</a:t>
                      </a:r>
                    </a:p>
                  </a:txBody>
                  <a:tcPr/>
                </a:tc>
              </a:tr>
              <a:tr h="370840">
                <a:tc>
                  <a:txBody>
                    <a:bodyPr/>
                    <a:lstStyle/>
                    <a:p>
                      <a:r>
                        <a:rPr lang="fr-FR" sz="1600" dirty="0" smtClean="0"/>
                        <a:t>Q2 2019</a:t>
                      </a:r>
                      <a:endParaRPr lang="fr-FR" sz="1600" dirty="0"/>
                    </a:p>
                  </a:txBody>
                  <a:tcPr/>
                </a:tc>
                <a:tc>
                  <a:txBody>
                    <a:bodyPr/>
                    <a:lstStyle/>
                    <a:p>
                      <a:r>
                        <a:rPr lang="fr-FR" sz="1600" dirty="0" smtClean="0"/>
                        <a:t>Lancement de la production de détecteurs Si</a:t>
                      </a:r>
                      <a:endParaRPr lang="fr-FR" sz="1600" dirty="0"/>
                    </a:p>
                  </a:txBody>
                  <a:tcPr/>
                </a:tc>
              </a:tr>
              <a:tr h="370840">
                <a:tc>
                  <a:txBody>
                    <a:bodyPr/>
                    <a:lstStyle/>
                    <a:p>
                      <a:r>
                        <a:rPr lang="fr-FR" sz="1600" dirty="0" smtClean="0"/>
                        <a:t>Q2 2020</a:t>
                      </a:r>
                      <a:endParaRPr lang="fr-FR" sz="1600" dirty="0"/>
                    </a:p>
                  </a:txBody>
                  <a:tcPr/>
                </a:tc>
                <a:tc>
                  <a:txBody>
                    <a:bodyPr/>
                    <a:lstStyle/>
                    <a:p>
                      <a:r>
                        <a:rPr lang="fr-FR" sz="1600" dirty="0" smtClean="0"/>
                        <a:t>Lancement de la production de modules</a:t>
                      </a:r>
                      <a:endParaRPr lang="fr-FR" sz="1600" dirty="0"/>
                    </a:p>
                  </a:txBody>
                  <a:tcPr/>
                </a:tc>
              </a:tr>
            </a:tbl>
          </a:graphicData>
        </a:graphic>
      </p:graphicFrame>
    </p:spTree>
    <p:extLst>
      <p:ext uri="{BB962C8B-B14F-4D97-AF65-F5344CB8AC3E}">
        <p14:creationId xmlns:p14="http://schemas.microsoft.com/office/powerpoint/2010/main" val="8353249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Planning</a:t>
            </a:r>
            <a:endParaRPr lang="fr-FR" dirty="0"/>
          </a:p>
        </p:txBody>
      </p:sp>
      <p:sp>
        <p:nvSpPr>
          <p:cNvPr id="2" name="Slide Number Placeholder 1"/>
          <p:cNvSpPr>
            <a:spLocks noGrp="1"/>
          </p:cNvSpPr>
          <p:nvPr>
            <p:ph type="sldNum" sz="quarter" idx="12"/>
          </p:nvPr>
        </p:nvSpPr>
        <p:spPr/>
        <p:txBody>
          <a:bodyPr/>
          <a:lstStyle/>
          <a:p>
            <a:fld id="{C25F752F-6A68-E94F-A510-21FBF0259478}" type="slidenum">
              <a:rPr lang="en-US" smtClean="0"/>
              <a:pPr/>
              <a:t>29</a:t>
            </a:fld>
            <a:endParaRPr lang="en-US"/>
          </a:p>
        </p:txBody>
      </p:sp>
      <p:sp>
        <p:nvSpPr>
          <p:cNvPr id="4" name="Content Placeholder 3"/>
          <p:cNvSpPr>
            <a:spLocks noGrp="1"/>
          </p:cNvSpPr>
          <p:nvPr>
            <p:ph idx="4294967295"/>
          </p:nvPr>
        </p:nvSpPr>
        <p:spPr>
          <a:xfrm>
            <a:off x="685800" y="1066800"/>
            <a:ext cx="8229600" cy="4525963"/>
          </a:xfrm>
        </p:spPr>
        <p:txBody>
          <a:bodyPr/>
          <a:lstStyle/>
          <a:p>
            <a:pPr marL="0" indent="0">
              <a:buNone/>
            </a:pPr>
            <a:r>
              <a:rPr lang="fr-FR" sz="2000" dirty="0" smtClean="0"/>
              <a:t>planning de  CMS pour les améliorations HL-LHC (« phase 2 »)</a:t>
            </a:r>
            <a:endParaRPr lang="fr-FR" sz="2000" dirty="0"/>
          </a:p>
        </p:txBody>
      </p:sp>
      <p:pic>
        <p:nvPicPr>
          <p:cNvPr id="5" name="Picture 4"/>
          <p:cNvPicPr>
            <a:picLocks noChangeAspect="1"/>
          </p:cNvPicPr>
          <p:nvPr/>
        </p:nvPicPr>
        <p:blipFill>
          <a:blip r:embed="rId2"/>
          <a:stretch>
            <a:fillRect/>
          </a:stretch>
        </p:blipFill>
        <p:spPr>
          <a:xfrm>
            <a:off x="-12700" y="1752600"/>
            <a:ext cx="9144000" cy="4454133"/>
          </a:xfrm>
          <a:prstGeom prst="rect">
            <a:avLst/>
          </a:prstGeom>
        </p:spPr>
      </p:pic>
      <p:sp>
        <p:nvSpPr>
          <p:cNvPr id="6" name="Oval 5"/>
          <p:cNvSpPr/>
          <p:nvPr/>
        </p:nvSpPr>
        <p:spPr>
          <a:xfrm>
            <a:off x="304800" y="3810000"/>
            <a:ext cx="74676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extBox 6"/>
          <p:cNvSpPr txBox="1"/>
          <p:nvPr/>
        </p:nvSpPr>
        <p:spPr>
          <a:xfrm>
            <a:off x="1905000" y="3962400"/>
            <a:ext cx="905967" cy="261610"/>
          </a:xfrm>
          <a:prstGeom prst="rect">
            <a:avLst/>
          </a:prstGeom>
          <a:noFill/>
        </p:spPr>
        <p:txBody>
          <a:bodyPr wrap="none" rtlCol="0">
            <a:spAutoFit/>
          </a:bodyPr>
          <a:lstStyle/>
          <a:p>
            <a:r>
              <a:rPr lang="fr-FR" sz="1100" dirty="0" smtClean="0">
                <a:solidFill>
                  <a:srgbClr val="FF0000"/>
                </a:solidFill>
              </a:rPr>
              <a:t>Test </a:t>
            </a:r>
            <a:r>
              <a:rPr lang="fr-FR" sz="1100" dirty="0" err="1" smtClean="0">
                <a:solidFill>
                  <a:srgbClr val="FF0000"/>
                </a:solidFill>
              </a:rPr>
              <a:t>beams</a:t>
            </a:r>
            <a:endParaRPr lang="fr-FR" sz="1100" dirty="0">
              <a:solidFill>
                <a:srgbClr val="FF0000"/>
              </a:solidFill>
            </a:endParaRPr>
          </a:p>
        </p:txBody>
      </p:sp>
    </p:spTree>
    <p:extLst>
      <p:ext uri="{BB962C8B-B14F-4D97-AF65-F5344CB8AC3E}">
        <p14:creationId xmlns:p14="http://schemas.microsoft.com/office/powerpoint/2010/main" val="12679642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0" y="34602"/>
            <a:ext cx="91440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b="1" dirty="0" smtClean="0">
                <a:solidFill>
                  <a:srgbClr val="000000"/>
                </a:solidFill>
              </a:rPr>
              <a:t> </a:t>
            </a:r>
            <a:endParaRPr lang="en-US" b="1" dirty="0">
              <a:solidFill>
                <a:srgbClr val="000000"/>
              </a:solidFill>
            </a:endParaRPr>
          </a:p>
        </p:txBody>
      </p:sp>
      <p:sp>
        <p:nvSpPr>
          <p:cNvPr id="13" name="Title 5"/>
          <p:cNvSpPr txBox="1">
            <a:spLocks/>
          </p:cNvSpPr>
          <p:nvPr/>
        </p:nvSpPr>
        <p:spPr>
          <a:xfrm>
            <a:off x="990600" y="228600"/>
            <a:ext cx="73914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fr-FR" dirty="0" smtClean="0"/>
              <a:t>HL-LHC:  planning et  luminosité attendue</a:t>
            </a:r>
            <a:endParaRPr lang="fr-FR" dirty="0"/>
          </a:p>
        </p:txBody>
      </p:sp>
      <p:sp>
        <p:nvSpPr>
          <p:cNvPr id="27" name="Rectangle 26"/>
          <p:cNvSpPr/>
          <p:nvPr/>
        </p:nvSpPr>
        <p:spPr>
          <a:xfrm>
            <a:off x="2431354" y="4459778"/>
            <a:ext cx="534972" cy="523220"/>
          </a:xfrm>
          <a:prstGeom prst="rect">
            <a:avLst/>
          </a:prstGeom>
          <a:noFill/>
          <a:ln>
            <a:noFill/>
          </a:ln>
        </p:spPr>
        <p:txBody>
          <a:bodyPr wrap="none">
            <a:spAutoFit/>
          </a:bodyPr>
          <a:lstStyle/>
          <a:p>
            <a:r>
              <a:rPr lang="en-US" sz="2800" b="1" dirty="0">
                <a:solidFill>
                  <a:schemeClr val="bg1"/>
                </a:solidFill>
              </a:rPr>
              <a:t>E</a:t>
            </a:r>
            <a:r>
              <a:rPr lang="en-US" sz="2800" b="1" dirty="0" smtClean="0">
                <a:solidFill>
                  <a:schemeClr val="bg1"/>
                </a:solidFill>
              </a:rPr>
              <a:t>E</a:t>
            </a:r>
            <a:endParaRPr lang="en-US" sz="2800" b="1" dirty="0">
              <a:solidFill>
                <a:schemeClr val="bg1"/>
              </a:solidFill>
            </a:endParaRPr>
          </a:p>
        </p:txBody>
      </p:sp>
      <p:grpSp>
        <p:nvGrpSpPr>
          <p:cNvPr id="11" name="Group 10"/>
          <p:cNvGrpSpPr/>
          <p:nvPr/>
        </p:nvGrpSpPr>
        <p:grpSpPr>
          <a:xfrm>
            <a:off x="152400" y="1791257"/>
            <a:ext cx="8171138" cy="5030161"/>
            <a:chOff x="302304" y="1689100"/>
            <a:chExt cx="8171138" cy="5030161"/>
          </a:xfrm>
        </p:grpSpPr>
        <p:grpSp>
          <p:nvGrpSpPr>
            <p:cNvPr id="12" name="Group 11"/>
            <p:cNvGrpSpPr/>
            <p:nvPr/>
          </p:nvGrpSpPr>
          <p:grpSpPr>
            <a:xfrm>
              <a:off x="302304" y="1689100"/>
              <a:ext cx="8171138" cy="5030161"/>
              <a:chOff x="302304" y="1689100"/>
              <a:chExt cx="8171138" cy="5030161"/>
            </a:xfrm>
          </p:grpSpPr>
          <p:grpSp>
            <p:nvGrpSpPr>
              <p:cNvPr id="17" name="Group 16"/>
              <p:cNvGrpSpPr/>
              <p:nvPr/>
            </p:nvGrpSpPr>
            <p:grpSpPr>
              <a:xfrm>
                <a:off x="302304" y="3298503"/>
                <a:ext cx="8171138" cy="3420758"/>
                <a:chOff x="200704" y="3450903"/>
                <a:chExt cx="8171138" cy="3420758"/>
              </a:xfrm>
            </p:grpSpPr>
            <p:sp>
              <p:nvSpPr>
                <p:cNvPr id="22" name="TextBox 21"/>
                <p:cNvSpPr txBox="1"/>
                <p:nvPr/>
              </p:nvSpPr>
              <p:spPr>
                <a:xfrm>
                  <a:off x="7151837" y="4130353"/>
                  <a:ext cx="184666" cy="369332"/>
                </a:xfrm>
                <a:prstGeom prst="rect">
                  <a:avLst/>
                </a:prstGeom>
                <a:noFill/>
              </p:spPr>
              <p:txBody>
                <a:bodyPr wrap="none" rtlCol="0">
                  <a:spAutoFit/>
                </a:bodyPr>
                <a:lstStyle/>
                <a:p>
                  <a:endParaRPr lang="fr-FR" dirty="0"/>
                </a:p>
              </p:txBody>
            </p:sp>
            <p:sp>
              <p:nvSpPr>
                <p:cNvPr id="23" name="TextBox 22"/>
                <p:cNvSpPr txBox="1"/>
                <p:nvPr/>
              </p:nvSpPr>
              <p:spPr>
                <a:xfrm>
                  <a:off x="7062937" y="3787453"/>
                  <a:ext cx="184666" cy="369332"/>
                </a:xfrm>
                <a:prstGeom prst="rect">
                  <a:avLst/>
                </a:prstGeom>
                <a:noFill/>
              </p:spPr>
              <p:txBody>
                <a:bodyPr wrap="none" rtlCol="0">
                  <a:spAutoFit/>
                </a:bodyPr>
                <a:lstStyle/>
                <a:p>
                  <a:endParaRPr lang="fr-FR" dirty="0"/>
                </a:p>
              </p:txBody>
            </p:sp>
            <p:pic>
              <p:nvPicPr>
                <p:cNvPr id="24" name="Picture 23" descr="HLLHCLumi.pdf"/>
                <p:cNvPicPr>
                  <a:picLocks noChangeAspect="1"/>
                </p:cNvPicPr>
                <p:nvPr/>
              </p:nvPicPr>
              <p:blipFill rotWithShape="1">
                <a:blip r:embed="rId3" cstate="print">
                  <a:extLst>
                    <a:ext uri="{28A0092B-C50C-407E-A947-70E740481C1C}">
                      <a14:useLocalDpi xmlns:a14="http://schemas.microsoft.com/office/drawing/2010/main"/>
                    </a:ext>
                  </a:extLst>
                </a:blip>
                <a:srcRect l="1086" t="4330" r="1086" b="16784"/>
                <a:stretch/>
              </p:blipFill>
              <p:spPr>
                <a:xfrm>
                  <a:off x="200704" y="3450903"/>
                  <a:ext cx="8171138" cy="3420758"/>
                </a:xfrm>
                <a:prstGeom prst="rect">
                  <a:avLst/>
                </a:prstGeom>
                <a:noFill/>
              </p:spPr>
            </p:pic>
            <p:sp>
              <p:nvSpPr>
                <p:cNvPr id="25" name="TextBox 24"/>
                <p:cNvSpPr txBox="1"/>
                <p:nvPr/>
              </p:nvSpPr>
              <p:spPr>
                <a:xfrm>
                  <a:off x="2029503" y="6194103"/>
                  <a:ext cx="533712" cy="307777"/>
                </a:xfrm>
                <a:prstGeom prst="rect">
                  <a:avLst/>
                </a:prstGeom>
                <a:solidFill>
                  <a:srgbClr val="FEFDF0"/>
                </a:solidFill>
              </p:spPr>
              <p:txBody>
                <a:bodyPr wrap="square" rtlCol="0">
                  <a:spAutoFit/>
                </a:bodyPr>
                <a:lstStyle/>
                <a:p>
                  <a:pPr algn="ctr"/>
                  <a:r>
                    <a:rPr lang="en-US" sz="1400" dirty="0" smtClean="0"/>
                    <a:t>LS1</a:t>
                  </a:r>
                  <a:endParaRPr lang="en-US" sz="1400" dirty="0"/>
                </a:p>
              </p:txBody>
            </p:sp>
            <p:sp>
              <p:nvSpPr>
                <p:cNvPr id="26" name="TextBox 25"/>
                <p:cNvSpPr txBox="1"/>
                <p:nvPr/>
              </p:nvSpPr>
              <p:spPr>
                <a:xfrm>
                  <a:off x="3248703" y="5660703"/>
                  <a:ext cx="533712" cy="307777"/>
                </a:xfrm>
                <a:prstGeom prst="rect">
                  <a:avLst/>
                </a:prstGeom>
                <a:solidFill>
                  <a:srgbClr val="FEFDF0"/>
                </a:solidFill>
              </p:spPr>
              <p:txBody>
                <a:bodyPr wrap="square" rtlCol="0">
                  <a:spAutoFit/>
                </a:bodyPr>
                <a:lstStyle/>
                <a:p>
                  <a:pPr algn="ctr"/>
                  <a:r>
                    <a:rPr lang="en-US" sz="1400" dirty="0" smtClean="0"/>
                    <a:t>LS2</a:t>
                  </a:r>
                  <a:endParaRPr lang="en-US" sz="1400" dirty="0"/>
                </a:p>
              </p:txBody>
            </p:sp>
            <p:sp>
              <p:nvSpPr>
                <p:cNvPr id="28" name="TextBox 27"/>
                <p:cNvSpPr txBox="1"/>
                <p:nvPr/>
              </p:nvSpPr>
              <p:spPr>
                <a:xfrm>
                  <a:off x="4391703" y="5660703"/>
                  <a:ext cx="667140" cy="307777"/>
                </a:xfrm>
                <a:prstGeom prst="rect">
                  <a:avLst/>
                </a:prstGeom>
                <a:solidFill>
                  <a:srgbClr val="FEFDF0"/>
                </a:solidFill>
              </p:spPr>
              <p:txBody>
                <a:bodyPr wrap="square" rtlCol="0">
                  <a:spAutoFit/>
                </a:bodyPr>
                <a:lstStyle/>
                <a:p>
                  <a:pPr algn="ctr"/>
                  <a:r>
                    <a:rPr lang="en-US" sz="1400" dirty="0" smtClean="0"/>
                    <a:t>LS3</a:t>
                  </a:r>
                  <a:endParaRPr lang="en-US" sz="1400" dirty="0"/>
                </a:p>
              </p:txBody>
            </p:sp>
            <p:sp>
              <p:nvSpPr>
                <p:cNvPr id="37" name="TextBox 36"/>
                <p:cNvSpPr txBox="1"/>
                <p:nvPr/>
              </p:nvSpPr>
              <p:spPr>
                <a:xfrm>
                  <a:off x="1496103" y="3679503"/>
                  <a:ext cx="1096668" cy="307777"/>
                </a:xfrm>
                <a:prstGeom prst="rect">
                  <a:avLst/>
                </a:prstGeom>
                <a:noFill/>
              </p:spPr>
              <p:txBody>
                <a:bodyPr wrap="square" rtlCol="0">
                  <a:spAutoFit/>
                </a:bodyPr>
                <a:lstStyle/>
                <a:p>
                  <a:r>
                    <a:rPr lang="en-US" sz="1400" dirty="0" smtClean="0">
                      <a:solidFill>
                        <a:srgbClr val="FF0000"/>
                      </a:solidFill>
                      <a:latin typeface="Wingdings"/>
                      <a:ea typeface="Wingdings"/>
                      <a:cs typeface="Wingdings"/>
                      <a:sym typeface="Wingdings"/>
                    </a:rPr>
                    <a:t></a:t>
                  </a:r>
                  <a:r>
                    <a:rPr lang="en-US" sz="1400" dirty="0" smtClean="0">
                      <a:solidFill>
                        <a:srgbClr val="FF0000"/>
                      </a:solidFill>
                    </a:rPr>
                    <a:t>Ultimate</a:t>
                  </a:r>
                </a:p>
              </p:txBody>
            </p:sp>
            <p:sp>
              <p:nvSpPr>
                <p:cNvPr id="38" name="TextBox 37"/>
                <p:cNvSpPr txBox="1"/>
                <p:nvPr/>
              </p:nvSpPr>
              <p:spPr>
                <a:xfrm>
                  <a:off x="1496103" y="4593903"/>
                  <a:ext cx="1128695" cy="307777"/>
                </a:xfrm>
                <a:prstGeom prst="rect">
                  <a:avLst/>
                </a:prstGeom>
                <a:noFill/>
              </p:spPr>
              <p:txBody>
                <a:bodyPr wrap="square" rtlCol="0">
                  <a:spAutoFit/>
                </a:bodyPr>
                <a:lstStyle/>
                <a:p>
                  <a:r>
                    <a:rPr lang="en-US" sz="1400" dirty="0" smtClean="0">
                      <a:solidFill>
                        <a:srgbClr val="FF0000"/>
                      </a:solidFill>
                      <a:latin typeface="Wingdings"/>
                      <a:ea typeface="Wingdings"/>
                      <a:cs typeface="Wingdings"/>
                      <a:sym typeface="Wingdings"/>
                    </a:rPr>
                    <a:t></a:t>
                  </a:r>
                  <a:r>
                    <a:rPr lang="en-US" sz="1400" dirty="0" smtClean="0">
                      <a:solidFill>
                        <a:srgbClr val="FF0000"/>
                      </a:solidFill>
                    </a:rPr>
                    <a:t>Baseline</a:t>
                  </a:r>
                </a:p>
              </p:txBody>
            </p:sp>
            <p:sp>
              <p:nvSpPr>
                <p:cNvPr id="39" name="TextBox 38"/>
                <p:cNvSpPr txBox="1"/>
                <p:nvPr/>
              </p:nvSpPr>
              <p:spPr>
                <a:xfrm rot="5400000" flipH="1">
                  <a:off x="4082208" y="6134266"/>
                  <a:ext cx="706858" cy="369332"/>
                </a:xfrm>
                <a:prstGeom prst="rect">
                  <a:avLst/>
                </a:prstGeom>
                <a:solidFill>
                  <a:srgbClr val="FFFF00"/>
                </a:solidFill>
              </p:spPr>
              <p:txBody>
                <a:bodyPr wrap="square" rtlCol="0">
                  <a:spAutoFit/>
                </a:bodyPr>
                <a:lstStyle/>
                <a:p>
                  <a:r>
                    <a:rPr lang="en-US" dirty="0" smtClean="0"/>
                    <a:t>2024</a:t>
                  </a:r>
                  <a:endParaRPr lang="en-US" dirty="0"/>
                </a:p>
              </p:txBody>
            </p:sp>
          </p:grpSp>
          <p:cxnSp>
            <p:nvCxnSpPr>
              <p:cNvPr id="18" name="Straight Connector 17"/>
              <p:cNvCxnSpPr/>
              <p:nvPr/>
            </p:nvCxnSpPr>
            <p:spPr>
              <a:xfrm>
                <a:off x="3732762" y="1689100"/>
                <a:ext cx="385963" cy="0"/>
              </a:xfrm>
              <a:prstGeom prst="line">
                <a:avLst/>
              </a:prstGeom>
              <a:ln>
                <a:solidFill>
                  <a:srgbClr val="CB0002"/>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274255" y="1689100"/>
                <a:ext cx="386645" cy="0"/>
              </a:xfrm>
              <a:prstGeom prst="line">
                <a:avLst/>
              </a:prstGeom>
              <a:ln>
                <a:solidFill>
                  <a:srgbClr val="00009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745462" y="2679700"/>
                <a:ext cx="385963" cy="0"/>
              </a:xfrm>
              <a:prstGeom prst="line">
                <a:avLst/>
              </a:prstGeom>
              <a:ln w="28575" cmpd="sng">
                <a:solidFill>
                  <a:srgbClr val="CB0002"/>
                </a:solidFill>
                <a:prstDash val="soli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299655" y="2679700"/>
                <a:ext cx="386645" cy="0"/>
              </a:xfrm>
              <a:prstGeom prst="line">
                <a:avLst/>
              </a:prstGeom>
              <a:ln w="28575" cmpd="sng">
                <a:solidFill>
                  <a:srgbClr val="000090"/>
                </a:solidFill>
                <a:prstDash val="solid"/>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398303" y="4441503"/>
              <a:ext cx="564845" cy="307777"/>
            </a:xfrm>
            <a:prstGeom prst="rect">
              <a:avLst/>
            </a:prstGeom>
            <a:solidFill>
              <a:srgbClr val="FEFDF0"/>
            </a:solidFill>
          </p:spPr>
          <p:txBody>
            <a:bodyPr wrap="square" rtlCol="0">
              <a:spAutoFit/>
            </a:bodyPr>
            <a:lstStyle/>
            <a:p>
              <a:pPr algn="ctr"/>
              <a:r>
                <a:rPr lang="en-US" sz="1400" dirty="0" smtClean="0"/>
                <a:t>LS5</a:t>
              </a:r>
              <a:endParaRPr lang="en-US" sz="1400" dirty="0"/>
            </a:p>
          </p:txBody>
        </p:sp>
        <p:sp>
          <p:nvSpPr>
            <p:cNvPr id="16" name="TextBox 15"/>
            <p:cNvSpPr txBox="1"/>
            <p:nvPr/>
          </p:nvSpPr>
          <p:spPr>
            <a:xfrm>
              <a:off x="5636303" y="4441503"/>
              <a:ext cx="564845" cy="307777"/>
            </a:xfrm>
            <a:prstGeom prst="rect">
              <a:avLst/>
            </a:prstGeom>
            <a:solidFill>
              <a:srgbClr val="FEFDF0"/>
            </a:solidFill>
          </p:spPr>
          <p:txBody>
            <a:bodyPr wrap="square" rtlCol="0">
              <a:spAutoFit/>
            </a:bodyPr>
            <a:lstStyle/>
            <a:p>
              <a:pPr algn="ctr"/>
              <a:r>
                <a:rPr lang="en-US" sz="1400" dirty="0" smtClean="0"/>
                <a:t>LS4</a:t>
              </a:r>
              <a:endParaRPr lang="en-US" sz="1400" dirty="0"/>
            </a:p>
          </p:txBody>
        </p:sp>
      </p:grpSp>
      <p:sp>
        <p:nvSpPr>
          <p:cNvPr id="2" name="TextBox 1"/>
          <p:cNvSpPr txBox="1"/>
          <p:nvPr/>
        </p:nvSpPr>
        <p:spPr>
          <a:xfrm>
            <a:off x="5715000" y="6324600"/>
            <a:ext cx="740557" cy="276999"/>
          </a:xfrm>
          <a:prstGeom prst="rect">
            <a:avLst/>
          </a:prstGeom>
          <a:noFill/>
        </p:spPr>
        <p:txBody>
          <a:bodyPr wrap="none" rtlCol="0">
            <a:spAutoFit/>
          </a:bodyPr>
          <a:lstStyle/>
          <a:p>
            <a:r>
              <a:rPr lang="fr-FR" sz="1200" dirty="0" smtClean="0"/>
              <a:t>L. Rossi</a:t>
            </a:r>
            <a:endParaRPr lang="fr-FR" sz="1200" dirty="0"/>
          </a:p>
        </p:txBody>
      </p:sp>
      <p:sp>
        <p:nvSpPr>
          <p:cNvPr id="3" name="Slide Number Placeholder 2"/>
          <p:cNvSpPr>
            <a:spLocks noGrp="1"/>
          </p:cNvSpPr>
          <p:nvPr>
            <p:ph type="sldNum" sz="quarter" idx="12"/>
          </p:nvPr>
        </p:nvSpPr>
        <p:spPr/>
        <p:txBody>
          <a:bodyPr/>
          <a:lstStyle/>
          <a:p>
            <a:fld id="{C25F752F-6A68-E94F-A510-21FBF0259478}" type="slidenum">
              <a:rPr lang="en-US" smtClean="0"/>
              <a:pPr/>
              <a:t>3</a:t>
            </a:fld>
            <a:endParaRPr lang="en-US" dirty="0"/>
          </a:p>
        </p:txBody>
      </p:sp>
      <p:pic>
        <p:nvPicPr>
          <p:cNvPr id="42" name="Picture 41" descr="HL_LHC_projection.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600" y="836930"/>
            <a:ext cx="8610600" cy="2439670"/>
          </a:xfrm>
          <a:prstGeom prst="rect">
            <a:avLst/>
          </a:prstGeom>
        </p:spPr>
      </p:pic>
      <p:sp>
        <p:nvSpPr>
          <p:cNvPr id="43" name="TextBox 42"/>
          <p:cNvSpPr txBox="1"/>
          <p:nvPr/>
        </p:nvSpPr>
        <p:spPr>
          <a:xfrm rot="5400000" flipH="1">
            <a:off x="6917837" y="6112363"/>
            <a:ext cx="706858" cy="369332"/>
          </a:xfrm>
          <a:prstGeom prst="rect">
            <a:avLst/>
          </a:prstGeom>
          <a:solidFill>
            <a:srgbClr val="FFFF00"/>
          </a:solidFill>
        </p:spPr>
        <p:txBody>
          <a:bodyPr wrap="square" rtlCol="0">
            <a:spAutoFit/>
          </a:bodyPr>
          <a:lstStyle/>
          <a:p>
            <a:r>
              <a:rPr lang="en-US" dirty="0" smtClean="0"/>
              <a:t>2038</a:t>
            </a:r>
            <a:endParaRPr lang="en-US" dirty="0"/>
          </a:p>
        </p:txBody>
      </p:sp>
      <p:sp>
        <p:nvSpPr>
          <p:cNvPr id="44" name="TextBox 43"/>
          <p:cNvSpPr txBox="1"/>
          <p:nvPr/>
        </p:nvSpPr>
        <p:spPr>
          <a:xfrm rot="5400000" flipH="1">
            <a:off x="1279037" y="6112363"/>
            <a:ext cx="706858" cy="369332"/>
          </a:xfrm>
          <a:prstGeom prst="rect">
            <a:avLst/>
          </a:prstGeom>
          <a:solidFill>
            <a:srgbClr val="FFFF00"/>
          </a:solidFill>
        </p:spPr>
        <p:txBody>
          <a:bodyPr wrap="square" rtlCol="0">
            <a:spAutoFit/>
          </a:bodyPr>
          <a:lstStyle/>
          <a:p>
            <a:r>
              <a:rPr lang="en-US" dirty="0" smtClean="0"/>
              <a:t>2010</a:t>
            </a:r>
            <a:endParaRPr lang="en-US" dirty="0"/>
          </a:p>
        </p:txBody>
      </p:sp>
      <p:cxnSp>
        <p:nvCxnSpPr>
          <p:cNvPr id="8" name="Straight Connector 7"/>
          <p:cNvCxnSpPr/>
          <p:nvPr/>
        </p:nvCxnSpPr>
        <p:spPr>
          <a:xfrm>
            <a:off x="2590800" y="4724400"/>
            <a:ext cx="304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514600" y="3810000"/>
            <a:ext cx="38100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248400" y="3807023"/>
            <a:ext cx="564845" cy="307777"/>
          </a:xfrm>
          <a:prstGeom prst="rect">
            <a:avLst/>
          </a:prstGeom>
          <a:solidFill>
            <a:srgbClr val="FEFDF0"/>
          </a:solidFill>
        </p:spPr>
        <p:txBody>
          <a:bodyPr wrap="square" rtlCol="0">
            <a:spAutoFit/>
          </a:bodyPr>
          <a:lstStyle/>
          <a:p>
            <a:pPr algn="ctr"/>
            <a:r>
              <a:rPr lang="en-US" sz="1400" dirty="0" smtClean="0"/>
              <a:t>LS5</a:t>
            </a:r>
            <a:endParaRPr lang="en-US" sz="1400" dirty="0"/>
          </a:p>
        </p:txBody>
      </p:sp>
    </p:spTree>
    <p:extLst>
      <p:ext uri="{BB962C8B-B14F-4D97-AF65-F5344CB8AC3E}">
        <p14:creationId xmlns:p14="http://schemas.microsoft.com/office/powerpoint/2010/main" val="30838827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Conclusions</a:t>
            </a:r>
            <a:endParaRPr lang="fr-FR"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30</a:t>
            </a:fld>
            <a:endParaRPr lang="en-US"/>
          </a:p>
        </p:txBody>
      </p:sp>
      <p:sp>
        <p:nvSpPr>
          <p:cNvPr id="4" name="TextBox 3"/>
          <p:cNvSpPr txBox="1"/>
          <p:nvPr/>
        </p:nvSpPr>
        <p:spPr>
          <a:xfrm>
            <a:off x="685801" y="1447800"/>
            <a:ext cx="8229600" cy="4524316"/>
          </a:xfrm>
          <a:prstGeom prst="rect">
            <a:avLst/>
          </a:prstGeom>
          <a:noFill/>
        </p:spPr>
        <p:txBody>
          <a:bodyPr wrap="square" rtlCol="0">
            <a:spAutoFit/>
          </a:bodyPr>
          <a:lstStyle/>
          <a:p>
            <a:r>
              <a:rPr lang="fr-FR" dirty="0" smtClean="0">
                <a:solidFill>
                  <a:srgbClr val="0000FF"/>
                </a:solidFill>
              </a:rPr>
              <a:t>Apres la découverte du H(125), mesurer ses couplages avec précision, explorer le secteur scalaire, rechercher d’autres bosons, chercher (ou approfondir !)  les causes des propriétés non expliquées par le Modèle  Standard sont des tâches essentielles.</a:t>
            </a:r>
          </a:p>
          <a:p>
            <a:endParaRPr lang="fr-FR" dirty="0"/>
          </a:p>
          <a:p>
            <a:r>
              <a:rPr lang="fr-FR" dirty="0" smtClean="0">
                <a:solidFill>
                  <a:srgbClr val="008000"/>
                </a:solidFill>
              </a:rPr>
              <a:t>Le HL-LHC offre l ’opportunité de s’y atteler avec une luminosité intégrée         X 10 fois </a:t>
            </a:r>
            <a:r>
              <a:rPr lang="fr-FR" dirty="0" err="1" smtClean="0">
                <a:solidFill>
                  <a:srgbClr val="008000"/>
                </a:solidFill>
              </a:rPr>
              <a:t>Run</a:t>
            </a:r>
            <a:r>
              <a:rPr lang="fr-FR" dirty="0" smtClean="0">
                <a:solidFill>
                  <a:srgbClr val="008000"/>
                </a:solidFill>
              </a:rPr>
              <a:t> 2+3 (et x 100 fois </a:t>
            </a:r>
            <a:r>
              <a:rPr lang="fr-FR" dirty="0" err="1" smtClean="0">
                <a:solidFill>
                  <a:srgbClr val="008000"/>
                </a:solidFill>
              </a:rPr>
              <a:t>Run</a:t>
            </a:r>
            <a:r>
              <a:rPr lang="fr-FR" dirty="0" smtClean="0">
                <a:solidFill>
                  <a:srgbClr val="008000"/>
                </a:solidFill>
              </a:rPr>
              <a:t> 1) </a:t>
            </a:r>
          </a:p>
          <a:p>
            <a:r>
              <a:rPr lang="fr-FR" u="sng" dirty="0" smtClean="0">
                <a:solidFill>
                  <a:srgbClr val="008000"/>
                </a:solidFill>
              </a:rPr>
              <a:t>Cette option a été mise en première priorité pour la Physique des Hautes Energies en Europe (et aussi aux USA).</a:t>
            </a:r>
          </a:p>
          <a:p>
            <a:endParaRPr lang="fr-FR" dirty="0"/>
          </a:p>
          <a:p>
            <a:r>
              <a:rPr lang="fr-FR" dirty="0" smtClean="0"/>
              <a:t>Des améliorations substantielles de l’accélérateur et des expériences sont nécessaires pour profiter pleinement de ce nouvel environnement. </a:t>
            </a:r>
          </a:p>
          <a:p>
            <a:endParaRPr lang="fr-FR" dirty="0"/>
          </a:p>
          <a:p>
            <a:r>
              <a:rPr lang="fr-FR" dirty="0" smtClean="0">
                <a:solidFill>
                  <a:srgbClr val="FF0000"/>
                </a:solidFill>
              </a:rPr>
              <a:t>De par leur positionnement dans CMS mais aussi grâce au R&amp;D effectué dans le laboratoire,  les équipes du LLR sont bien positionnées dans ce programme  pour y jouer un rôle majeur. </a:t>
            </a:r>
            <a:endParaRPr lang="fr-FR" dirty="0">
              <a:solidFill>
                <a:srgbClr val="FF0000"/>
              </a:solidFill>
            </a:endParaRPr>
          </a:p>
        </p:txBody>
      </p:sp>
    </p:spTree>
    <p:extLst>
      <p:ext uri="{BB962C8B-B14F-4D97-AF65-F5344CB8AC3E}">
        <p14:creationId xmlns:p14="http://schemas.microsoft.com/office/powerpoint/2010/main" val="23569926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dirty="0" smtClean="0"/>
              <a:t>Sommaire</a:t>
            </a:r>
            <a:endParaRPr lang="fr-FR" dirty="0"/>
          </a:p>
        </p:txBody>
      </p:sp>
      <p:sp>
        <p:nvSpPr>
          <p:cNvPr id="4" name="Content Placeholder 3"/>
          <p:cNvSpPr>
            <a:spLocks noGrp="1"/>
          </p:cNvSpPr>
          <p:nvPr>
            <p:ph idx="1"/>
          </p:nvPr>
        </p:nvSpPr>
        <p:spPr>
          <a:xfrm>
            <a:off x="381000" y="3429000"/>
            <a:ext cx="7467600" cy="3048000"/>
          </a:xfrm>
        </p:spPr>
        <p:txBody>
          <a:bodyPr/>
          <a:lstStyle/>
          <a:p>
            <a:pPr marL="0" lvl="1" indent="0">
              <a:buNone/>
            </a:pPr>
            <a:r>
              <a:rPr lang="fr-FR" sz="1800" dirty="0" smtClean="0"/>
              <a:t>Nota: les exemples sont tirés du </a:t>
            </a:r>
            <a:r>
              <a:rPr lang="fr-FR" sz="1800" i="1" dirty="0" err="1" smtClean="0"/>
              <a:t>Technical</a:t>
            </a:r>
            <a:r>
              <a:rPr lang="fr-FR" sz="1800" i="1" dirty="0" smtClean="0"/>
              <a:t> </a:t>
            </a:r>
            <a:r>
              <a:rPr lang="fr-FR" sz="1800" i="1" dirty="0" err="1" smtClean="0"/>
              <a:t>Proposal</a:t>
            </a:r>
            <a:r>
              <a:rPr lang="fr-FR" sz="1800" i="1" dirty="0" smtClean="0"/>
              <a:t> </a:t>
            </a:r>
            <a:r>
              <a:rPr lang="fr-FR" sz="1800" dirty="0" smtClean="0"/>
              <a:t>déposé par l’expérience CMS (dans laquelle est impliqué le LLR) en </a:t>
            </a:r>
            <a:r>
              <a:rPr lang="fr-FR" sz="1800" dirty="0"/>
              <a:t>Juin </a:t>
            </a:r>
            <a:r>
              <a:rPr lang="fr-FR" sz="1800" dirty="0" smtClean="0"/>
              <a:t>2015:   </a:t>
            </a:r>
            <a:r>
              <a:rPr lang="fr-FR" sz="1800" dirty="0"/>
              <a:t>CERN-LHCC-2015-</a:t>
            </a:r>
            <a:r>
              <a:rPr lang="fr-FR" sz="1800" dirty="0" smtClean="0"/>
              <a:t>010</a:t>
            </a:r>
          </a:p>
          <a:p>
            <a:pPr marL="0" lvl="1" indent="0">
              <a:buNone/>
            </a:pPr>
            <a:r>
              <a:rPr lang="fr-FR" sz="1800" dirty="0" smtClean="0">
                <a:solidFill>
                  <a:srgbClr val="3366FF"/>
                </a:solidFill>
                <a:hlinkClick r:id="rId2"/>
              </a:rPr>
              <a:t>http://cds.cern.ch/record/2020886/files/LHCC-P-008.pdf</a:t>
            </a:r>
            <a:endParaRPr lang="fr-FR" sz="1800" dirty="0" smtClean="0">
              <a:solidFill>
                <a:srgbClr val="3366FF"/>
              </a:solidFill>
            </a:endParaRPr>
          </a:p>
          <a:p>
            <a:pPr marL="457200" lvl="1" indent="0">
              <a:buNone/>
            </a:pPr>
            <a:endParaRPr lang="fr-FR" sz="1800" dirty="0" smtClean="0">
              <a:solidFill>
                <a:srgbClr val="3366FF"/>
              </a:solidFill>
            </a:endParaRPr>
          </a:p>
          <a:p>
            <a:pPr marL="0" indent="0">
              <a:buNone/>
            </a:pPr>
            <a:r>
              <a:rPr lang="fr-FR" sz="1800" dirty="0" smtClean="0"/>
              <a:t>Un effort similaire a lieu dans l’autre expérience généraliste ATLAS  </a:t>
            </a:r>
          </a:p>
          <a:p>
            <a:pPr marL="0" indent="0">
              <a:buNone/>
            </a:pPr>
            <a:r>
              <a:rPr lang="fr-FR" sz="1800" dirty="0"/>
              <a:t>	 L</a:t>
            </a:r>
            <a:r>
              <a:rPr lang="fr-FR" sz="1800" dirty="0" smtClean="0"/>
              <a:t>ettre d’Intention CERN</a:t>
            </a:r>
            <a:r>
              <a:rPr lang="fr-FR" sz="1800" dirty="0"/>
              <a:t>-LHCC-2012-022. </a:t>
            </a:r>
            <a:endParaRPr lang="fr-FR" sz="1800" dirty="0" smtClean="0"/>
          </a:p>
          <a:p>
            <a:pPr marL="0" lvl="1" indent="0">
              <a:buNone/>
            </a:pPr>
            <a:r>
              <a:rPr lang="fr-FR" sz="1800" dirty="0" smtClean="0"/>
              <a:t>Voir aussi les documents récents (Scope </a:t>
            </a:r>
            <a:r>
              <a:rPr lang="fr-FR" sz="1800" dirty="0"/>
              <a:t>D</a:t>
            </a:r>
            <a:r>
              <a:rPr lang="fr-FR" sz="1800" dirty="0" smtClean="0"/>
              <a:t>ocuments, Septembre 2015) </a:t>
            </a:r>
          </a:p>
          <a:p>
            <a:pPr marL="0" lvl="1" indent="0">
              <a:buNone/>
            </a:pPr>
            <a:r>
              <a:rPr lang="fr-FR" sz="1800" dirty="0"/>
              <a:t>	</a:t>
            </a:r>
            <a:r>
              <a:rPr lang="fr-FR" sz="1800" dirty="0" smtClean="0"/>
              <a:t>CERN</a:t>
            </a:r>
            <a:r>
              <a:rPr lang="fr-FR" sz="1800" dirty="0"/>
              <a:t>-LHCC-2015-</a:t>
            </a:r>
            <a:r>
              <a:rPr lang="fr-FR" sz="1800" dirty="0" smtClean="0"/>
              <a:t>019 et </a:t>
            </a:r>
            <a:r>
              <a:rPr lang="fr-FR" sz="1800" dirty="0"/>
              <a:t>CERN-LHCC-2015-</a:t>
            </a:r>
            <a:r>
              <a:rPr lang="fr-FR" sz="1800" dirty="0" smtClean="0"/>
              <a:t>020</a:t>
            </a:r>
            <a:endParaRPr lang="fr-FR" sz="1800" dirty="0"/>
          </a:p>
        </p:txBody>
      </p:sp>
      <p:sp>
        <p:nvSpPr>
          <p:cNvPr id="2" name="Slide Number Placeholder 1"/>
          <p:cNvSpPr>
            <a:spLocks noGrp="1"/>
          </p:cNvSpPr>
          <p:nvPr>
            <p:ph type="sldNum" sz="quarter" idx="12"/>
          </p:nvPr>
        </p:nvSpPr>
        <p:spPr/>
        <p:txBody>
          <a:bodyPr/>
          <a:lstStyle/>
          <a:p>
            <a:r>
              <a:rPr lang="en-US" dirty="0" smtClean="0"/>
              <a:t>4</a:t>
            </a:r>
            <a:endParaRPr lang="en-US" dirty="0"/>
          </a:p>
        </p:txBody>
      </p:sp>
      <p:sp>
        <p:nvSpPr>
          <p:cNvPr id="5" name="TextBox 4"/>
          <p:cNvSpPr txBox="1"/>
          <p:nvPr/>
        </p:nvSpPr>
        <p:spPr>
          <a:xfrm>
            <a:off x="838200" y="1143000"/>
            <a:ext cx="7392268" cy="1815882"/>
          </a:xfrm>
          <a:prstGeom prst="rect">
            <a:avLst/>
          </a:prstGeom>
          <a:solidFill>
            <a:srgbClr val="FFFF00"/>
          </a:solidFill>
        </p:spPr>
        <p:txBody>
          <a:bodyPr wrap="none" rtlCol="0">
            <a:spAutoFit/>
          </a:bodyPr>
          <a:lstStyle/>
          <a:p>
            <a:pPr marL="285750" indent="-285750">
              <a:buFont typeface="Arial"/>
              <a:buChar char="•"/>
            </a:pPr>
            <a:r>
              <a:rPr lang="fr-FR" sz="2800" dirty="0"/>
              <a:t>Physique au HL-LHC</a:t>
            </a:r>
          </a:p>
          <a:p>
            <a:pPr marL="285750" indent="-285750">
              <a:buFont typeface="Arial"/>
              <a:buChar char="•"/>
            </a:pPr>
            <a:r>
              <a:rPr lang="fr-FR" sz="2800" dirty="0"/>
              <a:t>Challenge pour les détecteurs</a:t>
            </a:r>
          </a:p>
          <a:p>
            <a:pPr marL="285750" indent="-285750">
              <a:buFont typeface="Arial"/>
              <a:buChar char="•"/>
            </a:pPr>
            <a:r>
              <a:rPr lang="fr-FR" sz="2800" dirty="0"/>
              <a:t>Les améliorations de CMS </a:t>
            </a:r>
          </a:p>
          <a:p>
            <a:pPr lvl="1"/>
            <a:r>
              <a:rPr lang="fr-FR" sz="2800" dirty="0"/>
              <a:t>Le cas du Calorimètre à Haute </a:t>
            </a:r>
            <a:r>
              <a:rPr lang="fr-FR" sz="2800" dirty="0" smtClean="0"/>
              <a:t>Granularité</a:t>
            </a:r>
            <a:endParaRPr lang="fr-FR" sz="2800" dirty="0"/>
          </a:p>
        </p:txBody>
      </p:sp>
      <p:pic>
        <p:nvPicPr>
          <p:cNvPr id="6" name="Picture 5" descr="3-CMS.Tower.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0" y="3352800"/>
            <a:ext cx="1406814" cy="2055896"/>
          </a:xfrm>
          <a:prstGeom prst="rect">
            <a:avLst/>
          </a:prstGeom>
        </p:spPr>
      </p:pic>
    </p:spTree>
    <p:extLst>
      <p:ext uri="{BB962C8B-B14F-4D97-AF65-F5344CB8AC3E}">
        <p14:creationId xmlns:p14="http://schemas.microsoft.com/office/powerpoint/2010/main" val="27455477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Physique au HL-LHC</a:t>
            </a:r>
            <a:endParaRPr lang="fr-FR" dirty="0"/>
          </a:p>
        </p:txBody>
      </p:sp>
      <p:sp>
        <p:nvSpPr>
          <p:cNvPr id="5" name="Text Placeholder 4"/>
          <p:cNvSpPr>
            <a:spLocks noGrp="1"/>
          </p:cNvSpPr>
          <p:nvPr>
            <p:ph type="body" idx="1"/>
          </p:nvPr>
        </p:nvSpPr>
        <p:spPr/>
        <p:txBody>
          <a:bodyPr/>
          <a:lstStyle/>
          <a:p>
            <a:endParaRPr lang="fr-FR"/>
          </a:p>
        </p:txBody>
      </p:sp>
      <p:sp>
        <p:nvSpPr>
          <p:cNvPr id="4" name="Slide Number Placeholder 3"/>
          <p:cNvSpPr>
            <a:spLocks noGrp="1"/>
          </p:cNvSpPr>
          <p:nvPr>
            <p:ph type="sldNum" sz="quarter" idx="12"/>
          </p:nvPr>
        </p:nvSpPr>
        <p:spPr/>
        <p:txBody>
          <a:bodyPr/>
          <a:lstStyle/>
          <a:p>
            <a:fld id="{272C85A7-E127-1C42-B569-E66F2CC18380}" type="slidenum">
              <a:rPr lang="en-US" smtClean="0"/>
              <a:pPr/>
              <a:t>5</a:t>
            </a:fld>
            <a:endParaRPr lang="en-US"/>
          </a:p>
        </p:txBody>
      </p:sp>
    </p:spTree>
    <p:extLst>
      <p:ext uri="{BB962C8B-B14F-4D97-AF65-F5344CB8AC3E}">
        <p14:creationId xmlns:p14="http://schemas.microsoft.com/office/powerpoint/2010/main" val="19986674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Higgs(1)</a:t>
            </a:r>
            <a:endParaRPr lang="en-GB" dirty="0"/>
          </a:p>
        </p:txBody>
      </p:sp>
      <p:sp>
        <p:nvSpPr>
          <p:cNvPr id="2" name="Slide Number Placeholder 1"/>
          <p:cNvSpPr>
            <a:spLocks noGrp="1"/>
          </p:cNvSpPr>
          <p:nvPr>
            <p:ph type="sldNum" sz="quarter" idx="12"/>
          </p:nvPr>
        </p:nvSpPr>
        <p:spPr/>
        <p:txBody>
          <a:bodyPr/>
          <a:lstStyle/>
          <a:p>
            <a:fld id="{C25F752F-6A68-E94F-A510-21FBF0259478}" type="slidenum">
              <a:rPr lang="en-US" smtClean="0"/>
              <a:pPr/>
              <a:t>6</a:t>
            </a:fld>
            <a:endParaRPr lang="en-US"/>
          </a:p>
        </p:txBody>
      </p:sp>
      <p:sp>
        <p:nvSpPr>
          <p:cNvPr id="5" name="TextBox 4"/>
          <p:cNvSpPr txBox="1"/>
          <p:nvPr/>
        </p:nvSpPr>
        <p:spPr>
          <a:xfrm>
            <a:off x="457200" y="1524000"/>
            <a:ext cx="8305800" cy="1969770"/>
          </a:xfrm>
          <a:prstGeom prst="rect">
            <a:avLst/>
          </a:prstGeom>
          <a:noFill/>
        </p:spPr>
        <p:txBody>
          <a:bodyPr wrap="square" rtlCol="0">
            <a:spAutoFit/>
          </a:bodyPr>
          <a:lstStyle/>
          <a:p>
            <a:r>
              <a:rPr lang="fr-FR" dirty="0" smtClean="0"/>
              <a:t>Une fois connue sa masse, les propriétés du Higgs du Modèle Standard sont parfaitement connues. Toute déviation serait le signe de Nouvelle Physique	</a:t>
            </a:r>
          </a:p>
          <a:p>
            <a:pPr marL="285750" indent="-285750">
              <a:buFont typeface="Arial"/>
              <a:buChar char="•"/>
            </a:pPr>
            <a:r>
              <a:rPr lang="fr-FR" dirty="0" smtClean="0">
                <a:solidFill>
                  <a:srgbClr val="0000FF"/>
                </a:solidFill>
              </a:rPr>
              <a:t>10</a:t>
            </a:r>
            <a:r>
              <a:rPr lang="fr-FR" baseline="30000" dirty="0">
                <a:solidFill>
                  <a:srgbClr val="0000FF"/>
                </a:solidFill>
              </a:rPr>
              <a:t>8</a:t>
            </a:r>
            <a:r>
              <a:rPr lang="fr-FR" dirty="0" smtClean="0">
                <a:solidFill>
                  <a:srgbClr val="0000FF"/>
                </a:solidFill>
              </a:rPr>
              <a:t> H(125)  produits !</a:t>
            </a:r>
          </a:p>
          <a:p>
            <a:pPr lvl="1"/>
            <a:r>
              <a:rPr lang="fr-FR" dirty="0" smtClean="0"/>
              <a:t>~5000                          complètement reconstruits </a:t>
            </a:r>
          </a:p>
          <a:p>
            <a:pPr lvl="1"/>
            <a:r>
              <a:rPr lang="fr-FR" sz="1400" dirty="0" smtClean="0"/>
              <a:t>     Etude fine structure CP</a:t>
            </a:r>
          </a:p>
          <a:p>
            <a:pPr marL="285750" indent="-285750">
              <a:buFont typeface="Arial"/>
              <a:buChar char="•"/>
            </a:pPr>
            <a:r>
              <a:rPr lang="fr-FR" dirty="0" smtClean="0"/>
              <a:t>Mesure </a:t>
            </a:r>
            <a:r>
              <a:rPr lang="fr-FR" dirty="0"/>
              <a:t>d</a:t>
            </a:r>
            <a:r>
              <a:rPr lang="fr-FR" dirty="0" smtClean="0"/>
              <a:t>es couplages du H(125)  ~ 3-5%  </a:t>
            </a:r>
            <a:r>
              <a:rPr lang="fr-FR" sz="1400" dirty="0" smtClean="0"/>
              <a:t>/expérience</a:t>
            </a:r>
            <a:endParaRPr lang="fr-FR" sz="1400"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2743200"/>
            <a:ext cx="1435100" cy="165100"/>
          </a:xfrm>
          <a:prstGeom prst="rect">
            <a:avLst/>
          </a:prstGeom>
        </p:spPr>
      </p:pic>
      <p:pic>
        <p:nvPicPr>
          <p:cNvPr id="10" name="Picture 9" descr="Higgs_coupling_30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4279070"/>
            <a:ext cx="3383617" cy="2431444"/>
          </a:xfrm>
          <a:prstGeom prst="rect">
            <a:avLst/>
          </a:prstGeom>
        </p:spPr>
      </p:pic>
      <p:pic>
        <p:nvPicPr>
          <p:cNvPr id="11" name="Picture 10" descr="Higgs_coupling_30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4623" y="4279070"/>
            <a:ext cx="3277577" cy="2355244"/>
          </a:xfrm>
          <a:prstGeom prst="rect">
            <a:avLst/>
          </a:prstGeom>
        </p:spPr>
      </p:pic>
      <p:pic>
        <p:nvPicPr>
          <p:cNvPr id="12" name="Picture 11" descr="Best fit_with BS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3429000"/>
            <a:ext cx="3527591" cy="3505200"/>
          </a:xfrm>
          <a:prstGeom prst="rect">
            <a:avLst/>
          </a:prstGeom>
        </p:spPr>
      </p:pic>
      <p:sp>
        <p:nvSpPr>
          <p:cNvPr id="13" name="TextBox 12"/>
          <p:cNvSpPr txBox="1"/>
          <p:nvPr/>
        </p:nvSpPr>
        <p:spPr>
          <a:xfrm>
            <a:off x="4953000" y="4800600"/>
            <a:ext cx="790250" cy="307777"/>
          </a:xfrm>
          <a:prstGeom prst="rect">
            <a:avLst/>
          </a:prstGeom>
          <a:noFill/>
        </p:spPr>
        <p:txBody>
          <a:bodyPr wrap="none" rtlCol="0">
            <a:spAutoFit/>
          </a:bodyPr>
          <a:lstStyle/>
          <a:p>
            <a:r>
              <a:rPr lang="fr-FR" sz="1400" dirty="0" smtClean="0"/>
              <a:t>300 fb</a:t>
            </a:r>
            <a:r>
              <a:rPr lang="fr-FR" sz="1400" baseline="30000" dirty="0" smtClean="0"/>
              <a:t>-1</a:t>
            </a:r>
            <a:endParaRPr lang="fr-FR" sz="1400" baseline="30000" dirty="0"/>
          </a:p>
        </p:txBody>
      </p:sp>
      <p:sp>
        <p:nvSpPr>
          <p:cNvPr id="14" name="TextBox 13"/>
          <p:cNvSpPr txBox="1"/>
          <p:nvPr/>
        </p:nvSpPr>
        <p:spPr>
          <a:xfrm>
            <a:off x="8001000" y="4800600"/>
            <a:ext cx="890100" cy="307777"/>
          </a:xfrm>
          <a:prstGeom prst="rect">
            <a:avLst/>
          </a:prstGeom>
          <a:noFill/>
        </p:spPr>
        <p:txBody>
          <a:bodyPr wrap="none" rtlCol="0">
            <a:spAutoFit/>
          </a:bodyPr>
          <a:lstStyle/>
          <a:p>
            <a:r>
              <a:rPr lang="fr-FR" sz="1400" dirty="0" smtClean="0"/>
              <a:t>3000 fb</a:t>
            </a:r>
            <a:r>
              <a:rPr lang="fr-FR" sz="1400" baseline="30000" dirty="0" smtClean="0"/>
              <a:t>-1</a:t>
            </a:r>
            <a:endParaRPr lang="fr-FR" sz="1400" baseline="30000" dirty="0"/>
          </a:p>
        </p:txBody>
      </p:sp>
      <p:pic>
        <p:nvPicPr>
          <p:cNvPr id="15" name="Picture 14" descr="InvMass_4L_AgeI_PhaseII_TP.pdf"/>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6591580" y="1714220"/>
            <a:ext cx="2133601" cy="2972363"/>
          </a:xfrm>
          <a:prstGeom prst="rect">
            <a:avLst/>
          </a:prstGeom>
        </p:spPr>
      </p:pic>
      <p:sp>
        <p:nvSpPr>
          <p:cNvPr id="16" name="TextBox 15"/>
          <p:cNvSpPr txBox="1"/>
          <p:nvPr/>
        </p:nvSpPr>
        <p:spPr>
          <a:xfrm>
            <a:off x="7696200" y="2819400"/>
            <a:ext cx="1295400" cy="369332"/>
          </a:xfrm>
          <a:prstGeom prst="rect">
            <a:avLst/>
          </a:prstGeom>
          <a:solidFill>
            <a:schemeClr val="bg1"/>
          </a:solidFill>
        </p:spPr>
        <p:txBody>
          <a:bodyPr wrap="square" rtlCol="0">
            <a:spAutoFit/>
          </a:bodyPr>
          <a:lstStyle/>
          <a:p>
            <a:r>
              <a:rPr lang="fr-FR" sz="600" dirty="0" smtClean="0">
                <a:solidFill>
                  <a:srgbClr val="FF0000"/>
                </a:solidFill>
              </a:rPr>
              <a:t>HL-LHC, détecteur non amélioré</a:t>
            </a:r>
          </a:p>
          <a:p>
            <a:endParaRPr lang="fr-FR" sz="600" dirty="0" smtClean="0">
              <a:solidFill>
                <a:srgbClr val="3366FF"/>
              </a:solidFill>
            </a:endParaRPr>
          </a:p>
          <a:p>
            <a:r>
              <a:rPr lang="fr-FR" sz="600" dirty="0" smtClean="0">
                <a:solidFill>
                  <a:srgbClr val="3366FF"/>
                </a:solidFill>
              </a:rPr>
              <a:t>HL-LHC avec améliorations</a:t>
            </a:r>
            <a:endParaRPr lang="fr-FR" sz="600" dirty="0">
              <a:solidFill>
                <a:srgbClr val="3366FF"/>
              </a:solidFill>
            </a:endParaRPr>
          </a:p>
        </p:txBody>
      </p:sp>
      <p:cxnSp>
        <p:nvCxnSpPr>
          <p:cNvPr id="6" name="Straight Connector 5"/>
          <p:cNvCxnSpPr/>
          <p:nvPr/>
        </p:nvCxnSpPr>
        <p:spPr>
          <a:xfrm>
            <a:off x="7543800" y="2895600"/>
            <a:ext cx="152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543800" y="3124200"/>
            <a:ext cx="1524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72462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Higgs(2)</a:t>
            </a:r>
            <a:endParaRPr lang="en-GB"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7</a:t>
            </a:fld>
            <a:endParaRPr lang="en-US"/>
          </a:p>
        </p:txBody>
      </p:sp>
      <p:sp>
        <p:nvSpPr>
          <p:cNvPr id="4" name="TextBox 3"/>
          <p:cNvSpPr txBox="1"/>
          <p:nvPr/>
        </p:nvSpPr>
        <p:spPr>
          <a:xfrm>
            <a:off x="381000" y="990600"/>
            <a:ext cx="8305800" cy="3477875"/>
          </a:xfrm>
          <a:prstGeom prst="rect">
            <a:avLst/>
          </a:prstGeom>
          <a:noFill/>
        </p:spPr>
        <p:txBody>
          <a:bodyPr wrap="square" rtlCol="0">
            <a:spAutoFit/>
          </a:bodyPr>
          <a:lstStyle/>
          <a:p>
            <a:pPr marL="285750" indent="-285750">
              <a:buFont typeface="Arial"/>
              <a:buChar char="•"/>
            </a:pPr>
            <a:r>
              <a:rPr lang="fr-FR" dirty="0" smtClean="0"/>
              <a:t>Le </a:t>
            </a:r>
            <a:r>
              <a:rPr lang="fr-FR" dirty="0" smtClean="0">
                <a:solidFill>
                  <a:srgbClr val="0000FF"/>
                </a:solidFill>
              </a:rPr>
              <a:t>couplage au </a:t>
            </a:r>
            <a:r>
              <a:rPr lang="fr-FR" dirty="0" err="1" smtClean="0">
                <a:solidFill>
                  <a:srgbClr val="0000FF"/>
                </a:solidFill>
                <a:latin typeface="Symbol" charset="2"/>
                <a:cs typeface="Symbol" charset="2"/>
              </a:rPr>
              <a:t>t</a:t>
            </a:r>
            <a:r>
              <a:rPr lang="fr-FR" dirty="0" smtClean="0">
                <a:solidFill>
                  <a:srgbClr val="0000FF"/>
                </a:solidFill>
              </a:rPr>
              <a:t> </a:t>
            </a:r>
            <a:r>
              <a:rPr lang="fr-FR" dirty="0" smtClean="0"/>
              <a:t>peut être étudié précisément avec la production du Higgs par </a:t>
            </a:r>
            <a:r>
              <a:rPr lang="fr-FR" dirty="0" err="1" smtClean="0"/>
              <a:t>Vector</a:t>
            </a:r>
            <a:r>
              <a:rPr lang="fr-FR" dirty="0" smtClean="0"/>
              <a:t> Boson Fusion (réduction du bruit de fond)</a:t>
            </a:r>
          </a:p>
          <a:p>
            <a:pPr marL="285750" indent="-285750">
              <a:buFont typeface="Arial"/>
              <a:buChar char="•"/>
            </a:pPr>
            <a:endParaRPr lang="fr-FR" dirty="0" smtClean="0"/>
          </a:p>
          <a:p>
            <a:pPr marL="285750" indent="-285750">
              <a:buFont typeface="Arial"/>
              <a:buChar char="•"/>
            </a:pPr>
            <a:r>
              <a:rPr lang="fr-FR" dirty="0" smtClean="0">
                <a:solidFill>
                  <a:srgbClr val="0000FF"/>
                </a:solidFill>
              </a:rPr>
              <a:t>Couplage à la deuxième génération</a:t>
            </a:r>
            <a:r>
              <a:rPr lang="fr-FR" dirty="0" smtClean="0"/>
              <a:t>                 &lt; 10% précision</a:t>
            </a:r>
          </a:p>
          <a:p>
            <a:pPr marL="285750" indent="-285750">
              <a:buFont typeface="Arial"/>
              <a:buChar char="•"/>
            </a:pPr>
            <a:endParaRPr lang="fr-FR" dirty="0" smtClean="0"/>
          </a:p>
          <a:p>
            <a:pPr marL="285750" indent="-285750">
              <a:buFont typeface="Arial"/>
              <a:buChar char="•"/>
            </a:pPr>
            <a:r>
              <a:rPr lang="fr-FR" dirty="0" smtClean="0"/>
              <a:t>Production de paire de Higgs</a:t>
            </a:r>
          </a:p>
          <a:p>
            <a:pPr marL="742950" lvl="1" indent="-285750">
              <a:buFont typeface="Arial"/>
              <a:buChar char="•"/>
            </a:pPr>
            <a:r>
              <a:rPr lang="fr-FR" sz="1600" dirty="0" smtClean="0"/>
              <a:t>Teste le </a:t>
            </a:r>
            <a:r>
              <a:rPr lang="fr-FR" sz="1600" dirty="0" smtClean="0">
                <a:solidFill>
                  <a:srgbClr val="0000FF"/>
                </a:solidFill>
              </a:rPr>
              <a:t>self-couplage du Higgs</a:t>
            </a:r>
          </a:p>
          <a:p>
            <a:pPr marL="742950" lvl="1" indent="-285750">
              <a:buFont typeface="Arial"/>
              <a:buChar char="•"/>
            </a:pPr>
            <a:r>
              <a:rPr lang="fr-FR" sz="1600" dirty="0" smtClean="0"/>
              <a:t>Interférence négative de deux diagrammes </a:t>
            </a:r>
            <a:r>
              <a:rPr lang="fr-FR" sz="1600" dirty="0" err="1" smtClean="0">
                <a:solidFill>
                  <a:srgbClr val="FF0000"/>
                </a:solidFill>
                <a:latin typeface="Symbol" charset="2"/>
                <a:cs typeface="Symbol" charset="2"/>
              </a:rPr>
              <a:t>s</a:t>
            </a:r>
            <a:r>
              <a:rPr lang="fr-FR" sz="1600" baseline="-25000" dirty="0" err="1" smtClean="0">
                <a:solidFill>
                  <a:srgbClr val="FF0000"/>
                </a:solidFill>
                <a:latin typeface="Symbol" charset="2"/>
                <a:cs typeface="Symbol" charset="2"/>
              </a:rPr>
              <a:t>HH</a:t>
            </a:r>
            <a:r>
              <a:rPr lang="fr-FR" sz="1600" dirty="0" smtClean="0">
                <a:solidFill>
                  <a:srgbClr val="FF0000"/>
                </a:solidFill>
              </a:rPr>
              <a:t> ~ 1/1000 </a:t>
            </a:r>
            <a:r>
              <a:rPr lang="fr-FR" sz="1600" dirty="0" err="1">
                <a:solidFill>
                  <a:srgbClr val="FF0000"/>
                </a:solidFill>
                <a:latin typeface="Symbol" charset="2"/>
                <a:cs typeface="Symbol" charset="2"/>
              </a:rPr>
              <a:t>s</a:t>
            </a:r>
            <a:r>
              <a:rPr lang="fr-FR" sz="1600" baseline="-25000" dirty="0" err="1" smtClean="0">
                <a:solidFill>
                  <a:srgbClr val="FF0000"/>
                </a:solidFill>
              </a:rPr>
              <a:t>single</a:t>
            </a:r>
            <a:r>
              <a:rPr lang="fr-FR" sz="1600" baseline="-25000" dirty="0" smtClean="0">
                <a:solidFill>
                  <a:srgbClr val="FF0000"/>
                </a:solidFill>
              </a:rPr>
              <a:t> H</a:t>
            </a:r>
          </a:p>
          <a:p>
            <a:pPr lvl="2"/>
            <a:r>
              <a:rPr lang="fr-FR" sz="1600" i="1" dirty="0"/>
              <a:t> </a:t>
            </a:r>
            <a:r>
              <a:rPr lang="fr-FR" sz="1600" i="1" dirty="0" smtClean="0"/>
              <a:t>    pourrait </a:t>
            </a:r>
            <a:r>
              <a:rPr lang="fr-FR" sz="1600" i="1" dirty="0"/>
              <a:t>être fortement augmenté dans le cas de couplages non-</a:t>
            </a:r>
            <a:r>
              <a:rPr lang="fr-FR" sz="1600" i="1" dirty="0" smtClean="0"/>
              <a:t>standards</a:t>
            </a:r>
            <a:endParaRPr lang="fr-FR" sz="1600" i="1" baseline="-25000" dirty="0" smtClean="0">
              <a:solidFill>
                <a:srgbClr val="FF0000"/>
              </a:solidFill>
            </a:endParaRPr>
          </a:p>
          <a:p>
            <a:pPr marL="742950" lvl="1" indent="-285750">
              <a:buFont typeface="Arial"/>
              <a:buChar char="•"/>
            </a:pPr>
            <a:r>
              <a:rPr lang="fr-FR" sz="1600" dirty="0" smtClean="0"/>
              <a:t>Bruit de fond résonnant </a:t>
            </a:r>
          </a:p>
          <a:p>
            <a:pPr marL="742950" lvl="1" indent="-285750">
              <a:buFont typeface="Arial"/>
              <a:buChar char="•"/>
            </a:pPr>
            <a:r>
              <a:rPr lang="fr-FR" sz="1600" dirty="0" smtClean="0"/>
              <a:t>&gt;2</a:t>
            </a:r>
            <a:r>
              <a:rPr lang="fr-FR" sz="1600" dirty="0" smtClean="0">
                <a:latin typeface="Symbol" charset="2"/>
                <a:cs typeface="Symbol" charset="2"/>
              </a:rPr>
              <a:t>s</a:t>
            </a:r>
            <a:r>
              <a:rPr lang="fr-FR" sz="1600" dirty="0" smtClean="0"/>
              <a:t> attendus combinant </a:t>
            </a:r>
          </a:p>
          <a:p>
            <a:pPr marL="742950" lvl="1" indent="-285750">
              <a:buFont typeface="Arial"/>
              <a:buChar char="•"/>
            </a:pPr>
            <a:endParaRPr lang="fr-FR" sz="1600" dirty="0" smtClean="0"/>
          </a:p>
          <a:p>
            <a:pPr marL="285750" indent="-285750">
              <a:buFont typeface="Arial"/>
              <a:buChar char="•"/>
            </a:pPr>
            <a:r>
              <a:rPr lang="fr-FR" sz="1600" dirty="0" smtClean="0"/>
              <a:t>Recherche d’éventuels autres Bosons de </a:t>
            </a:r>
            <a:r>
              <a:rPr lang="fr-FR" sz="1600" dirty="0" err="1" smtClean="0"/>
              <a:t>Higgs</a:t>
            </a:r>
            <a:r>
              <a:rPr lang="fr-FR" sz="1600" dirty="0" smtClean="0"/>
              <a:t> </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95800" y="1905000"/>
            <a:ext cx="787400" cy="215900"/>
          </a:xfrm>
          <a:prstGeom prst="rect">
            <a:avLst/>
          </a:prstGeom>
        </p:spPr>
      </p:pic>
      <p:pic>
        <p:nvPicPr>
          <p:cNvPr id="7" name="Picture 6" descr="VBF.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0100" y="1524000"/>
            <a:ext cx="1981200" cy="1506341"/>
          </a:xfrm>
          <a:prstGeom prst="rect">
            <a:avLst/>
          </a:prstGeom>
        </p:spPr>
      </p:pic>
      <p:pic>
        <p:nvPicPr>
          <p:cNvPr id="8" name="Picture 7" descr="SMdiagram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5029200"/>
            <a:ext cx="4343400" cy="1009255"/>
          </a:xfrm>
          <a:prstGeom prst="rect">
            <a:avLst/>
          </a:prstGeom>
        </p:spPr>
      </p:pic>
      <p:pic>
        <p:nvPicPr>
          <p:cNvPr id="9" name="Picture 8" descr="hh_bbgg_mgg.pdf"/>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6061387" y="3593031"/>
            <a:ext cx="2537581" cy="3535156"/>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81400" y="3429000"/>
            <a:ext cx="1231900" cy="203200"/>
          </a:xfrm>
          <a:prstGeom prst="rect">
            <a:avLst/>
          </a:prstGeom>
        </p:spPr>
      </p:pic>
      <p:pic>
        <p:nvPicPr>
          <p:cNvPr id="12" name="Picture 11"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34000" y="6553200"/>
            <a:ext cx="3628943" cy="213467"/>
          </a:xfrm>
          <a:prstGeom prst="rect">
            <a:avLst/>
          </a:prstGeom>
        </p:spPr>
      </p:pic>
      <p:pic>
        <p:nvPicPr>
          <p:cNvPr id="13" name="Picture 12" descr="latex-image-1.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632188" y="3672300"/>
            <a:ext cx="2400300" cy="254000"/>
          </a:xfrm>
          <a:prstGeom prst="rect">
            <a:avLst/>
          </a:prstGeom>
        </p:spPr>
      </p:pic>
      <p:sp>
        <p:nvSpPr>
          <p:cNvPr id="15" name="Oval 14"/>
          <p:cNvSpPr/>
          <p:nvPr/>
        </p:nvSpPr>
        <p:spPr>
          <a:xfrm>
            <a:off x="4267200" y="54864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95740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Diffusion longitudinale Boson –Boson </a:t>
            </a:r>
            <a:endParaRPr lang="fr-FR"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8</a:t>
            </a:fld>
            <a:endParaRPr lang="en-US" dirty="0"/>
          </a:p>
        </p:txBody>
      </p:sp>
      <p:pic>
        <p:nvPicPr>
          <p:cNvPr id="4" name="Picture 3"/>
          <p:cNvPicPr>
            <a:picLocks noChangeAspect="1"/>
          </p:cNvPicPr>
          <p:nvPr/>
        </p:nvPicPr>
        <p:blipFill>
          <a:blip r:embed="rId2"/>
          <a:stretch>
            <a:fillRect/>
          </a:stretch>
        </p:blipFill>
        <p:spPr>
          <a:xfrm>
            <a:off x="2286000" y="990600"/>
            <a:ext cx="4013200" cy="2019300"/>
          </a:xfrm>
          <a:prstGeom prst="rect">
            <a:avLst/>
          </a:prstGeom>
        </p:spPr>
      </p:pic>
      <p:sp>
        <p:nvSpPr>
          <p:cNvPr id="5" name="TextBox 4"/>
          <p:cNvSpPr txBox="1"/>
          <p:nvPr/>
        </p:nvSpPr>
        <p:spPr>
          <a:xfrm>
            <a:off x="533400" y="3124200"/>
            <a:ext cx="8153400" cy="1631216"/>
          </a:xfrm>
          <a:prstGeom prst="rect">
            <a:avLst/>
          </a:prstGeom>
          <a:noFill/>
        </p:spPr>
        <p:txBody>
          <a:bodyPr wrap="square" rtlCol="0">
            <a:spAutoFit/>
          </a:bodyPr>
          <a:lstStyle/>
          <a:p>
            <a:pPr marL="285750" indent="-285750">
              <a:buFont typeface="Arial"/>
              <a:buChar char="•"/>
            </a:pPr>
            <a:r>
              <a:rPr lang="fr-FR" sz="1600" dirty="0" smtClean="0"/>
              <a:t>La section efficace de diffusion de bosons polarisés longitudinalement est régularisée par le phénomène de brisure de symétrie.</a:t>
            </a:r>
          </a:p>
          <a:p>
            <a:pPr marL="285750" indent="-285750">
              <a:buFont typeface="Arial"/>
              <a:buChar char="•"/>
            </a:pPr>
            <a:r>
              <a:rPr lang="fr-FR" sz="1600" dirty="0" smtClean="0"/>
              <a:t>W W (meilleur choix: deux leptons de même signe)  ou WZ (trois leptons)</a:t>
            </a:r>
          </a:p>
          <a:p>
            <a:pPr marL="285750" indent="-285750">
              <a:buFont typeface="Arial"/>
              <a:buChar char="•"/>
            </a:pPr>
            <a:r>
              <a:rPr lang="fr-FR" sz="1600" dirty="0" smtClean="0"/>
              <a:t>Sélection cinématique de la composante longitudinale (</a:t>
            </a:r>
            <a:r>
              <a:rPr lang="fr-FR" sz="1600" dirty="0" smtClean="0">
                <a:latin typeface="Symbol" charset="2"/>
                <a:cs typeface="Symbol" charset="2"/>
              </a:rPr>
              <a:t>DF</a:t>
            </a:r>
            <a:r>
              <a:rPr lang="fr-FR" sz="1600" baseline="-25000" dirty="0" smtClean="0"/>
              <a:t>j3j4</a:t>
            </a:r>
            <a:r>
              <a:rPr lang="fr-FR" sz="1600" dirty="0" smtClean="0"/>
              <a:t>, P</a:t>
            </a:r>
            <a:r>
              <a:rPr lang="fr-FR" sz="1600" baseline="-25000" dirty="0" smtClean="0"/>
              <a:t>T</a:t>
            </a:r>
            <a:r>
              <a:rPr lang="fr-FR" sz="1600" dirty="0" smtClean="0"/>
              <a:t>(l) )</a:t>
            </a:r>
          </a:p>
          <a:p>
            <a:r>
              <a:rPr lang="fr-FR" dirty="0" smtClean="0"/>
              <a:t> </a:t>
            </a:r>
          </a:p>
          <a:p>
            <a:endParaRPr lang="fr-FR" dirty="0"/>
          </a:p>
        </p:txBody>
      </p:sp>
      <p:sp>
        <p:nvSpPr>
          <p:cNvPr id="6" name="TextBox 5"/>
          <p:cNvSpPr txBox="1"/>
          <p:nvPr/>
        </p:nvSpPr>
        <p:spPr>
          <a:xfrm>
            <a:off x="4495800" y="914400"/>
            <a:ext cx="1385265" cy="276999"/>
          </a:xfrm>
          <a:prstGeom prst="rect">
            <a:avLst/>
          </a:prstGeom>
          <a:noFill/>
        </p:spPr>
        <p:txBody>
          <a:bodyPr wrap="none" rtlCol="0">
            <a:spAutoFit/>
          </a:bodyPr>
          <a:lstStyle/>
          <a:p>
            <a:r>
              <a:rPr lang="fr-FR" baseline="-25000" dirty="0" smtClean="0"/>
              <a:t>Jets d’étiquetage</a:t>
            </a:r>
            <a:endParaRPr lang="fr-FR" baseline="-25000" dirty="0"/>
          </a:p>
        </p:txBody>
      </p:sp>
      <p:sp>
        <p:nvSpPr>
          <p:cNvPr id="7" name="TextBox 6"/>
          <p:cNvSpPr txBox="1"/>
          <p:nvPr/>
        </p:nvSpPr>
        <p:spPr>
          <a:xfrm>
            <a:off x="4572000" y="2667000"/>
            <a:ext cx="1385265" cy="276999"/>
          </a:xfrm>
          <a:prstGeom prst="rect">
            <a:avLst/>
          </a:prstGeom>
          <a:noFill/>
        </p:spPr>
        <p:txBody>
          <a:bodyPr wrap="none" rtlCol="0">
            <a:spAutoFit/>
          </a:bodyPr>
          <a:lstStyle/>
          <a:p>
            <a:r>
              <a:rPr lang="fr-FR" baseline="-25000" dirty="0" smtClean="0"/>
              <a:t>Jets d’étiquetage</a:t>
            </a:r>
            <a:endParaRPr lang="fr-FR" baseline="-25000" dirty="0"/>
          </a:p>
        </p:txBody>
      </p:sp>
      <p:sp>
        <p:nvSpPr>
          <p:cNvPr id="8" name="TextBox 7"/>
          <p:cNvSpPr txBox="1"/>
          <p:nvPr/>
        </p:nvSpPr>
        <p:spPr>
          <a:xfrm>
            <a:off x="6096000" y="1447800"/>
            <a:ext cx="2083849" cy="461665"/>
          </a:xfrm>
          <a:prstGeom prst="rect">
            <a:avLst/>
          </a:prstGeom>
          <a:noFill/>
        </p:spPr>
        <p:txBody>
          <a:bodyPr wrap="none" rtlCol="0">
            <a:spAutoFit/>
          </a:bodyPr>
          <a:lstStyle/>
          <a:p>
            <a:r>
              <a:rPr lang="fr-FR" baseline="-25000" dirty="0" smtClean="0"/>
              <a:t>Désintégrations </a:t>
            </a:r>
            <a:r>
              <a:rPr lang="fr-FR" baseline="-25000" dirty="0" err="1" smtClean="0"/>
              <a:t>leptoniques</a:t>
            </a:r>
            <a:endParaRPr lang="fr-FR" baseline="-25000" dirty="0" smtClean="0"/>
          </a:p>
          <a:p>
            <a:endParaRPr lang="fr-FR" baseline="-25000" dirty="0"/>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5600" y="1981200"/>
            <a:ext cx="787400" cy="17780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81800" y="2286000"/>
            <a:ext cx="889000" cy="190500"/>
          </a:xfrm>
          <a:prstGeom prst="rect">
            <a:avLst/>
          </a:prstGeom>
        </p:spPr>
      </p:pic>
      <p:sp>
        <p:nvSpPr>
          <p:cNvPr id="11" name="TextBox 10"/>
          <p:cNvSpPr txBox="1"/>
          <p:nvPr/>
        </p:nvSpPr>
        <p:spPr>
          <a:xfrm>
            <a:off x="4495800" y="1752600"/>
            <a:ext cx="313044" cy="369332"/>
          </a:xfrm>
          <a:prstGeom prst="rect">
            <a:avLst/>
          </a:prstGeom>
          <a:noFill/>
        </p:spPr>
        <p:txBody>
          <a:bodyPr wrap="none" rtlCol="0">
            <a:spAutoFit/>
          </a:bodyPr>
          <a:lstStyle/>
          <a:p>
            <a:r>
              <a:rPr lang="fr-FR" dirty="0" smtClean="0"/>
              <a:t>?</a:t>
            </a:r>
            <a:endParaRPr lang="fr-FR" dirty="0"/>
          </a:p>
        </p:txBody>
      </p:sp>
      <p:pic>
        <p:nvPicPr>
          <p:cNvPr id="12" name="Picture 11" descr="LL_scattering_vsLumi.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0600" y="4267200"/>
            <a:ext cx="2699505" cy="2590800"/>
          </a:xfrm>
          <a:prstGeom prst="rect">
            <a:avLst/>
          </a:prstGeom>
        </p:spPr>
      </p:pic>
      <p:sp>
        <p:nvSpPr>
          <p:cNvPr id="13" name="TextBox 12"/>
          <p:cNvSpPr txBox="1"/>
          <p:nvPr/>
        </p:nvSpPr>
        <p:spPr>
          <a:xfrm>
            <a:off x="1524000" y="5105400"/>
            <a:ext cx="3200400" cy="923330"/>
          </a:xfrm>
          <a:prstGeom prst="rect">
            <a:avLst/>
          </a:prstGeom>
          <a:solidFill>
            <a:srgbClr val="FFFF00"/>
          </a:solidFill>
        </p:spPr>
        <p:txBody>
          <a:bodyPr wrap="square" rtlCol="0">
            <a:spAutoFit/>
          </a:bodyPr>
          <a:lstStyle/>
          <a:p>
            <a:r>
              <a:rPr lang="fr-FR" dirty="0" smtClean="0"/>
              <a:t>Une </a:t>
            </a:r>
            <a:r>
              <a:rPr lang="fr-FR" dirty="0" err="1" smtClean="0"/>
              <a:t>significance</a:t>
            </a:r>
            <a:r>
              <a:rPr lang="fr-FR" dirty="0" smtClean="0"/>
              <a:t> de 2.4 </a:t>
            </a:r>
            <a:r>
              <a:rPr lang="fr-FR" dirty="0" smtClean="0">
                <a:latin typeface="Symbol" charset="2"/>
                <a:cs typeface="Symbol" charset="2"/>
              </a:rPr>
              <a:t>s</a:t>
            </a:r>
            <a:r>
              <a:rPr lang="fr-FR" dirty="0"/>
              <a:t> </a:t>
            </a:r>
            <a:r>
              <a:rPr lang="fr-FR" dirty="0" smtClean="0"/>
              <a:t>pour la </a:t>
            </a:r>
            <a:r>
              <a:rPr lang="fr-FR" dirty="0"/>
              <a:t> </a:t>
            </a:r>
            <a:r>
              <a:rPr lang="fr-FR" dirty="0" smtClean="0"/>
              <a:t>section efficace </a:t>
            </a:r>
            <a:r>
              <a:rPr lang="fr-FR" dirty="0"/>
              <a:t>pour</a:t>
            </a:r>
          </a:p>
          <a:p>
            <a:r>
              <a:rPr lang="fr-FR" dirty="0" smtClean="0"/>
              <a:t>W</a:t>
            </a:r>
            <a:r>
              <a:rPr lang="fr-FR" baseline="-25000" dirty="0" smtClean="0"/>
              <a:t>L</a:t>
            </a:r>
            <a:r>
              <a:rPr lang="fr-FR" dirty="0" smtClean="0"/>
              <a:t>W</a:t>
            </a:r>
            <a:r>
              <a:rPr lang="fr-FR" baseline="-25000" dirty="0" smtClean="0"/>
              <a:t>L </a:t>
            </a:r>
            <a:r>
              <a:rPr lang="fr-FR" dirty="0" smtClean="0"/>
              <a:t>avec 3000 fb</a:t>
            </a:r>
            <a:r>
              <a:rPr lang="fr-FR" baseline="30000" dirty="0" smtClean="0"/>
              <a:t>-1</a:t>
            </a:r>
            <a:endParaRPr lang="fr-FR" baseline="30000" dirty="0"/>
          </a:p>
        </p:txBody>
      </p:sp>
      <p:cxnSp>
        <p:nvCxnSpPr>
          <p:cNvPr id="15" name="Straight Connector 14"/>
          <p:cNvCxnSpPr/>
          <p:nvPr/>
        </p:nvCxnSpPr>
        <p:spPr>
          <a:xfrm flipV="1">
            <a:off x="6172200" y="4419600"/>
            <a:ext cx="0" cy="2133600"/>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48600" y="4572000"/>
            <a:ext cx="1295400" cy="1323439"/>
          </a:xfrm>
          <a:prstGeom prst="rect">
            <a:avLst/>
          </a:prstGeom>
          <a:solidFill>
            <a:schemeClr val="bg1"/>
          </a:solidFill>
        </p:spPr>
        <p:txBody>
          <a:bodyPr wrap="square" rtlCol="0">
            <a:spAutoFit/>
          </a:bodyPr>
          <a:lstStyle/>
          <a:p>
            <a:r>
              <a:rPr lang="fr-FR" sz="1000" dirty="0" smtClean="0"/>
              <a:t> </a:t>
            </a:r>
            <a:r>
              <a:rPr lang="fr-FR" sz="1000" dirty="0"/>
              <a:t>P</a:t>
            </a:r>
            <a:r>
              <a:rPr lang="fr-FR" sz="1000" dirty="0" smtClean="0"/>
              <a:t>erformance actuelle à 50 PU</a:t>
            </a:r>
          </a:p>
          <a:p>
            <a:endParaRPr lang="fr-FR" sz="1000" dirty="0" smtClean="0">
              <a:solidFill>
                <a:srgbClr val="0000FF"/>
              </a:solidFill>
            </a:endParaRPr>
          </a:p>
          <a:p>
            <a:r>
              <a:rPr lang="fr-FR" sz="1000" dirty="0" smtClean="0">
                <a:solidFill>
                  <a:srgbClr val="FF0000"/>
                </a:solidFill>
              </a:rPr>
              <a:t>HL-LHC, détecteur amélioré 140 PU</a:t>
            </a:r>
          </a:p>
          <a:p>
            <a:endParaRPr lang="fr-FR" sz="1000" dirty="0" smtClean="0">
              <a:solidFill>
                <a:srgbClr val="FF0000"/>
              </a:solidFill>
            </a:endParaRPr>
          </a:p>
          <a:p>
            <a:r>
              <a:rPr lang="fr-FR" sz="1000" dirty="0" smtClean="0">
                <a:solidFill>
                  <a:srgbClr val="3366FF"/>
                </a:solidFill>
              </a:rPr>
              <a:t>HL-LHC pas améliorations</a:t>
            </a:r>
            <a:endParaRPr lang="fr-FR" sz="1000" dirty="0">
              <a:solidFill>
                <a:srgbClr val="3366FF"/>
              </a:solidFill>
            </a:endParaRPr>
          </a:p>
        </p:txBody>
      </p:sp>
      <p:cxnSp>
        <p:nvCxnSpPr>
          <p:cNvPr id="20" name="Straight Connector 19"/>
          <p:cNvCxnSpPr/>
          <p:nvPr/>
        </p:nvCxnSpPr>
        <p:spPr>
          <a:xfrm>
            <a:off x="7620000" y="5181600"/>
            <a:ext cx="152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620000" y="4800600"/>
            <a:ext cx="15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620000" y="5638800"/>
            <a:ext cx="1524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701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400" dirty="0" smtClean="0"/>
              <a:t>Recherche Directe  de Nouvelle Physique</a:t>
            </a:r>
            <a:br>
              <a:rPr lang="fr-FR" sz="2400" dirty="0" smtClean="0"/>
            </a:br>
            <a:r>
              <a:rPr lang="fr-FR" sz="2400" dirty="0" smtClean="0"/>
              <a:t>exemple de SUSY (1)</a:t>
            </a:r>
            <a:endParaRPr lang="fr-FR" sz="2400" dirty="0"/>
          </a:p>
        </p:txBody>
      </p:sp>
      <p:sp>
        <p:nvSpPr>
          <p:cNvPr id="3" name="Slide Number Placeholder 2"/>
          <p:cNvSpPr>
            <a:spLocks noGrp="1"/>
          </p:cNvSpPr>
          <p:nvPr>
            <p:ph type="sldNum" sz="quarter" idx="12"/>
          </p:nvPr>
        </p:nvSpPr>
        <p:spPr/>
        <p:txBody>
          <a:bodyPr/>
          <a:lstStyle/>
          <a:p>
            <a:fld id="{ADDAF214-8F6E-2245-AE94-65B2809ADD74}" type="slidenum">
              <a:rPr lang="en-US" smtClean="0"/>
              <a:pPr/>
              <a:t>9</a:t>
            </a:fld>
            <a:endParaRPr lang="en-US" dirty="0"/>
          </a:p>
        </p:txBody>
      </p:sp>
      <p:pic>
        <p:nvPicPr>
          <p:cNvPr id="7" name="Picture 6" descr="ST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3400" y="3505200"/>
            <a:ext cx="3740036" cy="2438400"/>
          </a:xfrm>
          <a:prstGeom prst="rect">
            <a:avLst/>
          </a:prstGeom>
        </p:spPr>
      </p:pic>
      <p:pic>
        <p:nvPicPr>
          <p:cNvPr id="8" name="Picture 7" descr="NM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1400"/>
            <a:ext cx="3778996" cy="2463800"/>
          </a:xfrm>
          <a:prstGeom prst="rect">
            <a:avLst/>
          </a:prstGeom>
        </p:spPr>
      </p:pic>
      <p:sp>
        <p:nvSpPr>
          <p:cNvPr id="9" name="TextBox 8"/>
          <p:cNvSpPr txBox="1"/>
          <p:nvPr/>
        </p:nvSpPr>
        <p:spPr>
          <a:xfrm>
            <a:off x="381000" y="1066800"/>
            <a:ext cx="8229600" cy="2308324"/>
          </a:xfrm>
          <a:prstGeom prst="rect">
            <a:avLst/>
          </a:prstGeom>
          <a:noFill/>
        </p:spPr>
        <p:txBody>
          <a:bodyPr wrap="square" rtlCol="0">
            <a:spAutoFit/>
          </a:bodyPr>
          <a:lstStyle/>
          <a:p>
            <a:r>
              <a:rPr lang="fr-FR" sz="1400" dirty="0" smtClean="0"/>
              <a:t>La </a:t>
            </a:r>
            <a:r>
              <a:rPr lang="fr-FR" sz="1400" dirty="0" err="1" smtClean="0"/>
              <a:t>SUper-SYmétrie</a:t>
            </a:r>
            <a:r>
              <a:rPr lang="fr-FR" sz="1400" dirty="0" smtClean="0"/>
              <a:t> (SUSY)  est la théorie la plus prometteuse pour offrir des réponses aux limitations du  Modèle Standard</a:t>
            </a:r>
          </a:p>
          <a:p>
            <a:pPr marL="285750" indent="-285750">
              <a:buFont typeface="Arial"/>
              <a:buChar char="•"/>
            </a:pPr>
            <a:r>
              <a:rPr lang="fr-FR" sz="1400" dirty="0">
                <a:solidFill>
                  <a:srgbClr val="FF0000"/>
                </a:solidFill>
              </a:rPr>
              <a:t>Corrections radiatives à la masse du </a:t>
            </a:r>
            <a:r>
              <a:rPr lang="fr-FR" sz="1400" dirty="0" err="1">
                <a:solidFill>
                  <a:srgbClr val="FF0000"/>
                </a:solidFill>
              </a:rPr>
              <a:t>Higgs</a:t>
            </a:r>
            <a:r>
              <a:rPr lang="fr-FR" sz="1400" dirty="0">
                <a:solidFill>
                  <a:srgbClr val="FF0000"/>
                </a:solidFill>
              </a:rPr>
              <a:t> (« modèles naturels ») pour expliquer sa </a:t>
            </a:r>
            <a:r>
              <a:rPr lang="fr-FR" sz="1400" dirty="0" smtClean="0">
                <a:solidFill>
                  <a:srgbClr val="FF0000"/>
                </a:solidFill>
              </a:rPr>
              <a:t>‘faible’ masse</a:t>
            </a:r>
          </a:p>
          <a:p>
            <a:pPr lvl="1"/>
            <a:r>
              <a:rPr lang="fr-FR" sz="1400" dirty="0" err="1">
                <a:latin typeface="Wingdings 3" charset="2"/>
                <a:cs typeface="Wingdings 3" charset="2"/>
              </a:rPr>
              <a:t>g</a:t>
            </a:r>
            <a:r>
              <a:rPr lang="fr-FR" sz="1400" i="1" dirty="0" err="1" smtClean="0">
                <a:solidFill>
                  <a:srgbClr val="000000"/>
                </a:solidFill>
              </a:rPr>
              <a:t>Forte</a:t>
            </a:r>
            <a:r>
              <a:rPr lang="fr-FR" sz="1400" i="1" dirty="0" smtClean="0">
                <a:solidFill>
                  <a:srgbClr val="000000"/>
                </a:solidFill>
              </a:rPr>
              <a:t> contrainte sur les différents modèles</a:t>
            </a:r>
          </a:p>
          <a:p>
            <a:pPr marL="285750" indent="-285750">
              <a:buFont typeface="Arial"/>
              <a:buChar char="•"/>
            </a:pPr>
            <a:r>
              <a:rPr lang="fr-FR" sz="1400" dirty="0" smtClean="0"/>
              <a:t>Matière noire</a:t>
            </a:r>
          </a:p>
          <a:p>
            <a:pPr marL="285750" indent="-285750">
              <a:buFont typeface="Arial"/>
              <a:buChar char="•"/>
            </a:pPr>
            <a:r>
              <a:rPr lang="fr-FR" sz="1400" dirty="0" smtClean="0"/>
              <a:t>Violation de CP (asymétrie matière –antimatière)</a:t>
            </a:r>
          </a:p>
          <a:p>
            <a:pPr marL="285750" indent="-285750">
              <a:buFont typeface="Arial"/>
              <a:buChar char="•"/>
            </a:pPr>
            <a:r>
              <a:rPr lang="fr-FR" sz="1400" dirty="0" smtClean="0"/>
              <a:t>Egalite de couplages forts, électromagnétiques et faibles à une échelle d’unification, </a:t>
            </a:r>
          </a:p>
          <a:p>
            <a:r>
              <a:rPr lang="fr-FR" sz="1400" dirty="0" smtClean="0"/>
              <a:t>….</a:t>
            </a:r>
          </a:p>
          <a:p>
            <a:r>
              <a:rPr lang="fr-FR" sz="1400" dirty="0" smtClean="0">
                <a:solidFill>
                  <a:srgbClr val="3366FF"/>
                </a:solidFill>
              </a:rPr>
              <a:t>L’échelle et la hiérarchie des masses varient selon les modèles, mais la grande majorité prévoient des particules de l’ordre du </a:t>
            </a:r>
            <a:r>
              <a:rPr lang="fr-FR" sz="1400" dirty="0" err="1" smtClean="0">
                <a:solidFill>
                  <a:srgbClr val="3366FF"/>
                </a:solidFill>
              </a:rPr>
              <a:t>TeV</a:t>
            </a:r>
            <a:r>
              <a:rPr lang="fr-FR" sz="1400" dirty="0">
                <a:solidFill>
                  <a:srgbClr val="3366FF"/>
                </a:solidFill>
              </a:rPr>
              <a:t>.</a:t>
            </a:r>
            <a:endParaRPr lang="fr-FR" sz="1400" dirty="0" smtClean="0">
              <a:solidFill>
                <a:srgbClr val="3366FF"/>
              </a:solidFill>
            </a:endParaRPr>
          </a:p>
        </p:txBody>
      </p:sp>
      <p:cxnSp>
        <p:nvCxnSpPr>
          <p:cNvPr id="13" name="Straight Connector 12"/>
          <p:cNvCxnSpPr/>
          <p:nvPr/>
        </p:nvCxnSpPr>
        <p:spPr>
          <a:xfrm>
            <a:off x="1447800" y="3581400"/>
            <a:ext cx="0" cy="2286000"/>
          </a:xfrm>
          <a:prstGeom prst="line">
            <a:avLst/>
          </a:prstGeom>
          <a:ln>
            <a:prstDash val="dot"/>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2912400" y="3581400"/>
            <a:ext cx="0" cy="2286000"/>
          </a:xfrm>
          <a:prstGeom prst="line">
            <a:avLst/>
          </a:prstGeom>
          <a:ln>
            <a:prstDash val="dot"/>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5715000" y="3581400"/>
            <a:ext cx="0" cy="2286000"/>
          </a:xfrm>
          <a:prstGeom prst="line">
            <a:avLst/>
          </a:prstGeom>
          <a:ln>
            <a:prstDash val="dot"/>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7239000" y="3581400"/>
            <a:ext cx="0" cy="2286000"/>
          </a:xfrm>
          <a:prstGeom prst="line">
            <a:avLst/>
          </a:prstGeom>
          <a:ln>
            <a:prstDash val="dot"/>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685800" y="5867400"/>
            <a:ext cx="582211" cy="276999"/>
          </a:xfrm>
          <a:prstGeom prst="rect">
            <a:avLst/>
          </a:prstGeom>
          <a:noFill/>
        </p:spPr>
        <p:txBody>
          <a:bodyPr wrap="none" rtlCol="0">
            <a:spAutoFit/>
          </a:bodyPr>
          <a:lstStyle/>
          <a:p>
            <a:r>
              <a:rPr lang="fr-FR" sz="1200" dirty="0" smtClean="0"/>
              <a:t>Higgs</a:t>
            </a:r>
            <a:endParaRPr lang="fr-FR" sz="1200" dirty="0"/>
          </a:p>
        </p:txBody>
      </p:sp>
      <p:cxnSp>
        <p:nvCxnSpPr>
          <p:cNvPr id="19" name="Straight Connector 18"/>
          <p:cNvCxnSpPr/>
          <p:nvPr/>
        </p:nvCxnSpPr>
        <p:spPr>
          <a:xfrm>
            <a:off x="5867400" y="3733800"/>
            <a:ext cx="0" cy="2286000"/>
          </a:xfrm>
          <a:prstGeom prst="line">
            <a:avLst/>
          </a:prstGeom>
          <a:ln>
            <a:prstDash val="dot"/>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5029200" y="5867400"/>
            <a:ext cx="582211" cy="276999"/>
          </a:xfrm>
          <a:prstGeom prst="rect">
            <a:avLst/>
          </a:prstGeom>
          <a:noFill/>
        </p:spPr>
        <p:txBody>
          <a:bodyPr wrap="none" rtlCol="0">
            <a:spAutoFit/>
          </a:bodyPr>
          <a:lstStyle/>
          <a:p>
            <a:r>
              <a:rPr lang="fr-FR" sz="1200" dirty="0" smtClean="0"/>
              <a:t>Higgs</a:t>
            </a:r>
            <a:endParaRPr lang="fr-FR" sz="1200" dirty="0"/>
          </a:p>
        </p:txBody>
      </p:sp>
      <p:sp>
        <p:nvSpPr>
          <p:cNvPr id="21" name="TextBox 20"/>
          <p:cNvSpPr txBox="1"/>
          <p:nvPr/>
        </p:nvSpPr>
        <p:spPr>
          <a:xfrm>
            <a:off x="1981200" y="5867400"/>
            <a:ext cx="817501" cy="276999"/>
          </a:xfrm>
          <a:prstGeom prst="rect">
            <a:avLst/>
          </a:prstGeom>
          <a:noFill/>
        </p:spPr>
        <p:txBody>
          <a:bodyPr wrap="none" rtlCol="0">
            <a:spAutoFit/>
          </a:bodyPr>
          <a:lstStyle/>
          <a:p>
            <a:r>
              <a:rPr lang="fr-FR" sz="1200" dirty="0" err="1" smtClean="0"/>
              <a:t>EWKinos</a:t>
            </a:r>
            <a:endParaRPr lang="fr-FR" sz="1200" dirty="0"/>
          </a:p>
        </p:txBody>
      </p:sp>
      <p:sp>
        <p:nvSpPr>
          <p:cNvPr id="22" name="TextBox 21"/>
          <p:cNvSpPr txBox="1"/>
          <p:nvPr/>
        </p:nvSpPr>
        <p:spPr>
          <a:xfrm>
            <a:off x="6096000" y="5867400"/>
            <a:ext cx="817501" cy="276999"/>
          </a:xfrm>
          <a:prstGeom prst="rect">
            <a:avLst/>
          </a:prstGeom>
          <a:noFill/>
        </p:spPr>
        <p:txBody>
          <a:bodyPr wrap="none" rtlCol="0">
            <a:spAutoFit/>
          </a:bodyPr>
          <a:lstStyle/>
          <a:p>
            <a:r>
              <a:rPr lang="fr-FR" sz="1200" dirty="0" err="1" smtClean="0"/>
              <a:t>EWKinos</a:t>
            </a:r>
            <a:endParaRPr lang="fr-FR" sz="1200" dirty="0"/>
          </a:p>
        </p:txBody>
      </p:sp>
      <p:sp>
        <p:nvSpPr>
          <p:cNvPr id="23" name="TextBox 22"/>
          <p:cNvSpPr txBox="1"/>
          <p:nvPr/>
        </p:nvSpPr>
        <p:spPr>
          <a:xfrm>
            <a:off x="7239000" y="5867400"/>
            <a:ext cx="980106" cy="276999"/>
          </a:xfrm>
          <a:prstGeom prst="rect">
            <a:avLst/>
          </a:prstGeom>
          <a:noFill/>
        </p:spPr>
        <p:txBody>
          <a:bodyPr wrap="none" rtlCol="0">
            <a:spAutoFit/>
          </a:bodyPr>
          <a:lstStyle/>
          <a:p>
            <a:r>
              <a:rPr lang="fr-FR" sz="1200" dirty="0" smtClean="0"/>
              <a:t>Secteur fort</a:t>
            </a:r>
            <a:endParaRPr lang="fr-FR" sz="1200" dirty="0"/>
          </a:p>
        </p:txBody>
      </p:sp>
      <p:sp>
        <p:nvSpPr>
          <p:cNvPr id="24" name="TextBox 23"/>
          <p:cNvSpPr txBox="1"/>
          <p:nvPr/>
        </p:nvSpPr>
        <p:spPr>
          <a:xfrm>
            <a:off x="2895600" y="5867400"/>
            <a:ext cx="980106" cy="276999"/>
          </a:xfrm>
          <a:prstGeom prst="rect">
            <a:avLst/>
          </a:prstGeom>
          <a:noFill/>
        </p:spPr>
        <p:txBody>
          <a:bodyPr wrap="none" rtlCol="0">
            <a:spAutoFit/>
          </a:bodyPr>
          <a:lstStyle/>
          <a:p>
            <a:r>
              <a:rPr lang="fr-FR" sz="1200" dirty="0" smtClean="0"/>
              <a:t>Secteur fort</a:t>
            </a:r>
            <a:endParaRPr lang="fr-FR" sz="1200" dirty="0"/>
          </a:p>
        </p:txBody>
      </p:sp>
      <p:sp>
        <p:nvSpPr>
          <p:cNvPr id="25" name="TextBox 24"/>
          <p:cNvSpPr txBox="1"/>
          <p:nvPr/>
        </p:nvSpPr>
        <p:spPr>
          <a:xfrm>
            <a:off x="914400" y="6172200"/>
            <a:ext cx="3229770" cy="338554"/>
          </a:xfrm>
          <a:prstGeom prst="rect">
            <a:avLst/>
          </a:prstGeom>
          <a:noFill/>
        </p:spPr>
        <p:txBody>
          <a:bodyPr wrap="none" rtlCol="0">
            <a:spAutoFit/>
          </a:bodyPr>
          <a:lstStyle/>
          <a:p>
            <a:r>
              <a:rPr lang="fr-FR" sz="1600" dirty="0" smtClean="0"/>
              <a:t>Exemple de modèle naturel: NM3</a:t>
            </a:r>
            <a:endParaRPr lang="fr-FR" sz="1600" dirty="0"/>
          </a:p>
        </p:txBody>
      </p:sp>
      <p:sp>
        <p:nvSpPr>
          <p:cNvPr id="26" name="Oval 25"/>
          <p:cNvSpPr/>
          <p:nvPr/>
        </p:nvSpPr>
        <p:spPr>
          <a:xfrm>
            <a:off x="2895600" y="4419600"/>
            <a:ext cx="8382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extBox 26"/>
          <p:cNvSpPr txBox="1"/>
          <p:nvPr/>
        </p:nvSpPr>
        <p:spPr>
          <a:xfrm>
            <a:off x="4953000" y="6172200"/>
            <a:ext cx="3674904" cy="584776"/>
          </a:xfrm>
          <a:prstGeom prst="rect">
            <a:avLst/>
          </a:prstGeom>
          <a:noFill/>
        </p:spPr>
        <p:txBody>
          <a:bodyPr wrap="none" rtlCol="0">
            <a:spAutoFit/>
          </a:bodyPr>
          <a:lstStyle/>
          <a:p>
            <a:r>
              <a:rPr lang="fr-FR" sz="1600" dirty="0" smtClean="0"/>
              <a:t>Exemple de modèle plus complexe</a:t>
            </a:r>
          </a:p>
          <a:p>
            <a:r>
              <a:rPr lang="fr-FR" sz="1600" dirty="0" smtClean="0"/>
              <a:t>STC: dégénérescence </a:t>
            </a:r>
            <a:r>
              <a:rPr lang="fr-FR" sz="1600" dirty="0" err="1"/>
              <a:t>s</a:t>
            </a:r>
            <a:r>
              <a:rPr lang="fr-FR" sz="1600" dirty="0" err="1" smtClean="0"/>
              <a:t>tau-neutralino</a:t>
            </a:r>
            <a:r>
              <a:rPr lang="fr-FR" sz="1600" dirty="0" smtClean="0"/>
              <a:t> </a:t>
            </a:r>
            <a:endParaRPr lang="fr-FR" sz="1600" dirty="0"/>
          </a:p>
        </p:txBody>
      </p:sp>
      <p:sp>
        <p:nvSpPr>
          <p:cNvPr id="28" name="Oval 27"/>
          <p:cNvSpPr/>
          <p:nvPr/>
        </p:nvSpPr>
        <p:spPr>
          <a:xfrm>
            <a:off x="7239000" y="4724400"/>
            <a:ext cx="8382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21819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Hb">
  <a:themeElements>
    <a:clrScheme name="CCG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C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CG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G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G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G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G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G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G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G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G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G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G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G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PHb.potx</Template>
  <TotalTime>1758</TotalTime>
  <Words>1966</Words>
  <Application>Microsoft Macintosh PowerPoint</Application>
  <PresentationFormat>On-screen Show (4:3)</PresentationFormat>
  <Paragraphs>384</Paragraphs>
  <Slides>30</Slides>
  <Notes>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PHb</vt:lpstr>
      <vt:lpstr>HL-LHC Ameliorations de CMS et Calorimètre à Haute Granularité (HGCAL)</vt:lpstr>
      <vt:lpstr>HL-LHC</vt:lpstr>
      <vt:lpstr>PowerPoint Presentation</vt:lpstr>
      <vt:lpstr>Sommaire</vt:lpstr>
      <vt:lpstr>Physique au HL-LHC</vt:lpstr>
      <vt:lpstr>Higgs(1)</vt:lpstr>
      <vt:lpstr>Higgs(2)</vt:lpstr>
      <vt:lpstr>Diffusion longitudinale Boson –Boson </vt:lpstr>
      <vt:lpstr>Recherche Directe  de Nouvelle Physique exemple de SUSY (1)</vt:lpstr>
      <vt:lpstr>Recherche Directe  de Nouvelle Physique  exemple de SUSY (2)</vt:lpstr>
      <vt:lpstr>Recherche indirecte de Nouvelle Physique</vt:lpstr>
      <vt:lpstr>Les ameliorations de CMS et le HGCAL</vt:lpstr>
      <vt:lpstr>Un challenge pour les détecteurs</vt:lpstr>
      <vt:lpstr>Un challenge pour les détecteurs (2)</vt:lpstr>
      <vt:lpstr>PowerPoint Presentation</vt:lpstr>
      <vt:lpstr>Genèse du High Granularity Calorimeter</vt:lpstr>
      <vt:lpstr>PowerPoint Presentation</vt:lpstr>
      <vt:lpstr>PowerPoint Presentation</vt:lpstr>
      <vt:lpstr>PowerPoint Presentation</vt:lpstr>
      <vt:lpstr> HGC: profil de gerbe et résolution (simulation)</vt:lpstr>
      <vt:lpstr>PowerPoint Presentation</vt:lpstr>
      <vt:lpstr>PowerPoint Presentation</vt:lpstr>
      <vt:lpstr>PowerPoint Presentation</vt:lpstr>
      <vt:lpstr>Une autre idée pour le Calorimètre Had Arrière ?</vt:lpstr>
      <vt:lpstr>PowerPoint Presentation</vt:lpstr>
      <vt:lpstr>Timing rapide ?</vt:lpstr>
      <vt:lpstr>Quelques réalisations récentes</vt:lpstr>
      <vt:lpstr>Milestones (HGC)</vt:lpstr>
      <vt:lpstr>Planning</vt:lpstr>
      <vt:lpstr>Conclusions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blochp</dc:creator>
  <cp:lastModifiedBy>Philippe Bloch</cp:lastModifiedBy>
  <cp:revision>146</cp:revision>
  <dcterms:created xsi:type="dcterms:W3CDTF">2008-11-14T09:47:32Z</dcterms:created>
  <dcterms:modified xsi:type="dcterms:W3CDTF">2015-10-20T15:40:30Z</dcterms:modified>
</cp:coreProperties>
</file>