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21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1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23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3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36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4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7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18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73FC-1F59-41CF-B5F6-F5B2F84DAB27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A47A-6C43-4241-9E5A-DA2C5253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2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22593" y="2061029"/>
            <a:ext cx="4098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p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&gt; t a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791029" y="3374571"/>
            <a:ext cx="6965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Improvement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r>
              <a:rPr lang="fr-FR" dirty="0" smtClean="0"/>
              <a:t> (TMVA)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MadAnalysis</a:t>
            </a:r>
            <a:r>
              <a:rPr lang="fr-FR" dirty="0" smtClean="0"/>
              <a:t> 1.2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: validation of photon isolation </a:t>
            </a:r>
            <a:r>
              <a:rPr lang="fr-FR" dirty="0" err="1" smtClean="0"/>
              <a:t>soon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9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7078" y="2061029"/>
            <a:ext cx="7389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p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&gt; t h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h &gt; a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fr-FR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3200" dirty="0"/>
          </a:p>
          <a:p>
            <a:pPr algn="ctr"/>
            <a:r>
              <a:rPr lang="fr-FR" sz="3200" i="1" dirty="0" smtClean="0">
                <a:solidFill>
                  <a:srgbClr val="00B050"/>
                </a:solidFill>
              </a:rPr>
              <a:t>a </a:t>
            </a:r>
            <a:r>
              <a:rPr lang="fr-FR" sz="3200" i="1" dirty="0" err="1" smtClean="0">
                <a:solidFill>
                  <a:srgbClr val="00B050"/>
                </a:solidFill>
              </a:rPr>
              <a:t>preview</a:t>
            </a:r>
            <a:endParaRPr lang="fr-FR" sz="3200" i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7079" y="4180114"/>
            <a:ext cx="744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not all the </a:t>
            </a:r>
            <a:r>
              <a:rPr lang="fr-FR" dirty="0" err="1" smtClean="0"/>
              <a:t>statistics</a:t>
            </a:r>
            <a:r>
              <a:rPr lang="fr-FR" dirty="0" smtClean="0"/>
              <a:t> (update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Bad </a:t>
            </a:r>
            <a:r>
              <a:rPr lang="fr-FR" dirty="0" err="1" smtClean="0"/>
              <a:t>ttbar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(no taus) +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factor for single top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</a:t>
            </a:r>
            <a:r>
              <a:rPr lang="fr-FR" baseline="30000" dirty="0" smtClean="0"/>
              <a:t>int</a:t>
            </a:r>
            <a:r>
              <a:rPr lang="fr-FR" dirty="0" smtClean="0"/>
              <a:t> = 100 fb</a:t>
            </a:r>
            <a:r>
              <a:rPr lang="fr-FR" baseline="30000" dirty="0" smtClean="0"/>
              <a:t>-1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0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29943" y="319314"/>
            <a:ext cx="308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Object </a:t>
            </a:r>
            <a:r>
              <a:rPr lang="fr-FR" sz="3200" dirty="0" err="1" smtClean="0"/>
              <a:t>definition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478971" y="1226457"/>
            <a:ext cx="714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twinned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Tae</a:t>
            </a:r>
            <a:r>
              <a:rPr lang="fr-FR" dirty="0" smtClean="0"/>
              <a:t> </a:t>
            </a:r>
            <a:r>
              <a:rPr lang="fr-FR" dirty="0" err="1" smtClean="0"/>
              <a:t>Jong’s</a:t>
            </a:r>
            <a:r>
              <a:rPr lang="fr-FR" dirty="0" smtClean="0"/>
              <a:t> one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synchronizing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object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definition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Synchronization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also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tA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analysis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799" y="2358571"/>
            <a:ext cx="78667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Tight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electron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: pt &gt; 30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|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| &lt; 2.5,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rel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isol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0.1 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combined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algo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R=0.4)</a:t>
            </a: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Loose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electron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: pt &gt; 20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|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| &lt; 2.5,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rel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isol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0.2 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combined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algo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R=0.4)</a:t>
            </a: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Tight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muon : pt &gt; 30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|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| &lt; 2.1,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rel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isol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0.1 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combined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algo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R=0.4)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Loose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muon : pt &gt; 10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|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| &lt; 2.1,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rel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isol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0.2 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combined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algo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R=0.4)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Tight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b-jet : pt &gt; 30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GeV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, |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| &lt; 2.5, CSVT benchmark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Loose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b-jet : pt &gt; 20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GeV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, |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| &lt; 2.5, CSVL benchmark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0000"/>
                </a:solidFill>
              </a:rPr>
              <a:t>Tight</a:t>
            </a:r>
            <a:r>
              <a:rPr lang="fr-FR" dirty="0" smtClean="0">
                <a:solidFill>
                  <a:srgbClr val="FF0000"/>
                </a:solidFill>
              </a:rPr>
              <a:t> photon 1 : pt &gt; 60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, |</a:t>
            </a:r>
            <a:r>
              <a:rPr lang="el-GR" dirty="0" smtClean="0">
                <a:solidFill>
                  <a:srgbClr val="FF0000"/>
                </a:solidFill>
              </a:rPr>
              <a:t>η</a:t>
            </a:r>
            <a:r>
              <a:rPr lang="fr-FR" dirty="0" smtClean="0">
                <a:solidFill>
                  <a:srgbClr val="FF0000"/>
                </a:solidFill>
              </a:rPr>
              <a:t>| &lt; 2.5, </a:t>
            </a:r>
            <a:r>
              <a:rPr lang="fr-FR" dirty="0" err="1" smtClean="0">
                <a:solidFill>
                  <a:srgbClr val="FF0000"/>
                </a:solidFill>
              </a:rPr>
              <a:t>rel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isol</a:t>
            </a:r>
            <a:r>
              <a:rPr lang="fr-FR" dirty="0" smtClean="0">
                <a:solidFill>
                  <a:srgbClr val="FF0000"/>
                </a:solidFill>
              </a:rPr>
              <a:t> 0.1 (</a:t>
            </a:r>
            <a:r>
              <a:rPr lang="fr-FR" dirty="0" err="1" smtClean="0">
                <a:solidFill>
                  <a:srgbClr val="FF0000"/>
                </a:solidFill>
              </a:rPr>
              <a:t>combined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algo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fr-FR" dirty="0">
                <a:solidFill>
                  <a:srgbClr val="FF0000"/>
                </a:solidFill>
              </a:rPr>
              <a:t>R=0.4)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0000"/>
                </a:solidFill>
              </a:rPr>
              <a:t>Tight</a:t>
            </a:r>
            <a:r>
              <a:rPr lang="fr-FR" dirty="0" smtClean="0">
                <a:solidFill>
                  <a:srgbClr val="FF0000"/>
                </a:solidFill>
              </a:rPr>
              <a:t> photon 2 : pt &gt; 30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, |</a:t>
            </a:r>
            <a:r>
              <a:rPr lang="el-GR" dirty="0" smtClean="0">
                <a:solidFill>
                  <a:srgbClr val="FF0000"/>
                </a:solidFill>
              </a:rPr>
              <a:t>η</a:t>
            </a:r>
            <a:r>
              <a:rPr lang="fr-FR" dirty="0" smtClean="0">
                <a:solidFill>
                  <a:srgbClr val="FF0000"/>
                </a:solidFill>
              </a:rPr>
              <a:t>| &lt; 2.5, </a:t>
            </a:r>
            <a:r>
              <a:rPr lang="fr-FR" dirty="0" err="1" smtClean="0">
                <a:solidFill>
                  <a:srgbClr val="FF0000"/>
                </a:solidFill>
              </a:rPr>
              <a:t>rel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isol</a:t>
            </a:r>
            <a:r>
              <a:rPr lang="fr-FR" dirty="0" smtClean="0">
                <a:solidFill>
                  <a:srgbClr val="FF0000"/>
                </a:solidFill>
              </a:rPr>
              <a:t> 0.1 (</a:t>
            </a:r>
            <a:r>
              <a:rPr lang="fr-FR" dirty="0" err="1" smtClean="0">
                <a:solidFill>
                  <a:srgbClr val="FF0000"/>
                </a:solidFill>
              </a:rPr>
              <a:t>combined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algo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fr-FR" dirty="0">
                <a:solidFill>
                  <a:srgbClr val="FF0000"/>
                </a:solidFill>
              </a:rPr>
              <a:t>R=0.4)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6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7" y="496388"/>
            <a:ext cx="8207467" cy="63616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72794" y="319314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selection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578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788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01543" y="6342743"/>
            <a:ext cx="2097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PT(a1) [</a:t>
            </a:r>
            <a:r>
              <a:rPr lang="fr-FR" sz="2400" dirty="0" err="1" smtClean="0"/>
              <a:t>GeV</a:t>
            </a:r>
            <a:r>
              <a:rPr lang="fr-FR" sz="2400" dirty="0" smtClean="0"/>
              <a:t>]</a:t>
            </a:r>
            <a:endParaRPr lang="fr-FR" sz="2400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264229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" y="0"/>
            <a:ext cx="884788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89885" y="6342743"/>
            <a:ext cx="17091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M(</a:t>
            </a:r>
            <a:r>
              <a:rPr lang="fr-FR" sz="2400" dirty="0" err="1" smtClean="0"/>
              <a:t>aa</a:t>
            </a:r>
            <a:r>
              <a:rPr lang="fr-FR" sz="2400" dirty="0" smtClean="0"/>
              <a:t>) [</a:t>
            </a:r>
            <a:r>
              <a:rPr lang="fr-FR" sz="2400" dirty="0" err="1" smtClean="0"/>
              <a:t>GeV</a:t>
            </a:r>
            <a:r>
              <a:rPr lang="fr-FR" sz="2400" dirty="0" smtClean="0"/>
              <a:t>]</a:t>
            </a:r>
            <a:endParaRPr lang="fr-FR" sz="2400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2155372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58503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0" y="0"/>
            <a:ext cx="8847886" cy="68580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1973944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13726" y="319314"/>
            <a:ext cx="331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First </a:t>
            </a:r>
            <a:r>
              <a:rPr lang="fr-FR" sz="3200" dirty="0" err="1" smtClean="0"/>
              <a:t>CutFlow</a:t>
            </a:r>
            <a:r>
              <a:rPr lang="fr-FR" sz="3200" dirty="0" smtClean="0"/>
              <a:t> chart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72818" y="4120223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Signal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10550" y="156864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Bkg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36984" t="14344" r="51968" b="6723"/>
          <a:stretch/>
        </p:blipFill>
        <p:spPr>
          <a:xfrm rot="5400000">
            <a:off x="3766029" y="-1096413"/>
            <a:ext cx="1751280" cy="7820067"/>
          </a:xfrm>
          <a:prstGeom prst="rect">
            <a:avLst/>
          </a:prstGeom>
        </p:spPr>
      </p:pic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565711" y="4523994"/>
            <a:ext cx="3832734" cy="2143505"/>
            <a:chOff x="331480" y="4521359"/>
            <a:chExt cx="2235052" cy="124998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/>
            <a:srcRect l="36158" t="12074" r="50509" b="78496"/>
            <a:stretch/>
          </p:blipFill>
          <p:spPr>
            <a:xfrm rot="5400000">
              <a:off x="1687458" y="4861485"/>
              <a:ext cx="1219200" cy="53894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4"/>
            <a:srcRect l="36652" t="43687" r="50200" b="25800"/>
            <a:stretch/>
          </p:blipFill>
          <p:spPr>
            <a:xfrm rot="5400000">
              <a:off x="602250" y="4298300"/>
              <a:ext cx="1202270" cy="1743809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4525300" y="4508605"/>
            <a:ext cx="3919149" cy="2037148"/>
            <a:chOff x="3278995" y="4567961"/>
            <a:chExt cx="4544498" cy="23622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/>
            <a:srcRect l="36146" t="19500" r="50937" b="70761"/>
            <a:stretch/>
          </p:blipFill>
          <p:spPr>
            <a:xfrm rot="5400000">
              <a:off x="6085821" y="5192489"/>
              <a:ext cx="2362200" cy="111314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6"/>
            <a:srcRect l="36875" t="41535" r="51146" b="28167"/>
            <a:stretch/>
          </p:blipFill>
          <p:spPr>
            <a:xfrm rot="5400000">
              <a:off x="3915145" y="4067821"/>
              <a:ext cx="2190750" cy="346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4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274</Words>
  <Application>Microsoft Office PowerPoint</Application>
  <PresentationFormat>Affichage à l'écran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Conte</dc:creator>
  <cp:lastModifiedBy>Eric Conte</cp:lastModifiedBy>
  <cp:revision>30</cp:revision>
  <dcterms:created xsi:type="dcterms:W3CDTF">2015-07-08T04:31:15Z</dcterms:created>
  <dcterms:modified xsi:type="dcterms:W3CDTF">2015-07-08T07:13:32Z</dcterms:modified>
</cp:coreProperties>
</file>