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4" r:id="rId1"/>
  </p:sldMasterIdLst>
  <p:notesMasterIdLst>
    <p:notesMasterId r:id="rId21"/>
  </p:notesMasterIdLst>
  <p:handoutMasterIdLst>
    <p:handoutMasterId r:id="rId22"/>
  </p:handoutMasterIdLst>
  <p:sldIdLst>
    <p:sldId id="261" r:id="rId2"/>
    <p:sldId id="313" r:id="rId3"/>
    <p:sldId id="315" r:id="rId4"/>
    <p:sldId id="329" r:id="rId5"/>
    <p:sldId id="263" r:id="rId6"/>
    <p:sldId id="331" r:id="rId7"/>
    <p:sldId id="332" r:id="rId8"/>
    <p:sldId id="333" r:id="rId9"/>
    <p:sldId id="330" r:id="rId10"/>
    <p:sldId id="335" r:id="rId11"/>
    <p:sldId id="336" r:id="rId12"/>
    <p:sldId id="337" r:id="rId13"/>
    <p:sldId id="338" r:id="rId14"/>
    <p:sldId id="316" r:id="rId15"/>
    <p:sldId id="318" r:id="rId16"/>
    <p:sldId id="339" r:id="rId17"/>
    <p:sldId id="317" r:id="rId18"/>
    <p:sldId id="340" r:id="rId19"/>
    <p:sldId id="32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2957" autoAdjust="0"/>
  </p:normalViewPr>
  <p:slideViewPr>
    <p:cSldViewPr>
      <p:cViewPr varScale="1">
        <p:scale>
          <a:sx n="85" d="100"/>
          <a:sy n="85" d="100"/>
        </p:scale>
        <p:origin x="23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59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evillot\Projects\ATLAS\git\atlas-lar-ldpb-firmware\doc\simulation_synthesis_environment_tim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quartus_project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Feuil1!$A$3:$A$7</c:f>
              <c:strCache>
                <c:ptCount val="5"/>
                <c:pt idx="0">
                  <c:v>lappc-f533
(Windows 8)</c:v>
                </c:pt>
                <c:pt idx="1">
                  <c:v>lappc-f460
(Windows 7)</c:v>
                </c:pt>
                <c:pt idx="2">
                  <c:v>lappc-f561 (NFS)
(Sci Linux 6)</c:v>
                </c:pt>
                <c:pt idx="3">
                  <c:v>lappc-f561 (local)
(Sci Linux 6)</c:v>
                </c:pt>
                <c:pt idx="4">
                  <c:v>chevillotn-UX31A
(Windows 8)</c:v>
                </c:pt>
              </c:strCache>
            </c:strRef>
          </c:cat>
          <c:val>
            <c:numRef>
              <c:f>Feuil1!$C$3:$C$7</c:f>
              <c:numCache>
                <c:formatCode>0.000</c:formatCode>
                <c:ptCount val="5"/>
                <c:pt idx="0">
                  <c:v>0.14824999999999999</c:v>
                </c:pt>
                <c:pt idx="1">
                  <c:v>9.9066666666666664E-2</c:v>
                </c:pt>
                <c:pt idx="2">
                  <c:v>0.13275000000000001</c:v>
                </c:pt>
                <c:pt idx="3">
                  <c:v>0.19488333333333333</c:v>
                </c:pt>
                <c:pt idx="4">
                  <c:v>0.29103333333333331</c:v>
                </c:pt>
              </c:numCache>
            </c:numRef>
          </c:val>
        </c:ser>
        <c:ser>
          <c:idx val="1"/>
          <c:order val="1"/>
          <c:tx>
            <c:v>quartus_map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Feuil1!$A$3:$A$7</c:f>
              <c:strCache>
                <c:ptCount val="5"/>
                <c:pt idx="0">
                  <c:v>lappc-f533
(Windows 8)</c:v>
                </c:pt>
                <c:pt idx="1">
                  <c:v>lappc-f460
(Windows 7)</c:v>
                </c:pt>
                <c:pt idx="2">
                  <c:v>lappc-f561 (NFS)
(Sci Linux 6)</c:v>
                </c:pt>
                <c:pt idx="3">
                  <c:v>lappc-f561 (local)
(Sci Linux 6)</c:v>
                </c:pt>
                <c:pt idx="4">
                  <c:v>chevillotn-UX31A
(Windows 8)</c:v>
                </c:pt>
              </c:strCache>
            </c:strRef>
          </c:cat>
          <c:val>
            <c:numRef>
              <c:f>Feuil1!$D$3:$D$7</c:f>
              <c:numCache>
                <c:formatCode>0.000</c:formatCode>
                <c:ptCount val="5"/>
                <c:pt idx="0">
                  <c:v>5.7849499999999994</c:v>
                </c:pt>
                <c:pt idx="1">
                  <c:v>6.3860666666666663</c:v>
                </c:pt>
                <c:pt idx="2">
                  <c:v>4.71265</c:v>
                </c:pt>
                <c:pt idx="3">
                  <c:v>4.3387333333333338</c:v>
                </c:pt>
                <c:pt idx="4">
                  <c:v>6.3044833333333337</c:v>
                </c:pt>
              </c:numCache>
            </c:numRef>
          </c:val>
        </c:ser>
        <c:ser>
          <c:idx val="2"/>
          <c:order val="2"/>
          <c:tx>
            <c:v>quartus_fit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Feuil1!$A$3:$A$7</c:f>
              <c:strCache>
                <c:ptCount val="5"/>
                <c:pt idx="0">
                  <c:v>lappc-f533
(Windows 8)</c:v>
                </c:pt>
                <c:pt idx="1">
                  <c:v>lappc-f460
(Windows 7)</c:v>
                </c:pt>
                <c:pt idx="2">
                  <c:v>lappc-f561 (NFS)
(Sci Linux 6)</c:v>
                </c:pt>
                <c:pt idx="3">
                  <c:v>lappc-f561 (local)
(Sci Linux 6)</c:v>
                </c:pt>
                <c:pt idx="4">
                  <c:v>chevillotn-UX31A
(Windows 8)</c:v>
                </c:pt>
              </c:strCache>
            </c:strRef>
          </c:cat>
          <c:val>
            <c:numRef>
              <c:f>Feuil1!$E$3:$E$7</c:f>
              <c:numCache>
                <c:formatCode>0.000</c:formatCode>
                <c:ptCount val="5"/>
                <c:pt idx="0">
                  <c:v>9.1256833333333347</c:v>
                </c:pt>
                <c:pt idx="1">
                  <c:v>10.61435</c:v>
                </c:pt>
                <c:pt idx="2">
                  <c:v>8.1872500000000006</c:v>
                </c:pt>
                <c:pt idx="3">
                  <c:v>8.0005500000000005</c:v>
                </c:pt>
                <c:pt idx="4">
                  <c:v>12.61115</c:v>
                </c:pt>
              </c:numCache>
            </c:numRef>
          </c:val>
        </c:ser>
        <c:ser>
          <c:idx val="3"/>
          <c:order val="3"/>
          <c:tx>
            <c:v>quartus_asm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Feuil1!$A$3:$A$7</c:f>
              <c:strCache>
                <c:ptCount val="5"/>
                <c:pt idx="0">
                  <c:v>lappc-f533
(Windows 8)</c:v>
                </c:pt>
                <c:pt idx="1">
                  <c:v>lappc-f460
(Windows 7)</c:v>
                </c:pt>
                <c:pt idx="2">
                  <c:v>lappc-f561 (NFS)
(Sci Linux 6)</c:v>
                </c:pt>
                <c:pt idx="3">
                  <c:v>lappc-f561 (local)
(Sci Linux 6)</c:v>
                </c:pt>
                <c:pt idx="4">
                  <c:v>chevillotn-UX31A
(Windows 8)</c:v>
                </c:pt>
              </c:strCache>
            </c:strRef>
          </c:cat>
          <c:val>
            <c:numRef>
              <c:f>Feuil1!$F$3:$F$7</c:f>
              <c:numCache>
                <c:formatCode>0.000</c:formatCode>
                <c:ptCount val="5"/>
                <c:pt idx="0">
                  <c:v>0.93861666666666665</c:v>
                </c:pt>
                <c:pt idx="1">
                  <c:v>1.0964166666666666</c:v>
                </c:pt>
                <c:pt idx="2">
                  <c:v>0.80768333333333331</c:v>
                </c:pt>
                <c:pt idx="3">
                  <c:v>0.79664999999999997</c:v>
                </c:pt>
                <c:pt idx="4">
                  <c:v>0.23066666666666666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582944"/>
        <c:axId val="89583504"/>
      </c:barChart>
      <c:catAx>
        <c:axId val="8958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583504"/>
        <c:crosses val="autoZero"/>
        <c:auto val="1"/>
        <c:lblAlgn val="ctr"/>
        <c:lblOffset val="100"/>
        <c:noMultiLvlLbl val="0"/>
      </c:catAx>
      <c:valAx>
        <c:axId val="8958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cross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958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FCBF7-D28A-4FA3-BAE0-D2D8D2428BF4}" type="datetimeFigureOut">
              <a:rPr lang="en-GB" smtClean="0"/>
              <a:t>01/06/2015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6DFFE-CF89-47A2-A922-3DD5C5D3AF9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5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49E55-CC5F-44C1-AFC4-4A736AD0F0B5}" type="datetimeFigureOut">
              <a:rPr lang="fr-FR" smtClean="0"/>
              <a:t>01/06/2015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A5124-6A7B-4100-A808-20296C3DD0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4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40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34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773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993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624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991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763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176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5124-6A7B-4100-A808-20296C3DD031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48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Modifiez le style des sous-titres du masque</a:t>
            </a:r>
            <a:endParaRPr kumimoji="0" lang="en-US" dirty="0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588224" y="4869160"/>
            <a:ext cx="960120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6941820" y="5661248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0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71600" y="6597352"/>
            <a:ext cx="7416824" cy="260648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Nicolas Dumont Dayot/Jasmin Fragnaud- Réunion jeudi LAPP - 20/11/14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432048"/>
          </a:xfrm>
        </p:spPr>
        <p:txBody>
          <a:bodyPr>
            <a:no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fr-FR" dirty="0" smtClean="0"/>
              <a:t>Modifiez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Nicolas Dumont Dayot/Jasmin Fragnaud- Réunion jeudi LAPP - 20/11/14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71600" y="6597352"/>
            <a:ext cx="7416824" cy="260648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Nicolas Dumont Dayot/Jasmin Fragnaud- Réunion jeudi LAPP - 20/11/14</a:t>
            </a:r>
            <a:endParaRPr lang="fr-BE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  <p:sldLayoutId id="2147484592" r:id="rId8"/>
    <p:sldLayoutId id="2147484593" r:id="rId9"/>
    <p:sldLayoutId id="2147484594" r:id="rId10"/>
    <p:sldLayoutId id="21474845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Tx/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cern.ch/web/gitolite-admin.git/blob/HEAD:/conf/subs/atlas-lar-ldpb-firmware.conf" TargetMode="External"/><Relationship Id="rId2" Type="http://schemas.openxmlformats.org/officeDocument/2006/relationships/hyperlink" Target="mailto:nicolas.chevillot@lapp.in2p3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wr.org/projects/hdl-mak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cern.ch/web/atlas-lar-ldpb-firmware.git/blob/HEAD:/LATOME/doc/LAr-LATOME-FW/LAr-LATOME-FW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-groups.cern.ch/e-groups/Egroup.do?egroupId=10158278&amp;searchValue=atlas-lar-ldpb-firmware" TargetMode="External"/><Relationship Id="rId2" Type="http://schemas.openxmlformats.org/officeDocument/2006/relationships/hyperlink" Target="mailto:nicolas.chevillot@lapp.in2p3.f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s.cern.ch/jira/browse/LDPBF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cern.ch/web/atlas-lar-ldpb-firmware" TargetMode="External"/><Relationship Id="rId2" Type="http://schemas.openxmlformats.org/officeDocument/2006/relationships/hyperlink" Target="https://git.cern.ch/web/atlas-lar-ldpb-firmware.gi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458200" cy="1584176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ATLAS Lar Calorimeter trigger electronics phase I upgrade</a:t>
            </a:r>
            <a:br>
              <a:rPr lang="en-US" sz="24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LDPB Firmware Development Environment</a:t>
            </a:r>
            <a:br>
              <a:rPr lang="en-US" sz="24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(ABBA, LATOME)</a:t>
            </a:r>
            <a:endParaRPr lang="en-US" sz="24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017" y="483495"/>
            <a:ext cx="2526374" cy="97279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872208" cy="109955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940" y="5517232"/>
            <a:ext cx="2821364" cy="95538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86" y="5229199"/>
            <a:ext cx="1978918" cy="1099399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72348" y="5046319"/>
            <a:ext cx="747712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4451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repository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workflow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GIT is using clone, pull, add, commit, push commands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Using a simple no branch workflow. Might need to reconsider this option if complexity increases</a:t>
            </a: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 smtClean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/>
          </a:p>
        </p:txBody>
      </p:sp>
      <p:sp>
        <p:nvSpPr>
          <p:cNvPr id="7" name="Rectangle à coins arrondis 6"/>
          <p:cNvSpPr/>
          <p:nvPr/>
        </p:nvSpPr>
        <p:spPr>
          <a:xfrm>
            <a:off x="4000842" y="4913453"/>
            <a:ext cx="4918208" cy="857316"/>
          </a:xfrm>
          <a:prstGeom prst="roundRect">
            <a:avLst>
              <a:gd name="adj" fmla="val 5535"/>
            </a:avLst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139703" y="4913452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Local user 2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52868" y="2276873"/>
            <a:ext cx="8566183" cy="1570398"/>
          </a:xfrm>
          <a:prstGeom prst="roundRect">
            <a:avLst>
              <a:gd name="adj" fmla="val 5535"/>
            </a:avLst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742686"/>
            <a:ext cx="972362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master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39705" y="2276872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CERN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flipH="1" flipV="1">
            <a:off x="982217" y="2989142"/>
            <a:ext cx="7327438" cy="11589"/>
          </a:xfrm>
          <a:prstGeom prst="straightConnector1">
            <a:avLst/>
          </a:prstGeom>
          <a:ln w="381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à coins arrondis 12"/>
          <p:cNvSpPr/>
          <p:nvPr/>
        </p:nvSpPr>
        <p:spPr>
          <a:xfrm>
            <a:off x="1402021" y="3953047"/>
            <a:ext cx="7517030" cy="857316"/>
          </a:xfrm>
          <a:prstGeom prst="roundRect">
            <a:avLst>
              <a:gd name="adj" fmla="val 5535"/>
            </a:avLst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8139704" y="3953046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Local user 1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1773707" y="4390660"/>
            <a:ext cx="2346913" cy="8903"/>
          </a:xfrm>
          <a:prstGeom prst="straightConnector1">
            <a:avLst/>
          </a:prstGeom>
          <a:ln w="381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1161340" y="2996174"/>
            <a:ext cx="623581" cy="1422686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133774" y="3017987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clone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969169" y="4259931"/>
            <a:ext cx="1688125" cy="317858"/>
          </a:xfrm>
          <a:prstGeom prst="roundRect">
            <a:avLst>
              <a:gd name="adj" fmla="val 553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Feature/Bug correction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3345503" y="3004133"/>
            <a:ext cx="1015794" cy="2365976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4361297" y="5370109"/>
            <a:ext cx="2706497" cy="5233"/>
          </a:xfrm>
          <a:prstGeom prst="straightConnector1">
            <a:avLst/>
          </a:prstGeom>
          <a:ln w="381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4556760" y="5230478"/>
            <a:ext cx="1688125" cy="317858"/>
          </a:xfrm>
          <a:prstGeom prst="roundRect">
            <a:avLst>
              <a:gd name="adj" fmla="val 553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Feature/Bug correction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41274" y="3024212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clone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 flipV="1">
            <a:off x="4117931" y="3003208"/>
            <a:ext cx="438829" cy="1396403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35111" y="3028716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push</a:t>
            </a:r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5595242" y="2996174"/>
            <a:ext cx="1023112" cy="2383092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70396" y="3017987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pull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69168" y="3878991"/>
            <a:ext cx="168812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 / commit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56760" y="4838348"/>
            <a:ext cx="168812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add </a:t>
            </a:r>
            <a:r>
              <a:rPr lang="en-US" sz="1200" dirty="0" smtClean="0">
                <a:solidFill>
                  <a:schemeClr val="tx1"/>
                </a:solidFill>
              </a:rPr>
              <a:t>/ commit</a:t>
            </a:r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7050264" y="3002741"/>
            <a:ext cx="701694" cy="2363444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530309" y="3028247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push</a:t>
            </a:r>
          </a:p>
        </p:txBody>
      </p:sp>
    </p:spTree>
    <p:extLst>
      <p:ext uri="{BB962C8B-B14F-4D97-AF65-F5344CB8AC3E}">
        <p14:creationId xmlns:p14="http://schemas.microsoft.com/office/powerpoint/2010/main" val="23846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repository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commits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Need to identify clearly which JIRA issue and component(s) the commit applies to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Commit header should follow the convention: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LDPBFW-&lt;JIRA issue number&gt; (&lt;comma separated list of components&gt;) &lt;Description&gt;</a:t>
            </a: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Example:</a:t>
            </a:r>
          </a:p>
          <a:p>
            <a:pPr marL="978408" lvl="3" indent="0">
              <a:buNone/>
            </a:pPr>
            <a:r>
              <a:rPr lang="fr-F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LDPBFW-15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</a:rPr>
              <a:t> (</a:t>
            </a:r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env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</a:rPr>
              <a:t>, LATOME-</a:t>
            </a:r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ipctrl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</a:rPr>
              <a:t>) </a:t>
            </a:r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Missed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</a:rPr>
              <a:t> </a:t>
            </a:r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asynchronous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</a:rPr>
              <a:t> reset</a:t>
            </a:r>
            <a:r>
              <a:rPr lang="fr-FR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marL="742950" lvl="1" indent="-285750"/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</a:t>
            </a:r>
            <a:r>
              <a:rPr lang="fr-FR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much</a:t>
            </a:r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as possible </a:t>
            </a:r>
            <a:r>
              <a:rPr lang="fr-FR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each</a:t>
            </a:r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commit </a:t>
            </a:r>
            <a:r>
              <a:rPr lang="fr-FR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should</a:t>
            </a:r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fr-FR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be</a:t>
            </a:r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fr-FR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linked</a:t>
            </a:r>
            <a:r>
              <a:rPr lang="fr-FR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to a JIRA issue</a:t>
            </a:r>
          </a:p>
          <a:p>
            <a:pPr marL="742950" lvl="1" indent="-285750"/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3429000"/>
            <a:ext cx="86677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2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repository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Access rights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Each folder’s access rights are handled in the CERN </a:t>
            </a:r>
            <a:r>
              <a:rPr lang="en-US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gitolite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-admin repository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Request to e-group owner to update access rights: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Nicolas Chevillot: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nicolas.chevillot@lapp.in2p3.fr</a:t>
            </a:r>
            <a:endParaRPr 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https://git.cern.ch/web/gitolite-admin.git/blob/HEAD:/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conf/subs/atlas-lar-ldpb-firmware.conf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12</a:t>
            </a:fld>
            <a:endParaRPr lang="fr-BE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08920"/>
            <a:ext cx="7315919" cy="408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2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repository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Tools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GIT can be used either on Windows through Cygwin or in </a:t>
            </a:r>
            <a:r>
              <a:rPr lang="en-US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linux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environment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Command line tool or GUI, i.e. Tortoise GIT (Windows)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13</a:t>
            </a:fld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97" y="2204864"/>
            <a:ext cx="7839166" cy="352839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00" y="2526058"/>
            <a:ext cx="6351704" cy="426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Simulation and compilation environment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Environment based on </a:t>
            </a:r>
            <a:r>
              <a:rPr lang="en-US" sz="2400" b="1" noProof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makefile</a:t>
            </a:r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/python/TCL scripts</a:t>
            </a:r>
            <a:endParaRPr lang="en-US" sz="2200" noProof="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Based on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hdl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-make (CERN Open Hardware): 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http://www.ohwr.org/projects/hdl-make</a:t>
            </a:r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Handle dependencies to minimize compile time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Concept of modules, can be used to batch build projects (i.e.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testbenches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) for regression testing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Supports Cygwin ≥ v1.7.33 (Windows) or Linux environment (tested on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SciLinux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v6.1):</a:t>
            </a:r>
          </a:p>
          <a:p>
            <a:pPr lvl="2"/>
            <a:r>
              <a:rPr lang="en-US" sz="1400" noProof="0" dirty="0" err="1" smtClean="0">
                <a:solidFill>
                  <a:schemeClr val="tx1"/>
                </a:solidFill>
              </a:rPr>
              <a:t>Git</a:t>
            </a:r>
            <a:r>
              <a:rPr lang="en-US" sz="1400" noProof="0" dirty="0" smtClean="0">
                <a:solidFill>
                  <a:schemeClr val="tx1"/>
                </a:solidFill>
              </a:rPr>
              <a:t> </a:t>
            </a:r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≥</a:t>
            </a:r>
            <a:r>
              <a:rPr lang="en-US" sz="1400" noProof="0" dirty="0" smtClean="0">
                <a:solidFill>
                  <a:schemeClr val="tx1"/>
                </a:solidFill>
              </a:rPr>
              <a:t> v2.1.1</a:t>
            </a: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</a:rPr>
              <a:t>Make </a:t>
            </a:r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≥</a:t>
            </a:r>
            <a:r>
              <a:rPr lang="en-US" sz="1400" noProof="0" dirty="0" smtClean="0">
                <a:solidFill>
                  <a:schemeClr val="tx1"/>
                </a:solidFill>
              </a:rPr>
              <a:t> v4.1</a:t>
            </a: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</a:rPr>
              <a:t>Python </a:t>
            </a:r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≥</a:t>
            </a:r>
            <a:r>
              <a:rPr lang="en-US" sz="1400" noProof="0" dirty="0" smtClean="0">
                <a:solidFill>
                  <a:schemeClr val="tx1"/>
                </a:solidFill>
              </a:rPr>
              <a:t> v2.7.8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Strongly recommends using Linux based environment (much faster)</a:t>
            </a:r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11480" lvl="1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Note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the structure of the environment is inspired from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LHCb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project. Work from Guillaume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Vouters and others.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Simulation environment</a:t>
            </a:r>
            <a:endParaRPr lang="en-US" sz="2400" b="1" noProof="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Based on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Modelsim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/Questa tool ≥ v10.2c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Dependencies are built automatically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Faster rebuild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Optional GUI, can be used to remotely build project on faster machine</a:t>
            </a:r>
          </a:p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Synthesis environment</a:t>
            </a:r>
            <a:endParaRPr lang="en-US" sz="2400" b="1" noProof="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Based on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Quartus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II ≥ v13.1. ABBA using v13.1, LATOME using v15.0.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Optional GUI, can be used to remotely build project on faster machine</a:t>
            </a:r>
          </a:p>
          <a:p>
            <a:pPr lvl="1"/>
            <a:endParaRPr lang="en-US" sz="1600" noProof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22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Simulation and compilation environment</a:t>
            </a:r>
            <a:endParaRPr lang="en-US" b="1" i="1" noProof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15</a:t>
            </a:fld>
            <a:endParaRPr lang="fr-BE"/>
          </a:p>
        </p:txBody>
      </p:sp>
      <p:sp>
        <p:nvSpPr>
          <p:cNvPr id="49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Each project holds multiple sub-projects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sub-project is a simulation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testbench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design to be compiled or a design unit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Described using a python file: Manifest.py</a:t>
            </a:r>
            <a:endParaRPr lang="en-US" sz="14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29116" y="2276872"/>
            <a:ext cx="3615092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/>
              <a:t># Simulating the design</a:t>
            </a:r>
          </a:p>
          <a:p>
            <a:r>
              <a:rPr lang="en-US" sz="800" dirty="0"/>
              <a:t>action = "simulation"</a:t>
            </a:r>
          </a:p>
          <a:p>
            <a:endParaRPr lang="en-US" sz="800" dirty="0"/>
          </a:p>
          <a:p>
            <a:r>
              <a:rPr lang="en-US" sz="800" dirty="0"/>
              <a:t># Simulation tool is </a:t>
            </a:r>
            <a:r>
              <a:rPr lang="en-US" sz="800" dirty="0" err="1"/>
              <a:t>Modelsim</a:t>
            </a:r>
            <a:r>
              <a:rPr lang="en-US" sz="800" dirty="0"/>
              <a:t> v10.2c</a:t>
            </a:r>
          </a:p>
          <a:p>
            <a:r>
              <a:rPr lang="en-US" sz="800" dirty="0" err="1"/>
              <a:t>sim_tool</a:t>
            </a:r>
            <a:r>
              <a:rPr lang="en-US" sz="800" dirty="0"/>
              <a:t> = "</a:t>
            </a:r>
            <a:r>
              <a:rPr lang="en-US" sz="800" dirty="0" err="1"/>
              <a:t>modelsim</a:t>
            </a:r>
            <a:r>
              <a:rPr lang="en-US" sz="800" dirty="0"/>
              <a:t>"</a:t>
            </a:r>
          </a:p>
          <a:p>
            <a:r>
              <a:rPr lang="en-US" sz="800" dirty="0"/>
              <a:t>#</a:t>
            </a:r>
            <a:r>
              <a:rPr lang="en-US" sz="800" dirty="0" err="1"/>
              <a:t>sim_tool_version</a:t>
            </a:r>
            <a:r>
              <a:rPr lang="en-US" sz="800" dirty="0"/>
              <a:t> = "10.2c"</a:t>
            </a:r>
          </a:p>
          <a:p>
            <a:endParaRPr lang="en-US" sz="800" dirty="0"/>
          </a:p>
          <a:p>
            <a:r>
              <a:rPr lang="en-US" sz="800" dirty="0"/>
              <a:t># Compilation tool is </a:t>
            </a:r>
            <a:r>
              <a:rPr lang="en-US" sz="800" dirty="0" err="1"/>
              <a:t>Quartus</a:t>
            </a:r>
            <a:r>
              <a:rPr lang="en-US" sz="800" dirty="0"/>
              <a:t> v14.1, used in simulation for Altera primitives</a:t>
            </a:r>
          </a:p>
          <a:p>
            <a:r>
              <a:rPr lang="en-US" sz="800" dirty="0"/>
              <a:t>#</a:t>
            </a:r>
            <a:r>
              <a:rPr lang="en-US" sz="800" dirty="0" err="1"/>
              <a:t>comp_tool</a:t>
            </a:r>
            <a:r>
              <a:rPr lang="en-US" sz="800" dirty="0"/>
              <a:t> = "</a:t>
            </a:r>
            <a:r>
              <a:rPr lang="en-US" sz="800" dirty="0" err="1"/>
              <a:t>quartus</a:t>
            </a:r>
            <a:r>
              <a:rPr lang="en-US" sz="800" dirty="0"/>
              <a:t>"</a:t>
            </a:r>
          </a:p>
          <a:p>
            <a:r>
              <a:rPr lang="en-US" sz="800" dirty="0"/>
              <a:t>#</a:t>
            </a:r>
            <a:r>
              <a:rPr lang="en-US" sz="800" dirty="0" err="1"/>
              <a:t>comp_tool_version</a:t>
            </a:r>
            <a:r>
              <a:rPr lang="en-US" sz="800" dirty="0"/>
              <a:t> = "14.1"</a:t>
            </a:r>
          </a:p>
          <a:p>
            <a:endParaRPr lang="en-US" sz="800" dirty="0"/>
          </a:p>
          <a:p>
            <a:r>
              <a:rPr lang="en-US" sz="800" dirty="0"/>
              <a:t># Top module used for simulation</a:t>
            </a:r>
          </a:p>
          <a:p>
            <a:r>
              <a:rPr lang="en-US" sz="800" dirty="0" err="1"/>
              <a:t>top_module</a:t>
            </a:r>
            <a:r>
              <a:rPr lang="en-US" sz="800" dirty="0"/>
              <a:t> = "</a:t>
            </a:r>
            <a:r>
              <a:rPr lang="en-US" sz="800" dirty="0" err="1"/>
              <a:t>fpga_tb.fpga_tb</a:t>
            </a:r>
            <a:r>
              <a:rPr lang="en-US" sz="800" dirty="0"/>
              <a:t>(</a:t>
            </a:r>
            <a:r>
              <a:rPr lang="en-US" sz="800" dirty="0" err="1"/>
              <a:t>struct</a:t>
            </a:r>
            <a:r>
              <a:rPr lang="en-US" sz="800" dirty="0"/>
              <a:t>)"</a:t>
            </a:r>
          </a:p>
          <a:p>
            <a:endParaRPr lang="en-US" sz="800" dirty="0"/>
          </a:p>
          <a:p>
            <a:r>
              <a:rPr lang="en-US" sz="800" dirty="0"/>
              <a:t># Waveforms for simulation</a:t>
            </a:r>
          </a:p>
          <a:p>
            <a:r>
              <a:rPr lang="en-US" sz="800" dirty="0" err="1"/>
              <a:t>sim_do_cmd</a:t>
            </a:r>
            <a:r>
              <a:rPr lang="en-US" sz="800" dirty="0"/>
              <a:t> = "wave.do"</a:t>
            </a:r>
          </a:p>
          <a:p>
            <a:r>
              <a:rPr lang="en-US" sz="800" dirty="0"/>
              <a:t># Additional options for </a:t>
            </a:r>
            <a:r>
              <a:rPr lang="en-US" sz="800" dirty="0" err="1"/>
              <a:t>modelsim</a:t>
            </a:r>
            <a:endParaRPr lang="en-US" sz="800" dirty="0"/>
          </a:p>
          <a:p>
            <a:r>
              <a:rPr lang="en-US" sz="800" dirty="0" err="1"/>
              <a:t>vcom_opt</a:t>
            </a:r>
            <a:r>
              <a:rPr lang="en-US" sz="800" dirty="0"/>
              <a:t> = ""</a:t>
            </a:r>
          </a:p>
          <a:p>
            <a:r>
              <a:rPr lang="en-US" sz="800" dirty="0" err="1"/>
              <a:t>vsim_opt</a:t>
            </a:r>
            <a:r>
              <a:rPr lang="en-US" sz="800" dirty="0"/>
              <a:t> = "-</a:t>
            </a:r>
            <a:r>
              <a:rPr lang="en-US" sz="800" dirty="0" err="1"/>
              <a:t>voptargs</a:t>
            </a:r>
            <a:r>
              <a:rPr lang="en-US" sz="800" dirty="0"/>
              <a:t>=+</a:t>
            </a:r>
            <a:r>
              <a:rPr lang="en-US" sz="800" dirty="0" err="1"/>
              <a:t>acc</a:t>
            </a:r>
            <a:r>
              <a:rPr lang="en-US" sz="800" dirty="0"/>
              <a:t> -</a:t>
            </a:r>
            <a:r>
              <a:rPr lang="en-US" sz="800" dirty="0" err="1"/>
              <a:t>i</a:t>
            </a:r>
            <a:r>
              <a:rPr lang="en-US" sz="800" dirty="0"/>
              <a:t> -</a:t>
            </a:r>
            <a:r>
              <a:rPr lang="en-US" sz="800" dirty="0" err="1"/>
              <a:t>multisource_delay</a:t>
            </a:r>
            <a:r>
              <a:rPr lang="en-US" sz="800" dirty="0"/>
              <a:t> latest -t </a:t>
            </a:r>
            <a:r>
              <a:rPr lang="en-US" sz="800" dirty="0" err="1"/>
              <a:t>ps</a:t>
            </a:r>
            <a:r>
              <a:rPr lang="en-US" sz="800" dirty="0"/>
              <a:t> +</a:t>
            </a:r>
            <a:r>
              <a:rPr lang="en-US" sz="800" dirty="0" err="1"/>
              <a:t>typdelays</a:t>
            </a:r>
            <a:r>
              <a:rPr lang="en-US" sz="800" dirty="0"/>
              <a:t>"</a:t>
            </a:r>
          </a:p>
          <a:p>
            <a:endParaRPr lang="en-US" sz="800" dirty="0"/>
          </a:p>
          <a:p>
            <a:r>
              <a:rPr lang="en-US" sz="800" dirty="0"/>
              <a:t># List of modules</a:t>
            </a:r>
          </a:p>
          <a:p>
            <a:r>
              <a:rPr lang="en-US" sz="800" dirty="0"/>
              <a:t>modules = {</a:t>
            </a:r>
          </a:p>
          <a:p>
            <a:r>
              <a:rPr lang="en-US" sz="800" dirty="0"/>
              <a:t>    "local" : [</a:t>
            </a:r>
          </a:p>
          <a:p>
            <a:r>
              <a:rPr lang="en-US" sz="800" dirty="0"/>
              <a:t>        "$PROJECT_ROOT_PATH/</a:t>
            </a:r>
            <a:r>
              <a:rPr lang="en-US" sz="800" dirty="0" err="1"/>
              <a:t>src</a:t>
            </a:r>
            <a:r>
              <a:rPr lang="en-US" sz="800" dirty="0"/>
              <a:t>/</a:t>
            </a:r>
            <a:r>
              <a:rPr lang="en-US" sz="800" dirty="0" err="1"/>
              <a:t>fpga</a:t>
            </a:r>
            <a:r>
              <a:rPr lang="en-US" sz="800" dirty="0"/>
              <a:t>",</a:t>
            </a:r>
          </a:p>
          <a:p>
            <a:r>
              <a:rPr lang="en-US" sz="800" dirty="0"/>
              <a:t>        "$PROJECT_ROOT_PATH/</a:t>
            </a:r>
            <a:r>
              <a:rPr lang="en-US" sz="800" dirty="0" err="1"/>
              <a:t>src</a:t>
            </a:r>
            <a:r>
              <a:rPr lang="en-US" sz="800" dirty="0"/>
              <a:t>/</a:t>
            </a:r>
            <a:r>
              <a:rPr lang="en-US" sz="800" dirty="0" err="1"/>
              <a:t>testbench</a:t>
            </a:r>
            <a:r>
              <a:rPr lang="en-US" sz="800" dirty="0"/>
              <a:t>",</a:t>
            </a:r>
          </a:p>
          <a:p>
            <a:r>
              <a:rPr lang="en-US" sz="800" dirty="0"/>
              <a:t>    ],</a:t>
            </a:r>
          </a:p>
          <a:p>
            <a:r>
              <a:rPr lang="en-US" sz="800" dirty="0"/>
              <a:t>}</a:t>
            </a:r>
          </a:p>
          <a:p>
            <a:endParaRPr lang="en-US" sz="800" dirty="0"/>
          </a:p>
          <a:p>
            <a:r>
              <a:rPr lang="en-US" sz="800" dirty="0"/>
              <a:t># Default library</a:t>
            </a:r>
          </a:p>
          <a:p>
            <a:r>
              <a:rPr lang="en-US" sz="800" dirty="0"/>
              <a:t>library = "</a:t>
            </a:r>
            <a:r>
              <a:rPr lang="en-US" sz="800" dirty="0" err="1"/>
              <a:t>fpga_tb</a:t>
            </a:r>
            <a:r>
              <a:rPr lang="en-US" sz="800" dirty="0"/>
              <a:t>"</a:t>
            </a:r>
          </a:p>
          <a:p>
            <a:endParaRPr lang="en-US" sz="800" dirty="0"/>
          </a:p>
          <a:p>
            <a:r>
              <a:rPr lang="en-US" sz="800" dirty="0"/>
              <a:t># List of source files for the '</a:t>
            </a:r>
            <a:r>
              <a:rPr lang="en-US" sz="800" dirty="0" err="1"/>
              <a:t>fpga</a:t>
            </a:r>
            <a:r>
              <a:rPr lang="en-US" sz="800" dirty="0"/>
              <a:t>' module </a:t>
            </a:r>
            <a:r>
              <a:rPr lang="en-US" sz="800" dirty="0" err="1"/>
              <a:t>testbench</a:t>
            </a:r>
            <a:endParaRPr lang="en-US" sz="800" dirty="0"/>
          </a:p>
          <a:p>
            <a:r>
              <a:rPr lang="en-US" sz="800" dirty="0"/>
              <a:t>files = [</a:t>
            </a:r>
          </a:p>
          <a:p>
            <a:r>
              <a:rPr lang="en-US" sz="800" dirty="0"/>
              <a:t>    "</a:t>
            </a:r>
            <a:r>
              <a:rPr lang="en-US" sz="800" dirty="0" err="1"/>
              <a:t>fpga_tb.vhd</a:t>
            </a:r>
            <a:r>
              <a:rPr lang="en-US" sz="800" dirty="0"/>
              <a:t>",</a:t>
            </a:r>
          </a:p>
          <a:p>
            <a:r>
              <a:rPr lang="en-US" sz="800" dirty="0"/>
              <a:t>]</a:t>
            </a: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8627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Simulation and compilation environment</a:t>
            </a:r>
            <a:endParaRPr lang="en-US" b="1" i="1" noProof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16</a:t>
            </a:fld>
            <a:endParaRPr lang="fr-BE"/>
          </a:p>
        </p:txBody>
      </p:sp>
      <p:sp>
        <p:nvSpPr>
          <p:cNvPr id="49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Top-level interfaces are described in a python file: top_level.py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Interfaces are either: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Signals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Altera Avalon Streaming (Avalon ST) or Avalon Memory Mapped (Avalon MM)</a:t>
            </a: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Custom interfaces (combination of Altera Avalon ST/MM and or signals)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Python file used to automatically generate: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Documentation, i.e. interfaces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tables for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LAr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-LATOME-FW</a:t>
            </a:r>
          </a:p>
          <a:p>
            <a:pPr lvl="2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https://git.cern.ch/web/atlas-lar-ldpb-firmware.git/blob/HEAD:/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LATOME/doc/LAr-LATOME-FW/LAr-LATOME-FW.pdf</a:t>
            </a:r>
            <a:endParaRPr 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VHDL Code skeleton for each modules, including </a:t>
            </a:r>
            <a:r>
              <a:rPr lang="en-US" sz="14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testbench</a:t>
            </a:r>
            <a:endParaRPr lang="en-US" sz="14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VHDL code skeleton documented using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doxygen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comments</a:t>
            </a:r>
            <a:endParaRPr lang="en-US" sz="14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/>
            <a:endParaRPr lang="en-US" sz="1400" i="1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22" y="4323531"/>
            <a:ext cx="6459731" cy="23458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493715"/>
            <a:ext cx="1542141" cy="331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52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Simulation flow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17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6174004" y="1916834"/>
            <a:ext cx="2529804" cy="4824534"/>
          </a:xfrm>
          <a:prstGeom prst="roundRect">
            <a:avLst>
              <a:gd name="adj" fmla="val 3776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  <a:prstDash val="dash"/>
            <a:round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751878" y="1916833"/>
            <a:ext cx="3120512" cy="4824535"/>
          </a:xfrm>
          <a:prstGeom prst="roundRect">
            <a:avLst>
              <a:gd name="adj" fmla="val 3776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  <a:prstDash val="dash"/>
            <a:round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70480" y="1916833"/>
            <a:ext cx="1795353" cy="4824535"/>
          </a:xfrm>
          <a:prstGeom prst="roundRect">
            <a:avLst>
              <a:gd name="adj" fmla="val 3776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accent1">
                <a:shade val="50000"/>
              </a:schemeClr>
            </a:solidFill>
            <a:prstDash val="dash"/>
            <a:round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1663374" y="4706746"/>
            <a:ext cx="1639888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02702" y="2276874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Source files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(.</a:t>
            </a:r>
            <a:r>
              <a:rPr lang="en-US" sz="1200" dirty="0" err="1" smtClean="0">
                <a:solidFill>
                  <a:schemeClr val="tx1"/>
                </a:solidFill>
              </a:rPr>
              <a:t>vhd</a:t>
            </a:r>
            <a:r>
              <a:rPr lang="en-US" sz="1200" dirty="0" smtClean="0">
                <a:solidFill>
                  <a:schemeClr val="tx1"/>
                </a:solidFill>
              </a:rPr>
              <a:t>, .v, …)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795" y="4135242"/>
            <a:ext cx="709863" cy="812727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785116" y="2636914"/>
            <a:ext cx="1240904" cy="1240904"/>
            <a:chOff x="1098538" y="2708920"/>
            <a:chExt cx="1240904" cy="1240904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538" y="2708920"/>
              <a:ext cx="936104" cy="936104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0938" y="2861320"/>
              <a:ext cx="936104" cy="936104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338" y="3013720"/>
              <a:ext cx="936104" cy="936104"/>
            </a:xfrm>
            <a:prstGeom prst="rect">
              <a:avLst/>
            </a:prstGeom>
          </p:spPr>
        </p:pic>
      </p:grpSp>
      <p:sp>
        <p:nvSpPr>
          <p:cNvPr id="16" name="Rectangle 15"/>
          <p:cNvSpPr/>
          <p:nvPr/>
        </p:nvSpPr>
        <p:spPr>
          <a:xfrm>
            <a:off x="539552" y="4566419"/>
            <a:ext cx="1684003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Configuration files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(manifests, </a:t>
            </a:r>
            <a:r>
              <a:rPr lang="en-US" sz="1200" dirty="0" err="1" smtClean="0">
                <a:solidFill>
                  <a:schemeClr val="tx1"/>
                </a:solidFill>
              </a:rPr>
              <a:t>makefile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785116" y="5068417"/>
            <a:ext cx="1240904" cy="1240904"/>
            <a:chOff x="1882242" y="4780384"/>
            <a:chExt cx="1240904" cy="1240904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2242" y="4780384"/>
              <a:ext cx="936104" cy="936104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4642" y="4932784"/>
              <a:ext cx="936104" cy="936104"/>
            </a:xfrm>
            <a:prstGeom prst="rect">
              <a:avLst/>
            </a:prstGeom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7042" y="5085184"/>
              <a:ext cx="936104" cy="936104"/>
            </a:xfrm>
            <a:prstGeom prst="rect">
              <a:avLst/>
            </a:prstGeom>
          </p:spPr>
        </p:pic>
      </p:grpSp>
      <p:cxnSp>
        <p:nvCxnSpPr>
          <p:cNvPr id="21" name="Connecteur droit avec flèche 20"/>
          <p:cNvCxnSpPr/>
          <p:nvPr/>
        </p:nvCxnSpPr>
        <p:spPr>
          <a:xfrm>
            <a:off x="1950533" y="3562983"/>
            <a:ext cx="1338517" cy="8741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1991123" y="4638580"/>
            <a:ext cx="1289935" cy="8786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884480" y="4567290"/>
            <a:ext cx="44436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249102" y="3645025"/>
            <a:ext cx="1547034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Relations </a:t>
            </a:r>
            <a:r>
              <a:rPr lang="en-US" sz="1200" dirty="0" err="1">
                <a:solidFill>
                  <a:schemeClr val="tx1"/>
                </a:solidFill>
              </a:rPr>
              <a:t>m</a:t>
            </a:r>
            <a:r>
              <a:rPr lang="en-US" sz="1200" dirty="0" err="1" smtClean="0">
                <a:solidFill>
                  <a:schemeClr val="tx1"/>
                </a:solidFill>
              </a:rPr>
              <a:t>akefile</a:t>
            </a:r>
            <a:r>
              <a:rPr lang="en-US" sz="1200" dirty="0" smtClean="0">
                <a:solidFill>
                  <a:schemeClr val="tx1"/>
                </a:solidFill>
              </a:rPr>
              <a:t> and manifests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07268" y="3847210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VHDL/Verilog Parser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634" y="5359378"/>
            <a:ext cx="936104" cy="93610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068126" y="6081495"/>
            <a:ext cx="1531226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Makefile</a:t>
            </a:r>
            <a:r>
              <a:rPr lang="en-US" sz="1200" dirty="0" smtClean="0">
                <a:solidFill>
                  <a:schemeClr val="tx1"/>
                </a:solidFill>
              </a:rPr>
              <a:t> generator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3971474" y="5863434"/>
            <a:ext cx="887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491444" y="6223474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Simulation </a:t>
            </a:r>
            <a:r>
              <a:rPr lang="en-US" sz="1200" dirty="0" err="1" smtClean="0">
                <a:solidFill>
                  <a:schemeClr val="tx1"/>
                </a:solidFill>
              </a:rPr>
              <a:t>makefile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12" y="3036762"/>
            <a:ext cx="709863" cy="812727"/>
          </a:xfrm>
          <a:prstGeom prst="rect">
            <a:avLst/>
          </a:prstGeom>
        </p:spPr>
      </p:pic>
      <p:cxnSp>
        <p:nvCxnSpPr>
          <p:cNvPr id="31" name="Connecteur droit avec flèche 30"/>
          <p:cNvCxnSpPr/>
          <p:nvPr/>
        </p:nvCxnSpPr>
        <p:spPr>
          <a:xfrm>
            <a:off x="7354922" y="3443125"/>
            <a:ext cx="44436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5585624" y="3672353"/>
            <a:ext cx="1258136" cy="20062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3937117" y="5076943"/>
            <a:ext cx="555614" cy="5430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337982" y="2718909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VHDL/Verilog compiler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43772" y="2564906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Compiled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Libraries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6" name="Connecteur droit avec flèche 35"/>
          <p:cNvCxnSpPr>
            <a:stCxn id="30" idx="2"/>
          </p:cNvCxnSpPr>
          <p:nvPr/>
        </p:nvCxnSpPr>
        <p:spPr>
          <a:xfrm>
            <a:off x="8158744" y="3849489"/>
            <a:ext cx="5108" cy="7081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443772" y="5157194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Modelsim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simulator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1978107" y="3723953"/>
            <a:ext cx="1469543" cy="1879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74003" y="1917976"/>
            <a:ext cx="2529805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Modelsim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751878" y="1934216"/>
            <a:ext cx="3120511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Build environment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0480" y="1916834"/>
            <a:ext cx="1795354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Input files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169" y="3176898"/>
            <a:ext cx="493615" cy="532453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935" y="4638580"/>
            <a:ext cx="493615" cy="53245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859" y="5627970"/>
            <a:ext cx="493615" cy="532453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04" y="4322869"/>
            <a:ext cx="493615" cy="532453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910" y="4334609"/>
            <a:ext cx="936104" cy="936104"/>
          </a:xfrm>
          <a:prstGeom prst="rect">
            <a:avLst/>
          </a:prstGeom>
        </p:spPr>
      </p:pic>
      <p:cxnSp>
        <p:nvCxnSpPr>
          <p:cNvPr id="47" name="Connecteur droit avec flèche 46"/>
          <p:cNvCxnSpPr/>
          <p:nvPr/>
        </p:nvCxnSpPr>
        <p:spPr>
          <a:xfrm>
            <a:off x="1954322" y="3429002"/>
            <a:ext cx="482453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1954322" y="5877273"/>
            <a:ext cx="144283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Environment targets: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clean, relations, generating libraries, simulation</a:t>
            </a:r>
          </a:p>
        </p:txBody>
      </p:sp>
    </p:spTree>
    <p:extLst>
      <p:ext uri="{BB962C8B-B14F-4D97-AF65-F5344CB8AC3E}">
        <p14:creationId xmlns:p14="http://schemas.microsoft.com/office/powerpoint/2010/main" val="18879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Environment targets: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clean,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quartus_project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quartus_gui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..., compilation</a:t>
            </a:r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Compilation </a:t>
            </a:r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flow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18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6174004" y="1916834"/>
            <a:ext cx="2529804" cy="4824534"/>
          </a:xfrm>
          <a:prstGeom prst="roundRect">
            <a:avLst>
              <a:gd name="adj" fmla="val 3776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  <a:prstDash val="dash"/>
            <a:round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751878" y="1916833"/>
            <a:ext cx="3120512" cy="4824535"/>
          </a:xfrm>
          <a:prstGeom prst="roundRect">
            <a:avLst>
              <a:gd name="adj" fmla="val 3776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1">
                <a:shade val="50000"/>
              </a:schemeClr>
            </a:solidFill>
            <a:prstDash val="dash"/>
            <a:round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70480" y="1916833"/>
            <a:ext cx="1795353" cy="4824535"/>
          </a:xfrm>
          <a:prstGeom prst="roundRect">
            <a:avLst>
              <a:gd name="adj" fmla="val 3776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accent1">
                <a:shade val="50000"/>
              </a:schemeClr>
            </a:solidFill>
            <a:prstDash val="dash"/>
            <a:round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1663374" y="4706746"/>
            <a:ext cx="1639888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02702" y="2276874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Source files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(.</a:t>
            </a:r>
            <a:r>
              <a:rPr lang="en-US" sz="1200" dirty="0" err="1" smtClean="0">
                <a:solidFill>
                  <a:schemeClr val="tx1"/>
                </a:solidFill>
              </a:rPr>
              <a:t>vhd</a:t>
            </a:r>
            <a:r>
              <a:rPr lang="en-US" sz="1200" dirty="0" smtClean="0">
                <a:solidFill>
                  <a:schemeClr val="tx1"/>
                </a:solidFill>
              </a:rPr>
              <a:t>, .v, 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tcl</a:t>
            </a:r>
            <a:r>
              <a:rPr lang="en-US" sz="1200" dirty="0" smtClean="0">
                <a:solidFill>
                  <a:schemeClr val="tx1"/>
                </a:solidFill>
              </a:rPr>
              <a:t>, …)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785116" y="2636914"/>
            <a:ext cx="1240904" cy="1240904"/>
            <a:chOff x="1098538" y="2708920"/>
            <a:chExt cx="1240904" cy="1240904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538" y="2708920"/>
              <a:ext cx="936104" cy="936104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0938" y="2861320"/>
              <a:ext cx="936104" cy="936104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338" y="3013720"/>
              <a:ext cx="936104" cy="936104"/>
            </a:xfrm>
            <a:prstGeom prst="rect">
              <a:avLst/>
            </a:prstGeom>
          </p:spPr>
        </p:pic>
      </p:grpSp>
      <p:sp>
        <p:nvSpPr>
          <p:cNvPr id="16" name="Rectangle 15"/>
          <p:cNvSpPr/>
          <p:nvPr/>
        </p:nvSpPr>
        <p:spPr>
          <a:xfrm>
            <a:off x="539552" y="4566419"/>
            <a:ext cx="1684003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Configuration files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(manifests, </a:t>
            </a:r>
            <a:r>
              <a:rPr lang="en-US" sz="1200" dirty="0" err="1" smtClean="0">
                <a:solidFill>
                  <a:schemeClr val="tx1"/>
                </a:solidFill>
              </a:rPr>
              <a:t>makefile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endParaRPr lang="fr-FR" sz="1200" dirty="0">
              <a:solidFill>
                <a:schemeClr val="tx1"/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785116" y="5068417"/>
            <a:ext cx="1240904" cy="1240904"/>
            <a:chOff x="1882242" y="4780384"/>
            <a:chExt cx="1240904" cy="1240904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2242" y="4780384"/>
              <a:ext cx="936104" cy="936104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4642" y="4932784"/>
              <a:ext cx="936104" cy="936104"/>
            </a:xfrm>
            <a:prstGeom prst="rect">
              <a:avLst/>
            </a:prstGeom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7042" y="5085184"/>
              <a:ext cx="936104" cy="936104"/>
            </a:xfrm>
            <a:prstGeom prst="rect">
              <a:avLst/>
            </a:prstGeom>
          </p:spPr>
        </p:pic>
      </p:grpSp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634" y="5359378"/>
            <a:ext cx="936104" cy="93610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068126" y="6081495"/>
            <a:ext cx="1531226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Makefile</a:t>
            </a:r>
            <a:r>
              <a:rPr lang="en-US" sz="1200" dirty="0" smtClean="0">
                <a:solidFill>
                  <a:schemeClr val="tx1"/>
                </a:solidFill>
              </a:rPr>
              <a:t> generator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3971474" y="5863434"/>
            <a:ext cx="887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491444" y="6223474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Compilation </a:t>
            </a:r>
            <a:r>
              <a:rPr lang="en-US" sz="1200" dirty="0" err="1" smtClean="0">
                <a:solidFill>
                  <a:schemeClr val="tx1"/>
                </a:solidFill>
              </a:rPr>
              <a:t>makefile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12" y="3036762"/>
            <a:ext cx="709863" cy="812727"/>
          </a:xfrm>
          <a:prstGeom prst="rect">
            <a:avLst/>
          </a:prstGeom>
        </p:spPr>
      </p:pic>
      <p:cxnSp>
        <p:nvCxnSpPr>
          <p:cNvPr id="31" name="Connecteur droit avec flèche 30"/>
          <p:cNvCxnSpPr/>
          <p:nvPr/>
        </p:nvCxnSpPr>
        <p:spPr>
          <a:xfrm>
            <a:off x="7354922" y="3443125"/>
            <a:ext cx="44436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5585624" y="3672353"/>
            <a:ext cx="1258136" cy="20062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337982" y="2718909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Synthesis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43772" y="2564906"/>
            <a:ext cx="1423318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Compiled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FPGA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1978107" y="3723953"/>
            <a:ext cx="1469543" cy="1879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74003" y="1917976"/>
            <a:ext cx="2529805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Quartus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751878" y="1934216"/>
            <a:ext cx="3120511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Build environment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0480" y="1916834"/>
            <a:ext cx="1795354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Input files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169" y="3176898"/>
            <a:ext cx="493615" cy="53245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859" y="5627970"/>
            <a:ext cx="493615" cy="532453"/>
          </a:xfrm>
          <a:prstGeom prst="rect">
            <a:avLst/>
          </a:prstGeom>
        </p:spPr>
      </p:pic>
      <p:cxnSp>
        <p:nvCxnSpPr>
          <p:cNvPr id="47" name="Connecteur droit avec flèche 46"/>
          <p:cNvCxnSpPr/>
          <p:nvPr/>
        </p:nvCxnSpPr>
        <p:spPr>
          <a:xfrm>
            <a:off x="1954322" y="3429002"/>
            <a:ext cx="482453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1954322" y="5877273"/>
            <a:ext cx="144283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7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Synthesis flow</a:t>
            </a:r>
            <a:endParaRPr lang="en-US" b="1" i="1" noProof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19</a:t>
            </a:fld>
            <a:endParaRPr lang="fr-BE"/>
          </a:p>
        </p:txBody>
      </p:sp>
      <p:graphicFrame>
        <p:nvGraphicFramePr>
          <p:cNvPr id="26" name="Graphique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34264"/>
              </p:ext>
            </p:extLst>
          </p:nvPr>
        </p:nvGraphicFramePr>
        <p:xfrm>
          <a:off x="0" y="1595437"/>
          <a:ext cx="8991600" cy="526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Synthesis of ABBA_PH0 project: (time in minutes)</a:t>
            </a:r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36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Revision history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946009"/>
              </p:ext>
            </p:extLst>
          </p:nvPr>
        </p:nvGraphicFramePr>
        <p:xfrm>
          <a:off x="387599" y="1400335"/>
          <a:ext cx="8432873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065"/>
                <a:gridCol w="1440160"/>
                <a:gridCol w="2520280"/>
                <a:gridCol w="33123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14/01/2015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Nicolas Chevillot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draft</a:t>
                      </a: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 smtClean="0"/>
                        <a:t>0.2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03/03/2015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Nicolas Chevillot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01/06/2015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Nicolas Chevillot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Updated with latest changes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5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Agenda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Description of ABBA/LATOME(AMC) working group</a:t>
            </a:r>
          </a:p>
          <a:p>
            <a:endParaRPr lang="en-US" sz="2400" noProof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Description of development environment</a:t>
            </a:r>
          </a:p>
          <a:p>
            <a:pPr lvl="1"/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e-group</a:t>
            </a:r>
          </a:p>
          <a:p>
            <a:pPr lvl="1"/>
            <a:r>
              <a:rPr lang="en-US" sz="22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JIRA project</a:t>
            </a:r>
          </a:p>
          <a:p>
            <a:pPr lvl="1"/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repository</a:t>
            </a:r>
          </a:p>
          <a:p>
            <a:pPr lvl="1"/>
            <a:r>
              <a:rPr lang="en-US" sz="22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Simulation and compilation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34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ABBA/LATOME(AMC) working group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Multiple projects</a:t>
            </a:r>
          </a:p>
          <a:p>
            <a:pPr marL="411480" lvl="1" indent="0"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Have a common environment for all projects</a:t>
            </a:r>
          </a:p>
          <a:p>
            <a:pPr lvl="1"/>
            <a:endParaRPr lang="en-US" sz="16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Developers spread across the world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CPPM/LAPP (France)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University of Dresden (Germany)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University of Tokyo (Japan)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University of Arizona (USA)</a:t>
            </a:r>
          </a:p>
          <a:p>
            <a:pPr lvl="1"/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Budker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INP and Novosibirsk State University (Russia)</a:t>
            </a:r>
          </a:p>
          <a:p>
            <a:pPr marL="402336" lvl="1" indent="0">
              <a:buNone/>
            </a:pPr>
            <a:r>
              <a:rPr lang="en-US" sz="16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Need to have a way to share code</a:t>
            </a:r>
          </a:p>
          <a:p>
            <a:pPr marL="109728" indent="0">
              <a:buNone/>
            </a:pPr>
            <a:endParaRPr lang="en-US" sz="16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sz="2400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Developers organized in teams working on dedicated parts of the design</a:t>
            </a:r>
          </a:p>
          <a:p>
            <a:pPr marL="402336" lvl="1" indent="0"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Need to be able to protect areas of code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08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Development environment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noProof="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CERN provides multiple tools</a:t>
            </a:r>
          </a:p>
          <a:p>
            <a:pPr lvl="1"/>
            <a:r>
              <a:rPr lang="en-US" sz="20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JIRA project</a:t>
            </a:r>
          </a:p>
          <a:p>
            <a:pPr lvl="1"/>
            <a:r>
              <a:rPr lang="en-US" sz="20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GIT repositories</a:t>
            </a:r>
          </a:p>
          <a:p>
            <a:r>
              <a:rPr lang="en-US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Can be accessed from anywhere</a:t>
            </a:r>
            <a:endParaRPr lang="en-US" sz="2200" noProof="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/>
          </a:p>
        </p:txBody>
      </p:sp>
      <p:sp>
        <p:nvSpPr>
          <p:cNvPr id="63" name="Rectangle à coins arrondis 62"/>
          <p:cNvSpPr/>
          <p:nvPr/>
        </p:nvSpPr>
        <p:spPr>
          <a:xfrm>
            <a:off x="5491403" y="1656626"/>
            <a:ext cx="3545093" cy="5060759"/>
          </a:xfrm>
          <a:prstGeom prst="roundRect">
            <a:avLst>
              <a:gd name="adj" fmla="val 5535"/>
            </a:avLst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à coins arrondis 63"/>
          <p:cNvSpPr/>
          <p:nvPr/>
        </p:nvSpPr>
        <p:spPr>
          <a:xfrm>
            <a:off x="5969277" y="2645686"/>
            <a:ext cx="1132309" cy="391929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5" name="Imag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808" y="4430318"/>
            <a:ext cx="709863" cy="812727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7101585" y="4442875"/>
            <a:ext cx="1805875" cy="779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atlas-lar-</a:t>
            </a:r>
            <a:r>
              <a:rPr lang="en-US" sz="1200" dirty="0" err="1" smtClean="0">
                <a:solidFill>
                  <a:schemeClr val="tx1"/>
                </a:solidFill>
              </a:rPr>
              <a:t>ldpb</a:t>
            </a:r>
            <a:r>
              <a:rPr lang="en-US" sz="1200" dirty="0" smtClean="0">
                <a:solidFill>
                  <a:schemeClr val="tx1"/>
                </a:solidFill>
              </a:rPr>
              <a:t>-firmware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GIT repository</a:t>
            </a:r>
          </a:p>
        </p:txBody>
      </p:sp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059" y="3729630"/>
            <a:ext cx="1096613" cy="94552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360" y="5431064"/>
            <a:ext cx="653136" cy="1013487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11" y="5405589"/>
            <a:ext cx="653136" cy="1013487"/>
          </a:xfrm>
          <a:prstGeom prst="rect">
            <a:avLst/>
          </a:prstGeom>
        </p:spPr>
      </p:pic>
      <p:cxnSp>
        <p:nvCxnSpPr>
          <p:cNvPr id="70" name="Connecteur droit avec flèche 69"/>
          <p:cNvCxnSpPr/>
          <p:nvPr/>
        </p:nvCxnSpPr>
        <p:spPr>
          <a:xfrm>
            <a:off x="4944155" y="4367437"/>
            <a:ext cx="1211653" cy="44356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2915448" y="4214229"/>
            <a:ext cx="86409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endCxn id="85" idx="1"/>
          </p:cNvCxnSpPr>
          <p:nvPr/>
        </p:nvCxnSpPr>
        <p:spPr>
          <a:xfrm>
            <a:off x="4822497" y="4589217"/>
            <a:ext cx="1333311" cy="150652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527368" y="6295160"/>
            <a:ext cx="1728192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Remote computer(s)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565916" y="6295481"/>
            <a:ext cx="1728192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Local computer(s)</a:t>
            </a:r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652" y="3747182"/>
            <a:ext cx="707792" cy="908720"/>
          </a:xfrm>
          <a:prstGeom prst="rect">
            <a:avLst/>
          </a:prstGeom>
        </p:spPr>
      </p:pic>
      <p:sp>
        <p:nvSpPr>
          <p:cNvPr id="76" name="Rectangle 75"/>
          <p:cNvSpPr/>
          <p:nvPr/>
        </p:nvSpPr>
        <p:spPr>
          <a:xfrm>
            <a:off x="1661452" y="3235616"/>
            <a:ext cx="1728192" cy="44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Registered member of atlas-lar-</a:t>
            </a:r>
            <a:r>
              <a:rPr lang="en-US" sz="1200" dirty="0" err="1" smtClean="0">
                <a:solidFill>
                  <a:schemeClr val="tx1"/>
                </a:solidFill>
              </a:rPr>
              <a:t>ldpb</a:t>
            </a:r>
            <a:r>
              <a:rPr lang="en-US" sz="1200" dirty="0" smtClean="0">
                <a:solidFill>
                  <a:schemeClr val="tx1"/>
                </a:solidFill>
              </a:rPr>
              <a:t>-firmware e-group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77" name="Connecteur droit avec flèche 76"/>
          <p:cNvCxnSpPr>
            <a:stCxn id="65" idx="2"/>
          </p:cNvCxnSpPr>
          <p:nvPr/>
        </p:nvCxnSpPr>
        <p:spPr>
          <a:xfrm flipH="1">
            <a:off x="6510739" y="5243045"/>
            <a:ext cx="1" cy="378449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101584" y="5696127"/>
            <a:ext cx="1805876" cy="7568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gitolite</a:t>
            </a:r>
            <a:r>
              <a:rPr lang="en-US" sz="1200" dirty="0" smtClean="0">
                <a:solidFill>
                  <a:schemeClr val="tx1"/>
                </a:solidFill>
              </a:rPr>
              <a:t>-admin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GIT repository</a:t>
            </a:r>
          </a:p>
        </p:txBody>
      </p:sp>
      <p:pic>
        <p:nvPicPr>
          <p:cNvPr id="79" name="Image 7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609" y="2196535"/>
            <a:ext cx="775259" cy="775259"/>
          </a:xfrm>
          <a:prstGeom prst="rect">
            <a:avLst/>
          </a:prstGeom>
        </p:spPr>
      </p:pic>
      <p:sp>
        <p:nvSpPr>
          <p:cNvPr id="80" name="Rectangle 79"/>
          <p:cNvSpPr/>
          <p:nvPr/>
        </p:nvSpPr>
        <p:spPr>
          <a:xfrm>
            <a:off x="5542829" y="1754492"/>
            <a:ext cx="2002053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tlas-lar-</a:t>
            </a:r>
            <a:r>
              <a:rPr lang="en-US" sz="1200" dirty="0" err="1" smtClean="0">
                <a:solidFill>
                  <a:schemeClr val="tx1"/>
                </a:solidFill>
              </a:rPr>
              <a:t>ldpb</a:t>
            </a:r>
            <a:r>
              <a:rPr lang="en-US" sz="1200" dirty="0" smtClean="0">
                <a:solidFill>
                  <a:schemeClr val="tx1"/>
                </a:solidFill>
              </a:rPr>
              <a:t>-firmware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e-group</a:t>
            </a:r>
          </a:p>
        </p:txBody>
      </p:sp>
      <p:cxnSp>
        <p:nvCxnSpPr>
          <p:cNvPr id="81" name="Connecteur droit avec flèche 80"/>
          <p:cNvCxnSpPr/>
          <p:nvPr/>
        </p:nvCxnSpPr>
        <p:spPr>
          <a:xfrm flipV="1">
            <a:off x="4931672" y="3572713"/>
            <a:ext cx="1193230" cy="32768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H="1">
            <a:off x="6510739" y="3908636"/>
            <a:ext cx="15685" cy="44633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Image 8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522" y="3208595"/>
            <a:ext cx="691803" cy="691803"/>
          </a:xfrm>
          <a:prstGeom prst="rect">
            <a:avLst/>
          </a:prstGeom>
        </p:spPr>
      </p:pic>
      <p:pic>
        <p:nvPicPr>
          <p:cNvPr id="84" name="Image 8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152" y="4752877"/>
            <a:ext cx="459098" cy="459098"/>
          </a:xfrm>
          <a:prstGeom prst="rect">
            <a:avLst/>
          </a:prstGeom>
        </p:spPr>
      </p:pic>
      <p:pic>
        <p:nvPicPr>
          <p:cNvPr id="85" name="Image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808" y="5689377"/>
            <a:ext cx="709863" cy="812727"/>
          </a:xfrm>
          <a:prstGeom prst="rect">
            <a:avLst/>
          </a:prstGeom>
        </p:spPr>
      </p:pic>
      <p:pic>
        <p:nvPicPr>
          <p:cNvPr id="86" name="Image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152" y="6011936"/>
            <a:ext cx="459098" cy="459098"/>
          </a:xfrm>
          <a:prstGeom prst="rect">
            <a:avLst/>
          </a:prstGeom>
        </p:spPr>
      </p:pic>
      <p:sp>
        <p:nvSpPr>
          <p:cNvPr id="87" name="Rectangle 86"/>
          <p:cNvSpPr/>
          <p:nvPr/>
        </p:nvSpPr>
        <p:spPr>
          <a:xfrm>
            <a:off x="7101586" y="3208212"/>
            <a:ext cx="1805874" cy="735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ATLAS </a:t>
            </a:r>
            <a:r>
              <a:rPr lang="en-US" sz="1200" dirty="0" err="1" smtClean="0">
                <a:solidFill>
                  <a:schemeClr val="tx1"/>
                </a:solidFill>
              </a:rPr>
              <a:t>LAr</a:t>
            </a:r>
            <a:r>
              <a:rPr lang="en-US" sz="1200" dirty="0" smtClean="0">
                <a:solidFill>
                  <a:schemeClr val="tx1"/>
                </a:solidFill>
              </a:rPr>
              <a:t> LDPB firmware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JIRA project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8257150" y="1656626"/>
            <a:ext cx="779346" cy="465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CERN</a:t>
            </a:r>
          </a:p>
        </p:txBody>
      </p:sp>
      <p:cxnSp>
        <p:nvCxnSpPr>
          <p:cNvPr id="89" name="Connecteur droit avec flèche 88"/>
          <p:cNvCxnSpPr/>
          <p:nvPr/>
        </p:nvCxnSpPr>
        <p:spPr>
          <a:xfrm>
            <a:off x="4352928" y="4752877"/>
            <a:ext cx="0" cy="58960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/>
          <p:nvPr/>
        </p:nvCxnSpPr>
        <p:spPr>
          <a:xfrm>
            <a:off x="2532142" y="4751275"/>
            <a:ext cx="0" cy="58960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e 90"/>
          <p:cNvGrpSpPr/>
          <p:nvPr/>
        </p:nvGrpSpPr>
        <p:grpSpPr>
          <a:xfrm>
            <a:off x="2515633" y="6015881"/>
            <a:ext cx="354932" cy="403195"/>
            <a:chOff x="1566194" y="3794665"/>
            <a:chExt cx="715442" cy="812727"/>
          </a:xfrm>
        </p:grpSpPr>
        <p:pic>
          <p:nvPicPr>
            <p:cNvPr id="92" name="Image 9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194" y="3794665"/>
              <a:ext cx="709863" cy="812727"/>
            </a:xfrm>
            <a:prstGeom prst="rect">
              <a:avLst/>
            </a:prstGeom>
          </p:spPr>
        </p:pic>
        <p:pic>
          <p:nvPicPr>
            <p:cNvPr id="93" name="Image 9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2538" y="4117224"/>
              <a:ext cx="459098" cy="459098"/>
            </a:xfrm>
            <a:prstGeom prst="rect">
              <a:avLst/>
            </a:prstGeom>
          </p:spPr>
        </p:pic>
      </p:grpSp>
      <p:grpSp>
        <p:nvGrpSpPr>
          <p:cNvPr id="94" name="Groupe 93"/>
          <p:cNvGrpSpPr/>
          <p:nvPr/>
        </p:nvGrpSpPr>
        <p:grpSpPr>
          <a:xfrm>
            <a:off x="4381499" y="6019997"/>
            <a:ext cx="354932" cy="403195"/>
            <a:chOff x="1566194" y="3794665"/>
            <a:chExt cx="715442" cy="812727"/>
          </a:xfrm>
        </p:grpSpPr>
        <p:pic>
          <p:nvPicPr>
            <p:cNvPr id="95" name="Image 9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6194" y="3794665"/>
              <a:ext cx="709863" cy="812727"/>
            </a:xfrm>
            <a:prstGeom prst="rect">
              <a:avLst/>
            </a:prstGeom>
          </p:spPr>
        </p:pic>
        <p:pic>
          <p:nvPicPr>
            <p:cNvPr id="96" name="Image 9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2538" y="4117224"/>
              <a:ext cx="459098" cy="459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26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e-group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CERN e-group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: atlas-lar-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ldpb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-firmware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Need to be member of the e-group to be able to access the JIRA and GIT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Request access to e-group owner:</a:t>
            </a:r>
          </a:p>
          <a:p>
            <a:pPr lvl="2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Nicolas Chevillot: 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nicolas.chevillot@lapp.in2p3.fr</a:t>
            </a:r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e-groups.cern.ch/e-groups/Egroup.do?egroupId=10158278&amp;searchValue=atlas-lar-ldpb-firmware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Current members:</a:t>
            </a:r>
          </a:p>
          <a:p>
            <a:pPr lvl="2"/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Aad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Georges</a:t>
            </a:r>
          </a:p>
          <a:p>
            <a:pPr lvl="2"/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Camplani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Alessandra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Chevillot, Nicolas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Dinkespiler, Bernard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Dumont-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Dayot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Nicolas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Duval, Pierre-Yves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Enari, Yuji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Hentges, Rainer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Guenter</a:t>
            </a:r>
            <a:endParaRPr 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Johns, Kenneth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Starz, Steffen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Tanaka, Junichi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Wingerter, Isabelle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Zhulanov, Vladimir</a:t>
            </a:r>
          </a:p>
          <a:p>
            <a:pPr lvl="1"/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766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JIRA Project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CERN JIRA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Project: LDPBFW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its.cern.ch/jira/browse/LDPBFW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Tasks/Bugs tracking system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Used to plan for tasks, i.e. implement such feature, or improve something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Used to track bugs in the firmware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GIT commits can be linked to JIRA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Simple workflow with 4 state: Open, In progress, Closed and Reopened</a:t>
            </a:r>
          </a:p>
          <a:p>
            <a:pPr lvl="1"/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endParaRPr 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/>
          </a:p>
        </p:txBody>
      </p:sp>
      <p:sp>
        <p:nvSpPr>
          <p:cNvPr id="7" name="Arc 6"/>
          <p:cNvSpPr/>
          <p:nvPr/>
        </p:nvSpPr>
        <p:spPr>
          <a:xfrm rot="10800000">
            <a:off x="4682094" y="3212976"/>
            <a:ext cx="2033946" cy="1765449"/>
          </a:xfrm>
          <a:prstGeom prst="arc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rc 7"/>
          <p:cNvSpPr/>
          <p:nvPr/>
        </p:nvSpPr>
        <p:spPr>
          <a:xfrm>
            <a:off x="2381994" y="5107978"/>
            <a:ext cx="2081573" cy="1935853"/>
          </a:xfrm>
          <a:prstGeom prst="arc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rc 8"/>
          <p:cNvSpPr/>
          <p:nvPr/>
        </p:nvSpPr>
        <p:spPr>
          <a:xfrm rot="5400000">
            <a:off x="3981012" y="4082178"/>
            <a:ext cx="2051006" cy="2232454"/>
          </a:xfrm>
          <a:prstGeom prst="arc">
            <a:avLst>
              <a:gd name="adj1" fmla="val 16199994"/>
              <a:gd name="adj2" fmla="val 0"/>
            </a:avLst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843764" y="3667741"/>
            <a:ext cx="92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create issue</a:t>
            </a:r>
            <a:endParaRPr lang="fr-FR" sz="1200" dirty="0"/>
          </a:p>
        </p:txBody>
      </p:sp>
      <p:sp>
        <p:nvSpPr>
          <p:cNvPr id="11" name="Ellipse 10"/>
          <p:cNvSpPr/>
          <p:nvPr/>
        </p:nvSpPr>
        <p:spPr>
          <a:xfrm>
            <a:off x="2666974" y="3843532"/>
            <a:ext cx="170413" cy="1732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378050" y="3780545"/>
            <a:ext cx="104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start progress</a:t>
            </a:r>
            <a:endParaRPr lang="fr-FR" sz="1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087576" y="5263984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close issue</a:t>
            </a:r>
            <a:endParaRPr lang="fr-FR" sz="1200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3431266" y="5054956"/>
            <a:ext cx="2242514" cy="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423027" y="4791805"/>
            <a:ext cx="10405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start progress</a:t>
            </a:r>
            <a:endParaRPr lang="fr-FR" sz="1200" dirty="0"/>
          </a:p>
        </p:txBody>
      </p:sp>
      <p:sp>
        <p:nvSpPr>
          <p:cNvPr id="16" name="Arc 15"/>
          <p:cNvSpPr/>
          <p:nvPr/>
        </p:nvSpPr>
        <p:spPr>
          <a:xfrm rot="10800000">
            <a:off x="2976894" y="4172902"/>
            <a:ext cx="2242514" cy="2064807"/>
          </a:xfrm>
          <a:prstGeom prst="arc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895533" y="6140036"/>
            <a:ext cx="980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reopen issue</a:t>
            </a:r>
            <a:endParaRPr lang="fr-FR" sz="1200" dirty="0"/>
          </a:p>
        </p:txBody>
      </p:sp>
      <p:sp>
        <p:nvSpPr>
          <p:cNvPr id="18" name="Arc 17"/>
          <p:cNvSpPr/>
          <p:nvPr/>
        </p:nvSpPr>
        <p:spPr>
          <a:xfrm>
            <a:off x="3888688" y="3931623"/>
            <a:ext cx="2232454" cy="1873834"/>
          </a:xfrm>
          <a:prstGeom prst="arc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257896" y="5188778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close issue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949865" y="4530429"/>
            <a:ext cx="1024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stop progress</a:t>
            </a:r>
            <a:endParaRPr lang="fr-FR" sz="1200" dirty="0"/>
          </a:p>
        </p:txBody>
      </p:sp>
      <p:cxnSp>
        <p:nvCxnSpPr>
          <p:cNvPr id="21" name="Connecteur droit avec flèche 20"/>
          <p:cNvCxnSpPr>
            <a:stCxn id="11" idx="6"/>
          </p:cNvCxnSpPr>
          <p:nvPr/>
        </p:nvCxnSpPr>
        <p:spPr>
          <a:xfrm>
            <a:off x="2837387" y="3930137"/>
            <a:ext cx="12547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24" idx="2"/>
            <a:endCxn id="26" idx="0"/>
          </p:cNvCxnSpPr>
          <p:nvPr/>
        </p:nvCxnSpPr>
        <p:spPr>
          <a:xfrm>
            <a:off x="4557553" y="4084236"/>
            <a:ext cx="0" cy="1991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3758015" y="4128768"/>
            <a:ext cx="854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close issue</a:t>
            </a:r>
            <a:endParaRPr lang="fr-FR" sz="1200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108591" y="3762960"/>
            <a:ext cx="897924" cy="321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Open</a:t>
            </a:r>
            <a:endParaRPr lang="fr-FR" sz="1400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5682019" y="4875068"/>
            <a:ext cx="1107988" cy="3212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 progress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108591" y="6075841"/>
            <a:ext cx="897924" cy="321276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Closed</a:t>
            </a:r>
            <a:endParaRPr lang="fr-FR" sz="14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339752" y="4875631"/>
            <a:ext cx="1091514" cy="3212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Reopened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0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JIRA Project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568758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CERN JIRA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Project: LDPBFW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Issue are classified in components:</a:t>
            </a:r>
          </a:p>
          <a:p>
            <a:pPr lvl="2"/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env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doc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ABBA: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abba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-back-all,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abba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-front-all (need maybe to split into multiple components)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LATOME: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-doc,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latome-fpga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latome-ipctrl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latome-istage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,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latome-lli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-mon,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latome-osum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-remap,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latome-ttc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latome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-user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undecided: in case component is not yet known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Issues are assigned to component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owner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Can be reassigned to a particular developer</a:t>
            </a:r>
          </a:p>
          <a:p>
            <a:pPr lvl="1"/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endParaRPr 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783285"/>
            <a:ext cx="348615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GIT repository</a:t>
            </a:r>
            <a:endParaRPr lang="en-US" b="1" i="1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70419"/>
            <a:ext cx="8829232" cy="4778861"/>
          </a:xfrm>
        </p:spPr>
        <p:txBody>
          <a:bodyPr>
            <a:noAutofit/>
          </a:bodyPr>
          <a:lstStyle/>
          <a:p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CERN GIT repository: atlas-lar-</a:t>
            </a:r>
            <a:r>
              <a:rPr lang="en-US" sz="2400" b="1" noProof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ldpb</a:t>
            </a:r>
            <a:r>
              <a:rPr lang="en-US" sz="2400" b="1" noProof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-firmware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Need to be member of e-group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Web access: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https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://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git.cern.ch/web/atlas-lar-ldpb-firmware.git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GIT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clone: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git.cern.ch/web/atlas-lar-ldpb-firmware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Tracks 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different revisions of the firmware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Allows to share code between group members</a:t>
            </a:r>
          </a:p>
          <a:p>
            <a:pPr lvl="1"/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Restricts access to parts of the firmware (using the CERN </a:t>
            </a:r>
            <a:r>
              <a:rPr lang="en-US" sz="16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gitolite</a:t>
            </a:r>
            <a:r>
              <a:rPr lang="en-US" sz="16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-admin repository)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Contains:</a:t>
            </a:r>
          </a:p>
          <a:p>
            <a:pPr lvl="2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d</a:t>
            </a:r>
            <a:r>
              <a:rPr lang="en-US" sz="14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oc</a:t>
            </a:r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working environment documentation</a:t>
            </a:r>
          </a:p>
          <a:p>
            <a:pPr lvl="2"/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env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working environment scripts</a:t>
            </a: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ABBA, LATOME: current projects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git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GIT specific files</a:t>
            </a:r>
          </a:p>
          <a:p>
            <a:pPr lvl="2"/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r>
              <a:rPr lang="en-US" sz="1400" noProof="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gitignore</a:t>
            </a:r>
            <a:r>
              <a:rPr lang="en-US" sz="1400" noProof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GIT list of files that cannot be committed in the repository (i.e. temporary files, …)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Could hold more projects related to LDPB!</a:t>
            </a:r>
            <a:endParaRPr lang="en-US" sz="1600" noProof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098" y="5229200"/>
            <a:ext cx="15144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22572</TotalTime>
  <Words>1217</Words>
  <Application>Microsoft Office PowerPoint</Application>
  <PresentationFormat>Affichage à l'écran (4:3)</PresentationFormat>
  <Paragraphs>298</Paragraphs>
  <Slides>19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Trebuchet MS</vt:lpstr>
      <vt:lpstr>Wingdings</vt:lpstr>
      <vt:lpstr>Wingdings 2</vt:lpstr>
      <vt:lpstr>Urbain</vt:lpstr>
      <vt:lpstr>ATLAS Lar Calorimeter trigger electronics phase I upgrade LDPB Firmware Development Environment (ABBA, LATOME)</vt:lpstr>
      <vt:lpstr>Revision history</vt:lpstr>
      <vt:lpstr>Agenda</vt:lpstr>
      <vt:lpstr>ABBA/LATOME(AMC) working group</vt:lpstr>
      <vt:lpstr>Development environment</vt:lpstr>
      <vt:lpstr>e-group</vt:lpstr>
      <vt:lpstr>JIRA Project</vt:lpstr>
      <vt:lpstr>JIRA Project</vt:lpstr>
      <vt:lpstr>GIT repository</vt:lpstr>
      <vt:lpstr>GIT repository</vt:lpstr>
      <vt:lpstr>GIT repository</vt:lpstr>
      <vt:lpstr>GIT repository</vt:lpstr>
      <vt:lpstr>GIT repository</vt:lpstr>
      <vt:lpstr>Simulation and compilation environment</vt:lpstr>
      <vt:lpstr>Simulation and compilation environment</vt:lpstr>
      <vt:lpstr>Simulation and compilation environment</vt:lpstr>
      <vt:lpstr>Simulation flow</vt:lpstr>
      <vt:lpstr>Compilation flow</vt:lpstr>
      <vt:lpstr>Synthesis flow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Jasmin FRAGNAUD</dc:creator>
  <cp:lastModifiedBy>Nicolas CHEVILLOT</cp:lastModifiedBy>
  <cp:revision>490</cp:revision>
  <dcterms:created xsi:type="dcterms:W3CDTF">2014-09-03T14:51:32Z</dcterms:created>
  <dcterms:modified xsi:type="dcterms:W3CDTF">2015-06-01T17:33:42Z</dcterms:modified>
</cp:coreProperties>
</file>