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57" r:id="rId3"/>
    <p:sldId id="264" r:id="rId4"/>
    <p:sldId id="258" r:id="rId5"/>
    <p:sldId id="260" r:id="rId6"/>
    <p:sldId id="265" r:id="rId7"/>
    <p:sldId id="263" r:id="rId8"/>
    <p:sldId id="262" r:id="rId9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25E97-3077-4BE9-98F4-68402E00F9E1}" type="datetimeFigureOut">
              <a:rPr lang="en-GB" smtClean="0"/>
              <a:t>01/07/2015</a:t>
            </a:fld>
            <a:endParaRPr lang="en-GB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CB9E8-B2A6-487B-A6B6-03D44C4602C3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136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86F9-331F-473C-935A-F1E8DA02E685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5B142-FAA6-4DC5-8D1D-AD75D5243433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6171-FE92-444D-A250-E32AE1FCB6DB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DFE9-C247-43DD-BE45-F19E88252335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9F51-266C-414B-89D1-D37EE5CBC347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29F1-B1B3-42AE-BC94-B4F3F053D783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C7B2-1D32-4C14-A2F0-3A5ED90DBE72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49FCB-07F4-4E17-ACDB-145149B634A3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121D-D33E-41FF-8CC8-6C7A966C5A7C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0542-69A7-4FD8-B48A-00135D5E0CAA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A71A-DD94-4C86-9597-4DC87271D074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E7B31-DDF3-4ADE-82C9-7BA66D6F32A4}" type="datetime1">
              <a:rPr lang="fr-FR" smtClean="0"/>
              <a:t>01/07/2015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81800" y="260648"/>
            <a:ext cx="81756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Test Beam Special runs :</a:t>
            </a:r>
          </a:p>
          <a:p>
            <a:pPr algn="ctr"/>
            <a:r>
              <a:rPr lang="en-GB" sz="32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shapes of particle signals with FATALIC</a:t>
            </a:r>
          </a:p>
          <a:p>
            <a:pPr algn="ctr"/>
            <a:r>
              <a:rPr lang="en-GB" sz="3200" dirty="0">
                <a:solidFill>
                  <a:srgbClr val="0000CC"/>
                </a:solidFill>
                <a:latin typeface="Comic Sans MS" panose="030F0702030302020204" pitchFamily="66" charset="0"/>
              </a:rPr>
              <a:t>a</a:t>
            </a:r>
            <a:r>
              <a:rPr lang="en-GB" sz="32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nd run procedures</a:t>
            </a:r>
            <a:endParaRPr lang="en-GB" sz="32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83389" y="2073622"/>
            <a:ext cx="47724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Tile upgrade demonstrator weekly meeting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2015 July </a:t>
            </a:r>
            <a:r>
              <a:rPr lang="en-GB" dirty="0" smtClean="0">
                <a:latin typeface="Comic Sans MS" panose="030F0702030302020204" pitchFamily="66" charset="0"/>
              </a:rPr>
              <a:t>1</a:t>
            </a:r>
            <a:r>
              <a:rPr lang="en-GB" baseline="30000" dirty="0" smtClean="0">
                <a:latin typeface="Comic Sans MS" panose="030F0702030302020204" pitchFamily="66" charset="0"/>
              </a:rPr>
              <a:t>st</a:t>
            </a:r>
            <a:endParaRPr lang="en-GB" baseline="300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Roméo Bonnefoy and </a:t>
            </a:r>
            <a:r>
              <a:rPr lang="en-GB" u="sng" dirty="0" smtClean="0">
                <a:latin typeface="Comic Sans MS" panose="030F0702030302020204" pitchFamily="66" charset="0"/>
              </a:rPr>
              <a:t>François Vazeille</a:t>
            </a:r>
            <a:r>
              <a:rPr lang="en-GB" dirty="0" smtClean="0">
                <a:latin typeface="Comic Sans MS" panose="030F0702030302020204" pitchFamily="66" charset="0"/>
              </a:rPr>
              <a:t>,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 on behalf of the Clermont-Ferrand team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7449" y="4637454"/>
            <a:ext cx="89290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● Goal: reference particle pulses.</a:t>
            </a:r>
          </a:p>
          <a:p>
            <a:r>
              <a:rPr lang="en-GB" sz="28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● Open problem: the true energy seen by PMTs.</a:t>
            </a:r>
          </a:p>
          <a:p>
            <a:r>
              <a:rPr lang="en-GB" sz="28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● Hardware for recording the pulses.</a:t>
            </a:r>
          </a:p>
          <a:p>
            <a:r>
              <a:rPr lang="en-GB" sz="28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● Run procedure (Could be applied to other studies).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123728" y="3430741"/>
            <a:ext cx="4556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Some propositions …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9446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416072" y="33265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Goa</a:t>
            </a:r>
            <a:r>
              <a:rPr lang="en-GB" sz="4000" dirty="0" smtClean="0">
                <a:solidFill>
                  <a:srgbClr val="0000CC"/>
                </a:solidFill>
              </a:rPr>
              <a:t>l</a:t>
            </a:r>
            <a:endParaRPr lang="en-GB" sz="4000" dirty="0">
              <a:solidFill>
                <a:srgbClr val="0000CC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49778" y="1740456"/>
            <a:ext cx="808266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● To fill the PMT signal library (as defined in Giulio’s talk),</a:t>
            </a:r>
          </a:p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 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but not exactly at the PMT output (See below)!</a:t>
            </a:r>
          </a:p>
          <a:p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● To build a database of particle pulses </a:t>
            </a:r>
            <a:r>
              <a:rPr lang="en-GB" sz="2000" dirty="0" smtClean="0">
                <a:latin typeface="Comic Sans MS" panose="030F0702030302020204" pitchFamily="66" charset="0"/>
              </a:rPr>
              <a:t>from the Test </a:t>
            </a:r>
            <a:r>
              <a:rPr lang="en-GB" sz="2000" dirty="0">
                <a:latin typeface="Comic Sans MS" panose="030F0702030302020204" pitchFamily="66" charset="0"/>
              </a:rPr>
              <a:t>B</a:t>
            </a:r>
            <a:r>
              <a:rPr lang="en-GB" sz="2000" dirty="0" smtClean="0">
                <a:latin typeface="Comic Sans MS" panose="030F0702030302020204" pitchFamily="66" charset="0"/>
              </a:rPr>
              <a:t>eam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   - Different particles: p, </a:t>
            </a:r>
            <a:r>
              <a:rPr lang="en-GB" sz="2000" b="1" dirty="0" smtClean="0">
                <a:latin typeface="Comic Sans MS" panose="030F0702030302020204" pitchFamily="66" charset="0"/>
                <a:sym typeface="Symbol"/>
              </a:rPr>
              <a:t>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, e, µ.</a:t>
            </a:r>
          </a:p>
          <a:p>
            <a:r>
              <a:rPr lang="en-GB" sz="2000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     - Different energies.</a:t>
            </a:r>
          </a:p>
          <a:p>
            <a:endParaRPr lang="en-GB" sz="2000" dirty="0">
              <a:latin typeface="Comic Sans MS" panose="030F0702030302020204" pitchFamily="66" charset="0"/>
              <a:sym typeface="Symbol"/>
            </a:endParaRPr>
          </a:p>
          <a:p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● To use them as reference pulses 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in the optimal filtering method</a:t>
            </a:r>
          </a:p>
          <a:p>
            <a:r>
              <a:rPr lang="en-GB" sz="2000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   that reconstructs the pulses from the ADC data.</a:t>
            </a:r>
          </a:p>
          <a:p>
            <a:endParaRPr lang="en-GB" sz="2000" dirty="0">
              <a:latin typeface="Comic Sans MS" panose="030F0702030302020204" pitchFamily="66" charset="0"/>
              <a:sym typeface="Symbol"/>
            </a:endParaRPr>
          </a:p>
          <a:p>
            <a:endParaRPr lang="en-GB" sz="2000" dirty="0" smtClean="0">
              <a:latin typeface="Comic Sans MS" panose="030F0702030302020204" pitchFamily="66" charset="0"/>
              <a:sym typeface="Symbol"/>
            </a:endParaRPr>
          </a:p>
          <a:p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● In the case of FATALIC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:</a:t>
            </a:r>
          </a:p>
          <a:p>
            <a:r>
              <a:rPr lang="en-GB" sz="2000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  to record the </a:t>
            </a:r>
            <a:r>
              <a:rPr lang="en-GB" sz="2000" dirty="0" err="1" smtClean="0">
                <a:latin typeface="Comic Sans MS" panose="030F0702030302020204" pitchFamily="66" charset="0"/>
                <a:sym typeface="Symbol"/>
              </a:rPr>
              <a:t>analog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 pulses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from the 3 gain outputs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,</a:t>
            </a:r>
          </a:p>
          <a:p>
            <a:r>
              <a:rPr lang="en-GB" sz="2000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  and so just before the 3 ADC’s, but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in the test part of the chip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4736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860360"/>
            <a:ext cx="5112568" cy="395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C:\Users\Laurent\Desktop\work_lolo\s-atlas\fatalic04\layout_fatalic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20688"/>
            <a:ext cx="7416824" cy="214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23728" y="1133560"/>
            <a:ext cx="540060" cy="9361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</a:p>
          <a:p>
            <a:pPr algn="ctr"/>
            <a:r>
              <a:rPr lang="fr-FR" sz="11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Gain</a:t>
            </a:r>
            <a:r>
              <a:rPr lang="fr-FR" sz="1200" dirty="0" smtClean="0">
                <a:solidFill>
                  <a:schemeClr val="bg1"/>
                </a:solidFill>
              </a:rPr>
              <a:t>s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3848" y="2060848"/>
            <a:ext cx="5040560" cy="396044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429880" y="2092786"/>
            <a:ext cx="2374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4</a:t>
            </a:r>
            <a:r>
              <a:rPr lang="fr-FR" sz="2000" baseline="300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th</a:t>
            </a:r>
            <a:r>
              <a:rPr lang="fr-FR" sz="20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ADC  for tests</a:t>
            </a:r>
            <a:endParaRPr lang="fr-FR" sz="20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7504" y="3092767"/>
            <a:ext cx="24673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 independent blocks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for individual tests: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- Fourth ADC.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- Analog part 3 gains.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3</a:t>
            </a:fld>
            <a:endParaRPr lang="fr-BE" dirty="0"/>
          </a:p>
        </p:txBody>
      </p:sp>
      <p:cxnSp>
        <p:nvCxnSpPr>
          <p:cNvPr id="9" name="Connecteur droit avec flèche 8"/>
          <p:cNvCxnSpPr>
            <a:stCxn id="7" idx="0"/>
          </p:cNvCxnSpPr>
          <p:nvPr/>
        </p:nvCxnSpPr>
        <p:spPr>
          <a:xfrm flipV="1">
            <a:off x="1341175" y="1772071"/>
            <a:ext cx="1178597" cy="13206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stCxn id="7" idx="0"/>
          </p:cNvCxnSpPr>
          <p:nvPr/>
        </p:nvCxnSpPr>
        <p:spPr>
          <a:xfrm flipV="1">
            <a:off x="1341175" y="2248175"/>
            <a:ext cx="2222713" cy="8445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475656" y="5081943"/>
            <a:ext cx="0" cy="8673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7" idx="3"/>
          </p:cNvCxnSpPr>
          <p:nvPr/>
        </p:nvCxnSpPr>
        <p:spPr>
          <a:xfrm>
            <a:off x="2574846" y="3692932"/>
            <a:ext cx="3977374" cy="20403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699792" y="1127056"/>
            <a:ext cx="5522198" cy="93379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3 Gains                      + 3 ADCs</a:t>
            </a:r>
            <a:endParaRPr lang="fr-FR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809110" y="168295"/>
            <a:ext cx="2520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FATALIC Chip core</a:t>
            </a:r>
            <a:endParaRPr lang="en-US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7" name="Connecteur droit avec flèche 16"/>
          <p:cNvCxnSpPr>
            <a:stCxn id="16" idx="2"/>
          </p:cNvCxnSpPr>
          <p:nvPr/>
        </p:nvCxnSpPr>
        <p:spPr>
          <a:xfrm flipH="1">
            <a:off x="5460891" y="568405"/>
            <a:ext cx="608340" cy="7723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30" y="4653136"/>
            <a:ext cx="15430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Connecteur droit avec flèche 23"/>
          <p:cNvCxnSpPr>
            <a:stCxn id="7" idx="3"/>
          </p:cNvCxnSpPr>
          <p:nvPr/>
        </p:nvCxnSpPr>
        <p:spPr>
          <a:xfrm>
            <a:off x="2574846" y="3692932"/>
            <a:ext cx="3563044" cy="26404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649" y="4653136"/>
            <a:ext cx="18573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ZoneTexte 24"/>
          <p:cNvSpPr txBox="1"/>
          <p:nvPr/>
        </p:nvSpPr>
        <p:spPr>
          <a:xfrm>
            <a:off x="1907704" y="6165304"/>
            <a:ext cx="1875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(Romain’s talk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June Tile week)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851051" y="4437112"/>
            <a:ext cx="2000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Recorded shapes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07504" y="116632"/>
            <a:ext cx="3373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Chip core + 2 other blocks</a:t>
            </a:r>
            <a:r>
              <a:rPr lang="en-GB" dirty="0" smtClean="0"/>
              <a:t>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16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49778" y="116632"/>
            <a:ext cx="83706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Open problem:</a:t>
            </a:r>
          </a:p>
          <a:p>
            <a:pPr algn="ctr"/>
            <a:r>
              <a:rPr lang="en-GB" sz="4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the true energy seen by the PMTs</a:t>
            </a:r>
          </a:p>
          <a:p>
            <a:pPr algn="ctr"/>
            <a:r>
              <a:rPr lang="en-GB" sz="4000" dirty="0">
                <a:solidFill>
                  <a:srgbClr val="0000CC"/>
                </a:solidFill>
                <a:latin typeface="Comic Sans MS" panose="030F0702030302020204" pitchFamily="66" charset="0"/>
              </a:rPr>
              <a:t>o</a:t>
            </a:r>
            <a:r>
              <a:rPr lang="en-GB" sz="4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r rather by the FE electronics</a:t>
            </a:r>
          </a:p>
          <a:p>
            <a:pPr algn="ctr"/>
            <a:r>
              <a:rPr lang="en-GB" sz="4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at the individual channel level</a:t>
            </a:r>
            <a:endParaRPr lang="en-GB" sz="4000" dirty="0">
              <a:solidFill>
                <a:srgbClr val="0000CC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5496" y="2924944"/>
            <a:ext cx="914385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● 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PMT intercalibration</a:t>
            </a:r>
            <a:r>
              <a:rPr lang="en-GB" sz="2000" dirty="0" smtClean="0">
                <a:latin typeface="Comic Sans MS" panose="030F0702030302020204" pitchFamily="66" charset="0"/>
              </a:rPr>
              <a:t>: no Cesium calibration in Test Beam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 Made in the Bld 175</a:t>
            </a:r>
          </a:p>
          <a:p>
            <a:r>
              <a:rPr lang="en-GB" sz="2000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       …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but not using the same FE electronics if it is not ready at this time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.</a:t>
            </a:r>
          </a:p>
          <a:p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● 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The use of muons 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will be a good alternative in Test Beam.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● 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Energy deposit in cells</a:t>
            </a:r>
            <a:r>
              <a:rPr lang="en-GB" sz="2000" dirty="0" smtClean="0">
                <a:latin typeface="Comic Sans MS" panose="030F0702030302020204" pitchFamily="66" charset="0"/>
              </a:rPr>
              <a:t>: 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   - Depending from the cell size.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   - Easier for electrons/muons entering on the Module side.</a:t>
            </a:r>
          </a:p>
          <a:p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      - Monte Carlo simulation needed  with  hypothesis on the yield pC/GeV.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496" y="5733256"/>
            <a:ext cx="9098966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● It will be difficult to say: this pulse corresponds to a particle of X  GeV.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● It will be rather a way to cover the widest dynamics with true particles.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3626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49778" y="330032"/>
            <a:ext cx="8370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Hardware</a:t>
            </a:r>
          </a:p>
          <a:p>
            <a:pPr algn="ctr"/>
            <a:r>
              <a:rPr lang="en-GB" sz="4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for recording the pulses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5496" y="2236222"/>
            <a:ext cx="70134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● 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We will not reproduce </a:t>
            </a:r>
            <a:r>
              <a:rPr lang="en-GB" sz="2000" dirty="0" smtClean="0">
                <a:latin typeface="Comic Sans MS" panose="030F0702030302020204" pitchFamily="66" charset="0"/>
              </a:rPr>
              <a:t>what we made … many years ago: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direct PMT pulses, without Trigger selections.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616" y="3356992"/>
            <a:ext cx="5328592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115616" y="5106888"/>
            <a:ext cx="5328592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037113" y="3585592"/>
            <a:ext cx="1470991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PMT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115616" y="4437112"/>
            <a:ext cx="532859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644008" y="4547592"/>
            <a:ext cx="914400" cy="3817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Scope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5" name="Connecteur droit avec flèche 14"/>
          <p:cNvCxnSpPr>
            <a:endCxn id="13" idx="0"/>
          </p:cNvCxnSpPr>
          <p:nvPr/>
        </p:nvCxnSpPr>
        <p:spPr>
          <a:xfrm>
            <a:off x="5101208" y="4042792"/>
            <a:ext cx="0" cy="5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8" idx="0"/>
            <a:endCxn id="8" idx="2"/>
          </p:cNvCxnSpPr>
          <p:nvPr/>
        </p:nvCxnSpPr>
        <p:spPr>
          <a:xfrm>
            <a:off x="3779912" y="5106888"/>
            <a:ext cx="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1469320" y="3555857"/>
            <a:ext cx="1356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H8 zone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403648" y="5343599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Counting room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455898" y="4191471"/>
            <a:ext cx="1854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Safety grid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117392" y="4551511"/>
            <a:ext cx="1404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Corridor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816231" y="3463523"/>
            <a:ext cx="1675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shortest</a:t>
            </a:r>
          </a:p>
          <a:p>
            <a:pPr algn="ctr"/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ossible cable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5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3730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3" grpId="0" animBg="1"/>
      <p:bldP spid="19" grpId="0"/>
      <p:bldP spid="21" grpId="0"/>
      <p:bldP spid="22" grpId="0"/>
      <p:bldP spid="23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836712"/>
            <a:ext cx="5328592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115616" y="2586608"/>
            <a:ext cx="5328592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037113" y="1065312"/>
            <a:ext cx="1470991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3 Analog’s FATALIC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1115616" y="1916832"/>
            <a:ext cx="532859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819668" y="2702282"/>
            <a:ext cx="914400" cy="3817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Scope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3491880" y="2197482"/>
            <a:ext cx="0" cy="5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stCxn id="3" idx="0"/>
            <a:endCxn id="3" idx="2"/>
          </p:cNvCxnSpPr>
          <p:nvPr/>
        </p:nvCxnSpPr>
        <p:spPr>
          <a:xfrm>
            <a:off x="3779912" y="2586608"/>
            <a:ext cx="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187624" y="1035577"/>
            <a:ext cx="1356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H8 zone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15616" y="2636912"/>
            <a:ext cx="14109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Counting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room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60128" y="943243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Possible use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of longer cable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3491880" y="2197482"/>
            <a:ext cx="12807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4" idx="2"/>
          </p:cNvCxnSpPr>
          <p:nvPr/>
        </p:nvCxnSpPr>
        <p:spPr>
          <a:xfrm flipH="1">
            <a:off x="4772608" y="1522512"/>
            <a:ext cx="1" cy="674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35496" y="188640"/>
            <a:ext cx="7903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● 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Use of special buffers on the All-in-One cards + Beam Trigger.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" name="Picture 2" descr="C:\Users\François Vazeille\Desktop\Test_Beam_2015\AOP_Fatali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000" y="3761181"/>
            <a:ext cx="6704464" cy="269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2698841" y="979031"/>
            <a:ext cx="1023469" cy="574755"/>
          </a:xfrm>
          <a:prstGeom prst="rect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Beam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T</a:t>
            </a:r>
            <a:r>
              <a:rPr lang="en-GB" dirty="0" smtClean="0">
                <a:latin typeface="Comic Sans MS" panose="030F0702030302020204" pitchFamily="66" charset="0"/>
              </a:rPr>
              <a:t>rigger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3059832" y="1553786"/>
            <a:ext cx="0" cy="1148496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5148064" y="2062864"/>
            <a:ext cx="2257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 ribbon cable/Gain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4311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9512" y="260648"/>
            <a:ext cx="63963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●Test Beam infrastructure request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   - Routing of 3 additional ribbon cables/channel: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      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Open question: how many channels ?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   - Digital scope.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Accolade fermante 2"/>
          <p:cNvSpPr/>
          <p:nvPr/>
        </p:nvSpPr>
        <p:spPr>
          <a:xfrm>
            <a:off x="6516216" y="764704"/>
            <a:ext cx="155448" cy="914400"/>
          </a:xfrm>
          <a:prstGeom prst="rightBrac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ZoneTexte 3"/>
          <p:cNvSpPr txBox="1"/>
          <p:nvPr/>
        </p:nvSpPr>
        <p:spPr>
          <a:xfrm>
            <a:off x="6696045" y="836712"/>
            <a:ext cx="23294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Provided by</a:t>
            </a:r>
          </a:p>
          <a:p>
            <a:pPr algn="ctr"/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Clermont-Ferrand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6408" y="2276871"/>
            <a:ext cx="798648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● Preliminary tests</a:t>
            </a:r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at Clermont-Ferrand </a:t>
            </a:r>
            <a:r>
              <a:rPr lang="en-GB" sz="2000" dirty="0" smtClean="0">
                <a:latin typeface="Comic Sans MS" panose="030F0702030302020204" pitchFamily="66" charset="0"/>
              </a:rPr>
              <a:t>in order to check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that the pulse shapes are not affected by the set-up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 Comparison of shapes at the shaper outputs (short cable)</a:t>
            </a:r>
          </a:p>
          <a:p>
            <a:r>
              <a:rPr lang="en-GB" sz="2000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                          and at the ribbon cable outputs (longer cables)</a:t>
            </a:r>
          </a:p>
          <a:p>
            <a:r>
              <a:rPr lang="en-GB" sz="2000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  <a:sym typeface="Symbol"/>
              </a:rPr>
              <a:t>       by using the FATALIC Test Bench (LED/PMT).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7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7164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49778" y="330032"/>
            <a:ext cx="83706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Test Beam Run procedure:</a:t>
            </a:r>
          </a:p>
          <a:p>
            <a:pPr algn="ctr"/>
            <a:r>
              <a:rPr lang="en-GB" sz="4000" dirty="0">
                <a:solidFill>
                  <a:srgbClr val="0000CC"/>
                </a:solidFill>
                <a:latin typeface="Comic Sans MS" panose="030F0702030302020204" pitchFamily="66" charset="0"/>
              </a:rPr>
              <a:t>t</a:t>
            </a:r>
            <a:r>
              <a:rPr lang="en-GB" sz="4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his proposition could be applied to other studies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7504" y="2924944"/>
            <a:ext cx="905408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● 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Allocated time </a:t>
            </a:r>
            <a:r>
              <a:rPr lang="en-GB" sz="2000" dirty="0" smtClean="0">
                <a:latin typeface="Comic Sans MS" panose="030F0702030302020204" pitchFamily="66" charset="0"/>
              </a:rPr>
              <a:t>must be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clearly specified </a:t>
            </a:r>
            <a:r>
              <a:rPr lang="en-GB" sz="2000" dirty="0" smtClean="0">
                <a:latin typeface="Comic Sans MS" panose="030F0702030302020204" pitchFamily="66" charset="0"/>
              </a:rPr>
              <a:t>for these kinds of special runs.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●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Any special runs must be organized and performed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by the experts</a:t>
            </a:r>
            <a:r>
              <a:rPr lang="en-GB" sz="2000" dirty="0" smtClean="0">
                <a:latin typeface="Comic Sans MS" panose="030F0702030302020204" pitchFamily="66" charset="0"/>
              </a:rPr>
              <a:t>,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in the presence of the official shifters.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  - Works on the TileCal modules/Drawers.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   - Preliminary adjustments and recording of data.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8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3197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610</Words>
  <Application>Microsoft Office PowerPoint</Application>
  <PresentationFormat>Affichage à l'écran (4:3)</PresentationFormat>
  <Paragraphs>104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 Vazeille</dc:creator>
  <cp:lastModifiedBy>François Vazeille</cp:lastModifiedBy>
  <cp:revision>36</cp:revision>
  <cp:lastPrinted>2015-06-29T13:35:08Z</cp:lastPrinted>
  <dcterms:created xsi:type="dcterms:W3CDTF">2015-06-25T13:44:18Z</dcterms:created>
  <dcterms:modified xsi:type="dcterms:W3CDTF">2015-07-01T12:17:13Z</dcterms:modified>
</cp:coreProperties>
</file>