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6" r:id="rId3"/>
    <p:sldId id="257" r:id="rId4"/>
    <p:sldId id="270" r:id="rId5"/>
    <p:sldId id="259" r:id="rId6"/>
    <p:sldId id="282" r:id="rId7"/>
    <p:sldId id="308" r:id="rId8"/>
    <p:sldId id="261" r:id="rId9"/>
    <p:sldId id="326" r:id="rId10"/>
    <p:sldId id="262" r:id="rId11"/>
    <p:sldId id="324" r:id="rId12"/>
    <p:sldId id="317" r:id="rId13"/>
    <p:sldId id="319" r:id="rId14"/>
    <p:sldId id="322" r:id="rId15"/>
    <p:sldId id="269" r:id="rId16"/>
    <p:sldId id="327" r:id="rId17"/>
    <p:sldId id="325" r:id="rId18"/>
    <p:sldId id="328" r:id="rId19"/>
    <p:sldId id="323" r:id="rId20"/>
    <p:sldId id="313" r:id="rId21"/>
    <p:sldId id="316" r:id="rId22"/>
    <p:sldId id="314" r:id="rId23"/>
    <p:sldId id="312" r:id="rId24"/>
    <p:sldId id="318" r:id="rId25"/>
    <p:sldId id="320" r:id="rId26"/>
    <p:sldId id="309" r:id="rId27"/>
    <p:sldId id="287" r:id="rId28"/>
    <p:sldId id="288" r:id="rId29"/>
    <p:sldId id="271" r:id="rId30"/>
    <p:sldId id="284" r:id="rId31"/>
    <p:sldId id="276" r:id="rId32"/>
    <p:sldId id="27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ois Richard" initials="FR" lastIdx="1" clrIdx="0">
    <p:extLst>
      <p:ext uri="{19B8F6BF-5375-455C-9EA6-DF929625EA0E}">
        <p15:presenceInfo xmlns:p15="http://schemas.microsoft.com/office/powerpoint/2012/main" userId="S-1-5-21-338909080-102860186-3730522582-13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55" autoAdjust="0"/>
    <p:restoredTop sz="94660"/>
  </p:normalViewPr>
  <p:slideViewPr>
    <p:cSldViewPr snapToGrid="0">
      <p:cViewPr varScale="1">
        <p:scale>
          <a:sx n="55" d="100"/>
          <a:sy n="55" d="100"/>
        </p:scale>
        <p:origin x="67" y="79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1-16T11:52:07.329" idx="1">
    <p:pos x="4390" y="-13"/>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36D2F6-90FE-41C9-9CF3-FEACFBFD6A8A}" type="datetimeFigureOut">
              <a:rPr lang="en-GB" smtClean="0"/>
              <a:t>22/11/2015</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7FFAB0-7E94-4E93-9125-A43D6D89BC62}" type="slidenum">
              <a:rPr lang="en-GB" smtClean="0"/>
              <a:t>‹N°›</a:t>
            </a:fld>
            <a:endParaRPr lang="en-GB"/>
          </a:p>
        </p:txBody>
      </p:sp>
    </p:spTree>
    <p:extLst>
      <p:ext uri="{BB962C8B-B14F-4D97-AF65-F5344CB8AC3E}">
        <p14:creationId xmlns:p14="http://schemas.microsoft.com/office/powerpoint/2010/main" val="1462071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E57FFAB0-7E94-4E93-9125-A43D6D89BC62}" type="slidenum">
              <a:rPr lang="en-GB" smtClean="0"/>
              <a:t>1</a:t>
            </a:fld>
            <a:endParaRPr lang="en-GB" dirty="0"/>
          </a:p>
        </p:txBody>
      </p:sp>
    </p:spTree>
    <p:extLst>
      <p:ext uri="{BB962C8B-B14F-4D97-AF65-F5344CB8AC3E}">
        <p14:creationId xmlns:p14="http://schemas.microsoft.com/office/powerpoint/2010/main" val="4168673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en-GB"/>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GB"/>
          </a:p>
        </p:txBody>
      </p:sp>
      <p:sp>
        <p:nvSpPr>
          <p:cNvPr id="4" name="Espace réservé de la date 3"/>
          <p:cNvSpPr>
            <a:spLocks noGrp="1"/>
          </p:cNvSpPr>
          <p:nvPr>
            <p:ph type="dt" sz="half" idx="10"/>
          </p:nvPr>
        </p:nvSpPr>
        <p:spPr/>
        <p:txBody>
          <a:bodyPr/>
          <a:lstStyle/>
          <a:p>
            <a:fld id="{8E451F9E-977C-4190-A70F-FD007D8E2771}" type="datetime1">
              <a:rPr lang="en-GB" smtClean="0"/>
              <a:t>22/11/2015</a:t>
            </a:fld>
            <a:endParaRPr lang="en-GB"/>
          </a:p>
        </p:txBody>
      </p:sp>
      <p:sp>
        <p:nvSpPr>
          <p:cNvPr id="5" name="Espace réservé du pied de page 4"/>
          <p:cNvSpPr>
            <a:spLocks noGrp="1"/>
          </p:cNvSpPr>
          <p:nvPr>
            <p:ph type="ftr" sz="quarter" idx="11"/>
          </p:nvPr>
        </p:nvSpPr>
        <p:spPr/>
        <p:txBody>
          <a:bodyPr/>
          <a:lstStyle/>
          <a:p>
            <a:r>
              <a:rPr lang="nl-NL" smtClean="0"/>
              <a:t>F. Richard GDR November 2015</a:t>
            </a:r>
            <a:endParaRPr lang="en-GB"/>
          </a:p>
        </p:txBody>
      </p:sp>
      <p:sp>
        <p:nvSpPr>
          <p:cNvPr id="6" name="Espace réservé du numéro de diapositive 5"/>
          <p:cNvSpPr>
            <a:spLocks noGrp="1"/>
          </p:cNvSpPr>
          <p:nvPr>
            <p:ph type="sldNum" sz="quarter" idx="12"/>
          </p:nvPr>
        </p:nvSpPr>
        <p:spPr/>
        <p:txBody>
          <a:bodyPr/>
          <a:lstStyle/>
          <a:p>
            <a:fld id="{4D9BCC52-54C2-4A43-AB59-DB8B18261A9B}" type="slidenum">
              <a:rPr lang="en-GB" smtClean="0"/>
              <a:t>‹N°›</a:t>
            </a:fld>
            <a:endParaRPr lang="en-GB"/>
          </a:p>
        </p:txBody>
      </p:sp>
    </p:spTree>
    <p:extLst>
      <p:ext uri="{BB962C8B-B14F-4D97-AF65-F5344CB8AC3E}">
        <p14:creationId xmlns:p14="http://schemas.microsoft.com/office/powerpoint/2010/main" val="2459968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C978C8B1-B8E5-4FBE-B394-B1AEA705DF8D}" type="datetime1">
              <a:rPr lang="en-GB" smtClean="0"/>
              <a:t>22/11/2015</a:t>
            </a:fld>
            <a:endParaRPr lang="en-GB"/>
          </a:p>
        </p:txBody>
      </p:sp>
      <p:sp>
        <p:nvSpPr>
          <p:cNvPr id="5" name="Espace réservé du pied de page 4"/>
          <p:cNvSpPr>
            <a:spLocks noGrp="1"/>
          </p:cNvSpPr>
          <p:nvPr>
            <p:ph type="ftr" sz="quarter" idx="11"/>
          </p:nvPr>
        </p:nvSpPr>
        <p:spPr/>
        <p:txBody>
          <a:bodyPr/>
          <a:lstStyle/>
          <a:p>
            <a:r>
              <a:rPr lang="nl-NL" smtClean="0"/>
              <a:t>F. Richard GDR November 2015</a:t>
            </a:r>
            <a:endParaRPr lang="en-GB"/>
          </a:p>
        </p:txBody>
      </p:sp>
      <p:sp>
        <p:nvSpPr>
          <p:cNvPr id="6" name="Espace réservé du numéro de diapositive 5"/>
          <p:cNvSpPr>
            <a:spLocks noGrp="1"/>
          </p:cNvSpPr>
          <p:nvPr>
            <p:ph type="sldNum" sz="quarter" idx="12"/>
          </p:nvPr>
        </p:nvSpPr>
        <p:spPr/>
        <p:txBody>
          <a:bodyPr/>
          <a:lstStyle/>
          <a:p>
            <a:fld id="{4D9BCC52-54C2-4A43-AB59-DB8B18261A9B}" type="slidenum">
              <a:rPr lang="en-GB" smtClean="0"/>
              <a:t>‹N°›</a:t>
            </a:fld>
            <a:endParaRPr lang="en-GB"/>
          </a:p>
        </p:txBody>
      </p:sp>
    </p:spTree>
    <p:extLst>
      <p:ext uri="{BB962C8B-B14F-4D97-AF65-F5344CB8AC3E}">
        <p14:creationId xmlns:p14="http://schemas.microsoft.com/office/powerpoint/2010/main" val="4076991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en-GB"/>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EF5E8BFF-0959-4D6C-B2EF-FDB3ABDF8CE4}" type="datetime1">
              <a:rPr lang="en-GB" smtClean="0"/>
              <a:t>22/11/2015</a:t>
            </a:fld>
            <a:endParaRPr lang="en-GB"/>
          </a:p>
        </p:txBody>
      </p:sp>
      <p:sp>
        <p:nvSpPr>
          <p:cNvPr id="5" name="Espace réservé du pied de page 4"/>
          <p:cNvSpPr>
            <a:spLocks noGrp="1"/>
          </p:cNvSpPr>
          <p:nvPr>
            <p:ph type="ftr" sz="quarter" idx="11"/>
          </p:nvPr>
        </p:nvSpPr>
        <p:spPr/>
        <p:txBody>
          <a:bodyPr/>
          <a:lstStyle/>
          <a:p>
            <a:r>
              <a:rPr lang="nl-NL" smtClean="0"/>
              <a:t>F. Richard GDR November 2015</a:t>
            </a:r>
            <a:endParaRPr lang="en-GB"/>
          </a:p>
        </p:txBody>
      </p:sp>
      <p:sp>
        <p:nvSpPr>
          <p:cNvPr id="6" name="Espace réservé du numéro de diapositive 5"/>
          <p:cNvSpPr>
            <a:spLocks noGrp="1"/>
          </p:cNvSpPr>
          <p:nvPr>
            <p:ph type="sldNum" sz="quarter" idx="12"/>
          </p:nvPr>
        </p:nvSpPr>
        <p:spPr/>
        <p:txBody>
          <a:bodyPr/>
          <a:lstStyle/>
          <a:p>
            <a:fld id="{4D9BCC52-54C2-4A43-AB59-DB8B18261A9B}" type="slidenum">
              <a:rPr lang="en-GB" smtClean="0"/>
              <a:t>‹N°›</a:t>
            </a:fld>
            <a:endParaRPr lang="en-GB"/>
          </a:p>
        </p:txBody>
      </p:sp>
    </p:spTree>
    <p:extLst>
      <p:ext uri="{BB962C8B-B14F-4D97-AF65-F5344CB8AC3E}">
        <p14:creationId xmlns:p14="http://schemas.microsoft.com/office/powerpoint/2010/main" val="3317615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2A07387F-FC61-418B-A55D-B926B60270EA}" type="datetime1">
              <a:rPr lang="en-GB" smtClean="0"/>
              <a:t>22/11/2015</a:t>
            </a:fld>
            <a:endParaRPr lang="en-GB"/>
          </a:p>
        </p:txBody>
      </p:sp>
      <p:sp>
        <p:nvSpPr>
          <p:cNvPr id="5" name="Espace réservé du pied de page 4"/>
          <p:cNvSpPr>
            <a:spLocks noGrp="1"/>
          </p:cNvSpPr>
          <p:nvPr>
            <p:ph type="ftr" sz="quarter" idx="11"/>
          </p:nvPr>
        </p:nvSpPr>
        <p:spPr/>
        <p:txBody>
          <a:bodyPr/>
          <a:lstStyle/>
          <a:p>
            <a:r>
              <a:rPr lang="nl-NL" smtClean="0"/>
              <a:t>F. Richard GDR November 2015</a:t>
            </a:r>
            <a:endParaRPr lang="en-GB"/>
          </a:p>
        </p:txBody>
      </p:sp>
      <p:sp>
        <p:nvSpPr>
          <p:cNvPr id="6" name="Espace réservé du numéro de diapositive 5"/>
          <p:cNvSpPr>
            <a:spLocks noGrp="1"/>
          </p:cNvSpPr>
          <p:nvPr>
            <p:ph type="sldNum" sz="quarter" idx="12"/>
          </p:nvPr>
        </p:nvSpPr>
        <p:spPr/>
        <p:txBody>
          <a:bodyPr/>
          <a:lstStyle/>
          <a:p>
            <a:fld id="{4D9BCC52-54C2-4A43-AB59-DB8B18261A9B}" type="slidenum">
              <a:rPr lang="en-GB" smtClean="0"/>
              <a:t>‹N°›</a:t>
            </a:fld>
            <a:endParaRPr lang="en-GB"/>
          </a:p>
        </p:txBody>
      </p:sp>
    </p:spTree>
    <p:extLst>
      <p:ext uri="{BB962C8B-B14F-4D97-AF65-F5344CB8AC3E}">
        <p14:creationId xmlns:p14="http://schemas.microsoft.com/office/powerpoint/2010/main" val="3815906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en-GB"/>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F0F12D9-7EA0-4E50-AE8D-82D2F662D210}" type="datetime1">
              <a:rPr lang="en-GB" smtClean="0"/>
              <a:t>22/11/2015</a:t>
            </a:fld>
            <a:endParaRPr lang="en-GB"/>
          </a:p>
        </p:txBody>
      </p:sp>
      <p:sp>
        <p:nvSpPr>
          <p:cNvPr id="5" name="Espace réservé du pied de page 4"/>
          <p:cNvSpPr>
            <a:spLocks noGrp="1"/>
          </p:cNvSpPr>
          <p:nvPr>
            <p:ph type="ftr" sz="quarter" idx="11"/>
          </p:nvPr>
        </p:nvSpPr>
        <p:spPr/>
        <p:txBody>
          <a:bodyPr/>
          <a:lstStyle/>
          <a:p>
            <a:r>
              <a:rPr lang="nl-NL" smtClean="0"/>
              <a:t>F. Richard GDR November 2015</a:t>
            </a:r>
            <a:endParaRPr lang="en-GB"/>
          </a:p>
        </p:txBody>
      </p:sp>
      <p:sp>
        <p:nvSpPr>
          <p:cNvPr id="6" name="Espace réservé du numéro de diapositive 5"/>
          <p:cNvSpPr>
            <a:spLocks noGrp="1"/>
          </p:cNvSpPr>
          <p:nvPr>
            <p:ph type="sldNum" sz="quarter" idx="12"/>
          </p:nvPr>
        </p:nvSpPr>
        <p:spPr/>
        <p:txBody>
          <a:bodyPr/>
          <a:lstStyle/>
          <a:p>
            <a:fld id="{4D9BCC52-54C2-4A43-AB59-DB8B18261A9B}" type="slidenum">
              <a:rPr lang="en-GB" smtClean="0"/>
              <a:t>‹N°›</a:t>
            </a:fld>
            <a:endParaRPr lang="en-GB"/>
          </a:p>
        </p:txBody>
      </p:sp>
    </p:spTree>
    <p:extLst>
      <p:ext uri="{BB962C8B-B14F-4D97-AF65-F5344CB8AC3E}">
        <p14:creationId xmlns:p14="http://schemas.microsoft.com/office/powerpoint/2010/main" val="2690220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e la date 4"/>
          <p:cNvSpPr>
            <a:spLocks noGrp="1"/>
          </p:cNvSpPr>
          <p:nvPr>
            <p:ph type="dt" sz="half" idx="10"/>
          </p:nvPr>
        </p:nvSpPr>
        <p:spPr/>
        <p:txBody>
          <a:bodyPr/>
          <a:lstStyle/>
          <a:p>
            <a:fld id="{9E9C6A47-7E7F-463A-8D8A-13DF6A9E4D80}" type="datetime1">
              <a:rPr lang="en-GB" smtClean="0"/>
              <a:t>22/11/2015</a:t>
            </a:fld>
            <a:endParaRPr lang="en-GB"/>
          </a:p>
        </p:txBody>
      </p:sp>
      <p:sp>
        <p:nvSpPr>
          <p:cNvPr id="6" name="Espace réservé du pied de page 5"/>
          <p:cNvSpPr>
            <a:spLocks noGrp="1"/>
          </p:cNvSpPr>
          <p:nvPr>
            <p:ph type="ftr" sz="quarter" idx="11"/>
          </p:nvPr>
        </p:nvSpPr>
        <p:spPr/>
        <p:txBody>
          <a:bodyPr/>
          <a:lstStyle/>
          <a:p>
            <a:r>
              <a:rPr lang="nl-NL" smtClean="0"/>
              <a:t>F. Richard GDR November 2015</a:t>
            </a:r>
            <a:endParaRPr lang="en-GB"/>
          </a:p>
        </p:txBody>
      </p:sp>
      <p:sp>
        <p:nvSpPr>
          <p:cNvPr id="7" name="Espace réservé du numéro de diapositive 6"/>
          <p:cNvSpPr>
            <a:spLocks noGrp="1"/>
          </p:cNvSpPr>
          <p:nvPr>
            <p:ph type="sldNum" sz="quarter" idx="12"/>
          </p:nvPr>
        </p:nvSpPr>
        <p:spPr/>
        <p:txBody>
          <a:bodyPr/>
          <a:lstStyle/>
          <a:p>
            <a:fld id="{4D9BCC52-54C2-4A43-AB59-DB8B18261A9B}" type="slidenum">
              <a:rPr lang="en-GB" smtClean="0"/>
              <a:t>‹N°›</a:t>
            </a:fld>
            <a:endParaRPr lang="en-GB"/>
          </a:p>
        </p:txBody>
      </p:sp>
    </p:spTree>
    <p:extLst>
      <p:ext uri="{BB962C8B-B14F-4D97-AF65-F5344CB8AC3E}">
        <p14:creationId xmlns:p14="http://schemas.microsoft.com/office/powerpoint/2010/main" val="2008595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en-GB"/>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7" name="Espace réservé de la date 6"/>
          <p:cNvSpPr>
            <a:spLocks noGrp="1"/>
          </p:cNvSpPr>
          <p:nvPr>
            <p:ph type="dt" sz="half" idx="10"/>
          </p:nvPr>
        </p:nvSpPr>
        <p:spPr/>
        <p:txBody>
          <a:bodyPr/>
          <a:lstStyle/>
          <a:p>
            <a:fld id="{2783B2A7-A88B-4FD3-8A5F-91F77016A80A}" type="datetime1">
              <a:rPr lang="en-GB" smtClean="0"/>
              <a:t>22/11/2015</a:t>
            </a:fld>
            <a:endParaRPr lang="en-GB"/>
          </a:p>
        </p:txBody>
      </p:sp>
      <p:sp>
        <p:nvSpPr>
          <p:cNvPr id="8" name="Espace réservé du pied de page 7"/>
          <p:cNvSpPr>
            <a:spLocks noGrp="1"/>
          </p:cNvSpPr>
          <p:nvPr>
            <p:ph type="ftr" sz="quarter" idx="11"/>
          </p:nvPr>
        </p:nvSpPr>
        <p:spPr/>
        <p:txBody>
          <a:bodyPr/>
          <a:lstStyle/>
          <a:p>
            <a:r>
              <a:rPr lang="nl-NL" smtClean="0"/>
              <a:t>F. Richard GDR November 2015</a:t>
            </a:r>
            <a:endParaRPr lang="en-GB"/>
          </a:p>
        </p:txBody>
      </p:sp>
      <p:sp>
        <p:nvSpPr>
          <p:cNvPr id="9" name="Espace réservé du numéro de diapositive 8"/>
          <p:cNvSpPr>
            <a:spLocks noGrp="1"/>
          </p:cNvSpPr>
          <p:nvPr>
            <p:ph type="sldNum" sz="quarter" idx="12"/>
          </p:nvPr>
        </p:nvSpPr>
        <p:spPr/>
        <p:txBody>
          <a:bodyPr/>
          <a:lstStyle/>
          <a:p>
            <a:fld id="{4D9BCC52-54C2-4A43-AB59-DB8B18261A9B}" type="slidenum">
              <a:rPr lang="en-GB" smtClean="0"/>
              <a:t>‹N°›</a:t>
            </a:fld>
            <a:endParaRPr lang="en-GB"/>
          </a:p>
        </p:txBody>
      </p:sp>
    </p:spTree>
    <p:extLst>
      <p:ext uri="{BB962C8B-B14F-4D97-AF65-F5344CB8AC3E}">
        <p14:creationId xmlns:p14="http://schemas.microsoft.com/office/powerpoint/2010/main" val="2310743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e la date 2"/>
          <p:cNvSpPr>
            <a:spLocks noGrp="1"/>
          </p:cNvSpPr>
          <p:nvPr>
            <p:ph type="dt" sz="half" idx="10"/>
          </p:nvPr>
        </p:nvSpPr>
        <p:spPr/>
        <p:txBody>
          <a:bodyPr/>
          <a:lstStyle/>
          <a:p>
            <a:fld id="{1E527CE3-CFDE-43F2-A5A8-6A7530A1BA6C}" type="datetime1">
              <a:rPr lang="en-GB" smtClean="0"/>
              <a:t>22/11/2015</a:t>
            </a:fld>
            <a:endParaRPr lang="en-GB"/>
          </a:p>
        </p:txBody>
      </p:sp>
      <p:sp>
        <p:nvSpPr>
          <p:cNvPr id="4" name="Espace réservé du pied de page 3"/>
          <p:cNvSpPr>
            <a:spLocks noGrp="1"/>
          </p:cNvSpPr>
          <p:nvPr>
            <p:ph type="ftr" sz="quarter" idx="11"/>
          </p:nvPr>
        </p:nvSpPr>
        <p:spPr/>
        <p:txBody>
          <a:bodyPr/>
          <a:lstStyle/>
          <a:p>
            <a:r>
              <a:rPr lang="nl-NL" smtClean="0"/>
              <a:t>F. Richard GDR November 2015</a:t>
            </a:r>
            <a:endParaRPr lang="en-GB"/>
          </a:p>
        </p:txBody>
      </p:sp>
      <p:sp>
        <p:nvSpPr>
          <p:cNvPr id="5" name="Espace réservé du numéro de diapositive 4"/>
          <p:cNvSpPr>
            <a:spLocks noGrp="1"/>
          </p:cNvSpPr>
          <p:nvPr>
            <p:ph type="sldNum" sz="quarter" idx="12"/>
          </p:nvPr>
        </p:nvSpPr>
        <p:spPr/>
        <p:txBody>
          <a:bodyPr/>
          <a:lstStyle/>
          <a:p>
            <a:fld id="{4D9BCC52-54C2-4A43-AB59-DB8B18261A9B}" type="slidenum">
              <a:rPr lang="en-GB" smtClean="0"/>
              <a:t>‹N°›</a:t>
            </a:fld>
            <a:endParaRPr lang="en-GB"/>
          </a:p>
        </p:txBody>
      </p:sp>
    </p:spTree>
    <p:extLst>
      <p:ext uri="{BB962C8B-B14F-4D97-AF65-F5344CB8AC3E}">
        <p14:creationId xmlns:p14="http://schemas.microsoft.com/office/powerpoint/2010/main" val="2691681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4965690-9102-4C66-9F30-02345EFA8F96}" type="datetime1">
              <a:rPr lang="en-GB" smtClean="0"/>
              <a:t>22/11/2015</a:t>
            </a:fld>
            <a:endParaRPr lang="en-GB"/>
          </a:p>
        </p:txBody>
      </p:sp>
      <p:sp>
        <p:nvSpPr>
          <p:cNvPr id="3" name="Espace réservé du pied de page 2"/>
          <p:cNvSpPr>
            <a:spLocks noGrp="1"/>
          </p:cNvSpPr>
          <p:nvPr>
            <p:ph type="ftr" sz="quarter" idx="11"/>
          </p:nvPr>
        </p:nvSpPr>
        <p:spPr/>
        <p:txBody>
          <a:bodyPr/>
          <a:lstStyle/>
          <a:p>
            <a:r>
              <a:rPr lang="nl-NL" smtClean="0"/>
              <a:t>F. Richard GDR November 2015</a:t>
            </a:r>
            <a:endParaRPr lang="en-GB"/>
          </a:p>
        </p:txBody>
      </p:sp>
      <p:sp>
        <p:nvSpPr>
          <p:cNvPr id="4" name="Espace réservé du numéro de diapositive 3"/>
          <p:cNvSpPr>
            <a:spLocks noGrp="1"/>
          </p:cNvSpPr>
          <p:nvPr>
            <p:ph type="sldNum" sz="quarter" idx="12"/>
          </p:nvPr>
        </p:nvSpPr>
        <p:spPr/>
        <p:txBody>
          <a:bodyPr/>
          <a:lstStyle/>
          <a:p>
            <a:fld id="{4D9BCC52-54C2-4A43-AB59-DB8B18261A9B}" type="slidenum">
              <a:rPr lang="en-GB" smtClean="0"/>
              <a:t>‹N°›</a:t>
            </a:fld>
            <a:endParaRPr lang="en-GB"/>
          </a:p>
        </p:txBody>
      </p:sp>
    </p:spTree>
    <p:extLst>
      <p:ext uri="{BB962C8B-B14F-4D97-AF65-F5344CB8AC3E}">
        <p14:creationId xmlns:p14="http://schemas.microsoft.com/office/powerpoint/2010/main" val="3253238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GB"/>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F9A0331-3957-400A-A439-6BAE15BE238A}" type="datetime1">
              <a:rPr lang="en-GB" smtClean="0"/>
              <a:t>22/11/2015</a:t>
            </a:fld>
            <a:endParaRPr lang="en-GB"/>
          </a:p>
        </p:txBody>
      </p:sp>
      <p:sp>
        <p:nvSpPr>
          <p:cNvPr id="6" name="Espace réservé du pied de page 5"/>
          <p:cNvSpPr>
            <a:spLocks noGrp="1"/>
          </p:cNvSpPr>
          <p:nvPr>
            <p:ph type="ftr" sz="quarter" idx="11"/>
          </p:nvPr>
        </p:nvSpPr>
        <p:spPr/>
        <p:txBody>
          <a:bodyPr/>
          <a:lstStyle/>
          <a:p>
            <a:r>
              <a:rPr lang="nl-NL" smtClean="0"/>
              <a:t>F. Richard GDR November 2015</a:t>
            </a:r>
            <a:endParaRPr lang="en-GB"/>
          </a:p>
        </p:txBody>
      </p:sp>
      <p:sp>
        <p:nvSpPr>
          <p:cNvPr id="7" name="Espace réservé du numéro de diapositive 6"/>
          <p:cNvSpPr>
            <a:spLocks noGrp="1"/>
          </p:cNvSpPr>
          <p:nvPr>
            <p:ph type="sldNum" sz="quarter" idx="12"/>
          </p:nvPr>
        </p:nvSpPr>
        <p:spPr/>
        <p:txBody>
          <a:bodyPr/>
          <a:lstStyle/>
          <a:p>
            <a:fld id="{4D9BCC52-54C2-4A43-AB59-DB8B18261A9B}" type="slidenum">
              <a:rPr lang="en-GB" smtClean="0"/>
              <a:t>‹N°›</a:t>
            </a:fld>
            <a:endParaRPr lang="en-GB"/>
          </a:p>
        </p:txBody>
      </p:sp>
    </p:spTree>
    <p:extLst>
      <p:ext uri="{BB962C8B-B14F-4D97-AF65-F5344CB8AC3E}">
        <p14:creationId xmlns:p14="http://schemas.microsoft.com/office/powerpoint/2010/main" val="3727140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GB"/>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8B49635-C6F9-40C9-A19A-EE90661253D9}" type="datetime1">
              <a:rPr lang="en-GB" smtClean="0"/>
              <a:t>22/11/2015</a:t>
            </a:fld>
            <a:endParaRPr lang="en-GB"/>
          </a:p>
        </p:txBody>
      </p:sp>
      <p:sp>
        <p:nvSpPr>
          <p:cNvPr id="6" name="Espace réservé du pied de page 5"/>
          <p:cNvSpPr>
            <a:spLocks noGrp="1"/>
          </p:cNvSpPr>
          <p:nvPr>
            <p:ph type="ftr" sz="quarter" idx="11"/>
          </p:nvPr>
        </p:nvSpPr>
        <p:spPr/>
        <p:txBody>
          <a:bodyPr/>
          <a:lstStyle/>
          <a:p>
            <a:r>
              <a:rPr lang="nl-NL" smtClean="0"/>
              <a:t>F. Richard GDR November 2015</a:t>
            </a:r>
            <a:endParaRPr lang="en-GB"/>
          </a:p>
        </p:txBody>
      </p:sp>
      <p:sp>
        <p:nvSpPr>
          <p:cNvPr id="7" name="Espace réservé du numéro de diapositive 6"/>
          <p:cNvSpPr>
            <a:spLocks noGrp="1"/>
          </p:cNvSpPr>
          <p:nvPr>
            <p:ph type="sldNum" sz="quarter" idx="12"/>
          </p:nvPr>
        </p:nvSpPr>
        <p:spPr/>
        <p:txBody>
          <a:bodyPr/>
          <a:lstStyle/>
          <a:p>
            <a:fld id="{4D9BCC52-54C2-4A43-AB59-DB8B18261A9B}" type="slidenum">
              <a:rPr lang="en-GB" smtClean="0"/>
              <a:t>‹N°›</a:t>
            </a:fld>
            <a:endParaRPr lang="en-GB"/>
          </a:p>
        </p:txBody>
      </p:sp>
    </p:spTree>
    <p:extLst>
      <p:ext uri="{BB962C8B-B14F-4D97-AF65-F5344CB8AC3E}">
        <p14:creationId xmlns:p14="http://schemas.microsoft.com/office/powerpoint/2010/main" val="3902171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en-GB"/>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6AD095-515A-4F7B-9471-E63BE18AB8CA}" type="datetime1">
              <a:rPr lang="en-GB" smtClean="0"/>
              <a:t>22/11/2015</a:t>
            </a:fld>
            <a:endParaRPr lang="en-GB"/>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smtClean="0"/>
              <a:t>F. Richard GDR November 2015</a:t>
            </a:r>
            <a:endParaRPr lang="en-GB"/>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9BCC52-54C2-4A43-AB59-DB8B18261A9B}" type="slidenum">
              <a:rPr lang="en-GB" smtClean="0"/>
              <a:t>‹N°›</a:t>
            </a:fld>
            <a:endParaRPr lang="en-GB"/>
          </a:p>
        </p:txBody>
      </p:sp>
    </p:spTree>
    <p:extLst>
      <p:ext uri="{BB962C8B-B14F-4D97-AF65-F5344CB8AC3E}">
        <p14:creationId xmlns:p14="http://schemas.microsoft.com/office/powerpoint/2010/main" val="3586360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arxiv.org/find/hep-ph/1/au:+Agashe_K/0/1/0/all/0/1" TargetMode="External"/><Relationship Id="rId2" Type="http://schemas.openxmlformats.org/officeDocument/2006/relationships/image" Target="../media/image38.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comments" Target="../comments/commen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solidFill>
                  <a:srgbClr val="7030A0"/>
                </a:solidFill>
                <a:effectLst>
                  <a:outerShdw blurRad="38100" dist="38100" dir="2700000" algn="tl">
                    <a:srgbClr val="000000">
                      <a:alpha val="43137"/>
                    </a:srgbClr>
                  </a:outerShdw>
                </a:effectLst>
              </a:rPr>
              <a:t>Diboson</a:t>
            </a:r>
            <a:r>
              <a:rPr lang="fr-FR" dirty="0" smtClean="0">
                <a:solidFill>
                  <a:srgbClr val="7030A0"/>
                </a:solidFill>
                <a:effectLst>
                  <a:outerShdw blurRad="38100" dist="38100" dir="2700000" algn="tl">
                    <a:srgbClr val="000000">
                      <a:alpha val="43137"/>
                    </a:srgbClr>
                  </a:outerShdw>
                </a:effectLst>
              </a:rPr>
              <a:t> at LHC ?</a:t>
            </a:r>
            <a:endParaRPr lang="en-GB" dirty="0">
              <a:solidFill>
                <a:srgbClr val="7030A0"/>
              </a:solidFill>
              <a:effectLst>
                <a:outerShdw blurRad="38100" dist="38100" dir="2700000" algn="tl">
                  <a:srgbClr val="000000">
                    <a:alpha val="43137"/>
                  </a:srgbClr>
                </a:outerShdw>
              </a:effectLst>
            </a:endParaRPr>
          </a:p>
        </p:txBody>
      </p:sp>
      <p:sp>
        <p:nvSpPr>
          <p:cNvPr id="3" name="Sous-titre 2"/>
          <p:cNvSpPr>
            <a:spLocks noGrp="1"/>
          </p:cNvSpPr>
          <p:nvPr>
            <p:ph type="subTitle" idx="1"/>
          </p:nvPr>
        </p:nvSpPr>
        <p:spPr/>
        <p:txBody>
          <a:bodyPr>
            <a:normAutofit lnSpcReduction="10000"/>
          </a:bodyPr>
          <a:lstStyle/>
          <a:p>
            <a:r>
              <a:rPr lang="fr-FR" dirty="0" smtClean="0">
                <a:effectLst>
                  <a:outerShdw blurRad="38100" dist="38100" dir="2700000" algn="tl">
                    <a:srgbClr val="000000">
                      <a:alpha val="43137"/>
                    </a:srgbClr>
                  </a:outerShdw>
                </a:effectLst>
              </a:rPr>
              <a:t>F. RICHARD </a:t>
            </a:r>
          </a:p>
          <a:p>
            <a:r>
              <a:rPr lang="fr-FR" dirty="0" smtClean="0">
                <a:effectLst>
                  <a:outerShdw blurRad="38100" dist="38100" dir="2700000" algn="tl">
                    <a:srgbClr val="000000">
                      <a:alpha val="43137"/>
                    </a:srgbClr>
                  </a:outerShdw>
                </a:effectLst>
              </a:rPr>
              <a:t>LAL Orsay </a:t>
            </a:r>
          </a:p>
          <a:p>
            <a:r>
              <a:rPr lang="fr-FR" dirty="0" smtClean="0">
                <a:effectLst>
                  <a:outerShdw blurRad="38100" dist="38100" dir="2700000" algn="tl">
                    <a:srgbClr val="000000">
                      <a:alpha val="43137"/>
                    </a:srgbClr>
                  </a:outerShdw>
                </a:effectLst>
              </a:rPr>
              <a:t>In collaboration </a:t>
            </a:r>
            <a:r>
              <a:rPr lang="en-US" dirty="0" smtClean="0">
                <a:effectLst>
                  <a:outerShdw blurRad="38100" dist="38100" dir="2700000" algn="tl">
                    <a:srgbClr val="000000">
                      <a:alpha val="43137"/>
                    </a:srgbClr>
                  </a:outerShdw>
                </a:effectLst>
              </a:rPr>
              <a:t>with</a:t>
            </a:r>
            <a:r>
              <a:rPr lang="fr-FR" dirty="0" smtClean="0">
                <a:effectLst>
                  <a:outerShdw blurRad="38100" dist="38100" dir="2700000" algn="tl">
                    <a:srgbClr val="000000">
                      <a:alpha val="43137"/>
                    </a:srgbClr>
                  </a:outerShdw>
                </a:effectLst>
              </a:rPr>
              <a:t> </a:t>
            </a:r>
            <a:r>
              <a:rPr lang="fr-FR" dirty="0" smtClean="0">
                <a:effectLst>
                  <a:outerShdw blurRad="38100" dist="38100" dir="2700000" algn="tl">
                    <a:srgbClr val="000000">
                      <a:alpha val="43137"/>
                    </a:srgbClr>
                  </a:outerShdw>
                </a:effectLst>
              </a:rPr>
              <a:t>A. DJOUADI and G. MOREAU </a:t>
            </a:r>
          </a:p>
          <a:p>
            <a:r>
              <a:rPr lang="fr-FR" dirty="0" smtClean="0">
                <a:effectLst>
                  <a:outerShdw blurRad="38100" dist="38100" dir="2700000" algn="tl">
                    <a:srgbClr val="000000">
                      <a:alpha val="43137"/>
                    </a:srgbClr>
                  </a:outerShdw>
                </a:effectLst>
              </a:rPr>
              <a:t>LPT Orsay </a:t>
            </a:r>
            <a:endParaRPr lang="en-GB" dirty="0">
              <a:effectLst>
                <a:outerShdw blurRad="38100" dist="38100" dir="2700000" algn="tl">
                  <a:srgbClr val="000000">
                    <a:alpha val="43137"/>
                  </a:srgbClr>
                </a:outerShdw>
              </a:effectLst>
            </a:endParaRPr>
          </a:p>
        </p:txBody>
      </p:sp>
      <p:sp>
        <p:nvSpPr>
          <p:cNvPr id="5" name="Espace réservé du pied de page 4"/>
          <p:cNvSpPr>
            <a:spLocks noGrp="1"/>
          </p:cNvSpPr>
          <p:nvPr>
            <p:ph type="ftr" sz="quarter" idx="11"/>
          </p:nvPr>
        </p:nvSpPr>
        <p:spPr/>
        <p:txBody>
          <a:bodyPr/>
          <a:lstStyle/>
          <a:p>
            <a:r>
              <a:rPr lang="nl-NL" dirty="0" smtClean="0"/>
              <a:t>F. Richard GDR November 2015</a:t>
            </a:r>
            <a:endParaRPr lang="en-GB" dirty="0"/>
          </a:p>
        </p:txBody>
      </p:sp>
      <p:sp>
        <p:nvSpPr>
          <p:cNvPr id="6" name="Espace réservé du numéro de diapositive 5"/>
          <p:cNvSpPr>
            <a:spLocks noGrp="1"/>
          </p:cNvSpPr>
          <p:nvPr>
            <p:ph type="sldNum" sz="quarter" idx="12"/>
          </p:nvPr>
        </p:nvSpPr>
        <p:spPr/>
        <p:txBody>
          <a:bodyPr/>
          <a:lstStyle/>
          <a:p>
            <a:fld id="{4D9BCC52-54C2-4A43-AB59-DB8B18261A9B}" type="slidenum">
              <a:rPr lang="en-GB" smtClean="0"/>
              <a:t>1</a:t>
            </a:fld>
            <a:endParaRPr lang="en-GB" dirty="0"/>
          </a:p>
        </p:txBody>
      </p:sp>
      <p:pic>
        <p:nvPicPr>
          <p:cNvPr id="7" name="Picture 7" descr="Logo l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0915" y="5494172"/>
            <a:ext cx="2050085" cy="136382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th.u-psud.fr/dist/images/logo-LP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270" y="5473700"/>
            <a:ext cx="85725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GDR Terascale@Grenob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3454" y="76365"/>
            <a:ext cx="2381250" cy="16192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572000" y="5451256"/>
            <a:ext cx="6096000" cy="769441"/>
          </a:xfrm>
          <a:prstGeom prst="rect">
            <a:avLst/>
          </a:prstGeom>
        </p:spPr>
        <p:txBody>
          <a:bodyPr>
            <a:spAutoFit/>
          </a:bodyPr>
          <a:lstStyle/>
          <a:p>
            <a:r>
              <a:rPr lang="fr-FR" sz="2800" dirty="0" smtClean="0">
                <a:effectLst>
                  <a:outerShdw blurRad="38100" dist="38100" dir="2700000" algn="tl">
                    <a:srgbClr val="000000">
                      <a:alpha val="43137"/>
                    </a:srgbClr>
                  </a:outerShdw>
                </a:effectLst>
              </a:rPr>
              <a:t>     GDR </a:t>
            </a:r>
            <a:r>
              <a:rPr lang="fr-FR" sz="2800" dirty="0" smtClean="0">
                <a:effectLst>
                  <a:outerShdw blurRad="38100" dist="38100" dir="2700000" algn="tl">
                    <a:srgbClr val="000000">
                      <a:alpha val="43137"/>
                    </a:srgbClr>
                  </a:outerShdw>
                </a:effectLst>
              </a:rPr>
              <a:t>terascale</a:t>
            </a:r>
            <a:endParaRPr lang="en-GB" sz="2800" dirty="0" smtClean="0">
              <a:effectLst>
                <a:outerShdw blurRad="38100" dist="38100" dir="2700000" algn="tl">
                  <a:srgbClr val="000000">
                    <a:alpha val="43137"/>
                  </a:srgbClr>
                </a:outerShdw>
              </a:effectLst>
            </a:endParaRPr>
          </a:p>
          <a:p>
            <a:r>
              <a:rPr lang="en-GB" sz="1600" dirty="0" smtClean="0">
                <a:effectLst>
                  <a:outerShdw blurRad="38100" dist="38100" dir="2700000" algn="tl">
                    <a:srgbClr val="000000">
                      <a:alpha val="43137"/>
                    </a:srgbClr>
                  </a:outerShdw>
                </a:effectLst>
              </a:rPr>
              <a:t>23-25 November 2015   LPSC </a:t>
            </a:r>
            <a:r>
              <a:rPr lang="en-GB" sz="1600" dirty="0">
                <a:effectLst>
                  <a:outerShdw blurRad="38100" dist="38100" dir="2700000" algn="tl">
                    <a:srgbClr val="000000">
                      <a:alpha val="43137"/>
                    </a:srgbClr>
                  </a:outerShdw>
                </a:effectLst>
              </a:rPr>
              <a:t>Grenoble</a:t>
            </a:r>
          </a:p>
        </p:txBody>
      </p:sp>
      <p:pic>
        <p:nvPicPr>
          <p:cNvPr id="9" name="Image 8"/>
          <p:cNvPicPr>
            <a:picLocks noChangeAspect="1"/>
          </p:cNvPicPr>
          <p:nvPr/>
        </p:nvPicPr>
        <p:blipFill>
          <a:blip r:embed="rId6"/>
          <a:stretch>
            <a:fillRect/>
          </a:stretch>
        </p:blipFill>
        <p:spPr>
          <a:xfrm>
            <a:off x="836120" y="401791"/>
            <a:ext cx="2080201" cy="2136600"/>
          </a:xfrm>
          <a:prstGeom prst="rect">
            <a:avLst/>
          </a:prstGeom>
        </p:spPr>
      </p:pic>
      <p:pic>
        <p:nvPicPr>
          <p:cNvPr id="10" name="Image 9"/>
          <p:cNvPicPr>
            <a:picLocks noChangeAspect="1"/>
          </p:cNvPicPr>
          <p:nvPr/>
        </p:nvPicPr>
        <p:blipFill>
          <a:blip r:embed="rId7"/>
          <a:stretch>
            <a:fillRect/>
          </a:stretch>
        </p:blipFill>
        <p:spPr>
          <a:xfrm>
            <a:off x="8971837" y="305764"/>
            <a:ext cx="2020726" cy="2197724"/>
          </a:xfrm>
          <a:prstGeom prst="rect">
            <a:avLst/>
          </a:prstGeom>
        </p:spPr>
      </p:pic>
    </p:spTree>
    <p:extLst>
      <p:ext uri="{BB962C8B-B14F-4D97-AF65-F5344CB8AC3E}">
        <p14:creationId xmlns:p14="http://schemas.microsoft.com/office/powerpoint/2010/main" val="339357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05500"/>
            <a:ext cx="10515600" cy="1325563"/>
          </a:xfrm>
        </p:spPr>
        <p:txBody>
          <a:bodyPr/>
          <a:lstStyle/>
          <a:p>
            <a:r>
              <a:rPr lang="fr-FR" dirty="0" smtClean="0">
                <a:effectLst>
                  <a:outerShdw blurRad="38100" dist="38100" dir="2700000" algn="tl">
                    <a:srgbClr val="000000">
                      <a:alpha val="43137"/>
                    </a:srgbClr>
                  </a:outerShdw>
                </a:effectLst>
              </a:rPr>
              <a:t>Only</a:t>
            </a:r>
            <a:r>
              <a:rPr lang="fr-FR" dirty="0" smtClean="0">
                <a:effectLst>
                  <a:outerShdw blurRad="38100" dist="38100" dir="2700000" algn="tl">
                    <a:srgbClr val="000000">
                      <a:alpha val="43137"/>
                    </a:srgbClr>
                  </a:outerShdw>
                </a:effectLst>
              </a:rPr>
              <a:t> in ATLAS ?</a:t>
            </a:r>
            <a:endParaRPr lang="en-GB" dirty="0">
              <a:effectLst>
                <a:outerShdw blurRad="38100" dist="38100" dir="2700000" algn="tl">
                  <a:srgbClr val="000000">
                    <a:alpha val="43137"/>
                  </a:srgbClr>
                </a:outerShdw>
              </a:effectLst>
            </a:endParaRPr>
          </a:p>
        </p:txBody>
      </p:sp>
      <p:sp>
        <p:nvSpPr>
          <p:cNvPr id="9" name="Espace réservé du contenu 8"/>
          <p:cNvSpPr>
            <a:spLocks noGrp="1"/>
          </p:cNvSpPr>
          <p:nvPr>
            <p:ph idx="1"/>
          </p:nvPr>
        </p:nvSpPr>
        <p:spPr>
          <a:xfrm>
            <a:off x="838200" y="1345589"/>
            <a:ext cx="10515600" cy="4351338"/>
          </a:xfrm>
        </p:spPr>
        <p:txBody>
          <a:bodyPr/>
          <a:lstStyle/>
          <a:p>
            <a:r>
              <a:rPr lang="fr-FR" dirty="0" smtClean="0"/>
              <a:t>Jet- Jet                                                       Semi-</a:t>
            </a:r>
            <a:r>
              <a:rPr lang="fr-FR" dirty="0" smtClean="0"/>
              <a:t>leptonic</a:t>
            </a:r>
            <a:endParaRPr lang="en-GB" dirty="0"/>
          </a:p>
        </p:txBody>
      </p:sp>
      <p:sp>
        <p:nvSpPr>
          <p:cNvPr id="5" name="Espace réservé du pied de page 4"/>
          <p:cNvSpPr>
            <a:spLocks noGrp="1"/>
          </p:cNvSpPr>
          <p:nvPr>
            <p:ph type="ftr" sz="quarter" idx="11"/>
          </p:nvPr>
        </p:nvSpPr>
        <p:spPr/>
        <p:txBody>
          <a:bodyPr/>
          <a:lstStyle/>
          <a:p>
            <a:r>
              <a:rPr lang="nl-NL" dirty="0" smtClean="0"/>
              <a:t>F. Richard GDR November 2015</a:t>
            </a:r>
            <a:endParaRPr lang="en-GB" dirty="0"/>
          </a:p>
        </p:txBody>
      </p:sp>
      <p:sp>
        <p:nvSpPr>
          <p:cNvPr id="6" name="Espace réservé du numéro de diapositive 5"/>
          <p:cNvSpPr>
            <a:spLocks noGrp="1"/>
          </p:cNvSpPr>
          <p:nvPr>
            <p:ph type="sldNum" sz="quarter" idx="12"/>
          </p:nvPr>
        </p:nvSpPr>
        <p:spPr/>
        <p:txBody>
          <a:bodyPr/>
          <a:lstStyle/>
          <a:p>
            <a:fld id="{4D9BCC52-54C2-4A43-AB59-DB8B18261A9B}" type="slidenum">
              <a:rPr lang="en-GB" smtClean="0"/>
              <a:t>10</a:t>
            </a:fld>
            <a:endParaRPr lang="en-GB" dirty="0"/>
          </a:p>
        </p:txBody>
      </p:sp>
      <p:pic>
        <p:nvPicPr>
          <p:cNvPr id="12" name="Espace réservé du contenu 10"/>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5526556" y="1815600"/>
            <a:ext cx="5357812" cy="4687887"/>
          </a:xfrm>
          <a:prstGeom prst="rect">
            <a:avLst/>
          </a:prstGeom>
          <a:noFill/>
          <a:ln>
            <a:noFill/>
          </a:ln>
        </p:spPr>
      </p:pic>
      <p:sp>
        <p:nvSpPr>
          <p:cNvPr id="3" name="Rectangle 2"/>
          <p:cNvSpPr/>
          <p:nvPr/>
        </p:nvSpPr>
        <p:spPr>
          <a:xfrm>
            <a:off x="9588062" y="320365"/>
            <a:ext cx="1399742" cy="369332"/>
          </a:xfrm>
          <a:prstGeom prst="rect">
            <a:avLst/>
          </a:prstGeom>
        </p:spPr>
        <p:txBody>
          <a:bodyPr wrap="none">
            <a:spAutoFit/>
          </a:bodyPr>
          <a:lstStyle/>
          <a:p>
            <a:r>
              <a:rPr lang="en-GB" dirty="0"/>
              <a:t>1405.1994v2</a:t>
            </a:r>
          </a:p>
        </p:txBody>
      </p:sp>
      <p:pic>
        <p:nvPicPr>
          <p:cNvPr id="10" name="Espace réservé du contenu 6"/>
          <p:cNvPicPr>
            <a:picLocks noChangeAspect="1"/>
          </p:cNvPicPr>
          <p:nvPr/>
        </p:nvPicPr>
        <p:blipFill>
          <a:blip r:embed="rId3"/>
          <a:stretch>
            <a:fillRect/>
          </a:stretch>
        </p:blipFill>
        <p:spPr>
          <a:xfrm>
            <a:off x="236002" y="1783763"/>
            <a:ext cx="5382780" cy="4937712"/>
          </a:xfrm>
          <a:prstGeom prst="rect">
            <a:avLst/>
          </a:prstGeom>
        </p:spPr>
      </p:pic>
    </p:spTree>
    <p:extLst>
      <p:ext uri="{BB962C8B-B14F-4D97-AF65-F5344CB8AC3E}">
        <p14:creationId xmlns:p14="http://schemas.microsoft.com/office/powerpoint/2010/main" val="27929701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normAutofit/>
          </a:bodyPr>
          <a:lstStyle/>
          <a:p>
            <a:r>
              <a:rPr lang="fr-FR" sz="4800" dirty="0" smtClean="0">
                <a:effectLst>
                  <a:outerShdw blurRad="38100" dist="38100" dir="2700000" algn="tl">
                    <a:srgbClr val="000000">
                      <a:alpha val="43137"/>
                    </a:srgbClr>
                  </a:outerShdw>
                </a:effectLst>
              </a:rPr>
              <a:t>WH </a:t>
            </a:r>
            <a:endParaRPr lang="en-GB" sz="4800" dirty="0">
              <a:effectLst>
                <a:outerShdw blurRad="38100" dist="38100" dir="2700000" algn="tl">
                  <a:srgbClr val="000000">
                    <a:alpha val="43137"/>
                  </a:srgbClr>
                </a:outerShdw>
              </a:effectLst>
            </a:endParaRPr>
          </a:p>
        </p:txBody>
      </p:sp>
      <p:sp>
        <p:nvSpPr>
          <p:cNvPr id="6" name="Espace réservé du pied de page 5"/>
          <p:cNvSpPr>
            <a:spLocks noGrp="1"/>
          </p:cNvSpPr>
          <p:nvPr>
            <p:ph type="ftr" sz="quarter" idx="11"/>
          </p:nvPr>
        </p:nvSpPr>
        <p:spPr/>
        <p:txBody>
          <a:bodyPr/>
          <a:lstStyle/>
          <a:p>
            <a:r>
              <a:rPr lang="nl-NL" dirty="0" smtClean="0"/>
              <a:t>F. Richard GDR November 2015</a:t>
            </a:r>
            <a:endParaRPr lang="en-GB" dirty="0"/>
          </a:p>
        </p:txBody>
      </p:sp>
      <p:sp>
        <p:nvSpPr>
          <p:cNvPr id="7" name="Espace réservé du numéro de diapositive 6"/>
          <p:cNvSpPr>
            <a:spLocks noGrp="1"/>
          </p:cNvSpPr>
          <p:nvPr>
            <p:ph type="sldNum" sz="quarter" idx="12"/>
          </p:nvPr>
        </p:nvSpPr>
        <p:spPr/>
        <p:txBody>
          <a:bodyPr/>
          <a:lstStyle/>
          <a:p>
            <a:fld id="{4D9BCC52-54C2-4A43-AB59-DB8B18261A9B}" type="slidenum">
              <a:rPr lang="en-GB" smtClean="0"/>
              <a:t>11</a:t>
            </a:fld>
            <a:endParaRPr lang="en-GB" dirty="0"/>
          </a:p>
        </p:txBody>
      </p:sp>
      <p:pic>
        <p:nvPicPr>
          <p:cNvPr id="10" name="Picture 2" descr="https://twiki.cern.ch/twiki/pub/CMSPublic/PhysicsResultsEXO14010/WHDiagram-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6954" y="0"/>
            <a:ext cx="3939259" cy="2953654"/>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p:cNvPicPr>
            <a:picLocks noChangeAspect="1"/>
          </p:cNvPicPr>
          <p:nvPr/>
        </p:nvPicPr>
        <p:blipFill>
          <a:blip r:embed="rId3"/>
          <a:stretch>
            <a:fillRect/>
          </a:stretch>
        </p:blipFill>
        <p:spPr>
          <a:xfrm>
            <a:off x="838200" y="2737017"/>
            <a:ext cx="11027953" cy="3516653"/>
          </a:xfrm>
          <a:prstGeom prst="rect">
            <a:avLst/>
          </a:prstGeom>
        </p:spPr>
      </p:pic>
      <p:pic>
        <p:nvPicPr>
          <p:cNvPr id="4" name="Image 3"/>
          <p:cNvPicPr>
            <a:picLocks noChangeAspect="1"/>
          </p:cNvPicPr>
          <p:nvPr/>
        </p:nvPicPr>
        <p:blipFill>
          <a:blip r:embed="rId4"/>
          <a:stretch>
            <a:fillRect/>
          </a:stretch>
        </p:blipFill>
        <p:spPr>
          <a:xfrm>
            <a:off x="2973277" y="0"/>
            <a:ext cx="3732323" cy="2834770"/>
          </a:xfrm>
          <a:prstGeom prst="rect">
            <a:avLst/>
          </a:prstGeom>
        </p:spPr>
      </p:pic>
    </p:spTree>
    <p:extLst>
      <p:ext uri="{BB962C8B-B14F-4D97-AF65-F5344CB8AC3E}">
        <p14:creationId xmlns:p14="http://schemas.microsoft.com/office/powerpoint/2010/main" val="153925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FR" sz="4800" dirty="0" smtClean="0">
                <a:effectLst>
                  <a:outerShdw blurRad="38100" dist="38100" dir="2700000" algn="tl">
                    <a:srgbClr val="000000">
                      <a:alpha val="43137"/>
                    </a:srgbClr>
                  </a:outerShdw>
                </a:effectLst>
              </a:rPr>
              <a:t>Gluon-KK and KK quarks</a:t>
            </a:r>
            <a:endParaRPr lang="en-GB" sz="4800" dirty="0">
              <a:effectLst>
                <a:outerShdw blurRad="38100" dist="38100" dir="2700000" algn="tl">
                  <a:srgbClr val="000000">
                    <a:alpha val="43137"/>
                  </a:srgbClr>
                </a:outerShdw>
              </a:effectLst>
            </a:endParaRPr>
          </a:p>
        </p:txBody>
      </p:sp>
      <p:sp>
        <p:nvSpPr>
          <p:cNvPr id="6" name="Espace réservé du contenu 5"/>
          <p:cNvSpPr>
            <a:spLocks noGrp="1"/>
          </p:cNvSpPr>
          <p:nvPr>
            <p:ph idx="1"/>
          </p:nvPr>
        </p:nvSpPr>
        <p:spPr>
          <a:xfrm>
            <a:off x="252487" y="1495425"/>
            <a:ext cx="10761876" cy="4589901"/>
          </a:xfrm>
        </p:spPr>
        <p:txBody>
          <a:bodyPr>
            <a:noAutofit/>
          </a:bodyPr>
          <a:lstStyle/>
          <a:p>
            <a:r>
              <a:rPr lang="en-US" sz="2700" dirty="0" smtClean="0"/>
              <a:t>One expects a </a:t>
            </a:r>
            <a:r>
              <a:rPr lang="en-US" sz="2700" b="1" dirty="0" smtClean="0"/>
              <a:t>gluon-KK </a:t>
            </a:r>
            <a:r>
              <a:rPr lang="en-US" sz="2700" dirty="0" smtClean="0"/>
              <a:t>at 2 </a:t>
            </a:r>
            <a:r>
              <a:rPr lang="en-US" sz="2700" dirty="0" smtClean="0"/>
              <a:t>TeV</a:t>
            </a:r>
            <a:r>
              <a:rPr lang="en-US" sz="2700" dirty="0" smtClean="0"/>
              <a:t> which couples                        strongly to         </a:t>
            </a:r>
            <a:r>
              <a:rPr lang="en-US" sz="2700" dirty="0" smtClean="0"/>
              <a:t>to</a:t>
            </a:r>
            <a:r>
              <a:rPr lang="en-US" sz="2700" dirty="0" smtClean="0"/>
              <a:t> top and </a:t>
            </a:r>
            <a:r>
              <a:rPr lang="en-US" sz="2700" b="1" dirty="0" smtClean="0"/>
              <a:t>KK quarks </a:t>
            </a:r>
            <a:r>
              <a:rPr lang="en-US" sz="2700" dirty="0" smtClean="0"/>
              <a:t>which are expected </a:t>
            </a:r>
            <a:r>
              <a:rPr lang="en-US" sz="2700" dirty="0" smtClean="0"/>
              <a:t>at</a:t>
            </a:r>
            <a:r>
              <a:rPr lang="en-US" sz="2700" dirty="0" smtClean="0"/>
              <a:t>                                                      b </a:t>
            </a:r>
            <a:r>
              <a:rPr lang="en-US" sz="2700" b="1" dirty="0" smtClean="0"/>
              <a:t>~1 </a:t>
            </a:r>
            <a:r>
              <a:rPr lang="en-US" sz="2700" b="1" dirty="0" smtClean="0"/>
              <a:t>TeV</a:t>
            </a:r>
            <a:endParaRPr lang="en-US" sz="2700" b="1" dirty="0" smtClean="0"/>
          </a:p>
          <a:p>
            <a:r>
              <a:rPr lang="en-US" sz="2700" dirty="0" smtClean="0"/>
              <a:t>Contrary to </a:t>
            </a:r>
            <a:r>
              <a:rPr lang="en-US" sz="2700" dirty="0" smtClean="0"/>
              <a:t>Zkk</a:t>
            </a:r>
            <a:r>
              <a:rPr lang="en-US" sz="2700" dirty="0" smtClean="0"/>
              <a:t> this resonance can be wide</a:t>
            </a:r>
            <a:r>
              <a:rPr lang="en-US" sz="2700" b="1" dirty="0" smtClean="0"/>
              <a:t> </a:t>
            </a:r>
          </a:p>
          <a:p>
            <a:r>
              <a:rPr lang="en-US" sz="2700" dirty="0" smtClean="0"/>
              <a:t>No structure has been found</a:t>
            </a:r>
            <a:r>
              <a:rPr lang="en-US" sz="2700" dirty="0" smtClean="0"/>
              <a:t> in </a:t>
            </a:r>
            <a:r>
              <a:rPr lang="en-US" sz="2700" b="1" dirty="0" smtClean="0"/>
              <a:t>ttbar</a:t>
            </a:r>
            <a:r>
              <a:rPr lang="en-US" sz="2700" dirty="0" smtClean="0"/>
              <a:t> </a:t>
            </a:r>
          </a:p>
          <a:p>
            <a:r>
              <a:rPr lang="en-US" sz="2700" dirty="0" smtClean="0"/>
              <a:t>This can be blamed on the width </a:t>
            </a:r>
            <a:r>
              <a:rPr lang="en-US" sz="2700" b="1" dirty="0" smtClean="0">
                <a:latin typeface="Symbol" panose="05050102010706020507" pitchFamily="18" charset="2"/>
              </a:rPr>
              <a:t>G</a:t>
            </a:r>
            <a:r>
              <a:rPr lang="en-US" sz="2700" b="1" dirty="0" smtClean="0"/>
              <a:t>tt</a:t>
            </a:r>
            <a:r>
              <a:rPr lang="en-US" sz="2700" b="1" dirty="0" smtClean="0"/>
              <a:t>/M~0.2 </a:t>
            </a:r>
            <a:r>
              <a:rPr lang="en-US" sz="2700" dirty="0" smtClean="0"/>
              <a:t>(while only a few % for Z’)</a:t>
            </a:r>
          </a:p>
          <a:p>
            <a:r>
              <a:rPr lang="en-US" sz="2700" dirty="0" smtClean="0"/>
              <a:t>This width could be even larger </a:t>
            </a:r>
            <a:r>
              <a:rPr lang="en-US" sz="2700" b="1" dirty="0" smtClean="0">
                <a:latin typeface="Symbol" panose="05050102010706020507" pitchFamily="18" charset="2"/>
              </a:rPr>
              <a:t>G</a:t>
            </a:r>
            <a:r>
              <a:rPr lang="en-US" sz="2700" b="1" dirty="0" smtClean="0"/>
              <a:t>/M~0.5</a:t>
            </a:r>
            <a:r>
              <a:rPr lang="en-US" sz="2700" dirty="0" smtClean="0"/>
              <a:t> if KK quarks have a mass ~ 1 </a:t>
            </a:r>
            <a:r>
              <a:rPr lang="en-US" sz="2700" dirty="0" smtClean="0"/>
              <a:t>TeV</a:t>
            </a:r>
            <a:endParaRPr lang="en-US" sz="2700" dirty="0" smtClean="0"/>
          </a:p>
          <a:p>
            <a:r>
              <a:rPr lang="en-US" sz="2700" dirty="0" smtClean="0"/>
              <a:t>Cross section as large as ~100 fb are expected which could extend the reach on </a:t>
            </a:r>
            <a:r>
              <a:rPr lang="en-US" sz="2700" b="1" dirty="0" smtClean="0">
                <a:solidFill>
                  <a:srgbClr val="FF0000"/>
                </a:solidFill>
              </a:rPr>
              <a:t>t’/b’/T</a:t>
            </a:r>
            <a:r>
              <a:rPr lang="en-US" sz="2700" b="1" baseline="-25000" dirty="0" smtClean="0">
                <a:solidFill>
                  <a:srgbClr val="FF0000"/>
                </a:solidFill>
              </a:rPr>
              <a:t>5/3</a:t>
            </a:r>
            <a:r>
              <a:rPr lang="en-US" sz="2700" b="1" dirty="0" smtClean="0">
                <a:solidFill>
                  <a:srgbClr val="FF0000"/>
                </a:solidFill>
              </a:rPr>
              <a:t> </a:t>
            </a:r>
            <a:r>
              <a:rPr lang="en-US" sz="2700" dirty="0" smtClean="0"/>
              <a:t>up to a </a:t>
            </a:r>
            <a:r>
              <a:rPr lang="en-US" sz="2700" dirty="0" smtClean="0"/>
              <a:t>TeV</a:t>
            </a:r>
            <a:r>
              <a:rPr lang="en-US" sz="2700" dirty="0" smtClean="0"/>
              <a:t> </a:t>
            </a:r>
          </a:p>
          <a:p>
            <a:r>
              <a:rPr lang="en-US" sz="2700" dirty="0" smtClean="0"/>
              <a:t>Strong signatures are expected with </a:t>
            </a:r>
            <a:r>
              <a:rPr lang="en-US" sz="2700" b="1" dirty="0" smtClean="0">
                <a:solidFill>
                  <a:srgbClr val="FF0000"/>
                </a:solidFill>
              </a:rPr>
              <a:t>t’-&gt;</a:t>
            </a:r>
            <a:r>
              <a:rPr lang="en-US" sz="2700" b="1" dirty="0" smtClean="0">
                <a:solidFill>
                  <a:srgbClr val="FF0000"/>
                </a:solidFill>
              </a:rPr>
              <a:t>tH</a:t>
            </a:r>
            <a:r>
              <a:rPr lang="en-US" sz="2700" b="1" dirty="0" smtClean="0">
                <a:solidFill>
                  <a:srgbClr val="FF0000"/>
                </a:solidFill>
              </a:rPr>
              <a:t>   b’-&gt;</a:t>
            </a:r>
            <a:r>
              <a:rPr lang="en-US" sz="2700" b="1" dirty="0" smtClean="0">
                <a:solidFill>
                  <a:srgbClr val="FF0000"/>
                </a:solidFill>
              </a:rPr>
              <a:t>tW</a:t>
            </a:r>
            <a:r>
              <a:rPr lang="en-US" sz="2700" b="1" dirty="0" smtClean="0">
                <a:solidFill>
                  <a:srgbClr val="FF0000"/>
                </a:solidFill>
              </a:rPr>
              <a:t>-   T</a:t>
            </a:r>
            <a:r>
              <a:rPr lang="en-US" sz="2700" b="1" baseline="-25000" dirty="0" smtClean="0">
                <a:solidFill>
                  <a:srgbClr val="FF0000"/>
                </a:solidFill>
              </a:rPr>
              <a:t>5/3</a:t>
            </a:r>
            <a:r>
              <a:rPr lang="en-US" sz="2700" b="1" dirty="0" smtClean="0">
                <a:solidFill>
                  <a:srgbClr val="FF0000"/>
                </a:solidFill>
              </a:rPr>
              <a:t> -&gt;</a:t>
            </a:r>
            <a:r>
              <a:rPr lang="en-US" sz="2700" b="1" dirty="0" smtClean="0">
                <a:solidFill>
                  <a:srgbClr val="FF0000"/>
                </a:solidFill>
              </a:rPr>
              <a:t>tW</a:t>
            </a:r>
            <a:r>
              <a:rPr lang="en-US" sz="2700" b="1" dirty="0" smtClean="0">
                <a:solidFill>
                  <a:srgbClr val="FF0000"/>
                </a:solidFill>
              </a:rPr>
              <a:t>+</a:t>
            </a:r>
          </a:p>
          <a:p>
            <a:endParaRPr lang="en-GB" sz="2700" b="1" dirty="0">
              <a:solidFill>
                <a:srgbClr val="FF0000"/>
              </a:solidFill>
            </a:endParaRPr>
          </a:p>
        </p:txBody>
      </p:sp>
      <p:sp>
        <p:nvSpPr>
          <p:cNvPr id="3" name="Espace réservé du pied de page 2"/>
          <p:cNvSpPr>
            <a:spLocks noGrp="1"/>
          </p:cNvSpPr>
          <p:nvPr>
            <p:ph type="ftr" sz="quarter" idx="11"/>
          </p:nvPr>
        </p:nvSpPr>
        <p:spPr/>
        <p:txBody>
          <a:bodyPr/>
          <a:lstStyle/>
          <a:p>
            <a:r>
              <a:rPr lang="nl-NL" dirty="0" smtClean="0"/>
              <a:t>F. Richard GDR November 2015</a:t>
            </a:r>
            <a:endParaRPr lang="en-GB" dirty="0"/>
          </a:p>
        </p:txBody>
      </p:sp>
      <p:sp>
        <p:nvSpPr>
          <p:cNvPr id="4" name="Espace réservé du numéro de diapositive 3"/>
          <p:cNvSpPr>
            <a:spLocks noGrp="1"/>
          </p:cNvSpPr>
          <p:nvPr>
            <p:ph type="sldNum" sz="quarter" idx="12"/>
          </p:nvPr>
        </p:nvSpPr>
        <p:spPr/>
        <p:txBody>
          <a:bodyPr/>
          <a:lstStyle/>
          <a:p>
            <a:fld id="{4D9BCC52-54C2-4A43-AB59-DB8B18261A9B}" type="slidenum">
              <a:rPr lang="en-GB" smtClean="0"/>
              <a:t>12</a:t>
            </a:fld>
            <a:endParaRPr lang="en-GB" dirty="0"/>
          </a:p>
        </p:txBody>
      </p:sp>
      <p:pic>
        <p:nvPicPr>
          <p:cNvPr id="2" name="Image 1"/>
          <p:cNvPicPr>
            <a:picLocks noChangeAspect="1"/>
          </p:cNvPicPr>
          <p:nvPr/>
        </p:nvPicPr>
        <p:blipFill>
          <a:blip r:embed="rId2"/>
          <a:stretch>
            <a:fillRect/>
          </a:stretch>
        </p:blipFill>
        <p:spPr>
          <a:xfrm>
            <a:off x="8920162" y="0"/>
            <a:ext cx="3271838" cy="2990850"/>
          </a:xfrm>
          <a:prstGeom prst="rect">
            <a:avLst/>
          </a:prstGeom>
        </p:spPr>
      </p:pic>
    </p:spTree>
    <p:extLst>
      <p:ext uri="{BB962C8B-B14F-4D97-AF65-F5344CB8AC3E}">
        <p14:creationId xmlns:p14="http://schemas.microsoft.com/office/powerpoint/2010/main" val="404077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dirty="0" smtClean="0">
                <a:effectLst>
                  <a:outerShdw blurRad="38100" dist="38100" dir="2700000" algn="tl">
                    <a:srgbClr val="000000">
                      <a:alpha val="43137"/>
                    </a:srgbClr>
                  </a:outerShdw>
                </a:effectLst>
              </a:rPr>
              <a:t>ttH</a:t>
            </a:r>
            <a:r>
              <a:rPr lang="fr-FR" sz="4800" dirty="0" smtClean="0">
                <a:effectLst>
                  <a:outerShdw blurRad="38100" dist="38100" dir="2700000" algn="tl">
                    <a:srgbClr val="000000">
                      <a:alpha val="43137"/>
                    </a:srgbClr>
                  </a:outerShdw>
                </a:effectLst>
              </a:rPr>
              <a:t>, </a:t>
            </a:r>
            <a:r>
              <a:rPr lang="fr-FR" sz="4800" dirty="0" smtClean="0">
                <a:effectLst>
                  <a:outerShdw blurRad="38100" dist="38100" dir="2700000" algn="tl">
                    <a:srgbClr val="000000">
                      <a:alpha val="43137"/>
                    </a:srgbClr>
                  </a:outerShdw>
                </a:effectLst>
              </a:rPr>
              <a:t>ttW</a:t>
            </a:r>
            <a:endParaRPr lang="en-GB" sz="4800" dirty="0">
              <a:effectLst>
                <a:outerShdw blurRad="38100" dist="38100" dir="2700000" algn="tl">
                  <a:srgbClr val="000000">
                    <a:alpha val="43137"/>
                  </a:srgbClr>
                </a:outerShdw>
              </a:effectLst>
            </a:endParaRPr>
          </a:p>
        </p:txBody>
      </p:sp>
      <p:sp>
        <p:nvSpPr>
          <p:cNvPr id="7" name="Espace réservé du contenu 6"/>
          <p:cNvSpPr>
            <a:spLocks noGrp="1"/>
          </p:cNvSpPr>
          <p:nvPr>
            <p:ph sz="half" idx="1"/>
          </p:nvPr>
        </p:nvSpPr>
        <p:spPr>
          <a:xfrm>
            <a:off x="87702" y="1431682"/>
            <a:ext cx="5453128" cy="4351338"/>
          </a:xfrm>
        </p:spPr>
        <p:txBody>
          <a:bodyPr>
            <a:normAutofit/>
          </a:bodyPr>
          <a:lstStyle/>
          <a:p>
            <a:r>
              <a:rPr lang="en-US" dirty="0" smtClean="0"/>
              <a:t>Modest excess in </a:t>
            </a:r>
            <a:r>
              <a:rPr lang="en-US" dirty="0" smtClean="0"/>
              <a:t>ttH</a:t>
            </a:r>
            <a:r>
              <a:rPr lang="en-US" dirty="0" smtClean="0"/>
              <a:t> and </a:t>
            </a:r>
            <a:r>
              <a:rPr lang="en-US" dirty="0" smtClean="0"/>
              <a:t>ttW</a:t>
            </a:r>
            <a:r>
              <a:rPr lang="en-US" dirty="0" smtClean="0"/>
              <a:t> are observed however seen by both ATLAS and CMS</a:t>
            </a:r>
          </a:p>
          <a:p>
            <a:r>
              <a:rPr lang="en-US" dirty="0" smtClean="0"/>
              <a:t>For </a:t>
            </a:r>
            <a:r>
              <a:rPr lang="en-US" dirty="0" smtClean="0"/>
              <a:t>ttH</a:t>
            </a:r>
            <a:r>
              <a:rPr lang="en-US" dirty="0" smtClean="0"/>
              <a:t> </a:t>
            </a:r>
            <a:r>
              <a:rPr lang="en-US" dirty="0" smtClean="0"/>
              <a:t>gluonkk</a:t>
            </a:r>
            <a:r>
              <a:rPr lang="en-US" dirty="0" smtClean="0"/>
              <a:t>-&gt;</a:t>
            </a:r>
            <a:r>
              <a:rPr lang="en-US" dirty="0" smtClean="0"/>
              <a:t>t’t</a:t>
            </a:r>
            <a:r>
              <a:rPr lang="en-US" dirty="0" smtClean="0"/>
              <a:t>’ or </a:t>
            </a:r>
            <a:r>
              <a:rPr lang="en-US" dirty="0" smtClean="0"/>
              <a:t>t’t</a:t>
            </a:r>
            <a:r>
              <a:rPr lang="en-US" dirty="0" smtClean="0"/>
              <a:t> with    t’-&gt;</a:t>
            </a:r>
            <a:r>
              <a:rPr lang="en-US" dirty="0" smtClean="0"/>
              <a:t>tH</a:t>
            </a:r>
            <a:r>
              <a:rPr lang="en-US" dirty="0" smtClean="0"/>
              <a:t> gives ~ the right amount of events for mt’~1 </a:t>
            </a:r>
            <a:r>
              <a:rPr lang="en-US" dirty="0" smtClean="0"/>
              <a:t>TeV</a:t>
            </a:r>
            <a:endParaRPr lang="en-US" dirty="0" smtClean="0"/>
          </a:p>
          <a:p>
            <a:r>
              <a:rPr lang="en-US" dirty="0" smtClean="0"/>
              <a:t>ttW</a:t>
            </a:r>
            <a:r>
              <a:rPr lang="en-US" dirty="0" smtClean="0"/>
              <a:t> uses like sign leptons which naturally occur in </a:t>
            </a:r>
            <a:r>
              <a:rPr lang="en-US" dirty="0" smtClean="0"/>
              <a:t>b’b</a:t>
            </a:r>
            <a:r>
              <a:rPr lang="en-US" dirty="0" smtClean="0"/>
              <a:t>’ final states</a:t>
            </a:r>
          </a:p>
          <a:p>
            <a:endParaRPr lang="fr-FR" dirty="0" smtClean="0"/>
          </a:p>
          <a:p>
            <a:pPr marL="0" indent="0">
              <a:buNone/>
            </a:pPr>
            <a:endParaRPr lang="fr-FR" dirty="0" smtClean="0"/>
          </a:p>
          <a:p>
            <a:pPr marL="0" indent="0">
              <a:buNone/>
            </a:pPr>
            <a:endParaRPr lang="fr-FR" dirty="0" smtClean="0"/>
          </a:p>
          <a:p>
            <a:pPr marL="0" indent="0">
              <a:buNone/>
            </a:pPr>
            <a:endParaRPr lang="en-GB" dirty="0"/>
          </a:p>
        </p:txBody>
      </p:sp>
      <p:sp>
        <p:nvSpPr>
          <p:cNvPr id="5" name="Espace réservé du pied de page 4"/>
          <p:cNvSpPr>
            <a:spLocks noGrp="1"/>
          </p:cNvSpPr>
          <p:nvPr>
            <p:ph type="ftr" sz="quarter" idx="11"/>
          </p:nvPr>
        </p:nvSpPr>
        <p:spPr/>
        <p:txBody>
          <a:bodyPr/>
          <a:lstStyle/>
          <a:p>
            <a:r>
              <a:rPr lang="nl-NL" dirty="0" smtClean="0"/>
              <a:t>F. Richard GDR November 2015</a:t>
            </a:r>
            <a:endParaRPr lang="en-GB" dirty="0"/>
          </a:p>
        </p:txBody>
      </p:sp>
      <p:sp>
        <p:nvSpPr>
          <p:cNvPr id="6" name="Espace réservé du numéro de diapositive 5"/>
          <p:cNvSpPr>
            <a:spLocks noGrp="1"/>
          </p:cNvSpPr>
          <p:nvPr>
            <p:ph type="sldNum" sz="quarter" idx="12"/>
          </p:nvPr>
        </p:nvSpPr>
        <p:spPr/>
        <p:txBody>
          <a:bodyPr/>
          <a:lstStyle/>
          <a:p>
            <a:fld id="{4D9BCC52-54C2-4A43-AB59-DB8B18261A9B}" type="slidenum">
              <a:rPr lang="en-GB" smtClean="0"/>
              <a:t>13</a:t>
            </a:fld>
            <a:endParaRPr lang="en-GB" dirty="0"/>
          </a:p>
        </p:txBody>
      </p:sp>
      <p:pic>
        <p:nvPicPr>
          <p:cNvPr id="12" name="Espace réservé du contenu 11"/>
          <p:cNvPicPr>
            <a:picLocks noGrp="1" noChangeAspect="1"/>
          </p:cNvPicPr>
          <p:nvPr>
            <p:ph sz="half" idx="2"/>
          </p:nvPr>
        </p:nvPicPr>
        <p:blipFill>
          <a:blip r:embed="rId2"/>
          <a:stretch>
            <a:fillRect/>
          </a:stretch>
        </p:blipFill>
        <p:spPr>
          <a:xfrm>
            <a:off x="6694100" y="0"/>
            <a:ext cx="4267200" cy="4276725"/>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7806" y="4444565"/>
            <a:ext cx="5708251" cy="2243625"/>
          </a:xfrm>
          <a:prstGeom prst="rect">
            <a:avLst/>
          </a:prstGeom>
          <a:noFill/>
          <a:ln>
            <a:noFill/>
          </a:ln>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6058" y="4877850"/>
            <a:ext cx="3337488" cy="1810340"/>
          </a:xfrm>
          <a:prstGeom prst="rect">
            <a:avLst/>
          </a:prstGeom>
          <a:noFill/>
          <a:ln>
            <a:noFill/>
          </a:ln>
        </p:spPr>
      </p:pic>
    </p:spTree>
    <p:extLst>
      <p:ext uri="{BB962C8B-B14F-4D97-AF65-F5344CB8AC3E}">
        <p14:creationId xmlns:p14="http://schemas.microsoft.com/office/powerpoint/2010/main" val="290293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dirty="0" err="1" smtClean="0">
                <a:effectLst>
                  <a:outerShdw blurRad="38100" dist="38100" dir="2700000" algn="tl">
                    <a:srgbClr val="000000">
                      <a:alpha val="43137"/>
                    </a:srgbClr>
                  </a:outerShdw>
                </a:effectLst>
              </a:rPr>
              <a:t>What</a:t>
            </a:r>
            <a:r>
              <a:rPr lang="fr-FR" sz="4800" dirty="0" smtClean="0">
                <a:effectLst>
                  <a:outerShdw blurRad="38100" dist="38100" dir="2700000" algn="tl">
                    <a:srgbClr val="000000">
                      <a:alpha val="43137"/>
                    </a:srgbClr>
                  </a:outerShdw>
                </a:effectLst>
              </a:rPr>
              <a:t> </a:t>
            </a:r>
            <a:r>
              <a:rPr lang="fr-FR" sz="4800" dirty="0" err="1" smtClean="0">
                <a:effectLst>
                  <a:outerShdw blurRad="38100" dist="38100" dir="2700000" algn="tl">
                    <a:srgbClr val="000000">
                      <a:alpha val="43137"/>
                    </a:srgbClr>
                  </a:outerShdw>
                </a:effectLst>
              </a:rPr>
              <a:t>can</a:t>
            </a:r>
            <a:r>
              <a:rPr lang="fr-FR" sz="4800" dirty="0" smtClean="0">
                <a:effectLst>
                  <a:outerShdw blurRad="38100" dist="38100" dir="2700000" algn="tl">
                    <a:srgbClr val="000000">
                      <a:alpha val="43137"/>
                    </a:srgbClr>
                  </a:outerShdw>
                </a:effectLst>
              </a:rPr>
              <a:t> </a:t>
            </a:r>
            <a:r>
              <a:rPr lang="fr-FR" sz="4800" dirty="0" err="1" smtClean="0">
                <a:effectLst>
                  <a:outerShdw blurRad="38100" dist="38100" dir="2700000" algn="tl">
                    <a:srgbClr val="000000">
                      <a:alpha val="43137"/>
                    </a:srgbClr>
                  </a:outerShdw>
                </a:effectLst>
              </a:rPr>
              <a:t>we</a:t>
            </a:r>
            <a:r>
              <a:rPr lang="fr-FR" sz="4800" dirty="0" smtClean="0">
                <a:effectLst>
                  <a:outerShdw blurRad="38100" dist="38100" dir="2700000" algn="tl">
                    <a:srgbClr val="000000">
                      <a:alpha val="43137"/>
                    </a:srgbClr>
                  </a:outerShdw>
                </a:effectLst>
              </a:rPr>
              <a:t> </a:t>
            </a:r>
            <a:r>
              <a:rPr lang="fr-FR" sz="4800" dirty="0" err="1" smtClean="0">
                <a:effectLst>
                  <a:outerShdw blurRad="38100" dist="38100" dir="2700000" algn="tl">
                    <a:srgbClr val="000000">
                      <a:alpha val="43137"/>
                    </a:srgbClr>
                  </a:outerShdw>
                </a:effectLst>
              </a:rPr>
              <a:t>hope</a:t>
            </a:r>
            <a:r>
              <a:rPr lang="fr-FR" sz="4800" dirty="0" smtClean="0">
                <a:effectLst>
                  <a:outerShdw blurRad="38100" dist="38100" dir="2700000" algn="tl">
                    <a:srgbClr val="000000">
                      <a:alpha val="43137"/>
                    </a:srgbClr>
                  </a:outerShdw>
                </a:effectLst>
              </a:rPr>
              <a:t> for </a:t>
            </a:r>
            <a:r>
              <a:rPr lang="fr-FR" sz="4800" dirty="0" err="1" smtClean="0">
                <a:effectLst>
                  <a:outerShdw blurRad="38100" dist="38100" dir="2700000" algn="tl">
                    <a:srgbClr val="000000">
                      <a:alpha val="43137"/>
                    </a:srgbClr>
                  </a:outerShdw>
                </a:effectLst>
              </a:rPr>
              <a:t>with</a:t>
            </a:r>
            <a:r>
              <a:rPr lang="fr-FR" sz="4800" dirty="0" smtClean="0">
                <a:effectLst>
                  <a:outerShdw blurRad="38100" dist="38100" dir="2700000" algn="tl">
                    <a:srgbClr val="000000">
                      <a:alpha val="43137"/>
                    </a:srgbClr>
                  </a:outerShdw>
                </a:effectLst>
              </a:rPr>
              <a:t> 4fb-1 ?</a:t>
            </a:r>
            <a:endParaRPr lang="en-GB" sz="4800"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522514" y="1825625"/>
            <a:ext cx="11157857" cy="4351338"/>
          </a:xfrm>
        </p:spPr>
        <p:txBody>
          <a:bodyPr>
            <a:normAutofit fontScale="92500" lnSpcReduction="10000"/>
          </a:bodyPr>
          <a:lstStyle/>
          <a:p>
            <a:r>
              <a:rPr lang="en-US" sz="3600" dirty="0" smtClean="0"/>
              <a:t>At LHC13 </a:t>
            </a:r>
            <a:r>
              <a:rPr lang="en-US" sz="3600" dirty="0" smtClean="0"/>
              <a:t>qqbar</a:t>
            </a:r>
            <a:r>
              <a:rPr lang="en-US" sz="3600" dirty="0" smtClean="0"/>
              <a:t> luminosity increases by ~6 at 2 </a:t>
            </a:r>
            <a:r>
              <a:rPr lang="en-US" sz="3600" dirty="0" smtClean="0"/>
              <a:t>TeV</a:t>
            </a:r>
            <a:r>
              <a:rPr lang="en-US" sz="3600" dirty="0" smtClean="0"/>
              <a:t> which gives about the </a:t>
            </a:r>
            <a:r>
              <a:rPr lang="en-US" sz="3600" dirty="0" smtClean="0"/>
              <a:t>same</a:t>
            </a:r>
            <a:r>
              <a:rPr lang="en-US" sz="3600" dirty="0" smtClean="0"/>
              <a:t> number of signal events for 4fb-1</a:t>
            </a:r>
          </a:p>
          <a:p>
            <a:r>
              <a:rPr lang="en-US" sz="3600" dirty="0" smtClean="0"/>
              <a:t>The </a:t>
            </a:r>
            <a:r>
              <a:rPr lang="en-US" sz="3600" dirty="0" smtClean="0"/>
              <a:t>QCD </a:t>
            </a:r>
            <a:r>
              <a:rPr lang="en-US" sz="3600" dirty="0" smtClean="0"/>
              <a:t>background (</a:t>
            </a:r>
            <a:r>
              <a:rPr lang="en-US" sz="3600" dirty="0" smtClean="0"/>
              <a:t>1508.04162) d</a:t>
            </a:r>
            <a:r>
              <a:rPr lang="en-US" sz="3600" dirty="0" smtClean="0"/>
              <a:t>ue to </a:t>
            </a:r>
            <a:r>
              <a:rPr lang="en-US" sz="3600" b="1" dirty="0" smtClean="0"/>
              <a:t>qq</a:t>
            </a:r>
            <a:r>
              <a:rPr lang="en-US" sz="3600" b="1" dirty="0" smtClean="0"/>
              <a:t>, </a:t>
            </a:r>
            <a:r>
              <a:rPr lang="en-US" sz="3600" b="1" dirty="0" smtClean="0"/>
              <a:t>gq</a:t>
            </a:r>
            <a:r>
              <a:rPr lang="en-US" sz="3600" b="1" dirty="0" smtClean="0"/>
              <a:t> and gg </a:t>
            </a:r>
            <a:r>
              <a:rPr lang="en-US" sz="3600" dirty="0" smtClean="0"/>
              <a:t>is uncertain but will be soon measured allowing to estimate the expected significance (</a:t>
            </a:r>
            <a:r>
              <a:rPr lang="en-US" sz="3600" dirty="0" smtClean="0"/>
              <a:t>qq</a:t>
            </a:r>
            <a:r>
              <a:rPr lang="en-US" sz="3600" dirty="0" smtClean="0"/>
              <a:t> </a:t>
            </a:r>
            <a:r>
              <a:rPr lang="en-US" sz="3600" dirty="0" smtClean="0"/>
              <a:t>lumi</a:t>
            </a:r>
            <a:r>
              <a:rPr lang="en-US" sz="3600" dirty="0" smtClean="0"/>
              <a:t> increases by 3, </a:t>
            </a:r>
            <a:r>
              <a:rPr lang="en-US" sz="3600" dirty="0" smtClean="0"/>
              <a:t>gq</a:t>
            </a:r>
            <a:r>
              <a:rPr lang="en-US" sz="3600" dirty="0" smtClean="0"/>
              <a:t> by 8, gg by 18) </a:t>
            </a:r>
          </a:p>
          <a:p>
            <a:r>
              <a:rPr lang="en-US" sz="3600" b="1" dirty="0" smtClean="0"/>
              <a:t>Same sign leptons </a:t>
            </a:r>
            <a:r>
              <a:rPr lang="en-US" sz="3600" dirty="0" smtClean="0"/>
              <a:t>are promising</a:t>
            </a:r>
          </a:p>
          <a:p>
            <a:r>
              <a:rPr lang="en-US" sz="3600" b="1" dirty="0" smtClean="0"/>
              <a:t>It will presumably take 2016 data to confirm/reject this interpretation</a:t>
            </a:r>
          </a:p>
          <a:p>
            <a:pPr marL="0" indent="0">
              <a:buNone/>
            </a:pPr>
            <a:endParaRPr lang="en-US" sz="3600" b="1" dirty="0" smtClean="0"/>
          </a:p>
          <a:p>
            <a:pPr marL="0" indent="0">
              <a:buNone/>
            </a:pPr>
            <a:endParaRPr lang="en-GB" dirty="0"/>
          </a:p>
        </p:txBody>
      </p:sp>
      <p:sp>
        <p:nvSpPr>
          <p:cNvPr id="4" name="Espace réservé du pied de page 3"/>
          <p:cNvSpPr>
            <a:spLocks noGrp="1"/>
          </p:cNvSpPr>
          <p:nvPr>
            <p:ph type="ftr" sz="quarter" idx="11"/>
          </p:nvPr>
        </p:nvSpPr>
        <p:spPr/>
        <p:txBody>
          <a:bodyPr/>
          <a:lstStyle/>
          <a:p>
            <a:r>
              <a:rPr lang="nl-NL" dirty="0" smtClean="0"/>
              <a:t>F. Richard GDR November 2015</a:t>
            </a:r>
            <a:endParaRPr lang="en-GB" dirty="0"/>
          </a:p>
        </p:txBody>
      </p:sp>
      <p:sp>
        <p:nvSpPr>
          <p:cNvPr id="5" name="Espace réservé du numéro de diapositive 4"/>
          <p:cNvSpPr>
            <a:spLocks noGrp="1"/>
          </p:cNvSpPr>
          <p:nvPr>
            <p:ph type="sldNum" sz="quarter" idx="12"/>
          </p:nvPr>
        </p:nvSpPr>
        <p:spPr/>
        <p:txBody>
          <a:bodyPr/>
          <a:lstStyle/>
          <a:p>
            <a:fld id="{4D9BCC52-54C2-4A43-AB59-DB8B18261A9B}" type="slidenum">
              <a:rPr lang="en-GB" smtClean="0"/>
              <a:t>14</a:t>
            </a:fld>
            <a:endParaRPr lang="en-GB" dirty="0"/>
          </a:p>
        </p:txBody>
      </p:sp>
    </p:spTree>
    <p:extLst>
      <p:ext uri="{BB962C8B-B14F-4D97-AF65-F5344CB8AC3E}">
        <p14:creationId xmlns:p14="http://schemas.microsoft.com/office/powerpoint/2010/main" val="167899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rot="-2340000">
            <a:off x="1607457" y="1831068"/>
            <a:ext cx="10515600" cy="1325563"/>
          </a:xfrm>
        </p:spPr>
        <p:txBody>
          <a:bodyPr>
            <a:normAutofit/>
          </a:bodyPr>
          <a:lstStyle/>
          <a:p>
            <a:r>
              <a:rPr lang="fr-FR" sz="5400" b="1" dirty="0" smtClean="0">
                <a:solidFill>
                  <a:srgbClr val="00B050"/>
                </a:solidFill>
                <a:latin typeface="Arial Rounded MT Bold" panose="020F0704030504030204" pitchFamily="34" charset="0"/>
              </a:rPr>
              <a:t>THAT’s</a:t>
            </a:r>
            <a:r>
              <a:rPr lang="fr-FR" sz="5400" b="1" dirty="0" smtClean="0">
                <a:solidFill>
                  <a:srgbClr val="00B050"/>
                </a:solidFill>
                <a:latin typeface="Arial Rounded MT Bold" panose="020F0704030504030204" pitchFamily="34" charset="0"/>
              </a:rPr>
              <a:t> ALL FOLKS</a:t>
            </a:r>
            <a:endParaRPr lang="en-GB" sz="5400" b="1" dirty="0">
              <a:solidFill>
                <a:srgbClr val="00B050"/>
              </a:solidFill>
              <a:latin typeface="Arial Rounded MT Bold" panose="020F0704030504030204" pitchFamily="34" charset="0"/>
            </a:endParaRPr>
          </a:p>
        </p:txBody>
      </p:sp>
      <p:sp>
        <p:nvSpPr>
          <p:cNvPr id="3" name="Espace réservé du pied de page 2"/>
          <p:cNvSpPr>
            <a:spLocks noGrp="1"/>
          </p:cNvSpPr>
          <p:nvPr>
            <p:ph type="ftr" sz="quarter" idx="11"/>
          </p:nvPr>
        </p:nvSpPr>
        <p:spPr/>
        <p:txBody>
          <a:bodyPr/>
          <a:lstStyle/>
          <a:p>
            <a:r>
              <a:rPr lang="nl-NL" dirty="0" smtClean="0"/>
              <a:t>F. Richard GDR November 2015</a:t>
            </a:r>
            <a:endParaRPr lang="en-GB" dirty="0"/>
          </a:p>
        </p:txBody>
      </p:sp>
      <p:sp>
        <p:nvSpPr>
          <p:cNvPr id="5" name="Espace réservé du numéro de diapositive 4"/>
          <p:cNvSpPr>
            <a:spLocks noGrp="1"/>
          </p:cNvSpPr>
          <p:nvPr>
            <p:ph type="sldNum" sz="quarter" idx="12"/>
          </p:nvPr>
        </p:nvSpPr>
        <p:spPr/>
        <p:txBody>
          <a:bodyPr/>
          <a:lstStyle/>
          <a:p>
            <a:fld id="{4D9BCC52-54C2-4A43-AB59-DB8B18261A9B}" type="slidenum">
              <a:rPr lang="en-GB" smtClean="0"/>
              <a:t>15</a:t>
            </a:fld>
            <a:endParaRPr lang="en-GB" dirty="0"/>
          </a:p>
        </p:txBody>
      </p:sp>
    </p:spTree>
    <p:extLst>
      <p:ext uri="{BB962C8B-B14F-4D97-AF65-F5344CB8AC3E}">
        <p14:creationId xmlns:p14="http://schemas.microsoft.com/office/powerpoint/2010/main" val="27228871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FR" sz="4800" dirty="0" smtClean="0">
                <a:effectLst>
                  <a:outerShdw blurRad="38100" dist="38100" dir="2700000" algn="tl">
                    <a:srgbClr val="000000">
                      <a:alpha val="43137"/>
                    </a:srgbClr>
                  </a:outerShdw>
                </a:effectLst>
              </a:rPr>
              <a:t>Great expectations (if </a:t>
            </a:r>
            <a:r>
              <a:rPr lang="fr-FR" sz="4800" dirty="0" err="1" smtClean="0">
                <a:effectLst>
                  <a:outerShdw blurRad="38100" dist="38100" dir="2700000" algn="tl">
                    <a:srgbClr val="000000">
                      <a:alpha val="43137"/>
                    </a:srgbClr>
                  </a:outerShdw>
                </a:effectLst>
              </a:rPr>
              <a:t>true</a:t>
            </a:r>
            <a:r>
              <a:rPr lang="fr-FR" sz="4800" dirty="0" smtClean="0">
                <a:effectLst>
                  <a:outerShdw blurRad="38100" dist="38100" dir="2700000" algn="tl">
                    <a:srgbClr val="000000">
                      <a:alpha val="43137"/>
                    </a:srgbClr>
                  </a:outerShdw>
                </a:effectLst>
              </a:rPr>
              <a:t>)</a:t>
            </a:r>
            <a:endParaRPr lang="en-GB" sz="4800" dirty="0">
              <a:effectLst>
                <a:outerShdw blurRad="38100" dist="38100" dir="2700000" algn="tl">
                  <a:srgbClr val="000000">
                    <a:alpha val="43137"/>
                  </a:srgbClr>
                </a:outerShdw>
              </a:effectLst>
            </a:endParaRPr>
          </a:p>
        </p:txBody>
      </p:sp>
      <p:sp>
        <p:nvSpPr>
          <p:cNvPr id="6" name="Espace réservé du contenu 5"/>
          <p:cNvSpPr>
            <a:spLocks noGrp="1"/>
          </p:cNvSpPr>
          <p:nvPr>
            <p:ph idx="1"/>
          </p:nvPr>
        </p:nvSpPr>
        <p:spPr/>
        <p:txBody>
          <a:bodyPr/>
          <a:lstStyle/>
          <a:p>
            <a:r>
              <a:rPr lang="en-GB" dirty="0"/>
              <a:t>Recall that within the RS model one expects:</a:t>
            </a:r>
          </a:p>
          <a:p>
            <a:pPr lvl="0"/>
            <a:r>
              <a:rPr lang="en-GB" dirty="0"/>
              <a:t>Detection of </a:t>
            </a:r>
            <a:r>
              <a:rPr lang="en-GB" b="1" dirty="0"/>
              <a:t>vectorlike</a:t>
            </a:r>
            <a:r>
              <a:rPr lang="en-GB" b="1" dirty="0"/>
              <a:t> quarks </a:t>
            </a:r>
            <a:r>
              <a:rPr lang="en-GB" b="1" dirty="0" smtClean="0"/>
              <a:t>and leptons </a:t>
            </a:r>
            <a:r>
              <a:rPr lang="en-GB" dirty="0" smtClean="0"/>
              <a:t>with </a:t>
            </a:r>
            <a:r>
              <a:rPr lang="en-GB" dirty="0"/>
              <a:t>masses ~1 </a:t>
            </a:r>
            <a:r>
              <a:rPr lang="en-GB" dirty="0"/>
              <a:t>TeV</a:t>
            </a:r>
            <a:endParaRPr lang="en-GB" dirty="0"/>
          </a:p>
          <a:p>
            <a:pPr lvl="0"/>
            <a:r>
              <a:rPr lang="en-GB" dirty="0"/>
              <a:t>Detection of </a:t>
            </a:r>
            <a:r>
              <a:rPr lang="en-GB" b="1" dirty="0"/>
              <a:t>higher order KK resonances</a:t>
            </a:r>
            <a:r>
              <a:rPr lang="en-GB" dirty="0"/>
              <a:t>, typically around 4.5 </a:t>
            </a:r>
            <a:r>
              <a:rPr lang="en-GB" dirty="0"/>
              <a:t>TeV</a:t>
            </a:r>
            <a:endParaRPr lang="en-GB" dirty="0"/>
          </a:p>
          <a:p>
            <a:pPr lvl="0"/>
            <a:r>
              <a:rPr lang="en-GB" dirty="0"/>
              <a:t>Detection of </a:t>
            </a:r>
            <a:r>
              <a:rPr lang="en-GB" b="1" dirty="0"/>
              <a:t>GravitonKK</a:t>
            </a:r>
            <a:r>
              <a:rPr lang="en-GB" dirty="0"/>
              <a:t> </a:t>
            </a:r>
            <a:r>
              <a:rPr lang="en-GB" dirty="0" smtClean="0"/>
              <a:t>at </a:t>
            </a:r>
            <a:r>
              <a:rPr lang="en-GB" dirty="0"/>
              <a:t>3 </a:t>
            </a:r>
            <a:r>
              <a:rPr lang="en-GB" dirty="0"/>
              <a:t>TeV</a:t>
            </a:r>
            <a:r>
              <a:rPr lang="en-GB" dirty="0"/>
              <a:t> </a:t>
            </a:r>
          </a:p>
          <a:p>
            <a:pPr lvl="0"/>
            <a:r>
              <a:rPr lang="en-GB" dirty="0"/>
              <a:t>Detection of rare decays, in particular </a:t>
            </a:r>
            <a:r>
              <a:rPr lang="en-GB" dirty="0"/>
              <a:t>Zkk</a:t>
            </a:r>
            <a:r>
              <a:rPr lang="en-GB" dirty="0"/>
              <a:t>/</a:t>
            </a:r>
            <a:r>
              <a:rPr lang="en-GB" dirty="0"/>
              <a:t>Akk</a:t>
            </a:r>
            <a:r>
              <a:rPr lang="en-GB" dirty="0"/>
              <a:t> into lepton pairs</a:t>
            </a:r>
          </a:p>
          <a:p>
            <a:pPr lvl="0"/>
            <a:r>
              <a:rPr lang="en-GB" dirty="0"/>
              <a:t>Detection of a </a:t>
            </a:r>
            <a:r>
              <a:rPr lang="en-GB" b="1" dirty="0"/>
              <a:t>radion</a:t>
            </a:r>
            <a:r>
              <a:rPr lang="en-GB" dirty="0"/>
              <a:t> with final states similar to h</a:t>
            </a:r>
          </a:p>
          <a:p>
            <a:pPr lvl="0"/>
            <a:r>
              <a:rPr lang="en-GB" dirty="0"/>
              <a:t>RS </a:t>
            </a:r>
            <a:r>
              <a:rPr lang="en-GB" dirty="0" smtClean="0"/>
              <a:t>also provides </a:t>
            </a:r>
            <a:r>
              <a:rPr lang="en-GB" b="1" dirty="0"/>
              <a:t>DM</a:t>
            </a:r>
            <a:r>
              <a:rPr lang="en-GB" dirty="0"/>
              <a:t> as a stable fermion ~</a:t>
            </a:r>
            <a:r>
              <a:rPr lang="en-GB" dirty="0"/>
              <a:t>TeV</a:t>
            </a:r>
            <a:r>
              <a:rPr lang="en-GB" dirty="0"/>
              <a:t> </a:t>
            </a:r>
            <a:endParaRPr lang="en-GB" dirty="0" smtClean="0"/>
          </a:p>
          <a:p>
            <a:pPr lvl="0"/>
            <a:r>
              <a:rPr lang="fr-FR" dirty="0" smtClean="0"/>
              <a:t>…</a:t>
            </a:r>
            <a:endParaRPr lang="en-GB" dirty="0"/>
          </a:p>
          <a:p>
            <a:pPr lvl="0"/>
            <a:endParaRPr lang="en-GB" dirty="0"/>
          </a:p>
          <a:p>
            <a:endParaRPr lang="en-GB" dirty="0"/>
          </a:p>
        </p:txBody>
      </p:sp>
      <p:sp>
        <p:nvSpPr>
          <p:cNvPr id="3" name="Espace réservé du pied de page 2"/>
          <p:cNvSpPr>
            <a:spLocks noGrp="1"/>
          </p:cNvSpPr>
          <p:nvPr>
            <p:ph type="ftr" sz="quarter" idx="11"/>
          </p:nvPr>
        </p:nvSpPr>
        <p:spPr/>
        <p:txBody>
          <a:bodyPr/>
          <a:lstStyle/>
          <a:p>
            <a:r>
              <a:rPr lang="nl-NL" dirty="0" smtClean="0"/>
              <a:t>F. Richard GDR November 2015</a:t>
            </a:r>
            <a:endParaRPr lang="en-GB" dirty="0"/>
          </a:p>
        </p:txBody>
      </p:sp>
      <p:sp>
        <p:nvSpPr>
          <p:cNvPr id="4" name="Espace réservé du numéro de diapositive 3"/>
          <p:cNvSpPr>
            <a:spLocks noGrp="1"/>
          </p:cNvSpPr>
          <p:nvPr>
            <p:ph type="sldNum" sz="quarter" idx="12"/>
          </p:nvPr>
        </p:nvSpPr>
        <p:spPr/>
        <p:txBody>
          <a:bodyPr/>
          <a:lstStyle/>
          <a:p>
            <a:fld id="{4D9BCC52-54C2-4A43-AB59-DB8B18261A9B}" type="slidenum">
              <a:rPr lang="en-GB" smtClean="0"/>
              <a:t>16</a:t>
            </a:fld>
            <a:endParaRPr lang="en-GB" dirty="0"/>
          </a:p>
        </p:txBody>
      </p:sp>
      <p:pic>
        <p:nvPicPr>
          <p:cNvPr id="1026" name="Picture 2" descr="Résultat de recherche d'images pour &quot;images chercheur d'or&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7950" y="0"/>
            <a:ext cx="19240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15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4264"/>
            <a:ext cx="10515600" cy="1325563"/>
          </a:xfrm>
        </p:spPr>
        <p:txBody>
          <a:bodyPr/>
          <a:lstStyle/>
          <a:p>
            <a:r>
              <a:rPr lang="fr-FR" dirty="0" smtClean="0">
                <a:effectLst>
                  <a:outerShdw blurRad="38100" dist="38100" dir="2700000" algn="tl">
                    <a:srgbClr val="000000">
                      <a:alpha val="43137"/>
                    </a:srgbClr>
                  </a:outerShdw>
                </a:effectLst>
              </a:rPr>
              <a:t>T/S </a:t>
            </a:r>
            <a:r>
              <a:rPr lang="fr-FR" dirty="0" err="1" smtClean="0">
                <a:effectLst>
                  <a:outerShdw blurRad="38100" dist="38100" dir="2700000" algn="tl">
                    <a:srgbClr val="000000">
                      <a:alpha val="43137"/>
                    </a:srgbClr>
                  </a:outerShdw>
                </a:effectLst>
              </a:rPr>
              <a:t>constraints</a:t>
            </a:r>
            <a:endParaRPr lang="en-GB" dirty="0">
              <a:effectLst>
                <a:outerShdw blurRad="38100" dist="38100" dir="2700000" algn="tl">
                  <a:srgbClr val="000000">
                    <a:alpha val="43137"/>
                  </a:srgbClr>
                </a:outerShdw>
              </a:effectLst>
            </a:endParaRPr>
          </a:p>
        </p:txBody>
      </p:sp>
      <p:sp>
        <p:nvSpPr>
          <p:cNvPr id="5" name="Espace réservé du contenu 4"/>
          <p:cNvSpPr>
            <a:spLocks noGrp="1"/>
          </p:cNvSpPr>
          <p:nvPr>
            <p:ph idx="1"/>
          </p:nvPr>
        </p:nvSpPr>
        <p:spPr>
          <a:xfrm>
            <a:off x="838200" y="1363172"/>
            <a:ext cx="10515600" cy="4351338"/>
          </a:xfrm>
        </p:spPr>
        <p:txBody>
          <a:bodyPr/>
          <a:lstStyle/>
          <a:p>
            <a:r>
              <a:rPr lang="fr-FR" dirty="0" smtClean="0"/>
              <a:t>Common </a:t>
            </a:r>
            <a:r>
              <a:rPr lang="fr-FR" dirty="0" err="1" smtClean="0"/>
              <a:t>wisdom</a:t>
            </a:r>
            <a:r>
              <a:rPr lang="fr-FR" dirty="0" smtClean="0"/>
              <a:t> states </a:t>
            </a:r>
            <a:r>
              <a:rPr lang="fr-FR" dirty="0" err="1" smtClean="0"/>
              <a:t>that</a:t>
            </a:r>
            <a:r>
              <a:rPr lang="fr-FR" dirty="0" smtClean="0"/>
              <a:t> due to T/S , RS bosons are </a:t>
            </a:r>
            <a:r>
              <a:rPr lang="fr-FR" dirty="0" err="1" smtClean="0"/>
              <a:t>beyond</a:t>
            </a:r>
            <a:r>
              <a:rPr lang="fr-FR" dirty="0" smtClean="0"/>
              <a:t> the </a:t>
            </a:r>
            <a:r>
              <a:rPr lang="fr-FR" dirty="0" err="1" smtClean="0"/>
              <a:t>reach</a:t>
            </a:r>
            <a:r>
              <a:rPr lang="fr-FR" dirty="0" smtClean="0"/>
              <a:t> of LHC</a:t>
            </a:r>
          </a:p>
          <a:p>
            <a:r>
              <a:rPr lang="fr-FR" dirty="0" smtClean="0"/>
              <a:t>It </a:t>
            </a:r>
            <a:r>
              <a:rPr lang="fr-FR" dirty="0" err="1" smtClean="0"/>
              <a:t>is</a:t>
            </a:r>
            <a:r>
              <a:rPr lang="fr-FR" dirty="0" smtClean="0"/>
              <a:t> </a:t>
            </a:r>
            <a:r>
              <a:rPr lang="fr-FR" dirty="0" err="1" smtClean="0"/>
              <a:t>however</a:t>
            </a:r>
            <a:r>
              <a:rPr lang="fr-FR" dirty="0" smtClean="0"/>
              <a:t> </a:t>
            </a:r>
            <a:r>
              <a:rPr lang="fr-FR" dirty="0" err="1" smtClean="0"/>
              <a:t>true</a:t>
            </a:r>
            <a:r>
              <a:rPr lang="fr-FR" dirty="0" smtClean="0"/>
              <a:t> </a:t>
            </a:r>
            <a:r>
              <a:rPr lang="fr-FR" dirty="0" err="1" smtClean="0"/>
              <a:t>that</a:t>
            </a:r>
            <a:r>
              <a:rPr lang="fr-FR" dirty="0" smtClean="0"/>
              <a:t> at </a:t>
            </a:r>
            <a:r>
              <a:rPr lang="fr-FR" dirty="0" err="1" smtClean="0"/>
              <a:t>present</a:t>
            </a:r>
            <a:r>
              <a:rPr lang="fr-FR" dirty="0" smtClean="0"/>
              <a:t> RS </a:t>
            </a:r>
            <a:r>
              <a:rPr lang="fr-FR" dirty="0" err="1" smtClean="0"/>
              <a:t>does</a:t>
            </a:r>
            <a:r>
              <a:rPr lang="fr-FR" dirty="0" smtClean="0"/>
              <a:t> not </a:t>
            </a:r>
            <a:r>
              <a:rPr lang="fr-FR" dirty="0" err="1" smtClean="0"/>
              <a:t>allow</a:t>
            </a:r>
            <a:r>
              <a:rPr lang="fr-FR" dirty="0" smtClean="0"/>
              <a:t> a full </a:t>
            </a:r>
            <a:r>
              <a:rPr lang="fr-FR" dirty="0" err="1" smtClean="0"/>
              <a:t>calculation</a:t>
            </a:r>
            <a:r>
              <a:rPr lang="fr-FR" dirty="0" smtClean="0"/>
              <a:t> of </a:t>
            </a:r>
            <a:r>
              <a:rPr lang="fr-FR" dirty="0" err="1" smtClean="0"/>
              <a:t>these</a:t>
            </a:r>
            <a:r>
              <a:rPr lang="fr-FR" dirty="0" smtClean="0"/>
              <a:t> variables</a:t>
            </a:r>
          </a:p>
          <a:p>
            <a:r>
              <a:rPr lang="fr-FR" dirty="0" err="1" smtClean="0"/>
              <a:t>Recently</a:t>
            </a:r>
            <a:r>
              <a:rPr lang="fr-FR" dirty="0" smtClean="0"/>
              <a:t> </a:t>
            </a:r>
            <a:r>
              <a:rPr lang="fr-FR" dirty="0" err="1" smtClean="0"/>
              <a:t>this</a:t>
            </a:r>
            <a:r>
              <a:rPr lang="fr-FR" dirty="0" smtClean="0"/>
              <a:t> </a:t>
            </a:r>
            <a:r>
              <a:rPr lang="fr-FR" dirty="0" err="1" smtClean="0"/>
              <a:t>was</a:t>
            </a:r>
            <a:r>
              <a:rPr lang="fr-FR" dirty="0" smtClean="0"/>
              <a:t> </a:t>
            </a:r>
            <a:r>
              <a:rPr lang="fr-FR" dirty="0" err="1" smtClean="0"/>
              <a:t>commented</a:t>
            </a:r>
            <a:r>
              <a:rPr lang="fr-FR" dirty="0" smtClean="0"/>
              <a:t> in </a:t>
            </a:r>
            <a:r>
              <a:rPr lang="fr-FR" dirty="0" err="1" smtClean="0"/>
              <a:t>ref</a:t>
            </a:r>
            <a:r>
              <a:rPr lang="fr-FR" dirty="0" smtClean="0"/>
              <a:t> </a:t>
            </a:r>
            <a:r>
              <a:rPr lang="fr-FR" b="1" dirty="0" smtClean="0"/>
              <a:t>1511.03427</a:t>
            </a:r>
            <a:r>
              <a:rPr lang="fr-FR" dirty="0" smtClean="0"/>
              <a:t> </a:t>
            </a:r>
            <a:r>
              <a:rPr lang="fr-FR" dirty="0" err="1" smtClean="0"/>
              <a:t>where</a:t>
            </a:r>
            <a:r>
              <a:rPr lang="fr-FR" dirty="0" smtClean="0"/>
              <a:t> one </a:t>
            </a:r>
            <a:r>
              <a:rPr lang="fr-FR" dirty="0" err="1" smtClean="0"/>
              <a:t>reads</a:t>
            </a:r>
            <a:r>
              <a:rPr lang="fr-FR" dirty="0" smtClean="0"/>
              <a:t>:</a:t>
            </a:r>
          </a:p>
          <a:p>
            <a:endParaRPr lang="fr-FR" dirty="0" smtClean="0"/>
          </a:p>
          <a:p>
            <a:pPr marL="0" indent="0">
              <a:buNone/>
            </a:pPr>
            <a:r>
              <a:rPr lang="fr-FR" dirty="0" smtClean="0"/>
              <a:t> </a:t>
            </a:r>
            <a:endParaRPr lang="en-GB" dirty="0"/>
          </a:p>
        </p:txBody>
      </p:sp>
      <p:sp>
        <p:nvSpPr>
          <p:cNvPr id="3" name="Espace réservé du pied de page 2"/>
          <p:cNvSpPr>
            <a:spLocks noGrp="1"/>
          </p:cNvSpPr>
          <p:nvPr>
            <p:ph type="ftr" sz="quarter" idx="11"/>
          </p:nvPr>
        </p:nvSpPr>
        <p:spPr/>
        <p:txBody>
          <a:bodyPr/>
          <a:lstStyle/>
          <a:p>
            <a:r>
              <a:rPr lang="nl-NL" smtClean="0"/>
              <a:t>F. Richard GDR November 2015</a:t>
            </a:r>
            <a:endParaRPr lang="en-GB"/>
          </a:p>
        </p:txBody>
      </p:sp>
      <p:sp>
        <p:nvSpPr>
          <p:cNvPr id="4" name="Espace réservé du numéro de diapositive 3"/>
          <p:cNvSpPr>
            <a:spLocks noGrp="1"/>
          </p:cNvSpPr>
          <p:nvPr>
            <p:ph type="sldNum" sz="quarter" idx="12"/>
          </p:nvPr>
        </p:nvSpPr>
        <p:spPr/>
        <p:txBody>
          <a:bodyPr/>
          <a:lstStyle/>
          <a:p>
            <a:fld id="{4D9BCC52-54C2-4A43-AB59-DB8B18261A9B}" type="slidenum">
              <a:rPr lang="en-GB" smtClean="0"/>
              <a:t>17</a:t>
            </a:fld>
            <a:endParaRPr lang="en-GB"/>
          </a:p>
        </p:txBody>
      </p:sp>
      <p:pic>
        <p:nvPicPr>
          <p:cNvPr id="8" name="Image 7"/>
          <p:cNvPicPr>
            <a:picLocks noChangeAspect="1"/>
          </p:cNvPicPr>
          <p:nvPr/>
        </p:nvPicPr>
        <p:blipFill>
          <a:blip r:embed="rId2"/>
          <a:stretch>
            <a:fillRect/>
          </a:stretch>
        </p:blipFill>
        <p:spPr>
          <a:xfrm>
            <a:off x="740161" y="3881432"/>
            <a:ext cx="11213306" cy="2857976"/>
          </a:xfrm>
          <a:prstGeom prst="rect">
            <a:avLst/>
          </a:prstGeom>
        </p:spPr>
      </p:pic>
    </p:spTree>
    <p:extLst>
      <p:ext uri="{BB962C8B-B14F-4D97-AF65-F5344CB8AC3E}">
        <p14:creationId xmlns:p14="http://schemas.microsoft.com/office/powerpoint/2010/main" val="30411412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838200" y="117475"/>
            <a:ext cx="10515600" cy="1325563"/>
          </a:xfrm>
        </p:spPr>
        <p:txBody>
          <a:bodyPr>
            <a:normAutofit/>
          </a:bodyPr>
          <a:lstStyle/>
          <a:p>
            <a:r>
              <a:rPr lang="fr-FR" sz="4800" dirty="0" smtClean="0">
                <a:effectLst>
                  <a:outerShdw blurRad="38100" dist="38100" dir="2700000" algn="tl">
                    <a:srgbClr val="000000">
                      <a:alpha val="43137"/>
                    </a:srgbClr>
                  </a:outerShdw>
                </a:effectLst>
              </a:rPr>
              <a:t>How </a:t>
            </a:r>
            <a:r>
              <a:rPr lang="fr-FR" sz="4800" dirty="0" err="1" smtClean="0">
                <a:effectLst>
                  <a:outerShdw blurRad="38100" dist="38100" dir="2700000" algn="tl">
                    <a:srgbClr val="000000">
                      <a:alpha val="43137"/>
                    </a:srgbClr>
                  </a:outerShdw>
                </a:effectLst>
              </a:rPr>
              <a:t>does</a:t>
            </a:r>
            <a:r>
              <a:rPr lang="fr-FR" sz="4800" dirty="0" smtClean="0">
                <a:effectLst>
                  <a:outerShdw blurRad="38100" dist="38100" dir="2700000" algn="tl">
                    <a:srgbClr val="000000">
                      <a:alpha val="43137"/>
                    </a:srgbClr>
                  </a:outerShdw>
                </a:effectLst>
              </a:rPr>
              <a:t> </a:t>
            </a:r>
            <a:r>
              <a:rPr lang="fr-FR" sz="4800" dirty="0" err="1" smtClean="0">
                <a:effectLst>
                  <a:outerShdw blurRad="38100" dist="38100" dir="2700000" algn="tl">
                    <a:srgbClr val="000000">
                      <a:alpha val="43137"/>
                    </a:srgbClr>
                  </a:outerShdw>
                </a:effectLst>
              </a:rPr>
              <a:t>it</a:t>
            </a:r>
            <a:r>
              <a:rPr lang="fr-FR" sz="4800" dirty="0" smtClean="0">
                <a:effectLst>
                  <a:outerShdw blurRad="38100" dist="38100" dir="2700000" algn="tl">
                    <a:srgbClr val="000000">
                      <a:alpha val="43137"/>
                    </a:srgbClr>
                  </a:outerShdw>
                </a:effectLst>
              </a:rPr>
              <a:t> </a:t>
            </a:r>
            <a:r>
              <a:rPr lang="fr-FR" sz="4800" dirty="0" err="1" smtClean="0">
                <a:effectLst>
                  <a:outerShdw blurRad="38100" dist="38100" dir="2700000" algn="tl">
                    <a:srgbClr val="000000">
                      <a:alpha val="43137"/>
                    </a:srgbClr>
                  </a:outerShdw>
                </a:effectLst>
              </a:rPr>
              <a:t>work</a:t>
            </a:r>
            <a:r>
              <a:rPr lang="fr-FR" sz="4800" dirty="0" smtClean="0">
                <a:effectLst>
                  <a:outerShdw blurRad="38100" dist="38100" dir="2700000" algn="tl">
                    <a:srgbClr val="000000">
                      <a:alpha val="43137"/>
                    </a:srgbClr>
                  </a:outerShdw>
                </a:effectLst>
              </a:rPr>
              <a:t> ?</a:t>
            </a:r>
            <a:endParaRPr lang="en-GB" sz="4800" dirty="0">
              <a:effectLst>
                <a:outerShdw blurRad="38100" dist="38100" dir="2700000" algn="tl">
                  <a:srgbClr val="000000">
                    <a:alpha val="43137"/>
                  </a:srgbClr>
                </a:outerShdw>
              </a:effectLst>
            </a:endParaRPr>
          </a:p>
        </p:txBody>
      </p:sp>
      <p:sp>
        <p:nvSpPr>
          <p:cNvPr id="4" name="Espace réservé du pied de page 3"/>
          <p:cNvSpPr>
            <a:spLocks noGrp="1"/>
          </p:cNvSpPr>
          <p:nvPr>
            <p:ph type="ftr" sz="quarter" idx="11"/>
          </p:nvPr>
        </p:nvSpPr>
        <p:spPr/>
        <p:txBody>
          <a:bodyPr/>
          <a:lstStyle/>
          <a:p>
            <a:r>
              <a:rPr lang="nl-NL" smtClean="0"/>
              <a:t>F. Richard GDR November 2015</a:t>
            </a:r>
            <a:endParaRPr lang="en-GB"/>
          </a:p>
        </p:txBody>
      </p:sp>
      <p:sp>
        <p:nvSpPr>
          <p:cNvPr id="5" name="Espace réservé du numéro de diapositive 4"/>
          <p:cNvSpPr>
            <a:spLocks noGrp="1"/>
          </p:cNvSpPr>
          <p:nvPr>
            <p:ph type="sldNum" sz="quarter" idx="12"/>
          </p:nvPr>
        </p:nvSpPr>
        <p:spPr/>
        <p:txBody>
          <a:bodyPr/>
          <a:lstStyle/>
          <a:p>
            <a:fld id="{4D9BCC52-54C2-4A43-AB59-DB8B18261A9B}" type="slidenum">
              <a:rPr lang="en-GB" smtClean="0"/>
              <a:t>18</a:t>
            </a:fld>
            <a:endParaRPr lang="en-GB"/>
          </a:p>
        </p:txBody>
      </p:sp>
      <p:pic>
        <p:nvPicPr>
          <p:cNvPr id="10" name="Espace réservé du contenu 9"/>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72250" y="1443038"/>
            <a:ext cx="5025978" cy="4594344"/>
          </a:xfrm>
          <a:prstGeom prst="rect">
            <a:avLst/>
          </a:prstGeom>
          <a:noFill/>
          <a:ln>
            <a:noFill/>
          </a:ln>
        </p:spPr>
      </p:pic>
      <p:sp>
        <p:nvSpPr>
          <p:cNvPr id="12" name="Espace réservé du contenu 11"/>
          <p:cNvSpPr>
            <a:spLocks noGrp="1"/>
          </p:cNvSpPr>
          <p:nvPr>
            <p:ph sz="half" idx="1"/>
          </p:nvPr>
        </p:nvSpPr>
        <p:spPr/>
        <p:txBody>
          <a:bodyPr/>
          <a:lstStyle/>
          <a:p>
            <a:endParaRPr lang="en-GB"/>
          </a:p>
        </p:txBody>
      </p:sp>
      <p:pic>
        <p:nvPicPr>
          <p:cNvPr id="13" name="Image 12"/>
          <p:cNvPicPr>
            <a:picLocks noChangeAspect="1"/>
          </p:cNvPicPr>
          <p:nvPr/>
        </p:nvPicPr>
        <p:blipFill>
          <a:blip r:embed="rId3"/>
          <a:stretch>
            <a:fillRect/>
          </a:stretch>
        </p:blipFill>
        <p:spPr>
          <a:xfrm>
            <a:off x="1047750" y="1443038"/>
            <a:ext cx="5524500" cy="4733925"/>
          </a:xfrm>
          <a:prstGeom prst="rect">
            <a:avLst/>
          </a:prstGeom>
        </p:spPr>
      </p:pic>
    </p:spTree>
    <p:extLst>
      <p:ext uri="{BB962C8B-B14F-4D97-AF65-F5344CB8AC3E}">
        <p14:creationId xmlns:p14="http://schemas.microsoft.com/office/powerpoint/2010/main" val="16291639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GB"/>
          </a:p>
        </p:txBody>
      </p:sp>
      <p:sp>
        <p:nvSpPr>
          <p:cNvPr id="3" name="Espace réservé du pied de page 2"/>
          <p:cNvSpPr>
            <a:spLocks noGrp="1"/>
          </p:cNvSpPr>
          <p:nvPr>
            <p:ph type="ftr" sz="quarter" idx="11"/>
          </p:nvPr>
        </p:nvSpPr>
        <p:spPr/>
        <p:txBody>
          <a:bodyPr/>
          <a:lstStyle/>
          <a:p>
            <a:r>
              <a:rPr lang="nl-NL" smtClean="0"/>
              <a:t>F. Richard GDR November 2015</a:t>
            </a:r>
            <a:endParaRPr lang="en-GB"/>
          </a:p>
        </p:txBody>
      </p:sp>
      <p:sp>
        <p:nvSpPr>
          <p:cNvPr id="4" name="Espace réservé du numéro de diapositive 3"/>
          <p:cNvSpPr>
            <a:spLocks noGrp="1"/>
          </p:cNvSpPr>
          <p:nvPr>
            <p:ph type="sldNum" sz="quarter" idx="12"/>
          </p:nvPr>
        </p:nvSpPr>
        <p:spPr/>
        <p:txBody>
          <a:bodyPr/>
          <a:lstStyle/>
          <a:p>
            <a:fld id="{4D9BCC52-54C2-4A43-AB59-DB8B18261A9B}" type="slidenum">
              <a:rPr lang="en-GB" smtClean="0"/>
              <a:t>19</a:t>
            </a:fld>
            <a:endParaRPr lang="en-GB"/>
          </a:p>
        </p:txBody>
      </p:sp>
      <p:pic>
        <p:nvPicPr>
          <p:cNvPr id="1026" name="Picture 2" descr="https://atlas.web.cern.ch/Atlas/GROUPS/PHYSICS/PAPERS/EXOT-2013-08/tabaux_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395287"/>
            <a:ext cx="12084749" cy="5416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6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dirty="0" smtClean="0">
                <a:effectLst>
                  <a:outerShdw blurRad="38100" dist="38100" dir="2700000" algn="tl">
                    <a:srgbClr val="000000">
                      <a:alpha val="43137"/>
                    </a:srgbClr>
                  </a:outerShdw>
                </a:effectLst>
              </a:rPr>
              <a:t>Introduction</a:t>
            </a:r>
            <a:endParaRPr lang="en-GB" sz="4800"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p:txBody>
          <a:bodyPr>
            <a:normAutofit fontScale="92500"/>
          </a:bodyPr>
          <a:lstStyle/>
          <a:p>
            <a:r>
              <a:rPr lang="en-US" dirty="0" smtClean="0"/>
              <a:t>Since many years we have been working with the </a:t>
            </a:r>
            <a:r>
              <a:rPr lang="en-US" b="1" dirty="0" smtClean="0"/>
              <a:t>Randall </a:t>
            </a:r>
            <a:r>
              <a:rPr lang="en-US" b="1" dirty="0" smtClean="0"/>
              <a:t>Sundrum</a:t>
            </a:r>
            <a:r>
              <a:rPr lang="en-US" b="1" dirty="0" smtClean="0"/>
              <a:t> </a:t>
            </a:r>
            <a:r>
              <a:rPr lang="en-US" dirty="0" smtClean="0"/>
              <a:t>model</a:t>
            </a:r>
            <a:r>
              <a:rPr lang="en-US" b="1" dirty="0" smtClean="0"/>
              <a:t> </a:t>
            </a:r>
            <a:r>
              <a:rPr lang="en-US" dirty="0" smtClean="0"/>
              <a:t>to interpret two discrepancies </a:t>
            </a:r>
            <a:r>
              <a:rPr lang="en-US" dirty="0" smtClean="0"/>
              <a:t>AFBb</a:t>
            </a:r>
            <a:r>
              <a:rPr lang="en-US" dirty="0" smtClean="0"/>
              <a:t> and </a:t>
            </a:r>
            <a:r>
              <a:rPr lang="en-US" dirty="0" smtClean="0"/>
              <a:t>AFBt</a:t>
            </a:r>
            <a:r>
              <a:rPr lang="en-US" dirty="0" smtClean="0"/>
              <a:t> at LEP &amp; </a:t>
            </a:r>
            <a:r>
              <a:rPr lang="en-US" dirty="0" smtClean="0"/>
              <a:t>Tevatron</a:t>
            </a:r>
            <a:r>
              <a:rPr lang="en-US" dirty="0" smtClean="0"/>
              <a:t> </a:t>
            </a:r>
          </a:p>
          <a:p>
            <a:r>
              <a:rPr lang="en-US" dirty="0" smtClean="0"/>
              <a:t>From these effects on could predict that RUN1 could observe resonances decaying in two bosons W</a:t>
            </a:r>
            <a:r>
              <a:rPr lang="en-US" sz="3000" baseline="-25000" dirty="0" smtClean="0"/>
              <a:t>L</a:t>
            </a:r>
            <a:r>
              <a:rPr lang="en-US" dirty="0" smtClean="0"/>
              <a:t>W</a:t>
            </a:r>
            <a:r>
              <a:rPr lang="en-US" sz="3000" baseline="-25000" dirty="0" smtClean="0"/>
              <a:t>L</a:t>
            </a:r>
            <a:r>
              <a:rPr lang="en-US" dirty="0" smtClean="0"/>
              <a:t>, Z</a:t>
            </a:r>
            <a:r>
              <a:rPr lang="en-US" sz="3000" baseline="-25000" dirty="0" smtClean="0"/>
              <a:t>L</a:t>
            </a:r>
            <a:r>
              <a:rPr lang="en-US" dirty="0" smtClean="0"/>
              <a:t>W</a:t>
            </a:r>
            <a:r>
              <a:rPr lang="en-US" sz="3000" baseline="-25000" dirty="0" smtClean="0"/>
              <a:t>L</a:t>
            </a:r>
            <a:r>
              <a:rPr lang="en-US" dirty="0" smtClean="0"/>
              <a:t> &amp; </a:t>
            </a:r>
            <a:r>
              <a:rPr lang="en-US" dirty="0" smtClean="0"/>
              <a:t>W</a:t>
            </a:r>
            <a:r>
              <a:rPr lang="en-US" sz="3000" baseline="-25000" dirty="0" smtClean="0"/>
              <a:t>L</a:t>
            </a:r>
            <a:r>
              <a:rPr lang="en-US" dirty="0" smtClean="0"/>
              <a:t>h</a:t>
            </a:r>
            <a:r>
              <a:rPr lang="en-US" dirty="0" smtClean="0"/>
              <a:t> (</a:t>
            </a:r>
            <a:r>
              <a:rPr lang="en-US" dirty="0" smtClean="0"/>
              <a:t>Arxiv</a:t>
            </a:r>
            <a:r>
              <a:rPr lang="en-US" dirty="0" smtClean="0"/>
              <a:t> </a:t>
            </a:r>
            <a:r>
              <a:rPr lang="en-US" b="1" dirty="0" smtClean="0">
                <a:solidFill>
                  <a:srgbClr val="00B0F0"/>
                </a:solidFill>
              </a:rPr>
              <a:t>1203.1762</a:t>
            </a:r>
            <a:r>
              <a:rPr lang="en-US" dirty="0" smtClean="0"/>
              <a:t>) </a:t>
            </a:r>
          </a:p>
          <a:p>
            <a:r>
              <a:rPr lang="en-US" dirty="0" smtClean="0"/>
              <a:t>The recent indications observed at ATLAS and CMS have renewed our interest in the matter</a:t>
            </a:r>
          </a:p>
          <a:p>
            <a:r>
              <a:rPr lang="en-US" dirty="0" smtClean="0"/>
              <a:t>This talk is </a:t>
            </a:r>
            <a:r>
              <a:rPr lang="en-US" b="1" dirty="0" smtClean="0"/>
              <a:t>purely informal </a:t>
            </a:r>
            <a:r>
              <a:rPr lang="en-US" dirty="0" smtClean="0"/>
              <a:t>meant for discussion and information exchange</a:t>
            </a:r>
          </a:p>
          <a:p>
            <a:r>
              <a:rPr lang="en-US" dirty="0" smtClean="0"/>
              <a:t>I am fully aware of the </a:t>
            </a:r>
            <a:r>
              <a:rPr lang="en-US" b="1" dirty="0" smtClean="0"/>
              <a:t>very marginal </a:t>
            </a:r>
            <a:r>
              <a:rPr lang="en-US" dirty="0" smtClean="0"/>
              <a:t>character of the effects that I am discussing</a:t>
            </a:r>
          </a:p>
          <a:p>
            <a:r>
              <a:rPr lang="en-US" dirty="0" smtClean="0"/>
              <a:t>I was hoping that this year data could provide confirmation/invalidation </a:t>
            </a:r>
            <a:endParaRPr lang="en-US" dirty="0"/>
          </a:p>
        </p:txBody>
      </p:sp>
      <p:sp>
        <p:nvSpPr>
          <p:cNvPr id="5" name="Espace réservé du pied de page 4"/>
          <p:cNvSpPr>
            <a:spLocks noGrp="1"/>
          </p:cNvSpPr>
          <p:nvPr>
            <p:ph type="ftr" sz="quarter" idx="11"/>
          </p:nvPr>
        </p:nvSpPr>
        <p:spPr/>
        <p:txBody>
          <a:bodyPr/>
          <a:lstStyle/>
          <a:p>
            <a:r>
              <a:rPr lang="nl-NL" dirty="0" smtClean="0"/>
              <a:t>F. Richard GDR November 2015</a:t>
            </a:r>
            <a:endParaRPr lang="en-GB" dirty="0"/>
          </a:p>
        </p:txBody>
      </p:sp>
      <p:sp>
        <p:nvSpPr>
          <p:cNvPr id="6" name="Espace réservé du numéro de diapositive 5"/>
          <p:cNvSpPr>
            <a:spLocks noGrp="1"/>
          </p:cNvSpPr>
          <p:nvPr>
            <p:ph type="sldNum" sz="quarter" idx="12"/>
          </p:nvPr>
        </p:nvSpPr>
        <p:spPr/>
        <p:txBody>
          <a:bodyPr/>
          <a:lstStyle/>
          <a:p>
            <a:fld id="{4D9BCC52-54C2-4A43-AB59-DB8B18261A9B}" type="slidenum">
              <a:rPr lang="en-GB" smtClean="0"/>
              <a:t>2</a:t>
            </a:fld>
            <a:endParaRPr lang="en-GB" dirty="0"/>
          </a:p>
        </p:txBody>
      </p:sp>
    </p:spTree>
    <p:extLst>
      <p:ext uri="{BB962C8B-B14F-4D97-AF65-F5344CB8AC3E}">
        <p14:creationId xmlns:p14="http://schemas.microsoft.com/office/powerpoint/2010/main" val="107257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e</a:t>
            </a:r>
            <a:r>
              <a:rPr lang="fr-FR" dirty="0" err="1" smtClean="0"/>
              <a:t>e</a:t>
            </a:r>
            <a:r>
              <a:rPr lang="fr-FR" dirty="0" smtClean="0"/>
              <a:t>/µµ</a:t>
            </a:r>
            <a:endParaRPr lang="en-GB" dirty="0"/>
          </a:p>
        </p:txBody>
      </p:sp>
      <p:pic>
        <p:nvPicPr>
          <p:cNvPr id="7" name="Espace réservé du contenu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63268" y="2019793"/>
            <a:ext cx="5376291" cy="3796928"/>
          </a:xfrm>
          <a:prstGeom prst="rect">
            <a:avLst/>
          </a:prstGeom>
          <a:noFill/>
          <a:ln>
            <a:noFill/>
          </a:ln>
        </p:spPr>
      </p:pic>
      <p:sp>
        <p:nvSpPr>
          <p:cNvPr id="8" name="Espace réservé du contenu 7"/>
          <p:cNvSpPr>
            <a:spLocks noGrp="1"/>
          </p:cNvSpPr>
          <p:nvPr>
            <p:ph sz="half" idx="2"/>
          </p:nvPr>
        </p:nvSpPr>
        <p:spPr/>
        <p:txBody>
          <a:bodyPr/>
          <a:lstStyle/>
          <a:p>
            <a:r>
              <a:rPr lang="fr-FR" dirty="0" err="1" smtClean="0"/>
              <a:t>Present</a:t>
            </a:r>
            <a:r>
              <a:rPr lang="fr-FR" dirty="0" smtClean="0"/>
              <a:t> ‘indication’ </a:t>
            </a:r>
            <a:r>
              <a:rPr lang="fr-FR" dirty="0" err="1" smtClean="0"/>
              <a:t>is</a:t>
            </a:r>
            <a:r>
              <a:rPr lang="fr-FR" dirty="0" smtClean="0"/>
              <a:t> ~50 times </a:t>
            </a:r>
            <a:r>
              <a:rPr lang="fr-FR" dirty="0" err="1" smtClean="0"/>
              <a:t>less</a:t>
            </a:r>
            <a:r>
              <a:rPr lang="fr-FR" dirty="0" smtClean="0"/>
              <a:t> </a:t>
            </a:r>
            <a:r>
              <a:rPr lang="fr-FR" dirty="0" err="1" smtClean="0"/>
              <a:t>than</a:t>
            </a:r>
            <a:r>
              <a:rPr lang="fr-FR" dirty="0" smtClean="0"/>
              <a:t> Z’SSM</a:t>
            </a:r>
          </a:p>
          <a:p>
            <a:r>
              <a:rPr lang="fr-FR" dirty="0" smtClean="0"/>
              <a:t>Suppression on light fermion </a:t>
            </a:r>
            <a:r>
              <a:rPr lang="fr-FR" dirty="0" err="1" smtClean="0"/>
              <a:t>couplings</a:t>
            </a:r>
            <a:r>
              <a:rPr lang="fr-FR" dirty="0" smtClean="0"/>
              <a:t> </a:t>
            </a:r>
            <a:r>
              <a:rPr lang="fr-FR" dirty="0" err="1" smtClean="0"/>
              <a:t>is</a:t>
            </a:r>
            <a:r>
              <a:rPr lang="fr-FR" dirty="0" smtClean="0"/>
              <a:t> 1/5 </a:t>
            </a:r>
            <a:r>
              <a:rPr lang="fr-FR" dirty="0" err="1" smtClean="0"/>
              <a:t>hence</a:t>
            </a:r>
            <a:r>
              <a:rPr lang="fr-FR" dirty="0" smtClean="0"/>
              <a:t> </a:t>
            </a:r>
            <a:r>
              <a:rPr lang="fr-FR" smtClean="0"/>
              <a:t>(1/5)</a:t>
            </a:r>
            <a:r>
              <a:rPr lang="fr-FR" baseline="30000" dirty="0"/>
              <a:t>4</a:t>
            </a:r>
            <a:r>
              <a:rPr lang="fr-FR" smtClean="0"/>
              <a:t> </a:t>
            </a:r>
            <a:r>
              <a:rPr lang="fr-FR" dirty="0" err="1" smtClean="0"/>
              <a:t>hence</a:t>
            </a:r>
            <a:r>
              <a:rPr lang="fr-FR" dirty="0" smtClean="0"/>
              <a:t> ~500 times </a:t>
            </a:r>
            <a:r>
              <a:rPr lang="fr-FR" dirty="0" err="1" smtClean="0"/>
              <a:t>less</a:t>
            </a:r>
            <a:r>
              <a:rPr lang="fr-FR" dirty="0" smtClean="0"/>
              <a:t> but </a:t>
            </a:r>
            <a:r>
              <a:rPr lang="fr-FR" dirty="0" err="1" smtClean="0"/>
              <a:t>this</a:t>
            </a:r>
            <a:r>
              <a:rPr lang="fr-FR" dirty="0" smtClean="0"/>
              <a:t> </a:t>
            </a:r>
            <a:r>
              <a:rPr lang="fr-FR" dirty="0" err="1" smtClean="0"/>
              <a:t>prediction</a:t>
            </a:r>
            <a:r>
              <a:rPr lang="fr-FR" dirty="0" smtClean="0"/>
              <a:t> </a:t>
            </a:r>
            <a:r>
              <a:rPr lang="fr-FR" dirty="0" err="1" smtClean="0"/>
              <a:t>is</a:t>
            </a:r>
            <a:r>
              <a:rPr lang="fr-FR" dirty="0" smtClean="0"/>
              <a:t> flexible</a:t>
            </a:r>
            <a:endParaRPr lang="en-GB" dirty="0"/>
          </a:p>
        </p:txBody>
      </p:sp>
      <p:sp>
        <p:nvSpPr>
          <p:cNvPr id="5" name="Espace réservé du pied de page 4"/>
          <p:cNvSpPr>
            <a:spLocks noGrp="1"/>
          </p:cNvSpPr>
          <p:nvPr>
            <p:ph type="ftr" sz="quarter" idx="11"/>
          </p:nvPr>
        </p:nvSpPr>
        <p:spPr/>
        <p:txBody>
          <a:bodyPr/>
          <a:lstStyle/>
          <a:p>
            <a:r>
              <a:rPr lang="nl-NL" smtClean="0"/>
              <a:t>F. Richard GDR November 2015</a:t>
            </a:r>
            <a:endParaRPr lang="en-GB"/>
          </a:p>
        </p:txBody>
      </p:sp>
      <p:sp>
        <p:nvSpPr>
          <p:cNvPr id="6" name="Espace réservé du numéro de diapositive 5"/>
          <p:cNvSpPr>
            <a:spLocks noGrp="1"/>
          </p:cNvSpPr>
          <p:nvPr>
            <p:ph type="sldNum" sz="quarter" idx="12"/>
          </p:nvPr>
        </p:nvSpPr>
        <p:spPr/>
        <p:txBody>
          <a:bodyPr/>
          <a:lstStyle/>
          <a:p>
            <a:fld id="{4D9BCC52-54C2-4A43-AB59-DB8B18261A9B}" type="slidenum">
              <a:rPr lang="en-GB" smtClean="0"/>
              <a:t>20</a:t>
            </a:fld>
            <a:endParaRPr lang="en-GB"/>
          </a:p>
        </p:txBody>
      </p:sp>
    </p:spTree>
    <p:extLst>
      <p:ext uri="{BB962C8B-B14F-4D97-AF65-F5344CB8AC3E}">
        <p14:creationId xmlns:p14="http://schemas.microsoft.com/office/powerpoint/2010/main" val="25447655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ATLAS</a:t>
            </a:r>
            <a:endParaRPr lang="en-GB" dirty="0"/>
          </a:p>
        </p:txBody>
      </p:sp>
      <p:pic>
        <p:nvPicPr>
          <p:cNvPr id="5" name="Espace réservé du contenu 4"/>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040380" y="1825625"/>
            <a:ext cx="3445239" cy="4351338"/>
          </a:xfrm>
          <a:prstGeom prst="rect">
            <a:avLst/>
          </a:prstGeom>
          <a:noFill/>
          <a:ln>
            <a:noFill/>
          </a:ln>
        </p:spPr>
      </p:pic>
      <p:pic>
        <p:nvPicPr>
          <p:cNvPr id="6" name="Espace réservé du contenu 5"/>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365000" y="2029477"/>
            <a:ext cx="4128000" cy="3943634"/>
          </a:xfrm>
          <a:prstGeom prst="rect">
            <a:avLst/>
          </a:prstGeom>
          <a:noFill/>
          <a:ln>
            <a:noFill/>
          </a:ln>
        </p:spPr>
      </p:pic>
      <p:sp>
        <p:nvSpPr>
          <p:cNvPr id="4" name="Espace réservé du pied de page 3"/>
          <p:cNvSpPr>
            <a:spLocks noGrp="1"/>
          </p:cNvSpPr>
          <p:nvPr>
            <p:ph type="ftr" sz="quarter" idx="11"/>
          </p:nvPr>
        </p:nvSpPr>
        <p:spPr/>
        <p:txBody>
          <a:bodyPr/>
          <a:lstStyle/>
          <a:p>
            <a:r>
              <a:rPr lang="nl-NL" smtClean="0"/>
              <a:t>F. Richard GDR November 2015</a:t>
            </a:r>
            <a:endParaRPr lang="en-GB"/>
          </a:p>
        </p:txBody>
      </p:sp>
      <p:sp>
        <p:nvSpPr>
          <p:cNvPr id="7" name="Espace réservé du numéro de diapositive 6"/>
          <p:cNvSpPr>
            <a:spLocks noGrp="1"/>
          </p:cNvSpPr>
          <p:nvPr>
            <p:ph type="sldNum" sz="quarter" idx="12"/>
          </p:nvPr>
        </p:nvSpPr>
        <p:spPr/>
        <p:txBody>
          <a:bodyPr/>
          <a:lstStyle/>
          <a:p>
            <a:fld id="{4D9BCC52-54C2-4A43-AB59-DB8B18261A9B}" type="slidenum">
              <a:rPr lang="en-GB" smtClean="0"/>
              <a:t>21</a:t>
            </a:fld>
            <a:endParaRPr lang="en-GB"/>
          </a:p>
        </p:txBody>
      </p:sp>
    </p:spTree>
    <p:extLst>
      <p:ext uri="{BB962C8B-B14F-4D97-AF65-F5344CB8AC3E}">
        <p14:creationId xmlns:p14="http://schemas.microsoft.com/office/powerpoint/2010/main" val="24577044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e+e-jj</a:t>
            </a:r>
            <a:r>
              <a:rPr lang="fr-FR" dirty="0" smtClean="0"/>
              <a:t> (not µµ</a:t>
            </a:r>
            <a:r>
              <a:rPr lang="fr-FR" dirty="0" err="1" smtClean="0"/>
              <a:t>jj</a:t>
            </a:r>
            <a:r>
              <a:rPr lang="fr-FR" dirty="0" smtClean="0"/>
              <a:t>)</a:t>
            </a:r>
            <a:endParaRPr lang="en-GB" dirty="0"/>
          </a:p>
        </p:txBody>
      </p:sp>
      <p:sp>
        <p:nvSpPr>
          <p:cNvPr id="7" name="Espace réservé du contenu 6"/>
          <p:cNvSpPr>
            <a:spLocks noGrp="1"/>
          </p:cNvSpPr>
          <p:nvPr>
            <p:ph sz="half" idx="1"/>
          </p:nvPr>
        </p:nvSpPr>
        <p:spPr>
          <a:xfrm>
            <a:off x="838200" y="1825625"/>
            <a:ext cx="4259580" cy="4351338"/>
          </a:xfrm>
        </p:spPr>
        <p:txBody>
          <a:bodyPr>
            <a:normAutofit/>
          </a:bodyPr>
          <a:lstStyle/>
          <a:p>
            <a:r>
              <a:rPr lang="fr-FR" dirty="0" smtClean="0"/>
              <a:t>CMS </a:t>
            </a:r>
            <a:r>
              <a:rPr lang="fr-FR" dirty="0" err="1" smtClean="0"/>
              <a:t>sees</a:t>
            </a:r>
            <a:r>
              <a:rPr lang="fr-FR" dirty="0" smtClean="0"/>
              <a:t> 2.8 </a:t>
            </a:r>
            <a:r>
              <a:rPr lang="fr-FR" dirty="0" err="1" smtClean="0"/>
              <a:t>sd</a:t>
            </a:r>
            <a:r>
              <a:rPr lang="fr-FR" dirty="0" smtClean="0"/>
              <a:t> à 2.1 </a:t>
            </a:r>
            <a:r>
              <a:rPr lang="fr-FR" dirty="0" err="1" smtClean="0"/>
              <a:t>TeV</a:t>
            </a:r>
            <a:r>
              <a:rPr lang="fr-FR" dirty="0" smtClean="0"/>
              <a:t> </a:t>
            </a:r>
          </a:p>
          <a:p>
            <a:r>
              <a:rPr lang="fr-FR" dirty="0" err="1" smtClean="0"/>
              <a:t>Could</a:t>
            </a:r>
            <a:r>
              <a:rPr lang="fr-FR" dirty="0" smtClean="0"/>
              <a:t> </a:t>
            </a:r>
            <a:r>
              <a:rPr lang="fr-FR" dirty="0" err="1" smtClean="0"/>
              <a:t>be</a:t>
            </a:r>
            <a:r>
              <a:rPr lang="fr-FR" dirty="0" smtClean="0"/>
              <a:t> a W’ </a:t>
            </a:r>
            <a:r>
              <a:rPr lang="fr-FR" dirty="0" err="1" smtClean="0"/>
              <a:t>cascading</a:t>
            </a:r>
            <a:r>
              <a:rPr lang="fr-FR" dirty="0" smtClean="0"/>
              <a:t> </a:t>
            </a:r>
            <a:r>
              <a:rPr lang="fr-FR" dirty="0" err="1" smtClean="0"/>
              <a:t>into</a:t>
            </a:r>
            <a:r>
              <a:rPr lang="fr-FR" dirty="0" smtClean="0"/>
              <a:t> </a:t>
            </a:r>
            <a:r>
              <a:rPr lang="fr-FR" dirty="0" err="1" smtClean="0"/>
              <a:t>eN</a:t>
            </a:r>
            <a:r>
              <a:rPr lang="fr-FR" baseline="-25000" dirty="0" err="1" smtClean="0"/>
              <a:t>R</a:t>
            </a:r>
            <a:r>
              <a:rPr lang="fr-FR" dirty="0" smtClean="0"/>
              <a:t> </a:t>
            </a:r>
            <a:r>
              <a:rPr lang="fr-FR" dirty="0" err="1" smtClean="0"/>
              <a:t>with</a:t>
            </a:r>
            <a:r>
              <a:rPr lang="fr-FR" dirty="0" smtClean="0"/>
              <a:t> N</a:t>
            </a:r>
            <a:r>
              <a:rPr lang="fr-FR" baseline="-25000" dirty="0" smtClean="0"/>
              <a:t>R</a:t>
            </a:r>
            <a:r>
              <a:rPr lang="fr-FR" dirty="0" smtClean="0"/>
              <a:t>-&gt;</a:t>
            </a:r>
            <a:r>
              <a:rPr lang="fr-FR" dirty="0" err="1" smtClean="0"/>
              <a:t>eW</a:t>
            </a:r>
            <a:r>
              <a:rPr lang="fr-FR" dirty="0" smtClean="0"/>
              <a:t>’*</a:t>
            </a:r>
          </a:p>
          <a:p>
            <a:r>
              <a:rPr lang="fr-FR" dirty="0" smtClean="0"/>
              <a:t>Extended groups </a:t>
            </a:r>
            <a:r>
              <a:rPr lang="fr-FR" dirty="0" err="1" smtClean="0"/>
              <a:t>with</a:t>
            </a:r>
            <a:r>
              <a:rPr lang="fr-FR" dirty="0" smtClean="0"/>
              <a:t> new </a:t>
            </a:r>
            <a:r>
              <a:rPr lang="fr-FR" dirty="0" err="1" smtClean="0"/>
              <a:t>heavy</a:t>
            </a:r>
            <a:r>
              <a:rPr lang="fr-FR" dirty="0" smtClean="0"/>
              <a:t> fermions are </a:t>
            </a:r>
            <a:r>
              <a:rPr lang="fr-FR" dirty="0" err="1" smtClean="0"/>
              <a:t>generic</a:t>
            </a:r>
            <a:r>
              <a:rPr lang="fr-FR" dirty="0" smtClean="0"/>
              <a:t> to </a:t>
            </a:r>
            <a:r>
              <a:rPr lang="fr-FR" dirty="0" err="1" smtClean="0"/>
              <a:t>xtra</a:t>
            </a:r>
            <a:r>
              <a:rPr lang="fr-FR" dirty="0" smtClean="0"/>
              <a:t>-dimension</a:t>
            </a:r>
          </a:p>
          <a:p>
            <a:r>
              <a:rPr lang="fr-FR" dirty="0" smtClean="0"/>
              <a:t>1508.04129 </a:t>
            </a:r>
            <a:r>
              <a:rPr lang="fr-FR" dirty="0" err="1" smtClean="0"/>
              <a:t>predict</a:t>
            </a:r>
            <a:r>
              <a:rPr lang="fr-FR" dirty="0" smtClean="0"/>
              <a:t> states </a:t>
            </a:r>
            <a:r>
              <a:rPr lang="fr-FR" dirty="0" err="1" smtClean="0"/>
              <a:t>with</a:t>
            </a:r>
            <a:r>
              <a:rPr lang="fr-FR" dirty="0" smtClean="0"/>
              <a:t> taus</a:t>
            </a:r>
          </a:p>
        </p:txBody>
      </p:sp>
      <p:pic>
        <p:nvPicPr>
          <p:cNvPr id="9" name="Espace réservé du contenu 8"/>
          <p:cNvPicPr>
            <a:picLocks noGrp="1" noChangeAspect="1"/>
          </p:cNvPicPr>
          <p:nvPr>
            <p:ph sz="half" idx="2"/>
          </p:nvPr>
        </p:nvPicPr>
        <p:blipFill>
          <a:blip r:embed="rId2"/>
          <a:stretch>
            <a:fillRect/>
          </a:stretch>
        </p:blipFill>
        <p:spPr>
          <a:xfrm>
            <a:off x="5729768" y="821535"/>
            <a:ext cx="5160001" cy="5146667"/>
          </a:xfrm>
          <a:prstGeom prst="rect">
            <a:avLst/>
          </a:prstGeom>
        </p:spPr>
      </p:pic>
      <p:sp>
        <p:nvSpPr>
          <p:cNvPr id="5" name="Espace réservé du pied de page 4"/>
          <p:cNvSpPr>
            <a:spLocks noGrp="1"/>
          </p:cNvSpPr>
          <p:nvPr>
            <p:ph type="ftr" sz="quarter" idx="11"/>
          </p:nvPr>
        </p:nvSpPr>
        <p:spPr/>
        <p:txBody>
          <a:bodyPr/>
          <a:lstStyle/>
          <a:p>
            <a:r>
              <a:rPr lang="nl-NL" smtClean="0"/>
              <a:t>F. Richard GDR November 2015</a:t>
            </a:r>
            <a:endParaRPr lang="en-GB"/>
          </a:p>
        </p:txBody>
      </p:sp>
      <p:sp>
        <p:nvSpPr>
          <p:cNvPr id="6" name="Espace réservé du numéro de diapositive 5"/>
          <p:cNvSpPr>
            <a:spLocks noGrp="1"/>
          </p:cNvSpPr>
          <p:nvPr>
            <p:ph type="sldNum" sz="quarter" idx="12"/>
          </p:nvPr>
        </p:nvSpPr>
        <p:spPr/>
        <p:txBody>
          <a:bodyPr/>
          <a:lstStyle/>
          <a:p>
            <a:fld id="{4D9BCC52-54C2-4A43-AB59-DB8B18261A9B}" type="slidenum">
              <a:rPr lang="en-GB" smtClean="0"/>
              <a:t>22</a:t>
            </a:fld>
            <a:endParaRPr lang="en-GB"/>
          </a:p>
        </p:txBody>
      </p:sp>
    </p:spTree>
    <p:extLst>
      <p:ext uri="{BB962C8B-B14F-4D97-AF65-F5344CB8AC3E}">
        <p14:creationId xmlns:p14="http://schemas.microsoft.com/office/powerpoint/2010/main" val="35416876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nl-NL" smtClean="0"/>
              <a:t>F. Richard GDR November 2015</a:t>
            </a:r>
            <a:endParaRPr lang="en-GB"/>
          </a:p>
        </p:txBody>
      </p:sp>
      <p:sp>
        <p:nvSpPr>
          <p:cNvPr id="3" name="Espace réservé du numéro de diapositive 2"/>
          <p:cNvSpPr>
            <a:spLocks noGrp="1"/>
          </p:cNvSpPr>
          <p:nvPr>
            <p:ph type="sldNum" sz="quarter" idx="12"/>
          </p:nvPr>
        </p:nvSpPr>
        <p:spPr/>
        <p:txBody>
          <a:bodyPr/>
          <a:lstStyle/>
          <a:p>
            <a:fld id="{4D9BCC52-54C2-4A43-AB59-DB8B18261A9B}" type="slidenum">
              <a:rPr lang="en-GB" smtClean="0"/>
              <a:t>23</a:t>
            </a:fld>
            <a:endParaRPr lang="en-GB"/>
          </a:p>
        </p:txBody>
      </p:sp>
      <p:pic>
        <p:nvPicPr>
          <p:cNvPr id="3074" name="Picture 2" descr="https://atlas.web.cern.ch/Atlas/GROUPS/PHYSICS/PAPERS/EXOT-2013-08/figaux_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618" y="4"/>
            <a:ext cx="8290560" cy="55216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876800" y="5521647"/>
            <a:ext cx="6096000" cy="1477328"/>
          </a:xfrm>
          <a:prstGeom prst="rect">
            <a:avLst/>
          </a:prstGeom>
        </p:spPr>
        <p:txBody>
          <a:bodyPr>
            <a:spAutoFit/>
          </a:bodyPr>
          <a:lstStyle/>
          <a:p>
            <a:r>
              <a:rPr lang="en-GB" i="1" dirty="0"/>
              <a:t>Figure 1</a:t>
            </a:r>
            <a:r>
              <a:rPr lang="en-GB" dirty="0"/>
              <a:t>:</a:t>
            </a:r>
            <a:br>
              <a:rPr lang="en-GB" dirty="0"/>
            </a:br>
            <a:r>
              <a:rPr lang="en-GB" dirty="0"/>
              <a:t>Event Display of Event 36414089 in Run 207749, which is selected by the WZ selection. newline The </a:t>
            </a:r>
            <a:r>
              <a:rPr lang="en-GB" dirty="0" err="1"/>
              <a:t>dijet</a:t>
            </a:r>
            <a:r>
              <a:rPr lang="en-GB" dirty="0"/>
              <a:t> invariant mass </a:t>
            </a:r>
            <a:r>
              <a:rPr lang="en-GB" dirty="0" err="1"/>
              <a:t>m</a:t>
            </a:r>
            <a:r>
              <a:rPr lang="en-GB" baseline="-25000" dirty="0" err="1"/>
              <a:t>jj</a:t>
            </a:r>
            <a:r>
              <a:rPr lang="en-GB" dirty="0"/>
              <a:t> is 2.26 </a:t>
            </a:r>
            <a:r>
              <a:rPr lang="en-GB" dirty="0" err="1"/>
              <a:t>TeV</a:t>
            </a:r>
            <a:r>
              <a:rPr lang="en-GB" dirty="0"/>
              <a:t>, the leading jet has p</a:t>
            </a:r>
            <a:r>
              <a:rPr lang="en-GB" baseline="-25000" dirty="0"/>
              <a:t>T</a:t>
            </a:r>
            <a:r>
              <a:rPr lang="en-GB" baseline="30000" dirty="0"/>
              <a:t>j1</a:t>
            </a:r>
            <a:r>
              <a:rPr lang="en-GB" dirty="0"/>
              <a:t> = 1.1 </a:t>
            </a:r>
            <a:r>
              <a:rPr lang="en-GB" dirty="0" err="1"/>
              <a:t>TeV</a:t>
            </a:r>
            <a:r>
              <a:rPr lang="en-GB" dirty="0"/>
              <a:t> and m</a:t>
            </a:r>
            <a:r>
              <a:rPr lang="en-GB" baseline="30000" dirty="0"/>
              <a:t>j1</a:t>
            </a:r>
            <a:r>
              <a:rPr lang="en-GB" dirty="0"/>
              <a:t> = 104 GeV, and the </a:t>
            </a:r>
            <a:r>
              <a:rPr lang="en-GB" dirty="0" err="1"/>
              <a:t>subleading</a:t>
            </a:r>
            <a:r>
              <a:rPr lang="en-GB" dirty="0"/>
              <a:t> jet has p</a:t>
            </a:r>
            <a:r>
              <a:rPr lang="en-GB" baseline="-25000" dirty="0"/>
              <a:t>T</a:t>
            </a:r>
            <a:r>
              <a:rPr lang="en-GB" baseline="30000" dirty="0"/>
              <a:t>j2</a:t>
            </a:r>
            <a:r>
              <a:rPr lang="en-GB" dirty="0"/>
              <a:t> = 1.1 </a:t>
            </a:r>
            <a:r>
              <a:rPr lang="en-GB" dirty="0" err="1"/>
              <a:t>TeV</a:t>
            </a:r>
            <a:r>
              <a:rPr lang="en-GB" dirty="0"/>
              <a:t> and m</a:t>
            </a:r>
            <a:r>
              <a:rPr lang="en-GB" baseline="30000" dirty="0"/>
              <a:t>j2</a:t>
            </a:r>
            <a:r>
              <a:rPr lang="en-GB" dirty="0"/>
              <a:t> = 71 GeV.</a:t>
            </a:r>
          </a:p>
        </p:txBody>
      </p:sp>
    </p:spTree>
    <p:extLst>
      <p:ext uri="{BB962C8B-B14F-4D97-AF65-F5344CB8AC3E}">
        <p14:creationId xmlns:p14="http://schemas.microsoft.com/office/powerpoint/2010/main" val="41084311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err="1"/>
              <a:t>t</a:t>
            </a:r>
            <a:r>
              <a:rPr lang="fr-FR" dirty="0" err="1" smtClean="0"/>
              <a:t>tbar</a:t>
            </a:r>
            <a:r>
              <a:rPr lang="fr-FR" dirty="0" smtClean="0"/>
              <a:t> case</a:t>
            </a:r>
            <a:endParaRPr lang="en-GB" dirty="0"/>
          </a:p>
        </p:txBody>
      </p:sp>
      <p:sp>
        <p:nvSpPr>
          <p:cNvPr id="6" name="Espace réservé du pied de page 5"/>
          <p:cNvSpPr>
            <a:spLocks noGrp="1"/>
          </p:cNvSpPr>
          <p:nvPr>
            <p:ph type="ftr" sz="quarter" idx="11"/>
          </p:nvPr>
        </p:nvSpPr>
        <p:spPr/>
        <p:txBody>
          <a:bodyPr/>
          <a:lstStyle/>
          <a:p>
            <a:r>
              <a:rPr lang="nl-NL" smtClean="0"/>
              <a:t>F. Richard GDR November 2015</a:t>
            </a:r>
            <a:endParaRPr lang="en-GB"/>
          </a:p>
        </p:txBody>
      </p:sp>
      <p:sp>
        <p:nvSpPr>
          <p:cNvPr id="7" name="Espace réservé du numéro de diapositive 6"/>
          <p:cNvSpPr>
            <a:spLocks noGrp="1"/>
          </p:cNvSpPr>
          <p:nvPr>
            <p:ph type="sldNum" sz="quarter" idx="12"/>
          </p:nvPr>
        </p:nvSpPr>
        <p:spPr/>
        <p:txBody>
          <a:bodyPr/>
          <a:lstStyle/>
          <a:p>
            <a:fld id="{4D9BCC52-54C2-4A43-AB59-DB8B18261A9B}" type="slidenum">
              <a:rPr lang="en-GB" smtClean="0"/>
              <a:t>24</a:t>
            </a:fld>
            <a:endParaRPr lang="en-GB"/>
          </a:p>
        </p:txBody>
      </p:sp>
      <p:pic>
        <p:nvPicPr>
          <p:cNvPr id="10" name="Espace réservé du contenu 9"/>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509411"/>
            <a:ext cx="11175530" cy="4514143"/>
          </a:xfrm>
          <a:prstGeom prst="rect">
            <a:avLst/>
          </a:prstGeom>
          <a:noFill/>
          <a:ln>
            <a:noFill/>
          </a:ln>
        </p:spPr>
      </p:pic>
    </p:spTree>
    <p:extLst>
      <p:ext uri="{BB962C8B-B14F-4D97-AF65-F5344CB8AC3E}">
        <p14:creationId xmlns:p14="http://schemas.microsoft.com/office/powerpoint/2010/main" val="5912149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Exotic</a:t>
            </a:r>
            <a:r>
              <a:rPr lang="fr-FR" dirty="0" smtClean="0"/>
              <a:t> modes</a:t>
            </a:r>
            <a:endParaRPr lang="en-GB" dirty="0"/>
          </a:p>
        </p:txBody>
      </p:sp>
      <p:sp>
        <p:nvSpPr>
          <p:cNvPr id="3" name="Espace réservé du contenu 2"/>
          <p:cNvSpPr>
            <a:spLocks noGrp="1"/>
          </p:cNvSpPr>
          <p:nvPr>
            <p:ph idx="1"/>
          </p:nvPr>
        </p:nvSpPr>
        <p:spPr>
          <a:xfrm>
            <a:off x="838200" y="1414914"/>
            <a:ext cx="10515600" cy="4762049"/>
          </a:xfrm>
        </p:spPr>
        <p:txBody>
          <a:bodyPr>
            <a:normAutofit lnSpcReduction="10000"/>
          </a:bodyPr>
          <a:lstStyle/>
          <a:p>
            <a:r>
              <a:rPr lang="fr-FR" b="1" dirty="0" err="1" smtClean="0"/>
              <a:t>GravitonKK</a:t>
            </a:r>
            <a:r>
              <a:rPr lang="fr-FR" dirty="0" smtClean="0"/>
              <a:t> couples to gluon-gluon and </a:t>
            </a:r>
            <a:r>
              <a:rPr lang="fr-FR" dirty="0" err="1" smtClean="0"/>
              <a:t>therefore</a:t>
            </a:r>
            <a:r>
              <a:rPr lang="fr-FR" dirty="0" smtClean="0"/>
              <a:t> </a:t>
            </a:r>
            <a:r>
              <a:rPr lang="fr-FR" dirty="0" err="1" smtClean="0"/>
              <a:t>its</a:t>
            </a:r>
            <a:r>
              <a:rPr lang="fr-FR" dirty="0" smtClean="0"/>
              <a:t> cross section </a:t>
            </a:r>
            <a:r>
              <a:rPr lang="fr-FR" dirty="0" err="1" smtClean="0"/>
              <a:t>will</a:t>
            </a:r>
            <a:r>
              <a:rPr lang="fr-FR" dirty="0" smtClean="0"/>
              <a:t> </a:t>
            </a:r>
            <a:r>
              <a:rPr lang="fr-FR" dirty="0" err="1" smtClean="0"/>
              <a:t>be</a:t>
            </a:r>
            <a:r>
              <a:rPr lang="fr-FR" dirty="0" smtClean="0"/>
              <a:t> </a:t>
            </a:r>
            <a:r>
              <a:rPr lang="fr-FR" dirty="0" err="1" smtClean="0"/>
              <a:t>increased</a:t>
            </a:r>
            <a:r>
              <a:rPr lang="fr-FR" dirty="0" smtClean="0"/>
              <a:t> by ~20 at 13 </a:t>
            </a:r>
            <a:r>
              <a:rPr lang="fr-FR" dirty="0" err="1" smtClean="0"/>
              <a:t>TeV</a:t>
            </a:r>
            <a:r>
              <a:rPr lang="fr-FR" dirty="0" smtClean="0"/>
              <a:t> </a:t>
            </a:r>
          </a:p>
          <a:p>
            <a:r>
              <a:rPr lang="fr-FR" dirty="0" err="1" smtClean="0"/>
              <a:t>GravitonKK</a:t>
            </a:r>
            <a:r>
              <a:rPr lang="fr-FR" dirty="0" smtClean="0"/>
              <a:t> </a:t>
            </a:r>
            <a:r>
              <a:rPr lang="fr-FR" dirty="0" err="1"/>
              <a:t>seems</a:t>
            </a:r>
            <a:r>
              <a:rPr lang="fr-FR" dirty="0"/>
              <a:t> </a:t>
            </a:r>
            <a:r>
              <a:rPr lang="fr-FR" dirty="0" err="1"/>
              <a:t>difficult</a:t>
            </a:r>
            <a:r>
              <a:rPr lang="fr-FR" dirty="0"/>
              <a:t> to </a:t>
            </a:r>
            <a:r>
              <a:rPr lang="fr-FR" dirty="0" err="1"/>
              <a:t>prove</a:t>
            </a:r>
            <a:r>
              <a:rPr lang="fr-FR" dirty="0"/>
              <a:t> </a:t>
            </a:r>
            <a:r>
              <a:rPr lang="fr-FR" dirty="0" err="1"/>
              <a:t>without</a:t>
            </a:r>
            <a:r>
              <a:rPr lang="fr-FR" dirty="0"/>
              <a:t> </a:t>
            </a:r>
            <a:r>
              <a:rPr lang="fr-FR" dirty="0" err="1"/>
              <a:t>purely</a:t>
            </a:r>
            <a:r>
              <a:rPr lang="fr-FR" dirty="0"/>
              <a:t> </a:t>
            </a:r>
            <a:r>
              <a:rPr lang="fr-FR" dirty="0" err="1"/>
              <a:t>leptonic</a:t>
            </a:r>
            <a:r>
              <a:rPr lang="fr-FR" dirty="0"/>
              <a:t> </a:t>
            </a:r>
            <a:r>
              <a:rPr lang="fr-FR" dirty="0" err="1"/>
              <a:t>events</a:t>
            </a:r>
            <a:r>
              <a:rPr lang="fr-FR" dirty="0"/>
              <a:t> : </a:t>
            </a:r>
            <a:r>
              <a:rPr lang="fr-FR" dirty="0" smtClean="0"/>
              <a:t>LHC13 </a:t>
            </a:r>
            <a:r>
              <a:rPr lang="fr-FR" dirty="0" err="1"/>
              <a:t>with</a:t>
            </a:r>
            <a:r>
              <a:rPr lang="fr-FR" dirty="0"/>
              <a:t> ~</a:t>
            </a:r>
            <a:r>
              <a:rPr lang="fr-FR" b="1" dirty="0"/>
              <a:t>300 </a:t>
            </a:r>
            <a:r>
              <a:rPr lang="fr-FR" b="1" dirty="0" err="1"/>
              <a:t>fb</a:t>
            </a:r>
            <a:r>
              <a:rPr lang="fr-FR" b="1" dirty="0"/>
              <a:t> </a:t>
            </a:r>
            <a:r>
              <a:rPr lang="fr-FR" b="1" dirty="0" err="1"/>
              <a:t>with</a:t>
            </a:r>
            <a:r>
              <a:rPr lang="fr-FR" b="1" dirty="0"/>
              <a:t> 10 fb-1 </a:t>
            </a:r>
            <a:r>
              <a:rPr lang="fr-FR" b="1" dirty="0" err="1"/>
              <a:t>gives</a:t>
            </a:r>
            <a:r>
              <a:rPr lang="fr-FR" b="1" dirty="0"/>
              <a:t> ~7 </a:t>
            </a:r>
            <a:r>
              <a:rPr lang="fr-FR" b="1" dirty="0" err="1"/>
              <a:t>events</a:t>
            </a:r>
            <a:r>
              <a:rPr lang="fr-FR" b="1" dirty="0"/>
              <a:t> background </a:t>
            </a:r>
            <a:r>
              <a:rPr lang="fr-FR" b="1" dirty="0" smtClean="0"/>
              <a:t>free</a:t>
            </a:r>
            <a:endParaRPr lang="fr-FR" dirty="0">
              <a:latin typeface="Symbol" panose="05050102010706020507" pitchFamily="18" charset="2"/>
            </a:endParaRPr>
          </a:p>
          <a:p>
            <a:r>
              <a:rPr lang="fr-FR" dirty="0" err="1" smtClean="0"/>
              <a:t>With</a:t>
            </a:r>
            <a:r>
              <a:rPr lang="fr-FR" dirty="0" smtClean="0"/>
              <a:t> </a:t>
            </a:r>
            <a:r>
              <a:rPr lang="fr-FR" dirty="0"/>
              <a:t>ZZ-&gt;</a:t>
            </a:r>
            <a:r>
              <a:rPr lang="fr-FR" dirty="0" err="1"/>
              <a:t>ll</a:t>
            </a:r>
            <a:r>
              <a:rPr lang="fr-FR" dirty="0" err="1">
                <a:latin typeface="Symbol" panose="05050102010706020507" pitchFamily="18" charset="2"/>
              </a:rPr>
              <a:t>nn</a:t>
            </a:r>
            <a:r>
              <a:rPr lang="fr-FR" dirty="0"/>
              <a:t>   2*7%*20%=2.8% </a:t>
            </a:r>
            <a:r>
              <a:rPr lang="fr-FR" dirty="0" err="1"/>
              <a:t>visibility</a:t>
            </a:r>
            <a:r>
              <a:rPr lang="fr-FR" dirty="0"/>
              <a:t> </a:t>
            </a:r>
            <a:r>
              <a:rPr lang="fr-FR" dirty="0" err="1"/>
              <a:t>increased</a:t>
            </a:r>
            <a:r>
              <a:rPr lang="fr-FR" dirty="0"/>
              <a:t> by 5 (but WZ </a:t>
            </a:r>
            <a:r>
              <a:rPr lang="fr-FR" dirty="0" err="1"/>
              <a:t>with</a:t>
            </a:r>
            <a:r>
              <a:rPr lang="fr-FR" dirty="0"/>
              <a:t> W-&gt;</a:t>
            </a:r>
            <a:r>
              <a:rPr lang="fr-FR" dirty="0" err="1">
                <a:latin typeface="Symbol" panose="05050102010706020507" pitchFamily="18" charset="2"/>
              </a:rPr>
              <a:t>tn</a:t>
            </a:r>
            <a:r>
              <a:rPr lang="fr-FR" dirty="0"/>
              <a:t> )  </a:t>
            </a:r>
          </a:p>
          <a:p>
            <a:r>
              <a:rPr lang="fr-FR" dirty="0" err="1"/>
              <a:t>Recall</a:t>
            </a:r>
            <a:r>
              <a:rPr lang="fr-FR" dirty="0"/>
              <a:t> </a:t>
            </a:r>
            <a:r>
              <a:rPr lang="fr-FR" dirty="0" err="1"/>
              <a:t>that</a:t>
            </a:r>
            <a:r>
              <a:rPr lang="fr-FR" dirty="0"/>
              <a:t> </a:t>
            </a:r>
            <a:r>
              <a:rPr lang="fr-FR" dirty="0" err="1"/>
              <a:t>ttbar</a:t>
            </a:r>
            <a:r>
              <a:rPr lang="fr-FR" dirty="0"/>
              <a:t> </a:t>
            </a:r>
            <a:r>
              <a:rPr lang="fr-FR" dirty="0" err="1"/>
              <a:t>will</a:t>
            </a:r>
            <a:r>
              <a:rPr lang="fr-FR" dirty="0"/>
              <a:t> </a:t>
            </a:r>
            <a:r>
              <a:rPr lang="fr-FR" dirty="0" err="1"/>
              <a:t>be</a:t>
            </a:r>
            <a:r>
              <a:rPr lang="fr-FR" dirty="0"/>
              <a:t> </a:t>
            </a:r>
            <a:r>
              <a:rPr lang="fr-FR" dirty="0" err="1"/>
              <a:t>mainly</a:t>
            </a:r>
            <a:r>
              <a:rPr lang="fr-FR" dirty="0"/>
              <a:t> </a:t>
            </a:r>
            <a:r>
              <a:rPr lang="fr-FR" dirty="0" err="1"/>
              <a:t>produced</a:t>
            </a:r>
            <a:r>
              <a:rPr lang="fr-FR" dirty="0"/>
              <a:t> </a:t>
            </a:r>
            <a:r>
              <a:rPr lang="fr-FR" dirty="0" err="1"/>
              <a:t>through</a:t>
            </a:r>
            <a:r>
              <a:rPr lang="fr-FR" dirty="0"/>
              <a:t> </a:t>
            </a:r>
            <a:r>
              <a:rPr lang="fr-FR" dirty="0" err="1"/>
              <a:t>gluonKK</a:t>
            </a:r>
            <a:r>
              <a:rPr lang="fr-FR" dirty="0"/>
              <a:t> as a </a:t>
            </a:r>
            <a:r>
              <a:rPr lang="fr-FR" dirty="0" err="1"/>
              <a:t>very</a:t>
            </a:r>
            <a:r>
              <a:rPr lang="fr-FR" dirty="0"/>
              <a:t> </a:t>
            </a:r>
            <a:r>
              <a:rPr lang="fr-FR" dirty="0" err="1"/>
              <a:t>wide</a:t>
            </a:r>
            <a:r>
              <a:rPr lang="fr-FR" dirty="0"/>
              <a:t> </a:t>
            </a:r>
            <a:r>
              <a:rPr lang="fr-FR" dirty="0" err="1"/>
              <a:t>resonance</a:t>
            </a:r>
            <a:r>
              <a:rPr lang="fr-FR" dirty="0"/>
              <a:t> </a:t>
            </a:r>
            <a:r>
              <a:rPr lang="fr-FR" dirty="0" err="1"/>
              <a:t>difficult</a:t>
            </a:r>
            <a:r>
              <a:rPr lang="fr-FR" dirty="0"/>
              <a:t> to observe </a:t>
            </a:r>
          </a:p>
          <a:p>
            <a:r>
              <a:rPr lang="fr-FR" dirty="0" err="1"/>
              <a:t>gravitonKK</a:t>
            </a:r>
            <a:r>
              <a:rPr lang="fr-FR" dirty="0"/>
              <a:t> </a:t>
            </a:r>
            <a:r>
              <a:rPr lang="fr-FR" dirty="0" err="1"/>
              <a:t>into</a:t>
            </a:r>
            <a:r>
              <a:rPr lang="fr-FR" dirty="0"/>
              <a:t> </a:t>
            </a:r>
            <a:r>
              <a:rPr lang="fr-FR" b="1" dirty="0"/>
              <a:t>2 photons </a:t>
            </a:r>
            <a:r>
              <a:rPr lang="fr-FR" dirty="0"/>
              <a:t>mode </a:t>
            </a:r>
            <a:r>
              <a:rPr lang="fr-FR" dirty="0" err="1"/>
              <a:t>could</a:t>
            </a:r>
            <a:r>
              <a:rPr lang="fr-FR" dirty="0"/>
              <a:t> </a:t>
            </a:r>
            <a:r>
              <a:rPr lang="fr-FR" dirty="0" err="1"/>
              <a:t>be</a:t>
            </a:r>
            <a:r>
              <a:rPr lang="fr-FR" dirty="0"/>
              <a:t> </a:t>
            </a:r>
            <a:r>
              <a:rPr lang="fr-FR" dirty="0" err="1"/>
              <a:t>seen</a:t>
            </a:r>
            <a:r>
              <a:rPr lang="fr-FR" dirty="0"/>
              <a:t> if ZZ </a:t>
            </a:r>
            <a:r>
              <a:rPr lang="fr-FR" dirty="0" err="1"/>
              <a:t>is</a:t>
            </a:r>
            <a:r>
              <a:rPr lang="fr-FR" dirty="0"/>
              <a:t> real </a:t>
            </a:r>
          </a:p>
          <a:p>
            <a:r>
              <a:rPr lang="fr-FR" b="1" dirty="0" err="1"/>
              <a:t>Radion</a:t>
            </a:r>
            <a:r>
              <a:rPr lang="fr-FR" dirty="0"/>
              <a:t> (</a:t>
            </a:r>
            <a:r>
              <a:rPr lang="fr-FR" dirty="0" err="1"/>
              <a:t>scalar</a:t>
            </a:r>
            <a:r>
              <a:rPr lang="fr-FR" dirty="0"/>
              <a:t> boson </a:t>
            </a:r>
            <a:r>
              <a:rPr lang="fr-FR" dirty="0" err="1"/>
              <a:t>produced</a:t>
            </a:r>
            <a:r>
              <a:rPr lang="fr-FR" dirty="0"/>
              <a:t> </a:t>
            </a:r>
            <a:r>
              <a:rPr lang="fr-FR" dirty="0" err="1"/>
              <a:t>with</a:t>
            </a:r>
            <a:r>
              <a:rPr lang="fr-FR" dirty="0"/>
              <a:t> a </a:t>
            </a:r>
            <a:r>
              <a:rPr lang="fr-FR" dirty="0" err="1"/>
              <a:t>much</a:t>
            </a:r>
            <a:r>
              <a:rPr lang="fr-FR" dirty="0"/>
              <a:t> </a:t>
            </a:r>
            <a:r>
              <a:rPr lang="fr-FR" dirty="0" err="1"/>
              <a:t>larger</a:t>
            </a:r>
            <a:r>
              <a:rPr lang="fr-FR" dirty="0"/>
              <a:t> cross section </a:t>
            </a:r>
            <a:r>
              <a:rPr lang="fr-FR" dirty="0" err="1"/>
              <a:t>than</a:t>
            </a:r>
            <a:r>
              <a:rPr lang="fr-FR" dirty="0"/>
              <a:t> the SM </a:t>
            </a:r>
            <a:r>
              <a:rPr lang="fr-FR" dirty="0" err="1"/>
              <a:t>Higgs</a:t>
            </a:r>
            <a:r>
              <a:rPr lang="fr-FR" dirty="0"/>
              <a:t>) </a:t>
            </a:r>
          </a:p>
          <a:p>
            <a:pPr marL="0" indent="0">
              <a:buNone/>
            </a:pPr>
            <a:endParaRPr lang="en-GB" dirty="0"/>
          </a:p>
        </p:txBody>
      </p:sp>
      <p:sp>
        <p:nvSpPr>
          <p:cNvPr id="5" name="Espace réservé du pied de page 4"/>
          <p:cNvSpPr>
            <a:spLocks noGrp="1"/>
          </p:cNvSpPr>
          <p:nvPr>
            <p:ph type="ftr" sz="quarter" idx="11"/>
          </p:nvPr>
        </p:nvSpPr>
        <p:spPr/>
        <p:txBody>
          <a:bodyPr/>
          <a:lstStyle/>
          <a:p>
            <a:r>
              <a:rPr lang="nl-NL" smtClean="0"/>
              <a:t>F. Richard GDR November 2015</a:t>
            </a:r>
            <a:endParaRPr lang="en-GB"/>
          </a:p>
        </p:txBody>
      </p:sp>
      <p:sp>
        <p:nvSpPr>
          <p:cNvPr id="6" name="Espace réservé du numéro de diapositive 5"/>
          <p:cNvSpPr>
            <a:spLocks noGrp="1"/>
          </p:cNvSpPr>
          <p:nvPr>
            <p:ph type="sldNum" sz="quarter" idx="12"/>
          </p:nvPr>
        </p:nvSpPr>
        <p:spPr/>
        <p:txBody>
          <a:bodyPr/>
          <a:lstStyle/>
          <a:p>
            <a:fld id="{4D9BCC52-54C2-4A43-AB59-DB8B18261A9B}" type="slidenum">
              <a:rPr lang="en-GB" smtClean="0"/>
              <a:t>25</a:t>
            </a:fld>
            <a:endParaRPr lang="en-GB"/>
          </a:p>
        </p:txBody>
      </p:sp>
    </p:spTree>
    <p:extLst>
      <p:ext uri="{BB962C8B-B14F-4D97-AF65-F5344CB8AC3E}">
        <p14:creationId xmlns:p14="http://schemas.microsoft.com/office/powerpoint/2010/main" val="18674229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ATLAS DIBOSONS</a:t>
            </a:r>
            <a:endParaRPr lang="en-GB" dirty="0"/>
          </a:p>
        </p:txBody>
      </p:sp>
      <p:sp>
        <p:nvSpPr>
          <p:cNvPr id="3" name="Espace réservé du contenu 2"/>
          <p:cNvSpPr>
            <a:spLocks noGrp="1"/>
          </p:cNvSpPr>
          <p:nvPr>
            <p:ph idx="1"/>
          </p:nvPr>
        </p:nvSpPr>
        <p:spPr/>
        <p:txBody>
          <a:bodyPr/>
          <a:lstStyle/>
          <a:p>
            <a:endParaRPr lang="en-GB" dirty="0"/>
          </a:p>
        </p:txBody>
      </p:sp>
      <p:sp>
        <p:nvSpPr>
          <p:cNvPr id="4" name="Espace réservé du pied de page 3"/>
          <p:cNvSpPr>
            <a:spLocks noGrp="1"/>
          </p:cNvSpPr>
          <p:nvPr>
            <p:ph type="ftr" sz="quarter" idx="11"/>
          </p:nvPr>
        </p:nvSpPr>
        <p:spPr/>
        <p:txBody>
          <a:bodyPr/>
          <a:lstStyle/>
          <a:p>
            <a:r>
              <a:rPr lang="nl-NL" smtClean="0"/>
              <a:t>F. Richard GDR November 2015</a:t>
            </a:r>
            <a:endParaRPr lang="en-GB"/>
          </a:p>
        </p:txBody>
      </p:sp>
      <p:sp>
        <p:nvSpPr>
          <p:cNvPr id="5" name="Espace réservé du numéro de diapositive 4"/>
          <p:cNvSpPr>
            <a:spLocks noGrp="1"/>
          </p:cNvSpPr>
          <p:nvPr>
            <p:ph type="sldNum" sz="quarter" idx="12"/>
          </p:nvPr>
        </p:nvSpPr>
        <p:spPr/>
        <p:txBody>
          <a:bodyPr/>
          <a:lstStyle/>
          <a:p>
            <a:fld id="{4D9BCC52-54C2-4A43-AB59-DB8B18261A9B}" type="slidenum">
              <a:rPr lang="en-GB" smtClean="0"/>
              <a:t>26</a:t>
            </a:fld>
            <a:endParaRPr lang="en-GB"/>
          </a:p>
        </p:txBody>
      </p:sp>
      <p:pic>
        <p:nvPicPr>
          <p:cNvPr id="2050" name="Imag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622" y="2751032"/>
            <a:ext cx="2792592" cy="363999"/>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4748" y="1191094"/>
            <a:ext cx="7919052" cy="470469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1620456" y="2977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200" b="0" i="0" u="none" strike="noStrike" cap="none" normalizeH="0" baseline="0" smtClean="0">
              <a:ln>
                <a:noFill/>
              </a:ln>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620456" y="56734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0200810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GB"/>
          </a:p>
        </p:txBody>
      </p:sp>
      <p:sp>
        <p:nvSpPr>
          <p:cNvPr id="4" name="Espace réservé du pied de page 3"/>
          <p:cNvSpPr>
            <a:spLocks noGrp="1"/>
          </p:cNvSpPr>
          <p:nvPr>
            <p:ph type="ftr" sz="quarter" idx="11"/>
          </p:nvPr>
        </p:nvSpPr>
        <p:spPr/>
        <p:txBody>
          <a:bodyPr/>
          <a:lstStyle/>
          <a:p>
            <a:r>
              <a:rPr lang="nl-NL" smtClean="0"/>
              <a:t>F. Richard GDR November 2015</a:t>
            </a:r>
            <a:endParaRPr lang="en-GB"/>
          </a:p>
        </p:txBody>
      </p:sp>
      <p:sp>
        <p:nvSpPr>
          <p:cNvPr id="5" name="Espace réservé du numéro de diapositive 4"/>
          <p:cNvSpPr>
            <a:spLocks noGrp="1"/>
          </p:cNvSpPr>
          <p:nvPr>
            <p:ph type="sldNum" sz="quarter" idx="12"/>
          </p:nvPr>
        </p:nvSpPr>
        <p:spPr/>
        <p:txBody>
          <a:bodyPr/>
          <a:lstStyle/>
          <a:p>
            <a:fld id="{4D9BCC52-54C2-4A43-AB59-DB8B18261A9B}" type="slidenum">
              <a:rPr lang="en-GB" smtClean="0"/>
              <a:t>27</a:t>
            </a:fld>
            <a:endParaRPr lang="en-GB"/>
          </a:p>
        </p:txBody>
      </p:sp>
      <p:pic>
        <p:nvPicPr>
          <p:cNvPr id="6" name="Image 5"/>
          <p:cNvPicPr>
            <a:picLocks noChangeAspect="1"/>
          </p:cNvPicPr>
          <p:nvPr/>
        </p:nvPicPr>
        <p:blipFill>
          <a:blip r:embed="rId2"/>
          <a:stretch>
            <a:fillRect/>
          </a:stretch>
        </p:blipFill>
        <p:spPr>
          <a:xfrm>
            <a:off x="1650234" y="89940"/>
            <a:ext cx="9066895" cy="6768060"/>
          </a:xfrm>
          <a:prstGeom prst="rect">
            <a:avLst/>
          </a:prstGeom>
        </p:spPr>
      </p:pic>
    </p:spTree>
    <p:extLst>
      <p:ext uri="{BB962C8B-B14F-4D97-AF65-F5344CB8AC3E}">
        <p14:creationId xmlns:p14="http://schemas.microsoft.com/office/powerpoint/2010/main" val="22972367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err="1" smtClean="0"/>
              <a:t>AFBb</a:t>
            </a:r>
            <a:endParaRPr lang="en-GB" dirty="0"/>
          </a:p>
        </p:txBody>
      </p:sp>
      <p:pic>
        <p:nvPicPr>
          <p:cNvPr id="9" name="Espace réservé du contenu 8"/>
          <p:cNvPicPr>
            <a:picLocks noGrp="1" noChangeAspect="1"/>
          </p:cNvPicPr>
          <p:nvPr>
            <p:ph sz="half" idx="2"/>
          </p:nvPr>
        </p:nvPicPr>
        <p:blipFill>
          <a:blip r:embed="rId2"/>
          <a:stretch>
            <a:fillRect/>
          </a:stretch>
        </p:blipFill>
        <p:spPr>
          <a:xfrm>
            <a:off x="6312525" y="2162551"/>
            <a:ext cx="5396070" cy="3673755"/>
          </a:xfrm>
          <a:prstGeom prst="rect">
            <a:avLst/>
          </a:prstGeom>
        </p:spPr>
      </p:pic>
      <p:sp>
        <p:nvSpPr>
          <p:cNvPr id="4" name="Espace réservé du pied de page 3"/>
          <p:cNvSpPr>
            <a:spLocks noGrp="1"/>
          </p:cNvSpPr>
          <p:nvPr>
            <p:ph type="ftr" sz="quarter" idx="11"/>
          </p:nvPr>
        </p:nvSpPr>
        <p:spPr/>
        <p:txBody>
          <a:bodyPr/>
          <a:lstStyle/>
          <a:p>
            <a:r>
              <a:rPr lang="nl-NL" smtClean="0"/>
              <a:t>F. Richard GDR November 2015</a:t>
            </a:r>
            <a:endParaRPr lang="en-GB"/>
          </a:p>
        </p:txBody>
      </p:sp>
      <p:sp>
        <p:nvSpPr>
          <p:cNvPr id="5" name="Espace réservé du numéro de diapositive 4"/>
          <p:cNvSpPr>
            <a:spLocks noGrp="1"/>
          </p:cNvSpPr>
          <p:nvPr>
            <p:ph type="sldNum" sz="quarter" idx="12"/>
          </p:nvPr>
        </p:nvSpPr>
        <p:spPr/>
        <p:txBody>
          <a:bodyPr/>
          <a:lstStyle/>
          <a:p>
            <a:fld id="{4D9BCC52-54C2-4A43-AB59-DB8B18261A9B}" type="slidenum">
              <a:rPr lang="en-GB" smtClean="0"/>
              <a:t>28</a:t>
            </a:fld>
            <a:endParaRPr lang="en-GB"/>
          </a:p>
        </p:txBody>
      </p:sp>
      <p:pic>
        <p:nvPicPr>
          <p:cNvPr id="8" name="Image 7"/>
          <p:cNvPicPr>
            <a:picLocks noChangeAspect="1"/>
          </p:cNvPicPr>
          <p:nvPr/>
        </p:nvPicPr>
        <p:blipFill>
          <a:blip r:embed="rId3" cstate="print"/>
          <a:srcRect t="15541"/>
          <a:stretch>
            <a:fillRect/>
          </a:stretch>
        </p:blipFill>
        <p:spPr bwMode="auto">
          <a:xfrm>
            <a:off x="1466923" y="1666111"/>
            <a:ext cx="4228953" cy="5055364"/>
          </a:xfrm>
          <a:prstGeom prst="rect">
            <a:avLst/>
          </a:prstGeom>
          <a:noFill/>
          <a:ln w="9525">
            <a:noFill/>
            <a:miter lim="800000"/>
            <a:headEnd/>
            <a:tailEnd/>
          </a:ln>
        </p:spPr>
      </p:pic>
      <p:sp>
        <p:nvSpPr>
          <p:cNvPr id="2" name="Espace réservé du contenu 1"/>
          <p:cNvSpPr>
            <a:spLocks noGrp="1"/>
          </p:cNvSpPr>
          <p:nvPr>
            <p:ph sz="half" idx="1"/>
          </p:nvPr>
        </p:nvSpPr>
        <p:spPr/>
        <p:txBody>
          <a:bodyPr/>
          <a:lstStyle/>
          <a:p>
            <a:endParaRPr lang="en-GB"/>
          </a:p>
        </p:txBody>
      </p:sp>
    </p:spTree>
    <p:extLst>
      <p:ext uri="{BB962C8B-B14F-4D97-AF65-F5344CB8AC3E}">
        <p14:creationId xmlns:p14="http://schemas.microsoft.com/office/powerpoint/2010/main" val="103520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881743" y="170214"/>
            <a:ext cx="10526486" cy="1433390"/>
          </a:xfrm>
        </p:spPr>
        <p:txBody>
          <a:bodyPr>
            <a:normAutofit fontScale="90000"/>
          </a:bodyPr>
          <a:lstStyle/>
          <a:p>
            <a:r>
              <a:rPr lang="fr-FR" dirty="0" smtClean="0"/>
              <a:t/>
            </a:r>
            <a:br>
              <a:rPr lang="fr-FR" dirty="0" smtClean="0"/>
            </a:br>
            <a:r>
              <a:rPr lang="fr-FR" dirty="0" err="1" smtClean="0"/>
              <a:t>References</a:t>
            </a:r>
            <a:r>
              <a:rPr lang="fr-FR" dirty="0" smtClean="0"/>
              <a:t> </a:t>
            </a:r>
            <a:r>
              <a:rPr lang="fr-FR" dirty="0"/>
              <a:t/>
            </a:r>
            <a:br>
              <a:rPr lang="fr-FR" dirty="0"/>
            </a:br>
            <a:r>
              <a:rPr lang="fr-FR" sz="2700" dirty="0" smtClean="0">
                <a:solidFill>
                  <a:srgbClr val="00B0F0"/>
                </a:solidFill>
              </a:rPr>
              <a:t>F. Richard </a:t>
            </a:r>
            <a:r>
              <a:rPr lang="fr-FR" sz="2700" dirty="0" err="1" smtClean="0">
                <a:solidFill>
                  <a:srgbClr val="00B0F0"/>
                </a:solidFill>
              </a:rPr>
              <a:t>eprint:hep-ph</a:t>
            </a:r>
            <a:r>
              <a:rPr lang="fr-FR" sz="2700" dirty="0" smtClean="0">
                <a:solidFill>
                  <a:srgbClr val="00B0F0"/>
                </a:solidFill>
              </a:rPr>
              <a:t>/1203.1762 </a:t>
            </a:r>
            <a:r>
              <a:rPr lang="fr-FR" sz="2700" dirty="0">
                <a:solidFill>
                  <a:srgbClr val="00B0F0"/>
                </a:solidFill>
              </a:rPr>
              <a:t/>
            </a:r>
            <a:br>
              <a:rPr lang="fr-FR" sz="2700" dirty="0">
                <a:solidFill>
                  <a:srgbClr val="00B0F0"/>
                </a:solidFill>
              </a:rPr>
            </a:br>
            <a:r>
              <a:rPr lang="fr-FR" dirty="0" smtClean="0"/>
              <a:t> </a:t>
            </a:r>
            <a:endParaRPr lang="en-GB" dirty="0"/>
          </a:p>
        </p:txBody>
      </p:sp>
      <p:pic>
        <p:nvPicPr>
          <p:cNvPr id="6" name="Image 5"/>
          <p:cNvPicPr>
            <a:picLocks noChangeAspect="1"/>
          </p:cNvPicPr>
          <p:nvPr/>
        </p:nvPicPr>
        <p:blipFill>
          <a:blip r:embed="rId2"/>
          <a:stretch>
            <a:fillRect/>
          </a:stretch>
        </p:blipFill>
        <p:spPr>
          <a:xfrm>
            <a:off x="499823" y="1342285"/>
            <a:ext cx="8110777" cy="2637692"/>
          </a:xfrm>
          <a:prstGeom prst="rect">
            <a:avLst/>
          </a:prstGeom>
        </p:spPr>
      </p:pic>
      <p:sp>
        <p:nvSpPr>
          <p:cNvPr id="4" name="Espace réservé du pied de page 3"/>
          <p:cNvSpPr>
            <a:spLocks noGrp="1"/>
          </p:cNvSpPr>
          <p:nvPr>
            <p:ph type="ftr" sz="quarter" idx="11"/>
          </p:nvPr>
        </p:nvSpPr>
        <p:spPr/>
        <p:txBody>
          <a:bodyPr/>
          <a:lstStyle/>
          <a:p>
            <a:r>
              <a:rPr lang="nl-NL" smtClean="0"/>
              <a:t>F. Richard GDR November 2015</a:t>
            </a:r>
            <a:endParaRPr lang="en-GB"/>
          </a:p>
        </p:txBody>
      </p:sp>
      <p:sp>
        <p:nvSpPr>
          <p:cNvPr id="5" name="Espace réservé du numéro de diapositive 4"/>
          <p:cNvSpPr>
            <a:spLocks noGrp="1"/>
          </p:cNvSpPr>
          <p:nvPr>
            <p:ph type="sldNum" sz="quarter" idx="12"/>
          </p:nvPr>
        </p:nvSpPr>
        <p:spPr/>
        <p:txBody>
          <a:bodyPr/>
          <a:lstStyle/>
          <a:p>
            <a:fld id="{4D9BCC52-54C2-4A43-AB59-DB8B18261A9B}" type="slidenum">
              <a:rPr lang="en-GB" smtClean="0"/>
              <a:t>29</a:t>
            </a:fld>
            <a:endParaRPr lang="en-GB"/>
          </a:p>
        </p:txBody>
      </p:sp>
      <p:sp>
        <p:nvSpPr>
          <p:cNvPr id="10" name="Rectangle 9"/>
          <p:cNvSpPr/>
          <p:nvPr/>
        </p:nvSpPr>
        <p:spPr>
          <a:xfrm>
            <a:off x="990600" y="4002150"/>
            <a:ext cx="6096000" cy="646331"/>
          </a:xfrm>
          <a:prstGeom prst="rect">
            <a:avLst/>
          </a:prstGeom>
        </p:spPr>
        <p:txBody>
          <a:bodyPr>
            <a:spAutoFit/>
          </a:bodyPr>
          <a:lstStyle/>
          <a:p>
            <a:r>
              <a:rPr lang="en-GB" b="1" dirty="0"/>
              <a:t>LHC Signals for Warped Electroweak Charged Gauge Bosons</a:t>
            </a:r>
          </a:p>
          <a:p>
            <a:r>
              <a:rPr lang="en-GB" dirty="0" smtClean="0">
                <a:hlinkClick r:id="rId3"/>
              </a:rPr>
              <a:t> </a:t>
            </a:r>
            <a:r>
              <a:rPr lang="en-GB" dirty="0" err="1" smtClean="0">
                <a:hlinkClick r:id="rId3"/>
              </a:rPr>
              <a:t>Agashe</a:t>
            </a:r>
            <a:r>
              <a:rPr lang="en-GB" dirty="0"/>
              <a:t> </a:t>
            </a:r>
            <a:r>
              <a:rPr lang="en-GB" dirty="0" smtClean="0"/>
              <a:t>et al 0810.1497</a:t>
            </a:r>
            <a:endParaRPr lang="en-GB" dirty="0"/>
          </a:p>
        </p:txBody>
      </p:sp>
      <p:sp>
        <p:nvSpPr>
          <p:cNvPr id="11" name="Rectangle 10"/>
          <p:cNvSpPr/>
          <p:nvPr/>
        </p:nvSpPr>
        <p:spPr>
          <a:xfrm>
            <a:off x="990600" y="4648481"/>
            <a:ext cx="6096000" cy="584775"/>
          </a:xfrm>
          <a:prstGeom prst="rect">
            <a:avLst/>
          </a:prstGeom>
        </p:spPr>
        <p:txBody>
          <a:bodyPr>
            <a:spAutoFit/>
          </a:bodyPr>
          <a:lstStyle/>
          <a:p>
            <a:r>
              <a:rPr lang="en-GB" sz="1400" b="1" dirty="0">
                <a:latin typeface="CMBX12"/>
              </a:rPr>
              <a:t>LHC Signals for Warped Electroweak Neutral Gauge </a:t>
            </a:r>
            <a:r>
              <a:rPr lang="en-GB" sz="1400" b="1" dirty="0" smtClean="0">
                <a:latin typeface="CMBX12"/>
              </a:rPr>
              <a:t>Bosons</a:t>
            </a:r>
          </a:p>
          <a:p>
            <a:r>
              <a:rPr lang="en-GB" dirty="0" err="1" smtClean="0">
                <a:hlinkClick r:id="rId3"/>
              </a:rPr>
              <a:t>Agashe</a:t>
            </a:r>
            <a:r>
              <a:rPr lang="en-GB" dirty="0" smtClean="0"/>
              <a:t> </a:t>
            </a:r>
            <a:r>
              <a:rPr lang="en-GB" dirty="0"/>
              <a:t>et al </a:t>
            </a:r>
            <a:r>
              <a:rPr lang="en-GB" dirty="0" smtClean="0"/>
              <a:t>0709.0007</a:t>
            </a:r>
            <a:endParaRPr lang="en-GB" dirty="0"/>
          </a:p>
        </p:txBody>
      </p:sp>
    </p:spTree>
    <p:extLst>
      <p:ext uri="{BB962C8B-B14F-4D97-AF65-F5344CB8AC3E}">
        <p14:creationId xmlns:p14="http://schemas.microsoft.com/office/powerpoint/2010/main" val="2699866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6057" y="124485"/>
            <a:ext cx="10515600" cy="1325563"/>
          </a:xfrm>
        </p:spPr>
        <p:txBody>
          <a:bodyPr>
            <a:normAutofit/>
          </a:bodyPr>
          <a:lstStyle/>
          <a:p>
            <a:r>
              <a:rPr lang="fr-FR" sz="4800" dirty="0" err="1" smtClean="0">
                <a:effectLst>
                  <a:outerShdw blurRad="38100" dist="38100" dir="2700000" algn="tl">
                    <a:srgbClr val="000000">
                      <a:alpha val="43137"/>
                    </a:srgbClr>
                  </a:outerShdw>
                </a:effectLst>
              </a:rPr>
              <a:t>Starting</a:t>
            </a:r>
            <a:r>
              <a:rPr lang="fr-FR" sz="4800" dirty="0" smtClean="0">
                <a:effectLst>
                  <a:outerShdw blurRad="38100" dist="38100" dir="2700000" algn="tl">
                    <a:srgbClr val="000000">
                      <a:alpha val="43137"/>
                    </a:srgbClr>
                  </a:outerShdw>
                </a:effectLst>
              </a:rPr>
              <a:t> point</a:t>
            </a:r>
            <a:endParaRPr lang="en-GB" sz="4800"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313037" y="1450048"/>
            <a:ext cx="11804821" cy="5342615"/>
          </a:xfrm>
        </p:spPr>
        <p:txBody>
          <a:bodyPr>
            <a:normAutofit/>
          </a:bodyPr>
          <a:lstStyle/>
          <a:p>
            <a:r>
              <a:rPr lang="en-US" sz="3200" dirty="0" smtClean="0"/>
              <a:t>The RS model postulates KK excitations of </a:t>
            </a:r>
            <a:r>
              <a:rPr lang="en-US" sz="3200" dirty="0" smtClean="0">
                <a:latin typeface="Symbol" panose="05050102010706020507" pitchFamily="18" charset="2"/>
              </a:rPr>
              <a:t>g/</a:t>
            </a:r>
            <a:r>
              <a:rPr lang="en-US" sz="3200" dirty="0" smtClean="0"/>
              <a:t>W/Z called </a:t>
            </a:r>
            <a:r>
              <a:rPr lang="en-US" sz="3200" b="1" dirty="0" smtClean="0">
                <a:latin typeface="Symbol" panose="05050102010706020507" pitchFamily="18" charset="2"/>
              </a:rPr>
              <a:t>g</a:t>
            </a:r>
            <a:r>
              <a:rPr lang="en-US" sz="3200" b="1" dirty="0" smtClean="0"/>
              <a:t>kk</a:t>
            </a:r>
            <a:r>
              <a:rPr lang="en-US" sz="3200" dirty="0" smtClean="0">
                <a:latin typeface="Symbol" panose="05050102010706020507" pitchFamily="18" charset="2"/>
              </a:rPr>
              <a:t> </a:t>
            </a:r>
            <a:r>
              <a:rPr lang="en-US" sz="3200" b="1" dirty="0" smtClean="0"/>
              <a:t>Zkk</a:t>
            </a:r>
            <a:r>
              <a:rPr lang="en-US" sz="3200" b="1" dirty="0" smtClean="0"/>
              <a:t> and </a:t>
            </a:r>
            <a:r>
              <a:rPr lang="en-US" sz="3200" b="1" dirty="0" smtClean="0"/>
              <a:t>Wkk</a:t>
            </a:r>
            <a:r>
              <a:rPr lang="en-US" sz="3200" b="1" dirty="0" smtClean="0"/>
              <a:t> </a:t>
            </a:r>
            <a:r>
              <a:rPr lang="en-US" sz="3200" dirty="0" smtClean="0"/>
              <a:t>which couple mainly to h/ZL/WL and t/b (+</a:t>
            </a:r>
            <a:r>
              <a:rPr lang="en-US" sz="3200" dirty="0" smtClean="0"/>
              <a:t>gluonKK</a:t>
            </a:r>
            <a:r>
              <a:rPr lang="en-US" sz="3200" dirty="0" smtClean="0"/>
              <a:t>)</a:t>
            </a:r>
          </a:p>
          <a:p>
            <a:r>
              <a:rPr lang="en-US" sz="3200" dirty="0" smtClean="0"/>
              <a:t>To avoid T/S and </a:t>
            </a:r>
            <a:r>
              <a:rPr lang="en-US" sz="3200" dirty="0" smtClean="0"/>
              <a:t>flavour</a:t>
            </a:r>
            <a:r>
              <a:rPr lang="en-US" sz="3200" dirty="0" smtClean="0"/>
              <a:t> constraints </a:t>
            </a:r>
            <a:r>
              <a:rPr lang="en-US" sz="3200" b="1" dirty="0" smtClean="0"/>
              <a:t>extended symmetry groups </a:t>
            </a:r>
            <a:r>
              <a:rPr lang="en-US" sz="3200" dirty="0" smtClean="0"/>
              <a:t>are assumed (custodial) which predict </a:t>
            </a:r>
            <a:r>
              <a:rPr lang="en-US" sz="3200" b="1" dirty="0" smtClean="0"/>
              <a:t>W’/Z’ </a:t>
            </a:r>
            <a:r>
              <a:rPr lang="en-US" sz="3200" dirty="0" smtClean="0"/>
              <a:t>with similar masses but different couplings</a:t>
            </a:r>
          </a:p>
          <a:p>
            <a:r>
              <a:rPr lang="en-US" sz="3200" dirty="0" smtClean="0"/>
              <a:t>The </a:t>
            </a:r>
            <a:r>
              <a:rPr lang="en-US" sz="3200" dirty="0" smtClean="0"/>
              <a:t>AFBb</a:t>
            </a:r>
            <a:r>
              <a:rPr lang="en-US" sz="3200" dirty="0" smtClean="0"/>
              <a:t> effect was interpreted by assuming Z’-Z mixing </a:t>
            </a:r>
          </a:p>
          <a:p>
            <a:r>
              <a:rPr lang="en-US" sz="3200" dirty="0" smtClean="0"/>
              <a:t>To reproduce </a:t>
            </a:r>
            <a:r>
              <a:rPr lang="en-US" sz="3200" dirty="0" smtClean="0"/>
              <a:t>AFBt</a:t>
            </a:r>
            <a:r>
              <a:rPr lang="en-US" sz="3200" dirty="0" smtClean="0"/>
              <a:t> we need a light </a:t>
            </a:r>
            <a:r>
              <a:rPr lang="en-US" sz="3200" dirty="0" smtClean="0"/>
              <a:t>gluonKK</a:t>
            </a:r>
            <a:r>
              <a:rPr lang="en-US" sz="3200" dirty="0" smtClean="0"/>
              <a:t> with mgluonKK~1.5 </a:t>
            </a:r>
            <a:r>
              <a:rPr lang="en-US" sz="3200" dirty="0" smtClean="0"/>
              <a:t>TeV</a:t>
            </a:r>
            <a:r>
              <a:rPr lang="en-US" sz="3200" dirty="0" smtClean="0"/>
              <a:t> </a:t>
            </a:r>
          </a:p>
          <a:p>
            <a:r>
              <a:rPr lang="en-US" sz="3200" dirty="0" smtClean="0"/>
              <a:t>gluonKK</a:t>
            </a:r>
            <a:r>
              <a:rPr lang="en-US" sz="3200" dirty="0" smtClean="0"/>
              <a:t> should couple asymmetrically to </a:t>
            </a:r>
            <a:r>
              <a:rPr lang="en-US" sz="3200" dirty="0" smtClean="0"/>
              <a:t>qL</a:t>
            </a:r>
            <a:r>
              <a:rPr lang="en-US" sz="3200" dirty="0" smtClean="0"/>
              <a:t> and </a:t>
            </a:r>
            <a:r>
              <a:rPr lang="en-US" sz="3200" dirty="0" smtClean="0"/>
              <a:t>qR</a:t>
            </a:r>
            <a:r>
              <a:rPr lang="en-US" sz="3200" dirty="0" smtClean="0"/>
              <a:t> while usually one assumes a symmetric coupling which goes like Q(</a:t>
            </a:r>
            <a:r>
              <a:rPr lang="en-US" sz="3200" dirty="0" smtClean="0"/>
              <a:t>qL</a:t>
            </a:r>
            <a:r>
              <a:rPr lang="en-US" sz="3200" dirty="0" smtClean="0"/>
              <a:t>)=Q(</a:t>
            </a:r>
            <a:r>
              <a:rPr lang="en-US" sz="3200" dirty="0" smtClean="0"/>
              <a:t>qR</a:t>
            </a:r>
            <a:r>
              <a:rPr lang="en-US" sz="3200" dirty="0" smtClean="0"/>
              <a:t>)=-0.2  times the SM coupling</a:t>
            </a:r>
            <a:endParaRPr lang="en-US" sz="3200" dirty="0" smtClean="0"/>
          </a:p>
        </p:txBody>
      </p:sp>
      <p:sp>
        <p:nvSpPr>
          <p:cNvPr id="5" name="Espace réservé du pied de page 4"/>
          <p:cNvSpPr>
            <a:spLocks noGrp="1"/>
          </p:cNvSpPr>
          <p:nvPr>
            <p:ph type="ftr" sz="quarter" idx="11"/>
          </p:nvPr>
        </p:nvSpPr>
        <p:spPr/>
        <p:txBody>
          <a:bodyPr/>
          <a:lstStyle/>
          <a:p>
            <a:r>
              <a:rPr lang="nl-NL" dirty="0" smtClean="0"/>
              <a:t>F. Richard GDR November 2015</a:t>
            </a:r>
            <a:endParaRPr lang="en-GB" dirty="0"/>
          </a:p>
        </p:txBody>
      </p:sp>
      <p:sp>
        <p:nvSpPr>
          <p:cNvPr id="6" name="Espace réservé du numéro de diapositive 5"/>
          <p:cNvSpPr>
            <a:spLocks noGrp="1"/>
          </p:cNvSpPr>
          <p:nvPr>
            <p:ph type="sldNum" sz="quarter" idx="12"/>
          </p:nvPr>
        </p:nvSpPr>
        <p:spPr/>
        <p:txBody>
          <a:bodyPr/>
          <a:lstStyle/>
          <a:p>
            <a:fld id="{4D9BCC52-54C2-4A43-AB59-DB8B18261A9B}" type="slidenum">
              <a:rPr lang="en-GB" smtClean="0"/>
              <a:t>3</a:t>
            </a:fld>
            <a:endParaRPr lang="en-GB" dirty="0"/>
          </a:p>
        </p:txBody>
      </p:sp>
    </p:spTree>
    <p:extLst>
      <p:ext uri="{BB962C8B-B14F-4D97-AF65-F5344CB8AC3E}">
        <p14:creationId xmlns:p14="http://schemas.microsoft.com/office/powerpoint/2010/main" val="89981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err="1" smtClean="0"/>
              <a:t>Recent</a:t>
            </a:r>
            <a:r>
              <a:rPr lang="fr-FR" dirty="0" smtClean="0"/>
              <a:t> </a:t>
            </a:r>
            <a:r>
              <a:rPr lang="fr-FR" dirty="0" err="1" smtClean="0"/>
              <a:t>references</a:t>
            </a:r>
            <a:endParaRPr lang="en-GB" dirty="0"/>
          </a:p>
        </p:txBody>
      </p:sp>
      <p:sp>
        <p:nvSpPr>
          <p:cNvPr id="7" name="Espace réservé du contenu 6"/>
          <p:cNvSpPr>
            <a:spLocks noGrp="1"/>
          </p:cNvSpPr>
          <p:nvPr>
            <p:ph idx="1"/>
          </p:nvPr>
        </p:nvSpPr>
        <p:spPr/>
        <p:txBody>
          <a:bodyPr/>
          <a:lstStyle/>
          <a:p>
            <a:r>
              <a:rPr lang="fr-FR" dirty="0" smtClean="0"/>
              <a:t>Cheung et al 1506.06064</a:t>
            </a:r>
          </a:p>
          <a:p>
            <a:r>
              <a:rPr lang="fr-FR" dirty="0" err="1" smtClean="0"/>
              <a:t>Brehmer</a:t>
            </a:r>
            <a:r>
              <a:rPr lang="fr-FR" dirty="0" smtClean="0"/>
              <a:t> et al 1507.00013</a:t>
            </a:r>
          </a:p>
          <a:p>
            <a:r>
              <a:rPr lang="fr-FR" dirty="0" err="1" smtClean="0"/>
              <a:t>Aguilar-Saavedra</a:t>
            </a:r>
            <a:r>
              <a:rPr lang="fr-FR" dirty="0" smtClean="0"/>
              <a:t> 1506.06739</a:t>
            </a:r>
          </a:p>
          <a:p>
            <a:r>
              <a:rPr lang="fr-FR" dirty="0" err="1" smtClean="0"/>
              <a:t>Hisano</a:t>
            </a:r>
            <a:r>
              <a:rPr lang="fr-FR" dirty="0" smtClean="0"/>
              <a:t> et </a:t>
            </a:r>
            <a:r>
              <a:rPr lang="fr-FR" dirty="0" err="1" smtClean="0"/>
              <a:t>aél</a:t>
            </a:r>
            <a:r>
              <a:rPr lang="fr-FR" dirty="0" smtClean="0"/>
              <a:t> 1506.03931</a:t>
            </a:r>
          </a:p>
          <a:p>
            <a:r>
              <a:rPr lang="fr-FR" dirty="0" err="1" smtClean="0"/>
              <a:t>Dobrescu</a:t>
            </a:r>
            <a:r>
              <a:rPr lang="fr-FR" dirty="0" smtClean="0"/>
              <a:t> et al 1506.06736</a:t>
            </a:r>
          </a:p>
          <a:p>
            <a:r>
              <a:rPr lang="fr-FR" dirty="0" smtClean="0"/>
              <a:t>….</a:t>
            </a:r>
            <a:endParaRPr lang="en-GB" dirty="0"/>
          </a:p>
        </p:txBody>
      </p:sp>
      <p:sp>
        <p:nvSpPr>
          <p:cNvPr id="4" name="Espace réservé du pied de page 3"/>
          <p:cNvSpPr>
            <a:spLocks noGrp="1"/>
          </p:cNvSpPr>
          <p:nvPr>
            <p:ph type="ftr" sz="quarter" idx="11"/>
          </p:nvPr>
        </p:nvSpPr>
        <p:spPr/>
        <p:txBody>
          <a:bodyPr/>
          <a:lstStyle/>
          <a:p>
            <a:r>
              <a:rPr lang="nl-NL" smtClean="0"/>
              <a:t>F. Richard GDR November 2015</a:t>
            </a:r>
            <a:endParaRPr lang="en-GB"/>
          </a:p>
        </p:txBody>
      </p:sp>
      <p:sp>
        <p:nvSpPr>
          <p:cNvPr id="5" name="Espace réservé du numéro de diapositive 4"/>
          <p:cNvSpPr>
            <a:spLocks noGrp="1"/>
          </p:cNvSpPr>
          <p:nvPr>
            <p:ph type="sldNum" sz="quarter" idx="12"/>
          </p:nvPr>
        </p:nvSpPr>
        <p:spPr/>
        <p:txBody>
          <a:bodyPr/>
          <a:lstStyle/>
          <a:p>
            <a:fld id="{4D9BCC52-54C2-4A43-AB59-DB8B18261A9B}" type="slidenum">
              <a:rPr lang="en-GB" smtClean="0"/>
              <a:t>30</a:t>
            </a:fld>
            <a:endParaRPr lang="en-GB"/>
          </a:p>
        </p:txBody>
      </p:sp>
    </p:spTree>
    <p:extLst>
      <p:ext uri="{BB962C8B-B14F-4D97-AF65-F5344CB8AC3E}">
        <p14:creationId xmlns:p14="http://schemas.microsoft.com/office/powerpoint/2010/main" val="5915917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Radion</a:t>
            </a:r>
            <a:r>
              <a:rPr lang="fr-FR" dirty="0" smtClean="0"/>
              <a:t>/</a:t>
            </a:r>
            <a:r>
              <a:rPr lang="fr-FR" dirty="0" err="1" smtClean="0"/>
              <a:t>Higgs</a:t>
            </a:r>
            <a:endParaRPr lang="en-GB" dirty="0"/>
          </a:p>
        </p:txBody>
      </p:sp>
      <p:sp>
        <p:nvSpPr>
          <p:cNvPr id="4" name="Espace réservé du pied de page 3"/>
          <p:cNvSpPr>
            <a:spLocks noGrp="1"/>
          </p:cNvSpPr>
          <p:nvPr>
            <p:ph type="ftr" sz="quarter" idx="11"/>
          </p:nvPr>
        </p:nvSpPr>
        <p:spPr/>
        <p:txBody>
          <a:bodyPr/>
          <a:lstStyle/>
          <a:p>
            <a:r>
              <a:rPr lang="nl-NL" smtClean="0"/>
              <a:t>F. Richard GDR November 2015</a:t>
            </a:r>
            <a:endParaRPr lang="en-GB"/>
          </a:p>
        </p:txBody>
      </p:sp>
      <p:sp>
        <p:nvSpPr>
          <p:cNvPr id="5" name="Espace réservé du numéro de diapositive 4"/>
          <p:cNvSpPr>
            <a:spLocks noGrp="1"/>
          </p:cNvSpPr>
          <p:nvPr>
            <p:ph type="sldNum" sz="quarter" idx="12"/>
          </p:nvPr>
        </p:nvSpPr>
        <p:spPr/>
        <p:txBody>
          <a:bodyPr/>
          <a:lstStyle/>
          <a:p>
            <a:fld id="{4D9BCC52-54C2-4A43-AB59-DB8B18261A9B}" type="slidenum">
              <a:rPr lang="en-GB" smtClean="0"/>
              <a:t>31</a:t>
            </a:fld>
            <a:endParaRPr lang="en-GB"/>
          </a:p>
        </p:txBody>
      </p:sp>
      <p:pic>
        <p:nvPicPr>
          <p:cNvPr id="6" name="Image 5"/>
          <p:cNvPicPr/>
          <p:nvPr/>
        </p:nvPicPr>
        <p:blipFill>
          <a:blip r:embed="rId2" cstate="print"/>
          <a:srcRect/>
          <a:stretch>
            <a:fillRect/>
          </a:stretch>
        </p:blipFill>
        <p:spPr bwMode="auto">
          <a:xfrm>
            <a:off x="1680519" y="1830705"/>
            <a:ext cx="7295841" cy="4298246"/>
          </a:xfrm>
          <a:prstGeom prst="rect">
            <a:avLst/>
          </a:prstGeom>
          <a:noFill/>
          <a:ln w="9525">
            <a:noFill/>
            <a:miter lim="800000"/>
            <a:headEnd/>
            <a:tailEnd/>
          </a:ln>
        </p:spPr>
      </p:pic>
    </p:spTree>
    <p:extLst>
      <p:ext uri="{BB962C8B-B14F-4D97-AF65-F5344CB8AC3E}">
        <p14:creationId xmlns:p14="http://schemas.microsoft.com/office/powerpoint/2010/main" val="8387221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Display</a:t>
            </a:r>
            <a:endParaRPr lang="en-GB" dirty="0"/>
          </a:p>
        </p:txBody>
      </p:sp>
      <p:sp>
        <p:nvSpPr>
          <p:cNvPr id="4" name="Espace réservé du pied de page 3"/>
          <p:cNvSpPr>
            <a:spLocks noGrp="1"/>
          </p:cNvSpPr>
          <p:nvPr>
            <p:ph type="ftr" sz="quarter" idx="11"/>
          </p:nvPr>
        </p:nvSpPr>
        <p:spPr/>
        <p:txBody>
          <a:bodyPr/>
          <a:lstStyle/>
          <a:p>
            <a:r>
              <a:rPr lang="nl-NL" smtClean="0"/>
              <a:t>F. Richard GDR November 2015</a:t>
            </a:r>
            <a:endParaRPr lang="en-GB"/>
          </a:p>
        </p:txBody>
      </p:sp>
      <p:sp>
        <p:nvSpPr>
          <p:cNvPr id="5" name="Espace réservé du numéro de diapositive 4"/>
          <p:cNvSpPr>
            <a:spLocks noGrp="1"/>
          </p:cNvSpPr>
          <p:nvPr>
            <p:ph type="sldNum" sz="quarter" idx="12"/>
          </p:nvPr>
        </p:nvSpPr>
        <p:spPr/>
        <p:txBody>
          <a:bodyPr/>
          <a:lstStyle/>
          <a:p>
            <a:fld id="{4D9BCC52-54C2-4A43-AB59-DB8B18261A9B}" type="slidenum">
              <a:rPr lang="en-GB" smtClean="0"/>
              <a:t>32</a:t>
            </a:fld>
            <a:endParaRPr lang="en-GB"/>
          </a:p>
        </p:txBody>
      </p:sp>
      <p:pic>
        <p:nvPicPr>
          <p:cNvPr id="6" name="Image 5"/>
          <p:cNvPicPr>
            <a:picLocks noChangeAspect="1"/>
          </p:cNvPicPr>
          <p:nvPr/>
        </p:nvPicPr>
        <p:blipFill>
          <a:blip r:embed="rId2"/>
          <a:stretch>
            <a:fillRect/>
          </a:stretch>
        </p:blipFill>
        <p:spPr>
          <a:xfrm>
            <a:off x="6265046" y="1690688"/>
            <a:ext cx="3121800" cy="2097267"/>
          </a:xfrm>
          <a:prstGeom prst="rect">
            <a:avLst/>
          </a:prstGeom>
        </p:spPr>
      </p:pic>
      <p:pic>
        <p:nvPicPr>
          <p:cNvPr id="7" name="Image 6"/>
          <p:cNvPicPr>
            <a:picLocks noChangeAspect="1"/>
          </p:cNvPicPr>
          <p:nvPr/>
        </p:nvPicPr>
        <p:blipFill>
          <a:blip r:embed="rId3"/>
          <a:stretch>
            <a:fillRect/>
          </a:stretch>
        </p:blipFill>
        <p:spPr>
          <a:xfrm>
            <a:off x="5985275" y="3920134"/>
            <a:ext cx="3302400" cy="2386767"/>
          </a:xfrm>
          <a:prstGeom prst="rect">
            <a:avLst/>
          </a:prstGeom>
        </p:spPr>
      </p:pic>
    </p:spTree>
    <p:extLst>
      <p:ext uri="{BB962C8B-B14F-4D97-AF65-F5344CB8AC3E}">
        <p14:creationId xmlns:p14="http://schemas.microsoft.com/office/powerpoint/2010/main" val="2156735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8414" y="210145"/>
            <a:ext cx="12043586" cy="6240230"/>
          </a:xfrm>
          <a:prstGeom prst="rect">
            <a:avLst/>
          </a:prstGeom>
          <a:noFill/>
          <a:ln>
            <a:noFill/>
          </a:ln>
        </p:spPr>
      </p:pic>
      <p:sp>
        <p:nvSpPr>
          <p:cNvPr id="5" name="ZoneTexte 4"/>
          <p:cNvSpPr txBox="1"/>
          <p:nvPr/>
        </p:nvSpPr>
        <p:spPr>
          <a:xfrm>
            <a:off x="9985829" y="3330260"/>
            <a:ext cx="1494971" cy="523220"/>
          </a:xfrm>
          <a:prstGeom prst="rect">
            <a:avLst/>
          </a:prstGeom>
          <a:noFill/>
        </p:spPr>
        <p:txBody>
          <a:bodyPr wrap="square" rtlCol="0">
            <a:spAutoFit/>
          </a:bodyPr>
          <a:lstStyle/>
          <a:p>
            <a:r>
              <a:rPr lang="fr-FR" sz="2800" b="1" dirty="0" smtClean="0">
                <a:solidFill>
                  <a:schemeClr val="accent4">
                    <a:lumMod val="75000"/>
                  </a:schemeClr>
                </a:solidFill>
              </a:rPr>
              <a:t>ZL,WL</a:t>
            </a:r>
            <a:endParaRPr lang="en-GB" sz="2800" b="1" dirty="0">
              <a:solidFill>
                <a:schemeClr val="accent4">
                  <a:lumMod val="75000"/>
                </a:schemeClr>
              </a:solidFill>
            </a:endParaRPr>
          </a:p>
        </p:txBody>
      </p:sp>
      <p:sp>
        <p:nvSpPr>
          <p:cNvPr id="3" name="Espace réservé du pied de page 2"/>
          <p:cNvSpPr>
            <a:spLocks noGrp="1"/>
          </p:cNvSpPr>
          <p:nvPr>
            <p:ph type="ftr" sz="quarter" idx="11"/>
          </p:nvPr>
        </p:nvSpPr>
        <p:spPr/>
        <p:txBody>
          <a:bodyPr/>
          <a:lstStyle/>
          <a:p>
            <a:r>
              <a:rPr lang="nl-NL" dirty="0" smtClean="0"/>
              <a:t>F. Richard GDR November 2015</a:t>
            </a:r>
            <a:endParaRPr lang="en-GB" dirty="0"/>
          </a:p>
        </p:txBody>
      </p:sp>
      <p:sp>
        <p:nvSpPr>
          <p:cNvPr id="6" name="Espace réservé du numéro de diapositive 5"/>
          <p:cNvSpPr>
            <a:spLocks noGrp="1"/>
          </p:cNvSpPr>
          <p:nvPr>
            <p:ph type="sldNum" sz="quarter" idx="12"/>
          </p:nvPr>
        </p:nvSpPr>
        <p:spPr/>
        <p:txBody>
          <a:bodyPr/>
          <a:lstStyle/>
          <a:p>
            <a:fld id="{4D9BCC52-54C2-4A43-AB59-DB8B18261A9B}" type="slidenum">
              <a:rPr lang="en-GB" smtClean="0"/>
              <a:t>4</a:t>
            </a:fld>
            <a:endParaRPr lang="en-GB" dirty="0"/>
          </a:p>
        </p:txBody>
      </p:sp>
    </p:spTree>
    <p:extLst>
      <p:ext uri="{BB962C8B-B14F-4D97-AF65-F5344CB8AC3E}">
        <p14:creationId xmlns:p14="http://schemas.microsoft.com/office/powerpoint/2010/main" val="1937012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effectLst>
                  <a:outerShdw blurRad="38100" dist="38100" dir="2700000" algn="tl">
                    <a:srgbClr val="000000">
                      <a:alpha val="43137"/>
                    </a:srgbClr>
                  </a:outerShdw>
                </a:effectLst>
              </a:rPr>
              <a:t>Predictions</a:t>
            </a:r>
            <a:r>
              <a:rPr lang="fr-FR" dirty="0" smtClean="0">
                <a:effectLst>
                  <a:outerShdw blurRad="38100" dist="38100" dir="2700000" algn="tl">
                    <a:srgbClr val="000000">
                      <a:alpha val="43137"/>
                    </a:srgbClr>
                  </a:outerShdw>
                </a:effectLst>
              </a:rPr>
              <a:t> 1.5 </a:t>
            </a:r>
            <a:r>
              <a:rPr lang="fr-FR" dirty="0" err="1" smtClean="0">
                <a:effectLst>
                  <a:outerShdw blurRad="38100" dist="38100" dir="2700000" algn="tl">
                    <a:srgbClr val="000000">
                      <a:alpha val="43137"/>
                    </a:srgbClr>
                  </a:outerShdw>
                </a:effectLst>
              </a:rPr>
              <a:t>TeV</a:t>
            </a:r>
            <a:r>
              <a:rPr lang="fr-FR" dirty="0" smtClean="0">
                <a:effectLst>
                  <a:outerShdw blurRad="38100" dist="38100" dir="2700000" algn="tl">
                    <a:srgbClr val="000000">
                      <a:alpha val="43137"/>
                    </a:srgbClr>
                  </a:outerShdw>
                </a:effectLst>
              </a:rPr>
              <a:t> LHC7 20 fb-1</a:t>
            </a:r>
            <a:endParaRPr lang="en-GB" dirty="0">
              <a:effectLst>
                <a:outerShdw blurRad="38100" dist="38100" dir="2700000" algn="tl">
                  <a:srgbClr val="000000">
                    <a:alpha val="43137"/>
                  </a:srgbClr>
                </a:outerShdw>
              </a:effectLst>
            </a:endParaRPr>
          </a:p>
        </p:txBody>
      </p:sp>
      <p:pic>
        <p:nvPicPr>
          <p:cNvPr id="11" name="Espace réservé du contenu 10"/>
          <p:cNvPicPr>
            <a:picLocks noGrp="1" noChangeAspect="1"/>
          </p:cNvPicPr>
          <p:nvPr>
            <p:ph sz="half" idx="1"/>
          </p:nvPr>
        </p:nvPicPr>
        <p:blipFill>
          <a:blip r:embed="rId2"/>
          <a:stretch>
            <a:fillRect/>
          </a:stretch>
        </p:blipFill>
        <p:spPr>
          <a:xfrm>
            <a:off x="1048929" y="1825625"/>
            <a:ext cx="4760142" cy="4351338"/>
          </a:xfrm>
          <a:prstGeom prst="rect">
            <a:avLst/>
          </a:prstGeom>
        </p:spPr>
      </p:pic>
      <p:sp>
        <p:nvSpPr>
          <p:cNvPr id="10" name="Espace réservé du contenu 9"/>
          <p:cNvSpPr>
            <a:spLocks noGrp="1"/>
          </p:cNvSpPr>
          <p:nvPr>
            <p:ph sz="half" idx="2"/>
          </p:nvPr>
        </p:nvSpPr>
        <p:spPr>
          <a:xfrm>
            <a:off x="6064469" y="1757728"/>
            <a:ext cx="5728138" cy="4351338"/>
          </a:xfrm>
        </p:spPr>
        <p:txBody>
          <a:bodyPr>
            <a:noAutofit/>
          </a:bodyPr>
          <a:lstStyle/>
          <a:p>
            <a:r>
              <a:rPr lang="en-US" sz="3200" dirty="0" smtClean="0"/>
              <a:t>Assumes only </a:t>
            </a:r>
            <a:r>
              <a:rPr lang="en-US" sz="3200" dirty="0" smtClean="0"/>
              <a:t>leptonic</a:t>
            </a:r>
            <a:r>
              <a:rPr lang="en-US" sz="3200" dirty="0" smtClean="0"/>
              <a:t> detection</a:t>
            </a:r>
          </a:p>
          <a:p>
            <a:r>
              <a:rPr lang="en-US" sz="3200" dirty="0" smtClean="0"/>
              <a:t>1.5 </a:t>
            </a:r>
            <a:r>
              <a:rPr lang="en-US" sz="3200" dirty="0" smtClean="0"/>
              <a:t>TeV</a:t>
            </a:r>
            <a:r>
              <a:rPr lang="en-US" sz="3200" dirty="0" smtClean="0"/>
              <a:t> resonances gives a large cross section (this low mass is now questionable given the Higgs measurement) </a:t>
            </a:r>
          </a:p>
          <a:p>
            <a:r>
              <a:rPr lang="en-US" sz="3200" dirty="0" smtClean="0"/>
              <a:t>no contribution from  </a:t>
            </a:r>
            <a:r>
              <a:rPr lang="en-US" sz="3200" dirty="0" smtClean="0"/>
              <a:t>KK</a:t>
            </a:r>
            <a:r>
              <a:rPr lang="en-US" sz="3200" dirty="0" smtClean="0"/>
              <a:t> quarks (narrow resonance)</a:t>
            </a:r>
            <a:endParaRPr lang="en-US" sz="3200" dirty="0"/>
          </a:p>
        </p:txBody>
      </p:sp>
      <p:sp>
        <p:nvSpPr>
          <p:cNvPr id="6" name="Espace réservé du pied de page 5"/>
          <p:cNvSpPr>
            <a:spLocks noGrp="1"/>
          </p:cNvSpPr>
          <p:nvPr>
            <p:ph type="ftr" sz="quarter" idx="11"/>
          </p:nvPr>
        </p:nvSpPr>
        <p:spPr/>
        <p:txBody>
          <a:bodyPr/>
          <a:lstStyle/>
          <a:p>
            <a:r>
              <a:rPr lang="nl-NL" dirty="0" smtClean="0"/>
              <a:t>F. Richard GDR November 2015</a:t>
            </a:r>
            <a:endParaRPr lang="en-GB" dirty="0"/>
          </a:p>
        </p:txBody>
      </p:sp>
      <p:sp>
        <p:nvSpPr>
          <p:cNvPr id="7" name="Espace réservé du numéro de diapositive 6"/>
          <p:cNvSpPr>
            <a:spLocks noGrp="1"/>
          </p:cNvSpPr>
          <p:nvPr>
            <p:ph type="sldNum" sz="quarter" idx="12"/>
          </p:nvPr>
        </p:nvSpPr>
        <p:spPr/>
        <p:txBody>
          <a:bodyPr/>
          <a:lstStyle/>
          <a:p>
            <a:fld id="{4D9BCC52-54C2-4A43-AB59-DB8B18261A9B}" type="slidenum">
              <a:rPr lang="en-GB" smtClean="0"/>
              <a:t>5</a:t>
            </a:fld>
            <a:endParaRPr lang="en-GB" dirty="0"/>
          </a:p>
        </p:txBody>
      </p:sp>
      <p:sp>
        <p:nvSpPr>
          <p:cNvPr id="8" name="Rectangle 7"/>
          <p:cNvSpPr/>
          <p:nvPr/>
        </p:nvSpPr>
        <p:spPr>
          <a:xfrm>
            <a:off x="8610600" y="612407"/>
            <a:ext cx="2071519" cy="830997"/>
          </a:xfrm>
          <a:prstGeom prst="rect">
            <a:avLst/>
          </a:prstGeom>
        </p:spPr>
        <p:txBody>
          <a:bodyPr wrap="square">
            <a:spAutoFit/>
          </a:bodyPr>
          <a:lstStyle/>
          <a:p>
            <a:r>
              <a:rPr lang="fr-FR" sz="2400" b="1" dirty="0" smtClean="0">
                <a:solidFill>
                  <a:srgbClr val="00B0F0"/>
                </a:solidFill>
              </a:rPr>
              <a:t>F. Richard 1203.1762</a:t>
            </a:r>
            <a:endParaRPr lang="en-GB" sz="2400" b="1" dirty="0"/>
          </a:p>
        </p:txBody>
      </p:sp>
    </p:spTree>
    <p:extLst>
      <p:ext uri="{BB962C8B-B14F-4D97-AF65-F5344CB8AC3E}">
        <p14:creationId xmlns:p14="http://schemas.microsoft.com/office/powerpoint/2010/main" val="428895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a:normAutofit/>
          </a:bodyPr>
          <a:lstStyle/>
          <a:p>
            <a:r>
              <a:rPr lang="fr-FR" sz="4800" dirty="0" err="1" smtClean="0">
                <a:effectLst>
                  <a:outerShdw blurRad="38100" dist="38100" dir="2700000" algn="tl">
                    <a:srgbClr val="000000">
                      <a:alpha val="43137"/>
                    </a:srgbClr>
                  </a:outerShdw>
                </a:effectLst>
              </a:rPr>
              <a:t>Visibility</a:t>
            </a:r>
            <a:endParaRPr lang="en-GB" sz="4800" dirty="0">
              <a:effectLst>
                <a:outerShdw blurRad="38100" dist="38100" dir="2700000" algn="tl">
                  <a:srgbClr val="000000">
                    <a:alpha val="43137"/>
                  </a:srgbClr>
                </a:outerShdw>
              </a:effectLst>
            </a:endParaRPr>
          </a:p>
        </p:txBody>
      </p:sp>
      <p:sp>
        <p:nvSpPr>
          <p:cNvPr id="15" name="Espace réservé du contenu 14"/>
          <p:cNvSpPr>
            <a:spLocks noGrp="1"/>
          </p:cNvSpPr>
          <p:nvPr>
            <p:ph idx="1"/>
          </p:nvPr>
        </p:nvSpPr>
        <p:spPr/>
        <p:txBody>
          <a:bodyPr>
            <a:normAutofit/>
          </a:bodyPr>
          <a:lstStyle/>
          <a:p>
            <a:r>
              <a:rPr lang="en-US" sz="3000" dirty="0" smtClean="0"/>
              <a:t>Purely </a:t>
            </a:r>
            <a:r>
              <a:rPr lang="en-US" sz="3000" dirty="0" smtClean="0"/>
              <a:t>leptonic</a:t>
            </a:r>
            <a:r>
              <a:rPr lang="en-US" sz="3000" dirty="0" smtClean="0"/>
              <a:t> modes were assumed but for LHC7 with 20fb-1 and </a:t>
            </a:r>
            <a:r>
              <a:rPr lang="en-US" sz="3000" dirty="0" smtClean="0"/>
              <a:t>Mkk</a:t>
            </a:r>
            <a:r>
              <a:rPr lang="en-US" sz="3000" dirty="0" smtClean="0"/>
              <a:t>=1.5 </a:t>
            </a:r>
            <a:r>
              <a:rPr lang="en-US" sz="3000" dirty="0" smtClean="0"/>
              <a:t>TeV</a:t>
            </a:r>
            <a:r>
              <a:rPr lang="en-US" sz="3000" dirty="0" smtClean="0"/>
              <a:t> </a:t>
            </a:r>
          </a:p>
          <a:p>
            <a:r>
              <a:rPr lang="en-US" sz="3000" dirty="0" smtClean="0"/>
              <a:t>~10 times less cross section for </a:t>
            </a:r>
            <a:r>
              <a:rPr lang="en-US" sz="3000" dirty="0" smtClean="0"/>
              <a:t>Mkk</a:t>
            </a:r>
            <a:r>
              <a:rPr lang="en-US" sz="3000" dirty="0" smtClean="0"/>
              <a:t>=2 </a:t>
            </a:r>
            <a:r>
              <a:rPr lang="en-US" sz="3000" dirty="0" smtClean="0"/>
              <a:t>TeV</a:t>
            </a:r>
            <a:r>
              <a:rPr lang="en-US" sz="3000" dirty="0" smtClean="0"/>
              <a:t> which can be recovered using SL and hadronic modes</a:t>
            </a:r>
          </a:p>
          <a:p>
            <a:r>
              <a:rPr lang="en-US" sz="3000" dirty="0" smtClean="0"/>
              <a:t>Purification of W/Z jets is achieved by ATLAS with an efficiency ~35% </a:t>
            </a:r>
          </a:p>
          <a:p>
            <a:r>
              <a:rPr lang="en-US" sz="3000" dirty="0" smtClean="0"/>
              <a:t>One would expect a signal in SL  (mass resolution ?) for WW and ZW</a:t>
            </a:r>
          </a:p>
          <a:p>
            <a:r>
              <a:rPr lang="en-US" sz="3000" dirty="0" smtClean="0"/>
              <a:t>CMS ‘sees’ indications ~2 </a:t>
            </a:r>
            <a:r>
              <a:rPr lang="en-US" sz="3000" dirty="0" smtClean="0"/>
              <a:t>sd</a:t>
            </a:r>
            <a:r>
              <a:rPr lang="en-US" sz="3000" dirty="0" smtClean="0"/>
              <a:t> for </a:t>
            </a:r>
            <a:r>
              <a:rPr lang="en-US" sz="3000" dirty="0" smtClean="0"/>
              <a:t>llqq</a:t>
            </a:r>
            <a:r>
              <a:rPr lang="en-US" sz="3000" dirty="0" smtClean="0"/>
              <a:t> and </a:t>
            </a:r>
            <a:r>
              <a:rPr lang="en-US" sz="3000" dirty="0" smtClean="0"/>
              <a:t>l</a:t>
            </a:r>
            <a:r>
              <a:rPr lang="en-US" sz="3000" dirty="0" smtClean="0">
                <a:latin typeface="Symbol" panose="05050102010706020507" pitchFamily="18" charset="2"/>
              </a:rPr>
              <a:t>n</a:t>
            </a:r>
            <a:r>
              <a:rPr lang="en-US" sz="3000" dirty="0" smtClean="0"/>
              <a:t>qq</a:t>
            </a:r>
            <a:endParaRPr lang="en-US" sz="3000" dirty="0"/>
          </a:p>
        </p:txBody>
      </p:sp>
      <p:sp>
        <p:nvSpPr>
          <p:cNvPr id="5" name="Espace réservé du pied de page 4"/>
          <p:cNvSpPr>
            <a:spLocks noGrp="1"/>
          </p:cNvSpPr>
          <p:nvPr>
            <p:ph type="ftr" sz="quarter" idx="11"/>
          </p:nvPr>
        </p:nvSpPr>
        <p:spPr/>
        <p:txBody>
          <a:bodyPr/>
          <a:lstStyle/>
          <a:p>
            <a:r>
              <a:rPr lang="nl-NL" dirty="0" smtClean="0"/>
              <a:t>F. Richard GDR November 2015</a:t>
            </a:r>
            <a:endParaRPr lang="en-GB" dirty="0"/>
          </a:p>
        </p:txBody>
      </p:sp>
      <p:sp>
        <p:nvSpPr>
          <p:cNvPr id="6" name="Espace réservé du numéro de diapositive 5"/>
          <p:cNvSpPr>
            <a:spLocks noGrp="1"/>
          </p:cNvSpPr>
          <p:nvPr>
            <p:ph type="sldNum" sz="quarter" idx="12"/>
          </p:nvPr>
        </p:nvSpPr>
        <p:spPr/>
        <p:txBody>
          <a:bodyPr/>
          <a:lstStyle/>
          <a:p>
            <a:fld id="{4D9BCC52-54C2-4A43-AB59-DB8B18261A9B}" type="slidenum">
              <a:rPr lang="en-GB" smtClean="0"/>
              <a:t>6</a:t>
            </a:fld>
            <a:endParaRPr lang="en-GB" dirty="0"/>
          </a:p>
        </p:txBody>
      </p:sp>
      <p:graphicFrame>
        <p:nvGraphicFramePr>
          <p:cNvPr id="19" name="Tableau 18"/>
          <p:cNvGraphicFramePr>
            <a:graphicFrameLocks noGrp="1"/>
          </p:cNvGraphicFramePr>
          <p:nvPr>
            <p:extLst>
              <p:ext uri="{D42A27DB-BD31-4B8C-83A1-F6EECF244321}">
                <p14:modId xmlns:p14="http://schemas.microsoft.com/office/powerpoint/2010/main" val="1200369331"/>
              </p:ext>
            </p:extLst>
          </p:nvPr>
        </p:nvGraphicFramePr>
        <p:xfrm>
          <a:off x="4038600" y="202831"/>
          <a:ext cx="8128000" cy="1112520"/>
        </p:xfrm>
        <a:graphic>
          <a:graphicData uri="http://schemas.openxmlformats.org/drawingml/2006/table">
            <a:tbl>
              <a:tblPr firstRow="1" bandRow="1">
                <a:tableStyleId>{5C22544A-7EE6-4342-B048-85BDC9FD1C3A}</a:tableStyleId>
              </a:tblPr>
              <a:tblGrid>
                <a:gridCol w="2032000"/>
                <a:gridCol w="2032000"/>
                <a:gridCol w="2032000"/>
                <a:gridCol w="2032000"/>
              </a:tblGrid>
              <a:tr h="370840">
                <a:tc>
                  <a:txBody>
                    <a:bodyPr/>
                    <a:lstStyle/>
                    <a:p>
                      <a:r>
                        <a:rPr lang="fr-FR" dirty="0" smtClean="0"/>
                        <a:t>Mode</a:t>
                      </a:r>
                      <a:endParaRPr lang="en-GB" dirty="0"/>
                    </a:p>
                  </a:txBody>
                  <a:tcPr/>
                </a:tc>
                <a:tc>
                  <a:txBody>
                    <a:bodyPr/>
                    <a:lstStyle/>
                    <a:p>
                      <a:r>
                        <a:rPr lang="fr-FR" dirty="0" smtClean="0"/>
                        <a:t>Leptonic</a:t>
                      </a:r>
                      <a:endParaRPr lang="en-GB" dirty="0"/>
                    </a:p>
                  </a:txBody>
                  <a:tcPr/>
                </a:tc>
                <a:tc>
                  <a:txBody>
                    <a:bodyPr/>
                    <a:lstStyle/>
                    <a:p>
                      <a:r>
                        <a:rPr lang="fr-FR" dirty="0" smtClean="0"/>
                        <a:t>Semi-leptonic</a:t>
                      </a:r>
                      <a:endParaRPr lang="en-GB" dirty="0"/>
                    </a:p>
                  </a:txBody>
                  <a:tcPr/>
                </a:tc>
                <a:tc>
                  <a:txBody>
                    <a:bodyPr/>
                    <a:lstStyle/>
                    <a:p>
                      <a:r>
                        <a:rPr lang="fr-FR" dirty="0" smtClean="0"/>
                        <a:t>Hadronic</a:t>
                      </a:r>
                      <a:endParaRPr lang="en-GB" dirty="0"/>
                    </a:p>
                  </a:txBody>
                  <a:tcPr/>
                </a:tc>
              </a:tr>
              <a:tr h="370840">
                <a:tc>
                  <a:txBody>
                    <a:bodyPr/>
                    <a:lstStyle/>
                    <a:p>
                      <a:r>
                        <a:rPr lang="fr-FR" dirty="0" smtClean="0"/>
                        <a:t>WW</a:t>
                      </a:r>
                      <a:endParaRPr lang="en-GB" dirty="0"/>
                    </a:p>
                  </a:txBody>
                  <a:tcPr/>
                </a:tc>
                <a:tc>
                  <a:txBody>
                    <a:bodyPr/>
                    <a:lstStyle/>
                    <a:p>
                      <a:r>
                        <a:rPr lang="fr-FR" dirty="0" smtClean="0"/>
                        <a:t>5%</a:t>
                      </a:r>
                      <a:endParaRPr lang="en-GB" dirty="0"/>
                    </a:p>
                  </a:txBody>
                  <a:tcPr/>
                </a:tc>
                <a:tc>
                  <a:txBody>
                    <a:bodyPr/>
                    <a:lstStyle/>
                    <a:p>
                      <a:r>
                        <a:rPr lang="fr-FR" dirty="0" smtClean="0"/>
                        <a:t>30%</a:t>
                      </a:r>
                      <a:endParaRPr lang="en-GB" dirty="0"/>
                    </a:p>
                  </a:txBody>
                  <a:tcPr/>
                </a:tc>
                <a:tc>
                  <a:txBody>
                    <a:bodyPr/>
                    <a:lstStyle/>
                    <a:p>
                      <a:r>
                        <a:rPr lang="fr-FR" dirty="0" smtClean="0"/>
                        <a:t>44%</a:t>
                      </a:r>
                      <a:endParaRPr lang="en-GB" dirty="0"/>
                    </a:p>
                  </a:txBody>
                  <a:tcPr/>
                </a:tc>
              </a:tr>
              <a:tr h="370840">
                <a:tc>
                  <a:txBody>
                    <a:bodyPr/>
                    <a:lstStyle/>
                    <a:p>
                      <a:r>
                        <a:rPr lang="fr-FR" dirty="0" smtClean="0"/>
                        <a:t>ZW</a:t>
                      </a:r>
                      <a:endParaRPr lang="en-GB" dirty="0"/>
                    </a:p>
                  </a:txBody>
                  <a:tcPr/>
                </a:tc>
                <a:tc>
                  <a:txBody>
                    <a:bodyPr/>
                    <a:lstStyle/>
                    <a:p>
                      <a:r>
                        <a:rPr lang="fr-FR" dirty="0" smtClean="0"/>
                        <a:t>2%</a:t>
                      </a:r>
                      <a:endParaRPr lang="en-GB" dirty="0"/>
                    </a:p>
                  </a:txBody>
                  <a:tcPr/>
                </a:tc>
                <a:tc>
                  <a:txBody>
                    <a:bodyPr/>
                    <a:lstStyle/>
                    <a:p>
                      <a:r>
                        <a:rPr lang="fr-FR" dirty="0" smtClean="0"/>
                        <a:t>47%</a:t>
                      </a:r>
                      <a:endParaRPr lang="en-GB" dirty="0"/>
                    </a:p>
                  </a:txBody>
                  <a:tcPr/>
                </a:tc>
                <a:tc>
                  <a:txBody>
                    <a:bodyPr/>
                    <a:lstStyle/>
                    <a:p>
                      <a:r>
                        <a:rPr lang="fr-FR" dirty="0" smtClean="0"/>
                        <a:t>47%</a:t>
                      </a:r>
                      <a:endParaRPr lang="en-GB" dirty="0"/>
                    </a:p>
                  </a:txBody>
                  <a:tcPr/>
                </a:tc>
              </a:tr>
            </a:tbl>
          </a:graphicData>
        </a:graphic>
      </p:graphicFrame>
    </p:spTree>
    <p:extLst>
      <p:ext uri="{BB962C8B-B14F-4D97-AF65-F5344CB8AC3E}">
        <p14:creationId xmlns:p14="http://schemas.microsoft.com/office/powerpoint/2010/main" val="421078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 calcmode="lin" valueType="num">
                                      <p:cBhvr additive="base">
                                        <p:cTn id="19"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 calcmode="lin" valueType="num">
                                      <p:cBhvr additive="base">
                                        <p:cTn id="25"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xEl>
                                              <p:pRg st="4" end="4"/>
                                            </p:txEl>
                                          </p:spTgt>
                                        </p:tgtEl>
                                        <p:attrNameLst>
                                          <p:attrName>style.visibility</p:attrName>
                                        </p:attrNameLst>
                                      </p:cBhvr>
                                      <p:to>
                                        <p:strVal val="visible"/>
                                      </p:to>
                                    </p:set>
                                    <p:anim calcmode="lin" valueType="num">
                                      <p:cBhvr additive="base">
                                        <p:cTn id="31"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dirty="0" err="1" smtClean="0">
                <a:effectLst>
                  <a:outerShdw blurRad="38100" dist="38100" dir="2700000" algn="tl">
                    <a:srgbClr val="000000">
                      <a:alpha val="43137"/>
                    </a:srgbClr>
                  </a:outerShdw>
                </a:effectLst>
              </a:rPr>
              <a:t>Hypoteses</a:t>
            </a:r>
            <a:r>
              <a:rPr lang="fr-FR" sz="4800" dirty="0" smtClean="0">
                <a:effectLst>
                  <a:outerShdw blurRad="38100" dist="38100" dir="2700000" algn="tl">
                    <a:srgbClr val="000000">
                      <a:alpha val="43137"/>
                    </a:srgbClr>
                  </a:outerShdw>
                </a:effectLst>
              </a:rPr>
              <a:t> </a:t>
            </a:r>
            <a:endParaRPr lang="en-GB" sz="4800" dirty="0">
              <a:effectLst>
                <a:outerShdw blurRad="38100" dist="38100" dir="2700000" algn="tl">
                  <a:srgbClr val="000000">
                    <a:alpha val="43137"/>
                  </a:srgbClr>
                </a:outerShdw>
              </a:effectLst>
            </a:endParaRPr>
          </a:p>
        </p:txBody>
      </p:sp>
      <p:sp>
        <p:nvSpPr>
          <p:cNvPr id="3" name="Espace réservé du contenu 2"/>
          <p:cNvSpPr>
            <a:spLocks noGrp="1"/>
          </p:cNvSpPr>
          <p:nvPr>
            <p:ph sz="half" idx="1"/>
          </p:nvPr>
        </p:nvSpPr>
        <p:spPr>
          <a:xfrm>
            <a:off x="838199" y="1644479"/>
            <a:ext cx="5459083" cy="4351338"/>
          </a:xfrm>
        </p:spPr>
        <p:txBody>
          <a:bodyPr>
            <a:normAutofit fontScale="92500" lnSpcReduction="10000"/>
          </a:bodyPr>
          <a:lstStyle/>
          <a:p>
            <a:r>
              <a:rPr lang="en-US" dirty="0" smtClean="0"/>
              <a:t>Formalism can be found in 0810.1497</a:t>
            </a:r>
          </a:p>
          <a:p>
            <a:r>
              <a:rPr lang="en-US" dirty="0" smtClean="0"/>
              <a:t>ATLAS indications correspond to narrow resonances therefore one assumes that Z’/</a:t>
            </a:r>
            <a:r>
              <a:rPr lang="en-US" dirty="0" smtClean="0"/>
              <a:t>Zkk</a:t>
            </a:r>
            <a:r>
              <a:rPr lang="en-US" dirty="0" smtClean="0"/>
              <a:t> does not couple to KK quarks</a:t>
            </a:r>
          </a:p>
          <a:p>
            <a:r>
              <a:rPr lang="en-US" dirty="0" smtClean="0"/>
              <a:t>For Z’ this width is dominated by </a:t>
            </a:r>
            <a:r>
              <a:rPr lang="en-US" b="1" dirty="0" smtClean="0"/>
              <a:t>the resolution function (</a:t>
            </a:r>
            <a:r>
              <a:rPr lang="en-US" b="1" dirty="0" smtClean="0">
                <a:latin typeface="Symbol" panose="05050102010706020507" pitchFamily="18" charset="2"/>
              </a:rPr>
              <a:t>s</a:t>
            </a:r>
            <a:r>
              <a:rPr lang="en-US" b="1" dirty="0" smtClean="0"/>
              <a:t>/M~4%</a:t>
            </a:r>
            <a:r>
              <a:rPr lang="en-US" dirty="0" smtClean="0"/>
              <a:t>) </a:t>
            </a:r>
          </a:p>
          <a:p>
            <a:r>
              <a:rPr lang="en-US" dirty="0" smtClean="0"/>
              <a:t>For W’ where </a:t>
            </a:r>
            <a:r>
              <a:rPr lang="en-US" dirty="0" smtClean="0"/>
              <a:t>t’b</a:t>
            </a:r>
            <a:r>
              <a:rPr lang="en-US" dirty="0" smtClean="0"/>
              <a:t> type channels could contribute widening the BW</a:t>
            </a:r>
          </a:p>
          <a:p>
            <a:r>
              <a:rPr lang="en-US" dirty="0" smtClean="0"/>
              <a:t>Main parameters Q(</a:t>
            </a:r>
            <a:r>
              <a:rPr lang="en-US" dirty="0" smtClean="0"/>
              <a:t>qL</a:t>
            </a:r>
            <a:r>
              <a:rPr lang="en-US" dirty="0" smtClean="0"/>
              <a:t>)=0.3       Q(</a:t>
            </a:r>
            <a:r>
              <a:rPr lang="en-US" dirty="0" smtClean="0"/>
              <a:t>qR</a:t>
            </a:r>
            <a:r>
              <a:rPr lang="en-US" dirty="0" smtClean="0"/>
              <a:t>)=-0.2 </a:t>
            </a:r>
            <a:r>
              <a:rPr lang="en-US" dirty="0" smtClean="0"/>
              <a:t>gZ</a:t>
            </a:r>
            <a:r>
              <a:rPr lang="en-US" dirty="0" smtClean="0"/>
              <a:t>=</a:t>
            </a:r>
            <a:r>
              <a:rPr lang="en-US" dirty="0" smtClean="0"/>
              <a:t>gZ</a:t>
            </a:r>
            <a:r>
              <a:rPr lang="en-US" dirty="0" smtClean="0"/>
              <a:t>’  </a:t>
            </a:r>
          </a:p>
          <a:p>
            <a:endParaRPr lang="fr-FR" dirty="0" smtClean="0"/>
          </a:p>
        </p:txBody>
      </p:sp>
      <p:sp>
        <p:nvSpPr>
          <p:cNvPr id="4" name="Espace réservé du contenu 3"/>
          <p:cNvSpPr>
            <a:spLocks noGrp="1"/>
          </p:cNvSpPr>
          <p:nvPr>
            <p:ph sz="half" idx="2"/>
          </p:nvPr>
        </p:nvSpPr>
        <p:spPr/>
        <p:txBody>
          <a:bodyPr>
            <a:normAutofit fontScale="92500" lnSpcReduction="10000"/>
          </a:bodyPr>
          <a:lstStyle/>
          <a:p>
            <a:endParaRPr lang="en-GB" dirty="0"/>
          </a:p>
        </p:txBody>
      </p:sp>
      <p:sp>
        <p:nvSpPr>
          <p:cNvPr id="5" name="Espace réservé du pied de page 4"/>
          <p:cNvSpPr>
            <a:spLocks noGrp="1"/>
          </p:cNvSpPr>
          <p:nvPr>
            <p:ph type="ftr" sz="quarter" idx="11"/>
          </p:nvPr>
        </p:nvSpPr>
        <p:spPr/>
        <p:txBody>
          <a:bodyPr/>
          <a:lstStyle/>
          <a:p>
            <a:r>
              <a:rPr lang="nl-NL" dirty="0" smtClean="0"/>
              <a:t>F. Richard GDR November 2015</a:t>
            </a:r>
            <a:endParaRPr lang="en-GB" dirty="0"/>
          </a:p>
        </p:txBody>
      </p:sp>
      <p:sp>
        <p:nvSpPr>
          <p:cNvPr id="6" name="Espace réservé du numéro de diapositive 5"/>
          <p:cNvSpPr>
            <a:spLocks noGrp="1"/>
          </p:cNvSpPr>
          <p:nvPr>
            <p:ph type="sldNum" sz="quarter" idx="12"/>
          </p:nvPr>
        </p:nvSpPr>
        <p:spPr/>
        <p:txBody>
          <a:bodyPr/>
          <a:lstStyle/>
          <a:p>
            <a:fld id="{4D9BCC52-54C2-4A43-AB59-DB8B18261A9B}" type="slidenum">
              <a:rPr lang="en-GB" smtClean="0"/>
              <a:t>7</a:t>
            </a:fld>
            <a:endParaRPr lang="en-GB"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83748" y="2144820"/>
            <a:ext cx="5215728" cy="3396865"/>
          </a:xfrm>
          <a:prstGeom prst="rect">
            <a:avLst/>
          </a:prstGeom>
          <a:noFill/>
          <a:ln>
            <a:noFill/>
          </a:ln>
        </p:spPr>
      </p:pic>
      <p:graphicFrame>
        <p:nvGraphicFramePr>
          <p:cNvPr id="9" name="Tableau 8"/>
          <p:cNvGraphicFramePr>
            <a:graphicFrameLocks noGrp="1" noChangeAspect="1"/>
          </p:cNvGraphicFramePr>
          <p:nvPr>
            <p:extLst>
              <p:ext uri="{D42A27DB-BD31-4B8C-83A1-F6EECF244321}">
                <p14:modId xmlns:p14="http://schemas.microsoft.com/office/powerpoint/2010/main" val="3592964685"/>
              </p:ext>
            </p:extLst>
          </p:nvPr>
        </p:nvGraphicFramePr>
        <p:xfrm>
          <a:off x="2712994" y="6005945"/>
          <a:ext cx="6461212" cy="687058"/>
        </p:xfrm>
        <a:graphic>
          <a:graphicData uri="http://schemas.openxmlformats.org/drawingml/2006/table">
            <a:tbl>
              <a:tblPr firstRow="1" firstCol="1" bandRow="1">
                <a:tableStyleId>{5C22544A-7EE6-4342-B048-85BDC9FD1C3A}</a:tableStyleId>
              </a:tblPr>
              <a:tblGrid>
                <a:gridCol w="1097308"/>
                <a:gridCol w="1092317"/>
                <a:gridCol w="1084474"/>
                <a:gridCol w="1093030"/>
                <a:gridCol w="1088752"/>
                <a:gridCol w="1005331"/>
              </a:tblGrid>
              <a:tr h="210680">
                <a:tc>
                  <a:txBody>
                    <a:bodyPr/>
                    <a:lstStyle/>
                    <a:p>
                      <a:pPr>
                        <a:lnSpc>
                          <a:spcPct val="107000"/>
                        </a:lnSpc>
                        <a:spcAft>
                          <a:spcPts val="0"/>
                        </a:spcAft>
                      </a:pPr>
                      <a:r>
                        <a:rPr lang="en-GB" sz="1800" dirty="0" smtClean="0">
                          <a:effectLst/>
                        </a:rPr>
                        <a:t>Makk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MZkk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MZ’</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latin typeface="Symbol" panose="05050102010706020507" pitchFamily="18" charset="2"/>
                        </a:rPr>
                        <a:t>G</a:t>
                      </a:r>
                      <a:r>
                        <a:rPr lang="en-GB" sz="1800" dirty="0" smtClean="0">
                          <a:effectLst/>
                        </a:rPr>
                        <a:t>Akk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latin typeface="Symbol" panose="05050102010706020507" pitchFamily="18" charset="2"/>
                        </a:rPr>
                        <a:t>G</a:t>
                      </a:r>
                      <a:r>
                        <a:rPr lang="en-GB" sz="1800" dirty="0" smtClean="0">
                          <a:effectLst/>
                        </a:rPr>
                        <a:t>Zkk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latin typeface="Symbol" panose="05050102010706020507" pitchFamily="18" charset="2"/>
                        </a:rPr>
                        <a:t>G</a:t>
                      </a:r>
                      <a:r>
                        <a:rPr lang="en-GB" sz="1800" dirty="0" smtClean="0">
                          <a:effectLst/>
                        </a:rPr>
                        <a:t>Z</a:t>
                      </a:r>
                      <a:r>
                        <a:rPr lang="en-GB" sz="1800" dirty="0">
                          <a:effectLst/>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06578">
                <a:tc>
                  <a:txBody>
                    <a:bodyPr/>
                    <a:lstStyle/>
                    <a:p>
                      <a:pPr>
                        <a:lnSpc>
                          <a:spcPct val="107000"/>
                        </a:lnSpc>
                        <a:spcAft>
                          <a:spcPts val="0"/>
                        </a:spcAft>
                      </a:pPr>
                      <a:r>
                        <a:rPr lang="en-GB" sz="1800" dirty="0">
                          <a:effectLst/>
                        </a:rPr>
                        <a:t>1950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2000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1962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68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98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95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09817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effectLst>
                  <a:outerShdw blurRad="38100" dist="38100" dir="2700000" algn="tl">
                    <a:srgbClr val="000000">
                      <a:alpha val="43137"/>
                    </a:srgbClr>
                  </a:outerShdw>
                </a:effectLst>
              </a:rPr>
              <a:t>ATLAS </a:t>
            </a:r>
            <a:r>
              <a:rPr lang="en-GB" dirty="0" smtClean="0">
                <a:effectLst>
                  <a:outerShdw blurRad="38100" dist="38100" dir="2700000" algn="tl">
                    <a:srgbClr val="000000">
                      <a:alpha val="43137"/>
                    </a:srgbClr>
                  </a:outerShdw>
                </a:effectLst>
              </a:rPr>
              <a:t>1506.00962</a:t>
            </a:r>
            <a:r>
              <a:rPr lang="en-GB" dirty="0"/>
              <a:t/>
            </a:r>
            <a:br>
              <a:rPr lang="en-GB" dirty="0"/>
            </a:br>
            <a:endParaRPr lang="en-GB" dirty="0"/>
          </a:p>
        </p:txBody>
      </p:sp>
      <p:sp>
        <p:nvSpPr>
          <p:cNvPr id="9" name="Espace réservé du contenu 8"/>
          <p:cNvSpPr>
            <a:spLocks noGrp="1"/>
          </p:cNvSpPr>
          <p:nvPr>
            <p:ph sz="half" idx="1"/>
          </p:nvPr>
        </p:nvSpPr>
        <p:spPr/>
        <p:txBody>
          <a:bodyPr/>
          <a:lstStyle/>
          <a:p>
            <a:endParaRPr lang="en-GB" dirty="0"/>
          </a:p>
        </p:txBody>
      </p:sp>
      <p:sp>
        <p:nvSpPr>
          <p:cNvPr id="10" name="Espace réservé du contenu 9"/>
          <p:cNvSpPr>
            <a:spLocks noGrp="1"/>
          </p:cNvSpPr>
          <p:nvPr>
            <p:ph sz="half" idx="2"/>
          </p:nvPr>
        </p:nvSpPr>
        <p:spPr>
          <a:xfrm>
            <a:off x="6570519" y="-46826"/>
            <a:ext cx="5181600" cy="6723251"/>
          </a:xfrm>
        </p:spPr>
        <p:txBody>
          <a:bodyPr/>
          <a:lstStyle/>
          <a:p>
            <a:endParaRPr lang="en-GB" dirty="0"/>
          </a:p>
        </p:txBody>
      </p:sp>
      <p:sp>
        <p:nvSpPr>
          <p:cNvPr id="6" name="Espace réservé du pied de page 5"/>
          <p:cNvSpPr>
            <a:spLocks noGrp="1"/>
          </p:cNvSpPr>
          <p:nvPr>
            <p:ph type="ftr" sz="quarter" idx="11"/>
          </p:nvPr>
        </p:nvSpPr>
        <p:spPr/>
        <p:txBody>
          <a:bodyPr/>
          <a:lstStyle/>
          <a:p>
            <a:r>
              <a:rPr lang="nl-NL" dirty="0" smtClean="0"/>
              <a:t>F. Richard GDR November 2015</a:t>
            </a:r>
            <a:endParaRPr lang="en-GB" dirty="0"/>
          </a:p>
        </p:txBody>
      </p:sp>
      <p:sp>
        <p:nvSpPr>
          <p:cNvPr id="7" name="Espace réservé du numéro de diapositive 6"/>
          <p:cNvSpPr>
            <a:spLocks noGrp="1"/>
          </p:cNvSpPr>
          <p:nvPr>
            <p:ph type="sldNum" sz="quarter" idx="12"/>
          </p:nvPr>
        </p:nvSpPr>
        <p:spPr/>
        <p:txBody>
          <a:bodyPr/>
          <a:lstStyle/>
          <a:p>
            <a:fld id="{4D9BCC52-54C2-4A43-AB59-DB8B18261A9B}" type="slidenum">
              <a:rPr lang="en-GB" smtClean="0"/>
              <a:t>8</a:t>
            </a:fld>
            <a:endParaRPr lang="en-GB" dirty="0"/>
          </a:p>
        </p:txBody>
      </p:sp>
      <p:sp>
        <p:nvSpPr>
          <p:cNvPr id="8" name="Rectangle 7"/>
          <p:cNvSpPr/>
          <p:nvPr/>
        </p:nvSpPr>
        <p:spPr>
          <a:xfrm>
            <a:off x="653562" y="6475254"/>
            <a:ext cx="184731" cy="369332"/>
          </a:xfrm>
          <a:prstGeom prst="rect">
            <a:avLst/>
          </a:prstGeom>
        </p:spPr>
        <p:txBody>
          <a:bodyPr wrap="none">
            <a:spAutoFit/>
          </a:bodyPr>
          <a:lstStyle/>
          <a:p>
            <a:endParaRPr lang="en-GB" dirty="0"/>
          </a:p>
        </p:txBody>
      </p:sp>
      <p:pic>
        <p:nvPicPr>
          <p:cNvPr id="5" name="Image 4"/>
          <p:cNvPicPr>
            <a:picLocks noChangeAspect="1"/>
          </p:cNvPicPr>
          <p:nvPr/>
        </p:nvPicPr>
        <p:blipFill>
          <a:blip r:embed="rId2"/>
          <a:stretch>
            <a:fillRect/>
          </a:stretch>
        </p:blipFill>
        <p:spPr>
          <a:xfrm>
            <a:off x="7241930" y="3494916"/>
            <a:ext cx="3617595" cy="3248978"/>
          </a:xfrm>
          <a:prstGeom prst="rect">
            <a:avLst/>
          </a:prstGeom>
        </p:spPr>
      </p:pic>
      <p:pic>
        <p:nvPicPr>
          <p:cNvPr id="15" name="Image 14"/>
          <p:cNvPicPr>
            <a:picLocks noChangeAspect="1"/>
          </p:cNvPicPr>
          <p:nvPr/>
        </p:nvPicPr>
        <p:blipFill>
          <a:blip r:embed="rId3"/>
          <a:stretch>
            <a:fillRect/>
          </a:stretch>
        </p:blipFill>
        <p:spPr>
          <a:xfrm>
            <a:off x="0" y="482680"/>
            <a:ext cx="7010400" cy="6477000"/>
          </a:xfrm>
          <a:prstGeom prst="rect">
            <a:avLst/>
          </a:prstGeom>
        </p:spPr>
      </p:pic>
      <p:pic>
        <p:nvPicPr>
          <p:cNvPr id="17" name="Image 16"/>
          <p:cNvPicPr>
            <a:picLocks noChangeAspect="1"/>
          </p:cNvPicPr>
          <p:nvPr/>
        </p:nvPicPr>
        <p:blipFill>
          <a:blip r:embed="rId4"/>
          <a:stretch>
            <a:fillRect/>
          </a:stretch>
        </p:blipFill>
        <p:spPr>
          <a:xfrm>
            <a:off x="7241930" y="81870"/>
            <a:ext cx="3599021" cy="3289935"/>
          </a:xfrm>
          <a:prstGeom prst="rect">
            <a:avLst/>
          </a:prstGeom>
        </p:spPr>
      </p:pic>
    </p:spTree>
    <p:extLst>
      <p:ext uri="{BB962C8B-B14F-4D97-AF65-F5344CB8AC3E}">
        <p14:creationId xmlns:p14="http://schemas.microsoft.com/office/powerpoint/2010/main" val="251616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normAutofit/>
          </a:bodyPr>
          <a:lstStyle/>
          <a:p>
            <a:r>
              <a:rPr lang="fr-FR" sz="4800" dirty="0" smtClean="0">
                <a:effectLst>
                  <a:outerShdw blurRad="38100" dist="38100" dir="2700000" algn="tl">
                    <a:srgbClr val="000000">
                      <a:alpha val="43137"/>
                    </a:srgbClr>
                  </a:outerShdw>
                </a:effectLst>
              </a:rPr>
              <a:t>Caveats</a:t>
            </a:r>
            <a:r>
              <a:rPr lang="fr-FR" sz="4800" dirty="0" smtClean="0">
                <a:effectLst>
                  <a:outerShdw blurRad="38100" dist="38100" dir="2700000" algn="tl">
                    <a:srgbClr val="000000">
                      <a:alpha val="43137"/>
                    </a:srgbClr>
                  </a:outerShdw>
                </a:effectLst>
              </a:rPr>
              <a:t> </a:t>
            </a:r>
            <a:endParaRPr lang="en-GB" sz="4800" dirty="0">
              <a:effectLst>
                <a:outerShdw blurRad="38100" dist="38100" dir="2700000" algn="tl">
                  <a:srgbClr val="000000">
                    <a:alpha val="43137"/>
                  </a:srgbClr>
                </a:outerShdw>
              </a:effectLst>
            </a:endParaRPr>
          </a:p>
        </p:txBody>
      </p:sp>
      <p:sp>
        <p:nvSpPr>
          <p:cNvPr id="8" name="Espace réservé du contenu 7"/>
          <p:cNvSpPr>
            <a:spLocks noGrp="1"/>
          </p:cNvSpPr>
          <p:nvPr>
            <p:ph sz="half" idx="1"/>
          </p:nvPr>
        </p:nvSpPr>
        <p:spPr>
          <a:xfrm>
            <a:off x="578424" y="1690687"/>
            <a:ext cx="6736776" cy="4356821"/>
          </a:xfrm>
        </p:spPr>
        <p:txBody>
          <a:bodyPr>
            <a:normAutofit fontScale="85000" lnSpcReduction="20000"/>
          </a:bodyPr>
          <a:lstStyle/>
          <a:p>
            <a:r>
              <a:rPr lang="en-US" dirty="0" smtClean="0"/>
              <a:t>While there is a good separation of W/Z jets from QCD jets, the W and Z jets cannot be cleanly separated </a:t>
            </a:r>
          </a:p>
          <a:p>
            <a:r>
              <a:rPr lang="en-US" dirty="0" smtClean="0"/>
              <a:t>WZ events can easily be selected as  ZZ and WW </a:t>
            </a:r>
          </a:p>
          <a:p>
            <a:r>
              <a:rPr lang="en-US" dirty="0" smtClean="0"/>
              <a:t>One cannot therefore prove the presence of the 3 final states WW, ZW and ZZ </a:t>
            </a:r>
          </a:p>
          <a:p>
            <a:r>
              <a:rPr lang="en-US" dirty="0" smtClean="0"/>
              <a:t>For instance it could well be that only W’-&gt;WZ is real and that this channel permeates into WW and ZZ creating ‘ghost peaks’ </a:t>
            </a:r>
          </a:p>
          <a:p>
            <a:r>
              <a:rPr lang="en-US" dirty="0" smtClean="0"/>
              <a:t>As a consequence to compare our WW prediction to the experimental data one should not only include the genuine WW events but also the  ZW events which are accepted as ‘WW’ by the ATLAS analysis </a:t>
            </a:r>
          </a:p>
          <a:p>
            <a:pPr marL="0" indent="0">
              <a:buNone/>
            </a:pPr>
            <a:endParaRPr lang="en-GB" dirty="0"/>
          </a:p>
        </p:txBody>
      </p:sp>
      <p:sp>
        <p:nvSpPr>
          <p:cNvPr id="5" name="Espace réservé du pied de page 4"/>
          <p:cNvSpPr>
            <a:spLocks noGrp="1"/>
          </p:cNvSpPr>
          <p:nvPr>
            <p:ph type="ftr" sz="quarter" idx="11"/>
          </p:nvPr>
        </p:nvSpPr>
        <p:spPr/>
        <p:txBody>
          <a:bodyPr/>
          <a:lstStyle/>
          <a:p>
            <a:r>
              <a:rPr lang="nl-NL" dirty="0" smtClean="0"/>
              <a:t>F. Richard GDR November 2015</a:t>
            </a:r>
            <a:endParaRPr lang="en-GB" dirty="0"/>
          </a:p>
        </p:txBody>
      </p:sp>
      <p:sp>
        <p:nvSpPr>
          <p:cNvPr id="6" name="Espace réservé du numéro de diapositive 5"/>
          <p:cNvSpPr>
            <a:spLocks noGrp="1"/>
          </p:cNvSpPr>
          <p:nvPr>
            <p:ph type="sldNum" sz="quarter" idx="12"/>
          </p:nvPr>
        </p:nvSpPr>
        <p:spPr/>
        <p:txBody>
          <a:bodyPr/>
          <a:lstStyle/>
          <a:p>
            <a:fld id="{4D9BCC52-54C2-4A43-AB59-DB8B18261A9B}" type="slidenum">
              <a:rPr lang="en-GB" smtClean="0"/>
              <a:t>9</a:t>
            </a:fld>
            <a:endParaRPr lang="en-GB" dirty="0"/>
          </a:p>
        </p:txBody>
      </p:sp>
      <p:pic>
        <p:nvPicPr>
          <p:cNvPr id="10" name="Espace réservé du contenu 9"/>
          <p:cNvPicPr>
            <a:picLocks noGrp="1" noChangeAspect="1"/>
          </p:cNvPicPr>
          <p:nvPr>
            <p:ph sz="half" idx="2"/>
          </p:nvPr>
        </p:nvPicPr>
        <p:blipFill>
          <a:blip r:embed="rId2"/>
          <a:stretch>
            <a:fillRect/>
          </a:stretch>
        </p:blipFill>
        <p:spPr>
          <a:xfrm>
            <a:off x="7204736" y="1745716"/>
            <a:ext cx="4987264" cy="2970809"/>
          </a:xfrm>
          <a:prstGeom prst="rect">
            <a:avLst/>
          </a:prstGeom>
        </p:spPr>
      </p:pic>
    </p:spTree>
    <p:extLst>
      <p:ext uri="{BB962C8B-B14F-4D97-AF65-F5344CB8AC3E}">
        <p14:creationId xmlns:p14="http://schemas.microsoft.com/office/powerpoint/2010/main" val="325863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83195</TotalTime>
  <Words>1416</Words>
  <Application>Microsoft Office PowerPoint</Application>
  <PresentationFormat>Grand écran</PresentationFormat>
  <Paragraphs>208</Paragraphs>
  <Slides>32</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32</vt:i4>
      </vt:variant>
    </vt:vector>
  </HeadingPairs>
  <TitlesOfParts>
    <vt:vector size="40" baseType="lpstr">
      <vt:lpstr>Arial</vt:lpstr>
      <vt:lpstr>Arial Rounded MT Bold</vt:lpstr>
      <vt:lpstr>Calibri</vt:lpstr>
      <vt:lpstr>Calibri Light</vt:lpstr>
      <vt:lpstr>CMBX12</vt:lpstr>
      <vt:lpstr>Symbol</vt:lpstr>
      <vt:lpstr>Times New Roman</vt:lpstr>
      <vt:lpstr>Thème Office</vt:lpstr>
      <vt:lpstr>Diboson at LHC ?</vt:lpstr>
      <vt:lpstr>Introduction</vt:lpstr>
      <vt:lpstr>Starting point</vt:lpstr>
      <vt:lpstr>Présentation PowerPoint</vt:lpstr>
      <vt:lpstr>Predictions 1.5 TeV LHC7 20 fb-1</vt:lpstr>
      <vt:lpstr>Visibility</vt:lpstr>
      <vt:lpstr>Hypoteses </vt:lpstr>
      <vt:lpstr>ATLAS 1506.00962 </vt:lpstr>
      <vt:lpstr>Caveats </vt:lpstr>
      <vt:lpstr>Only in ATLAS ?</vt:lpstr>
      <vt:lpstr>WH </vt:lpstr>
      <vt:lpstr>Gluon-KK and KK quarks</vt:lpstr>
      <vt:lpstr>ttH, ttW</vt:lpstr>
      <vt:lpstr>What can we hope for with 4fb-1 ?</vt:lpstr>
      <vt:lpstr>THAT’s ALL FOLKS</vt:lpstr>
      <vt:lpstr>Great expectations (if true)</vt:lpstr>
      <vt:lpstr>T/S constraints</vt:lpstr>
      <vt:lpstr>How does it work ?</vt:lpstr>
      <vt:lpstr>Présentation PowerPoint</vt:lpstr>
      <vt:lpstr>ee/µµ</vt:lpstr>
      <vt:lpstr>ATLAS</vt:lpstr>
      <vt:lpstr>e+e-jj (not µµjj)</vt:lpstr>
      <vt:lpstr>Présentation PowerPoint</vt:lpstr>
      <vt:lpstr>ttbar case</vt:lpstr>
      <vt:lpstr>Exotic modes</vt:lpstr>
      <vt:lpstr>ATLAS DIBOSONS</vt:lpstr>
      <vt:lpstr>Présentation PowerPoint</vt:lpstr>
      <vt:lpstr>AFBb</vt:lpstr>
      <vt:lpstr> References  F. Richard eprint:hep-ph/1203.1762   </vt:lpstr>
      <vt:lpstr>Recent references</vt:lpstr>
      <vt:lpstr>Radion/Higgs</vt:lpstr>
      <vt:lpstr>Display</vt:lpstr>
    </vt:vector>
  </TitlesOfParts>
  <Company>CNRS/LAL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Diboson at LHC ?</dc:title>
  <dc:creator>Francois Richard</dc:creator>
  <cp:lastModifiedBy>Francois Richard</cp:lastModifiedBy>
  <cp:revision>229</cp:revision>
  <dcterms:created xsi:type="dcterms:W3CDTF">2015-06-25T13:12:30Z</dcterms:created>
  <dcterms:modified xsi:type="dcterms:W3CDTF">2015-11-23T17:32:49Z</dcterms:modified>
</cp:coreProperties>
</file>