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1" r:id="rId5"/>
    <p:sldId id="262" r:id="rId6"/>
    <p:sldId id="263" r:id="rId7"/>
    <p:sldId id="258" r:id="rId8"/>
    <p:sldId id="264" r:id="rId9"/>
    <p:sldId id="266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B8069-ADD6-4F30-83DB-E40A43A2240D}" type="datetimeFigureOut">
              <a:rPr lang="en-GB" smtClean="0"/>
              <a:t>10/06/2015</a:t>
            </a:fld>
            <a:endParaRPr lang="en-GB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E1B01-DB14-4800-BCA0-E5DBF2DDD30E}" type="slidenum">
              <a:rPr lang="en-GB" smtClean="0"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1001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E1B01-DB14-4800-BCA0-E5DBF2DDD30E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0172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D141-CFB6-4B1C-BE47-DF58ECC8863F}" type="datetime1">
              <a:rPr lang="fr-FR" smtClean="0"/>
              <a:t>10/06/2015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A8232-A6C0-4889-AAF7-88E2B59473EA}" type="datetime1">
              <a:rPr lang="fr-FR" smtClean="0"/>
              <a:t>10/06/2015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99E6-31B1-4831-8642-45856B737BAD}" type="datetime1">
              <a:rPr lang="fr-FR" smtClean="0"/>
              <a:t>10/06/2015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7B9E0-6EDB-46A2-89A0-64A60E6258CE}" type="datetime1">
              <a:rPr lang="fr-FR" smtClean="0"/>
              <a:t>10/06/2015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0E4F6-13F7-4685-9D44-3A65D31EB8C1}" type="datetime1">
              <a:rPr lang="fr-FR" smtClean="0"/>
              <a:t>10/06/2015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B6B1-96B1-43C6-BD1A-DF232335F907}" type="datetime1">
              <a:rPr lang="fr-FR" smtClean="0"/>
              <a:t>10/06/2015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1D38D-9EAC-46F5-B978-451FECA7E508}" type="datetime1">
              <a:rPr lang="fr-FR" smtClean="0"/>
              <a:t>10/06/2015</a:t>
            </a:fld>
            <a:endParaRPr lang="fr-BE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3247-D9EC-4E7B-ABBC-AAE712363CFE}" type="datetime1">
              <a:rPr lang="fr-FR" smtClean="0"/>
              <a:t>10/06/2015</a:t>
            </a:fld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1190C-D8E4-4FF4-942F-9E05B118D850}" type="datetime1">
              <a:rPr lang="fr-FR" smtClean="0"/>
              <a:t>10/06/2015</a:t>
            </a:fld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FB043-133C-48BF-A186-515BD6C9F111}" type="datetime1">
              <a:rPr lang="fr-FR" smtClean="0"/>
              <a:t>10/06/2015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0E3AA-7270-4EA2-A233-8842B24AD30E}" type="datetime1">
              <a:rPr lang="fr-FR" smtClean="0"/>
              <a:t>10/06/2015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B8204-9805-4C25-BF21-00A0E51B467B}" type="datetime1">
              <a:rPr lang="fr-FR" smtClean="0"/>
              <a:t>10/06/2015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971600" y="602687"/>
            <a:ext cx="74302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Status of the Remote HV System</a:t>
            </a:r>
            <a:endParaRPr lang="en-GB" sz="36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463783" y="1538791"/>
            <a:ext cx="59715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10 June 2015</a:t>
            </a: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TileCal week, upgrade session</a:t>
            </a: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 Roméo Bonnefoy, Romain Madar and </a:t>
            </a:r>
            <a:r>
              <a:rPr lang="en-GB" u="sng" dirty="0" smtClean="0">
                <a:latin typeface="Comic Sans MS" panose="030F0702030302020204" pitchFamily="66" charset="0"/>
              </a:rPr>
              <a:t>François Vazeille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968724" y="3987061"/>
            <a:ext cx="496161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● Summary of performances</a:t>
            </a:r>
          </a:p>
          <a:p>
            <a:r>
              <a:rPr lang="en-GB" sz="28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● Next actions</a:t>
            </a:r>
            <a:endParaRPr lang="en-GB" sz="28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917335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5496" y="260648"/>
            <a:ext cx="307648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● New information</a:t>
            </a:r>
            <a:endParaRPr lang="en-GB" sz="26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10</a:t>
            </a:fld>
            <a:endParaRPr lang="fr-BE" dirty="0"/>
          </a:p>
        </p:txBody>
      </p:sp>
      <p:sp>
        <p:nvSpPr>
          <p:cNvPr id="4" name="ZoneTexte 3"/>
          <p:cNvSpPr txBox="1"/>
          <p:nvPr/>
        </p:nvSpPr>
        <p:spPr>
          <a:xfrm>
            <a:off x="35496" y="980728"/>
            <a:ext cx="9224000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Interest of the Lisbon team</a:t>
            </a:r>
            <a:r>
              <a:rPr lang="en-GB" sz="2400" dirty="0" smtClean="0">
                <a:latin typeface="Comic Sans MS" panose="030F0702030302020204" pitchFamily="66" charset="0"/>
              </a:rPr>
              <a:t>:</a:t>
            </a:r>
          </a:p>
          <a:p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- Progressive participation </a:t>
            </a:r>
            <a:r>
              <a:rPr lang="en-GB" sz="2000" dirty="0" smtClean="0">
                <a:latin typeface="Comic Sans MS" panose="030F0702030302020204" pitchFamily="66" charset="0"/>
              </a:rPr>
              <a:t>aiming the </a:t>
            </a:r>
            <a:r>
              <a:rPr lang="en-GB" sz="2000" dirty="0" smtClean="0">
                <a:solidFill>
                  <a:srgbClr val="CC0066"/>
                </a:solidFill>
                <a:latin typeface="Comic Sans MS" panose="030F0702030302020204" pitchFamily="66" charset="0"/>
              </a:rPr>
              <a:t>final design </a:t>
            </a:r>
            <a:r>
              <a:rPr lang="en-GB" sz="2000" dirty="0" smtClean="0">
                <a:latin typeface="Comic Sans MS" panose="030F0702030302020204" pitchFamily="66" charset="0"/>
              </a:rPr>
              <a:t>as proposed in the Note.</a:t>
            </a:r>
          </a:p>
          <a:p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- First work</a:t>
            </a:r>
            <a:r>
              <a:rPr lang="en-GB" sz="2000" dirty="0" smtClean="0">
                <a:latin typeface="Comic Sans MS" panose="030F0702030302020204" pitchFamily="66" charset="0"/>
              </a:rPr>
              <a:t>: </a:t>
            </a:r>
            <a:r>
              <a:rPr lang="en-GB" sz="2000" dirty="0" smtClean="0">
                <a:solidFill>
                  <a:srgbClr val="CC0066"/>
                </a:solidFill>
                <a:latin typeface="Comic Sans MS" panose="030F0702030302020204" pitchFamily="66" charset="0"/>
              </a:rPr>
              <a:t>making of an HV Opto </a:t>
            </a:r>
            <a:r>
              <a:rPr lang="en-GB" sz="2000" dirty="0" smtClean="0">
                <a:latin typeface="Comic Sans MS" panose="030F0702030302020204" pitchFamily="66" charset="0"/>
              </a:rPr>
              <a:t>card fitting the present support boards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                    of the regulation crate.</a:t>
            </a:r>
          </a:p>
          <a:p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- Then</a:t>
            </a:r>
            <a:r>
              <a:rPr lang="en-GB" sz="2000" dirty="0" smtClean="0">
                <a:latin typeface="Comic Sans MS" panose="030F0702030302020204" pitchFamily="66" charset="0"/>
              </a:rPr>
              <a:t>: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 ▪ </a:t>
            </a:r>
            <a:r>
              <a:rPr lang="en-GB" sz="2000" dirty="0" smtClean="0">
                <a:solidFill>
                  <a:srgbClr val="CC0066"/>
                </a:solidFill>
                <a:latin typeface="Comic Sans MS" panose="030F0702030302020204" pitchFamily="66" charset="0"/>
              </a:rPr>
              <a:t>Going to the final designs </a:t>
            </a:r>
            <a:r>
              <a:rPr lang="en-GB" sz="2000" dirty="0" smtClean="0">
                <a:latin typeface="Comic Sans MS" panose="030F0702030302020204" pitchFamily="66" charset="0"/>
              </a:rPr>
              <a:t>of HV Bus card and of HV regulation crate,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     including services (cables) and DCS.</a:t>
            </a:r>
          </a:p>
          <a:p>
            <a:r>
              <a:rPr lang="en-GB" sz="2000" dirty="0" smtClean="0">
                <a:latin typeface="Comic Sans MS" panose="030F0702030302020204" pitchFamily="66" charset="0"/>
              </a:rPr>
              <a:t>  ▪ </a:t>
            </a:r>
            <a:r>
              <a:rPr lang="en-GB" sz="2000" dirty="0">
                <a:solidFill>
                  <a:srgbClr val="CC0066"/>
                </a:solidFill>
                <a:latin typeface="Comic Sans MS" panose="030F0702030302020204" pitchFamily="66" charset="0"/>
              </a:rPr>
              <a:t>Final goal</a:t>
            </a:r>
            <a:r>
              <a:rPr lang="en-GB" sz="2000" dirty="0">
                <a:latin typeface="Comic Sans MS" panose="030F0702030302020204" pitchFamily="66" charset="0"/>
              </a:rPr>
              <a:t>: </a:t>
            </a: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to take over this project from the </a:t>
            </a: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Clermont-Ferrand team,</a:t>
            </a:r>
          </a:p>
          <a:p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                 who would play the role of consultant.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17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35696" y="395953"/>
            <a:ext cx="52565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solidFill>
                  <a:srgbClr val="0000CC"/>
                </a:solidFill>
                <a:latin typeface="Comic Sans MS" panose="030F0702030302020204" pitchFamily="66" charset="0"/>
              </a:rPr>
              <a:t>Summary of performances</a:t>
            </a:r>
            <a:endParaRPr lang="fr-FR" sz="3200" dirty="0"/>
          </a:p>
        </p:txBody>
      </p:sp>
      <p:sp>
        <p:nvSpPr>
          <p:cNvPr id="3" name="ZoneTexte 2"/>
          <p:cNvSpPr txBox="1"/>
          <p:nvPr/>
        </p:nvSpPr>
        <p:spPr>
          <a:xfrm>
            <a:off x="35496" y="1347733"/>
            <a:ext cx="9094156" cy="38779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● All the details in a recent ATLAS Note</a:t>
            </a:r>
          </a:p>
          <a:p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   </a:t>
            </a:r>
            <a:r>
              <a:rPr lang="en-GB" sz="2000" i="1" dirty="0" smtClean="0">
                <a:solidFill>
                  <a:srgbClr val="CC0066"/>
                </a:solidFill>
                <a:latin typeface="Comic Sans MS" panose="030F0702030302020204" pitchFamily="66" charset="0"/>
              </a:rPr>
              <a:t>"Performances of a Remote High Voltage Power Supply for the Phase  II</a:t>
            </a:r>
          </a:p>
          <a:p>
            <a:r>
              <a:rPr lang="en-GB" sz="2000" i="1" dirty="0" smtClean="0">
                <a:solidFill>
                  <a:srgbClr val="CC0066"/>
                </a:solidFill>
                <a:latin typeface="Comic Sans MS" panose="030F0702030302020204" pitchFamily="66" charset="0"/>
              </a:rPr>
              <a:t>    Upgrade of the ATLAS Tile Calorimeter"</a:t>
            </a:r>
          </a:p>
          <a:p>
            <a:r>
              <a:rPr lang="en-GB" sz="2000" i="1" dirty="0" smtClean="0">
                <a:latin typeface="Comic Sans MS" panose="030F0702030302020204" pitchFamily="66" charset="0"/>
              </a:rPr>
              <a:t>    ATL-COM-TILECAL-2014-082 (April 15, 2015)</a:t>
            </a:r>
          </a:p>
          <a:p>
            <a:endParaRPr lang="en-GB" sz="2000" i="1" dirty="0" smtClean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     Romeo Bonnefoy, Robert Chadelas, Christian Fayard, Daniel Lambert,</a:t>
            </a:r>
          </a:p>
          <a:p>
            <a:r>
              <a:rPr lang="en-GB" sz="2000" dirty="0" smtClean="0">
                <a:latin typeface="Comic Sans MS" panose="030F0702030302020204" pitchFamily="66" charset="0"/>
              </a:rPr>
              <a:t>     Romain Madar, Marie-Lise Mercier, Eric Sahuc and François Vazeille</a:t>
            </a:r>
          </a:p>
          <a:p>
            <a:r>
              <a:rPr lang="en-GB" sz="2000" dirty="0" smtClean="0">
                <a:latin typeface="Comic Sans MS" panose="030F0702030302020204" pitchFamily="66" charset="0"/>
              </a:rPr>
              <a:t>   </a:t>
            </a:r>
          </a:p>
          <a:p>
            <a:r>
              <a:rPr lang="en-GB" sz="2000" dirty="0" smtClean="0">
                <a:latin typeface="Comic Sans MS" panose="030F0702030302020204" pitchFamily="66" charset="0"/>
              </a:rPr>
              <a:t>    All the results were </a:t>
            </a: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shown in previous </a:t>
            </a:r>
            <a:r>
              <a:rPr lang="en-GB" sz="2000" dirty="0" smtClean="0">
                <a:latin typeface="Comic Sans MS" panose="030F0702030302020204" pitchFamily="66" charset="0"/>
              </a:rPr>
              <a:t>TileCal meetings,</a:t>
            </a:r>
          </a:p>
          <a:p>
            <a:r>
              <a:rPr lang="en-GB" sz="2000" dirty="0" smtClean="0">
                <a:latin typeface="Comic Sans MS" panose="030F0702030302020204" pitchFamily="66" charset="0"/>
              </a:rPr>
              <a:t>    </a:t>
            </a: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but for the preliminary noise measurements </a:t>
            </a:r>
            <a:r>
              <a:rPr lang="en-GB" sz="2000" dirty="0" smtClean="0">
                <a:latin typeface="Comic Sans MS" panose="030F0702030302020204" pitchFamily="66" charset="0"/>
              </a:rPr>
              <a:t>at the readout level </a:t>
            </a:r>
          </a:p>
          <a:p>
            <a:r>
              <a:rPr lang="en-GB" sz="2000" dirty="0" smtClean="0">
                <a:latin typeface="Comic Sans MS" panose="030F0702030302020204" pitchFamily="66" charset="0"/>
              </a:rPr>
              <a:t>    shown </a:t>
            </a: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today</a:t>
            </a:r>
            <a:r>
              <a:rPr lang="en-GB" sz="2000" dirty="0" smtClean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2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73448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60648"/>
            <a:ext cx="910850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● Preliminary noise measurements at the readout level </a:t>
            </a:r>
            <a:endParaRPr lang="en-GB" sz="26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 descr="C:\Users\François Vazeille\Desktop\Note_HV_System\Figures_Note_HV\Figure 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28800"/>
            <a:ext cx="7385645" cy="2107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35496" y="1084094"/>
            <a:ext cx="82702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sz="2000" dirty="0" smtClean="0">
                <a:latin typeface="Comic Sans MS" panose="030F0702030302020204" pitchFamily="66" charset="0"/>
              </a:rPr>
              <a:t>Made on the </a:t>
            </a: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Demonstrator</a:t>
            </a:r>
            <a:r>
              <a:rPr lang="en-GB" sz="2000" dirty="0" smtClean="0">
                <a:latin typeface="Comic Sans MS" panose="030F0702030302020204" pitchFamily="66" charset="0"/>
              </a:rPr>
              <a:t> in the building 175, on the </a:t>
            </a: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Drawer D1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</a:p>
        </p:txBody>
      </p:sp>
      <p:cxnSp>
        <p:nvCxnSpPr>
          <p:cNvPr id="11" name="Connecteur droit 10"/>
          <p:cNvCxnSpPr/>
          <p:nvPr/>
        </p:nvCxnSpPr>
        <p:spPr>
          <a:xfrm>
            <a:off x="1691680" y="3789040"/>
            <a:ext cx="5760640" cy="0"/>
          </a:xfrm>
          <a:prstGeom prst="lin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691680" y="3609020"/>
            <a:ext cx="144016" cy="3600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10857" y="3681028"/>
            <a:ext cx="482925" cy="216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15" name="Connecteur droit 14"/>
          <p:cNvCxnSpPr>
            <a:stCxn id="13" idx="3"/>
          </p:cNvCxnSpPr>
          <p:nvPr/>
        </p:nvCxnSpPr>
        <p:spPr>
          <a:xfrm>
            <a:off x="7693782" y="3789040"/>
            <a:ext cx="334602" cy="0"/>
          </a:xfrm>
          <a:prstGeom prst="lin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8197838" y="3789040"/>
            <a:ext cx="334602" cy="0"/>
          </a:xfrm>
          <a:prstGeom prst="lin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8532440" y="3629588"/>
            <a:ext cx="144016" cy="3600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22" name="Connecteur droit 21"/>
          <p:cNvCxnSpPr/>
          <p:nvPr/>
        </p:nvCxnSpPr>
        <p:spPr>
          <a:xfrm flipH="1">
            <a:off x="7933091" y="3681028"/>
            <a:ext cx="167301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H="1">
            <a:off x="8072984" y="3701596"/>
            <a:ext cx="167301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13224" y="1772816"/>
            <a:ext cx="7747859" cy="230425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8244408" y="2924944"/>
            <a:ext cx="7889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HV</a:t>
            </a: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Crate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7582893" y="4293096"/>
            <a:ext cx="13147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100 m long</a:t>
            </a:r>
          </a:p>
          <a:p>
            <a:pPr algn="ctr"/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cable</a:t>
            </a:r>
            <a:endParaRPr lang="en-GB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3625330" y="4301488"/>
            <a:ext cx="1710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Internal cable</a:t>
            </a:r>
          </a:p>
          <a:p>
            <a:pPr algn="ctr"/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2.22 m long</a:t>
            </a:r>
            <a:endParaRPr lang="en-GB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025" name="ZoneTexte 1024"/>
          <p:cNvSpPr txBox="1"/>
          <p:nvPr/>
        </p:nvSpPr>
        <p:spPr>
          <a:xfrm>
            <a:off x="35496" y="5299123"/>
            <a:ext cx="906209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LV</a:t>
            </a:r>
            <a:r>
              <a:rPr lang="en-GB" sz="2000" dirty="0" smtClean="0">
                <a:latin typeface="Comic Sans MS" panose="030F0702030302020204" pitchFamily="66" charset="0"/>
              </a:rPr>
              <a:t> power supply inside the HV crate, </a:t>
            </a: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HV Source </a:t>
            </a:r>
            <a:r>
              <a:rPr lang="en-GB" sz="2000" dirty="0" smtClean="0">
                <a:latin typeface="Comic Sans MS" panose="030F0702030302020204" pitchFamily="66" charset="0"/>
              </a:rPr>
              <a:t>from Tesla crate.</a:t>
            </a:r>
          </a:p>
          <a:p>
            <a:pPr marL="285750" indent="-285750">
              <a:buFontTx/>
              <a:buChar char="-"/>
            </a:pP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Noise measurements </a:t>
            </a:r>
            <a:r>
              <a:rPr lang="en-GB" sz="2000" dirty="0" smtClean="0">
                <a:latin typeface="Comic Sans MS" panose="030F0702030302020204" pitchFamily="66" charset="0"/>
              </a:rPr>
              <a:t>from pedestal values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   given by Main Board/Daughter Board set, without/with HV switched on.</a:t>
            </a:r>
          </a:p>
          <a:p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-   DCS data </a:t>
            </a:r>
            <a:r>
              <a:rPr lang="en-GB" sz="2000" dirty="0" smtClean="0">
                <a:latin typeface="Comic Sans MS" panose="030F0702030302020204" pitchFamily="66" charset="0"/>
              </a:rPr>
              <a:t>recorded by standard ATLAS DCS on laptop in Building 175.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683568" y="2524254"/>
            <a:ext cx="613613" cy="54470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3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092231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 animBg="1"/>
      <p:bldP spid="13" grpId="0" animBg="1"/>
      <p:bldP spid="18" grpId="0" animBg="1"/>
      <p:bldP spid="26" grpId="0" animBg="1"/>
      <p:bldP spid="28" grpId="0"/>
      <p:bldP spid="29" grpId="0"/>
      <p:bldP spid="30" grpId="0"/>
      <p:bldP spid="1025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7504" y="116632"/>
            <a:ext cx="92890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Running conditions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  (Launching of the noise studies at the previous expert week)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        ▪ PMTs at 700 V.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        ▪ Short pedestal run HV Off (162 seconds).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        ▪ Long stability run HV On (13 hours) with pedestal runs of 2 hours.</a:t>
            </a:r>
          </a:p>
          <a:p>
            <a:r>
              <a:rPr lang="en-GB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     </a:t>
            </a:r>
            <a:r>
              <a:rPr lang="en-GB" sz="2000" dirty="0" smtClean="0">
                <a:solidFill>
                  <a:srgbClr val="C00000"/>
                </a:solidFill>
                <a:latin typeface="Comic Sans MS" panose="030F0702030302020204" pitchFamily="66" charset="0"/>
                <a:sym typeface="Symbol"/>
              </a:rPr>
              <a:t> Noise level for the 2 gains induced by the HV system</a:t>
            </a:r>
            <a:r>
              <a:rPr lang="en-GB" sz="2000" dirty="0">
                <a:solidFill>
                  <a:srgbClr val="C00000"/>
                </a:solidFill>
                <a:latin typeface="Comic Sans MS" panose="030F0702030302020204" pitchFamily="66" charset="0"/>
                <a:sym typeface="Symbol"/>
              </a:rPr>
              <a:t> </a:t>
            </a:r>
            <a:endParaRPr lang="en-GB" sz="2000" dirty="0" smtClean="0">
              <a:solidFill>
                <a:srgbClr val="C00000"/>
              </a:solidFill>
              <a:latin typeface="Comic Sans MS" panose="030F0702030302020204" pitchFamily="66" charset="0"/>
              <a:sym typeface="Symbol"/>
            </a:endParaRPr>
          </a:p>
          <a:p>
            <a:r>
              <a:rPr lang="en-GB" sz="2000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  <a:sym typeface="Symbol"/>
              </a:rPr>
              <a:t>         (Some PMT channels are suppressed</a:t>
            </a:r>
          </a:p>
          <a:p>
            <a:r>
              <a:rPr lang="en-GB" sz="2000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  <a:sym typeface="Symbol"/>
              </a:rPr>
              <a:t>           No data or incoherent data between High and Low gains).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25" y="2780928"/>
            <a:ext cx="4619625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Connecteur droit avec flèche 3"/>
          <p:cNvCxnSpPr/>
          <p:nvPr/>
        </p:nvCxnSpPr>
        <p:spPr>
          <a:xfrm>
            <a:off x="4427984" y="4293096"/>
            <a:ext cx="0" cy="1008112"/>
          </a:xfrm>
          <a:prstGeom prst="straightConnector1">
            <a:avLst/>
          </a:prstGeom>
          <a:ln w="28575">
            <a:solidFill>
              <a:srgbClr val="CC006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>
            <a:off x="4427984" y="2870934"/>
            <a:ext cx="4799712" cy="29238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  <a:sym typeface="Symbol"/>
              </a:rPr>
              <a:t> </a:t>
            </a:r>
            <a:r>
              <a:rPr lang="en-GB" sz="2000" dirty="0" smtClean="0">
                <a:solidFill>
                  <a:srgbClr val="CC0066"/>
                </a:solidFill>
                <a:latin typeface="Comic Sans MS" panose="030F0702030302020204" pitchFamily="66" charset="0"/>
              </a:rPr>
              <a:t>"Negative noise“: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     rms lower when HV On !</a:t>
            </a:r>
          </a:p>
          <a:p>
            <a:pPr marL="285750" indent="-285750">
              <a:buFont typeface="Symbol"/>
              <a:buChar char="Þ"/>
            </a:pPr>
            <a:r>
              <a:rPr lang="en-GB" dirty="0" smtClean="0">
                <a:latin typeface="Comic Sans MS" panose="030F0702030302020204" pitchFamily="66" charset="0"/>
                <a:sym typeface="Symbol"/>
              </a:rPr>
              <a:t>Good indication of systematic errors</a:t>
            </a:r>
          </a:p>
          <a:p>
            <a:r>
              <a:rPr lang="en-GB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GB" dirty="0" smtClean="0">
                <a:latin typeface="Comic Sans MS" panose="030F0702030302020204" pitchFamily="66" charset="0"/>
                <a:sym typeface="Symbol"/>
              </a:rPr>
              <a:t>    in the pedestal measurements:</a:t>
            </a:r>
          </a:p>
          <a:p>
            <a:r>
              <a:rPr lang="en-GB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GB" dirty="0" smtClean="0">
                <a:latin typeface="Comic Sans MS" panose="030F0702030302020204" pitchFamily="66" charset="0"/>
                <a:sym typeface="Symbol"/>
              </a:rPr>
              <a:t>         High gain: from 0.24 to 0.52 channel</a:t>
            </a:r>
          </a:p>
          <a:p>
            <a:r>
              <a:rPr lang="en-GB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GB" dirty="0" smtClean="0">
                <a:latin typeface="Comic Sans MS" panose="030F0702030302020204" pitchFamily="66" charset="0"/>
                <a:sym typeface="Symbol"/>
              </a:rPr>
              <a:t>         Low  gain: from 0.22 to 1.10 channel</a:t>
            </a:r>
          </a:p>
          <a:p>
            <a:r>
              <a:rPr lang="en-GB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GB" dirty="0" smtClean="0">
                <a:latin typeface="Comic Sans MS" panose="030F0702030302020204" pitchFamily="66" charset="0"/>
                <a:sym typeface="Symbol"/>
              </a:rPr>
              <a:t>    The readout working is no so bad !</a:t>
            </a:r>
          </a:p>
          <a:p>
            <a:endParaRPr lang="en-GB" dirty="0">
              <a:latin typeface="Comic Sans MS" panose="030F0702030302020204" pitchFamily="66" charset="0"/>
              <a:sym typeface="Symbol"/>
            </a:endParaRPr>
          </a:p>
          <a:p>
            <a:pPr marL="285750" indent="-285750">
              <a:buFont typeface="Symbol"/>
              <a:buChar char="à"/>
            </a:pPr>
            <a:r>
              <a:rPr lang="en-GB" sz="2000" dirty="0" smtClean="0">
                <a:latin typeface="Comic Sans MS" panose="030F0702030302020204" pitchFamily="66" charset="0"/>
              </a:rPr>
              <a:t>“Positive </a:t>
            </a:r>
            <a:r>
              <a:rPr lang="en-GB" sz="2000" dirty="0">
                <a:latin typeface="Comic Sans MS" panose="030F0702030302020204" pitchFamily="66" charset="0"/>
              </a:rPr>
              <a:t>noise</a:t>
            </a:r>
            <a:r>
              <a:rPr lang="en-GB" sz="2000" dirty="0" smtClean="0">
                <a:latin typeface="Comic Sans MS" panose="030F0702030302020204" pitchFamily="66" charset="0"/>
              </a:rPr>
              <a:t>“: </a:t>
            </a:r>
            <a:r>
              <a:rPr lang="en-GB" dirty="0" smtClean="0">
                <a:latin typeface="Comic Sans MS" panose="030F0702030302020204" pitchFamily="66" charset="0"/>
                <a:sym typeface="Symbol"/>
              </a:rPr>
              <a:t> 0.31 channel</a:t>
            </a:r>
          </a:p>
          <a:p>
            <a:r>
              <a:rPr lang="en-GB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GB" dirty="0" smtClean="0">
                <a:latin typeface="Comic Sans MS" panose="030F0702030302020204" pitchFamily="66" charset="0"/>
                <a:sym typeface="Symbol"/>
              </a:rPr>
              <a:t>     always below the systematic errors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14307" y="6105490"/>
            <a:ext cx="6141425" cy="707886"/>
          </a:xfrm>
          <a:prstGeom prst="rect">
            <a:avLst/>
          </a:prstGeom>
          <a:noFill/>
          <a:ln>
            <a:solidFill>
              <a:srgbClr val="0000CC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First conclusion on the HV induced noise: very low</a:t>
            </a:r>
          </a:p>
          <a:p>
            <a:r>
              <a:rPr lang="en-GB" sz="2000" dirty="0">
                <a:solidFill>
                  <a:srgbClr val="0000CC"/>
                </a:solidFill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     and within systematic measurement errors.</a:t>
            </a:r>
            <a:endParaRPr lang="en-GB" sz="20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9" name="Connecteur droit avec flèche 8"/>
          <p:cNvCxnSpPr/>
          <p:nvPr/>
        </p:nvCxnSpPr>
        <p:spPr>
          <a:xfrm flipV="1">
            <a:off x="4427984" y="3972832"/>
            <a:ext cx="0" cy="36004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4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513060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888" y="344850"/>
            <a:ext cx="9204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Symbol"/>
              <a:buChar char="Þ"/>
            </a:pPr>
            <a:r>
              <a:rPr lang="en-GB" sz="2000" dirty="0" smtClean="0">
                <a:solidFill>
                  <a:srgbClr val="C00000"/>
                </a:solidFill>
                <a:latin typeface="Comic Sans MS" panose="030F0702030302020204" pitchFamily="66" charset="0"/>
                <a:sym typeface="Symbol"/>
              </a:rPr>
              <a:t>HV stability during the 13 hours</a:t>
            </a:r>
            <a:r>
              <a:rPr lang="en-GB" sz="2000" dirty="0" smtClean="0">
                <a:latin typeface="Comic Sans MS" panose="030F0702030302020204" pitchFamily="66" charset="0"/>
                <a:sym typeface="Symbol"/>
              </a:rPr>
              <a:t>: from 55 to 89 mV over the 12 channels.</a:t>
            </a:r>
          </a:p>
        </p:txBody>
      </p:sp>
      <p:sp>
        <p:nvSpPr>
          <p:cNvPr id="4" name="Rectangle 3"/>
          <p:cNvSpPr/>
          <p:nvPr/>
        </p:nvSpPr>
        <p:spPr>
          <a:xfrm>
            <a:off x="323528" y="920914"/>
            <a:ext cx="8568952" cy="707886"/>
          </a:xfrm>
          <a:prstGeom prst="rect">
            <a:avLst/>
          </a:prstGeom>
          <a:ln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Conclusion on the HV stability: very good,</a:t>
            </a:r>
          </a:p>
          <a:p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in </a:t>
            </a:r>
            <a:r>
              <a:rPr lang="en-GB" sz="2000" dirty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agreement with the </a:t>
            </a: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whole studies </a:t>
            </a:r>
            <a:r>
              <a:rPr lang="en-GB" sz="2000" dirty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as described in the internal Note.</a:t>
            </a:r>
            <a:endParaRPr lang="en-GB" sz="20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58240" y="1916832"/>
            <a:ext cx="63690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>
                <a:solidFill>
                  <a:srgbClr val="CC0066"/>
                </a:solidFill>
                <a:latin typeface="Comic Sans MS" panose="030F0702030302020204" pitchFamily="66" charset="0"/>
              </a:rPr>
              <a:t>Comment: It is actually the HV stability at the PMT input</a:t>
            </a:r>
          </a:p>
          <a:p>
            <a:r>
              <a:rPr lang="en-GB" i="1" dirty="0">
                <a:solidFill>
                  <a:srgbClr val="CC0066"/>
                </a:solidFill>
                <a:latin typeface="Comic Sans MS" panose="030F0702030302020204" pitchFamily="66" charset="0"/>
              </a:rPr>
              <a:t> </a:t>
            </a:r>
            <a:r>
              <a:rPr lang="en-GB" i="1" dirty="0" smtClean="0">
                <a:solidFill>
                  <a:srgbClr val="CC0066"/>
                </a:solidFill>
                <a:latin typeface="Comic Sans MS" panose="030F0702030302020204" pitchFamily="66" charset="0"/>
              </a:rPr>
              <a:t>                   (See the Note for more explanations). </a:t>
            </a:r>
            <a:endParaRPr lang="en-GB" i="1" dirty="0">
              <a:solidFill>
                <a:srgbClr val="CC0066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5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93994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5496" y="44624"/>
            <a:ext cx="8800807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● Summary of performances (More details in the Note)</a:t>
            </a:r>
          </a:p>
          <a:p>
            <a:r>
              <a:rPr lang="en-GB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 </a:t>
            </a:r>
            <a:r>
              <a:rPr lang="en-GB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 in the ATLAS conditions (100 m long cable)</a:t>
            </a:r>
            <a:endParaRPr lang="en-GB" sz="26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-36512" y="908720"/>
            <a:ext cx="8876148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- HV noise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    ▪ </a:t>
            </a: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At the PMT input</a:t>
            </a:r>
            <a:r>
              <a:rPr lang="en-GB" sz="2000" dirty="0" smtClean="0">
                <a:latin typeface="Comic Sans MS" panose="030F0702030302020204" pitchFamily="66" charset="0"/>
              </a:rPr>
              <a:t>: Below 2.5 mV at 700 V,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       and constant ratio (noise/HV) = 2.6-2.7 10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-6</a:t>
            </a:r>
            <a:r>
              <a:rPr lang="en-GB" sz="2000" dirty="0" smtClean="0">
                <a:latin typeface="Comic Sans MS" panose="030F0702030302020204" pitchFamily="66" charset="0"/>
              </a:rPr>
              <a:t> in the range of 300 V.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    ▪ </a:t>
            </a: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At the readout level </a:t>
            </a:r>
            <a:r>
              <a:rPr lang="en-GB" sz="2000" dirty="0" smtClean="0">
                <a:latin typeface="Comic Sans MS" panose="030F0702030302020204" pitchFamily="66" charset="0"/>
              </a:rPr>
              <a:t>(preliminary results): </a:t>
            </a:r>
            <a:r>
              <a:rPr lang="en-GB" sz="2000" dirty="0">
                <a:latin typeface="Comic Sans MS" panose="030F0702030302020204" pitchFamily="66" charset="0"/>
                <a:sym typeface="Symbol"/>
              </a:rPr>
              <a:t> 0.31 channel </a:t>
            </a:r>
            <a:endParaRPr lang="en-GB" sz="2000" dirty="0" smtClean="0">
              <a:latin typeface="Comic Sans MS" panose="030F0702030302020204" pitchFamily="66" charset="0"/>
              <a:sym typeface="Symbol"/>
            </a:endParaRPr>
          </a:p>
          <a:p>
            <a:r>
              <a:rPr lang="en-GB" sz="2000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  <a:sym typeface="Symbol"/>
              </a:rPr>
              <a:t>                      </a:t>
            </a:r>
            <a:r>
              <a:rPr lang="en-GB" sz="2000" dirty="0" smtClean="0">
                <a:latin typeface="Comic Sans MS" panose="030F0702030302020204" pitchFamily="66" charset="0"/>
              </a:rPr>
              <a:t>within the systematic uncertainties of the measurements.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-36512" y="2636912"/>
            <a:ext cx="8158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- HV stability</a:t>
            </a:r>
            <a:r>
              <a:rPr lang="en-GB" sz="2000" dirty="0" smtClean="0">
                <a:latin typeface="Comic Sans MS" panose="030F0702030302020204" pitchFamily="66" charset="0"/>
              </a:rPr>
              <a:t>: </a:t>
            </a:r>
            <a:r>
              <a:rPr lang="en-GB" sz="2000" dirty="0" smtClean="0">
                <a:latin typeface="Comic Sans MS" panose="030F0702030302020204" pitchFamily="66" charset="0"/>
                <a:sym typeface="Symbol"/>
              </a:rPr>
              <a:t> </a:t>
            </a:r>
            <a:r>
              <a:rPr lang="en-GB" sz="2000" dirty="0">
                <a:latin typeface="Comic Sans MS" panose="030F0702030302020204" pitchFamily="66" charset="0"/>
                <a:sym typeface="Symbol"/>
              </a:rPr>
              <a:t> </a:t>
            </a:r>
            <a:r>
              <a:rPr lang="en-GB" sz="2000" dirty="0" smtClean="0">
                <a:latin typeface="Comic Sans MS" panose="030F0702030302020204" pitchFamily="66" charset="0"/>
                <a:sym typeface="Symbol"/>
              </a:rPr>
              <a:t>90 mV, slightly better than in ATLAS running.</a:t>
            </a:r>
            <a:r>
              <a:rPr lang="en-GB" sz="2000" dirty="0" smtClean="0">
                <a:latin typeface="Comic Sans MS" panose="030F0702030302020204" pitchFamily="66" charset="0"/>
              </a:rPr>
              <a:t> 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-36512" y="3212976"/>
            <a:ext cx="84417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- No correlation stability/noise</a:t>
            </a:r>
            <a:r>
              <a:rPr lang="en-GB" sz="2000" dirty="0" smtClean="0">
                <a:latin typeface="Comic Sans MS" panose="030F0702030302020204" pitchFamily="66" charset="0"/>
              </a:rPr>
              <a:t>, 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 even in the most noisy conditions with the not recommended set-up.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-36512" y="4077072"/>
            <a:ext cx="6093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-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HV drop </a:t>
            </a:r>
            <a:r>
              <a:rPr lang="en-GB" sz="2000" dirty="0" smtClean="0">
                <a:latin typeface="Comic Sans MS" panose="030F0702030302020204" pitchFamily="66" charset="0"/>
              </a:rPr>
              <a:t>at the 100 m long cable output: 5 mV.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-36512" y="4725144"/>
            <a:ext cx="8879354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- Other points </a:t>
            </a:r>
            <a:r>
              <a:rPr lang="en-GB" sz="2000" dirty="0" smtClean="0">
                <a:latin typeface="Comic Sans MS" panose="030F0702030302020204" pitchFamily="66" charset="0"/>
              </a:rPr>
              <a:t>in relation with the whole electronics in counting room: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   </a:t>
            </a: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▪ Irrelevant points at the detector level</a:t>
            </a:r>
            <a:r>
              <a:rPr lang="en-GB" sz="2000" dirty="0" smtClean="0">
                <a:latin typeface="Comic Sans MS" panose="030F0702030302020204" pitchFamily="66" charset="0"/>
              </a:rPr>
              <a:t>: 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     radiations, humidity, temperature, falling materials, handling and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     access to the electronics.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   </a:t>
            </a: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▪ Easy access </a:t>
            </a:r>
            <a:r>
              <a:rPr lang="en-GB" sz="2000" dirty="0" smtClean="0">
                <a:latin typeface="Comic Sans MS" panose="030F0702030302020204" pitchFamily="66" charset="0"/>
              </a:rPr>
              <a:t>and </a:t>
            </a: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easy connections </a:t>
            </a:r>
            <a:r>
              <a:rPr lang="en-GB" sz="2000" dirty="0" smtClean="0">
                <a:latin typeface="Comic Sans MS" panose="030F0702030302020204" pitchFamily="66" charset="0"/>
              </a:rPr>
              <a:t>to the </a:t>
            </a: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HV Bus boards</a:t>
            </a:r>
            <a:r>
              <a:rPr lang="en-GB" sz="20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GB" sz="2000" dirty="0">
                <a:solidFill>
                  <a:srgbClr val="0000CC"/>
                </a:solidFill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  ▪ Permanent access to the electronics</a:t>
            </a:r>
            <a:r>
              <a:rPr lang="en-GB" sz="2000" dirty="0" smtClean="0">
                <a:latin typeface="Comic Sans MS" panose="030F0702030302020204" pitchFamily="66" charset="0"/>
              </a:rPr>
              <a:t>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6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328519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43808" y="188640"/>
            <a:ext cx="26581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solidFill>
                  <a:srgbClr val="0000CC"/>
                </a:solidFill>
                <a:latin typeface="Comic Sans MS" panose="030F0702030302020204" pitchFamily="66" charset="0"/>
              </a:rPr>
              <a:t>Next actions</a:t>
            </a:r>
            <a:endParaRPr lang="fr-FR" sz="3200" dirty="0"/>
          </a:p>
        </p:txBody>
      </p:sp>
      <p:sp>
        <p:nvSpPr>
          <p:cNvPr id="3" name="ZoneTexte 2"/>
          <p:cNvSpPr txBox="1"/>
          <p:nvPr/>
        </p:nvSpPr>
        <p:spPr>
          <a:xfrm>
            <a:off x="-36512" y="836712"/>
            <a:ext cx="929934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● Short term actions</a:t>
            </a: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- </a:t>
            </a: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Yesterday: second 100 m long HV cable in the Building 175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  <a:sym typeface="Symbol"/>
              </a:rPr>
              <a:t> We will be able to supply 2 Mini-Drawers,</a:t>
            </a:r>
          </a:p>
          <a:p>
            <a:r>
              <a:rPr lang="en-GB" sz="2000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  <a:sym typeface="Symbol"/>
              </a:rPr>
              <a:t>  preferentially  </a:t>
            </a:r>
            <a:r>
              <a:rPr lang="en-GB" sz="2000" dirty="0" smtClean="0">
                <a:solidFill>
                  <a:srgbClr val="C00000"/>
                </a:solidFill>
                <a:latin typeface="Comic Sans MS" panose="030F0702030302020204" pitchFamily="66" charset="0"/>
                <a:sym typeface="Symbol"/>
              </a:rPr>
              <a:t>D3 and D4 </a:t>
            </a:r>
            <a:r>
              <a:rPr lang="en-GB" sz="2000" dirty="0" smtClean="0">
                <a:latin typeface="Comic Sans MS" panose="030F0702030302020204" pitchFamily="66" charset="0"/>
                <a:sym typeface="Symbol"/>
              </a:rPr>
              <a:t>at the Patch Panel side (At least at Test beam)</a:t>
            </a:r>
          </a:p>
          <a:p>
            <a:r>
              <a:rPr lang="en-GB" sz="2000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  <a:sym typeface="Symbol"/>
              </a:rPr>
              <a:t>  in order to take benefit of the cable tray routing of internal HV cables</a:t>
            </a:r>
          </a:p>
          <a:p>
            <a:r>
              <a:rPr lang="en-GB" sz="2000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  <a:sym typeface="Symbol"/>
              </a:rPr>
              <a:t>  ( No fixation problems of HV flat connectors).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pic>
        <p:nvPicPr>
          <p:cNvPr id="4" name="Picture 2" descr="C:\Users\François Vazeille\Desktop\Note_HV_System\Figures_Note_HV\Figure 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132090"/>
            <a:ext cx="4793599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François Vazeille\Desktop\Note_HV_System\Figures_Note_HV\Figure 1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068960"/>
            <a:ext cx="3041848" cy="1772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llipse 5"/>
          <p:cNvSpPr/>
          <p:nvPr/>
        </p:nvSpPr>
        <p:spPr>
          <a:xfrm>
            <a:off x="2587966" y="3750843"/>
            <a:ext cx="483329" cy="32026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3656623" y="3718614"/>
            <a:ext cx="483329" cy="32026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-36512" y="5445223"/>
            <a:ext cx="929934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- </a:t>
            </a: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In view of the ATLAS test beam installation</a:t>
            </a:r>
            <a:r>
              <a:rPr lang="en-GB" sz="2000" dirty="0" smtClean="0">
                <a:latin typeface="Comic Sans MS" panose="030F0702030302020204" pitchFamily="66" charset="0"/>
              </a:rPr>
              <a:t>, works on the HV Test bench: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solidFill>
                  <a:srgbClr val="CC0066"/>
                </a:solidFill>
                <a:latin typeface="Comic Sans MS" panose="030F0702030302020204" pitchFamily="66" charset="0"/>
              </a:rPr>
              <a:t>return</a:t>
            </a:r>
            <a:r>
              <a:rPr lang="en-GB" sz="2000" dirty="0" smtClean="0">
                <a:latin typeface="Comic Sans MS" panose="030F0702030302020204" pitchFamily="66" charset="0"/>
              </a:rPr>
              <a:t> to Clermont-Ferrand of the 2 HV Opto cards scheme 1 in Bld 175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 for a  “cleaning” + </a:t>
            </a:r>
            <a:r>
              <a:rPr lang="en-GB" sz="2000" dirty="0" smtClean="0">
                <a:solidFill>
                  <a:srgbClr val="CC0066"/>
                </a:solidFill>
                <a:latin typeface="Comic Sans MS" panose="030F0702030302020204" pitchFamily="66" charset="0"/>
              </a:rPr>
              <a:t>preparation</a:t>
            </a:r>
            <a:r>
              <a:rPr lang="en-GB" sz="2000" dirty="0" smtClean="0">
                <a:latin typeface="Comic Sans MS" panose="030F0702030302020204" pitchFamily="66" charset="0"/>
              </a:rPr>
              <a:t> of other equivalent cards (as spares) 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 + </a:t>
            </a:r>
            <a:r>
              <a:rPr lang="en-GB" sz="2000" dirty="0" smtClean="0">
                <a:solidFill>
                  <a:srgbClr val="CC0066"/>
                </a:solidFill>
                <a:latin typeface="Comic Sans MS" panose="030F0702030302020204" pitchFamily="66" charset="0"/>
              </a:rPr>
              <a:t>test of transformation </a:t>
            </a:r>
            <a:r>
              <a:rPr lang="en-GB" sz="2000" dirty="0" smtClean="0">
                <a:latin typeface="Comic Sans MS" panose="030F0702030302020204" pitchFamily="66" charset="0"/>
              </a:rPr>
              <a:t>of ATLAS cards (Scheme 2) into Scheme 1 cards.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-36512" y="4715852"/>
            <a:ext cx="93794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- </a:t>
            </a: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Making of an additional 50 m long cable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  <a:sym typeface="Symbol"/>
              </a:rPr>
              <a:t> Possibility of tests with </a:t>
            </a:r>
            <a:r>
              <a:rPr lang="en-GB" sz="2000" dirty="0" smtClean="0">
                <a:solidFill>
                  <a:srgbClr val="CC0066"/>
                </a:solidFill>
                <a:latin typeface="Comic Sans MS" panose="030F0702030302020204" pitchFamily="66" charset="0"/>
                <a:sym typeface="Symbol"/>
              </a:rPr>
              <a:t>150 m long cable</a:t>
            </a:r>
            <a:r>
              <a:rPr lang="en-GB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GB" dirty="0" smtClean="0">
                <a:latin typeface="Comic Sans MS" panose="030F0702030302020204" pitchFamily="66" charset="0"/>
                <a:sym typeface="Symbol"/>
              </a:rPr>
              <a:t>(Motion of the Extended Barrels).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7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915313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8" grpId="0" animBg="1"/>
      <p:bldP spid="7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-36512" y="4005064"/>
            <a:ext cx="93009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● Medium term actions</a:t>
            </a:r>
          </a:p>
          <a:p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smtClean="0">
                <a:latin typeface="Comic Sans MS" panose="030F0702030302020204" pitchFamily="66" charset="0"/>
              </a:rPr>
              <a:t>- </a:t>
            </a: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Restart systematic tests of the 2 HV options in a good control of experts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     </a:t>
            </a:r>
            <a:r>
              <a:rPr lang="en-GB" sz="2000" dirty="0" smtClean="0">
                <a:latin typeface="Comic Sans MS" panose="030F0702030302020204" pitchFamily="66" charset="0"/>
                <a:sym typeface="Symbol"/>
              </a:rPr>
              <a:t> Good readout channels, including good PMTs.</a:t>
            </a:r>
          </a:p>
          <a:p>
            <a:r>
              <a:rPr lang="en-GB" sz="2000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  <a:sym typeface="Symbol"/>
              </a:rPr>
              <a:t>      Stable readout.</a:t>
            </a:r>
          </a:p>
          <a:p>
            <a:r>
              <a:rPr lang="en-GB" sz="2000" dirty="0" smtClean="0">
                <a:latin typeface="Comic Sans MS" panose="030F0702030302020204" pitchFamily="66" charset="0"/>
                <a:sym typeface="Symbol"/>
              </a:rPr>
              <a:t>- </a:t>
            </a: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Qualification</a:t>
            </a:r>
            <a:r>
              <a:rPr lang="en-GB" sz="2000" dirty="0" smtClean="0">
                <a:latin typeface="Comic Sans MS" panose="030F0702030302020204" pitchFamily="66" charset="0"/>
                <a:sym typeface="Symbol"/>
              </a:rPr>
              <a:t> of present Multiconductor cables or </a:t>
            </a: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new ones</a:t>
            </a:r>
            <a:r>
              <a:rPr lang="en-GB" sz="2000" dirty="0" smtClean="0">
                <a:latin typeface="Comic Sans MS" panose="030F0702030302020204" pitchFamily="66" charset="0"/>
                <a:sym typeface="Symbol"/>
              </a:rPr>
              <a:t>.</a:t>
            </a:r>
          </a:p>
          <a:p>
            <a:r>
              <a:rPr lang="en-GB" sz="2000" dirty="0" smtClean="0">
                <a:latin typeface="Comic Sans MS" panose="030F0702030302020204" pitchFamily="66" charset="0"/>
                <a:sym typeface="Symbol"/>
              </a:rPr>
              <a:t>- </a:t>
            </a: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Test beam program</a:t>
            </a:r>
            <a:r>
              <a:rPr lang="en-GB" sz="2000" dirty="0" smtClean="0">
                <a:latin typeface="Comic Sans MS" panose="030F0702030302020204" pitchFamily="66" charset="0"/>
                <a:sym typeface="Symbol"/>
              </a:rPr>
              <a:t>: from the installation of the set-up</a:t>
            </a:r>
          </a:p>
          <a:p>
            <a:r>
              <a:rPr lang="en-GB" sz="2000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  <a:sym typeface="Symbol"/>
              </a:rPr>
              <a:t>  (new 100 m long cables, DCS) to the tests.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8</a:t>
            </a:fld>
            <a:endParaRPr lang="fr-BE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232" y="1904231"/>
            <a:ext cx="561975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6825952" y="2420888"/>
            <a:ext cx="1346448" cy="127444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Patch</a:t>
            </a:r>
          </a:p>
          <a:p>
            <a:pPr algn="ctr"/>
            <a:r>
              <a:rPr lang="en-GB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P</a:t>
            </a:r>
            <a:r>
              <a:rPr lang="en-GB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anel</a:t>
            </a:r>
            <a:endParaRPr lang="en-GB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 flipV="1">
            <a:off x="7185992" y="2403336"/>
            <a:ext cx="571912" cy="1755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7185992" y="2420888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7762056" y="2420888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7185992" y="2564904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7628950" y="2420888"/>
            <a:ext cx="141940" cy="132928"/>
          </a:xfrm>
          <a:prstGeom prst="ellipse">
            <a:avLst/>
          </a:prstGeom>
          <a:solidFill>
            <a:srgbClr val="0000CC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Ellipse 14"/>
          <p:cNvSpPr/>
          <p:nvPr/>
        </p:nvSpPr>
        <p:spPr>
          <a:xfrm>
            <a:off x="7471948" y="2420888"/>
            <a:ext cx="141940" cy="132928"/>
          </a:xfrm>
          <a:prstGeom prst="ellipse">
            <a:avLst/>
          </a:prstGeom>
          <a:solidFill>
            <a:srgbClr val="0000CC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Ellipse 15"/>
          <p:cNvSpPr/>
          <p:nvPr/>
        </p:nvSpPr>
        <p:spPr>
          <a:xfrm>
            <a:off x="7330008" y="2431976"/>
            <a:ext cx="141940" cy="132928"/>
          </a:xfrm>
          <a:prstGeom prst="ellipse">
            <a:avLst/>
          </a:prstGeom>
          <a:solidFill>
            <a:srgbClr val="0000CC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Ellipse 16"/>
          <p:cNvSpPr/>
          <p:nvPr/>
        </p:nvSpPr>
        <p:spPr>
          <a:xfrm>
            <a:off x="7185992" y="2431976"/>
            <a:ext cx="141940" cy="132928"/>
          </a:xfrm>
          <a:prstGeom prst="ellipse">
            <a:avLst/>
          </a:prstGeom>
          <a:solidFill>
            <a:srgbClr val="0000CC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Connecteur droit 18"/>
          <p:cNvCxnSpPr/>
          <p:nvPr/>
        </p:nvCxnSpPr>
        <p:spPr>
          <a:xfrm flipV="1">
            <a:off x="7113984" y="2132856"/>
            <a:ext cx="499904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35496" y="260648"/>
            <a:ext cx="812434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- Modification of the Patch Panel</a:t>
            </a:r>
            <a:r>
              <a:rPr lang="en-GB" sz="2000" dirty="0" smtClean="0">
                <a:latin typeface="Comic Sans MS" panose="030F0702030302020204" pitchFamily="66" charset="0"/>
              </a:rPr>
              <a:t>: slot for routing the 4 HV cables.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   </a:t>
            </a:r>
            <a:r>
              <a:rPr lang="en-GB" sz="2000" dirty="0" smtClean="0">
                <a:latin typeface="Comic Sans MS" panose="030F0702030302020204" pitchFamily="66" charset="0"/>
                <a:sym typeface="Symbol"/>
              </a:rPr>
              <a:t> Only space for the Blue cable (Diameter of 1.12 cm  each).</a:t>
            </a:r>
          </a:p>
          <a:p>
            <a:r>
              <a:rPr lang="en-GB" sz="2000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  <a:sym typeface="Symbol"/>
              </a:rPr>
              <a:t>    Locking system.</a:t>
            </a:r>
          </a:p>
          <a:p>
            <a:endParaRPr lang="en-GB" sz="2000" dirty="0">
              <a:latin typeface="Comic Sans MS" panose="030F0702030302020204" pitchFamily="66" charset="0"/>
              <a:sym typeface="Symbol"/>
            </a:endParaRPr>
          </a:p>
          <a:p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    Information will be given to Gabriel.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6403824" y="1522532"/>
            <a:ext cx="2278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Slot at the HV side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a</a:t>
            </a:r>
            <a:r>
              <a:rPr lang="en-GB" dirty="0" smtClean="0">
                <a:latin typeface="Comic Sans MS" panose="030F0702030302020204" pitchFamily="66" charset="0"/>
              </a:rPr>
              <a:t>nd locking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237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-36512" y="55071"/>
            <a:ext cx="9547807" cy="38779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● Long  term actions … </a:t>
            </a:r>
            <a:r>
              <a:rPr lang="en-GB" sz="2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with studies already in progress</a:t>
            </a:r>
          </a:p>
          <a:p>
            <a:r>
              <a:rPr lang="en-GB" sz="2000" dirty="0" smtClean="0">
                <a:latin typeface="Comic Sans MS" panose="030F0702030302020204" pitchFamily="66" charset="0"/>
              </a:rPr>
              <a:t>   </a:t>
            </a:r>
            <a:r>
              <a:rPr lang="en-GB" sz="2000" dirty="0" smtClean="0">
                <a:latin typeface="Comic Sans MS" panose="030F0702030302020204" pitchFamily="66" charset="0"/>
                <a:sym typeface="Symbol"/>
              </a:rPr>
              <a:t> </a:t>
            </a:r>
            <a:r>
              <a:rPr lang="en-GB" sz="2000" dirty="0" smtClean="0">
                <a:latin typeface="Comic Sans MS" panose="030F0702030302020204" pitchFamily="66" charset="0"/>
              </a:rPr>
              <a:t>to come to the final design by following the practical propositions 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      as described in the Note, mainly:</a:t>
            </a:r>
          </a:p>
          <a:p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- </a:t>
            </a: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Routing of services </a:t>
            </a:r>
            <a:r>
              <a:rPr lang="en-GB" sz="2000" dirty="0" smtClean="0">
                <a:latin typeface="Comic Sans MS" panose="030F0702030302020204" pitchFamily="66" charset="0"/>
              </a:rPr>
              <a:t>in the cavern: </a:t>
            </a:r>
            <a:r>
              <a:rPr lang="en-GB" sz="2000" dirty="0" smtClean="0">
                <a:solidFill>
                  <a:srgbClr val="CC0066"/>
                </a:solidFill>
                <a:latin typeface="Comic Sans MS" panose="030F0702030302020204" pitchFamily="66" charset="0"/>
              </a:rPr>
              <a:t>only the long HV multiconductor</a:t>
            </a:r>
            <a:r>
              <a:rPr lang="en-GB" sz="2000" dirty="0">
                <a:solidFill>
                  <a:srgbClr val="CC0066"/>
                </a:solidFill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solidFill>
                  <a:srgbClr val="CC0066"/>
                </a:solidFill>
                <a:latin typeface="Comic Sans MS" panose="030F0702030302020204" pitchFamily="66" charset="0"/>
              </a:rPr>
              <a:t>cables</a:t>
            </a:r>
            <a:r>
              <a:rPr lang="en-GB" sz="20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GB" sz="2000" dirty="0" smtClean="0">
                <a:latin typeface="Comic Sans MS" panose="030F0702030302020204" pitchFamily="66" charset="0"/>
                <a:sym typeface="Symbol"/>
              </a:rPr>
              <a:t>- </a:t>
            </a: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Minor improvements of the HV Bus boards </a:t>
            </a:r>
            <a:r>
              <a:rPr lang="en-GB" sz="2000" dirty="0" smtClean="0">
                <a:latin typeface="Comic Sans MS" panose="030F0702030302020204" pitchFamily="66" charset="0"/>
                <a:sym typeface="Symbol"/>
              </a:rPr>
              <a:t>(Noise killers locations).</a:t>
            </a:r>
          </a:p>
          <a:p>
            <a:r>
              <a:rPr lang="en-GB" sz="2000" dirty="0" smtClean="0">
                <a:latin typeface="Comic Sans MS" panose="030F0702030302020204" pitchFamily="66" charset="0"/>
                <a:sym typeface="Symbol"/>
              </a:rPr>
              <a:t>- </a:t>
            </a: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Optimization of the space and of the density of cards </a:t>
            </a:r>
            <a:r>
              <a:rPr lang="en-GB" sz="2000" dirty="0" smtClean="0">
                <a:latin typeface="Comic Sans MS" panose="030F0702030302020204" pitchFamily="66" charset="0"/>
                <a:sym typeface="Symbol"/>
              </a:rPr>
              <a:t>inside the</a:t>
            </a:r>
          </a:p>
          <a:p>
            <a:r>
              <a:rPr lang="en-GB" sz="2000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  <a:sym typeface="Symbol"/>
              </a:rPr>
              <a:t>  HV regulation crate: Suppression of support cards recovering the mapping</a:t>
            </a:r>
          </a:p>
          <a:p>
            <a:r>
              <a:rPr lang="en-GB" sz="2000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  <a:sym typeface="Symbol"/>
              </a:rPr>
              <a:t>  with the prototype cards, implementation of LV and HV commercial bricks,</a:t>
            </a:r>
          </a:p>
          <a:p>
            <a:r>
              <a:rPr lang="en-GB" sz="2000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  <a:sym typeface="Symbol"/>
              </a:rPr>
              <a:t>  etc.</a:t>
            </a:r>
          </a:p>
          <a:p>
            <a:r>
              <a:rPr lang="en-GB" sz="2000" dirty="0" smtClean="0">
                <a:latin typeface="Comic Sans MS" panose="030F0702030302020204" pitchFamily="66" charset="0"/>
                <a:sym typeface="Symbol"/>
              </a:rPr>
              <a:t>- </a:t>
            </a: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Individual straps </a:t>
            </a:r>
            <a:r>
              <a:rPr lang="en-GB" sz="2000" dirty="0" smtClean="0">
                <a:latin typeface="Comic Sans MS" panose="030F0702030302020204" pitchFamily="66" charset="0"/>
                <a:sym typeface="Symbol"/>
              </a:rPr>
              <a:t>inside regulation crate to switch off failing PMT blocks.</a:t>
            </a:r>
          </a:p>
          <a:p>
            <a:r>
              <a:rPr lang="en-GB" sz="2000" dirty="0" smtClean="0">
                <a:latin typeface="Comic Sans MS" panose="030F0702030302020204" pitchFamily="66" charset="0"/>
                <a:sym typeface="Symbol"/>
              </a:rPr>
              <a:t>- </a:t>
            </a: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Choice of the final DCS</a:t>
            </a:r>
            <a:r>
              <a:rPr lang="en-GB" sz="2000" dirty="0" smtClean="0">
                <a:latin typeface="Comic Sans MS" panose="030F0702030302020204" pitchFamily="66" charset="0"/>
                <a:sym typeface="Symbol"/>
              </a:rPr>
              <a:t>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9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72752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1069</Words>
  <Application>Microsoft Office PowerPoint</Application>
  <PresentationFormat>Affichage à l'écran (4:3)</PresentationFormat>
  <Paragraphs>138</Paragraphs>
  <Slides>10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François Vazeille</dc:creator>
  <cp:lastModifiedBy>François Vazeille</cp:lastModifiedBy>
  <cp:revision>46</cp:revision>
  <dcterms:created xsi:type="dcterms:W3CDTF">2015-06-02T08:02:34Z</dcterms:created>
  <dcterms:modified xsi:type="dcterms:W3CDTF">2015-06-10T07:41:33Z</dcterms:modified>
</cp:coreProperties>
</file>