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3" r:id="rId4"/>
    <p:sldId id="266" r:id="rId5"/>
    <p:sldId id="258" r:id="rId6"/>
    <p:sldId id="259" r:id="rId7"/>
    <p:sldId id="262" r:id="rId8"/>
    <p:sldId id="261" r:id="rId9"/>
    <p:sldId id="267" r:id="rId10"/>
    <p:sldId id="269" r:id="rId11"/>
    <p:sldId id="272" r:id="rId12"/>
    <p:sldId id="271" r:id="rId13"/>
    <p:sldId id="260" r:id="rId14"/>
    <p:sldId id="270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nnefoy Romeo" initials="bR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F7F"/>
    <a:srgbClr val="FFBF00"/>
    <a:srgbClr val="0070C0"/>
    <a:srgbClr val="00FF00"/>
    <a:srgbClr val="FF0000"/>
    <a:srgbClr val="0000FF"/>
    <a:srgbClr val="00FFFF"/>
    <a:srgbClr val="FF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696" autoAdjust="0"/>
  </p:normalViewPr>
  <p:slideViewPr>
    <p:cSldViewPr>
      <p:cViewPr>
        <p:scale>
          <a:sx n="71" d="100"/>
          <a:sy n="71" d="100"/>
        </p:scale>
        <p:origin x="-36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E3D55-2B58-4B91-942F-D455C5E6AC67}" type="datetimeFigureOut">
              <a:rPr lang="fr-FR" smtClean="0"/>
              <a:t>11/06/2015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68775-3AB0-42FE-8A10-A6631B3B01A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1937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13/05/2015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818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13/05/2015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348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13/05/2015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922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13/05/2015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732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13/05/2015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536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13/05/2015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3494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13/05/2015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750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13/05/2015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1158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13/05/2015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582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13/05/2015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280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13/05/2015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932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13/05/2015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A060D-E1F2-43DE-8636-BA38B6AAC57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460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520280"/>
          </a:xfrm>
        </p:spPr>
        <p:txBody>
          <a:bodyPr>
            <a:normAutofit fontScale="90000"/>
          </a:bodyPr>
          <a:lstStyle/>
          <a:p>
            <a:r>
              <a:rPr lang="en-US" dirty="0"/>
              <a:t>Main Board </a:t>
            </a:r>
            <a:r>
              <a:rPr lang="en-US" dirty="0" smtClean="0"/>
              <a:t>Status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MB2 v1</a:t>
            </a:r>
            <a:br>
              <a:rPr lang="en-US" dirty="0" smtClean="0"/>
            </a:br>
            <a:r>
              <a:rPr lang="en-US" dirty="0" smtClean="0"/>
              <a:t>for FATALIC &amp; QIE</a:t>
            </a:r>
            <a:endParaRPr lang="en-US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dirty="0" smtClean="0"/>
              <a:t>10/06/2015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Roméo BONNEFOY - LPC Clermont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FC76F4E-845F-4F04-A118-BA20E4328AB6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TextBox 5"/>
          <p:cNvSpPr txBox="1"/>
          <p:nvPr/>
        </p:nvSpPr>
        <p:spPr>
          <a:xfrm>
            <a:off x="3024135" y="3861048"/>
            <a:ext cx="29345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Roméo BONNEFOY</a:t>
            </a:r>
            <a:endParaRPr lang="en-US" sz="2400" dirty="0"/>
          </a:p>
          <a:p>
            <a:pPr algn="ctr"/>
            <a:r>
              <a:rPr lang="en-US" sz="2400" dirty="0" smtClean="0"/>
              <a:t> François Vazeille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LPC Clermont-Ferrand</a:t>
            </a:r>
          </a:p>
        </p:txBody>
      </p:sp>
    </p:spTree>
    <p:extLst>
      <p:ext uri="{BB962C8B-B14F-4D97-AF65-F5344CB8AC3E}">
        <p14:creationId xmlns:p14="http://schemas.microsoft.com/office/powerpoint/2010/main" val="207897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260648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MB2 v1 PCB dimensions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6F4E-845F-4F04-A118-BA20E4328AB6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10/06/2015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766984" y="2780928"/>
            <a:ext cx="7632848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Dimension : 655 mm x 100 mm	</a:t>
            </a:r>
            <a:r>
              <a:rPr lang="en-US" sz="2400" dirty="0" smtClean="0">
                <a:solidFill>
                  <a:srgbClr val="FF7F7F"/>
                </a:solidFill>
              </a:rPr>
              <a:t>(covering </a:t>
            </a:r>
            <a:r>
              <a:rPr lang="en-US" sz="2400" dirty="0">
                <a:solidFill>
                  <a:srgbClr val="FF7F7F"/>
                </a:solidFill>
              </a:rPr>
              <a:t>of the </a:t>
            </a:r>
            <a:r>
              <a:rPr lang="en-US" sz="2400" dirty="0" smtClean="0">
                <a:solidFill>
                  <a:srgbClr val="FF7F7F"/>
                </a:solidFill>
              </a:rPr>
              <a:t>DB) </a:t>
            </a:r>
          </a:p>
          <a:p>
            <a:r>
              <a:rPr lang="en-US" sz="2400" dirty="0" smtClean="0"/>
              <a:t>Holes location :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The location of these holes stay identical to the previous MB1 v1 Chicago version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2 holes added on each side of the FMC connector</a:t>
            </a:r>
          </a:p>
          <a:p>
            <a:pPr lvl="1"/>
            <a:r>
              <a:rPr lang="en-US" sz="2000" dirty="0" smtClean="0">
                <a:solidFill>
                  <a:srgbClr val="00FF00"/>
                </a:solidFill>
              </a:rPr>
              <a:t>1 hole added for the DBv4</a:t>
            </a:r>
          </a:p>
          <a:p>
            <a:r>
              <a:rPr lang="en-US" sz="2400" dirty="0" smtClean="0"/>
              <a:t>3 Power supply connectors :</a:t>
            </a:r>
          </a:p>
          <a:p>
            <a:pPr lvl="1"/>
            <a:r>
              <a:rPr lang="en-US" sz="2000" dirty="0" smtClean="0">
                <a:solidFill>
                  <a:srgbClr val="FF7F00"/>
                </a:solidFill>
              </a:rPr>
              <a:t>2 for </a:t>
            </a:r>
            <a:r>
              <a:rPr lang="en-US" sz="2000" dirty="0">
                <a:solidFill>
                  <a:srgbClr val="FF7F00"/>
                </a:solidFill>
              </a:rPr>
              <a:t>+10V </a:t>
            </a:r>
            <a:r>
              <a:rPr lang="en-US" sz="2000" dirty="0" smtClean="0">
                <a:solidFill>
                  <a:srgbClr val="FF7F00"/>
                </a:solidFill>
              </a:rPr>
              <a:t>Input</a:t>
            </a:r>
          </a:p>
          <a:p>
            <a:pPr lvl="1"/>
            <a:r>
              <a:rPr lang="en-US" sz="2000" dirty="0" smtClean="0">
                <a:solidFill>
                  <a:srgbClr val="00FFFF"/>
                </a:solidFill>
              </a:rPr>
              <a:t>1 </a:t>
            </a:r>
            <a:r>
              <a:rPr lang="en-US" sz="2000" dirty="0">
                <a:solidFill>
                  <a:srgbClr val="00FFFF"/>
                </a:solidFill>
              </a:rPr>
              <a:t>for +10V Output for </a:t>
            </a:r>
            <a:r>
              <a:rPr lang="en-US" sz="2000" dirty="0" smtClean="0">
                <a:solidFill>
                  <a:srgbClr val="00FFFF"/>
                </a:solidFill>
              </a:rPr>
              <a:t>DB</a:t>
            </a:r>
          </a:p>
        </p:txBody>
      </p:sp>
      <p:pic>
        <p:nvPicPr>
          <p:cNvPr id="1027" name="Picture 3" descr="C:\Users\Roméo\S-ATLAS\Main_Board\Photos\PCB\MB2v1_2015+quote+seriegraphie+colour+hol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959541"/>
            <a:ext cx="9252520" cy="180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7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interface MB2 v1 with DB v3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Adaptation </a:t>
            </a:r>
            <a:r>
              <a:rPr lang="en-US" sz="2400" dirty="0">
                <a:solidFill>
                  <a:srgbClr val="FF0000"/>
                </a:solidFill>
              </a:rPr>
              <a:t>needed for the existing Stockholm VHDL code on its DB </a:t>
            </a:r>
            <a:r>
              <a:rPr lang="en-US" sz="2400" dirty="0" smtClean="0">
                <a:solidFill>
                  <a:srgbClr val="FF0000"/>
                </a:solidFill>
              </a:rPr>
              <a:t>v3.</a:t>
            </a:r>
          </a:p>
          <a:p>
            <a:pPr lvl="1"/>
            <a:r>
              <a:rPr lang="en-US" sz="2000" dirty="0"/>
              <a:t>D</a:t>
            </a:r>
            <a:r>
              <a:rPr lang="en-US" sz="2000" dirty="0" smtClean="0"/>
              <a:t>ocument </a:t>
            </a:r>
            <a:r>
              <a:rPr lang="en-US" sz="2000" dirty="0"/>
              <a:t>ready </a:t>
            </a:r>
            <a:r>
              <a:rPr lang="en-US" sz="2000" dirty="0" smtClean="0"/>
              <a:t>before the end of this week, to </a:t>
            </a:r>
            <a:r>
              <a:rPr lang="en-US" sz="2000" dirty="0"/>
              <a:t>explain in detail the transmission of various data and commands.</a:t>
            </a:r>
            <a:endParaRPr lang="en-US" sz="2000" dirty="0" smtClean="0"/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It is necessary to test the interface between our MB2v1 and one DBv3 before the test </a:t>
            </a:r>
            <a:r>
              <a:rPr lang="en-US" sz="2400" dirty="0" smtClean="0">
                <a:solidFill>
                  <a:srgbClr val="FF0000"/>
                </a:solidFill>
              </a:rPr>
              <a:t>beam.</a:t>
            </a:r>
          </a:p>
          <a:p>
            <a:pPr lvl="1"/>
            <a:r>
              <a:rPr lang="en-US" sz="2000" dirty="0" smtClean="0"/>
              <a:t>We have : All In One, MB2 v1, VC707, optical fiber and PC.</a:t>
            </a:r>
          </a:p>
          <a:p>
            <a:pPr lvl="1"/>
            <a:r>
              <a:rPr lang="en-US" sz="2000" dirty="0" smtClean="0"/>
              <a:t>We need : </a:t>
            </a:r>
            <a:r>
              <a:rPr lang="en-US" sz="2000" dirty="0"/>
              <a:t>DB v3 with the VHDL code </a:t>
            </a:r>
            <a:r>
              <a:rPr lang="en-US" sz="2000" dirty="0" smtClean="0"/>
              <a:t>adapted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and the software for VC707 and for PC.</a:t>
            </a:r>
            <a:endParaRPr lang="en-US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10/06/2015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Roméo BONNEFOY - LPC Clermont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201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292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Production &amp; Tests planning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6F4E-845F-4F04-A118-BA20E4328AB6}" type="slidenum">
              <a:rPr lang="en-US" smtClean="0"/>
              <a:t>12</a:t>
            </a:fld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10/06/2015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828530"/>
              </p:ext>
            </p:extLst>
          </p:nvPr>
        </p:nvGraphicFramePr>
        <p:xfrm>
          <a:off x="539552" y="1196752"/>
          <a:ext cx="8064896" cy="506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4032448"/>
                <a:gridCol w="2304256"/>
              </a:tblGrid>
              <a:tr h="455012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Date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Action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Note</a:t>
                      </a:r>
                      <a:endParaRPr lang="en-US" noProof="0" dirty="0"/>
                    </a:p>
                  </a:txBody>
                  <a:tcPr/>
                </a:tc>
              </a:tr>
              <a:tr h="455012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June 2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Sends manufacture of 3 MB2v1 PCBs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noProof="0" dirty="0" smtClean="0"/>
                    </a:p>
                  </a:txBody>
                  <a:tcPr/>
                </a:tc>
              </a:tr>
              <a:tr h="455012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June 19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Sends cabling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</a:rPr>
                        <a:t> of one </a:t>
                      </a: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MB2v1 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</a:rPr>
                        <a:t>PCB</a:t>
                      </a:r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487326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June</a:t>
                      </a:r>
                      <a:r>
                        <a:rPr lang="fr-FR" sz="1600" noProof="0" dirty="0" smtClean="0"/>
                        <a:t> 26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0070C0"/>
                          </a:solidFill>
                        </a:rPr>
                        <a:t>Sends manufacture of 30 All-In-One PCBs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baseline="0" noProof="0" dirty="0" smtClean="0"/>
                    </a:p>
                  </a:txBody>
                  <a:tcPr/>
                </a:tc>
              </a:tr>
              <a:tr h="487326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July 13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Reception of one MB2v1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noProof="0" dirty="0" smtClean="0"/>
                        <a:t>First</a:t>
                      </a:r>
                      <a:r>
                        <a:rPr lang="fr-FR" sz="1600" baseline="0" noProof="0" dirty="0" smtClean="0"/>
                        <a:t> tests at Clermont</a:t>
                      </a:r>
                    </a:p>
                  </a:txBody>
                  <a:tcPr/>
                </a:tc>
              </a:tr>
              <a:tr h="4550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July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0070C0"/>
                          </a:solidFill>
                        </a:rPr>
                        <a:t>Beginning  cabling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 of </a:t>
                      </a:r>
                      <a:r>
                        <a:rPr lang="en-US" sz="1600" noProof="0" dirty="0" smtClean="0">
                          <a:solidFill>
                            <a:srgbClr val="0070C0"/>
                          </a:solidFill>
                        </a:rPr>
                        <a:t>28 All-In-One 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PCBs at LPC</a:t>
                      </a:r>
                      <a:endParaRPr lang="en-US" sz="1600" noProof="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 smtClean="0"/>
                    </a:p>
                  </a:txBody>
                  <a:tcPr/>
                </a:tc>
              </a:tr>
              <a:tr h="455012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July 22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Sends cabling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</a:rPr>
                        <a:t> of 2 </a:t>
                      </a: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MB2v1 </a:t>
                      </a:r>
                      <a:r>
                        <a:rPr lang="en-US" sz="1600" baseline="0" noProof="0" dirty="0" smtClean="0">
                          <a:solidFill>
                            <a:srgbClr val="FF0000"/>
                          </a:solidFill>
                        </a:rPr>
                        <a:t>PCBs</a:t>
                      </a:r>
                      <a:endParaRPr lang="en-US" sz="16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 smtClean="0"/>
                    </a:p>
                  </a:txBody>
                  <a:tcPr/>
                </a:tc>
              </a:tr>
              <a:tr h="455012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July &amp; September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FF0000"/>
                          </a:solidFill>
                        </a:rPr>
                        <a:t>Many tests MB2v1 and DB(v3) with Stockholm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Organize with Stockholm</a:t>
                      </a:r>
                    </a:p>
                  </a:txBody>
                  <a:tcPr/>
                </a:tc>
              </a:tr>
              <a:tr h="4550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September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rgbClr val="0070C0"/>
                          </a:solidFill>
                        </a:rPr>
                        <a:t>Tests the 28 All-In-One</a:t>
                      </a:r>
                      <a:r>
                        <a:rPr lang="en-US" sz="1600" baseline="0" noProof="0" dirty="0" smtClean="0">
                          <a:solidFill>
                            <a:srgbClr val="0070C0"/>
                          </a:solidFill>
                        </a:rPr>
                        <a:t> FATALIC4B</a:t>
                      </a:r>
                      <a:endParaRPr lang="en-US" sz="1600" noProof="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 smtClean="0"/>
                    </a:p>
                  </a:txBody>
                  <a:tcPr/>
                </a:tc>
              </a:tr>
              <a:tr h="455012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End of </a:t>
                      </a:r>
                      <a:r>
                        <a:rPr lang="en-US" sz="1600" baseline="0" noProof="0" dirty="0" smtClean="0"/>
                        <a:t>S</a:t>
                      </a:r>
                      <a:r>
                        <a:rPr lang="en-US" sz="1600" noProof="0" dirty="0" smtClean="0"/>
                        <a:t>eptember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Installation for Test Beam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 smtClean="0"/>
                    </a:p>
                  </a:txBody>
                  <a:tcPr/>
                </a:tc>
              </a:tr>
              <a:tr h="455012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7 October</a:t>
                      </a:r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Beginning of the Test Beam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95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Future evolution of MB2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1160" y="1307901"/>
            <a:ext cx="8229600" cy="305720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Dedicated MB2 for FATALIC and MB3 for QIE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Dedicated MB2-FATALIC would be simpler :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Removing </a:t>
            </a:r>
            <a:r>
              <a:rPr lang="en-US" sz="2000" dirty="0">
                <a:solidFill>
                  <a:srgbClr val="0070C0"/>
                </a:solidFill>
              </a:rPr>
              <a:t>regulators for + 5V and -</a:t>
            </a:r>
            <a:r>
              <a:rPr lang="en-US" sz="2000" dirty="0" smtClean="0">
                <a:solidFill>
                  <a:srgbClr val="0070C0"/>
                </a:solidFill>
              </a:rPr>
              <a:t>5V, only for Argonne</a:t>
            </a:r>
            <a:endParaRPr lang="en-US" sz="2000" dirty="0">
              <a:solidFill>
                <a:srgbClr val="0070C0"/>
              </a:solidFill>
            </a:endParaRP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Removing the second connector for each VFE </a:t>
            </a:r>
            <a:r>
              <a:rPr lang="en-US" sz="2000" dirty="0" smtClean="0">
                <a:solidFill>
                  <a:srgbClr val="0070C0"/>
                </a:solidFill>
              </a:rPr>
              <a:t>channels</a:t>
            </a:r>
            <a:endParaRPr lang="en-US" sz="2000" dirty="0">
              <a:solidFill>
                <a:srgbClr val="0070C0"/>
              </a:solidFill>
            </a:endParaRPr>
          </a:p>
          <a:p>
            <a:pPr lvl="1"/>
            <a:r>
              <a:rPr lang="en-US" sz="2000" dirty="0">
                <a:solidFill>
                  <a:srgbClr val="00FF00"/>
                </a:solidFill>
              </a:rPr>
              <a:t>Removing USB modules and test </a:t>
            </a:r>
            <a:r>
              <a:rPr lang="en-US" sz="2000" dirty="0" smtClean="0">
                <a:solidFill>
                  <a:srgbClr val="00FF00"/>
                </a:solidFill>
              </a:rPr>
              <a:t>pins</a:t>
            </a:r>
            <a:endParaRPr lang="en-US" sz="2000" dirty="0">
              <a:solidFill>
                <a:srgbClr val="00FF00"/>
              </a:solidFill>
            </a:endParaRPr>
          </a:p>
          <a:p>
            <a:pPr lvl="1"/>
            <a:r>
              <a:rPr lang="en-US" sz="2000" dirty="0"/>
              <a:t>Less signal lines on the FPGA and less power </a:t>
            </a:r>
            <a:r>
              <a:rPr lang="en-US" sz="2000" dirty="0" smtClean="0"/>
              <a:t>supplies </a:t>
            </a:r>
            <a:r>
              <a:rPr lang="en-US" sz="2000" dirty="0"/>
              <a:t>= the number of layers can be reduced from 16 to 12 </a:t>
            </a:r>
            <a:r>
              <a:rPr lang="en-US" sz="2000" dirty="0" smtClean="0"/>
              <a:t>layers</a:t>
            </a:r>
            <a:endParaRPr lang="en-US" sz="2000" dirty="0"/>
          </a:p>
          <a:p>
            <a:pPr lvl="1"/>
            <a:r>
              <a:rPr lang="en-US" sz="2000" dirty="0">
                <a:solidFill>
                  <a:srgbClr val="FFBF00"/>
                </a:solidFill>
              </a:rPr>
              <a:t>Possibility to use FPGA with less pins and more </a:t>
            </a:r>
            <a:r>
              <a:rPr lang="en-US" sz="2000" dirty="0" smtClean="0">
                <a:solidFill>
                  <a:srgbClr val="FFBF00"/>
                </a:solidFill>
              </a:rPr>
              <a:t>radiation tolerant, for example the new ALTERA </a:t>
            </a:r>
            <a:r>
              <a:rPr lang="en-US" sz="2000" dirty="0">
                <a:solidFill>
                  <a:srgbClr val="FFBF00"/>
                </a:solidFill>
              </a:rPr>
              <a:t>MAX </a:t>
            </a:r>
            <a:r>
              <a:rPr lang="en-US" sz="2000" dirty="0" smtClean="0">
                <a:solidFill>
                  <a:srgbClr val="FFBF00"/>
                </a:solidFill>
              </a:rPr>
              <a:t>10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10/06/2015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13</a:t>
            </a:fld>
            <a:endParaRPr lang="fr-FR" dirty="0"/>
          </a:p>
        </p:txBody>
      </p:sp>
      <p:pic>
        <p:nvPicPr>
          <p:cNvPr id="7" name="Picture 2" descr="C:\Users\Roméo\S-ATLAS\Main_Board\Photos\PCB\MB2v+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4509120"/>
            <a:ext cx="9217024" cy="188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65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endParaRPr lang="fr-FR" sz="2400" dirty="0"/>
          </a:p>
          <a:p>
            <a:pPr marL="0" indent="0">
              <a:buNone/>
            </a:pPr>
            <a:r>
              <a:rPr lang="en-US" sz="2400" dirty="0" smtClean="0"/>
              <a:t>		               </a:t>
            </a:r>
            <a:r>
              <a:rPr lang="en-US" sz="4000" dirty="0" smtClean="0"/>
              <a:t>Thank </a:t>
            </a:r>
            <a:r>
              <a:rPr lang="en-US" sz="4000" dirty="0"/>
              <a:t>you!</a:t>
            </a:r>
          </a:p>
          <a:p>
            <a:endParaRPr lang="fr-FR" sz="24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10/06/2015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909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Functionalities</a:t>
            </a:r>
            <a:r>
              <a:rPr lang="fr-FR" dirty="0" smtClean="0"/>
              <a:t> MB2 </a:t>
            </a:r>
            <a:r>
              <a:rPr lang="fr-FR" dirty="0"/>
              <a:t>v1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10/06/2015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2</a:t>
            </a:fld>
            <a:endParaRPr lang="fr-FR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Read the digital data from </a:t>
            </a:r>
            <a:r>
              <a:rPr lang="en-US" sz="2400" dirty="0" smtClean="0">
                <a:solidFill>
                  <a:srgbClr val="FF0000"/>
                </a:solidFill>
              </a:rPr>
              <a:t>VFE options 2&amp;3</a:t>
            </a:r>
          </a:p>
          <a:p>
            <a:pPr lvl="1"/>
            <a:r>
              <a:rPr lang="en-US" sz="2000" dirty="0" smtClean="0"/>
              <a:t>Option 2 VFE LPC : FATALIC on All-In-One board</a:t>
            </a:r>
          </a:p>
          <a:p>
            <a:pPr lvl="1"/>
            <a:r>
              <a:rPr lang="en-US" sz="2000" dirty="0" smtClean="0"/>
              <a:t>Option 3 VFE Argonne : QIE on dedicated board</a:t>
            </a:r>
          </a:p>
          <a:p>
            <a:pPr lvl="1"/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Prepare Data and Transmit to the DB</a:t>
            </a:r>
          </a:p>
          <a:p>
            <a:pPr marL="857250" lvl="1" indent="-457200"/>
            <a:r>
              <a:rPr lang="en-US" sz="2000" dirty="0" smtClean="0"/>
              <a:t>MB2 v1 compatible with DB v3 &amp; DB v4 </a:t>
            </a:r>
          </a:p>
          <a:p>
            <a:pPr marL="857250" lvl="1" indent="-457200"/>
            <a:r>
              <a:rPr lang="en-US" sz="2000" dirty="0" smtClean="0"/>
              <a:t>Digital processing for Cs Data (could be performed downstream in DB in future)</a:t>
            </a:r>
          </a:p>
          <a:p>
            <a:pPr marL="857250" lvl="1" indent="-457200"/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Transmit clock and the orders of the DB to the VFE </a:t>
            </a:r>
            <a:r>
              <a:rPr lang="en-US" sz="2400" dirty="0" smtClean="0">
                <a:solidFill>
                  <a:srgbClr val="FF0000"/>
                </a:solidFill>
              </a:rPr>
              <a:t>card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Supply </a:t>
            </a:r>
            <a:r>
              <a:rPr lang="en-US" sz="2400" dirty="0" smtClean="0">
                <a:solidFill>
                  <a:srgbClr val="FF0000"/>
                </a:solidFill>
              </a:rPr>
              <a:t>the </a:t>
            </a:r>
            <a:r>
              <a:rPr lang="en-US" sz="2400" dirty="0">
                <a:solidFill>
                  <a:srgbClr val="FF0000"/>
                </a:solidFill>
              </a:rPr>
              <a:t>VFE </a:t>
            </a:r>
            <a:r>
              <a:rPr lang="en-US" sz="2400" dirty="0" smtClean="0">
                <a:solidFill>
                  <a:srgbClr val="FF0000"/>
                </a:solidFill>
              </a:rPr>
              <a:t>cards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100" b="1" dirty="0" smtClean="0">
                <a:solidFill>
                  <a:srgbClr val="00B050"/>
                </a:solidFill>
              </a:rPr>
              <a:t>General Remark : There’s </a:t>
            </a:r>
            <a:r>
              <a:rPr lang="en-US" sz="2100" b="1" dirty="0">
                <a:solidFill>
                  <a:srgbClr val="00B050"/>
                </a:solidFill>
              </a:rPr>
              <a:t>no analog part on the MB, all the </a:t>
            </a:r>
            <a:r>
              <a:rPr lang="en-US" sz="2100" b="1" dirty="0" smtClean="0">
                <a:solidFill>
                  <a:srgbClr val="00B050"/>
                </a:solidFill>
              </a:rPr>
              <a:t>ADCs </a:t>
            </a:r>
            <a:r>
              <a:rPr lang="en-US" sz="2100" b="1" dirty="0">
                <a:solidFill>
                  <a:srgbClr val="00B050"/>
                </a:solidFill>
              </a:rPr>
              <a:t>are on VFE card</a:t>
            </a:r>
            <a:r>
              <a:rPr lang="en-US" sz="2100" b="1" dirty="0" smtClean="0">
                <a:solidFill>
                  <a:srgbClr val="00B050"/>
                </a:solidFill>
              </a:rPr>
              <a:t>.</a:t>
            </a:r>
            <a:endParaRPr lang="en-US" sz="21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63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Design MB2 v1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10/06/2015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3</a:t>
            </a:fld>
            <a:endParaRPr lang="fr-FR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80920" cy="4464496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Keeps, </a:t>
            </a:r>
            <a:r>
              <a:rPr lang="en-US" sz="2400" dirty="0">
                <a:solidFill>
                  <a:srgbClr val="FF0000"/>
                </a:solidFill>
              </a:rPr>
              <a:t>as much as possible, the same solutions as </a:t>
            </a:r>
            <a:r>
              <a:rPr lang="en-US" sz="2400" dirty="0" smtClean="0">
                <a:solidFill>
                  <a:srgbClr val="FF0000"/>
                </a:solidFill>
              </a:rPr>
              <a:t>Chicago to </a:t>
            </a:r>
            <a:r>
              <a:rPr lang="en-US" sz="2400" dirty="0">
                <a:solidFill>
                  <a:srgbClr val="FF0000"/>
                </a:solidFill>
              </a:rPr>
              <a:t>make </a:t>
            </a:r>
            <a:r>
              <a:rPr lang="en-US" sz="2400" dirty="0" smtClean="0">
                <a:solidFill>
                  <a:srgbClr val="FF0000"/>
                </a:solidFill>
              </a:rPr>
              <a:t>simpler the </a:t>
            </a:r>
            <a:r>
              <a:rPr lang="en-US" sz="2400" dirty="0">
                <a:solidFill>
                  <a:srgbClr val="FF0000"/>
                </a:solidFill>
              </a:rPr>
              <a:t>FPGA DB software </a:t>
            </a:r>
            <a:r>
              <a:rPr lang="en-US" sz="2400" dirty="0" smtClean="0">
                <a:solidFill>
                  <a:srgbClr val="FF0000"/>
                </a:solidFill>
              </a:rPr>
              <a:t>changes</a:t>
            </a:r>
          </a:p>
          <a:p>
            <a:pPr lvl="1"/>
            <a:r>
              <a:rPr lang="en-US" sz="2000" dirty="0"/>
              <a:t>Architecture with the 4 </a:t>
            </a:r>
            <a:r>
              <a:rPr lang="en-US" sz="2000" dirty="0" smtClean="0"/>
              <a:t>quarters (and </a:t>
            </a:r>
            <a:r>
              <a:rPr lang="en-US" sz="2000" dirty="0"/>
              <a:t>4 FPGA </a:t>
            </a:r>
            <a:r>
              <a:rPr lang="en-US" sz="2000" dirty="0" smtClean="0"/>
              <a:t>ALTERA Cyclone IV)</a:t>
            </a:r>
            <a:endParaRPr lang="fr-FR" sz="2000" dirty="0" smtClean="0"/>
          </a:p>
          <a:p>
            <a:pPr lvl="1"/>
            <a:r>
              <a:rPr lang="en-US" sz="2000" dirty="0" smtClean="0"/>
              <a:t>Same </a:t>
            </a:r>
            <a:r>
              <a:rPr lang="en-US" sz="2000" dirty="0"/>
              <a:t>serial </a:t>
            </a:r>
            <a:r>
              <a:rPr lang="en-US" sz="2000" dirty="0" smtClean="0"/>
              <a:t>link (SPI</a:t>
            </a:r>
            <a:r>
              <a:rPr lang="en-US" sz="2000" dirty="0"/>
              <a:t>) for sending commands and for exchanging </a:t>
            </a:r>
            <a:r>
              <a:rPr lang="en-US" sz="2000" dirty="0" smtClean="0"/>
              <a:t>settings</a:t>
            </a:r>
            <a:endParaRPr lang="fr-FR" sz="2000" dirty="0" smtClean="0"/>
          </a:p>
          <a:p>
            <a:pPr lvl="1"/>
            <a:r>
              <a:rPr lang="en-US" sz="2000" dirty="0" smtClean="0"/>
              <a:t>Same solution </a:t>
            </a:r>
            <a:r>
              <a:rPr lang="en-US" sz="2000" dirty="0"/>
              <a:t>for the </a:t>
            </a:r>
            <a:r>
              <a:rPr lang="en-US" sz="2000" dirty="0" smtClean="0"/>
              <a:t>Voltages monitoring  </a:t>
            </a:r>
            <a:r>
              <a:rPr lang="en-US" sz="2000" dirty="0"/>
              <a:t>and the FPGA </a:t>
            </a:r>
            <a:r>
              <a:rPr lang="en-US" sz="2000" dirty="0" smtClean="0"/>
              <a:t>JTAG</a:t>
            </a:r>
            <a:endParaRPr lang="fr-FR" sz="2000" dirty="0" smtClean="0"/>
          </a:p>
          <a:p>
            <a:pPr lvl="1"/>
            <a:r>
              <a:rPr lang="en-US" sz="2000" dirty="0"/>
              <a:t>Data transmission of the </a:t>
            </a:r>
            <a:r>
              <a:rPr lang="en-US" sz="2000" dirty="0" smtClean="0"/>
              <a:t>digital </a:t>
            </a:r>
            <a:r>
              <a:rPr lang="en-US" sz="2000" dirty="0"/>
              <a:t>sum for </a:t>
            </a:r>
            <a:r>
              <a:rPr lang="en-US" sz="2000" dirty="0" smtClean="0"/>
              <a:t>cesium calibration, </a:t>
            </a:r>
            <a:r>
              <a:rPr lang="en-US" sz="2000" dirty="0"/>
              <a:t>identical to the MAX1169 ADC used by Chicago, in </a:t>
            </a:r>
            <a:r>
              <a:rPr lang="en-US" sz="2000" dirty="0" smtClean="0"/>
              <a:t>I2C</a:t>
            </a:r>
            <a:endParaRPr lang="fr-FR" sz="2000" dirty="0"/>
          </a:p>
          <a:p>
            <a:pPr lvl="1"/>
            <a:r>
              <a:rPr lang="en-US" sz="2000" dirty="0" smtClean="0"/>
              <a:t>Use the same connector for power supply : 2 for input and one dedicated for the DB</a:t>
            </a:r>
            <a:endParaRPr lang="en-US" sz="2000" dirty="0"/>
          </a:p>
          <a:p>
            <a:pPr lvl="2"/>
            <a:r>
              <a:rPr lang="en-US" sz="1800" dirty="0" smtClean="0"/>
              <a:t>By definition directly </a:t>
            </a:r>
            <a:r>
              <a:rPr lang="en-US" sz="1800" dirty="0"/>
              <a:t>compatible with DB </a:t>
            </a:r>
            <a:r>
              <a:rPr lang="en-US" sz="1800" dirty="0" smtClean="0"/>
              <a:t>v4</a:t>
            </a:r>
            <a:endParaRPr lang="en-US" sz="1800" dirty="0"/>
          </a:p>
          <a:p>
            <a:pPr lvl="2"/>
            <a:r>
              <a:rPr lang="en-US" sz="1800" dirty="0" smtClean="0"/>
              <a:t>Compatibility  </a:t>
            </a:r>
            <a:r>
              <a:rPr lang="en-US" sz="1800" dirty="0"/>
              <a:t>with the DB </a:t>
            </a:r>
            <a:r>
              <a:rPr lang="en-US" sz="1800" dirty="0" smtClean="0"/>
              <a:t>v3</a:t>
            </a:r>
            <a:r>
              <a:rPr lang="en-US" sz="1800" dirty="0"/>
              <a:t> </a:t>
            </a:r>
            <a:r>
              <a:rPr lang="en-US" sz="1800" dirty="0" smtClean="0"/>
              <a:t>needs </a:t>
            </a:r>
            <a:r>
              <a:rPr lang="en-US" sz="1800" dirty="0"/>
              <a:t>a power </a:t>
            </a:r>
            <a:r>
              <a:rPr lang="en-US" sz="1800" dirty="0" smtClean="0"/>
              <a:t>cable </a:t>
            </a:r>
            <a:r>
              <a:rPr lang="en-US" sz="1800" dirty="0"/>
              <a:t>welded </a:t>
            </a:r>
            <a:r>
              <a:rPr lang="en-US" sz="1800" dirty="0" smtClean="0"/>
              <a:t>above</a:t>
            </a:r>
          </a:p>
          <a:p>
            <a:pPr lvl="2"/>
            <a:endParaRPr lang="en-US" sz="18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Find </a:t>
            </a:r>
            <a:r>
              <a:rPr lang="en-US" sz="2400" dirty="0">
                <a:solidFill>
                  <a:srgbClr val="FF0000"/>
                </a:solidFill>
              </a:rPr>
              <a:t>a transfer protocol of the data similar to that of the MB1 of </a:t>
            </a:r>
            <a:r>
              <a:rPr lang="en-US" sz="2400" dirty="0" smtClean="0">
                <a:solidFill>
                  <a:srgbClr val="FF0000"/>
                </a:solidFill>
              </a:rPr>
              <a:t>Chicago : </a:t>
            </a:r>
          </a:p>
          <a:p>
            <a:pPr lvl="1"/>
            <a:r>
              <a:rPr lang="en-US" sz="2000" dirty="0" smtClean="0"/>
              <a:t>High </a:t>
            </a:r>
            <a:r>
              <a:rPr lang="en-US" sz="2000" dirty="0"/>
              <a:t>data transmission rates identical to the TLC2264 ADC used by Chicago, BUT: </a:t>
            </a:r>
          </a:p>
          <a:p>
            <a:pPr lvl="2"/>
            <a:r>
              <a:rPr lang="en-US" sz="1800" dirty="0"/>
              <a:t>Transmission rate slower than this one on Chicago MB1</a:t>
            </a:r>
          </a:p>
          <a:p>
            <a:pPr lvl="2"/>
            <a:r>
              <a:rPr lang="en-US" sz="1800" dirty="0"/>
              <a:t>Mode “2-Lane Output, 14-Bit Serialization</a:t>
            </a:r>
            <a:r>
              <a:rPr lang="en-US" sz="1800" dirty="0" smtClean="0"/>
              <a:t>”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7880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Data Transfert MB2 v1 to DB v3 or v4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10/06/2015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4</a:t>
            </a:fld>
            <a:endParaRPr lang="fr-FR" dirty="0"/>
          </a:p>
        </p:txBody>
      </p:sp>
      <p:pic>
        <p:nvPicPr>
          <p:cNvPr id="8" name="Image 7" descr="C:\S-ATLAS\Main_Board\2-Lane Output Mode - 14-Bit serialization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0848"/>
            <a:ext cx="8208912" cy="43924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864096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To send data from 2 gains of one channel, we use 4 LVDS pairs.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The clock and synchronizing signal are common to the 3 channels of the same FPGA.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12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271"/>
            <a:ext cx="8229600" cy="80852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FMC Signal Definitions : for DB v3 &amp; v4</a:t>
            </a:r>
            <a:br>
              <a:rPr lang="en-US" sz="3600" dirty="0" smtClean="0"/>
            </a:br>
            <a:r>
              <a:rPr lang="en-US" sz="3600" dirty="0" smtClean="0"/>
              <a:t>Modified and Approved by Stockholm</a:t>
            </a:r>
            <a:endParaRPr lang="en-US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12912" y="6356350"/>
            <a:ext cx="5867400" cy="365125"/>
          </a:xfrm>
        </p:spPr>
        <p:txBody>
          <a:bodyPr/>
          <a:lstStyle/>
          <a:p>
            <a:r>
              <a:rPr lang="en-US" dirty="0" smtClean="0"/>
              <a:t>Roméo BONNEFOY - LPC Clermont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6F4E-845F-4F04-A118-BA20E4328AB6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10/06/2015</a:t>
            </a:r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2"/>
          <a:stretch>
            <a:fillRect/>
          </a:stretch>
        </p:blipFill>
        <p:spPr>
          <a:xfrm>
            <a:off x="755576" y="1268760"/>
            <a:ext cx="7560840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94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071"/>
            <a:ext cx="8229600" cy="80852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VFE Signal Definitions :</a:t>
            </a:r>
            <a:br>
              <a:rPr lang="en-US" sz="3600" dirty="0" smtClean="0"/>
            </a:br>
            <a:r>
              <a:rPr lang="en-US" sz="3600" dirty="0" smtClean="0"/>
              <a:t>For FATALIC and QIE</a:t>
            </a:r>
            <a:endParaRPr lang="en-US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1680" y="6356350"/>
            <a:ext cx="5867400" cy="365125"/>
          </a:xfrm>
        </p:spPr>
        <p:txBody>
          <a:bodyPr/>
          <a:lstStyle/>
          <a:p>
            <a:r>
              <a:rPr lang="en-US" dirty="0" smtClean="0"/>
              <a:t>Roméo BONNEFOY - LPC Clermont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6F4E-845F-4F04-A118-BA20E4328AB6}" type="slidenum">
              <a:rPr lang="en-US" smtClean="0"/>
              <a:t>6</a:t>
            </a:fld>
            <a:endParaRPr lang="en-US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91024"/>
            <a:ext cx="7391400" cy="51335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10/06/2015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30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Digital processing </a:t>
            </a:r>
            <a:r>
              <a:rPr lang="en-US" dirty="0" smtClean="0"/>
              <a:t>in FPGA in MB2</a:t>
            </a:r>
            <a:br>
              <a:rPr lang="en-US" dirty="0" smtClean="0"/>
            </a:br>
            <a:r>
              <a:rPr lang="en-US" dirty="0" smtClean="0"/>
              <a:t>for one channel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10/06/2015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A060D-E1F2-43DE-8636-BA38B6AAC578}" type="slidenum">
              <a:rPr lang="fr-FR" smtClean="0"/>
              <a:t>7</a:t>
            </a:fld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8090555" cy="46685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96775" y="126876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: Scheme for Fatalic; very close scheme for QIE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5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4928"/>
            <a:ext cx="8229600" cy="1045840"/>
          </a:xfrm>
        </p:spPr>
        <p:txBody>
          <a:bodyPr>
            <a:noAutofit/>
          </a:bodyPr>
          <a:lstStyle/>
          <a:p>
            <a:r>
              <a:rPr lang="en-US" sz="4000" dirty="0" smtClean="0"/>
              <a:t>PCB : </a:t>
            </a:r>
            <a:r>
              <a:rPr lang="en-US" sz="4000" dirty="0"/>
              <a:t>The problematics differ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from </a:t>
            </a:r>
            <a:r>
              <a:rPr lang="en-US" sz="4000" dirty="0"/>
              <a:t>that </a:t>
            </a:r>
            <a:r>
              <a:rPr lang="en-US" sz="4000" dirty="0" smtClean="0"/>
              <a:t>one of </a:t>
            </a:r>
            <a:r>
              <a:rPr lang="en-US" sz="4000" dirty="0"/>
              <a:t>the </a:t>
            </a:r>
            <a:r>
              <a:rPr lang="en-US" sz="4000" dirty="0" smtClean="0"/>
              <a:t>MB1 </a:t>
            </a:r>
            <a:r>
              <a:rPr lang="en-US" sz="4000" dirty="0"/>
              <a:t>Chicago</a:t>
            </a:r>
            <a:endParaRPr lang="fr-FR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6F4E-845F-4F04-A118-BA20E4328AB6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0" y="1700808"/>
            <a:ext cx="9108504" cy="4824536"/>
          </a:xfrm>
        </p:spPr>
        <p:txBody>
          <a:bodyPr>
            <a:normAutofit fontScale="85000"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No analog </a:t>
            </a:r>
            <a:r>
              <a:rPr lang="en-US" sz="2400" dirty="0" smtClean="0">
                <a:solidFill>
                  <a:srgbClr val="FF0000"/>
                </a:solidFill>
              </a:rPr>
              <a:t>part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Data Transmission: Flow </a:t>
            </a:r>
            <a:r>
              <a:rPr lang="en-US" sz="2400" dirty="0">
                <a:solidFill>
                  <a:srgbClr val="FF0000"/>
                </a:solidFill>
              </a:rPr>
              <a:t>signals </a:t>
            </a:r>
            <a:r>
              <a:rPr lang="en-US" sz="2400" dirty="0" smtClean="0">
                <a:solidFill>
                  <a:srgbClr val="FF0000"/>
                </a:solidFill>
              </a:rPr>
              <a:t>MB </a:t>
            </a:r>
            <a:r>
              <a:rPr lang="en-US" sz="2400" dirty="0">
                <a:solidFill>
                  <a:srgbClr val="FF0000"/>
                </a:solidFill>
              </a:rPr>
              <a:t>to DB </a:t>
            </a:r>
            <a:r>
              <a:rPr lang="en-US" sz="2400" dirty="0" smtClean="0">
                <a:solidFill>
                  <a:srgbClr val="FF0000"/>
                </a:solidFill>
              </a:rPr>
              <a:t>280Mbits/s </a:t>
            </a:r>
            <a:r>
              <a:rPr lang="en-US" sz="2400" dirty="0">
                <a:solidFill>
                  <a:srgbClr val="FF0000"/>
                </a:solidFill>
              </a:rPr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compatible </a:t>
            </a:r>
            <a:r>
              <a:rPr lang="en-US" sz="2400" dirty="0">
                <a:solidFill>
                  <a:srgbClr val="FF0000"/>
                </a:solidFill>
              </a:rPr>
              <a:t>with DB </a:t>
            </a:r>
            <a:r>
              <a:rPr lang="en-US" sz="2400" dirty="0" smtClean="0">
                <a:solidFill>
                  <a:srgbClr val="FF0000"/>
                </a:solidFill>
              </a:rPr>
              <a:t>v3</a:t>
            </a:r>
          </a:p>
          <a:p>
            <a:pPr marL="742950" lvl="2" indent="-342900"/>
            <a:r>
              <a:rPr lang="en-US" sz="2000" dirty="0"/>
              <a:t>S</a:t>
            </a:r>
            <a:r>
              <a:rPr lang="en-US" sz="2000" dirty="0" smtClean="0"/>
              <a:t>lower </a:t>
            </a:r>
            <a:r>
              <a:rPr lang="en-US" sz="2000" dirty="0"/>
              <a:t>than Chicago </a:t>
            </a:r>
            <a:r>
              <a:rPr lang="en-US" sz="2000" dirty="0" smtClean="0"/>
              <a:t>(560Mbits/s)</a:t>
            </a:r>
          </a:p>
          <a:p>
            <a:pPr marL="742950" lvl="2" indent="-342900"/>
            <a:r>
              <a:rPr lang="en-US" sz="2000" dirty="0"/>
              <a:t>B</a:t>
            </a:r>
            <a:r>
              <a:rPr lang="en-US" sz="2000" dirty="0" smtClean="0"/>
              <a:t>ut </a:t>
            </a:r>
            <a:r>
              <a:rPr lang="en-US" sz="2000" dirty="0"/>
              <a:t>the number of signals is somewhat </a:t>
            </a:r>
            <a:r>
              <a:rPr lang="en-US" sz="2000" dirty="0" smtClean="0"/>
              <a:t>higher : </a:t>
            </a:r>
            <a:r>
              <a:rPr lang="en-US" sz="2000" dirty="0"/>
              <a:t>56 LVDS </a:t>
            </a:r>
            <a:r>
              <a:rPr lang="en-US" sz="2000" dirty="0" smtClean="0"/>
              <a:t>pairs, </a:t>
            </a:r>
            <a:r>
              <a:rPr lang="en-US" sz="2000" dirty="0"/>
              <a:t>against 48 </a:t>
            </a:r>
            <a:r>
              <a:rPr lang="en-US" sz="2000" dirty="0" smtClean="0"/>
              <a:t>on Chicago MB</a:t>
            </a:r>
            <a:endParaRPr lang="en-US" sz="2000" dirty="0"/>
          </a:p>
          <a:p>
            <a:pPr marL="342900" lvl="1" indent="-342900">
              <a:buFont typeface="Symbol"/>
              <a:buChar char="Þ"/>
            </a:pPr>
            <a:r>
              <a:rPr lang="en-US" sz="2400" b="1" dirty="0" smtClean="0">
                <a:solidFill>
                  <a:srgbClr val="00B050"/>
                </a:solidFill>
              </a:rPr>
              <a:t>So </a:t>
            </a:r>
            <a:r>
              <a:rPr lang="en-US" sz="2400" b="1" dirty="0">
                <a:solidFill>
                  <a:srgbClr val="00B050"/>
                </a:solidFill>
              </a:rPr>
              <a:t>less sensitive to </a:t>
            </a:r>
            <a:r>
              <a:rPr lang="en-US" sz="2400" b="1" dirty="0" smtClean="0">
                <a:solidFill>
                  <a:srgbClr val="00B050"/>
                </a:solidFill>
              </a:rPr>
              <a:t>noise</a:t>
            </a:r>
            <a:endParaRPr lang="en-US" sz="2400" b="1" dirty="0">
              <a:solidFill>
                <a:srgbClr val="00B050"/>
              </a:solidFill>
            </a:endParaRPr>
          </a:p>
          <a:p>
            <a:pPr marL="742950" lvl="2" indent="-342900">
              <a:buFont typeface="Symbol"/>
              <a:buChar char="Þ"/>
            </a:pPr>
            <a:r>
              <a:rPr lang="en-US" sz="2000" dirty="0" smtClean="0"/>
              <a:t> </a:t>
            </a:r>
            <a:r>
              <a:rPr lang="en-US" sz="2000" dirty="0"/>
              <a:t>F</a:t>
            </a:r>
            <a:r>
              <a:rPr lang="en-US" sz="2000" dirty="0" smtClean="0"/>
              <a:t>ewer </a:t>
            </a:r>
            <a:r>
              <a:rPr lang="en-US" sz="2000" dirty="0"/>
              <a:t>supply layers and fewer GND </a:t>
            </a:r>
            <a:r>
              <a:rPr lang="en-US" sz="2000" dirty="0" smtClean="0"/>
              <a:t>layers needed:</a:t>
            </a:r>
          </a:p>
          <a:p>
            <a:pPr marL="400050" lvl="2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Choice: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6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supply layers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and 2 GND layers</a:t>
            </a:r>
            <a:endParaRPr lang="en-US" sz="20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FR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DATA from VFE: Many </a:t>
            </a:r>
            <a:r>
              <a:rPr lang="en-US" sz="2400" dirty="0">
                <a:solidFill>
                  <a:srgbClr val="FF0000"/>
                </a:solidFill>
              </a:rPr>
              <a:t>lines of digital input </a:t>
            </a:r>
            <a:r>
              <a:rPr lang="en-US" sz="2400" dirty="0" smtClean="0">
                <a:solidFill>
                  <a:srgbClr val="FF0000"/>
                </a:solidFill>
              </a:rPr>
              <a:t>signals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he handling of the 2 </a:t>
            </a:r>
            <a:r>
              <a:rPr lang="en-US" sz="2000" dirty="0"/>
              <a:t>solutions All In One and </a:t>
            </a:r>
            <a:r>
              <a:rPr lang="en-US" sz="2000" dirty="0" smtClean="0"/>
              <a:t>QIE increase also the number of input lines</a:t>
            </a:r>
            <a:endParaRPr lang="en-US" sz="2000" dirty="0"/>
          </a:p>
          <a:p>
            <a:pPr>
              <a:buFont typeface="Symbol"/>
              <a:buChar char="Þ"/>
            </a:pPr>
            <a:r>
              <a:rPr lang="en-US" sz="2400" b="1" dirty="0" smtClean="0">
                <a:solidFill>
                  <a:srgbClr val="00B050"/>
                </a:solidFill>
              </a:rPr>
              <a:t>So </a:t>
            </a:r>
            <a:r>
              <a:rPr lang="en-US" sz="2400" b="1" dirty="0">
                <a:solidFill>
                  <a:srgbClr val="00B050"/>
                </a:solidFill>
              </a:rPr>
              <a:t>more layers of </a:t>
            </a:r>
            <a:r>
              <a:rPr lang="en-US" sz="2400" b="1" dirty="0" smtClean="0">
                <a:solidFill>
                  <a:srgbClr val="00B050"/>
                </a:solidFill>
              </a:rPr>
              <a:t>signals </a:t>
            </a:r>
            <a:r>
              <a:rPr lang="en-US" sz="2400" b="1" dirty="0">
                <a:solidFill>
                  <a:srgbClr val="00B050"/>
                </a:solidFill>
              </a:rPr>
              <a:t>than </a:t>
            </a:r>
            <a:r>
              <a:rPr lang="en-US" sz="2400" b="1" dirty="0" smtClean="0">
                <a:solidFill>
                  <a:srgbClr val="00B050"/>
                </a:solidFill>
              </a:rPr>
              <a:t>Chicago MB: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Choice: 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8 signal layers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lvl="1" indent="0" algn="ctr">
              <a:buNone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Total : 16 layers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10/06/2015</a:t>
            </a:r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749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16 Layers on PCB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6F4E-845F-4F04-A118-BA20E4328AB6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10/06/2015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Roméo BONNEFOY - LPC Clermont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5364088" y="1844824"/>
            <a:ext cx="1944215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 smtClean="0"/>
          </a:p>
          <a:p>
            <a:r>
              <a:rPr lang="en-US" dirty="0" smtClean="0"/>
              <a:t>c2 </a:t>
            </a:r>
            <a:r>
              <a:rPr lang="en-US" dirty="0"/>
              <a:t>:  </a:t>
            </a:r>
            <a:r>
              <a:rPr lang="en-US" dirty="0" smtClean="0"/>
              <a:t>P5V</a:t>
            </a:r>
          </a:p>
          <a:p>
            <a:endParaRPr lang="en-US" dirty="0" smtClean="0"/>
          </a:p>
          <a:p>
            <a:r>
              <a:rPr lang="en-US" dirty="0" smtClean="0"/>
              <a:t>c4 </a:t>
            </a:r>
            <a:r>
              <a:rPr lang="en-US" dirty="0"/>
              <a:t>:  </a:t>
            </a:r>
            <a:r>
              <a:rPr lang="en-US" dirty="0" smtClean="0"/>
              <a:t>N5V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c6</a:t>
            </a:r>
            <a:r>
              <a:rPr lang="en-US" dirty="0"/>
              <a:t>:   </a:t>
            </a:r>
            <a:r>
              <a:rPr lang="en-US" dirty="0" smtClean="0"/>
              <a:t>GND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c8 :   </a:t>
            </a:r>
            <a:r>
              <a:rPr lang="en-US" dirty="0" smtClean="0"/>
              <a:t>P1V6</a:t>
            </a:r>
          </a:p>
          <a:p>
            <a:r>
              <a:rPr lang="en-US" dirty="0" smtClean="0"/>
              <a:t>c9</a:t>
            </a:r>
            <a:r>
              <a:rPr lang="en-US" dirty="0"/>
              <a:t>  :  </a:t>
            </a:r>
            <a:r>
              <a:rPr lang="en-US" dirty="0" smtClean="0"/>
              <a:t>P3V3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c11 : </a:t>
            </a:r>
            <a:r>
              <a:rPr lang="en-US" dirty="0" smtClean="0"/>
              <a:t>GND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c13 : </a:t>
            </a:r>
            <a:r>
              <a:rPr lang="en-US" dirty="0" smtClean="0"/>
              <a:t>P2V5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c15 : P1V2&amp; </a:t>
            </a:r>
            <a:r>
              <a:rPr lang="en-US" dirty="0" smtClean="0"/>
              <a:t>P10V</a:t>
            </a:r>
          </a:p>
          <a:p>
            <a:endParaRPr lang="en-US" dirty="0"/>
          </a:p>
        </p:txBody>
      </p:sp>
      <p:pic>
        <p:nvPicPr>
          <p:cNvPr id="1026" name="Picture 2" descr="C:\S-ATLAS\Main_Board\Photos\PCB\16 couch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074" y="1988840"/>
            <a:ext cx="3073998" cy="4151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contenu 2"/>
          <p:cNvSpPr txBox="1">
            <a:spLocks/>
          </p:cNvSpPr>
          <p:nvPr/>
        </p:nvSpPr>
        <p:spPr>
          <a:xfrm>
            <a:off x="1115616" y="836712"/>
            <a:ext cx="6912768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8 </a:t>
            </a:r>
            <a:r>
              <a:rPr lang="en-US" sz="2400" dirty="0"/>
              <a:t>layers </a:t>
            </a:r>
            <a:r>
              <a:rPr lang="en-US" sz="2400" dirty="0" smtClean="0"/>
              <a:t>planes </a:t>
            </a:r>
            <a:r>
              <a:rPr lang="en-US" sz="2400" dirty="0"/>
              <a:t>: 6 Power </a:t>
            </a:r>
            <a:r>
              <a:rPr lang="en-US" sz="2400" dirty="0" smtClean="0"/>
              <a:t>supplies </a:t>
            </a:r>
            <a:r>
              <a:rPr lang="en-US" sz="2400" dirty="0"/>
              <a:t>&amp; 2 </a:t>
            </a:r>
            <a:r>
              <a:rPr lang="en-US" sz="2400" dirty="0" smtClean="0"/>
              <a:t>GNDs</a:t>
            </a:r>
            <a:endParaRPr lang="en-US" sz="2400" dirty="0"/>
          </a:p>
          <a:p>
            <a:r>
              <a:rPr lang="en-US" sz="2400" dirty="0"/>
              <a:t>8 layers signal : </a:t>
            </a:r>
            <a:r>
              <a:rPr lang="en-US" sz="2400" dirty="0" smtClean="0"/>
              <a:t>single </a:t>
            </a:r>
            <a:r>
              <a:rPr lang="en-US" sz="2400" dirty="0"/>
              <a:t>lines and </a:t>
            </a:r>
            <a:r>
              <a:rPr lang="en-US" sz="2400" dirty="0" smtClean="0"/>
              <a:t>differential </a:t>
            </a:r>
            <a:r>
              <a:rPr lang="en-US" sz="2400" dirty="0"/>
              <a:t>lines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1086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7545</TotalTime>
  <Words>810</Words>
  <Application>Microsoft Office PowerPoint</Application>
  <PresentationFormat>Affichage à l'écran (4:3)</PresentationFormat>
  <Paragraphs>161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Main Board Status  MB2 v1 for FATALIC &amp; QIE</vt:lpstr>
      <vt:lpstr>Functionalities MB2 v1</vt:lpstr>
      <vt:lpstr>Design MB2 v1</vt:lpstr>
      <vt:lpstr>Data Transfert MB2 v1 to DB v3 or v4</vt:lpstr>
      <vt:lpstr>FMC Signal Definitions : for DB v3 &amp; v4 Modified and Approved by Stockholm</vt:lpstr>
      <vt:lpstr>VFE Signal Definitions : For FATALIC and QIE</vt:lpstr>
      <vt:lpstr>Digital processing in FPGA in MB2 for one channel</vt:lpstr>
      <vt:lpstr>PCB : The problematics differ  from that one of the MB1 Chicago</vt:lpstr>
      <vt:lpstr>16 Layers on PCB</vt:lpstr>
      <vt:lpstr>MB2 v1 PCB dimensions</vt:lpstr>
      <vt:lpstr>Test interface MB2 v1 with DB v3</vt:lpstr>
      <vt:lpstr>Production &amp; Tests planning</vt:lpstr>
      <vt:lpstr>Future evolution of MB2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Roméo</dc:creator>
  <cp:lastModifiedBy>François Vazeille</cp:lastModifiedBy>
  <cp:revision>122</cp:revision>
  <dcterms:created xsi:type="dcterms:W3CDTF">2015-05-11T11:31:00Z</dcterms:created>
  <dcterms:modified xsi:type="dcterms:W3CDTF">2015-06-11T09:35:11Z</dcterms:modified>
</cp:coreProperties>
</file>