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7" r:id="rId4"/>
    <p:sldId id="266" r:id="rId5"/>
    <p:sldId id="268" r:id="rId6"/>
    <p:sldId id="262" r:id="rId7"/>
    <p:sldId id="263" r:id="rId8"/>
    <p:sldId id="269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990099"/>
    <a:srgbClr val="0000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48E38-5DBE-417C-9EC1-E98D1B0F1DB1}" type="datetimeFigureOut">
              <a:rPr lang="fr-FR" smtClean="0"/>
              <a:t>01/06/2015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DC436F-226B-40D0-813C-F1217743370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3677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84FA-8E8A-4B78-B9CA-70D83A19AF9C}" type="datetime1">
              <a:rPr lang="fr-FR" smtClean="0"/>
              <a:t>01/06/2015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A7709-1C66-4BF7-A44B-811127FDE4C5}" type="datetime1">
              <a:rPr lang="fr-FR" smtClean="0"/>
              <a:t>01/06/2015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34E83-42FA-46FA-BFE0-1B0784666098}" type="datetime1">
              <a:rPr lang="fr-FR" smtClean="0"/>
              <a:t>01/06/2015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AEE0-AB59-4E93-A71F-014285FAC758}" type="datetime1">
              <a:rPr lang="fr-FR" smtClean="0"/>
              <a:t>01/06/2015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121A1-32BC-4463-BDC0-811FD35BEAD6}" type="datetime1">
              <a:rPr lang="fr-FR" smtClean="0"/>
              <a:t>01/06/2015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B86A-716B-4CDA-9A11-62A8A0FCC1CC}" type="datetime1">
              <a:rPr lang="fr-FR" smtClean="0"/>
              <a:t>01/06/2015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BF3C-D648-4A02-BD21-8E1E61FD499B}" type="datetime1">
              <a:rPr lang="fr-FR" smtClean="0"/>
              <a:t>01/06/2015</a:t>
            </a:fld>
            <a:endParaRPr lang="fr-BE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38594-E67F-4E6E-8141-9DC54B8DB1EF}" type="datetime1">
              <a:rPr lang="fr-FR" smtClean="0"/>
              <a:t>01/06/2015</a:t>
            </a:fld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0417-0472-4F56-885F-51C707B25EFA}" type="datetime1">
              <a:rPr lang="fr-FR" smtClean="0"/>
              <a:t>01/06/2015</a:t>
            </a:fld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C1C2-157D-414A-8FFB-9C17A046DEDD}" type="datetime1">
              <a:rPr lang="fr-FR" smtClean="0"/>
              <a:t>01/06/2015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6E4A-3F31-4CC7-AE92-A70A3B31767E}" type="datetime1">
              <a:rPr lang="fr-FR" smtClean="0"/>
              <a:t>01/06/2015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F9F33-547E-4AEC-86E7-8E19441856D8}" type="datetime1">
              <a:rPr lang="fr-FR" smtClean="0"/>
              <a:t>01/06/2015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971600" y="315813"/>
            <a:ext cx="709040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CSAT Upgrade ATLAS Phase II</a:t>
            </a:r>
          </a:p>
          <a:p>
            <a:pPr algn="ctr"/>
            <a:r>
              <a:rPr lang="fr-FR" sz="2400" dirty="0" smtClean="0">
                <a:latin typeface="Comic Sans MS" panose="030F0702030302020204" pitchFamily="66" charset="0"/>
              </a:rPr>
              <a:t>1 </a:t>
            </a:r>
            <a:r>
              <a:rPr lang="fr-FR" sz="2400" smtClean="0">
                <a:latin typeface="Comic Sans MS" panose="030F0702030302020204" pitchFamily="66" charset="0"/>
              </a:rPr>
              <a:t>juin </a:t>
            </a:r>
            <a:r>
              <a:rPr lang="fr-FR" sz="2400" smtClean="0">
                <a:latin typeface="Comic Sans MS" panose="030F0702030302020204" pitchFamily="66" charset="0"/>
              </a:rPr>
              <a:t>2015</a:t>
            </a:r>
            <a:endParaRPr lang="fr-FR" sz="2400" dirty="0" smtClean="0">
              <a:latin typeface="Comic Sans MS" panose="030F0702030302020204" pitchFamily="66" charset="0"/>
            </a:endParaRPr>
          </a:p>
          <a:p>
            <a:pPr algn="ctr"/>
            <a:r>
              <a:rPr lang="fr-FR" sz="2400" dirty="0" smtClean="0">
                <a:latin typeface="Comic Sans MS" panose="030F0702030302020204" pitchFamily="66" charset="0"/>
              </a:rPr>
              <a:t>François Vazeille</a:t>
            </a:r>
            <a:endParaRPr lang="fr-FR" sz="2400" dirty="0"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11560" y="3280916"/>
            <a:ext cx="802335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● Eléments nouveaux ayant un impact sur le calendrier.</a:t>
            </a:r>
          </a:p>
          <a:p>
            <a:endParaRPr lang="fr-FR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  <a:p>
            <a:r>
              <a:rPr lang="fr-FR" sz="2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● </a:t>
            </a:r>
            <a:r>
              <a:rPr lang="fr-FR" sz="2400" dirty="0">
                <a:solidFill>
                  <a:srgbClr val="0000CC"/>
                </a:solidFill>
                <a:latin typeface="Comic Sans MS" panose="030F0702030302020204" pitchFamily="66" charset="0"/>
              </a:rPr>
              <a:t>Bilan rapide des 4 R&amp;D en </a:t>
            </a:r>
            <a:r>
              <a:rPr lang="fr-FR" sz="2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cours (Initiatives LPC)</a:t>
            </a:r>
          </a:p>
          <a:p>
            <a:r>
              <a:rPr lang="fr-FR" sz="2400" dirty="0" smtClean="0">
                <a:latin typeface="Comic Sans MS" panose="030F0702030302020204" pitchFamily="66" charset="0"/>
              </a:rPr>
              <a:t>   qui conditionnent le contenu du document CET</a:t>
            </a:r>
            <a:endParaRPr lang="fr-FR" sz="2400" dirty="0">
              <a:latin typeface="Comic Sans MS" panose="030F0702030302020204" pitchFamily="66" charset="0"/>
            </a:endParaRPr>
          </a:p>
          <a:p>
            <a:r>
              <a:rPr lang="fr-FR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et échéances</a:t>
            </a:r>
            <a:r>
              <a:rPr lang="fr-F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fr-FR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à court et moyen terme.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403648" y="1980129"/>
            <a:ext cx="60292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latin typeface="Comic Sans MS" panose="030F0702030302020204" pitchFamily="66" charset="0"/>
              </a:rPr>
              <a:t>Illustrations du document CET</a:t>
            </a:r>
            <a:endParaRPr lang="fr-FR" sz="3200" dirty="0">
              <a:latin typeface="Comic Sans MS" panose="030F0702030302020204" pitchFamily="66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13051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4018" y="119534"/>
            <a:ext cx="90244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dirty="0">
                <a:solidFill>
                  <a:srgbClr val="0000CC"/>
                </a:solidFill>
                <a:latin typeface="Comic Sans MS" panose="030F0702030302020204" pitchFamily="66" charset="0"/>
              </a:rPr>
              <a:t>Eléments </a:t>
            </a:r>
            <a:r>
              <a:rPr lang="fr-FR" sz="32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nouveaux </a:t>
            </a:r>
            <a:r>
              <a:rPr lang="fr-FR" sz="32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 </a:t>
            </a:r>
            <a:r>
              <a:rPr lang="fr-FR" sz="32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impact sur le calendrier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60848"/>
            <a:ext cx="5791200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6012160" y="3205411"/>
            <a:ext cx="30572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dirty="0" smtClean="0">
                <a:latin typeface="Comic Sans MS" panose="030F0702030302020204" pitchFamily="66" charset="0"/>
              </a:rPr>
              <a:t>15 jours continus</a:t>
            </a:r>
          </a:p>
          <a:p>
            <a:pPr algn="ctr"/>
            <a:r>
              <a:rPr lang="fr-FR" sz="2000" dirty="0">
                <a:latin typeface="Comic Sans MS" panose="030F0702030302020204" pitchFamily="66" charset="0"/>
              </a:rPr>
              <a:t>d</a:t>
            </a:r>
            <a:r>
              <a:rPr lang="fr-FR" sz="2000" dirty="0" smtClean="0">
                <a:latin typeface="Comic Sans MS" panose="030F0702030302020204" pitchFamily="66" charset="0"/>
              </a:rPr>
              <a:t>ans les semaines 41-43</a:t>
            </a:r>
          </a:p>
          <a:p>
            <a:pPr algn="ctr"/>
            <a:r>
              <a:rPr lang="fr-FR" sz="2000" dirty="0">
                <a:latin typeface="Comic Sans MS" panose="030F0702030302020204" pitchFamily="66" charset="0"/>
              </a:rPr>
              <a:t>d</a:t>
            </a:r>
            <a:r>
              <a:rPr lang="fr-FR" sz="2000" dirty="0" smtClean="0">
                <a:latin typeface="Comic Sans MS" panose="030F0702030302020204" pitchFamily="66" charset="0"/>
              </a:rPr>
              <a:t>’octobre 2015</a:t>
            </a:r>
            <a:endParaRPr lang="fr-FR" sz="2000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5104" y="6095037"/>
            <a:ext cx="7632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● Réunion Tilecal upgrade en Afrique du sud en fin d’année </a:t>
            </a:r>
          </a:p>
          <a:p>
            <a:r>
              <a:rPr lang="fr-FR" sz="2000" dirty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    (Après Stockholm 2013 et Valence 2014).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</a:t>
            </a:fld>
            <a:endParaRPr lang="fr-BE" dirty="0"/>
          </a:p>
        </p:txBody>
      </p:sp>
      <p:sp>
        <p:nvSpPr>
          <p:cNvPr id="8" name="ZoneTexte 7"/>
          <p:cNvSpPr txBox="1"/>
          <p:nvPr/>
        </p:nvSpPr>
        <p:spPr>
          <a:xfrm>
            <a:off x="245434" y="836712"/>
            <a:ext cx="812113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●IDR (Initial Design Review) pour l’upgrade Phase II: fin 2016.</a:t>
            </a:r>
          </a:p>
          <a:p>
            <a:r>
              <a:rPr lang="fr-FR" sz="20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●T</a:t>
            </a:r>
            <a:r>
              <a:rPr lang="fr-FR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DR (Technical </a:t>
            </a:r>
            <a:r>
              <a:rPr lang="fr-FR" sz="2000" dirty="0">
                <a:solidFill>
                  <a:srgbClr val="0000CC"/>
                </a:solidFill>
                <a:latin typeface="Comic Sans MS" panose="030F0702030302020204" pitchFamily="66" charset="0"/>
              </a:rPr>
              <a:t>Design </a:t>
            </a:r>
            <a:r>
              <a:rPr lang="fr-FR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Report) </a:t>
            </a:r>
            <a:r>
              <a:rPr lang="fr-FR" sz="2000" dirty="0">
                <a:solidFill>
                  <a:srgbClr val="0000CC"/>
                </a:solidFill>
                <a:latin typeface="Comic Sans MS" panose="030F0702030302020204" pitchFamily="66" charset="0"/>
              </a:rPr>
              <a:t>pour l’upgrade Phase II: fin </a:t>
            </a:r>
            <a:r>
              <a:rPr lang="fr-FR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2017.</a:t>
            </a:r>
            <a:endParaRPr lang="fr-FR" sz="2000" dirty="0">
              <a:solidFill>
                <a:srgbClr val="0000CC"/>
              </a:solidFill>
              <a:latin typeface="Comic Sans MS" panose="030F0702030302020204" pitchFamily="66" charset="0"/>
            </a:endParaRPr>
          </a:p>
          <a:p>
            <a:endParaRPr lang="fr-FR" sz="2000" dirty="0" smtClean="0">
              <a:solidFill>
                <a:srgbClr val="0000CC"/>
              </a:solidFill>
              <a:latin typeface="Comic Sans MS" panose="030F0702030302020204" pitchFamily="66" charset="0"/>
              <a:sym typeface="Symbol"/>
            </a:endParaRPr>
          </a:p>
          <a:p>
            <a:r>
              <a:rPr lang="fr-FR" sz="20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● Faisceau test ATLAS pour la comparaison des options: </a:t>
            </a:r>
          </a:p>
        </p:txBody>
      </p:sp>
      <p:sp>
        <p:nvSpPr>
          <p:cNvPr id="3" name="Ellipse 2"/>
          <p:cNvSpPr/>
          <p:nvPr/>
        </p:nvSpPr>
        <p:spPr>
          <a:xfrm>
            <a:off x="1835696" y="5446712"/>
            <a:ext cx="72008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3707904" y="5445224"/>
            <a:ext cx="72008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6159636" y="4797152"/>
            <a:ext cx="27622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mtClean="0">
                <a:solidFill>
                  <a:srgbClr val="FF0000"/>
                </a:solidFill>
                <a:latin typeface="Comic Sans MS" panose="030F0702030302020204" pitchFamily="66" charset="0"/>
              </a:rPr>
              <a:t>Retard MB du </a:t>
            </a:r>
            <a:r>
              <a:rPr lang="fr-F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au retard</a:t>
            </a:r>
          </a:p>
          <a:p>
            <a:pPr algn="ctr"/>
            <a:r>
              <a:rPr lang="fr-FR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fr-F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ur le contenu de la DB</a:t>
            </a:r>
          </a:p>
          <a:p>
            <a:pPr algn="ctr"/>
            <a:r>
              <a:rPr lang="fr-FR" dirty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  <a:r>
              <a:rPr lang="fr-F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 Stockholm</a:t>
            </a:r>
            <a:endParaRPr lang="fr-FR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2" name="Connecteur droit 11"/>
          <p:cNvCxnSpPr/>
          <p:nvPr/>
        </p:nvCxnSpPr>
        <p:spPr>
          <a:xfrm flipH="1" flipV="1">
            <a:off x="2555776" y="6013724"/>
            <a:ext cx="3657561" cy="756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endCxn id="6" idx="2"/>
          </p:cNvCxnSpPr>
          <p:nvPr/>
        </p:nvCxnSpPr>
        <p:spPr>
          <a:xfrm flipV="1">
            <a:off x="6213337" y="5720482"/>
            <a:ext cx="1327447" cy="30080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>
            <a:endCxn id="3" idx="4"/>
          </p:cNvCxnSpPr>
          <p:nvPr/>
        </p:nvCxnSpPr>
        <p:spPr>
          <a:xfrm flipH="1" flipV="1">
            <a:off x="2195736" y="5903912"/>
            <a:ext cx="360040" cy="1173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468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07504" y="1236816"/>
            <a:ext cx="904446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● R&amp;D terminée </a:t>
            </a:r>
            <a:r>
              <a:rPr lang="fr-FR" sz="2000" dirty="0" smtClean="0">
                <a:latin typeface="Comic Sans MS" panose="030F0702030302020204" pitchFamily="66" charset="0"/>
              </a:rPr>
              <a:t>, y compris Banc Test pour production.</a:t>
            </a:r>
          </a:p>
          <a:p>
            <a:endParaRPr lang="fr-FR" sz="2000" dirty="0" smtClean="0">
              <a:latin typeface="Comic Sans MS" panose="030F0702030302020204" pitchFamily="66" charset="0"/>
            </a:endParaRPr>
          </a:p>
          <a:p>
            <a:r>
              <a:rPr lang="fr-FR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● 2 Notes internes ATLAS</a:t>
            </a:r>
          </a:p>
          <a:p>
            <a:endParaRPr lang="fr-FR" sz="2000" dirty="0" smtClean="0">
              <a:solidFill>
                <a:srgbClr val="0000CC"/>
              </a:solidFill>
              <a:latin typeface="Comic Sans MS" panose="030F0702030302020204" pitchFamily="66" charset="0"/>
            </a:endParaRPr>
          </a:p>
          <a:p>
            <a:r>
              <a:rPr lang="fr-FR" sz="2000" dirty="0">
                <a:latin typeface="Comic Sans MS" panose="030F0702030302020204" pitchFamily="66" charset="0"/>
              </a:rPr>
              <a:t> </a:t>
            </a:r>
            <a:r>
              <a:rPr lang="fr-FR" sz="2000" dirty="0" smtClean="0">
                <a:latin typeface="Comic Sans MS" panose="030F0702030302020204" pitchFamily="66" charset="0"/>
              </a:rPr>
              <a:t>  </a:t>
            </a:r>
            <a:r>
              <a:rPr lang="fr-FR" sz="2000" i="1" dirty="0" smtClean="0">
                <a:solidFill>
                  <a:srgbClr val="990099"/>
                </a:solidFill>
                <a:latin typeface="Comic Sans MS" pitchFamily="66" charset="0"/>
                <a:sym typeface="Symbol"/>
              </a:rPr>
              <a:t></a:t>
            </a:r>
            <a:r>
              <a:rPr lang="fr-FR" sz="2000" i="1" dirty="0">
                <a:solidFill>
                  <a:srgbClr val="990099"/>
                </a:solidFill>
                <a:latin typeface="Comic Sans MS" pitchFamily="66" charset="0"/>
                <a:sym typeface="Symbol"/>
              </a:rPr>
              <a:t>Active Dividers for the Tile Calorimeter for the ATLAS Detector </a:t>
            </a:r>
            <a:endParaRPr lang="fr-FR" sz="2000" i="1" dirty="0" smtClean="0">
              <a:solidFill>
                <a:srgbClr val="990099"/>
              </a:solidFill>
              <a:latin typeface="Comic Sans MS" pitchFamily="66" charset="0"/>
              <a:sym typeface="Symbol"/>
            </a:endParaRPr>
          </a:p>
          <a:p>
            <a:r>
              <a:rPr lang="fr-FR" sz="2000" i="1" dirty="0">
                <a:solidFill>
                  <a:srgbClr val="990099"/>
                </a:solidFill>
                <a:latin typeface="Comic Sans MS" pitchFamily="66" charset="0"/>
                <a:sym typeface="Symbol"/>
              </a:rPr>
              <a:t> </a:t>
            </a:r>
            <a:r>
              <a:rPr lang="fr-FR" sz="2000" i="1" dirty="0" smtClean="0">
                <a:solidFill>
                  <a:srgbClr val="990099"/>
                </a:solidFill>
                <a:latin typeface="Comic Sans MS" pitchFamily="66" charset="0"/>
                <a:sym typeface="Symbol"/>
              </a:rPr>
              <a:t>   </a:t>
            </a:r>
            <a:r>
              <a:rPr lang="fr-FR" sz="2000" i="1" dirty="0" smtClean="0">
                <a:latin typeface="Comic Sans MS" pitchFamily="66" charset="0"/>
                <a:sym typeface="Symbol"/>
              </a:rPr>
              <a:t>21 mai 2014 </a:t>
            </a:r>
            <a:r>
              <a:rPr lang="fr-FR" sz="2000" dirty="0" smtClean="0">
                <a:latin typeface="Comic Sans MS" pitchFamily="66" charset="0"/>
                <a:sym typeface="Symbol"/>
              </a:rPr>
              <a:t>[27 </a:t>
            </a:r>
            <a:r>
              <a:rPr lang="fr-FR" sz="2000" dirty="0">
                <a:latin typeface="Comic Sans MS" pitchFamily="66" charset="0"/>
                <a:sym typeface="Symbol"/>
              </a:rPr>
              <a:t>pages</a:t>
            </a:r>
            <a:r>
              <a:rPr lang="fr-FR" sz="2000" dirty="0" smtClean="0">
                <a:latin typeface="Comic Sans MS" pitchFamily="66" charset="0"/>
                <a:sym typeface="Symbol"/>
              </a:rPr>
              <a:t>].</a:t>
            </a:r>
          </a:p>
          <a:p>
            <a:endParaRPr lang="fr-FR" sz="2000" dirty="0">
              <a:latin typeface="Comic Sans MS" pitchFamily="66" charset="0"/>
              <a:sym typeface="Symbol"/>
            </a:endParaRPr>
          </a:p>
          <a:p>
            <a:r>
              <a:rPr lang="fr-FR" sz="2000" i="1" dirty="0" smtClean="0">
                <a:solidFill>
                  <a:srgbClr val="990099"/>
                </a:solidFill>
                <a:latin typeface="Comic Sans MS" pitchFamily="66" charset="0"/>
                <a:sym typeface="Symbol"/>
              </a:rPr>
              <a:t>  </a:t>
            </a:r>
            <a:r>
              <a:rPr lang="en-US" sz="2000" i="1" dirty="0">
                <a:solidFill>
                  <a:srgbClr val="990099"/>
                </a:solidFill>
                <a:latin typeface="Comic Sans MS" panose="030F0702030302020204" pitchFamily="66" charset="0"/>
              </a:rPr>
              <a:t>NIEL and TID certifications of the active Dividers of the </a:t>
            </a:r>
            <a:r>
              <a:rPr lang="en-US" sz="2000" i="1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Tile</a:t>
            </a:r>
          </a:p>
          <a:p>
            <a:r>
              <a:rPr lang="en-US" sz="2000" i="1" dirty="0">
                <a:solidFill>
                  <a:srgbClr val="990099"/>
                </a:solidFill>
                <a:latin typeface="Comic Sans MS" panose="030F0702030302020204" pitchFamily="66" charset="0"/>
              </a:rPr>
              <a:t> </a:t>
            </a:r>
            <a:r>
              <a:rPr lang="en-US" sz="2000" i="1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  </a:t>
            </a:r>
            <a:r>
              <a:rPr lang="en-US" sz="2000" i="1" dirty="0">
                <a:solidFill>
                  <a:srgbClr val="990099"/>
                </a:solidFill>
                <a:latin typeface="Comic Sans MS" panose="030F0702030302020204" pitchFamily="66" charset="0"/>
              </a:rPr>
              <a:t>Calorimeter</a:t>
            </a:r>
            <a:r>
              <a:rPr lang="fr-FR" sz="2000" i="1" dirty="0">
                <a:solidFill>
                  <a:srgbClr val="990099"/>
                </a:solidFill>
                <a:latin typeface="Comic Sans MS" panose="030F0702030302020204" pitchFamily="66" charset="0"/>
              </a:rPr>
              <a:t> </a:t>
            </a:r>
            <a:r>
              <a:rPr lang="en-US" sz="2000" i="1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of the </a:t>
            </a:r>
            <a:r>
              <a:rPr lang="en-US" sz="2000" i="1" dirty="0">
                <a:solidFill>
                  <a:srgbClr val="990099"/>
                </a:solidFill>
                <a:latin typeface="Comic Sans MS" panose="030F0702030302020204" pitchFamily="66" charset="0"/>
              </a:rPr>
              <a:t>ATLAS detector for the Phase II upgrade</a:t>
            </a:r>
            <a:r>
              <a:rPr lang="fr-FR" sz="2000" i="1" dirty="0" smtClean="0">
                <a:solidFill>
                  <a:srgbClr val="990099"/>
                </a:solidFill>
                <a:latin typeface="Comic Sans MS" pitchFamily="66" charset="0"/>
                <a:sym typeface="Symbol"/>
              </a:rPr>
              <a:t></a:t>
            </a:r>
          </a:p>
          <a:p>
            <a:r>
              <a:rPr lang="fr-FR" sz="2000" i="1" dirty="0">
                <a:solidFill>
                  <a:srgbClr val="990099"/>
                </a:solidFill>
                <a:latin typeface="Comic Sans MS" pitchFamily="66" charset="0"/>
                <a:sym typeface="Symbol"/>
              </a:rPr>
              <a:t> </a:t>
            </a:r>
            <a:r>
              <a:rPr lang="fr-FR" sz="2000" i="1" dirty="0" smtClean="0">
                <a:solidFill>
                  <a:srgbClr val="990099"/>
                </a:solidFill>
                <a:latin typeface="Comic Sans MS" pitchFamily="66" charset="0"/>
                <a:sym typeface="Symbol"/>
              </a:rPr>
              <a:t>   </a:t>
            </a:r>
            <a:r>
              <a:rPr lang="fr-FR" sz="2000" i="1" dirty="0" smtClean="0">
                <a:latin typeface="Comic Sans MS" pitchFamily="66" charset="0"/>
                <a:sym typeface="Symbol"/>
              </a:rPr>
              <a:t>13 janvier 2015  </a:t>
            </a:r>
            <a:r>
              <a:rPr lang="fr-FR" sz="2000" dirty="0" smtClean="0">
                <a:latin typeface="Comic Sans MS" pitchFamily="66" charset="0"/>
                <a:sym typeface="Symbol"/>
              </a:rPr>
              <a:t>[44 </a:t>
            </a:r>
            <a:r>
              <a:rPr lang="fr-FR" sz="2000" dirty="0">
                <a:latin typeface="Comic Sans MS" pitchFamily="66" charset="0"/>
                <a:sym typeface="Symbol"/>
              </a:rPr>
              <a:t>pages</a:t>
            </a:r>
            <a:r>
              <a:rPr lang="fr-FR" sz="2000" dirty="0" smtClean="0">
                <a:latin typeface="Comic Sans MS" pitchFamily="66" charset="0"/>
                <a:sym typeface="Symbol"/>
              </a:rPr>
              <a:t>].</a:t>
            </a:r>
          </a:p>
          <a:p>
            <a:endParaRPr lang="fr-FR" sz="2000" dirty="0" smtClean="0">
              <a:latin typeface="Comic Sans MS" pitchFamily="66" charset="0"/>
              <a:sym typeface="Symbol"/>
            </a:endParaRPr>
          </a:p>
          <a:p>
            <a:r>
              <a:rPr lang="fr-FR" sz="2000" dirty="0" smtClean="0">
                <a:solidFill>
                  <a:srgbClr val="0000CC"/>
                </a:solidFill>
                <a:latin typeface="Comic Sans MS" pitchFamily="66" charset="0"/>
                <a:sym typeface="Symbol"/>
              </a:rPr>
              <a:t>● 350 Ponts actifs en place dans ATLAS.</a:t>
            </a:r>
          </a:p>
          <a:p>
            <a:endParaRPr lang="fr-FR" sz="2000" dirty="0" smtClean="0">
              <a:latin typeface="Comic Sans MS" pitchFamily="66" charset="0"/>
              <a:sym typeface="Symbol"/>
            </a:endParaRPr>
          </a:p>
          <a:p>
            <a:r>
              <a:rPr lang="fr-FR" sz="2000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● Décision </a:t>
            </a:r>
            <a:r>
              <a:rPr lang="fr-FR" sz="2000" dirty="0" smtClean="0">
                <a:latin typeface="Comic Sans MS" pitchFamily="66" charset="0"/>
                <a:sym typeface="Symbol"/>
              </a:rPr>
              <a:t>sur le nombre pour l’upgrade pas encore prise (11000 maximum).</a:t>
            </a:r>
          </a:p>
          <a:p>
            <a:r>
              <a:rPr lang="fr-FR" sz="2000" dirty="0">
                <a:latin typeface="Comic Sans MS" pitchFamily="66" charset="0"/>
                <a:sym typeface="Symbol"/>
              </a:rPr>
              <a:t> </a:t>
            </a:r>
            <a:r>
              <a:rPr lang="fr-FR" sz="2000" dirty="0" smtClean="0">
                <a:latin typeface="Comic Sans MS" pitchFamily="66" charset="0"/>
                <a:sym typeface="Symbol"/>
              </a:rPr>
              <a:t>       </a:t>
            </a:r>
            <a:r>
              <a:rPr lang="fr-FR" sz="2000" i="1" dirty="0" smtClean="0">
                <a:solidFill>
                  <a:srgbClr val="993300"/>
                </a:solidFill>
                <a:latin typeface="Comic Sans MS" pitchFamily="66" charset="0"/>
                <a:sym typeface="Symbol"/>
              </a:rPr>
              <a:t>La production  serait proposée à un autre laboratoire.</a:t>
            </a:r>
            <a:endParaRPr lang="fr-FR" sz="2000" i="1" dirty="0">
              <a:solidFill>
                <a:srgbClr val="99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39752" y="260648"/>
            <a:ext cx="44406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Ponts </a:t>
            </a:r>
            <a:r>
              <a:rPr lang="fr-FR" sz="3200" dirty="0">
                <a:solidFill>
                  <a:srgbClr val="0000CC"/>
                </a:solidFill>
                <a:latin typeface="Comic Sans MS" panose="030F0702030302020204" pitchFamily="66" charset="0"/>
              </a:rPr>
              <a:t>diviseurs actifs</a:t>
            </a:r>
            <a:endParaRPr lang="fr-FR" sz="3200" dirty="0">
              <a:latin typeface="Comic Sans MS" panose="030F0702030302020204" pitchFamily="66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3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28340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-56821" y="908720"/>
            <a:ext cx="9525365" cy="594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● Première phase R&amp;D terminée,</a:t>
            </a:r>
          </a:p>
          <a:p>
            <a:r>
              <a:rPr lang="fr-FR" sz="2000" dirty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fr-FR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 </a:t>
            </a:r>
            <a:r>
              <a:rPr lang="fr-FR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deuxième phase confiée à Lisbonne</a:t>
            </a:r>
            <a:r>
              <a:rPr lang="fr-FR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, </a:t>
            </a:r>
            <a:r>
              <a:rPr lang="fr-FR" sz="2000" dirty="0" smtClean="0">
                <a:latin typeface="Comic Sans MS" panose="030F0702030302020204" pitchFamily="66" charset="0"/>
              </a:rPr>
              <a:t>selon </a:t>
            </a:r>
            <a:r>
              <a:rPr lang="fr-FR" sz="2000" dirty="0" smtClean="0">
                <a:solidFill>
                  <a:srgbClr val="993300"/>
                </a:solidFill>
                <a:latin typeface="Comic Sans MS" panose="030F0702030302020204" pitchFamily="66" charset="0"/>
              </a:rPr>
              <a:t>nos conclusions 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 </a:t>
            </a:r>
            <a:r>
              <a:rPr lang="fr-FR" sz="2000" dirty="0" smtClean="0">
                <a:latin typeface="Comic Sans MS" panose="030F0702030302020204" pitchFamily="66" charset="0"/>
              </a:rPr>
              <a:t>  et sous </a:t>
            </a:r>
            <a:r>
              <a:rPr lang="fr-FR" sz="2000" dirty="0" smtClean="0">
                <a:solidFill>
                  <a:srgbClr val="993300"/>
                </a:solidFill>
                <a:latin typeface="Comic Sans MS" panose="030F0702030302020204" pitchFamily="66" charset="0"/>
              </a:rPr>
              <a:t>notre supervision </a:t>
            </a:r>
            <a:r>
              <a:rPr lang="fr-FR" sz="1600" dirty="0" smtClean="0">
                <a:latin typeface="Comic Sans MS" panose="030F0702030302020204" pitchFamily="66" charset="0"/>
              </a:rPr>
              <a:t>(R. Bonnefoy et F. Vazeille consultants/autorités portugaises).</a:t>
            </a:r>
          </a:p>
          <a:p>
            <a:endParaRPr lang="fr-FR" sz="2000" dirty="0" smtClean="0">
              <a:latin typeface="Comic Sans MS" panose="030F0702030302020204" pitchFamily="66" charset="0"/>
            </a:endParaRPr>
          </a:p>
          <a:p>
            <a:r>
              <a:rPr lang="fr-FR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● 1 Note interne ATLAS</a:t>
            </a:r>
          </a:p>
          <a:p>
            <a:endParaRPr lang="fr-FR" sz="1600" dirty="0" smtClean="0">
              <a:solidFill>
                <a:srgbClr val="0000CC"/>
              </a:solidFill>
              <a:latin typeface="Comic Sans MS" panose="030F0702030302020204" pitchFamily="66" charset="0"/>
            </a:endParaRPr>
          </a:p>
          <a:p>
            <a:pPr lvl="0"/>
            <a:r>
              <a:rPr lang="fr-FR" sz="2000" dirty="0" smtClean="0">
                <a:latin typeface="Comic Sans MS" panose="030F0702030302020204" pitchFamily="66" charset="0"/>
              </a:rPr>
              <a:t>   </a:t>
            </a:r>
            <a:r>
              <a:rPr lang="fr-FR" sz="2000" i="1" dirty="0" smtClean="0">
                <a:solidFill>
                  <a:srgbClr val="990099"/>
                </a:solidFill>
                <a:latin typeface="Comic Sans MS" pitchFamily="66" charset="0"/>
                <a:sym typeface="Symbol"/>
              </a:rPr>
              <a:t></a:t>
            </a:r>
            <a:r>
              <a:rPr lang="fr-FR" sz="2000" i="1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Performances of a Remote High Voltage Power Supply for</a:t>
            </a:r>
          </a:p>
          <a:p>
            <a:pPr lvl="0"/>
            <a:r>
              <a:rPr lang="fr-FR" sz="2000" i="1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    the Phase II upgrade of the ATLAS Tile Calorimeter" </a:t>
            </a:r>
          </a:p>
          <a:p>
            <a:pPr lvl="0"/>
            <a:r>
              <a:rPr lang="fr-FR" sz="2000" i="1" dirty="0" smtClean="0">
                <a:latin typeface="Comic Sans MS" pitchFamily="66" charset="0"/>
                <a:sym typeface="Symbol"/>
              </a:rPr>
              <a:t>     13 mai 2015 </a:t>
            </a:r>
            <a:r>
              <a:rPr lang="fr-FR" sz="2000" dirty="0" smtClean="0">
                <a:latin typeface="Comic Sans MS" pitchFamily="66" charset="0"/>
                <a:sym typeface="Symbol"/>
              </a:rPr>
              <a:t>[26 pages].</a:t>
            </a:r>
          </a:p>
          <a:p>
            <a:endParaRPr lang="fr-FR" sz="2000" dirty="0" smtClean="0">
              <a:latin typeface="Comic Sans MS" pitchFamily="66" charset="0"/>
              <a:sym typeface="Symbol"/>
            </a:endParaRPr>
          </a:p>
          <a:p>
            <a:r>
              <a:rPr lang="fr-FR" sz="2000" dirty="0" smtClean="0">
                <a:solidFill>
                  <a:srgbClr val="0000CC"/>
                </a:solidFill>
                <a:latin typeface="Comic Sans MS" pitchFamily="66" charset="0"/>
                <a:sym typeface="Symbol"/>
              </a:rPr>
              <a:t>● Exposé proposé à la conférence TWEPP 2015 de Lisbonne (28 sept-2 oct.)</a:t>
            </a:r>
          </a:p>
          <a:p>
            <a:r>
              <a:rPr lang="fr-FR" sz="2000" dirty="0">
                <a:solidFill>
                  <a:srgbClr val="0000CC"/>
                </a:solidFill>
                <a:latin typeface="Comic Sans MS" pitchFamily="66" charset="0"/>
                <a:sym typeface="Symbol"/>
              </a:rPr>
              <a:t> </a:t>
            </a:r>
            <a:r>
              <a:rPr lang="fr-FR" sz="2000" dirty="0" smtClean="0">
                <a:solidFill>
                  <a:srgbClr val="0000CC"/>
                </a:solidFill>
                <a:latin typeface="Comic Sans MS" pitchFamily="66" charset="0"/>
                <a:sym typeface="Symbol"/>
              </a:rPr>
              <a:t>      </a:t>
            </a:r>
            <a:r>
              <a:rPr lang="fr-FR" sz="2000" i="1" dirty="0" smtClean="0">
                <a:solidFill>
                  <a:srgbClr val="993300"/>
                </a:solidFill>
                <a:latin typeface="Comic Sans MS" pitchFamily="66" charset="0"/>
                <a:sym typeface="Symbol"/>
              </a:rPr>
              <a:t>Topical Worshop on Electronics for Particle Physics</a:t>
            </a:r>
          </a:p>
          <a:p>
            <a:endParaRPr lang="fr-FR" sz="2000" i="1" dirty="0" smtClean="0">
              <a:solidFill>
                <a:srgbClr val="993300"/>
              </a:solidFill>
              <a:latin typeface="Comic Sans MS" pitchFamily="66" charset="0"/>
              <a:sym typeface="Symbol"/>
            </a:endParaRPr>
          </a:p>
          <a:p>
            <a:r>
              <a:rPr lang="fr-FR" sz="2000" dirty="0" smtClean="0">
                <a:solidFill>
                  <a:srgbClr val="0000CC"/>
                </a:solidFill>
                <a:latin typeface="Comic Sans MS" pitchFamily="66" charset="0"/>
                <a:sym typeface="Symbol"/>
              </a:rPr>
              <a:t>● Comparaisons</a:t>
            </a:r>
            <a:r>
              <a:rPr lang="fr-FR" sz="2000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:</a:t>
            </a:r>
          </a:p>
          <a:p>
            <a:r>
              <a:rPr lang="fr-FR" sz="20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 </a:t>
            </a:r>
            <a:r>
              <a:rPr lang="fr-FR" sz="2000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 - En cours au CERN (Bât 175) </a:t>
            </a:r>
            <a:r>
              <a:rPr lang="fr-FR" sz="2000" dirty="0" smtClean="0">
                <a:latin typeface="Comic Sans MS" pitchFamily="66" charset="0"/>
                <a:sym typeface="Symbol"/>
              </a:rPr>
              <a:t>avec option embarquée (Argonne/LPC),</a:t>
            </a:r>
          </a:p>
          <a:p>
            <a:r>
              <a:rPr lang="fr-FR" sz="2000" dirty="0">
                <a:latin typeface="Comic Sans MS" pitchFamily="66" charset="0"/>
                <a:sym typeface="Symbol"/>
              </a:rPr>
              <a:t> </a:t>
            </a:r>
            <a:r>
              <a:rPr lang="fr-FR" sz="2000" dirty="0" smtClean="0">
                <a:latin typeface="Comic Sans MS" pitchFamily="66" charset="0"/>
                <a:sym typeface="Symbol"/>
              </a:rPr>
              <a:t>     </a:t>
            </a:r>
            <a:r>
              <a:rPr lang="fr-FR" sz="2000" dirty="0" smtClean="0">
                <a:solidFill>
                  <a:srgbClr val="993300"/>
                </a:solidFill>
                <a:latin typeface="Comic Sans MS" pitchFamily="66" charset="0"/>
                <a:sym typeface="Symbol"/>
              </a:rPr>
              <a:t>Préparation</a:t>
            </a:r>
            <a:r>
              <a:rPr lang="fr-FR" sz="2000" dirty="0" smtClean="0">
                <a:latin typeface="Comic Sans MS" pitchFamily="66" charset="0"/>
                <a:sym typeface="Symbol"/>
              </a:rPr>
              <a:t> d’un deuxième câble de 100 m + un de 50 m </a:t>
            </a:r>
            <a:r>
              <a:rPr lang="fr-FR" sz="2000" i="1" dirty="0" smtClean="0">
                <a:solidFill>
                  <a:srgbClr val="C00000"/>
                </a:solidFill>
                <a:latin typeface="Comic Sans MS" pitchFamily="66" charset="0"/>
                <a:sym typeface="Symbol"/>
              </a:rPr>
              <a:t>(Juin 2015).</a:t>
            </a:r>
          </a:p>
          <a:p>
            <a:r>
              <a:rPr lang="fr-FR" sz="2000" dirty="0">
                <a:latin typeface="Comic Sans MS" pitchFamily="66" charset="0"/>
                <a:sym typeface="Symbol"/>
              </a:rPr>
              <a:t> </a:t>
            </a:r>
            <a:r>
              <a:rPr lang="fr-FR" sz="2000" dirty="0" smtClean="0">
                <a:latin typeface="Comic Sans MS" pitchFamily="66" charset="0"/>
                <a:sym typeface="Symbol"/>
              </a:rPr>
              <a:t> </a:t>
            </a:r>
            <a:r>
              <a:rPr lang="fr-FR" sz="2000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- Prévue au faisceau test ATLAS en octobre</a:t>
            </a:r>
          </a:p>
          <a:p>
            <a:r>
              <a:rPr lang="fr-FR" sz="2000" dirty="0">
                <a:latin typeface="Comic Sans MS" pitchFamily="66" charset="0"/>
                <a:sym typeface="Symbol"/>
              </a:rPr>
              <a:t> </a:t>
            </a:r>
            <a:r>
              <a:rPr lang="fr-FR" sz="2000" dirty="0" smtClean="0">
                <a:latin typeface="Comic Sans MS" pitchFamily="66" charset="0"/>
                <a:sym typeface="Symbol"/>
              </a:rPr>
              <a:t>     </a:t>
            </a:r>
            <a:r>
              <a:rPr lang="fr-FR" sz="2000" dirty="0" smtClean="0">
                <a:solidFill>
                  <a:srgbClr val="993300"/>
                </a:solidFill>
                <a:latin typeface="Comic Sans MS" pitchFamily="66" charset="0"/>
                <a:sym typeface="Symbol"/>
              </a:rPr>
              <a:t>Jouvence</a:t>
            </a:r>
            <a:r>
              <a:rPr lang="fr-FR" sz="2000" dirty="0" smtClean="0">
                <a:latin typeface="Comic Sans MS" pitchFamily="66" charset="0"/>
                <a:sym typeface="Symbol"/>
              </a:rPr>
              <a:t> + </a:t>
            </a:r>
            <a:r>
              <a:rPr lang="fr-FR" sz="2000" dirty="0" smtClean="0">
                <a:solidFill>
                  <a:srgbClr val="993300"/>
                </a:solidFill>
                <a:latin typeface="Comic Sans MS" pitchFamily="66" charset="0"/>
                <a:sym typeface="Symbol"/>
              </a:rPr>
              <a:t>tests</a:t>
            </a:r>
            <a:r>
              <a:rPr lang="fr-FR" sz="2000" dirty="0" smtClean="0">
                <a:latin typeface="Comic Sans MS" pitchFamily="66" charset="0"/>
                <a:sym typeface="Symbol"/>
              </a:rPr>
              <a:t> des cartes HT + </a:t>
            </a:r>
            <a:r>
              <a:rPr lang="fr-FR" sz="2000" dirty="0" smtClean="0">
                <a:solidFill>
                  <a:srgbClr val="993300"/>
                </a:solidFill>
                <a:latin typeface="Comic Sans MS" pitchFamily="66" charset="0"/>
                <a:sym typeface="Symbol"/>
              </a:rPr>
              <a:t>cartes</a:t>
            </a:r>
            <a:r>
              <a:rPr lang="fr-FR" sz="2000" dirty="0" smtClean="0">
                <a:latin typeface="Comic Sans MS" pitchFamily="66" charset="0"/>
                <a:sym typeface="Symbol"/>
              </a:rPr>
              <a:t> </a:t>
            </a:r>
            <a:r>
              <a:rPr lang="fr-FR" dirty="0" smtClean="0">
                <a:latin typeface="Comic Sans MS" pitchFamily="66" charset="0"/>
                <a:sym typeface="Symbol"/>
              </a:rPr>
              <a:t>à partir production </a:t>
            </a:r>
            <a:r>
              <a:rPr lang="fr-FR" sz="2000" i="1" dirty="0" smtClean="0">
                <a:solidFill>
                  <a:srgbClr val="C00000"/>
                </a:solidFill>
                <a:latin typeface="Comic Sans MS" pitchFamily="66" charset="0"/>
                <a:sym typeface="Symbol"/>
              </a:rPr>
              <a:t>(Juin 2015).</a:t>
            </a:r>
          </a:p>
          <a:p>
            <a:r>
              <a:rPr lang="fr-FR" sz="2000" dirty="0">
                <a:latin typeface="Comic Sans MS" pitchFamily="66" charset="0"/>
                <a:sym typeface="Symbol"/>
              </a:rPr>
              <a:t> </a:t>
            </a:r>
            <a:r>
              <a:rPr lang="fr-FR" sz="2000" dirty="0" smtClean="0">
                <a:latin typeface="Comic Sans MS" pitchFamily="66" charset="0"/>
                <a:sym typeface="Symbol"/>
              </a:rPr>
              <a:t>     </a:t>
            </a:r>
            <a:r>
              <a:rPr lang="fr-FR" sz="2000" dirty="0" smtClean="0">
                <a:solidFill>
                  <a:srgbClr val="993300"/>
                </a:solidFill>
                <a:latin typeface="Comic Sans MS" pitchFamily="66" charset="0"/>
                <a:sym typeface="Symbol"/>
              </a:rPr>
              <a:t>Installation</a:t>
            </a:r>
            <a:r>
              <a:rPr lang="fr-FR" sz="2000" dirty="0" smtClean="0">
                <a:latin typeface="Comic Sans MS" pitchFamily="66" charset="0"/>
                <a:sym typeface="Symbol"/>
              </a:rPr>
              <a:t> au faisceau test et </a:t>
            </a:r>
            <a:r>
              <a:rPr lang="fr-FR" sz="2000" dirty="0" smtClean="0">
                <a:solidFill>
                  <a:srgbClr val="993300"/>
                </a:solidFill>
                <a:latin typeface="Comic Sans MS" pitchFamily="66" charset="0"/>
                <a:sym typeface="Symbol"/>
              </a:rPr>
              <a:t>participation </a:t>
            </a:r>
            <a:r>
              <a:rPr lang="fr-FR" sz="2000" i="1" dirty="0" smtClean="0">
                <a:solidFill>
                  <a:srgbClr val="C00000"/>
                </a:solidFill>
                <a:latin typeface="Comic Sans MS" pitchFamily="66" charset="0"/>
                <a:sym typeface="Symbol"/>
              </a:rPr>
              <a:t>(Sept-octobre 2015).</a:t>
            </a:r>
            <a:endParaRPr lang="fr-FR" sz="2000" i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63688" y="179929"/>
            <a:ext cx="55194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Hautes Tensions déportées</a:t>
            </a:r>
            <a:endParaRPr lang="fr-FR" sz="3200" dirty="0">
              <a:latin typeface="Comic Sans MS" panose="030F0702030302020204" pitchFamily="66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BE" dirty="0" smtClean="0"/>
              <a:t>.</a:t>
            </a:r>
            <a:fld id="{CF4668DC-857F-487D-BFFA-8C0CA5037977}" type="slidenum">
              <a:rPr lang="fr-BE" smtClean="0"/>
              <a:t>4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88279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18797" y="1391285"/>
            <a:ext cx="890019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● Clarification en cours</a:t>
            </a:r>
            <a:r>
              <a:rPr lang="fr-FR" sz="2000" dirty="0" smtClean="0">
                <a:latin typeface="Comic Sans MS" panose="030F0702030302020204" pitchFamily="66" charset="0"/>
              </a:rPr>
              <a:t>: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 </a:t>
            </a:r>
            <a:r>
              <a:rPr lang="fr-FR" sz="2000" dirty="0" smtClean="0">
                <a:latin typeface="Comic Sans MS" panose="030F0702030302020204" pitchFamily="66" charset="0"/>
              </a:rPr>
              <a:t>    - </a:t>
            </a:r>
            <a:r>
              <a:rPr lang="fr-FR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Arrêt</a:t>
            </a:r>
            <a:r>
              <a:rPr lang="fr-FR" sz="2000" dirty="0" smtClean="0">
                <a:latin typeface="Comic Sans MS" panose="030F0702030302020204" pitchFamily="66" charset="0"/>
              </a:rPr>
              <a:t> </a:t>
            </a:r>
            <a:r>
              <a:rPr lang="fr-FR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de la contribution de Barcelone </a:t>
            </a:r>
            <a:r>
              <a:rPr lang="fr-FR" sz="2000" dirty="0" smtClean="0">
                <a:latin typeface="Comic Sans MS" panose="030F0702030302020204" pitchFamily="66" charset="0"/>
              </a:rPr>
              <a:t>… qui occupait tout le terrain!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 </a:t>
            </a:r>
            <a:r>
              <a:rPr lang="fr-FR" sz="2000" dirty="0" smtClean="0">
                <a:latin typeface="Comic Sans MS" panose="030F0702030302020204" pitchFamily="66" charset="0"/>
              </a:rPr>
              <a:t>    - </a:t>
            </a:r>
            <a:r>
              <a:rPr lang="fr-FR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Partage des tâches entre Bucarest et Clermont-Ferrand</a:t>
            </a:r>
          </a:p>
          <a:p>
            <a:r>
              <a:rPr lang="fr-FR" sz="2000" dirty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fr-FR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     </a:t>
            </a:r>
            <a:r>
              <a:rPr lang="fr-FR" sz="20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 Coordination proposée à Gabriel </a:t>
            </a:r>
            <a:r>
              <a:rPr lang="fr-FR" sz="2000" dirty="0" err="1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Popeneciu</a:t>
            </a:r>
            <a:r>
              <a:rPr lang="fr-FR" sz="20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.</a:t>
            </a:r>
            <a:endParaRPr lang="fr-FR" sz="2000" dirty="0" smtClean="0">
              <a:solidFill>
                <a:srgbClr val="0000CC"/>
              </a:solidFill>
              <a:latin typeface="Comic Sans MS" panose="030F0702030302020204" pitchFamily="66" charset="0"/>
            </a:endParaRPr>
          </a:p>
          <a:p>
            <a:r>
              <a:rPr lang="fr-FR" sz="2000" dirty="0">
                <a:latin typeface="Comic Sans MS" panose="030F0702030302020204" pitchFamily="66" charset="0"/>
              </a:rPr>
              <a:t> </a:t>
            </a:r>
            <a:r>
              <a:rPr lang="fr-FR" sz="2000" dirty="0" smtClean="0">
                <a:latin typeface="Comic Sans MS" panose="030F0702030302020204" pitchFamily="66" charset="0"/>
              </a:rPr>
              <a:t>      </a:t>
            </a:r>
            <a:r>
              <a:rPr lang="fr-FR" sz="2000" dirty="0" smtClean="0">
                <a:latin typeface="Comic Sans MS" panose="030F0702030302020204" pitchFamily="66" charset="0"/>
                <a:sym typeface="Symbol"/>
              </a:rPr>
              <a:t> Réunion </a:t>
            </a:r>
            <a:r>
              <a:rPr lang="fr-FR" sz="20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programmée</a:t>
            </a:r>
            <a:r>
              <a:rPr lang="fr-FR" sz="2000" dirty="0" smtClean="0">
                <a:latin typeface="Comic Sans MS" panose="030F0702030302020204" pitchFamily="66" charset="0"/>
                <a:sym typeface="Symbol"/>
              </a:rPr>
              <a:t> au CERN les 9 (et 10 juin)</a:t>
            </a:r>
          </a:p>
          <a:p>
            <a:r>
              <a:rPr lang="fr-FR" sz="2000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fr-FR" sz="2000" dirty="0" smtClean="0">
                <a:latin typeface="Comic Sans MS" panose="030F0702030302020204" pitchFamily="66" charset="0"/>
                <a:sym typeface="Symbol"/>
              </a:rPr>
              <a:t>           en présence des coordinateurs Tilecal upgrade.</a:t>
            </a:r>
          </a:p>
          <a:p>
            <a:endParaRPr lang="fr-FR" sz="2000" dirty="0" smtClean="0">
              <a:latin typeface="Comic Sans MS" panose="030F0702030302020204" pitchFamily="66" charset="0"/>
            </a:endParaRPr>
          </a:p>
          <a:p>
            <a:r>
              <a:rPr lang="fr-FR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● Note interne ATLAS </a:t>
            </a:r>
            <a:r>
              <a:rPr lang="fr-FR" sz="2000" dirty="0" smtClean="0">
                <a:latin typeface="Comic Sans MS" panose="030F0702030302020204" pitchFamily="66" charset="0"/>
              </a:rPr>
              <a:t>sur les Mini-Tiroirs </a:t>
            </a:r>
            <a:r>
              <a:rPr lang="fr-FR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pas encore terminée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 </a:t>
            </a:r>
            <a:r>
              <a:rPr lang="fr-FR" sz="2000" dirty="0" smtClean="0">
                <a:latin typeface="Comic Sans MS" panose="030F0702030302020204" pitchFamily="66" charset="0"/>
              </a:rPr>
              <a:t>       </a:t>
            </a:r>
            <a:r>
              <a:rPr lang="fr-FR" sz="2000" dirty="0" smtClean="0">
                <a:latin typeface="Comic Sans MS" panose="030F0702030302020204" pitchFamily="66" charset="0"/>
                <a:sym typeface="Symbol"/>
              </a:rPr>
              <a:t> Reprise de la rédaction.</a:t>
            </a:r>
            <a:endParaRPr lang="fr-FR" sz="2000" dirty="0" smtClean="0">
              <a:latin typeface="Comic Sans MS" panose="030F0702030302020204" pitchFamily="66" charset="0"/>
            </a:endParaRPr>
          </a:p>
          <a:p>
            <a:pPr lvl="0"/>
            <a:endParaRPr lang="fr-FR" sz="2000" dirty="0" smtClean="0">
              <a:latin typeface="Comic Sans MS" pitchFamily="66" charset="0"/>
              <a:sym typeface="Symbol"/>
            </a:endParaRPr>
          </a:p>
          <a:p>
            <a:endParaRPr lang="fr-FR" sz="2000" dirty="0" smtClean="0">
              <a:latin typeface="Comic Sans MS" pitchFamily="66" charset="0"/>
              <a:sym typeface="Symbol"/>
            </a:endParaRPr>
          </a:p>
          <a:p>
            <a:r>
              <a:rPr lang="fr-FR" sz="2000" dirty="0" smtClean="0">
                <a:solidFill>
                  <a:srgbClr val="0000CC"/>
                </a:solidFill>
                <a:latin typeface="Comic Sans MS" pitchFamily="66" charset="0"/>
                <a:sym typeface="Symbol"/>
              </a:rPr>
              <a:t>● Outillages à revoir </a:t>
            </a:r>
            <a:r>
              <a:rPr lang="fr-FR" sz="2000" dirty="0" smtClean="0">
                <a:latin typeface="Comic Sans MS" pitchFamily="66" charset="0"/>
                <a:sym typeface="Symbol"/>
              </a:rPr>
              <a:t>pour le Faisceau test d’octobre </a:t>
            </a:r>
            <a:r>
              <a:rPr lang="fr-FR" sz="2000" i="1" dirty="0" smtClean="0">
                <a:solidFill>
                  <a:srgbClr val="C00000"/>
                </a:solidFill>
                <a:latin typeface="Comic Sans MS" pitchFamily="66" charset="0"/>
                <a:sym typeface="Symbol"/>
              </a:rPr>
              <a:t>(Juin-sept. 2015).</a:t>
            </a:r>
          </a:p>
        </p:txBody>
      </p:sp>
      <p:sp>
        <p:nvSpPr>
          <p:cNvPr id="4" name="Rectangle 3"/>
          <p:cNvSpPr/>
          <p:nvPr/>
        </p:nvSpPr>
        <p:spPr>
          <a:xfrm>
            <a:off x="1979712" y="260648"/>
            <a:ext cx="47788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Mécanique et outillages</a:t>
            </a:r>
            <a:endParaRPr lang="fr-FR" sz="3200" dirty="0">
              <a:latin typeface="Comic Sans MS" panose="030F0702030302020204" pitchFamily="66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5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8700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267744" y="116632"/>
            <a:ext cx="42787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Electronique frontale</a:t>
            </a:r>
            <a:endParaRPr lang="fr-FR" sz="32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2" descr="C:\Users\François Vazeille\Desktop\In2p3_Lyon-12sept14\IMG_20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1196752"/>
            <a:ext cx="3132856" cy="175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727" y="1016234"/>
            <a:ext cx="3241785" cy="211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683568" y="1196752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FATALIC 4</a:t>
            </a:r>
            <a:endParaRPr lang="fr-FR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C:\Users\François Vazeille\Desktop\Photos All In One\DSCN859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992782"/>
            <a:ext cx="2856853" cy="2142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3851920" y="980728"/>
            <a:ext cx="128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All-in-One</a:t>
            </a:r>
            <a:endParaRPr lang="fr-FR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845459" y="2566645"/>
            <a:ext cx="886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Main</a:t>
            </a:r>
          </a:p>
          <a:p>
            <a:r>
              <a:rPr lang="fr-F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Board</a:t>
            </a:r>
            <a:endParaRPr lang="fr-FR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6</a:t>
            </a:fld>
            <a:endParaRPr lang="fr-BE" dirty="0"/>
          </a:p>
        </p:txBody>
      </p:sp>
      <p:sp>
        <p:nvSpPr>
          <p:cNvPr id="5" name="ZoneTexte 4"/>
          <p:cNvSpPr txBox="1"/>
          <p:nvPr/>
        </p:nvSpPr>
        <p:spPr>
          <a:xfrm>
            <a:off x="1691680" y="6245006"/>
            <a:ext cx="5860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omic Sans MS" panose="030F0702030302020204" pitchFamily="66" charset="0"/>
              </a:rPr>
              <a:t>Banc Test avec Bloc PMT et Boîte à lumière (3 LEDs)</a:t>
            </a:r>
            <a:endParaRPr lang="fr-FR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C:\Users\François Vazeille\Desktop\CSAT_1juin2015\DSCN009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78" y="3564397"/>
            <a:ext cx="3371866" cy="252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François Vazeille\Desktop\CSAT_1juin2015\puls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937" y="3564398"/>
            <a:ext cx="3679487" cy="2528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6948264" y="3646765"/>
            <a:ext cx="1382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Gain haut</a:t>
            </a:r>
          </a:p>
          <a:p>
            <a:r>
              <a:rPr lang="fr-FR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Gain moyen</a:t>
            </a:r>
            <a:endParaRPr lang="fr-FR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26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5496" y="44624"/>
            <a:ext cx="9265678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● Tests systématiques + Simulations Chip</a:t>
            </a:r>
          </a:p>
          <a:p>
            <a:r>
              <a:rPr lang="fr-FR" sz="2000" dirty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fr-FR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   </a:t>
            </a:r>
            <a:r>
              <a:rPr lang="fr-FR" sz="2000" dirty="0" smtClean="0">
                <a:solidFill>
                  <a:srgbClr val="993300"/>
                </a:solidFill>
                <a:latin typeface="Comic Sans MS" panose="030F0702030302020204" pitchFamily="66" charset="0"/>
              </a:rPr>
              <a:t>- FATALIC4 seul </a:t>
            </a:r>
            <a:r>
              <a:rPr lang="fr-FR" sz="2000" dirty="0" smtClean="0">
                <a:latin typeface="Comic Sans MS" panose="030F0702030302020204" pitchFamily="66" charset="0"/>
                <a:sym typeface="Symbol"/>
              </a:rPr>
              <a:t> Service Micro-électronique (Laurent Royer).</a:t>
            </a:r>
            <a:endParaRPr lang="fr-FR" sz="2000" dirty="0" smtClean="0">
              <a:latin typeface="Comic Sans MS" panose="030F0702030302020204" pitchFamily="66" charset="0"/>
            </a:endParaRPr>
          </a:p>
          <a:p>
            <a:r>
              <a:rPr lang="fr-FR" sz="2000" dirty="0">
                <a:latin typeface="Comic Sans MS" panose="030F0702030302020204" pitchFamily="66" charset="0"/>
              </a:rPr>
              <a:t> </a:t>
            </a:r>
            <a:r>
              <a:rPr lang="fr-FR" sz="2000" dirty="0" smtClean="0">
                <a:latin typeface="Comic Sans MS" panose="030F0702030302020204" pitchFamily="66" charset="0"/>
              </a:rPr>
              <a:t>    </a:t>
            </a:r>
            <a:r>
              <a:rPr lang="fr-FR" sz="2000" dirty="0" smtClean="0">
                <a:solidFill>
                  <a:srgbClr val="993300"/>
                </a:solidFill>
                <a:latin typeface="Comic Sans MS" panose="030F0702030302020204" pitchFamily="66" charset="0"/>
              </a:rPr>
              <a:t>- FATALIC4 + Tout-en-Un + MBO </a:t>
            </a:r>
            <a:r>
              <a:rPr lang="fr-FR" sz="2000" dirty="0" smtClean="0">
                <a:latin typeface="Comic Sans MS" panose="030F0702030302020204" pitchFamily="66" charset="0"/>
              </a:rPr>
              <a:t>(proto ¼ MB) + interface USB/PC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 </a:t>
            </a:r>
            <a:r>
              <a:rPr lang="fr-FR" sz="2000" dirty="0" smtClean="0">
                <a:latin typeface="Comic Sans MS" panose="030F0702030302020204" pitchFamily="66" charset="0"/>
              </a:rPr>
              <a:t>     </a:t>
            </a:r>
            <a:r>
              <a:rPr lang="fr-FR" sz="2000" dirty="0" smtClean="0">
                <a:latin typeface="Comic Sans MS" panose="030F0702030302020204" pitchFamily="66" charset="0"/>
                <a:sym typeface="Symbol"/>
              </a:rPr>
              <a:t> </a:t>
            </a:r>
            <a:r>
              <a:rPr lang="fr-FR" sz="2000" dirty="0" smtClean="0">
                <a:latin typeface="Comic Sans MS" panose="030F0702030302020204" pitchFamily="66" charset="0"/>
              </a:rPr>
              <a:t>Roméo Bonnefoy, Geoffrey Gilles, Romain Madar, Dominique Pallin,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 </a:t>
            </a:r>
            <a:r>
              <a:rPr lang="fr-FR" sz="2000" dirty="0" smtClean="0">
                <a:latin typeface="Comic Sans MS" panose="030F0702030302020204" pitchFamily="66" charset="0"/>
              </a:rPr>
              <a:t>         François Vazeille</a:t>
            </a:r>
            <a:r>
              <a:rPr lang="fr-FR" sz="2000" dirty="0">
                <a:latin typeface="Comic Sans MS" panose="030F0702030302020204" pitchFamily="66" charset="0"/>
              </a:rPr>
              <a:t>.</a:t>
            </a:r>
            <a:endParaRPr lang="fr-FR" sz="2000" dirty="0" smtClean="0">
              <a:latin typeface="Comic Sans MS" panose="030F0702030302020204" pitchFamily="66" charset="0"/>
            </a:endParaRPr>
          </a:p>
          <a:p>
            <a:endParaRPr lang="fr-FR" sz="2000" dirty="0">
              <a:latin typeface="Comic Sans MS" panose="030F0702030302020204" pitchFamily="66" charset="0"/>
            </a:endParaRPr>
          </a:p>
          <a:p>
            <a:r>
              <a:rPr lang="fr-FR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</a:t>
            </a:r>
            <a:r>
              <a:rPr lang="fr-FR" sz="20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 Caractérisation poussée de FATALIC4 + validation MBO</a:t>
            </a:r>
          </a:p>
          <a:p>
            <a:r>
              <a:rPr lang="fr-FR" sz="2000" dirty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 </a:t>
            </a:r>
            <a:r>
              <a:rPr lang="fr-FR" sz="20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    </a:t>
            </a:r>
            <a:r>
              <a:rPr lang="fr-FR" sz="2000" dirty="0" smtClean="0">
                <a:latin typeface="Comic Sans MS" panose="030F0702030302020204" pitchFamily="66" charset="0"/>
                <a:sym typeface="Symbol"/>
              </a:rPr>
              <a:t>- </a:t>
            </a:r>
            <a:r>
              <a:rPr lang="fr-FR" sz="2000" dirty="0" smtClean="0">
                <a:solidFill>
                  <a:srgbClr val="993300"/>
                </a:solidFill>
                <a:latin typeface="Comic Sans MS" panose="030F0702030302020204" pitchFamily="66" charset="0"/>
                <a:sym typeface="Symbol"/>
              </a:rPr>
              <a:t>Validation des fonctionnalités </a:t>
            </a:r>
            <a:r>
              <a:rPr lang="fr-FR" sz="2000" dirty="0" smtClean="0">
                <a:latin typeface="Comic Sans MS" panose="030F0702030302020204" pitchFamily="66" charset="0"/>
                <a:sym typeface="Symbol"/>
              </a:rPr>
              <a:t>FATALIC4 et de </a:t>
            </a:r>
            <a:r>
              <a:rPr lang="fr-FR" sz="2000" dirty="0" smtClean="0">
                <a:solidFill>
                  <a:srgbClr val="993300"/>
                </a:solidFill>
                <a:latin typeface="Comic Sans MS" panose="030F0702030302020204" pitchFamily="66" charset="0"/>
                <a:sym typeface="Symbol"/>
              </a:rPr>
              <a:t>ses éléments</a:t>
            </a:r>
            <a:r>
              <a:rPr lang="fr-FR" sz="2000" dirty="0" smtClean="0">
                <a:latin typeface="Comic Sans MS" panose="030F0702030302020204" pitchFamily="66" charset="0"/>
                <a:sym typeface="Symbol"/>
              </a:rPr>
              <a:t>:</a:t>
            </a:r>
          </a:p>
          <a:p>
            <a:r>
              <a:rPr lang="fr-FR" sz="2000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fr-FR" sz="2000" dirty="0" smtClean="0">
                <a:latin typeface="Comic Sans MS" panose="030F0702030302020204" pitchFamily="66" charset="0"/>
                <a:sym typeface="Symbol"/>
              </a:rPr>
              <a:t>            Partie analogique (Convoyeur + </a:t>
            </a:r>
            <a:r>
              <a:rPr lang="fr-FR" sz="2000" dirty="0" err="1" smtClean="0">
                <a:latin typeface="Comic Sans MS" panose="030F0702030302020204" pitchFamily="66" charset="0"/>
                <a:sym typeface="Symbol"/>
              </a:rPr>
              <a:t>shaping</a:t>
            </a:r>
            <a:r>
              <a:rPr lang="fr-FR" sz="2000" dirty="0" smtClean="0">
                <a:latin typeface="Comic Sans MS" panose="030F0702030302020204" pitchFamily="66" charset="0"/>
                <a:sym typeface="Symbol"/>
              </a:rPr>
              <a:t>) et partie digitale (ADC).</a:t>
            </a:r>
          </a:p>
          <a:p>
            <a:r>
              <a:rPr lang="fr-FR" sz="2000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fr-FR" sz="2000" dirty="0" smtClean="0">
                <a:latin typeface="Comic Sans MS" panose="030F0702030302020204" pitchFamily="66" charset="0"/>
                <a:sym typeface="Symbol"/>
              </a:rPr>
              <a:t>    - </a:t>
            </a:r>
            <a:r>
              <a:rPr lang="fr-FR" sz="20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Quelques anomalies </a:t>
            </a:r>
            <a:r>
              <a:rPr lang="fr-FR" sz="2000" dirty="0" smtClean="0">
                <a:latin typeface="Comic Sans MS" panose="030F0702030302020204" pitchFamily="66" charset="0"/>
                <a:sym typeface="Symbol"/>
              </a:rPr>
              <a:t>de conception (conception pas triviale!):</a:t>
            </a:r>
          </a:p>
          <a:p>
            <a:r>
              <a:rPr lang="fr-FR" sz="2000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fr-FR" sz="2000" dirty="0" smtClean="0">
                <a:latin typeface="Comic Sans MS" panose="030F0702030302020204" pitchFamily="66" charset="0"/>
                <a:sym typeface="Symbol"/>
              </a:rPr>
              <a:t>           Alimentations BT de certaines parties, linéarité, sélection des gains.</a:t>
            </a:r>
          </a:p>
          <a:p>
            <a:r>
              <a:rPr lang="fr-FR" sz="2000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fr-FR" sz="2000" dirty="0" smtClean="0">
                <a:latin typeface="Comic Sans MS" panose="030F0702030302020204" pitchFamily="66" charset="0"/>
                <a:sym typeface="Symbol"/>
              </a:rPr>
              <a:t>   </a:t>
            </a:r>
            <a:r>
              <a:rPr lang="fr-FR" sz="20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 Décision d’une nouvelle fonderie FATALIC4b (40 chips)</a:t>
            </a:r>
          </a:p>
          <a:p>
            <a:r>
              <a:rPr lang="fr-FR" sz="2000" dirty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 </a:t>
            </a:r>
            <a:r>
              <a:rPr lang="fr-FR" sz="20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            </a:t>
            </a:r>
            <a:r>
              <a:rPr lang="fr-FR" sz="2000" dirty="0" smtClean="0">
                <a:solidFill>
                  <a:srgbClr val="993300"/>
                </a:solidFill>
                <a:latin typeface="Comic Sans MS" panose="030F0702030302020204" pitchFamily="66" charset="0"/>
                <a:sym typeface="Symbol"/>
              </a:rPr>
              <a:t> Chips disponibles en septembre.</a:t>
            </a:r>
          </a:p>
          <a:p>
            <a:endParaRPr lang="fr-FR" sz="2000" dirty="0">
              <a:latin typeface="Comic Sans MS" panose="030F0702030302020204" pitchFamily="66" charset="0"/>
              <a:sym typeface="Symbol"/>
            </a:endParaRPr>
          </a:p>
          <a:p>
            <a:r>
              <a:rPr lang="fr-FR" sz="20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● </a:t>
            </a:r>
            <a:r>
              <a:rPr lang="fr-FR" sz="2000" dirty="0">
                <a:solidFill>
                  <a:srgbClr val="0000CC"/>
                </a:solidFill>
                <a:latin typeface="Comic Sans MS" pitchFamily="66" charset="0"/>
                <a:sym typeface="Symbol"/>
              </a:rPr>
              <a:t>Exposé proposé à la conférence TWEPP 2015 de Lisbonne (28 sept-2 oct</a:t>
            </a:r>
            <a:r>
              <a:rPr lang="fr-FR" sz="2000" dirty="0" smtClean="0">
                <a:solidFill>
                  <a:srgbClr val="0000CC"/>
                </a:solidFill>
                <a:latin typeface="Comic Sans MS" pitchFamily="66" charset="0"/>
                <a:sym typeface="Symbol"/>
              </a:rPr>
              <a:t>.)</a:t>
            </a:r>
          </a:p>
          <a:p>
            <a:endParaRPr lang="fr-FR" sz="2000" dirty="0">
              <a:solidFill>
                <a:srgbClr val="0000CC"/>
              </a:solidFill>
              <a:latin typeface="Comic Sans MS" pitchFamily="66" charset="0"/>
              <a:sym typeface="Symbol"/>
            </a:endParaRPr>
          </a:p>
          <a:p>
            <a:r>
              <a:rPr lang="fr-FR" sz="2000" dirty="0" smtClean="0">
                <a:solidFill>
                  <a:srgbClr val="0000CC"/>
                </a:solidFill>
                <a:latin typeface="Comic Sans MS" pitchFamily="66" charset="0"/>
                <a:sym typeface="Symbol"/>
              </a:rPr>
              <a:t>● Notes internes ATLAS à rédiger.</a:t>
            </a:r>
          </a:p>
          <a:p>
            <a:endParaRPr lang="fr-FR" sz="2000" dirty="0">
              <a:solidFill>
                <a:srgbClr val="0000CC"/>
              </a:solidFill>
              <a:latin typeface="Comic Sans MS" pitchFamily="66" charset="0"/>
              <a:sym typeface="Symbol"/>
            </a:endParaRPr>
          </a:p>
          <a:p>
            <a:r>
              <a:rPr lang="fr-FR" sz="2000" dirty="0" smtClean="0">
                <a:solidFill>
                  <a:srgbClr val="0000CC"/>
                </a:solidFill>
                <a:latin typeface="Comic Sans MS" pitchFamily="66" charset="0"/>
                <a:sym typeface="Symbol"/>
              </a:rPr>
              <a:t>● Nouveaux tests avec Source de Césium programmés au CERN</a:t>
            </a:r>
          </a:p>
          <a:p>
            <a:r>
              <a:rPr lang="fr-FR" sz="2000" dirty="0">
                <a:latin typeface="Comic Sans MS" pitchFamily="66" charset="0"/>
                <a:sym typeface="Symbol"/>
              </a:rPr>
              <a:t> </a:t>
            </a:r>
            <a:r>
              <a:rPr lang="fr-FR" sz="2000" dirty="0" smtClean="0">
                <a:latin typeface="Comic Sans MS" pitchFamily="66" charset="0"/>
                <a:sym typeface="Symbol"/>
              </a:rPr>
              <a:t>      - </a:t>
            </a:r>
            <a:r>
              <a:rPr lang="fr-FR" sz="2000" dirty="0" smtClean="0">
                <a:solidFill>
                  <a:srgbClr val="993300"/>
                </a:solidFill>
                <a:latin typeface="Comic Sans MS" pitchFamily="66" charset="0"/>
                <a:sym typeface="Symbol"/>
              </a:rPr>
              <a:t>Reprise </a:t>
            </a:r>
            <a:r>
              <a:rPr lang="fr-FR" sz="2000" dirty="0" smtClean="0">
                <a:latin typeface="Comic Sans MS" pitchFamily="66" charset="0"/>
                <a:sym typeface="Symbol"/>
              </a:rPr>
              <a:t>des tests préliminaires effectués en 2013:</a:t>
            </a:r>
          </a:p>
          <a:p>
            <a:r>
              <a:rPr lang="fr-FR" sz="2000" dirty="0">
                <a:latin typeface="Comic Sans MS" pitchFamily="66" charset="0"/>
                <a:sym typeface="Symbol"/>
              </a:rPr>
              <a:t> </a:t>
            </a:r>
            <a:r>
              <a:rPr lang="fr-FR" sz="2000" dirty="0" smtClean="0">
                <a:latin typeface="Comic Sans MS" pitchFamily="66" charset="0"/>
                <a:sym typeface="Symbol"/>
              </a:rPr>
              <a:t>         Carte Tout-en-Un + interface dédié au tests.</a:t>
            </a:r>
          </a:p>
          <a:p>
            <a:r>
              <a:rPr lang="fr-FR" sz="2000" dirty="0">
                <a:latin typeface="Comic Sans MS" pitchFamily="66" charset="0"/>
                <a:sym typeface="Symbol"/>
              </a:rPr>
              <a:t> </a:t>
            </a:r>
            <a:r>
              <a:rPr lang="fr-FR" sz="2000" dirty="0" smtClean="0">
                <a:latin typeface="Comic Sans MS" pitchFamily="66" charset="0"/>
                <a:sym typeface="Symbol"/>
              </a:rPr>
              <a:t>      - </a:t>
            </a:r>
            <a:r>
              <a:rPr lang="fr-FR" sz="2000" dirty="0" smtClean="0">
                <a:solidFill>
                  <a:srgbClr val="993300"/>
                </a:solidFill>
                <a:latin typeface="Comic Sans MS" pitchFamily="66" charset="0"/>
                <a:sym typeface="Symbol"/>
              </a:rPr>
              <a:t>Période</a:t>
            </a:r>
            <a:r>
              <a:rPr lang="fr-FR" sz="2000" dirty="0" smtClean="0">
                <a:latin typeface="Comic Sans MS" pitchFamily="66" charset="0"/>
                <a:sym typeface="Symbol"/>
              </a:rPr>
              <a:t> </a:t>
            </a:r>
            <a:r>
              <a:rPr lang="fr-FR" sz="2000" i="1" dirty="0" smtClean="0">
                <a:solidFill>
                  <a:srgbClr val="C00000"/>
                </a:solidFill>
                <a:latin typeface="Comic Sans MS" pitchFamily="66" charset="0"/>
                <a:sym typeface="Symbol"/>
              </a:rPr>
              <a:t>septembre-novembre 2015</a:t>
            </a:r>
            <a:r>
              <a:rPr lang="fr-FR" sz="2000" dirty="0" smtClean="0">
                <a:latin typeface="Comic Sans MS" pitchFamily="66" charset="0"/>
                <a:sym typeface="Symbol"/>
              </a:rPr>
              <a:t>.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7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07270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36512" y="260648"/>
            <a:ext cx="91805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● Conception finale </a:t>
            </a:r>
            <a:r>
              <a:rPr lang="fr-FR" sz="20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carte </a:t>
            </a:r>
            <a:r>
              <a:rPr lang="fr-FR" sz="2000" dirty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MB agréée par Tilecal Design Review </a:t>
            </a:r>
            <a:r>
              <a:rPr lang="fr-FR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(13 mai 2015)</a:t>
            </a:r>
            <a:endParaRPr lang="fr-FR" dirty="0">
              <a:solidFill>
                <a:srgbClr val="0000CC"/>
              </a:solidFill>
              <a:latin typeface="Comic Sans MS" panose="030F0702030302020204" pitchFamily="66" charset="0"/>
              <a:sym typeface="Symbol"/>
            </a:endParaRPr>
          </a:p>
          <a:p>
            <a:r>
              <a:rPr lang="fr-FR" sz="2000" dirty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      </a:t>
            </a:r>
            <a:r>
              <a:rPr lang="fr-FR" sz="2000" dirty="0" smtClean="0">
                <a:latin typeface="Comic Sans MS" panose="030F0702030302020204" pitchFamily="66" charset="0"/>
                <a:sym typeface="Symbol"/>
              </a:rPr>
              <a:t>- compatible </a:t>
            </a:r>
            <a:r>
              <a:rPr lang="fr-FR" sz="2000" dirty="0">
                <a:latin typeface="Comic Sans MS" panose="030F0702030302020204" pitchFamily="66" charset="0"/>
                <a:sym typeface="Symbol"/>
              </a:rPr>
              <a:t>avec versions 3 et 4 de la Daughter Board de Stockholm,</a:t>
            </a:r>
          </a:p>
          <a:p>
            <a:r>
              <a:rPr lang="fr-FR" sz="2000" dirty="0">
                <a:latin typeface="Comic Sans MS" panose="030F0702030302020204" pitchFamily="66" charset="0"/>
                <a:sym typeface="Symbol"/>
              </a:rPr>
              <a:t>      </a:t>
            </a:r>
            <a:r>
              <a:rPr lang="fr-FR" sz="2000" dirty="0" smtClean="0">
                <a:latin typeface="Comic Sans MS" panose="030F0702030302020204" pitchFamily="66" charset="0"/>
                <a:sym typeface="Symbol"/>
              </a:rPr>
              <a:t>- compatible </a:t>
            </a:r>
            <a:r>
              <a:rPr lang="fr-FR" sz="2000" dirty="0">
                <a:latin typeface="Comic Sans MS" panose="030F0702030302020204" pitchFamily="66" charset="0"/>
                <a:sym typeface="Symbol"/>
              </a:rPr>
              <a:t>avec versions concurrentes </a:t>
            </a:r>
            <a:r>
              <a:rPr lang="fr-FR" sz="2000" dirty="0" smtClean="0">
                <a:latin typeface="Comic Sans MS" panose="030F0702030302020204" pitchFamily="66" charset="0"/>
                <a:sym typeface="Symbol"/>
              </a:rPr>
              <a:t>FATALIC4b </a:t>
            </a:r>
            <a:r>
              <a:rPr lang="fr-FR" sz="2000" dirty="0">
                <a:latin typeface="Comic Sans MS" panose="030F0702030302020204" pitchFamily="66" charset="0"/>
                <a:sym typeface="Symbol"/>
              </a:rPr>
              <a:t>(LPC)/ QIE (ANL).</a:t>
            </a:r>
          </a:p>
          <a:p>
            <a:r>
              <a:rPr lang="fr-FR" sz="2000" dirty="0">
                <a:latin typeface="Comic Sans MS" panose="030F0702030302020204" pitchFamily="66" charset="0"/>
                <a:sym typeface="Symbol"/>
              </a:rPr>
              <a:t>       </a:t>
            </a:r>
            <a:r>
              <a:rPr lang="fr-FR" sz="2000" dirty="0">
                <a:solidFill>
                  <a:srgbClr val="993300"/>
                </a:solidFill>
                <a:latin typeface="Comic Sans MS" panose="030F0702030302020204" pitchFamily="66" charset="0"/>
                <a:sym typeface="Symbol"/>
              </a:rPr>
              <a:t>Planning de fabrication </a:t>
            </a:r>
            <a:r>
              <a:rPr lang="fr-FR" sz="2000" i="1" dirty="0" smtClean="0">
                <a:solidFill>
                  <a:srgbClr val="C00000"/>
                </a:solidFill>
                <a:latin typeface="Comic Sans MS" panose="030F0702030302020204" pitchFamily="66" charset="0"/>
                <a:sym typeface="Symbol"/>
              </a:rPr>
              <a:t>(Juin-juillet) </a:t>
            </a:r>
            <a:r>
              <a:rPr lang="fr-FR" sz="2000" dirty="0" smtClean="0">
                <a:latin typeface="Comic Sans MS" panose="030F0702030302020204" pitchFamily="66" charset="0"/>
                <a:sym typeface="Symbol"/>
              </a:rPr>
              <a:t>pour être prêt pour les</a:t>
            </a:r>
          </a:p>
          <a:p>
            <a:r>
              <a:rPr lang="fr-FR" sz="2000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fr-FR" sz="2000" dirty="0" smtClean="0">
                <a:latin typeface="Comic Sans MS" panose="030F0702030302020204" pitchFamily="66" charset="0"/>
                <a:sym typeface="Symbol"/>
              </a:rPr>
              <a:t>         tests LPC/Hall 175 et </a:t>
            </a:r>
            <a:r>
              <a:rPr lang="fr-FR" sz="2000" dirty="0">
                <a:latin typeface="Comic Sans MS" panose="030F0702030302020204" pitchFamily="66" charset="0"/>
                <a:sym typeface="Symbol"/>
              </a:rPr>
              <a:t>faisceau test ATLAS</a:t>
            </a:r>
            <a:r>
              <a:rPr lang="fr-FR" sz="2000" dirty="0" smtClean="0">
                <a:latin typeface="Comic Sans MS" panose="030F0702030302020204" pitchFamily="66" charset="0"/>
                <a:sym typeface="Symbol"/>
              </a:rPr>
              <a:t>.</a:t>
            </a:r>
          </a:p>
          <a:p>
            <a:r>
              <a:rPr lang="fr-FR" sz="2000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fr-FR" sz="2000" dirty="0" smtClean="0">
                <a:latin typeface="Comic Sans MS" panose="030F0702030302020204" pitchFamily="66" charset="0"/>
                <a:sym typeface="Symbol"/>
              </a:rPr>
              <a:t>      </a:t>
            </a:r>
            <a:r>
              <a:rPr lang="fr-FR" sz="2000" dirty="0" smtClean="0">
                <a:solidFill>
                  <a:srgbClr val="993300"/>
                </a:solidFill>
                <a:latin typeface="Comic Sans MS" panose="030F0702030302020204" pitchFamily="66" charset="0"/>
                <a:sym typeface="Symbol"/>
              </a:rPr>
              <a:t>Voyages des experts suédois </a:t>
            </a:r>
            <a:r>
              <a:rPr lang="fr-FR" sz="2000" dirty="0" smtClean="0">
                <a:latin typeface="Comic Sans MS" panose="030F0702030302020204" pitchFamily="66" charset="0"/>
                <a:sym typeface="Symbol"/>
              </a:rPr>
              <a:t>de la DB au LPC </a:t>
            </a:r>
            <a:r>
              <a:rPr lang="fr-FR" sz="2000" i="1" dirty="0" smtClean="0">
                <a:solidFill>
                  <a:srgbClr val="C00000"/>
                </a:solidFill>
                <a:latin typeface="Comic Sans MS" panose="030F0702030302020204" pitchFamily="66" charset="0"/>
                <a:sym typeface="Symbol"/>
              </a:rPr>
              <a:t>(à programmer).</a:t>
            </a:r>
          </a:p>
          <a:p>
            <a:r>
              <a:rPr lang="fr-FR" sz="2000" i="1" dirty="0">
                <a:solidFill>
                  <a:srgbClr val="C00000"/>
                </a:solidFill>
                <a:latin typeface="Comic Sans MS" panose="030F0702030302020204" pitchFamily="66" charset="0"/>
                <a:sym typeface="Symbol"/>
              </a:rPr>
              <a:t> </a:t>
            </a:r>
            <a:r>
              <a:rPr lang="fr-FR" sz="2000" i="1" dirty="0" smtClean="0">
                <a:solidFill>
                  <a:srgbClr val="C00000"/>
                </a:solidFill>
                <a:latin typeface="Comic Sans MS" panose="030F0702030302020204" pitchFamily="66" charset="0"/>
                <a:sym typeface="Symbol"/>
              </a:rPr>
              <a:t>     </a:t>
            </a:r>
            <a:r>
              <a:rPr lang="fr-FR" sz="2000" dirty="0" smtClean="0">
                <a:latin typeface="Comic Sans MS" panose="030F0702030302020204" pitchFamily="66" charset="0"/>
                <a:sym typeface="Symbol"/>
              </a:rPr>
              <a:t> </a:t>
            </a:r>
            <a:r>
              <a:rPr lang="fr-FR" sz="2000" dirty="0" smtClean="0">
                <a:solidFill>
                  <a:srgbClr val="993300"/>
                </a:solidFill>
                <a:latin typeface="Comic Sans MS" panose="030F0702030302020204" pitchFamily="66" charset="0"/>
                <a:sym typeface="Symbol"/>
              </a:rPr>
              <a:t>Evolutions</a:t>
            </a:r>
            <a:r>
              <a:rPr lang="fr-FR" sz="2000" dirty="0" smtClean="0">
                <a:latin typeface="Comic Sans MS" panose="030F0702030302020204" pitchFamily="66" charset="0"/>
                <a:sym typeface="Symbol"/>
              </a:rPr>
              <a:t> de la carte et du code VHDL </a:t>
            </a:r>
            <a:r>
              <a:rPr lang="fr-FR" sz="2000" i="1" dirty="0" smtClean="0">
                <a:solidFill>
                  <a:srgbClr val="993300"/>
                </a:solidFill>
                <a:latin typeface="Comic Sans MS" panose="030F0702030302020204" pitchFamily="66" charset="0"/>
                <a:sym typeface="Symbol"/>
              </a:rPr>
              <a:t>(Octobre 2015-juin 2016).</a:t>
            </a:r>
          </a:p>
          <a:p>
            <a:endParaRPr lang="fr-FR" sz="2000" i="1" dirty="0">
              <a:solidFill>
                <a:srgbClr val="C00000"/>
              </a:solidFill>
              <a:latin typeface="Comic Sans MS" panose="030F0702030302020204" pitchFamily="66" charset="0"/>
              <a:sym typeface="Symbol"/>
            </a:endParaRPr>
          </a:p>
          <a:p>
            <a:r>
              <a:rPr lang="fr-FR" sz="20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● Fabrication de nouvelles cartes Tout-en-un (30) </a:t>
            </a:r>
            <a:r>
              <a:rPr lang="fr-FR" sz="2000" i="1" dirty="0" smtClean="0">
                <a:solidFill>
                  <a:srgbClr val="993300"/>
                </a:solidFill>
                <a:latin typeface="Comic Sans MS" panose="030F0702030302020204" pitchFamily="66" charset="0"/>
                <a:sym typeface="Symbol"/>
              </a:rPr>
              <a:t>(Juillet-aout 2015).</a:t>
            </a:r>
          </a:p>
          <a:p>
            <a:endParaRPr lang="fr-FR" sz="2000" i="1" dirty="0">
              <a:solidFill>
                <a:srgbClr val="993300"/>
              </a:solidFill>
              <a:latin typeface="Comic Sans MS" panose="030F0702030302020204" pitchFamily="66" charset="0"/>
              <a:sym typeface="Symbol"/>
            </a:endParaRPr>
          </a:p>
          <a:p>
            <a:r>
              <a:rPr lang="fr-FR" sz="20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● Tests au LPC puis dans le Bât. 175  de la  chaîne complète </a:t>
            </a:r>
          </a:p>
          <a:p>
            <a:r>
              <a:rPr lang="fr-FR" sz="2000" dirty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 </a:t>
            </a:r>
            <a:r>
              <a:rPr lang="fr-FR" sz="20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  </a:t>
            </a:r>
            <a:r>
              <a:rPr lang="fr-FR" sz="2000" dirty="0" smtClean="0">
                <a:latin typeface="Comic Sans MS" panose="030F0702030302020204" pitchFamily="66" charset="0"/>
                <a:sym typeface="Symbol"/>
              </a:rPr>
              <a:t>avec </a:t>
            </a:r>
            <a:r>
              <a:rPr lang="fr-FR" sz="2000" dirty="0" err="1" smtClean="0">
                <a:solidFill>
                  <a:srgbClr val="993300"/>
                </a:solidFill>
                <a:latin typeface="Comic Sans MS" panose="030F0702030302020204" pitchFamily="66" charset="0"/>
                <a:sym typeface="Symbol"/>
              </a:rPr>
              <a:t>Daughter</a:t>
            </a:r>
            <a:r>
              <a:rPr lang="fr-FR" sz="2000" dirty="0" smtClean="0">
                <a:solidFill>
                  <a:srgbClr val="993300"/>
                </a:solidFill>
                <a:latin typeface="Comic Sans MS" panose="030F0702030302020204" pitchFamily="66" charset="0"/>
                <a:sym typeface="Symbol"/>
              </a:rPr>
              <a:t> </a:t>
            </a:r>
            <a:r>
              <a:rPr lang="fr-FR" sz="2000" dirty="0" err="1" smtClean="0">
                <a:solidFill>
                  <a:srgbClr val="993300"/>
                </a:solidFill>
                <a:latin typeface="Comic Sans MS" panose="030F0702030302020204" pitchFamily="66" charset="0"/>
                <a:sym typeface="Symbol"/>
              </a:rPr>
              <a:t>Board</a:t>
            </a:r>
            <a:r>
              <a:rPr lang="fr-FR" sz="2000" dirty="0" smtClean="0">
                <a:solidFill>
                  <a:srgbClr val="993300"/>
                </a:solidFill>
                <a:latin typeface="Comic Sans MS" panose="030F0702030302020204" pitchFamily="66" charset="0"/>
                <a:sym typeface="Symbol"/>
              </a:rPr>
              <a:t> </a:t>
            </a:r>
            <a:r>
              <a:rPr lang="fr-FR" sz="2000" dirty="0" smtClean="0">
                <a:latin typeface="Comic Sans MS" panose="030F0702030302020204" pitchFamily="66" charset="0"/>
                <a:sym typeface="Symbol"/>
              </a:rPr>
              <a:t>et </a:t>
            </a:r>
            <a:r>
              <a:rPr lang="fr-FR" sz="2000" dirty="0" smtClean="0">
                <a:solidFill>
                  <a:srgbClr val="993300"/>
                </a:solidFill>
                <a:latin typeface="Comic Sans MS" panose="030F0702030302020204" pitchFamily="66" charset="0"/>
                <a:sym typeface="Symbol"/>
              </a:rPr>
              <a:t>interface VP707  </a:t>
            </a:r>
            <a:r>
              <a:rPr lang="fr-FR" sz="2000" i="1" dirty="0" smtClean="0">
                <a:solidFill>
                  <a:srgbClr val="993300"/>
                </a:solidFill>
                <a:latin typeface="Comic Sans MS" panose="030F0702030302020204" pitchFamily="66" charset="0"/>
                <a:sym typeface="Symbol"/>
              </a:rPr>
              <a:t>(septembre-octobre 2015).</a:t>
            </a:r>
          </a:p>
          <a:p>
            <a:endParaRPr lang="fr-FR" sz="2000" dirty="0">
              <a:solidFill>
                <a:srgbClr val="0000CC"/>
              </a:solidFill>
              <a:latin typeface="Comic Sans MS" panose="030F0702030302020204" pitchFamily="66" charset="0"/>
              <a:sym typeface="Symbol"/>
            </a:endParaRPr>
          </a:p>
          <a:p>
            <a:r>
              <a:rPr lang="fr-FR" sz="2000" dirty="0" smtClean="0">
                <a:solidFill>
                  <a:srgbClr val="0000CC"/>
                </a:solidFill>
                <a:latin typeface="Comic Sans MS" pitchFamily="66" charset="0"/>
                <a:sym typeface="Symbol"/>
              </a:rPr>
              <a:t>● Comparaisons</a:t>
            </a:r>
            <a:r>
              <a:rPr lang="fr-FR" sz="2000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 </a:t>
            </a:r>
            <a:r>
              <a:rPr lang="fr-FR" sz="2000" dirty="0">
                <a:latin typeface="Comic Sans MS" pitchFamily="66" charset="0"/>
                <a:sym typeface="Symbol"/>
              </a:rPr>
              <a:t>avec options 1 (Chicago) et 3 (Argonne</a:t>
            </a:r>
            <a:r>
              <a:rPr lang="fr-FR" sz="2000" dirty="0" smtClean="0">
                <a:latin typeface="Comic Sans MS" pitchFamily="66" charset="0"/>
                <a:sym typeface="Symbol"/>
              </a:rPr>
              <a:t>)    </a:t>
            </a:r>
            <a:endParaRPr lang="fr-FR" sz="2000" dirty="0">
              <a:solidFill>
                <a:srgbClr val="FF0000"/>
              </a:solidFill>
              <a:latin typeface="Comic Sans MS" pitchFamily="66" charset="0"/>
              <a:sym typeface="Symbol"/>
            </a:endParaRPr>
          </a:p>
          <a:p>
            <a:r>
              <a:rPr lang="fr-FR" sz="20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  </a:t>
            </a:r>
            <a:r>
              <a:rPr lang="fr-FR" sz="2000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    - </a:t>
            </a:r>
            <a:r>
              <a:rPr lang="fr-FR" sz="20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En </a:t>
            </a:r>
            <a:r>
              <a:rPr lang="fr-FR" sz="2000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surface </a:t>
            </a:r>
            <a:r>
              <a:rPr lang="fr-FR" sz="20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au CERN (Bât 175) </a:t>
            </a:r>
            <a:r>
              <a:rPr lang="fr-FR" sz="2000" dirty="0" smtClean="0">
                <a:latin typeface="Comic Sans MS" pitchFamily="66" charset="0"/>
                <a:sym typeface="Symbol"/>
              </a:rPr>
              <a:t> </a:t>
            </a:r>
            <a:r>
              <a:rPr lang="fr-FR" sz="2000" dirty="0" smtClean="0">
                <a:solidFill>
                  <a:srgbClr val="993300"/>
                </a:solidFill>
                <a:latin typeface="Comic Sans MS" pitchFamily="66" charset="0"/>
                <a:sym typeface="Symbol"/>
              </a:rPr>
              <a:t>Césium</a:t>
            </a:r>
            <a:r>
              <a:rPr lang="fr-FR" sz="2000" dirty="0" smtClean="0">
                <a:latin typeface="Comic Sans MS" pitchFamily="66" charset="0"/>
                <a:sym typeface="Symbol"/>
              </a:rPr>
              <a:t> et </a:t>
            </a:r>
            <a:r>
              <a:rPr lang="fr-FR" sz="2000" dirty="0" smtClean="0">
                <a:solidFill>
                  <a:srgbClr val="993300"/>
                </a:solidFill>
                <a:latin typeface="Comic Sans MS" pitchFamily="66" charset="0"/>
                <a:sym typeface="Symbol"/>
              </a:rPr>
              <a:t>Laser </a:t>
            </a:r>
            <a:r>
              <a:rPr lang="fr-FR" sz="2000" dirty="0" err="1" smtClean="0">
                <a:solidFill>
                  <a:srgbClr val="993300"/>
                </a:solidFill>
                <a:latin typeface="Comic Sans MS" pitchFamily="66" charset="0"/>
                <a:sym typeface="Symbol"/>
              </a:rPr>
              <a:t>IIb</a:t>
            </a:r>
            <a:r>
              <a:rPr lang="fr-FR" sz="2000" dirty="0" smtClean="0">
                <a:solidFill>
                  <a:srgbClr val="993300"/>
                </a:solidFill>
                <a:latin typeface="Comic Sans MS" pitchFamily="66" charset="0"/>
                <a:sym typeface="Symbol"/>
              </a:rPr>
              <a:t> (copie)</a:t>
            </a:r>
            <a:r>
              <a:rPr lang="fr-FR" sz="2000" dirty="0" smtClean="0">
                <a:latin typeface="Comic Sans MS" pitchFamily="66" charset="0"/>
                <a:sym typeface="Symbol"/>
              </a:rPr>
              <a:t>.</a:t>
            </a:r>
          </a:p>
          <a:p>
            <a:r>
              <a:rPr lang="fr-FR" sz="2000" dirty="0">
                <a:latin typeface="Comic Sans MS" pitchFamily="66" charset="0"/>
                <a:sym typeface="Symbol"/>
              </a:rPr>
              <a:t> </a:t>
            </a:r>
            <a:r>
              <a:rPr lang="fr-FR" sz="2000" dirty="0" smtClean="0">
                <a:latin typeface="Comic Sans MS" pitchFamily="66" charset="0"/>
                <a:sym typeface="Symbol"/>
              </a:rPr>
              <a:t>           hors périodes Faisceau test ATLAS.</a:t>
            </a:r>
            <a:endParaRPr lang="fr-FR" sz="2000" dirty="0">
              <a:latin typeface="Comic Sans MS" pitchFamily="66" charset="0"/>
              <a:sym typeface="Symbol"/>
            </a:endParaRPr>
          </a:p>
          <a:p>
            <a:r>
              <a:rPr lang="fr-FR" sz="2000" dirty="0">
                <a:latin typeface="Comic Sans MS" pitchFamily="66" charset="0"/>
                <a:sym typeface="Symbol"/>
              </a:rPr>
              <a:t>  </a:t>
            </a:r>
            <a:r>
              <a:rPr lang="fr-FR" sz="2000" dirty="0" smtClean="0">
                <a:latin typeface="Comic Sans MS" pitchFamily="66" charset="0"/>
                <a:sym typeface="Symbol"/>
              </a:rPr>
              <a:t>    </a:t>
            </a:r>
            <a:r>
              <a:rPr lang="fr-FR" sz="2000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- </a:t>
            </a:r>
            <a:r>
              <a:rPr lang="fr-FR" sz="20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F</a:t>
            </a:r>
            <a:r>
              <a:rPr lang="fr-FR" sz="2000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aisceau </a:t>
            </a:r>
            <a:r>
              <a:rPr lang="fr-FR" sz="20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test ATLAS en </a:t>
            </a:r>
            <a:r>
              <a:rPr lang="fr-FR" sz="2000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octobre (et aussi en 2016).</a:t>
            </a:r>
            <a:endParaRPr lang="fr-FR" sz="2000" dirty="0">
              <a:solidFill>
                <a:srgbClr val="FF0000"/>
              </a:solidFill>
              <a:latin typeface="Comic Sans MS" pitchFamily="66" charset="0"/>
              <a:sym typeface="Symbol"/>
            </a:endParaRPr>
          </a:p>
          <a:p>
            <a:r>
              <a:rPr lang="fr-FR" sz="2000" dirty="0" smtClean="0">
                <a:latin typeface="Comic Sans MS" pitchFamily="66" charset="0"/>
                <a:sym typeface="Symbol"/>
              </a:rPr>
              <a:t>            </a:t>
            </a:r>
            <a:r>
              <a:rPr lang="fr-FR" sz="2000" dirty="0">
                <a:solidFill>
                  <a:srgbClr val="993300"/>
                </a:solidFill>
                <a:latin typeface="Comic Sans MS" pitchFamily="66" charset="0"/>
                <a:sym typeface="Symbol"/>
              </a:rPr>
              <a:t>Installation au faisceau test et </a:t>
            </a:r>
            <a:r>
              <a:rPr lang="fr-FR" sz="2000" dirty="0" smtClean="0">
                <a:solidFill>
                  <a:srgbClr val="993300"/>
                </a:solidFill>
                <a:latin typeface="Comic Sans MS" pitchFamily="66" charset="0"/>
                <a:sym typeface="Symbol"/>
              </a:rPr>
              <a:t>participation</a:t>
            </a:r>
            <a:r>
              <a:rPr lang="fr-FR" sz="2000" dirty="0" smtClean="0">
                <a:latin typeface="Comic Sans MS" pitchFamily="66" charset="0"/>
                <a:sym typeface="Symbol"/>
              </a:rPr>
              <a:t> </a:t>
            </a:r>
            <a:r>
              <a:rPr lang="fr-FR" sz="2000" i="1" dirty="0" smtClean="0">
                <a:solidFill>
                  <a:srgbClr val="993300"/>
                </a:solidFill>
                <a:latin typeface="Comic Sans MS" pitchFamily="66" charset="0"/>
                <a:sym typeface="Symbol"/>
              </a:rPr>
              <a:t>(octobre 2015).</a:t>
            </a:r>
            <a:endParaRPr lang="fr-FR" sz="2000" i="1" dirty="0">
              <a:solidFill>
                <a:srgbClr val="99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8</a:t>
            </a:fld>
            <a:endParaRPr lang="fr-BE" dirty="0"/>
          </a:p>
        </p:txBody>
      </p:sp>
      <p:sp>
        <p:nvSpPr>
          <p:cNvPr id="7" name="ZoneTexte 6"/>
          <p:cNvSpPr txBox="1"/>
          <p:nvPr/>
        </p:nvSpPr>
        <p:spPr>
          <a:xfrm>
            <a:off x="35496" y="6093296"/>
            <a:ext cx="92015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Remarques: </a:t>
            </a:r>
            <a:r>
              <a:rPr lang="fr-FR" i="1" smtClean="0">
                <a:solidFill>
                  <a:srgbClr val="0000CC"/>
                </a:solidFill>
                <a:latin typeface="Comic Sans MS" panose="030F0702030302020204" pitchFamily="66" charset="0"/>
              </a:rPr>
              <a:t>- Reprise </a:t>
            </a:r>
            <a:r>
              <a:rPr lang="fr-FR" i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des tests en 2016 au LPC et au CERN, y compris Faisceau test.</a:t>
            </a:r>
          </a:p>
          <a:p>
            <a:r>
              <a:rPr lang="fr-FR" i="1" dirty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fr-FR" i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                 - Tests de radiation en 2016 ou 2017.</a:t>
            </a:r>
            <a:endParaRPr lang="fr-FR" i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28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</TotalTime>
  <Words>847</Words>
  <Application>Microsoft Office PowerPoint</Application>
  <PresentationFormat>Affichage à l'écran (4:3)</PresentationFormat>
  <Paragraphs>129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François Vazeille</dc:creator>
  <cp:lastModifiedBy>François Vazeille</cp:lastModifiedBy>
  <cp:revision>92</cp:revision>
  <dcterms:created xsi:type="dcterms:W3CDTF">2014-10-29T10:07:29Z</dcterms:created>
  <dcterms:modified xsi:type="dcterms:W3CDTF">2015-06-01T13:37:58Z</dcterms:modified>
</cp:coreProperties>
</file>