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4" r:id="rId9"/>
    <p:sldId id="270" r:id="rId10"/>
    <p:sldId id="266" r:id="rId11"/>
    <p:sldId id="262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1" d="100"/>
          <a:sy n="71" d="100"/>
        </p:scale>
        <p:origin x="28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1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0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96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4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05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6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40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7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7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D500-64D3-4AAC-BDDA-29B83111D53D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3E03-A098-4B66-87BA-D623F3735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6951" y="669073"/>
            <a:ext cx="7772400" cy="1435836"/>
          </a:xfrm>
        </p:spPr>
        <p:txBody>
          <a:bodyPr/>
          <a:lstStyle/>
          <a:p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</a:t>
            </a:r>
            <a:r>
              <a:rPr lang="fr-FR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Kamiokande</a:t>
            </a: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151" y="2857016"/>
            <a:ext cx="6858000" cy="995729"/>
          </a:xfrm>
        </p:spPr>
        <p:txBody>
          <a:bodyPr/>
          <a:lstStyle/>
          <a:p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" descr="http://www.google.fr/url?source=imglanding&amp;ct=img&amp;q=http://www.interactions.org/images/Untitled2.png&amp;sa=X&amp;ei=GDBkVa6IDMf4UKPNg-AN&amp;ved=0CAkQ8wc&amp;usg=AFQjCNGyNfwfWsmCcvYjtno5Y3kiZY6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88" y="3982454"/>
            <a:ext cx="6173556" cy="2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Flux attendus à Hyper-K</a:t>
            </a:r>
            <a:br>
              <a:rPr lang="fr-FR" dirty="0" smtClean="0"/>
            </a:br>
            <a:r>
              <a:rPr lang="fr-FR" dirty="0" smtClean="0"/>
              <a:t>sans oscillation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8" y="1825625"/>
            <a:ext cx="9031455" cy="47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3062513"/>
            <a:ext cx="3856264" cy="3114449"/>
          </a:xfrm>
        </p:spPr>
        <p:txBody>
          <a:bodyPr/>
          <a:lstStyle/>
          <a:p>
            <a:pPr lvl="6"/>
            <a:endParaRPr lang="fr-FR" dirty="0" smtClean="0">
              <a:latin typeface="Symbol" panose="05050102010706020507" pitchFamily="18" charset="2"/>
            </a:endParaRPr>
          </a:p>
          <a:p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baseline="-25000" dirty="0" err="1" smtClean="0"/>
              <a:t>CP</a:t>
            </a:r>
            <a:r>
              <a:rPr lang="fr-FR" dirty="0" smtClean="0"/>
              <a:t> par comparaison directe des probabilités </a:t>
            </a:r>
            <a:r>
              <a:rPr lang="fr-FR" dirty="0" smtClean="0">
                <a:latin typeface="Symbol" panose="05050102010706020507" pitchFamily="18" charset="2"/>
                <a:sym typeface="Symbol" panose="05050102010706020507" pitchFamily="18" charset="2"/>
              </a:rPr>
              <a:t></a:t>
            </a:r>
            <a:r>
              <a:rPr lang="fr-FR" dirty="0" smtClean="0"/>
              <a:t> </a:t>
            </a:r>
            <a:r>
              <a:rPr lang="fr-FR" dirty="0" smtClean="0">
                <a:sym typeface="Symbol" panose="05050102010706020507" pitchFamily="18" charset="2"/>
              </a:rPr>
              <a:t></a:t>
            </a:r>
            <a:r>
              <a:rPr lang="fr-FR" dirty="0" smtClean="0"/>
              <a:t> </a:t>
            </a:r>
            <a:r>
              <a:rPr lang="fr-FR" dirty="0" smtClean="0">
                <a:sym typeface="Symbol" panose="05050102010706020507" pitchFamily="18" charset="2"/>
              </a:rPr>
              <a:t></a:t>
            </a:r>
          </a:p>
          <a:p>
            <a:r>
              <a:rPr lang="fr-FR" dirty="0" smtClean="0">
                <a:sym typeface="Symbol" panose="05050102010706020507" pitchFamily="18" charset="2"/>
              </a:rPr>
              <a:t>Peu sensible aux effets de matière (</a:t>
            </a:r>
            <a:r>
              <a:rPr lang="fr-FR" dirty="0" err="1" smtClean="0">
                <a:sym typeface="Symbol" panose="05050102010706020507" pitchFamily="18" charset="2"/>
              </a:rPr>
              <a:t>baseline</a:t>
            </a:r>
            <a:r>
              <a:rPr lang="fr-FR" dirty="0" smtClean="0">
                <a:sym typeface="Symbol" panose="05050102010706020507" pitchFamily="18" charset="2"/>
              </a:rPr>
              <a:t> courte)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5126"/>
            <a:ext cx="8955314" cy="28050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557" y="3371817"/>
            <a:ext cx="4428757" cy="260345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669144" y="4298309"/>
            <a:ext cx="232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Signal attendu en 7.5MW x 10</a:t>
            </a:r>
            <a:r>
              <a:rPr lang="fr-FR" sz="4000" baseline="30000" dirty="0" smtClean="0"/>
              <a:t>7</a:t>
            </a:r>
            <a:r>
              <a:rPr lang="fr-FR" sz="4000" dirty="0" smtClean="0"/>
              <a:t>s (~10 ans)</a:t>
            </a:r>
            <a:br>
              <a:rPr lang="fr-FR" sz="4000" dirty="0" smtClean="0"/>
            </a:br>
            <a:r>
              <a:rPr lang="fr-FR" sz="4000" dirty="0" smtClean="0"/>
              <a:t>1.56 x 10</a:t>
            </a:r>
            <a:r>
              <a:rPr lang="fr-FR" sz="4000" baseline="30000" dirty="0" smtClean="0"/>
              <a:t>22</a:t>
            </a:r>
            <a:r>
              <a:rPr lang="fr-FR" sz="4000" dirty="0" smtClean="0"/>
              <a:t> pot,   </a:t>
            </a:r>
            <a:r>
              <a:rPr lang="fr-FR" sz="4000" dirty="0" smtClean="0">
                <a:sym typeface="Symbol" panose="05050102010706020507" pitchFamily="18" charset="2"/>
              </a:rPr>
              <a:t> : </a:t>
            </a:r>
            <a:r>
              <a:rPr lang="fr-FR" sz="4000" dirty="0">
                <a:sym typeface="Symbol" panose="05050102010706020507" pitchFamily="18" charset="2"/>
              </a:rPr>
              <a:t> </a:t>
            </a:r>
            <a:r>
              <a:rPr lang="fr-FR" sz="4000" dirty="0" smtClean="0"/>
              <a:t>= 1:3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12389"/>
            <a:ext cx="9144000" cy="29679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0" y="4935361"/>
            <a:ext cx="9144000" cy="163235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4368800" y="1132115"/>
            <a:ext cx="3483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8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72571"/>
            <a:ext cx="7886700" cy="1081088"/>
          </a:xfrm>
        </p:spPr>
        <p:txBody>
          <a:bodyPr/>
          <a:lstStyle/>
          <a:p>
            <a:r>
              <a:rPr lang="fr-FR" dirty="0" smtClean="0"/>
              <a:t>Sensibilité à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30" y="1161411"/>
            <a:ext cx="8914869" cy="56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494" y="60333"/>
            <a:ext cx="8869952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Exclusion de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CP</a:t>
            </a:r>
            <a:r>
              <a:rPr lang="fr-FR" dirty="0" smtClean="0"/>
              <a:t>= 0 : 76% (58%) à 3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 (5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résolution : 8 à 19°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417" y="1346511"/>
            <a:ext cx="4601029" cy="28941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7037"/>
            <a:ext cx="4601029" cy="29436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" y="4001294"/>
            <a:ext cx="4588660" cy="27334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3366" y="3982740"/>
            <a:ext cx="4514450" cy="27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16245"/>
          <a:stretch/>
        </p:blipFill>
        <p:spPr>
          <a:xfrm>
            <a:off x="211870" y="2536412"/>
            <a:ext cx="8515350" cy="43327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200" y="100359"/>
            <a:ext cx="7886700" cy="70938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 </a:t>
            </a:r>
            <a:r>
              <a:rPr lang="fr-FR" b="1" dirty="0" err="1" smtClean="0"/>
              <a:t>Mton</a:t>
            </a:r>
            <a:r>
              <a:rPr lang="fr-FR" b="1" dirty="0" smtClean="0"/>
              <a:t> = 20 (25) x Super-</a:t>
            </a:r>
            <a:r>
              <a:rPr lang="fr-FR" b="1" dirty="0" err="1" smtClean="0"/>
              <a:t>Kamiokande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966" y="822013"/>
            <a:ext cx="8820614" cy="435133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Symbol" panose="05050102010706020507" pitchFamily="18" charset="2"/>
              </a:rPr>
              <a:t>T2HK : </a:t>
            </a:r>
            <a:r>
              <a:rPr lang="fr-FR" sz="2400" dirty="0" err="1" smtClean="0">
                <a:latin typeface="Symbol" panose="05050102010706020507" pitchFamily="18" charset="2"/>
              </a:rPr>
              <a:t>d</a:t>
            </a:r>
            <a:r>
              <a:rPr lang="fr-FR" sz="2400" baseline="-25000" dirty="0" err="1" smtClean="0"/>
              <a:t>CP</a:t>
            </a:r>
            <a:r>
              <a:rPr lang="fr-FR" sz="2400" dirty="0" smtClean="0"/>
              <a:t> à 3</a:t>
            </a:r>
            <a:r>
              <a:rPr lang="fr-FR" sz="2400" dirty="0" smtClean="0">
                <a:latin typeface="Symbol" panose="05050102010706020507" pitchFamily="18" charset="2"/>
              </a:rPr>
              <a:t>s</a:t>
            </a:r>
            <a:r>
              <a:rPr lang="fr-FR" sz="2400" dirty="0" smtClean="0"/>
              <a:t> sur &gt;75% du domaine, précision &lt; 19° </a:t>
            </a:r>
            <a:r>
              <a:rPr lang="fr-FR" sz="2400" dirty="0" smtClean="0">
                <a:sym typeface="Symbol" panose="05050102010706020507" pitchFamily="18" charset="2"/>
              </a:rPr>
              <a:t></a:t>
            </a:r>
            <a:r>
              <a:rPr lang="fr-FR" sz="2400" dirty="0">
                <a:latin typeface="Symbol" panose="05050102010706020507" pitchFamily="18" charset="2"/>
              </a:rPr>
              <a:t> </a:t>
            </a:r>
            <a:r>
              <a:rPr lang="fr-FR" sz="2400" dirty="0" err="1">
                <a:latin typeface="Symbol" panose="05050102010706020507" pitchFamily="18" charset="2"/>
              </a:rPr>
              <a:t>d</a:t>
            </a:r>
            <a:r>
              <a:rPr lang="fr-FR" sz="2400" baseline="-25000" dirty="0" err="1"/>
              <a:t>CP</a:t>
            </a:r>
            <a:endParaRPr lang="fr-FR" sz="2400" baseline="-25000" dirty="0" smtClean="0"/>
          </a:p>
          <a:p>
            <a:r>
              <a:rPr lang="fr-FR" sz="2400" dirty="0" smtClean="0"/>
              <a:t>Désintégration du proton : potentiel à 3</a:t>
            </a:r>
            <a:r>
              <a:rPr lang="fr-FR" sz="2400" dirty="0" smtClean="0">
                <a:latin typeface="Symbol" panose="05050102010706020507" pitchFamily="18" charset="2"/>
              </a:rPr>
              <a:t>s</a:t>
            </a:r>
            <a:r>
              <a:rPr lang="fr-FR" sz="2400" dirty="0" smtClean="0"/>
              <a:t> (10 ans) : 5.7 10</a:t>
            </a:r>
            <a:r>
              <a:rPr lang="fr-FR" sz="2400" baseline="30000" dirty="0" smtClean="0"/>
              <a:t>34</a:t>
            </a:r>
            <a:r>
              <a:rPr lang="fr-FR" sz="2400" dirty="0" smtClean="0"/>
              <a:t> </a:t>
            </a:r>
            <a:r>
              <a:rPr lang="fr-FR" sz="2400" dirty="0" err="1" smtClean="0"/>
              <a:t>yr</a:t>
            </a:r>
            <a:endParaRPr lang="fr-FR" sz="2400" dirty="0" smtClean="0"/>
          </a:p>
          <a:p>
            <a:r>
              <a:rPr lang="fr-FR" sz="2400" dirty="0" smtClean="0"/>
              <a:t>200 neutrinos solaires/jour</a:t>
            </a:r>
          </a:p>
          <a:p>
            <a:r>
              <a:rPr lang="fr-FR" sz="2400" dirty="0" smtClean="0"/>
              <a:t>SN : ~ 200k (centre galactique), 30-50 (Andromède) …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3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9804"/>
            <a:ext cx="7886700" cy="1325563"/>
          </a:xfrm>
        </p:spPr>
        <p:txBody>
          <a:bodyPr/>
          <a:lstStyle/>
          <a:p>
            <a:r>
              <a:rPr lang="fr-FR" dirty="0" smtClean="0"/>
              <a:t>Technologie ~ Super-</a:t>
            </a:r>
            <a:r>
              <a:rPr lang="fr-FR" dirty="0" err="1" smtClean="0"/>
              <a:t>Kamiokande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5" y="1170878"/>
            <a:ext cx="9079597" cy="5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9804"/>
            <a:ext cx="7886700" cy="1325563"/>
          </a:xfrm>
        </p:spPr>
        <p:txBody>
          <a:bodyPr/>
          <a:lstStyle/>
          <a:p>
            <a:r>
              <a:rPr lang="fr-FR" dirty="0" smtClean="0"/>
              <a:t>Technologie ~ Super-</a:t>
            </a:r>
            <a:r>
              <a:rPr lang="fr-FR" dirty="0" err="1" smtClean="0"/>
              <a:t>Kamiokande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69" y="2531327"/>
            <a:ext cx="4104687" cy="39272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83" y="2531327"/>
            <a:ext cx="5646764" cy="4172084"/>
          </a:xfrm>
          <a:prstGeom prst="rect">
            <a:avLst/>
          </a:prstGeom>
        </p:spPr>
      </p:pic>
      <p:pic>
        <p:nvPicPr>
          <p:cNvPr id="3074" name="Picture 2" descr="http://www.interactions.org/images/Untitled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108" y="1127464"/>
            <a:ext cx="3510691" cy="14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teractions.org/images/Untitled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4949" y="1215189"/>
            <a:ext cx="4456775" cy="16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9088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71" y="116115"/>
            <a:ext cx="5878285" cy="18868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509" y="5225143"/>
            <a:ext cx="3033491" cy="16351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81259" y="5239658"/>
            <a:ext cx="128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2.5° off-axis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5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6951" y="669073"/>
            <a:ext cx="7772400" cy="1435836"/>
          </a:xfrm>
        </p:spPr>
        <p:txBody>
          <a:bodyPr/>
          <a:lstStyle/>
          <a:p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</a:t>
            </a:r>
            <a:r>
              <a:rPr lang="fr-FR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Kamiokande</a:t>
            </a: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151" y="2857016"/>
            <a:ext cx="6858000" cy="995729"/>
          </a:xfrm>
        </p:spPr>
        <p:txBody>
          <a:bodyPr/>
          <a:lstStyle/>
          <a:p>
            <a:r>
              <a:rPr lang="fr-FR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grand …</a:t>
            </a:r>
            <a:endParaRPr lang="fr-FR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" descr="http://www.google.fr/url?source=imglanding&amp;ct=img&amp;q=http://www.interactions.org/images/Untitled2.png&amp;sa=X&amp;ei=GDBkVa6IDMf4UKPNg-AN&amp;ved=0CAkQ8wc&amp;usg=AFQjCNGyNfwfWsmCcvYjtno5Y3kiZY6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77" y="6570226"/>
            <a:ext cx="624057" cy="2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96169"/>
            <a:ext cx="6348264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Réduction des incertitudes </a:t>
            </a:r>
            <a:br>
              <a:rPr lang="fr-FR" sz="3600" dirty="0" smtClean="0"/>
            </a:br>
            <a:r>
              <a:rPr lang="fr-FR" sz="3600" dirty="0" smtClean="0"/>
              <a:t>sur le flux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05671"/>
            <a:ext cx="3493407" cy="4351338"/>
          </a:xfrm>
        </p:spPr>
        <p:txBody>
          <a:bodyPr/>
          <a:lstStyle/>
          <a:p>
            <a:r>
              <a:rPr lang="fr-FR" dirty="0" smtClean="0"/>
              <a:t>Détecteurs proches : </a:t>
            </a:r>
          </a:p>
          <a:p>
            <a:pPr lvl="1"/>
            <a:r>
              <a:rPr lang="fr-FR" dirty="0" smtClean="0"/>
              <a:t>INGRID, ND280 améliorés ?</a:t>
            </a:r>
          </a:p>
          <a:p>
            <a:pPr lvl="1"/>
            <a:r>
              <a:rPr lang="fr-FR" dirty="0" smtClean="0"/>
              <a:t>Détecteurs à 2km</a:t>
            </a:r>
          </a:p>
          <a:p>
            <a:pPr lvl="2"/>
            <a:r>
              <a:rPr lang="fr-FR" dirty="0" smtClean="0"/>
              <a:t>TITUS ?</a:t>
            </a:r>
          </a:p>
          <a:p>
            <a:pPr lvl="2"/>
            <a:r>
              <a:rPr lang="fr-FR" dirty="0" smtClean="0">
                <a:sym typeface="Symbol" panose="05050102010706020507" pitchFamily="18" charset="2"/>
              </a:rPr>
              <a:t></a:t>
            </a:r>
            <a:r>
              <a:rPr lang="fr-FR" dirty="0" smtClean="0"/>
              <a:t>PRISM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14" y="365126"/>
            <a:ext cx="2167086" cy="6431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354" y="1521732"/>
            <a:ext cx="2391703" cy="4959123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02186" y="4059427"/>
            <a:ext cx="4559168" cy="2696181"/>
            <a:chOff x="202186" y="2227150"/>
            <a:chExt cx="5252257" cy="310605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2186" y="2227150"/>
              <a:ext cx="5252257" cy="310605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1045" y="2351314"/>
              <a:ext cx="338158" cy="170318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2635624" y="473336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4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1887" y="6299200"/>
            <a:ext cx="11176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Augmenter l’intensité du faisceau à ~1.5 MW et au delà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1" y="1879434"/>
            <a:ext cx="8186057" cy="45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155</Words>
  <Application>Microsoft Office PowerPoint</Application>
  <PresentationFormat>Affichage à l'écran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Thème Office</vt:lpstr>
      <vt:lpstr>Hyper-Kamiokande</vt:lpstr>
      <vt:lpstr>1 Mton = 20 (25) x Super-Kamiokande</vt:lpstr>
      <vt:lpstr>Technologie ~ Super-Kamiokande</vt:lpstr>
      <vt:lpstr>Technologie ~ Super-Kamiokande</vt:lpstr>
      <vt:lpstr>Présentation PowerPoint</vt:lpstr>
      <vt:lpstr>Hyper-Kamiokande</vt:lpstr>
      <vt:lpstr>Réduction des incertitudes  sur le flux</vt:lpstr>
      <vt:lpstr>Présentation PowerPoint</vt:lpstr>
      <vt:lpstr>Augmenter l’intensité du faisceau à ~1.5 MW et au delà</vt:lpstr>
      <vt:lpstr>Flux attendus à Hyper-K sans oscillation</vt:lpstr>
      <vt:lpstr>Présentation PowerPoint</vt:lpstr>
      <vt:lpstr>Signal attendu en 7.5MW x 107s (~10 ans) 1.56 x 1022 pot,    :  = 1:3</vt:lpstr>
      <vt:lpstr>Sensibilité à dCP</vt:lpstr>
      <vt:lpstr>Exclusion de dCP= 0 : 76% (58%) à 3s (5s) résolution : 8 à 19°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Hyper-Kamiokande</dc:title>
  <dc:creator>Drapier</dc:creator>
  <cp:lastModifiedBy>Drapier</cp:lastModifiedBy>
  <cp:revision>27</cp:revision>
  <dcterms:created xsi:type="dcterms:W3CDTF">2015-05-26T07:39:38Z</dcterms:created>
  <dcterms:modified xsi:type="dcterms:W3CDTF">2015-05-26T11:37:53Z</dcterms:modified>
</cp:coreProperties>
</file>