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1" r:id="rId4"/>
    <p:sldId id="270" r:id="rId5"/>
    <p:sldId id="258" r:id="rId6"/>
    <p:sldId id="284" r:id="rId7"/>
    <p:sldId id="271" r:id="rId8"/>
    <p:sldId id="272" r:id="rId9"/>
    <p:sldId id="285" r:id="rId10"/>
    <p:sldId id="274" r:id="rId11"/>
    <p:sldId id="286" r:id="rId12"/>
    <p:sldId id="275" r:id="rId13"/>
    <p:sldId id="288" r:id="rId14"/>
    <p:sldId id="293" r:id="rId15"/>
    <p:sldId id="287" r:id="rId16"/>
    <p:sldId id="289" r:id="rId17"/>
    <p:sldId id="277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A480-6DCC-5544-A485-63DA54A823A0}" type="datetimeFigureOut">
              <a:rPr lang="fr-FR" smtClean="0"/>
              <a:pPr/>
              <a:t>28/05/2015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697BB-36AA-B249-9631-2E325BC647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5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3842907C-D0AA-4C58-9F94-58B40AD65B29}" type="datetimeFigureOut">
              <a:rPr lang="fr-FR"/>
              <a:pPr/>
              <a:t>28/05/2015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1D76769E-C829-4283-B80E-CB90D995C29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6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2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Seen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put/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primitive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5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2964" y="6183229"/>
            <a:ext cx="5715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5103" y="6183229"/>
            <a:ext cx="533400" cy="558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3796" y="5967329"/>
            <a:ext cx="2171700" cy="774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5927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smtClean="0"/>
              <a:t>Visit of NCSA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413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smtClean="0"/>
              <a:t>Visit of NCSA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228600" y="685800"/>
            <a:ext cx="4267200" cy="55626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4724400" y="685800"/>
            <a:ext cx="4191000" cy="556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74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2"/>
          </p:nvPr>
        </p:nvSpPr>
        <p:spPr>
          <a:xfrm>
            <a:off x="152400" y="609600"/>
            <a:ext cx="8839200" cy="57150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smtClean="0"/>
              <a:t>Visit of NCSA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26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re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resea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smtClean="0"/>
              <a:t>Visit of NCSA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sto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stok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smtClean="0"/>
              <a:t>Visit of NCSA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in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smtClean="0"/>
              <a:t>Visit of NCSA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60198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smtClean="0"/>
              <a:t>Visit of NCSA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rmAutofit/>
          </a:bodyPr>
          <a:lstStyle>
            <a:lvl1pPr marL="109728" indent="0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Chapitre courant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6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fr-FR" dirty="0"/>
              <a:t>Cliquer ici pour modifier le style du </a:t>
            </a:r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4906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 dirty="0"/>
              <a:t>Cliquer ici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8226" y="6602007"/>
            <a:ext cx="1009974" cy="164894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smtClean="0"/>
              <a:t>Visit of NCSA</a:t>
            </a:r>
            <a:endParaRPr lang="fr-FR" dirty="0"/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/>
  <p:txStyles>
    <p:titleStyle>
      <a:lvl1pPr algn="l" rtl="0" eaLnBrk="1" latinLnBrk="0" hangingPunct="1">
        <a:spcBef>
          <a:spcPct val="0"/>
        </a:spcBef>
        <a:buNone/>
        <a:defRPr lang="fr-FR" sz="3200" b="1" i="0" kern="1200">
          <a:solidFill>
            <a:schemeClr val="tx2"/>
          </a:solidFill>
          <a:effectLst/>
          <a:latin typeface="Arial"/>
          <a:ea typeface="+mj-ea"/>
          <a:cs typeface="Arial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lang="fr-FR" sz="2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lang="fr-FR" sz="23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lang="fr-FR" sz="21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9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 baseline="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924944"/>
            <a:ext cx="8382000" cy="1429710"/>
          </a:xfrm>
        </p:spPr>
        <p:txBody>
          <a:bodyPr rIns="0">
            <a:normAutofit/>
          </a:bodyPr>
          <a:lstStyle/>
          <a:p>
            <a:r>
              <a:rPr lang="fr-FR" dirty="0" smtClean="0"/>
              <a:t>Data </a:t>
            </a:r>
            <a:r>
              <a:rPr lang="fr-FR" dirty="0" err="1" smtClean="0"/>
              <a:t>storage</a:t>
            </a:r>
            <a:r>
              <a:rPr lang="fr-FR" dirty="0" smtClean="0"/>
              <a:t> services at CC-IN2P3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4653136"/>
            <a:ext cx="8382000" cy="1542256"/>
          </a:xfrm>
        </p:spPr>
        <p:txBody>
          <a:bodyPr rIns="0">
            <a:normAutofit/>
          </a:bodyPr>
          <a:lstStyle/>
          <a:p>
            <a:r>
              <a:rPr lang="fr-FR" dirty="0" smtClean="0"/>
              <a:t>Jean-Yves </a:t>
            </a:r>
            <a:r>
              <a:rPr lang="fr-FR" dirty="0" err="1" smtClean="0"/>
              <a:t>Nief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99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100" dirty="0" err="1"/>
              <a:t>Purpose</a:t>
            </a:r>
            <a:r>
              <a:rPr lang="fr-FR" sz="2100" dirty="0"/>
              <a:t>:</a:t>
            </a:r>
          </a:p>
          <a:p>
            <a:pPr lvl="1"/>
            <a:r>
              <a:rPr lang="fr-FR" sz="2100" dirty="0"/>
              <a:t>Interface to </a:t>
            </a:r>
            <a:r>
              <a:rPr lang="fr-FR" sz="2100" dirty="0" err="1"/>
              <a:t>our</a:t>
            </a:r>
            <a:r>
              <a:rPr lang="fr-FR" sz="2100" dirty="0"/>
              <a:t> back end </a:t>
            </a:r>
            <a:r>
              <a:rPr lang="fr-FR" sz="2100" dirty="0" err="1"/>
              <a:t>storage</a:t>
            </a:r>
            <a:r>
              <a:rPr lang="fr-FR" sz="2100" dirty="0"/>
              <a:t>: tapes (main </a:t>
            </a:r>
            <a:r>
              <a:rPr lang="fr-FR" sz="2100" dirty="0" err="1"/>
              <a:t>storage</a:t>
            </a:r>
            <a:r>
              <a:rPr lang="fr-FR" sz="2100" dirty="0"/>
              <a:t>).</a:t>
            </a:r>
          </a:p>
          <a:p>
            <a:r>
              <a:rPr lang="fr-FR" sz="2100" dirty="0" smtClean="0"/>
              <a:t>29 </a:t>
            </a:r>
            <a:r>
              <a:rPr lang="fr-FR" sz="2100" dirty="0"/>
              <a:t>servers (</a:t>
            </a:r>
            <a:r>
              <a:rPr lang="fr-FR" sz="2100" dirty="0" err="1"/>
              <a:t>disk</a:t>
            </a:r>
            <a:r>
              <a:rPr lang="fr-FR" sz="2100" dirty="0"/>
              <a:t> + tape </a:t>
            </a:r>
            <a:r>
              <a:rPr lang="fr-FR" sz="2100" dirty="0" err="1"/>
              <a:t>movers</a:t>
            </a:r>
            <a:r>
              <a:rPr lang="fr-FR" sz="2100" dirty="0"/>
              <a:t>).</a:t>
            </a:r>
          </a:p>
          <a:p>
            <a:r>
              <a:rPr lang="fr-FR" sz="2100" dirty="0" smtClean="0"/>
              <a:t>Massive </a:t>
            </a:r>
            <a:r>
              <a:rPr lang="fr-FR" sz="2100" dirty="0" err="1"/>
              <a:t>activity</a:t>
            </a:r>
            <a:r>
              <a:rPr lang="fr-FR" sz="2100" dirty="0"/>
              <a:t>:</a:t>
            </a:r>
          </a:p>
          <a:p>
            <a:pPr lvl="1"/>
            <a:r>
              <a:rPr lang="fr-FR" sz="2100" dirty="0" smtClean="0"/>
              <a:t>27 </a:t>
            </a:r>
            <a:r>
              <a:rPr lang="fr-FR" sz="2100" dirty="0" err="1" smtClean="0"/>
              <a:t>PiB</a:t>
            </a:r>
            <a:r>
              <a:rPr lang="fr-FR" sz="2100" dirty="0" smtClean="0"/>
              <a:t> </a:t>
            </a:r>
            <a:r>
              <a:rPr lang="fr-FR" sz="2100" dirty="0"/>
              <a:t>on </a:t>
            </a:r>
            <a:r>
              <a:rPr lang="fr-FR" sz="2100" dirty="0" smtClean="0"/>
              <a:t>tapes (</a:t>
            </a:r>
            <a:r>
              <a:rPr lang="fr-FR" sz="2100" dirty="0" err="1" smtClean="0"/>
              <a:t>rank</a:t>
            </a:r>
            <a:r>
              <a:rPr lang="fr-FR" sz="2100" dirty="0" smtClean="0"/>
              <a:t> #12 in HPSS world), 597 </a:t>
            </a:r>
            <a:r>
              <a:rPr lang="fr-FR" sz="2100" dirty="0" err="1" smtClean="0"/>
              <a:t>TiB</a:t>
            </a:r>
            <a:r>
              <a:rPr lang="fr-FR" sz="2100" dirty="0" smtClean="0"/>
              <a:t> </a:t>
            </a:r>
            <a:r>
              <a:rPr lang="fr-FR" sz="2100" dirty="0"/>
              <a:t>of </a:t>
            </a:r>
            <a:r>
              <a:rPr lang="fr-FR" sz="2100" dirty="0" err="1"/>
              <a:t>disk</a:t>
            </a:r>
            <a:r>
              <a:rPr lang="fr-FR" sz="2100" dirty="0"/>
              <a:t> </a:t>
            </a:r>
            <a:r>
              <a:rPr lang="fr-FR" sz="2100" dirty="0" err="1"/>
              <a:t>space</a:t>
            </a:r>
            <a:r>
              <a:rPr lang="fr-FR" sz="2100" dirty="0"/>
              <a:t> </a:t>
            </a:r>
            <a:r>
              <a:rPr lang="fr-FR" sz="2100" dirty="0" smtClean="0"/>
              <a:t>(Dell R510, R720 servers).</a:t>
            </a:r>
            <a:endParaRPr lang="fr-FR" sz="2100" dirty="0"/>
          </a:p>
          <a:p>
            <a:pPr lvl="1"/>
            <a:r>
              <a:rPr lang="fr-FR" sz="2100" b="1" dirty="0"/>
              <a:t>Up to 100 </a:t>
            </a:r>
            <a:r>
              <a:rPr lang="fr-FR" sz="2100" b="1" dirty="0" err="1" smtClean="0"/>
              <a:t>TiB</a:t>
            </a:r>
            <a:r>
              <a:rPr lang="fr-FR" sz="2100" b="1" dirty="0" smtClean="0"/>
              <a:t> </a:t>
            </a:r>
            <a:r>
              <a:rPr lang="fr-FR" sz="2100" b="1" dirty="0"/>
              <a:t>in 22h </a:t>
            </a:r>
            <a:r>
              <a:rPr lang="fr-FR" sz="2100" b="1" dirty="0" err="1"/>
              <a:t>between</a:t>
            </a:r>
            <a:r>
              <a:rPr lang="fr-FR" sz="2100" b="1" dirty="0"/>
              <a:t> HPSS and </a:t>
            </a:r>
            <a:r>
              <a:rPr lang="fr-FR" sz="2100" b="1" dirty="0" err="1"/>
              <a:t>other</a:t>
            </a:r>
            <a:r>
              <a:rPr lang="fr-FR" sz="2100" b="1" dirty="0"/>
              <a:t> </a:t>
            </a:r>
            <a:r>
              <a:rPr lang="fr-FR" sz="2100" b="1" dirty="0" err="1"/>
              <a:t>storage</a:t>
            </a:r>
            <a:r>
              <a:rPr lang="fr-FR" sz="2100" b="1" dirty="0"/>
              <a:t> services</a:t>
            </a:r>
            <a:r>
              <a:rPr lang="fr-FR" sz="2100" b="1" dirty="0" smtClean="0"/>
              <a:t>.</a:t>
            </a:r>
          </a:p>
          <a:p>
            <a:pPr lvl="1"/>
            <a:endParaRPr lang="fr-FR" sz="2100" b="1" dirty="0" smtClean="0"/>
          </a:p>
          <a:p>
            <a:r>
              <a:rPr lang="fr-FR" altLang="fr-FR" sz="2100" dirty="0"/>
              <a:t>New drive </a:t>
            </a:r>
            <a:r>
              <a:rPr lang="fr-FR" altLang="fr-FR" sz="2100" dirty="0" err="1"/>
              <a:t>technology</a:t>
            </a:r>
            <a:r>
              <a:rPr lang="fr-FR" altLang="fr-FR" sz="2100" dirty="0"/>
              <a:t> </a:t>
            </a:r>
            <a:r>
              <a:rPr lang="fr-FR" altLang="fr-FR" sz="2100" dirty="0" err="1"/>
              <a:t>every</a:t>
            </a:r>
            <a:r>
              <a:rPr lang="fr-FR" altLang="fr-FR" sz="2100" dirty="0"/>
              <a:t> </a:t>
            </a:r>
            <a:r>
              <a:rPr lang="fr-FR" altLang="fr-FR" sz="2100" b="1" dirty="0"/>
              <a:t>30 </a:t>
            </a:r>
            <a:r>
              <a:rPr lang="fr-FR" altLang="fr-FR" sz="2100" b="1" dirty="0" err="1"/>
              <a:t>months</a:t>
            </a:r>
            <a:r>
              <a:rPr lang="fr-FR" altLang="fr-FR" sz="2100" dirty="0"/>
              <a:t>.</a:t>
            </a:r>
          </a:p>
          <a:p>
            <a:r>
              <a:rPr lang="fr-FR" altLang="fr-FR" sz="2100" dirty="0"/>
              <a:t>Life cycle of a tape </a:t>
            </a:r>
            <a:r>
              <a:rPr lang="fr-FR" altLang="fr-FR" sz="2100" dirty="0" err="1"/>
              <a:t>generation</a:t>
            </a:r>
            <a:r>
              <a:rPr lang="fr-FR" altLang="fr-FR" sz="2100" dirty="0"/>
              <a:t> </a:t>
            </a:r>
            <a:r>
              <a:rPr lang="fr-FR" altLang="fr-FR" sz="2100" b="1" dirty="0"/>
              <a:t>8 </a:t>
            </a:r>
            <a:r>
              <a:rPr lang="fr-FR" altLang="fr-FR" sz="2100" b="1" dirty="0" err="1"/>
              <a:t>years</a:t>
            </a:r>
            <a:r>
              <a:rPr lang="fr-FR" altLang="fr-FR" sz="2100" dirty="0"/>
              <a:t>:</a:t>
            </a:r>
          </a:p>
          <a:p>
            <a:pPr lvl="1"/>
            <a:r>
              <a:rPr lang="fr-FR" altLang="fr-FR" sz="2100" dirty="0" err="1"/>
              <a:t>Ramping</a:t>
            </a:r>
            <a:r>
              <a:rPr lang="fr-FR" altLang="fr-FR" sz="2100" dirty="0"/>
              <a:t> up </a:t>
            </a:r>
            <a:r>
              <a:rPr lang="fr-FR" altLang="fr-FR" sz="2100" dirty="0" smtClean="0"/>
              <a:t>in </a:t>
            </a:r>
            <a:r>
              <a:rPr lang="fr-FR" altLang="fr-FR" sz="2100" dirty="0"/>
              <a:t>4 </a:t>
            </a:r>
            <a:r>
              <a:rPr lang="fr-FR" altLang="fr-FR" sz="2100" dirty="0" err="1"/>
              <a:t>years</a:t>
            </a:r>
            <a:r>
              <a:rPr lang="fr-FR" altLang="fr-FR" sz="2100" dirty="0"/>
              <a:t>.</a:t>
            </a:r>
          </a:p>
          <a:p>
            <a:pPr lvl="1"/>
            <a:r>
              <a:rPr lang="fr-FR" altLang="fr-FR" sz="2100" dirty="0"/>
              <a:t>4 more </a:t>
            </a:r>
            <a:r>
              <a:rPr lang="fr-FR" altLang="fr-FR" sz="2100" dirty="0" err="1"/>
              <a:t>years</a:t>
            </a:r>
            <a:r>
              <a:rPr lang="fr-FR" altLang="fr-FR" sz="2100" dirty="0"/>
              <a:t> in production</a:t>
            </a:r>
            <a:r>
              <a:rPr lang="fr-FR" altLang="fr-FR" sz="2100" dirty="0" smtClean="0"/>
              <a:t>.</a:t>
            </a:r>
          </a:p>
          <a:p>
            <a:pPr lvl="1"/>
            <a:endParaRPr lang="fr-FR" altLang="fr-FR" sz="2100" dirty="0" smtClean="0"/>
          </a:p>
          <a:p>
            <a:pPr>
              <a:defRPr/>
            </a:pPr>
            <a:r>
              <a:rPr lang="fr-FR" altLang="fr-FR" sz="2100" dirty="0"/>
              <a:t>T10KB </a:t>
            </a:r>
            <a:r>
              <a:rPr lang="fr-FR" altLang="fr-FR" sz="2100" dirty="0" err="1" smtClean="0"/>
              <a:t>decommissionning</a:t>
            </a:r>
            <a:r>
              <a:rPr lang="fr-FR" altLang="fr-FR" sz="2100" dirty="0" smtClean="0"/>
              <a:t>:</a:t>
            </a:r>
          </a:p>
          <a:p>
            <a:pPr lvl="1">
              <a:defRPr/>
            </a:pPr>
            <a:r>
              <a:rPr lang="fr-FR" altLang="fr-FR" sz="2100" dirty="0" smtClean="0"/>
              <a:t>20000 </a:t>
            </a:r>
            <a:r>
              <a:rPr lang="fr-FR" altLang="fr-FR" sz="2100" dirty="0"/>
              <a:t>tapes to </a:t>
            </a:r>
            <a:r>
              <a:rPr lang="fr-FR" altLang="fr-FR" sz="2100" dirty="0" err="1"/>
              <a:t>be</a:t>
            </a:r>
            <a:r>
              <a:rPr lang="fr-FR" altLang="fr-FR" sz="2100" dirty="0"/>
              <a:t> </a:t>
            </a:r>
            <a:r>
              <a:rPr lang="fr-FR" altLang="fr-FR" sz="2100" dirty="0" err="1"/>
              <a:t>repacked</a:t>
            </a:r>
            <a:r>
              <a:rPr lang="fr-FR" altLang="fr-FR" sz="2100" dirty="0"/>
              <a:t> </a:t>
            </a:r>
            <a:r>
              <a:rPr lang="fr-FR" altLang="fr-FR" sz="2100" dirty="0" err="1"/>
              <a:t>until</a:t>
            </a:r>
            <a:r>
              <a:rPr lang="fr-FR" altLang="fr-FR" sz="2100" dirty="0"/>
              <a:t> end 2017 </a:t>
            </a:r>
            <a:r>
              <a:rPr lang="fr-FR" altLang="fr-FR" sz="2100" dirty="0">
                <a:sym typeface="Wingdings" panose="05000000000000000000" pitchFamily="2" charset="2"/>
              </a:rPr>
              <a:t> 5 </a:t>
            </a:r>
            <a:r>
              <a:rPr lang="fr-FR" altLang="fr-FR" sz="2100" dirty="0" err="1" smtClean="0">
                <a:sym typeface="Wingdings" panose="05000000000000000000" pitchFamily="2" charset="2"/>
              </a:rPr>
              <a:t>PiB</a:t>
            </a:r>
            <a:r>
              <a:rPr lang="fr-FR" altLang="fr-FR" sz="2100" dirty="0" smtClean="0">
                <a:sym typeface="Wingdings" panose="05000000000000000000" pitchFamily="2" charset="2"/>
              </a:rPr>
              <a:t> </a:t>
            </a:r>
            <a:r>
              <a:rPr lang="fr-FR" altLang="fr-FR" sz="2100" dirty="0">
                <a:sym typeface="Wingdings" panose="05000000000000000000" pitchFamily="2" charset="2"/>
              </a:rPr>
              <a:t>/ </a:t>
            </a:r>
            <a:r>
              <a:rPr lang="fr-FR" altLang="fr-FR" sz="2100" dirty="0" err="1">
                <a:sym typeface="Wingdings" panose="05000000000000000000" pitchFamily="2" charset="2"/>
              </a:rPr>
              <a:t>year</a:t>
            </a:r>
            <a:r>
              <a:rPr lang="fr-FR" altLang="fr-FR" sz="2100" dirty="0">
                <a:sym typeface="Wingdings" panose="05000000000000000000" pitchFamily="2" charset="2"/>
              </a:rPr>
              <a:t>.</a:t>
            </a:r>
          </a:p>
          <a:p>
            <a:pPr lvl="1">
              <a:defRPr/>
            </a:pPr>
            <a:r>
              <a:rPr lang="fr-FR" altLang="fr-FR" sz="2100" dirty="0" err="1">
                <a:sym typeface="Wingdings" panose="05000000000000000000" pitchFamily="2" charset="2"/>
              </a:rPr>
              <a:t>Represents</a:t>
            </a:r>
            <a:r>
              <a:rPr lang="fr-FR" altLang="fr-FR" sz="2100" dirty="0">
                <a:sym typeface="Wingdings" panose="05000000000000000000" pitchFamily="2" charset="2"/>
              </a:rPr>
              <a:t>:</a:t>
            </a:r>
          </a:p>
          <a:p>
            <a:pPr lvl="2">
              <a:defRPr/>
            </a:pPr>
            <a:r>
              <a:rPr lang="fr-FR" altLang="fr-FR" b="1" i="1" dirty="0">
                <a:solidFill>
                  <a:srgbClr val="FF0000"/>
                </a:solidFill>
                <a:sym typeface="Wingdings" panose="05000000000000000000" pitchFamily="2" charset="2"/>
              </a:rPr>
              <a:t>1000</a:t>
            </a:r>
            <a:r>
              <a:rPr lang="fr-FR" altLang="fr-FR" dirty="0">
                <a:sym typeface="Wingdings" panose="05000000000000000000" pitchFamily="2" charset="2"/>
              </a:rPr>
              <a:t> T10K-T2  T10K-C</a:t>
            </a:r>
          </a:p>
          <a:p>
            <a:pPr lvl="2">
              <a:defRPr/>
            </a:pPr>
            <a:r>
              <a:rPr lang="fr-FR" altLang="fr-FR" dirty="0">
                <a:sym typeface="Wingdings" panose="05000000000000000000" pitchFamily="2" charset="2"/>
              </a:rPr>
              <a:t>Or </a:t>
            </a:r>
            <a:r>
              <a:rPr lang="fr-FR" altLang="fr-FR" b="1" i="1" dirty="0">
                <a:solidFill>
                  <a:srgbClr val="FF0000"/>
                </a:solidFill>
                <a:sym typeface="Wingdings" panose="05000000000000000000" pitchFamily="2" charset="2"/>
              </a:rPr>
              <a:t>750</a:t>
            </a:r>
            <a:r>
              <a:rPr lang="fr-FR" altLang="fr-FR" dirty="0">
                <a:sym typeface="Wingdings" panose="05000000000000000000" pitchFamily="2" charset="2"/>
              </a:rPr>
              <a:t> T10K-T2  T10K-D</a:t>
            </a:r>
            <a:endParaRPr lang="fr-FR" altLang="fr-FR" dirty="0"/>
          </a:p>
          <a:p>
            <a:r>
              <a:rPr lang="fr-FR" altLang="fr-FR" sz="2100" dirty="0"/>
              <a:t>Tape </a:t>
            </a:r>
            <a:r>
              <a:rPr lang="fr-FR" altLang="fr-FR" sz="2100" dirty="0" err="1"/>
              <a:t>lifetime</a:t>
            </a:r>
            <a:r>
              <a:rPr lang="fr-FR" altLang="fr-FR" sz="2100" dirty="0"/>
              <a:t>: </a:t>
            </a:r>
            <a:r>
              <a:rPr lang="fr-FR" altLang="fr-FR" sz="2100" dirty="0" err="1"/>
              <a:t>avg</a:t>
            </a:r>
            <a:r>
              <a:rPr lang="fr-FR" altLang="fr-FR" sz="2100" dirty="0"/>
              <a:t> 7 </a:t>
            </a:r>
            <a:r>
              <a:rPr lang="fr-FR" altLang="fr-FR" sz="2100" dirty="0" err="1"/>
              <a:t>years</a:t>
            </a:r>
            <a:r>
              <a:rPr lang="fr-FR" altLang="fr-FR" sz="2100" dirty="0"/>
              <a:t> (max 10 </a:t>
            </a:r>
            <a:r>
              <a:rPr lang="fr-FR" altLang="fr-FR" sz="2100" dirty="0" err="1"/>
              <a:t>years</a:t>
            </a:r>
            <a:r>
              <a:rPr lang="fr-FR" altLang="fr-FR" sz="2100" dirty="0" smtClean="0"/>
              <a:t>)</a:t>
            </a:r>
            <a:r>
              <a:rPr lang="fr-FR" altLang="fr-FR" sz="2100" b="1" dirty="0" smtClean="0"/>
              <a:t>.</a:t>
            </a:r>
          </a:p>
          <a:p>
            <a:endParaRPr lang="fr-FR" altLang="fr-FR" sz="2100" b="1" dirty="0"/>
          </a:p>
          <a:p>
            <a:r>
              <a:rPr lang="fr-FR" altLang="fr-FR" sz="2100" dirty="0" err="1" smtClean="0"/>
              <a:t>Redefine</a:t>
            </a:r>
            <a:r>
              <a:rPr lang="fr-FR" altLang="fr-FR" sz="2100" dirty="0" smtClean="0"/>
              <a:t> the class of services.</a:t>
            </a:r>
          </a:p>
          <a:p>
            <a:endParaRPr lang="fr-FR" sz="2100" b="1" dirty="0" smtClean="0"/>
          </a:p>
          <a:p>
            <a:r>
              <a:rPr lang="fr-FR" sz="2100" dirty="0" err="1" smtClean="0">
                <a:sym typeface="Wingdings" panose="05000000000000000000" pitchFamily="2" charset="2"/>
              </a:rPr>
              <a:t>Refactoring</a:t>
            </a:r>
            <a:r>
              <a:rPr lang="fr-FR" sz="2100" dirty="0" smtClean="0">
                <a:sym typeface="Wingdings" panose="05000000000000000000" pitchFamily="2" charset="2"/>
              </a:rPr>
              <a:t> </a:t>
            </a:r>
            <a:r>
              <a:rPr lang="fr-FR" sz="2100" dirty="0">
                <a:sym typeface="Wingdings" panose="05000000000000000000" pitchFamily="2" charset="2"/>
              </a:rPr>
              <a:t>of </a:t>
            </a:r>
            <a:r>
              <a:rPr lang="fr-FR" sz="2100" dirty="0" err="1">
                <a:sym typeface="Wingdings" panose="05000000000000000000" pitchFamily="2" charset="2"/>
              </a:rPr>
              <a:t>Treqs</a:t>
            </a:r>
            <a:r>
              <a:rPr lang="fr-FR" sz="2100" dirty="0">
                <a:sym typeface="Wingdings" panose="05000000000000000000" pitchFamily="2" charset="2"/>
              </a:rPr>
              <a:t> (Tape </a:t>
            </a:r>
            <a:r>
              <a:rPr lang="fr-FR" sz="2100" dirty="0" err="1">
                <a:sym typeface="Wingdings" panose="05000000000000000000" pitchFamily="2" charset="2"/>
              </a:rPr>
              <a:t>request</a:t>
            </a:r>
            <a:r>
              <a:rPr lang="fr-FR" sz="2100" dirty="0">
                <a:sym typeface="Wingdings" panose="05000000000000000000" pitchFamily="2" charset="2"/>
              </a:rPr>
              <a:t> </a:t>
            </a:r>
            <a:r>
              <a:rPr lang="fr-FR" sz="2100" dirty="0" err="1">
                <a:sym typeface="Wingdings" panose="05000000000000000000" pitchFamily="2" charset="2"/>
              </a:rPr>
              <a:t>scheduler</a:t>
            </a:r>
            <a:r>
              <a:rPr lang="fr-FR" sz="2100" dirty="0">
                <a:sym typeface="Wingdings" panose="05000000000000000000" pitchFamily="2" charset="2"/>
              </a:rPr>
              <a:t>) by </a:t>
            </a:r>
            <a:r>
              <a:rPr lang="fr-FR" sz="2100" dirty="0" err="1">
                <a:sym typeface="Wingdings" panose="05000000000000000000" pitchFamily="2" charset="2"/>
              </a:rPr>
              <a:t>our</a:t>
            </a:r>
            <a:r>
              <a:rPr lang="fr-FR" sz="2100" dirty="0">
                <a:sym typeface="Wingdings" panose="05000000000000000000" pitchFamily="2" charset="2"/>
              </a:rPr>
              <a:t> </a:t>
            </a:r>
            <a:r>
              <a:rPr lang="fr-FR" sz="2100" dirty="0" err="1">
                <a:sym typeface="Wingdings" panose="05000000000000000000" pitchFamily="2" charset="2"/>
              </a:rPr>
              <a:t>dev</a:t>
            </a:r>
            <a:r>
              <a:rPr lang="fr-FR" sz="2100" dirty="0">
                <a:sym typeface="Wingdings" panose="05000000000000000000" pitchFamily="2" charset="2"/>
              </a:rPr>
              <a:t> team.</a:t>
            </a:r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/>
              <a:t>Mass Storage service: HPSS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Visit of NCSA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06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staging</a:t>
            </a:r>
            <a:r>
              <a:rPr lang="fr-FR" dirty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> in:</a:t>
            </a:r>
          </a:p>
          <a:p>
            <a:pPr lvl="1"/>
            <a:r>
              <a:rPr lang="fr-FR" dirty="0" smtClean="0"/>
              <a:t>Massive </a:t>
            </a:r>
            <a:r>
              <a:rPr lang="fr-FR" dirty="0" err="1" smtClean="0"/>
              <a:t>staging</a:t>
            </a:r>
            <a:r>
              <a:rPr lang="fr-FR" dirty="0" smtClean="0"/>
              <a:t> </a:t>
            </a:r>
            <a:r>
              <a:rPr lang="fr-FR" dirty="0" err="1" smtClean="0"/>
              <a:t>requests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Long </a:t>
            </a:r>
            <a:r>
              <a:rPr lang="fr-FR" dirty="0" err="1" smtClean="0"/>
              <a:t>delays</a:t>
            </a:r>
            <a:r>
              <a:rPr lang="fr-FR" dirty="0" smtClean="0"/>
              <a:t> to </a:t>
            </a:r>
            <a:r>
              <a:rPr lang="fr-FR" dirty="0" err="1" smtClean="0"/>
              <a:t>access</a:t>
            </a:r>
            <a:r>
              <a:rPr lang="fr-FR" dirty="0" smtClean="0"/>
              <a:t> the files.</a:t>
            </a:r>
          </a:p>
          <a:p>
            <a:pPr lvl="1"/>
            <a:r>
              <a:rPr lang="fr-FR" dirty="0" smtClean="0"/>
              <a:t>Tapes </a:t>
            </a:r>
            <a:r>
              <a:rPr lang="fr-FR" dirty="0" err="1" smtClean="0"/>
              <a:t>capacity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getting</a:t>
            </a:r>
            <a:r>
              <a:rPr lang="fr-FR" dirty="0" smtClean="0"/>
              <a:t> </a:t>
            </a:r>
            <a:r>
              <a:rPr lang="fr-FR" dirty="0" err="1" smtClean="0"/>
              <a:t>bigger</a:t>
            </a:r>
            <a:r>
              <a:rPr lang="fr-FR" dirty="0"/>
              <a:t>!</a:t>
            </a:r>
            <a:endParaRPr lang="fr-FR" dirty="0" smtClean="0"/>
          </a:p>
          <a:p>
            <a:pPr lvl="1">
              <a:buFont typeface="Wingdings"/>
              <a:buChar char="è"/>
            </a:pPr>
            <a:r>
              <a:rPr lang="fr-FR" dirty="0" err="1" smtClean="0">
                <a:sym typeface="Wingdings" panose="05000000000000000000" pitchFamily="2" charset="2"/>
              </a:rPr>
              <a:t>Increased</a:t>
            </a:r>
            <a:r>
              <a:rPr lang="fr-FR" dirty="0" smtClean="0">
                <a:sym typeface="Wingdings" panose="05000000000000000000" pitchFamily="2" charset="2"/>
              </a:rPr>
              <a:t> job </a:t>
            </a:r>
            <a:r>
              <a:rPr lang="fr-FR" dirty="0" err="1" smtClean="0">
                <a:sym typeface="Wingdings" panose="05000000000000000000" pitchFamily="2" charset="2"/>
              </a:rPr>
              <a:t>inefficiency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</a:p>
          <a:p>
            <a:pPr lvl="1">
              <a:buFont typeface="Wingdings"/>
              <a:buChar char="è"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To </a:t>
            </a:r>
            <a:r>
              <a:rPr lang="fr-FR" dirty="0" err="1" smtClean="0">
                <a:sym typeface="Wingdings" panose="05000000000000000000" pitchFamily="2" charset="2"/>
              </a:rPr>
              <a:t>leverage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these</a:t>
            </a:r>
            <a:r>
              <a:rPr lang="fr-FR" dirty="0" smtClean="0">
                <a:sym typeface="Wingdings" panose="05000000000000000000" pitchFamily="2" charset="2"/>
              </a:rPr>
              <a:t> drawbacks: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Big</a:t>
            </a:r>
            <a:r>
              <a:rPr lang="fr-FR" dirty="0" smtClean="0">
                <a:sym typeface="Wingdings" panose="05000000000000000000" pitchFamily="2" charset="2"/>
              </a:rPr>
              <a:t> files on tapes (</a:t>
            </a:r>
            <a:r>
              <a:rPr lang="fr-FR" dirty="0" err="1" smtClean="0">
                <a:sym typeface="Wingdings" panose="05000000000000000000" pitchFamily="2" charset="2"/>
              </a:rPr>
              <a:t>several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GBs</a:t>
            </a:r>
            <a:r>
              <a:rPr lang="fr-FR" dirty="0" smtClean="0">
                <a:sym typeface="Wingdings" panose="05000000000000000000" pitchFamily="2" charset="2"/>
              </a:rPr>
              <a:t>).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Reordering</a:t>
            </a:r>
            <a:r>
              <a:rPr lang="fr-FR" dirty="0" smtClean="0">
                <a:sym typeface="Wingdings" panose="05000000000000000000" pitchFamily="2" charset="2"/>
              </a:rPr>
              <a:t> of file </a:t>
            </a:r>
            <a:r>
              <a:rPr lang="fr-FR" dirty="0" err="1" smtClean="0">
                <a:sym typeface="Wingdings" panose="05000000000000000000" pitchFamily="2" charset="2"/>
              </a:rPr>
              <a:t>requests</a:t>
            </a:r>
            <a:r>
              <a:rPr lang="fr-FR" dirty="0" smtClean="0">
                <a:sym typeface="Wingdings" panose="05000000000000000000" pitchFamily="2" charset="2"/>
              </a:rPr>
              <a:t> per tape id (</a:t>
            </a:r>
            <a:r>
              <a:rPr lang="fr-FR" dirty="0" err="1" smtClean="0">
                <a:sym typeface="Wingdings" panose="05000000000000000000" pitchFamily="2" charset="2"/>
              </a:rPr>
              <a:t>reduce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# of </a:t>
            </a:r>
            <a:r>
              <a:rPr lang="fr-FR" dirty="0" err="1" smtClean="0">
                <a:sym typeface="Wingdings" panose="05000000000000000000" pitchFamily="2" charset="2"/>
              </a:rPr>
              <a:t>mounts</a:t>
            </a:r>
            <a:r>
              <a:rPr lang="fr-FR" dirty="0" smtClean="0">
                <a:sym typeface="Wingdings" panose="05000000000000000000" pitchFamily="2" charset="2"/>
              </a:rPr>
              <a:t>/</a:t>
            </a:r>
            <a:r>
              <a:rPr lang="fr-FR" dirty="0" err="1" smtClean="0">
                <a:sym typeface="Wingdings" panose="05000000000000000000" pitchFamily="2" charset="2"/>
              </a:rPr>
              <a:t>dismounts</a:t>
            </a:r>
            <a:r>
              <a:rPr lang="fr-FR" dirty="0" smtClean="0">
                <a:sym typeface="Wingdings" panose="05000000000000000000" pitchFamily="2" charset="2"/>
              </a:rPr>
              <a:t>): up to 10000 per </a:t>
            </a:r>
            <a:r>
              <a:rPr lang="fr-FR" dirty="0" err="1" smtClean="0">
                <a:sym typeface="Wingdings" panose="05000000000000000000" pitchFamily="2" charset="2"/>
              </a:rPr>
              <a:t>day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Prestaging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Avoid</a:t>
            </a:r>
            <a:r>
              <a:rPr lang="fr-FR" dirty="0" smtClean="0">
                <a:sym typeface="Wingdings" panose="05000000000000000000" pitchFamily="2" charset="2"/>
              </a:rPr>
              <a:t> file </a:t>
            </a:r>
            <a:r>
              <a:rPr lang="fr-FR" dirty="0" err="1" smtClean="0">
                <a:sym typeface="Wingdings" panose="05000000000000000000" pitchFamily="2" charset="2"/>
              </a:rPr>
              <a:t>scattering</a:t>
            </a:r>
            <a:r>
              <a:rPr lang="fr-FR" dirty="0" smtClean="0">
                <a:sym typeface="Wingdings" panose="05000000000000000000" pitchFamily="2" charset="2"/>
              </a:rPr>
              <a:t> on a large </a:t>
            </a:r>
            <a:r>
              <a:rPr lang="fr-FR" dirty="0" err="1" smtClean="0">
                <a:sym typeface="Wingdings" panose="05000000000000000000" pitchFamily="2" charset="2"/>
              </a:rPr>
              <a:t>amount</a:t>
            </a:r>
            <a:r>
              <a:rPr lang="fr-FR" dirty="0" smtClean="0">
                <a:sym typeface="Wingdings" panose="05000000000000000000" pitchFamily="2" charset="2"/>
              </a:rPr>
              <a:t> of tapes (tape </a:t>
            </a:r>
            <a:r>
              <a:rPr lang="fr-FR" dirty="0" err="1" smtClean="0">
                <a:sym typeface="Wingdings" panose="05000000000000000000" pitchFamily="2" charset="2"/>
              </a:rPr>
              <a:t>families</a:t>
            </a:r>
            <a:r>
              <a:rPr lang="fr-FR" dirty="0" smtClean="0">
                <a:sym typeface="Wingdings" panose="05000000000000000000" pitchFamily="2" charset="2"/>
              </a:rPr>
              <a:t> ?).</a:t>
            </a: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Refactoring</a:t>
            </a:r>
            <a:r>
              <a:rPr lang="fr-FR" dirty="0" smtClean="0">
                <a:sym typeface="Wingdings" panose="05000000000000000000" pitchFamily="2" charset="2"/>
              </a:rPr>
              <a:t> of </a:t>
            </a:r>
            <a:r>
              <a:rPr lang="fr-FR" dirty="0" err="1" smtClean="0">
                <a:sym typeface="Wingdings" panose="05000000000000000000" pitchFamily="2" charset="2"/>
              </a:rPr>
              <a:t>Treqs</a:t>
            </a:r>
            <a:r>
              <a:rPr lang="fr-FR" dirty="0" smtClean="0">
                <a:sym typeface="Wingdings" panose="05000000000000000000" pitchFamily="2" charset="2"/>
              </a:rPr>
              <a:t> (Tape </a:t>
            </a:r>
            <a:r>
              <a:rPr lang="fr-FR" dirty="0" err="1" smtClean="0">
                <a:sym typeface="Wingdings" panose="05000000000000000000" pitchFamily="2" charset="2"/>
              </a:rPr>
              <a:t>request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scheduler</a:t>
            </a:r>
            <a:r>
              <a:rPr lang="fr-FR" dirty="0" smtClean="0">
                <a:sym typeface="Wingdings" panose="05000000000000000000" pitchFamily="2" charset="2"/>
              </a:rPr>
              <a:t>) by </a:t>
            </a:r>
            <a:r>
              <a:rPr lang="fr-FR" dirty="0" err="1" smtClean="0">
                <a:sym typeface="Wingdings" panose="05000000000000000000" pitchFamily="2" charset="2"/>
              </a:rPr>
              <a:t>our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dev</a:t>
            </a:r>
            <a:r>
              <a:rPr lang="fr-FR" dirty="0" smtClean="0">
                <a:sym typeface="Wingdings" panose="05000000000000000000" pitchFamily="2" charset="2"/>
              </a:rPr>
              <a:t> team.</a:t>
            </a:r>
          </a:p>
          <a:p>
            <a:pPr lvl="1"/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Local </a:t>
            </a:r>
            <a:r>
              <a:rPr lang="fr-FR" dirty="0" err="1" smtClean="0"/>
              <a:t>access</a:t>
            </a:r>
            <a:r>
              <a:rPr lang="fr-FR" dirty="0" smtClean="0"/>
              <a:t>: </a:t>
            </a:r>
            <a:r>
              <a:rPr lang="fr-FR" dirty="0" err="1" smtClean="0"/>
              <a:t>pitfalls</a:t>
            </a:r>
            <a:r>
              <a:rPr lang="fr-FR" dirty="0" smtClean="0"/>
              <a:t> and </a:t>
            </a:r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learned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Visit of NCSA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42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err="1"/>
              <a:t>Purpose</a:t>
            </a:r>
            <a:r>
              <a:rPr lang="fr-FR" sz="2000" dirty="0"/>
              <a:t>: </a:t>
            </a:r>
          </a:p>
          <a:p>
            <a:pPr lvl="1"/>
            <a:r>
              <a:rPr lang="fr-FR" sz="2000" dirty="0"/>
              <a:t>Data management (</a:t>
            </a:r>
            <a:r>
              <a:rPr lang="fr-FR" sz="2000" dirty="0" err="1"/>
              <a:t>storage</a:t>
            </a:r>
            <a:r>
              <a:rPr lang="fr-FR" sz="2000" dirty="0"/>
              <a:t> </a:t>
            </a:r>
            <a:r>
              <a:rPr lang="fr-FR" sz="2000" dirty="0" err="1"/>
              <a:t>virtualization</a:t>
            </a:r>
            <a:r>
              <a:rPr lang="fr-FR" sz="2000" dirty="0"/>
              <a:t>, </a:t>
            </a:r>
            <a:r>
              <a:rPr lang="fr-FR" sz="2000" dirty="0" err="1"/>
              <a:t>policies</a:t>
            </a:r>
            <a:r>
              <a:rPr lang="fr-FR" sz="2000" dirty="0"/>
              <a:t>).</a:t>
            </a:r>
          </a:p>
          <a:p>
            <a:pPr lvl="1"/>
            <a:r>
              <a:rPr lang="fr-FR" sz="2000" dirty="0"/>
              <a:t>Data sharing, </a:t>
            </a:r>
            <a:r>
              <a:rPr lang="fr-FR" sz="2000" dirty="0" err="1"/>
              <a:t>access</a:t>
            </a:r>
            <a:r>
              <a:rPr lang="fr-FR" sz="2000" dirty="0"/>
              <a:t>, </a:t>
            </a:r>
            <a:r>
              <a:rPr lang="fr-FR" sz="2000" dirty="0" err="1"/>
              <a:t>archival</a:t>
            </a:r>
            <a:r>
              <a:rPr lang="fr-FR" sz="2000" dirty="0"/>
              <a:t> etc… in a </a:t>
            </a:r>
            <a:r>
              <a:rPr lang="fr-FR" sz="2000" dirty="0" err="1"/>
              <a:t>distributed</a:t>
            </a:r>
            <a:r>
              <a:rPr lang="fr-FR" sz="2000" dirty="0"/>
              <a:t> and </a:t>
            </a:r>
            <a:r>
              <a:rPr lang="fr-FR" sz="2000" dirty="0" err="1"/>
              <a:t>heterogeneous</a:t>
            </a:r>
            <a:r>
              <a:rPr lang="fr-FR" sz="2000" dirty="0"/>
              <a:t> </a:t>
            </a:r>
            <a:r>
              <a:rPr lang="fr-FR" sz="2000" dirty="0" err="1"/>
              <a:t>environment</a:t>
            </a:r>
            <a:r>
              <a:rPr lang="fr-FR" sz="2000" dirty="0" smtClean="0"/>
              <a:t>.</a:t>
            </a:r>
          </a:p>
          <a:p>
            <a:pPr lvl="1"/>
            <a:endParaRPr lang="fr-FR" sz="2000" dirty="0" smtClean="0"/>
          </a:p>
          <a:p>
            <a:r>
              <a:rPr lang="fr-FR" sz="2000" dirty="0" smtClean="0"/>
              <a:t>SRM:</a:t>
            </a:r>
          </a:p>
          <a:p>
            <a:pPr lvl="1"/>
            <a:r>
              <a:rPr lang="fr-FR" sz="2000" dirty="0" err="1" smtClean="0"/>
              <a:t>Used</a:t>
            </a:r>
            <a:r>
              <a:rPr lang="fr-FR" sz="2000" dirty="0" smtClean="0"/>
              <a:t> by Atlas, CMS, </a:t>
            </a:r>
            <a:r>
              <a:rPr lang="fr-FR" sz="2000" dirty="0" err="1" smtClean="0"/>
              <a:t>LHCb</a:t>
            </a:r>
            <a:r>
              <a:rPr lang="fr-FR" sz="2000" dirty="0"/>
              <a:t> </a:t>
            </a:r>
            <a:r>
              <a:rPr lang="fr-FR" sz="2000" dirty="0" smtClean="0"/>
              <a:t>+ EGEE/EGI </a:t>
            </a:r>
            <a:r>
              <a:rPr lang="fr-FR" sz="2000" dirty="0" err="1" smtClean="0"/>
              <a:t>virtual</a:t>
            </a:r>
            <a:r>
              <a:rPr lang="fr-FR" sz="2000" dirty="0" smtClean="0"/>
              <a:t> </a:t>
            </a:r>
            <a:r>
              <a:rPr lang="fr-FR" sz="2000" dirty="0" err="1" smtClean="0"/>
              <a:t>organizations</a:t>
            </a:r>
            <a:r>
              <a:rPr lang="fr-FR" sz="2000" dirty="0" smtClean="0"/>
              <a:t>.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/>
          </a:p>
          <a:p>
            <a:r>
              <a:rPr lang="fr-FR" sz="2000" dirty="0" err="1" smtClean="0"/>
              <a:t>iRODS</a:t>
            </a:r>
            <a:r>
              <a:rPr lang="fr-FR" sz="2000" dirty="0" smtClean="0"/>
              <a:t>:</a:t>
            </a:r>
          </a:p>
          <a:p>
            <a:pPr lvl="1"/>
            <a:r>
              <a:rPr lang="fr-FR" sz="2000" dirty="0" err="1" smtClean="0"/>
              <a:t>Managing</a:t>
            </a:r>
            <a:r>
              <a:rPr lang="fr-FR" sz="2000" dirty="0" smtClean="0"/>
              <a:t> </a:t>
            </a:r>
            <a:r>
              <a:rPr lang="fr-FR" sz="2000" dirty="0"/>
              <a:t>&gt; </a:t>
            </a:r>
            <a:r>
              <a:rPr lang="fr-FR" sz="2000" dirty="0" smtClean="0"/>
              <a:t>9 </a:t>
            </a:r>
            <a:r>
              <a:rPr lang="fr-FR" sz="2000" dirty="0" err="1"/>
              <a:t>PBs</a:t>
            </a:r>
            <a:r>
              <a:rPr lang="fr-FR" sz="2000" dirty="0"/>
              <a:t> of data (HEP, </a:t>
            </a:r>
            <a:r>
              <a:rPr lang="fr-FR" sz="2000" dirty="0" err="1"/>
              <a:t>astro</a:t>
            </a:r>
            <a:r>
              <a:rPr lang="fr-FR" sz="2000" dirty="0"/>
              <a:t>, </a:t>
            </a:r>
            <a:r>
              <a:rPr lang="fr-FR" sz="2000" dirty="0" err="1"/>
              <a:t>biology</a:t>
            </a:r>
            <a:r>
              <a:rPr lang="fr-FR" sz="2000" dirty="0"/>
              <a:t>, Arts &amp; </a:t>
            </a:r>
            <a:r>
              <a:rPr lang="fr-FR" sz="2000" dirty="0" err="1"/>
              <a:t>Humanities</a:t>
            </a:r>
            <a:r>
              <a:rPr lang="fr-FR" sz="2000" dirty="0"/>
              <a:t>): </a:t>
            </a:r>
            <a:r>
              <a:rPr lang="fr-FR" sz="2000" dirty="0" err="1"/>
              <a:t>includes</a:t>
            </a:r>
            <a:r>
              <a:rPr lang="fr-FR" sz="2000" dirty="0"/>
              <a:t> data </a:t>
            </a:r>
            <a:r>
              <a:rPr lang="fr-FR" sz="2000" dirty="0" err="1"/>
              <a:t>stored</a:t>
            </a:r>
            <a:r>
              <a:rPr lang="fr-FR" sz="2000" dirty="0"/>
              <a:t> on tapes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dirty="0" smtClean="0"/>
              <a:t>Web interfaces, HTTP/REST, </a:t>
            </a:r>
            <a:r>
              <a:rPr lang="fr-FR" sz="2000" dirty="0" err="1" smtClean="0"/>
              <a:t>webdav</a:t>
            </a:r>
            <a:r>
              <a:rPr lang="fr-FR" sz="2000" dirty="0" smtClean="0"/>
              <a:t>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Middleware: SRM, </a:t>
            </a:r>
            <a:r>
              <a:rPr lang="fr-FR" dirty="0" err="1" smtClean="0"/>
              <a:t>iRODS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Visit of NCSA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2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dirty="0" smtClean="0"/>
          </a:p>
          <a:p>
            <a:r>
              <a:rPr lang="fr-FR" dirty="0" smtClean="0"/>
              <a:t>GPFS: </a:t>
            </a:r>
          </a:p>
          <a:p>
            <a:pPr lvl="1"/>
            <a:r>
              <a:rPr lang="fr-FR" dirty="0" smtClean="0"/>
              <a:t>130 TB (50%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at the moment)</a:t>
            </a:r>
          </a:p>
          <a:p>
            <a:pPr lvl="1"/>
            <a:endParaRPr lang="fr-FR" dirty="0"/>
          </a:p>
          <a:p>
            <a:r>
              <a:rPr lang="fr-FR" dirty="0" smtClean="0"/>
              <a:t>HPSS:</a:t>
            </a:r>
          </a:p>
          <a:p>
            <a:pPr lvl="1"/>
            <a:r>
              <a:rPr lang="fr-FR" dirty="0" smtClean="0"/>
              <a:t>78 TB </a:t>
            </a:r>
          </a:p>
          <a:p>
            <a:pPr lvl="1"/>
            <a:endParaRPr lang="fr-FR" dirty="0"/>
          </a:p>
          <a:p>
            <a:r>
              <a:rPr lang="fr-FR" dirty="0" err="1" smtClean="0"/>
              <a:t>iRODS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90 TB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Focus: LSST </a:t>
            </a:r>
            <a:r>
              <a:rPr lang="fr-FR" dirty="0" err="1" smtClean="0"/>
              <a:t>storage</a:t>
            </a:r>
            <a:r>
              <a:rPr lang="fr-FR" dirty="0" smtClean="0"/>
              <a:t> usage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Visit of NCSA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3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Future </a:t>
            </a:r>
            <a:r>
              <a:rPr lang="fr-FR" dirty="0" err="1" smtClean="0"/>
              <a:t>storage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(Hard </a:t>
            </a:r>
            <a:r>
              <a:rPr lang="fr-FR" dirty="0" err="1" smtClean="0"/>
              <a:t>Sci</a:t>
            </a:r>
            <a:r>
              <a:rPr lang="fr-FR" dirty="0" smtClean="0"/>
              <a:t> Fi)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Visit of NCSA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14</a:t>
            </a:fld>
            <a:endParaRPr lang="fr-FR" dirty="0"/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006475" y="1016000"/>
            <a:ext cx="302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 i="1">
                <a:latin typeface="Arial Rounded MT Bold" charset="0"/>
                <a:ea typeface="Arial Rounded MT Bold" charset="0"/>
                <a:cs typeface="Arial Rounded MT Bold" charset="0"/>
                <a:sym typeface="Arial Rounded MT Bold" charset="0"/>
              </a:rPr>
              <a:t>Cumulated Disk (TB)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5543550" y="1057275"/>
            <a:ext cx="308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 i="1">
                <a:latin typeface="Arial Rounded MT Bold" charset="0"/>
                <a:ea typeface="Arial Rounded MT Bold" charset="0"/>
                <a:cs typeface="Arial Rounded MT Bold" charset="0"/>
                <a:sym typeface="Arial Rounded MT Bold" charset="0"/>
              </a:rPr>
              <a:t>Cumulated Tape (TB)</a:t>
            </a:r>
          </a:p>
        </p:txBody>
      </p:sp>
      <p:sp>
        <p:nvSpPr>
          <p:cNvPr id="9" name="ZoneTexte 10"/>
          <p:cNvSpPr txBox="1">
            <a:spLocks noChangeArrowheads="1"/>
          </p:cNvSpPr>
          <p:nvPr/>
        </p:nvSpPr>
        <p:spPr bwMode="auto">
          <a:xfrm>
            <a:off x="5543550" y="5503862"/>
            <a:ext cx="2138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latin typeface="Times New Roman" pitchFamily="18" charset="0"/>
              </a:rPr>
              <a:t>Credit: Rachid Lemrani</a:t>
            </a:r>
          </a:p>
        </p:txBody>
      </p:sp>
      <p:pic>
        <p:nvPicPr>
          <p:cNvPr id="10" name="Imag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14487"/>
            <a:ext cx="424180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1687512"/>
            <a:ext cx="4538662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5038725" y="4195762"/>
            <a:ext cx="3600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latin typeface="Times New Roman" pitchFamily="18" charset="0"/>
              </a:rPr>
              <a:t>Hypothesis: 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fr-FR" altLang="fr-FR" sz="1600" b="1">
                <a:latin typeface="Times New Roman" pitchFamily="18" charset="0"/>
              </a:rPr>
              <a:t>LCG: +10% / year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fr-FR" altLang="fr-FR" sz="1600" b="1">
                <a:latin typeface="Times New Roman" pitchFamily="18" charset="0"/>
              </a:rPr>
              <a:t>HEP like experiment: ratio disk/tape = 30%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fr-FR" altLang="fr-FR" sz="1600" b="1">
                <a:latin typeface="Times New Roman" pitchFamily="18" charset="0"/>
              </a:rPr>
              <a:t>CTA not included</a:t>
            </a:r>
          </a:p>
        </p:txBody>
      </p:sp>
    </p:spTree>
    <p:extLst>
      <p:ext uri="{BB962C8B-B14F-4D97-AF65-F5344CB8AC3E}">
        <p14:creationId xmlns:p14="http://schemas.microsoft.com/office/powerpoint/2010/main" val="28689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debug</a:t>
            </a:r>
            <a:r>
              <a:rPr lang="fr-FR" dirty="0" smtClean="0"/>
              <a:t> </a:t>
            </a:r>
            <a:r>
              <a:rPr lang="fr-FR" dirty="0" err="1" smtClean="0"/>
              <a:t>Qserv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1 </a:t>
            </a:r>
            <a:r>
              <a:rPr lang="fr-FR" dirty="0"/>
              <a:t>interactive </a:t>
            </a:r>
            <a:r>
              <a:rPr lang="fr-FR" dirty="0" err="1"/>
              <a:t>node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1 </a:t>
            </a:r>
            <a:r>
              <a:rPr lang="fr-FR" dirty="0" err="1"/>
              <a:t>virtual</a:t>
            </a:r>
            <a:r>
              <a:rPr lang="fr-FR" dirty="0"/>
              <a:t> machine </a:t>
            </a:r>
            <a:r>
              <a:rPr lang="fr-FR" i="1" dirty="0"/>
              <a:t>ccqservbuild.in2p3.fr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Mainly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for:</a:t>
            </a:r>
          </a:p>
          <a:p>
            <a:pPr lvl="2"/>
            <a:r>
              <a:rPr lang="fr-FR" dirty="0"/>
              <a:t>the compilation of the </a:t>
            </a:r>
            <a:r>
              <a:rPr lang="fr-FR" dirty="0" err="1"/>
              <a:t>Qserv</a:t>
            </a:r>
            <a:r>
              <a:rPr lang="fr-FR" dirty="0"/>
              <a:t> software.</a:t>
            </a:r>
          </a:p>
          <a:p>
            <a:pPr lvl="2"/>
            <a:r>
              <a:rPr lang="fr-FR" dirty="0"/>
              <a:t>the </a:t>
            </a:r>
            <a:r>
              <a:rPr lang="fr-FR" dirty="0" err="1"/>
              <a:t>deployement</a:t>
            </a:r>
            <a:r>
              <a:rPr lang="fr-FR" dirty="0"/>
              <a:t> of </a:t>
            </a:r>
            <a:r>
              <a:rPr lang="fr-FR" dirty="0" err="1"/>
              <a:t>Qserv</a:t>
            </a:r>
            <a:r>
              <a:rPr lang="fr-FR" dirty="0"/>
              <a:t> on the cluster.</a:t>
            </a:r>
          </a:p>
          <a:p>
            <a:pPr lvl="1"/>
            <a:r>
              <a:rPr lang="fr-FR" dirty="0"/>
              <a:t>Accessible </a:t>
            </a:r>
            <a:r>
              <a:rPr lang="fr-FR" dirty="0" err="1"/>
              <a:t>from</a:t>
            </a:r>
            <a:r>
              <a:rPr lang="fr-FR" dirty="0"/>
              <a:t> SLAC.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50 </a:t>
            </a:r>
            <a:r>
              <a:rPr lang="fr-FR" dirty="0" err="1"/>
              <a:t>Qserv</a:t>
            </a:r>
            <a:r>
              <a:rPr lang="fr-FR" dirty="0"/>
              <a:t> </a:t>
            </a:r>
            <a:r>
              <a:rPr lang="fr-FR" dirty="0" err="1"/>
              <a:t>nodes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Dell / CC-IN2P3 </a:t>
            </a:r>
            <a:r>
              <a:rPr lang="fr-FR" dirty="0" err="1"/>
              <a:t>partnership</a:t>
            </a:r>
            <a:r>
              <a:rPr lang="fr-FR" dirty="0"/>
              <a:t>.</a:t>
            </a:r>
          </a:p>
          <a:p>
            <a:pPr lvl="1"/>
            <a:r>
              <a:rPr lang="fr-FR" i="1" dirty="0" err="1"/>
              <a:t>ccqserv</a:t>
            </a:r>
            <a:r>
              <a:rPr lang="fr-FR" i="1" dirty="0"/>
              <a:t>{100..149}.in2p3.fr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Dell servers R620 and R630</a:t>
            </a:r>
          </a:p>
          <a:p>
            <a:pPr lvl="2"/>
            <a:r>
              <a:rPr lang="fr-FR" dirty="0"/>
              <a:t>Intel Xeon, 16GB RAM</a:t>
            </a:r>
          </a:p>
          <a:p>
            <a:pPr lvl="2"/>
            <a:r>
              <a:rPr lang="fr-FR" dirty="0" smtClean="0"/>
              <a:t>7 TB of usable </a:t>
            </a:r>
            <a:r>
              <a:rPr lang="fr-FR" dirty="0" err="1" smtClean="0"/>
              <a:t>storage</a:t>
            </a:r>
            <a:endParaRPr lang="fr-FR" dirty="0"/>
          </a:p>
          <a:p>
            <a:pPr lvl="1"/>
            <a:r>
              <a:rPr lang="fr-FR" dirty="0" err="1"/>
              <a:t>run</a:t>
            </a:r>
            <a:r>
              <a:rPr lang="fr-FR" dirty="0"/>
              <a:t> the </a:t>
            </a:r>
            <a:r>
              <a:rPr lang="fr-FR" dirty="0" err="1"/>
              <a:t>Qserv</a:t>
            </a:r>
            <a:r>
              <a:rPr lang="fr-FR" dirty="0"/>
              <a:t> software (1 master, 49 slaves).</a:t>
            </a:r>
          </a:p>
          <a:p>
            <a:pPr lvl="1"/>
            <a:r>
              <a:rPr lang="fr-FR" dirty="0" err="1"/>
              <a:t>private</a:t>
            </a:r>
            <a:r>
              <a:rPr lang="fr-FR" dirty="0"/>
              <a:t> </a:t>
            </a:r>
            <a:r>
              <a:rPr lang="fr-FR" dirty="0" err="1"/>
              <a:t>subnetwork</a:t>
            </a:r>
            <a:r>
              <a:rPr lang="fr-FR" dirty="0"/>
              <a:t> (</a:t>
            </a:r>
            <a:r>
              <a:rPr lang="fr-FR" dirty="0" err="1"/>
              <a:t>nodes</a:t>
            </a:r>
            <a:r>
              <a:rPr lang="fr-FR" dirty="0"/>
              <a:t> accessible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i="1" dirty="0" err="1"/>
              <a:t>ccqservbuild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 smtClean="0"/>
              <a:t>).</a:t>
            </a:r>
          </a:p>
          <a:p>
            <a:pPr lvl="1"/>
            <a:endParaRPr lang="fr-FR" dirty="0" smtClean="0"/>
          </a:p>
          <a:p>
            <a:pPr marL="109728" indent="0">
              <a:buNone/>
            </a:pPr>
            <a:r>
              <a:rPr lang="fr-FR" dirty="0" smtClean="0"/>
              <a:t>(</a:t>
            </a:r>
            <a:r>
              <a:rPr lang="fr-FR" dirty="0" err="1" smtClean="0"/>
              <a:t>Credit</a:t>
            </a:r>
            <a:r>
              <a:rPr lang="fr-FR" dirty="0" smtClean="0"/>
              <a:t>: Yvan Calas)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err="1" smtClean="0"/>
              <a:t>Qserv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Visit of NCSA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800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Tape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have a major </a:t>
            </a:r>
            <a:r>
              <a:rPr lang="fr-FR" dirty="0" err="1" smtClean="0"/>
              <a:t>role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Balance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nearline</a:t>
            </a:r>
            <a:r>
              <a:rPr lang="fr-FR" dirty="0" smtClean="0"/>
              <a:t> and pure archive </a:t>
            </a:r>
            <a:r>
              <a:rPr lang="fr-FR" dirty="0" err="1" smtClean="0"/>
              <a:t>storage</a:t>
            </a:r>
            <a:r>
              <a:rPr lang="fr-FR" dirty="0" smtClean="0"/>
              <a:t> ?</a:t>
            </a:r>
          </a:p>
          <a:p>
            <a:endParaRPr lang="fr-FR" dirty="0" smtClean="0"/>
          </a:p>
          <a:p>
            <a:r>
              <a:rPr lang="fr-FR" dirty="0" smtClean="0"/>
              <a:t>Hard drives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preferred</a:t>
            </a:r>
            <a:r>
              <a:rPr lang="fr-FR" dirty="0" smtClean="0"/>
              <a:t> to SSD:</a:t>
            </a:r>
          </a:p>
          <a:p>
            <a:pPr lvl="1"/>
            <a:r>
              <a:rPr lang="fr-FR" dirty="0" err="1" smtClean="0"/>
              <a:t>prices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converge in the </a:t>
            </a:r>
            <a:r>
              <a:rPr lang="fr-FR" dirty="0" err="1" smtClean="0"/>
              <a:t>next</a:t>
            </a:r>
            <a:r>
              <a:rPr lang="fr-FR" dirty="0" smtClean="0"/>
              <a:t> couple of </a:t>
            </a:r>
            <a:r>
              <a:rPr lang="fr-FR" dirty="0" err="1" smtClean="0"/>
              <a:t>years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SSD usage </a:t>
            </a:r>
            <a:r>
              <a:rPr lang="fr-FR" dirty="0" err="1" smtClean="0"/>
              <a:t>limited</a:t>
            </a:r>
            <a:r>
              <a:rPr lang="fr-FR" dirty="0" smtClean="0"/>
              <a:t> at the moment for key </a:t>
            </a:r>
            <a:r>
              <a:rPr lang="fr-FR" dirty="0" err="1" smtClean="0"/>
              <a:t>apps</a:t>
            </a:r>
            <a:r>
              <a:rPr lang="fr-FR" dirty="0"/>
              <a:t> </a:t>
            </a:r>
            <a:r>
              <a:rPr lang="fr-FR" dirty="0" smtClean="0"/>
              <a:t>(GPFS </a:t>
            </a:r>
            <a:r>
              <a:rPr lang="fr-FR" dirty="0" err="1" smtClean="0"/>
              <a:t>metadata</a:t>
            </a:r>
            <a:r>
              <a:rPr lang="fr-FR" dirty="0" smtClean="0"/>
              <a:t>, HPSS and </a:t>
            </a:r>
            <a:r>
              <a:rPr lang="fr-FR" dirty="0" err="1" smtClean="0"/>
              <a:t>dCache</a:t>
            </a:r>
            <a:r>
              <a:rPr lang="fr-FR" dirty="0" smtClean="0"/>
              <a:t> </a:t>
            </a:r>
            <a:r>
              <a:rPr lang="fr-FR" dirty="0" err="1" smtClean="0"/>
              <a:t>databases</a:t>
            </a:r>
            <a:r>
              <a:rPr lang="fr-FR" dirty="0" smtClean="0"/>
              <a:t> etc…).</a:t>
            </a:r>
          </a:p>
          <a:p>
            <a:pPr lvl="1"/>
            <a:endParaRPr lang="fr-FR" dirty="0"/>
          </a:p>
          <a:p>
            <a:r>
              <a:rPr lang="fr-FR" dirty="0" smtClean="0"/>
              <a:t>Heavy I/O </a:t>
            </a:r>
            <a:r>
              <a:rPr lang="fr-FR" dirty="0" err="1" smtClean="0"/>
              <a:t>still</a:t>
            </a:r>
            <a:r>
              <a:rPr lang="fr-FR" dirty="0" smtClean="0"/>
              <a:t> and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heavier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Lots of « </a:t>
            </a:r>
            <a:r>
              <a:rPr lang="fr-FR" dirty="0" err="1" smtClean="0"/>
              <a:t>random</a:t>
            </a:r>
            <a:r>
              <a:rPr lang="fr-FR" dirty="0" smtClean="0"/>
              <a:t> » I/O: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for </a:t>
            </a:r>
            <a:r>
              <a:rPr lang="fr-FR" dirty="0" err="1" smtClean="0"/>
              <a:t>seek</a:t>
            </a:r>
            <a:r>
              <a:rPr lang="fr-FR" dirty="0" smtClean="0"/>
              <a:t>, </a:t>
            </a:r>
            <a:r>
              <a:rPr lang="fr-FR" dirty="0" err="1" smtClean="0"/>
              <a:t>read</a:t>
            </a:r>
            <a:r>
              <a:rPr lang="fr-FR" dirty="0" smtClean="0"/>
              <a:t>, </a:t>
            </a:r>
            <a:r>
              <a:rPr lang="fr-FR" dirty="0" err="1" smtClean="0"/>
              <a:t>write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Simple put/</a:t>
            </a:r>
            <a:r>
              <a:rPr lang="fr-FR" dirty="0" err="1" smtClean="0"/>
              <a:t>get</a:t>
            </a:r>
            <a:r>
              <a:rPr lang="fr-FR" dirty="0" smtClean="0"/>
              <a:t> interaction not </a:t>
            </a:r>
            <a:r>
              <a:rPr lang="fr-FR" dirty="0" err="1" smtClean="0"/>
              <a:t>sufficient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r>
              <a:rPr lang="fr-FR" dirty="0" err="1"/>
              <a:t>B</a:t>
            </a:r>
            <a:r>
              <a:rPr lang="fr-FR" dirty="0" err="1" smtClean="0"/>
              <a:t>ig</a:t>
            </a:r>
            <a:r>
              <a:rPr lang="fr-FR" dirty="0" smtClean="0"/>
              <a:t> </a:t>
            </a:r>
            <a:r>
              <a:rPr lang="fr-FR" dirty="0" err="1" smtClean="0"/>
              <a:t>metadata</a:t>
            </a:r>
            <a:r>
              <a:rPr lang="fr-FR" dirty="0" smtClean="0"/>
              <a:t> challenge (</a:t>
            </a:r>
            <a:r>
              <a:rPr lang="fr-FR" dirty="0" err="1" smtClean="0"/>
              <a:t>storage</a:t>
            </a:r>
            <a:r>
              <a:rPr lang="fr-FR" dirty="0" smtClean="0"/>
              <a:t> system </a:t>
            </a:r>
            <a:r>
              <a:rPr lang="fr-FR" dirty="0" err="1" smtClean="0"/>
              <a:t>metadata</a:t>
            </a:r>
            <a:r>
              <a:rPr lang="fr-FR" dirty="0" smtClean="0"/>
              <a:t>).</a:t>
            </a:r>
          </a:p>
          <a:p>
            <a:pPr lvl="1"/>
            <a:endParaRPr lang="fr-FR" dirty="0" smtClean="0"/>
          </a:p>
          <a:p>
            <a:r>
              <a:rPr lang="fr-FR" dirty="0"/>
              <a:t>Data life cycle </a:t>
            </a:r>
            <a:r>
              <a:rPr lang="fr-FR" dirty="0" err="1"/>
              <a:t>improvements</a:t>
            </a:r>
            <a:r>
              <a:rPr lang="fr-FR" dirty="0"/>
              <a:t>: </a:t>
            </a:r>
            <a:endParaRPr lang="fr-FR" dirty="0" smtClean="0"/>
          </a:p>
          <a:p>
            <a:pPr lvl="1"/>
            <a:r>
              <a:rPr lang="fr-FR" dirty="0" smtClean="0"/>
              <a:t>&gt; 100 groups, 5000 </a:t>
            </a:r>
            <a:r>
              <a:rPr lang="fr-FR" dirty="0" err="1" smtClean="0"/>
              <a:t>users</a:t>
            </a:r>
            <a:r>
              <a:rPr lang="fr-FR" dirty="0" smtClean="0"/>
              <a:t> (~ 2000 active </a:t>
            </a:r>
            <a:r>
              <a:rPr lang="fr-FR" dirty="0" err="1" smtClean="0"/>
              <a:t>users</a:t>
            </a:r>
            <a:r>
              <a:rPr lang="fr-FR" dirty="0" smtClean="0"/>
              <a:t>).</a:t>
            </a:r>
          </a:p>
          <a:p>
            <a:pPr lvl="1"/>
            <a:r>
              <a:rPr lang="fr-FR" dirty="0" smtClean="0"/>
              <a:t>Data Management Plan.</a:t>
            </a:r>
          </a:p>
          <a:p>
            <a:pPr lvl="1"/>
            <a:r>
              <a:rPr lang="fr-FR" dirty="0" err="1" smtClean="0"/>
              <a:t>archival</a:t>
            </a:r>
            <a:r>
              <a:rPr lang="fr-FR" dirty="0" smtClean="0"/>
              <a:t> </a:t>
            </a:r>
            <a:r>
              <a:rPr lang="fr-FR" dirty="0"/>
              <a:t>service </a:t>
            </a:r>
            <a:r>
              <a:rPr lang="fr-FR" dirty="0" err="1"/>
              <a:t>beyond</a:t>
            </a:r>
            <a:r>
              <a:rPr lang="fr-FR" dirty="0"/>
              <a:t> simple bit </a:t>
            </a:r>
            <a:r>
              <a:rPr lang="fr-FR" dirty="0" err="1"/>
              <a:t>preservation</a:t>
            </a:r>
            <a:r>
              <a:rPr lang="fr-FR" dirty="0"/>
              <a:t> </a:t>
            </a:r>
            <a:r>
              <a:rPr lang="fr-FR" dirty="0" smtClean="0"/>
              <a:t>?</a:t>
            </a:r>
          </a:p>
          <a:p>
            <a:pPr lvl="1"/>
            <a:r>
              <a:rPr lang="fr-FR" dirty="0" smtClean="0"/>
              <a:t>OAIS, </a:t>
            </a:r>
            <a:r>
              <a:rPr lang="fr-FR" dirty="0" err="1" smtClean="0"/>
              <a:t>dublin</a:t>
            </a:r>
            <a:r>
              <a:rPr lang="fr-FR" dirty="0" smtClean="0"/>
              <a:t> </a:t>
            </a:r>
            <a:r>
              <a:rPr lang="fr-FR" dirty="0" err="1" smtClean="0"/>
              <a:t>core</a:t>
            </a:r>
            <a:r>
              <a:rPr lang="fr-FR" dirty="0"/>
              <a:t> </a:t>
            </a:r>
            <a:r>
              <a:rPr lang="fr-FR" dirty="0" err="1" smtClean="0"/>
              <a:t>metadata</a:t>
            </a:r>
            <a:r>
              <a:rPr lang="fr-FR" dirty="0"/>
              <a:t>.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err="1" smtClean="0"/>
              <a:t>Provide</a:t>
            </a:r>
            <a:r>
              <a:rPr lang="fr-FR" dirty="0" smtClean="0"/>
              <a:t> interfaces for Open data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Storage prospects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Visit of NCSA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Assessment</a:t>
            </a:r>
            <a:r>
              <a:rPr lang="fr-FR" dirty="0"/>
              <a:t> of </a:t>
            </a:r>
            <a:r>
              <a:rPr lang="fr-FR" dirty="0" err="1"/>
              <a:t>object</a:t>
            </a:r>
            <a:r>
              <a:rPr lang="fr-FR" dirty="0"/>
              <a:t> </a:t>
            </a:r>
            <a:r>
              <a:rPr lang="fr-FR" dirty="0" err="1"/>
              <a:t>storage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Swift: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at the moment.</a:t>
            </a:r>
          </a:p>
          <a:p>
            <a:pPr lvl="1"/>
            <a:r>
              <a:rPr lang="fr-FR" dirty="0"/>
              <a:t>Swift  extra value </a:t>
            </a:r>
            <a:r>
              <a:rPr lang="fr-FR" dirty="0" err="1"/>
              <a:t>wrt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already</a:t>
            </a:r>
            <a:r>
              <a:rPr lang="fr-FR" dirty="0"/>
              <a:t> have: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proven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Ceph</a:t>
            </a:r>
            <a:r>
              <a:rPr lang="fr-FR" dirty="0"/>
              <a:t> (but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an </a:t>
            </a:r>
            <a:r>
              <a:rPr lang="fr-FR" dirty="0" err="1"/>
              <a:t>object</a:t>
            </a:r>
            <a:r>
              <a:rPr lang="fr-FR" dirty="0"/>
              <a:t> </a:t>
            </a:r>
            <a:r>
              <a:rPr lang="fr-FR" dirty="0" err="1"/>
              <a:t>storage</a:t>
            </a:r>
            <a:r>
              <a:rPr lang="fr-FR" dirty="0"/>
              <a:t>): </a:t>
            </a:r>
            <a:r>
              <a:rPr lang="fr-FR" dirty="0" err="1"/>
              <a:t>evaluation</a:t>
            </a:r>
            <a:r>
              <a:rPr lang="fr-FR" dirty="0"/>
              <a:t> </a:t>
            </a:r>
            <a:r>
              <a:rPr lang="fr-FR" dirty="0" err="1"/>
              <a:t>starting</a:t>
            </a:r>
            <a:r>
              <a:rPr lang="fr-FR" dirty="0"/>
              <a:t> in the </a:t>
            </a:r>
            <a:r>
              <a:rPr lang="fr-FR" dirty="0" err="1"/>
              <a:t>next</a:t>
            </a:r>
            <a:r>
              <a:rPr lang="fr-FR" dirty="0"/>
              <a:t> couple of </a:t>
            </a:r>
            <a:r>
              <a:rPr lang="fr-FR" dirty="0" err="1"/>
              <a:t>months</a:t>
            </a:r>
            <a:r>
              <a:rPr lang="fr-FR" dirty="0"/>
              <a:t>.</a:t>
            </a:r>
          </a:p>
          <a:p>
            <a:pPr lvl="1"/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Hadoop</a:t>
            </a:r>
            <a:r>
              <a:rPr lang="fr-FR" dirty="0"/>
              <a:t>, </a:t>
            </a:r>
            <a:r>
              <a:rPr lang="fr-FR" dirty="0" err="1"/>
              <a:t>MapReduce</a:t>
            </a:r>
            <a:r>
              <a:rPr lang="fr-FR" dirty="0"/>
              <a:t> type of </a:t>
            </a:r>
            <a:r>
              <a:rPr lang="fr-FR" dirty="0" err="1"/>
              <a:t>systems</a:t>
            </a:r>
            <a:r>
              <a:rPr lang="fr-FR" dirty="0"/>
              <a:t>: no plans </a:t>
            </a:r>
            <a:r>
              <a:rPr lang="fr-FR" dirty="0" err="1"/>
              <a:t>yet</a:t>
            </a:r>
            <a:r>
              <a:rPr lang="fr-FR" dirty="0"/>
              <a:t> as not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 </a:t>
            </a:r>
            <a:r>
              <a:rPr lang="fr-FR" dirty="0" err="1"/>
              <a:t>expressed</a:t>
            </a:r>
            <a:r>
              <a:rPr lang="fr-FR" dirty="0"/>
              <a:t> by </a:t>
            </a:r>
            <a:r>
              <a:rPr lang="fr-FR" dirty="0" err="1"/>
              <a:t>our</a:t>
            </a:r>
            <a:r>
              <a:rPr lang="fr-FR" dirty="0"/>
              <a:t> user </a:t>
            </a:r>
            <a:r>
              <a:rPr lang="fr-FR" dirty="0" err="1"/>
              <a:t>community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Metadata</a:t>
            </a:r>
            <a:r>
              <a:rPr lang="fr-FR" dirty="0"/>
              <a:t>: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</a:t>
            </a:r>
            <a:r>
              <a:rPr lang="fr-FR" dirty="0" err="1"/>
              <a:t>massively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storage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Limit</a:t>
            </a:r>
            <a:r>
              <a:rPr lang="fr-FR" dirty="0"/>
              <a:t> the </a:t>
            </a:r>
            <a:r>
              <a:rPr lang="fr-FR" dirty="0" err="1"/>
              <a:t>amount</a:t>
            </a:r>
            <a:r>
              <a:rPr lang="fr-FR" dirty="0"/>
              <a:t> of files =&gt; </a:t>
            </a:r>
            <a:r>
              <a:rPr lang="fr-FR" dirty="0" err="1"/>
              <a:t>increased</a:t>
            </a:r>
            <a:r>
              <a:rPr lang="fr-FR" dirty="0"/>
              <a:t> file size.</a:t>
            </a:r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Storage prospects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Visit of NCSA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1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Hardware:</a:t>
            </a:r>
          </a:p>
          <a:p>
            <a:pPr lvl="1"/>
            <a:r>
              <a:rPr lang="fr-FR" dirty="0" smtClean="0"/>
              <a:t>Storage on </a:t>
            </a:r>
            <a:r>
              <a:rPr lang="fr-FR" dirty="0" err="1" smtClean="0"/>
              <a:t>disk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Storage on tape.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Software:</a:t>
            </a:r>
          </a:p>
          <a:p>
            <a:pPr lvl="1"/>
            <a:r>
              <a:rPr lang="fr-FR" dirty="0" smtClean="0"/>
              <a:t>Storage services.</a:t>
            </a:r>
          </a:p>
          <a:p>
            <a:pPr lvl="1"/>
            <a:endParaRPr lang="fr-FR" dirty="0"/>
          </a:p>
          <a:p>
            <a:r>
              <a:rPr lang="fr-FR" dirty="0" err="1" smtClean="0"/>
              <a:t>Pitfalls</a:t>
            </a:r>
            <a:r>
              <a:rPr lang="fr-FR" dirty="0" smtClean="0"/>
              <a:t> and </a:t>
            </a:r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learned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Storage </a:t>
            </a:r>
            <a:r>
              <a:rPr lang="fr-FR" dirty="0" err="1" smtClean="0"/>
              <a:t>needs</a:t>
            </a:r>
            <a:r>
              <a:rPr lang="fr-FR" dirty="0" smtClean="0"/>
              <a:t> in the </a:t>
            </a:r>
            <a:r>
              <a:rPr lang="fr-FR" dirty="0" err="1" smtClean="0"/>
              <a:t>near</a:t>
            </a:r>
            <a:r>
              <a:rPr lang="fr-FR" dirty="0" smtClean="0"/>
              <a:t> future.</a:t>
            </a:r>
          </a:p>
          <a:p>
            <a:endParaRPr lang="fr-FR" dirty="0"/>
          </a:p>
          <a:p>
            <a:r>
              <a:rPr lang="fr-FR" dirty="0" smtClean="0"/>
              <a:t>Prospects.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Visit of NCSA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868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Storage at CC-IN2P3: </a:t>
            </a:r>
            <a:r>
              <a:rPr lang="fr-FR" dirty="0" err="1" smtClean="0"/>
              <a:t>disk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Visit of NCSA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3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4589684" y="3310853"/>
            <a:ext cx="4458273" cy="2946171"/>
            <a:chOff x="395536" y="3120378"/>
            <a:chExt cx="4458273" cy="2946171"/>
          </a:xfrm>
        </p:grpSpPr>
        <p:grpSp>
          <p:nvGrpSpPr>
            <p:cNvPr id="13" name="Groupe 12"/>
            <p:cNvGrpSpPr/>
            <p:nvPr/>
          </p:nvGrpSpPr>
          <p:grpSpPr>
            <a:xfrm>
              <a:off x="395536" y="3402253"/>
              <a:ext cx="4458273" cy="2664296"/>
              <a:chOff x="1974921" y="4077072"/>
              <a:chExt cx="5286564" cy="1754326"/>
            </a:xfrm>
          </p:grpSpPr>
          <p:sp>
            <p:nvSpPr>
              <p:cNvPr id="14" name="Rectangle à coins arrondis 13"/>
              <p:cNvSpPr/>
              <p:nvPr/>
            </p:nvSpPr>
            <p:spPr>
              <a:xfrm>
                <a:off x="1974921" y="4077072"/>
                <a:ext cx="5286564" cy="1754326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2066086" y="4169405"/>
                <a:ext cx="5104235" cy="162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File System: GPFS (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1.9 </a:t>
                </a:r>
                <a:r>
                  <a:rPr lang="fr-FR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PBs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fr-FR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File servers: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xrootd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dCache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 </a:t>
                </a:r>
                <a:r>
                  <a:rPr lang="fr-FR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PBs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Used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High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Energy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Physics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(LHC etc…)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FR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 Storage System: HPSS (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600 </a:t>
                </a:r>
                <a:r>
                  <a:rPr lang="fr-FR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TBs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Used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as a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disk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cache in front of the tapes.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FR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Middlewares: SRM,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iRODS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840 </a:t>
                </a:r>
                <a:r>
                  <a:rPr lang="fr-FR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TBs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endParaRPr lang="fr-FR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Databases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mySQL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PostGres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Oracle 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(57 </a:t>
                </a:r>
                <a:r>
                  <a:rPr lang="fr-FR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TBs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Rectangle à coins arrondis 11"/>
            <p:cNvSpPr/>
            <p:nvPr/>
          </p:nvSpPr>
          <p:spPr>
            <a:xfrm>
              <a:off x="1976600" y="3120378"/>
              <a:ext cx="1296144" cy="2818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</a:t>
              </a:r>
              <a:endPara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79512" y="3286045"/>
            <a:ext cx="4176464" cy="3536690"/>
            <a:chOff x="4853809" y="626845"/>
            <a:chExt cx="4176464" cy="3536690"/>
          </a:xfrm>
        </p:grpSpPr>
        <p:grpSp>
          <p:nvGrpSpPr>
            <p:cNvPr id="8" name="Groupe 7"/>
            <p:cNvGrpSpPr/>
            <p:nvPr/>
          </p:nvGrpSpPr>
          <p:grpSpPr>
            <a:xfrm>
              <a:off x="4853809" y="908720"/>
              <a:ext cx="4176464" cy="3254815"/>
              <a:chOff x="4185087" y="764704"/>
              <a:chExt cx="4832900" cy="2766592"/>
            </a:xfrm>
          </p:grpSpPr>
          <p:sp>
            <p:nvSpPr>
              <p:cNvPr id="9" name="Rectangle à coins arrondis 8"/>
              <p:cNvSpPr/>
              <p:nvPr/>
            </p:nvSpPr>
            <p:spPr>
              <a:xfrm>
                <a:off x="4185087" y="764704"/>
                <a:ext cx="4725656" cy="2448272"/>
              </a:xfrm>
              <a:prstGeom prst="roundRect">
                <a:avLst/>
              </a:prstGeom>
              <a:solidFill>
                <a:srgbClr val="02A0CA"/>
              </a:solidFill>
              <a:ln>
                <a:solidFill>
                  <a:srgbClr val="02A0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4283969" y="836712"/>
                <a:ext cx="4734018" cy="269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Direct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Attached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Storage servers (DAS):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Dell servers (R720xd + MD1200)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~ 240 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servers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apacity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 </a:t>
                </a:r>
                <a:r>
                  <a:rPr lang="fr-FR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PBs</a:t>
                </a:r>
                <a:endParaRPr lang="fr-FR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Disk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attached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via SAS: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Dell servers ( R620 + MD3260)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Capacity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1.9 </a:t>
                </a:r>
                <a:r>
                  <a:rPr lang="fr-FR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PBs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Storage Area Network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disk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arrays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(SAN):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IBM V7000 and DCS3700, Hitachi HUS 130.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Capacity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 </a:t>
                </a:r>
                <a:r>
                  <a:rPr lang="fr-FR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TBs</a:t>
                </a:r>
                <a:endPara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Rectangle à coins arrondis 15"/>
            <p:cNvSpPr/>
            <p:nvPr/>
          </p:nvSpPr>
          <p:spPr>
            <a:xfrm>
              <a:off x="6336694" y="626845"/>
              <a:ext cx="1296144" cy="281875"/>
            </a:xfrm>
            <a:prstGeom prst="roundRect">
              <a:avLst/>
            </a:prstGeom>
            <a:solidFill>
              <a:srgbClr val="02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8" y="566078"/>
            <a:ext cx="5775244" cy="26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Storage at CC-IN2P3: tapes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Visit of NCSA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5940152" y="6492875"/>
            <a:ext cx="1375048" cy="365125"/>
          </a:xfrm>
        </p:spPr>
        <p:txBody>
          <a:bodyPr/>
          <a:lstStyle/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4</a:t>
            </a:fld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76" y="3384190"/>
            <a:ext cx="1680307" cy="25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460375" y="4221088"/>
            <a:ext cx="4255641" cy="1440160"/>
            <a:chOff x="1517684" y="4077072"/>
            <a:chExt cx="5286564" cy="1754326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1517684" y="4077072"/>
              <a:ext cx="5286564" cy="17543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700013" y="4077072"/>
              <a:ext cx="5104235" cy="1687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Mass </a:t>
              </a: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torage </a:t>
              </a: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ystem: HPSS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</a:t>
              </a:r>
              <a:r>
                <a:rPr lang="fr-F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PBs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Max 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traffic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HPSS): 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fr-F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TBs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/ </a:t>
              </a:r>
              <a:r>
                <a:rPr lang="fr-F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day</a:t>
              </a:r>
              <a:endParaRPr lang="fr-FR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Interfaced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our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disk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services</a:t>
              </a:r>
            </a:p>
            <a:p>
              <a:pPr lvl="1"/>
              <a:endParaRPr lang="fr-FR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Backup service: TSM (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PB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199738" y="1196752"/>
            <a:ext cx="3968927" cy="2147946"/>
            <a:chOff x="4185087" y="764704"/>
            <a:chExt cx="4832900" cy="2808852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4185087" y="764704"/>
              <a:ext cx="4725656" cy="2448272"/>
            </a:xfrm>
            <a:prstGeom prst="roundRect">
              <a:avLst/>
            </a:prstGeom>
            <a:solidFill>
              <a:srgbClr val="02A0CA"/>
            </a:solidFill>
            <a:ln>
              <a:solidFill>
                <a:srgbClr val="02A0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283968" y="836712"/>
              <a:ext cx="4734019" cy="2736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Oracle/STK SL8500 librairies: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40,000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slots (T10K and LTO4)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Max 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capacity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320 </a:t>
              </a:r>
              <a:r>
                <a:rPr lang="fr-F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PBs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T10KD tapes)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111 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tape drives</a:t>
              </a:r>
            </a:p>
            <a:p>
              <a:pPr lvl="1"/>
              <a:endParaRPr lang="fr-FR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IBM TS3500 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library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3500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slots (LTO6)</a:t>
              </a:r>
            </a:p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AutoShape 2" descr="imap://nief@simap.in2p3.fr:993/fetch%3EUID%3E/INBOX%3E52542?part=1.2&amp;type=image/jpeg&amp;filename=robo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4" y="698853"/>
            <a:ext cx="5004048" cy="3050700"/>
          </a:xfrm>
          <a:prstGeom prst="rect">
            <a:avLst/>
          </a:prstGeom>
        </p:spPr>
      </p:pic>
      <p:sp>
        <p:nvSpPr>
          <p:cNvPr id="15" name="Virage 14"/>
          <p:cNvSpPr/>
          <p:nvPr/>
        </p:nvSpPr>
        <p:spPr>
          <a:xfrm flipV="1">
            <a:off x="3930145" y="3428999"/>
            <a:ext cx="2391934" cy="500573"/>
          </a:xfrm>
          <a:prstGeom prst="bentArrow">
            <a:avLst>
              <a:gd name="adj1" fmla="val 25000"/>
              <a:gd name="adj2" fmla="val 30291"/>
              <a:gd name="adj3" fmla="val 25000"/>
              <a:gd name="adj4" fmla="val 43750"/>
            </a:avLst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492093" y="914876"/>
            <a:ext cx="1296144" cy="281875"/>
          </a:xfrm>
          <a:prstGeom prst="roundRect">
            <a:avLst/>
          </a:prstGeom>
          <a:solidFill>
            <a:srgbClr val="02A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940123" y="3929572"/>
            <a:ext cx="1296144" cy="28187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23111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/>
              <a:t>4 Oracle/STK SL8500 </a:t>
            </a:r>
            <a:r>
              <a:rPr lang="fr-FR" sz="2800" dirty="0" err="1"/>
              <a:t>libraries</a:t>
            </a:r>
            <a:r>
              <a:rPr lang="fr-FR" sz="2800" dirty="0"/>
              <a:t> (4 x 10000 </a:t>
            </a:r>
            <a:r>
              <a:rPr lang="fr-FR" sz="2800" dirty="0" smtClean="0"/>
              <a:t>slots</a:t>
            </a:r>
            <a:r>
              <a:rPr lang="fr-FR" sz="2800" dirty="0"/>
              <a:t>) for HPSS and TSM.</a:t>
            </a:r>
          </a:p>
          <a:p>
            <a:pPr>
              <a:defRPr/>
            </a:pPr>
            <a:r>
              <a:rPr lang="fr-FR" sz="2800" dirty="0"/>
              <a:t>1</a:t>
            </a:r>
            <a:r>
              <a:rPr lang="fr-FR" sz="2800" dirty="0" smtClean="0"/>
              <a:t> </a:t>
            </a:r>
            <a:r>
              <a:rPr lang="fr-FR" sz="2800" dirty="0"/>
              <a:t>IBM TS3500 </a:t>
            </a:r>
            <a:r>
              <a:rPr lang="fr-FR" sz="2800" dirty="0" err="1"/>
              <a:t>library</a:t>
            </a:r>
            <a:r>
              <a:rPr lang="fr-FR" sz="2800" dirty="0"/>
              <a:t> </a:t>
            </a:r>
            <a:r>
              <a:rPr lang="fr-FR" sz="2800" dirty="0" smtClean="0"/>
              <a:t>(3500 slots</a:t>
            </a:r>
            <a:r>
              <a:rPr lang="fr-FR" sz="2800" dirty="0"/>
              <a:t>) for TSM</a:t>
            </a:r>
            <a:r>
              <a:rPr lang="fr-FR" sz="2800" dirty="0" smtClean="0"/>
              <a:t>.</a:t>
            </a:r>
            <a:endParaRPr lang="fr-FR" sz="2800" dirty="0"/>
          </a:p>
          <a:p>
            <a:pPr>
              <a:defRPr/>
            </a:pPr>
            <a:r>
              <a:rPr lang="fr-FR" altLang="fr-FR" sz="2800" dirty="0"/>
              <a:t>Tape media: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alt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/>
              <a:t>Storage hardware as of </a:t>
            </a:r>
            <a:r>
              <a:rPr lang="fr-FR" dirty="0" err="1"/>
              <a:t>today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Visit of NCSA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5</a:t>
            </a:fld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24193"/>
              </p:ext>
            </p:extLst>
          </p:nvPr>
        </p:nvGraphicFramePr>
        <p:xfrm>
          <a:off x="539552" y="2708920"/>
          <a:ext cx="7776865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/>
                <a:gridCol w="1737535"/>
                <a:gridCol w="1373211"/>
                <a:gridCol w="1429262"/>
                <a:gridCol w="1681484"/>
              </a:tblGrid>
              <a:tr h="99381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r>
                        <a:rPr lang="fr-F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 drives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2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T10K-B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1TB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MB/s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HPSS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2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T10K-C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TB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MB/s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HPSS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2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T10K-D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 TB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 MB/s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fr-FR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HPSS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2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LTO4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GB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MB/s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TSM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2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LTO6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TB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MB/s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TSM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5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How </a:t>
            </a:r>
            <a:r>
              <a:rPr lang="fr-FR" dirty="0" err="1" smtClean="0"/>
              <a:t>experiments</a:t>
            </a:r>
            <a:r>
              <a:rPr lang="fr-FR" dirty="0" smtClean="0"/>
              <a:t> are </a:t>
            </a:r>
            <a:r>
              <a:rPr lang="fr-FR" dirty="0" err="1" smtClean="0"/>
              <a:t>dealing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storage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Visit of NCSA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6</a:t>
            </a:fld>
            <a:endParaRPr lang="fr-FR" dirty="0"/>
          </a:p>
        </p:txBody>
      </p:sp>
      <p:sp>
        <p:nvSpPr>
          <p:cNvPr id="7" name="Rectangle à coins arrondis 6"/>
          <p:cNvSpPr>
            <a:spLocks noChangeAspect="1"/>
          </p:cNvSpPr>
          <p:nvPr/>
        </p:nvSpPr>
        <p:spPr bwMode="auto">
          <a:xfrm>
            <a:off x="5580112" y="5302660"/>
            <a:ext cx="1836204" cy="972108"/>
          </a:xfrm>
          <a:prstGeom prst="roundRect">
            <a:avLst/>
          </a:prstGeom>
          <a:solidFill>
            <a:srgbClr val="E9E9E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TSM</a:t>
            </a:r>
          </a:p>
        </p:txBody>
      </p:sp>
      <p:sp>
        <p:nvSpPr>
          <p:cNvPr id="8" name="Rectangle à coins arrondis 7"/>
          <p:cNvSpPr>
            <a:spLocks noChangeAspect="1"/>
          </p:cNvSpPr>
          <p:nvPr/>
        </p:nvSpPr>
        <p:spPr bwMode="auto">
          <a:xfrm>
            <a:off x="2483768" y="5301208"/>
            <a:ext cx="1836204" cy="972108"/>
          </a:xfrm>
          <a:prstGeom prst="roundRect">
            <a:avLst/>
          </a:prstGeom>
          <a:solidFill>
            <a:srgbClr val="E9E9E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 smtClean="0">
                <a:latin typeface="Times New Roman" charset="0"/>
              </a:rPr>
              <a:t>HPSS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009519" y="2596319"/>
            <a:ext cx="4139952" cy="2520280"/>
            <a:chOff x="5009519" y="2596319"/>
            <a:chExt cx="4139952" cy="2520280"/>
          </a:xfrm>
        </p:grpSpPr>
        <p:sp>
          <p:nvSpPr>
            <p:cNvPr id="10" name="Rectangle à coins arrondis 9"/>
            <p:cNvSpPr/>
            <p:nvPr/>
          </p:nvSpPr>
          <p:spPr bwMode="auto">
            <a:xfrm>
              <a:off x="5009519" y="2596319"/>
              <a:ext cx="4139952" cy="252028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1" name="Rectangle à coins arrondis 10"/>
            <p:cNvSpPr>
              <a:spLocks noChangeAspect="1"/>
            </p:cNvSpPr>
            <p:nvPr/>
          </p:nvSpPr>
          <p:spPr bwMode="auto">
            <a:xfrm>
              <a:off x="7283578" y="3406409"/>
              <a:ext cx="1730636" cy="972108"/>
            </a:xfrm>
            <a:prstGeom prst="roundRect">
              <a:avLst/>
            </a:prstGeom>
            <a:solidFill>
              <a:srgbClr val="E9E9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err="1" smtClean="0">
                  <a:latin typeface="Times New Roman" charset="0"/>
                </a:rPr>
                <a:t>iRODS</a:t>
              </a:r>
              <a:endPara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Rectangle à coins arrondis 12"/>
            <p:cNvSpPr>
              <a:spLocks noChangeAspect="1"/>
            </p:cNvSpPr>
            <p:nvPr/>
          </p:nvSpPr>
          <p:spPr bwMode="auto">
            <a:xfrm>
              <a:off x="5519008" y="3388407"/>
              <a:ext cx="1730636" cy="972108"/>
            </a:xfrm>
            <a:prstGeom prst="roundRect">
              <a:avLst/>
            </a:prstGeom>
            <a:solidFill>
              <a:srgbClr val="E9E9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smtClean="0">
                  <a:latin typeface="Times New Roman" charset="0"/>
                </a:rPr>
                <a:t>SRM</a:t>
              </a:r>
              <a:endPara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14" name="Ellipse 13"/>
          <p:cNvSpPr/>
          <p:nvPr/>
        </p:nvSpPr>
        <p:spPr bwMode="auto">
          <a:xfrm>
            <a:off x="3451405" y="764704"/>
            <a:ext cx="2304256" cy="115212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Client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kumimoji="0" lang="fr-FR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apps</a:t>
            </a:r>
            <a:r>
              <a:rPr lang="fr-FR" sz="2400" b="1" dirty="0" smtClean="0">
                <a:latin typeface="Times New Roman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Times New Roman" charset="0"/>
              </a:rPr>
              <a:t>(local or distant </a:t>
            </a:r>
            <a:r>
              <a:rPr lang="fr-FR" sz="1200" b="1" dirty="0" err="1" smtClean="0">
                <a:latin typeface="Times New Roman" charset="0"/>
              </a:rPr>
              <a:t>apps</a:t>
            </a:r>
            <a:r>
              <a:rPr lang="fr-FR" sz="1200" b="1" dirty="0" smtClean="0">
                <a:latin typeface="Times New Roman" charset="0"/>
              </a:rPr>
              <a:t>)</a:t>
            </a:r>
            <a:endParaRPr kumimoji="0" lang="fr-FR" sz="1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0" y="2564904"/>
            <a:ext cx="4211960" cy="2520280"/>
            <a:chOff x="179512" y="2564904"/>
            <a:chExt cx="4392488" cy="2520280"/>
          </a:xfrm>
        </p:grpSpPr>
        <p:sp>
          <p:nvSpPr>
            <p:cNvPr id="16" name="Rectangle à coins arrondis 15"/>
            <p:cNvSpPr/>
            <p:nvPr/>
          </p:nvSpPr>
          <p:spPr bwMode="auto">
            <a:xfrm>
              <a:off x="179512" y="2564904"/>
              <a:ext cx="4392488" cy="252028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7" name="Rectangle à coins arrondis 16"/>
            <p:cNvSpPr>
              <a:spLocks noChangeAspect="1"/>
            </p:cNvSpPr>
            <p:nvPr/>
          </p:nvSpPr>
          <p:spPr bwMode="auto">
            <a:xfrm>
              <a:off x="2555776" y="3356992"/>
              <a:ext cx="1836204" cy="972108"/>
            </a:xfrm>
            <a:prstGeom prst="roundRect">
              <a:avLst/>
            </a:prstGeom>
            <a:solidFill>
              <a:srgbClr val="E9E9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smtClean="0">
                  <a:latin typeface="Times New Roman" charset="0"/>
                </a:rPr>
                <a:t>GPFS</a:t>
              </a:r>
              <a:endPara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Rectangle à coins arrondis 17"/>
            <p:cNvSpPr>
              <a:spLocks noChangeAspect="1"/>
            </p:cNvSpPr>
            <p:nvPr/>
          </p:nvSpPr>
          <p:spPr bwMode="auto">
            <a:xfrm>
              <a:off x="683568" y="3789040"/>
              <a:ext cx="1836204" cy="972108"/>
            </a:xfrm>
            <a:prstGeom prst="roundRect">
              <a:avLst/>
            </a:prstGeom>
            <a:solidFill>
              <a:srgbClr val="E9E9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err="1" smtClean="0">
                  <a:latin typeface="Times New Roman" charset="0"/>
                </a:rPr>
                <a:t>dCache</a:t>
              </a:r>
              <a:endPara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Rectangle à coins arrondis 18"/>
            <p:cNvSpPr>
              <a:spLocks noChangeAspect="1"/>
            </p:cNvSpPr>
            <p:nvPr/>
          </p:nvSpPr>
          <p:spPr bwMode="auto">
            <a:xfrm>
              <a:off x="683568" y="2708920"/>
              <a:ext cx="1836204" cy="972108"/>
            </a:xfrm>
            <a:prstGeom prst="roundRect">
              <a:avLst/>
            </a:prstGeom>
            <a:solidFill>
              <a:srgbClr val="E9E9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err="1" smtClean="0">
                  <a:latin typeface="Times New Roman" charset="0"/>
                </a:rPr>
                <a:t>xrootd</a:t>
              </a:r>
              <a:endPara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54616" y="1933997"/>
            <a:ext cx="2847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File servers / </a:t>
            </a:r>
            <a:r>
              <a:rPr lang="fr-FR" b="1" dirty="0" err="1" smtClean="0">
                <a:solidFill>
                  <a:srgbClr val="FF0000"/>
                </a:solidFill>
              </a:rPr>
              <a:t>filesystem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(local </a:t>
            </a:r>
            <a:r>
              <a:rPr lang="fr-FR" b="1" dirty="0" err="1" smtClean="0">
                <a:solidFill>
                  <a:srgbClr val="FF0000"/>
                </a:solidFill>
              </a:rPr>
              <a:t>access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444208" y="1916832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Middlewares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fr-FR" b="1" dirty="0" err="1" smtClean="0">
                <a:solidFill>
                  <a:srgbClr val="FF0000"/>
                </a:solidFill>
              </a:rPr>
              <a:t>wide</a:t>
            </a:r>
            <a:r>
              <a:rPr lang="fr-FR" b="1" dirty="0" smtClean="0">
                <a:solidFill>
                  <a:srgbClr val="FF0000"/>
                </a:solidFill>
              </a:rPr>
              <a:t> area </a:t>
            </a:r>
            <a:r>
              <a:rPr lang="fr-FR" b="1" dirty="0" err="1" smtClean="0">
                <a:solidFill>
                  <a:srgbClr val="FF0000"/>
                </a:solidFill>
              </a:rPr>
              <a:t>access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11560" y="537321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Mass Storage System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380312" y="5556429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Backup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8" name="Flèche angle droit à deux pointes 27"/>
          <p:cNvSpPr/>
          <p:nvPr/>
        </p:nvSpPr>
        <p:spPr>
          <a:xfrm rot="10800000">
            <a:off x="3689902" y="1844824"/>
            <a:ext cx="522058" cy="720080"/>
          </a:xfrm>
          <a:prstGeom prst="leftUpArrow">
            <a:avLst>
              <a:gd name="adj1" fmla="val 14053"/>
              <a:gd name="adj2" fmla="val 25000"/>
              <a:gd name="adj3" fmla="val 25000"/>
            </a:avLst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angle droit à deux pointes 28"/>
          <p:cNvSpPr/>
          <p:nvPr/>
        </p:nvSpPr>
        <p:spPr>
          <a:xfrm flipV="1">
            <a:off x="5233603" y="1844824"/>
            <a:ext cx="522058" cy="720080"/>
          </a:xfrm>
          <a:prstGeom prst="leftUpArrow">
            <a:avLst>
              <a:gd name="adj1" fmla="val 14053"/>
              <a:gd name="adj2" fmla="val 25000"/>
              <a:gd name="adj3" fmla="val 25000"/>
            </a:avLst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Double flèche horizontale 29"/>
          <p:cNvSpPr/>
          <p:nvPr/>
        </p:nvSpPr>
        <p:spPr>
          <a:xfrm>
            <a:off x="4211960" y="3681028"/>
            <a:ext cx="797559" cy="153731"/>
          </a:xfrm>
          <a:prstGeom prst="leftRightArrow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Double flèche verticale 30"/>
          <p:cNvSpPr/>
          <p:nvPr/>
        </p:nvSpPr>
        <p:spPr>
          <a:xfrm>
            <a:off x="3635896" y="4982494"/>
            <a:ext cx="216023" cy="390722"/>
          </a:xfrm>
          <a:prstGeom prst="upDownArrow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angle droit à deux pointes 31"/>
          <p:cNvSpPr/>
          <p:nvPr/>
        </p:nvSpPr>
        <p:spPr>
          <a:xfrm>
            <a:off x="4319972" y="5116599"/>
            <a:ext cx="1044116" cy="439830"/>
          </a:xfrm>
          <a:prstGeom prst="leftUpArrow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64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200" dirty="0" err="1"/>
              <a:t>Purpose</a:t>
            </a:r>
            <a:r>
              <a:rPr lang="fr-FR" sz="2200" dirty="0"/>
              <a:t>:</a:t>
            </a:r>
          </a:p>
          <a:p>
            <a:pPr lvl="1"/>
            <a:r>
              <a:rPr lang="fr-FR" sz="2200" dirty="0"/>
              <a:t>For </a:t>
            </a:r>
            <a:r>
              <a:rPr lang="fr-FR" sz="2200" dirty="0" err="1"/>
              <a:t>heavy</a:t>
            </a:r>
            <a:r>
              <a:rPr lang="fr-FR" sz="2200" dirty="0"/>
              <a:t> I/O </a:t>
            </a:r>
            <a:r>
              <a:rPr lang="fr-FR" sz="2200" dirty="0" err="1"/>
              <a:t>operations</a:t>
            </a:r>
            <a:r>
              <a:rPr lang="fr-FR" sz="2200" dirty="0"/>
              <a:t> by </a:t>
            </a:r>
            <a:r>
              <a:rPr lang="fr-FR" sz="2200" dirty="0" err="1"/>
              <a:t>many</a:t>
            </a:r>
            <a:r>
              <a:rPr lang="fr-FR" sz="2200" dirty="0"/>
              <a:t> batch jobs in //.</a:t>
            </a:r>
          </a:p>
          <a:p>
            <a:pPr lvl="1"/>
            <a:r>
              <a:rPr lang="fr-FR" sz="2200" dirty="0"/>
              <a:t>Not a permanent </a:t>
            </a:r>
            <a:r>
              <a:rPr lang="fr-FR" sz="2200" dirty="0" err="1"/>
              <a:t>repository</a:t>
            </a:r>
            <a:r>
              <a:rPr lang="fr-FR" sz="2200" dirty="0" smtClean="0"/>
              <a:t>.</a:t>
            </a:r>
          </a:p>
          <a:p>
            <a:pPr lvl="1"/>
            <a:endParaRPr lang="fr-FR" sz="2200" dirty="0"/>
          </a:p>
          <a:p>
            <a:r>
              <a:rPr lang="fr-FR" sz="2200" dirty="0" smtClean="0"/>
              <a:t>60 servers</a:t>
            </a:r>
            <a:r>
              <a:rPr lang="fr-FR" sz="2200" dirty="0"/>
              <a:t>, </a:t>
            </a:r>
            <a:r>
              <a:rPr lang="fr-FR" sz="2200" dirty="0" smtClean="0"/>
              <a:t>1.9 </a:t>
            </a:r>
            <a:r>
              <a:rPr lang="fr-FR" sz="2200" dirty="0" err="1"/>
              <a:t>PBs</a:t>
            </a:r>
            <a:r>
              <a:rPr lang="fr-FR" sz="2200" dirty="0"/>
              <a:t> of </a:t>
            </a:r>
            <a:r>
              <a:rPr lang="fr-FR" sz="2200" dirty="0" err="1"/>
              <a:t>disk</a:t>
            </a:r>
            <a:r>
              <a:rPr lang="fr-FR" sz="2200" dirty="0"/>
              <a:t> </a:t>
            </a:r>
            <a:r>
              <a:rPr lang="fr-FR" sz="2200" dirty="0" err="1"/>
              <a:t>space</a:t>
            </a:r>
            <a:r>
              <a:rPr lang="fr-FR" sz="2200" dirty="0" smtClean="0"/>
              <a:t>.</a:t>
            </a:r>
          </a:p>
          <a:p>
            <a:r>
              <a:rPr lang="fr-FR" sz="2200" dirty="0" smtClean="0"/>
              <a:t>1000 GPFS clients </a:t>
            </a:r>
            <a:r>
              <a:rPr lang="fr-FR" sz="2200" dirty="0" err="1" smtClean="0"/>
              <a:t>installed</a:t>
            </a:r>
            <a:r>
              <a:rPr lang="fr-FR" sz="2200" dirty="0" smtClean="0"/>
              <a:t> on </a:t>
            </a:r>
            <a:r>
              <a:rPr lang="fr-FR" sz="2200" dirty="0" err="1" smtClean="0"/>
              <a:t>our</a:t>
            </a:r>
            <a:r>
              <a:rPr lang="fr-FR" sz="2200" dirty="0" smtClean="0"/>
              <a:t> </a:t>
            </a:r>
          </a:p>
          <a:p>
            <a:endParaRPr lang="fr-FR" sz="2200" dirty="0"/>
          </a:p>
          <a:p>
            <a:r>
              <a:rPr lang="fr-FR" sz="2200" dirty="0" err="1"/>
              <a:t>Used</a:t>
            </a:r>
            <a:r>
              <a:rPr lang="fr-FR" sz="2200" dirty="0"/>
              <a:t> by:</a:t>
            </a:r>
          </a:p>
          <a:p>
            <a:pPr lvl="1"/>
            <a:r>
              <a:rPr lang="fr-FR" sz="2200" dirty="0"/>
              <a:t>up to 25% of the batch </a:t>
            </a:r>
            <a:r>
              <a:rPr lang="fr-FR" sz="2200" dirty="0" err="1"/>
              <a:t>farm</a:t>
            </a:r>
            <a:r>
              <a:rPr lang="fr-FR" sz="2200" dirty="0"/>
              <a:t>.</a:t>
            </a:r>
          </a:p>
          <a:p>
            <a:pPr lvl="1"/>
            <a:r>
              <a:rPr lang="fr-FR" sz="2200" dirty="0" smtClean="0"/>
              <a:t>84 </a:t>
            </a:r>
            <a:r>
              <a:rPr lang="fr-FR" sz="2200" dirty="0"/>
              <a:t>groups</a:t>
            </a:r>
            <a:r>
              <a:rPr lang="fr-FR" sz="2200" dirty="0" smtClean="0"/>
              <a:t>.</a:t>
            </a:r>
          </a:p>
          <a:p>
            <a:pPr lvl="1"/>
            <a:endParaRPr lang="fr-FR" sz="2200" dirty="0"/>
          </a:p>
          <a:p>
            <a:r>
              <a:rPr lang="fr-FR" sz="2200" dirty="0"/>
              <a:t>Max </a:t>
            </a:r>
            <a:r>
              <a:rPr lang="fr-FR" sz="2200" dirty="0" err="1"/>
              <a:t>activity</a:t>
            </a:r>
            <a:r>
              <a:rPr lang="fr-FR" sz="2200" dirty="0"/>
              <a:t> </a:t>
            </a:r>
            <a:r>
              <a:rPr lang="fr-FR" sz="2200" dirty="0" err="1"/>
              <a:t>observed</a:t>
            </a:r>
            <a:r>
              <a:rPr lang="fr-FR" sz="2200" dirty="0"/>
              <a:t>: 500 </a:t>
            </a:r>
            <a:r>
              <a:rPr lang="fr-FR" sz="2200" dirty="0" err="1"/>
              <a:t>TBs</a:t>
            </a:r>
            <a:r>
              <a:rPr lang="fr-FR" sz="2200" dirty="0"/>
              <a:t> </a:t>
            </a:r>
            <a:r>
              <a:rPr lang="fr-FR" sz="2200" dirty="0" err="1"/>
              <a:t>read</a:t>
            </a:r>
            <a:r>
              <a:rPr lang="fr-FR" sz="2200" dirty="0"/>
              <a:t> in 5 </a:t>
            </a:r>
            <a:r>
              <a:rPr lang="fr-FR" sz="2200" dirty="0" err="1"/>
              <a:t>days</a:t>
            </a:r>
            <a:r>
              <a:rPr lang="fr-FR" sz="2200" dirty="0"/>
              <a:t> (Planck</a:t>
            </a:r>
            <a:r>
              <a:rPr lang="fr-FR" sz="2200" dirty="0" smtClean="0"/>
              <a:t>)</a:t>
            </a:r>
          </a:p>
          <a:p>
            <a:endParaRPr lang="fr-FR" sz="2200" dirty="0"/>
          </a:p>
          <a:p>
            <a:r>
              <a:rPr lang="fr-FR" sz="2200" dirty="0"/>
              <a:t>To do:</a:t>
            </a:r>
          </a:p>
          <a:p>
            <a:pPr lvl="1"/>
            <a:r>
              <a:rPr lang="fr-FR" sz="2200" dirty="0" smtClean="0"/>
              <a:t>Migration of </a:t>
            </a:r>
            <a:r>
              <a:rPr lang="fr-FR" sz="2200" dirty="0" err="1" smtClean="0"/>
              <a:t>metadata</a:t>
            </a:r>
            <a:r>
              <a:rPr lang="fr-FR" sz="2200" dirty="0" smtClean="0"/>
              <a:t> </a:t>
            </a:r>
            <a:r>
              <a:rPr lang="fr-FR" sz="2200" dirty="0" err="1" smtClean="0"/>
              <a:t>storage</a:t>
            </a:r>
            <a:r>
              <a:rPr lang="fr-FR" sz="2200" dirty="0" smtClean="0"/>
              <a:t> to flash </a:t>
            </a:r>
            <a:r>
              <a:rPr lang="fr-FR" sz="2200" dirty="0" err="1" smtClean="0"/>
              <a:t>technology</a:t>
            </a:r>
            <a:r>
              <a:rPr lang="fr-FR" sz="2200" dirty="0" smtClean="0"/>
              <a:t> (</a:t>
            </a:r>
            <a:r>
              <a:rPr lang="fr-FR" sz="2200" dirty="0" err="1" smtClean="0"/>
              <a:t>NetApp</a:t>
            </a:r>
            <a:r>
              <a:rPr lang="fr-FR" sz="2200" dirty="0" smtClean="0"/>
              <a:t> EF560).</a:t>
            </a:r>
          </a:p>
          <a:p>
            <a:pPr lvl="1"/>
            <a:r>
              <a:rPr lang="fr-FR" sz="2200" dirty="0" err="1" smtClean="0"/>
              <a:t>Reduction</a:t>
            </a:r>
            <a:r>
              <a:rPr lang="fr-FR" sz="2200" dirty="0" smtClean="0"/>
              <a:t> of the </a:t>
            </a:r>
            <a:r>
              <a:rPr lang="fr-FR" sz="2200" dirty="0" err="1" smtClean="0"/>
              <a:t>number</a:t>
            </a:r>
            <a:r>
              <a:rPr lang="fr-FR" sz="2200" dirty="0" smtClean="0"/>
              <a:t> of </a:t>
            </a:r>
            <a:r>
              <a:rPr lang="fr-FR" sz="2200" dirty="0" err="1" smtClean="0"/>
              <a:t>space</a:t>
            </a:r>
            <a:r>
              <a:rPr lang="fr-FR" sz="2200" dirty="0" smtClean="0"/>
              <a:t> (35 right </a:t>
            </a:r>
            <a:r>
              <a:rPr lang="fr-FR" sz="2200" dirty="0" err="1" smtClean="0"/>
              <a:t>now</a:t>
            </a:r>
            <a:r>
              <a:rPr lang="fr-FR" sz="2200" dirty="0" smtClean="0"/>
              <a:t>) down to 4.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Local </a:t>
            </a:r>
            <a:r>
              <a:rPr lang="fr-FR" dirty="0" err="1" smtClean="0"/>
              <a:t>access</a:t>
            </a:r>
            <a:r>
              <a:rPr lang="fr-FR" dirty="0" smtClean="0"/>
              <a:t>: </a:t>
            </a:r>
            <a:r>
              <a:rPr lang="fr-FR" dirty="0" err="1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filesystem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Visit of NCSA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90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592763"/>
          </a:xfrm>
        </p:spPr>
        <p:txBody>
          <a:bodyPr>
            <a:normAutofit/>
          </a:bodyPr>
          <a:lstStyle/>
          <a:p>
            <a:r>
              <a:rPr lang="fr-FR" sz="1400" dirty="0" err="1"/>
              <a:t>Purpose</a:t>
            </a:r>
            <a:r>
              <a:rPr lang="fr-FR" sz="1400" dirty="0"/>
              <a:t>:</a:t>
            </a:r>
          </a:p>
          <a:p>
            <a:pPr lvl="1"/>
            <a:r>
              <a:rPr lang="fr-FR" sz="1400" dirty="0"/>
              <a:t>Data </a:t>
            </a:r>
            <a:r>
              <a:rPr lang="fr-FR" sz="1400" dirty="0" err="1"/>
              <a:t>access</a:t>
            </a:r>
            <a:r>
              <a:rPr lang="fr-FR" sz="1400" dirty="0"/>
              <a:t> by batch jobs (local + </a:t>
            </a:r>
            <a:r>
              <a:rPr lang="fr-FR" sz="1400" dirty="0" err="1"/>
              <a:t>grid</a:t>
            </a:r>
            <a:r>
              <a:rPr lang="fr-FR" sz="1400" dirty="0"/>
              <a:t>).</a:t>
            </a:r>
          </a:p>
          <a:p>
            <a:pPr lvl="1"/>
            <a:r>
              <a:rPr lang="fr-FR" sz="1400" dirty="0"/>
              <a:t>Pattern: </a:t>
            </a:r>
            <a:r>
              <a:rPr lang="fr-FR" sz="1400" dirty="0" err="1" smtClean="0"/>
              <a:t>remote</a:t>
            </a:r>
            <a:r>
              <a:rPr lang="fr-FR" sz="1400" dirty="0" smtClean="0"/>
              <a:t> </a:t>
            </a:r>
            <a:r>
              <a:rPr lang="fr-FR" sz="1400" dirty="0" err="1" smtClean="0"/>
              <a:t>access</a:t>
            </a:r>
            <a:r>
              <a:rPr lang="fr-FR" sz="1400" dirty="0" smtClean="0"/>
              <a:t> (</a:t>
            </a:r>
            <a:r>
              <a:rPr lang="fr-FR" sz="1400" dirty="0" err="1" smtClean="0"/>
              <a:t>random</a:t>
            </a:r>
            <a:r>
              <a:rPr lang="fr-FR" sz="1400" dirty="0" smtClean="0"/>
              <a:t> I/O, </a:t>
            </a:r>
            <a:r>
              <a:rPr lang="fr-FR" sz="1400" dirty="0" err="1" smtClean="0"/>
              <a:t>sequential</a:t>
            </a:r>
            <a:r>
              <a:rPr lang="fr-FR" sz="1400" dirty="0" smtClean="0"/>
              <a:t>).</a:t>
            </a:r>
          </a:p>
          <a:p>
            <a:pPr lvl="1"/>
            <a:r>
              <a:rPr lang="fr-FR" sz="1400" dirty="0" smtClean="0"/>
              <a:t>Interface </a:t>
            </a:r>
            <a:r>
              <a:rPr lang="fr-FR" sz="1400" dirty="0" err="1" smtClean="0"/>
              <a:t>with</a:t>
            </a:r>
            <a:r>
              <a:rPr lang="fr-FR" sz="1400" dirty="0" smtClean="0"/>
              <a:t> HPSS:</a:t>
            </a:r>
          </a:p>
          <a:p>
            <a:pPr lvl="2"/>
            <a:r>
              <a:rPr lang="fr-FR" sz="1400" dirty="0" err="1" smtClean="0"/>
              <a:t>Using</a:t>
            </a:r>
            <a:r>
              <a:rPr lang="fr-FR" sz="1400" dirty="0" smtClean="0"/>
              <a:t> </a:t>
            </a:r>
            <a:r>
              <a:rPr lang="fr-FR" sz="1400" dirty="0" err="1" smtClean="0"/>
              <a:t>Treqs</a:t>
            </a:r>
            <a:r>
              <a:rPr lang="fr-FR" sz="1400" dirty="0" smtClean="0"/>
              <a:t> (Tape </a:t>
            </a:r>
            <a:r>
              <a:rPr lang="fr-FR" sz="1400" dirty="0" err="1" smtClean="0"/>
              <a:t>request</a:t>
            </a:r>
            <a:r>
              <a:rPr lang="fr-FR" sz="1400" dirty="0" smtClean="0"/>
              <a:t> </a:t>
            </a:r>
            <a:r>
              <a:rPr lang="fr-FR" sz="1400" dirty="0" err="1" smtClean="0"/>
              <a:t>scheduler</a:t>
            </a:r>
            <a:r>
              <a:rPr lang="fr-FR" sz="1400" dirty="0" smtClean="0"/>
              <a:t>). </a:t>
            </a:r>
          </a:p>
          <a:p>
            <a:pPr lvl="1"/>
            <a:r>
              <a:rPr lang="fr-FR" sz="1400" dirty="0" err="1" smtClean="0"/>
              <a:t>dCache</a:t>
            </a:r>
            <a:r>
              <a:rPr lang="fr-FR" sz="1400" dirty="0" smtClean="0"/>
              <a:t> service part of the Atlas and CMS </a:t>
            </a:r>
            <a:r>
              <a:rPr lang="fr-FR" sz="1400" dirty="0" err="1" smtClean="0"/>
              <a:t>federations</a:t>
            </a:r>
            <a:r>
              <a:rPr lang="fr-FR" sz="1400" dirty="0" smtClean="0"/>
              <a:t>:</a:t>
            </a:r>
          </a:p>
          <a:p>
            <a:pPr lvl="2"/>
            <a:r>
              <a:rPr lang="fr-FR" sz="1400" dirty="0" err="1"/>
              <a:t>x</a:t>
            </a:r>
            <a:r>
              <a:rPr lang="fr-FR" sz="1400" dirty="0" err="1" smtClean="0"/>
              <a:t>rootd</a:t>
            </a:r>
            <a:r>
              <a:rPr lang="fr-FR" sz="1400" dirty="0" smtClean="0"/>
              <a:t> proxy servers (</a:t>
            </a:r>
            <a:r>
              <a:rPr lang="fr-FR" sz="1400" dirty="0" err="1" smtClean="0"/>
              <a:t>gateway</a:t>
            </a:r>
            <a:r>
              <a:rPr lang="fr-FR" sz="1400" dirty="0" smtClean="0"/>
              <a:t> to </a:t>
            </a:r>
            <a:r>
              <a:rPr lang="fr-FR" sz="1400" dirty="0" err="1" smtClean="0"/>
              <a:t>our</a:t>
            </a:r>
            <a:r>
              <a:rPr lang="fr-FR" sz="1400" dirty="0" smtClean="0"/>
              <a:t> local </a:t>
            </a:r>
            <a:r>
              <a:rPr lang="fr-FR" sz="1400" dirty="0" err="1" smtClean="0"/>
              <a:t>dCache</a:t>
            </a:r>
            <a:r>
              <a:rPr lang="fr-FR" sz="1400" dirty="0" smtClean="0"/>
              <a:t> service).</a:t>
            </a:r>
          </a:p>
          <a:p>
            <a:pPr lvl="1"/>
            <a:r>
              <a:rPr lang="fr-FR" sz="1400" dirty="0" err="1" smtClean="0"/>
              <a:t>dCache</a:t>
            </a:r>
            <a:r>
              <a:rPr lang="fr-FR" sz="1400" dirty="0" smtClean="0"/>
              <a:t> </a:t>
            </a:r>
            <a:r>
              <a:rPr lang="fr-FR" sz="1400" dirty="0" err="1" smtClean="0"/>
              <a:t>head</a:t>
            </a:r>
            <a:r>
              <a:rPr lang="fr-FR" sz="1400" dirty="0" smtClean="0"/>
              <a:t> </a:t>
            </a:r>
            <a:r>
              <a:rPr lang="fr-FR" sz="1400" dirty="0" err="1" smtClean="0"/>
              <a:t>nodes</a:t>
            </a:r>
            <a:r>
              <a:rPr lang="fr-FR" sz="1400" dirty="0" smtClean="0"/>
              <a:t> </a:t>
            </a:r>
            <a:r>
              <a:rPr lang="fr-FR" sz="1400" dirty="0" err="1" smtClean="0"/>
              <a:t>db</a:t>
            </a:r>
            <a:r>
              <a:rPr lang="fr-FR" sz="1400" dirty="0" smtClean="0"/>
              <a:t>: use of SSD.</a:t>
            </a:r>
            <a:endParaRPr lang="fr-FR" sz="1400" dirty="0"/>
          </a:p>
          <a:p>
            <a:r>
              <a:rPr lang="fr-FR" sz="1400" dirty="0" smtClean="0"/>
              <a:t>To </a:t>
            </a:r>
            <a:r>
              <a:rPr lang="fr-FR" sz="1400" dirty="0"/>
              <a:t>do:</a:t>
            </a:r>
          </a:p>
          <a:p>
            <a:pPr lvl="1"/>
            <a:r>
              <a:rPr lang="fr-FR" sz="1400" dirty="0" err="1"/>
              <a:t>x</a:t>
            </a:r>
            <a:r>
              <a:rPr lang="fr-FR" sz="1400" dirty="0" err="1" smtClean="0"/>
              <a:t>rootd</a:t>
            </a:r>
            <a:r>
              <a:rPr lang="fr-FR" sz="1400" dirty="0" smtClean="0"/>
              <a:t>: lots </a:t>
            </a:r>
            <a:r>
              <a:rPr lang="fr-FR" sz="1400" dirty="0"/>
              <a:t>of tape </a:t>
            </a:r>
            <a:r>
              <a:rPr lang="fr-FR" sz="1400" dirty="0" err="1"/>
              <a:t>staging</a:t>
            </a:r>
            <a:r>
              <a:rPr lang="fr-FR" sz="1400" dirty="0">
                <a:sym typeface="Wingdings" pitchFamily="2" charset="2"/>
              </a:rPr>
              <a:t> (</a:t>
            </a:r>
            <a:r>
              <a:rPr lang="fr-FR" sz="1400" dirty="0" err="1">
                <a:sym typeface="Wingdings" pitchFamily="2" charset="2"/>
              </a:rPr>
              <a:t>eg</a:t>
            </a:r>
            <a:r>
              <a:rPr lang="fr-FR" sz="1400" dirty="0">
                <a:sym typeface="Wingdings" pitchFamily="2" charset="2"/>
              </a:rPr>
              <a:t>: 20k </a:t>
            </a:r>
            <a:r>
              <a:rPr lang="fr-FR" sz="1400" dirty="0" err="1">
                <a:sym typeface="Wingdings" pitchFamily="2" charset="2"/>
              </a:rPr>
              <a:t>requests</a:t>
            </a:r>
            <a:r>
              <a:rPr lang="fr-FR" sz="1400" dirty="0">
                <a:sym typeface="Wingdings" pitchFamily="2" charset="2"/>
              </a:rPr>
              <a:t> per </a:t>
            </a:r>
            <a:r>
              <a:rPr lang="fr-FR" sz="1400" dirty="0" err="1">
                <a:sym typeface="Wingdings" pitchFamily="2" charset="2"/>
              </a:rPr>
              <a:t>day</a:t>
            </a:r>
            <a:r>
              <a:rPr lang="fr-FR" sz="1400" dirty="0">
                <a:sym typeface="Wingdings" pitchFamily="2" charset="2"/>
              </a:rPr>
              <a:t>)  « </a:t>
            </a:r>
            <a:r>
              <a:rPr lang="fr-FR" sz="1400" dirty="0" err="1">
                <a:sym typeface="Wingdings" pitchFamily="2" charset="2"/>
              </a:rPr>
              <a:t>automatic</a:t>
            </a:r>
            <a:r>
              <a:rPr lang="fr-FR" sz="1400" dirty="0">
                <a:sym typeface="Wingdings" pitchFamily="2" charset="2"/>
              </a:rPr>
              <a:t> » </a:t>
            </a:r>
            <a:r>
              <a:rPr lang="fr-FR" sz="1400" dirty="0" err="1">
                <a:sym typeface="Wingdings" pitchFamily="2" charset="2"/>
              </a:rPr>
              <a:t>prestaging</a:t>
            </a:r>
            <a:r>
              <a:rPr lang="fr-FR" sz="1400" dirty="0">
                <a:sym typeface="Wingdings" pitchFamily="2" charset="2"/>
              </a:rPr>
              <a:t> for </a:t>
            </a:r>
            <a:r>
              <a:rPr lang="fr-FR" sz="1400" dirty="0" err="1">
                <a:sym typeface="Wingdings" pitchFamily="2" charset="2"/>
              </a:rPr>
              <a:t>some</a:t>
            </a:r>
            <a:r>
              <a:rPr lang="fr-FR" sz="1400" dirty="0">
                <a:sym typeface="Wingdings" pitchFamily="2" charset="2"/>
              </a:rPr>
              <a:t> large « productions » </a:t>
            </a:r>
            <a:r>
              <a:rPr lang="fr-FR" sz="1400" dirty="0" err="1" smtClean="0">
                <a:sym typeface="Wingdings" pitchFamily="2" charset="2"/>
              </a:rPr>
              <a:t>needed</a:t>
            </a:r>
            <a:r>
              <a:rPr lang="fr-FR" sz="1400" dirty="0" smtClean="0">
                <a:sym typeface="Wingdings" pitchFamily="2" charset="2"/>
              </a:rPr>
              <a:t>.</a:t>
            </a:r>
          </a:p>
          <a:p>
            <a:pPr marL="393192" lvl="1" indent="0">
              <a:buNone/>
            </a:pPr>
            <a:endParaRPr lang="fr-FR" sz="1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Local </a:t>
            </a:r>
            <a:r>
              <a:rPr lang="fr-FR" dirty="0" err="1" smtClean="0"/>
              <a:t>access</a:t>
            </a:r>
            <a:r>
              <a:rPr lang="fr-FR" dirty="0" smtClean="0"/>
              <a:t>: </a:t>
            </a:r>
            <a:r>
              <a:rPr lang="fr-FR" dirty="0" err="1" smtClean="0"/>
              <a:t>dCache-xrootd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Visit of NCSA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8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183481"/>
              </p:ext>
            </p:extLst>
          </p:nvPr>
        </p:nvGraphicFramePr>
        <p:xfrm>
          <a:off x="323528" y="3356992"/>
          <a:ext cx="820891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440160"/>
                <a:gridCol w="1440160"/>
                <a:gridCol w="1800200"/>
                <a:gridCol w="1080120"/>
                <a:gridCol w="12241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service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 servers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capacity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experiments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 clients</a:t>
                      </a:r>
                      <a:r>
                        <a:rPr lang="fr-FR" baseline="0" dirty="0" smtClean="0"/>
                        <a:t> in //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access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protocol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dCache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8.5 </a:t>
                      </a:r>
                      <a:r>
                        <a:rPr lang="fr-FR" dirty="0" err="1" smtClean="0"/>
                        <a:t>PiB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LCG + « EGEE » </a:t>
                      </a:r>
                      <a:r>
                        <a:rPr lang="fr-FR" dirty="0" err="1" smtClean="0"/>
                        <a:t>VOs</a:t>
                      </a:r>
                      <a:r>
                        <a:rPr lang="fr-FR" dirty="0" smtClean="0"/>
                        <a:t> (17)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15000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dcap</a:t>
                      </a:r>
                      <a:r>
                        <a:rPr lang="fr-FR" dirty="0" smtClean="0"/>
                        <a:t>, </a:t>
                      </a:r>
                      <a:r>
                        <a:rPr lang="fr-FR" b="1" dirty="0" err="1" smtClean="0">
                          <a:solidFill>
                            <a:schemeClr val="accent2"/>
                          </a:solidFill>
                        </a:rPr>
                        <a:t>xrootd</a:t>
                      </a:r>
                      <a:r>
                        <a:rPr lang="fr-FR" dirty="0" smtClean="0"/>
                        <a:t>, </a:t>
                      </a:r>
                      <a:r>
                        <a:rPr lang="fr-FR" dirty="0" err="1" smtClean="0"/>
                        <a:t>WebDAV</a:t>
                      </a:r>
                      <a:r>
                        <a:rPr lang="fr-FR" dirty="0" smtClean="0"/>
                        <a:t>, </a:t>
                      </a:r>
                      <a:r>
                        <a:rPr lang="fr-FR" dirty="0" err="1" smtClean="0"/>
                        <a:t>gsiftp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xrootd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2.5 </a:t>
                      </a:r>
                      <a:r>
                        <a:rPr lang="fr-FR" dirty="0" err="1" smtClean="0"/>
                        <a:t>PiB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Alice + HEP + </a:t>
                      </a:r>
                      <a:r>
                        <a:rPr lang="fr-FR" dirty="0" err="1" smtClean="0"/>
                        <a:t>astroparticle</a:t>
                      </a:r>
                      <a:r>
                        <a:rPr lang="fr-FR" dirty="0" smtClean="0"/>
                        <a:t> (13)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8000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>
                          <a:solidFill>
                            <a:schemeClr val="accent2"/>
                          </a:solidFill>
                        </a:rPr>
                        <a:t>xrootd</a:t>
                      </a:r>
                      <a:r>
                        <a:rPr lang="fr-FR" dirty="0" smtClean="0"/>
                        <a:t>,</a:t>
                      </a:r>
                    </a:p>
                    <a:p>
                      <a:pPr algn="ctr"/>
                      <a:r>
                        <a:rPr lang="fr-FR" i="1" dirty="0" smtClean="0"/>
                        <a:t>http</a:t>
                      </a:r>
                      <a:endParaRPr lang="fr-FR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2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Local </a:t>
            </a:r>
            <a:r>
              <a:rPr lang="fr-FR" dirty="0" err="1" smtClean="0"/>
              <a:t>access</a:t>
            </a:r>
            <a:r>
              <a:rPr lang="fr-FR" dirty="0" smtClean="0"/>
              <a:t> (</a:t>
            </a:r>
            <a:r>
              <a:rPr lang="fr-FR" dirty="0" err="1" smtClean="0"/>
              <a:t>xrootd</a:t>
            </a:r>
            <a:r>
              <a:rPr lang="fr-FR" dirty="0" smtClean="0"/>
              <a:t>/</a:t>
            </a:r>
            <a:r>
              <a:rPr lang="fr-FR" dirty="0" err="1" smtClean="0"/>
              <a:t>dCache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Visit of NCSA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27-05-2015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9</a:t>
            </a:fld>
            <a:endParaRPr lang="fr-FR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35600" y="3433763"/>
            <a:ext cx="282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166813" y="5035550"/>
            <a:ext cx="1112837" cy="684213"/>
          </a:xfrm>
          <a:prstGeom prst="ellipse">
            <a:avLst/>
          </a:prstGeom>
          <a:solidFill>
            <a:srgbClr val="44F0F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400" b="0">
                <a:solidFill>
                  <a:schemeClr val="tx1"/>
                </a:solidFill>
                <a:latin typeface="Times New Roman" pitchFamily="18" charset="0"/>
              </a:rPr>
              <a:t>Client</a:t>
            </a: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4365625" y="1952625"/>
            <a:ext cx="701675" cy="684213"/>
            <a:chOff x="2784" y="1200"/>
            <a:chExt cx="485" cy="479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2784" y="1200"/>
              <a:ext cx="202" cy="305"/>
            </a:xfrm>
            <a:prstGeom prst="can">
              <a:avLst>
                <a:gd name="adj" fmla="val 3774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3067" y="1200"/>
              <a:ext cx="202" cy="305"/>
            </a:xfrm>
            <a:prstGeom prst="can">
              <a:avLst>
                <a:gd name="adj" fmla="val 3774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3148" y="1505"/>
              <a:ext cx="40" cy="174"/>
            </a:xfrm>
            <a:prstGeom prst="upDownArrow">
              <a:avLst>
                <a:gd name="adj1" fmla="val 50000"/>
                <a:gd name="adj2" fmla="val 87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fr-FR" altLang="fr-FR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2865" y="1505"/>
              <a:ext cx="40" cy="174"/>
            </a:xfrm>
            <a:prstGeom prst="upDownArrow">
              <a:avLst>
                <a:gd name="adj1" fmla="val 50000"/>
                <a:gd name="adj2" fmla="val 87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fr-FR" altLang="fr-FR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435600" y="3433763"/>
            <a:ext cx="282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AutoShape 13"/>
          <p:cNvSpPr>
            <a:spLocks/>
          </p:cNvSpPr>
          <p:nvPr/>
        </p:nvSpPr>
        <p:spPr bwMode="auto">
          <a:xfrm rot="10800000">
            <a:off x="7494588" y="1952625"/>
            <a:ext cx="138112" cy="1644650"/>
          </a:xfrm>
          <a:prstGeom prst="leftBracket">
            <a:avLst>
              <a:gd name="adj" fmla="val 9923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36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611188" y="1268413"/>
            <a:ext cx="2503487" cy="16525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66CC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236663" y="1747838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tx1"/>
                </a:solidFill>
                <a:latin typeface="Times New Roman" pitchFamily="18" charset="0"/>
              </a:rPr>
              <a:t>HPSS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740150" y="4213225"/>
            <a:ext cx="1806575" cy="685800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Redirector server:</a:t>
            </a:r>
          </a:p>
          <a:p>
            <a:pPr algn="ctr" eaLnBrk="1" hangingPunct="1"/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Xrootd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4211638" y="1557338"/>
            <a:ext cx="1157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chemeClr val="tx1"/>
                </a:solidFill>
                <a:latin typeface="Times New Roman" pitchFamily="18" charset="0"/>
              </a:rPr>
              <a:t>T1.root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2279650" y="4662488"/>
            <a:ext cx="1460500" cy="647700"/>
            <a:chOff x="1344" y="3098"/>
            <a:chExt cx="1008" cy="454"/>
          </a:xfrm>
        </p:grpSpPr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1344" y="3120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1574" y="3098"/>
              <a:ext cx="373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2400">
                  <a:solidFill>
                    <a:schemeClr val="accent2"/>
                  </a:solidFill>
                  <a:latin typeface="Times New Roman" pitchFamily="18" charset="0"/>
                </a:rPr>
                <a:t>(1)</a:t>
              </a: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2905125" y="2432050"/>
            <a:ext cx="903288" cy="593725"/>
            <a:chOff x="1776" y="1536"/>
            <a:chExt cx="624" cy="415"/>
          </a:xfrm>
        </p:grpSpPr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 flipV="1">
              <a:off x="1776" y="1536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873" y="1631"/>
              <a:ext cx="37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2400">
                  <a:solidFill>
                    <a:schemeClr val="accent2"/>
                  </a:solidFill>
                  <a:latin typeface="Times New Roman" pitchFamily="18" charset="0"/>
                </a:rPr>
                <a:t>(4)</a:t>
              </a:r>
            </a:p>
          </p:txBody>
        </p:sp>
      </p:grp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279650" y="4830763"/>
            <a:ext cx="1460500" cy="661987"/>
            <a:chOff x="1344" y="3216"/>
            <a:chExt cx="1008" cy="464"/>
          </a:xfrm>
        </p:grpSpPr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1344" y="3216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776" y="3360"/>
              <a:ext cx="37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2400">
                  <a:solidFill>
                    <a:schemeClr val="accent2"/>
                  </a:solidFill>
                  <a:latin typeface="Times New Roman" pitchFamily="18" charset="0"/>
                </a:rPr>
                <a:t>(2)</a:t>
              </a:r>
            </a:p>
          </p:txBody>
        </p:sp>
      </p:grp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214313" y="5715000"/>
            <a:ext cx="3282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chemeClr val="tx1"/>
                </a:solidFill>
                <a:latin typeface="Times New Roman" pitchFamily="18" charset="0"/>
              </a:rPr>
              <a:t>/hpss/in2p3.fr/T1.root ?</a:t>
            </a:r>
          </a:p>
        </p:txBody>
      </p: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5824538" y="4419600"/>
            <a:ext cx="1252537" cy="204788"/>
            <a:chOff x="3792" y="2928"/>
            <a:chExt cx="864" cy="144"/>
          </a:xfrm>
        </p:grpSpPr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792" y="2928"/>
              <a:ext cx="144" cy="144"/>
            </a:xfrm>
            <a:prstGeom prst="ellipse">
              <a:avLst/>
            </a:prstGeom>
            <a:solidFill>
              <a:srgbClr val="F5113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4032" y="2928"/>
              <a:ext cx="144" cy="144"/>
            </a:xfrm>
            <a:prstGeom prst="ellipse">
              <a:avLst/>
            </a:prstGeom>
            <a:solidFill>
              <a:srgbClr val="F5113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4272" y="2928"/>
              <a:ext cx="144" cy="144"/>
            </a:xfrm>
            <a:prstGeom prst="ellipse">
              <a:avLst/>
            </a:prstGeom>
            <a:solidFill>
              <a:srgbClr val="F5113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4512" y="2928"/>
              <a:ext cx="144" cy="144"/>
            </a:xfrm>
            <a:prstGeom prst="ellipse">
              <a:avLst/>
            </a:prstGeom>
            <a:solidFill>
              <a:srgbClr val="F5113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5546725" y="4556125"/>
            <a:ext cx="104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2400" i="1">
                <a:solidFill>
                  <a:schemeClr val="tx1"/>
                </a:solidFill>
                <a:latin typeface="Times New Roman" pitchFamily="18" charset="0"/>
              </a:rPr>
              <a:t>(etc…)</a:t>
            </a: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3808413" y="2638425"/>
            <a:ext cx="1808162" cy="6842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Data server:</a:t>
            </a:r>
          </a:p>
          <a:p>
            <a:pPr algn="ctr" eaLnBrk="1" hangingPunct="1"/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Xrootd</a:t>
            </a: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4713288" y="3322638"/>
            <a:ext cx="1587" cy="89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5060950" y="3322638"/>
            <a:ext cx="1111250" cy="89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3182938" y="1816100"/>
            <a:ext cx="1182687" cy="457200"/>
            <a:chOff x="1968" y="1104"/>
            <a:chExt cx="816" cy="320"/>
          </a:xfrm>
        </p:grpSpPr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2208" y="1104"/>
              <a:ext cx="37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2400">
                  <a:solidFill>
                    <a:schemeClr val="accent2"/>
                  </a:solidFill>
                  <a:latin typeface="Times New Roman" pitchFamily="18" charset="0"/>
                </a:rPr>
                <a:t>(5)</a:t>
              </a: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1968" y="1392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2" name="Group 40"/>
          <p:cNvGrpSpPr>
            <a:grpSpLocks/>
          </p:cNvGrpSpPr>
          <p:nvPr/>
        </p:nvGrpSpPr>
        <p:grpSpPr bwMode="auto">
          <a:xfrm>
            <a:off x="2001838" y="3322638"/>
            <a:ext cx="1806575" cy="1781175"/>
            <a:chOff x="1152" y="2160"/>
            <a:chExt cx="1248" cy="1248"/>
          </a:xfrm>
        </p:grpSpPr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440" y="2544"/>
              <a:ext cx="373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2400">
                  <a:solidFill>
                    <a:schemeClr val="accent2"/>
                  </a:solidFill>
                  <a:latin typeface="Times New Roman" pitchFamily="18" charset="0"/>
                </a:rPr>
                <a:t>(3)</a:t>
              </a: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V="1">
              <a:off x="1152" y="2160"/>
              <a:ext cx="1248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3708400" y="5157788"/>
            <a:ext cx="12525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000" i="1">
                <a:solidFill>
                  <a:schemeClr val="accent2"/>
                </a:solidFill>
                <a:latin typeface="Garamond" pitchFamily="18" charset="0"/>
              </a:rPr>
              <a:t>(1) + (2): load balancing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1042988" y="3573463"/>
            <a:ext cx="1181100" cy="10160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000" i="1">
                <a:solidFill>
                  <a:srgbClr val="FF3399"/>
                </a:solidFill>
                <a:latin typeface="Garamond" pitchFamily="18" charset="0"/>
              </a:rPr>
              <a:t>(6): random access</a:t>
            </a:r>
          </a:p>
        </p:txBody>
      </p:sp>
      <p:sp>
        <p:nvSpPr>
          <p:cNvPr id="47" name="AutoShape 45"/>
          <p:cNvSpPr>
            <a:spLocks/>
          </p:cNvSpPr>
          <p:nvPr/>
        </p:nvSpPr>
        <p:spPr bwMode="auto">
          <a:xfrm rot="10800000">
            <a:off x="7494588" y="3733800"/>
            <a:ext cx="138112" cy="1644650"/>
          </a:xfrm>
          <a:prstGeom prst="leftBracket">
            <a:avLst>
              <a:gd name="adj" fmla="val 9923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36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686425" y="2638425"/>
            <a:ext cx="1808163" cy="6842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Data server:</a:t>
            </a:r>
          </a:p>
          <a:p>
            <a:pPr algn="ctr" eaLnBrk="1" hangingPunct="1"/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Xrootd</a:t>
            </a:r>
          </a:p>
        </p:txBody>
      </p: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242050" y="1952625"/>
            <a:ext cx="703263" cy="684213"/>
            <a:chOff x="2784" y="1200"/>
            <a:chExt cx="485" cy="479"/>
          </a:xfrm>
        </p:grpSpPr>
        <p:sp>
          <p:nvSpPr>
            <p:cNvPr id="50" name="AutoShape 49"/>
            <p:cNvSpPr>
              <a:spLocks noChangeArrowheads="1"/>
            </p:cNvSpPr>
            <p:nvPr/>
          </p:nvSpPr>
          <p:spPr bwMode="auto">
            <a:xfrm>
              <a:off x="2784" y="1200"/>
              <a:ext cx="202" cy="305"/>
            </a:xfrm>
            <a:prstGeom prst="can">
              <a:avLst>
                <a:gd name="adj" fmla="val 3774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>
              <a:off x="3067" y="1200"/>
              <a:ext cx="202" cy="305"/>
            </a:xfrm>
            <a:prstGeom prst="can">
              <a:avLst>
                <a:gd name="adj" fmla="val 3774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2" name="AutoShape 51"/>
            <p:cNvSpPr>
              <a:spLocks noChangeArrowheads="1"/>
            </p:cNvSpPr>
            <p:nvPr/>
          </p:nvSpPr>
          <p:spPr bwMode="auto">
            <a:xfrm>
              <a:off x="3148" y="1505"/>
              <a:ext cx="40" cy="174"/>
            </a:xfrm>
            <a:prstGeom prst="upDownArrow">
              <a:avLst>
                <a:gd name="adj1" fmla="val 50000"/>
                <a:gd name="adj2" fmla="val 87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fr-FR" altLang="fr-FR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" name="AutoShape 52"/>
            <p:cNvSpPr>
              <a:spLocks noChangeArrowheads="1"/>
            </p:cNvSpPr>
            <p:nvPr/>
          </p:nvSpPr>
          <p:spPr bwMode="auto">
            <a:xfrm>
              <a:off x="2865" y="1505"/>
              <a:ext cx="40" cy="174"/>
            </a:xfrm>
            <a:prstGeom prst="upDownArrow">
              <a:avLst>
                <a:gd name="adj1" fmla="val 50000"/>
                <a:gd name="adj2" fmla="val 87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fr-FR" altLang="fr-FR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2071688" y="2227263"/>
            <a:ext cx="2432050" cy="2876550"/>
            <a:chOff x="2544" y="1584"/>
            <a:chExt cx="1680" cy="2016"/>
          </a:xfrm>
        </p:grpSpPr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544" y="1584"/>
              <a:ext cx="1680" cy="2016"/>
            </a:xfrm>
            <a:custGeom>
              <a:avLst/>
              <a:gdLst>
                <a:gd name="T0" fmla="*/ 1680 w 1680"/>
                <a:gd name="T1" fmla="*/ 0 h 2016"/>
                <a:gd name="T2" fmla="*/ 1056 w 1680"/>
                <a:gd name="T3" fmla="*/ 1200 h 2016"/>
                <a:gd name="T4" fmla="*/ 0 w 1680"/>
                <a:gd name="T5" fmla="*/ 2016 h 2016"/>
                <a:gd name="T6" fmla="*/ 0 60000 65536"/>
                <a:gd name="T7" fmla="*/ 0 60000 65536"/>
                <a:gd name="T8" fmla="*/ 0 60000 65536"/>
                <a:gd name="T9" fmla="*/ 0 w 1680"/>
                <a:gd name="T10" fmla="*/ 0 h 2016"/>
                <a:gd name="T11" fmla="*/ 1680 w 1680"/>
                <a:gd name="T12" fmla="*/ 2016 h 20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0" h="2016">
                  <a:moveTo>
                    <a:pt x="1680" y="0"/>
                  </a:moveTo>
                  <a:cubicBezTo>
                    <a:pt x="1508" y="432"/>
                    <a:pt x="1336" y="864"/>
                    <a:pt x="1056" y="1200"/>
                  </a:cubicBezTo>
                  <a:cubicBezTo>
                    <a:pt x="776" y="1536"/>
                    <a:pt x="388" y="1776"/>
                    <a:pt x="0" y="2016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  <a:prstDash val="dash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3697" y="2544"/>
              <a:ext cx="37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2400">
                  <a:solidFill>
                    <a:srgbClr val="FF3399"/>
                  </a:solidFill>
                  <a:latin typeface="Times New Roman" pitchFamily="18" charset="0"/>
                </a:rPr>
                <a:t>(6)</a:t>
              </a:r>
            </a:p>
          </p:txBody>
        </p:sp>
      </p:grpSp>
      <p:sp>
        <p:nvSpPr>
          <p:cNvPr id="57" name="Rectangle 108"/>
          <p:cNvSpPr>
            <a:spLocks noChangeArrowheads="1"/>
          </p:cNvSpPr>
          <p:nvPr/>
        </p:nvSpPr>
        <p:spPr bwMode="auto">
          <a:xfrm>
            <a:off x="7702550" y="4351338"/>
            <a:ext cx="1261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800" dirty="0" err="1" smtClean="0">
                <a:solidFill>
                  <a:schemeClr val="tx1"/>
                </a:solidFill>
                <a:latin typeface="Times New Roman" pitchFamily="18" charset="0"/>
              </a:rPr>
              <a:t>redirectors</a:t>
            </a:r>
            <a:endParaRPr lang="fr-FR" altLang="fr-FR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" name="Text Box 109"/>
          <p:cNvSpPr txBox="1">
            <a:spLocks noChangeArrowheads="1"/>
          </p:cNvSpPr>
          <p:nvPr/>
        </p:nvSpPr>
        <p:spPr bwMode="auto">
          <a:xfrm>
            <a:off x="7702550" y="2402681"/>
            <a:ext cx="1441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800" dirty="0" smtClean="0">
                <a:solidFill>
                  <a:schemeClr val="tx1"/>
                </a:solidFill>
                <a:latin typeface="Times New Roman" pitchFamily="18" charset="0"/>
              </a:rPr>
              <a:t>Data servers</a:t>
            </a:r>
            <a:endParaRPr lang="fr-FR" altLang="fr-F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" name="Text Box 111"/>
          <p:cNvSpPr txBox="1">
            <a:spLocks noChangeArrowheads="1"/>
          </p:cNvSpPr>
          <p:nvPr/>
        </p:nvSpPr>
        <p:spPr bwMode="auto">
          <a:xfrm>
            <a:off x="254000" y="2182361"/>
            <a:ext cx="17478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000" i="1" dirty="0">
                <a:solidFill>
                  <a:schemeClr val="accent2"/>
                </a:solidFill>
                <a:latin typeface="Garamond" pitchFamily="18" charset="0"/>
              </a:rPr>
              <a:t>(4) + (5): </a:t>
            </a:r>
          </a:p>
          <a:p>
            <a:pPr eaLnBrk="1" hangingPunct="1"/>
            <a:r>
              <a:rPr lang="fr-FR" altLang="fr-FR" sz="2000" i="1" dirty="0" err="1">
                <a:solidFill>
                  <a:schemeClr val="accent2"/>
                </a:solidFill>
                <a:latin typeface="Garamond" pitchFamily="18" charset="0"/>
              </a:rPr>
              <a:t>dynamic</a:t>
            </a:r>
            <a:r>
              <a:rPr lang="fr-FR" altLang="fr-FR" sz="2000" i="1" dirty="0">
                <a:solidFill>
                  <a:schemeClr val="accent2"/>
                </a:solidFill>
                <a:latin typeface="Garamond" pitchFamily="18" charset="0"/>
              </a:rPr>
              <a:t> </a:t>
            </a:r>
            <a:r>
              <a:rPr lang="fr-FR" altLang="fr-FR" sz="2000" i="1" dirty="0" err="1" smtClean="0">
                <a:solidFill>
                  <a:schemeClr val="accent2"/>
                </a:solidFill>
                <a:latin typeface="Garamond" pitchFamily="18" charset="0"/>
              </a:rPr>
              <a:t>staging</a:t>
            </a:r>
            <a:r>
              <a:rPr lang="fr-FR" altLang="fr-FR" sz="2000" i="1" dirty="0" smtClean="0">
                <a:solidFill>
                  <a:schemeClr val="accent2"/>
                </a:solidFill>
                <a:latin typeface="Garamond" pitchFamily="18" charset="0"/>
              </a:rPr>
              <a:t> (</a:t>
            </a:r>
            <a:r>
              <a:rPr lang="fr-FR" altLang="fr-FR" sz="2000" i="1" dirty="0" err="1" smtClean="0">
                <a:solidFill>
                  <a:schemeClr val="accent2"/>
                </a:solidFill>
                <a:latin typeface="Garamond" pitchFamily="18" charset="0"/>
              </a:rPr>
              <a:t>TreqS</a:t>
            </a:r>
            <a:r>
              <a:rPr lang="fr-FR" altLang="fr-FR" sz="2000" i="1" dirty="0" smtClean="0">
                <a:solidFill>
                  <a:schemeClr val="accent2"/>
                </a:solidFill>
                <a:latin typeface="Garamond" pitchFamily="18" charset="0"/>
              </a:rPr>
              <a:t>)</a:t>
            </a:r>
            <a:endParaRPr lang="fr-FR" altLang="fr-FR" sz="2000" i="1" dirty="0">
              <a:solidFill>
                <a:schemeClr val="accent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5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_CCIN2P3_2014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C73088-B109-45CE-B753-7F1578639E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template_CCIN2P3_2014</Template>
  <TotalTime>0</TotalTime>
  <Words>1385</Words>
  <Application>Microsoft Office PowerPoint</Application>
  <PresentationFormat>Affichage à l'écran (4:3)</PresentationFormat>
  <Paragraphs>348</Paragraphs>
  <Slides>17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template_CCIN2P3_2014</vt:lpstr>
      <vt:lpstr>Data storage services at CC-IN2P3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2014-05-22T08:40:05Z</dcterms:created>
  <dcterms:modified xsi:type="dcterms:W3CDTF">2015-05-28T07:14:28Z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