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2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9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0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3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6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13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7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BA0C-3BE8-45BF-9FF2-981B7E2AB125}" type="datetimeFigureOut">
              <a:rPr lang="en-US" smtClean="0"/>
              <a:t>4/28/2015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332656"/>
            <a:ext cx="7992888" cy="5876306"/>
          </a:xfrm>
        </p:spPr>
        <p:txBody>
          <a:bodyPr>
            <a:noAutofit/>
          </a:bodyPr>
          <a:lstStyle/>
          <a:p>
            <a:pPr algn="l"/>
            <a:r>
              <a:rPr lang="en-US" sz="1600" b="1" u="sng" dirty="0" smtClean="0">
                <a:solidFill>
                  <a:schemeClr val="tx1"/>
                </a:solidFill>
              </a:rPr>
              <a:t>Module Flex status.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u="sng" dirty="0" smtClean="0">
                <a:solidFill>
                  <a:schemeClr val="tx1"/>
                </a:solidFill>
              </a:rPr>
              <a:t>4 types</a:t>
            </a:r>
            <a:r>
              <a:rPr lang="en-US" sz="1600" dirty="0" smtClean="0">
                <a:solidFill>
                  <a:schemeClr val="tx1"/>
                </a:solidFill>
              </a:rPr>
              <a:t>: M4, M2, M1plane, M1mountain.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constraint: components and bonding on the </a:t>
            </a:r>
            <a:r>
              <a:rPr lang="en-US" sz="1600" dirty="0">
                <a:solidFill>
                  <a:schemeClr val="tx1"/>
                </a:solidFill>
              </a:rPr>
              <a:t>same </a:t>
            </a:r>
            <a:r>
              <a:rPr lang="en-US" sz="1600" dirty="0" smtClean="0">
                <a:solidFill>
                  <a:schemeClr val="tx1"/>
                </a:solidFill>
              </a:rPr>
              <a:t>side → folded wing </a:t>
            </a:r>
            <a:r>
              <a:rPr lang="en-US" sz="1600" dirty="0" smtClean="0">
                <a:solidFill>
                  <a:schemeClr val="tx1"/>
                </a:solidFill>
              </a:rPr>
              <a:t>geometry of the flex module.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Serial powering current: 0,6A mandatory for the tracks implementation on the stave flex. Discussion started with LPSC on current generator.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</a:t>
            </a:r>
            <a:r>
              <a:rPr lang="en-US" sz="1600" dirty="0" smtClean="0">
                <a:solidFill>
                  <a:schemeClr val="tx1"/>
                </a:solidFill>
              </a:rPr>
              <a:t>Current PSPP not adapted for the low current/high voltage powering.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Should be studied but not implemented on the module flexes.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Total surfaces: stave flex 558cm², module flex 322cm² → 37% for modules.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→ Important to reduce matter for modules too.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Discussion </a:t>
            </a:r>
            <a:r>
              <a:rPr lang="en-US" sz="1600" dirty="0" smtClean="0">
                <a:solidFill>
                  <a:schemeClr val="tx1"/>
                </a:solidFill>
              </a:rPr>
              <a:t>with </a:t>
            </a:r>
            <a:r>
              <a:rPr lang="en-US" sz="1600" dirty="0" err="1" smtClean="0">
                <a:solidFill>
                  <a:schemeClr val="tx1"/>
                </a:solidFill>
              </a:rPr>
              <a:t>Rui</a:t>
            </a:r>
            <a:r>
              <a:rPr lang="en-US" sz="1600" dirty="0" smtClean="0">
                <a:solidFill>
                  <a:schemeClr val="tx1"/>
                </a:solidFill>
              </a:rPr>
              <a:t> on 23/04/2015: same material and process than stave flexes.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</a:t>
            </a:r>
            <a:r>
              <a:rPr lang="en-US" sz="1600" dirty="0" smtClean="0">
                <a:solidFill>
                  <a:schemeClr val="tx1"/>
                </a:solidFill>
              </a:rPr>
              <a:t>Platted holes possible with a 10µm copper platting. Not dominant for X0 because of the       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</a:t>
            </a:r>
            <a:r>
              <a:rPr lang="en-US" sz="1600" dirty="0" smtClean="0">
                <a:solidFill>
                  <a:schemeClr val="tx1"/>
                </a:solidFill>
              </a:rPr>
              <a:t>reduced surface of copper.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F</a:t>
            </a:r>
            <a:r>
              <a:rPr lang="en-US" sz="1600" dirty="0" smtClean="0">
                <a:solidFill>
                  <a:schemeClr val="tx1"/>
                </a:solidFill>
              </a:rPr>
              <a:t>inal stack-up: </a:t>
            </a:r>
            <a:r>
              <a:rPr lang="en-US" sz="1600" dirty="0" err="1" smtClean="0">
                <a:solidFill>
                  <a:schemeClr val="tx1"/>
                </a:solidFill>
              </a:rPr>
              <a:t>coverlay</a:t>
            </a:r>
            <a:r>
              <a:rPr lang="en-US" sz="1600" dirty="0" smtClean="0">
                <a:solidFill>
                  <a:schemeClr val="tx1"/>
                </a:solidFill>
              </a:rPr>
              <a:t>(12-12µm)-core(15-50-15µm</a:t>
            </a:r>
            <a:r>
              <a:rPr lang="en-US" sz="1600" dirty="0" smtClean="0">
                <a:solidFill>
                  <a:schemeClr val="tx1"/>
                </a:solidFill>
              </a:rPr>
              <a:t>)-</a:t>
            </a:r>
            <a:r>
              <a:rPr lang="en-US" sz="1600" dirty="0" err="1" smtClean="0">
                <a:solidFill>
                  <a:schemeClr val="tx1"/>
                </a:solidFill>
              </a:rPr>
              <a:t>coverlay</a:t>
            </a:r>
            <a:r>
              <a:rPr lang="en-US" sz="1600" dirty="0" smtClean="0">
                <a:solidFill>
                  <a:schemeClr val="tx1"/>
                </a:solidFill>
              </a:rPr>
              <a:t>(12-12µm).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Scheme currently finalized, HV pads…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Modules CAD details to be discussed with bonding company: connection pads, glob-top,             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gluing? Also full sheet CAD to be discussed for tooling development with bonding and  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     components mounting people. First contact with Hybrid SA (Neuchâtel), advised by </a:t>
            </a:r>
            <a:r>
              <a:rPr lang="en-US" sz="1600" dirty="0" err="1" smtClean="0">
                <a:solidFill>
                  <a:schemeClr val="tx1"/>
                </a:solidFill>
              </a:rPr>
              <a:t>Rui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→ Meeting foreseen soon with a first set of CAD drawings.</a:t>
            </a:r>
          </a:p>
          <a:p>
            <a:pPr algn="l"/>
            <a:endParaRPr lang="en-US" sz="16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chemeClr val="tx1"/>
              </a:solidFill>
            </a:endParaRPr>
          </a:p>
          <a:p>
            <a:pPr algn="l"/>
            <a:endParaRPr lang="en-US" sz="16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90793" y="6352978"/>
            <a:ext cx="2962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Sebastien Vilalte, </a:t>
            </a:r>
            <a:r>
              <a:rPr lang="fr-FR" dirty="0" smtClean="0"/>
              <a:t>28/04/2014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9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476672"/>
            <a:ext cx="7992888" cy="5688632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Tooling(s): to be discussed with </a:t>
            </a:r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Hybrid SA and LAPP for specific features: bending/folding… Also with components mounting company.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      What are we going to do in LAPP? Compromise between time and money (gluing).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Steps:	→ Finish 1</a:t>
            </a:r>
            <a:r>
              <a:rPr lang="en-US" sz="1600" baseline="30000" dirty="0" smtClean="0">
                <a:solidFill>
                  <a:schemeClr val="tx1"/>
                </a:solidFill>
                <a:latin typeface="Calibri"/>
              </a:rPr>
              <a:t>st</a:t>
            </a:r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 version of CAD &amp; meet Hybrid SA: end of May.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		Discuss with component </a:t>
            </a:r>
            <a:r>
              <a:rPr lang="en-US" sz="1600" smtClean="0">
                <a:solidFill>
                  <a:schemeClr val="tx1"/>
                </a:solidFill>
                <a:latin typeface="Calibri"/>
              </a:rPr>
              <a:t>mounting people </a:t>
            </a:r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(CERN, Addax?, not so 		trivial…).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/>
              </a:rPr>
              <a:t>	</a:t>
            </a:r>
            <a:r>
              <a:rPr lang="en-US" sz="1600" dirty="0" smtClean="0">
                <a:solidFill>
                  <a:schemeClr val="tx1"/>
                </a:solidFill>
              </a:rPr>
              <a:t>→ Rework of the CAD, tuning with </a:t>
            </a:r>
            <a:r>
              <a:rPr lang="en-US" sz="1600" dirty="0" err="1" smtClean="0">
                <a:solidFill>
                  <a:schemeClr val="tx1"/>
                </a:solidFill>
              </a:rPr>
              <a:t>Rui</a:t>
            </a:r>
            <a:r>
              <a:rPr lang="en-US" sz="1600" dirty="0" smtClean="0">
                <a:solidFill>
                  <a:schemeClr val="tx1"/>
                </a:solidFill>
              </a:rPr>
              <a:t>, launch prod: beginning of June.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	Can expect naked flexes for </a:t>
            </a:r>
            <a:r>
              <a:rPr lang="en-US" sz="1600" dirty="0">
                <a:solidFill>
                  <a:schemeClr val="tx1"/>
                </a:solidFill>
              </a:rPr>
              <a:t>S</a:t>
            </a:r>
            <a:r>
              <a:rPr lang="en-US" sz="1600" dirty="0" smtClean="0">
                <a:solidFill>
                  <a:schemeClr val="tx1"/>
                </a:solidFill>
              </a:rPr>
              <a:t>eptember.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	→ Components mounting: </a:t>
            </a:r>
            <a:r>
              <a:rPr lang="en-US" sz="1600" dirty="0">
                <a:solidFill>
                  <a:schemeClr val="tx1"/>
                </a:solidFill>
              </a:rPr>
              <a:t>S</a:t>
            </a:r>
            <a:r>
              <a:rPr lang="en-US" sz="1600" dirty="0" smtClean="0">
                <a:solidFill>
                  <a:schemeClr val="tx1"/>
                </a:solidFill>
              </a:rPr>
              <a:t>eptember.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	→ Gluing, bonding: </a:t>
            </a:r>
            <a:r>
              <a:rPr lang="en-US" sz="1600" dirty="0" err="1" smtClean="0">
                <a:solidFill>
                  <a:schemeClr val="tx1"/>
                </a:solidFill>
              </a:rPr>
              <a:t>sept,oct</a:t>
            </a:r>
            <a:r>
              <a:rPr lang="en-US" sz="1600" dirty="0" smtClean="0">
                <a:solidFill>
                  <a:schemeClr val="tx1"/>
                </a:solidFill>
              </a:rPr>
              <a:t>...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Production: for one stave, total of 7 M4, 2 M1 and 13 M2.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For electrical and mechanical tests, need at least 20 M4, 10 M1 and 40M2.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     Represents about 900cm², the equivalent surface of the stave flex prod.</a:t>
            </a:r>
          </a:p>
          <a:p>
            <a:pPr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en-US" sz="1600" dirty="0">
                <a:solidFill>
                  <a:schemeClr val="tx1"/>
                </a:solidFill>
              </a:rPr>
              <a:t> → </a:t>
            </a:r>
            <a:r>
              <a:rPr lang="en-US" sz="1600" dirty="0" smtClean="0">
                <a:solidFill>
                  <a:schemeClr val="tx1"/>
                </a:solidFill>
              </a:rPr>
              <a:t>about 8000CHF. </a:t>
            </a:r>
          </a:p>
          <a:p>
            <a:pPr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→ </a:t>
            </a:r>
            <a:r>
              <a:rPr lang="en-US" sz="1600" dirty="0" smtClean="0">
                <a:solidFill>
                  <a:schemeClr val="tx1"/>
                </a:solidFill>
              </a:rPr>
              <a:t>mounting, gluing, bonding: €???</a:t>
            </a:r>
          </a:p>
          <a:p>
            <a:pPr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→ connectors: 500€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Linked developments: translation boards for module testing with USB-pix: 200€.</a:t>
            </a:r>
          </a:p>
          <a:p>
            <a:pPr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u="sng" dirty="0" smtClean="0">
                <a:solidFill>
                  <a:schemeClr val="tx1"/>
                </a:solidFill>
              </a:rPr>
              <a:t>TOTAL</a:t>
            </a:r>
            <a:r>
              <a:rPr lang="fr-FR" sz="1600" dirty="0" smtClean="0">
                <a:solidFill>
                  <a:schemeClr val="tx1"/>
                </a:solidFill>
              </a:rPr>
              <a:t>: 15-20k€.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090793" y="6352978"/>
            <a:ext cx="2962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Sebastien Vilalte, </a:t>
            </a:r>
            <a:r>
              <a:rPr lang="fr-FR" dirty="0" smtClean="0"/>
              <a:t>28/04/2014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47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04" y="908720"/>
            <a:ext cx="8100392" cy="437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1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5565"/>
            <a:ext cx="6661766" cy="640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9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88" y="476672"/>
            <a:ext cx="8388424" cy="545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64" y="730053"/>
            <a:ext cx="8820472" cy="539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68" y="1950847"/>
            <a:ext cx="8748464" cy="309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273</Words>
  <Application>Microsoft Office PowerPoint</Application>
  <PresentationFormat>Affichage à l'écran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Vilalte</dc:creator>
  <cp:lastModifiedBy>Sebastien Vilalte</cp:lastModifiedBy>
  <cp:revision>28</cp:revision>
  <dcterms:created xsi:type="dcterms:W3CDTF">2014-11-28T10:13:08Z</dcterms:created>
  <dcterms:modified xsi:type="dcterms:W3CDTF">2015-04-28T09:49:21Z</dcterms:modified>
</cp:coreProperties>
</file>